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44"/>
  </p:notesMasterIdLst>
  <p:sldIdLst>
    <p:sldId id="256" r:id="rId2"/>
    <p:sldId id="257" r:id="rId3"/>
    <p:sldId id="258" r:id="rId4"/>
    <p:sldId id="259" r:id="rId5"/>
    <p:sldId id="260" r:id="rId6"/>
    <p:sldId id="261" r:id="rId7"/>
    <p:sldId id="263" r:id="rId8"/>
    <p:sldId id="264" r:id="rId9"/>
    <p:sldId id="266" r:id="rId10"/>
    <p:sldId id="267" r:id="rId11"/>
    <p:sldId id="268" r:id="rId12"/>
    <p:sldId id="269" r:id="rId13"/>
    <p:sldId id="270"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2" r:id="rId33"/>
    <p:sldId id="293" r:id="rId34"/>
    <p:sldId id="294" r:id="rId35"/>
    <p:sldId id="295" r:id="rId36"/>
    <p:sldId id="296" r:id="rId37"/>
    <p:sldId id="298" r:id="rId38"/>
    <p:sldId id="299" r:id="rId39"/>
    <p:sldId id="300" r:id="rId40"/>
    <p:sldId id="301" r:id="rId41"/>
    <p:sldId id="302" r:id="rId42"/>
    <p:sldId id="303" r:id="rId43"/>
  </p:sldIdLst>
  <p:sldSz cx="9144000" cy="5143500" type="screen16x9"/>
  <p:notesSz cx="6858000" cy="9144000"/>
  <p:embeddedFontLst>
    <p:embeddedFont>
      <p:font typeface="Source Code Pro" panose="020B0509030403020204" pitchFamily="49"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049">
          <p15:clr>
            <a:srgbClr val="747775"/>
          </p15:clr>
        </p15:guide>
        <p15:guide id="2" pos="486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0281A"/>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2B0BAE-E2C9-4F5B-AF08-BC92DB2339AB}">
  <a:tblStyle styleId="{D52B0BAE-E2C9-4F5B-AF08-BC92DB2339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705" autoAdjust="0"/>
  </p:normalViewPr>
  <p:slideViewPr>
    <p:cSldViewPr snapToGrid="0">
      <p:cViewPr varScale="1">
        <p:scale>
          <a:sx n="66" d="100"/>
          <a:sy n="66" d="100"/>
        </p:scale>
        <p:origin x="1930" y="53"/>
      </p:cViewPr>
      <p:guideLst>
        <p:guide pos="4049"/>
        <p:guide pos="4866"/>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bfbb57cd9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2ebfbb57cd9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ebfbb57cd9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ebfbb57cd9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ec1a86b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ec1a86b90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ebfbb57cd9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ebfbb57cd9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Can think of as an array of arrays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ebfbb57cd9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ebfbb57cd9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ebfbb57cd9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ebfbb57cd9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Conceptually think of it as a matrix, but actually stored as a big row</a:t>
            </a:r>
            <a:endParaRPr/>
          </a:p>
          <a:p>
            <a:pPr marL="0" lvl="0" indent="0" algn="l" rtl="0">
              <a:spcBef>
                <a:spcPts val="0"/>
              </a:spcBef>
              <a:spcAft>
                <a:spcPts val="0"/>
              </a:spcAft>
              <a:buNone/>
            </a:pPr>
            <a:r>
              <a:rPr lang="en"/>
              <a:t>Rows are contiguous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7716fbdf9b_2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7716fbdf9b_2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t>
            </a:r>
            <a:r>
              <a:rPr lang="en-US" dirty="0" err="1"/>
              <a:t>sizeof</a:t>
            </a:r>
            <a:r>
              <a:rPr lang="en-US" dirty="0"/>
              <a:t>(T) = size of a row</a:t>
            </a:r>
          </a:p>
          <a:p>
            <a:pPr marL="0" lvl="0" indent="0" algn="l" rtl="0">
              <a:spcBef>
                <a:spcPts val="0"/>
              </a:spcBef>
              <a:spcAft>
                <a:spcPts val="0"/>
              </a:spcAft>
              <a:buNone/>
            </a:pPr>
            <a:r>
              <a:rPr lang="en-US" dirty="0"/>
              <a:t>Rows are contiguous, so offset of row I = </a:t>
            </a:r>
            <a:r>
              <a:rPr lang="en-US" dirty="0" err="1"/>
              <a:t>i</a:t>
            </a:r>
            <a:r>
              <a:rPr lang="en-US" dirty="0"/>
              <a:t>*size of row</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7716fbdf9b_2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7716fbdf9b_2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i</a:t>
            </a:r>
            <a:r>
              <a:rPr lang="en-US" dirty="0"/>
              <a:t>*C*</a:t>
            </a:r>
            <a:r>
              <a:rPr lang="en-US" dirty="0" err="1"/>
              <a:t>sizeof</a:t>
            </a:r>
            <a:r>
              <a:rPr lang="en-US" dirty="0"/>
              <a:t>(T) = row offset</a:t>
            </a:r>
          </a:p>
          <a:p>
            <a:pPr marL="0" lvl="0" indent="0" algn="l" rtl="0">
              <a:spcBef>
                <a:spcPts val="0"/>
              </a:spcBef>
              <a:spcAft>
                <a:spcPts val="0"/>
              </a:spcAft>
              <a:buNone/>
            </a:pPr>
            <a:r>
              <a:rPr lang="en-US" dirty="0"/>
              <a:t>J*</a:t>
            </a:r>
            <a:r>
              <a:rPr lang="en-US" dirty="0" err="1"/>
              <a:t>sizeof</a:t>
            </a:r>
            <a:r>
              <a:rPr lang="en-US" dirty="0"/>
              <a:t>(T) = offset of element w/in row</a:t>
            </a:r>
          </a:p>
          <a:p>
            <a:pPr marL="0" lvl="0" indent="0" algn="l" rtl="0">
              <a:spcBef>
                <a:spcPts val="0"/>
              </a:spcBef>
              <a:spcAft>
                <a:spcPts val="0"/>
              </a:spcAft>
              <a:buNone/>
            </a:pPr>
            <a:r>
              <a:rPr lang="en-US" dirty="0"/>
              <a:t>S offset of [</a:t>
            </a:r>
            <a:r>
              <a:rPr lang="en-US" dirty="0" err="1"/>
              <a:t>i</a:t>
            </a:r>
            <a:r>
              <a:rPr lang="en-US" dirty="0"/>
              <a:t>][j] = </a:t>
            </a:r>
            <a:r>
              <a:rPr lang="en-US" dirty="0" err="1"/>
              <a:t>i</a:t>
            </a:r>
            <a:r>
              <a:rPr lang="en-US" dirty="0"/>
              <a:t>*C*</a:t>
            </a:r>
            <a:r>
              <a:rPr lang="en-US" dirty="0" err="1"/>
              <a:t>sizeof</a:t>
            </a:r>
            <a:r>
              <a:rPr lang="en-US" dirty="0"/>
              <a:t>(T) + j*</a:t>
            </a:r>
            <a:r>
              <a:rPr lang="en-US" dirty="0" err="1"/>
              <a:t>sizeof</a:t>
            </a:r>
            <a:r>
              <a:rPr lang="en-US" dirty="0"/>
              <a:t>(T) = (</a:t>
            </a:r>
            <a:r>
              <a:rPr lang="en-US" dirty="0" err="1"/>
              <a:t>i</a:t>
            </a:r>
            <a:r>
              <a:rPr lang="en-US" dirty="0"/>
              <a:t>*</a:t>
            </a:r>
            <a:r>
              <a:rPr lang="en-US" dirty="0" err="1"/>
              <a:t>C+j</a:t>
            </a:r>
            <a:r>
              <a:rPr lang="en-US" dirty="0"/>
              <a:t>)*</a:t>
            </a:r>
            <a:r>
              <a:rPr lang="en-US" dirty="0" err="1"/>
              <a:t>sizeof</a:t>
            </a:r>
            <a:r>
              <a:rPr lang="en-US" dirty="0"/>
              <a:t>(T)</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ec1a86b90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ec1a86b90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7716fbdf9b_2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7716fbdf9b_2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is how Java does multilevel arrays</a:t>
            </a:r>
            <a:endParaRPr dirty="0"/>
          </a:p>
          <a:p>
            <a:pPr marL="0" lvl="0" indent="0" algn="l" rtl="0">
              <a:spcBef>
                <a:spcPts val="0"/>
              </a:spcBef>
              <a:spcAft>
                <a:spcPts val="0"/>
              </a:spcAft>
              <a:buNone/>
            </a:pPr>
            <a:r>
              <a:rPr lang="en" dirty="0"/>
              <a:t>Arrays of different lengths = jagged arrays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7716fbdf9b_2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7716fbdf9b_2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771af5602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771af5602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7716fbdf9b_2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7716fbdf9b_2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ec1a86b90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ec1a86b90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7716fbdf9b_22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7716fbdf9b_2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*MUCH* simpler (dumber) than an object - no methods, inheritance, or private/public fields. JUST a collection of data with a name</a:t>
            </a:r>
            <a:endParaRPr/>
          </a:p>
          <a:p>
            <a:pPr marL="0" lvl="0" indent="0" algn="l" rtl="0">
              <a:spcBef>
                <a:spcPts val="0"/>
              </a:spcBef>
              <a:spcAft>
                <a:spcPts val="0"/>
              </a:spcAft>
              <a:buNone/>
            </a:pPr>
            <a:r>
              <a:rPr lang="en"/>
              <a:t>Use dot notation to get fields, just like a java object</a:t>
            </a:r>
            <a:endParaRPr/>
          </a:p>
          <a:p>
            <a:pPr marL="0" lvl="0" indent="0" algn="l" rtl="0">
              <a:spcBef>
                <a:spcPts val="0"/>
              </a:spcBef>
              <a:spcAft>
                <a:spcPts val="0"/>
              </a:spcAft>
              <a:buNone/>
            </a:pPr>
            <a:r>
              <a:rPr lang="en"/>
              <a:t>No “private” fields</a:t>
            </a:r>
            <a:endParaRPr/>
          </a:p>
          <a:p>
            <a:pPr marL="0" lvl="0" indent="0" algn="l" rtl="0">
              <a:spcBef>
                <a:spcPts val="0"/>
              </a:spcBef>
              <a:spcAft>
                <a:spcPts val="0"/>
              </a:spcAft>
              <a:buNone/>
            </a:pPr>
            <a:r>
              <a:rPr lang="en"/>
              <a:t>Left is defining the struct type, right is creating variables (instances) of that type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7716fbdf9b_2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7716fbdf9b_2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t>
            </a:r>
            <a:r>
              <a:rPr lang="en" dirty="0"/>
              <a:t>ame as:</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s</a:t>
            </a:r>
            <a:r>
              <a:rPr lang="en" dirty="0"/>
              <a:t>truct album {</a:t>
            </a:r>
          </a:p>
          <a:p>
            <a:pPr marL="0" lvl="0" indent="0" algn="l" rtl="0">
              <a:spcBef>
                <a:spcPts val="0"/>
              </a:spcBef>
              <a:spcAft>
                <a:spcPts val="0"/>
              </a:spcAft>
              <a:buNone/>
            </a:pPr>
            <a:r>
              <a:rPr lang="en" dirty="0"/>
              <a:t>    …</a:t>
            </a:r>
          </a:p>
          <a:p>
            <a:pPr marL="0" lvl="0" indent="0" algn="l" rtl="0">
              <a:spcBef>
                <a:spcPts val="0"/>
              </a:spcBef>
              <a:spcAft>
                <a:spcPts val="0"/>
              </a:spcAft>
              <a:buNone/>
            </a:pPr>
            <a:r>
              <a:rPr lang="en" dirty="0"/>
              <a:t>};</a:t>
            </a:r>
          </a:p>
          <a:p>
            <a:pPr marL="0" lvl="0" indent="0" algn="l" rtl="0">
              <a:spcBef>
                <a:spcPts val="0"/>
              </a:spcBef>
              <a:spcAft>
                <a:spcPts val="0"/>
              </a:spcAft>
              <a:buNone/>
            </a:pPr>
            <a:r>
              <a:rPr lang="en" dirty="0"/>
              <a:t>struct album a;</a:t>
            </a:r>
          </a:p>
          <a:p>
            <a:pPr marL="0" lvl="0" indent="0" algn="l" rtl="0">
              <a:spcBef>
                <a:spcPts val="0"/>
              </a:spcBef>
              <a:spcAft>
                <a:spcPts val="0"/>
              </a:spcAft>
              <a:buNone/>
            </a:pPr>
            <a:r>
              <a:rPr lang="en" dirty="0"/>
              <a:t>struct album* ptr = &amp;a;</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7716fbdf9b_2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7716fbdf9b_2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7716fbdf9b_2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7716fbdf9b_22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ec06be0f2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ec06be0f2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ec06be0f2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ec06be0f2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ec1a86b90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ec1a86b90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ec06be0f2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ec06be0f2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ec46e13d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ec46e13d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ec06be0f2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2ec06be0f2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ec06be0f2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ec06be0f2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ec06be0f2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ec06be0f2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ec06be0f24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ec06be0f2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Will be useful when we get to lab 5!</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ec06be0f2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ec06be0f2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771af5602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771af5602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771af5602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771af5602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771af5602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771af5602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771af5602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771af5602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771af56026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771af5602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71af56026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771af56026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dirty="0"/>
              <a:t> next is a pointer type, so data = 8B, next=  8B, 16B total</a:t>
            </a:r>
          </a:p>
          <a:p>
            <a:pPr marL="158750" lvl="0" indent="0" algn="l" rtl="0">
              <a:spcBef>
                <a:spcPts val="0"/>
              </a:spcBef>
              <a:spcAft>
                <a:spcPts val="0"/>
              </a:spcAft>
              <a:buSzPts val="1100"/>
              <a:buNone/>
            </a:pPr>
            <a:r>
              <a:rPr lang="en-US" dirty="0"/>
              <a:t>2. A) Yes. n1 is  an instance, so “.” is correct</a:t>
            </a:r>
          </a:p>
          <a:p>
            <a:pPr marL="158750" lvl="0" indent="0" algn="l" rtl="0">
              <a:spcBef>
                <a:spcPts val="0"/>
              </a:spcBef>
              <a:spcAft>
                <a:spcPts val="0"/>
              </a:spcAft>
              <a:buSzPts val="1100"/>
              <a:buNone/>
            </a:pPr>
            <a:r>
              <a:rPr lang="en-US" dirty="0"/>
              <a:t>    B) No. n2 is an instance, so “-&gt;” is incorrect</a:t>
            </a:r>
          </a:p>
          <a:p>
            <a:pPr marL="158750" lvl="0" indent="0" algn="l" rtl="0">
              <a:spcBef>
                <a:spcPts val="0"/>
              </a:spcBef>
              <a:spcAft>
                <a:spcPts val="0"/>
              </a:spcAft>
              <a:buSzPts val="1100"/>
              <a:buNone/>
            </a:pPr>
            <a:r>
              <a:rPr lang="en-US" dirty="0"/>
              <a:t>    C) Yes. n1 is an instance, so “.” is correct. n1.data is a pointer, so “-&gt;” is correct</a:t>
            </a:r>
          </a:p>
          <a:p>
            <a:pPr marL="158750" lvl="0" indent="0" algn="l" rtl="0">
              <a:spcBef>
                <a:spcPts val="0"/>
              </a:spcBef>
              <a:spcAft>
                <a:spcPts val="0"/>
              </a:spcAft>
              <a:buSzPts val="1100"/>
              <a:buNone/>
            </a:pPr>
            <a:r>
              <a:rPr lang="en-US" dirty="0"/>
              <a:t>    D) No. (&amp;n2) is a pointer, so “-&gt;” is correct. (&amp;n2)-&gt;next is also a pointer, so “-&gt;” is correct. But (&amp;n2)-&gt;next-&gt;next is a pointer, so “.” is incorrect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771af5602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771af56026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possible) optimal ordering = char* c (8B), int I (4B), float f (4B), struct s[3] (6B long, but aligned to 2)</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 = bytes 0-7</a:t>
            </a:r>
          </a:p>
          <a:p>
            <a:pPr marL="0" lvl="0" indent="0" algn="l" rtl="0">
              <a:spcBef>
                <a:spcPts val="0"/>
              </a:spcBef>
              <a:spcAft>
                <a:spcPts val="0"/>
              </a:spcAft>
              <a:buNone/>
            </a:pPr>
            <a:r>
              <a:rPr lang="en-US" dirty="0"/>
              <a:t>I = bytes 8-11</a:t>
            </a:r>
          </a:p>
          <a:p>
            <a:pPr marL="0" lvl="0" indent="0" algn="l" rtl="0">
              <a:spcBef>
                <a:spcPts val="0"/>
              </a:spcBef>
              <a:spcAft>
                <a:spcPts val="0"/>
              </a:spcAft>
              <a:buNone/>
            </a:pPr>
            <a:r>
              <a:rPr lang="en-US" dirty="0"/>
              <a:t>F = bytes 12-15</a:t>
            </a:r>
          </a:p>
          <a:p>
            <a:pPr marL="0" lvl="0" indent="0" algn="l" rtl="0">
              <a:spcBef>
                <a:spcPts val="0"/>
              </a:spcBef>
              <a:spcAft>
                <a:spcPts val="0"/>
              </a:spcAft>
              <a:buNone/>
            </a:pPr>
            <a:r>
              <a:rPr lang="en-US" dirty="0"/>
              <a:t>S = bytes 16-23</a:t>
            </a:r>
          </a:p>
          <a:p>
            <a:pPr marL="0" lvl="0" indent="0" algn="l" rtl="0">
              <a:spcBef>
                <a:spcPts val="0"/>
              </a:spcBef>
              <a:spcAft>
                <a:spcPts val="0"/>
              </a:spcAft>
              <a:buNone/>
            </a:pPr>
            <a:r>
              <a:rPr lang="en-US" dirty="0"/>
              <a:t>2 bytes of external fragmentation</a:t>
            </a:r>
          </a:p>
          <a:p>
            <a:pPr marL="0" lvl="0" indent="0" algn="l" rtl="0">
              <a:spcBef>
                <a:spcPts val="0"/>
              </a:spcBef>
              <a:spcAft>
                <a:spcPts val="0"/>
              </a:spcAft>
              <a:buNone/>
            </a:pPr>
            <a:r>
              <a:rPr lang="en-US" dirty="0"/>
              <a:t>Total size = 24B</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771af5602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2771af5602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771af56026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2771af56026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ec1a86b90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ec1a86b9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ebfbb57cd9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ebfbb57cd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 THROUGH QUICKLY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ebfbb57cd9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ebfbb57cd9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&amp;x[2] means “address of x[2]”. int*. a + 8</a:t>
            </a:r>
          </a:p>
          <a:p>
            <a:pPr marL="0" lvl="0" indent="0" algn="l" rtl="0">
              <a:spcBef>
                <a:spcPts val="0"/>
              </a:spcBef>
              <a:spcAft>
                <a:spcPts val="0"/>
              </a:spcAft>
              <a:buNone/>
            </a:pPr>
            <a:r>
              <a:rPr lang="en-US" dirty="0"/>
              <a:t>*(x+1) same as x[1]. int. 7</a:t>
            </a:r>
          </a:p>
          <a:p>
            <a:pPr marL="0" lvl="0" indent="0" algn="l" rtl="0">
              <a:spcBef>
                <a:spcPts val="0"/>
              </a:spcBef>
              <a:spcAft>
                <a:spcPts val="0"/>
              </a:spcAft>
              <a:buNone/>
            </a:pPr>
            <a:r>
              <a:rPr lang="en-US" dirty="0"/>
              <a:t>x[5]. int. unknown value (whatever is at address a+20)</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ebfbb57cd9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ebfbb57cd9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ebfbb57cd9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ebfbb57cd9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757575"/>
              </a:buClr>
              <a:buSzPts val="2800"/>
              <a:buNone/>
              <a:defRPr sz="2800">
                <a:solidFill>
                  <a:srgbClr val="75757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303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20960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0"/>
              </a:spcBef>
              <a:spcAft>
                <a:spcPts val="0"/>
              </a:spcAft>
              <a:buClr>
                <a:schemeClr val="dk1"/>
              </a:buClr>
              <a:buSzPts val="1400"/>
              <a:buChar char="○"/>
              <a:defRPr>
                <a:solidFill>
                  <a:schemeClr val="dk1"/>
                </a:solidFill>
              </a:defRPr>
            </a:lvl2pPr>
            <a:lvl3pPr marL="1371600" lvl="2" indent="-317500" algn="ctr" rtl="0">
              <a:spcBef>
                <a:spcPts val="0"/>
              </a:spcBef>
              <a:spcAft>
                <a:spcPts val="0"/>
              </a:spcAft>
              <a:buClr>
                <a:schemeClr val="dk1"/>
              </a:buClr>
              <a:buSzPts val="1400"/>
              <a:buChar char="■"/>
              <a:defRPr>
                <a:solidFill>
                  <a:schemeClr val="dk1"/>
                </a:solidFill>
              </a:defRPr>
            </a:lvl3pPr>
            <a:lvl4pPr marL="1828800" lvl="3" indent="-317500" algn="ctr" rtl="0">
              <a:spcBef>
                <a:spcPts val="0"/>
              </a:spcBef>
              <a:spcAft>
                <a:spcPts val="0"/>
              </a:spcAft>
              <a:buClr>
                <a:schemeClr val="dk1"/>
              </a:buClr>
              <a:buSzPts val="1400"/>
              <a:buChar char="●"/>
              <a:defRPr>
                <a:solidFill>
                  <a:schemeClr val="dk1"/>
                </a:solidFill>
              </a:defRPr>
            </a:lvl4pPr>
            <a:lvl5pPr marL="2286000" lvl="4" indent="-317500" algn="ctr" rtl="0">
              <a:spcBef>
                <a:spcPts val="0"/>
              </a:spcBef>
              <a:spcAft>
                <a:spcPts val="0"/>
              </a:spcAft>
              <a:buClr>
                <a:schemeClr val="dk1"/>
              </a:buClr>
              <a:buSzPts val="1400"/>
              <a:buChar char="○"/>
              <a:defRPr>
                <a:solidFill>
                  <a:schemeClr val="dk1"/>
                </a:solidFill>
              </a:defRPr>
            </a:lvl5pPr>
            <a:lvl6pPr marL="2743200" lvl="5" indent="-317500" algn="ctr" rtl="0">
              <a:spcBef>
                <a:spcPts val="0"/>
              </a:spcBef>
              <a:spcAft>
                <a:spcPts val="0"/>
              </a:spcAft>
              <a:buClr>
                <a:schemeClr val="dk1"/>
              </a:buClr>
              <a:buSzPts val="1400"/>
              <a:buChar char="■"/>
              <a:defRPr>
                <a:solidFill>
                  <a:schemeClr val="dk1"/>
                </a:solidFill>
              </a:defRPr>
            </a:lvl6pPr>
            <a:lvl7pPr marL="3200400" lvl="6" indent="-317500" algn="ctr" rtl="0">
              <a:spcBef>
                <a:spcPts val="0"/>
              </a:spcBef>
              <a:spcAft>
                <a:spcPts val="0"/>
              </a:spcAft>
              <a:buClr>
                <a:schemeClr val="dk1"/>
              </a:buClr>
              <a:buSzPts val="1400"/>
              <a:buChar char="●"/>
              <a:defRPr>
                <a:solidFill>
                  <a:schemeClr val="dk1"/>
                </a:solidFill>
              </a:defRPr>
            </a:lvl7pPr>
            <a:lvl8pPr marL="3657600" lvl="7" indent="-317500" algn="ctr" rtl="0">
              <a:spcBef>
                <a:spcPts val="0"/>
              </a:spcBef>
              <a:spcAft>
                <a:spcPts val="0"/>
              </a:spcAft>
              <a:buClr>
                <a:schemeClr val="dk1"/>
              </a:buClr>
              <a:buSzPts val="1400"/>
              <a:buChar char="○"/>
              <a:defRPr>
                <a:solidFill>
                  <a:schemeClr val="dk1"/>
                </a:solidFill>
              </a:defRPr>
            </a:lvl8pPr>
            <a:lvl9pPr marL="4114800" lvl="8" indent="-317500" algn="ctr" rtl="0">
              <a:spcBef>
                <a:spcPts val="0"/>
              </a:spcBef>
              <a:spcAft>
                <a:spcPts val="0"/>
              </a:spcAft>
              <a:buClr>
                <a:schemeClr val="dk1"/>
              </a:buClr>
              <a:buSzPts val="1400"/>
              <a:buChar char="■"/>
              <a:defRPr>
                <a:solidFill>
                  <a:schemeClr val="dk1"/>
                </a:solidFil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2"/>
          </p:nvPr>
        </p:nvSpPr>
        <p:spPr>
          <a:xfrm>
            <a:off x="4572000" y="7127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396876" y="1021556"/>
            <a:ext cx="8366100" cy="37290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2" name="Google Shape;62;p15"/>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6" name="Google Shape;66;p16"/>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0" name="Google Shape;70;p17"/>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2"/>
          </p:nvPr>
        </p:nvSpPr>
        <p:spPr>
          <a:xfrm>
            <a:off x="45720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8205300" cy="409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p:nvPr/>
        </p:nvSpPr>
        <p:spPr>
          <a:xfrm>
            <a:off x="0" y="3002175"/>
            <a:ext cx="9144000" cy="2141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38" name="Google Shape;38;p9"/>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549363" y="2428990"/>
            <a:ext cx="4045200" cy="671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256175"/>
            <a:ext cx="9144000" cy="887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017663"/>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Char char="●"/>
              <a:defRPr sz="1800">
                <a:solidFill>
                  <a:schemeClr val="dk1"/>
                </a:solidFill>
              </a:defRPr>
            </a:lvl1pPr>
            <a:lvl2pPr marL="914400" lvl="1" indent="-317500" rtl="0">
              <a:lnSpc>
                <a:spcPct val="115000"/>
              </a:lnSpc>
              <a:spcBef>
                <a:spcPts val="0"/>
              </a:spcBef>
              <a:spcAft>
                <a:spcPts val="0"/>
              </a:spcAft>
              <a:buClr>
                <a:schemeClr val="dk1"/>
              </a:buClr>
              <a:buSzPts val="1400"/>
              <a:buChar char="○"/>
              <a:defRPr sz="1400">
                <a:solidFill>
                  <a:schemeClr val="dk1"/>
                </a:solidFill>
              </a:defRPr>
            </a:lvl2pPr>
            <a:lvl3pPr marL="1371600" lvl="2" indent="-317500" rtl="0">
              <a:lnSpc>
                <a:spcPct val="115000"/>
              </a:lnSpc>
              <a:spcBef>
                <a:spcPts val="0"/>
              </a:spcBef>
              <a:spcAft>
                <a:spcPts val="0"/>
              </a:spcAft>
              <a:buClr>
                <a:schemeClr val="dk1"/>
              </a:buClr>
              <a:buSzPts val="1400"/>
              <a:buChar char="■"/>
              <a:defRPr sz="1400">
                <a:solidFill>
                  <a:schemeClr val="dk1"/>
                </a:solidFill>
              </a:defRPr>
            </a:lvl3pPr>
            <a:lvl4pPr marL="1828800" lvl="3" indent="-317500" rtl="0">
              <a:lnSpc>
                <a:spcPct val="115000"/>
              </a:lnSpc>
              <a:spcBef>
                <a:spcPts val="0"/>
              </a:spcBef>
              <a:spcAft>
                <a:spcPts val="0"/>
              </a:spcAft>
              <a:buClr>
                <a:schemeClr val="dk1"/>
              </a:buClr>
              <a:buSzPts val="1400"/>
              <a:buChar char="●"/>
              <a:defRPr sz="1400">
                <a:solidFill>
                  <a:schemeClr val="dk1"/>
                </a:solidFill>
              </a:defRPr>
            </a:lvl4pPr>
            <a:lvl5pPr marL="2286000" lvl="4" indent="-317500" rtl="0">
              <a:lnSpc>
                <a:spcPct val="115000"/>
              </a:lnSpc>
              <a:spcBef>
                <a:spcPts val="0"/>
              </a:spcBef>
              <a:spcAft>
                <a:spcPts val="0"/>
              </a:spcAft>
              <a:buClr>
                <a:schemeClr val="dk1"/>
              </a:buClr>
              <a:buSzPts val="1400"/>
              <a:buChar char="○"/>
              <a:defRPr sz="1400">
                <a:solidFill>
                  <a:schemeClr val="dk1"/>
                </a:solidFill>
              </a:defRPr>
            </a:lvl5pPr>
            <a:lvl6pPr marL="2743200" lvl="5" indent="-317500" rtl="0">
              <a:lnSpc>
                <a:spcPct val="115000"/>
              </a:lnSpc>
              <a:spcBef>
                <a:spcPts val="0"/>
              </a:spcBef>
              <a:spcAft>
                <a:spcPts val="0"/>
              </a:spcAft>
              <a:buClr>
                <a:schemeClr val="dk1"/>
              </a:buClr>
              <a:buSzPts val="1400"/>
              <a:buChar char="■"/>
              <a:defRPr sz="1400">
                <a:solidFill>
                  <a:schemeClr val="dk1"/>
                </a:solidFill>
              </a:defRPr>
            </a:lvl6pPr>
            <a:lvl7pPr marL="3200400" lvl="6" indent="-317500" rtl="0">
              <a:lnSpc>
                <a:spcPct val="115000"/>
              </a:lnSpc>
              <a:spcBef>
                <a:spcPts val="0"/>
              </a:spcBef>
              <a:spcAft>
                <a:spcPts val="0"/>
              </a:spcAft>
              <a:buClr>
                <a:schemeClr val="dk1"/>
              </a:buClr>
              <a:buSzPts val="1400"/>
              <a:buChar char="●"/>
              <a:defRPr sz="1400">
                <a:solidFill>
                  <a:schemeClr val="dk1"/>
                </a:solidFill>
              </a:defRPr>
            </a:lvl7pPr>
            <a:lvl8pPr marL="3657600" lvl="7" indent="-317500" rtl="0">
              <a:lnSpc>
                <a:spcPct val="115000"/>
              </a:lnSpc>
              <a:spcBef>
                <a:spcPts val="0"/>
              </a:spcBef>
              <a:spcAft>
                <a:spcPts val="0"/>
              </a:spcAft>
              <a:buClr>
                <a:schemeClr val="dk1"/>
              </a:buClr>
              <a:buSzPts val="1400"/>
              <a:buChar char="○"/>
              <a:defRPr sz="1400">
                <a:solidFill>
                  <a:schemeClr val="dk1"/>
                </a:solidFill>
              </a:defRPr>
            </a:lvl8pPr>
            <a:lvl9pPr marL="4114800" lvl="8" indent="-317500" rtl="0">
              <a:lnSpc>
                <a:spcPct val="115000"/>
              </a:lnSpc>
              <a:spcBef>
                <a:spcPts val="0"/>
              </a:spcBef>
              <a:spcAft>
                <a:spcPts val="0"/>
              </a:spcAft>
              <a:buClr>
                <a:schemeClr val="dk1"/>
              </a:buClr>
              <a:buSzPts val="1400"/>
              <a:buChar char="■"/>
              <a:defRPr sz="1400">
                <a:solidFill>
                  <a:schemeClr val="dk1"/>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r>
              <a:rPr lang="en"/>
              <a:t>#</a:t>
            </a:r>
            <a:fld id="{00000000-1234-1234-1234-123412341234}" type="slidenum">
              <a:rPr lang="en">
                <a:solidFill>
                  <a:schemeClr val="dk2"/>
                </a:solidFill>
              </a:rPr>
              <a:t>‹#›</a:t>
            </a:fld>
            <a:endParaRPr>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8"/>
          <p:cNvSpPr txBox="1">
            <a:spLocks noGrp="1"/>
          </p:cNvSpPr>
          <p:nvPr>
            <p:ph type="ctrTitle"/>
          </p:nvPr>
        </p:nvSpPr>
        <p:spPr>
          <a:xfrm>
            <a:off x="127363" y="0"/>
            <a:ext cx="8001000" cy="724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Play"/>
              <a:buNone/>
            </a:pPr>
            <a:r>
              <a:rPr lang="en" sz="3000" b="1"/>
              <a:t>Arrays, Structs &amp; Alignment</a:t>
            </a:r>
            <a:endParaRPr sz="3000"/>
          </a:p>
        </p:txBody>
      </p:sp>
      <p:sp>
        <p:nvSpPr>
          <p:cNvPr id="76" name="Google Shape;76;p18"/>
          <p:cNvSpPr txBox="1">
            <a:spLocks noGrp="1"/>
          </p:cNvSpPr>
          <p:nvPr>
            <p:ph type="subTitle" idx="1"/>
          </p:nvPr>
        </p:nvSpPr>
        <p:spPr>
          <a:xfrm>
            <a:off x="127372" y="724950"/>
            <a:ext cx="3388200" cy="3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2100">
                <a:solidFill>
                  <a:schemeClr val="dk2"/>
                </a:solidFill>
              </a:rPr>
              <a:t>CSE 351 Summer 2024</a:t>
            </a:r>
            <a:endParaRPr sz="2100">
              <a:solidFill>
                <a:schemeClr val="dk2"/>
              </a:solidFill>
            </a:endParaRPr>
          </a:p>
        </p:txBody>
      </p:sp>
      <p:sp>
        <p:nvSpPr>
          <p:cNvPr id="77" name="Google Shape;77;p18"/>
          <p:cNvSpPr txBox="1"/>
          <p:nvPr/>
        </p:nvSpPr>
        <p:spPr>
          <a:xfrm>
            <a:off x="548346" y="1180819"/>
            <a:ext cx="3761700" cy="2978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i="0" u="none" strike="noStrike" cap="none">
                <a:solidFill>
                  <a:schemeClr val="dk1"/>
                </a:solidFill>
                <a:latin typeface="Arial"/>
                <a:ea typeface="Arial"/>
                <a:cs typeface="Arial"/>
                <a:sym typeface="Arial"/>
              </a:rPr>
              <a:t>Instructor:</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Ellis Haker</a:t>
            </a:r>
            <a:endParaRPr sz="1100"/>
          </a:p>
          <a:p>
            <a:pPr marL="0" marR="0" lvl="0" indent="0" algn="l" rtl="0">
              <a:spcBef>
                <a:spcPts val="0"/>
              </a:spcBef>
              <a:spcAft>
                <a:spcPts val="0"/>
              </a:spcAft>
              <a:buNone/>
            </a:pP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Teaching Assistants:</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Naama Amiel</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Micah Chang</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Shananda Dokka</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Nikolas McNamee</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Jiawe</a:t>
            </a:r>
            <a:r>
              <a:rPr lang="en" sz="2100">
                <a:solidFill>
                  <a:schemeClr val="dk1"/>
                </a:solidFill>
              </a:rPr>
              <a:t>i Huang</a:t>
            </a:r>
            <a:endParaRPr sz="1100"/>
          </a:p>
        </p:txBody>
      </p:sp>
      <p:pic>
        <p:nvPicPr>
          <p:cNvPr id="78" name="Google Shape;78;p18" descr="At the top of the image is the text &quot;Dad, can I have classes?&quot;. In the middle is a picture of the C programming language manual and the text &quot;Dad: No, we have classes at home.&quot; At the bottom is the text &quot;Classes at home: struct&quot;"/>
          <p:cNvPicPr preferRelativeResize="0"/>
          <p:nvPr/>
        </p:nvPicPr>
        <p:blipFill>
          <a:blip r:embed="rId3">
            <a:alphaModFix/>
          </a:blip>
          <a:stretch>
            <a:fillRect/>
          </a:stretch>
        </p:blipFill>
        <p:spPr>
          <a:xfrm>
            <a:off x="4221621" y="842800"/>
            <a:ext cx="4529155" cy="3259619"/>
          </a:xfrm>
          <a:prstGeom prst="rect">
            <a:avLst/>
          </a:prstGeom>
          <a:noFill/>
          <a:ln w="9525" cap="flat" cmpd="sng">
            <a:solidFill>
              <a:schemeClr val="dk2"/>
            </a:solidFill>
            <a:prstDash val="solid"/>
            <a:round/>
            <a:headEnd type="none" w="sm" len="sm"/>
            <a:tailEnd type="none" w="sm" len="sm"/>
          </a:ln>
        </p:spPr>
      </p:pic>
      <p:sp>
        <p:nvSpPr>
          <p:cNvPr id="79" name="Google Shape;7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 Details: Arrays and Functions</a:t>
            </a:r>
            <a:endParaRPr/>
          </a:p>
        </p:txBody>
      </p:sp>
      <p:sp>
        <p:nvSpPr>
          <p:cNvPr id="241" name="Google Shape;241;p29"/>
          <p:cNvSpPr txBox="1">
            <a:spLocks noGrp="1"/>
          </p:cNvSpPr>
          <p:nvPr>
            <p:ph type="body" idx="1"/>
          </p:nvPr>
        </p:nvSpPr>
        <p:spPr>
          <a:xfrm>
            <a:off x="311700" y="742825"/>
            <a:ext cx="8520600" cy="867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Allocated on the stack, only allocated while scope is valid</a:t>
            </a:r>
            <a:endParaRPr/>
          </a:p>
          <a:p>
            <a:pPr marL="914400" lvl="1" indent="-330200" algn="l" rtl="0">
              <a:spcBef>
                <a:spcPts val="0"/>
              </a:spcBef>
              <a:spcAft>
                <a:spcPts val="0"/>
              </a:spcAft>
              <a:buSzPts val="1600"/>
              <a:buChar char="○"/>
            </a:pPr>
            <a:r>
              <a:rPr lang="en" u="sng"/>
              <a:t>Ex</a:t>
            </a:r>
            <a:r>
              <a:rPr lang="en"/>
              <a:t>: What’s wrong with this code?</a:t>
            </a:r>
            <a:endParaRPr sz="1600">
              <a:latin typeface="Source Code Pro"/>
              <a:ea typeface="Source Code Pro"/>
              <a:cs typeface="Source Code Pro"/>
              <a:sym typeface="Source Code Pro"/>
            </a:endParaRPr>
          </a:p>
        </p:txBody>
      </p:sp>
      <p:sp>
        <p:nvSpPr>
          <p:cNvPr id="242" name="Google Shape;242;p29"/>
          <p:cNvSpPr txBox="1"/>
          <p:nvPr/>
        </p:nvSpPr>
        <p:spPr>
          <a:xfrm>
            <a:off x="1261975" y="1468375"/>
            <a:ext cx="30000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solidFill>
                  <a:schemeClr val="dk1"/>
                </a:solidFill>
                <a:latin typeface="Source Code Pro"/>
                <a:ea typeface="Source Code Pro"/>
                <a:cs typeface="Source Code Pro"/>
                <a:sym typeface="Source Code Pro"/>
              </a:rPr>
              <a:t>* foo() {</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char</a:t>
            </a:r>
            <a:r>
              <a:rPr lang="en">
                <a:solidFill>
                  <a:schemeClr val="dk1"/>
                </a:solidFill>
                <a:latin typeface="Source Code Pro"/>
                <a:ea typeface="Source Code Pro"/>
                <a:cs typeface="Source Code Pro"/>
                <a:sym typeface="Source Code Pro"/>
              </a:rPr>
              <a:t> string[</a:t>
            </a:r>
            <a:r>
              <a:rPr lang="en">
                <a:solidFill>
                  <a:srgbClr val="38761D"/>
                </a:solidFill>
                <a:latin typeface="Source Code Pro"/>
                <a:ea typeface="Source Code Pro"/>
                <a:cs typeface="Source Code Pro"/>
                <a:sym typeface="Source Code Pro"/>
              </a:rPr>
              <a:t>32</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 . .</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a:t>
            </a:r>
            <a:r>
              <a:rPr lang="en">
                <a:solidFill>
                  <a:srgbClr val="7030A0"/>
                </a:solidFill>
                <a:latin typeface="Source Code Pro"/>
                <a:ea typeface="Source Code Pro"/>
                <a:cs typeface="Source Code Pro"/>
                <a:sym typeface="Source Code Pro"/>
              </a:rPr>
              <a:t>return</a:t>
            </a:r>
            <a:r>
              <a:rPr lang="en">
                <a:solidFill>
                  <a:schemeClr val="dk1"/>
                </a:solidFill>
                <a:latin typeface="Source Code Pro"/>
                <a:ea typeface="Source Code Pro"/>
                <a:cs typeface="Source Code Pro"/>
                <a:sym typeface="Source Code Pro"/>
              </a:rPr>
              <a:t> string;</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a:t>
            </a:r>
            <a:endParaRPr sz="1200"/>
          </a:p>
        </p:txBody>
      </p:sp>
      <p:sp>
        <p:nvSpPr>
          <p:cNvPr id="243" name="Google Shape;243;p29"/>
          <p:cNvSpPr txBox="1"/>
          <p:nvPr/>
        </p:nvSpPr>
        <p:spPr>
          <a:xfrm>
            <a:off x="311700" y="2730475"/>
            <a:ext cx="8520600" cy="14700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An array is passed into a function as a pointer</a:t>
            </a:r>
            <a:endParaRPr sz="18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Can no longer use </a:t>
            </a:r>
            <a:r>
              <a:rPr lang="en" sz="1600">
                <a:solidFill>
                  <a:schemeClr val="dk1"/>
                </a:solidFill>
                <a:latin typeface="Source Code Pro"/>
                <a:ea typeface="Source Code Pro"/>
                <a:cs typeface="Source Code Pro"/>
                <a:sym typeface="Source Code Pro"/>
              </a:rPr>
              <a:t>sizeof()</a:t>
            </a:r>
            <a:r>
              <a:rPr lang="en" sz="1600">
                <a:solidFill>
                  <a:schemeClr val="dk1"/>
                </a:solidFill>
              </a:rPr>
              <a:t>!</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u="sng">
                <a:solidFill>
                  <a:schemeClr val="dk1"/>
                </a:solidFill>
              </a:rPr>
              <a:t>Ex</a:t>
            </a:r>
            <a:r>
              <a:rPr lang="en" sz="1600">
                <a:solidFill>
                  <a:schemeClr val="dk1"/>
                </a:solidFill>
              </a:rPr>
              <a:t>:</a:t>
            </a:r>
            <a:endParaRPr sz="1600">
              <a:solidFill>
                <a:schemeClr val="dk1"/>
              </a:solidFill>
            </a:endParaRPr>
          </a:p>
          <a:p>
            <a:pPr marL="914400" lvl="0" indent="0" algn="l" rtl="0">
              <a:lnSpc>
                <a:spcPct val="115000"/>
              </a:lnSpc>
              <a:spcBef>
                <a:spcPts val="1200"/>
              </a:spcBef>
              <a:spcAft>
                <a:spcPts val="1200"/>
              </a:spcAft>
              <a:buNone/>
            </a:pPr>
            <a:r>
              <a:rPr lang="en" sz="1600">
                <a:solidFill>
                  <a:srgbClr val="0000FF"/>
                </a:solidFill>
                <a:latin typeface="Source Code Pro"/>
                <a:ea typeface="Source Code Pro"/>
                <a:cs typeface="Source Code Pro"/>
                <a:sym typeface="Source Code Pro"/>
              </a:rPr>
              <a:t>int</a:t>
            </a:r>
            <a:r>
              <a:rPr lang="en" sz="1600">
                <a:solidFill>
                  <a:schemeClr val="dk1"/>
                </a:solidFill>
                <a:latin typeface="Source Code Pro"/>
                <a:ea typeface="Source Code Pro"/>
                <a:cs typeface="Source Code Pro"/>
                <a:sym typeface="Source Code Pro"/>
              </a:rPr>
              <a:t> foo(</a:t>
            </a:r>
            <a:r>
              <a:rPr lang="en" sz="1600">
                <a:solidFill>
                  <a:srgbClr val="0000FF"/>
                </a:solidFill>
                <a:latin typeface="Source Code Pro"/>
                <a:ea typeface="Source Code Pro"/>
                <a:cs typeface="Source Code Pro"/>
                <a:sym typeface="Source Code Pro"/>
              </a:rPr>
              <a:t>int</a:t>
            </a:r>
            <a:r>
              <a:rPr lang="en" sz="1600">
                <a:solidFill>
                  <a:schemeClr val="dk1"/>
                </a:solidFill>
                <a:latin typeface="Source Code Pro"/>
                <a:ea typeface="Source Code Pro"/>
                <a:cs typeface="Source Code Pro"/>
                <a:sym typeface="Source Code Pro"/>
              </a:rPr>
              <a:t> ar[], </a:t>
            </a:r>
            <a:r>
              <a:rPr lang="en" sz="1600">
                <a:solidFill>
                  <a:srgbClr val="0000FF"/>
                </a:solidFill>
                <a:latin typeface="Source Code Pro"/>
                <a:ea typeface="Source Code Pro"/>
                <a:cs typeface="Source Code Pro"/>
                <a:sym typeface="Source Code Pro"/>
              </a:rPr>
              <a:t>unsigned int</a:t>
            </a:r>
            <a:r>
              <a:rPr lang="en" sz="1600">
                <a:solidFill>
                  <a:schemeClr val="dk1"/>
                </a:solidFill>
                <a:latin typeface="Source Code Pro"/>
                <a:ea typeface="Source Code Pro"/>
                <a:cs typeface="Source Code Pro"/>
                <a:sym typeface="Source Code Pro"/>
              </a:rPr>
              <a:t> size)</a:t>
            </a:r>
            <a:endParaRPr/>
          </a:p>
        </p:txBody>
      </p:sp>
      <p:sp>
        <p:nvSpPr>
          <p:cNvPr id="244" name="Google Shape;244;p29" descr="Speech bubble pointing to int ar[]."/>
          <p:cNvSpPr/>
          <p:nvPr/>
        </p:nvSpPr>
        <p:spPr>
          <a:xfrm>
            <a:off x="4261975" y="3136100"/>
            <a:ext cx="1985700" cy="572700"/>
          </a:xfrm>
          <a:prstGeom prst="wedgeRoundRectCallout">
            <a:avLst>
              <a:gd name="adj1" fmla="val -98698"/>
              <a:gd name="adj2" fmla="val 79990"/>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Really just an </a:t>
            </a:r>
            <a:r>
              <a:rPr lang="en">
                <a:solidFill>
                  <a:schemeClr val="accent6"/>
                </a:solidFill>
                <a:latin typeface="Source Code Pro"/>
                <a:ea typeface="Source Code Pro"/>
                <a:cs typeface="Source Code Pro"/>
                <a:sym typeface="Source Code Pro"/>
              </a:rPr>
              <a:t>int*</a:t>
            </a:r>
            <a:endParaRPr>
              <a:solidFill>
                <a:schemeClr val="accent6"/>
              </a:solidFill>
              <a:latin typeface="Source Code Pro"/>
              <a:ea typeface="Source Code Pro"/>
              <a:cs typeface="Source Code Pro"/>
              <a:sym typeface="Source Code Pro"/>
            </a:endParaRPr>
          </a:p>
        </p:txBody>
      </p:sp>
      <p:sp>
        <p:nvSpPr>
          <p:cNvPr id="245" name="Google Shape;245;p29" descr="Speech bubble pointing to int size"/>
          <p:cNvSpPr/>
          <p:nvPr/>
        </p:nvSpPr>
        <p:spPr>
          <a:xfrm>
            <a:off x="6655900" y="3551300"/>
            <a:ext cx="1985700" cy="572700"/>
          </a:xfrm>
          <a:prstGeom prst="wedgeRoundRectCallout">
            <a:avLst>
              <a:gd name="adj1" fmla="val -102388"/>
              <a:gd name="adj2" fmla="val 27619"/>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Need to pass in the size!</a:t>
            </a:r>
            <a:endParaRPr>
              <a:solidFill>
                <a:schemeClr val="accent6"/>
              </a:solidFill>
              <a:latin typeface="Source Code Pro"/>
              <a:ea typeface="Source Code Pro"/>
              <a:cs typeface="Source Code Pro"/>
              <a:sym typeface="Source Code Pro"/>
            </a:endParaRPr>
          </a:p>
        </p:txBody>
      </p:sp>
      <p:sp>
        <p:nvSpPr>
          <p:cNvPr id="246" name="Google Shape;24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252" name="Google Shape;252;p3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Arrays</a:t>
            </a:r>
            <a:endParaRPr b="1">
              <a:solidFill>
                <a:srgbClr val="7030A0"/>
              </a:solidFill>
            </a:endParaRPr>
          </a:p>
          <a:p>
            <a:pPr marL="914400" lvl="1" indent="-330200" algn="l" rtl="0">
              <a:spcBef>
                <a:spcPts val="0"/>
              </a:spcBef>
              <a:spcAft>
                <a:spcPts val="0"/>
              </a:spcAft>
              <a:buSzPts val="1600"/>
              <a:buChar char="○"/>
            </a:pPr>
            <a:r>
              <a:rPr lang="en"/>
              <a:t>Array review</a:t>
            </a:r>
            <a:endParaRPr/>
          </a:p>
          <a:p>
            <a:pPr marL="914400" lvl="1" indent="-330200" algn="l" rtl="0">
              <a:spcBef>
                <a:spcPts val="0"/>
              </a:spcBef>
              <a:spcAft>
                <a:spcPts val="0"/>
              </a:spcAft>
              <a:buSzPts val="1600"/>
              <a:buChar char="○"/>
            </a:pPr>
            <a:r>
              <a:rPr lang="en"/>
              <a:t>Arrays in C</a:t>
            </a:r>
            <a:endParaRPr/>
          </a:p>
          <a:p>
            <a:pPr marL="914400" lvl="1" indent="-330200" algn="l" rtl="0">
              <a:spcBef>
                <a:spcPts val="0"/>
              </a:spcBef>
              <a:spcAft>
                <a:spcPts val="0"/>
              </a:spcAft>
              <a:buSzPts val="1600"/>
              <a:buChar char="○"/>
            </a:pPr>
            <a:r>
              <a:rPr lang="en" b="1">
                <a:solidFill>
                  <a:srgbClr val="7030A0"/>
                </a:solidFill>
              </a:rPr>
              <a:t>Multidimensional (nested) arrays</a:t>
            </a:r>
            <a:endParaRPr b="1">
              <a:solidFill>
                <a:srgbClr val="7030A0"/>
              </a:solidFill>
            </a:endParaRPr>
          </a:p>
          <a:p>
            <a:pPr marL="914400" lvl="1" indent="-330200" algn="l" rtl="0">
              <a:spcBef>
                <a:spcPts val="0"/>
              </a:spcBef>
              <a:spcAft>
                <a:spcPts val="0"/>
              </a:spcAft>
              <a:buSzPts val="1600"/>
              <a:buChar char="○"/>
            </a:pPr>
            <a:r>
              <a:rPr lang="en"/>
              <a:t>Multilevel arrays</a:t>
            </a:r>
            <a:endParaRPr/>
          </a:p>
          <a:p>
            <a:pPr marL="457200" lvl="0" indent="-342900" algn="l" rtl="0">
              <a:spcBef>
                <a:spcPts val="0"/>
              </a:spcBef>
              <a:spcAft>
                <a:spcPts val="0"/>
              </a:spcAft>
              <a:buSzPts val="1800"/>
              <a:buChar char="●"/>
            </a:pPr>
            <a:r>
              <a:rPr lang="en"/>
              <a:t>Structs</a:t>
            </a:r>
            <a:endParaRPr/>
          </a:p>
          <a:p>
            <a:pPr marL="914400" lvl="1" indent="-330200" algn="l" rtl="0">
              <a:spcBef>
                <a:spcPts val="0"/>
              </a:spcBef>
              <a:spcAft>
                <a:spcPts val="0"/>
              </a:spcAft>
              <a:buSzPts val="1600"/>
              <a:buChar char="○"/>
            </a:pPr>
            <a:r>
              <a:rPr lang="en"/>
              <a:t>Structs in C</a:t>
            </a:r>
            <a:endParaRPr/>
          </a:p>
          <a:p>
            <a:pPr marL="914400" lvl="1" indent="-330200" algn="l" rtl="0">
              <a:spcBef>
                <a:spcPts val="0"/>
              </a:spcBef>
              <a:spcAft>
                <a:spcPts val="0"/>
              </a:spcAft>
              <a:buSzPts val="1600"/>
              <a:buChar char="○"/>
            </a:pPr>
            <a:r>
              <a:rPr lang="en"/>
              <a:t>Struct memory layout</a:t>
            </a:r>
            <a:endParaRPr/>
          </a:p>
          <a:p>
            <a:pPr marL="914400" lvl="1" indent="-330200" algn="l" rtl="0">
              <a:spcBef>
                <a:spcPts val="0"/>
              </a:spcBef>
              <a:spcAft>
                <a:spcPts val="0"/>
              </a:spcAft>
              <a:buSzPts val="1600"/>
              <a:buChar char="○"/>
            </a:pPr>
            <a:r>
              <a:rPr lang="en"/>
              <a:t>Alignment</a:t>
            </a:r>
            <a:endParaRPr/>
          </a:p>
        </p:txBody>
      </p:sp>
      <p:sp>
        <p:nvSpPr>
          <p:cNvPr id="253" name="Google Shape;25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Nested Array Example</a:t>
            </a:r>
            <a:endParaRPr/>
          </a:p>
        </p:txBody>
      </p:sp>
      <p:sp>
        <p:nvSpPr>
          <p:cNvPr id="259" name="Google Shape;259;p31"/>
          <p:cNvSpPr txBox="1"/>
          <p:nvPr/>
        </p:nvSpPr>
        <p:spPr>
          <a:xfrm>
            <a:off x="311700" y="742825"/>
            <a:ext cx="30000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sea[</a:t>
            </a:r>
            <a:r>
              <a:rPr lang="en">
                <a:solidFill>
                  <a:srgbClr val="38761D"/>
                </a:solidFill>
                <a:latin typeface="Source Code Pro"/>
                <a:ea typeface="Source Code Pro"/>
                <a:cs typeface="Source Code Pro"/>
                <a:sym typeface="Source Code Pro"/>
              </a:rPr>
              <a:t>4</a:t>
            </a:r>
            <a:r>
              <a:rPr lang="en">
                <a:latin typeface="Source Code Pro"/>
                <a:ea typeface="Source Code Pro"/>
                <a:cs typeface="Source Code Pro"/>
                <a:sym typeface="Source Code Pro"/>
              </a:rPr>
              <a:t>][</a:t>
            </a:r>
            <a:r>
              <a:rPr lang="en">
                <a:solidFill>
                  <a:srgbClr val="38761D"/>
                </a:solidFill>
                <a:latin typeface="Source Code Pro"/>
                <a:ea typeface="Source Code Pro"/>
                <a:cs typeface="Source Code Pro"/>
                <a:sym typeface="Source Code Pro"/>
              </a:rPr>
              <a:t>5</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9</a:t>
            </a:r>
            <a:r>
              <a:rPr lang="en">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8</a:t>
            </a:r>
            <a:r>
              <a:rPr lang="en">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1</a:t>
            </a:r>
            <a:r>
              <a:rPr lang="en">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9</a:t>
            </a:r>
            <a:r>
              <a:rPr lang="en">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5</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9</a:t>
            </a:r>
            <a:r>
              <a:rPr lang="en">
                <a:solidFill>
                  <a:schemeClr val="dk1"/>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8</a:t>
            </a:r>
            <a:r>
              <a:rPr lang="en">
                <a:solidFill>
                  <a:schemeClr val="dk1"/>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1</a:t>
            </a:r>
            <a:r>
              <a:rPr lang="en">
                <a:solidFill>
                  <a:schemeClr val="dk1"/>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0</a:t>
            </a:r>
            <a:r>
              <a:rPr lang="en">
                <a:solidFill>
                  <a:schemeClr val="dk1"/>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5</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9</a:t>
            </a:r>
            <a:r>
              <a:rPr lang="en">
                <a:solidFill>
                  <a:schemeClr val="dk1"/>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8</a:t>
            </a:r>
            <a:r>
              <a:rPr lang="en">
                <a:solidFill>
                  <a:schemeClr val="dk1"/>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1</a:t>
            </a:r>
            <a:r>
              <a:rPr lang="en">
                <a:solidFill>
                  <a:schemeClr val="dk1"/>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0</a:t>
            </a:r>
            <a:r>
              <a:rPr lang="en">
                <a:solidFill>
                  <a:schemeClr val="dk1"/>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3</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9</a:t>
            </a:r>
            <a:r>
              <a:rPr lang="en">
                <a:solidFill>
                  <a:schemeClr val="dk1"/>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8</a:t>
            </a:r>
            <a:r>
              <a:rPr lang="en">
                <a:solidFill>
                  <a:schemeClr val="dk1"/>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1</a:t>
            </a:r>
            <a:r>
              <a:rPr lang="en">
                <a:solidFill>
                  <a:schemeClr val="dk1"/>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1</a:t>
            </a:r>
            <a:r>
              <a:rPr lang="en">
                <a:solidFill>
                  <a:schemeClr val="dk1"/>
                </a:solidFill>
                <a:latin typeface="Source Code Pro"/>
                <a:ea typeface="Source Code Pro"/>
                <a:cs typeface="Source Code Pro"/>
                <a:sym typeface="Source Code Pro"/>
              </a:rPr>
              <a:t>, </a:t>
            </a:r>
            <a:r>
              <a:rPr lang="en">
                <a:solidFill>
                  <a:srgbClr val="38761D"/>
                </a:solidFill>
                <a:latin typeface="Source Code Pro"/>
                <a:ea typeface="Source Code Pro"/>
                <a:cs typeface="Source Code Pro"/>
                <a:sym typeface="Source Code Pro"/>
              </a:rPr>
              <a:t>5</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p:txBody>
      </p:sp>
      <p:sp>
        <p:nvSpPr>
          <p:cNvPr id="260" name="Google Shape;260;p31"/>
          <p:cNvSpPr txBox="1">
            <a:spLocks noGrp="1"/>
          </p:cNvSpPr>
          <p:nvPr>
            <p:ph type="body" idx="1"/>
          </p:nvPr>
        </p:nvSpPr>
        <p:spPr>
          <a:xfrm>
            <a:off x="311700" y="2100075"/>
            <a:ext cx="8520600" cy="2160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Multidimensional</a:t>
            </a:r>
            <a:r>
              <a:rPr lang="en"/>
              <a:t> (i.e. “</a:t>
            </a:r>
            <a:r>
              <a:rPr lang="en" b="1">
                <a:solidFill>
                  <a:srgbClr val="7030A0"/>
                </a:solidFill>
              </a:rPr>
              <a:t>nested</a:t>
            </a:r>
            <a:r>
              <a:rPr lang="en"/>
              <a:t>”) array</a:t>
            </a:r>
            <a:endParaRPr/>
          </a:p>
          <a:p>
            <a:pPr marL="914400" lvl="1" indent="-330200" algn="l" rtl="0">
              <a:spcBef>
                <a:spcPts val="0"/>
              </a:spcBef>
              <a:spcAft>
                <a:spcPts val="0"/>
              </a:spcAft>
              <a:buSzPts val="1600"/>
              <a:buChar char="○"/>
            </a:pPr>
            <a:r>
              <a:rPr lang="en"/>
              <a:t>sea evaluates to an </a:t>
            </a:r>
            <a:r>
              <a:rPr lang="en">
                <a:solidFill>
                  <a:srgbClr val="7030A0"/>
                </a:solidFill>
                <a:latin typeface="Source Code Pro"/>
                <a:ea typeface="Source Code Pro"/>
                <a:cs typeface="Source Code Pro"/>
                <a:sym typeface="Source Code Pro"/>
              </a:rPr>
              <a:t>int**</a:t>
            </a:r>
            <a:endParaRPr/>
          </a:p>
          <a:p>
            <a:pPr marL="457200" lvl="0" indent="-342900" algn="l" rtl="0">
              <a:spcBef>
                <a:spcPts val="0"/>
              </a:spcBef>
              <a:spcAft>
                <a:spcPts val="0"/>
              </a:spcAft>
              <a:buSzPts val="1800"/>
              <a:buChar char="●"/>
            </a:pPr>
            <a:r>
              <a:rPr lang="en"/>
              <a:t>What’s the layout in memory?</a:t>
            </a:r>
            <a:endParaRPr/>
          </a:p>
        </p:txBody>
      </p:sp>
      <p:sp>
        <p:nvSpPr>
          <p:cNvPr id="261" name="Google Shape;261;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Nested Array Example (pt 2)</a:t>
            </a:r>
            <a:endParaRPr/>
          </a:p>
        </p:txBody>
      </p:sp>
      <p:sp>
        <p:nvSpPr>
          <p:cNvPr id="267" name="Google Shape;267;p32"/>
          <p:cNvSpPr txBox="1"/>
          <p:nvPr/>
        </p:nvSpPr>
        <p:spPr>
          <a:xfrm>
            <a:off x="311700" y="742825"/>
            <a:ext cx="30000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sea[</a:t>
            </a:r>
            <a:r>
              <a:rPr lang="en">
                <a:solidFill>
                  <a:srgbClr val="38761D"/>
                </a:solidFill>
                <a:latin typeface="Source Code Pro"/>
                <a:ea typeface="Source Code Pro"/>
                <a:cs typeface="Source Code Pro"/>
                <a:sym typeface="Source Code Pro"/>
              </a:rPr>
              <a:t>4</a:t>
            </a:r>
            <a:r>
              <a:rPr lang="en">
                <a:latin typeface="Source Code Pro"/>
                <a:ea typeface="Source Code Pro"/>
                <a:cs typeface="Source Code Pro"/>
                <a:sym typeface="Source Code Pro"/>
              </a:rPr>
              <a:t>][</a:t>
            </a:r>
            <a:r>
              <a:rPr lang="en">
                <a:solidFill>
                  <a:srgbClr val="38761D"/>
                </a:solidFill>
                <a:latin typeface="Source Code Pro"/>
                <a:ea typeface="Source Code Pro"/>
                <a:cs typeface="Source Code Pro"/>
                <a:sym typeface="Source Code Pro"/>
              </a:rPr>
              <a:t>5</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a:t>
            </a:r>
            <a:r>
              <a:rPr lang="en" b="1">
                <a:solidFill>
                  <a:schemeClr val="accent6"/>
                </a:solidFill>
                <a:latin typeface="Source Code Pro"/>
                <a:ea typeface="Source Code Pro"/>
                <a:cs typeface="Source Code Pro"/>
                <a:sym typeface="Source Code Pro"/>
              </a:rPr>
              <a:t> 9, 8, 1, 9, 5 </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a:t>
            </a:r>
            <a:r>
              <a:rPr lang="en" b="1">
                <a:solidFill>
                  <a:srgbClr val="0000FF"/>
                </a:solidFill>
                <a:latin typeface="Source Code Pro"/>
                <a:ea typeface="Source Code Pro"/>
                <a:cs typeface="Source Code Pro"/>
                <a:sym typeface="Source Code Pro"/>
              </a:rPr>
              <a:t> 9, 8, 1, 0, 5 </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a:t>
            </a:r>
            <a:r>
              <a:rPr lang="en" b="1">
                <a:solidFill>
                  <a:srgbClr val="38761D"/>
                </a:solidFill>
                <a:latin typeface="Source Code Pro"/>
                <a:ea typeface="Source Code Pro"/>
                <a:cs typeface="Source Code Pro"/>
                <a:sym typeface="Source Code Pro"/>
              </a:rPr>
              <a:t> 9, 8, 1, 0, 3 </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a:t>
            </a:r>
            <a:r>
              <a:rPr lang="en" b="1">
                <a:solidFill>
                  <a:srgbClr val="7030A0"/>
                </a:solidFill>
                <a:latin typeface="Source Code Pro"/>
                <a:ea typeface="Source Code Pro"/>
                <a:cs typeface="Source Code Pro"/>
                <a:sym typeface="Source Code Pro"/>
              </a:rPr>
              <a:t> 9, 8, 1, 1, 5 </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pic>
        <p:nvPicPr>
          <p:cNvPr id="268" name="Google Shape;268;p32" descr="A row of 20 boxes, broken up into 4 groups of 5. The groups are labeled &quot;Row 0&quot;, &quot;Row 1&quot;, &quot;Row 2&quot;, and &quot;Row 3&quot;, and colored red, blue, green, and purple, respectively. The first group (red) contains the values 98195, the second contains 98105, the third is 98103, and the fourth is 98195. There are arrows pointing to the beginning of each group, labeled 76, 96, 116, and 136."/>
          <p:cNvPicPr preferRelativeResize="0"/>
          <p:nvPr/>
        </p:nvPicPr>
        <p:blipFill>
          <a:blip r:embed="rId3">
            <a:alphaModFix/>
          </a:blip>
          <a:stretch>
            <a:fillRect/>
          </a:stretch>
        </p:blipFill>
        <p:spPr>
          <a:xfrm>
            <a:off x="1444902" y="2719798"/>
            <a:ext cx="6254183" cy="1343125"/>
          </a:xfrm>
          <a:prstGeom prst="rect">
            <a:avLst/>
          </a:prstGeom>
          <a:noFill/>
          <a:ln>
            <a:noFill/>
          </a:ln>
        </p:spPr>
      </p:pic>
      <p:sp>
        <p:nvSpPr>
          <p:cNvPr id="269" name="Google Shape;269;p32" descr="Speech bubble pointing to the 18th box in the diagram (3rd box in the fourth group)"/>
          <p:cNvSpPr/>
          <p:nvPr/>
        </p:nvSpPr>
        <p:spPr>
          <a:xfrm>
            <a:off x="7312600" y="2133000"/>
            <a:ext cx="1332000" cy="572700"/>
          </a:xfrm>
          <a:prstGeom prst="wedgeRoundRectCallout">
            <a:avLst>
              <a:gd name="adj1" fmla="val -72423"/>
              <a:gd name="adj2" fmla="val 134499"/>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ource Code Pro"/>
                <a:ea typeface="Source Code Pro"/>
                <a:cs typeface="Source Code Pro"/>
                <a:sym typeface="Source Code Pro"/>
              </a:rPr>
              <a:t>sea[3][2]</a:t>
            </a:r>
            <a:endParaRPr>
              <a:latin typeface="Source Code Pro"/>
              <a:ea typeface="Source Code Pro"/>
              <a:cs typeface="Source Code Pro"/>
              <a:sym typeface="Source Code Pro"/>
            </a:endParaRPr>
          </a:p>
        </p:txBody>
      </p:sp>
      <p:sp>
        <p:nvSpPr>
          <p:cNvPr id="270" name="Google Shape;270;p32"/>
          <p:cNvSpPr txBox="1">
            <a:spLocks noGrp="1"/>
          </p:cNvSpPr>
          <p:nvPr>
            <p:ph type="body" idx="1"/>
          </p:nvPr>
        </p:nvSpPr>
        <p:spPr>
          <a:xfrm>
            <a:off x="3399550" y="994825"/>
            <a:ext cx="5692500" cy="7581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b="1">
                <a:solidFill>
                  <a:srgbClr val="7030A0"/>
                </a:solidFill>
              </a:rPr>
              <a:t>Row-major order</a:t>
            </a:r>
            <a:r>
              <a:rPr lang="en"/>
              <a:t>: each row stored contiguously</a:t>
            </a:r>
            <a:endParaRPr/>
          </a:p>
          <a:p>
            <a:pPr marL="914400" lvl="1" indent="-330200" algn="l" rtl="0">
              <a:spcBef>
                <a:spcPts val="0"/>
              </a:spcBef>
              <a:spcAft>
                <a:spcPts val="0"/>
              </a:spcAft>
              <a:buSzPts val="1600"/>
              <a:buChar char="○"/>
            </a:pPr>
            <a:r>
              <a:rPr lang="en"/>
              <a:t>Guaranteed (in C)</a:t>
            </a:r>
            <a:endParaRPr/>
          </a:p>
        </p:txBody>
      </p:sp>
      <p:sp>
        <p:nvSpPr>
          <p:cNvPr id="271" name="Google Shape;27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Multi-Dimensional (Nested) Arrays</a:t>
            </a:r>
            <a:endParaRPr/>
          </a:p>
        </p:txBody>
      </p:sp>
      <p:sp>
        <p:nvSpPr>
          <p:cNvPr id="295" name="Google Shape;295;p34"/>
          <p:cNvSpPr txBox="1">
            <a:spLocks noGrp="1"/>
          </p:cNvSpPr>
          <p:nvPr>
            <p:ph type="body" idx="1"/>
          </p:nvPr>
        </p:nvSpPr>
        <p:spPr>
          <a:xfrm>
            <a:off x="311700" y="742825"/>
            <a:ext cx="5167800" cy="16338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Declaration: </a:t>
            </a:r>
            <a:r>
              <a:rPr lang="en">
                <a:latin typeface="Source Code Pro"/>
                <a:ea typeface="Source Code Pro"/>
                <a:cs typeface="Source Code Pro"/>
                <a:sym typeface="Source Code Pro"/>
              </a:rPr>
              <a:t>T A[</a:t>
            </a:r>
            <a:r>
              <a:rPr lang="en" b="1">
                <a:solidFill>
                  <a:schemeClr val="accent6"/>
                </a:solidFill>
                <a:latin typeface="Source Code Pro"/>
                <a:ea typeface="Source Code Pro"/>
                <a:cs typeface="Source Code Pro"/>
                <a:sym typeface="Source Code Pro"/>
              </a:rPr>
              <a:t>R</a:t>
            </a:r>
            <a:r>
              <a:rPr lang="en">
                <a:latin typeface="Source Code Pro"/>
                <a:ea typeface="Source Code Pro"/>
                <a:cs typeface="Source Code Pro"/>
                <a:sym typeface="Source Code Pro"/>
              </a:rPr>
              <a:t>][</a:t>
            </a:r>
            <a:r>
              <a:rPr lang="en" b="1">
                <a:solidFill>
                  <a:srgbClr val="0000FF"/>
                </a:solidFill>
                <a:latin typeface="Source Code Pro"/>
                <a:ea typeface="Source Code Pro"/>
                <a:cs typeface="Source Code Pro"/>
                <a:sym typeface="Source Code Pro"/>
              </a:rPr>
              <a:t>C</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2D array of type </a:t>
            </a:r>
            <a:r>
              <a:rPr lang="en">
                <a:latin typeface="Source Code Pro"/>
                <a:ea typeface="Source Code Pro"/>
                <a:cs typeface="Source Code Pro"/>
                <a:sym typeface="Source Code Pro"/>
              </a:rPr>
              <a:t>T</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b="1">
                <a:solidFill>
                  <a:schemeClr val="accent6"/>
                </a:solidFill>
                <a:latin typeface="Source Code Pro"/>
                <a:ea typeface="Source Code Pro"/>
                <a:cs typeface="Source Code Pro"/>
                <a:sym typeface="Source Code Pro"/>
              </a:rPr>
              <a:t>R</a:t>
            </a:r>
            <a:r>
              <a:rPr lang="en"/>
              <a:t> rows, </a:t>
            </a:r>
            <a:r>
              <a:rPr lang="en" b="1">
                <a:solidFill>
                  <a:srgbClr val="0000FF"/>
                </a:solidFill>
                <a:latin typeface="Source Code Pro"/>
                <a:ea typeface="Source Code Pro"/>
                <a:cs typeface="Source Code Pro"/>
                <a:sym typeface="Source Code Pro"/>
              </a:rPr>
              <a:t>C</a:t>
            </a:r>
            <a:r>
              <a:rPr lang="en"/>
              <a:t> columns</a:t>
            </a:r>
            <a:endParaRPr/>
          </a:p>
          <a:p>
            <a:pPr marL="914400" lvl="1" indent="-330200" algn="l" rtl="0">
              <a:spcBef>
                <a:spcPts val="0"/>
              </a:spcBef>
              <a:spcAft>
                <a:spcPts val="0"/>
              </a:spcAft>
              <a:buSzPts val="1600"/>
              <a:buChar char="○"/>
            </a:pPr>
            <a:r>
              <a:rPr lang="en"/>
              <a:t>Each element requires </a:t>
            </a:r>
            <a:r>
              <a:rPr lang="en">
                <a:latin typeface="Source Code Pro"/>
                <a:ea typeface="Source Code Pro"/>
                <a:cs typeface="Source Code Pro"/>
                <a:sym typeface="Source Code Pro"/>
              </a:rPr>
              <a:t>sizeof(T)</a:t>
            </a:r>
            <a:r>
              <a:rPr lang="en"/>
              <a:t> bytes</a:t>
            </a:r>
            <a:endParaRPr/>
          </a:p>
          <a:p>
            <a:pPr marL="457200" lvl="0" indent="-342900" algn="l" rtl="0">
              <a:spcBef>
                <a:spcPts val="0"/>
              </a:spcBef>
              <a:spcAft>
                <a:spcPts val="0"/>
              </a:spcAft>
              <a:buSzPts val="1800"/>
              <a:buChar char="●"/>
            </a:pPr>
            <a:r>
              <a:rPr lang="en"/>
              <a:t>How big is this array?</a:t>
            </a:r>
            <a:endParaRPr/>
          </a:p>
        </p:txBody>
      </p:sp>
      <p:sp>
        <p:nvSpPr>
          <p:cNvPr id="296" name="Google Shape;296;p34"/>
          <p:cNvSpPr txBox="1"/>
          <p:nvPr/>
        </p:nvSpPr>
        <p:spPr>
          <a:xfrm>
            <a:off x="311700" y="2285400"/>
            <a:ext cx="8169000" cy="572700"/>
          </a:xfrm>
          <a:prstGeom prst="rect">
            <a:avLst/>
          </a:prstGeom>
          <a:noFill/>
          <a:ln>
            <a:noFill/>
          </a:ln>
        </p:spPr>
        <p:txBody>
          <a:bodyPr spcFirstLastPara="1" wrap="square" lIns="91425" tIns="91425" rIns="91425" bIns="91425" anchor="t" anchorCtr="0">
            <a:noAutofit/>
          </a:bodyPr>
          <a:lstStyle/>
          <a:p>
            <a:pPr marL="914400" lvl="0" indent="-330200" algn="l" rtl="0">
              <a:spcBef>
                <a:spcPts val="0"/>
              </a:spcBef>
              <a:spcAft>
                <a:spcPts val="0"/>
              </a:spcAft>
              <a:buClr>
                <a:schemeClr val="dk1"/>
              </a:buClr>
              <a:buSzPts val="1600"/>
              <a:buChar char="○"/>
            </a:pPr>
            <a:r>
              <a:rPr lang="en" sz="1600" b="1">
                <a:solidFill>
                  <a:schemeClr val="accent6"/>
                </a:solidFill>
                <a:latin typeface="Source Code Pro"/>
                <a:ea typeface="Source Code Pro"/>
                <a:cs typeface="Source Code Pro"/>
                <a:sym typeface="Source Code Pro"/>
              </a:rPr>
              <a:t>R</a:t>
            </a:r>
            <a:r>
              <a:rPr lang="en" sz="1600">
                <a:solidFill>
                  <a:schemeClr val="dk1"/>
                </a:solidFill>
                <a:latin typeface="Source Code Pro"/>
                <a:ea typeface="Source Code Pro"/>
                <a:cs typeface="Source Code Pro"/>
                <a:sym typeface="Source Code Pro"/>
              </a:rPr>
              <a:t>*</a:t>
            </a:r>
            <a:r>
              <a:rPr lang="en" sz="1600" b="1">
                <a:solidFill>
                  <a:srgbClr val="0000FF"/>
                </a:solidFill>
                <a:latin typeface="Source Code Pro"/>
                <a:ea typeface="Source Code Pro"/>
                <a:cs typeface="Source Code Pro"/>
                <a:sym typeface="Source Code Pro"/>
              </a:rPr>
              <a:t>C</a:t>
            </a:r>
            <a:r>
              <a:rPr lang="en" sz="1600">
                <a:solidFill>
                  <a:schemeClr val="dk1"/>
                </a:solidFill>
                <a:latin typeface="Source Code Pro"/>
                <a:ea typeface="Source Code Pro"/>
                <a:cs typeface="Source Code Pro"/>
                <a:sym typeface="Source Code Pro"/>
              </a:rPr>
              <a:t>*sizeof(T)</a:t>
            </a:r>
            <a:r>
              <a:rPr lang="en" sz="1600">
                <a:solidFill>
                  <a:schemeClr val="dk1"/>
                </a:solidFill>
              </a:rPr>
              <a:t> bytes</a:t>
            </a:r>
            <a:endParaRPr sz="1600">
              <a:solidFill>
                <a:schemeClr val="dk1"/>
              </a:solidFill>
            </a:endParaRPr>
          </a:p>
        </p:txBody>
      </p:sp>
      <p:sp>
        <p:nvSpPr>
          <p:cNvPr id="297" name="Google Shape;297;p34"/>
          <p:cNvSpPr txBox="1"/>
          <p:nvPr/>
        </p:nvSpPr>
        <p:spPr>
          <a:xfrm>
            <a:off x="311700" y="2656300"/>
            <a:ext cx="8169000" cy="572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a:solidFill>
                  <a:schemeClr val="dk1"/>
                </a:solidFill>
              </a:rPr>
              <a:t>Arrangement: </a:t>
            </a:r>
            <a:r>
              <a:rPr lang="en" sz="1800" b="1">
                <a:solidFill>
                  <a:srgbClr val="7030A0"/>
                </a:solidFill>
              </a:rPr>
              <a:t>row-major</a:t>
            </a:r>
            <a:r>
              <a:rPr lang="en" sz="1800">
                <a:solidFill>
                  <a:schemeClr val="dk1"/>
                </a:solidFill>
              </a:rPr>
              <a:t> ordering</a:t>
            </a:r>
            <a:endParaRPr sz="1800">
              <a:solidFill>
                <a:schemeClr val="dk1"/>
              </a:solidFill>
            </a:endParaRPr>
          </a:p>
        </p:txBody>
      </p:sp>
      <p:sp>
        <p:nvSpPr>
          <p:cNvPr id="298" name="Google Shape;298;p34"/>
          <p:cNvSpPr txBox="1"/>
          <p:nvPr/>
        </p:nvSpPr>
        <p:spPr>
          <a:xfrm>
            <a:off x="5555850" y="852950"/>
            <a:ext cx="2769600" cy="38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Conceptual view:</a:t>
            </a:r>
            <a:endParaRPr sz="1600">
              <a:solidFill>
                <a:schemeClr val="dk1"/>
              </a:solidFill>
            </a:endParaRPr>
          </a:p>
        </p:txBody>
      </p:sp>
      <p:pic>
        <p:nvPicPr>
          <p:cNvPr id="299" name="Google Shape;299;p34" descr="A large pair of brackets. In the top-left corner is the text A[0][0], in the top-right is A[0][C-1]. In the bottom left is A[R-1][0], and the bottom right is A[R-1][C-1]. There are &quot;...&quot;s in between each of these"/>
          <p:cNvPicPr preferRelativeResize="0"/>
          <p:nvPr/>
        </p:nvPicPr>
        <p:blipFill>
          <a:blip r:embed="rId3">
            <a:alphaModFix/>
          </a:blip>
          <a:stretch>
            <a:fillRect/>
          </a:stretch>
        </p:blipFill>
        <p:spPr>
          <a:xfrm>
            <a:off x="5479650" y="1244350"/>
            <a:ext cx="3439526" cy="1917000"/>
          </a:xfrm>
          <a:prstGeom prst="rect">
            <a:avLst/>
          </a:prstGeom>
          <a:noFill/>
          <a:ln>
            <a:noFill/>
          </a:ln>
        </p:spPr>
      </p:pic>
      <p:pic>
        <p:nvPicPr>
          <p:cNvPr id="300" name="Google Shape;300;p34" descr="A row of boxes labeled int A[R][C]. The first 3 boxes are colored red, and contain the text &quot;A[0][0]&quot;, &quot;...&quot;, and &quot;A[0][C-1]&quot;. The next 3 are yellow and contain &quot;A[1][0]&quot;, &quot;...&quot;, and &quot;A[1][C-1}&quot;. The next box is white and contains &quot;...&quot;. The last 3 boxes are blue and contain &quot;A[R-1][0]&quot;, &quot;...&quot;, and &quot;A[R-1][C-1]&quot;"/>
          <p:cNvPicPr preferRelativeResize="0"/>
          <p:nvPr/>
        </p:nvPicPr>
        <p:blipFill>
          <a:blip r:embed="rId4">
            <a:alphaModFix/>
          </a:blip>
          <a:stretch>
            <a:fillRect/>
          </a:stretch>
        </p:blipFill>
        <p:spPr>
          <a:xfrm>
            <a:off x="1238573" y="3105075"/>
            <a:ext cx="6666850" cy="1132100"/>
          </a:xfrm>
          <a:prstGeom prst="rect">
            <a:avLst/>
          </a:prstGeom>
          <a:noFill/>
          <a:ln>
            <a:noFill/>
          </a:ln>
        </p:spPr>
      </p:pic>
      <p:sp>
        <p:nvSpPr>
          <p:cNvPr id="301" name="Google Shape;30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Nested Array </a:t>
            </a:r>
            <a:r>
              <a:rPr lang="en" u="sng"/>
              <a:t>Row</a:t>
            </a:r>
            <a:r>
              <a:rPr lang="en"/>
              <a:t> Access</a:t>
            </a:r>
            <a:endParaRPr/>
          </a:p>
        </p:txBody>
      </p:sp>
      <p:sp>
        <p:nvSpPr>
          <p:cNvPr id="328" name="Google Shape;328;p36"/>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Given </a:t>
            </a:r>
            <a:r>
              <a:rPr lang="en" dirty="0">
                <a:latin typeface="Source Code Pro"/>
                <a:ea typeface="Source Code Pro"/>
                <a:cs typeface="Source Code Pro"/>
                <a:sym typeface="Source Code Pro"/>
              </a:rPr>
              <a:t>T A[</a:t>
            </a:r>
            <a:r>
              <a:rPr lang="en" b="1" dirty="0">
                <a:solidFill>
                  <a:srgbClr val="E0281A"/>
                </a:solidFill>
                <a:latin typeface="Source Code Pro"/>
                <a:ea typeface="Source Code Pro"/>
                <a:cs typeface="Source Code Pro"/>
                <a:sym typeface="Source Code Pro"/>
              </a:rPr>
              <a:t>R</a:t>
            </a:r>
            <a:r>
              <a:rPr lang="en" dirty="0">
                <a:latin typeface="Source Code Pro"/>
                <a:ea typeface="Source Code Pro"/>
                <a:cs typeface="Source Code Pro"/>
                <a:sym typeface="Source Code Pro"/>
              </a:rPr>
              <a:t>][</a:t>
            </a:r>
            <a:r>
              <a:rPr lang="en" b="1" dirty="0">
                <a:solidFill>
                  <a:srgbClr val="0000FF"/>
                </a:solidFill>
                <a:latin typeface="Source Code Pro"/>
                <a:ea typeface="Source Code Pro"/>
                <a:cs typeface="Source Code Pro"/>
                <a:sym typeface="Source Code Pro"/>
              </a:rPr>
              <a:t>C</a:t>
            </a: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a:p>
            <a:pPr marL="914400" lvl="1" indent="-330200" algn="l" rtl="0">
              <a:spcBef>
                <a:spcPts val="0"/>
              </a:spcBef>
              <a:spcAft>
                <a:spcPts val="0"/>
              </a:spcAft>
              <a:buSzPts val="1600"/>
              <a:buFont typeface="Source Code Pro"/>
              <a:buChar char="○"/>
            </a:pPr>
            <a:r>
              <a:rPr lang="en" dirty="0">
                <a:latin typeface="Source Code Pro"/>
                <a:ea typeface="Source Code Pro"/>
                <a:cs typeface="Source Code Pro"/>
                <a:sym typeface="Source Code Pro"/>
              </a:rPr>
              <a:t>A[i]</a:t>
            </a:r>
            <a:r>
              <a:rPr lang="en" dirty="0"/>
              <a:t> is the array of elements in row </a:t>
            </a:r>
            <a:r>
              <a:rPr lang="en" dirty="0">
                <a:latin typeface="Source Code Pro"/>
                <a:ea typeface="Source Code Pro"/>
                <a:cs typeface="Source Code Pro"/>
                <a:sym typeface="Source Code Pro"/>
              </a:rPr>
              <a:t>i</a:t>
            </a:r>
            <a:endParaRPr dirty="0"/>
          </a:p>
          <a:p>
            <a:pPr marL="914400" lvl="1" indent="-330200" algn="l" rtl="0">
              <a:spcBef>
                <a:spcPts val="0"/>
              </a:spcBef>
              <a:spcAft>
                <a:spcPts val="0"/>
              </a:spcAft>
              <a:buSzPts val="1600"/>
              <a:buChar char="○"/>
            </a:pPr>
            <a:r>
              <a:rPr lang="en" dirty="0"/>
              <a:t>Pointer arithmetic:</a:t>
            </a:r>
            <a:endParaRPr dirty="0"/>
          </a:p>
          <a:p>
            <a:pPr marL="1371600" lvl="2" indent="-330200" algn="l" rtl="0">
              <a:spcBef>
                <a:spcPts val="0"/>
              </a:spcBef>
              <a:spcAft>
                <a:spcPts val="0"/>
              </a:spcAft>
              <a:buSzPts val="1600"/>
              <a:buChar char="■"/>
            </a:pPr>
            <a:r>
              <a:rPr lang="en" dirty="0">
                <a:latin typeface="Source Code Pro"/>
                <a:ea typeface="Source Code Pro"/>
                <a:cs typeface="Source Code Pro"/>
                <a:sym typeface="Source Code Pro"/>
              </a:rPr>
              <a:t>A</a:t>
            </a:r>
            <a:r>
              <a:rPr lang="en" dirty="0"/>
              <a:t> is the address of the start of the array</a:t>
            </a:r>
            <a:endParaRPr dirty="0"/>
          </a:p>
          <a:p>
            <a:pPr marL="1371600" lvl="2" indent="-330200" algn="l" rtl="0">
              <a:spcBef>
                <a:spcPts val="0"/>
              </a:spcBef>
              <a:spcAft>
                <a:spcPts val="0"/>
              </a:spcAft>
              <a:buSzPts val="1600"/>
              <a:buChar char="■"/>
            </a:pPr>
            <a:r>
              <a:rPr lang="en" dirty="0"/>
              <a:t>Starting address of row </a:t>
            </a:r>
            <a:r>
              <a:rPr lang="en" dirty="0">
                <a:latin typeface="Source Code Pro"/>
                <a:ea typeface="Source Code Pro"/>
                <a:cs typeface="Source Code Pro"/>
                <a:sym typeface="Source Code Pro"/>
              </a:rPr>
              <a:t>i</a:t>
            </a:r>
            <a:r>
              <a:rPr lang="en" dirty="0"/>
              <a:t> = </a:t>
            </a:r>
            <a:r>
              <a:rPr lang="en" dirty="0">
                <a:latin typeface="Source Code Pro"/>
                <a:ea typeface="Source Code Pro"/>
                <a:cs typeface="Source Code Pro"/>
                <a:sym typeface="Source Code Pro"/>
              </a:rPr>
              <a:t>A + i*</a:t>
            </a:r>
            <a:r>
              <a:rPr lang="en" b="1" dirty="0">
                <a:solidFill>
                  <a:srgbClr val="0000FF"/>
                </a:solidFill>
                <a:latin typeface="Source Code Pro"/>
                <a:ea typeface="Source Code Pro"/>
                <a:cs typeface="Source Code Pro"/>
                <a:sym typeface="Source Code Pro"/>
              </a:rPr>
              <a:t>C</a:t>
            </a:r>
            <a:r>
              <a:rPr lang="en" dirty="0">
                <a:latin typeface="Source Code Pro"/>
                <a:ea typeface="Source Code Pro"/>
                <a:cs typeface="Source Code Pro"/>
                <a:sym typeface="Source Code Pro"/>
              </a:rPr>
              <a:t>*sizeof(T)</a:t>
            </a:r>
            <a:endParaRPr dirty="0">
              <a:latin typeface="Source Code Pro"/>
              <a:ea typeface="Source Code Pro"/>
              <a:cs typeface="Source Code Pro"/>
              <a:sym typeface="Source Code Pro"/>
            </a:endParaRPr>
          </a:p>
        </p:txBody>
      </p:sp>
      <p:pic>
        <p:nvPicPr>
          <p:cNvPr id="329" name="Google Shape;329;p36" descr="A similar diagram to the previous slide. The first 3 boxes are red, labeled A[0], and contain A[0][0]...A[0][C-1]. An arrow pointing to the beginning of this group is labeled A. Next, there is a white box that contains &quot;...&quot;. The next 3 boxes are yellow, labeled A[i], and contain the values A[i][0]...A[i][C-1]. An arrow pointing to the A[i][0] box is labeled A + i*C*4. Next is another white box containing &quot;...&quot;. The last 3 boxes are blue, labeled A[R-1], and contain the values A[R-1][0]...A[R-1][C-1]. An arrow pointing to the A[R-1][0] box is labeled A + (R-1)*C*4"/>
          <p:cNvPicPr preferRelativeResize="0"/>
          <p:nvPr/>
        </p:nvPicPr>
        <p:blipFill>
          <a:blip r:embed="rId3">
            <a:alphaModFix/>
          </a:blip>
          <a:stretch>
            <a:fillRect/>
          </a:stretch>
        </p:blipFill>
        <p:spPr>
          <a:xfrm>
            <a:off x="1573109" y="2230096"/>
            <a:ext cx="5997776" cy="1994875"/>
          </a:xfrm>
          <a:prstGeom prst="rect">
            <a:avLst/>
          </a:prstGeom>
          <a:noFill/>
          <a:ln>
            <a:noFill/>
          </a:ln>
        </p:spPr>
      </p:pic>
      <p:sp>
        <p:nvSpPr>
          <p:cNvPr id="330" name="Google Shape;33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Nested Array </a:t>
            </a:r>
            <a:r>
              <a:rPr lang="en" u="sng"/>
              <a:t>Element</a:t>
            </a:r>
            <a:r>
              <a:rPr lang="en"/>
              <a:t> Access</a:t>
            </a:r>
            <a:endParaRPr/>
          </a:p>
        </p:txBody>
      </p:sp>
      <p:sp>
        <p:nvSpPr>
          <p:cNvPr id="336" name="Google Shape;336;p37"/>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Given </a:t>
            </a:r>
            <a:r>
              <a:rPr lang="en" dirty="0">
                <a:latin typeface="Source Code Pro"/>
                <a:ea typeface="Source Code Pro"/>
                <a:cs typeface="Source Code Pro"/>
                <a:sym typeface="Source Code Pro"/>
              </a:rPr>
              <a:t>T A[</a:t>
            </a:r>
            <a:r>
              <a:rPr lang="en" b="1" dirty="0">
                <a:solidFill>
                  <a:srgbClr val="E0281A"/>
                </a:solidFill>
                <a:latin typeface="Source Code Pro"/>
                <a:ea typeface="Source Code Pro"/>
                <a:cs typeface="Source Code Pro"/>
                <a:sym typeface="Source Code Pro"/>
              </a:rPr>
              <a:t>R</a:t>
            </a:r>
            <a:r>
              <a:rPr lang="en" dirty="0">
                <a:latin typeface="Source Code Pro"/>
                <a:ea typeface="Source Code Pro"/>
                <a:cs typeface="Source Code Pro"/>
                <a:sym typeface="Source Code Pro"/>
              </a:rPr>
              <a:t>][</a:t>
            </a:r>
            <a:r>
              <a:rPr lang="en" b="1" dirty="0">
                <a:solidFill>
                  <a:srgbClr val="0000FF"/>
                </a:solidFill>
                <a:latin typeface="Source Code Pro"/>
                <a:ea typeface="Source Code Pro"/>
                <a:cs typeface="Source Code Pro"/>
                <a:sym typeface="Source Code Pro"/>
              </a:rPr>
              <a:t>C</a:t>
            </a: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a:p>
            <a:pPr marL="914400" lvl="1" indent="-330200" algn="l" rtl="0">
              <a:spcBef>
                <a:spcPts val="0"/>
              </a:spcBef>
              <a:spcAft>
                <a:spcPts val="0"/>
              </a:spcAft>
              <a:buSzPts val="1600"/>
              <a:buFont typeface="Source Code Pro"/>
              <a:buChar char="○"/>
            </a:pPr>
            <a:r>
              <a:rPr lang="en" dirty="0">
                <a:latin typeface="Source Code Pro"/>
                <a:ea typeface="Source Code Pro"/>
                <a:cs typeface="Source Code Pro"/>
                <a:sym typeface="Source Code Pro"/>
              </a:rPr>
              <a:t>A[i][j]</a:t>
            </a:r>
            <a:r>
              <a:rPr lang="en" dirty="0"/>
              <a:t> is element </a:t>
            </a:r>
            <a:r>
              <a:rPr lang="en" dirty="0">
                <a:latin typeface="Source Code Pro"/>
                <a:ea typeface="Source Code Pro"/>
                <a:cs typeface="Source Code Pro"/>
                <a:sym typeface="Source Code Pro"/>
              </a:rPr>
              <a:t>j</a:t>
            </a:r>
            <a:r>
              <a:rPr lang="en" dirty="0"/>
              <a:t> of row </a:t>
            </a:r>
            <a:r>
              <a:rPr lang="en" dirty="0">
                <a:latin typeface="Source Code Pro"/>
                <a:ea typeface="Source Code Pro"/>
                <a:cs typeface="Source Code Pro"/>
                <a:sym typeface="Source Code Pro"/>
              </a:rPr>
              <a:t>i</a:t>
            </a:r>
            <a:endParaRPr dirty="0">
              <a:latin typeface="Source Code Pro"/>
              <a:ea typeface="Source Code Pro"/>
              <a:cs typeface="Source Code Pro"/>
              <a:sym typeface="Source Code Pro"/>
            </a:endParaRPr>
          </a:p>
          <a:p>
            <a:pPr marL="457200" lvl="0" indent="-342900" algn="l" rtl="0">
              <a:spcBef>
                <a:spcPts val="0"/>
              </a:spcBef>
              <a:spcAft>
                <a:spcPts val="0"/>
              </a:spcAft>
              <a:buSzPts val="1800"/>
              <a:buChar char="●"/>
            </a:pPr>
            <a:r>
              <a:rPr lang="en" sz="1600" dirty="0">
                <a:latin typeface="Source Code Pro"/>
                <a:ea typeface="Source Code Pro"/>
                <a:cs typeface="Source Code Pro"/>
                <a:sym typeface="Source Code Pro"/>
              </a:rPr>
              <a:t>[i][j]</a:t>
            </a:r>
            <a:r>
              <a:rPr lang="en" sz="1600" dirty="0"/>
              <a:t> = </a:t>
            </a:r>
            <a:r>
              <a:rPr lang="en" sz="1600" dirty="0">
                <a:solidFill>
                  <a:srgbClr val="7030A0"/>
                </a:solidFill>
                <a:latin typeface="Source Code Pro"/>
                <a:ea typeface="Source Code Pro"/>
                <a:cs typeface="Source Code Pro"/>
                <a:sym typeface="Source Code Pro"/>
              </a:rPr>
              <a:t>Mem</a:t>
            </a:r>
            <a:r>
              <a:rPr lang="en" sz="1600" b="1" dirty="0">
                <a:latin typeface="Source Code Pro"/>
                <a:ea typeface="Source Code Pro"/>
                <a:cs typeface="Source Code Pro"/>
                <a:sym typeface="Source Code Pro"/>
              </a:rPr>
              <a:t>[</a:t>
            </a:r>
            <a:r>
              <a:rPr lang="en" sz="1600" dirty="0">
                <a:latin typeface="Source Code Pro"/>
                <a:ea typeface="Source Code Pro"/>
                <a:cs typeface="Source Code Pro"/>
                <a:sym typeface="Source Code Pro"/>
              </a:rPr>
              <a:t>A + (i*</a:t>
            </a:r>
            <a:r>
              <a:rPr lang="en" sz="1600" b="1" dirty="0">
                <a:solidFill>
                  <a:srgbClr val="0000FF"/>
                </a:solidFill>
                <a:latin typeface="Source Code Pro"/>
                <a:ea typeface="Source Code Pro"/>
                <a:cs typeface="Source Code Pro"/>
                <a:sym typeface="Source Code Pro"/>
              </a:rPr>
              <a:t>C</a:t>
            </a:r>
            <a:r>
              <a:rPr lang="en" sz="1600" dirty="0">
                <a:latin typeface="Source Code Pro"/>
                <a:ea typeface="Source Code Pro"/>
                <a:cs typeface="Source Code Pro"/>
                <a:sym typeface="Source Code Pro"/>
              </a:rPr>
              <a:t> + j)*sizeof(T)</a:t>
            </a:r>
            <a:r>
              <a:rPr lang="en" sz="1600" b="1" dirty="0">
                <a:latin typeface="Source Code Pro"/>
                <a:ea typeface="Source Code Pro"/>
                <a:cs typeface="Source Code Pro"/>
                <a:sym typeface="Source Code Pro"/>
              </a:rPr>
              <a:t>]</a:t>
            </a:r>
            <a:endParaRPr sz="1600" b="1" dirty="0">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dirty="0"/>
              <a:t>Address of row </a:t>
            </a:r>
            <a:r>
              <a:rPr lang="en" dirty="0">
                <a:latin typeface="Source Code Pro"/>
                <a:ea typeface="Source Code Pro"/>
                <a:cs typeface="Source Code Pro"/>
                <a:sym typeface="Source Code Pro"/>
              </a:rPr>
              <a:t>i</a:t>
            </a:r>
            <a:r>
              <a:rPr lang="en" dirty="0"/>
              <a:t> + offset of element </a:t>
            </a:r>
            <a:r>
              <a:rPr lang="en" dirty="0">
                <a:latin typeface="Source Code Pro"/>
                <a:ea typeface="Source Code Pro"/>
                <a:cs typeface="Source Code Pro"/>
                <a:sym typeface="Source Code Pro"/>
              </a:rPr>
              <a:t>j</a:t>
            </a:r>
            <a:endParaRPr sz="1600" dirty="0">
              <a:latin typeface="Source Code Pro"/>
              <a:ea typeface="Source Code Pro"/>
              <a:cs typeface="Source Code Pro"/>
              <a:sym typeface="Source Code Pro"/>
            </a:endParaRPr>
          </a:p>
        </p:txBody>
      </p:sp>
      <p:pic>
        <p:nvPicPr>
          <p:cNvPr id="337" name="Google Shape;337;p37" descr="A similar diagram to the previous slide, except the 3 yellow boxes contain the values &quot;...&quot;, &quot;A[i][j]&quot;, and &quot;...&quot;. An arrow pointing to the middle box of the row is labeled A + (i*C + j)*4"/>
          <p:cNvPicPr preferRelativeResize="0"/>
          <p:nvPr/>
        </p:nvPicPr>
        <p:blipFill>
          <a:blip r:embed="rId3">
            <a:alphaModFix/>
          </a:blip>
          <a:stretch>
            <a:fillRect/>
          </a:stretch>
        </p:blipFill>
        <p:spPr>
          <a:xfrm>
            <a:off x="1608326" y="2097400"/>
            <a:ext cx="5927349" cy="2163525"/>
          </a:xfrm>
          <a:prstGeom prst="rect">
            <a:avLst/>
          </a:prstGeom>
          <a:noFill/>
          <a:ln>
            <a:noFill/>
          </a:ln>
        </p:spPr>
      </p:pic>
      <p:sp>
        <p:nvSpPr>
          <p:cNvPr id="338" name="Google Shape;338;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344" name="Google Shape;344;p3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Arrays</a:t>
            </a:r>
            <a:endParaRPr b="1">
              <a:solidFill>
                <a:srgbClr val="7030A0"/>
              </a:solidFill>
            </a:endParaRPr>
          </a:p>
          <a:p>
            <a:pPr marL="914400" lvl="1" indent="-330200" algn="l" rtl="0">
              <a:spcBef>
                <a:spcPts val="0"/>
              </a:spcBef>
              <a:spcAft>
                <a:spcPts val="0"/>
              </a:spcAft>
              <a:buSzPts val="1600"/>
              <a:buChar char="○"/>
            </a:pPr>
            <a:r>
              <a:rPr lang="en"/>
              <a:t>Array review</a:t>
            </a:r>
            <a:endParaRPr/>
          </a:p>
          <a:p>
            <a:pPr marL="914400" lvl="1" indent="-330200" algn="l" rtl="0">
              <a:spcBef>
                <a:spcPts val="0"/>
              </a:spcBef>
              <a:spcAft>
                <a:spcPts val="0"/>
              </a:spcAft>
              <a:buSzPts val="1600"/>
              <a:buChar char="○"/>
            </a:pPr>
            <a:r>
              <a:rPr lang="en"/>
              <a:t>Arrays in C</a:t>
            </a:r>
            <a:endParaRPr/>
          </a:p>
          <a:p>
            <a:pPr marL="914400" lvl="1" indent="-330200" algn="l" rtl="0">
              <a:spcBef>
                <a:spcPts val="0"/>
              </a:spcBef>
              <a:spcAft>
                <a:spcPts val="0"/>
              </a:spcAft>
              <a:buSzPts val="1600"/>
              <a:buChar char="○"/>
            </a:pPr>
            <a:r>
              <a:rPr lang="en"/>
              <a:t>Multidimensional (nested) arrays</a:t>
            </a:r>
            <a:endParaRPr/>
          </a:p>
          <a:p>
            <a:pPr marL="914400" lvl="1" indent="-330200" algn="l" rtl="0">
              <a:spcBef>
                <a:spcPts val="0"/>
              </a:spcBef>
              <a:spcAft>
                <a:spcPts val="0"/>
              </a:spcAft>
              <a:buSzPts val="1600"/>
              <a:buChar char="○"/>
            </a:pPr>
            <a:r>
              <a:rPr lang="en" b="1">
                <a:solidFill>
                  <a:srgbClr val="7030A0"/>
                </a:solidFill>
              </a:rPr>
              <a:t>Multilevel arrays</a:t>
            </a:r>
            <a:endParaRPr b="1">
              <a:solidFill>
                <a:srgbClr val="7030A0"/>
              </a:solidFill>
            </a:endParaRPr>
          </a:p>
          <a:p>
            <a:pPr marL="457200" lvl="0" indent="-342900" algn="l" rtl="0">
              <a:spcBef>
                <a:spcPts val="0"/>
              </a:spcBef>
              <a:spcAft>
                <a:spcPts val="0"/>
              </a:spcAft>
              <a:buSzPts val="1800"/>
              <a:buChar char="●"/>
            </a:pPr>
            <a:r>
              <a:rPr lang="en"/>
              <a:t>Structs</a:t>
            </a:r>
            <a:endParaRPr/>
          </a:p>
          <a:p>
            <a:pPr marL="914400" lvl="1" indent="-330200" algn="l" rtl="0">
              <a:spcBef>
                <a:spcPts val="0"/>
              </a:spcBef>
              <a:spcAft>
                <a:spcPts val="0"/>
              </a:spcAft>
              <a:buSzPts val="1600"/>
              <a:buChar char="○"/>
            </a:pPr>
            <a:r>
              <a:rPr lang="en"/>
              <a:t>Structs in C</a:t>
            </a:r>
            <a:endParaRPr/>
          </a:p>
          <a:p>
            <a:pPr marL="914400" lvl="1" indent="-330200" algn="l" rtl="0">
              <a:spcBef>
                <a:spcPts val="0"/>
              </a:spcBef>
              <a:spcAft>
                <a:spcPts val="0"/>
              </a:spcAft>
              <a:buSzPts val="1600"/>
              <a:buChar char="○"/>
            </a:pPr>
            <a:r>
              <a:rPr lang="en"/>
              <a:t>Struct memory layout</a:t>
            </a:r>
            <a:endParaRPr/>
          </a:p>
          <a:p>
            <a:pPr marL="914400" lvl="1" indent="-330200" algn="l" rtl="0">
              <a:spcBef>
                <a:spcPts val="0"/>
              </a:spcBef>
              <a:spcAft>
                <a:spcPts val="0"/>
              </a:spcAft>
              <a:buSzPts val="1600"/>
              <a:buChar char="○"/>
            </a:pPr>
            <a:r>
              <a:rPr lang="en"/>
              <a:t>Alignment</a:t>
            </a:r>
            <a:endParaRPr/>
          </a:p>
        </p:txBody>
      </p:sp>
      <p:sp>
        <p:nvSpPr>
          <p:cNvPr id="345" name="Google Shape;345;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t>Multilevel</a:t>
            </a:r>
            <a:r>
              <a:rPr lang="en"/>
              <a:t> Array </a:t>
            </a:r>
            <a:endParaRPr/>
          </a:p>
        </p:txBody>
      </p:sp>
      <p:sp>
        <p:nvSpPr>
          <p:cNvPr id="351" name="Google Shape;351;p39"/>
          <p:cNvSpPr txBox="1"/>
          <p:nvPr/>
        </p:nvSpPr>
        <p:spPr>
          <a:xfrm>
            <a:off x="311700" y="742825"/>
            <a:ext cx="4721100" cy="10467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2"/>
                </a:solidFill>
                <a:latin typeface="Source Code Pro"/>
                <a:ea typeface="Source Code Pro"/>
                <a:cs typeface="Source Code Pro"/>
                <a:sym typeface="Source Code Pro"/>
              </a:rPr>
              <a:t>// 1-D arrays of ints</a:t>
            </a:r>
            <a:endParaRPr dirty="0">
              <a:solidFill>
                <a:schemeClr val="dk2"/>
              </a:solidFill>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dirty="0">
                <a:solidFill>
                  <a:srgbClr val="0000FF"/>
                </a:solidFill>
                <a:latin typeface="Source Code Pro"/>
                <a:ea typeface="Source Code Pro"/>
                <a:cs typeface="Source Code Pro"/>
                <a:sym typeface="Source Code Pro"/>
              </a:rPr>
              <a:t>int</a:t>
            </a:r>
            <a:r>
              <a:rPr lang="en" dirty="0">
                <a:solidFill>
                  <a:schemeClr val="dk1"/>
                </a:solidFill>
                <a:latin typeface="Source Code Pro"/>
                <a:ea typeface="Source Code Pro"/>
                <a:cs typeface="Source Code Pro"/>
                <a:sym typeface="Source Code Pro"/>
              </a:rPr>
              <a:t> columbia[</a:t>
            </a:r>
            <a:r>
              <a:rPr lang="en" dirty="0">
                <a:solidFill>
                  <a:srgbClr val="38761D"/>
                </a:solidFill>
                <a:latin typeface="Source Code Pro"/>
                <a:ea typeface="Source Code Pro"/>
                <a:cs typeface="Source Code Pro"/>
                <a:sym typeface="Source Code Pro"/>
              </a:rPr>
              <a:t>5</a:t>
            </a:r>
            <a:r>
              <a:rPr lang="en" dirty="0">
                <a:solidFill>
                  <a:schemeClr val="dk1"/>
                </a:solidFill>
                <a:latin typeface="Source Code Pro"/>
                <a:ea typeface="Source Code Pro"/>
                <a:cs typeface="Source Code Pro"/>
                <a:sym typeface="Source Code Pro"/>
              </a:rPr>
              <a:t>]	= { </a:t>
            </a:r>
            <a:r>
              <a:rPr lang="en" dirty="0">
                <a:solidFill>
                  <a:srgbClr val="38761D"/>
                </a:solidFill>
                <a:latin typeface="Source Code Pro"/>
                <a:ea typeface="Source Code Pro"/>
                <a:cs typeface="Source Code Pro"/>
                <a:sym typeface="Source Code Pro"/>
              </a:rPr>
              <a:t>1</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0</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0</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2</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7</a:t>
            </a:r>
            <a:r>
              <a:rPr lang="en" dirty="0">
                <a:solidFill>
                  <a:schemeClr val="dk1"/>
                </a:solidFill>
                <a:latin typeface="Source Code Pro"/>
                <a:ea typeface="Source Code Pro"/>
                <a:cs typeface="Source Code Pro"/>
                <a:sym typeface="Source Code Pro"/>
              </a:rPr>
              <a:t> };</a:t>
            </a:r>
            <a:endParaRPr dirty="0">
              <a:solidFill>
                <a:schemeClr val="dk1"/>
              </a:solidFill>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dirty="0">
                <a:solidFill>
                  <a:srgbClr val="0000FF"/>
                </a:solidFill>
                <a:latin typeface="Source Code Pro"/>
                <a:ea typeface="Source Code Pro"/>
                <a:cs typeface="Source Code Pro"/>
                <a:sym typeface="Source Code Pro"/>
              </a:rPr>
              <a:t>int</a:t>
            </a:r>
            <a:r>
              <a:rPr lang="en" dirty="0">
                <a:solidFill>
                  <a:schemeClr val="dk1"/>
                </a:solidFill>
                <a:latin typeface="Source Code Pro"/>
                <a:ea typeface="Source Code Pro"/>
                <a:cs typeface="Source Code Pro"/>
                <a:sym typeface="Source Code Pro"/>
              </a:rPr>
              <a:t> uw[</a:t>
            </a:r>
            <a:r>
              <a:rPr lang="en" dirty="0">
                <a:solidFill>
                  <a:srgbClr val="38761D"/>
                </a:solidFill>
                <a:latin typeface="Source Code Pro"/>
                <a:ea typeface="Source Code Pro"/>
                <a:cs typeface="Source Code Pro"/>
                <a:sym typeface="Source Code Pro"/>
              </a:rPr>
              <a:t>5</a:t>
            </a:r>
            <a:r>
              <a:rPr lang="en" dirty="0">
                <a:solidFill>
                  <a:schemeClr val="dk1"/>
                </a:solidFill>
                <a:latin typeface="Source Code Pro"/>
                <a:ea typeface="Source Code Pro"/>
                <a:cs typeface="Source Code Pro"/>
                <a:sym typeface="Source Code Pro"/>
              </a:rPr>
              <a:t>] 	= { </a:t>
            </a:r>
            <a:r>
              <a:rPr lang="en" dirty="0">
                <a:solidFill>
                  <a:srgbClr val="38761D"/>
                </a:solidFill>
                <a:latin typeface="Source Code Pro"/>
                <a:ea typeface="Source Code Pro"/>
                <a:cs typeface="Source Code Pro"/>
                <a:sym typeface="Source Code Pro"/>
              </a:rPr>
              <a:t>9</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8</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1</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9</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5</a:t>
            </a:r>
            <a:r>
              <a:rPr lang="en" dirty="0">
                <a:solidFill>
                  <a:schemeClr val="dk1"/>
                </a:solidFill>
                <a:latin typeface="Source Code Pro"/>
                <a:ea typeface="Source Code Pro"/>
                <a:cs typeface="Source Code Pro"/>
                <a:sym typeface="Source Code Pro"/>
              </a:rPr>
              <a:t> };</a:t>
            </a:r>
            <a:endParaRPr dirty="0">
              <a:solidFill>
                <a:schemeClr val="dk1"/>
              </a:solidFill>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dirty="0">
                <a:solidFill>
                  <a:srgbClr val="0000FF"/>
                </a:solidFill>
                <a:latin typeface="Source Code Pro"/>
                <a:ea typeface="Source Code Pro"/>
                <a:cs typeface="Source Code Pro"/>
                <a:sym typeface="Source Code Pro"/>
              </a:rPr>
              <a:t>int</a:t>
            </a:r>
            <a:r>
              <a:rPr lang="en" dirty="0">
                <a:solidFill>
                  <a:schemeClr val="dk1"/>
                </a:solidFill>
                <a:latin typeface="Source Code Pro"/>
                <a:ea typeface="Source Code Pro"/>
                <a:cs typeface="Source Code Pro"/>
                <a:sym typeface="Source Code Pro"/>
              </a:rPr>
              <a:t> princeton[</a:t>
            </a:r>
            <a:r>
              <a:rPr lang="en" dirty="0">
                <a:solidFill>
                  <a:srgbClr val="38761D"/>
                </a:solidFill>
                <a:latin typeface="Source Code Pro"/>
                <a:ea typeface="Source Code Pro"/>
                <a:cs typeface="Source Code Pro"/>
                <a:sym typeface="Source Code Pro"/>
              </a:rPr>
              <a:t>5</a:t>
            </a:r>
            <a:r>
              <a:rPr lang="en" dirty="0">
                <a:solidFill>
                  <a:schemeClr val="dk1"/>
                </a:solidFill>
                <a:latin typeface="Source Code Pro"/>
                <a:ea typeface="Source Code Pro"/>
                <a:cs typeface="Source Code Pro"/>
                <a:sym typeface="Source Code Pro"/>
              </a:rPr>
              <a:t>]	= { </a:t>
            </a:r>
            <a:r>
              <a:rPr lang="en" dirty="0">
                <a:solidFill>
                  <a:srgbClr val="38761D"/>
                </a:solidFill>
                <a:latin typeface="Source Code Pro"/>
                <a:ea typeface="Source Code Pro"/>
                <a:cs typeface="Source Code Pro"/>
                <a:sym typeface="Source Code Pro"/>
              </a:rPr>
              <a:t>0</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8</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5</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4</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0</a:t>
            </a:r>
            <a:r>
              <a:rPr lang="en" dirty="0">
                <a:solidFill>
                  <a:schemeClr val="dk1"/>
                </a:solidFill>
                <a:latin typeface="Source Code Pro"/>
                <a:ea typeface="Source Code Pro"/>
                <a:cs typeface="Source Code Pro"/>
                <a:sym typeface="Source Code Pro"/>
              </a:rPr>
              <a:t> };</a:t>
            </a:r>
            <a:endParaRPr dirty="0">
              <a:solidFill>
                <a:schemeClr val="dk1"/>
              </a:solidFill>
              <a:latin typeface="Source Code Pro"/>
              <a:ea typeface="Source Code Pro"/>
              <a:cs typeface="Source Code Pro"/>
              <a:sym typeface="Source Code Pro"/>
            </a:endParaRPr>
          </a:p>
        </p:txBody>
      </p:sp>
      <p:sp>
        <p:nvSpPr>
          <p:cNvPr id="352" name="Google Shape;352;p39"/>
          <p:cNvSpPr txBox="1"/>
          <p:nvPr/>
        </p:nvSpPr>
        <p:spPr>
          <a:xfrm>
            <a:off x="5494975" y="742825"/>
            <a:ext cx="3000000" cy="8313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Source Code Pro"/>
                <a:ea typeface="Source Code Pro"/>
                <a:cs typeface="Source Code Pro"/>
                <a:sym typeface="Source Code Pro"/>
              </a:rPr>
              <a:t>// Multi-level array</a:t>
            </a:r>
            <a:endParaRPr>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 univ[</a:t>
            </a:r>
            <a:r>
              <a:rPr lang="en">
                <a:solidFill>
                  <a:srgbClr val="38761D"/>
                </a:solidFill>
                <a:latin typeface="Source Code Pro"/>
                <a:ea typeface="Source Code Pro"/>
                <a:cs typeface="Source Code Pro"/>
                <a:sym typeface="Source Code Pro"/>
              </a:rPr>
              <a:t>3</a:t>
            </a:r>
            <a:r>
              <a:rPr lang="en">
                <a:solidFill>
                  <a:schemeClr val="dk1"/>
                </a:solidFill>
                <a:latin typeface="Source Code Pro"/>
                <a:ea typeface="Source Code Pro"/>
                <a:cs typeface="Source Code Pro"/>
                <a:sym typeface="Source Code Pro"/>
              </a:rPr>
              <a:t>] = {uw, columbia, princeton};</a:t>
            </a:r>
            <a:endParaRPr>
              <a:solidFill>
                <a:schemeClr val="dk1"/>
              </a:solidFill>
              <a:latin typeface="Source Code Pro"/>
              <a:ea typeface="Source Code Pro"/>
              <a:cs typeface="Source Code Pro"/>
              <a:sym typeface="Source Code Pro"/>
            </a:endParaRPr>
          </a:p>
        </p:txBody>
      </p:sp>
      <p:sp>
        <p:nvSpPr>
          <p:cNvPr id="353" name="Google Shape;353;p39"/>
          <p:cNvSpPr txBox="1">
            <a:spLocks noGrp="1"/>
          </p:cNvSpPr>
          <p:nvPr>
            <p:ph type="body" idx="1"/>
          </p:nvPr>
        </p:nvSpPr>
        <p:spPr>
          <a:xfrm>
            <a:off x="311700" y="1960600"/>
            <a:ext cx="3484500" cy="2109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Variable </a:t>
            </a:r>
            <a:r>
              <a:rPr lang="en">
                <a:latin typeface="Source Code Pro"/>
                <a:ea typeface="Source Code Pro"/>
                <a:cs typeface="Source Code Pro"/>
                <a:sym typeface="Source Code Pro"/>
              </a:rPr>
              <a:t>univ</a:t>
            </a:r>
            <a:r>
              <a:rPr lang="en"/>
              <a:t> is an array of pointers</a:t>
            </a:r>
            <a:endParaRPr/>
          </a:p>
          <a:p>
            <a:pPr marL="457200" lvl="0" indent="-342900" algn="l" rtl="0">
              <a:spcBef>
                <a:spcPts val="0"/>
              </a:spcBef>
              <a:spcAft>
                <a:spcPts val="0"/>
              </a:spcAft>
              <a:buSzPts val="1800"/>
              <a:buChar char="●"/>
            </a:pPr>
            <a:r>
              <a:rPr lang="en"/>
              <a:t>Each pointer points to an array of </a:t>
            </a:r>
            <a:r>
              <a:rPr lang="en">
                <a:latin typeface="Source Code Pro"/>
                <a:ea typeface="Source Code Pro"/>
                <a:cs typeface="Source Code Pro"/>
                <a:sym typeface="Source Code Pro"/>
              </a:rPr>
              <a:t>int</a:t>
            </a:r>
            <a:r>
              <a:rPr lang="en"/>
              <a:t>s</a:t>
            </a:r>
            <a:endParaRPr/>
          </a:p>
          <a:p>
            <a:pPr marL="914400" lvl="1" indent="-330200" algn="l" rtl="0">
              <a:spcBef>
                <a:spcPts val="0"/>
              </a:spcBef>
              <a:spcAft>
                <a:spcPts val="0"/>
              </a:spcAft>
              <a:buSzPts val="1600"/>
              <a:buChar char="○"/>
            </a:pPr>
            <a:r>
              <a:rPr lang="en"/>
              <a:t>Could be different lengths!</a:t>
            </a:r>
            <a:endParaRPr/>
          </a:p>
        </p:txBody>
      </p:sp>
      <p:pic>
        <p:nvPicPr>
          <p:cNvPr id="354" name="Google Shape;354;p39" descr="A similar diagram to the Arrays in Memory Example slide. 4 rows of 5 boxes each. The first is labeled &quot;columbia&quot;, each box is labeled 16, 20, 24, 28, and 32, and contains the values 3, 7, 1, 9, 5. The second is labeled &quot;uw&quot;, each box is labeled 40, 44, 48, 52, 56, and they contain the values 3, 7, 1, 9, 5. The last box is labeled &quot;princeton&quot;, each box is labeled 72, 76, 80, 84, and 88, and they contain the values 3, 7, 1, 9, and 5. To the left is a column of 3 boxes labeled &quot;univ&quot;. The first contains the value 40 and points to the uw row, the second contains 16 and points to the columbia row, and the third contains 72 and points to the princeton row."/>
          <p:cNvPicPr preferRelativeResize="0"/>
          <p:nvPr/>
        </p:nvPicPr>
        <p:blipFill>
          <a:blip r:embed="rId3">
            <a:alphaModFix/>
          </a:blip>
          <a:stretch>
            <a:fillRect/>
          </a:stretch>
        </p:blipFill>
        <p:spPr>
          <a:xfrm>
            <a:off x="3809350" y="1833975"/>
            <a:ext cx="5258450" cy="2415025"/>
          </a:xfrm>
          <a:prstGeom prst="rect">
            <a:avLst/>
          </a:prstGeom>
          <a:noFill/>
          <a:ln>
            <a:noFill/>
          </a:ln>
        </p:spPr>
      </p:pic>
      <p:sp>
        <p:nvSpPr>
          <p:cNvPr id="355" name="Google Shape;355;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Multilevel Array </a:t>
            </a:r>
            <a:r>
              <a:rPr lang="en" u="sng"/>
              <a:t>Element</a:t>
            </a:r>
            <a:r>
              <a:rPr lang="en"/>
              <a:t> Access</a:t>
            </a:r>
            <a:endParaRPr/>
          </a:p>
        </p:txBody>
      </p:sp>
      <p:pic>
        <p:nvPicPr>
          <p:cNvPr id="361" name="Google Shape;361;p40" descr="The same diagram as the previous slide"/>
          <p:cNvPicPr preferRelativeResize="0"/>
          <p:nvPr/>
        </p:nvPicPr>
        <p:blipFill>
          <a:blip r:embed="rId3">
            <a:alphaModFix/>
          </a:blip>
          <a:stretch>
            <a:fillRect/>
          </a:stretch>
        </p:blipFill>
        <p:spPr>
          <a:xfrm>
            <a:off x="1942775" y="702425"/>
            <a:ext cx="5258450" cy="2415025"/>
          </a:xfrm>
          <a:prstGeom prst="rect">
            <a:avLst/>
          </a:prstGeom>
          <a:noFill/>
          <a:ln>
            <a:noFill/>
          </a:ln>
        </p:spPr>
      </p:pic>
      <p:sp>
        <p:nvSpPr>
          <p:cNvPr id="362" name="Google Shape;362;p40"/>
          <p:cNvSpPr txBox="1">
            <a:spLocks noGrp="1"/>
          </p:cNvSpPr>
          <p:nvPr>
            <p:ph type="body" idx="1"/>
          </p:nvPr>
        </p:nvSpPr>
        <p:spPr>
          <a:xfrm>
            <a:off x="311700" y="3009100"/>
            <a:ext cx="8520600" cy="1251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u="sng"/>
              <a:t>Ex</a:t>
            </a:r>
            <a:r>
              <a:rPr lang="en"/>
              <a:t>: </a:t>
            </a:r>
            <a:r>
              <a:rPr lang="en">
                <a:latin typeface="Source Code Pro"/>
                <a:ea typeface="Source Code Pro"/>
                <a:cs typeface="Source Code Pro"/>
                <a:sym typeface="Source Code Pro"/>
              </a:rPr>
              <a:t>univ[1][3]</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b="1"/>
              <a:t>Requires two memory reads.</a:t>
            </a:r>
            <a:r>
              <a:rPr lang="en"/>
              <a:t> </a:t>
            </a:r>
            <a:r>
              <a:rPr lang="en">
                <a:solidFill>
                  <a:schemeClr val="accent6"/>
                </a:solidFill>
              </a:rPr>
              <a:t>1) to get pointer to row array</a:t>
            </a:r>
            <a:r>
              <a:rPr lang="en"/>
              <a:t>. </a:t>
            </a:r>
            <a:r>
              <a:rPr lang="en">
                <a:solidFill>
                  <a:srgbClr val="0000FF"/>
                </a:solidFill>
              </a:rPr>
              <a:t>2) to get element</a:t>
            </a:r>
            <a:r>
              <a:rPr lang="en"/>
              <a:t>.</a:t>
            </a:r>
            <a:endParaRPr/>
          </a:p>
          <a:p>
            <a:pPr marL="914400" lvl="1" indent="-330200" algn="l" rtl="0">
              <a:spcBef>
                <a:spcPts val="0"/>
              </a:spcBef>
              <a:spcAft>
                <a:spcPts val="0"/>
              </a:spcAft>
              <a:buSzPts val="1600"/>
              <a:buFont typeface="Source Code Pro"/>
              <a:buChar char="○"/>
            </a:pPr>
            <a:r>
              <a:rPr lang="en">
                <a:solidFill>
                  <a:srgbClr val="0000FF"/>
                </a:solidFill>
                <a:latin typeface="Source Code Pro"/>
                <a:ea typeface="Source Code Pro"/>
                <a:cs typeface="Source Code Pro"/>
                <a:sym typeface="Source Code Pro"/>
              </a:rPr>
              <a:t>Mem[</a:t>
            </a:r>
            <a:r>
              <a:rPr lang="en">
                <a:solidFill>
                  <a:schemeClr val="accent6"/>
                </a:solidFill>
                <a:latin typeface="Source Code Pro"/>
                <a:ea typeface="Source Code Pro"/>
                <a:cs typeface="Source Code Pro"/>
                <a:sym typeface="Source Code Pro"/>
              </a:rPr>
              <a:t>Mem[univ + 1*8]</a:t>
            </a:r>
            <a:r>
              <a:rPr lang="en">
                <a:solidFill>
                  <a:srgbClr val="0000FF"/>
                </a:solidFill>
                <a:latin typeface="Source Code Pro"/>
                <a:ea typeface="Source Code Pro"/>
                <a:cs typeface="Source Code Pro"/>
                <a:sym typeface="Source Code Pro"/>
              </a:rPr>
              <a:t> + 3*4]</a:t>
            </a:r>
            <a:endParaRPr>
              <a:solidFill>
                <a:srgbClr val="0000FF"/>
              </a:solidFill>
              <a:latin typeface="Source Code Pro"/>
              <a:ea typeface="Source Code Pro"/>
              <a:cs typeface="Source Code Pro"/>
              <a:sym typeface="Source Code Pro"/>
            </a:endParaRPr>
          </a:p>
        </p:txBody>
      </p:sp>
      <p:sp>
        <p:nvSpPr>
          <p:cNvPr id="363" name="Google Shape;36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Administrivia</a:t>
            </a:r>
            <a:endParaRPr/>
          </a:p>
        </p:txBody>
      </p:sp>
      <p:sp>
        <p:nvSpPr>
          <p:cNvPr id="85" name="Google Shape;85;p19"/>
          <p:cNvSpPr txBox="1">
            <a:spLocks noGrp="1"/>
          </p:cNvSpPr>
          <p:nvPr>
            <p:ph type="body" idx="2"/>
          </p:nvPr>
        </p:nvSpPr>
        <p:spPr>
          <a:xfrm>
            <a:off x="311700" y="742825"/>
            <a:ext cx="42603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Today</a:t>
            </a:r>
            <a:endParaRPr/>
          </a:p>
          <a:p>
            <a:pPr marL="914400" lvl="1" indent="-330200" algn="l" rtl="0">
              <a:spcBef>
                <a:spcPts val="0"/>
              </a:spcBef>
              <a:spcAft>
                <a:spcPts val="0"/>
              </a:spcAft>
              <a:buSzPts val="1600"/>
              <a:buChar char="○"/>
            </a:pPr>
            <a:r>
              <a:rPr lang="en"/>
              <a:t>HW10 due (11:59pm)</a:t>
            </a:r>
            <a:endParaRPr/>
          </a:p>
          <a:p>
            <a:pPr marL="914400" lvl="1" indent="-330200" algn="l" rtl="0">
              <a:spcBef>
                <a:spcPts val="0"/>
              </a:spcBef>
              <a:spcAft>
                <a:spcPts val="0"/>
              </a:spcAft>
              <a:buSzPts val="1600"/>
              <a:buChar char="○"/>
            </a:pPr>
            <a:r>
              <a:rPr lang="en"/>
              <a:t>Mid-Quarter Survey out on Canvas</a:t>
            </a:r>
            <a:endParaRPr/>
          </a:p>
          <a:p>
            <a:pPr marL="1371600" lvl="2" indent="-330200" algn="l" rtl="0">
              <a:spcBef>
                <a:spcPts val="0"/>
              </a:spcBef>
              <a:spcAft>
                <a:spcPts val="0"/>
              </a:spcAft>
              <a:buSzPts val="1600"/>
              <a:buChar char="■"/>
            </a:pPr>
            <a:r>
              <a:rPr lang="en"/>
              <a:t>Part of your participation grade</a:t>
            </a:r>
            <a:endParaRPr/>
          </a:p>
          <a:p>
            <a:pPr marL="457200" lvl="0" indent="-342900" algn="l" rtl="0">
              <a:spcBef>
                <a:spcPts val="0"/>
              </a:spcBef>
              <a:spcAft>
                <a:spcPts val="0"/>
              </a:spcAft>
              <a:buSzPts val="1800"/>
              <a:buChar char="●"/>
            </a:pPr>
            <a:r>
              <a:rPr lang="en"/>
              <a:t>Wednesday, 7/17</a:t>
            </a:r>
            <a:endParaRPr/>
          </a:p>
          <a:p>
            <a:pPr marL="914400" lvl="1" indent="-330200" algn="l" rtl="0">
              <a:spcBef>
                <a:spcPts val="0"/>
              </a:spcBef>
              <a:spcAft>
                <a:spcPts val="0"/>
              </a:spcAft>
              <a:buSzPts val="1600"/>
              <a:buChar char="○"/>
            </a:pPr>
            <a:r>
              <a:rPr lang="en"/>
              <a:t>RD13 due (1pm)</a:t>
            </a:r>
            <a:endParaRPr/>
          </a:p>
          <a:p>
            <a:pPr marL="914400" lvl="1" indent="-330200" algn="l" rtl="0">
              <a:spcBef>
                <a:spcPts val="0"/>
              </a:spcBef>
              <a:spcAft>
                <a:spcPts val="0"/>
              </a:spcAft>
              <a:buSzPts val="1600"/>
              <a:buChar char="○"/>
            </a:pPr>
            <a:r>
              <a:rPr lang="en"/>
              <a:t>HW11 due (11:59pm)</a:t>
            </a:r>
            <a:endParaRPr/>
          </a:p>
          <a:p>
            <a:pPr marL="914400" lvl="1" indent="-330200" algn="l" rtl="0">
              <a:spcBef>
                <a:spcPts val="0"/>
              </a:spcBef>
              <a:spcAft>
                <a:spcPts val="0"/>
              </a:spcAft>
              <a:buSzPts val="1600"/>
              <a:buChar char="○"/>
            </a:pPr>
            <a:r>
              <a:rPr lang="en" b="1"/>
              <a:t>Mid-Quarter Survey due (11:59pm)</a:t>
            </a:r>
            <a:endParaRPr b="1"/>
          </a:p>
        </p:txBody>
      </p:sp>
      <p:sp>
        <p:nvSpPr>
          <p:cNvPr id="86" name="Google Shape;86;p19"/>
          <p:cNvSpPr txBox="1">
            <a:spLocks noGrp="1"/>
          </p:cNvSpPr>
          <p:nvPr>
            <p:ph type="body" idx="1"/>
          </p:nvPr>
        </p:nvSpPr>
        <p:spPr>
          <a:xfrm>
            <a:off x="4572000" y="812700"/>
            <a:ext cx="42603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Friday, 7/19</a:t>
            </a:r>
            <a:endParaRPr dirty="0"/>
          </a:p>
          <a:p>
            <a:pPr marL="914400" lvl="1" indent="-330200" algn="l" rtl="0">
              <a:spcBef>
                <a:spcPts val="0"/>
              </a:spcBef>
              <a:spcAft>
                <a:spcPts val="0"/>
              </a:spcAft>
              <a:buSzPts val="1600"/>
              <a:buChar char="○"/>
            </a:pPr>
            <a:r>
              <a:rPr lang="en" dirty="0"/>
              <a:t>RD14 due (1pm)</a:t>
            </a:r>
            <a:endParaRPr dirty="0"/>
          </a:p>
          <a:p>
            <a:pPr marL="914400" lvl="1" indent="-330200" algn="l" rtl="0">
              <a:spcBef>
                <a:spcPts val="0"/>
              </a:spcBef>
              <a:spcAft>
                <a:spcPts val="0"/>
              </a:spcAft>
              <a:buSzPts val="1600"/>
              <a:buChar char="○"/>
            </a:pPr>
            <a:r>
              <a:rPr lang="en" dirty="0"/>
              <a:t>HW12 due (11:59pm)</a:t>
            </a:r>
            <a:endParaRPr dirty="0"/>
          </a:p>
          <a:p>
            <a:pPr marL="914400" lvl="1" indent="-330200" algn="l" rtl="0">
              <a:spcBef>
                <a:spcPts val="0"/>
              </a:spcBef>
              <a:spcAft>
                <a:spcPts val="0"/>
              </a:spcAft>
              <a:buSzPts val="1600"/>
              <a:buChar char="○"/>
            </a:pPr>
            <a:r>
              <a:rPr lang="en" b="1" dirty="0"/>
              <a:t>Lab2 due (11:59pm)</a:t>
            </a:r>
            <a:endParaRPr b="1" dirty="0">
              <a:solidFill>
                <a:schemeClr val="accent6"/>
              </a:solidFill>
            </a:endParaRPr>
          </a:p>
          <a:p>
            <a:pPr marL="457200" lvl="0" indent="-342900" algn="l" rtl="0">
              <a:spcBef>
                <a:spcPts val="0"/>
              </a:spcBef>
              <a:spcAft>
                <a:spcPts val="0"/>
              </a:spcAft>
              <a:buSzPts val="1800"/>
              <a:buChar char="●"/>
            </a:pPr>
            <a:r>
              <a:rPr lang="en" b="1" dirty="0">
                <a:solidFill>
                  <a:schemeClr val="accent6"/>
                </a:solidFill>
              </a:rPr>
              <a:t>Quiz 2 starts next Monday!</a:t>
            </a:r>
            <a:endParaRPr b="1" dirty="0">
              <a:solidFill>
                <a:schemeClr val="accent6"/>
              </a:solidFill>
            </a:endParaRPr>
          </a:p>
          <a:p>
            <a:pPr marL="914400" lvl="1" indent="-330200" algn="l" rtl="0">
              <a:spcBef>
                <a:spcPts val="0"/>
              </a:spcBef>
              <a:spcAft>
                <a:spcPts val="0"/>
              </a:spcAft>
              <a:buSzPts val="1600"/>
              <a:buChar char="○"/>
            </a:pPr>
            <a:r>
              <a:rPr lang="en" dirty="0"/>
              <a:t>Due the following week</a:t>
            </a:r>
            <a:endParaRPr dirty="0"/>
          </a:p>
        </p:txBody>
      </p:sp>
      <p:sp>
        <p:nvSpPr>
          <p:cNvPr id="87" name="Google Shape;8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TLDR: Array Element Accesses</a:t>
            </a:r>
            <a:endParaRPr/>
          </a:p>
        </p:txBody>
      </p:sp>
      <p:sp>
        <p:nvSpPr>
          <p:cNvPr id="369" name="Google Shape;369;p41"/>
          <p:cNvSpPr txBox="1">
            <a:spLocks noGrp="1"/>
          </p:cNvSpPr>
          <p:nvPr>
            <p:ph type="body" idx="1"/>
          </p:nvPr>
        </p:nvSpPr>
        <p:spPr>
          <a:xfrm>
            <a:off x="311700" y="742825"/>
            <a:ext cx="8520600" cy="4686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a:t>Syntax looks the same, but memory layout is different</a:t>
            </a:r>
            <a:endParaRPr/>
          </a:p>
        </p:txBody>
      </p:sp>
      <p:sp>
        <p:nvSpPr>
          <p:cNvPr id="370" name="Google Shape;370;p41"/>
          <p:cNvSpPr txBox="1"/>
          <p:nvPr/>
        </p:nvSpPr>
        <p:spPr>
          <a:xfrm>
            <a:off x="275925" y="1238725"/>
            <a:ext cx="4089300" cy="39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7030A0"/>
                </a:solidFill>
              </a:rPr>
              <a:t>Multidimensional</a:t>
            </a:r>
            <a:endParaRPr sz="1800" b="1">
              <a:solidFill>
                <a:srgbClr val="7030A0"/>
              </a:solidFill>
            </a:endParaRPr>
          </a:p>
        </p:txBody>
      </p:sp>
      <p:pic>
        <p:nvPicPr>
          <p:cNvPr id="371" name="Google Shape;371;p41" descr="The same diagram as the Nested Array Example (pt 2) slide. A row of 20 boxes, broken into 4 groups of 5 boxes each, containing the values 98195, 98105, 98103, and 98115."/>
          <p:cNvPicPr preferRelativeResize="0"/>
          <p:nvPr/>
        </p:nvPicPr>
        <p:blipFill>
          <a:blip r:embed="rId3">
            <a:alphaModFix/>
          </a:blip>
          <a:stretch>
            <a:fillRect/>
          </a:stretch>
        </p:blipFill>
        <p:spPr>
          <a:xfrm>
            <a:off x="179153" y="1632624"/>
            <a:ext cx="4282849" cy="919775"/>
          </a:xfrm>
          <a:prstGeom prst="rect">
            <a:avLst/>
          </a:prstGeom>
          <a:noFill/>
          <a:ln>
            <a:noFill/>
          </a:ln>
        </p:spPr>
      </p:pic>
      <p:sp>
        <p:nvSpPr>
          <p:cNvPr id="372" name="Google Shape;372;p41"/>
          <p:cNvSpPr txBox="1"/>
          <p:nvPr/>
        </p:nvSpPr>
        <p:spPr>
          <a:xfrm>
            <a:off x="279900" y="2636675"/>
            <a:ext cx="4361400" cy="15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Source Code Pro"/>
                <a:ea typeface="Source Code Pro"/>
                <a:cs typeface="Source Code Pro"/>
                <a:sym typeface="Source Code Pro"/>
              </a:rPr>
              <a:t>A[i][j] = </a:t>
            </a:r>
            <a:r>
              <a:rPr lang="en" sz="1600">
                <a:solidFill>
                  <a:srgbClr val="7030A0"/>
                </a:solidFill>
                <a:latin typeface="Source Code Pro"/>
                <a:ea typeface="Source Code Pro"/>
                <a:cs typeface="Source Code Pro"/>
                <a:sym typeface="Source Code Pro"/>
              </a:rPr>
              <a:t>Mem</a:t>
            </a:r>
            <a:r>
              <a:rPr lang="en" sz="1600" b="1">
                <a:solidFill>
                  <a:schemeClr val="dk1"/>
                </a:solidFill>
                <a:latin typeface="Source Code Pro"/>
                <a:ea typeface="Source Code Pro"/>
                <a:cs typeface="Source Code Pro"/>
                <a:sym typeface="Source Code Pro"/>
              </a:rPr>
              <a:t>[</a:t>
            </a:r>
            <a:r>
              <a:rPr lang="en" sz="1600">
                <a:solidFill>
                  <a:schemeClr val="dk1"/>
                </a:solidFill>
                <a:latin typeface="Source Code Pro"/>
                <a:ea typeface="Source Code Pro"/>
                <a:cs typeface="Source Code Pro"/>
                <a:sym typeface="Source Code Pro"/>
              </a:rPr>
              <a:t>A+(i*C+j)*sizeof(T)</a:t>
            </a:r>
            <a:r>
              <a:rPr lang="en" sz="1600" b="1">
                <a:solidFill>
                  <a:schemeClr val="dk1"/>
                </a:solidFill>
                <a:latin typeface="Source Code Pro"/>
                <a:ea typeface="Source Code Pro"/>
                <a:cs typeface="Source Code Pro"/>
                <a:sym typeface="Source Code Pro"/>
              </a:rPr>
              <a:t>]</a:t>
            </a:r>
            <a:endParaRPr sz="1600" b="1">
              <a:solidFill>
                <a:schemeClr val="dk1"/>
              </a:solidFill>
              <a:latin typeface="Source Code Pro"/>
              <a:ea typeface="Source Code Pro"/>
              <a:cs typeface="Source Code Pro"/>
              <a:sym typeface="Source Code Pro"/>
            </a:endParaRPr>
          </a:p>
        </p:txBody>
      </p:sp>
      <p:sp>
        <p:nvSpPr>
          <p:cNvPr id="373" name="Google Shape;373;p41"/>
          <p:cNvSpPr txBox="1"/>
          <p:nvPr/>
        </p:nvSpPr>
        <p:spPr>
          <a:xfrm>
            <a:off x="4743000" y="1238725"/>
            <a:ext cx="4089300" cy="39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7030A0"/>
                </a:solidFill>
              </a:rPr>
              <a:t>Multilevel</a:t>
            </a:r>
            <a:endParaRPr sz="1800" b="1">
              <a:solidFill>
                <a:srgbClr val="7030A0"/>
              </a:solidFill>
            </a:endParaRPr>
          </a:p>
        </p:txBody>
      </p:sp>
      <p:pic>
        <p:nvPicPr>
          <p:cNvPr id="374" name="Google Shape;374;p41" descr="The same diagram as the previous slide"/>
          <p:cNvPicPr preferRelativeResize="0"/>
          <p:nvPr/>
        </p:nvPicPr>
        <p:blipFill>
          <a:blip r:embed="rId4">
            <a:alphaModFix/>
          </a:blip>
          <a:stretch>
            <a:fillRect/>
          </a:stretch>
        </p:blipFill>
        <p:spPr>
          <a:xfrm>
            <a:off x="4970588" y="1632625"/>
            <a:ext cx="3634124" cy="1669025"/>
          </a:xfrm>
          <a:prstGeom prst="rect">
            <a:avLst/>
          </a:prstGeom>
          <a:noFill/>
          <a:ln>
            <a:noFill/>
          </a:ln>
        </p:spPr>
      </p:pic>
      <p:sp>
        <p:nvSpPr>
          <p:cNvPr id="375" name="Google Shape;375;p41"/>
          <p:cNvSpPr txBox="1"/>
          <p:nvPr/>
        </p:nvSpPr>
        <p:spPr>
          <a:xfrm>
            <a:off x="4603150" y="3301650"/>
            <a:ext cx="4587900" cy="7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Source Code Pro"/>
                <a:ea typeface="Source Code Pro"/>
                <a:cs typeface="Source Code Pro"/>
                <a:sym typeface="Source Code Pro"/>
              </a:rPr>
              <a:t>A[i][j] =</a:t>
            </a:r>
            <a:endParaRPr sz="1600">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sz="1600">
                <a:solidFill>
                  <a:schemeClr val="dk1"/>
                </a:solidFill>
                <a:latin typeface="Source Code Pro"/>
                <a:ea typeface="Source Code Pro"/>
                <a:cs typeface="Source Code Pro"/>
                <a:sym typeface="Source Code Pro"/>
              </a:rPr>
              <a:t> </a:t>
            </a:r>
            <a:r>
              <a:rPr lang="en" sz="1600">
                <a:solidFill>
                  <a:srgbClr val="7030A0"/>
                </a:solidFill>
                <a:latin typeface="Source Code Pro"/>
                <a:ea typeface="Source Code Pro"/>
                <a:cs typeface="Source Code Pro"/>
                <a:sym typeface="Source Code Pro"/>
              </a:rPr>
              <a:t>Mem</a:t>
            </a:r>
            <a:r>
              <a:rPr lang="en" sz="1600" b="1">
                <a:solidFill>
                  <a:schemeClr val="dk1"/>
                </a:solidFill>
                <a:latin typeface="Source Code Pro"/>
                <a:ea typeface="Source Code Pro"/>
                <a:cs typeface="Source Code Pro"/>
                <a:sym typeface="Source Code Pro"/>
              </a:rPr>
              <a:t>[</a:t>
            </a:r>
            <a:r>
              <a:rPr lang="en" sz="1600">
                <a:solidFill>
                  <a:srgbClr val="7030A0"/>
                </a:solidFill>
                <a:latin typeface="Source Code Pro"/>
                <a:ea typeface="Source Code Pro"/>
                <a:cs typeface="Source Code Pro"/>
                <a:sym typeface="Source Code Pro"/>
              </a:rPr>
              <a:t>Mem</a:t>
            </a:r>
            <a:r>
              <a:rPr lang="en" sz="1600" b="1">
                <a:solidFill>
                  <a:schemeClr val="dk1"/>
                </a:solidFill>
                <a:latin typeface="Source Code Pro"/>
                <a:ea typeface="Source Code Pro"/>
                <a:cs typeface="Source Code Pro"/>
                <a:sym typeface="Source Code Pro"/>
              </a:rPr>
              <a:t>[</a:t>
            </a:r>
            <a:r>
              <a:rPr lang="en" sz="1600">
                <a:solidFill>
                  <a:schemeClr val="dk1"/>
                </a:solidFill>
                <a:latin typeface="Source Code Pro"/>
                <a:ea typeface="Source Code Pro"/>
                <a:cs typeface="Source Code Pro"/>
                <a:sym typeface="Source Code Pro"/>
              </a:rPr>
              <a:t>A+i*ptr_size</a:t>
            </a:r>
            <a:r>
              <a:rPr lang="en" sz="1600" b="1">
                <a:solidFill>
                  <a:schemeClr val="dk1"/>
                </a:solidFill>
                <a:latin typeface="Source Code Pro"/>
                <a:ea typeface="Source Code Pro"/>
                <a:cs typeface="Source Code Pro"/>
                <a:sym typeface="Source Code Pro"/>
              </a:rPr>
              <a:t>]</a:t>
            </a:r>
            <a:r>
              <a:rPr lang="en" sz="1600">
                <a:solidFill>
                  <a:schemeClr val="dk1"/>
                </a:solidFill>
                <a:latin typeface="Source Code Pro"/>
                <a:ea typeface="Source Code Pro"/>
                <a:cs typeface="Source Code Pro"/>
                <a:sym typeface="Source Code Pro"/>
              </a:rPr>
              <a:t>+j*sizeof(T)</a:t>
            </a:r>
            <a:r>
              <a:rPr lang="en" sz="1600" b="1">
                <a:solidFill>
                  <a:schemeClr val="dk1"/>
                </a:solidFill>
                <a:latin typeface="Source Code Pro"/>
                <a:ea typeface="Source Code Pro"/>
                <a:cs typeface="Source Code Pro"/>
                <a:sym typeface="Source Code Pro"/>
              </a:rPr>
              <a:t>]</a:t>
            </a:r>
            <a:endParaRPr sz="1600" b="1">
              <a:solidFill>
                <a:schemeClr val="dk1"/>
              </a:solidFill>
              <a:latin typeface="Source Code Pro"/>
              <a:ea typeface="Source Code Pro"/>
              <a:cs typeface="Source Code Pro"/>
              <a:sym typeface="Source Code Pro"/>
            </a:endParaRPr>
          </a:p>
        </p:txBody>
      </p:sp>
      <p:sp>
        <p:nvSpPr>
          <p:cNvPr id="376" name="Google Shape;376;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382" name="Google Shape;382;p4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Arrays</a:t>
            </a:r>
            <a:endParaRPr/>
          </a:p>
          <a:p>
            <a:pPr marL="914400" lvl="1" indent="-330200" algn="l" rtl="0">
              <a:spcBef>
                <a:spcPts val="0"/>
              </a:spcBef>
              <a:spcAft>
                <a:spcPts val="0"/>
              </a:spcAft>
              <a:buSzPts val="1600"/>
              <a:buChar char="○"/>
            </a:pPr>
            <a:r>
              <a:rPr lang="en"/>
              <a:t>Array review</a:t>
            </a:r>
            <a:endParaRPr/>
          </a:p>
          <a:p>
            <a:pPr marL="914400" lvl="1" indent="-330200" algn="l" rtl="0">
              <a:spcBef>
                <a:spcPts val="0"/>
              </a:spcBef>
              <a:spcAft>
                <a:spcPts val="0"/>
              </a:spcAft>
              <a:buSzPts val="1600"/>
              <a:buChar char="○"/>
            </a:pPr>
            <a:r>
              <a:rPr lang="en"/>
              <a:t>Arrays in C</a:t>
            </a:r>
            <a:endParaRPr/>
          </a:p>
          <a:p>
            <a:pPr marL="914400" lvl="1" indent="-330200" algn="l" rtl="0">
              <a:spcBef>
                <a:spcPts val="0"/>
              </a:spcBef>
              <a:spcAft>
                <a:spcPts val="0"/>
              </a:spcAft>
              <a:buSzPts val="1600"/>
              <a:buChar char="○"/>
            </a:pPr>
            <a:r>
              <a:rPr lang="en"/>
              <a:t>Multidimensional (nested) arrays</a:t>
            </a:r>
            <a:endParaRPr/>
          </a:p>
          <a:p>
            <a:pPr marL="914400" lvl="1" indent="-330200" algn="l" rtl="0">
              <a:spcBef>
                <a:spcPts val="0"/>
              </a:spcBef>
              <a:spcAft>
                <a:spcPts val="0"/>
              </a:spcAft>
              <a:buSzPts val="1600"/>
              <a:buChar char="○"/>
            </a:pPr>
            <a:r>
              <a:rPr lang="en"/>
              <a:t>Multilevel arrays</a:t>
            </a:r>
            <a:endParaRPr/>
          </a:p>
          <a:p>
            <a:pPr marL="457200" lvl="0" indent="-342900" algn="l" rtl="0">
              <a:spcBef>
                <a:spcPts val="0"/>
              </a:spcBef>
              <a:spcAft>
                <a:spcPts val="0"/>
              </a:spcAft>
              <a:buSzPts val="1800"/>
              <a:buChar char="●"/>
            </a:pPr>
            <a:r>
              <a:rPr lang="en" b="1">
                <a:solidFill>
                  <a:srgbClr val="7030A0"/>
                </a:solidFill>
              </a:rPr>
              <a:t>Structs</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Structs in C</a:t>
            </a:r>
            <a:endParaRPr b="1">
              <a:solidFill>
                <a:srgbClr val="7030A0"/>
              </a:solidFill>
            </a:endParaRPr>
          </a:p>
          <a:p>
            <a:pPr marL="914400" lvl="1" indent="-330200" algn="l" rtl="0">
              <a:spcBef>
                <a:spcPts val="0"/>
              </a:spcBef>
              <a:spcAft>
                <a:spcPts val="0"/>
              </a:spcAft>
              <a:buSzPts val="1600"/>
              <a:buChar char="○"/>
            </a:pPr>
            <a:r>
              <a:rPr lang="en"/>
              <a:t>Struct memory layout</a:t>
            </a:r>
            <a:endParaRPr/>
          </a:p>
          <a:p>
            <a:pPr marL="914400" lvl="1" indent="-330200" algn="l" rtl="0">
              <a:spcBef>
                <a:spcPts val="0"/>
              </a:spcBef>
              <a:spcAft>
                <a:spcPts val="0"/>
              </a:spcAft>
              <a:buSzPts val="1600"/>
              <a:buChar char="○"/>
            </a:pPr>
            <a:r>
              <a:rPr lang="en"/>
              <a:t>Alignment</a:t>
            </a:r>
            <a:endParaRPr/>
          </a:p>
        </p:txBody>
      </p:sp>
      <p:pic>
        <p:nvPicPr>
          <p:cNvPr id="383" name="Google Shape;383;p42" descr="A meme captioned: &quot;Me, who mostly has experience with Java and OOP, trying out C and using structs and functions:&quot; above an image of Danny Devito in tears saying &quot;Oh my God. I get it.&quot;"/>
          <p:cNvPicPr preferRelativeResize="0"/>
          <p:nvPr/>
        </p:nvPicPr>
        <p:blipFill>
          <a:blip r:embed="rId3">
            <a:alphaModFix/>
          </a:blip>
          <a:stretch>
            <a:fillRect/>
          </a:stretch>
        </p:blipFill>
        <p:spPr>
          <a:xfrm>
            <a:off x="4813650" y="431500"/>
            <a:ext cx="4173474" cy="3640199"/>
          </a:xfrm>
          <a:prstGeom prst="rect">
            <a:avLst/>
          </a:prstGeom>
          <a:noFill/>
          <a:ln w="9525" cap="flat" cmpd="sng">
            <a:solidFill>
              <a:schemeClr val="dk2"/>
            </a:solidFill>
            <a:prstDash val="solid"/>
            <a:round/>
            <a:headEnd type="none" w="sm" len="sm"/>
            <a:tailEnd type="none" w="sm" len="sm"/>
          </a:ln>
        </p:spPr>
      </p:pic>
      <p:sp>
        <p:nvSpPr>
          <p:cNvPr id="384" name="Google Shape;384;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Structs in C</a:t>
            </a:r>
            <a:endParaRPr/>
          </a:p>
        </p:txBody>
      </p:sp>
      <p:sp>
        <p:nvSpPr>
          <p:cNvPr id="390" name="Google Shape;390;p43"/>
          <p:cNvSpPr txBox="1">
            <a:spLocks noGrp="1"/>
          </p:cNvSpPr>
          <p:nvPr>
            <p:ph type="body" idx="1"/>
          </p:nvPr>
        </p:nvSpPr>
        <p:spPr>
          <a:xfrm>
            <a:off x="311700" y="742825"/>
            <a:ext cx="8520600" cy="1270200"/>
          </a:xfrm>
          <a:prstGeom prst="rect">
            <a:avLst/>
          </a:prstGeom>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Char char="●"/>
            </a:pPr>
            <a:r>
              <a:rPr lang="en"/>
              <a:t>User-defined compound data type - </a:t>
            </a:r>
            <a:r>
              <a:rPr lang="en" u="sng"/>
              <a:t>structured</a:t>
            </a:r>
            <a:r>
              <a:rPr lang="en"/>
              <a:t> group of variables</a:t>
            </a:r>
            <a:endParaRPr/>
          </a:p>
          <a:p>
            <a:pPr marL="914400" lvl="1" indent="-330200" algn="l" rtl="0">
              <a:spcBef>
                <a:spcPts val="0"/>
              </a:spcBef>
              <a:spcAft>
                <a:spcPts val="0"/>
              </a:spcAft>
              <a:buSzPts val="1600"/>
              <a:buChar char="○"/>
            </a:pPr>
            <a:r>
              <a:rPr lang="en" i="1"/>
              <a:t>Kinda</a:t>
            </a:r>
            <a:r>
              <a:rPr lang="en"/>
              <a:t> like a Java object, but </a:t>
            </a:r>
            <a:r>
              <a:rPr lang="en">
                <a:solidFill>
                  <a:srgbClr val="7030A0"/>
                </a:solidFill>
              </a:rPr>
              <a:t>no methods or inheritance</a:t>
            </a:r>
            <a:r>
              <a:rPr lang="en"/>
              <a:t>, just fields</a:t>
            </a:r>
            <a:endParaRPr/>
          </a:p>
          <a:p>
            <a:pPr marL="0" lvl="0" indent="0" algn="l" rtl="0">
              <a:spcBef>
                <a:spcPts val="1200"/>
              </a:spcBef>
              <a:spcAft>
                <a:spcPts val="1200"/>
              </a:spcAft>
              <a:buNone/>
            </a:pPr>
            <a:r>
              <a:rPr lang="en" u="sng"/>
              <a:t>Example:</a:t>
            </a:r>
            <a:endParaRPr u="sng"/>
          </a:p>
        </p:txBody>
      </p:sp>
      <p:sp>
        <p:nvSpPr>
          <p:cNvPr id="391" name="Google Shape;391;p43"/>
          <p:cNvSpPr txBox="1"/>
          <p:nvPr/>
        </p:nvSpPr>
        <p:spPr>
          <a:xfrm>
            <a:off x="593650" y="2205375"/>
            <a:ext cx="30000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album</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title;</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solidFill>
                  <a:schemeClr val="dk1"/>
                </a:solidFill>
                <a:latin typeface="Source Code Pro"/>
                <a:ea typeface="Source Code Pro"/>
                <a:cs typeface="Source Code Pro"/>
                <a:sym typeface="Source Code Pro"/>
              </a:rPr>
              <a:t>* artist;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year_released;</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392" name="Google Shape;392;p43"/>
          <p:cNvSpPr txBox="1"/>
          <p:nvPr/>
        </p:nvSpPr>
        <p:spPr>
          <a:xfrm>
            <a:off x="4458325" y="1882125"/>
            <a:ext cx="3916800" cy="21240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album</a:t>
            </a:r>
            <a:r>
              <a:rPr lang="en">
                <a:latin typeface="Source Code Pro"/>
                <a:ea typeface="Source Code Pro"/>
                <a:cs typeface="Source Code Pro"/>
                <a:sym typeface="Source Code Pro"/>
              </a:rPr>
              <a:t> album1;</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album1.title =  </a:t>
            </a:r>
            <a:r>
              <a:rPr lang="en">
                <a:solidFill>
                  <a:srgbClr val="7030A0"/>
                </a:solidFill>
                <a:latin typeface="Source Code Pro"/>
                <a:ea typeface="Source Code Pro"/>
                <a:cs typeface="Source Code Pro"/>
                <a:sym typeface="Source Code Pro"/>
              </a:rPr>
              <a:t>“Heavy Rocks”</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album1.artist = </a:t>
            </a:r>
            <a:r>
              <a:rPr lang="en">
                <a:solidFill>
                  <a:srgbClr val="7030A0"/>
                </a:solidFill>
                <a:latin typeface="Source Code Pro"/>
                <a:ea typeface="Source Code Pro"/>
                <a:cs typeface="Source Code Pro"/>
                <a:sym typeface="Source Code Pro"/>
              </a:rPr>
              <a:t>“Boris”</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album1</a:t>
            </a:r>
            <a:r>
              <a:rPr lang="en">
                <a:latin typeface="Source Code Pro"/>
                <a:ea typeface="Source Code Pro"/>
                <a:cs typeface="Source Code Pro"/>
                <a:sym typeface="Source Code Pro"/>
              </a:rPr>
              <a:t>.year_released = </a:t>
            </a:r>
            <a:r>
              <a:rPr lang="en">
                <a:solidFill>
                  <a:srgbClr val="38761D"/>
                </a:solidFill>
                <a:latin typeface="Source Code Pro"/>
                <a:ea typeface="Source Code Pro"/>
                <a:cs typeface="Source Code Pro"/>
                <a:sym typeface="Source Code Pro"/>
              </a:rPr>
              <a:t>2002</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album</a:t>
            </a:r>
            <a:r>
              <a:rPr lang="en">
                <a:latin typeface="Source Code Pro"/>
                <a:ea typeface="Source Code Pro"/>
                <a:cs typeface="Source Code Pro"/>
                <a:sym typeface="Source Code Pro"/>
              </a:rPr>
              <a:t> </a:t>
            </a:r>
            <a:r>
              <a:rPr lang="en">
                <a:solidFill>
                  <a:schemeClr val="dk1"/>
                </a:solidFill>
                <a:latin typeface="Source Code Pro"/>
                <a:ea typeface="Source Code Pro"/>
                <a:cs typeface="Source Code Pro"/>
                <a:sym typeface="Source Code Pro"/>
              </a:rPr>
              <a:t>album</a:t>
            </a:r>
            <a:r>
              <a:rPr lang="en">
                <a:latin typeface="Source Code Pro"/>
                <a:ea typeface="Source Code Pro"/>
                <a:cs typeface="Source Code Pro"/>
                <a:sym typeface="Source Code Pro"/>
              </a:rPr>
              <a:t>2;</a:t>
            </a:r>
            <a:endParaRPr>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album2</a:t>
            </a:r>
            <a:r>
              <a:rPr lang="en">
                <a:latin typeface="Source Code Pro"/>
                <a:ea typeface="Source Code Pro"/>
                <a:cs typeface="Source Code Pro"/>
                <a:sym typeface="Source Code Pro"/>
              </a:rPr>
              <a:t>.title = </a:t>
            </a:r>
            <a:r>
              <a:rPr lang="en">
                <a:solidFill>
                  <a:srgbClr val="7030A0"/>
                </a:solidFill>
                <a:latin typeface="Source Code Pro"/>
                <a:ea typeface="Source Code Pro"/>
                <a:cs typeface="Source Code Pro"/>
                <a:sym typeface="Source Code Pro"/>
              </a:rPr>
              <a:t>“Heathen”</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album2</a:t>
            </a:r>
            <a:r>
              <a:rPr lang="en">
                <a:latin typeface="Source Code Pro"/>
                <a:ea typeface="Source Code Pro"/>
                <a:cs typeface="Source Code Pro"/>
                <a:sym typeface="Source Code Pro"/>
              </a:rPr>
              <a:t>.artist = </a:t>
            </a:r>
            <a:r>
              <a:rPr lang="en">
                <a:solidFill>
                  <a:srgbClr val="7030A0"/>
                </a:solidFill>
                <a:latin typeface="Source Code Pro"/>
                <a:ea typeface="Source Code Pro"/>
                <a:cs typeface="Source Code Pro"/>
                <a:sym typeface="Source Code Pro"/>
              </a:rPr>
              <a:t>“Thou”</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album2</a:t>
            </a:r>
            <a:r>
              <a:rPr lang="en">
                <a:latin typeface="Source Code Pro"/>
                <a:ea typeface="Source Code Pro"/>
                <a:cs typeface="Source Code Pro"/>
                <a:sym typeface="Source Code Pro"/>
              </a:rPr>
              <a:t>.year_released = </a:t>
            </a:r>
            <a:r>
              <a:rPr lang="en">
                <a:solidFill>
                  <a:srgbClr val="38761D"/>
                </a:solidFill>
                <a:latin typeface="Source Code Pro"/>
                <a:ea typeface="Source Code Pro"/>
                <a:cs typeface="Source Code Pro"/>
                <a:sym typeface="Source Code Pro"/>
              </a:rPr>
              <a:t>2014</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393" name="Google Shape;393;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 Definition</a:t>
            </a:r>
            <a:endParaRPr/>
          </a:p>
        </p:txBody>
      </p:sp>
      <p:sp>
        <p:nvSpPr>
          <p:cNvPr id="399" name="Google Shape;399;p44"/>
          <p:cNvSpPr txBox="1"/>
          <p:nvPr/>
        </p:nvSpPr>
        <p:spPr>
          <a:xfrm>
            <a:off x="5937600" y="216575"/>
            <a:ext cx="30000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album</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title;</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solidFill>
                  <a:schemeClr val="dk1"/>
                </a:solidFill>
                <a:latin typeface="Source Code Pro"/>
                <a:ea typeface="Source Code Pro"/>
                <a:cs typeface="Source Code Pro"/>
                <a:sym typeface="Source Code Pro"/>
              </a:rPr>
              <a:t>* artist;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year_released;</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400" name="Google Shape;400;p44" descr="Speech bubble pointing to the semicolon at the very end of the previous code snippet"/>
          <p:cNvSpPr/>
          <p:nvPr/>
        </p:nvSpPr>
        <p:spPr>
          <a:xfrm>
            <a:off x="6401425" y="1670075"/>
            <a:ext cx="1653600" cy="427500"/>
          </a:xfrm>
          <a:prstGeom prst="wedgeRoundRectCallout">
            <a:avLst>
              <a:gd name="adj1" fmla="val -56451"/>
              <a:gd name="adj2" fmla="val -135561"/>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Remember the semicolon!</a:t>
            </a:r>
            <a:endParaRPr>
              <a:solidFill>
                <a:schemeClr val="dk1"/>
              </a:solidFill>
            </a:endParaRPr>
          </a:p>
        </p:txBody>
      </p:sp>
      <p:sp>
        <p:nvSpPr>
          <p:cNvPr id="401" name="Google Shape;401;p44"/>
          <p:cNvSpPr txBox="1">
            <a:spLocks noGrp="1"/>
          </p:cNvSpPr>
          <p:nvPr>
            <p:ph type="body" idx="1"/>
          </p:nvPr>
        </p:nvSpPr>
        <p:spPr>
          <a:xfrm>
            <a:off x="311700" y="687075"/>
            <a:ext cx="5925000" cy="1630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Does </a:t>
            </a:r>
            <a:r>
              <a:rPr lang="en" b="1"/>
              <a:t>not</a:t>
            </a:r>
            <a:r>
              <a:rPr lang="en"/>
              <a:t> declare a variable, just defines the type</a:t>
            </a:r>
            <a:endParaRPr/>
          </a:p>
          <a:p>
            <a:pPr marL="457200" lvl="0" indent="-342900" algn="l" rtl="0">
              <a:spcBef>
                <a:spcPts val="0"/>
              </a:spcBef>
              <a:spcAft>
                <a:spcPts val="0"/>
              </a:spcAft>
              <a:buSzPts val="1800"/>
              <a:buChar char="●"/>
            </a:pPr>
            <a:r>
              <a:rPr lang="en"/>
              <a:t>Variable type is “</a:t>
            </a:r>
            <a:r>
              <a:rPr lang="en">
                <a:solidFill>
                  <a:srgbClr val="0000FF"/>
                </a:solidFill>
                <a:latin typeface="Source Code Pro"/>
                <a:ea typeface="Source Code Pro"/>
                <a:cs typeface="Source Code Pro"/>
                <a:sym typeface="Source Code Pro"/>
              </a:rPr>
              <a:t>struct &lt;name&gt;</a:t>
            </a:r>
            <a:r>
              <a:rPr lang="en"/>
              <a:t>”</a:t>
            </a:r>
            <a:endParaRPr/>
          </a:p>
          <a:p>
            <a:pPr marL="914400" lvl="1" indent="-330200" algn="l" rtl="0">
              <a:spcBef>
                <a:spcPts val="0"/>
              </a:spcBef>
              <a:spcAft>
                <a:spcPts val="0"/>
              </a:spcAft>
              <a:buSzPts val="1600"/>
              <a:buChar char="○"/>
            </a:pPr>
            <a:r>
              <a:rPr lang="en"/>
              <a:t>have to write “struct” every time :(</a:t>
            </a:r>
            <a:endParaRPr/>
          </a:p>
          <a:p>
            <a:pPr marL="457200" lvl="0" indent="-342900" algn="l" rtl="0">
              <a:spcBef>
                <a:spcPts val="0"/>
              </a:spcBef>
              <a:spcAft>
                <a:spcPts val="0"/>
              </a:spcAft>
              <a:buSzPts val="1800"/>
              <a:buChar char="●"/>
            </a:pPr>
            <a:r>
              <a:rPr lang="en"/>
              <a:t>Variable declarations are like any other data type:</a:t>
            </a:r>
            <a:endParaRPr/>
          </a:p>
        </p:txBody>
      </p:sp>
      <p:sp>
        <p:nvSpPr>
          <p:cNvPr id="402" name="Google Shape;402;p44"/>
          <p:cNvSpPr txBox="1"/>
          <p:nvPr/>
        </p:nvSpPr>
        <p:spPr>
          <a:xfrm>
            <a:off x="838200" y="2003700"/>
            <a:ext cx="4153500" cy="830966"/>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0000FF"/>
                </a:solidFill>
                <a:latin typeface="Source Code Pro"/>
                <a:ea typeface="Source Code Pro"/>
                <a:cs typeface="Source Code Pro"/>
                <a:sym typeface="Source Code Pro"/>
              </a:rPr>
              <a:t>struct album</a:t>
            </a:r>
            <a:r>
              <a:rPr lang="en" dirty="0">
                <a:latin typeface="Source Code Pro"/>
                <a:ea typeface="Source Code Pro"/>
                <a:cs typeface="Source Code Pro"/>
                <a:sym typeface="Source Code Pro"/>
              </a:rPr>
              <a:t> album1;	</a:t>
            </a:r>
            <a:r>
              <a:rPr lang="en" dirty="0">
                <a:solidFill>
                  <a:schemeClr val="dk2"/>
                </a:solidFill>
                <a:latin typeface="Source Code Pro"/>
                <a:ea typeface="Source Code Pro"/>
                <a:cs typeface="Source Code Pro"/>
                <a:sym typeface="Source Code Pro"/>
              </a:rPr>
              <a:t>// instance</a:t>
            </a:r>
            <a:endParaRPr dirty="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0000FF"/>
                </a:solidFill>
                <a:latin typeface="Source Code Pro"/>
                <a:ea typeface="Source Code Pro"/>
                <a:cs typeface="Source Code Pro"/>
                <a:sym typeface="Source Code Pro"/>
              </a:rPr>
              <a:t>struct album</a:t>
            </a:r>
            <a:r>
              <a:rPr lang="en" dirty="0">
                <a:latin typeface="Source Code Pro"/>
                <a:ea typeface="Source Code Pro"/>
                <a:cs typeface="Source Code Pro"/>
                <a:sym typeface="Source Code Pro"/>
              </a:rPr>
              <a:t>* a_ptr;	</a:t>
            </a:r>
            <a:r>
              <a:rPr lang="en" dirty="0">
                <a:solidFill>
                  <a:schemeClr val="dk2"/>
                </a:solidFill>
                <a:latin typeface="Source Code Pro"/>
                <a:ea typeface="Source Code Pro"/>
                <a:cs typeface="Source Code Pro"/>
                <a:sym typeface="Source Code Pro"/>
              </a:rPr>
              <a:t>// pointer</a:t>
            </a:r>
            <a:endParaRPr dirty="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0000FF"/>
                </a:solidFill>
                <a:latin typeface="Source Code Pro"/>
                <a:ea typeface="Source Code Pro"/>
                <a:cs typeface="Source Code Pro"/>
                <a:sym typeface="Source Code Pro"/>
              </a:rPr>
              <a:t>struct album</a:t>
            </a:r>
            <a:r>
              <a:rPr lang="en" dirty="0">
                <a:latin typeface="Source Code Pro"/>
                <a:ea typeface="Source Code Pro"/>
                <a:cs typeface="Source Code Pro"/>
                <a:sym typeface="Source Code Pro"/>
              </a:rPr>
              <a:t> playlist[</a:t>
            </a:r>
            <a:r>
              <a:rPr lang="en" dirty="0">
                <a:solidFill>
                  <a:srgbClr val="38761D"/>
                </a:solidFill>
                <a:latin typeface="Source Code Pro"/>
                <a:ea typeface="Source Code Pro"/>
                <a:cs typeface="Source Code Pro"/>
                <a:sym typeface="Source Code Pro"/>
              </a:rPr>
              <a:t>5</a:t>
            </a:r>
            <a:r>
              <a:rPr lang="en" dirty="0">
                <a:latin typeface="Source Code Pro"/>
                <a:ea typeface="Source Code Pro"/>
                <a:cs typeface="Source Code Pro"/>
                <a:sym typeface="Source Code Pro"/>
              </a:rPr>
              <a:t>];	</a:t>
            </a:r>
            <a:r>
              <a:rPr lang="en" dirty="0">
                <a:solidFill>
                  <a:schemeClr val="dk2"/>
                </a:solidFill>
                <a:latin typeface="Source Code Pro"/>
                <a:ea typeface="Source Code Pro"/>
                <a:cs typeface="Source Code Pro"/>
                <a:sym typeface="Source Code Pro"/>
              </a:rPr>
              <a:t>// array</a:t>
            </a:r>
            <a:endParaRPr dirty="0">
              <a:solidFill>
                <a:schemeClr val="dk2"/>
              </a:solidFill>
              <a:latin typeface="Source Code Pro"/>
              <a:ea typeface="Source Code Pro"/>
              <a:cs typeface="Source Code Pro"/>
              <a:sym typeface="Source Code Pro"/>
            </a:endParaRPr>
          </a:p>
        </p:txBody>
      </p:sp>
      <p:sp>
        <p:nvSpPr>
          <p:cNvPr id="403" name="Google Shape;403;p44"/>
          <p:cNvSpPr txBox="1"/>
          <p:nvPr/>
        </p:nvSpPr>
        <p:spPr>
          <a:xfrm>
            <a:off x="311700" y="2835000"/>
            <a:ext cx="8625900" cy="427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a:solidFill>
                  <a:schemeClr val="dk1"/>
                </a:solidFill>
              </a:rPr>
              <a:t>Can also combine struct definitions and instance declarations:</a:t>
            </a:r>
            <a:endParaRPr sz="1800">
              <a:solidFill>
                <a:schemeClr val="dk1"/>
              </a:solidFill>
            </a:endParaRPr>
          </a:p>
        </p:txBody>
      </p:sp>
      <p:sp>
        <p:nvSpPr>
          <p:cNvPr id="404" name="Google Shape;404;p44"/>
          <p:cNvSpPr txBox="1"/>
          <p:nvPr/>
        </p:nvSpPr>
        <p:spPr>
          <a:xfrm>
            <a:off x="838200" y="3196025"/>
            <a:ext cx="1943700" cy="830966"/>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0000FF"/>
                </a:solidFill>
                <a:latin typeface="Source Code Pro"/>
                <a:ea typeface="Source Code Pro"/>
                <a:cs typeface="Source Code Pro"/>
                <a:sym typeface="Source Code Pro"/>
              </a:rPr>
              <a:t>struct album</a:t>
            </a:r>
            <a:r>
              <a:rPr lang="en" dirty="0">
                <a:latin typeface="Source Code Pro"/>
                <a:ea typeface="Source Code Pro"/>
                <a:cs typeface="Source Code Pro"/>
                <a:sym typeface="Source Code Pro"/>
              </a:rPr>
              <a:t> {</a:t>
            </a:r>
            <a:endParaRPr dirty="0">
              <a:latin typeface="Source Code Pro"/>
              <a:ea typeface="Source Code Pro"/>
              <a:cs typeface="Source Code Pro"/>
              <a:sym typeface="Source Code Pro"/>
            </a:endParaRPr>
          </a:p>
          <a:p>
            <a:pPr marL="0" lvl="0" indent="457200" algn="l" rtl="0">
              <a:spcBef>
                <a:spcPts val="0"/>
              </a:spcBef>
              <a:spcAft>
                <a:spcPts val="0"/>
              </a:spcAft>
              <a:buNone/>
            </a:pPr>
            <a:r>
              <a:rPr lang="en" b="1" dirty="0">
                <a:solidFill>
                  <a:schemeClr val="dk1"/>
                </a:solidFill>
                <a:latin typeface="Source Code Pro"/>
                <a:ea typeface="Source Code Pro"/>
                <a:cs typeface="Source Code Pro"/>
                <a:sym typeface="Source Code Pro"/>
              </a:rPr>
              <a:t>. . .</a:t>
            </a:r>
            <a:endParaRPr dirty="0">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a, *ptr = &amp;a;</a:t>
            </a:r>
            <a:endParaRPr dirty="0">
              <a:latin typeface="Source Code Pro"/>
              <a:ea typeface="Source Code Pro"/>
              <a:cs typeface="Source Code Pro"/>
              <a:sym typeface="Source Code Pro"/>
            </a:endParaRPr>
          </a:p>
        </p:txBody>
      </p:sp>
      <p:sp>
        <p:nvSpPr>
          <p:cNvPr id="405" name="Google Shape;405;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Typedef in C</a:t>
            </a:r>
            <a:endParaRPr/>
          </a:p>
        </p:txBody>
      </p:sp>
      <p:sp>
        <p:nvSpPr>
          <p:cNvPr id="411" name="Google Shape;411;p45"/>
          <p:cNvSpPr txBox="1">
            <a:spLocks noGrp="1"/>
          </p:cNvSpPr>
          <p:nvPr>
            <p:ph type="body" idx="1"/>
          </p:nvPr>
        </p:nvSpPr>
        <p:spPr>
          <a:xfrm>
            <a:off x="311700" y="742825"/>
            <a:ext cx="8520600" cy="2458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way to create an </a:t>
            </a:r>
            <a:r>
              <a:rPr lang="en" i="1"/>
              <a:t>alias</a:t>
            </a:r>
            <a:r>
              <a:rPr lang="en"/>
              <a:t> for another data type:</a:t>
            </a:r>
            <a:endParaRPr/>
          </a:p>
          <a:p>
            <a:pPr marL="914400" lvl="1" indent="-330200" algn="l" rtl="0">
              <a:spcBef>
                <a:spcPts val="0"/>
              </a:spcBef>
              <a:spcAft>
                <a:spcPts val="0"/>
              </a:spcAft>
              <a:buSzPts val="1600"/>
              <a:buFont typeface="Source Code Pro"/>
              <a:buChar char="○"/>
            </a:pPr>
            <a:r>
              <a:rPr lang="en">
                <a:latin typeface="Source Code Pro"/>
                <a:ea typeface="Source Code Pro"/>
                <a:cs typeface="Source Code Pro"/>
                <a:sym typeface="Source Code Pro"/>
              </a:rPr>
              <a:t>typedef &lt;data type&gt; &lt;alias&gt;;</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Alias can be used interchangeably with the original data type</a:t>
            </a:r>
            <a:endParaRPr/>
          </a:p>
          <a:p>
            <a:pPr marL="457200" lvl="0" indent="-342900" algn="l" rtl="0">
              <a:spcBef>
                <a:spcPts val="0"/>
              </a:spcBef>
              <a:spcAft>
                <a:spcPts val="0"/>
              </a:spcAft>
              <a:buSzPts val="1800"/>
              <a:buChar char="●"/>
            </a:pPr>
            <a:r>
              <a:rPr lang="en" u="sng"/>
              <a:t>Example</a:t>
            </a:r>
            <a:r>
              <a:rPr lang="en"/>
              <a:t>:	</a:t>
            </a:r>
            <a:r>
              <a:rPr lang="en">
                <a:solidFill>
                  <a:srgbClr val="7030A0"/>
                </a:solidFill>
                <a:latin typeface="Source Code Pro"/>
                <a:ea typeface="Source Code Pro"/>
                <a:cs typeface="Source Code Pro"/>
                <a:sym typeface="Source Code Pro"/>
              </a:rPr>
              <a:t>typedef</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unsigned long</a:t>
            </a:r>
            <a:r>
              <a:rPr lang="en">
                <a:latin typeface="Source Code Pro"/>
                <a:ea typeface="Source Code Pro"/>
                <a:cs typeface="Source Code Pro"/>
                <a:sym typeface="Source Code Pro"/>
              </a:rPr>
              <a:t> ul;</a:t>
            </a:r>
            <a:endParaRPr>
              <a:latin typeface="Source Code Pro"/>
              <a:ea typeface="Source Code Pro"/>
              <a:cs typeface="Source Code Pro"/>
              <a:sym typeface="Source Code Pro"/>
            </a:endParaRPr>
          </a:p>
          <a:p>
            <a:pPr marL="457200" lvl="0" indent="0" algn="l" rtl="0">
              <a:lnSpc>
                <a:spcPct val="100000"/>
              </a:lnSpc>
              <a:spcBef>
                <a:spcPts val="0"/>
              </a:spcBef>
              <a:spcAft>
                <a:spcPts val="0"/>
              </a:spcAft>
              <a:buNone/>
            </a:pP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unsigned long</a:t>
            </a:r>
            <a:r>
              <a:rPr lang="en">
                <a:latin typeface="Source Code Pro"/>
                <a:ea typeface="Source Code Pro"/>
                <a:cs typeface="Source Code Pro"/>
                <a:sym typeface="Source Code Pro"/>
              </a:rPr>
              <a:t> x = 12131989;</a:t>
            </a:r>
            <a:endParaRPr>
              <a:latin typeface="Source Code Pro"/>
              <a:ea typeface="Source Code Pro"/>
              <a:cs typeface="Source Code Pro"/>
              <a:sym typeface="Source Code Pro"/>
            </a:endParaRPr>
          </a:p>
          <a:p>
            <a:pPr marL="1371600" lvl="0" indent="457200" algn="l" rtl="0">
              <a:lnSpc>
                <a:spcPct val="100000"/>
              </a:lnSpc>
              <a:spcBef>
                <a:spcPts val="0"/>
              </a:spcBef>
              <a:spcAft>
                <a:spcPts val="0"/>
              </a:spcAft>
              <a:buNone/>
            </a:pPr>
            <a:r>
              <a:rPr lang="en">
                <a:latin typeface="Source Code Pro"/>
                <a:ea typeface="Source Code Pro"/>
                <a:cs typeface="Source Code Pro"/>
                <a:sym typeface="Source Code Pro"/>
              </a:rPr>
              <a:t>ul x = 12131989;</a:t>
            </a:r>
            <a:endParaRPr>
              <a:latin typeface="Source Code Pro"/>
              <a:ea typeface="Source Code Pro"/>
              <a:cs typeface="Source Code Pro"/>
              <a:sym typeface="Source Code Pro"/>
            </a:endParaRPr>
          </a:p>
          <a:p>
            <a:pPr marL="457200" lvl="0" indent="-342900" algn="l" rtl="0">
              <a:spcBef>
                <a:spcPts val="1200"/>
              </a:spcBef>
              <a:spcAft>
                <a:spcPts val="0"/>
              </a:spcAft>
              <a:buSzPts val="1800"/>
              <a:buChar char="●"/>
            </a:pPr>
            <a:r>
              <a:rPr lang="en"/>
              <a:t>Can combine definition and typedef - don’t have to type “struct” every time</a:t>
            </a:r>
            <a:endParaRPr/>
          </a:p>
        </p:txBody>
      </p:sp>
      <p:sp>
        <p:nvSpPr>
          <p:cNvPr id="412" name="Google Shape;412;p45"/>
          <p:cNvSpPr txBox="1"/>
          <p:nvPr/>
        </p:nvSpPr>
        <p:spPr>
          <a:xfrm>
            <a:off x="978825" y="3108950"/>
            <a:ext cx="3000000" cy="10467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a</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chemeClr val="dk2"/>
                </a:solidFill>
                <a:latin typeface="Source Code Pro"/>
                <a:ea typeface="Source Code Pro"/>
                <a:cs typeface="Source Code Pro"/>
                <a:sym typeface="Source Code Pro"/>
              </a:rPr>
              <a:t>/* fields */</a:t>
            </a:r>
            <a:endParaRPr>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typedef</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struct a</a:t>
            </a:r>
            <a:r>
              <a:rPr lang="en">
                <a:latin typeface="Source Code Pro"/>
                <a:ea typeface="Source Code Pro"/>
                <a:cs typeface="Source Code Pro"/>
                <a:sym typeface="Source Code Pro"/>
              </a:rPr>
              <a:t> album;</a:t>
            </a:r>
            <a:endParaRPr>
              <a:latin typeface="Source Code Pro"/>
              <a:ea typeface="Source Code Pro"/>
              <a:cs typeface="Source Code Pro"/>
              <a:sym typeface="Source Code Pro"/>
            </a:endParaRPr>
          </a:p>
        </p:txBody>
      </p:sp>
      <p:sp>
        <p:nvSpPr>
          <p:cNvPr id="413" name="Google Shape;413;p45"/>
          <p:cNvSpPr txBox="1"/>
          <p:nvPr/>
        </p:nvSpPr>
        <p:spPr>
          <a:xfrm>
            <a:off x="3978825" y="3376925"/>
            <a:ext cx="814200" cy="48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latin typeface="Source Code Pro"/>
                <a:ea typeface="Source Code Pro"/>
                <a:cs typeface="Source Code Pro"/>
                <a:sym typeface="Source Code Pro"/>
              </a:rPr>
              <a:t>==</a:t>
            </a:r>
            <a:endParaRPr sz="1800" b="1">
              <a:solidFill>
                <a:schemeClr val="dk1"/>
              </a:solidFill>
              <a:latin typeface="Source Code Pro"/>
              <a:ea typeface="Source Code Pro"/>
              <a:cs typeface="Source Code Pro"/>
              <a:sym typeface="Source Code Pro"/>
            </a:endParaRPr>
          </a:p>
        </p:txBody>
      </p:sp>
      <p:sp>
        <p:nvSpPr>
          <p:cNvPr id="414" name="Google Shape;414;p45"/>
          <p:cNvSpPr txBox="1"/>
          <p:nvPr/>
        </p:nvSpPr>
        <p:spPr>
          <a:xfrm>
            <a:off x="4792950" y="3216650"/>
            <a:ext cx="2073300" cy="8313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typedef</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struct</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chemeClr val="dk2"/>
                </a:solidFill>
                <a:latin typeface="Source Code Pro"/>
                <a:ea typeface="Source Code Pro"/>
                <a:cs typeface="Source Code Pro"/>
                <a:sym typeface="Source Code Pro"/>
              </a:rPr>
              <a:t>/* fields */</a:t>
            </a:r>
            <a:endParaRPr>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album;</a:t>
            </a:r>
            <a:endParaRPr>
              <a:latin typeface="Source Code Pro"/>
              <a:ea typeface="Source Code Pro"/>
              <a:cs typeface="Source Code Pro"/>
              <a:sym typeface="Source Code Pro"/>
            </a:endParaRPr>
          </a:p>
        </p:txBody>
      </p:sp>
      <p:sp>
        <p:nvSpPr>
          <p:cNvPr id="415" name="Google Shape;415;p45" descr="Speech bubble pointing to the first line of the previous code snippet (typedef struct)"/>
          <p:cNvSpPr/>
          <p:nvPr/>
        </p:nvSpPr>
        <p:spPr>
          <a:xfrm>
            <a:off x="7492350" y="3419925"/>
            <a:ext cx="1246800" cy="572700"/>
          </a:xfrm>
          <a:prstGeom prst="wedgeRoundRectCallout">
            <a:avLst>
              <a:gd name="adj1" fmla="val -136233"/>
              <a:gd name="adj2" fmla="val -41658"/>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Can omit struct name</a:t>
            </a:r>
            <a:endParaRPr/>
          </a:p>
        </p:txBody>
      </p:sp>
      <p:sp>
        <p:nvSpPr>
          <p:cNvPr id="416" name="Google Shape;416;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Scope of Struct Definition</a:t>
            </a:r>
            <a:endParaRPr/>
          </a:p>
        </p:txBody>
      </p:sp>
      <p:sp>
        <p:nvSpPr>
          <p:cNvPr id="422" name="Google Shape;422;p46"/>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Why is the placement of a struct definition important?</a:t>
            </a:r>
            <a:endParaRPr/>
          </a:p>
          <a:p>
            <a:pPr marL="914400" lvl="1" indent="-330200" algn="l" rtl="0">
              <a:spcBef>
                <a:spcPts val="0"/>
              </a:spcBef>
              <a:spcAft>
                <a:spcPts val="0"/>
              </a:spcAft>
              <a:buSzPts val="1600"/>
              <a:buChar char="○"/>
            </a:pPr>
            <a:r>
              <a:rPr lang="en"/>
              <a:t>C compiler is dumb, reads through file top</a:t>
            </a:r>
            <a:r>
              <a:rPr lang="en" sz="2000"/>
              <a:t>→</a:t>
            </a:r>
            <a:r>
              <a:rPr lang="en"/>
              <a:t>bottom</a:t>
            </a:r>
            <a:endParaRPr/>
          </a:p>
          <a:p>
            <a:pPr marL="914400" lvl="1" indent="-330200" algn="l" rtl="0">
              <a:spcBef>
                <a:spcPts val="0"/>
              </a:spcBef>
              <a:spcAft>
                <a:spcPts val="0"/>
              </a:spcAft>
              <a:buSzPts val="1600"/>
              <a:buChar char="○"/>
            </a:pPr>
            <a:r>
              <a:rPr lang="en"/>
              <a:t>Declaring a variable creates space for it somewhere</a:t>
            </a:r>
            <a:endParaRPr/>
          </a:p>
          <a:p>
            <a:pPr marL="1371600" lvl="2" indent="-330200" algn="l" rtl="0">
              <a:spcBef>
                <a:spcPts val="0"/>
              </a:spcBef>
              <a:spcAft>
                <a:spcPts val="0"/>
              </a:spcAft>
              <a:buSzPts val="1600"/>
              <a:buChar char="■"/>
            </a:pPr>
            <a:r>
              <a:rPr lang="en"/>
              <a:t>Without type definition, program doesn’t know how much space allocate!</a:t>
            </a:r>
            <a:endParaRPr/>
          </a:p>
          <a:p>
            <a:pPr marL="457200" lvl="0" indent="-342900" algn="l" rtl="0">
              <a:spcBef>
                <a:spcPts val="0"/>
              </a:spcBef>
              <a:spcAft>
                <a:spcPts val="0"/>
              </a:spcAft>
              <a:buSzPts val="1800"/>
              <a:buChar char="●"/>
            </a:pPr>
            <a:r>
              <a:rPr lang="en"/>
              <a:t>Structs follow normal C scope rules</a:t>
            </a:r>
            <a:endParaRPr/>
          </a:p>
          <a:p>
            <a:pPr marL="457200" lvl="0" indent="-342900" algn="l" rtl="0">
              <a:spcBef>
                <a:spcPts val="0"/>
              </a:spcBef>
              <a:spcAft>
                <a:spcPts val="0"/>
              </a:spcAft>
              <a:buSzPts val="1800"/>
              <a:buChar char="●"/>
            </a:pPr>
            <a:r>
              <a:rPr lang="en"/>
              <a:t>In practice, almost always define at the top of a file</a:t>
            </a:r>
            <a:endParaRPr/>
          </a:p>
          <a:p>
            <a:pPr marL="0" lvl="0" indent="0" algn="l" rtl="0">
              <a:spcBef>
                <a:spcPts val="1200"/>
              </a:spcBef>
              <a:spcAft>
                <a:spcPts val="0"/>
              </a:spcAft>
              <a:buNone/>
            </a:pPr>
            <a:endParaRPr/>
          </a:p>
          <a:p>
            <a:pPr marL="0" lvl="0" indent="0" algn="l" rtl="0">
              <a:spcBef>
                <a:spcPts val="1200"/>
              </a:spcBef>
              <a:spcAft>
                <a:spcPts val="1200"/>
              </a:spcAft>
              <a:buNone/>
            </a:pPr>
            <a:r>
              <a:rPr lang="en">
                <a:solidFill>
                  <a:srgbClr val="7030A0"/>
                </a:solidFill>
              </a:rPr>
              <a:t>Side note: similar rules apply to functions in C. Must define </a:t>
            </a:r>
            <a:r>
              <a:rPr lang="en" i="1">
                <a:solidFill>
                  <a:srgbClr val="7030A0"/>
                </a:solidFill>
              </a:rPr>
              <a:t>before</a:t>
            </a:r>
            <a:r>
              <a:rPr lang="en">
                <a:solidFill>
                  <a:srgbClr val="7030A0"/>
                </a:solidFill>
              </a:rPr>
              <a:t> they’re used!</a:t>
            </a:r>
            <a:endParaRPr>
              <a:solidFill>
                <a:srgbClr val="7030A0"/>
              </a:solidFill>
            </a:endParaRPr>
          </a:p>
        </p:txBody>
      </p:sp>
      <p:sp>
        <p:nvSpPr>
          <p:cNvPr id="423" name="Google Shape;423;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Accessing Struct Fields</a:t>
            </a:r>
            <a:endParaRPr/>
          </a:p>
        </p:txBody>
      </p:sp>
      <p:sp>
        <p:nvSpPr>
          <p:cNvPr id="429" name="Google Shape;429;p47"/>
          <p:cNvSpPr txBox="1"/>
          <p:nvPr/>
        </p:nvSpPr>
        <p:spPr>
          <a:xfrm>
            <a:off x="5937600" y="216575"/>
            <a:ext cx="30000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album</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title;</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solidFill>
                  <a:schemeClr val="dk1"/>
                </a:solidFill>
                <a:latin typeface="Source Code Pro"/>
                <a:ea typeface="Source Code Pro"/>
                <a:cs typeface="Source Code Pro"/>
                <a:sym typeface="Source Code Pro"/>
              </a:rPr>
              <a:t>* artist;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year_released;</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430" name="Google Shape;430;p47"/>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Given a struct </a:t>
            </a:r>
            <a:r>
              <a:rPr lang="en" u="sng"/>
              <a:t>instance</a:t>
            </a:r>
            <a:r>
              <a:rPr lang="en"/>
              <a:t>, use the ‘</a:t>
            </a:r>
            <a:r>
              <a:rPr lang="en" b="1">
                <a:latin typeface="Source Code Pro"/>
                <a:ea typeface="Source Code Pro"/>
                <a:cs typeface="Source Code Pro"/>
                <a:sym typeface="Source Code Pro"/>
              </a:rPr>
              <a:t>.</a:t>
            </a:r>
            <a:r>
              <a:rPr lang="en"/>
              <a:t>’ operator</a:t>
            </a:r>
            <a:endParaRPr/>
          </a:p>
          <a:p>
            <a:pPr marL="457200" lvl="0" indent="0" algn="l" rtl="0">
              <a:spcBef>
                <a:spcPts val="0"/>
              </a:spcBef>
              <a:spcAft>
                <a:spcPts val="0"/>
              </a:spcAft>
              <a:buNone/>
            </a:pPr>
            <a:r>
              <a:rPr lang="en" sz="1600">
                <a:solidFill>
                  <a:srgbClr val="0000FF"/>
                </a:solidFill>
                <a:latin typeface="Source Code Pro"/>
                <a:ea typeface="Source Code Pro"/>
                <a:cs typeface="Source Code Pro"/>
                <a:sym typeface="Source Code Pro"/>
              </a:rPr>
              <a:t>struct</a:t>
            </a:r>
            <a:r>
              <a:rPr lang="en" sz="1600">
                <a:latin typeface="Source Code Pro"/>
                <a:ea typeface="Source Code Pro"/>
                <a:cs typeface="Source Code Pro"/>
                <a:sym typeface="Source Code Pro"/>
              </a:rPr>
              <a:t> </a:t>
            </a:r>
            <a:r>
              <a:rPr lang="en" sz="1600">
                <a:solidFill>
                  <a:srgbClr val="0000FF"/>
                </a:solidFill>
                <a:latin typeface="Source Code Pro"/>
                <a:ea typeface="Source Code Pro"/>
                <a:cs typeface="Source Code Pro"/>
                <a:sym typeface="Source Code Pro"/>
              </a:rPr>
              <a:t>album</a:t>
            </a:r>
            <a:r>
              <a:rPr lang="en" sz="1600">
                <a:latin typeface="Source Code Pro"/>
                <a:ea typeface="Source Code Pro"/>
                <a:cs typeface="Source Code Pro"/>
                <a:sym typeface="Source Code Pro"/>
              </a:rPr>
              <a:t> a1;</a:t>
            </a:r>
            <a:endParaRPr sz="1600">
              <a:latin typeface="Source Code Pro"/>
              <a:ea typeface="Source Code Pro"/>
              <a:cs typeface="Source Code Pro"/>
              <a:sym typeface="Source Code Pro"/>
            </a:endParaRPr>
          </a:p>
          <a:p>
            <a:pPr marL="457200" lvl="0" indent="0" algn="l" rtl="0">
              <a:spcBef>
                <a:spcPts val="0"/>
              </a:spcBef>
              <a:spcAft>
                <a:spcPts val="0"/>
              </a:spcAft>
              <a:buNone/>
            </a:pPr>
            <a:r>
              <a:rPr lang="en" sz="1600">
                <a:latin typeface="Source Code Pro"/>
                <a:ea typeface="Source Code Pro"/>
                <a:cs typeface="Source Code Pro"/>
                <a:sym typeface="Source Code Pro"/>
              </a:rPr>
              <a:t>a1.title = </a:t>
            </a:r>
            <a:r>
              <a:rPr lang="en" sz="1600">
                <a:solidFill>
                  <a:srgbClr val="7030A0"/>
                </a:solidFill>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Deathconsciousness</a:t>
            </a:r>
            <a:r>
              <a:rPr lang="en" sz="1600">
                <a:solidFill>
                  <a:srgbClr val="7030A0"/>
                </a:solidFill>
                <a:latin typeface="Source Code Pro"/>
                <a:ea typeface="Source Code Pro"/>
                <a:cs typeface="Source Code Pro"/>
                <a:sym typeface="Source Code Pro"/>
              </a:rPr>
              <a:t>”</a:t>
            </a:r>
            <a:r>
              <a:rPr lang="en" sz="1600">
                <a:latin typeface="Source Code Pro"/>
                <a:ea typeface="Source Code Pro"/>
                <a:cs typeface="Source Code Pro"/>
                <a:sym typeface="Source Code Pro"/>
              </a:rPr>
              <a:t>;</a:t>
            </a:r>
            <a:endParaRPr sz="1600">
              <a:latin typeface="Source Code Pro"/>
              <a:ea typeface="Source Code Pro"/>
              <a:cs typeface="Source Code Pro"/>
              <a:sym typeface="Source Code Pro"/>
            </a:endParaRPr>
          </a:p>
          <a:p>
            <a:pPr marL="457200" lvl="0" indent="-342900" algn="l" rtl="0">
              <a:spcBef>
                <a:spcPts val="1200"/>
              </a:spcBef>
              <a:spcAft>
                <a:spcPts val="0"/>
              </a:spcAft>
              <a:buSzPts val="1800"/>
              <a:buChar char="●"/>
            </a:pPr>
            <a:r>
              <a:rPr lang="en"/>
              <a:t>Given a </a:t>
            </a:r>
            <a:r>
              <a:rPr lang="en" u="sng"/>
              <a:t>pointer</a:t>
            </a:r>
            <a:r>
              <a:rPr lang="en"/>
              <a:t> to a struct:</a:t>
            </a:r>
            <a:endParaRPr/>
          </a:p>
          <a:p>
            <a:pPr marL="457200" lvl="0" indent="0" algn="l" rtl="0">
              <a:spcBef>
                <a:spcPts val="0"/>
              </a:spcBef>
              <a:spcAft>
                <a:spcPts val="0"/>
              </a:spcAft>
              <a:buNone/>
            </a:pPr>
            <a:r>
              <a:rPr lang="en" sz="1600">
                <a:solidFill>
                  <a:srgbClr val="0000FF"/>
                </a:solidFill>
                <a:latin typeface="Source Code Pro"/>
                <a:ea typeface="Source Code Pro"/>
                <a:cs typeface="Source Code Pro"/>
                <a:sym typeface="Source Code Pro"/>
              </a:rPr>
              <a:t>struct album</a:t>
            </a:r>
            <a:r>
              <a:rPr lang="en" sz="1600">
                <a:latin typeface="Source Code Pro"/>
                <a:ea typeface="Source Code Pro"/>
                <a:cs typeface="Source Code Pro"/>
                <a:sym typeface="Source Code Pro"/>
              </a:rPr>
              <a:t>* p1 = &amp;a1;</a:t>
            </a:r>
            <a:endParaRPr sz="1600">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Two equivalent options:</a:t>
            </a:r>
            <a:endParaRPr/>
          </a:p>
          <a:p>
            <a:pPr marL="1371600" lvl="2" indent="-330200" algn="l" rtl="0">
              <a:spcBef>
                <a:spcPts val="0"/>
              </a:spcBef>
              <a:spcAft>
                <a:spcPts val="0"/>
              </a:spcAft>
              <a:buSzPts val="1600"/>
              <a:buChar char="■"/>
            </a:pPr>
            <a:r>
              <a:rPr lang="en"/>
              <a:t>Dereference, then use ‘</a:t>
            </a:r>
            <a:r>
              <a:rPr lang="en" b="1">
                <a:latin typeface="Source Code Pro"/>
                <a:ea typeface="Source Code Pro"/>
                <a:cs typeface="Source Code Pro"/>
                <a:sym typeface="Source Code Pro"/>
              </a:rPr>
              <a:t>.</a:t>
            </a:r>
            <a:r>
              <a:rPr lang="en"/>
              <a:t>’</a:t>
            </a:r>
            <a:endParaRPr sz="1400"/>
          </a:p>
          <a:p>
            <a:pPr marL="1371600" lvl="0" indent="0" algn="l" rtl="0">
              <a:spcBef>
                <a:spcPts val="0"/>
              </a:spcBef>
              <a:spcAft>
                <a:spcPts val="0"/>
              </a:spcAft>
              <a:buNone/>
            </a:pPr>
            <a:r>
              <a:rPr lang="en" sz="1600">
                <a:latin typeface="Source Code Pro"/>
                <a:ea typeface="Source Code Pro"/>
                <a:cs typeface="Source Code Pro"/>
                <a:sym typeface="Source Code Pro"/>
              </a:rPr>
              <a:t>(*a1).artist = </a:t>
            </a:r>
            <a:r>
              <a:rPr lang="en" sz="1600">
                <a:solidFill>
                  <a:srgbClr val="7030A0"/>
                </a:solidFill>
                <a:latin typeface="Source Code Pro"/>
                <a:ea typeface="Source Code Pro"/>
                <a:cs typeface="Source Code Pro"/>
                <a:sym typeface="Source Code Pro"/>
              </a:rPr>
              <a:t>“Have a Nice Life”</a:t>
            </a:r>
            <a:r>
              <a:rPr lang="en" sz="1600">
                <a:latin typeface="Source Code Pro"/>
                <a:ea typeface="Source Code Pro"/>
                <a:cs typeface="Source Code Pro"/>
                <a:sym typeface="Source Code Pro"/>
              </a:rPr>
              <a:t>;</a:t>
            </a:r>
            <a:endParaRPr sz="1600">
              <a:latin typeface="Source Code Pro"/>
              <a:ea typeface="Source Code Pro"/>
              <a:cs typeface="Source Code Pro"/>
              <a:sym typeface="Source Code Pro"/>
            </a:endParaRPr>
          </a:p>
          <a:p>
            <a:pPr marL="1371600" lvl="2" indent="-330200" algn="l" rtl="0">
              <a:spcBef>
                <a:spcPts val="0"/>
              </a:spcBef>
              <a:spcAft>
                <a:spcPts val="0"/>
              </a:spcAft>
              <a:buSzPts val="1600"/>
              <a:buChar char="■"/>
            </a:pPr>
            <a:r>
              <a:rPr lang="en"/>
              <a:t>Use ‘</a:t>
            </a:r>
            <a:r>
              <a:rPr lang="en" b="1">
                <a:latin typeface="Source Code Pro"/>
                <a:ea typeface="Source Code Pro"/>
                <a:cs typeface="Source Code Pro"/>
                <a:sym typeface="Source Code Pro"/>
              </a:rPr>
              <a:t>-&gt;</a:t>
            </a:r>
            <a:r>
              <a:rPr lang="en"/>
              <a:t>’</a:t>
            </a:r>
            <a:endParaRPr/>
          </a:p>
          <a:p>
            <a:pPr marL="1371600" lvl="0" indent="0" algn="l" rtl="0">
              <a:spcBef>
                <a:spcPts val="0"/>
              </a:spcBef>
              <a:spcAft>
                <a:spcPts val="0"/>
              </a:spcAft>
              <a:buNone/>
            </a:pPr>
            <a:r>
              <a:rPr lang="en" sz="1600">
                <a:latin typeface="Source Code Pro"/>
                <a:ea typeface="Source Code Pro"/>
                <a:cs typeface="Source Code Pro"/>
                <a:sym typeface="Source Code Pro"/>
              </a:rPr>
              <a:t>p1-&gt;year_released 	= </a:t>
            </a:r>
            <a:r>
              <a:rPr lang="en" sz="1600">
                <a:solidFill>
                  <a:srgbClr val="7030A0"/>
                </a:solidFill>
                <a:latin typeface="Source Code Pro"/>
                <a:ea typeface="Source Code Pro"/>
                <a:cs typeface="Source Code Pro"/>
                <a:sym typeface="Source Code Pro"/>
              </a:rPr>
              <a:t>2008</a:t>
            </a:r>
            <a:r>
              <a:rPr lang="en" sz="1600">
                <a:latin typeface="Source Code Pro"/>
                <a:ea typeface="Source Code Pro"/>
                <a:cs typeface="Source Code Pro"/>
                <a:sym typeface="Source Code Pro"/>
              </a:rPr>
              <a:t>;</a:t>
            </a:r>
            <a:endParaRPr/>
          </a:p>
        </p:txBody>
      </p:sp>
      <p:sp>
        <p:nvSpPr>
          <p:cNvPr id="431" name="Google Shape;431;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Aside: Java</a:t>
            </a:r>
            <a:endParaRPr/>
          </a:p>
        </p:txBody>
      </p:sp>
      <p:sp>
        <p:nvSpPr>
          <p:cNvPr id="437" name="Google Shape;437;p4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An instance of a Java class is like a pointer (“</a:t>
            </a:r>
            <a:r>
              <a:rPr lang="en" i="1"/>
              <a:t>reference</a:t>
            </a:r>
            <a:r>
              <a:rPr lang="en"/>
              <a:t>”) to a struct containing the fields</a:t>
            </a:r>
            <a:endParaRPr/>
          </a:p>
          <a:p>
            <a:pPr marL="914400" lvl="1" indent="-330200" algn="l" rtl="0">
              <a:spcBef>
                <a:spcPts val="0"/>
              </a:spcBef>
              <a:spcAft>
                <a:spcPts val="0"/>
              </a:spcAft>
              <a:buSzPts val="1600"/>
              <a:buChar char="○"/>
            </a:pPr>
            <a:r>
              <a:rPr lang="en"/>
              <a:t>So Java’s </a:t>
            </a:r>
            <a:r>
              <a:rPr lang="en">
                <a:latin typeface="Source Code Pro"/>
                <a:ea typeface="Source Code Pro"/>
                <a:cs typeface="Source Code Pro"/>
                <a:sym typeface="Source Code Pro"/>
              </a:rPr>
              <a:t>x.f</a:t>
            </a:r>
            <a:r>
              <a:rPr lang="en"/>
              <a:t> is like C’s </a:t>
            </a:r>
            <a:r>
              <a:rPr lang="en">
                <a:latin typeface="Source Code Pro"/>
                <a:ea typeface="Source Code Pro"/>
                <a:cs typeface="Source Code Pro"/>
                <a:sym typeface="Source Code Pro"/>
              </a:rPr>
              <a:t>x-&gt;f</a:t>
            </a:r>
            <a:endParaRPr>
              <a:latin typeface="Source Code Pro"/>
              <a:ea typeface="Source Code Pro"/>
              <a:cs typeface="Source Code Pro"/>
              <a:sym typeface="Source Code Pro"/>
            </a:endParaRPr>
          </a:p>
          <a:p>
            <a:pPr marL="914400" lvl="1" indent="-330200" algn="l" rtl="0">
              <a:spcBef>
                <a:spcPts val="0"/>
              </a:spcBef>
              <a:spcAft>
                <a:spcPts val="0"/>
              </a:spcAft>
              <a:buSzPts val="1600"/>
              <a:buFont typeface="Source Code Pro"/>
              <a:buChar char="○"/>
            </a:pPr>
            <a:r>
              <a:rPr lang="en"/>
              <a:t>Ignoring methods and inheritance, that’s a future lecture!</a:t>
            </a:r>
            <a:endParaRPr>
              <a:latin typeface="Source Code Pro"/>
              <a:ea typeface="Source Code Pro"/>
              <a:cs typeface="Source Code Pro"/>
              <a:sym typeface="Source Code Pro"/>
            </a:endParaRPr>
          </a:p>
          <a:p>
            <a:pPr marL="457200" lvl="0" indent="-342900" algn="l" rtl="0">
              <a:spcBef>
                <a:spcPts val="0"/>
              </a:spcBef>
              <a:spcAft>
                <a:spcPts val="0"/>
              </a:spcAft>
              <a:buSzPts val="1800"/>
              <a:buChar char="●"/>
            </a:pPr>
            <a:r>
              <a:rPr lang="en"/>
              <a:t>Arrays are similar. Allocated elsewhere, variable is a pointer to the array</a:t>
            </a:r>
            <a:endParaRPr/>
          </a:p>
        </p:txBody>
      </p:sp>
      <p:sp>
        <p:nvSpPr>
          <p:cNvPr id="438" name="Google Shape;438;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444" name="Google Shape;444;p4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Arrays</a:t>
            </a:r>
            <a:endParaRPr/>
          </a:p>
          <a:p>
            <a:pPr marL="914400" lvl="1" indent="-330200" algn="l" rtl="0">
              <a:spcBef>
                <a:spcPts val="0"/>
              </a:spcBef>
              <a:spcAft>
                <a:spcPts val="0"/>
              </a:spcAft>
              <a:buSzPts val="1600"/>
              <a:buChar char="○"/>
            </a:pPr>
            <a:r>
              <a:rPr lang="en"/>
              <a:t>Array review</a:t>
            </a:r>
            <a:endParaRPr/>
          </a:p>
          <a:p>
            <a:pPr marL="914400" lvl="1" indent="-330200" algn="l" rtl="0">
              <a:spcBef>
                <a:spcPts val="0"/>
              </a:spcBef>
              <a:spcAft>
                <a:spcPts val="0"/>
              </a:spcAft>
              <a:buSzPts val="1600"/>
              <a:buChar char="○"/>
            </a:pPr>
            <a:r>
              <a:rPr lang="en"/>
              <a:t>Arrays in C</a:t>
            </a:r>
            <a:endParaRPr/>
          </a:p>
          <a:p>
            <a:pPr marL="914400" lvl="1" indent="-330200" algn="l" rtl="0">
              <a:spcBef>
                <a:spcPts val="0"/>
              </a:spcBef>
              <a:spcAft>
                <a:spcPts val="0"/>
              </a:spcAft>
              <a:buSzPts val="1600"/>
              <a:buChar char="○"/>
            </a:pPr>
            <a:r>
              <a:rPr lang="en"/>
              <a:t>Multidimensional (nested) arrays</a:t>
            </a:r>
            <a:endParaRPr/>
          </a:p>
          <a:p>
            <a:pPr marL="914400" lvl="1" indent="-330200" algn="l" rtl="0">
              <a:spcBef>
                <a:spcPts val="0"/>
              </a:spcBef>
              <a:spcAft>
                <a:spcPts val="0"/>
              </a:spcAft>
              <a:buSzPts val="1600"/>
              <a:buChar char="○"/>
            </a:pPr>
            <a:r>
              <a:rPr lang="en"/>
              <a:t>Multilevel arrays</a:t>
            </a:r>
            <a:endParaRPr/>
          </a:p>
          <a:p>
            <a:pPr marL="457200" lvl="0" indent="-342900" algn="l" rtl="0">
              <a:spcBef>
                <a:spcPts val="0"/>
              </a:spcBef>
              <a:spcAft>
                <a:spcPts val="0"/>
              </a:spcAft>
              <a:buSzPts val="1800"/>
              <a:buChar char="●"/>
            </a:pPr>
            <a:r>
              <a:rPr lang="en" b="1">
                <a:solidFill>
                  <a:srgbClr val="7030A0"/>
                </a:solidFill>
              </a:rPr>
              <a:t>Structs</a:t>
            </a:r>
            <a:endParaRPr b="1">
              <a:solidFill>
                <a:srgbClr val="7030A0"/>
              </a:solidFill>
            </a:endParaRPr>
          </a:p>
          <a:p>
            <a:pPr marL="914400" lvl="1" indent="-330200" algn="l" rtl="0">
              <a:spcBef>
                <a:spcPts val="0"/>
              </a:spcBef>
              <a:spcAft>
                <a:spcPts val="0"/>
              </a:spcAft>
              <a:buSzPts val="1600"/>
              <a:buChar char="○"/>
            </a:pPr>
            <a:r>
              <a:rPr lang="en"/>
              <a:t>Structs in C</a:t>
            </a:r>
            <a:endParaRPr/>
          </a:p>
          <a:p>
            <a:pPr marL="914400" lvl="1" indent="-330200" algn="l" rtl="0">
              <a:spcBef>
                <a:spcPts val="0"/>
              </a:spcBef>
              <a:spcAft>
                <a:spcPts val="0"/>
              </a:spcAft>
              <a:buSzPts val="1600"/>
              <a:buChar char="○"/>
            </a:pPr>
            <a:r>
              <a:rPr lang="en" b="1">
                <a:solidFill>
                  <a:srgbClr val="7030A0"/>
                </a:solidFill>
              </a:rPr>
              <a:t>Struct memory layout</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Alignment</a:t>
            </a:r>
            <a:endParaRPr b="1">
              <a:solidFill>
                <a:srgbClr val="7030A0"/>
              </a:solidFill>
            </a:endParaRPr>
          </a:p>
        </p:txBody>
      </p:sp>
      <p:sp>
        <p:nvSpPr>
          <p:cNvPr id="445" name="Google Shape;445;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 Representation</a:t>
            </a:r>
            <a:endParaRPr/>
          </a:p>
        </p:txBody>
      </p:sp>
      <p:sp>
        <p:nvSpPr>
          <p:cNvPr id="451" name="Google Shape;451;p50"/>
          <p:cNvSpPr txBox="1"/>
          <p:nvPr/>
        </p:nvSpPr>
        <p:spPr>
          <a:xfrm>
            <a:off x="311700" y="803325"/>
            <a:ext cx="30000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struct album</a:t>
            </a:r>
            <a:r>
              <a:rPr lang="en">
                <a:solidFill>
                  <a:schemeClr val="dk1"/>
                </a:solidFill>
                <a:latin typeface="Source Code Pro"/>
                <a:ea typeface="Source Code Pro"/>
                <a:cs typeface="Source Code Pro"/>
                <a:sym typeface="Source Code Pro"/>
              </a:rPr>
              <a:t> {</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char</a:t>
            </a:r>
            <a:r>
              <a:rPr lang="en">
                <a:solidFill>
                  <a:schemeClr val="dk1"/>
                </a:solidFill>
                <a:latin typeface="Source Code Pro"/>
                <a:ea typeface="Source Code Pro"/>
                <a:cs typeface="Source Code Pro"/>
                <a:sym typeface="Source Code Pro"/>
              </a:rPr>
              <a:t>* title;</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char</a:t>
            </a:r>
            <a:r>
              <a:rPr lang="en">
                <a:solidFill>
                  <a:schemeClr val="dk1"/>
                </a:solidFill>
                <a:latin typeface="Source Code Pro"/>
                <a:ea typeface="Source Code Pro"/>
                <a:cs typeface="Source Code Pro"/>
                <a:sym typeface="Source Code Pro"/>
              </a:rPr>
              <a:t>* artist;</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 year_released;</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a:t>
            </a:r>
            <a:endParaRPr>
              <a:solidFill>
                <a:srgbClr val="0000FF"/>
              </a:solidFill>
              <a:latin typeface="Source Code Pro"/>
              <a:ea typeface="Source Code Pro"/>
              <a:cs typeface="Source Code Pro"/>
              <a:sym typeface="Source Code Pro"/>
            </a:endParaRPr>
          </a:p>
        </p:txBody>
      </p:sp>
      <p:pic>
        <p:nvPicPr>
          <p:cNvPr id="452" name="Google Shape;452;p50" descr="A row of 3 boxes. The first one is purple and labeled &quot;title&quot;, the second is yellow and labeled &quot;artist&quot;, and the third is red and half the size of the others, and labeled &quot;year_released&quot;. The beginning of each box is labeled 0, 8, and 16, respectively, and the space right after the last box is labeled 20."/>
          <p:cNvPicPr preferRelativeResize="0"/>
          <p:nvPr/>
        </p:nvPicPr>
        <p:blipFill>
          <a:blip r:embed="rId3">
            <a:alphaModFix/>
          </a:blip>
          <a:stretch>
            <a:fillRect/>
          </a:stretch>
        </p:blipFill>
        <p:spPr>
          <a:xfrm>
            <a:off x="3642005" y="1094149"/>
            <a:ext cx="5272343" cy="572700"/>
          </a:xfrm>
          <a:prstGeom prst="rect">
            <a:avLst/>
          </a:prstGeom>
          <a:noFill/>
          <a:ln>
            <a:noFill/>
          </a:ln>
        </p:spPr>
      </p:pic>
      <p:sp>
        <p:nvSpPr>
          <p:cNvPr id="453" name="Google Shape;453;p50"/>
          <p:cNvSpPr txBox="1">
            <a:spLocks noGrp="1"/>
          </p:cNvSpPr>
          <p:nvPr>
            <p:ph type="body" idx="1"/>
          </p:nvPr>
        </p:nvSpPr>
        <p:spPr>
          <a:xfrm>
            <a:off x="311700" y="2125925"/>
            <a:ext cx="8520600" cy="2135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Contiguously</a:t>
            </a:r>
            <a:r>
              <a:rPr lang="en"/>
              <a:t> allocated in memory</a:t>
            </a:r>
            <a:endParaRPr/>
          </a:p>
          <a:p>
            <a:pPr marL="457200" lvl="0" indent="-342900" algn="l" rtl="0">
              <a:spcBef>
                <a:spcPts val="0"/>
              </a:spcBef>
              <a:spcAft>
                <a:spcPts val="0"/>
              </a:spcAft>
              <a:buSzPts val="1800"/>
              <a:buChar char="●"/>
            </a:pPr>
            <a:r>
              <a:rPr lang="en">
                <a:solidFill>
                  <a:schemeClr val="accent6"/>
                </a:solidFill>
              </a:rPr>
              <a:t>Fields ordered according to declaration order</a:t>
            </a:r>
            <a:endParaRPr/>
          </a:p>
          <a:p>
            <a:pPr marL="914400" lvl="1" indent="-330200" algn="l" rtl="0">
              <a:spcBef>
                <a:spcPts val="0"/>
              </a:spcBef>
              <a:spcAft>
                <a:spcPts val="0"/>
              </a:spcAft>
              <a:buSzPts val="1600"/>
              <a:buChar char="○"/>
            </a:pPr>
            <a:r>
              <a:rPr lang="en"/>
              <a:t>Even if another ordering would be more efficient!</a:t>
            </a:r>
            <a:endParaRPr/>
          </a:p>
          <a:p>
            <a:pPr marL="914400" lvl="1" indent="-330200" algn="l" rtl="0">
              <a:spcBef>
                <a:spcPts val="0"/>
              </a:spcBef>
              <a:spcAft>
                <a:spcPts val="0"/>
              </a:spcAft>
              <a:buSzPts val="1600"/>
              <a:buChar char="○"/>
            </a:pPr>
            <a:r>
              <a:rPr lang="en"/>
              <a:t>Why? Easier to debug, programmer can predict what offsets fields are at</a:t>
            </a:r>
            <a:endParaRPr/>
          </a:p>
          <a:p>
            <a:pPr marL="457200" lvl="0" indent="-342900" algn="l" rtl="0">
              <a:spcBef>
                <a:spcPts val="0"/>
              </a:spcBef>
              <a:spcAft>
                <a:spcPts val="0"/>
              </a:spcAft>
              <a:buSzPts val="1800"/>
              <a:buChar char="●"/>
            </a:pPr>
            <a:r>
              <a:rPr lang="en"/>
              <a:t>Compiler determines size + position of fields</a:t>
            </a:r>
            <a:endParaRPr/>
          </a:p>
          <a:p>
            <a:pPr marL="914400" lvl="1" indent="-330200" algn="l" rtl="0">
              <a:spcBef>
                <a:spcPts val="0"/>
              </a:spcBef>
              <a:spcAft>
                <a:spcPts val="0"/>
              </a:spcAft>
              <a:buSzPts val="1600"/>
              <a:buChar char="○"/>
            </a:pPr>
            <a:r>
              <a:rPr lang="en"/>
              <a:t>Machine-level program has no understanding of structs</a:t>
            </a:r>
            <a:endParaRPr/>
          </a:p>
        </p:txBody>
      </p:sp>
      <p:sp>
        <p:nvSpPr>
          <p:cNvPr id="454" name="Google Shape;454;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Layers of Computing Revisited</a:t>
            </a:r>
            <a:endParaRPr/>
          </a:p>
        </p:txBody>
      </p:sp>
      <p:sp>
        <p:nvSpPr>
          <p:cNvPr id="93" name="Google Shape;93;p20"/>
          <p:cNvSpPr txBox="1">
            <a:spLocks noGrp="1"/>
          </p:cNvSpPr>
          <p:nvPr>
            <p:ph type="body" idx="1"/>
          </p:nvPr>
        </p:nvSpPr>
        <p:spPr>
          <a:xfrm>
            <a:off x="311700" y="742825"/>
            <a:ext cx="42564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Back to Hardware for today</a:t>
            </a:r>
            <a:endParaRPr/>
          </a:p>
          <a:p>
            <a:pPr marL="914400" lvl="1" indent="-330200" algn="l" rtl="0">
              <a:spcBef>
                <a:spcPts val="0"/>
              </a:spcBef>
              <a:spcAft>
                <a:spcPts val="0"/>
              </a:spcAft>
              <a:buSzPts val="1600"/>
              <a:buChar char="○"/>
            </a:pPr>
            <a:r>
              <a:rPr lang="en"/>
              <a:t>How are compound data types (arrays, structs) stored in memory?</a:t>
            </a:r>
            <a:endParaRPr/>
          </a:p>
          <a:p>
            <a:pPr marL="914400" lvl="1" indent="-330200" algn="l" rtl="0">
              <a:spcBef>
                <a:spcPts val="0"/>
              </a:spcBef>
              <a:spcAft>
                <a:spcPts val="0"/>
              </a:spcAft>
              <a:buSzPts val="1600"/>
              <a:buChar char="○"/>
            </a:pPr>
            <a:r>
              <a:rPr lang="en"/>
              <a:t>How do we get individual elements/fields out of them?</a:t>
            </a:r>
            <a:endParaRPr/>
          </a:p>
          <a:p>
            <a:pPr marL="457200" lvl="0" indent="-342900" algn="l" rtl="0">
              <a:spcBef>
                <a:spcPts val="1000"/>
              </a:spcBef>
              <a:spcAft>
                <a:spcPts val="0"/>
              </a:spcAft>
              <a:buSzPts val="1800"/>
              <a:buChar char="●"/>
            </a:pPr>
            <a:r>
              <a:rPr lang="en"/>
              <a:t>Why now?</a:t>
            </a:r>
            <a:endParaRPr/>
          </a:p>
          <a:p>
            <a:pPr marL="914400" lvl="1" indent="-330200" algn="l" rtl="0">
              <a:spcBef>
                <a:spcPts val="0"/>
              </a:spcBef>
              <a:spcAft>
                <a:spcPts val="0"/>
              </a:spcAft>
              <a:buSzPts val="1600"/>
              <a:buChar char="○"/>
            </a:pPr>
            <a:r>
              <a:rPr lang="en"/>
              <a:t>Knowing a little about assembly will help you understand this</a:t>
            </a:r>
            <a:endParaRPr/>
          </a:p>
          <a:p>
            <a:pPr marL="914400" lvl="1" indent="-330200" algn="l" rtl="0">
              <a:spcBef>
                <a:spcPts val="0"/>
              </a:spcBef>
              <a:spcAft>
                <a:spcPts val="0"/>
              </a:spcAft>
              <a:buSzPts val="1600"/>
              <a:buChar char="○"/>
            </a:pPr>
            <a:r>
              <a:rPr lang="en"/>
              <a:t>Will be helpful for future lectures</a:t>
            </a:r>
            <a:endParaRPr/>
          </a:p>
        </p:txBody>
      </p:sp>
      <p:pic>
        <p:nvPicPr>
          <p:cNvPr id="94" name="Google Shape;94;p20" descr="Four boxes stack on top of each other. From top to bottom, they are labeled:&#10;1. &quot;Software Applications (written in Java, Python, C, etc.)&quot; &#10;2. &quot;Programming Languages &amp; Libraries (e.g. Java Runtime Env, C Standard Lib)&quot;&#10;3. &quot;Operating System (e.g. MacOS, Windows, Linux)&quot;&#10;4. &quot;Hardware (e.g. CPU, memory, disk, network, peripherals)&quot;.&#10;There is a dotted line between boxes 2 and 3, and another between boxes 3 and 4.&#10;There is a dark purple box around the &quot;Hardware&quot; portion of the diagram"/>
          <p:cNvPicPr preferRelativeResize="0"/>
          <p:nvPr/>
        </p:nvPicPr>
        <p:blipFill>
          <a:blip r:embed="rId3">
            <a:alphaModFix/>
          </a:blip>
          <a:stretch>
            <a:fillRect/>
          </a:stretch>
        </p:blipFill>
        <p:spPr>
          <a:xfrm>
            <a:off x="4644300" y="685675"/>
            <a:ext cx="4271100" cy="3310985"/>
          </a:xfrm>
          <a:prstGeom prst="rect">
            <a:avLst/>
          </a:prstGeom>
          <a:noFill/>
          <a:ln>
            <a:noFill/>
          </a:ln>
        </p:spPr>
      </p:pic>
      <p:sp>
        <p:nvSpPr>
          <p:cNvPr id="95" name="Google Shape;9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Accessing Struct Fields (pt 2)</a:t>
            </a:r>
            <a:endParaRPr/>
          </a:p>
        </p:txBody>
      </p:sp>
      <p:sp>
        <p:nvSpPr>
          <p:cNvPr id="460" name="Google Shape;460;p51"/>
          <p:cNvSpPr txBox="1"/>
          <p:nvPr/>
        </p:nvSpPr>
        <p:spPr>
          <a:xfrm>
            <a:off x="311700" y="803325"/>
            <a:ext cx="30000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struct album</a:t>
            </a:r>
            <a:r>
              <a:rPr lang="en">
                <a:solidFill>
                  <a:schemeClr val="dk1"/>
                </a:solidFill>
                <a:latin typeface="Source Code Pro"/>
                <a:ea typeface="Source Code Pro"/>
                <a:cs typeface="Source Code Pro"/>
                <a:sym typeface="Source Code Pro"/>
              </a:rPr>
              <a:t> {</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char</a:t>
            </a:r>
            <a:r>
              <a:rPr lang="en">
                <a:solidFill>
                  <a:schemeClr val="dk1"/>
                </a:solidFill>
                <a:latin typeface="Source Code Pro"/>
                <a:ea typeface="Source Code Pro"/>
                <a:cs typeface="Source Code Pro"/>
                <a:sym typeface="Source Code Pro"/>
              </a:rPr>
              <a:t>* title;</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char</a:t>
            </a:r>
            <a:r>
              <a:rPr lang="en">
                <a:solidFill>
                  <a:schemeClr val="dk1"/>
                </a:solidFill>
                <a:latin typeface="Source Code Pro"/>
                <a:ea typeface="Source Code Pro"/>
                <a:cs typeface="Source Code Pro"/>
                <a:sym typeface="Source Code Pro"/>
              </a:rPr>
              <a:t>* artist;</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 year_released;</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a:t>
            </a:r>
            <a:r>
              <a:rPr lang="en">
                <a:latin typeface="Source Code Pro"/>
                <a:ea typeface="Source Code Pro"/>
                <a:cs typeface="Source Code Pro"/>
                <a:sym typeface="Source Code Pro"/>
              </a:rPr>
              <a:t>a, p = &amp;a;</a:t>
            </a:r>
            <a:endParaRPr>
              <a:latin typeface="Source Code Pro"/>
              <a:ea typeface="Source Code Pro"/>
              <a:cs typeface="Source Code Pro"/>
              <a:sym typeface="Source Code Pro"/>
            </a:endParaRPr>
          </a:p>
        </p:txBody>
      </p:sp>
      <p:pic>
        <p:nvPicPr>
          <p:cNvPr id="461" name="Google Shape;461;p51" descr="The same diagram as the previous slide"/>
          <p:cNvPicPr preferRelativeResize="0"/>
          <p:nvPr/>
        </p:nvPicPr>
        <p:blipFill>
          <a:blip r:embed="rId3">
            <a:alphaModFix/>
          </a:blip>
          <a:stretch>
            <a:fillRect/>
          </a:stretch>
        </p:blipFill>
        <p:spPr>
          <a:xfrm>
            <a:off x="3642005" y="1094149"/>
            <a:ext cx="5272343" cy="572700"/>
          </a:xfrm>
          <a:prstGeom prst="rect">
            <a:avLst/>
          </a:prstGeom>
          <a:noFill/>
          <a:ln>
            <a:noFill/>
          </a:ln>
        </p:spPr>
      </p:pic>
      <p:sp>
        <p:nvSpPr>
          <p:cNvPr id="462" name="Google Shape;462;p51"/>
          <p:cNvSpPr txBox="1">
            <a:spLocks noGrp="1"/>
          </p:cNvSpPr>
          <p:nvPr>
            <p:ph type="body" idx="1"/>
          </p:nvPr>
        </p:nvSpPr>
        <p:spPr>
          <a:xfrm>
            <a:off x="311700" y="2065425"/>
            <a:ext cx="8520600" cy="502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Compiler knows the offset of each field</a:t>
            </a:r>
            <a:endParaRPr/>
          </a:p>
        </p:txBody>
      </p:sp>
      <p:sp>
        <p:nvSpPr>
          <p:cNvPr id="463" name="Google Shape;463;p51"/>
          <p:cNvSpPr txBox="1"/>
          <p:nvPr/>
        </p:nvSpPr>
        <p:spPr>
          <a:xfrm>
            <a:off x="784000" y="2713275"/>
            <a:ext cx="3656400" cy="8313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get_year(</a:t>
            </a:r>
            <a:r>
              <a:rPr lang="en">
                <a:solidFill>
                  <a:srgbClr val="0000FF"/>
                </a:solidFill>
                <a:latin typeface="Source Code Pro"/>
                <a:ea typeface="Source Code Pro"/>
                <a:cs typeface="Source Code Pro"/>
                <a:sym typeface="Source Code Pro"/>
              </a:rPr>
              <a:t>struct album</a:t>
            </a:r>
            <a:r>
              <a:rPr lang="en">
                <a:latin typeface="Source Code Pro"/>
                <a:ea typeface="Source Code Pro"/>
                <a:cs typeface="Source Code Pro"/>
                <a:sym typeface="Source Code Pro"/>
              </a:rPr>
              <a:t>* p)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p-&gt;year_released;</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464" name="Google Shape;464;p51"/>
          <p:cNvSpPr txBox="1"/>
          <p:nvPr/>
        </p:nvSpPr>
        <p:spPr>
          <a:xfrm>
            <a:off x="5337075" y="2605575"/>
            <a:ext cx="3189000" cy="10467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get_year:</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57575"/>
                </a:solidFill>
                <a:latin typeface="Source Code Pro"/>
                <a:ea typeface="Source Code Pro"/>
                <a:cs typeface="Source Code Pro"/>
                <a:sym typeface="Source Code Pro"/>
              </a:rPr>
              <a:t># pointer r in %rdi</a:t>
            </a:r>
            <a:endParaRPr>
              <a:solidFill>
                <a:srgbClr val="757575"/>
              </a:solidFill>
              <a:latin typeface="Source Code Pro"/>
              <a:ea typeface="Source Code Pro"/>
              <a:cs typeface="Source Code Pro"/>
              <a:sym typeface="Source Code Pro"/>
            </a:endParaRPr>
          </a:p>
          <a:p>
            <a:pPr marL="0" lvl="0" indent="457200" algn="l" rtl="0">
              <a:spcBef>
                <a:spcPts val="0"/>
              </a:spcBef>
              <a:spcAft>
                <a:spcPts val="0"/>
              </a:spcAft>
              <a:buNone/>
            </a:pPr>
            <a:r>
              <a:rPr lang="en" b="1">
                <a:latin typeface="Source Code Pro"/>
                <a:ea typeface="Source Code Pro"/>
                <a:cs typeface="Source Code Pro"/>
                <a:sym typeface="Source Code Pro"/>
              </a:rPr>
              <a:t>movl</a:t>
            </a:r>
            <a:r>
              <a:rPr lang="en">
                <a:latin typeface="Source Code Pro"/>
                <a:ea typeface="Source Code Pro"/>
                <a:cs typeface="Source Code Pro"/>
                <a:sym typeface="Source Code Pro"/>
              </a:rPr>
              <a:t> 16(%rdi), %eax</a:t>
            </a:r>
            <a:endParaRPr>
              <a:latin typeface="Source Code Pro"/>
              <a:ea typeface="Source Code Pro"/>
              <a:cs typeface="Source Code Pro"/>
              <a:sym typeface="Source Code Pro"/>
            </a:endParaRPr>
          </a:p>
          <a:p>
            <a:pPr marL="0" lvl="0" indent="457200" algn="l" rtl="0">
              <a:spcBef>
                <a:spcPts val="0"/>
              </a:spcBef>
              <a:spcAft>
                <a:spcPts val="0"/>
              </a:spcAft>
              <a:buNone/>
            </a:pPr>
            <a:r>
              <a:rPr lang="en" b="1">
                <a:latin typeface="Source Code Pro"/>
                <a:ea typeface="Source Code Pro"/>
                <a:cs typeface="Source Code Pro"/>
                <a:sym typeface="Source Code Pro"/>
              </a:rPr>
              <a:t>ret</a:t>
            </a:r>
            <a:endParaRPr b="1">
              <a:latin typeface="Source Code Pro"/>
              <a:ea typeface="Source Code Pro"/>
              <a:cs typeface="Source Code Pro"/>
              <a:sym typeface="Source Code Pro"/>
            </a:endParaRPr>
          </a:p>
        </p:txBody>
      </p:sp>
      <p:cxnSp>
        <p:nvCxnSpPr>
          <p:cNvPr id="465" name="Google Shape;465;p51"/>
          <p:cNvCxnSpPr>
            <a:endCxn id="464" idx="1"/>
          </p:cNvCxnSpPr>
          <p:nvPr/>
        </p:nvCxnSpPr>
        <p:spPr>
          <a:xfrm>
            <a:off x="4440375" y="3128925"/>
            <a:ext cx="896700" cy="0"/>
          </a:xfrm>
          <a:prstGeom prst="straightConnector1">
            <a:avLst/>
          </a:prstGeom>
          <a:noFill/>
          <a:ln w="19050" cap="flat" cmpd="sng">
            <a:solidFill>
              <a:srgbClr val="7030A0"/>
            </a:solidFill>
            <a:prstDash val="solid"/>
            <a:round/>
            <a:headEnd type="none" w="med" len="med"/>
            <a:tailEnd type="triangle" w="med" len="med"/>
          </a:ln>
        </p:spPr>
      </p:cxnSp>
      <p:sp>
        <p:nvSpPr>
          <p:cNvPr id="466" name="Google Shape;466;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Pointers to Struct Fields</a:t>
            </a:r>
            <a:endParaRPr/>
          </a:p>
        </p:txBody>
      </p:sp>
      <p:sp>
        <p:nvSpPr>
          <p:cNvPr id="472" name="Google Shape;472;p52"/>
          <p:cNvSpPr txBox="1"/>
          <p:nvPr/>
        </p:nvSpPr>
        <p:spPr>
          <a:xfrm>
            <a:off x="311700" y="803325"/>
            <a:ext cx="30000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struct album</a:t>
            </a:r>
            <a:r>
              <a:rPr lang="en">
                <a:solidFill>
                  <a:schemeClr val="dk1"/>
                </a:solidFill>
                <a:latin typeface="Source Code Pro"/>
                <a:ea typeface="Source Code Pro"/>
                <a:cs typeface="Source Code Pro"/>
                <a:sym typeface="Source Code Pro"/>
              </a:rPr>
              <a:t> {</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char</a:t>
            </a:r>
            <a:r>
              <a:rPr lang="en">
                <a:solidFill>
                  <a:schemeClr val="dk1"/>
                </a:solidFill>
                <a:latin typeface="Source Code Pro"/>
                <a:ea typeface="Source Code Pro"/>
                <a:cs typeface="Source Code Pro"/>
                <a:sym typeface="Source Code Pro"/>
              </a:rPr>
              <a:t>* title;</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char</a:t>
            </a:r>
            <a:r>
              <a:rPr lang="en">
                <a:solidFill>
                  <a:schemeClr val="dk1"/>
                </a:solidFill>
                <a:latin typeface="Source Code Pro"/>
                <a:ea typeface="Source Code Pro"/>
                <a:cs typeface="Source Code Pro"/>
                <a:sym typeface="Source Code Pro"/>
              </a:rPr>
              <a:t>* artist;</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Clr>
                <a:schemeClr val="dk1"/>
              </a:buClr>
              <a:buSzPts val="1100"/>
              <a:buFont typeface="Arial"/>
              <a:buNone/>
            </a:pP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 year_released;</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 a, p = &amp;a;</a:t>
            </a:r>
            <a:endParaRPr>
              <a:solidFill>
                <a:srgbClr val="0000FF"/>
              </a:solidFill>
              <a:latin typeface="Source Code Pro"/>
              <a:ea typeface="Source Code Pro"/>
              <a:cs typeface="Source Code Pro"/>
              <a:sym typeface="Source Code Pro"/>
            </a:endParaRPr>
          </a:p>
        </p:txBody>
      </p:sp>
      <p:pic>
        <p:nvPicPr>
          <p:cNvPr id="473" name="Google Shape;473;p52" descr="The same diagram as the previous slide"/>
          <p:cNvPicPr preferRelativeResize="0"/>
          <p:nvPr/>
        </p:nvPicPr>
        <p:blipFill>
          <a:blip r:embed="rId3">
            <a:alphaModFix/>
          </a:blip>
          <a:stretch>
            <a:fillRect/>
          </a:stretch>
        </p:blipFill>
        <p:spPr>
          <a:xfrm>
            <a:off x="3642005" y="1094149"/>
            <a:ext cx="5272343" cy="572700"/>
          </a:xfrm>
          <a:prstGeom prst="rect">
            <a:avLst/>
          </a:prstGeom>
          <a:noFill/>
          <a:ln>
            <a:noFill/>
          </a:ln>
        </p:spPr>
      </p:pic>
      <p:sp>
        <p:nvSpPr>
          <p:cNvPr id="474" name="Google Shape;474;p52"/>
          <p:cNvSpPr txBox="1">
            <a:spLocks noGrp="1"/>
          </p:cNvSpPr>
          <p:nvPr>
            <p:ph type="body" idx="1"/>
          </p:nvPr>
        </p:nvSpPr>
        <p:spPr>
          <a:xfrm>
            <a:off x="311700" y="2065425"/>
            <a:ext cx="8520600" cy="502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We can get the addresses of fields within a struct!</a:t>
            </a:r>
            <a:endParaRPr/>
          </a:p>
        </p:txBody>
      </p:sp>
      <p:sp>
        <p:nvSpPr>
          <p:cNvPr id="475" name="Google Shape;475;p52"/>
          <p:cNvSpPr txBox="1"/>
          <p:nvPr/>
        </p:nvSpPr>
        <p:spPr>
          <a:xfrm>
            <a:off x="311700" y="2713275"/>
            <a:ext cx="4128900" cy="8313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a:t>
            </a:r>
            <a:r>
              <a:rPr lang="en">
                <a:latin typeface="Source Code Pro"/>
                <a:ea typeface="Source Code Pro"/>
                <a:cs typeface="Source Code Pro"/>
                <a:sym typeface="Source Code Pro"/>
              </a:rPr>
              <a:t> get_year_ptr(</a:t>
            </a:r>
            <a:r>
              <a:rPr lang="en">
                <a:solidFill>
                  <a:srgbClr val="0000FF"/>
                </a:solidFill>
                <a:latin typeface="Source Code Pro"/>
                <a:ea typeface="Source Code Pro"/>
                <a:cs typeface="Source Code Pro"/>
                <a:sym typeface="Source Code Pro"/>
              </a:rPr>
              <a:t>struct album</a:t>
            </a:r>
            <a:r>
              <a:rPr lang="en">
                <a:latin typeface="Source Code Pro"/>
                <a:ea typeface="Source Code Pro"/>
                <a:cs typeface="Source Code Pro"/>
                <a:sym typeface="Source Code Pro"/>
              </a:rPr>
              <a:t>* p)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&amp;(p-&gt;year_released);</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476" name="Google Shape;476;p52"/>
          <p:cNvSpPr txBox="1"/>
          <p:nvPr/>
        </p:nvSpPr>
        <p:spPr>
          <a:xfrm>
            <a:off x="5337075" y="2605575"/>
            <a:ext cx="3189000" cy="10467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get_year_ptr:</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57575"/>
                </a:solidFill>
                <a:latin typeface="Source Code Pro"/>
                <a:ea typeface="Source Code Pro"/>
                <a:cs typeface="Source Code Pro"/>
                <a:sym typeface="Source Code Pro"/>
              </a:rPr>
              <a:t># pointer r in %rdi</a:t>
            </a:r>
            <a:endParaRPr>
              <a:solidFill>
                <a:srgbClr val="757575"/>
              </a:solidFill>
              <a:latin typeface="Source Code Pro"/>
              <a:ea typeface="Source Code Pro"/>
              <a:cs typeface="Source Code Pro"/>
              <a:sym typeface="Source Code Pro"/>
            </a:endParaRPr>
          </a:p>
          <a:p>
            <a:pPr marL="0" lvl="0" indent="457200" algn="l" rtl="0">
              <a:spcBef>
                <a:spcPts val="0"/>
              </a:spcBef>
              <a:spcAft>
                <a:spcPts val="0"/>
              </a:spcAft>
              <a:buNone/>
            </a:pPr>
            <a:r>
              <a:rPr lang="en" b="1">
                <a:latin typeface="Source Code Pro"/>
                <a:ea typeface="Source Code Pro"/>
                <a:cs typeface="Source Code Pro"/>
                <a:sym typeface="Source Code Pro"/>
              </a:rPr>
              <a:t>leaq</a:t>
            </a:r>
            <a:r>
              <a:rPr lang="en">
                <a:latin typeface="Source Code Pro"/>
                <a:ea typeface="Source Code Pro"/>
                <a:cs typeface="Source Code Pro"/>
                <a:sym typeface="Source Code Pro"/>
              </a:rPr>
              <a:t> 16(%rdi), %rax</a:t>
            </a:r>
            <a:endParaRPr>
              <a:latin typeface="Source Code Pro"/>
              <a:ea typeface="Source Code Pro"/>
              <a:cs typeface="Source Code Pro"/>
              <a:sym typeface="Source Code Pro"/>
            </a:endParaRPr>
          </a:p>
          <a:p>
            <a:pPr marL="0" lvl="0" indent="457200" algn="l" rtl="0">
              <a:spcBef>
                <a:spcPts val="0"/>
              </a:spcBef>
              <a:spcAft>
                <a:spcPts val="0"/>
              </a:spcAft>
              <a:buNone/>
            </a:pPr>
            <a:r>
              <a:rPr lang="en" b="1">
                <a:latin typeface="Source Code Pro"/>
                <a:ea typeface="Source Code Pro"/>
                <a:cs typeface="Source Code Pro"/>
                <a:sym typeface="Source Code Pro"/>
              </a:rPr>
              <a:t>ret</a:t>
            </a:r>
            <a:endParaRPr b="1">
              <a:latin typeface="Source Code Pro"/>
              <a:ea typeface="Source Code Pro"/>
              <a:cs typeface="Source Code Pro"/>
              <a:sym typeface="Source Code Pro"/>
            </a:endParaRPr>
          </a:p>
        </p:txBody>
      </p:sp>
      <p:cxnSp>
        <p:nvCxnSpPr>
          <p:cNvPr id="477" name="Google Shape;477;p52"/>
          <p:cNvCxnSpPr/>
          <p:nvPr/>
        </p:nvCxnSpPr>
        <p:spPr>
          <a:xfrm>
            <a:off x="4440375" y="3128925"/>
            <a:ext cx="896700" cy="0"/>
          </a:xfrm>
          <a:prstGeom prst="straightConnector1">
            <a:avLst/>
          </a:prstGeom>
          <a:noFill/>
          <a:ln w="19050" cap="flat" cmpd="sng">
            <a:solidFill>
              <a:srgbClr val="7030A0"/>
            </a:solidFill>
            <a:prstDash val="solid"/>
            <a:round/>
            <a:headEnd type="none" w="med" len="med"/>
            <a:tailEnd type="triangle" w="med" len="med"/>
          </a:ln>
        </p:spPr>
      </p:cxnSp>
      <p:sp>
        <p:nvSpPr>
          <p:cNvPr id="478" name="Google Shape;478;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Recap: Alignment</a:t>
            </a:r>
            <a:endParaRPr>
              <a:solidFill>
                <a:schemeClr val="accent6"/>
              </a:solidFill>
            </a:endParaRPr>
          </a:p>
        </p:txBody>
      </p:sp>
      <p:sp>
        <p:nvSpPr>
          <p:cNvPr id="494" name="Google Shape;494;p54"/>
          <p:cNvSpPr txBox="1">
            <a:spLocks noGrp="1"/>
          </p:cNvSpPr>
          <p:nvPr>
            <p:ph type="body" idx="1"/>
          </p:nvPr>
        </p:nvSpPr>
        <p:spPr>
          <a:xfrm>
            <a:off x="311700" y="742825"/>
            <a:ext cx="52779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Primitive-type data is stored at a starting address that is a </a:t>
            </a:r>
            <a:r>
              <a:rPr lang="en" b="1">
                <a:solidFill>
                  <a:srgbClr val="7030A0"/>
                </a:solidFill>
              </a:rPr>
              <a:t>multiple of its size</a:t>
            </a:r>
            <a:endParaRPr b="1">
              <a:solidFill>
                <a:srgbClr val="7030A0"/>
              </a:solidFill>
            </a:endParaRPr>
          </a:p>
          <a:p>
            <a:pPr marL="914400" lvl="1" indent="-330200" algn="l" rtl="0">
              <a:spcBef>
                <a:spcPts val="0"/>
              </a:spcBef>
              <a:spcAft>
                <a:spcPts val="0"/>
              </a:spcAft>
              <a:buSzPts val="1600"/>
              <a:buChar char="○"/>
            </a:pPr>
            <a:r>
              <a:rPr lang="en"/>
              <a:t>Required on some systems, advised in x86</a:t>
            </a:r>
            <a:endParaRPr/>
          </a:p>
          <a:p>
            <a:pPr marL="457200" lvl="0" indent="-342900" algn="l" rtl="0">
              <a:spcBef>
                <a:spcPts val="1000"/>
              </a:spcBef>
              <a:spcAft>
                <a:spcPts val="0"/>
              </a:spcAft>
              <a:buSzPts val="1800"/>
              <a:buChar char="●"/>
            </a:pPr>
            <a:r>
              <a:rPr lang="en"/>
              <a:t>Why?... </a:t>
            </a:r>
            <a:r>
              <a:rPr lang="en" b="1"/>
              <a:t>Performance</a:t>
            </a:r>
            <a:endParaRPr b="1"/>
          </a:p>
          <a:p>
            <a:pPr marL="914400" lvl="1" indent="-330200" algn="l" rtl="0">
              <a:spcBef>
                <a:spcPts val="0"/>
              </a:spcBef>
              <a:spcAft>
                <a:spcPts val="0"/>
              </a:spcAft>
              <a:buSzPts val="1600"/>
              <a:buChar char="○"/>
            </a:pPr>
            <a:r>
              <a:rPr lang="en"/>
              <a:t>Allows hardware optimizations</a:t>
            </a:r>
            <a:endParaRPr/>
          </a:p>
          <a:p>
            <a:pPr marL="1371600" lvl="2" indent="-330200" algn="l" rtl="0">
              <a:spcBef>
                <a:spcPts val="0"/>
              </a:spcBef>
              <a:spcAft>
                <a:spcPts val="0"/>
              </a:spcAft>
              <a:buSzPts val="1600"/>
              <a:buChar char="■"/>
            </a:pPr>
            <a:r>
              <a:rPr lang="en"/>
              <a:t>Some (non-x86) hardware will not work without it</a:t>
            </a:r>
            <a:endParaRPr/>
          </a:p>
          <a:p>
            <a:pPr marL="914400" lvl="1" indent="-330200" algn="l" rtl="0">
              <a:spcBef>
                <a:spcPts val="0"/>
              </a:spcBef>
              <a:spcAft>
                <a:spcPts val="0"/>
              </a:spcAft>
              <a:buSzPts val="1600"/>
              <a:buChar char="○"/>
            </a:pPr>
            <a:r>
              <a:rPr lang="en"/>
              <a:t>Speeds up memory accesses (future lecture!)</a:t>
            </a:r>
            <a:endParaRPr/>
          </a:p>
        </p:txBody>
      </p:sp>
      <p:pic>
        <p:nvPicPr>
          <p:cNvPr id="495" name="Google Shape;495;p54" descr="The image is split into 4 columns. The rightmost column contains the hex numbers 0x00-0x0F, labeled &quot;Addr. (hex).&quot; The next column is labeled &quot;Bytes&quot; and is split into 16 boxes. The next column is labeled &quot;32-bit&quot; data and is split into 4 boxes, labeled &quot;Addr = 0000,&quot; &quot;Addr = 0004,&quot; &quot;Addr = 0008,&quot; and &quot;Addr = 0012.&quot; The leftmost column is labeled &quot;64-bit data&quot; and is split into two boxes labeled &quot;Addr = 0000&quot; and &quot;Addr = 0008.&quot;"/>
          <p:cNvPicPr preferRelativeResize="0"/>
          <p:nvPr/>
        </p:nvPicPr>
        <p:blipFill>
          <a:blip r:embed="rId3">
            <a:alphaModFix/>
          </a:blip>
          <a:stretch>
            <a:fillRect/>
          </a:stretch>
        </p:blipFill>
        <p:spPr>
          <a:xfrm>
            <a:off x="5939700" y="104825"/>
            <a:ext cx="2849608" cy="4095875"/>
          </a:xfrm>
          <a:prstGeom prst="rect">
            <a:avLst/>
          </a:prstGeom>
          <a:noFill/>
          <a:ln>
            <a:noFill/>
          </a:ln>
        </p:spPr>
      </p:pic>
      <p:sp>
        <p:nvSpPr>
          <p:cNvPr id="496" name="Google Shape;496;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Alignments in x86-64</a:t>
            </a:r>
            <a:endParaRPr/>
          </a:p>
        </p:txBody>
      </p:sp>
      <p:sp>
        <p:nvSpPr>
          <p:cNvPr id="502" name="Google Shape;502;p55"/>
          <p:cNvSpPr txBox="1">
            <a:spLocks noGrp="1"/>
          </p:cNvSpPr>
          <p:nvPr>
            <p:ph type="body" idx="1"/>
          </p:nvPr>
        </p:nvSpPr>
        <p:spPr>
          <a:xfrm>
            <a:off x="311700" y="742825"/>
            <a:ext cx="8520600" cy="126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Primitive of </a:t>
            </a:r>
            <a:r>
              <a:rPr lang="en" i="1"/>
              <a:t>K</a:t>
            </a:r>
            <a:r>
              <a:rPr lang="en"/>
              <a:t> bytes must have an address that is divisible by </a:t>
            </a:r>
            <a:r>
              <a:rPr lang="en" i="1"/>
              <a:t>K</a:t>
            </a:r>
            <a:endParaRPr/>
          </a:p>
          <a:p>
            <a:pPr marL="457200" lvl="0" indent="-342900" algn="l" rtl="0">
              <a:spcBef>
                <a:spcPts val="0"/>
              </a:spcBef>
              <a:spcAft>
                <a:spcPts val="0"/>
              </a:spcAft>
              <a:buSzPts val="1800"/>
              <a:buChar char="●"/>
            </a:pPr>
            <a:r>
              <a:rPr lang="en" b="1"/>
              <a:t>Useful Fact</a:t>
            </a:r>
            <a:r>
              <a:rPr lang="en"/>
              <a:t>: if a number is divisible by 2</a:t>
            </a:r>
            <a:r>
              <a:rPr lang="en" i="1" baseline="30000"/>
              <a:t>n</a:t>
            </a:r>
            <a:r>
              <a:rPr lang="en"/>
              <a:t>, then its binary representation will end in </a:t>
            </a:r>
            <a:r>
              <a:rPr lang="en" i="1"/>
              <a:t>n</a:t>
            </a:r>
            <a:r>
              <a:rPr lang="en"/>
              <a:t> 0’s</a:t>
            </a:r>
            <a:endParaRPr/>
          </a:p>
        </p:txBody>
      </p:sp>
      <p:graphicFrame>
        <p:nvGraphicFramePr>
          <p:cNvPr id="503" name="Google Shape;503;p55"/>
          <p:cNvGraphicFramePr/>
          <p:nvPr/>
        </p:nvGraphicFramePr>
        <p:xfrm>
          <a:off x="2290400" y="1463250"/>
          <a:ext cx="6017625" cy="2686800"/>
        </p:xfrm>
        <a:graphic>
          <a:graphicData uri="http://schemas.openxmlformats.org/drawingml/2006/table">
            <a:tbl>
              <a:tblPr>
                <a:noFill/>
                <a:tableStyleId>{D52B0BAE-E2C9-4F5B-AF08-BC92DB2339AB}</a:tableStyleId>
              </a:tblPr>
              <a:tblGrid>
                <a:gridCol w="1670850">
                  <a:extLst>
                    <a:ext uri="{9D8B030D-6E8A-4147-A177-3AD203B41FA5}">
                      <a16:colId xmlns:a16="http://schemas.microsoft.com/office/drawing/2014/main" val="20000"/>
                    </a:ext>
                  </a:extLst>
                </a:gridCol>
                <a:gridCol w="1335850">
                  <a:extLst>
                    <a:ext uri="{9D8B030D-6E8A-4147-A177-3AD203B41FA5}">
                      <a16:colId xmlns:a16="http://schemas.microsoft.com/office/drawing/2014/main" val="20001"/>
                    </a:ext>
                  </a:extLst>
                </a:gridCol>
                <a:gridCol w="3010925">
                  <a:extLst>
                    <a:ext uri="{9D8B030D-6E8A-4147-A177-3AD203B41FA5}">
                      <a16:colId xmlns:a16="http://schemas.microsoft.com/office/drawing/2014/main" val="20002"/>
                    </a:ext>
                  </a:extLst>
                </a:gridCol>
              </a:tblGrid>
              <a:tr h="447800">
                <a:tc>
                  <a:txBody>
                    <a:bodyPr/>
                    <a:lstStyle/>
                    <a:p>
                      <a:pPr marL="0" lvl="0" indent="0" algn="l" rtl="0">
                        <a:spcBef>
                          <a:spcPts val="0"/>
                        </a:spcBef>
                        <a:spcAft>
                          <a:spcPts val="0"/>
                        </a:spcAft>
                        <a:buNone/>
                      </a:pPr>
                      <a:r>
                        <a:rPr lang="en" b="1">
                          <a:solidFill>
                            <a:schemeClr val="lt1"/>
                          </a:solidFill>
                        </a:rPr>
                        <a:t>Data Type</a:t>
                      </a:r>
                      <a:endParaRPr b="1">
                        <a:solidFill>
                          <a:schemeClr val="lt1"/>
                        </a:solidFill>
                      </a:endParaRPr>
                    </a:p>
                  </a:txBody>
                  <a:tcPr marL="91425" marR="91425" marT="91425" marB="91425">
                    <a:solidFill>
                      <a:srgbClr val="7030A0"/>
                    </a:solidFill>
                  </a:tcPr>
                </a:tc>
                <a:tc>
                  <a:txBody>
                    <a:bodyPr/>
                    <a:lstStyle/>
                    <a:p>
                      <a:pPr marL="0" lvl="0" indent="0" algn="l" rtl="0">
                        <a:spcBef>
                          <a:spcPts val="0"/>
                        </a:spcBef>
                        <a:spcAft>
                          <a:spcPts val="0"/>
                        </a:spcAft>
                        <a:buNone/>
                      </a:pPr>
                      <a:r>
                        <a:rPr lang="en" b="1">
                          <a:solidFill>
                            <a:schemeClr val="lt1"/>
                          </a:solidFill>
                        </a:rPr>
                        <a:t>Size (bytes)</a:t>
                      </a:r>
                      <a:endParaRPr b="1">
                        <a:solidFill>
                          <a:schemeClr val="lt1"/>
                        </a:solidFill>
                      </a:endParaRPr>
                    </a:p>
                  </a:txBody>
                  <a:tcPr marL="91425" marR="91425" marT="91425" marB="91425">
                    <a:solidFill>
                      <a:srgbClr val="7030A0"/>
                    </a:solidFill>
                  </a:tcPr>
                </a:tc>
                <a:tc>
                  <a:txBody>
                    <a:bodyPr/>
                    <a:lstStyle/>
                    <a:p>
                      <a:pPr marL="0" lvl="0" indent="0" algn="l" rtl="0">
                        <a:spcBef>
                          <a:spcPts val="0"/>
                        </a:spcBef>
                        <a:spcAft>
                          <a:spcPts val="0"/>
                        </a:spcAft>
                        <a:buNone/>
                      </a:pPr>
                      <a:r>
                        <a:rPr lang="en" b="1">
                          <a:solidFill>
                            <a:schemeClr val="lt1"/>
                          </a:solidFill>
                        </a:rPr>
                        <a:t>Address</a:t>
                      </a:r>
                      <a:endParaRPr b="1">
                        <a:solidFill>
                          <a:schemeClr val="lt1"/>
                        </a:solidFill>
                      </a:endParaRPr>
                    </a:p>
                  </a:txBody>
                  <a:tcPr marL="91425" marR="91425" marT="91425" marB="91425">
                    <a:solidFill>
                      <a:srgbClr val="7030A0"/>
                    </a:solidFill>
                  </a:tcPr>
                </a:tc>
                <a:extLst>
                  <a:ext uri="{0D108BD9-81ED-4DB2-BD59-A6C34878D82A}">
                    <a16:rowId xmlns:a16="http://schemas.microsoft.com/office/drawing/2014/main" val="10000"/>
                  </a:ext>
                </a:extLst>
              </a:tr>
              <a:tr h="447800">
                <a:tc>
                  <a:txBody>
                    <a:bodyPr/>
                    <a:lstStyle/>
                    <a:p>
                      <a:pPr marL="0" lvl="0" indent="0" algn="l" rtl="0">
                        <a:spcBef>
                          <a:spcPts val="0"/>
                        </a:spcBef>
                        <a:spcAft>
                          <a:spcPts val="0"/>
                        </a:spcAft>
                        <a:buNone/>
                      </a:pPr>
                      <a:r>
                        <a:rPr lang="en">
                          <a:latin typeface="Source Code Pro"/>
                          <a:ea typeface="Source Code Pro"/>
                          <a:cs typeface="Source Code Pro"/>
                          <a:sym typeface="Source Code Pro"/>
                        </a:rPr>
                        <a:t>char</a:t>
                      </a:r>
                      <a:endParaRPr>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1</a:t>
                      </a:r>
                      <a:endParaRPr>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a:t>No restrictions</a:t>
                      </a:r>
                      <a:endParaRPr/>
                    </a:p>
                  </a:txBody>
                  <a:tcPr marL="91425" marR="91425" marT="91425" marB="91425"/>
                </a:tc>
                <a:extLst>
                  <a:ext uri="{0D108BD9-81ED-4DB2-BD59-A6C34878D82A}">
                    <a16:rowId xmlns:a16="http://schemas.microsoft.com/office/drawing/2014/main" val="10001"/>
                  </a:ext>
                </a:extLst>
              </a:tr>
              <a:tr h="447800">
                <a:tc>
                  <a:txBody>
                    <a:bodyPr/>
                    <a:lstStyle/>
                    <a:p>
                      <a:pPr marL="0" lvl="0" indent="0" algn="l" rtl="0">
                        <a:spcBef>
                          <a:spcPts val="0"/>
                        </a:spcBef>
                        <a:spcAft>
                          <a:spcPts val="0"/>
                        </a:spcAft>
                        <a:buNone/>
                      </a:pPr>
                      <a:r>
                        <a:rPr lang="en">
                          <a:latin typeface="Source Code Pro"/>
                          <a:ea typeface="Source Code Pro"/>
                          <a:cs typeface="Source Code Pro"/>
                          <a:sym typeface="Source Code Pro"/>
                        </a:rPr>
                        <a:t>short </a:t>
                      </a:r>
                      <a:endParaRPr>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2</a:t>
                      </a:r>
                      <a:endParaRPr>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a:t>Lowest bit is 0: </a:t>
                      </a:r>
                      <a:r>
                        <a:rPr lang="en">
                          <a:latin typeface="Source Code Pro"/>
                          <a:ea typeface="Source Code Pro"/>
                          <a:cs typeface="Source Code Pro"/>
                          <a:sym typeface="Source Code Pro"/>
                        </a:rPr>
                        <a:t>0b…0</a:t>
                      </a:r>
                      <a:endParaRPr>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2"/>
                  </a:ext>
                </a:extLst>
              </a:tr>
              <a:tr h="447800">
                <a:tc>
                  <a:txBody>
                    <a:bodyPr/>
                    <a:lstStyle/>
                    <a:p>
                      <a:pPr marL="0" lvl="0" indent="0" algn="l" rtl="0">
                        <a:spcBef>
                          <a:spcPts val="0"/>
                        </a:spcBef>
                        <a:spcAft>
                          <a:spcPts val="0"/>
                        </a:spcAft>
                        <a:buNone/>
                      </a:pPr>
                      <a:r>
                        <a:rPr lang="en">
                          <a:latin typeface="Source Code Pro"/>
                          <a:ea typeface="Source Code Pro"/>
                          <a:cs typeface="Source Code Pro"/>
                          <a:sym typeface="Source Code Pro"/>
                        </a:rPr>
                        <a:t>int, float</a:t>
                      </a:r>
                      <a:endParaRPr>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4</a:t>
                      </a:r>
                      <a:endParaRPr>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a:t>Lowest 2 bits are 0: </a:t>
                      </a:r>
                      <a:r>
                        <a:rPr lang="en">
                          <a:latin typeface="Source Code Pro"/>
                          <a:ea typeface="Source Code Pro"/>
                          <a:cs typeface="Source Code Pro"/>
                          <a:sym typeface="Source Code Pro"/>
                        </a:rPr>
                        <a:t>0b…00</a:t>
                      </a:r>
                      <a:endParaRPr>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3"/>
                  </a:ext>
                </a:extLst>
              </a:tr>
              <a:tr h="447800">
                <a:tc>
                  <a:txBody>
                    <a:bodyPr/>
                    <a:lstStyle/>
                    <a:p>
                      <a:pPr marL="0" lvl="0" indent="0" algn="l" rtl="0">
                        <a:spcBef>
                          <a:spcPts val="0"/>
                        </a:spcBef>
                        <a:spcAft>
                          <a:spcPts val="0"/>
                        </a:spcAft>
                        <a:buNone/>
                      </a:pPr>
                      <a:r>
                        <a:rPr lang="en">
                          <a:latin typeface="Source Code Pro"/>
                          <a:ea typeface="Source Code Pro"/>
                          <a:cs typeface="Source Code Pro"/>
                          <a:sym typeface="Source Code Pro"/>
                        </a:rPr>
                        <a:t>long, double</a:t>
                      </a:r>
                      <a:endParaRPr>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8</a:t>
                      </a:r>
                      <a:endParaRPr>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a:t>Lowest 3 bits are 0: </a:t>
                      </a:r>
                      <a:r>
                        <a:rPr lang="en">
                          <a:latin typeface="Source Code Pro"/>
                          <a:ea typeface="Source Code Pro"/>
                          <a:cs typeface="Source Code Pro"/>
                          <a:sym typeface="Source Code Pro"/>
                        </a:rPr>
                        <a:t>0b…000</a:t>
                      </a:r>
                      <a:endParaRPr>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4"/>
                  </a:ext>
                </a:extLst>
              </a:tr>
              <a:tr h="447800">
                <a:tc>
                  <a:txBody>
                    <a:bodyPr/>
                    <a:lstStyle/>
                    <a:p>
                      <a:pPr marL="0" lvl="0" indent="0" algn="l" rtl="0">
                        <a:spcBef>
                          <a:spcPts val="0"/>
                        </a:spcBef>
                        <a:spcAft>
                          <a:spcPts val="0"/>
                        </a:spcAft>
                        <a:buNone/>
                      </a:pPr>
                      <a:r>
                        <a:rPr lang="en">
                          <a:latin typeface="Source Code Pro"/>
                          <a:ea typeface="Source Code Pro"/>
                          <a:cs typeface="Source Code Pro"/>
                          <a:sym typeface="Source Code Pro"/>
                        </a:rPr>
                        <a:t>long double</a:t>
                      </a:r>
                      <a:endParaRPr>
                        <a:latin typeface="Source Code Pro"/>
                        <a:ea typeface="Source Code Pro"/>
                        <a:cs typeface="Source Code Pro"/>
                        <a:sym typeface="Source Code Pro"/>
                      </a:endParaRPr>
                    </a:p>
                  </a:txBody>
                  <a:tcPr marL="91425" marR="91425" marT="91425" marB="91425"/>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16</a:t>
                      </a:r>
                      <a:endParaRPr>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a:t>Lowest 4 bits are 0: </a:t>
                      </a:r>
                      <a:r>
                        <a:rPr lang="en">
                          <a:latin typeface="Source Code Pro"/>
                          <a:ea typeface="Source Code Pro"/>
                          <a:cs typeface="Source Code Pro"/>
                          <a:sym typeface="Source Code Pro"/>
                        </a:rPr>
                        <a:t>0b…0000</a:t>
                      </a:r>
                      <a:endParaRPr>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5"/>
                  </a:ext>
                </a:extLst>
              </a:tr>
            </a:tbl>
          </a:graphicData>
        </a:graphic>
      </p:graphicFrame>
      <p:sp>
        <p:nvSpPr>
          <p:cNvPr id="504" name="Google Shape;504;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Alignment in Structs</a:t>
            </a:r>
            <a:endParaRPr/>
          </a:p>
        </p:txBody>
      </p:sp>
      <p:sp>
        <p:nvSpPr>
          <p:cNvPr id="510" name="Google Shape;510;p56"/>
          <p:cNvSpPr txBox="1">
            <a:spLocks noGrp="1"/>
          </p:cNvSpPr>
          <p:nvPr>
            <p:ph type="body" idx="1"/>
          </p:nvPr>
        </p:nvSpPr>
        <p:spPr>
          <a:xfrm>
            <a:off x="311700" y="742825"/>
            <a:ext cx="6722100" cy="10326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Each field must be aligned to the size of its data type</a:t>
            </a:r>
            <a:endParaRPr/>
          </a:p>
          <a:p>
            <a:pPr marL="914400" lvl="1" indent="-330200" algn="l" rtl="0">
              <a:spcBef>
                <a:spcPts val="0"/>
              </a:spcBef>
              <a:spcAft>
                <a:spcPts val="0"/>
              </a:spcAft>
              <a:buSzPts val="1600"/>
              <a:buChar char="○"/>
            </a:pPr>
            <a:r>
              <a:rPr lang="en" b="1">
                <a:solidFill>
                  <a:srgbClr val="7030A0"/>
                </a:solidFill>
              </a:rPr>
              <a:t>Internal fragmentation</a:t>
            </a:r>
            <a:r>
              <a:rPr lang="en"/>
              <a:t>: unused space </a:t>
            </a:r>
            <a:r>
              <a:rPr lang="en" i="1"/>
              <a:t>between fields</a:t>
            </a:r>
            <a:r>
              <a:rPr lang="en"/>
              <a:t> to that each field is aligned</a:t>
            </a:r>
            <a:endParaRPr/>
          </a:p>
        </p:txBody>
      </p:sp>
      <p:sp>
        <p:nvSpPr>
          <p:cNvPr id="511" name="Google Shape;511;p56"/>
          <p:cNvSpPr txBox="1"/>
          <p:nvPr/>
        </p:nvSpPr>
        <p:spPr>
          <a:xfrm>
            <a:off x="7033800" y="246275"/>
            <a:ext cx="17985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S1</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c;</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a:t>
            </a:r>
            <a:r>
              <a:rPr lang="en">
                <a:solidFill>
                  <a:srgbClr val="38761D"/>
                </a:solidFill>
                <a:latin typeface="Source Code Pro"/>
                <a:ea typeface="Source Code Pro"/>
                <a:cs typeface="Source Code Pro"/>
                <a:sym typeface="Source Code Pro"/>
              </a:rPr>
              <a:t>2</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double</a:t>
            </a:r>
            <a:r>
              <a:rPr lang="en">
                <a:latin typeface="Source Code Pro"/>
                <a:ea typeface="Source Code Pro"/>
                <a:cs typeface="Source Code Pro"/>
                <a:sym typeface="Source Code Pro"/>
              </a:rPr>
              <a:t> v;</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pic>
        <p:nvPicPr>
          <p:cNvPr id="512" name="Google Shape;512;p56" descr="Two rows of boxes. The first is labeled &quot;Unaligned&quot;, and contains 4 boxes: the first is small, yellow, and labeled &quot;c&quot;, the second two are purple, 4 times the size of the first, and labeled &quot;i[0]&quot; and &quot;i[1]&quot;. The last is green, twice the size of one of the purple boxes, and labeled &quot;v&quot;. The beginning of the yellow, purple, and green sections are labeled 0, 1, and 9. The 1 and 9 are in red&#10;The second row is labeled &quot;Aligned&quot; and contains the same boxes, plus a grey box labeled &quot;3 bytes&quot; between the yellow and purple sections, and another one labeled &quot;4 bytes&quot; between purple and green. Now, the start of the purple section is labeled 4 (instead of 1), and the green is at 16 (instead of 9"/>
          <p:cNvPicPr preferRelativeResize="0"/>
          <p:nvPr/>
        </p:nvPicPr>
        <p:blipFill>
          <a:blip r:embed="rId3">
            <a:alphaModFix/>
          </a:blip>
          <a:stretch>
            <a:fillRect/>
          </a:stretch>
        </p:blipFill>
        <p:spPr>
          <a:xfrm>
            <a:off x="260450" y="1775425"/>
            <a:ext cx="8623075" cy="1931100"/>
          </a:xfrm>
          <a:prstGeom prst="rect">
            <a:avLst/>
          </a:prstGeom>
          <a:noFill/>
          <a:ln>
            <a:noFill/>
          </a:ln>
        </p:spPr>
      </p:pic>
      <p:sp>
        <p:nvSpPr>
          <p:cNvPr id="513" name="Google Shape;513;p56"/>
          <p:cNvSpPr txBox="1"/>
          <p:nvPr/>
        </p:nvSpPr>
        <p:spPr>
          <a:xfrm>
            <a:off x="311700" y="3764900"/>
            <a:ext cx="51897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1"/>
                </a:solidFill>
              </a:rPr>
              <a:t>How can we minimize </a:t>
            </a:r>
            <a:r>
              <a:rPr lang="en" sz="1800" b="1">
                <a:solidFill>
                  <a:srgbClr val="7030A0"/>
                </a:solidFill>
              </a:rPr>
              <a:t>internal fragmentation</a:t>
            </a:r>
            <a:r>
              <a:rPr lang="en" sz="1800">
                <a:solidFill>
                  <a:schemeClr val="dk1"/>
                </a:solidFill>
              </a:rPr>
              <a:t>?</a:t>
            </a:r>
            <a:endParaRPr sz="1800">
              <a:solidFill>
                <a:schemeClr val="dk1"/>
              </a:solidFill>
            </a:endParaRPr>
          </a:p>
        </p:txBody>
      </p:sp>
      <p:sp>
        <p:nvSpPr>
          <p:cNvPr id="514" name="Google Shape;514;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Alignment in Structs (pt 2)</a:t>
            </a:r>
            <a:endParaRPr/>
          </a:p>
        </p:txBody>
      </p:sp>
      <p:sp>
        <p:nvSpPr>
          <p:cNvPr id="520" name="Google Shape;520;p57"/>
          <p:cNvSpPr txBox="1">
            <a:spLocks noGrp="1"/>
          </p:cNvSpPr>
          <p:nvPr>
            <p:ph type="body" idx="1"/>
          </p:nvPr>
        </p:nvSpPr>
        <p:spPr>
          <a:xfrm>
            <a:off x="311700" y="742825"/>
            <a:ext cx="6722100" cy="13686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b="1">
                <a:solidFill>
                  <a:srgbClr val="7030A0"/>
                </a:solidFill>
              </a:rPr>
              <a:t>Internal fragmentation</a:t>
            </a:r>
            <a:r>
              <a:rPr lang="en"/>
              <a:t>: unused space </a:t>
            </a:r>
            <a:r>
              <a:rPr lang="en" i="1"/>
              <a:t>between fields</a:t>
            </a:r>
            <a:r>
              <a:rPr lang="en"/>
              <a:t> to that each field is aligned</a:t>
            </a:r>
            <a:endParaRPr sz="2000"/>
          </a:p>
          <a:p>
            <a:pPr marL="914400" lvl="1" indent="-330200" algn="l" rtl="0">
              <a:spcBef>
                <a:spcPts val="0"/>
              </a:spcBef>
              <a:spcAft>
                <a:spcPts val="0"/>
              </a:spcAft>
              <a:buSzPts val="1600"/>
              <a:buChar char="○"/>
            </a:pPr>
            <a:r>
              <a:rPr lang="en"/>
              <a:t>Changing ordering of fields can reduce the amount of padding needed</a:t>
            </a:r>
            <a:endParaRPr b="1"/>
          </a:p>
        </p:txBody>
      </p:sp>
      <p:sp>
        <p:nvSpPr>
          <p:cNvPr id="521" name="Google Shape;521;p57"/>
          <p:cNvSpPr txBox="1"/>
          <p:nvPr/>
        </p:nvSpPr>
        <p:spPr>
          <a:xfrm>
            <a:off x="7033800" y="246275"/>
            <a:ext cx="17985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S1</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double</a:t>
            </a:r>
            <a:r>
              <a:rPr lang="en">
                <a:solidFill>
                  <a:schemeClr val="dk1"/>
                </a:solidFill>
                <a:latin typeface="Source Code Pro"/>
                <a:ea typeface="Source Code Pro"/>
                <a:cs typeface="Source Code Pro"/>
                <a:sym typeface="Source Code Pro"/>
              </a:rPr>
              <a:t> v;</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 i[</a:t>
            </a:r>
            <a:r>
              <a:rPr lang="en">
                <a:solidFill>
                  <a:srgbClr val="38761D"/>
                </a:solidFill>
                <a:latin typeface="Source Code Pro"/>
                <a:ea typeface="Source Code Pro"/>
                <a:cs typeface="Source Code Pro"/>
                <a:sym typeface="Source Code Pro"/>
              </a:rPr>
              <a:t>2</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c;</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pic>
        <p:nvPicPr>
          <p:cNvPr id="522" name="Google Shape;522;p57" descr="Two rows. The first contains the &quot;Aligned&quot; row from the previous slide, but is labeled &quot;before&quot;.&#10;The second is labeled &quot;After, and contains the yellow, purple, and green sections, but in reverse order (the green &quot;v&quot; comes first, then purple &quot;i[0]&quot; and &quot;i[1]&quot;, then the yellow &quot;c&quot;). There are no grey boxes, and the start of each region is labeled 0, 8, and 16, respectively"/>
          <p:cNvPicPr preferRelativeResize="0"/>
          <p:nvPr/>
        </p:nvPicPr>
        <p:blipFill>
          <a:blip r:embed="rId3">
            <a:alphaModFix/>
          </a:blip>
          <a:stretch>
            <a:fillRect/>
          </a:stretch>
        </p:blipFill>
        <p:spPr>
          <a:xfrm>
            <a:off x="637087" y="2478299"/>
            <a:ext cx="7869824" cy="1741350"/>
          </a:xfrm>
          <a:prstGeom prst="rect">
            <a:avLst/>
          </a:prstGeom>
          <a:noFill/>
          <a:ln>
            <a:noFill/>
          </a:ln>
        </p:spPr>
      </p:pic>
      <p:sp>
        <p:nvSpPr>
          <p:cNvPr id="523" name="Google Shape;523;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Alignment in Structs (pt 3)</a:t>
            </a:r>
            <a:endParaRPr/>
          </a:p>
        </p:txBody>
      </p:sp>
      <p:sp>
        <p:nvSpPr>
          <p:cNvPr id="529" name="Google Shape;529;p58"/>
          <p:cNvSpPr txBox="1">
            <a:spLocks noGrp="1"/>
          </p:cNvSpPr>
          <p:nvPr>
            <p:ph type="body" idx="1"/>
          </p:nvPr>
        </p:nvSpPr>
        <p:spPr>
          <a:xfrm>
            <a:off x="311700" y="742825"/>
            <a:ext cx="8750400" cy="3498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u="sng"/>
              <a:t>Within</a:t>
            </a:r>
            <a:r>
              <a:rPr lang="en"/>
              <a:t> struct: fields must be aligned to the size of their types</a:t>
            </a:r>
            <a:endParaRPr/>
          </a:p>
          <a:p>
            <a:pPr marL="457200" lvl="0" indent="-342900" algn="l" rtl="0">
              <a:spcBef>
                <a:spcPts val="0"/>
              </a:spcBef>
              <a:spcAft>
                <a:spcPts val="0"/>
              </a:spcAft>
              <a:buSzPts val="1800"/>
              <a:buChar char="●"/>
            </a:pPr>
            <a:r>
              <a:rPr lang="en" u="sng"/>
              <a:t>Overall</a:t>
            </a:r>
            <a:r>
              <a:rPr lang="en"/>
              <a:t> struct</a:t>
            </a:r>
            <a:endParaRPr/>
          </a:p>
          <a:p>
            <a:pPr marL="914400" lvl="1" indent="-330200" algn="l" rtl="0">
              <a:spcBef>
                <a:spcPts val="0"/>
              </a:spcBef>
              <a:spcAft>
                <a:spcPts val="0"/>
              </a:spcAft>
              <a:buSzPts val="1600"/>
              <a:buChar char="○"/>
            </a:pPr>
            <a:r>
              <a:rPr lang="en"/>
              <a:t>Must be aligned to </a:t>
            </a:r>
            <a:r>
              <a:rPr lang="en" b="1" i="1"/>
              <a:t>K</a:t>
            </a:r>
            <a:r>
              <a:rPr lang="en" b="1" i="1" baseline="-25000"/>
              <a:t>max</a:t>
            </a:r>
            <a:endParaRPr b="1" i="1" baseline="-25000"/>
          </a:p>
          <a:p>
            <a:pPr marL="1371600" lvl="2" indent="-330200" algn="l" rtl="0">
              <a:spcBef>
                <a:spcPts val="0"/>
              </a:spcBef>
              <a:spcAft>
                <a:spcPts val="0"/>
              </a:spcAft>
              <a:buSzPts val="1600"/>
              <a:buChar char="■"/>
            </a:pPr>
            <a:r>
              <a:rPr lang="en" b="1" i="1"/>
              <a:t>K</a:t>
            </a:r>
            <a:r>
              <a:rPr lang="en" b="1" i="1" baseline="-25000"/>
              <a:t>max</a:t>
            </a:r>
            <a:r>
              <a:rPr lang="en"/>
              <a:t> = largest alignment requirement of any field</a:t>
            </a:r>
            <a:endParaRPr/>
          </a:p>
          <a:p>
            <a:pPr marL="914400" lvl="1" indent="-330200" algn="l" rtl="0">
              <a:spcBef>
                <a:spcPts val="0"/>
              </a:spcBef>
              <a:spcAft>
                <a:spcPts val="0"/>
              </a:spcAft>
              <a:buSzPts val="1600"/>
              <a:buChar char="○"/>
            </a:pPr>
            <a:r>
              <a:rPr lang="en"/>
              <a:t>Add </a:t>
            </a:r>
            <a:r>
              <a:rPr lang="en" b="1">
                <a:solidFill>
                  <a:srgbClr val="7030A0"/>
                </a:solidFill>
              </a:rPr>
              <a:t>external fragmentation</a:t>
            </a:r>
            <a:r>
              <a:rPr lang="en"/>
              <a:t> at the end of the struct to maintain alignment</a:t>
            </a:r>
            <a:endParaRPr/>
          </a:p>
        </p:txBody>
      </p:sp>
      <p:sp>
        <p:nvSpPr>
          <p:cNvPr id="530" name="Google Shape;530;p58"/>
          <p:cNvSpPr txBox="1"/>
          <p:nvPr/>
        </p:nvSpPr>
        <p:spPr>
          <a:xfrm>
            <a:off x="7033800" y="246275"/>
            <a:ext cx="17985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S1</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double</a:t>
            </a:r>
            <a:r>
              <a:rPr lang="en">
                <a:solidFill>
                  <a:schemeClr val="dk1"/>
                </a:solidFill>
                <a:latin typeface="Source Code Pro"/>
                <a:ea typeface="Source Code Pro"/>
                <a:cs typeface="Source Code Pro"/>
                <a:sym typeface="Source Code Pro"/>
              </a:rPr>
              <a:t> v;</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 i[</a:t>
            </a:r>
            <a:r>
              <a:rPr lang="en">
                <a:solidFill>
                  <a:srgbClr val="38761D"/>
                </a:solidFill>
                <a:latin typeface="Source Code Pro"/>
                <a:ea typeface="Source Code Pro"/>
                <a:cs typeface="Source Code Pro"/>
                <a:sym typeface="Source Code Pro"/>
              </a:rPr>
              <a:t>2</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c;</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pic>
        <p:nvPicPr>
          <p:cNvPr id="531" name="Google Shape;531;p58" descr="Two rows of boxes. The first is the same as the &quot;After&quot; box on the previous slide, but is now labeled &quot;Before&quot;. The second is labeled &quot;Before&quot;, and contains all the same boxes as the first row, but there is an additional grey box at the end labeled &quot;7 bytes&quot;. The start of the grey box is labeled 17."/>
          <p:cNvPicPr preferRelativeResize="0"/>
          <p:nvPr/>
        </p:nvPicPr>
        <p:blipFill>
          <a:blip r:embed="rId3">
            <a:alphaModFix/>
          </a:blip>
          <a:stretch>
            <a:fillRect/>
          </a:stretch>
        </p:blipFill>
        <p:spPr>
          <a:xfrm>
            <a:off x="784013" y="2509200"/>
            <a:ext cx="7575974" cy="1654300"/>
          </a:xfrm>
          <a:prstGeom prst="rect">
            <a:avLst/>
          </a:prstGeom>
          <a:noFill/>
          <a:ln>
            <a:noFill/>
          </a:ln>
        </p:spPr>
      </p:pic>
      <p:sp>
        <p:nvSpPr>
          <p:cNvPr id="532" name="Google Shape;532;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External Fragmentation?</a:t>
            </a:r>
            <a:endParaRPr/>
          </a:p>
        </p:txBody>
      </p:sp>
      <p:sp>
        <p:nvSpPr>
          <p:cNvPr id="559" name="Google Shape;559;p60"/>
          <p:cNvSpPr txBox="1">
            <a:spLocks noGrp="1"/>
          </p:cNvSpPr>
          <p:nvPr>
            <p:ph type="body" idx="1"/>
          </p:nvPr>
        </p:nvSpPr>
        <p:spPr>
          <a:xfrm>
            <a:off x="311700" y="742825"/>
            <a:ext cx="6651000" cy="1172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Arrays of structs</a:t>
            </a:r>
            <a:endParaRPr/>
          </a:p>
          <a:p>
            <a:pPr marL="914400" lvl="1" indent="-330200" algn="l" rtl="0">
              <a:spcBef>
                <a:spcPts val="0"/>
              </a:spcBef>
              <a:spcAft>
                <a:spcPts val="0"/>
              </a:spcAft>
              <a:buSzPts val="1600"/>
              <a:buChar char="○"/>
            </a:pPr>
            <a:r>
              <a:rPr lang="en"/>
              <a:t>If overall structure is aligned to </a:t>
            </a:r>
            <a:r>
              <a:rPr lang="en" sz="1600" i="1"/>
              <a:t>K</a:t>
            </a:r>
            <a:r>
              <a:rPr lang="en" sz="1600" i="1" baseline="-25000"/>
              <a:t>max</a:t>
            </a:r>
            <a:r>
              <a:rPr lang="en" sz="1600"/>
              <a:t>, each field will be aligned </a:t>
            </a:r>
            <a:r>
              <a:rPr lang="en"/>
              <a:t>for every element in the array</a:t>
            </a:r>
            <a:endParaRPr/>
          </a:p>
        </p:txBody>
      </p:sp>
      <p:sp>
        <p:nvSpPr>
          <p:cNvPr id="560" name="Google Shape;560;p60"/>
          <p:cNvSpPr txBox="1"/>
          <p:nvPr/>
        </p:nvSpPr>
        <p:spPr>
          <a:xfrm>
            <a:off x="7033800" y="246275"/>
            <a:ext cx="17985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S1</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double</a:t>
            </a:r>
            <a:r>
              <a:rPr lang="en">
                <a:solidFill>
                  <a:schemeClr val="dk1"/>
                </a:solidFill>
                <a:latin typeface="Source Code Pro"/>
                <a:ea typeface="Source Code Pro"/>
                <a:cs typeface="Source Code Pro"/>
                <a:sym typeface="Source Code Pro"/>
              </a:rPr>
              <a:t> v;</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 i[</a:t>
            </a:r>
            <a:r>
              <a:rPr lang="en">
                <a:solidFill>
                  <a:srgbClr val="38761D"/>
                </a:solidFill>
                <a:latin typeface="Source Code Pro"/>
                <a:ea typeface="Source Code Pro"/>
                <a:cs typeface="Source Code Pro"/>
                <a:sym typeface="Source Code Pro"/>
              </a:rPr>
              <a:t>2</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c;</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pic>
        <p:nvPicPr>
          <p:cNvPr id="561" name="Google Shape;561;p60" descr="At the top is a row of 3 boxes labeled a[0], a[1], and a[2]. The start of the boxes are labeled a+0, a+24, a+48, and the end of the row is a+72. The a[1] box is red. At the bottom is the &quot;After&quot; row from the previous slide, and the space between this and the a[1] box are shaded in grey"/>
          <p:cNvPicPr preferRelativeResize="0"/>
          <p:nvPr/>
        </p:nvPicPr>
        <p:blipFill>
          <a:blip r:embed="rId3">
            <a:alphaModFix/>
          </a:blip>
          <a:stretch>
            <a:fillRect/>
          </a:stretch>
        </p:blipFill>
        <p:spPr>
          <a:xfrm>
            <a:off x="1606627" y="1733325"/>
            <a:ext cx="5930749" cy="2459100"/>
          </a:xfrm>
          <a:prstGeom prst="rect">
            <a:avLst/>
          </a:prstGeom>
          <a:noFill/>
          <a:ln>
            <a:noFill/>
          </a:ln>
        </p:spPr>
      </p:pic>
      <p:sp>
        <p:nvSpPr>
          <p:cNvPr id="562" name="Google Shape;562;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Alignment of Structs (pt 4)</a:t>
            </a:r>
            <a:endParaRPr/>
          </a:p>
        </p:txBody>
      </p:sp>
      <p:sp>
        <p:nvSpPr>
          <p:cNvPr id="568" name="Google Shape;568;p61"/>
          <p:cNvSpPr txBox="1">
            <a:spLocks noGrp="1"/>
          </p:cNvSpPr>
          <p:nvPr>
            <p:ph type="body" idx="1"/>
          </p:nvPr>
        </p:nvSpPr>
        <p:spPr>
          <a:xfrm>
            <a:off x="311700" y="742825"/>
            <a:ext cx="8520600" cy="2263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Compiler will do the following:</a:t>
            </a:r>
            <a:endParaRPr/>
          </a:p>
          <a:p>
            <a:pPr marL="914400" lvl="1" indent="-330200" algn="l" rtl="0">
              <a:spcBef>
                <a:spcPts val="0"/>
              </a:spcBef>
              <a:spcAft>
                <a:spcPts val="0"/>
              </a:spcAft>
              <a:buSzPts val="1600"/>
              <a:buChar char="○"/>
            </a:pPr>
            <a:r>
              <a:rPr lang="en"/>
              <a:t>Maintain the order of fields specified in the C code</a:t>
            </a:r>
            <a:endParaRPr/>
          </a:p>
          <a:p>
            <a:pPr marL="914400" lvl="1" indent="-330200" algn="l" rtl="0">
              <a:spcBef>
                <a:spcPts val="0"/>
              </a:spcBef>
              <a:spcAft>
                <a:spcPts val="0"/>
              </a:spcAft>
              <a:buSzPts val="1600"/>
              <a:buChar char="○"/>
            </a:pPr>
            <a:r>
              <a:rPr lang="en"/>
              <a:t>Add </a:t>
            </a:r>
            <a:r>
              <a:rPr lang="en" b="1">
                <a:solidFill>
                  <a:srgbClr val="7030A0"/>
                </a:solidFill>
              </a:rPr>
              <a:t>internal fragmentation</a:t>
            </a:r>
            <a:r>
              <a:rPr lang="en"/>
              <a:t> to preserve alignment of fields</a:t>
            </a:r>
            <a:endParaRPr/>
          </a:p>
          <a:p>
            <a:pPr marL="914400" lvl="1" indent="-330200" algn="l" rtl="0">
              <a:spcBef>
                <a:spcPts val="0"/>
              </a:spcBef>
              <a:spcAft>
                <a:spcPts val="0"/>
              </a:spcAft>
              <a:buSzPts val="1600"/>
              <a:buChar char="○"/>
            </a:pPr>
            <a:r>
              <a:rPr lang="en"/>
              <a:t>Add </a:t>
            </a:r>
            <a:r>
              <a:rPr lang="en" b="1">
                <a:solidFill>
                  <a:srgbClr val="7030A0"/>
                </a:solidFill>
              </a:rPr>
              <a:t>external fragmentation</a:t>
            </a:r>
            <a:r>
              <a:rPr lang="en"/>
              <a:t> to preserve alignment of the overall struct</a:t>
            </a:r>
            <a:endParaRPr/>
          </a:p>
        </p:txBody>
      </p:sp>
      <p:sp>
        <p:nvSpPr>
          <p:cNvPr id="569" name="Google Shape;569;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Programming With Structs Tips</a:t>
            </a:r>
            <a:endParaRPr/>
          </a:p>
        </p:txBody>
      </p:sp>
      <p:sp>
        <p:nvSpPr>
          <p:cNvPr id="575" name="Google Shape;575;p62"/>
          <p:cNvSpPr txBox="1">
            <a:spLocks noGrp="1"/>
          </p:cNvSpPr>
          <p:nvPr>
            <p:ph type="body" idx="1"/>
          </p:nvPr>
        </p:nvSpPr>
        <p:spPr>
          <a:xfrm>
            <a:off x="311700" y="742825"/>
            <a:ext cx="8520600" cy="1224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Because of padding, size of a struct </a:t>
            </a:r>
            <a:r>
              <a:rPr lang="en" b="1">
                <a:solidFill>
                  <a:schemeClr val="accent6"/>
                </a:solidFill>
              </a:rPr>
              <a:t>!=</a:t>
            </a:r>
            <a:r>
              <a:rPr lang="en"/>
              <a:t> the sum of the sizes of each field</a:t>
            </a:r>
            <a:endParaRPr/>
          </a:p>
          <a:p>
            <a:pPr marL="914400" lvl="1" indent="-330200" algn="l" rtl="0">
              <a:spcBef>
                <a:spcPts val="0"/>
              </a:spcBef>
              <a:spcAft>
                <a:spcPts val="0"/>
              </a:spcAft>
              <a:buSzPts val="1600"/>
              <a:buChar char="○"/>
            </a:pPr>
            <a:r>
              <a:rPr lang="en"/>
              <a:t>Use </a:t>
            </a:r>
            <a:r>
              <a:rPr lang="en">
                <a:latin typeface="Source Code Pro"/>
                <a:ea typeface="Source Code Pro"/>
                <a:cs typeface="Source Code Pro"/>
                <a:sym typeface="Source Code Pro"/>
              </a:rPr>
              <a:t>sizeof()</a:t>
            </a:r>
            <a:r>
              <a:rPr lang="en"/>
              <a:t> to get the true size</a:t>
            </a:r>
            <a:endParaRPr/>
          </a:p>
          <a:p>
            <a:pPr marL="457200" lvl="0" indent="-342900" algn="l" rtl="0">
              <a:spcBef>
                <a:spcPts val="0"/>
              </a:spcBef>
              <a:spcAft>
                <a:spcPts val="0"/>
              </a:spcAft>
              <a:buSzPts val="1800"/>
              <a:buChar char="●"/>
            </a:pPr>
            <a:r>
              <a:rPr lang="en"/>
              <a:t>To save space, </a:t>
            </a:r>
            <a:r>
              <a:rPr lang="en" b="1"/>
              <a:t>declare larger fields first</a:t>
            </a:r>
            <a:endParaRPr/>
          </a:p>
        </p:txBody>
      </p:sp>
      <p:sp>
        <p:nvSpPr>
          <p:cNvPr id="576" name="Google Shape;576;p62"/>
          <p:cNvSpPr txBox="1"/>
          <p:nvPr/>
        </p:nvSpPr>
        <p:spPr>
          <a:xfrm>
            <a:off x="1436663" y="2030025"/>
            <a:ext cx="17985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s</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c;</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d;</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pic>
        <p:nvPicPr>
          <p:cNvPr id="577" name="Google Shape;577;p62" descr="5 boxes: a small yellow box labeled &quot;c&quot;, a larger grey box labeled &quot;3 bytes&quot;, an even larger green box labeled &quot;i&quot;, a small yellow box labeled &quot;d&quot;, and another box labeled &quot;3 bytes&quot;, identical to the first. At the bottom is the text &quot;12 bytes&quot;"/>
          <p:cNvPicPr preferRelativeResize="0"/>
          <p:nvPr/>
        </p:nvPicPr>
        <p:blipFill>
          <a:blip r:embed="rId3">
            <a:alphaModFix/>
          </a:blip>
          <a:stretch>
            <a:fillRect/>
          </a:stretch>
        </p:blipFill>
        <p:spPr>
          <a:xfrm>
            <a:off x="935884" y="3355021"/>
            <a:ext cx="2800075" cy="859050"/>
          </a:xfrm>
          <a:prstGeom prst="rect">
            <a:avLst/>
          </a:prstGeom>
          <a:noFill/>
          <a:ln>
            <a:noFill/>
          </a:ln>
        </p:spPr>
      </p:pic>
      <p:sp>
        <p:nvSpPr>
          <p:cNvPr id="578" name="Google Shape;578;p62"/>
          <p:cNvSpPr txBox="1"/>
          <p:nvPr/>
        </p:nvSpPr>
        <p:spPr>
          <a:xfrm>
            <a:off x="5632863" y="2015157"/>
            <a:ext cx="1798500" cy="1262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s</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solidFill>
                  <a:schemeClr val="dk1"/>
                </a:solidFill>
                <a:latin typeface="Source Code Pro"/>
                <a:ea typeface="Source Code Pro"/>
                <a:cs typeface="Source Code Pro"/>
                <a:sym typeface="Source Code Pro"/>
              </a:rPr>
              <a:t> c;</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d;</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pic>
        <p:nvPicPr>
          <p:cNvPr id="579" name="Google Shape;579;p62" descr="4 boxes: a large green one labeled &quot;i&quot;, 2 small yellow ones labeled &quot;c&quot; and &quot;d&quot;, and a medium grey one labeled &quot;2 bytes&quot;. At the bottom is the text &quot;2 bytes&quot;."/>
          <p:cNvPicPr preferRelativeResize="0"/>
          <p:nvPr/>
        </p:nvPicPr>
        <p:blipFill>
          <a:blip r:embed="rId4">
            <a:alphaModFix/>
          </a:blip>
          <a:stretch>
            <a:fillRect/>
          </a:stretch>
        </p:blipFill>
        <p:spPr>
          <a:xfrm>
            <a:off x="5553662" y="3292125"/>
            <a:ext cx="1956925" cy="929039"/>
          </a:xfrm>
          <a:prstGeom prst="rect">
            <a:avLst/>
          </a:prstGeom>
          <a:noFill/>
          <a:ln>
            <a:noFill/>
          </a:ln>
        </p:spPr>
      </p:pic>
      <p:cxnSp>
        <p:nvCxnSpPr>
          <p:cNvPr id="580" name="Google Shape;580;p62"/>
          <p:cNvCxnSpPr/>
          <p:nvPr/>
        </p:nvCxnSpPr>
        <p:spPr>
          <a:xfrm rot="10800000" flipH="1">
            <a:off x="3793400" y="2625100"/>
            <a:ext cx="1158600" cy="8700"/>
          </a:xfrm>
          <a:prstGeom prst="straightConnector1">
            <a:avLst/>
          </a:prstGeom>
          <a:noFill/>
          <a:ln w="76200" cap="flat" cmpd="sng">
            <a:solidFill>
              <a:srgbClr val="7030A0"/>
            </a:solidFill>
            <a:prstDash val="solid"/>
            <a:round/>
            <a:headEnd type="none" w="med" len="med"/>
            <a:tailEnd type="triangle" w="med" len="med"/>
          </a:ln>
        </p:spPr>
      </p:cxnSp>
      <p:sp>
        <p:nvSpPr>
          <p:cNvPr id="581" name="Google Shape;581;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Review Questions</a:t>
            </a:r>
            <a:endParaRPr/>
          </a:p>
        </p:txBody>
      </p:sp>
      <p:sp>
        <p:nvSpPr>
          <p:cNvPr id="101" name="Google Shape;101;p21"/>
          <p:cNvSpPr txBox="1"/>
          <p:nvPr/>
        </p:nvSpPr>
        <p:spPr>
          <a:xfrm>
            <a:off x="311700" y="742825"/>
            <a:ext cx="51660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 sz="1800">
                <a:solidFill>
                  <a:schemeClr val="dk1"/>
                </a:solidFill>
              </a:rPr>
              <a:t>Both questions questions use the following code:</a:t>
            </a:r>
            <a:endParaRPr/>
          </a:p>
        </p:txBody>
      </p:sp>
      <p:sp>
        <p:nvSpPr>
          <p:cNvPr id="102" name="Google Shape;102;p21"/>
          <p:cNvSpPr txBox="1"/>
          <p:nvPr/>
        </p:nvSpPr>
        <p:spPr>
          <a:xfrm>
            <a:off x="860900" y="1204525"/>
            <a:ext cx="3000000" cy="10467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ll_node</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long</a:t>
            </a:r>
            <a:r>
              <a:rPr lang="en">
                <a:latin typeface="Source Code Pro"/>
                <a:ea typeface="Source Code Pro"/>
                <a:cs typeface="Source Code Pro"/>
                <a:sym typeface="Source Code Pro"/>
              </a:rPr>
              <a:t> data;</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struct ll_node</a:t>
            </a:r>
            <a:r>
              <a:rPr lang="en">
                <a:latin typeface="Source Code Pro"/>
                <a:ea typeface="Source Code Pro"/>
                <a:cs typeface="Source Code Pro"/>
                <a:sym typeface="Source Code Pro"/>
              </a:rPr>
              <a:t>* next; } n1, n2;</a:t>
            </a:r>
            <a:endParaRPr>
              <a:latin typeface="Source Code Pro"/>
              <a:ea typeface="Source Code Pro"/>
              <a:cs typeface="Source Code Pro"/>
              <a:sym typeface="Source Code Pro"/>
            </a:endParaRPr>
          </a:p>
        </p:txBody>
      </p:sp>
      <p:sp>
        <p:nvSpPr>
          <p:cNvPr id="103" name="Google Shape;103;p21"/>
          <p:cNvSpPr txBox="1">
            <a:spLocks noGrp="1"/>
          </p:cNvSpPr>
          <p:nvPr>
            <p:ph type="body" idx="1"/>
          </p:nvPr>
        </p:nvSpPr>
        <p:spPr>
          <a:xfrm>
            <a:off x="311700" y="2251225"/>
            <a:ext cx="8520600" cy="2009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How much space (in bytes) does one instance of </a:t>
            </a:r>
            <a:r>
              <a:rPr lang="en">
                <a:latin typeface="Source Code Pro"/>
                <a:ea typeface="Source Code Pro"/>
                <a:cs typeface="Source Code Pro"/>
                <a:sym typeface="Source Code Pro"/>
              </a:rPr>
              <a:t>struct ll_node</a:t>
            </a:r>
            <a:r>
              <a:rPr lang="en"/>
              <a:t> take?</a:t>
            </a:r>
            <a:endParaRPr/>
          </a:p>
          <a:p>
            <a:pPr marL="457200" lvl="0" indent="-342900" algn="l" rtl="0">
              <a:spcBef>
                <a:spcPts val="0"/>
              </a:spcBef>
              <a:spcAft>
                <a:spcPts val="0"/>
              </a:spcAft>
              <a:buSzPts val="1800"/>
              <a:buAutoNum type="arabicPeriod"/>
            </a:pPr>
            <a:r>
              <a:rPr lang="en"/>
              <a:t>Which of the following statements are syntactically valid?</a:t>
            </a:r>
            <a:endParaRPr/>
          </a:p>
          <a:p>
            <a:pPr marL="914400" lvl="1" indent="-330200" algn="l" rtl="0">
              <a:spcBef>
                <a:spcPts val="0"/>
              </a:spcBef>
              <a:spcAft>
                <a:spcPts val="0"/>
              </a:spcAft>
              <a:buClr>
                <a:srgbClr val="7030A0"/>
              </a:buClr>
              <a:buSzPts val="1600"/>
              <a:buAutoNum type="alphaUcParenR"/>
            </a:pPr>
            <a:r>
              <a:rPr lang="en">
                <a:latin typeface="Source Code Pro"/>
                <a:ea typeface="Source Code Pro"/>
                <a:cs typeface="Source Code Pro"/>
                <a:sym typeface="Source Code Pro"/>
              </a:rPr>
              <a:t>n1.next = &amp;n2;</a:t>
            </a:r>
            <a:endParaRPr>
              <a:latin typeface="Source Code Pro"/>
              <a:ea typeface="Source Code Pro"/>
              <a:cs typeface="Source Code Pro"/>
              <a:sym typeface="Source Code Pro"/>
            </a:endParaRPr>
          </a:p>
          <a:p>
            <a:pPr marL="914400" lvl="1" indent="-330200" algn="l" rtl="0">
              <a:spcBef>
                <a:spcPts val="0"/>
              </a:spcBef>
              <a:spcAft>
                <a:spcPts val="0"/>
              </a:spcAft>
              <a:buClr>
                <a:srgbClr val="7030A0"/>
              </a:buClr>
              <a:buSzPts val="1600"/>
              <a:buAutoNum type="alphaUcParenR"/>
            </a:pPr>
            <a:r>
              <a:rPr lang="en">
                <a:latin typeface="Source Code Pro"/>
                <a:ea typeface="Source Code Pro"/>
                <a:cs typeface="Source Code Pro"/>
                <a:sym typeface="Source Code Pro"/>
              </a:rPr>
              <a:t>n2-&gt;data = 351;</a:t>
            </a:r>
            <a:endParaRPr>
              <a:latin typeface="Source Code Pro"/>
              <a:ea typeface="Source Code Pro"/>
              <a:cs typeface="Source Code Pro"/>
              <a:sym typeface="Source Code Pro"/>
            </a:endParaRPr>
          </a:p>
          <a:p>
            <a:pPr marL="914400" lvl="1" indent="-330200" algn="l" rtl="0">
              <a:spcBef>
                <a:spcPts val="0"/>
              </a:spcBef>
              <a:spcAft>
                <a:spcPts val="0"/>
              </a:spcAft>
              <a:buClr>
                <a:srgbClr val="7030A0"/>
              </a:buClr>
              <a:buSzPts val="1600"/>
              <a:buAutoNum type="alphaUcParenR"/>
            </a:pPr>
            <a:r>
              <a:rPr lang="en">
                <a:latin typeface="Source Code Pro"/>
                <a:ea typeface="Source Code Pro"/>
                <a:cs typeface="Source Code Pro"/>
                <a:sym typeface="Source Code Pro"/>
              </a:rPr>
              <a:t>n1.next-&gt;data = 333;</a:t>
            </a:r>
            <a:endParaRPr>
              <a:latin typeface="Source Code Pro"/>
              <a:ea typeface="Source Code Pro"/>
              <a:cs typeface="Source Code Pro"/>
              <a:sym typeface="Source Code Pro"/>
            </a:endParaRPr>
          </a:p>
          <a:p>
            <a:pPr marL="914400" lvl="1" indent="-330200" algn="l" rtl="0">
              <a:spcBef>
                <a:spcPts val="0"/>
              </a:spcBef>
              <a:spcAft>
                <a:spcPts val="0"/>
              </a:spcAft>
              <a:buClr>
                <a:srgbClr val="7030A0"/>
              </a:buClr>
              <a:buSzPts val="1600"/>
              <a:buAutoNum type="alphaUcParenR"/>
            </a:pPr>
            <a:r>
              <a:rPr lang="en">
                <a:latin typeface="Source Code Pro"/>
                <a:ea typeface="Source Code Pro"/>
                <a:cs typeface="Source Code Pro"/>
                <a:sym typeface="Source Code Pro"/>
              </a:rPr>
              <a:t>(&amp;n2)-&gt;next-&gt;next.data = 451;</a:t>
            </a:r>
            <a:endParaRPr>
              <a:latin typeface="Source Code Pro"/>
              <a:ea typeface="Source Code Pro"/>
              <a:cs typeface="Source Code Pro"/>
              <a:sym typeface="Source Code Pro"/>
            </a:endParaRPr>
          </a:p>
        </p:txBody>
      </p:sp>
      <p:sp>
        <p:nvSpPr>
          <p:cNvPr id="104" name="Google Shape;10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6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Practice Question</a:t>
            </a:r>
            <a:endParaRPr/>
          </a:p>
        </p:txBody>
      </p:sp>
      <p:sp>
        <p:nvSpPr>
          <p:cNvPr id="587" name="Google Shape;587;p63"/>
          <p:cNvSpPr txBox="1"/>
          <p:nvPr/>
        </p:nvSpPr>
        <p:spPr>
          <a:xfrm>
            <a:off x="1355475" y="1108200"/>
            <a:ext cx="18873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old</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short</a:t>
            </a:r>
            <a:r>
              <a:rPr lang="en">
                <a:latin typeface="Source Code Pro"/>
                <a:ea typeface="Source Code Pro"/>
                <a:cs typeface="Source Code Pro"/>
                <a:sym typeface="Source Code Pro"/>
              </a:rPr>
              <a:t> s[3];</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c;</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float</a:t>
            </a:r>
            <a:r>
              <a:rPr lang="en">
                <a:latin typeface="Source Code Pro"/>
                <a:ea typeface="Source Code Pro"/>
                <a:cs typeface="Source Code Pro"/>
                <a:sym typeface="Source Code Pro"/>
              </a:rPr>
              <a:t> f;</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588" name="Google Shape;588;p63"/>
          <p:cNvSpPr txBox="1"/>
          <p:nvPr/>
        </p:nvSpPr>
        <p:spPr>
          <a:xfrm>
            <a:off x="4934625" y="1108200"/>
            <a:ext cx="20541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struct new</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chemeClr val="dk1"/>
                </a:solidFill>
              </a:rPr>
              <a:t>______  ______</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chemeClr val="dk1"/>
                </a:solidFill>
              </a:rPr>
              <a:t>______  ______</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chemeClr val="dk1"/>
                </a:solidFill>
              </a:rPr>
              <a:t>______  ______</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chemeClr val="dk1"/>
                </a:solidFill>
              </a:rPr>
              <a:t>______  ______</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589" name="Google Shape;589;p6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dirty="0"/>
              <a:t>Minimize the size of the struct by re-ordering the fields.</a:t>
            </a: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457200" lvl="0" indent="0" algn="l" rtl="0">
              <a:spcBef>
                <a:spcPts val="1200"/>
              </a:spcBef>
              <a:spcAft>
                <a:spcPts val="0"/>
              </a:spcAft>
              <a:buNone/>
            </a:pPr>
            <a:endParaRPr dirty="0"/>
          </a:p>
          <a:p>
            <a:pPr marL="457200" lvl="0" indent="-342900" algn="l" rtl="0">
              <a:spcBef>
                <a:spcPts val="1200"/>
              </a:spcBef>
              <a:spcAft>
                <a:spcPts val="0"/>
              </a:spcAft>
              <a:buSzPts val="1800"/>
              <a:buAutoNum type="arabicPeriod"/>
            </a:pPr>
            <a:r>
              <a:rPr lang="en" dirty="0">
                <a:latin typeface="Source Code Pro"/>
                <a:ea typeface="Source Code Pro"/>
                <a:cs typeface="Source Code Pro"/>
                <a:sym typeface="Source Code Pro"/>
              </a:rPr>
              <a:t>sizeof(struct old)</a:t>
            </a:r>
            <a:r>
              <a:rPr lang="en" dirty="0"/>
              <a:t> == 32 B. What </a:t>
            </a:r>
            <a:r>
              <a:rPr lang="en" dirty="0">
                <a:latin typeface="Source Code Pro"/>
                <a:ea typeface="Source Code Pro"/>
                <a:cs typeface="Source Code Pro"/>
                <a:sym typeface="Source Code Pro"/>
              </a:rPr>
              <a:t>sizeof(struct new)</a:t>
            </a:r>
            <a:r>
              <a:rPr lang="en" dirty="0"/>
              <a:t>?</a:t>
            </a:r>
            <a:endParaRPr dirty="0"/>
          </a:p>
          <a:p>
            <a:pPr marL="914400" lvl="1" indent="-330200" algn="l" rtl="0">
              <a:spcBef>
                <a:spcPts val="0"/>
              </a:spcBef>
              <a:spcAft>
                <a:spcPts val="0"/>
              </a:spcAft>
              <a:buClr>
                <a:srgbClr val="7030A0"/>
              </a:buClr>
              <a:buSzPts val="1600"/>
              <a:buAutoNum type="alphaUcParenR"/>
            </a:pPr>
            <a:r>
              <a:rPr lang="en" dirty="0"/>
              <a:t>22 bytes</a:t>
            </a:r>
            <a:endParaRPr dirty="0"/>
          </a:p>
          <a:p>
            <a:pPr marL="914400" lvl="1" indent="-330200" algn="l" rtl="0">
              <a:spcBef>
                <a:spcPts val="0"/>
              </a:spcBef>
              <a:spcAft>
                <a:spcPts val="0"/>
              </a:spcAft>
              <a:buClr>
                <a:srgbClr val="7030A0"/>
              </a:buClr>
              <a:buSzPts val="1600"/>
              <a:buAutoNum type="alphaUcParenR"/>
            </a:pPr>
            <a:r>
              <a:rPr lang="en" dirty="0"/>
              <a:t>24 bytes</a:t>
            </a:r>
            <a:endParaRPr dirty="0"/>
          </a:p>
          <a:p>
            <a:pPr marL="914400" lvl="1" indent="-330200" algn="l" rtl="0">
              <a:spcBef>
                <a:spcPts val="0"/>
              </a:spcBef>
              <a:spcAft>
                <a:spcPts val="0"/>
              </a:spcAft>
              <a:buClr>
                <a:srgbClr val="7030A0"/>
              </a:buClr>
              <a:buSzPts val="1600"/>
              <a:buAutoNum type="alphaUcParenR"/>
            </a:pPr>
            <a:r>
              <a:rPr lang="en" dirty="0"/>
              <a:t>28 bytes</a:t>
            </a:r>
            <a:endParaRPr dirty="0"/>
          </a:p>
          <a:p>
            <a:pPr marL="914400" lvl="1" indent="-330200" algn="l" rtl="0">
              <a:spcBef>
                <a:spcPts val="0"/>
              </a:spcBef>
              <a:spcAft>
                <a:spcPts val="0"/>
              </a:spcAft>
              <a:buClr>
                <a:srgbClr val="7030A0"/>
              </a:buClr>
              <a:buSzPts val="1600"/>
              <a:buAutoNum type="alphaUcParenR"/>
            </a:pPr>
            <a:r>
              <a:rPr lang="en" dirty="0"/>
              <a:t>32 bytes</a:t>
            </a:r>
            <a:endParaRPr dirty="0"/>
          </a:p>
        </p:txBody>
      </p:sp>
      <p:sp>
        <p:nvSpPr>
          <p:cNvPr id="590" name="Google Shape;590;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6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Arrays</a:t>
            </a:r>
            <a:endParaRPr/>
          </a:p>
        </p:txBody>
      </p:sp>
      <p:sp>
        <p:nvSpPr>
          <p:cNvPr id="596" name="Google Shape;596;p6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Contiguously allocated</a:t>
            </a:r>
            <a:endParaRPr/>
          </a:p>
          <a:p>
            <a:pPr marL="457200" lvl="0" indent="-342900" algn="l" rtl="0">
              <a:spcBef>
                <a:spcPts val="0"/>
              </a:spcBef>
              <a:spcAft>
                <a:spcPts val="0"/>
              </a:spcAft>
              <a:buSzPts val="1800"/>
              <a:buChar char="●"/>
            </a:pPr>
            <a:r>
              <a:rPr lang="en"/>
              <a:t>Array name evaluates to </a:t>
            </a:r>
            <a:r>
              <a:rPr lang="en" b="1"/>
              <a:t>starting address</a:t>
            </a:r>
            <a:endParaRPr b="1"/>
          </a:p>
          <a:p>
            <a:pPr marL="914400" lvl="1" indent="-330200" algn="l" rtl="0">
              <a:spcBef>
                <a:spcPts val="0"/>
              </a:spcBef>
              <a:spcAft>
                <a:spcPts val="0"/>
              </a:spcAft>
              <a:buSzPts val="1600"/>
              <a:buChar char="○"/>
            </a:pPr>
            <a:r>
              <a:rPr lang="en">
                <a:solidFill>
                  <a:schemeClr val="accent6"/>
                </a:solidFill>
              </a:rPr>
              <a:t>Not a variable!</a:t>
            </a:r>
            <a:r>
              <a:rPr lang="en"/>
              <a:t> Becomes a label in assembly</a:t>
            </a:r>
            <a:endParaRPr/>
          </a:p>
          <a:p>
            <a:pPr marL="457200" lvl="0" indent="-342900" algn="l" rtl="0">
              <a:spcBef>
                <a:spcPts val="1000"/>
              </a:spcBef>
              <a:spcAft>
                <a:spcPts val="0"/>
              </a:spcAft>
              <a:buSzPts val="1800"/>
              <a:buChar char="●"/>
            </a:pPr>
            <a:r>
              <a:rPr lang="en" b="1">
                <a:solidFill>
                  <a:srgbClr val="7030A0"/>
                </a:solidFill>
              </a:rPr>
              <a:t>Multidimensional arrays</a:t>
            </a:r>
            <a:r>
              <a:rPr lang="en"/>
              <a:t> stored in </a:t>
            </a:r>
            <a:r>
              <a:rPr lang="en" b="1">
                <a:solidFill>
                  <a:srgbClr val="7030A0"/>
                </a:solidFill>
              </a:rPr>
              <a:t>row-major order</a:t>
            </a:r>
            <a:r>
              <a:rPr lang="en"/>
              <a:t>: </a:t>
            </a:r>
            <a:r>
              <a:rPr lang="en" b="1">
                <a:latin typeface="Source Code Pro"/>
                <a:ea typeface="Source Code Pro"/>
                <a:cs typeface="Source Code Pro"/>
                <a:sym typeface="Source Code Pro"/>
              </a:rPr>
              <a:t>T</a:t>
            </a:r>
            <a:r>
              <a:rPr lang="en">
                <a:latin typeface="Source Code Pro"/>
                <a:ea typeface="Source Code Pro"/>
                <a:cs typeface="Source Code Pro"/>
                <a:sym typeface="Source Code Pro"/>
              </a:rPr>
              <a:t> A[</a:t>
            </a:r>
            <a:r>
              <a:rPr lang="en">
                <a:solidFill>
                  <a:schemeClr val="accent6"/>
                </a:solidFill>
                <a:latin typeface="Source Code Pro"/>
                <a:ea typeface="Source Code Pro"/>
                <a:cs typeface="Source Code Pro"/>
                <a:sym typeface="Source Code Pro"/>
              </a:rPr>
              <a:t>R</a:t>
            </a:r>
            <a:r>
              <a:rPr lang="en">
                <a:latin typeface="Source Code Pro"/>
                <a:ea typeface="Source Code Pro"/>
                <a:cs typeface="Source Code Pro"/>
                <a:sym typeface="Source Code Pro"/>
              </a:rPr>
              <a:t>][</a:t>
            </a:r>
            <a:r>
              <a:rPr lang="en">
                <a:solidFill>
                  <a:srgbClr val="0000FF"/>
                </a:solidFill>
                <a:latin typeface="Source Code Pro"/>
                <a:ea typeface="Source Code Pro"/>
                <a:cs typeface="Source Code Pro"/>
                <a:sym typeface="Source Code Pro"/>
              </a:rPr>
              <a:t>C</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A[i]</a:t>
            </a:r>
            <a:r>
              <a:rPr lang="en"/>
              <a:t> = array of row i = </a:t>
            </a:r>
            <a:r>
              <a:rPr lang="en">
                <a:latin typeface="Source Code Pro"/>
                <a:ea typeface="Source Code Pro"/>
                <a:cs typeface="Source Code Pro"/>
                <a:sym typeface="Source Code Pro"/>
              </a:rPr>
              <a:t>A + i*C*sizeof(T)</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A[i][j]</a:t>
            </a:r>
            <a:r>
              <a:rPr lang="en"/>
              <a:t> = element j of row i = </a:t>
            </a:r>
            <a:r>
              <a:rPr lang="en">
                <a:solidFill>
                  <a:srgbClr val="7030A0"/>
                </a:solidFill>
                <a:latin typeface="Source Code Pro"/>
                <a:ea typeface="Source Code Pro"/>
                <a:cs typeface="Source Code Pro"/>
                <a:sym typeface="Source Code Pro"/>
              </a:rPr>
              <a:t>Mem</a:t>
            </a:r>
            <a:r>
              <a:rPr lang="en" sz="1700" b="1">
                <a:latin typeface="Source Code Pro"/>
                <a:ea typeface="Source Code Pro"/>
                <a:cs typeface="Source Code Pro"/>
                <a:sym typeface="Source Code Pro"/>
              </a:rPr>
              <a:t>[</a:t>
            </a:r>
            <a:r>
              <a:rPr lang="en">
                <a:latin typeface="Source Code Pro"/>
                <a:ea typeface="Source Code Pro"/>
                <a:cs typeface="Source Code Pro"/>
                <a:sym typeface="Source Code Pro"/>
              </a:rPr>
              <a:t>A + (i*</a:t>
            </a:r>
            <a:r>
              <a:rPr lang="en">
                <a:solidFill>
                  <a:srgbClr val="0000FF"/>
                </a:solidFill>
                <a:latin typeface="Source Code Pro"/>
                <a:ea typeface="Source Code Pro"/>
                <a:cs typeface="Source Code Pro"/>
                <a:sym typeface="Source Code Pro"/>
              </a:rPr>
              <a:t>C</a:t>
            </a:r>
            <a:r>
              <a:rPr lang="en">
                <a:latin typeface="Source Code Pro"/>
                <a:ea typeface="Source Code Pro"/>
                <a:cs typeface="Source Code Pro"/>
                <a:sym typeface="Source Code Pro"/>
              </a:rPr>
              <a:t> + j)*sizeof(</a:t>
            </a:r>
            <a:r>
              <a:rPr lang="en" b="1">
                <a:latin typeface="Source Code Pro"/>
                <a:ea typeface="Source Code Pro"/>
                <a:cs typeface="Source Code Pro"/>
                <a:sym typeface="Source Code Pro"/>
              </a:rPr>
              <a:t>T</a:t>
            </a:r>
            <a:r>
              <a:rPr lang="en">
                <a:latin typeface="Source Code Pro"/>
                <a:ea typeface="Source Code Pro"/>
                <a:cs typeface="Source Code Pro"/>
                <a:sym typeface="Source Code Pro"/>
              </a:rPr>
              <a:t>)</a:t>
            </a:r>
            <a:r>
              <a:rPr lang="en" b="1">
                <a:latin typeface="Source Code Pro"/>
                <a:ea typeface="Source Code Pro"/>
                <a:cs typeface="Source Code Pro"/>
                <a:sym typeface="Source Code Pro"/>
              </a:rPr>
              <a:t>]</a:t>
            </a:r>
            <a:endParaRPr b="1">
              <a:latin typeface="Source Code Pro"/>
              <a:ea typeface="Source Code Pro"/>
              <a:cs typeface="Source Code Pro"/>
              <a:sym typeface="Source Code Pro"/>
            </a:endParaRPr>
          </a:p>
          <a:p>
            <a:pPr marL="457200" lvl="0" indent="-342900" algn="l" rtl="0">
              <a:spcBef>
                <a:spcPts val="0"/>
              </a:spcBef>
              <a:spcAft>
                <a:spcPts val="0"/>
              </a:spcAft>
              <a:buSzPts val="1800"/>
              <a:buChar char="●"/>
            </a:pPr>
            <a:r>
              <a:rPr lang="en" b="1">
                <a:solidFill>
                  <a:srgbClr val="7030A0"/>
                </a:solidFill>
              </a:rPr>
              <a:t>Multilevel arrays </a:t>
            </a:r>
            <a:r>
              <a:rPr lang="en"/>
              <a:t>are arrays of </a:t>
            </a:r>
            <a:r>
              <a:rPr lang="en" i="1"/>
              <a:t>pointers</a:t>
            </a:r>
            <a:r>
              <a:rPr lang="en"/>
              <a:t> to other arrays: </a:t>
            </a:r>
            <a:r>
              <a:rPr lang="en" b="1">
                <a:latin typeface="Source Code Pro"/>
                <a:ea typeface="Source Code Pro"/>
                <a:cs typeface="Source Code Pro"/>
                <a:sym typeface="Source Code Pro"/>
              </a:rPr>
              <a:t>T</a:t>
            </a:r>
            <a:r>
              <a:rPr lang="en">
                <a:latin typeface="Source Code Pro"/>
                <a:ea typeface="Source Code Pro"/>
                <a:cs typeface="Source Code Pro"/>
                <a:sym typeface="Source Code Pro"/>
              </a:rPr>
              <a:t>* A[</a:t>
            </a:r>
            <a:r>
              <a:rPr lang="en">
                <a:solidFill>
                  <a:schemeClr val="accent6"/>
                </a:solidFill>
                <a:latin typeface="Source Code Pro"/>
                <a:ea typeface="Source Code Pro"/>
                <a:cs typeface="Source Code Pro"/>
                <a:sym typeface="Source Code Pro"/>
              </a:rPr>
              <a:t>R</a:t>
            </a:r>
            <a:r>
              <a:rPr lang="en">
                <a:latin typeface="Source Code Pro"/>
                <a:ea typeface="Source Code Pro"/>
                <a:cs typeface="Source Code Pro"/>
                <a:sym typeface="Source Code Pro"/>
              </a:rPr>
              <a:t>] = {...}</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A[i]</a:t>
            </a:r>
            <a:r>
              <a:rPr lang="en"/>
              <a:t> = </a:t>
            </a:r>
            <a:r>
              <a:rPr lang="en">
                <a:solidFill>
                  <a:srgbClr val="7030A0"/>
                </a:solidFill>
                <a:latin typeface="Source Code Pro"/>
                <a:ea typeface="Source Code Pro"/>
                <a:cs typeface="Source Code Pro"/>
                <a:sym typeface="Source Code Pro"/>
              </a:rPr>
              <a:t>Mem</a:t>
            </a:r>
            <a:r>
              <a:rPr lang="en" b="1">
                <a:latin typeface="Source Code Pro"/>
                <a:ea typeface="Source Code Pro"/>
                <a:cs typeface="Source Code Pro"/>
                <a:sym typeface="Source Code Pro"/>
              </a:rPr>
              <a:t>[</a:t>
            </a:r>
            <a:r>
              <a:rPr lang="en">
                <a:latin typeface="Source Code Pro"/>
                <a:ea typeface="Source Code Pro"/>
                <a:cs typeface="Source Code Pro"/>
                <a:sym typeface="Source Code Pro"/>
              </a:rPr>
              <a:t>A + i*sizeof(pointer)</a:t>
            </a:r>
            <a:r>
              <a:rPr lang="en" b="1">
                <a:latin typeface="Source Code Pro"/>
                <a:ea typeface="Source Code Pro"/>
                <a:cs typeface="Source Code Pro"/>
                <a:sym typeface="Source Code Pro"/>
              </a:rPr>
              <a:t>]</a:t>
            </a:r>
            <a:endParaRPr b="1">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A[i][j]</a:t>
            </a:r>
            <a:r>
              <a:rPr lang="en"/>
              <a:t> = </a:t>
            </a:r>
            <a:r>
              <a:rPr lang="en">
                <a:solidFill>
                  <a:srgbClr val="7030A0"/>
                </a:solidFill>
                <a:latin typeface="Source Code Pro"/>
                <a:ea typeface="Source Code Pro"/>
                <a:cs typeface="Source Code Pro"/>
                <a:sym typeface="Source Code Pro"/>
              </a:rPr>
              <a:t>Mem</a:t>
            </a:r>
            <a:r>
              <a:rPr lang="en" b="1">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Mem</a:t>
            </a:r>
            <a:r>
              <a:rPr lang="en" b="1">
                <a:latin typeface="Source Code Pro"/>
                <a:ea typeface="Source Code Pro"/>
                <a:cs typeface="Source Code Pro"/>
                <a:sym typeface="Source Code Pro"/>
              </a:rPr>
              <a:t>[</a:t>
            </a:r>
            <a:r>
              <a:rPr lang="en">
                <a:latin typeface="Source Code Pro"/>
                <a:ea typeface="Source Code Pro"/>
                <a:cs typeface="Source Code Pro"/>
                <a:sym typeface="Source Code Pro"/>
              </a:rPr>
              <a:t>A+i*sizeof(pointer)</a:t>
            </a:r>
            <a:r>
              <a:rPr lang="en" b="1">
                <a:latin typeface="Source Code Pro"/>
                <a:ea typeface="Source Code Pro"/>
                <a:cs typeface="Source Code Pro"/>
                <a:sym typeface="Source Code Pro"/>
              </a:rPr>
              <a:t>]</a:t>
            </a:r>
            <a:r>
              <a:rPr lang="en">
                <a:latin typeface="Source Code Pro"/>
                <a:ea typeface="Source Code Pro"/>
                <a:cs typeface="Source Code Pro"/>
                <a:sym typeface="Source Code Pro"/>
              </a:rPr>
              <a:t> + j*sizeof(</a:t>
            </a:r>
            <a:r>
              <a:rPr lang="en" b="1">
                <a:latin typeface="Source Code Pro"/>
                <a:ea typeface="Source Code Pro"/>
                <a:cs typeface="Source Code Pro"/>
                <a:sym typeface="Source Code Pro"/>
              </a:rPr>
              <a:t>T</a:t>
            </a:r>
            <a:r>
              <a:rPr lang="en">
                <a:latin typeface="Source Code Pro"/>
                <a:ea typeface="Source Code Pro"/>
                <a:cs typeface="Source Code Pro"/>
                <a:sym typeface="Source Code Pro"/>
              </a:rPr>
              <a:t>)</a:t>
            </a:r>
            <a:r>
              <a:rPr lang="en" b="1">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597" name="Google Shape;597;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Structs</a:t>
            </a:r>
            <a:endParaRPr/>
          </a:p>
        </p:txBody>
      </p:sp>
      <p:sp>
        <p:nvSpPr>
          <p:cNvPr id="603" name="Google Shape;603;p65"/>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User defined types containing </a:t>
            </a:r>
            <a:r>
              <a:rPr lang="en" b="1">
                <a:solidFill>
                  <a:srgbClr val="7030A0"/>
                </a:solidFill>
              </a:rPr>
              <a:t>fields</a:t>
            </a:r>
            <a:endParaRPr/>
          </a:p>
          <a:p>
            <a:pPr marL="914400" lvl="1" indent="-330200" algn="l" rtl="0">
              <a:spcBef>
                <a:spcPts val="0"/>
              </a:spcBef>
              <a:spcAft>
                <a:spcPts val="0"/>
              </a:spcAft>
              <a:buSzPts val="1600"/>
              <a:buChar char="○"/>
            </a:pPr>
            <a:r>
              <a:rPr lang="en"/>
              <a:t>Fields allocated in order declared by programmer</a:t>
            </a:r>
            <a:endParaRPr/>
          </a:p>
          <a:p>
            <a:pPr marL="457200" lvl="0" indent="-342900" algn="l" rtl="0">
              <a:spcBef>
                <a:spcPts val="0"/>
              </a:spcBef>
              <a:spcAft>
                <a:spcPts val="0"/>
              </a:spcAft>
              <a:buSzPts val="1800"/>
              <a:buChar char="●"/>
            </a:pPr>
            <a:r>
              <a:rPr lang="en"/>
              <a:t>Accessing Fields</a:t>
            </a:r>
            <a:endParaRPr/>
          </a:p>
          <a:p>
            <a:pPr marL="914400" lvl="1" indent="-330200" algn="l" rtl="0">
              <a:spcBef>
                <a:spcPts val="0"/>
              </a:spcBef>
              <a:spcAft>
                <a:spcPts val="0"/>
              </a:spcAft>
              <a:buSzPts val="1600"/>
              <a:buChar char="○"/>
            </a:pPr>
            <a:r>
              <a:rPr lang="en"/>
              <a:t>For an instance of the struct, use </a:t>
            </a:r>
            <a:r>
              <a:rPr lang="en" b="1">
                <a:latin typeface="Source Code Pro"/>
                <a:ea typeface="Source Code Pro"/>
                <a:cs typeface="Source Code Pro"/>
                <a:sym typeface="Source Code Pro"/>
              </a:rPr>
              <a:t>.</a:t>
            </a:r>
            <a:endParaRPr b="1">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For a pointer, use </a:t>
            </a:r>
            <a:r>
              <a:rPr lang="en" b="1">
                <a:latin typeface="Source Code Pro"/>
                <a:ea typeface="Source Code Pro"/>
                <a:cs typeface="Source Code Pro"/>
                <a:sym typeface="Source Code Pro"/>
              </a:rPr>
              <a:t>-&gt;</a:t>
            </a:r>
            <a:endParaRPr>
              <a:latin typeface="Source Code Pro"/>
              <a:ea typeface="Source Code Pro"/>
              <a:cs typeface="Source Code Pro"/>
              <a:sym typeface="Source Code Pro"/>
            </a:endParaRPr>
          </a:p>
          <a:p>
            <a:pPr marL="1371600" lvl="2" indent="-330200" algn="l" rtl="0">
              <a:spcBef>
                <a:spcPts val="0"/>
              </a:spcBef>
              <a:spcAft>
                <a:spcPts val="0"/>
              </a:spcAft>
              <a:buSzPts val="1600"/>
              <a:buChar char="■"/>
            </a:pPr>
            <a:r>
              <a:rPr lang="en"/>
              <a:t>Equivalent to </a:t>
            </a:r>
            <a:r>
              <a:rPr lang="en" b="1">
                <a:latin typeface="Source Code Pro"/>
                <a:ea typeface="Source Code Pro"/>
                <a:cs typeface="Source Code Pro"/>
                <a:sym typeface="Source Code Pro"/>
              </a:rPr>
              <a:t>*</a:t>
            </a:r>
            <a:r>
              <a:rPr lang="en"/>
              <a:t> (dereference) and then </a:t>
            </a:r>
            <a:r>
              <a:rPr lang="en" b="1">
                <a:latin typeface="Source Code Pro"/>
                <a:ea typeface="Source Code Pro"/>
                <a:cs typeface="Source Code Pro"/>
                <a:sym typeface="Source Code Pro"/>
              </a:rPr>
              <a:t>.</a:t>
            </a:r>
            <a:endParaRPr/>
          </a:p>
          <a:p>
            <a:pPr marL="457200" lvl="0" indent="-342900" algn="l" rtl="0">
              <a:spcBef>
                <a:spcPts val="0"/>
              </a:spcBef>
              <a:spcAft>
                <a:spcPts val="0"/>
              </a:spcAft>
              <a:buSzPts val="1800"/>
              <a:buChar char="●"/>
            </a:pPr>
            <a:r>
              <a:rPr lang="en"/>
              <a:t>Compiler adds padding to maintain </a:t>
            </a:r>
            <a:r>
              <a:rPr lang="en" b="1">
                <a:solidFill>
                  <a:srgbClr val="7030A0"/>
                </a:solidFill>
              </a:rPr>
              <a:t>alignment</a:t>
            </a:r>
            <a:endParaRPr b="1">
              <a:solidFill>
                <a:srgbClr val="7030A0"/>
              </a:solidFill>
            </a:endParaRPr>
          </a:p>
          <a:p>
            <a:pPr marL="914400" lvl="1" indent="-330200" algn="l" rtl="0">
              <a:spcBef>
                <a:spcPts val="0"/>
              </a:spcBef>
              <a:spcAft>
                <a:spcPts val="0"/>
              </a:spcAft>
              <a:buSzPts val="1600"/>
              <a:buChar char="○"/>
            </a:pPr>
            <a:r>
              <a:rPr lang="en"/>
              <a:t>Each field must be aligned to its size: add </a:t>
            </a:r>
            <a:r>
              <a:rPr lang="en" b="1">
                <a:solidFill>
                  <a:srgbClr val="7030A0"/>
                </a:solidFill>
              </a:rPr>
              <a:t>internal fragmentation</a:t>
            </a:r>
            <a:endParaRPr/>
          </a:p>
          <a:p>
            <a:pPr marL="914400" lvl="1" indent="-330200" algn="l" rtl="0">
              <a:spcBef>
                <a:spcPts val="0"/>
              </a:spcBef>
              <a:spcAft>
                <a:spcPts val="0"/>
              </a:spcAft>
              <a:buSzPts val="1600"/>
              <a:buChar char="○"/>
            </a:pPr>
            <a:r>
              <a:rPr lang="en"/>
              <a:t>Struct must be aligned to </a:t>
            </a:r>
            <a:r>
              <a:rPr lang="en" i="1"/>
              <a:t>K</a:t>
            </a:r>
            <a:r>
              <a:rPr lang="en" i="1" baseline="-25000"/>
              <a:t>max</a:t>
            </a:r>
            <a:r>
              <a:rPr lang="en"/>
              <a:t>: add </a:t>
            </a:r>
            <a:r>
              <a:rPr lang="en" b="1">
                <a:solidFill>
                  <a:srgbClr val="7030A0"/>
                </a:solidFill>
              </a:rPr>
              <a:t>external fragmentation</a:t>
            </a:r>
            <a:endParaRPr b="1">
              <a:solidFill>
                <a:srgbClr val="7030A0"/>
              </a:solidFill>
            </a:endParaRPr>
          </a:p>
          <a:p>
            <a:pPr marL="914400" lvl="1" indent="-330200" algn="l" rtl="0">
              <a:spcBef>
                <a:spcPts val="0"/>
              </a:spcBef>
              <a:spcAft>
                <a:spcPts val="0"/>
              </a:spcAft>
              <a:buSzPts val="1600"/>
              <a:buChar char="○"/>
            </a:pPr>
            <a:r>
              <a:rPr lang="en"/>
              <a:t>Minimize fragmentation by </a:t>
            </a:r>
            <a:r>
              <a:rPr lang="en">
                <a:solidFill>
                  <a:schemeClr val="accent6"/>
                </a:solidFill>
              </a:rPr>
              <a:t>ordering fields from largest to smallest</a:t>
            </a:r>
            <a:r>
              <a:rPr lang="en"/>
              <a:t> in C code</a:t>
            </a:r>
            <a:endParaRPr/>
          </a:p>
        </p:txBody>
      </p:sp>
      <p:sp>
        <p:nvSpPr>
          <p:cNvPr id="604" name="Google Shape;604;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110" name="Google Shape;110;p2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Arrays</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Array review</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Arrays in C</a:t>
            </a:r>
            <a:endParaRPr b="1">
              <a:solidFill>
                <a:srgbClr val="7030A0"/>
              </a:solidFill>
            </a:endParaRPr>
          </a:p>
          <a:p>
            <a:pPr marL="914400" lvl="1" indent="-330200" algn="l" rtl="0">
              <a:spcBef>
                <a:spcPts val="0"/>
              </a:spcBef>
              <a:spcAft>
                <a:spcPts val="0"/>
              </a:spcAft>
              <a:buSzPts val="1600"/>
              <a:buChar char="○"/>
            </a:pPr>
            <a:r>
              <a:rPr lang="en"/>
              <a:t>Multidimensional (nested) arrays</a:t>
            </a:r>
            <a:endParaRPr/>
          </a:p>
          <a:p>
            <a:pPr marL="914400" lvl="1" indent="-330200" algn="l" rtl="0">
              <a:spcBef>
                <a:spcPts val="0"/>
              </a:spcBef>
              <a:spcAft>
                <a:spcPts val="0"/>
              </a:spcAft>
              <a:buSzPts val="1600"/>
              <a:buChar char="○"/>
            </a:pPr>
            <a:r>
              <a:rPr lang="en"/>
              <a:t>Multilevel arrays</a:t>
            </a:r>
            <a:endParaRPr/>
          </a:p>
          <a:p>
            <a:pPr marL="457200" lvl="0" indent="-342900" algn="l" rtl="0">
              <a:spcBef>
                <a:spcPts val="0"/>
              </a:spcBef>
              <a:spcAft>
                <a:spcPts val="0"/>
              </a:spcAft>
              <a:buSzPts val="1800"/>
              <a:buChar char="●"/>
            </a:pPr>
            <a:r>
              <a:rPr lang="en"/>
              <a:t>Structs</a:t>
            </a:r>
            <a:endParaRPr/>
          </a:p>
          <a:p>
            <a:pPr marL="914400" lvl="1" indent="-330200" algn="l" rtl="0">
              <a:spcBef>
                <a:spcPts val="0"/>
              </a:spcBef>
              <a:spcAft>
                <a:spcPts val="0"/>
              </a:spcAft>
              <a:buSzPts val="1600"/>
              <a:buChar char="○"/>
            </a:pPr>
            <a:r>
              <a:rPr lang="en"/>
              <a:t>Structs in C</a:t>
            </a:r>
            <a:endParaRPr/>
          </a:p>
          <a:p>
            <a:pPr marL="914400" lvl="1" indent="-330200" algn="l" rtl="0">
              <a:spcBef>
                <a:spcPts val="0"/>
              </a:spcBef>
              <a:spcAft>
                <a:spcPts val="0"/>
              </a:spcAft>
              <a:buSzPts val="1600"/>
              <a:buChar char="○"/>
            </a:pPr>
            <a:r>
              <a:rPr lang="en"/>
              <a:t>Struct memory layout</a:t>
            </a:r>
            <a:endParaRPr/>
          </a:p>
          <a:p>
            <a:pPr marL="914400" lvl="1" indent="-330200" algn="l" rtl="0">
              <a:spcBef>
                <a:spcPts val="0"/>
              </a:spcBef>
              <a:spcAft>
                <a:spcPts val="0"/>
              </a:spcAft>
              <a:buSzPts val="1600"/>
              <a:buChar char="○"/>
            </a:pPr>
            <a:r>
              <a:rPr lang="en"/>
              <a:t>Alignment</a:t>
            </a:r>
            <a:endParaRPr/>
          </a:p>
        </p:txBody>
      </p:sp>
      <p:pic>
        <p:nvPicPr>
          <p:cNvPr id="111" name="Google Shape;111;p22" descr="A meme broken into 4 rows. At the top is a picture of many programming language logos, including Java, C, Python, etc., following by the text &quot;Arrays start at 0&quot;, and a brain scan of a person with a very small brain. The next row has the logos for Lua, Perl, and Matlab, the text &quot;Arrays start at 1&quot;, and a brain scan of a person with a large brain, with bright lights indicating brain activity. The third row contains the logo for Perl, the text &quot;Arrays can start wherever&quot; with a shrugging emoticon, and a picture of a persons brain exploding. In the last row is the Star Wars logo, the text &quot;Arrays start at 4, stop at 6, restart at 1, stop again at 3, restart at 7 then continue on&quot;, and a picture of Emperor Snoke."/>
          <p:cNvPicPr preferRelativeResize="0"/>
          <p:nvPr/>
        </p:nvPicPr>
        <p:blipFill>
          <a:blip r:embed="rId3">
            <a:alphaModFix/>
          </a:blip>
          <a:stretch>
            <a:fillRect/>
          </a:stretch>
        </p:blipFill>
        <p:spPr>
          <a:xfrm>
            <a:off x="4886175" y="320100"/>
            <a:ext cx="4023775" cy="3827349"/>
          </a:xfrm>
          <a:prstGeom prst="rect">
            <a:avLst/>
          </a:prstGeom>
          <a:noFill/>
          <a:ln w="9525" cap="flat" cmpd="sng">
            <a:solidFill>
              <a:schemeClr val="dk2"/>
            </a:solidFill>
            <a:prstDash val="solid"/>
            <a:round/>
            <a:headEnd type="none" w="sm" len="sm"/>
            <a:tailEnd type="none" w="sm" len="sm"/>
          </a:ln>
        </p:spPr>
      </p:pic>
      <p:sp>
        <p:nvSpPr>
          <p:cNvPr id="112" name="Google Shape;11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Recap: Arrays</a:t>
            </a:r>
            <a:endParaRPr/>
          </a:p>
        </p:txBody>
      </p:sp>
      <p:sp>
        <p:nvSpPr>
          <p:cNvPr id="118" name="Google Shape;118;p2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solidFill>
                  <a:srgbClr val="0000FF"/>
                </a:solidFill>
                <a:latin typeface="Source Code Pro"/>
                <a:ea typeface="Source Code Pro"/>
                <a:cs typeface="Source Code Pro"/>
                <a:sym typeface="Source Code Pro"/>
              </a:rPr>
              <a:t>T</a:t>
            </a:r>
            <a:r>
              <a:rPr lang="en">
                <a:latin typeface="Source Code Pro"/>
                <a:ea typeface="Source Code Pro"/>
                <a:cs typeface="Source Code Pro"/>
                <a:sym typeface="Source Code Pro"/>
              </a:rPr>
              <a:t> A[</a:t>
            </a:r>
            <a:r>
              <a:rPr lang="en">
                <a:solidFill>
                  <a:srgbClr val="38761D"/>
                </a:solidFill>
                <a:latin typeface="Source Code Pro"/>
                <a:ea typeface="Source Code Pro"/>
                <a:cs typeface="Source Code Pro"/>
                <a:sym typeface="Source Code Pro"/>
              </a:rPr>
              <a:t>N</a:t>
            </a:r>
            <a:r>
              <a:rPr lang="en">
                <a:latin typeface="Source Code Pro"/>
                <a:ea typeface="Source Code Pro"/>
                <a:cs typeface="Source Code Pro"/>
                <a:sym typeface="Source Code Pro"/>
              </a:rPr>
              <a:t>]</a:t>
            </a:r>
            <a:r>
              <a:rPr lang="en"/>
              <a:t>  </a:t>
            </a:r>
            <a:r>
              <a:rPr lang="en" sz="2000"/>
              <a:t>→</a:t>
            </a:r>
            <a:r>
              <a:rPr lang="en"/>
              <a:t>  array </a:t>
            </a:r>
            <a:r>
              <a:rPr lang="en">
                <a:latin typeface="Source Code Pro"/>
                <a:ea typeface="Source Code Pro"/>
                <a:cs typeface="Source Code Pro"/>
                <a:sym typeface="Source Code Pro"/>
              </a:rPr>
              <a:t>A</a:t>
            </a:r>
            <a:r>
              <a:rPr lang="en"/>
              <a:t> of type </a:t>
            </a:r>
            <a:r>
              <a:rPr lang="en">
                <a:latin typeface="Source Code Pro"/>
                <a:ea typeface="Source Code Pro"/>
                <a:cs typeface="Source Code Pro"/>
                <a:sym typeface="Source Code Pro"/>
              </a:rPr>
              <a:t>T</a:t>
            </a:r>
            <a:r>
              <a:rPr lang="en"/>
              <a:t> and length </a:t>
            </a:r>
            <a:r>
              <a:rPr lang="en">
                <a:latin typeface="Source Code Pro"/>
                <a:ea typeface="Source Code Pro"/>
                <a:cs typeface="Source Code Pro"/>
                <a:sym typeface="Source Code Pro"/>
              </a:rPr>
              <a:t>N</a:t>
            </a:r>
            <a:endParaRPr/>
          </a:p>
          <a:p>
            <a:pPr marL="914400" lvl="1" indent="-330200" algn="l" rtl="0">
              <a:spcBef>
                <a:spcPts val="0"/>
              </a:spcBef>
              <a:spcAft>
                <a:spcPts val="0"/>
              </a:spcAft>
              <a:buSzPts val="1600"/>
              <a:buChar char="○"/>
            </a:pPr>
            <a:r>
              <a:rPr lang="en" u="sng"/>
              <a:t>Contiguously</a:t>
            </a:r>
            <a:r>
              <a:rPr lang="en"/>
              <a:t> allocated region of </a:t>
            </a:r>
            <a:r>
              <a:rPr lang="en">
                <a:latin typeface="Source Code Pro"/>
                <a:ea typeface="Source Code Pro"/>
                <a:cs typeface="Source Code Pro"/>
                <a:sym typeface="Source Code Pro"/>
              </a:rPr>
              <a:t>N*sizeof(T)</a:t>
            </a:r>
            <a:r>
              <a:rPr lang="en"/>
              <a:t> bytes</a:t>
            </a:r>
            <a:endParaRPr/>
          </a:p>
          <a:p>
            <a:pPr marL="914400" lvl="1" indent="-330200" algn="l" rtl="0">
              <a:spcBef>
                <a:spcPts val="0"/>
              </a:spcBef>
              <a:spcAft>
                <a:spcPts val="0"/>
              </a:spcAft>
              <a:buSzPts val="1600"/>
              <a:buChar char="○"/>
            </a:pPr>
            <a:r>
              <a:rPr lang="en"/>
              <a:t>Identifier </a:t>
            </a:r>
            <a:r>
              <a:rPr lang="en">
                <a:latin typeface="Source Code Pro"/>
                <a:ea typeface="Source Code Pro"/>
                <a:cs typeface="Source Code Pro"/>
                <a:sym typeface="Source Code Pro"/>
              </a:rPr>
              <a:t>A</a:t>
            </a:r>
            <a:r>
              <a:rPr lang="en"/>
              <a:t> evaluates to the address of the array (type </a:t>
            </a:r>
            <a:r>
              <a:rPr lang="en">
                <a:latin typeface="Source Code Pro"/>
                <a:ea typeface="Source Code Pro"/>
                <a:cs typeface="Source Code Pro"/>
                <a:sym typeface="Source Code Pro"/>
              </a:rPr>
              <a:t>T*</a:t>
            </a:r>
            <a:r>
              <a:rPr lang="en"/>
              <a:t>)</a:t>
            </a:r>
            <a:endParaRPr/>
          </a:p>
        </p:txBody>
      </p:sp>
      <p:sp>
        <p:nvSpPr>
          <p:cNvPr id="119" name="Google Shape;11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120" name="Google Shape;120;p23" descr="At the top is the code snippet &quot;char msg[12];&quot; followed by a row of 12 boxes. An arrow pointing to the beginning of the row is labeled &quot;msg&quot;, and an arrow pointing after the end is labeled &quot;msg + 12&quot;.&#10;Below this is the code &quot;int val[4];&quot; and a row of 4 boxes. Each box is as long as 4 of the boxes in the previous row. Arrows pointing to the beginning of each box are labeled &quot;val&quot;, &quot;val+4&quot;, &quot;val+8&quot;, and &quot;val+12&quot;, and an arrow pointing past the end of the row is labeled &quot;val+16&quot;&#10;Below this is the code &quot;double a[3];&quot; and a row of 3 boxes. Each box is as long as 2 in the previous row. Arrows pointing to the beginning of each box are labeled &quot;a&quot;, &quot;a+8&quot;, and &quot;a+16&quot;, and an arrow pointing past the end is labeled &quot;a+24&quot;"/>
          <p:cNvPicPr preferRelativeResize="0"/>
          <p:nvPr/>
        </p:nvPicPr>
        <p:blipFill>
          <a:blip r:embed="rId3">
            <a:alphaModFix/>
          </a:blip>
          <a:stretch>
            <a:fillRect/>
          </a:stretch>
        </p:blipFill>
        <p:spPr>
          <a:xfrm>
            <a:off x="701400" y="1971724"/>
            <a:ext cx="7741199" cy="221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Recap: Array Accesses</a:t>
            </a:r>
            <a:endParaRPr/>
          </a:p>
        </p:txBody>
      </p:sp>
      <p:pic>
        <p:nvPicPr>
          <p:cNvPr id="169" name="Google Shape;169;p25" descr="A row of 5 boxes labeled &quot;int x[5];&quot;. There are arrows pointing to the beginning of each box, and one pointing past the end of the row. These are labeled &quot;a&quot;, &quot;a+4&quot;, &quot;a+8&quot;, &quot;a+12&quot;, &quot;a+16&quot;, and &quot;a+20&quot;"/>
          <p:cNvPicPr preferRelativeResize="0"/>
          <p:nvPr/>
        </p:nvPicPr>
        <p:blipFill>
          <a:blip r:embed="rId3">
            <a:alphaModFix/>
          </a:blip>
          <a:stretch>
            <a:fillRect/>
          </a:stretch>
        </p:blipFill>
        <p:spPr>
          <a:xfrm>
            <a:off x="150276" y="661925"/>
            <a:ext cx="6386047" cy="810225"/>
          </a:xfrm>
          <a:prstGeom prst="rect">
            <a:avLst/>
          </a:prstGeom>
          <a:noFill/>
          <a:ln>
            <a:noFill/>
          </a:ln>
        </p:spPr>
      </p:pic>
      <p:sp>
        <p:nvSpPr>
          <p:cNvPr id="170" name="Google Shape;170;p25"/>
          <p:cNvSpPr txBox="1">
            <a:spLocks noGrp="1"/>
          </p:cNvSpPr>
          <p:nvPr>
            <p:ph type="body" idx="1"/>
          </p:nvPr>
        </p:nvSpPr>
        <p:spPr>
          <a:xfrm>
            <a:off x="6460125" y="566850"/>
            <a:ext cx="2712300" cy="810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i="1"/>
              <a:t>a</a:t>
            </a:r>
            <a:r>
              <a:rPr lang="en"/>
              <a:t> = starting address of </a:t>
            </a:r>
            <a:r>
              <a:rPr lang="en">
                <a:latin typeface="Source Code Pro"/>
                <a:ea typeface="Source Code Pro"/>
                <a:cs typeface="Source Code Pro"/>
                <a:sym typeface="Source Code Pro"/>
              </a:rPr>
              <a:t>x</a:t>
            </a:r>
            <a:endParaRPr>
              <a:latin typeface="Source Code Pro"/>
              <a:ea typeface="Source Code Pro"/>
              <a:cs typeface="Source Code Pro"/>
              <a:sym typeface="Source Code Pro"/>
            </a:endParaRPr>
          </a:p>
        </p:txBody>
      </p:sp>
      <p:graphicFrame>
        <p:nvGraphicFramePr>
          <p:cNvPr id="171" name="Google Shape;171;p25"/>
          <p:cNvGraphicFramePr/>
          <p:nvPr/>
        </p:nvGraphicFramePr>
        <p:xfrm>
          <a:off x="952500" y="1613900"/>
          <a:ext cx="7239000" cy="2593325"/>
        </p:xfrm>
        <a:graphic>
          <a:graphicData uri="http://schemas.openxmlformats.org/drawingml/2006/table">
            <a:tbl>
              <a:tblPr>
                <a:noFill/>
                <a:tableStyleId>{D52B0BAE-E2C9-4F5B-AF08-BC92DB2339AB}</a:tableStyleId>
              </a:tblPr>
              <a:tblGrid>
                <a:gridCol w="1775300">
                  <a:extLst>
                    <a:ext uri="{9D8B030D-6E8A-4147-A177-3AD203B41FA5}">
                      <a16:colId xmlns:a16="http://schemas.microsoft.com/office/drawing/2014/main" val="20000"/>
                    </a:ext>
                  </a:extLst>
                </a:gridCol>
                <a:gridCol w="2122425">
                  <a:extLst>
                    <a:ext uri="{9D8B030D-6E8A-4147-A177-3AD203B41FA5}">
                      <a16:colId xmlns:a16="http://schemas.microsoft.com/office/drawing/2014/main" val="20001"/>
                    </a:ext>
                  </a:extLst>
                </a:gridCol>
                <a:gridCol w="3341275">
                  <a:extLst>
                    <a:ext uri="{9D8B030D-6E8A-4147-A177-3AD203B41FA5}">
                      <a16:colId xmlns:a16="http://schemas.microsoft.com/office/drawing/2014/main" val="20002"/>
                    </a:ext>
                  </a:extLst>
                </a:gridCol>
              </a:tblGrid>
              <a:tr h="370475">
                <a:tc>
                  <a:txBody>
                    <a:bodyPr/>
                    <a:lstStyle/>
                    <a:p>
                      <a:pPr marL="0" lvl="0" indent="0" algn="ctr" rtl="0">
                        <a:spcBef>
                          <a:spcPts val="0"/>
                        </a:spcBef>
                        <a:spcAft>
                          <a:spcPts val="0"/>
                        </a:spcAft>
                        <a:buNone/>
                      </a:pPr>
                      <a:r>
                        <a:rPr lang="en" b="1">
                          <a:solidFill>
                            <a:schemeClr val="lt1"/>
                          </a:solidFill>
                        </a:rPr>
                        <a:t>Expression</a:t>
                      </a:r>
                      <a:endParaRPr b="1">
                        <a:solidFill>
                          <a:schemeClr val="lt1"/>
                        </a:solidFill>
                      </a:endParaRPr>
                    </a:p>
                  </a:txBody>
                  <a:tcPr marL="0" marR="0" marT="45700" marB="45700">
                    <a:solidFill>
                      <a:srgbClr val="7030A0"/>
                    </a:solidFill>
                  </a:tcPr>
                </a:tc>
                <a:tc>
                  <a:txBody>
                    <a:bodyPr/>
                    <a:lstStyle/>
                    <a:p>
                      <a:pPr marL="0" lvl="0" indent="0" algn="ctr" rtl="0">
                        <a:spcBef>
                          <a:spcPts val="0"/>
                        </a:spcBef>
                        <a:spcAft>
                          <a:spcPts val="0"/>
                        </a:spcAft>
                        <a:buNone/>
                      </a:pPr>
                      <a:r>
                        <a:rPr lang="en" b="1">
                          <a:solidFill>
                            <a:schemeClr val="lt1"/>
                          </a:solidFill>
                        </a:rPr>
                        <a:t>Type</a:t>
                      </a:r>
                      <a:endParaRPr b="1">
                        <a:solidFill>
                          <a:schemeClr val="lt1"/>
                        </a:solidFill>
                      </a:endParaRPr>
                    </a:p>
                  </a:txBody>
                  <a:tcPr marL="0" marR="0" marT="45700" marB="45700">
                    <a:solidFill>
                      <a:srgbClr val="7030A0"/>
                    </a:solidFill>
                  </a:tcPr>
                </a:tc>
                <a:tc>
                  <a:txBody>
                    <a:bodyPr/>
                    <a:lstStyle/>
                    <a:p>
                      <a:pPr marL="0" lvl="0" indent="0" algn="ctr" rtl="0">
                        <a:spcBef>
                          <a:spcPts val="0"/>
                        </a:spcBef>
                        <a:spcAft>
                          <a:spcPts val="0"/>
                        </a:spcAft>
                        <a:buNone/>
                      </a:pPr>
                      <a:r>
                        <a:rPr lang="en" b="1">
                          <a:solidFill>
                            <a:schemeClr val="lt1"/>
                          </a:solidFill>
                        </a:rPr>
                        <a:t>Value</a:t>
                      </a:r>
                      <a:endParaRPr b="1">
                        <a:solidFill>
                          <a:schemeClr val="lt1"/>
                        </a:solidFill>
                      </a:endParaRPr>
                    </a:p>
                  </a:txBody>
                  <a:tcPr marL="0" marR="0" marT="45700" marB="45700">
                    <a:solidFill>
                      <a:srgbClr val="7030A0"/>
                    </a:solidFill>
                  </a:tcPr>
                </a:tc>
                <a:extLst>
                  <a:ext uri="{0D108BD9-81ED-4DB2-BD59-A6C34878D82A}">
                    <a16:rowId xmlns:a16="http://schemas.microsoft.com/office/drawing/2014/main" val="10000"/>
                  </a:ext>
                </a:extLst>
              </a:tr>
              <a:tr h="37047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x</a:t>
                      </a:r>
                      <a:endParaRPr>
                        <a:latin typeface="Source Code Pro"/>
                        <a:ea typeface="Source Code Pro"/>
                        <a:cs typeface="Source Code Pro"/>
                        <a:sym typeface="Source Code Pro"/>
                      </a:endParaRPr>
                    </a:p>
                  </a:txBody>
                  <a:tcPr marL="0" marR="0" marT="45700" marB="4570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int*</a:t>
                      </a:r>
                      <a:endParaRPr>
                        <a:latin typeface="Source Code Pro"/>
                        <a:ea typeface="Source Code Pro"/>
                        <a:cs typeface="Source Code Pro"/>
                        <a:sym typeface="Source Code Pro"/>
                      </a:endParaRPr>
                    </a:p>
                  </a:txBody>
                  <a:tcPr marL="0" marR="0" marT="45700" marB="4570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a</a:t>
                      </a:r>
                      <a:endParaRPr>
                        <a:latin typeface="Source Code Pro"/>
                        <a:ea typeface="Source Code Pro"/>
                        <a:cs typeface="Source Code Pro"/>
                        <a:sym typeface="Source Code Pro"/>
                      </a:endParaRPr>
                    </a:p>
                  </a:txBody>
                  <a:tcPr marL="0" marR="0" marT="45700" marB="45700"/>
                </a:tc>
                <a:extLst>
                  <a:ext uri="{0D108BD9-81ED-4DB2-BD59-A6C34878D82A}">
                    <a16:rowId xmlns:a16="http://schemas.microsoft.com/office/drawing/2014/main" val="10001"/>
                  </a:ext>
                </a:extLst>
              </a:tr>
              <a:tr h="37047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x[4]</a:t>
                      </a:r>
                      <a:endParaRPr>
                        <a:latin typeface="Source Code Pro"/>
                        <a:ea typeface="Source Code Pro"/>
                        <a:cs typeface="Source Code Pro"/>
                        <a:sym typeface="Source Code Pro"/>
                      </a:endParaRPr>
                    </a:p>
                  </a:txBody>
                  <a:tcPr marL="0" marR="0" marT="45700" marB="4570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int</a:t>
                      </a:r>
                      <a:endParaRPr>
                        <a:latin typeface="Source Code Pro"/>
                        <a:ea typeface="Source Code Pro"/>
                        <a:cs typeface="Source Code Pro"/>
                        <a:sym typeface="Source Code Pro"/>
                      </a:endParaRPr>
                    </a:p>
                  </a:txBody>
                  <a:tcPr marL="0" marR="0" marT="45700" marB="4570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5</a:t>
                      </a:r>
                      <a:endParaRPr>
                        <a:latin typeface="Source Code Pro"/>
                        <a:ea typeface="Source Code Pro"/>
                        <a:cs typeface="Source Code Pro"/>
                        <a:sym typeface="Source Code Pro"/>
                      </a:endParaRPr>
                    </a:p>
                  </a:txBody>
                  <a:tcPr marL="0" marR="0" marT="45700" marB="45700"/>
                </a:tc>
                <a:extLst>
                  <a:ext uri="{0D108BD9-81ED-4DB2-BD59-A6C34878D82A}">
                    <a16:rowId xmlns:a16="http://schemas.microsoft.com/office/drawing/2014/main" val="10002"/>
                  </a:ext>
                </a:extLst>
              </a:tr>
              <a:tr h="37047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x + 1</a:t>
                      </a:r>
                      <a:endParaRPr>
                        <a:latin typeface="Source Code Pro"/>
                        <a:ea typeface="Source Code Pro"/>
                        <a:cs typeface="Source Code Pro"/>
                        <a:sym typeface="Source Code Pro"/>
                      </a:endParaRPr>
                    </a:p>
                  </a:txBody>
                  <a:tcPr marL="0" marR="0" marT="45700" marB="4570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int*</a:t>
                      </a:r>
                      <a:endParaRPr>
                        <a:latin typeface="Source Code Pro"/>
                        <a:ea typeface="Source Code Pro"/>
                        <a:cs typeface="Source Code Pro"/>
                        <a:sym typeface="Source Code Pro"/>
                      </a:endParaRPr>
                    </a:p>
                  </a:txBody>
                  <a:tcPr marL="0" marR="0" marT="45700" marB="45700"/>
                </a:tc>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a + 4</a:t>
                      </a:r>
                      <a:endParaRPr>
                        <a:latin typeface="Source Code Pro"/>
                        <a:ea typeface="Source Code Pro"/>
                        <a:cs typeface="Source Code Pro"/>
                        <a:sym typeface="Source Code Pro"/>
                      </a:endParaRPr>
                    </a:p>
                  </a:txBody>
                  <a:tcPr marL="0" marR="0" marT="45700" marB="45700"/>
                </a:tc>
                <a:extLst>
                  <a:ext uri="{0D108BD9-81ED-4DB2-BD59-A6C34878D82A}">
                    <a16:rowId xmlns:a16="http://schemas.microsoft.com/office/drawing/2014/main" val="10003"/>
                  </a:ext>
                </a:extLst>
              </a:tr>
              <a:tr h="37047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&amp;x[2]</a:t>
                      </a:r>
                      <a:endParaRPr>
                        <a:latin typeface="Source Code Pro"/>
                        <a:ea typeface="Source Code Pro"/>
                        <a:cs typeface="Source Code Pro"/>
                        <a:sym typeface="Source Code Pro"/>
                      </a:endParaRPr>
                    </a:p>
                  </a:txBody>
                  <a:tcPr marL="0" marR="0" marT="45700" marB="45700"/>
                </a:tc>
                <a:tc>
                  <a:txBody>
                    <a:bodyPr/>
                    <a:lstStyle/>
                    <a:p>
                      <a:pPr marL="0" lvl="0" indent="0" algn="ctr" rtl="0">
                        <a:spcBef>
                          <a:spcPts val="0"/>
                        </a:spcBef>
                        <a:spcAft>
                          <a:spcPts val="0"/>
                        </a:spcAft>
                        <a:buNone/>
                      </a:pPr>
                      <a:endParaRPr>
                        <a:latin typeface="Source Code Pro"/>
                        <a:ea typeface="Source Code Pro"/>
                        <a:cs typeface="Source Code Pro"/>
                        <a:sym typeface="Source Code Pro"/>
                      </a:endParaRPr>
                    </a:p>
                  </a:txBody>
                  <a:tcPr marL="0" marR="0" marT="45700" marB="45700"/>
                </a:tc>
                <a:tc>
                  <a:txBody>
                    <a:bodyPr/>
                    <a:lstStyle/>
                    <a:p>
                      <a:pPr marL="0" lvl="0" indent="0" algn="ctr" rtl="0">
                        <a:spcBef>
                          <a:spcPts val="0"/>
                        </a:spcBef>
                        <a:spcAft>
                          <a:spcPts val="0"/>
                        </a:spcAft>
                        <a:buNone/>
                      </a:pPr>
                      <a:endParaRPr>
                        <a:latin typeface="Source Code Pro"/>
                        <a:ea typeface="Source Code Pro"/>
                        <a:cs typeface="Source Code Pro"/>
                        <a:sym typeface="Source Code Pro"/>
                      </a:endParaRPr>
                    </a:p>
                  </a:txBody>
                  <a:tcPr marL="0" marR="0" marT="45700" marB="45700"/>
                </a:tc>
                <a:extLst>
                  <a:ext uri="{0D108BD9-81ED-4DB2-BD59-A6C34878D82A}">
                    <a16:rowId xmlns:a16="http://schemas.microsoft.com/office/drawing/2014/main" val="10004"/>
                  </a:ext>
                </a:extLst>
              </a:tr>
              <a:tr h="370475">
                <a:tc>
                  <a:txBody>
                    <a:bodyPr/>
                    <a:lstStyle/>
                    <a:p>
                      <a:pPr marL="0" lvl="0" indent="0" algn="ctr" rtl="0">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*(x + 1)</a:t>
                      </a:r>
                      <a:endParaRPr>
                        <a:latin typeface="Source Code Pro"/>
                        <a:ea typeface="Source Code Pro"/>
                        <a:cs typeface="Source Code Pro"/>
                        <a:sym typeface="Source Code Pro"/>
                      </a:endParaRPr>
                    </a:p>
                  </a:txBody>
                  <a:tcPr marL="0" marR="0" marT="45700" marB="45700"/>
                </a:tc>
                <a:tc>
                  <a:txBody>
                    <a:bodyPr/>
                    <a:lstStyle/>
                    <a:p>
                      <a:pPr marL="0" lvl="0" indent="0" algn="ctr" rtl="0">
                        <a:spcBef>
                          <a:spcPts val="0"/>
                        </a:spcBef>
                        <a:spcAft>
                          <a:spcPts val="0"/>
                        </a:spcAft>
                        <a:buNone/>
                      </a:pPr>
                      <a:endParaRPr>
                        <a:latin typeface="Source Code Pro"/>
                        <a:ea typeface="Source Code Pro"/>
                        <a:cs typeface="Source Code Pro"/>
                        <a:sym typeface="Source Code Pro"/>
                      </a:endParaRPr>
                    </a:p>
                  </a:txBody>
                  <a:tcPr marL="0" marR="0" marT="45700" marB="45700"/>
                </a:tc>
                <a:tc>
                  <a:txBody>
                    <a:bodyPr/>
                    <a:lstStyle/>
                    <a:p>
                      <a:pPr marL="0" lvl="0" indent="0" algn="ctr" rtl="0">
                        <a:spcBef>
                          <a:spcPts val="0"/>
                        </a:spcBef>
                        <a:spcAft>
                          <a:spcPts val="0"/>
                        </a:spcAft>
                        <a:buNone/>
                      </a:pPr>
                      <a:endParaRPr/>
                    </a:p>
                  </a:txBody>
                  <a:tcPr marL="0" marR="0" marT="45700" marB="45700"/>
                </a:tc>
                <a:extLst>
                  <a:ext uri="{0D108BD9-81ED-4DB2-BD59-A6C34878D82A}">
                    <a16:rowId xmlns:a16="http://schemas.microsoft.com/office/drawing/2014/main" val="10005"/>
                  </a:ext>
                </a:extLst>
              </a:tr>
              <a:tr h="370475">
                <a:tc>
                  <a:txBody>
                    <a:bodyPr/>
                    <a:lstStyle/>
                    <a:p>
                      <a:pPr marL="0" lvl="0" indent="0" algn="ctr" rtl="0">
                        <a:spcBef>
                          <a:spcPts val="0"/>
                        </a:spcBef>
                        <a:spcAft>
                          <a:spcPts val="0"/>
                        </a:spcAft>
                        <a:buNone/>
                      </a:pPr>
                      <a:r>
                        <a:rPr lang="en">
                          <a:latin typeface="Source Code Pro"/>
                          <a:ea typeface="Source Code Pro"/>
                          <a:cs typeface="Source Code Pro"/>
                          <a:sym typeface="Source Code Pro"/>
                        </a:rPr>
                        <a:t>x[5]</a:t>
                      </a:r>
                      <a:endParaRPr>
                        <a:latin typeface="Source Code Pro"/>
                        <a:ea typeface="Source Code Pro"/>
                        <a:cs typeface="Source Code Pro"/>
                        <a:sym typeface="Source Code Pro"/>
                      </a:endParaRPr>
                    </a:p>
                  </a:txBody>
                  <a:tcPr marL="0" marR="0" marT="45700" marB="45700"/>
                </a:tc>
                <a:tc>
                  <a:txBody>
                    <a:bodyPr/>
                    <a:lstStyle/>
                    <a:p>
                      <a:pPr marL="0" lvl="0" indent="0" algn="ctr" rtl="0">
                        <a:spcBef>
                          <a:spcPts val="0"/>
                        </a:spcBef>
                        <a:spcAft>
                          <a:spcPts val="0"/>
                        </a:spcAft>
                        <a:buNone/>
                      </a:pPr>
                      <a:endParaRPr>
                        <a:latin typeface="Source Code Pro"/>
                        <a:ea typeface="Source Code Pro"/>
                        <a:cs typeface="Source Code Pro"/>
                        <a:sym typeface="Source Code Pro"/>
                      </a:endParaRPr>
                    </a:p>
                  </a:txBody>
                  <a:tcPr marL="0" marR="0" marT="45700" marB="45700"/>
                </a:tc>
                <a:tc>
                  <a:txBody>
                    <a:bodyPr/>
                    <a:lstStyle/>
                    <a:p>
                      <a:pPr marL="0" lvl="0" indent="0" algn="ctr" rtl="0">
                        <a:spcBef>
                          <a:spcPts val="0"/>
                        </a:spcBef>
                        <a:spcAft>
                          <a:spcPts val="0"/>
                        </a:spcAft>
                        <a:buNone/>
                      </a:pPr>
                      <a:endParaRPr>
                        <a:latin typeface="Source Code Pro"/>
                        <a:ea typeface="Source Code Pro"/>
                        <a:cs typeface="Source Code Pro"/>
                        <a:sym typeface="Source Code Pro"/>
                      </a:endParaRPr>
                    </a:p>
                  </a:txBody>
                  <a:tcPr marL="0" marR="0" marT="45700" marB="45700"/>
                </a:tc>
                <a:extLst>
                  <a:ext uri="{0D108BD9-81ED-4DB2-BD59-A6C34878D82A}">
                    <a16:rowId xmlns:a16="http://schemas.microsoft.com/office/drawing/2014/main" val="10006"/>
                  </a:ext>
                </a:extLst>
              </a:tr>
            </a:tbl>
          </a:graphicData>
        </a:graphic>
      </p:graphicFrame>
      <p:sp>
        <p:nvSpPr>
          <p:cNvPr id="172" name="Google Shape;17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Arrays in Memory Example</a:t>
            </a:r>
            <a:endParaRPr/>
          </a:p>
        </p:txBody>
      </p:sp>
      <p:sp>
        <p:nvSpPr>
          <p:cNvPr id="178" name="Google Shape;178;p26"/>
          <p:cNvSpPr txBox="1"/>
          <p:nvPr/>
        </p:nvSpPr>
        <p:spPr>
          <a:xfrm>
            <a:off x="435875" y="742825"/>
            <a:ext cx="4157700" cy="10467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2"/>
                </a:solidFill>
                <a:latin typeface="Source Code Pro"/>
                <a:ea typeface="Source Code Pro"/>
                <a:cs typeface="Source Code Pro"/>
                <a:sym typeface="Source Code Pro"/>
              </a:rPr>
              <a:t>// arrays of ZIP code digits</a:t>
            </a:r>
            <a:endParaRPr dirty="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columbia[</a:t>
            </a:r>
            <a:r>
              <a:rPr lang="en" dirty="0">
                <a:solidFill>
                  <a:srgbClr val="38761D"/>
                </a:solidFill>
                <a:latin typeface="Source Code Pro"/>
                <a:ea typeface="Source Code Pro"/>
                <a:cs typeface="Source Code Pro"/>
                <a:sym typeface="Source Code Pro"/>
              </a:rPr>
              <a:t>5</a:t>
            </a:r>
            <a:r>
              <a:rPr lang="en" dirty="0">
                <a:latin typeface="Source Code Pro"/>
                <a:ea typeface="Source Code Pro"/>
                <a:cs typeface="Source Code Pro"/>
                <a:sym typeface="Source Code Pro"/>
              </a:rPr>
              <a:t>]	= { </a:t>
            </a:r>
            <a:r>
              <a:rPr lang="en" dirty="0">
                <a:solidFill>
                  <a:srgbClr val="38761D"/>
                </a:solidFill>
                <a:latin typeface="Source Code Pro"/>
                <a:ea typeface="Source Code Pro"/>
                <a:cs typeface="Source Code Pro"/>
                <a:sym typeface="Source Code Pro"/>
              </a:rPr>
              <a:t>1</a:t>
            </a:r>
            <a:r>
              <a:rPr lang="en" dirty="0">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2</a:t>
            </a:r>
            <a:r>
              <a:rPr lang="en" dirty="0">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7</a:t>
            </a:r>
            <a:r>
              <a:rPr lang="en" dirty="0">
                <a:latin typeface="Source Code Pro"/>
                <a:ea typeface="Source Code Pro"/>
                <a:cs typeface="Source Code Pro"/>
                <a:sym typeface="Source Code Pro"/>
              </a:rPr>
              <a:t> };</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uw[</a:t>
            </a:r>
            <a:r>
              <a:rPr lang="en" dirty="0">
                <a:solidFill>
                  <a:srgbClr val="38761D"/>
                </a:solidFill>
                <a:latin typeface="Source Code Pro"/>
                <a:ea typeface="Source Code Pro"/>
                <a:cs typeface="Source Code Pro"/>
                <a:sym typeface="Source Code Pro"/>
              </a:rPr>
              <a:t>5</a:t>
            </a:r>
            <a:r>
              <a:rPr lang="en" dirty="0">
                <a:latin typeface="Source Code Pro"/>
                <a:ea typeface="Source Code Pro"/>
                <a:cs typeface="Source Code Pro"/>
                <a:sym typeface="Source Code Pro"/>
              </a:rPr>
              <a:t>] 	= {</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9</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8</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1</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9</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5</a:t>
            </a:r>
            <a:r>
              <a:rPr lang="en" dirty="0">
                <a:solidFill>
                  <a:schemeClr val="dk1"/>
                </a:solidFill>
                <a:latin typeface="Source Code Pro"/>
                <a:ea typeface="Source Code Pro"/>
                <a:cs typeface="Source Code Pro"/>
                <a:sym typeface="Source Code Pro"/>
              </a:rPr>
              <a:t> </a:t>
            </a: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princeton[</a:t>
            </a:r>
            <a:r>
              <a:rPr lang="en" dirty="0">
                <a:solidFill>
                  <a:srgbClr val="38761D"/>
                </a:solidFill>
                <a:latin typeface="Source Code Pro"/>
                <a:ea typeface="Source Code Pro"/>
                <a:cs typeface="Source Code Pro"/>
                <a:sym typeface="Source Code Pro"/>
              </a:rPr>
              <a:t>5</a:t>
            </a:r>
            <a:r>
              <a:rPr lang="en" dirty="0">
                <a:latin typeface="Source Code Pro"/>
                <a:ea typeface="Source Code Pro"/>
                <a:cs typeface="Source Code Pro"/>
                <a:sym typeface="Source Code Pro"/>
              </a:rPr>
              <a:t>]	= {</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0</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8</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5</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4</a:t>
            </a:r>
            <a:r>
              <a:rPr lang="en" dirty="0">
                <a:solidFill>
                  <a:schemeClr val="dk1"/>
                </a:solidFill>
                <a:latin typeface="Source Code Pro"/>
                <a:ea typeface="Source Code Pro"/>
                <a:cs typeface="Source Code Pro"/>
                <a:sym typeface="Source Code Pro"/>
              </a:rPr>
              <a:t>, </a:t>
            </a:r>
            <a:r>
              <a:rPr lang="en" dirty="0">
                <a:solidFill>
                  <a:srgbClr val="38761D"/>
                </a:solidFill>
                <a:latin typeface="Source Code Pro"/>
                <a:ea typeface="Source Code Pro"/>
                <a:cs typeface="Source Code Pro"/>
                <a:sym typeface="Source Code Pro"/>
              </a:rPr>
              <a:t>0</a:t>
            </a:r>
            <a:r>
              <a:rPr lang="en" dirty="0">
                <a:solidFill>
                  <a:schemeClr val="dk1"/>
                </a:solidFill>
                <a:latin typeface="Source Code Pro"/>
                <a:ea typeface="Source Code Pro"/>
                <a:cs typeface="Source Code Pro"/>
                <a:sym typeface="Source Code Pro"/>
              </a:rPr>
              <a:t> </a:t>
            </a: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p:txBody>
      </p:sp>
      <p:sp>
        <p:nvSpPr>
          <p:cNvPr id="179" name="Google Shape;179;p26" descr="Speech bubble pointing to the list in curly braces in the last line of the code snippet."/>
          <p:cNvSpPr/>
          <p:nvPr/>
        </p:nvSpPr>
        <p:spPr>
          <a:xfrm>
            <a:off x="174475" y="2398175"/>
            <a:ext cx="1985700" cy="572700"/>
          </a:xfrm>
          <a:prstGeom prst="wedgeRoundRectCallout">
            <a:avLst>
              <a:gd name="adj1" fmla="val 70923"/>
              <a:gd name="adj2" fmla="val -172525"/>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Initialization list</a:t>
            </a:r>
            <a:endParaRPr>
              <a:solidFill>
                <a:schemeClr val="dk1"/>
              </a:solidFill>
              <a:latin typeface="Source Code Pro"/>
              <a:ea typeface="Source Code Pro"/>
              <a:cs typeface="Source Code Pro"/>
              <a:sym typeface="Source Code Pro"/>
            </a:endParaRPr>
          </a:p>
        </p:txBody>
      </p:sp>
      <p:sp>
        <p:nvSpPr>
          <p:cNvPr id="180" name="Google Shape;180;p26"/>
          <p:cNvSpPr txBox="1">
            <a:spLocks noGrp="1"/>
          </p:cNvSpPr>
          <p:nvPr>
            <p:ph type="body" idx="1"/>
          </p:nvPr>
        </p:nvSpPr>
        <p:spPr>
          <a:xfrm>
            <a:off x="4644775" y="742825"/>
            <a:ext cx="4415400" cy="10467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a:t>Each array is contiguous, but multiple arrays are </a:t>
            </a:r>
            <a:r>
              <a:rPr lang="en" i="1">
                <a:solidFill>
                  <a:srgbClr val="7030A0"/>
                </a:solidFill>
              </a:rPr>
              <a:t>not guaranteed</a:t>
            </a:r>
            <a:r>
              <a:rPr lang="en"/>
              <a:t> to be contiguous with each other!</a:t>
            </a:r>
            <a:endParaRPr/>
          </a:p>
        </p:txBody>
      </p:sp>
      <p:pic>
        <p:nvPicPr>
          <p:cNvPr id="181" name="Google Shape;181;p26" descr="3 rows of 5 boxes each. The first is labeled &quot;int columbia[5];&quot;, the second is &quot;int uw[5];&quot;, and the third is &quot;int princeton[5];&quot;. Each box has an arrow pointing to it. In the first row, they are labeled 16, 20, 24, 28, and 32. In the second, they are labeled 40, 44, 48, 52, 56. In the third, they are labeled 72, 76, 80, 84, and 88."/>
          <p:cNvPicPr preferRelativeResize="0"/>
          <p:nvPr/>
        </p:nvPicPr>
        <p:blipFill>
          <a:blip r:embed="rId3">
            <a:alphaModFix/>
          </a:blip>
          <a:stretch>
            <a:fillRect/>
          </a:stretch>
        </p:blipFill>
        <p:spPr>
          <a:xfrm>
            <a:off x="2537150" y="1825626"/>
            <a:ext cx="6530651" cy="2435300"/>
          </a:xfrm>
          <a:prstGeom prst="rect">
            <a:avLst/>
          </a:prstGeom>
          <a:noFill/>
          <a:ln>
            <a:noFill/>
          </a:ln>
        </p:spPr>
      </p:pic>
      <p:sp>
        <p:nvSpPr>
          <p:cNvPr id="182" name="Google Shape;18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 Details: Arrays and Pointers</a:t>
            </a:r>
            <a:endParaRPr/>
          </a:p>
        </p:txBody>
      </p:sp>
      <p:sp>
        <p:nvSpPr>
          <p:cNvPr id="234" name="Google Shape;234;p2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Array variables are </a:t>
            </a:r>
            <a:r>
              <a:rPr lang="en" i="1"/>
              <a:t>almost</a:t>
            </a:r>
            <a:r>
              <a:rPr lang="en"/>
              <a:t> identical to pointers</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char* string</a:t>
            </a:r>
            <a:r>
              <a:rPr lang="en"/>
              <a:t> and </a:t>
            </a:r>
            <a:r>
              <a:rPr lang="en">
                <a:latin typeface="Source Code Pro"/>
                <a:ea typeface="Source Code Pro"/>
                <a:cs typeface="Source Code Pro"/>
                <a:sym typeface="Source Code Pro"/>
              </a:rPr>
              <a:t>char[] string</a:t>
            </a:r>
            <a:r>
              <a:rPr lang="en"/>
              <a:t> are nearly identical declarations</a:t>
            </a:r>
            <a:endParaRPr/>
          </a:p>
          <a:p>
            <a:pPr marL="914400" lvl="1" indent="-330200" algn="l" rtl="0">
              <a:spcBef>
                <a:spcPts val="0"/>
              </a:spcBef>
              <a:spcAft>
                <a:spcPts val="0"/>
              </a:spcAft>
              <a:buSzPts val="1600"/>
              <a:buChar char="○"/>
            </a:pPr>
            <a:r>
              <a:rPr lang="en"/>
              <a:t>Subtle differences: initialization, </a:t>
            </a:r>
            <a:r>
              <a:rPr lang="en">
                <a:latin typeface="Source Code Pro"/>
                <a:ea typeface="Source Code Pro"/>
                <a:cs typeface="Source Code Pro"/>
                <a:sym typeface="Source Code Pro"/>
              </a:rPr>
              <a:t>sizeof()</a:t>
            </a:r>
            <a:r>
              <a:rPr lang="en"/>
              <a:t>, etc.</a:t>
            </a:r>
            <a:endParaRPr/>
          </a:p>
          <a:p>
            <a:pPr marL="457200" lvl="0" indent="-342900" algn="l" rtl="0">
              <a:spcBef>
                <a:spcPts val="0"/>
              </a:spcBef>
              <a:spcAft>
                <a:spcPts val="0"/>
              </a:spcAft>
              <a:buSzPts val="1800"/>
              <a:buChar char="●"/>
            </a:pPr>
            <a:r>
              <a:rPr lang="en"/>
              <a:t>An array name is an </a:t>
            </a:r>
            <a:r>
              <a:rPr lang="en" i="1">
                <a:solidFill>
                  <a:srgbClr val="7030A0"/>
                </a:solidFill>
              </a:rPr>
              <a:t>expression</a:t>
            </a:r>
            <a:r>
              <a:rPr lang="en"/>
              <a:t>, </a:t>
            </a:r>
            <a:r>
              <a:rPr lang="en" b="1" u="sng"/>
              <a:t>not</a:t>
            </a:r>
            <a:r>
              <a:rPr lang="en"/>
              <a:t> a variable!</a:t>
            </a:r>
            <a:endParaRPr/>
          </a:p>
          <a:p>
            <a:pPr marL="914400" lvl="1" indent="-330200" algn="l" rtl="0">
              <a:spcBef>
                <a:spcPts val="0"/>
              </a:spcBef>
              <a:spcAft>
                <a:spcPts val="0"/>
              </a:spcAft>
              <a:buSzPts val="1600"/>
              <a:buChar char="○"/>
            </a:pPr>
            <a:r>
              <a:rPr lang="en"/>
              <a:t>Evaluates to the address of the first (0</a:t>
            </a:r>
            <a:r>
              <a:rPr lang="en" baseline="30000"/>
              <a:t>th</a:t>
            </a:r>
            <a:r>
              <a:rPr lang="en"/>
              <a:t>) element</a:t>
            </a:r>
            <a:endParaRPr/>
          </a:p>
          <a:p>
            <a:pPr marL="914400" lvl="1" indent="-330200" algn="l" rtl="0">
              <a:spcBef>
                <a:spcPts val="0"/>
              </a:spcBef>
              <a:spcAft>
                <a:spcPts val="0"/>
              </a:spcAft>
              <a:buSzPts val="1600"/>
              <a:buChar char="○"/>
            </a:pPr>
            <a:r>
              <a:rPr lang="en"/>
              <a:t>Translates to a </a:t>
            </a:r>
            <a:r>
              <a:rPr lang="en">
                <a:solidFill>
                  <a:srgbClr val="7030A0"/>
                </a:solidFill>
              </a:rPr>
              <a:t>label </a:t>
            </a:r>
            <a:r>
              <a:rPr lang="en"/>
              <a:t>in assembly</a:t>
            </a:r>
            <a:endParaRPr/>
          </a:p>
          <a:p>
            <a:pPr marL="1371600" lvl="2" indent="-330200" algn="l" rtl="0">
              <a:spcBef>
                <a:spcPts val="0"/>
              </a:spcBef>
              <a:spcAft>
                <a:spcPts val="0"/>
              </a:spcAft>
              <a:buSzPts val="1600"/>
              <a:buChar char="■"/>
            </a:pPr>
            <a:r>
              <a:rPr lang="en"/>
              <a:t>Doesn’t store the address in a variable (unlike a pointer)</a:t>
            </a:r>
            <a:endParaRPr/>
          </a:p>
          <a:p>
            <a:pPr marL="1371600" lvl="2" indent="-330200" algn="l" rtl="0">
              <a:spcBef>
                <a:spcPts val="0"/>
              </a:spcBef>
              <a:spcAft>
                <a:spcPts val="0"/>
              </a:spcAft>
              <a:buSzPts val="1600"/>
              <a:buChar char="■"/>
            </a:pPr>
            <a:r>
              <a:rPr lang="en"/>
              <a:t>Read-only, can’t re-assign array name</a:t>
            </a:r>
            <a:endParaRPr/>
          </a:p>
        </p:txBody>
      </p:sp>
      <p:sp>
        <p:nvSpPr>
          <p:cNvPr id="235" name="Google Shape;235;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DD11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3185</Words>
  <Application>Microsoft Office PowerPoint</Application>
  <PresentationFormat>On-screen Show (16:9)</PresentationFormat>
  <Paragraphs>534</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Source Code Pro</vt:lpstr>
      <vt:lpstr>Play</vt:lpstr>
      <vt:lpstr>Arial</vt:lpstr>
      <vt:lpstr>Calibri</vt:lpstr>
      <vt:lpstr>Simple Light UW 351</vt:lpstr>
      <vt:lpstr>Arrays, Structs &amp; Alignment</vt:lpstr>
      <vt:lpstr>Administrivia</vt:lpstr>
      <vt:lpstr>Layers of Computing Revisited</vt:lpstr>
      <vt:lpstr>Review Questions</vt:lpstr>
      <vt:lpstr>Lecture Topics</vt:lpstr>
      <vt:lpstr>Recap: Arrays</vt:lpstr>
      <vt:lpstr>Recap: Array Accesses</vt:lpstr>
      <vt:lpstr>Arrays in Memory Example</vt:lpstr>
      <vt:lpstr>C Details: Arrays and Pointers</vt:lpstr>
      <vt:lpstr>C Details: Arrays and Functions</vt:lpstr>
      <vt:lpstr>Lecture Topics</vt:lpstr>
      <vt:lpstr>Nested Array Example</vt:lpstr>
      <vt:lpstr>Nested Array Example (pt 2)</vt:lpstr>
      <vt:lpstr>Multi-Dimensional (Nested) Arrays</vt:lpstr>
      <vt:lpstr>Nested Array Row Access</vt:lpstr>
      <vt:lpstr>Nested Array Element Access</vt:lpstr>
      <vt:lpstr>Lecture Topics</vt:lpstr>
      <vt:lpstr>Multilevel Array </vt:lpstr>
      <vt:lpstr>Multilevel Array Element Access</vt:lpstr>
      <vt:lpstr>TLDR: Array Element Accesses</vt:lpstr>
      <vt:lpstr>Lecture Topics</vt:lpstr>
      <vt:lpstr>Structs in C</vt:lpstr>
      <vt:lpstr>Struct Definition</vt:lpstr>
      <vt:lpstr>Typedef in C</vt:lpstr>
      <vt:lpstr>Scope of Struct Definition</vt:lpstr>
      <vt:lpstr>Accessing Struct Fields</vt:lpstr>
      <vt:lpstr>Aside: Java</vt:lpstr>
      <vt:lpstr>Lecture Topics</vt:lpstr>
      <vt:lpstr>Struct Representation</vt:lpstr>
      <vt:lpstr>Accessing Struct Fields (pt 2)</vt:lpstr>
      <vt:lpstr>Pointers to Struct Fields</vt:lpstr>
      <vt:lpstr>Recap: Alignment</vt:lpstr>
      <vt:lpstr>Alignments in x86-64</vt:lpstr>
      <vt:lpstr>Alignment in Structs</vt:lpstr>
      <vt:lpstr>Alignment in Structs (pt 2)</vt:lpstr>
      <vt:lpstr>Alignment in Structs (pt 3)</vt:lpstr>
      <vt:lpstr>Why External Fragmentation?</vt:lpstr>
      <vt:lpstr>Alignment of Structs (pt 4)</vt:lpstr>
      <vt:lpstr>Programming With Structs Tips</vt:lpstr>
      <vt:lpstr>Practice Question</vt:lpstr>
      <vt:lpstr>Summary: Arrays</vt:lpstr>
      <vt:lpstr>Summary: Structs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Ellis Haker</cp:lastModifiedBy>
  <cp:revision>1</cp:revision>
  <dcterms:modified xsi:type="dcterms:W3CDTF">2024-07-21T21:08:58Z</dcterms:modified>
</cp:coreProperties>
</file>