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5143500" type="screen16x9"/>
  <p:notesSz cx="6858000" cy="9144000"/>
  <p:embeddedFontLst>
    <p:embeddedFont>
      <p:font typeface="Source Code Pro" panose="020B0509030403020204" pitchFamily="49" charset="0"/>
      <p:regular r:id="rId52"/>
      <p:bold r:id="rId53"/>
      <p:italic r:id="rId54"/>
      <p:boldItalic r:id="rId5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5515">
          <p15:clr>
            <a:srgbClr val="747775"/>
          </p15:clr>
        </p15:guide>
        <p15:guide id="2" pos="2622">
          <p15:clr>
            <a:srgbClr val="747775"/>
          </p15:clr>
        </p15:guide>
        <p15:guide id="3" orient="horz" pos="667">
          <p15:clr>
            <a:srgbClr val="747775"/>
          </p15:clr>
        </p15:guide>
        <p15:guide id="4" orient="horz" pos="108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0276958-F644-4FF0-A13A-0CF911922A62}">
  <a:tblStyle styleId="{C0276958-F644-4FF0-A13A-0CF911922A6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00" autoAdjust="0"/>
  </p:normalViewPr>
  <p:slideViewPr>
    <p:cSldViewPr snapToGrid="0">
      <p:cViewPr varScale="1">
        <p:scale>
          <a:sx n="87" d="100"/>
          <a:sy n="87" d="100"/>
        </p:scale>
        <p:origin x="1330" y="67"/>
      </p:cViewPr>
      <p:guideLst>
        <p:guide pos="5515"/>
        <p:guide pos="2622"/>
        <p:guide orient="horz" pos="667"/>
        <p:guide orient="horz" pos="108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2.fntdata"/><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276c4674875_2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3" name="Google Shape;73;g276c4674875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76c4674875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76c4674875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276c4674875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276c4674875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Width specifier (</a:t>
            </a:r>
            <a:r>
              <a:rPr lang="en-US" dirty="0" err="1"/>
              <a:t>i</a:t>
            </a:r>
            <a:r>
              <a:rPr lang="en-US" dirty="0"/>
              <a:t>..e b=1, w=2, l=4, q=8)</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276c4674875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276c4674875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76c4674875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76c4674875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276c4674875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276c4674875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Procedure: method = called on an object, function = no object.</a:t>
            </a:r>
          </a:p>
          <a:p>
            <a:pPr marL="0" lvl="0" indent="0" algn="l" rtl="0">
              <a:spcBef>
                <a:spcPts val="0"/>
              </a:spcBef>
              <a:spcAft>
                <a:spcPts val="0"/>
              </a:spcAft>
              <a:buNone/>
            </a:pPr>
            <a:r>
              <a:rPr lang="en-US" dirty="0"/>
              <a:t>Note: caller/callee relationship is for a single call.</a:t>
            </a:r>
          </a:p>
          <a:p>
            <a:pPr marL="0" lvl="0" indent="0" algn="l" rtl="0">
              <a:spcBef>
                <a:spcPts val="0"/>
              </a:spcBef>
              <a:spcAft>
                <a:spcPts val="0"/>
              </a:spcAft>
              <a:buNone/>
            </a:pPr>
            <a:r>
              <a:rPr lang="en-US" dirty="0"/>
              <a:t>Ex: A Calls B, B calls C. Between A and B, A is the caller and B is the callee. Between B and C, B is the caller and C is the callee</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76c4674875_0_1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276c4674875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76c4674875_0_1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76c4674875_0_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Return address tells CPU where to resume when callee finishes</a:t>
            </a:r>
          </a:p>
          <a:p>
            <a:pPr marL="0" lvl="0" indent="0" algn="l" rtl="0">
              <a:spcBef>
                <a:spcPts val="0"/>
              </a:spcBef>
              <a:spcAft>
                <a:spcPts val="0"/>
              </a:spcAft>
              <a:buNone/>
            </a:pPr>
            <a:r>
              <a:rPr lang="en-US" dirty="0"/>
              <a:t>In the code example, return address = 0x400549</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76c4674875_0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276c4674875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We’re going to use this code for the rest of the lecture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276c4674875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276c4674875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Each of the blocks in the memory diagram represents 8 bytes</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276c4674875_0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276c4674875_0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Value stored at 0x118 (0x400549) is the return address</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76c4674875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76c4674875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Late due date for 1b is </a:t>
            </a:r>
            <a:r>
              <a:rPr lang="en-US" dirty="0"/>
              <a:t>F</a:t>
            </a:r>
            <a:r>
              <a:rPr lang="en" dirty="0"/>
              <a:t>riday</a:t>
            </a:r>
          </a:p>
          <a:p>
            <a:pPr marL="0" lvl="0" indent="0" algn="l" rtl="0">
              <a:spcBef>
                <a:spcPts val="0"/>
              </a:spcBef>
              <a:spcAft>
                <a:spcPts val="0"/>
              </a:spcAft>
              <a:buNone/>
            </a:pPr>
            <a:r>
              <a:rPr lang="en-US" dirty="0"/>
              <a:t>Lab2 demo in section tomorrow!</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276c4674875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276c4674875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Each of the blocks in the memory diagram represents 8 bytes</a:t>
            </a:r>
            <a:endParaRPr/>
          </a:p>
          <a:p>
            <a:pPr marL="0" lvl="0" indent="0" algn="l" rtl="0">
              <a:spcBef>
                <a:spcPts val="0"/>
              </a:spcBef>
              <a:spcAft>
                <a:spcPts val="0"/>
              </a:spcAft>
              <a:buNone/>
            </a:pPr>
            <a:r>
              <a:rPr lang="en"/>
              <a:t>Fast forward to when we reach the end of mult2. %rip currently points to the ret. The stack is the same as before</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276c4674875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276c4674875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Old return address still exists ad 0x118, just no longer part of the stack</a:t>
            </a: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76c4674875_0_2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276c4674875_0_2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76c4674875_0_2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276c4674875_0_2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Extra </a:t>
            </a:r>
            <a:r>
              <a:rPr lang="en-US" dirty="0" err="1"/>
              <a:t>args</a:t>
            </a:r>
            <a:r>
              <a:rPr lang="en-US" dirty="0"/>
              <a:t>: caller pushes before calling!</a:t>
            </a:r>
          </a:p>
          <a:p>
            <a:pPr marL="0" lvl="0" indent="0" algn="l" rtl="0">
              <a:spcBef>
                <a:spcPts val="0"/>
              </a:spcBef>
              <a:spcAft>
                <a:spcPts val="0"/>
              </a:spcAft>
              <a:buNone/>
            </a:pPr>
            <a:r>
              <a:rPr lang="en-US" dirty="0"/>
              <a:t>Pushed in reverse order, arg7 last</a:t>
            </a: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276c4674875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276c4674875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276c4674875_0_3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276c4674875_0_3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may also have noticed that we always put the return value in %rax in previous examples. This is why!</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76c4674875_0_3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276c4674875_0_3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Doesn’t need to do anything to set </a:t>
            </a:r>
            <a:r>
              <a:rPr lang="en-US" dirty="0" err="1"/>
              <a:t>args</a:t>
            </a:r>
            <a:r>
              <a:rPr lang="en-US" dirty="0"/>
              <a:t> </a:t>
            </a:r>
            <a:r>
              <a:rPr lang="en-US" dirty="0" err="1"/>
              <a:t>bc</a:t>
            </a:r>
            <a:r>
              <a:rPr lang="en-US" dirty="0"/>
              <a:t> the 1</a:t>
            </a:r>
            <a:r>
              <a:rPr lang="en-US" baseline="30000" dirty="0"/>
              <a:t>st</a:t>
            </a:r>
            <a:r>
              <a:rPr lang="en-US" dirty="0"/>
              <a:t> two </a:t>
            </a:r>
            <a:r>
              <a:rPr lang="en-US" dirty="0" err="1"/>
              <a:t>args</a:t>
            </a:r>
            <a:r>
              <a:rPr lang="en-US" dirty="0"/>
              <a:t> to </a:t>
            </a:r>
            <a:r>
              <a:rPr lang="en-US" dirty="0" err="1"/>
              <a:t>multstore</a:t>
            </a:r>
            <a:r>
              <a:rPr lang="en-US" dirty="0"/>
              <a:t> are the </a:t>
            </a:r>
            <a:r>
              <a:rPr lang="en-US" dirty="0" err="1"/>
              <a:t>args</a:t>
            </a:r>
            <a:r>
              <a:rPr lang="en-US" dirty="0"/>
              <a:t> to mult2!</a:t>
            </a: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276c4674875_0_3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276c4674875_0_3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For “variable needs to have an address” case, remember registers don’t have addresses!</a:t>
            </a: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276c4674875_0_3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276c4674875_0_3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r>
              <a:rPr lang="en-US" dirty="0"/>
              <a:t>Foo puts the value 351 into </a:t>
            </a:r>
            <a:r>
              <a:rPr lang="en-US" dirty="0" err="1"/>
              <a:t>rbx</a:t>
            </a:r>
            <a:r>
              <a:rPr lang="en-US" dirty="0"/>
              <a:t>, then bar overwrites it to 123. When foo executes </a:t>
            </a:r>
            <a:r>
              <a:rPr lang="en-US" dirty="0" err="1"/>
              <a:t>addq</a:t>
            </a:r>
            <a:r>
              <a:rPr lang="en-US" dirty="0"/>
              <a:t>, it will still have the value 123, even though 351 is expected</a:t>
            </a: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2eb25c58be1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2eb25c58be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Sometimes the compiler will skip saving a register - this is because the old value is never used in the program again, so it’s not necessary</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eae3b4a49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eae3b4a49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2eb25c58be1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2eb25c58be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276c4674875_0_3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276c4674875_0_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276c4674875_0_3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276c4674875_0_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Not all languages use a stack to organize their data, but most modern languages do</a:t>
            </a:r>
            <a:endParaRPr/>
          </a:p>
          <a:p>
            <a:pPr marL="0" lvl="0" indent="0" algn="l" rtl="0">
              <a:spcBef>
                <a:spcPts val="0"/>
              </a:spcBef>
              <a:spcAft>
                <a:spcPts val="0"/>
              </a:spcAft>
              <a:buNone/>
            </a:pPr>
            <a:r>
              <a:rPr lang="en"/>
              <a:t>Remember recursion from intro?</a:t>
            </a:r>
            <a:endParaRPr/>
          </a:p>
          <a:p>
            <a:pPr marL="0" lvl="0" indent="0" algn="l" rtl="0">
              <a:spcBef>
                <a:spcPts val="0"/>
              </a:spcBef>
              <a:spcAft>
                <a:spcPts val="0"/>
              </a:spcAft>
              <a:buNone/>
            </a:pPr>
            <a:r>
              <a:rPr lang="en"/>
              <a:t>We chunk stack into “frames” containing all the data for a single procedure</a:t>
            </a:r>
            <a:endParaRPr/>
          </a:p>
          <a:p>
            <a:pPr marL="0" lvl="0" indent="0" algn="l" rtl="0">
              <a:spcBef>
                <a:spcPts val="0"/>
              </a:spcBef>
              <a:spcAft>
                <a:spcPts val="0"/>
              </a:spcAft>
              <a:buNone/>
            </a:pPr>
            <a:r>
              <a:rPr lang="en"/>
              <a:t>Stack discipline is necessary to make sure all functions maintain the stack without messing it up</a:t>
            </a:r>
            <a:endParaRPr/>
          </a:p>
          <a:p>
            <a:pPr marL="457200" lvl="0" indent="-298450" algn="l" rtl="0">
              <a:spcBef>
                <a:spcPts val="0"/>
              </a:spcBef>
              <a:spcAft>
                <a:spcPts val="0"/>
              </a:spcAft>
              <a:buSzPts val="1100"/>
              <a:buChar char="-"/>
            </a:pPr>
            <a:r>
              <a:rPr lang="en"/>
              <a:t>This works because calling procedures is like a stack! If function A calls function B, function B is guaranteed to return before A</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2eb25c58be1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2eb25c58be1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2eb25c58be1_0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 name="Google Shape;384;g2eb25c58be1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2eb25c58be1_0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3" name="Google Shape;393;g2eb25c58be1_0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2eb25c58be1_0_1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2eb25c58be1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2eb25c58be1_0_1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2eb25c58be1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g2eb25c58be1_0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6" name="Google Shape;426;g2eb25c58be1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2eb25c58be1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2eb25c58be1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76c4674875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276c4674875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r>
              <a:rPr lang="en-US" dirty="0"/>
              <a:t>Q1: q = 8B, so </a:t>
            </a:r>
            <a:r>
              <a:rPr lang="en-US" dirty="0" err="1"/>
              <a:t>pushq</a:t>
            </a:r>
            <a:r>
              <a:rPr lang="en-US" dirty="0"/>
              <a:t> pushes 8B of data onto the stack</a:t>
            </a:r>
          </a:p>
          <a:p>
            <a:pPr marL="158750" lvl="0" indent="0" algn="l" rtl="0">
              <a:spcBef>
                <a:spcPts val="0"/>
              </a:spcBef>
              <a:spcAft>
                <a:spcPts val="0"/>
              </a:spcAft>
              <a:buSzPts val="1100"/>
              <a:buNone/>
            </a:pPr>
            <a:r>
              <a:rPr lang="en-US" dirty="0"/>
              <a:t>%</a:t>
            </a:r>
            <a:r>
              <a:rPr lang="en-US" dirty="0" err="1"/>
              <a:t>rsp</a:t>
            </a:r>
            <a:r>
              <a:rPr lang="en-US" dirty="0"/>
              <a:t> is the stack </a:t>
            </a:r>
            <a:r>
              <a:rPr lang="en-US" dirty="0" err="1"/>
              <a:t>ptr</a:t>
            </a:r>
            <a:r>
              <a:rPr lang="en-US" dirty="0"/>
              <a:t>. Stack grows down, so subtracting from </a:t>
            </a:r>
            <a:r>
              <a:rPr lang="en-US" dirty="0" err="1"/>
              <a:t>rsp</a:t>
            </a:r>
            <a:r>
              <a:rPr lang="en-US" dirty="0"/>
              <a:t> grows the stack. 0x18=24</a:t>
            </a:r>
          </a:p>
          <a:p>
            <a:pPr marL="158750" lvl="0" indent="0" algn="l" rtl="0">
              <a:spcBef>
                <a:spcPts val="0"/>
              </a:spcBef>
              <a:spcAft>
                <a:spcPts val="0"/>
              </a:spcAft>
              <a:buSzPts val="1100"/>
              <a:buNone/>
            </a:pPr>
            <a:r>
              <a:rPr lang="en-US" dirty="0"/>
              <a:t>8+24=32. Stack grows by 32B</a:t>
            </a: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Google Shape;450;g2eb25c58be1_0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1" name="Google Shape;451;g2eb25c58be1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2eb25c58be1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2" name="Google Shape;462;g2eb25c58be1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g2eb25c58be1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2" name="Google Shape;472;g2eb25c58be1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g2eb25c58be1_0_1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3" name="Google Shape;483;g2eb25c58be1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g2eb25c58be1_0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4" name="Google Shape;494;g2eb25c58be1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How many stack frames: 6 (whoa, who, amI1, amI2, amI3, amI4)</a:t>
            </a:r>
          </a:p>
          <a:p>
            <a:pPr marL="0" lvl="0" indent="0" algn="l" rtl="0">
              <a:spcBef>
                <a:spcPts val="0"/>
              </a:spcBef>
              <a:spcAft>
                <a:spcPts val="0"/>
              </a:spcAft>
              <a:buNone/>
            </a:pPr>
            <a:r>
              <a:rPr lang="en-US" dirty="0"/>
              <a:t>Max stack depth? 5 (whoa, who, amI1, amI2, amI3)</a:t>
            </a: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g2eb25c58be1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3" name="Google Shape;503;g2eb25c58be1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g276c4674875_0_3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2" name="Google Shape;512;g276c4674875_0_3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Rbp</a:t>
            </a:r>
            <a:r>
              <a:rPr lang="en-US" dirty="0"/>
              <a:t> = base pointer, points to beginning of frame</a:t>
            </a:r>
          </a:p>
          <a:p>
            <a:pPr marL="0" lvl="0" indent="0" algn="l" rtl="0">
              <a:spcBef>
                <a:spcPts val="0"/>
              </a:spcBef>
              <a:spcAft>
                <a:spcPts val="0"/>
              </a:spcAft>
              <a:buNone/>
            </a:pPr>
            <a:r>
              <a:rPr lang="en-US" dirty="0"/>
              <a:t>	</a:t>
            </a:r>
            <a:r>
              <a:rPr lang="en-US" dirty="0" err="1"/>
              <a:t>pushq</a:t>
            </a:r>
            <a:r>
              <a:rPr lang="en-US" dirty="0"/>
              <a:t> % </a:t>
            </a:r>
            <a:r>
              <a:rPr lang="en-US" dirty="0" err="1"/>
              <a:t>rbp</a:t>
            </a:r>
            <a:r>
              <a:rPr lang="en-US" dirty="0"/>
              <a:t> saves old %</a:t>
            </a:r>
            <a:r>
              <a:rPr lang="en-US" dirty="0" err="1"/>
              <a:t>rbp</a:t>
            </a:r>
            <a:endParaRPr lang="en-US" dirty="0"/>
          </a:p>
          <a:p>
            <a:pPr marL="0" lvl="0" indent="0" algn="l" rtl="0">
              <a:spcBef>
                <a:spcPts val="0"/>
              </a:spcBef>
              <a:spcAft>
                <a:spcPts val="0"/>
              </a:spcAft>
              <a:buNone/>
            </a:pPr>
            <a:r>
              <a:rPr lang="en-US" dirty="0"/>
              <a:t>	</a:t>
            </a:r>
            <a:r>
              <a:rPr lang="en-US" dirty="0" err="1"/>
              <a:t>movq</a:t>
            </a:r>
            <a:r>
              <a:rPr lang="en-US" dirty="0"/>
              <a:t> %</a:t>
            </a:r>
            <a:r>
              <a:rPr lang="en-US" dirty="0" err="1"/>
              <a:t>rsp</a:t>
            </a:r>
            <a:r>
              <a:rPr lang="en-US" dirty="0"/>
              <a:t>, %</a:t>
            </a:r>
            <a:r>
              <a:rPr lang="en-US" dirty="0" err="1"/>
              <a:t>rbp</a:t>
            </a:r>
            <a:r>
              <a:rPr lang="en-US" dirty="0"/>
              <a:t> sets %</a:t>
            </a:r>
            <a:r>
              <a:rPr lang="en-US" dirty="0" err="1"/>
              <a:t>rbp</a:t>
            </a:r>
            <a:r>
              <a:rPr lang="en-US" dirty="0"/>
              <a:t> to point to old value</a:t>
            </a:r>
          </a:p>
          <a:p>
            <a:pPr marL="0" lvl="0" indent="0" algn="l" rtl="0">
              <a:spcBef>
                <a:spcPts val="0"/>
              </a:spcBef>
              <a:spcAft>
                <a:spcPts val="0"/>
              </a:spcAft>
              <a:buNone/>
            </a:pPr>
            <a:r>
              <a:rPr lang="en-US" dirty="0"/>
              <a:t>This use of </a:t>
            </a:r>
            <a:r>
              <a:rPr lang="en-US" dirty="0" err="1"/>
              <a:t>rbp</a:t>
            </a:r>
            <a:r>
              <a:rPr lang="en-US" dirty="0"/>
              <a:t> is outdated, but used in lab2+3</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Argument build is for the next function. Arg build for the current function is in the caller’s stack frame, right before the beginning of the current frame</a:t>
            </a: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2eb52dd79c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g2eb52dd79c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g2eb25c58be1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7" name="Google Shape;527;g2eb25c58be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Your program would work on its own, but would break when it interacts with other code!</a:t>
            </a: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g276c4674875_0_3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4" name="Google Shape;534;g276c4674875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eb25c58be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eb25c58be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Answer: %</a:t>
            </a:r>
            <a:r>
              <a:rPr lang="en-US" dirty="0" err="1"/>
              <a:t>rax</a:t>
            </a:r>
            <a:r>
              <a:rPr lang="en-US" dirty="0"/>
              <a:t> (return), %</a:t>
            </a:r>
            <a:r>
              <a:rPr lang="en-US" dirty="0" err="1"/>
              <a:t>rsi</a:t>
            </a:r>
            <a:r>
              <a:rPr lang="en-US" dirty="0"/>
              <a:t>, %</a:t>
            </a:r>
            <a:r>
              <a:rPr lang="en-US" dirty="0" err="1"/>
              <a:t>rdi</a:t>
            </a:r>
            <a:r>
              <a:rPr lang="en-US" dirty="0"/>
              <a:t>, %</a:t>
            </a:r>
            <a:r>
              <a:rPr lang="en-US" dirty="0" err="1"/>
              <a:t>rdx</a:t>
            </a:r>
            <a:r>
              <a:rPr lang="en-US" dirty="0"/>
              <a:t> (</a:t>
            </a:r>
            <a:r>
              <a:rPr lang="en-US" dirty="0" err="1"/>
              <a:t>args</a:t>
            </a:r>
            <a:r>
              <a:rPr lang="en-US" dirty="0"/>
              <a:t>), %</a:t>
            </a:r>
            <a:r>
              <a:rPr lang="en-US" dirty="0" err="1"/>
              <a:t>rsp</a:t>
            </a:r>
            <a:r>
              <a:rPr lang="en-US" dirty="0"/>
              <a:t> (stack, modified when we push return address on), %rip (instructions)</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76c4674875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76c4674875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Red dotted lines = control, green lines = data.</a:t>
            </a:r>
          </a:p>
          <a:p>
            <a:pPr marL="0" lvl="0" indent="0" algn="l" rtl="0">
              <a:spcBef>
                <a:spcPts val="0"/>
              </a:spcBef>
              <a:spcAft>
                <a:spcPts val="0"/>
              </a:spcAft>
              <a:buNone/>
            </a:pPr>
            <a:r>
              <a:rPr lang="en-US" dirty="0"/>
              <a:t>int y, int t, and int v[10] are all local variables</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76c467487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276c467487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76c4674875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76c4674875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Instructions, Literals, and Static Data are statically allocated. Heap and Stack are dynamically allocated.</a:t>
            </a:r>
          </a:p>
          <a:p>
            <a:pPr marL="0" lvl="0" indent="0" algn="l" rtl="0">
              <a:spcBef>
                <a:spcPts val="0"/>
              </a:spcBef>
              <a:spcAft>
                <a:spcPts val="0"/>
              </a:spcAft>
              <a:buNone/>
            </a:pPr>
            <a:r>
              <a:rPr lang="en-US" dirty="0"/>
              <a:t>Instructions and Literals are read-only. Static Data, Heap, and Stack are writeable.</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76c4674875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76c4674875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solidFill>
                  <a:schemeClr val="dk1"/>
                </a:solidFill>
              </a:rPr>
              <a:t>Stack = last in, first out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Clr>
                <a:srgbClr val="757575"/>
              </a:buClr>
              <a:buSzPts val="2800"/>
              <a:buNone/>
              <a:defRPr sz="2800">
                <a:solidFill>
                  <a:srgbClr val="757575"/>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303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20960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dk1"/>
              </a:buClr>
              <a:buSzPts val="1800"/>
              <a:buChar char="●"/>
              <a:defRPr>
                <a:solidFill>
                  <a:schemeClr val="dk1"/>
                </a:solidFill>
              </a:defRPr>
            </a:lvl1pPr>
            <a:lvl2pPr marL="914400" lvl="1" indent="-317500" algn="ctr" rtl="0">
              <a:spcBef>
                <a:spcPts val="0"/>
              </a:spcBef>
              <a:spcAft>
                <a:spcPts val="0"/>
              </a:spcAft>
              <a:buClr>
                <a:schemeClr val="dk1"/>
              </a:buClr>
              <a:buSzPts val="1400"/>
              <a:buChar char="○"/>
              <a:defRPr>
                <a:solidFill>
                  <a:schemeClr val="dk1"/>
                </a:solidFill>
              </a:defRPr>
            </a:lvl2pPr>
            <a:lvl3pPr marL="1371600" lvl="2" indent="-317500" algn="ctr" rtl="0">
              <a:spcBef>
                <a:spcPts val="0"/>
              </a:spcBef>
              <a:spcAft>
                <a:spcPts val="0"/>
              </a:spcAft>
              <a:buClr>
                <a:schemeClr val="dk1"/>
              </a:buClr>
              <a:buSzPts val="1400"/>
              <a:buChar char="■"/>
              <a:defRPr>
                <a:solidFill>
                  <a:schemeClr val="dk1"/>
                </a:solidFill>
              </a:defRPr>
            </a:lvl3pPr>
            <a:lvl4pPr marL="1828800" lvl="3" indent="-317500" algn="ctr" rtl="0">
              <a:spcBef>
                <a:spcPts val="0"/>
              </a:spcBef>
              <a:spcAft>
                <a:spcPts val="0"/>
              </a:spcAft>
              <a:buClr>
                <a:schemeClr val="dk1"/>
              </a:buClr>
              <a:buSzPts val="1400"/>
              <a:buChar char="●"/>
              <a:defRPr>
                <a:solidFill>
                  <a:schemeClr val="dk1"/>
                </a:solidFill>
              </a:defRPr>
            </a:lvl4pPr>
            <a:lvl5pPr marL="2286000" lvl="4" indent="-317500" algn="ctr" rtl="0">
              <a:spcBef>
                <a:spcPts val="0"/>
              </a:spcBef>
              <a:spcAft>
                <a:spcPts val="0"/>
              </a:spcAft>
              <a:buClr>
                <a:schemeClr val="dk1"/>
              </a:buClr>
              <a:buSzPts val="1400"/>
              <a:buChar char="○"/>
              <a:defRPr>
                <a:solidFill>
                  <a:schemeClr val="dk1"/>
                </a:solidFill>
              </a:defRPr>
            </a:lvl5pPr>
            <a:lvl6pPr marL="2743200" lvl="5" indent="-317500" algn="ctr" rtl="0">
              <a:spcBef>
                <a:spcPts val="0"/>
              </a:spcBef>
              <a:spcAft>
                <a:spcPts val="0"/>
              </a:spcAft>
              <a:buClr>
                <a:schemeClr val="dk1"/>
              </a:buClr>
              <a:buSzPts val="1400"/>
              <a:buChar char="■"/>
              <a:defRPr>
                <a:solidFill>
                  <a:schemeClr val="dk1"/>
                </a:solidFill>
              </a:defRPr>
            </a:lvl6pPr>
            <a:lvl7pPr marL="3200400" lvl="6" indent="-317500" algn="ctr" rtl="0">
              <a:spcBef>
                <a:spcPts val="0"/>
              </a:spcBef>
              <a:spcAft>
                <a:spcPts val="0"/>
              </a:spcAft>
              <a:buClr>
                <a:schemeClr val="dk1"/>
              </a:buClr>
              <a:buSzPts val="1400"/>
              <a:buChar char="●"/>
              <a:defRPr>
                <a:solidFill>
                  <a:schemeClr val="dk1"/>
                </a:solidFill>
              </a:defRPr>
            </a:lvl7pPr>
            <a:lvl8pPr marL="3657600" lvl="7" indent="-317500" algn="ctr" rtl="0">
              <a:spcBef>
                <a:spcPts val="0"/>
              </a:spcBef>
              <a:spcAft>
                <a:spcPts val="0"/>
              </a:spcAft>
              <a:buClr>
                <a:schemeClr val="dk1"/>
              </a:buClr>
              <a:buSzPts val="1400"/>
              <a:buChar char="○"/>
              <a:defRPr>
                <a:solidFill>
                  <a:schemeClr val="dk1"/>
                </a:solidFill>
              </a:defRPr>
            </a:lvl8pPr>
            <a:lvl9pPr marL="4114800" lvl="8" indent="-317500" algn="ctr" rtl="0">
              <a:spcBef>
                <a:spcPts val="0"/>
              </a:spcBef>
              <a:spcAft>
                <a:spcPts val="0"/>
              </a:spcAft>
              <a:buClr>
                <a:schemeClr val="dk1"/>
              </a:buClr>
              <a:buSzPts val="1400"/>
              <a:buChar char="■"/>
              <a:defRPr>
                <a:solidFill>
                  <a:schemeClr val="dk1"/>
                </a:solidFill>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4"/>
        <p:cNvGrpSpPr/>
        <p:nvPr/>
      </p:nvGrpSpPr>
      <p:grpSpPr>
        <a:xfrm>
          <a:off x="0" y="0"/>
          <a:ext cx="0" cy="0"/>
          <a:chOff x="0" y="0"/>
          <a:chExt cx="0" cy="0"/>
        </a:xfrm>
      </p:grpSpPr>
      <p:sp>
        <p:nvSpPr>
          <p:cNvPr id="55" name="Google Shape;55;p1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6" name="Google Shape;56;p14"/>
          <p:cNvSpPr txBox="1">
            <a:spLocks noGrp="1"/>
          </p:cNvSpPr>
          <p:nvPr>
            <p:ph type="body" idx="1"/>
          </p:nvPr>
        </p:nvSpPr>
        <p:spPr>
          <a:xfrm>
            <a:off x="3117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57" name="Google Shape;57;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58" name="Google Shape;58;p14"/>
          <p:cNvSpPr txBox="1">
            <a:spLocks noGrp="1"/>
          </p:cNvSpPr>
          <p:nvPr>
            <p:ph type="body" idx="2"/>
          </p:nvPr>
        </p:nvSpPr>
        <p:spPr>
          <a:xfrm>
            <a:off x="4572000" y="7127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1">
  <p:cSld name="OBJECT_1">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357018" y="326759"/>
            <a:ext cx="8406000" cy="571500"/>
          </a:xfrm>
          <a:prstGeom prst="rect">
            <a:avLst/>
          </a:prstGeom>
          <a:noFill/>
          <a:ln>
            <a:noFill/>
          </a:ln>
        </p:spPr>
        <p:txBody>
          <a:bodyPr spcFirstLastPara="1" wrap="square" lIns="68575" tIns="34275" rIns="68575" bIns="34275" anchor="ctr" anchorCtr="0">
            <a:normAutofit/>
          </a:bodyPr>
          <a:lstStyle>
            <a:lvl1pPr lvl="0" algn="l" rtl="0">
              <a:spcBef>
                <a:spcPts val="0"/>
              </a:spcBef>
              <a:spcAft>
                <a:spcPts val="0"/>
              </a:spcAft>
              <a:buSzPts val="2800"/>
              <a:buNone/>
              <a:defRPr b="1"/>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61" name="Google Shape;61;p15"/>
          <p:cNvSpPr txBox="1">
            <a:spLocks noGrp="1"/>
          </p:cNvSpPr>
          <p:nvPr>
            <p:ph type="body" idx="1"/>
          </p:nvPr>
        </p:nvSpPr>
        <p:spPr>
          <a:xfrm>
            <a:off x="396876" y="1021556"/>
            <a:ext cx="8366100" cy="3729000"/>
          </a:xfrm>
          <a:prstGeom prst="rect">
            <a:avLst/>
          </a:prstGeom>
          <a:noFill/>
          <a:ln>
            <a:noFill/>
          </a:ln>
        </p:spPr>
        <p:txBody>
          <a:bodyPr spcFirstLastPara="1" wrap="square" lIns="68575" tIns="34275" rIns="68575" bIns="34275" anchor="t" anchorCtr="0">
            <a:normAutofit/>
          </a:bodyPr>
          <a:lstStyle>
            <a:lvl1pPr marL="457200" lvl="0" indent="-292100" algn="l" rtl="0">
              <a:spcBef>
                <a:spcPts val="400"/>
              </a:spcBef>
              <a:spcAft>
                <a:spcPts val="0"/>
              </a:spcAft>
              <a:buSzPts val="1000"/>
              <a:buChar char="●"/>
              <a:defRPr b="0"/>
            </a:lvl1pPr>
            <a:lvl2pPr marL="914400" lvl="1" indent="-330200" algn="l" rtl="0">
              <a:spcBef>
                <a:spcPts val="400"/>
              </a:spcBef>
              <a:spcAft>
                <a:spcPts val="0"/>
              </a:spcAft>
              <a:buSzPts val="1600"/>
              <a:buChar char="○"/>
              <a:defRPr sz="1600"/>
            </a:lvl2pPr>
            <a:lvl3pPr marL="1371600" lvl="2" indent="-330200" algn="l" rtl="0">
              <a:spcBef>
                <a:spcPts val="300"/>
              </a:spcBef>
              <a:spcAft>
                <a:spcPts val="0"/>
              </a:spcAft>
              <a:buSzPts val="1600"/>
              <a:buChar char="■"/>
              <a:defRPr sz="1600"/>
            </a:lvl3pPr>
            <a:lvl4pPr marL="1828800" lvl="3" indent="-330200" algn="l" rtl="0">
              <a:spcBef>
                <a:spcPts val="300"/>
              </a:spcBef>
              <a:spcAft>
                <a:spcPts val="0"/>
              </a:spcAft>
              <a:buSzPts val="1600"/>
              <a:buChar char="●"/>
              <a:defRPr sz="1600"/>
            </a:lvl4pPr>
            <a:lvl5pPr marL="2286000" lvl="4" indent="-330200" algn="l" rtl="0">
              <a:spcBef>
                <a:spcPts val="300"/>
              </a:spcBef>
              <a:spcAft>
                <a:spcPts val="0"/>
              </a:spcAft>
              <a:buSzPts val="1600"/>
              <a:buChar char="○"/>
              <a:defRPr sz="1600"/>
            </a:lvl5pPr>
            <a:lvl6pPr marL="2743200" lvl="5" indent="-330200" algn="l" rtl="0">
              <a:spcBef>
                <a:spcPts val="300"/>
              </a:spcBef>
              <a:spcAft>
                <a:spcPts val="0"/>
              </a:spcAft>
              <a:buClr>
                <a:schemeClr val="dk1"/>
              </a:buClr>
              <a:buSzPts val="1600"/>
              <a:buChar char="■"/>
              <a:defRPr sz="1600"/>
            </a:lvl6pPr>
            <a:lvl7pPr marL="3200400" lvl="6" indent="-330200" algn="l" rtl="0">
              <a:spcBef>
                <a:spcPts val="300"/>
              </a:spcBef>
              <a:spcAft>
                <a:spcPts val="0"/>
              </a:spcAft>
              <a:buClr>
                <a:schemeClr val="dk1"/>
              </a:buClr>
              <a:buSzPts val="1600"/>
              <a:buChar char="●"/>
              <a:defRPr sz="1600"/>
            </a:lvl7pPr>
            <a:lvl8pPr marL="3657600" lvl="7" indent="-330200" algn="l" rtl="0">
              <a:spcBef>
                <a:spcPts val="300"/>
              </a:spcBef>
              <a:spcAft>
                <a:spcPts val="0"/>
              </a:spcAft>
              <a:buClr>
                <a:schemeClr val="dk1"/>
              </a:buClr>
              <a:buSzPts val="1600"/>
              <a:buChar char="○"/>
              <a:defRPr sz="1600"/>
            </a:lvl8pPr>
            <a:lvl9pPr marL="4114800" lvl="8" indent="-330200" algn="l" rtl="0">
              <a:spcBef>
                <a:spcPts val="300"/>
              </a:spcBef>
              <a:spcAft>
                <a:spcPts val="0"/>
              </a:spcAft>
              <a:buClr>
                <a:schemeClr val="dk1"/>
              </a:buClr>
              <a:buSzPts val="1600"/>
              <a:buChar char="■"/>
              <a:defRPr sz="1600"/>
            </a:lvl9pPr>
          </a:lstStyle>
          <a:p>
            <a:endParaRPr/>
          </a:p>
        </p:txBody>
      </p:sp>
      <p:sp>
        <p:nvSpPr>
          <p:cNvPr id="62" name="Google Shape;62;p15"/>
          <p:cNvSpPr txBox="1">
            <a:spLocks noGrp="1"/>
          </p:cNvSpPr>
          <p:nvPr>
            <p:ph type="sldNum" idx="12"/>
          </p:nvPr>
        </p:nvSpPr>
        <p:spPr>
          <a:xfrm>
            <a:off x="8534400" y="4869181"/>
            <a:ext cx="609600" cy="273900"/>
          </a:xfrm>
          <a:prstGeom prst="rect">
            <a:avLst/>
          </a:prstGeom>
          <a:noFill/>
          <a:ln>
            <a:noFill/>
          </a:ln>
        </p:spPr>
        <p:txBody>
          <a:bodyPr spcFirstLastPara="1" wrap="square" lIns="68575" tIns="34275" rIns="68575" bIns="34275" anchor="ctr" anchorCtr="0">
            <a:normAutofit/>
          </a:bodyPr>
          <a:lstStyle>
            <a:lvl1pPr marL="0" lvl="0" indent="0" algn="ctr" rtl="0">
              <a:spcBef>
                <a:spcPts val="0"/>
              </a:spcBef>
              <a:spcAft>
                <a:spcPts val="0"/>
              </a:spcAft>
              <a:buNone/>
              <a:defRPr sz="900" b="1" i="0" u="none" strike="noStrike" cap="none">
                <a:solidFill>
                  <a:srgbClr val="4B2A85"/>
                </a:solidFill>
                <a:latin typeface="Calibri"/>
                <a:ea typeface="Calibri"/>
                <a:cs typeface="Calibri"/>
                <a:sym typeface="Calibri"/>
              </a:defRPr>
            </a:lvl1pPr>
            <a:lvl2pPr marL="0" lvl="1" indent="0" algn="ctr" rtl="0">
              <a:spcBef>
                <a:spcPts val="0"/>
              </a:spcBef>
              <a:spcAft>
                <a:spcPts val="0"/>
              </a:spcAft>
              <a:buNone/>
              <a:defRPr sz="900" b="1" i="0" u="none" strike="noStrike" cap="none">
                <a:solidFill>
                  <a:srgbClr val="4B2A85"/>
                </a:solidFill>
                <a:latin typeface="Calibri"/>
                <a:ea typeface="Calibri"/>
                <a:cs typeface="Calibri"/>
                <a:sym typeface="Calibri"/>
              </a:defRPr>
            </a:lvl2pPr>
            <a:lvl3pPr marL="0" lvl="2" indent="0" algn="ctr" rtl="0">
              <a:spcBef>
                <a:spcPts val="0"/>
              </a:spcBef>
              <a:spcAft>
                <a:spcPts val="0"/>
              </a:spcAft>
              <a:buNone/>
              <a:defRPr sz="900" b="1" i="0" u="none" strike="noStrike" cap="none">
                <a:solidFill>
                  <a:srgbClr val="4B2A85"/>
                </a:solidFill>
                <a:latin typeface="Calibri"/>
                <a:ea typeface="Calibri"/>
                <a:cs typeface="Calibri"/>
                <a:sym typeface="Calibri"/>
              </a:defRPr>
            </a:lvl3pPr>
            <a:lvl4pPr marL="0" lvl="3" indent="0" algn="ctr" rtl="0">
              <a:spcBef>
                <a:spcPts val="0"/>
              </a:spcBef>
              <a:spcAft>
                <a:spcPts val="0"/>
              </a:spcAft>
              <a:buNone/>
              <a:defRPr sz="900" b="1" i="0" u="none" strike="noStrike" cap="none">
                <a:solidFill>
                  <a:srgbClr val="4B2A85"/>
                </a:solidFill>
                <a:latin typeface="Calibri"/>
                <a:ea typeface="Calibri"/>
                <a:cs typeface="Calibri"/>
                <a:sym typeface="Calibri"/>
              </a:defRPr>
            </a:lvl4pPr>
            <a:lvl5pPr marL="0" lvl="4" indent="0" algn="ctr" rtl="0">
              <a:spcBef>
                <a:spcPts val="0"/>
              </a:spcBef>
              <a:spcAft>
                <a:spcPts val="0"/>
              </a:spcAft>
              <a:buNone/>
              <a:defRPr sz="900" b="1" i="0" u="none" strike="noStrike" cap="none">
                <a:solidFill>
                  <a:srgbClr val="4B2A85"/>
                </a:solidFill>
                <a:latin typeface="Calibri"/>
                <a:ea typeface="Calibri"/>
                <a:cs typeface="Calibri"/>
                <a:sym typeface="Calibri"/>
              </a:defRPr>
            </a:lvl5pPr>
            <a:lvl6pPr marL="0" lvl="5" indent="0" algn="ctr" rtl="0">
              <a:spcBef>
                <a:spcPts val="0"/>
              </a:spcBef>
              <a:spcAft>
                <a:spcPts val="0"/>
              </a:spcAft>
              <a:buNone/>
              <a:defRPr sz="900" b="1" i="0" u="none" strike="noStrike" cap="none">
                <a:solidFill>
                  <a:srgbClr val="4B2A85"/>
                </a:solidFill>
                <a:latin typeface="Calibri"/>
                <a:ea typeface="Calibri"/>
                <a:cs typeface="Calibri"/>
                <a:sym typeface="Calibri"/>
              </a:defRPr>
            </a:lvl6pPr>
            <a:lvl7pPr marL="0" lvl="6" indent="0" algn="ctr" rtl="0">
              <a:spcBef>
                <a:spcPts val="0"/>
              </a:spcBef>
              <a:spcAft>
                <a:spcPts val="0"/>
              </a:spcAft>
              <a:buNone/>
              <a:defRPr sz="900" b="1" i="0" u="none" strike="noStrike" cap="none">
                <a:solidFill>
                  <a:srgbClr val="4B2A85"/>
                </a:solidFill>
                <a:latin typeface="Calibri"/>
                <a:ea typeface="Calibri"/>
                <a:cs typeface="Calibri"/>
                <a:sym typeface="Calibri"/>
              </a:defRPr>
            </a:lvl7pPr>
            <a:lvl8pPr marL="0" lvl="7" indent="0" algn="ctr" rtl="0">
              <a:spcBef>
                <a:spcPts val="0"/>
              </a:spcBef>
              <a:spcAft>
                <a:spcPts val="0"/>
              </a:spcAft>
              <a:buNone/>
              <a:defRPr sz="900" b="1" i="0" u="none" strike="noStrike" cap="none">
                <a:solidFill>
                  <a:srgbClr val="4B2A85"/>
                </a:solidFill>
                <a:latin typeface="Calibri"/>
                <a:ea typeface="Calibri"/>
                <a:cs typeface="Calibri"/>
                <a:sym typeface="Calibri"/>
              </a:defRPr>
            </a:lvl8pPr>
            <a:lvl9pPr marL="0" lvl="8" indent="0" algn="ctr" rtl="0">
              <a:spcBef>
                <a:spcPts val="0"/>
              </a:spcBef>
              <a:spcAft>
                <a:spcPts val="0"/>
              </a:spcAft>
              <a:buNone/>
              <a:defRPr sz="9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2">
  <p:cSld name="OBJECT_2">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57018" y="326759"/>
            <a:ext cx="8406000" cy="571500"/>
          </a:xfrm>
          <a:prstGeom prst="rect">
            <a:avLst/>
          </a:prstGeom>
          <a:noFill/>
          <a:ln>
            <a:noFill/>
          </a:ln>
        </p:spPr>
        <p:txBody>
          <a:bodyPr spcFirstLastPara="1" wrap="square" lIns="68575" tIns="34275" rIns="68575" bIns="34275" anchor="ctr" anchorCtr="0">
            <a:normAutofit/>
          </a:bodyPr>
          <a:lstStyle>
            <a:lvl1pPr lvl="0" algn="l" rtl="0">
              <a:spcBef>
                <a:spcPts val="0"/>
              </a:spcBef>
              <a:spcAft>
                <a:spcPts val="0"/>
              </a:spcAft>
              <a:buSzPts val="2800"/>
              <a:buNone/>
              <a:defRPr b="1"/>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65" name="Google Shape;65;p16"/>
          <p:cNvSpPr txBox="1">
            <a:spLocks noGrp="1"/>
          </p:cNvSpPr>
          <p:nvPr>
            <p:ph type="body" idx="1"/>
          </p:nvPr>
        </p:nvSpPr>
        <p:spPr>
          <a:xfrm>
            <a:off x="396876" y="1021556"/>
            <a:ext cx="8366100" cy="3729300"/>
          </a:xfrm>
          <a:prstGeom prst="rect">
            <a:avLst/>
          </a:prstGeom>
          <a:noFill/>
          <a:ln>
            <a:noFill/>
          </a:ln>
        </p:spPr>
        <p:txBody>
          <a:bodyPr spcFirstLastPara="1" wrap="square" lIns="68575" tIns="34275" rIns="68575" bIns="34275" anchor="t" anchorCtr="0">
            <a:normAutofit/>
          </a:bodyPr>
          <a:lstStyle>
            <a:lvl1pPr marL="457200" lvl="0" indent="-292100" algn="l" rtl="0">
              <a:spcBef>
                <a:spcPts val="400"/>
              </a:spcBef>
              <a:spcAft>
                <a:spcPts val="0"/>
              </a:spcAft>
              <a:buSzPts val="1000"/>
              <a:buChar char="●"/>
              <a:defRPr b="0"/>
            </a:lvl1pPr>
            <a:lvl2pPr marL="914400" lvl="1" indent="-330200" algn="l" rtl="0">
              <a:spcBef>
                <a:spcPts val="400"/>
              </a:spcBef>
              <a:spcAft>
                <a:spcPts val="0"/>
              </a:spcAft>
              <a:buSzPts val="1600"/>
              <a:buChar char="○"/>
              <a:defRPr sz="1600"/>
            </a:lvl2pPr>
            <a:lvl3pPr marL="1371600" lvl="2" indent="-330200" algn="l" rtl="0">
              <a:spcBef>
                <a:spcPts val="300"/>
              </a:spcBef>
              <a:spcAft>
                <a:spcPts val="0"/>
              </a:spcAft>
              <a:buSzPts val="1600"/>
              <a:buChar char="■"/>
              <a:defRPr sz="1600"/>
            </a:lvl3pPr>
            <a:lvl4pPr marL="1828800" lvl="3" indent="-330200" algn="l" rtl="0">
              <a:spcBef>
                <a:spcPts val="300"/>
              </a:spcBef>
              <a:spcAft>
                <a:spcPts val="0"/>
              </a:spcAft>
              <a:buSzPts val="1600"/>
              <a:buChar char="●"/>
              <a:defRPr sz="1600"/>
            </a:lvl4pPr>
            <a:lvl5pPr marL="2286000" lvl="4" indent="-330200" algn="l" rtl="0">
              <a:spcBef>
                <a:spcPts val="300"/>
              </a:spcBef>
              <a:spcAft>
                <a:spcPts val="0"/>
              </a:spcAft>
              <a:buSzPts val="1600"/>
              <a:buChar char="○"/>
              <a:defRPr sz="1600"/>
            </a:lvl5pPr>
            <a:lvl6pPr marL="2743200" lvl="5" indent="-330200" algn="l" rtl="0">
              <a:spcBef>
                <a:spcPts val="300"/>
              </a:spcBef>
              <a:spcAft>
                <a:spcPts val="0"/>
              </a:spcAft>
              <a:buClr>
                <a:schemeClr val="dk1"/>
              </a:buClr>
              <a:buSzPts val="1600"/>
              <a:buChar char="■"/>
              <a:defRPr sz="1600"/>
            </a:lvl6pPr>
            <a:lvl7pPr marL="3200400" lvl="6" indent="-330200" algn="l" rtl="0">
              <a:spcBef>
                <a:spcPts val="300"/>
              </a:spcBef>
              <a:spcAft>
                <a:spcPts val="0"/>
              </a:spcAft>
              <a:buClr>
                <a:schemeClr val="dk1"/>
              </a:buClr>
              <a:buSzPts val="1600"/>
              <a:buChar char="●"/>
              <a:defRPr sz="1600"/>
            </a:lvl7pPr>
            <a:lvl8pPr marL="3657600" lvl="7" indent="-330200" algn="l" rtl="0">
              <a:spcBef>
                <a:spcPts val="300"/>
              </a:spcBef>
              <a:spcAft>
                <a:spcPts val="0"/>
              </a:spcAft>
              <a:buClr>
                <a:schemeClr val="dk1"/>
              </a:buClr>
              <a:buSzPts val="1600"/>
              <a:buChar char="○"/>
              <a:defRPr sz="1600"/>
            </a:lvl8pPr>
            <a:lvl9pPr marL="4114800" lvl="8" indent="-330200" algn="l" rtl="0">
              <a:spcBef>
                <a:spcPts val="300"/>
              </a:spcBef>
              <a:spcAft>
                <a:spcPts val="0"/>
              </a:spcAft>
              <a:buClr>
                <a:schemeClr val="dk1"/>
              </a:buClr>
              <a:buSzPts val="1600"/>
              <a:buChar char="■"/>
              <a:defRPr sz="1600"/>
            </a:lvl9pPr>
          </a:lstStyle>
          <a:p>
            <a:endParaRPr/>
          </a:p>
        </p:txBody>
      </p:sp>
      <p:sp>
        <p:nvSpPr>
          <p:cNvPr id="66" name="Google Shape;66;p16"/>
          <p:cNvSpPr txBox="1">
            <a:spLocks noGrp="1"/>
          </p:cNvSpPr>
          <p:nvPr>
            <p:ph type="sldNum" idx="12"/>
          </p:nvPr>
        </p:nvSpPr>
        <p:spPr>
          <a:xfrm>
            <a:off x="8534400" y="4869181"/>
            <a:ext cx="609600" cy="273900"/>
          </a:xfrm>
          <a:prstGeom prst="rect">
            <a:avLst/>
          </a:prstGeom>
          <a:noFill/>
          <a:ln>
            <a:noFill/>
          </a:ln>
        </p:spPr>
        <p:txBody>
          <a:bodyPr spcFirstLastPara="1" wrap="square" lIns="68575" tIns="34275" rIns="68575" bIns="34275" anchor="ctr" anchorCtr="0">
            <a:normAutofit/>
          </a:bodyPr>
          <a:lstStyle>
            <a:lvl1pPr marL="0" lvl="0" indent="0" algn="ctr" rtl="0">
              <a:spcBef>
                <a:spcPts val="0"/>
              </a:spcBef>
              <a:spcAft>
                <a:spcPts val="0"/>
              </a:spcAft>
              <a:buNone/>
              <a:defRPr sz="900" b="1" i="0" u="none" strike="noStrike" cap="none">
                <a:solidFill>
                  <a:srgbClr val="4B2A85"/>
                </a:solidFill>
                <a:latin typeface="Calibri"/>
                <a:ea typeface="Calibri"/>
                <a:cs typeface="Calibri"/>
                <a:sym typeface="Calibri"/>
              </a:defRPr>
            </a:lvl1pPr>
            <a:lvl2pPr marL="0" lvl="1" indent="0" algn="ctr" rtl="0">
              <a:spcBef>
                <a:spcPts val="0"/>
              </a:spcBef>
              <a:spcAft>
                <a:spcPts val="0"/>
              </a:spcAft>
              <a:buNone/>
              <a:defRPr sz="900" b="1" i="0" u="none" strike="noStrike" cap="none">
                <a:solidFill>
                  <a:srgbClr val="4B2A85"/>
                </a:solidFill>
                <a:latin typeface="Calibri"/>
                <a:ea typeface="Calibri"/>
                <a:cs typeface="Calibri"/>
                <a:sym typeface="Calibri"/>
              </a:defRPr>
            </a:lvl2pPr>
            <a:lvl3pPr marL="0" lvl="2" indent="0" algn="ctr" rtl="0">
              <a:spcBef>
                <a:spcPts val="0"/>
              </a:spcBef>
              <a:spcAft>
                <a:spcPts val="0"/>
              </a:spcAft>
              <a:buNone/>
              <a:defRPr sz="900" b="1" i="0" u="none" strike="noStrike" cap="none">
                <a:solidFill>
                  <a:srgbClr val="4B2A85"/>
                </a:solidFill>
                <a:latin typeface="Calibri"/>
                <a:ea typeface="Calibri"/>
                <a:cs typeface="Calibri"/>
                <a:sym typeface="Calibri"/>
              </a:defRPr>
            </a:lvl3pPr>
            <a:lvl4pPr marL="0" lvl="3" indent="0" algn="ctr" rtl="0">
              <a:spcBef>
                <a:spcPts val="0"/>
              </a:spcBef>
              <a:spcAft>
                <a:spcPts val="0"/>
              </a:spcAft>
              <a:buNone/>
              <a:defRPr sz="900" b="1" i="0" u="none" strike="noStrike" cap="none">
                <a:solidFill>
                  <a:srgbClr val="4B2A85"/>
                </a:solidFill>
                <a:latin typeface="Calibri"/>
                <a:ea typeface="Calibri"/>
                <a:cs typeface="Calibri"/>
                <a:sym typeface="Calibri"/>
              </a:defRPr>
            </a:lvl4pPr>
            <a:lvl5pPr marL="0" lvl="4" indent="0" algn="ctr" rtl="0">
              <a:spcBef>
                <a:spcPts val="0"/>
              </a:spcBef>
              <a:spcAft>
                <a:spcPts val="0"/>
              </a:spcAft>
              <a:buNone/>
              <a:defRPr sz="900" b="1" i="0" u="none" strike="noStrike" cap="none">
                <a:solidFill>
                  <a:srgbClr val="4B2A85"/>
                </a:solidFill>
                <a:latin typeface="Calibri"/>
                <a:ea typeface="Calibri"/>
                <a:cs typeface="Calibri"/>
                <a:sym typeface="Calibri"/>
              </a:defRPr>
            </a:lvl5pPr>
            <a:lvl6pPr marL="0" lvl="5" indent="0" algn="ctr" rtl="0">
              <a:spcBef>
                <a:spcPts val="0"/>
              </a:spcBef>
              <a:spcAft>
                <a:spcPts val="0"/>
              </a:spcAft>
              <a:buNone/>
              <a:defRPr sz="900" b="1" i="0" u="none" strike="noStrike" cap="none">
                <a:solidFill>
                  <a:srgbClr val="4B2A85"/>
                </a:solidFill>
                <a:latin typeface="Calibri"/>
                <a:ea typeface="Calibri"/>
                <a:cs typeface="Calibri"/>
                <a:sym typeface="Calibri"/>
              </a:defRPr>
            </a:lvl6pPr>
            <a:lvl7pPr marL="0" lvl="6" indent="0" algn="ctr" rtl="0">
              <a:spcBef>
                <a:spcPts val="0"/>
              </a:spcBef>
              <a:spcAft>
                <a:spcPts val="0"/>
              </a:spcAft>
              <a:buNone/>
              <a:defRPr sz="900" b="1" i="0" u="none" strike="noStrike" cap="none">
                <a:solidFill>
                  <a:srgbClr val="4B2A85"/>
                </a:solidFill>
                <a:latin typeface="Calibri"/>
                <a:ea typeface="Calibri"/>
                <a:cs typeface="Calibri"/>
                <a:sym typeface="Calibri"/>
              </a:defRPr>
            </a:lvl7pPr>
            <a:lvl8pPr marL="0" lvl="7" indent="0" algn="ctr" rtl="0">
              <a:spcBef>
                <a:spcPts val="0"/>
              </a:spcBef>
              <a:spcAft>
                <a:spcPts val="0"/>
              </a:spcAft>
              <a:buNone/>
              <a:defRPr sz="900" b="1" i="0" u="none" strike="noStrike" cap="none">
                <a:solidFill>
                  <a:srgbClr val="4B2A85"/>
                </a:solidFill>
                <a:latin typeface="Calibri"/>
                <a:ea typeface="Calibri"/>
                <a:cs typeface="Calibri"/>
                <a:sym typeface="Calibri"/>
              </a:defRPr>
            </a:lvl8pPr>
            <a:lvl9pPr marL="0" lvl="8" indent="0" algn="ctr" rtl="0">
              <a:spcBef>
                <a:spcPts val="0"/>
              </a:spcBef>
              <a:spcAft>
                <a:spcPts val="0"/>
              </a:spcAft>
              <a:buNone/>
              <a:defRPr sz="9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3">
  <p:cSld name="OBJECT_3">
    <p:spTree>
      <p:nvGrpSpPr>
        <p:cNvPr id="1" name="Shape 67"/>
        <p:cNvGrpSpPr/>
        <p:nvPr/>
      </p:nvGrpSpPr>
      <p:grpSpPr>
        <a:xfrm>
          <a:off x="0" y="0"/>
          <a:ext cx="0" cy="0"/>
          <a:chOff x="0" y="0"/>
          <a:chExt cx="0" cy="0"/>
        </a:xfrm>
      </p:grpSpPr>
      <p:sp>
        <p:nvSpPr>
          <p:cNvPr id="68" name="Google Shape;68;p17"/>
          <p:cNvSpPr txBox="1">
            <a:spLocks noGrp="1"/>
          </p:cNvSpPr>
          <p:nvPr>
            <p:ph type="title"/>
          </p:nvPr>
        </p:nvSpPr>
        <p:spPr>
          <a:xfrm>
            <a:off x="357018" y="326759"/>
            <a:ext cx="8406000" cy="571500"/>
          </a:xfrm>
          <a:prstGeom prst="rect">
            <a:avLst/>
          </a:prstGeom>
          <a:noFill/>
          <a:ln>
            <a:noFill/>
          </a:ln>
        </p:spPr>
        <p:txBody>
          <a:bodyPr spcFirstLastPara="1" wrap="square" lIns="68575" tIns="34275" rIns="68575" bIns="34275" anchor="ctr" anchorCtr="0">
            <a:normAutofit/>
          </a:bodyPr>
          <a:lstStyle>
            <a:lvl1pPr lvl="0" algn="l" rtl="0">
              <a:spcBef>
                <a:spcPts val="0"/>
              </a:spcBef>
              <a:spcAft>
                <a:spcPts val="0"/>
              </a:spcAft>
              <a:buSzPts val="2800"/>
              <a:buNone/>
              <a:defRPr/>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69" name="Google Shape;69;p17"/>
          <p:cNvSpPr txBox="1">
            <a:spLocks noGrp="1"/>
          </p:cNvSpPr>
          <p:nvPr>
            <p:ph type="body" idx="1"/>
          </p:nvPr>
        </p:nvSpPr>
        <p:spPr>
          <a:xfrm>
            <a:off x="396876" y="1021556"/>
            <a:ext cx="8366100" cy="3729300"/>
          </a:xfrm>
          <a:prstGeom prst="rect">
            <a:avLst/>
          </a:prstGeom>
          <a:noFill/>
          <a:ln>
            <a:noFill/>
          </a:ln>
        </p:spPr>
        <p:txBody>
          <a:bodyPr spcFirstLastPara="1" wrap="square" lIns="68575" tIns="34275" rIns="68575" bIns="34275" anchor="t" anchorCtr="0">
            <a:normAutofit/>
          </a:bodyPr>
          <a:lstStyle>
            <a:lvl1pPr marL="457200" lvl="0" indent="-311150" algn="l" rtl="0">
              <a:spcBef>
                <a:spcPts val="400"/>
              </a:spcBef>
              <a:spcAft>
                <a:spcPts val="0"/>
              </a:spcAft>
              <a:buSzPts val="1300"/>
              <a:buChar char="●"/>
              <a:defRPr sz="2100" b="0"/>
            </a:lvl1pPr>
            <a:lvl2pPr marL="914400" lvl="1" indent="-355600" algn="l" rtl="0">
              <a:spcBef>
                <a:spcPts val="400"/>
              </a:spcBef>
              <a:spcAft>
                <a:spcPts val="0"/>
              </a:spcAft>
              <a:buSzPts val="2000"/>
              <a:buChar char="○"/>
              <a:defRPr sz="1800"/>
            </a:lvl2pPr>
            <a:lvl3pPr marL="1371600" lvl="2" indent="-298450" algn="l" rtl="0">
              <a:spcBef>
                <a:spcPts val="300"/>
              </a:spcBef>
              <a:spcAft>
                <a:spcPts val="0"/>
              </a:spcAft>
              <a:buSzPts val="1100"/>
              <a:buChar char="■"/>
              <a:defRPr/>
            </a:lvl3pPr>
            <a:lvl4pPr marL="1828800" lvl="3" indent="-317500" algn="l" rtl="0">
              <a:spcBef>
                <a:spcPts val="300"/>
              </a:spcBef>
              <a:spcAft>
                <a:spcPts val="0"/>
              </a:spcAft>
              <a:buSzPts val="1400"/>
              <a:buChar char="●"/>
              <a:defRPr/>
            </a:lvl4pPr>
            <a:lvl5pPr marL="2286000" lvl="4" indent="-317500" algn="l" rtl="0">
              <a:spcBef>
                <a:spcPts val="300"/>
              </a:spcBef>
              <a:spcAft>
                <a:spcPts val="0"/>
              </a:spcAft>
              <a:buSzPts val="1400"/>
              <a:buChar char="○"/>
              <a:defRPr/>
            </a:lvl5pPr>
            <a:lvl6pPr marL="2743200" lvl="5" indent="-317500" algn="l" rtl="0">
              <a:spcBef>
                <a:spcPts val="300"/>
              </a:spcBef>
              <a:spcAft>
                <a:spcPts val="0"/>
              </a:spcAft>
              <a:buClr>
                <a:schemeClr val="dk1"/>
              </a:buClr>
              <a:buSzPts val="1400"/>
              <a:buChar char="■"/>
              <a:defRPr/>
            </a:lvl6pPr>
            <a:lvl7pPr marL="3200400" lvl="6" indent="-317500" algn="l" rtl="0">
              <a:spcBef>
                <a:spcPts val="300"/>
              </a:spcBef>
              <a:spcAft>
                <a:spcPts val="0"/>
              </a:spcAft>
              <a:buClr>
                <a:schemeClr val="dk1"/>
              </a:buClr>
              <a:buSzPts val="1400"/>
              <a:buChar char="●"/>
              <a:defRPr/>
            </a:lvl7pPr>
            <a:lvl8pPr marL="3657600" lvl="7" indent="-317500" algn="l" rtl="0">
              <a:spcBef>
                <a:spcPts val="300"/>
              </a:spcBef>
              <a:spcAft>
                <a:spcPts val="0"/>
              </a:spcAft>
              <a:buClr>
                <a:schemeClr val="dk1"/>
              </a:buClr>
              <a:buSzPts val="1400"/>
              <a:buChar char="○"/>
              <a:defRPr/>
            </a:lvl8pPr>
            <a:lvl9pPr marL="4114800" lvl="8" indent="-317500" algn="l" rtl="0">
              <a:spcBef>
                <a:spcPts val="300"/>
              </a:spcBef>
              <a:spcAft>
                <a:spcPts val="0"/>
              </a:spcAft>
              <a:buClr>
                <a:schemeClr val="dk1"/>
              </a:buClr>
              <a:buSzPts val="1400"/>
              <a:buChar char="■"/>
              <a:defRPr/>
            </a:lvl9pPr>
          </a:lstStyle>
          <a:p>
            <a:endParaRPr/>
          </a:p>
        </p:txBody>
      </p:sp>
      <p:sp>
        <p:nvSpPr>
          <p:cNvPr id="70" name="Google Shape;70;p17"/>
          <p:cNvSpPr txBox="1">
            <a:spLocks noGrp="1"/>
          </p:cNvSpPr>
          <p:nvPr>
            <p:ph type="sldNum" idx="12"/>
          </p:nvPr>
        </p:nvSpPr>
        <p:spPr>
          <a:xfrm>
            <a:off x="8534400" y="4869181"/>
            <a:ext cx="609600" cy="273900"/>
          </a:xfrm>
          <a:prstGeom prst="rect">
            <a:avLst/>
          </a:prstGeom>
          <a:noFill/>
          <a:ln>
            <a:noFill/>
          </a:ln>
        </p:spPr>
        <p:txBody>
          <a:bodyPr spcFirstLastPara="1" wrap="square" lIns="68575" tIns="34275" rIns="68575" bIns="34275" anchor="ctr" anchorCtr="0">
            <a:normAutofit/>
          </a:bodyPr>
          <a:lstStyle>
            <a:lvl1pPr marL="0" lvl="0" indent="0" algn="ctr" rtl="0">
              <a:spcBef>
                <a:spcPts val="0"/>
              </a:spcBef>
              <a:spcAft>
                <a:spcPts val="0"/>
              </a:spcAft>
              <a:buNone/>
              <a:defRPr sz="900" b="1" i="0" u="none" strike="noStrike" cap="none">
                <a:solidFill>
                  <a:srgbClr val="4B2A85"/>
                </a:solidFill>
                <a:latin typeface="Calibri"/>
                <a:ea typeface="Calibri"/>
                <a:cs typeface="Calibri"/>
                <a:sym typeface="Calibri"/>
              </a:defRPr>
            </a:lvl1pPr>
            <a:lvl2pPr marL="0" lvl="1" indent="0" algn="ctr" rtl="0">
              <a:spcBef>
                <a:spcPts val="0"/>
              </a:spcBef>
              <a:spcAft>
                <a:spcPts val="0"/>
              </a:spcAft>
              <a:buNone/>
              <a:defRPr sz="900" b="1" i="0" u="none" strike="noStrike" cap="none">
                <a:solidFill>
                  <a:srgbClr val="4B2A85"/>
                </a:solidFill>
                <a:latin typeface="Calibri"/>
                <a:ea typeface="Calibri"/>
                <a:cs typeface="Calibri"/>
                <a:sym typeface="Calibri"/>
              </a:defRPr>
            </a:lvl2pPr>
            <a:lvl3pPr marL="0" lvl="2" indent="0" algn="ctr" rtl="0">
              <a:spcBef>
                <a:spcPts val="0"/>
              </a:spcBef>
              <a:spcAft>
                <a:spcPts val="0"/>
              </a:spcAft>
              <a:buNone/>
              <a:defRPr sz="900" b="1" i="0" u="none" strike="noStrike" cap="none">
                <a:solidFill>
                  <a:srgbClr val="4B2A85"/>
                </a:solidFill>
                <a:latin typeface="Calibri"/>
                <a:ea typeface="Calibri"/>
                <a:cs typeface="Calibri"/>
                <a:sym typeface="Calibri"/>
              </a:defRPr>
            </a:lvl3pPr>
            <a:lvl4pPr marL="0" lvl="3" indent="0" algn="ctr" rtl="0">
              <a:spcBef>
                <a:spcPts val="0"/>
              </a:spcBef>
              <a:spcAft>
                <a:spcPts val="0"/>
              </a:spcAft>
              <a:buNone/>
              <a:defRPr sz="900" b="1" i="0" u="none" strike="noStrike" cap="none">
                <a:solidFill>
                  <a:srgbClr val="4B2A85"/>
                </a:solidFill>
                <a:latin typeface="Calibri"/>
                <a:ea typeface="Calibri"/>
                <a:cs typeface="Calibri"/>
                <a:sym typeface="Calibri"/>
              </a:defRPr>
            </a:lvl4pPr>
            <a:lvl5pPr marL="0" lvl="4" indent="0" algn="ctr" rtl="0">
              <a:spcBef>
                <a:spcPts val="0"/>
              </a:spcBef>
              <a:spcAft>
                <a:spcPts val="0"/>
              </a:spcAft>
              <a:buNone/>
              <a:defRPr sz="900" b="1" i="0" u="none" strike="noStrike" cap="none">
                <a:solidFill>
                  <a:srgbClr val="4B2A85"/>
                </a:solidFill>
                <a:latin typeface="Calibri"/>
                <a:ea typeface="Calibri"/>
                <a:cs typeface="Calibri"/>
                <a:sym typeface="Calibri"/>
              </a:defRPr>
            </a:lvl5pPr>
            <a:lvl6pPr marL="0" lvl="5" indent="0" algn="ctr" rtl="0">
              <a:spcBef>
                <a:spcPts val="0"/>
              </a:spcBef>
              <a:spcAft>
                <a:spcPts val="0"/>
              </a:spcAft>
              <a:buNone/>
              <a:defRPr sz="900" b="1" i="0" u="none" strike="noStrike" cap="none">
                <a:solidFill>
                  <a:srgbClr val="4B2A85"/>
                </a:solidFill>
                <a:latin typeface="Calibri"/>
                <a:ea typeface="Calibri"/>
                <a:cs typeface="Calibri"/>
                <a:sym typeface="Calibri"/>
              </a:defRPr>
            </a:lvl6pPr>
            <a:lvl7pPr marL="0" lvl="6" indent="0" algn="ctr" rtl="0">
              <a:spcBef>
                <a:spcPts val="0"/>
              </a:spcBef>
              <a:spcAft>
                <a:spcPts val="0"/>
              </a:spcAft>
              <a:buNone/>
              <a:defRPr sz="900" b="1" i="0" u="none" strike="noStrike" cap="none">
                <a:solidFill>
                  <a:srgbClr val="4B2A85"/>
                </a:solidFill>
                <a:latin typeface="Calibri"/>
                <a:ea typeface="Calibri"/>
                <a:cs typeface="Calibri"/>
                <a:sym typeface="Calibri"/>
              </a:defRPr>
            </a:lvl7pPr>
            <a:lvl8pPr marL="0" lvl="7" indent="0" algn="ctr" rtl="0">
              <a:spcBef>
                <a:spcPts val="0"/>
              </a:spcBef>
              <a:spcAft>
                <a:spcPts val="0"/>
              </a:spcAft>
              <a:buNone/>
              <a:defRPr sz="900" b="1" i="0" u="none" strike="noStrike" cap="none">
                <a:solidFill>
                  <a:srgbClr val="4B2A85"/>
                </a:solidFill>
                <a:latin typeface="Calibri"/>
                <a:ea typeface="Calibri"/>
                <a:cs typeface="Calibri"/>
                <a:sym typeface="Calibri"/>
              </a:defRPr>
            </a:lvl8pPr>
            <a:lvl9pPr marL="0" lvl="8" indent="0" algn="ctr" rtl="0">
              <a:spcBef>
                <a:spcPts val="0"/>
              </a:spcBef>
              <a:spcAft>
                <a:spcPts val="0"/>
              </a:spcAft>
              <a:buNone/>
              <a:defRPr sz="9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25" name="Google Shape;25;p5"/>
          <p:cNvSpPr txBox="1">
            <a:spLocks noGrp="1"/>
          </p:cNvSpPr>
          <p:nvPr>
            <p:ph type="body" idx="2"/>
          </p:nvPr>
        </p:nvSpPr>
        <p:spPr>
          <a:xfrm>
            <a:off x="45720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1" name="Google Shape;31;p7"/>
          <p:cNvSpPr txBox="1">
            <a:spLocks noGrp="1"/>
          </p:cNvSpPr>
          <p:nvPr>
            <p:ph type="body" idx="1"/>
          </p:nvPr>
        </p:nvSpPr>
        <p:spPr>
          <a:xfrm>
            <a:off x="3117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8205300" cy="4090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lt1"/>
        </a:solidFill>
        <a:effectLst/>
      </p:bgPr>
    </p:bg>
    <p:spTree>
      <p:nvGrpSpPr>
        <p:cNvPr id="1" name="Shape 36"/>
        <p:cNvGrpSpPr/>
        <p:nvPr/>
      </p:nvGrpSpPr>
      <p:grpSpPr>
        <a:xfrm>
          <a:off x="0" y="0"/>
          <a:ext cx="0" cy="0"/>
          <a:chOff x="0" y="0"/>
          <a:chExt cx="0" cy="0"/>
        </a:xfrm>
      </p:grpSpPr>
      <p:sp>
        <p:nvSpPr>
          <p:cNvPr id="37" name="Google Shape;37;p9"/>
          <p:cNvSpPr/>
          <p:nvPr/>
        </p:nvSpPr>
        <p:spPr>
          <a:xfrm>
            <a:off x="0" y="3002175"/>
            <a:ext cx="9144000" cy="2141400"/>
          </a:xfrm>
          <a:prstGeom prst="rect">
            <a:avLst/>
          </a:pr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chemeClr val="lt1"/>
              </a:solidFill>
            </a:endParaRPr>
          </a:p>
        </p:txBody>
      </p:sp>
      <p:sp>
        <p:nvSpPr>
          <p:cNvPr id="38" name="Google Shape;38;p9"/>
          <p:cNvSpPr txBox="1">
            <a:spLocks noGrp="1"/>
          </p:cNvSpPr>
          <p:nvPr>
            <p:ph type="title"/>
          </p:nvPr>
        </p:nvSpPr>
        <p:spPr>
          <a:xfrm>
            <a:off x="533925" y="1391063"/>
            <a:ext cx="8076300" cy="10380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549363" y="2428990"/>
            <a:ext cx="4045200" cy="671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Clr>
                <a:schemeClr val="lt1"/>
              </a:buClr>
              <a:buSzPts val="1800"/>
              <a:buNone/>
              <a:defRPr>
                <a:solidFill>
                  <a:schemeClr val="lt1"/>
                </a:solidFill>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8">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p:nvPr/>
        </p:nvSpPr>
        <p:spPr>
          <a:xfrm>
            <a:off x="0" y="4256175"/>
            <a:ext cx="9144000" cy="887400"/>
          </a:xfrm>
          <a:prstGeom prst="rect">
            <a:avLst/>
          </a:pr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chemeClr val="lt1"/>
              </a:solidFill>
            </a:endParaRPr>
          </a:p>
        </p:txBody>
      </p:sp>
      <p:sp>
        <p:nvSpPr>
          <p:cNvPr id="7" name="Google Shape;7;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8" name="Google Shape;8;p1"/>
          <p:cNvSpPr txBox="1">
            <a:spLocks noGrp="1"/>
          </p:cNvSpPr>
          <p:nvPr>
            <p:ph type="body" idx="1"/>
          </p:nvPr>
        </p:nvSpPr>
        <p:spPr>
          <a:xfrm>
            <a:off x="311700" y="1017663"/>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1"/>
              </a:buClr>
              <a:buSzPts val="1800"/>
              <a:buChar char="●"/>
              <a:defRPr sz="1800">
                <a:solidFill>
                  <a:schemeClr val="dk1"/>
                </a:solidFill>
              </a:defRPr>
            </a:lvl1pPr>
            <a:lvl2pPr marL="914400" lvl="1" indent="-317500" rtl="0">
              <a:lnSpc>
                <a:spcPct val="115000"/>
              </a:lnSpc>
              <a:spcBef>
                <a:spcPts val="0"/>
              </a:spcBef>
              <a:spcAft>
                <a:spcPts val="0"/>
              </a:spcAft>
              <a:buClr>
                <a:schemeClr val="dk1"/>
              </a:buClr>
              <a:buSzPts val="1400"/>
              <a:buChar char="○"/>
              <a:defRPr sz="1400">
                <a:solidFill>
                  <a:schemeClr val="dk1"/>
                </a:solidFill>
              </a:defRPr>
            </a:lvl2pPr>
            <a:lvl3pPr marL="1371600" lvl="2" indent="-317500" rtl="0">
              <a:lnSpc>
                <a:spcPct val="115000"/>
              </a:lnSpc>
              <a:spcBef>
                <a:spcPts val="0"/>
              </a:spcBef>
              <a:spcAft>
                <a:spcPts val="0"/>
              </a:spcAft>
              <a:buClr>
                <a:schemeClr val="dk1"/>
              </a:buClr>
              <a:buSzPts val="1400"/>
              <a:buChar char="■"/>
              <a:defRPr sz="1400">
                <a:solidFill>
                  <a:schemeClr val="dk1"/>
                </a:solidFill>
              </a:defRPr>
            </a:lvl3pPr>
            <a:lvl4pPr marL="1828800" lvl="3" indent="-317500" rtl="0">
              <a:lnSpc>
                <a:spcPct val="115000"/>
              </a:lnSpc>
              <a:spcBef>
                <a:spcPts val="0"/>
              </a:spcBef>
              <a:spcAft>
                <a:spcPts val="0"/>
              </a:spcAft>
              <a:buClr>
                <a:schemeClr val="dk1"/>
              </a:buClr>
              <a:buSzPts val="1400"/>
              <a:buChar char="●"/>
              <a:defRPr sz="1400">
                <a:solidFill>
                  <a:schemeClr val="dk1"/>
                </a:solidFill>
              </a:defRPr>
            </a:lvl4pPr>
            <a:lvl5pPr marL="2286000" lvl="4" indent="-317500" rtl="0">
              <a:lnSpc>
                <a:spcPct val="115000"/>
              </a:lnSpc>
              <a:spcBef>
                <a:spcPts val="0"/>
              </a:spcBef>
              <a:spcAft>
                <a:spcPts val="0"/>
              </a:spcAft>
              <a:buClr>
                <a:schemeClr val="dk1"/>
              </a:buClr>
              <a:buSzPts val="1400"/>
              <a:buChar char="○"/>
              <a:defRPr sz="1400">
                <a:solidFill>
                  <a:schemeClr val="dk1"/>
                </a:solidFill>
              </a:defRPr>
            </a:lvl5pPr>
            <a:lvl6pPr marL="2743200" lvl="5" indent="-317500" rtl="0">
              <a:lnSpc>
                <a:spcPct val="115000"/>
              </a:lnSpc>
              <a:spcBef>
                <a:spcPts val="0"/>
              </a:spcBef>
              <a:spcAft>
                <a:spcPts val="0"/>
              </a:spcAft>
              <a:buClr>
                <a:schemeClr val="dk1"/>
              </a:buClr>
              <a:buSzPts val="1400"/>
              <a:buChar char="■"/>
              <a:defRPr sz="1400">
                <a:solidFill>
                  <a:schemeClr val="dk1"/>
                </a:solidFill>
              </a:defRPr>
            </a:lvl6pPr>
            <a:lvl7pPr marL="3200400" lvl="6" indent="-317500" rtl="0">
              <a:lnSpc>
                <a:spcPct val="115000"/>
              </a:lnSpc>
              <a:spcBef>
                <a:spcPts val="0"/>
              </a:spcBef>
              <a:spcAft>
                <a:spcPts val="0"/>
              </a:spcAft>
              <a:buClr>
                <a:schemeClr val="dk1"/>
              </a:buClr>
              <a:buSzPts val="1400"/>
              <a:buChar char="●"/>
              <a:defRPr sz="1400">
                <a:solidFill>
                  <a:schemeClr val="dk1"/>
                </a:solidFill>
              </a:defRPr>
            </a:lvl7pPr>
            <a:lvl8pPr marL="3657600" lvl="7" indent="-317500" rtl="0">
              <a:lnSpc>
                <a:spcPct val="115000"/>
              </a:lnSpc>
              <a:spcBef>
                <a:spcPts val="0"/>
              </a:spcBef>
              <a:spcAft>
                <a:spcPts val="0"/>
              </a:spcAft>
              <a:buClr>
                <a:schemeClr val="dk1"/>
              </a:buClr>
              <a:buSzPts val="1400"/>
              <a:buChar char="○"/>
              <a:defRPr sz="1400">
                <a:solidFill>
                  <a:schemeClr val="dk1"/>
                </a:solidFill>
              </a:defRPr>
            </a:lvl8pPr>
            <a:lvl9pPr marL="4114800" lvl="8" indent="-317500" rtl="0">
              <a:lnSpc>
                <a:spcPct val="115000"/>
              </a:lnSpc>
              <a:spcBef>
                <a:spcPts val="0"/>
              </a:spcBef>
              <a:spcAft>
                <a:spcPts val="0"/>
              </a:spcAft>
              <a:buClr>
                <a:schemeClr val="dk1"/>
              </a:buClr>
              <a:buSzPts val="1400"/>
              <a:buChar char="■"/>
              <a:defRPr sz="1400">
                <a:solidFill>
                  <a:schemeClr val="dk1"/>
                </a:solidFill>
              </a:defRPr>
            </a:lvl9pPr>
          </a:lstStyle>
          <a:p>
            <a:endParaRPr/>
          </a:p>
        </p:txBody>
      </p:sp>
      <p:sp>
        <p:nvSpPr>
          <p:cNvPr id="9" name="Google Shape;9;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defRPr>
            </a:lvl1pPr>
            <a:lvl2pPr lvl="1" algn="r" rtl="0">
              <a:buNone/>
              <a:defRPr sz="1000">
                <a:solidFill>
                  <a:schemeClr val="lt1"/>
                </a:solidFill>
              </a:defRPr>
            </a:lvl2pPr>
            <a:lvl3pPr lvl="2" algn="r" rtl="0">
              <a:buNone/>
              <a:defRPr sz="1000">
                <a:solidFill>
                  <a:schemeClr val="lt1"/>
                </a:solidFill>
              </a:defRPr>
            </a:lvl3pPr>
            <a:lvl4pPr lvl="3" algn="r" rtl="0">
              <a:buNone/>
              <a:defRPr sz="1000">
                <a:solidFill>
                  <a:schemeClr val="lt1"/>
                </a:solidFill>
              </a:defRPr>
            </a:lvl4pPr>
            <a:lvl5pPr lvl="4" algn="r" rtl="0">
              <a:buNone/>
              <a:defRPr sz="1000">
                <a:solidFill>
                  <a:schemeClr val="lt1"/>
                </a:solidFill>
              </a:defRPr>
            </a:lvl5pPr>
            <a:lvl6pPr lvl="5" algn="r" rtl="0">
              <a:buNone/>
              <a:defRPr sz="1000">
                <a:solidFill>
                  <a:schemeClr val="lt1"/>
                </a:solidFill>
              </a:defRPr>
            </a:lvl6pPr>
            <a:lvl7pPr lvl="6" algn="r" rtl="0">
              <a:buNone/>
              <a:defRPr sz="1000">
                <a:solidFill>
                  <a:schemeClr val="lt1"/>
                </a:solidFill>
              </a:defRPr>
            </a:lvl7pPr>
            <a:lvl8pPr lvl="7" algn="r" rtl="0">
              <a:buNone/>
              <a:defRPr sz="1000">
                <a:solidFill>
                  <a:schemeClr val="lt1"/>
                </a:solidFill>
              </a:defRPr>
            </a:lvl8pPr>
            <a:lvl9pPr lvl="8" algn="r" rtl="0">
              <a:buNone/>
              <a:defRPr sz="1000">
                <a:solidFill>
                  <a:schemeClr val="lt1"/>
                </a:solidFill>
              </a:defRPr>
            </a:lvl9pPr>
          </a:lstStyle>
          <a:p>
            <a:pPr marL="0" lvl="0" indent="0" algn="r" rtl="0">
              <a:spcBef>
                <a:spcPts val="0"/>
              </a:spcBef>
              <a:spcAft>
                <a:spcPts val="0"/>
              </a:spcAft>
              <a:buNone/>
            </a:pPr>
            <a:r>
              <a:rPr lang="en"/>
              <a:t>#</a:t>
            </a:r>
            <a:fld id="{00000000-1234-1234-1234-123412341234}" type="slidenum">
              <a:rPr lang="en">
                <a:solidFill>
                  <a:schemeClr val="dk2"/>
                </a:solidFill>
              </a:rPr>
              <a:t>‹#›</a:t>
            </a:fld>
            <a:endParaRPr>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4.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5.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6.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3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image" Target="../media/image20.png"/></Relationships>
</file>

<file path=ppt/slides/_rels/slide3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9.xml"/><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0.xml"/><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image" Target="../media/image26.png"/></Relationships>
</file>

<file path=ppt/slides/_rels/slide4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2.xml"/><Relationship Id="rId1" Type="http://schemas.openxmlformats.org/officeDocument/2006/relationships/slideLayout" Target="../slideLayouts/slideLayout3.xml"/><Relationship Id="rId4" Type="http://schemas.openxmlformats.org/officeDocument/2006/relationships/image" Target="../media/image28.png"/></Relationships>
</file>

<file path=ppt/slides/_rels/slide4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3.xml"/><Relationship Id="rId1" Type="http://schemas.openxmlformats.org/officeDocument/2006/relationships/slideLayout" Target="../slideLayouts/slideLayout3.xml"/><Relationship Id="rId4" Type="http://schemas.openxmlformats.org/officeDocument/2006/relationships/image" Target="../media/image30.png"/></Relationships>
</file>

<file path=ppt/slides/_rels/slide4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44.xml"/><Relationship Id="rId1" Type="http://schemas.openxmlformats.org/officeDocument/2006/relationships/slideLayout" Target="../slideLayouts/slideLayout3.xml"/><Relationship Id="rId4" Type="http://schemas.openxmlformats.org/officeDocument/2006/relationships/image" Target="../media/image32.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8"/>
          <p:cNvSpPr txBox="1">
            <a:spLocks noGrp="1"/>
          </p:cNvSpPr>
          <p:nvPr>
            <p:ph type="ctrTitle"/>
          </p:nvPr>
        </p:nvSpPr>
        <p:spPr>
          <a:xfrm>
            <a:off x="127363" y="0"/>
            <a:ext cx="8001000" cy="724800"/>
          </a:xfrm>
          <a:prstGeom prst="rect">
            <a:avLst/>
          </a:prstGeom>
          <a:noFill/>
          <a:ln>
            <a:noFill/>
          </a:ln>
        </p:spPr>
        <p:txBody>
          <a:bodyPr spcFirstLastPara="1" wrap="square" lIns="68575" tIns="34275" rIns="68575" bIns="34275" anchor="b" anchorCtr="0">
            <a:normAutofit/>
          </a:bodyPr>
          <a:lstStyle/>
          <a:p>
            <a:pPr marL="0" lvl="0" indent="0" algn="l" rtl="0">
              <a:lnSpc>
                <a:spcPct val="90000"/>
              </a:lnSpc>
              <a:spcBef>
                <a:spcPts val="0"/>
              </a:spcBef>
              <a:spcAft>
                <a:spcPts val="0"/>
              </a:spcAft>
              <a:buClr>
                <a:schemeClr val="dk1"/>
              </a:buClr>
              <a:buSzPts val="3300"/>
              <a:buFont typeface="Play"/>
              <a:buNone/>
            </a:pPr>
            <a:r>
              <a:rPr lang="en" sz="3000" b="1"/>
              <a:t>Stack &amp; Procedures I</a:t>
            </a:r>
            <a:endParaRPr sz="3000"/>
          </a:p>
        </p:txBody>
      </p:sp>
      <p:sp>
        <p:nvSpPr>
          <p:cNvPr id="76" name="Google Shape;76;p18"/>
          <p:cNvSpPr txBox="1">
            <a:spLocks noGrp="1"/>
          </p:cNvSpPr>
          <p:nvPr>
            <p:ph type="subTitle" idx="1"/>
          </p:nvPr>
        </p:nvSpPr>
        <p:spPr>
          <a:xfrm>
            <a:off x="127372" y="724950"/>
            <a:ext cx="3388200" cy="3651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0"/>
              </a:spcAft>
              <a:buClr>
                <a:schemeClr val="dk1"/>
              </a:buClr>
              <a:buSzPts val="2400"/>
              <a:buNone/>
            </a:pPr>
            <a:r>
              <a:rPr lang="en" sz="2100">
                <a:solidFill>
                  <a:schemeClr val="dk2"/>
                </a:solidFill>
              </a:rPr>
              <a:t>CSE 351 Summer 2024</a:t>
            </a:r>
            <a:endParaRPr sz="2100">
              <a:solidFill>
                <a:schemeClr val="dk2"/>
              </a:solidFill>
            </a:endParaRPr>
          </a:p>
        </p:txBody>
      </p:sp>
      <p:sp>
        <p:nvSpPr>
          <p:cNvPr id="77" name="Google Shape;77;p18"/>
          <p:cNvSpPr txBox="1"/>
          <p:nvPr/>
        </p:nvSpPr>
        <p:spPr>
          <a:xfrm>
            <a:off x="548346" y="1180819"/>
            <a:ext cx="3761700" cy="2978400"/>
          </a:xfrm>
          <a:prstGeom prst="rect">
            <a:avLst/>
          </a:prstGeom>
          <a:noFill/>
          <a:ln>
            <a:noFill/>
          </a:ln>
        </p:spPr>
        <p:txBody>
          <a:bodyPr spcFirstLastPara="1" wrap="square" lIns="68575" tIns="34275" rIns="68575" bIns="34275" anchor="t" anchorCtr="0">
            <a:spAutoFit/>
          </a:bodyPr>
          <a:lstStyle/>
          <a:p>
            <a:pPr marL="0" marR="0" lvl="0" indent="0" algn="l" rtl="0">
              <a:spcBef>
                <a:spcPts val="0"/>
              </a:spcBef>
              <a:spcAft>
                <a:spcPts val="0"/>
              </a:spcAft>
              <a:buNone/>
            </a:pPr>
            <a:r>
              <a:rPr lang="en" sz="2100" b="1" i="0" u="none" strike="noStrike" cap="none">
                <a:solidFill>
                  <a:schemeClr val="dk1"/>
                </a:solidFill>
                <a:latin typeface="Arial"/>
                <a:ea typeface="Arial"/>
                <a:cs typeface="Arial"/>
                <a:sym typeface="Arial"/>
              </a:rPr>
              <a:t>Instructor:</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Ellis Haker</a:t>
            </a:r>
            <a:endParaRPr sz="1100"/>
          </a:p>
          <a:p>
            <a:pPr marL="0" marR="0" lvl="0" indent="0" algn="l" rtl="0">
              <a:spcBef>
                <a:spcPts val="0"/>
              </a:spcBef>
              <a:spcAft>
                <a:spcPts val="0"/>
              </a:spcAft>
              <a:buNone/>
            </a:pPr>
            <a:endParaRPr sz="2100">
              <a:solidFill>
                <a:schemeClr val="dk1"/>
              </a:solidFill>
              <a:latin typeface="Arial"/>
              <a:ea typeface="Arial"/>
              <a:cs typeface="Arial"/>
              <a:sym typeface="Arial"/>
            </a:endParaRPr>
          </a:p>
          <a:p>
            <a:pPr marL="0" marR="0" lvl="0" indent="0" algn="l" rtl="0">
              <a:spcBef>
                <a:spcPts val="0"/>
              </a:spcBef>
              <a:spcAft>
                <a:spcPts val="0"/>
              </a:spcAft>
              <a:buNone/>
            </a:pPr>
            <a:r>
              <a:rPr lang="en" sz="2100" b="1">
                <a:solidFill>
                  <a:schemeClr val="dk1"/>
                </a:solidFill>
                <a:latin typeface="Arial"/>
                <a:ea typeface="Arial"/>
                <a:cs typeface="Arial"/>
                <a:sym typeface="Arial"/>
              </a:rPr>
              <a:t>Teaching Assistants:</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Naama Amiel</a:t>
            </a:r>
            <a:endParaRPr sz="2100">
              <a:solidFill>
                <a:schemeClr val="dk1"/>
              </a:solidFill>
              <a:latin typeface="Arial"/>
              <a:ea typeface="Arial"/>
              <a:cs typeface="Arial"/>
              <a:sym typeface="Arial"/>
            </a:endParaRPr>
          </a:p>
          <a:p>
            <a:pPr marL="0" marR="0" lvl="0" indent="0" algn="l" rtl="0">
              <a:spcBef>
                <a:spcPts val="0"/>
              </a:spcBef>
              <a:spcAft>
                <a:spcPts val="0"/>
              </a:spcAft>
              <a:buNone/>
            </a:pPr>
            <a:r>
              <a:rPr lang="en" sz="2100">
                <a:solidFill>
                  <a:schemeClr val="dk1"/>
                </a:solidFill>
                <a:latin typeface="Arial"/>
                <a:ea typeface="Arial"/>
                <a:cs typeface="Arial"/>
                <a:sym typeface="Arial"/>
              </a:rPr>
              <a:t>Micah Chang</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Shananda Dokka</a:t>
            </a:r>
            <a:endParaRPr sz="2100">
              <a:solidFill>
                <a:schemeClr val="dk1"/>
              </a:solidFill>
              <a:latin typeface="Arial"/>
              <a:ea typeface="Arial"/>
              <a:cs typeface="Arial"/>
              <a:sym typeface="Arial"/>
            </a:endParaRPr>
          </a:p>
          <a:p>
            <a:pPr marL="0" marR="0" lvl="0" indent="0" algn="l" rtl="0">
              <a:spcBef>
                <a:spcPts val="0"/>
              </a:spcBef>
              <a:spcAft>
                <a:spcPts val="0"/>
              </a:spcAft>
              <a:buNone/>
            </a:pPr>
            <a:r>
              <a:rPr lang="en" sz="2100">
                <a:solidFill>
                  <a:schemeClr val="dk1"/>
                </a:solidFill>
                <a:latin typeface="Arial"/>
                <a:ea typeface="Arial"/>
                <a:cs typeface="Arial"/>
                <a:sym typeface="Arial"/>
              </a:rPr>
              <a:t>Nikolas McNamee</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Jiawe</a:t>
            </a:r>
            <a:r>
              <a:rPr lang="en" sz="2100">
                <a:solidFill>
                  <a:schemeClr val="dk1"/>
                </a:solidFill>
              </a:rPr>
              <a:t>i Huang</a:t>
            </a:r>
            <a:endParaRPr sz="1100"/>
          </a:p>
        </p:txBody>
      </p:sp>
      <p:pic>
        <p:nvPicPr>
          <p:cNvPr id="78" name="Google Shape;78;p18" descr="A screenshot of a tweet by Senior Oops Engineer (@ReinH), which reads &quot;I am a full stack engineer which means if you give me one more task my stack will overflow&quot;"/>
          <p:cNvPicPr preferRelativeResize="0"/>
          <p:nvPr/>
        </p:nvPicPr>
        <p:blipFill>
          <a:blip r:embed="rId3">
            <a:alphaModFix/>
          </a:blip>
          <a:stretch>
            <a:fillRect/>
          </a:stretch>
        </p:blipFill>
        <p:spPr>
          <a:xfrm>
            <a:off x="3370400" y="2159575"/>
            <a:ext cx="5533301" cy="1370100"/>
          </a:xfrm>
          <a:prstGeom prst="rect">
            <a:avLst/>
          </a:prstGeom>
          <a:noFill/>
          <a:ln>
            <a:noFill/>
          </a:ln>
        </p:spPr>
      </p:pic>
      <p:sp>
        <p:nvSpPr>
          <p:cNvPr id="79" name="Google Shape;79;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Shape 146"/>
        <p:cNvGrpSpPr/>
        <p:nvPr/>
      </p:nvGrpSpPr>
      <p:grpSpPr>
        <a:xfrm>
          <a:off x="0" y="0"/>
          <a:ext cx="0" cy="0"/>
          <a:chOff x="0" y="0"/>
          <a:chExt cx="0" cy="0"/>
        </a:xfrm>
      </p:grpSpPr>
      <p:sp>
        <p:nvSpPr>
          <p:cNvPr id="147" name="Google Shape;147;p27"/>
          <p:cNvSpPr/>
          <p:nvPr/>
        </p:nvSpPr>
        <p:spPr>
          <a:xfrm>
            <a:off x="4428953" y="909475"/>
            <a:ext cx="1202400" cy="2007600"/>
          </a:xfrm>
          <a:prstGeom prst="rect">
            <a:avLst/>
          </a:prstGeom>
          <a:solidFill>
            <a:srgbClr val="D9D2E9"/>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8" name="Google Shape;148;p27"/>
          <p:cNvSpPr/>
          <p:nvPr/>
        </p:nvSpPr>
        <p:spPr>
          <a:xfrm>
            <a:off x="4428953" y="2916994"/>
            <a:ext cx="1202400" cy="352800"/>
          </a:xfrm>
          <a:prstGeom prst="rect">
            <a:avLst/>
          </a:prstGeom>
          <a:solidFill>
            <a:srgbClr val="D9D2E9"/>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9" name="Google Shape;149;p27"/>
          <p:cNvSpPr txBox="1"/>
          <p:nvPr/>
        </p:nvSpPr>
        <p:spPr>
          <a:xfrm>
            <a:off x="4177411" y="-29275"/>
            <a:ext cx="1705500" cy="432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chemeClr val="dk1"/>
                </a:solidFill>
              </a:rPr>
              <a:t>Stack “Bottom” (oldest)</a:t>
            </a:r>
            <a:endParaRPr sz="1800" b="1">
              <a:solidFill>
                <a:schemeClr val="dk1"/>
              </a:solidFill>
            </a:endParaRPr>
          </a:p>
        </p:txBody>
      </p:sp>
      <p:sp>
        <p:nvSpPr>
          <p:cNvPr id="150" name="Google Shape;150;p27"/>
          <p:cNvSpPr txBox="1"/>
          <p:nvPr/>
        </p:nvSpPr>
        <p:spPr>
          <a:xfrm>
            <a:off x="4186836" y="3546400"/>
            <a:ext cx="1705500" cy="432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chemeClr val="dk1"/>
                </a:solidFill>
              </a:rPr>
              <a:t>Stack “Top” (newest)</a:t>
            </a:r>
            <a:endParaRPr sz="1800" b="1">
              <a:solidFill>
                <a:schemeClr val="dk1"/>
              </a:solidFill>
            </a:endParaRPr>
          </a:p>
        </p:txBody>
      </p:sp>
      <p:sp>
        <p:nvSpPr>
          <p:cNvPr id="151" name="Google Shape;151;p27"/>
          <p:cNvSpPr txBox="1"/>
          <p:nvPr/>
        </p:nvSpPr>
        <p:spPr>
          <a:xfrm>
            <a:off x="1570475" y="3017825"/>
            <a:ext cx="2339700" cy="352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600" b="1">
                <a:solidFill>
                  <a:schemeClr val="dk1"/>
                </a:solidFill>
              </a:rPr>
              <a:t>Stack pointer</a:t>
            </a:r>
            <a:r>
              <a:rPr lang="en" sz="1600">
                <a:solidFill>
                  <a:schemeClr val="dk1"/>
                </a:solidFill>
              </a:rPr>
              <a:t>:</a:t>
            </a:r>
            <a:r>
              <a:rPr lang="en" sz="1600" b="1">
                <a:solidFill>
                  <a:schemeClr val="dk1"/>
                </a:solidFill>
              </a:rPr>
              <a:t> </a:t>
            </a:r>
            <a:r>
              <a:rPr lang="en" sz="1600">
                <a:solidFill>
                  <a:schemeClr val="dk1"/>
                </a:solidFill>
                <a:latin typeface="Source Code Pro"/>
                <a:ea typeface="Source Code Pro"/>
                <a:cs typeface="Source Code Pro"/>
                <a:sym typeface="Source Code Pro"/>
              </a:rPr>
              <a:t>%rsp</a:t>
            </a:r>
            <a:endParaRPr sz="1600">
              <a:solidFill>
                <a:schemeClr val="dk1"/>
              </a:solidFill>
              <a:latin typeface="Source Code Pro"/>
              <a:ea typeface="Source Code Pro"/>
              <a:cs typeface="Source Code Pro"/>
              <a:sym typeface="Source Code Pro"/>
            </a:endParaRPr>
          </a:p>
        </p:txBody>
      </p:sp>
      <p:cxnSp>
        <p:nvCxnSpPr>
          <p:cNvPr id="152" name="Google Shape;152;p27"/>
          <p:cNvCxnSpPr/>
          <p:nvPr/>
        </p:nvCxnSpPr>
        <p:spPr>
          <a:xfrm>
            <a:off x="3910175" y="3270425"/>
            <a:ext cx="474300" cy="4800"/>
          </a:xfrm>
          <a:prstGeom prst="straightConnector1">
            <a:avLst/>
          </a:prstGeom>
          <a:noFill/>
          <a:ln w="28575" cap="flat" cmpd="sng">
            <a:solidFill>
              <a:srgbClr val="7030A0"/>
            </a:solidFill>
            <a:prstDash val="solid"/>
            <a:round/>
            <a:headEnd type="none" w="med" len="med"/>
            <a:tailEnd type="triangle" w="med" len="med"/>
          </a:ln>
        </p:spPr>
      </p:cxnSp>
      <p:sp>
        <p:nvSpPr>
          <p:cNvPr id="153" name="Google Shape;153;p27"/>
          <p:cNvSpPr txBox="1"/>
          <p:nvPr/>
        </p:nvSpPr>
        <p:spPr>
          <a:xfrm>
            <a:off x="5694700" y="403626"/>
            <a:ext cx="1326600" cy="585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rPr>
              <a:t>High addresses</a:t>
            </a:r>
            <a:endParaRPr>
              <a:solidFill>
                <a:schemeClr val="dk1"/>
              </a:solidFill>
            </a:endParaRPr>
          </a:p>
        </p:txBody>
      </p:sp>
      <p:sp>
        <p:nvSpPr>
          <p:cNvPr id="154" name="Google Shape;154;p27"/>
          <p:cNvSpPr txBox="1"/>
          <p:nvPr/>
        </p:nvSpPr>
        <p:spPr>
          <a:xfrm>
            <a:off x="5694689" y="3675410"/>
            <a:ext cx="1326600" cy="188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rPr>
              <a:t>Low addresses</a:t>
            </a:r>
            <a:endParaRPr>
              <a:solidFill>
                <a:schemeClr val="dk1"/>
              </a:solidFill>
            </a:endParaRPr>
          </a:p>
        </p:txBody>
      </p:sp>
      <p:cxnSp>
        <p:nvCxnSpPr>
          <p:cNvPr id="155" name="Google Shape;155;p27"/>
          <p:cNvCxnSpPr>
            <a:stCxn id="153" idx="2"/>
            <a:endCxn id="154" idx="0"/>
          </p:cNvCxnSpPr>
          <p:nvPr/>
        </p:nvCxnSpPr>
        <p:spPr>
          <a:xfrm>
            <a:off x="6358000" y="988926"/>
            <a:ext cx="0" cy="2686500"/>
          </a:xfrm>
          <a:prstGeom prst="straightConnector1">
            <a:avLst/>
          </a:prstGeom>
          <a:noFill/>
          <a:ln w="19050" cap="flat" cmpd="sng">
            <a:solidFill>
              <a:schemeClr val="dk1"/>
            </a:solidFill>
            <a:prstDash val="solid"/>
            <a:round/>
            <a:headEnd type="triangle" w="med" len="med"/>
            <a:tailEnd type="triangle" w="med" len="med"/>
          </a:ln>
        </p:spPr>
      </p:cxnSp>
      <p:sp>
        <p:nvSpPr>
          <p:cNvPr id="156" name="Google Shape;156;p27"/>
          <p:cNvSpPr/>
          <p:nvPr/>
        </p:nvSpPr>
        <p:spPr>
          <a:xfrm>
            <a:off x="4428953" y="3269794"/>
            <a:ext cx="1202400" cy="352800"/>
          </a:xfrm>
          <a:prstGeom prst="rect">
            <a:avLst/>
          </a:prstGeom>
          <a:solidFill>
            <a:srgbClr val="F3F3F3"/>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t>(old top)</a:t>
            </a:r>
            <a:endParaRPr sz="1100"/>
          </a:p>
        </p:txBody>
      </p:sp>
      <p:cxnSp>
        <p:nvCxnSpPr>
          <p:cNvPr id="157" name="Google Shape;157;p27"/>
          <p:cNvCxnSpPr/>
          <p:nvPr/>
        </p:nvCxnSpPr>
        <p:spPr>
          <a:xfrm>
            <a:off x="3910175" y="3584500"/>
            <a:ext cx="474300" cy="4800"/>
          </a:xfrm>
          <a:prstGeom prst="straightConnector1">
            <a:avLst/>
          </a:prstGeom>
          <a:noFill/>
          <a:ln w="28575" cap="flat" cmpd="sng">
            <a:solidFill>
              <a:srgbClr val="999999"/>
            </a:solidFill>
            <a:prstDash val="solid"/>
            <a:round/>
            <a:headEnd type="none" w="med" len="med"/>
            <a:tailEnd type="triangle" w="med" len="med"/>
          </a:ln>
        </p:spPr>
      </p:cxnSp>
      <p:cxnSp>
        <p:nvCxnSpPr>
          <p:cNvPr id="158" name="Google Shape;158;p27"/>
          <p:cNvCxnSpPr/>
          <p:nvPr/>
        </p:nvCxnSpPr>
        <p:spPr>
          <a:xfrm>
            <a:off x="3947150" y="3307900"/>
            <a:ext cx="0" cy="243900"/>
          </a:xfrm>
          <a:prstGeom prst="straightConnector1">
            <a:avLst/>
          </a:prstGeom>
          <a:noFill/>
          <a:ln w="9525" cap="flat" cmpd="sng">
            <a:solidFill>
              <a:schemeClr val="dk1"/>
            </a:solidFill>
            <a:prstDash val="solid"/>
            <a:round/>
            <a:headEnd type="none" w="med" len="med"/>
            <a:tailEnd type="none" w="med" len="med"/>
          </a:ln>
        </p:spPr>
      </p:cxnSp>
      <p:sp>
        <p:nvSpPr>
          <p:cNvPr id="159" name="Google Shape;159;p27"/>
          <p:cNvSpPr txBox="1"/>
          <p:nvPr/>
        </p:nvSpPr>
        <p:spPr>
          <a:xfrm>
            <a:off x="3910175" y="3269800"/>
            <a:ext cx="381000" cy="24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rPr>
              <a:t>+8</a:t>
            </a:r>
            <a:endParaRPr sz="1200">
              <a:solidFill>
                <a:schemeClr val="dk1"/>
              </a:solidFill>
            </a:endParaRPr>
          </a:p>
        </p:txBody>
      </p:sp>
      <p:sp>
        <p:nvSpPr>
          <p:cNvPr id="160" name="Google Shape;160;p27"/>
          <p:cNvSpPr/>
          <p:nvPr/>
        </p:nvSpPr>
        <p:spPr>
          <a:xfrm>
            <a:off x="3088778" y="1194869"/>
            <a:ext cx="1202400" cy="352800"/>
          </a:xfrm>
          <a:prstGeom prst="rect">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t>(data from old top)</a:t>
            </a:r>
            <a:endParaRPr sz="1000"/>
          </a:p>
        </p:txBody>
      </p:sp>
      <p:sp>
        <p:nvSpPr>
          <p:cNvPr id="161" name="Google Shape;161;p27"/>
          <p:cNvSpPr txBox="1"/>
          <p:nvPr/>
        </p:nvSpPr>
        <p:spPr>
          <a:xfrm>
            <a:off x="2270750" y="1165850"/>
            <a:ext cx="818100" cy="381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500">
                <a:solidFill>
                  <a:schemeClr val="dk1"/>
                </a:solidFill>
                <a:latin typeface="Source Code Pro"/>
                <a:ea typeface="Source Code Pro"/>
                <a:cs typeface="Source Code Pro"/>
                <a:sym typeface="Source Code Pro"/>
              </a:rPr>
              <a:t>%rcx</a:t>
            </a:r>
            <a:endParaRPr sz="1500">
              <a:solidFill>
                <a:schemeClr val="dk1"/>
              </a:solidFill>
              <a:latin typeface="Source Code Pro"/>
              <a:ea typeface="Source Code Pro"/>
              <a:cs typeface="Source Code Pro"/>
              <a:sym typeface="Source Code Pro"/>
            </a:endParaRPr>
          </a:p>
        </p:txBody>
      </p:sp>
      <p:cxnSp>
        <p:nvCxnSpPr>
          <p:cNvPr id="162" name="Google Shape;162;p27"/>
          <p:cNvCxnSpPr>
            <a:endCxn id="163" idx="3"/>
          </p:cNvCxnSpPr>
          <p:nvPr/>
        </p:nvCxnSpPr>
        <p:spPr>
          <a:xfrm flipH="1">
            <a:off x="3707475" y="3558550"/>
            <a:ext cx="1055100" cy="210900"/>
          </a:xfrm>
          <a:prstGeom prst="straightConnector1">
            <a:avLst/>
          </a:prstGeom>
          <a:noFill/>
          <a:ln w="19050" cap="flat" cmpd="sng">
            <a:solidFill>
              <a:schemeClr val="accent6"/>
            </a:solidFill>
            <a:prstDash val="solid"/>
            <a:round/>
            <a:headEnd type="triangle" w="med" len="med"/>
            <a:tailEnd type="none" w="med" len="med"/>
          </a:ln>
        </p:spPr>
      </p:cxnSp>
      <p:sp>
        <p:nvSpPr>
          <p:cNvPr id="163" name="Google Shape;163;p27"/>
          <p:cNvSpPr txBox="1"/>
          <p:nvPr/>
        </p:nvSpPr>
        <p:spPr>
          <a:xfrm>
            <a:off x="1817775" y="3498250"/>
            <a:ext cx="1889700" cy="5424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1200">
                <a:solidFill>
                  <a:schemeClr val="dk1"/>
                </a:solidFill>
              </a:rPr>
              <a:t>Those bits are still there, we’re just not using them!</a:t>
            </a:r>
            <a:endParaRPr sz="1200">
              <a:solidFill>
                <a:schemeClr val="dk1"/>
              </a:solidFill>
            </a:endParaRPr>
          </a:p>
        </p:txBody>
      </p:sp>
      <p:sp>
        <p:nvSpPr>
          <p:cNvPr id="164" name="Google Shape;164;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8"/>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x86-64 Stack: Push</a:t>
            </a:r>
            <a:endParaRPr/>
          </a:p>
        </p:txBody>
      </p:sp>
      <p:pic>
        <p:nvPicPr>
          <p:cNvPr id="170" name="Google Shape;170;p28" descr="The same diagram as the previous slide, except there is an additional small box added to the bottom, which is a darker shade of purple and contains the text &quot;(value of %rcx)&quot;. The stack pointer now points to the bottom of this new box. A grey arrow marks the previous location of the stack pointer, and their difference is labeled &quot;-8&quot;."/>
          <p:cNvPicPr preferRelativeResize="0"/>
          <p:nvPr/>
        </p:nvPicPr>
        <p:blipFill>
          <a:blip r:embed="rId3">
            <a:alphaModFix/>
          </a:blip>
          <a:stretch>
            <a:fillRect/>
          </a:stretch>
        </p:blipFill>
        <p:spPr>
          <a:xfrm>
            <a:off x="4264461" y="170125"/>
            <a:ext cx="4812865" cy="4043175"/>
          </a:xfrm>
          <a:prstGeom prst="rect">
            <a:avLst/>
          </a:prstGeom>
          <a:noFill/>
          <a:ln>
            <a:noFill/>
          </a:ln>
        </p:spPr>
      </p:pic>
      <p:sp>
        <p:nvSpPr>
          <p:cNvPr id="171" name="Google Shape;171;p28"/>
          <p:cNvSpPr txBox="1">
            <a:spLocks noGrp="1"/>
          </p:cNvSpPr>
          <p:nvPr>
            <p:ph type="body" idx="1"/>
          </p:nvPr>
        </p:nvSpPr>
        <p:spPr>
          <a:xfrm>
            <a:off x="311700" y="742825"/>
            <a:ext cx="49272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Font typeface="Source Code Pro"/>
              <a:buChar char="●"/>
            </a:pPr>
            <a:r>
              <a:rPr lang="en">
                <a:solidFill>
                  <a:srgbClr val="7030A0"/>
                </a:solidFill>
                <a:latin typeface="Source Code Pro"/>
                <a:ea typeface="Source Code Pro"/>
                <a:cs typeface="Source Code Pro"/>
                <a:sym typeface="Source Code Pro"/>
              </a:rPr>
              <a:t>push_ src</a:t>
            </a:r>
            <a:endParaRPr>
              <a:solidFill>
                <a:srgbClr val="7030A0"/>
              </a:solidFill>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a:t>Fetch operand at </a:t>
            </a:r>
            <a:r>
              <a:rPr lang="en">
                <a:latin typeface="Source Code Pro"/>
                <a:ea typeface="Source Code Pro"/>
                <a:cs typeface="Source Code Pro"/>
                <a:sym typeface="Source Code Pro"/>
              </a:rPr>
              <a:t>src</a:t>
            </a:r>
            <a:endParaRPr>
              <a:latin typeface="Source Code Pro"/>
              <a:ea typeface="Source Code Pro"/>
              <a:cs typeface="Source Code Pro"/>
              <a:sym typeface="Source Code Pro"/>
            </a:endParaRPr>
          </a:p>
          <a:p>
            <a:pPr marL="1371600" lvl="2" indent="-330200" algn="l" rtl="0">
              <a:spcBef>
                <a:spcPts val="0"/>
              </a:spcBef>
              <a:spcAft>
                <a:spcPts val="0"/>
              </a:spcAft>
              <a:buSzPts val="1600"/>
              <a:buChar char="■"/>
            </a:pPr>
            <a:r>
              <a:rPr lang="en"/>
              <a:t>Can be register, memory, or immediate</a:t>
            </a:r>
            <a:endParaRPr/>
          </a:p>
          <a:p>
            <a:pPr marL="914400" lvl="1" indent="-330200" algn="l" rtl="0">
              <a:spcBef>
                <a:spcPts val="0"/>
              </a:spcBef>
              <a:spcAft>
                <a:spcPts val="0"/>
              </a:spcAft>
              <a:buSzPts val="1600"/>
              <a:buChar char="○"/>
            </a:pPr>
            <a:r>
              <a:rPr lang="en" b="1" i="1" u="sng"/>
              <a:t>Decrement</a:t>
            </a:r>
            <a:r>
              <a:rPr lang="en" b="1"/>
              <a:t> </a:t>
            </a:r>
            <a:r>
              <a:rPr lang="en">
                <a:latin typeface="Source Code Pro"/>
                <a:ea typeface="Source Code Pro"/>
                <a:cs typeface="Source Code Pro"/>
                <a:sym typeface="Source Code Pro"/>
              </a:rPr>
              <a:t>%rsp</a:t>
            </a:r>
            <a:r>
              <a:rPr lang="en"/>
              <a:t> by size of data (depending on width specifier)</a:t>
            </a:r>
            <a:endParaRPr/>
          </a:p>
          <a:p>
            <a:pPr marL="914400" lvl="1" indent="-330200" algn="l" rtl="0">
              <a:spcBef>
                <a:spcPts val="0"/>
              </a:spcBef>
              <a:spcAft>
                <a:spcPts val="0"/>
              </a:spcAft>
              <a:buSzPts val="1600"/>
              <a:buChar char="○"/>
            </a:pPr>
            <a:r>
              <a:rPr lang="en"/>
              <a:t>Store value at address given by </a:t>
            </a:r>
            <a:r>
              <a:rPr lang="en">
                <a:latin typeface="Source Code Pro"/>
                <a:ea typeface="Source Code Pro"/>
                <a:cs typeface="Source Code Pro"/>
                <a:sym typeface="Source Code Pro"/>
              </a:rPr>
              <a:t>%rsp</a:t>
            </a:r>
            <a:endParaRPr>
              <a:latin typeface="Source Code Pro"/>
              <a:ea typeface="Source Code Pro"/>
              <a:cs typeface="Source Code Pro"/>
              <a:sym typeface="Source Code Pro"/>
            </a:endParaRPr>
          </a:p>
          <a:p>
            <a:pPr marL="0" lvl="0" indent="0" algn="l" rtl="0">
              <a:spcBef>
                <a:spcPts val="1000"/>
              </a:spcBef>
              <a:spcAft>
                <a:spcPts val="0"/>
              </a:spcAft>
              <a:buNone/>
            </a:pPr>
            <a:r>
              <a:rPr lang="en" u="sng"/>
              <a:t>Example:</a:t>
            </a:r>
            <a:r>
              <a:rPr lang="en"/>
              <a:t> </a:t>
            </a:r>
            <a:r>
              <a:rPr lang="en">
                <a:latin typeface="Source Code Pro"/>
                <a:ea typeface="Source Code Pro"/>
                <a:cs typeface="Source Code Pro"/>
                <a:sym typeface="Source Code Pro"/>
              </a:rPr>
              <a:t>pushq %rcx</a:t>
            </a:r>
            <a:endParaRPr>
              <a:latin typeface="Source Code Pro"/>
              <a:ea typeface="Source Code Pro"/>
              <a:cs typeface="Source Code Pro"/>
              <a:sym typeface="Source Code Pro"/>
            </a:endParaRPr>
          </a:p>
          <a:p>
            <a:pPr marL="914400" lvl="1" indent="-330200" algn="l" rtl="0">
              <a:spcBef>
                <a:spcPts val="1200"/>
              </a:spcBef>
              <a:spcAft>
                <a:spcPts val="0"/>
              </a:spcAft>
              <a:buSzPts val="1600"/>
              <a:buChar char="○"/>
            </a:pPr>
            <a:r>
              <a:rPr lang="en"/>
              <a:t>Decrement </a:t>
            </a:r>
            <a:r>
              <a:rPr lang="en">
                <a:latin typeface="Source Code Pro"/>
                <a:ea typeface="Source Code Pro"/>
                <a:cs typeface="Source Code Pro"/>
                <a:sym typeface="Source Code Pro"/>
              </a:rPr>
              <a:t>%rsp</a:t>
            </a:r>
            <a:r>
              <a:rPr lang="en"/>
              <a:t> by 8</a:t>
            </a:r>
            <a:endParaRPr/>
          </a:p>
          <a:p>
            <a:pPr marL="914400" lvl="1" indent="-330200" algn="l" rtl="0">
              <a:spcBef>
                <a:spcPts val="0"/>
              </a:spcBef>
              <a:spcAft>
                <a:spcPts val="0"/>
              </a:spcAft>
              <a:buSzPts val="1600"/>
              <a:buChar char="○"/>
            </a:pPr>
            <a:r>
              <a:rPr lang="en"/>
              <a:t>Store contents of </a:t>
            </a:r>
            <a:r>
              <a:rPr lang="en">
                <a:latin typeface="Source Code Pro"/>
                <a:ea typeface="Source Code Pro"/>
                <a:cs typeface="Source Code Pro"/>
                <a:sym typeface="Source Code Pro"/>
              </a:rPr>
              <a:t>%rcx</a:t>
            </a:r>
            <a:r>
              <a:rPr lang="en"/>
              <a:t> atthat address</a:t>
            </a:r>
            <a:endParaRPr/>
          </a:p>
        </p:txBody>
      </p:sp>
      <p:sp>
        <p:nvSpPr>
          <p:cNvPr id="172" name="Google Shape;172;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x86-64 Stack: Pop</a:t>
            </a:r>
            <a:endParaRPr/>
          </a:p>
        </p:txBody>
      </p:sp>
      <p:pic>
        <p:nvPicPr>
          <p:cNvPr id="178" name="Google Shape;178;p29" descr="The same diagram as the previous slide, except the bottom box is now greyed out, so that the purple region is the same as the diagram from slide 7. The grey box contains the text &quot;(old top)&quot;. A red arrow points from the text &quot;Those bits are still there, we're just not using them!&quot; to the grey box. The stack pointer now points to the bottom of the previous box (the same place it did on slide 7). A grey arrow marks the old location of the stack pointer, and their difference is labeled &quot;-8&quot;. On the left is a box labeled &quot;%rcx&quot; containing the text &quot;(data from old top)&quot;."/>
          <p:cNvPicPr preferRelativeResize="0"/>
          <p:nvPr/>
        </p:nvPicPr>
        <p:blipFill>
          <a:blip r:embed="rId3">
            <a:alphaModFix/>
          </a:blip>
          <a:stretch>
            <a:fillRect/>
          </a:stretch>
        </p:blipFill>
        <p:spPr>
          <a:xfrm>
            <a:off x="4267198" y="164592"/>
            <a:ext cx="4787927" cy="4059300"/>
          </a:xfrm>
          <a:prstGeom prst="rect">
            <a:avLst/>
          </a:prstGeom>
          <a:noFill/>
          <a:ln>
            <a:noFill/>
          </a:ln>
        </p:spPr>
      </p:pic>
      <p:sp>
        <p:nvSpPr>
          <p:cNvPr id="179" name="Google Shape;179;p29"/>
          <p:cNvSpPr txBox="1">
            <a:spLocks noGrp="1"/>
          </p:cNvSpPr>
          <p:nvPr>
            <p:ph type="body" idx="1"/>
          </p:nvPr>
        </p:nvSpPr>
        <p:spPr>
          <a:xfrm>
            <a:off x="311700" y="742825"/>
            <a:ext cx="46317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Font typeface="Source Code Pro"/>
              <a:buChar char="●"/>
            </a:pPr>
            <a:r>
              <a:rPr lang="en">
                <a:solidFill>
                  <a:srgbClr val="7030A0"/>
                </a:solidFill>
                <a:latin typeface="Source Code Pro"/>
                <a:ea typeface="Source Code Pro"/>
                <a:cs typeface="Source Code Pro"/>
                <a:sym typeface="Source Code Pro"/>
              </a:rPr>
              <a:t>pop_ dst</a:t>
            </a:r>
            <a:endParaRPr>
              <a:solidFill>
                <a:srgbClr val="7030A0"/>
              </a:solidFill>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a:t>Load value at address given by </a:t>
            </a:r>
            <a:r>
              <a:rPr lang="en">
                <a:latin typeface="Source Code Pro"/>
                <a:ea typeface="Source Code Pro"/>
                <a:cs typeface="Source Code Pro"/>
                <a:sym typeface="Source Code Pro"/>
              </a:rPr>
              <a:t>%rsp</a:t>
            </a:r>
            <a:endParaRPr>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b="1" i="1" u="sng"/>
              <a:t>Increment</a:t>
            </a:r>
            <a:r>
              <a:rPr lang="en" b="1"/>
              <a:t> </a:t>
            </a:r>
            <a:r>
              <a:rPr lang="en">
                <a:latin typeface="Source Code Pro"/>
                <a:ea typeface="Source Code Pro"/>
                <a:cs typeface="Source Code Pro"/>
                <a:sym typeface="Source Code Pro"/>
              </a:rPr>
              <a:t>%rsp</a:t>
            </a:r>
            <a:r>
              <a:rPr lang="en"/>
              <a:t> by size of data </a:t>
            </a:r>
            <a:endParaRPr/>
          </a:p>
          <a:p>
            <a:pPr marL="914400" lvl="1" indent="-330200" algn="l" rtl="0">
              <a:spcBef>
                <a:spcPts val="0"/>
              </a:spcBef>
              <a:spcAft>
                <a:spcPts val="0"/>
              </a:spcAft>
              <a:buSzPts val="1600"/>
              <a:buChar char="○"/>
            </a:pPr>
            <a:r>
              <a:rPr lang="en"/>
              <a:t>Store value at </a:t>
            </a:r>
            <a:r>
              <a:rPr lang="en">
                <a:latin typeface="Source Code Pro"/>
                <a:ea typeface="Source Code Pro"/>
                <a:cs typeface="Source Code Pro"/>
                <a:sym typeface="Source Code Pro"/>
              </a:rPr>
              <a:t>dst</a:t>
            </a:r>
            <a:endParaRPr>
              <a:latin typeface="Source Code Pro"/>
              <a:ea typeface="Source Code Pro"/>
              <a:cs typeface="Source Code Pro"/>
              <a:sym typeface="Source Code Pro"/>
            </a:endParaRPr>
          </a:p>
          <a:p>
            <a:pPr marL="1371600" lvl="2" indent="-330200" algn="l" rtl="0">
              <a:spcBef>
                <a:spcPts val="0"/>
              </a:spcBef>
              <a:spcAft>
                <a:spcPts val="0"/>
              </a:spcAft>
              <a:buSzPts val="1600"/>
              <a:buChar char="■"/>
            </a:pPr>
            <a:r>
              <a:rPr lang="en"/>
              <a:t>Must be a register</a:t>
            </a:r>
            <a:endParaRPr/>
          </a:p>
          <a:p>
            <a:pPr marL="0" lvl="0" indent="0" algn="l" rtl="0">
              <a:spcBef>
                <a:spcPts val="1000"/>
              </a:spcBef>
              <a:spcAft>
                <a:spcPts val="0"/>
              </a:spcAft>
              <a:buNone/>
            </a:pPr>
            <a:r>
              <a:rPr lang="en" u="sng"/>
              <a:t>Example:</a:t>
            </a:r>
            <a:r>
              <a:rPr lang="en"/>
              <a:t> </a:t>
            </a:r>
            <a:r>
              <a:rPr lang="en">
                <a:latin typeface="Source Code Pro"/>
                <a:ea typeface="Source Code Pro"/>
                <a:cs typeface="Source Code Pro"/>
                <a:sym typeface="Source Code Pro"/>
              </a:rPr>
              <a:t>popq %rcx</a:t>
            </a:r>
            <a:endParaRPr>
              <a:latin typeface="Source Code Pro"/>
              <a:ea typeface="Source Code Pro"/>
              <a:cs typeface="Source Code Pro"/>
              <a:sym typeface="Source Code Pro"/>
            </a:endParaRPr>
          </a:p>
          <a:p>
            <a:pPr marL="914400" lvl="1" indent="-330200" algn="l" rtl="0">
              <a:spcBef>
                <a:spcPts val="1200"/>
              </a:spcBef>
              <a:spcAft>
                <a:spcPts val="0"/>
              </a:spcAft>
              <a:buSzPts val="1600"/>
              <a:buChar char="○"/>
            </a:pPr>
            <a:r>
              <a:rPr lang="en"/>
              <a:t>Load 8 bytes starting at the location </a:t>
            </a:r>
            <a:r>
              <a:rPr lang="en">
                <a:latin typeface="Source Code Pro"/>
                <a:ea typeface="Source Code Pro"/>
                <a:cs typeface="Source Code Pro"/>
                <a:sym typeface="Source Code Pro"/>
              </a:rPr>
              <a:t>%rsp</a:t>
            </a:r>
            <a:r>
              <a:rPr lang="en"/>
              <a:t> points to</a:t>
            </a:r>
            <a:endParaRPr/>
          </a:p>
          <a:p>
            <a:pPr marL="914400" lvl="1" indent="-330200" algn="l" rtl="0">
              <a:spcBef>
                <a:spcPts val="0"/>
              </a:spcBef>
              <a:spcAft>
                <a:spcPts val="0"/>
              </a:spcAft>
              <a:buSzPts val="1600"/>
              <a:buChar char="○"/>
            </a:pPr>
            <a:r>
              <a:rPr lang="en"/>
              <a:t>Stores into </a:t>
            </a:r>
            <a:r>
              <a:rPr lang="en">
                <a:latin typeface="Source Code Pro"/>
                <a:ea typeface="Source Code Pro"/>
                <a:cs typeface="Source Code Pro"/>
                <a:sym typeface="Source Code Pro"/>
              </a:rPr>
              <a:t>%rcx</a:t>
            </a:r>
            <a:endParaRPr>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a:t>Increment </a:t>
            </a:r>
            <a:r>
              <a:rPr lang="en">
                <a:latin typeface="Source Code Pro"/>
                <a:ea typeface="Source Code Pro"/>
                <a:cs typeface="Source Code Pro"/>
                <a:sym typeface="Source Code Pro"/>
              </a:rPr>
              <a:t>%rsp</a:t>
            </a:r>
            <a:r>
              <a:rPr lang="en"/>
              <a:t> by 8</a:t>
            </a:r>
            <a:endParaRPr/>
          </a:p>
        </p:txBody>
      </p:sp>
      <p:sp>
        <p:nvSpPr>
          <p:cNvPr id="180" name="Google Shape;180;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Lecture Topics</a:t>
            </a:r>
            <a:endParaRPr/>
          </a:p>
        </p:txBody>
      </p:sp>
      <p:sp>
        <p:nvSpPr>
          <p:cNvPr id="186" name="Google Shape;186;p30"/>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Stack structure</a:t>
            </a:r>
            <a:endParaRPr/>
          </a:p>
          <a:p>
            <a:pPr marL="457200" lvl="0" indent="-342900" algn="l" rtl="0">
              <a:spcBef>
                <a:spcPts val="0"/>
              </a:spcBef>
              <a:spcAft>
                <a:spcPts val="0"/>
              </a:spcAft>
              <a:buSzPts val="1800"/>
              <a:buChar char="●"/>
            </a:pPr>
            <a:r>
              <a:rPr lang="en" b="1">
                <a:solidFill>
                  <a:srgbClr val="7030A0"/>
                </a:solidFill>
              </a:rPr>
              <a:t>Calling conventions</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Passing control</a:t>
            </a:r>
            <a:endParaRPr b="1">
              <a:solidFill>
                <a:srgbClr val="7030A0"/>
              </a:solidFill>
            </a:endParaRPr>
          </a:p>
          <a:p>
            <a:pPr marL="914400" lvl="1" indent="-330200" algn="l" rtl="0">
              <a:spcBef>
                <a:spcPts val="0"/>
              </a:spcBef>
              <a:spcAft>
                <a:spcPts val="0"/>
              </a:spcAft>
              <a:buSzPts val="1600"/>
              <a:buChar char="○"/>
            </a:pPr>
            <a:r>
              <a:rPr lang="en"/>
              <a:t>Passing data</a:t>
            </a:r>
            <a:endParaRPr/>
          </a:p>
          <a:p>
            <a:pPr marL="914400" lvl="1" indent="-330200" algn="l" rtl="0">
              <a:spcBef>
                <a:spcPts val="0"/>
              </a:spcBef>
              <a:spcAft>
                <a:spcPts val="0"/>
              </a:spcAft>
              <a:buSzPts val="1600"/>
              <a:buChar char="○"/>
            </a:pPr>
            <a:r>
              <a:rPr lang="en"/>
              <a:t>Managing local data</a:t>
            </a:r>
            <a:endParaRPr/>
          </a:p>
          <a:p>
            <a:pPr marL="914400" lvl="1" indent="-330200" algn="l" rtl="0">
              <a:spcBef>
                <a:spcPts val="0"/>
              </a:spcBef>
              <a:spcAft>
                <a:spcPts val="0"/>
              </a:spcAft>
              <a:buSzPts val="1600"/>
              <a:buChar char="○"/>
            </a:pPr>
            <a:r>
              <a:rPr lang="en"/>
              <a:t>Saved registers</a:t>
            </a:r>
            <a:endParaRPr/>
          </a:p>
          <a:p>
            <a:pPr marL="457200" lvl="0" indent="-342900" algn="l" rtl="0">
              <a:spcBef>
                <a:spcPts val="0"/>
              </a:spcBef>
              <a:spcAft>
                <a:spcPts val="0"/>
              </a:spcAft>
              <a:buSzPts val="1800"/>
              <a:buChar char="●"/>
            </a:pPr>
            <a:r>
              <a:rPr lang="en"/>
              <a:t>Stack Frame Layout</a:t>
            </a:r>
            <a:endParaRPr/>
          </a:p>
          <a:p>
            <a:pPr marL="457200" lvl="0" indent="-342900" algn="l" rtl="0">
              <a:spcBef>
                <a:spcPts val="0"/>
              </a:spcBef>
              <a:spcAft>
                <a:spcPts val="0"/>
              </a:spcAft>
              <a:buSzPts val="1800"/>
              <a:buChar char="●"/>
            </a:pPr>
            <a:r>
              <a:rPr lang="en"/>
              <a:t>Register saving convention</a:t>
            </a:r>
            <a:endParaRPr/>
          </a:p>
          <a:p>
            <a:pPr marL="457200" lvl="0" indent="-342900" algn="l" rtl="0">
              <a:spcBef>
                <a:spcPts val="0"/>
              </a:spcBef>
              <a:spcAft>
                <a:spcPts val="0"/>
              </a:spcAft>
              <a:buSzPts val="1800"/>
              <a:buChar char="●"/>
            </a:pPr>
            <a:r>
              <a:rPr lang="en"/>
              <a:t>Illustration of Recursion</a:t>
            </a:r>
            <a:endParaRPr/>
          </a:p>
        </p:txBody>
      </p:sp>
      <p:sp>
        <p:nvSpPr>
          <p:cNvPr id="187" name="Google Shape;187;p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1"/>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Procedure Call Overview</a:t>
            </a:r>
            <a:endParaRPr/>
          </a:p>
        </p:txBody>
      </p:sp>
      <p:pic>
        <p:nvPicPr>
          <p:cNvPr id="193" name="Google Shape;193;p31" descr="On the left is a blue box labeled &quot;Caller&quot; containing the following pseudocode:&#10;...&#10;&lt;set up args&gt;&#10;call&#10;&lt;clean up args&gt;&#10;&lt;find return val&gt;&#10;...&#10;&#10;On the right is a red box labeled &quot;Callee&quot;, containing the following pseudocode:&#10;&lt;create local vars&gt;&#10;...&#10;&lt;set up return val&gt;&#10;&lt;destroy local vars&gt;&#10;ret&#10;&#10;Both boxes are labeled &quot;procedures&quot;.&#10;An arrow points from the &quot;call&quot; in the blue box to the beginning of the red one. Another arrow points from the &quot;ret&quot; in the red box to &quot;&lt;clean up args&gt;&quot; in the blue one"/>
          <p:cNvPicPr preferRelativeResize="0"/>
          <p:nvPr/>
        </p:nvPicPr>
        <p:blipFill>
          <a:blip r:embed="rId3">
            <a:alphaModFix/>
          </a:blip>
          <a:stretch>
            <a:fillRect/>
          </a:stretch>
        </p:blipFill>
        <p:spPr>
          <a:xfrm>
            <a:off x="1862050" y="609600"/>
            <a:ext cx="5419899" cy="2228850"/>
          </a:xfrm>
          <a:prstGeom prst="rect">
            <a:avLst/>
          </a:prstGeom>
          <a:noFill/>
          <a:ln>
            <a:noFill/>
          </a:ln>
        </p:spPr>
      </p:pic>
      <p:sp>
        <p:nvSpPr>
          <p:cNvPr id="194" name="Google Shape;194;p31"/>
          <p:cNvSpPr txBox="1">
            <a:spLocks noGrp="1"/>
          </p:cNvSpPr>
          <p:nvPr>
            <p:ph type="body" idx="1"/>
          </p:nvPr>
        </p:nvSpPr>
        <p:spPr>
          <a:xfrm>
            <a:off x="311700" y="2838450"/>
            <a:ext cx="4260300" cy="733500"/>
          </a:xfrm>
          <a:prstGeom prst="rect">
            <a:avLst/>
          </a:prstGeom>
        </p:spPr>
        <p:txBody>
          <a:bodyPr spcFirstLastPara="1" wrap="square" lIns="91425" tIns="91425" rIns="91425" bIns="91425" anchor="t" anchorCtr="0">
            <a:normAutofit fontScale="92500" lnSpcReduction="10000"/>
          </a:bodyPr>
          <a:lstStyle/>
          <a:p>
            <a:pPr marL="457200" lvl="0" indent="-342900" algn="l" rtl="0">
              <a:spcBef>
                <a:spcPts val="0"/>
              </a:spcBef>
              <a:spcAft>
                <a:spcPts val="0"/>
              </a:spcAft>
              <a:buSzPts val="1800"/>
              <a:buChar char="●"/>
            </a:pPr>
            <a:r>
              <a:rPr lang="en" b="1">
                <a:solidFill>
                  <a:srgbClr val="1155CC"/>
                </a:solidFill>
              </a:rPr>
              <a:t>Caller</a:t>
            </a:r>
            <a:r>
              <a:rPr lang="en" b="1"/>
              <a:t> </a:t>
            </a:r>
            <a:r>
              <a:rPr lang="en"/>
              <a:t>must know where to find </a:t>
            </a:r>
            <a:r>
              <a:rPr lang="en" b="1">
                <a:solidFill>
                  <a:srgbClr val="7030A0"/>
                </a:solidFill>
              </a:rPr>
              <a:t>return value</a:t>
            </a:r>
            <a:endParaRPr b="1">
              <a:solidFill>
                <a:srgbClr val="7030A0"/>
              </a:solidFill>
            </a:endParaRPr>
          </a:p>
        </p:txBody>
      </p:sp>
      <p:sp>
        <p:nvSpPr>
          <p:cNvPr id="195" name="Google Shape;195;p31"/>
          <p:cNvSpPr txBox="1">
            <a:spLocks noGrp="1"/>
          </p:cNvSpPr>
          <p:nvPr>
            <p:ph type="body" idx="1"/>
          </p:nvPr>
        </p:nvSpPr>
        <p:spPr>
          <a:xfrm>
            <a:off x="4572000" y="2838450"/>
            <a:ext cx="4260300" cy="733500"/>
          </a:xfrm>
          <a:prstGeom prst="rect">
            <a:avLst/>
          </a:prstGeom>
        </p:spPr>
        <p:txBody>
          <a:bodyPr spcFirstLastPara="1" wrap="square" lIns="91425" tIns="91425" rIns="91425" bIns="91425" anchor="t" anchorCtr="0">
            <a:normAutofit fontScale="92500" lnSpcReduction="10000"/>
          </a:bodyPr>
          <a:lstStyle/>
          <a:p>
            <a:pPr marL="457200" lvl="0" indent="-342900" algn="l" rtl="0">
              <a:spcBef>
                <a:spcPts val="0"/>
              </a:spcBef>
              <a:spcAft>
                <a:spcPts val="0"/>
              </a:spcAft>
              <a:buSzPts val="1800"/>
              <a:buChar char="●"/>
            </a:pPr>
            <a:r>
              <a:rPr lang="en" b="1">
                <a:solidFill>
                  <a:schemeClr val="accent6"/>
                </a:solidFill>
              </a:rPr>
              <a:t>Callee</a:t>
            </a:r>
            <a:r>
              <a:rPr lang="en"/>
              <a:t> must know where to find arguments and </a:t>
            </a:r>
            <a:r>
              <a:rPr lang="en" b="1">
                <a:solidFill>
                  <a:srgbClr val="7030A0"/>
                </a:solidFill>
              </a:rPr>
              <a:t>return address</a:t>
            </a:r>
            <a:endParaRPr b="1">
              <a:solidFill>
                <a:srgbClr val="7030A0"/>
              </a:solidFill>
            </a:endParaRPr>
          </a:p>
        </p:txBody>
      </p:sp>
      <p:sp>
        <p:nvSpPr>
          <p:cNvPr id="196" name="Google Shape;196;p31"/>
          <p:cNvSpPr txBox="1"/>
          <p:nvPr/>
        </p:nvSpPr>
        <p:spPr>
          <a:xfrm>
            <a:off x="311700" y="3486225"/>
            <a:ext cx="8520600" cy="7335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Char char="●"/>
            </a:pPr>
            <a:r>
              <a:rPr lang="en" sz="1800">
                <a:solidFill>
                  <a:schemeClr val="dk1"/>
                </a:solidFill>
              </a:rPr>
              <a:t>Both run on the same CPU, so they will use the same registers</a:t>
            </a:r>
            <a:endParaRPr sz="1800">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How do we prevent them from overwriting each other’s data?</a:t>
            </a:r>
            <a:endParaRPr sz="1600">
              <a:solidFill>
                <a:schemeClr val="dk1"/>
              </a:solidFill>
            </a:endParaRPr>
          </a:p>
        </p:txBody>
      </p:sp>
      <p:sp>
        <p:nvSpPr>
          <p:cNvPr id="197" name="Google Shape;197;p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Procedure Call Overview (pt 2)</a:t>
            </a:r>
            <a:endParaRPr/>
          </a:p>
        </p:txBody>
      </p:sp>
      <p:pic>
        <p:nvPicPr>
          <p:cNvPr id="203" name="Google Shape;203;p32" descr="The same diagram as the previous slide"/>
          <p:cNvPicPr preferRelativeResize="0"/>
          <p:nvPr/>
        </p:nvPicPr>
        <p:blipFill>
          <a:blip r:embed="rId3">
            <a:alphaModFix/>
          </a:blip>
          <a:stretch>
            <a:fillRect/>
          </a:stretch>
        </p:blipFill>
        <p:spPr>
          <a:xfrm>
            <a:off x="2174725" y="647700"/>
            <a:ext cx="4794551" cy="1971675"/>
          </a:xfrm>
          <a:prstGeom prst="rect">
            <a:avLst/>
          </a:prstGeom>
          <a:noFill/>
          <a:ln>
            <a:noFill/>
          </a:ln>
        </p:spPr>
      </p:pic>
      <p:sp>
        <p:nvSpPr>
          <p:cNvPr id="204" name="Google Shape;204;p32"/>
          <p:cNvSpPr txBox="1">
            <a:spLocks noGrp="1"/>
          </p:cNvSpPr>
          <p:nvPr>
            <p:ph type="body" idx="1"/>
          </p:nvPr>
        </p:nvSpPr>
        <p:spPr>
          <a:xfrm>
            <a:off x="311700" y="2619375"/>
            <a:ext cx="8520600" cy="1641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We use the </a:t>
            </a:r>
            <a:r>
              <a:rPr lang="en" b="1">
                <a:solidFill>
                  <a:srgbClr val="7030A0"/>
                </a:solidFill>
              </a:rPr>
              <a:t>calling convention</a:t>
            </a:r>
            <a:r>
              <a:rPr lang="en"/>
              <a:t> (also called “procedure call linkage”) to handle these problems</a:t>
            </a:r>
            <a:endParaRPr/>
          </a:p>
          <a:p>
            <a:pPr marL="914400" lvl="1" indent="-330200" algn="l" rtl="0">
              <a:spcBef>
                <a:spcPts val="0"/>
              </a:spcBef>
              <a:spcAft>
                <a:spcPts val="0"/>
              </a:spcAft>
              <a:buSzPts val="1600"/>
              <a:buChar char="○"/>
            </a:pPr>
            <a:r>
              <a:rPr lang="en"/>
              <a:t>Details vary between systems</a:t>
            </a:r>
            <a:endParaRPr/>
          </a:p>
          <a:p>
            <a:pPr marL="914400" lvl="1" indent="-330200" algn="l" rtl="0">
              <a:spcBef>
                <a:spcPts val="0"/>
              </a:spcBef>
              <a:spcAft>
                <a:spcPts val="0"/>
              </a:spcAft>
              <a:buSzPts val="1600"/>
              <a:buChar char="○"/>
            </a:pPr>
            <a:r>
              <a:rPr lang="en"/>
              <a:t>We will look at the convention for </a:t>
            </a:r>
            <a:r>
              <a:rPr lang="en" u="sng"/>
              <a:t>Linux in x86-64</a:t>
            </a:r>
            <a:endParaRPr/>
          </a:p>
        </p:txBody>
      </p:sp>
      <p:sp>
        <p:nvSpPr>
          <p:cNvPr id="205" name="Google Shape;205;p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Procedure Control Flow</a:t>
            </a:r>
            <a:endParaRPr/>
          </a:p>
        </p:txBody>
      </p:sp>
      <p:sp>
        <p:nvSpPr>
          <p:cNvPr id="211" name="Google Shape;211;p33"/>
          <p:cNvSpPr txBox="1">
            <a:spLocks noGrp="1"/>
          </p:cNvSpPr>
          <p:nvPr>
            <p:ph type="body" idx="1"/>
          </p:nvPr>
        </p:nvSpPr>
        <p:spPr>
          <a:xfrm>
            <a:off x="311700" y="742825"/>
            <a:ext cx="8520600" cy="19431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t>Use the stack to support procedure call and return</a:t>
            </a:r>
            <a:endParaRPr/>
          </a:p>
          <a:p>
            <a:pPr marL="457200" lvl="0" indent="-342900" algn="l" rtl="0">
              <a:spcBef>
                <a:spcPts val="0"/>
              </a:spcBef>
              <a:spcAft>
                <a:spcPts val="0"/>
              </a:spcAft>
              <a:buSzPts val="1800"/>
              <a:buChar char="●"/>
            </a:pPr>
            <a:r>
              <a:rPr lang="en"/>
              <a:t>Procedure call: </a:t>
            </a:r>
            <a:r>
              <a:rPr lang="en">
                <a:solidFill>
                  <a:srgbClr val="7030A0"/>
                </a:solidFill>
                <a:latin typeface="Source Code Pro"/>
                <a:ea typeface="Source Code Pro"/>
                <a:cs typeface="Source Code Pro"/>
                <a:sym typeface="Source Code Pro"/>
              </a:rPr>
              <a:t>call </a:t>
            </a:r>
            <a:r>
              <a:rPr lang="en" i="1">
                <a:solidFill>
                  <a:srgbClr val="7030A0"/>
                </a:solidFill>
                <a:latin typeface="Source Code Pro"/>
                <a:ea typeface="Source Code Pro"/>
                <a:cs typeface="Source Code Pro"/>
                <a:sym typeface="Source Code Pro"/>
              </a:rPr>
              <a:t>label</a:t>
            </a:r>
            <a:endParaRPr>
              <a:solidFill>
                <a:srgbClr val="7030A0"/>
              </a:solidFill>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a:t>Push </a:t>
            </a:r>
            <a:r>
              <a:rPr lang="en" b="1"/>
              <a:t>return address</a:t>
            </a:r>
            <a:r>
              <a:rPr lang="en"/>
              <a:t> onto the stack</a:t>
            </a:r>
            <a:endParaRPr/>
          </a:p>
          <a:p>
            <a:pPr marL="914400" lvl="1" indent="-330200" algn="l" rtl="0">
              <a:spcBef>
                <a:spcPts val="0"/>
              </a:spcBef>
              <a:spcAft>
                <a:spcPts val="0"/>
              </a:spcAft>
              <a:buSzPts val="1600"/>
              <a:buChar char="○"/>
            </a:pPr>
            <a:r>
              <a:rPr lang="en"/>
              <a:t>Jump to </a:t>
            </a:r>
            <a:r>
              <a:rPr lang="en" i="1">
                <a:latin typeface="Source Code Pro"/>
                <a:ea typeface="Source Code Pro"/>
                <a:cs typeface="Source Code Pro"/>
                <a:sym typeface="Source Code Pro"/>
              </a:rPr>
              <a:t>label</a:t>
            </a:r>
            <a:endParaRPr/>
          </a:p>
          <a:p>
            <a:pPr marL="457200" lvl="0" indent="-342900" algn="l" rtl="0">
              <a:spcBef>
                <a:spcPts val="0"/>
              </a:spcBef>
              <a:spcAft>
                <a:spcPts val="0"/>
              </a:spcAft>
              <a:buSzPts val="1800"/>
              <a:buChar char="●"/>
            </a:pPr>
            <a:r>
              <a:rPr lang="en" b="1">
                <a:solidFill>
                  <a:srgbClr val="7030A0"/>
                </a:solidFill>
              </a:rPr>
              <a:t>Return address</a:t>
            </a:r>
            <a:endParaRPr b="1">
              <a:solidFill>
                <a:srgbClr val="7030A0"/>
              </a:solidFill>
            </a:endParaRPr>
          </a:p>
          <a:p>
            <a:pPr marL="914400" lvl="1" indent="-330200" algn="l" rtl="0">
              <a:spcBef>
                <a:spcPts val="0"/>
              </a:spcBef>
              <a:spcAft>
                <a:spcPts val="0"/>
              </a:spcAft>
              <a:buSzPts val="1600"/>
              <a:buChar char="○"/>
            </a:pPr>
            <a:r>
              <a:rPr lang="en"/>
              <a:t>Address of the instruction immediately </a:t>
            </a:r>
            <a:r>
              <a:rPr lang="en" i="1"/>
              <a:t>after</a:t>
            </a:r>
            <a:r>
              <a:rPr lang="en"/>
              <a:t> a procedure call</a:t>
            </a:r>
            <a:endParaRPr i="1">
              <a:latin typeface="Source Code Pro"/>
              <a:ea typeface="Source Code Pro"/>
              <a:cs typeface="Source Code Pro"/>
              <a:sym typeface="Source Code Pro"/>
            </a:endParaRPr>
          </a:p>
        </p:txBody>
      </p:sp>
      <p:sp>
        <p:nvSpPr>
          <p:cNvPr id="212" name="Google Shape;212;p33" descr="The second line of code (400549...) is written in red and underlined"/>
          <p:cNvSpPr/>
          <p:nvPr/>
        </p:nvSpPr>
        <p:spPr>
          <a:xfrm>
            <a:off x="2241875" y="2685925"/>
            <a:ext cx="3114600" cy="7524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solidFill>
                  <a:schemeClr val="dk1"/>
                </a:solidFill>
                <a:latin typeface="Source Code Pro"/>
                <a:ea typeface="Source Code Pro"/>
                <a:cs typeface="Source Code Pro"/>
                <a:sym typeface="Source Code Pro"/>
              </a:rPr>
              <a:t>400544: </a:t>
            </a:r>
            <a:r>
              <a:rPr lang="en" b="1">
                <a:solidFill>
                  <a:schemeClr val="dk1"/>
                </a:solidFill>
                <a:latin typeface="Source Code Pro"/>
                <a:ea typeface="Source Code Pro"/>
                <a:cs typeface="Source Code Pro"/>
                <a:sym typeface="Source Code Pro"/>
              </a:rPr>
              <a:t>call</a:t>
            </a:r>
            <a:r>
              <a:rPr lang="en">
                <a:solidFill>
                  <a:schemeClr val="dk1"/>
                </a:solidFill>
                <a:latin typeface="Source Code Pro"/>
                <a:ea typeface="Source Code Pro"/>
                <a:cs typeface="Source Code Pro"/>
                <a:sym typeface="Source Code Pro"/>
              </a:rPr>
              <a:t> 400550 &lt;mult2&gt;</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u="sng">
                <a:solidFill>
                  <a:schemeClr val="accent6"/>
                </a:solidFill>
                <a:latin typeface="Source Code Pro"/>
                <a:ea typeface="Source Code Pro"/>
                <a:cs typeface="Source Code Pro"/>
                <a:sym typeface="Source Code Pro"/>
              </a:rPr>
              <a:t>400549: </a:t>
            </a:r>
            <a:r>
              <a:rPr lang="en" b="1" u="sng">
                <a:solidFill>
                  <a:schemeClr val="accent6"/>
                </a:solidFill>
                <a:latin typeface="Source Code Pro"/>
                <a:ea typeface="Source Code Pro"/>
                <a:cs typeface="Source Code Pro"/>
                <a:sym typeface="Source Code Pro"/>
              </a:rPr>
              <a:t>movq</a:t>
            </a:r>
            <a:r>
              <a:rPr lang="en" u="sng">
                <a:solidFill>
                  <a:schemeClr val="accent6"/>
                </a:solidFill>
                <a:latin typeface="Source Code Pro"/>
                <a:ea typeface="Source Code Pro"/>
                <a:cs typeface="Source Code Pro"/>
                <a:sym typeface="Source Code Pro"/>
              </a:rPr>
              <a:t> %rax,(%rbx)</a:t>
            </a:r>
            <a:endParaRPr u="sng">
              <a:solidFill>
                <a:schemeClr val="accent6"/>
              </a:solidFill>
              <a:latin typeface="Source Code Pro"/>
              <a:ea typeface="Source Code Pro"/>
              <a:cs typeface="Source Code Pro"/>
              <a:sym typeface="Source Code Pro"/>
            </a:endParaRPr>
          </a:p>
        </p:txBody>
      </p:sp>
      <p:sp>
        <p:nvSpPr>
          <p:cNvPr id="213" name="Google Shape;213;p33" descr="Speech bubble pointing to the number 400544 in the previous text box"/>
          <p:cNvSpPr/>
          <p:nvPr/>
        </p:nvSpPr>
        <p:spPr>
          <a:xfrm>
            <a:off x="311700" y="2792175"/>
            <a:ext cx="1752600" cy="353700"/>
          </a:xfrm>
          <a:prstGeom prst="wedgeRoundRectCallout">
            <a:avLst>
              <a:gd name="adj1" fmla="val 62309"/>
              <a:gd name="adj2" fmla="val -57"/>
              <a:gd name="adj3" fmla="val 0"/>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Memory addresses</a:t>
            </a:r>
            <a:endParaRPr/>
          </a:p>
        </p:txBody>
      </p:sp>
      <p:sp>
        <p:nvSpPr>
          <p:cNvPr id="214" name="Google Shape;214;p33"/>
          <p:cNvSpPr txBox="1"/>
          <p:nvPr/>
        </p:nvSpPr>
        <p:spPr>
          <a:xfrm>
            <a:off x="311700" y="3438325"/>
            <a:ext cx="8184600" cy="7524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Char char="●"/>
            </a:pPr>
            <a:r>
              <a:rPr lang="en" sz="1800">
                <a:solidFill>
                  <a:schemeClr val="dk1"/>
                </a:solidFill>
              </a:rPr>
              <a:t>Procedure return: </a:t>
            </a:r>
            <a:r>
              <a:rPr lang="en" sz="1800">
                <a:solidFill>
                  <a:srgbClr val="7030A0"/>
                </a:solidFill>
                <a:latin typeface="Source Code Pro"/>
                <a:ea typeface="Source Code Pro"/>
                <a:cs typeface="Source Code Pro"/>
                <a:sym typeface="Source Code Pro"/>
              </a:rPr>
              <a:t>ret</a:t>
            </a:r>
            <a:endParaRPr sz="1800">
              <a:solidFill>
                <a:schemeClr val="dk1"/>
              </a:solidFill>
            </a:endParaRPr>
          </a:p>
          <a:p>
            <a:pPr marL="914400" lvl="1" indent="-342900" algn="l" rtl="0">
              <a:spcBef>
                <a:spcPts val="0"/>
              </a:spcBef>
              <a:spcAft>
                <a:spcPts val="0"/>
              </a:spcAft>
              <a:buClr>
                <a:schemeClr val="dk1"/>
              </a:buClr>
              <a:buSzPts val="1800"/>
              <a:buChar char="○"/>
            </a:pPr>
            <a:r>
              <a:rPr lang="en" sz="1800">
                <a:solidFill>
                  <a:schemeClr val="dk1"/>
                </a:solidFill>
              </a:rPr>
              <a:t>Pop return address off the stack and jump to that address</a:t>
            </a:r>
            <a:endParaRPr sz="1800">
              <a:solidFill>
                <a:schemeClr val="dk1"/>
              </a:solidFill>
            </a:endParaRPr>
          </a:p>
        </p:txBody>
      </p:sp>
      <p:sp>
        <p:nvSpPr>
          <p:cNvPr id="215" name="Google Shape;215;p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Code Example</a:t>
            </a:r>
            <a:endParaRPr/>
          </a:p>
        </p:txBody>
      </p:sp>
      <p:sp>
        <p:nvSpPr>
          <p:cNvPr id="221" name="Google Shape;221;p34"/>
          <p:cNvSpPr/>
          <p:nvPr/>
        </p:nvSpPr>
        <p:spPr>
          <a:xfrm>
            <a:off x="228600" y="809625"/>
            <a:ext cx="3419400" cy="1333500"/>
          </a:xfrm>
          <a:prstGeom prst="rect">
            <a:avLst/>
          </a:prstGeom>
          <a:solidFill>
            <a:schemeClr val="lt2"/>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void</a:t>
            </a:r>
            <a:r>
              <a:rPr lang="en">
                <a:latin typeface="Source Code Pro"/>
                <a:ea typeface="Source Code Pro"/>
                <a:cs typeface="Source Code Pro"/>
                <a:sym typeface="Source Code Pro"/>
              </a:rPr>
              <a:t> multstore</a:t>
            </a:r>
            <a:endParaRPr>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dest)</a:t>
            </a:r>
            <a:endParaRPr>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 = mult2(x, y);</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*dest = 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222" name="Google Shape;222;p34"/>
          <p:cNvSpPr/>
          <p:nvPr/>
        </p:nvSpPr>
        <p:spPr>
          <a:xfrm>
            <a:off x="3903900" y="652500"/>
            <a:ext cx="4972200" cy="1743000"/>
          </a:xfrm>
          <a:prstGeom prst="rect">
            <a:avLst/>
          </a:prstGeom>
          <a:solidFill>
            <a:srgbClr val="FFF2CC"/>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0000000000400540 &lt;multstore&gt;:</a:t>
            </a:r>
            <a:endParaRPr dirty="0">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  400540: </a:t>
            </a:r>
            <a:r>
              <a:rPr lang="en" b="1" dirty="0">
                <a:latin typeface="Source Code Pro"/>
                <a:ea typeface="Source Code Pro"/>
                <a:cs typeface="Source Code Pro"/>
                <a:sym typeface="Source Code Pro"/>
              </a:rPr>
              <a:t>push</a:t>
            </a:r>
            <a:r>
              <a:rPr lang="en" dirty="0">
                <a:latin typeface="Source Code Pro"/>
                <a:ea typeface="Source Code Pro"/>
                <a:cs typeface="Source Code Pro"/>
                <a:sym typeface="Source Code Pro"/>
              </a:rPr>
              <a:t> %rbx            </a:t>
            </a:r>
            <a:r>
              <a:rPr lang="en" dirty="0">
                <a:solidFill>
                  <a:srgbClr val="757575"/>
                </a:solidFill>
                <a:latin typeface="Source Code Pro"/>
                <a:ea typeface="Source Code Pro"/>
                <a:cs typeface="Source Code Pro"/>
                <a:sym typeface="Source Code Pro"/>
              </a:rPr>
              <a:t># Save %rbx</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  400541: </a:t>
            </a:r>
            <a:r>
              <a:rPr lang="en" b="1" dirty="0">
                <a:latin typeface="Source Code Pro"/>
                <a:ea typeface="Source Code Pro"/>
                <a:cs typeface="Source Code Pro"/>
                <a:sym typeface="Source Code Pro"/>
              </a:rPr>
              <a:t>movq</a:t>
            </a:r>
            <a:r>
              <a:rPr lang="en" dirty="0">
                <a:latin typeface="Source Code Pro"/>
                <a:ea typeface="Source Code Pro"/>
                <a:cs typeface="Source Code Pro"/>
                <a:sym typeface="Source Code Pro"/>
              </a:rPr>
              <a:t> %rdx, %rbx      </a:t>
            </a:r>
            <a:r>
              <a:rPr lang="en" dirty="0">
                <a:solidFill>
                  <a:srgbClr val="757575"/>
                </a:solidFill>
                <a:latin typeface="Source Code Pro"/>
                <a:ea typeface="Source Code Pro"/>
                <a:cs typeface="Source Code Pro"/>
                <a:sym typeface="Source Code Pro"/>
              </a:rPr>
              <a:t># Save dest</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  400544: </a:t>
            </a:r>
            <a:r>
              <a:rPr lang="en" b="1" dirty="0">
                <a:latin typeface="Source Code Pro"/>
                <a:ea typeface="Source Code Pro"/>
                <a:cs typeface="Source Code Pro"/>
                <a:sym typeface="Source Code Pro"/>
              </a:rPr>
              <a:t>call</a:t>
            </a:r>
            <a:r>
              <a:rPr lang="en" dirty="0">
                <a:latin typeface="Source Code Pro"/>
                <a:ea typeface="Source Code Pro"/>
                <a:cs typeface="Source Code Pro"/>
                <a:sym typeface="Source Code Pro"/>
              </a:rPr>
              <a:t> 400550 &lt;mult2&gt;  </a:t>
            </a:r>
            <a:r>
              <a:rPr lang="en" dirty="0">
                <a:solidFill>
                  <a:srgbClr val="757575"/>
                </a:solidFill>
                <a:latin typeface="Source Code Pro"/>
                <a:ea typeface="Source Code Pro"/>
                <a:cs typeface="Source Code Pro"/>
                <a:sym typeface="Source Code Pro"/>
              </a:rPr>
              <a:t># mult2(x,y)</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  400549: </a:t>
            </a:r>
            <a:r>
              <a:rPr lang="en" b="1" dirty="0">
                <a:latin typeface="Source Code Pro"/>
                <a:ea typeface="Source Code Pro"/>
                <a:cs typeface="Source Code Pro"/>
                <a:sym typeface="Source Code Pro"/>
              </a:rPr>
              <a:t>movq</a:t>
            </a:r>
            <a:r>
              <a:rPr lang="en" dirty="0">
                <a:latin typeface="Source Code Pro"/>
                <a:ea typeface="Source Code Pro"/>
                <a:cs typeface="Source Code Pro"/>
                <a:sym typeface="Source Code Pro"/>
              </a:rPr>
              <a:t> %rax,(%rbx)     </a:t>
            </a:r>
            <a:r>
              <a:rPr lang="en" dirty="0">
                <a:solidFill>
                  <a:srgbClr val="757575"/>
                </a:solidFill>
                <a:latin typeface="Source Code Pro"/>
                <a:ea typeface="Source Code Pro"/>
                <a:cs typeface="Source Code Pro"/>
                <a:sym typeface="Source Code Pro"/>
              </a:rPr>
              <a:t># Save at dest</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  40054c: </a:t>
            </a:r>
            <a:r>
              <a:rPr lang="en" b="1" dirty="0">
                <a:latin typeface="Source Code Pro"/>
                <a:ea typeface="Source Code Pro"/>
                <a:cs typeface="Source Code Pro"/>
                <a:sym typeface="Source Code Pro"/>
              </a:rPr>
              <a:t>pop</a:t>
            </a:r>
            <a:r>
              <a:rPr lang="en" dirty="0">
                <a:latin typeface="Source Code Pro"/>
                <a:ea typeface="Source Code Pro"/>
                <a:cs typeface="Source Code Pro"/>
                <a:sym typeface="Source Code Pro"/>
              </a:rPr>
              <a:t> %rbx             </a:t>
            </a:r>
            <a:r>
              <a:rPr lang="en" dirty="0">
                <a:solidFill>
                  <a:srgbClr val="757575"/>
                </a:solidFill>
                <a:latin typeface="Source Code Pro"/>
                <a:ea typeface="Source Code Pro"/>
                <a:cs typeface="Source Code Pro"/>
                <a:sym typeface="Source Code Pro"/>
              </a:rPr>
              <a:t># Restore %rbx</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dirty="0">
                <a:latin typeface="Source Code Pro"/>
                <a:ea typeface="Source Code Pro"/>
                <a:cs typeface="Source Code Pro"/>
                <a:sym typeface="Source Code Pro"/>
              </a:rPr>
              <a:t>  40054d: </a:t>
            </a:r>
            <a:r>
              <a:rPr lang="en" b="1" dirty="0">
                <a:latin typeface="Source Code Pro"/>
                <a:ea typeface="Source Code Pro"/>
                <a:cs typeface="Source Code Pro"/>
                <a:sym typeface="Source Code Pro"/>
              </a:rPr>
              <a:t>ret                  </a:t>
            </a:r>
            <a:r>
              <a:rPr lang="en" dirty="0">
                <a:solidFill>
                  <a:srgbClr val="757575"/>
                </a:solidFill>
                <a:latin typeface="Source Code Pro"/>
                <a:ea typeface="Source Code Pro"/>
                <a:cs typeface="Source Code Pro"/>
                <a:sym typeface="Source Code Pro"/>
              </a:rPr>
              <a:t># Return </a:t>
            </a:r>
            <a:endParaRPr dirty="0">
              <a:solidFill>
                <a:srgbClr val="757575"/>
              </a:solidFill>
              <a:latin typeface="Source Code Pro"/>
              <a:ea typeface="Source Code Pro"/>
              <a:cs typeface="Source Code Pro"/>
              <a:sym typeface="Source Code Pro"/>
            </a:endParaRPr>
          </a:p>
        </p:txBody>
      </p:sp>
      <p:sp>
        <p:nvSpPr>
          <p:cNvPr id="223" name="Google Shape;223;p34"/>
          <p:cNvSpPr/>
          <p:nvPr/>
        </p:nvSpPr>
        <p:spPr>
          <a:xfrm>
            <a:off x="228600" y="2533650"/>
            <a:ext cx="3095700" cy="1333500"/>
          </a:xfrm>
          <a:prstGeom prst="rect">
            <a:avLst/>
          </a:prstGeom>
          <a:solidFill>
            <a:schemeClr val="lt2"/>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mult2 (</a:t>
            </a: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a, </a:t>
            </a: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b)</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s = a * b;</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7030A0"/>
                </a:solidFill>
                <a:latin typeface="Source Code Pro"/>
                <a:ea typeface="Source Code Pro"/>
                <a:cs typeface="Source Code Pro"/>
                <a:sym typeface="Source Code Pro"/>
              </a:rPr>
              <a:t>return</a:t>
            </a:r>
            <a:r>
              <a:rPr lang="en">
                <a:solidFill>
                  <a:schemeClr val="dk1"/>
                </a:solidFill>
                <a:latin typeface="Source Code Pro"/>
                <a:ea typeface="Source Code Pro"/>
                <a:cs typeface="Source Code Pro"/>
                <a:sym typeface="Source Code Pro"/>
              </a:rPr>
              <a:t> s;</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224" name="Google Shape;224;p34"/>
          <p:cNvSpPr/>
          <p:nvPr/>
        </p:nvSpPr>
        <p:spPr>
          <a:xfrm>
            <a:off x="4611300" y="2462250"/>
            <a:ext cx="4264800" cy="1104000"/>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0000000000400550 &lt;mult2&gt;:</a:t>
            </a:r>
            <a:endParaRPr dirty="0">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  400550: </a:t>
            </a:r>
            <a:r>
              <a:rPr lang="en" b="1" dirty="0">
                <a:latin typeface="Source Code Pro"/>
                <a:ea typeface="Source Code Pro"/>
                <a:cs typeface="Source Code Pro"/>
                <a:sym typeface="Source Code Pro"/>
              </a:rPr>
              <a:t>movq</a:t>
            </a:r>
            <a:r>
              <a:rPr lang="en" dirty="0">
                <a:latin typeface="Source Code Pro"/>
                <a:ea typeface="Source Code Pro"/>
                <a:cs typeface="Source Code Pro"/>
                <a:sym typeface="Source Code Pro"/>
              </a:rPr>
              <a:t> %rdi,%rax	</a:t>
            </a:r>
            <a:r>
              <a:rPr lang="en" dirty="0">
                <a:solidFill>
                  <a:srgbClr val="757575"/>
                </a:solidFill>
                <a:latin typeface="Source Code Pro"/>
                <a:ea typeface="Source Code Pro"/>
                <a:cs typeface="Source Code Pro"/>
                <a:sym typeface="Source Code Pro"/>
              </a:rPr>
              <a:t># a</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dirty="0">
                <a:latin typeface="Source Code Pro"/>
                <a:ea typeface="Source Code Pro"/>
                <a:cs typeface="Source Code Pro"/>
                <a:sym typeface="Source Code Pro"/>
              </a:rPr>
              <a:t>  400553: </a:t>
            </a:r>
            <a:r>
              <a:rPr lang="en" b="1" dirty="0">
                <a:latin typeface="Source Code Pro"/>
                <a:ea typeface="Source Code Pro"/>
                <a:cs typeface="Source Code Pro"/>
                <a:sym typeface="Source Code Pro"/>
              </a:rPr>
              <a:t>imulq</a:t>
            </a:r>
            <a:r>
              <a:rPr lang="en" dirty="0">
                <a:latin typeface="Source Code Pro"/>
                <a:ea typeface="Source Code Pro"/>
                <a:cs typeface="Source Code Pro"/>
                <a:sym typeface="Source Code Pro"/>
              </a:rPr>
              <a:t> %rsi,%rax	</a:t>
            </a:r>
            <a:r>
              <a:rPr lang="en" dirty="0">
                <a:solidFill>
                  <a:srgbClr val="757575"/>
                </a:solidFill>
                <a:latin typeface="Source Code Pro"/>
                <a:ea typeface="Source Code Pro"/>
                <a:cs typeface="Source Code Pro"/>
                <a:sym typeface="Source Code Pro"/>
              </a:rPr>
              <a:t># a * b</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dirty="0">
                <a:latin typeface="Source Code Pro"/>
                <a:ea typeface="Source Code Pro"/>
                <a:cs typeface="Source Code Pro"/>
                <a:sym typeface="Source Code Pro"/>
              </a:rPr>
              <a:t>  400557: </a:t>
            </a:r>
            <a:r>
              <a:rPr lang="en" b="1" dirty="0">
                <a:latin typeface="Source Code Pro"/>
                <a:ea typeface="Source Code Pro"/>
                <a:cs typeface="Source Code Pro"/>
                <a:sym typeface="Source Code Pro"/>
              </a:rPr>
              <a:t>ret</a:t>
            </a:r>
            <a:r>
              <a:rPr lang="en" dirty="0">
                <a:latin typeface="Source Code Pro"/>
                <a:ea typeface="Source Code Pro"/>
                <a:cs typeface="Source Code Pro"/>
                <a:sym typeface="Source Code Pro"/>
              </a:rPr>
              <a:t> 		</a:t>
            </a:r>
            <a:r>
              <a:rPr lang="en" dirty="0">
                <a:solidFill>
                  <a:srgbClr val="757575"/>
                </a:solidFill>
                <a:latin typeface="Source Code Pro"/>
                <a:ea typeface="Source Code Pro"/>
                <a:cs typeface="Source Code Pro"/>
                <a:sym typeface="Source Code Pro"/>
              </a:rPr>
              <a:t># Return</a:t>
            </a:r>
            <a:endParaRPr dirty="0">
              <a:latin typeface="Source Code Pro"/>
              <a:ea typeface="Source Code Pro"/>
              <a:cs typeface="Source Code Pro"/>
              <a:sym typeface="Source Code Pro"/>
            </a:endParaRPr>
          </a:p>
          <a:p>
            <a:pPr marL="0" lvl="0" indent="0" algn="l" rtl="0">
              <a:spcBef>
                <a:spcPts val="0"/>
              </a:spcBef>
              <a:spcAft>
                <a:spcPts val="0"/>
              </a:spcAft>
              <a:buNone/>
            </a:pPr>
            <a:endParaRPr dirty="0">
              <a:latin typeface="Source Code Pro"/>
              <a:ea typeface="Source Code Pro"/>
              <a:cs typeface="Source Code Pro"/>
              <a:sym typeface="Source Code Pro"/>
            </a:endParaRPr>
          </a:p>
        </p:txBody>
      </p:sp>
      <p:sp>
        <p:nvSpPr>
          <p:cNvPr id="225" name="Google Shape;225;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Procedure </a:t>
            </a:r>
            <a:r>
              <a:rPr lang="en" u="sng"/>
              <a:t>Call</a:t>
            </a:r>
            <a:r>
              <a:rPr lang="en"/>
              <a:t> Example (before)</a:t>
            </a:r>
            <a:endParaRPr/>
          </a:p>
        </p:txBody>
      </p:sp>
      <p:sp>
        <p:nvSpPr>
          <p:cNvPr id="231" name="Google Shape;231;p35"/>
          <p:cNvSpPr/>
          <p:nvPr/>
        </p:nvSpPr>
        <p:spPr>
          <a:xfrm>
            <a:off x="427275" y="742825"/>
            <a:ext cx="3506700" cy="1514400"/>
          </a:xfrm>
          <a:prstGeom prst="rect">
            <a:avLst/>
          </a:prstGeom>
          <a:solidFill>
            <a:srgbClr val="FFF2CC"/>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0000000000400540 &lt;multstore&gt;: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400544: </a:t>
            </a:r>
            <a:r>
              <a:rPr lang="en" b="1">
                <a:latin typeface="Source Code Pro"/>
                <a:ea typeface="Source Code Pro"/>
                <a:cs typeface="Source Code Pro"/>
                <a:sym typeface="Source Code Pro"/>
              </a:rPr>
              <a:t>call</a:t>
            </a:r>
            <a:r>
              <a:rPr lang="en">
                <a:latin typeface="Source Code Pro"/>
                <a:ea typeface="Source Code Pro"/>
                <a:cs typeface="Source Code Pro"/>
                <a:sym typeface="Source Code Pro"/>
              </a:rPr>
              <a:t> 400550 &lt;mult2&gt;</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400549: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%rax,(%rbx)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p:txBody>
      </p:sp>
      <p:sp>
        <p:nvSpPr>
          <p:cNvPr id="232" name="Google Shape;232;p35"/>
          <p:cNvSpPr/>
          <p:nvPr/>
        </p:nvSpPr>
        <p:spPr>
          <a:xfrm>
            <a:off x="427275" y="2471775"/>
            <a:ext cx="3506700" cy="1204800"/>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0000000000400550 &lt;mult2&gt;: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400550: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%rdi,%rax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400557: </a:t>
            </a:r>
            <a:r>
              <a:rPr lang="en" b="1">
                <a:latin typeface="Source Code Pro"/>
                <a:ea typeface="Source Code Pro"/>
                <a:cs typeface="Source Code Pro"/>
                <a:sym typeface="Source Code Pro"/>
              </a:rPr>
              <a:t>ret</a:t>
            </a:r>
            <a:endParaRPr>
              <a:latin typeface="Source Code Pro"/>
              <a:ea typeface="Source Code Pro"/>
              <a:cs typeface="Source Code Pro"/>
              <a:sym typeface="Source Code Pro"/>
            </a:endParaRPr>
          </a:p>
        </p:txBody>
      </p:sp>
      <p:graphicFrame>
        <p:nvGraphicFramePr>
          <p:cNvPr id="233" name="Google Shape;233;p35"/>
          <p:cNvGraphicFramePr/>
          <p:nvPr/>
        </p:nvGraphicFramePr>
        <p:xfrm>
          <a:off x="5711800" y="408025"/>
          <a:ext cx="2486050" cy="1726815"/>
        </p:xfrm>
        <a:graphic>
          <a:graphicData uri="http://schemas.openxmlformats.org/drawingml/2006/table">
            <a:tbl>
              <a:tblPr>
                <a:noFill/>
                <a:tableStyleId>{C0276958-F644-4FF0-A13A-0CF911922A62}</a:tableStyleId>
              </a:tblPr>
              <a:tblGrid>
                <a:gridCol w="1167975">
                  <a:extLst>
                    <a:ext uri="{9D8B030D-6E8A-4147-A177-3AD203B41FA5}">
                      <a16:colId xmlns:a16="http://schemas.microsoft.com/office/drawing/2014/main" val="20000"/>
                    </a:ext>
                  </a:extLst>
                </a:gridCol>
                <a:gridCol w="1318075">
                  <a:extLst>
                    <a:ext uri="{9D8B030D-6E8A-4147-A177-3AD203B41FA5}">
                      <a16:colId xmlns:a16="http://schemas.microsoft.com/office/drawing/2014/main" val="20001"/>
                    </a:ext>
                  </a:extLst>
                </a:gridCol>
              </a:tblGrid>
              <a:tr h="400175">
                <a:tc>
                  <a:txBody>
                    <a:bodyPr/>
                    <a:lstStyle/>
                    <a:p>
                      <a:pPr marL="0" lvl="0" indent="0" algn="r" rtl="0">
                        <a:spcBef>
                          <a:spcPts val="0"/>
                        </a:spcBef>
                        <a:spcAft>
                          <a:spcPts val="0"/>
                        </a:spcAft>
                        <a:buNone/>
                      </a:pPr>
                      <a:r>
                        <a:rPr lang="en" sz="1600"/>
                        <a:t>Addresses</a:t>
                      </a:r>
                      <a:endParaRPr sz="1600"/>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ctr" rtl="0">
                        <a:spcBef>
                          <a:spcPts val="0"/>
                        </a:spcBef>
                        <a:spcAft>
                          <a:spcPts val="0"/>
                        </a:spcAft>
                        <a:buNone/>
                      </a:pPr>
                      <a:r>
                        <a:rPr lang="en" sz="1600" b="1"/>
                        <a:t>Memory</a:t>
                      </a:r>
                      <a:endParaRPr sz="1600" b="1"/>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0x130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1"/>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0x128</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2"/>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3"/>
                  </a:ext>
                </a:extLst>
              </a:tr>
            </a:tbl>
          </a:graphicData>
        </a:graphic>
      </p:graphicFrame>
      <p:graphicFrame>
        <p:nvGraphicFramePr>
          <p:cNvPr id="234" name="Google Shape;234;p35"/>
          <p:cNvGraphicFramePr/>
          <p:nvPr/>
        </p:nvGraphicFramePr>
        <p:xfrm>
          <a:off x="6115050" y="2940813"/>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%rsp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0x120</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bl>
          </a:graphicData>
        </a:graphic>
      </p:graphicFrame>
      <p:sp>
        <p:nvSpPr>
          <p:cNvPr id="235" name="Google Shape;235;p35" descr="Arrow pointing from %rsp to the bottom of Memory"/>
          <p:cNvSpPr/>
          <p:nvPr/>
        </p:nvSpPr>
        <p:spPr>
          <a:xfrm>
            <a:off x="8153400" y="2066925"/>
            <a:ext cx="409575" cy="1133525"/>
          </a:xfrm>
          <a:custGeom>
            <a:avLst/>
            <a:gdLst/>
            <a:ahLst/>
            <a:cxnLst/>
            <a:rect l="l" t="t" r="r" b="b"/>
            <a:pathLst>
              <a:path w="16383" h="41148" extrusionOk="0">
                <a:moveTo>
                  <a:pt x="0" y="41148"/>
                </a:moveTo>
                <a:cubicBezTo>
                  <a:pt x="2731" y="37719"/>
                  <a:pt x="16383" y="27432"/>
                  <a:pt x="16383" y="20574"/>
                </a:cubicBezTo>
                <a:cubicBezTo>
                  <a:pt x="16383" y="13716"/>
                  <a:pt x="2731" y="3429"/>
                  <a:pt x="0" y="0"/>
                </a:cubicBezTo>
              </a:path>
            </a:pathLst>
          </a:custGeom>
          <a:noFill/>
          <a:ln w="28575" cap="flat" cmpd="sng">
            <a:solidFill>
              <a:srgbClr val="38761D"/>
            </a:solidFill>
            <a:prstDash val="solid"/>
            <a:round/>
            <a:headEnd type="none" w="med" len="med"/>
            <a:tailEnd type="triangle" w="med" len="med"/>
          </a:ln>
        </p:spPr>
        <p:txBody>
          <a:bodyPr/>
          <a:lstStyle/>
          <a:p>
            <a:endParaRPr lang="en-US"/>
          </a:p>
        </p:txBody>
      </p:sp>
      <p:graphicFrame>
        <p:nvGraphicFramePr>
          <p:cNvPr id="236" name="Google Shape;236;p35"/>
          <p:cNvGraphicFramePr/>
          <p:nvPr/>
        </p:nvGraphicFramePr>
        <p:xfrm>
          <a:off x="6115050" y="3483738"/>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%rip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solidFill>
                            <a:schemeClr val="dk1"/>
                          </a:solidFill>
                          <a:latin typeface="Source Code Pro"/>
                          <a:ea typeface="Source Code Pro"/>
                          <a:cs typeface="Source Code Pro"/>
                          <a:sym typeface="Source Code Pro"/>
                        </a:rPr>
                        <a:t>0x400544</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bl>
          </a:graphicData>
        </a:graphic>
      </p:graphicFrame>
      <p:cxnSp>
        <p:nvCxnSpPr>
          <p:cNvPr id="237" name="Google Shape;237;p35" descr="Arrow pointing from %rip to the call instruction in the first code snippet"/>
          <p:cNvCxnSpPr>
            <a:stCxn id="238" idx="3"/>
          </p:cNvCxnSpPr>
          <p:nvPr/>
        </p:nvCxnSpPr>
        <p:spPr>
          <a:xfrm rot="10800000">
            <a:off x="3714900" y="1581300"/>
            <a:ext cx="3171600" cy="2188200"/>
          </a:xfrm>
          <a:prstGeom prst="straightConnector1">
            <a:avLst/>
          </a:prstGeom>
          <a:noFill/>
          <a:ln w="28575" cap="flat" cmpd="sng">
            <a:solidFill>
              <a:srgbClr val="1155CC"/>
            </a:solidFill>
            <a:prstDash val="solid"/>
            <a:round/>
            <a:headEnd type="none" w="med" len="med"/>
            <a:tailEnd type="triangle" w="med" len="med"/>
          </a:ln>
        </p:spPr>
      </p:cxnSp>
      <p:sp>
        <p:nvSpPr>
          <p:cNvPr id="239" name="Google Shape;239;p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Procedure </a:t>
            </a:r>
            <a:r>
              <a:rPr lang="en" u="sng"/>
              <a:t>Call</a:t>
            </a:r>
            <a:r>
              <a:rPr lang="en"/>
              <a:t> Example (after)</a:t>
            </a:r>
            <a:endParaRPr/>
          </a:p>
        </p:txBody>
      </p:sp>
      <p:sp>
        <p:nvSpPr>
          <p:cNvPr id="245" name="Google Shape;245;p36"/>
          <p:cNvSpPr/>
          <p:nvPr/>
        </p:nvSpPr>
        <p:spPr>
          <a:xfrm>
            <a:off x="427275" y="742825"/>
            <a:ext cx="3506700" cy="1514400"/>
          </a:xfrm>
          <a:prstGeom prst="rect">
            <a:avLst/>
          </a:prstGeom>
          <a:solidFill>
            <a:srgbClr val="FFF2CC"/>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0000000000400540 &lt;multstore&gt;: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400544: </a:t>
            </a:r>
            <a:r>
              <a:rPr lang="en" b="1">
                <a:latin typeface="Source Code Pro"/>
                <a:ea typeface="Source Code Pro"/>
                <a:cs typeface="Source Code Pro"/>
                <a:sym typeface="Source Code Pro"/>
              </a:rPr>
              <a:t>call</a:t>
            </a:r>
            <a:r>
              <a:rPr lang="en">
                <a:latin typeface="Source Code Pro"/>
                <a:ea typeface="Source Code Pro"/>
                <a:cs typeface="Source Code Pro"/>
                <a:sym typeface="Source Code Pro"/>
              </a:rPr>
              <a:t> 400550 &lt;mult2&gt;</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400549: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%rax,(%rbx)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p:txBody>
      </p:sp>
      <p:sp>
        <p:nvSpPr>
          <p:cNvPr id="246" name="Google Shape;246;p36"/>
          <p:cNvSpPr/>
          <p:nvPr/>
        </p:nvSpPr>
        <p:spPr>
          <a:xfrm>
            <a:off x="427275" y="2471775"/>
            <a:ext cx="3506700" cy="1204800"/>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0000000000400550 &lt;mult2&gt;: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400550: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%rdi,%rax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400557: </a:t>
            </a:r>
            <a:r>
              <a:rPr lang="en" b="1">
                <a:latin typeface="Source Code Pro"/>
                <a:ea typeface="Source Code Pro"/>
                <a:cs typeface="Source Code Pro"/>
                <a:sym typeface="Source Code Pro"/>
              </a:rPr>
              <a:t>ret</a:t>
            </a:r>
            <a:endParaRPr>
              <a:latin typeface="Source Code Pro"/>
              <a:ea typeface="Source Code Pro"/>
              <a:cs typeface="Source Code Pro"/>
              <a:sym typeface="Source Code Pro"/>
            </a:endParaRPr>
          </a:p>
        </p:txBody>
      </p:sp>
      <p:graphicFrame>
        <p:nvGraphicFramePr>
          <p:cNvPr id="247" name="Google Shape;247;p36"/>
          <p:cNvGraphicFramePr/>
          <p:nvPr/>
        </p:nvGraphicFramePr>
        <p:xfrm>
          <a:off x="5711800" y="408025"/>
          <a:ext cx="2486050" cy="2160190"/>
        </p:xfrm>
        <a:graphic>
          <a:graphicData uri="http://schemas.openxmlformats.org/drawingml/2006/table">
            <a:tbl>
              <a:tblPr>
                <a:noFill/>
                <a:tableStyleId>{C0276958-F644-4FF0-A13A-0CF911922A62}</a:tableStyleId>
              </a:tblPr>
              <a:tblGrid>
                <a:gridCol w="1167975">
                  <a:extLst>
                    <a:ext uri="{9D8B030D-6E8A-4147-A177-3AD203B41FA5}">
                      <a16:colId xmlns:a16="http://schemas.microsoft.com/office/drawing/2014/main" val="20000"/>
                    </a:ext>
                  </a:extLst>
                </a:gridCol>
                <a:gridCol w="1318075">
                  <a:extLst>
                    <a:ext uri="{9D8B030D-6E8A-4147-A177-3AD203B41FA5}">
                      <a16:colId xmlns:a16="http://schemas.microsoft.com/office/drawing/2014/main" val="20001"/>
                    </a:ext>
                  </a:extLst>
                </a:gridCol>
              </a:tblGrid>
              <a:tr h="400175">
                <a:tc>
                  <a:txBody>
                    <a:bodyPr/>
                    <a:lstStyle/>
                    <a:p>
                      <a:pPr marL="0" lvl="0" indent="0" algn="r" rtl="0">
                        <a:spcBef>
                          <a:spcPts val="0"/>
                        </a:spcBef>
                        <a:spcAft>
                          <a:spcPts val="0"/>
                        </a:spcAft>
                        <a:buNone/>
                      </a:pPr>
                      <a:r>
                        <a:rPr lang="en" sz="1600"/>
                        <a:t>Addresses</a:t>
                      </a:r>
                      <a:endParaRPr sz="1600"/>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ctr" rtl="0">
                        <a:spcBef>
                          <a:spcPts val="0"/>
                        </a:spcBef>
                        <a:spcAft>
                          <a:spcPts val="0"/>
                        </a:spcAft>
                        <a:buNone/>
                      </a:pPr>
                      <a:r>
                        <a:rPr lang="en" sz="1600" b="1"/>
                        <a:t>Memory</a:t>
                      </a:r>
                      <a:endParaRPr sz="1600" b="1"/>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0x130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1"/>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0x128</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2"/>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3"/>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0x118</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0x400549</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4"/>
                  </a:ext>
                </a:extLst>
              </a:tr>
            </a:tbl>
          </a:graphicData>
        </a:graphic>
      </p:graphicFrame>
      <p:cxnSp>
        <p:nvCxnSpPr>
          <p:cNvPr id="248" name="Google Shape;248;p36" descr="Arrow pointing from the bottom of memory to the movq instruction in the first code snippet"/>
          <p:cNvCxnSpPr/>
          <p:nvPr/>
        </p:nvCxnSpPr>
        <p:spPr>
          <a:xfrm rot="10800000">
            <a:off x="3343275" y="1714575"/>
            <a:ext cx="3619500" cy="561900"/>
          </a:xfrm>
          <a:prstGeom prst="straightConnector1">
            <a:avLst/>
          </a:prstGeom>
          <a:noFill/>
          <a:ln w="28575" cap="flat" cmpd="sng">
            <a:solidFill>
              <a:srgbClr val="7030A0"/>
            </a:solidFill>
            <a:prstDash val="solid"/>
            <a:round/>
            <a:headEnd type="none" w="med" len="med"/>
            <a:tailEnd type="triangle" w="med" len="med"/>
          </a:ln>
        </p:spPr>
      </p:cxnSp>
      <p:graphicFrame>
        <p:nvGraphicFramePr>
          <p:cNvPr id="249" name="Google Shape;249;p36"/>
          <p:cNvGraphicFramePr/>
          <p:nvPr/>
        </p:nvGraphicFramePr>
        <p:xfrm>
          <a:off x="6115050" y="2940813"/>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%rsp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0x118</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bl>
          </a:graphicData>
        </a:graphic>
      </p:graphicFrame>
      <p:sp>
        <p:nvSpPr>
          <p:cNvPr id="250" name="Google Shape;250;p36" descr="Arrow pointing from %rsp to the bottom of Memory"/>
          <p:cNvSpPr/>
          <p:nvPr/>
        </p:nvSpPr>
        <p:spPr>
          <a:xfrm>
            <a:off x="8153400" y="2409825"/>
            <a:ext cx="409575" cy="790659"/>
          </a:xfrm>
          <a:custGeom>
            <a:avLst/>
            <a:gdLst/>
            <a:ahLst/>
            <a:cxnLst/>
            <a:rect l="l" t="t" r="r" b="b"/>
            <a:pathLst>
              <a:path w="16383" h="41148" extrusionOk="0">
                <a:moveTo>
                  <a:pt x="0" y="41148"/>
                </a:moveTo>
                <a:cubicBezTo>
                  <a:pt x="2731" y="37719"/>
                  <a:pt x="16383" y="27432"/>
                  <a:pt x="16383" y="20574"/>
                </a:cubicBezTo>
                <a:cubicBezTo>
                  <a:pt x="16383" y="13716"/>
                  <a:pt x="2731" y="3429"/>
                  <a:pt x="0" y="0"/>
                </a:cubicBezTo>
              </a:path>
            </a:pathLst>
          </a:custGeom>
          <a:noFill/>
          <a:ln w="28575" cap="flat" cmpd="sng">
            <a:solidFill>
              <a:srgbClr val="38761D"/>
            </a:solidFill>
            <a:prstDash val="solid"/>
            <a:round/>
            <a:headEnd type="none" w="med" len="med"/>
            <a:tailEnd type="triangle" w="med" len="med"/>
          </a:ln>
        </p:spPr>
        <p:txBody>
          <a:bodyPr/>
          <a:lstStyle/>
          <a:p>
            <a:endParaRPr lang="en-US"/>
          </a:p>
        </p:txBody>
      </p:sp>
      <p:graphicFrame>
        <p:nvGraphicFramePr>
          <p:cNvPr id="251" name="Google Shape;251;p36"/>
          <p:cNvGraphicFramePr/>
          <p:nvPr/>
        </p:nvGraphicFramePr>
        <p:xfrm>
          <a:off x="6115050" y="3483738"/>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%rip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solidFill>
                            <a:schemeClr val="dk1"/>
                          </a:solidFill>
                          <a:latin typeface="Source Code Pro"/>
                          <a:ea typeface="Source Code Pro"/>
                          <a:cs typeface="Source Code Pro"/>
                          <a:sym typeface="Source Code Pro"/>
                        </a:rPr>
                        <a:t>0x400550</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bl>
          </a:graphicData>
        </a:graphic>
      </p:graphicFrame>
      <p:cxnSp>
        <p:nvCxnSpPr>
          <p:cNvPr id="252" name="Google Shape;252;p36" descr="Arrow pointing from %rip to the movq instruction in the second code snippet"/>
          <p:cNvCxnSpPr/>
          <p:nvPr/>
        </p:nvCxnSpPr>
        <p:spPr>
          <a:xfrm rot="10800000">
            <a:off x="3200400" y="2962275"/>
            <a:ext cx="3686100" cy="797700"/>
          </a:xfrm>
          <a:prstGeom prst="straightConnector1">
            <a:avLst/>
          </a:prstGeom>
          <a:noFill/>
          <a:ln w="28575" cap="flat" cmpd="sng">
            <a:solidFill>
              <a:srgbClr val="1155CC"/>
            </a:solidFill>
            <a:prstDash val="solid"/>
            <a:round/>
            <a:headEnd type="none" w="med" len="med"/>
            <a:tailEnd type="triangle" w="med" len="med"/>
          </a:ln>
        </p:spPr>
      </p:cxnSp>
      <p:sp>
        <p:nvSpPr>
          <p:cNvPr id="253" name="Google Shape;253;p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Administrivia</a:t>
            </a:r>
            <a:endParaRPr/>
          </a:p>
        </p:txBody>
      </p:sp>
      <p:sp>
        <p:nvSpPr>
          <p:cNvPr id="85" name="Google Shape;85;p19"/>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Today</a:t>
            </a:r>
            <a:endParaRPr/>
          </a:p>
          <a:p>
            <a:pPr marL="914400" lvl="1" indent="-330200" algn="l" rtl="0">
              <a:spcBef>
                <a:spcPts val="0"/>
              </a:spcBef>
              <a:spcAft>
                <a:spcPts val="0"/>
              </a:spcAft>
              <a:buSzPts val="1600"/>
              <a:buChar char="○"/>
            </a:pPr>
            <a:r>
              <a:rPr lang="en"/>
              <a:t>HW8 due (11:59pm)</a:t>
            </a:r>
            <a:endParaRPr/>
          </a:p>
          <a:p>
            <a:pPr marL="914400" lvl="1" indent="-330200" algn="l" rtl="0">
              <a:spcBef>
                <a:spcPts val="0"/>
              </a:spcBef>
              <a:spcAft>
                <a:spcPts val="0"/>
              </a:spcAft>
              <a:buSzPts val="1600"/>
              <a:buChar char="○"/>
            </a:pPr>
            <a:r>
              <a:rPr lang="en" b="1"/>
              <a:t>Lab1b due</a:t>
            </a:r>
            <a:r>
              <a:rPr lang="en"/>
              <a:t> (11:59pm)</a:t>
            </a:r>
            <a:endParaRPr/>
          </a:p>
          <a:p>
            <a:pPr marL="457200" lvl="0" indent="-342900" algn="l" rtl="0">
              <a:spcBef>
                <a:spcPts val="0"/>
              </a:spcBef>
              <a:spcAft>
                <a:spcPts val="0"/>
              </a:spcAft>
              <a:buSzPts val="1800"/>
              <a:buChar char="●"/>
            </a:pPr>
            <a:r>
              <a:rPr lang="en"/>
              <a:t>Friday, 7/12</a:t>
            </a:r>
            <a:endParaRPr/>
          </a:p>
          <a:p>
            <a:pPr marL="914400" lvl="1" indent="-330200" algn="l" rtl="0">
              <a:spcBef>
                <a:spcPts val="0"/>
              </a:spcBef>
              <a:spcAft>
                <a:spcPts val="0"/>
              </a:spcAft>
              <a:buSzPts val="1600"/>
              <a:buChar char="○"/>
            </a:pPr>
            <a:r>
              <a:rPr lang="en"/>
              <a:t>RD11 due (1pm)</a:t>
            </a:r>
            <a:endParaRPr/>
          </a:p>
          <a:p>
            <a:pPr marL="914400" lvl="1" indent="-330200" algn="l" rtl="0">
              <a:spcBef>
                <a:spcPts val="0"/>
              </a:spcBef>
              <a:spcAft>
                <a:spcPts val="0"/>
              </a:spcAft>
              <a:buSzPts val="1600"/>
              <a:buChar char="○"/>
            </a:pPr>
            <a:r>
              <a:rPr lang="en"/>
              <a:t>HW9 due (11:59pm)</a:t>
            </a:r>
            <a:endParaRPr/>
          </a:p>
          <a:p>
            <a:pPr marL="914400" lvl="1" indent="-330200" algn="l" rtl="0">
              <a:spcBef>
                <a:spcPts val="0"/>
              </a:spcBef>
              <a:spcAft>
                <a:spcPts val="0"/>
              </a:spcAft>
              <a:buSzPts val="1600"/>
              <a:buChar char="○"/>
            </a:pPr>
            <a:r>
              <a:rPr lang="en" b="1"/>
              <a:t>Quiz 1 due</a:t>
            </a:r>
            <a:r>
              <a:rPr lang="en"/>
              <a:t> (11:59pm)</a:t>
            </a:r>
            <a:endParaRPr/>
          </a:p>
          <a:p>
            <a:pPr marL="1371600" lvl="2" indent="-330200" algn="l" rtl="0">
              <a:spcBef>
                <a:spcPts val="0"/>
              </a:spcBef>
              <a:spcAft>
                <a:spcPts val="0"/>
              </a:spcAft>
              <a:buSzPts val="1600"/>
              <a:buChar char="■"/>
            </a:pPr>
            <a:r>
              <a:rPr lang="en" i="1">
                <a:solidFill>
                  <a:schemeClr val="accent6"/>
                </a:solidFill>
              </a:rPr>
              <a:t>No late submissions!</a:t>
            </a:r>
            <a:endParaRPr>
              <a:solidFill>
                <a:schemeClr val="accent6"/>
              </a:solidFill>
            </a:endParaRPr>
          </a:p>
        </p:txBody>
      </p:sp>
      <p:sp>
        <p:nvSpPr>
          <p:cNvPr id="86" name="Google Shape;86;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Procedure </a:t>
            </a:r>
            <a:r>
              <a:rPr lang="en" u="sng"/>
              <a:t>Return</a:t>
            </a:r>
            <a:r>
              <a:rPr lang="en"/>
              <a:t> Example (before)</a:t>
            </a:r>
            <a:endParaRPr/>
          </a:p>
        </p:txBody>
      </p:sp>
      <p:sp>
        <p:nvSpPr>
          <p:cNvPr id="259" name="Google Shape;259;p37"/>
          <p:cNvSpPr/>
          <p:nvPr/>
        </p:nvSpPr>
        <p:spPr>
          <a:xfrm>
            <a:off x="427275" y="742825"/>
            <a:ext cx="3506700" cy="1514400"/>
          </a:xfrm>
          <a:prstGeom prst="rect">
            <a:avLst/>
          </a:prstGeom>
          <a:solidFill>
            <a:srgbClr val="FFF2CC"/>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0000000000400540 &lt;multstore&gt;: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400544: </a:t>
            </a:r>
            <a:r>
              <a:rPr lang="en" b="1">
                <a:latin typeface="Source Code Pro"/>
                <a:ea typeface="Source Code Pro"/>
                <a:cs typeface="Source Code Pro"/>
                <a:sym typeface="Source Code Pro"/>
              </a:rPr>
              <a:t>call</a:t>
            </a:r>
            <a:r>
              <a:rPr lang="en">
                <a:latin typeface="Source Code Pro"/>
                <a:ea typeface="Source Code Pro"/>
                <a:cs typeface="Source Code Pro"/>
                <a:sym typeface="Source Code Pro"/>
              </a:rPr>
              <a:t> 400550 &lt;mult2&gt;</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400549: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%rax,(%rbx)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p:txBody>
      </p:sp>
      <p:sp>
        <p:nvSpPr>
          <p:cNvPr id="260" name="Google Shape;260;p37"/>
          <p:cNvSpPr/>
          <p:nvPr/>
        </p:nvSpPr>
        <p:spPr>
          <a:xfrm>
            <a:off x="427275" y="2471775"/>
            <a:ext cx="3506700" cy="1204800"/>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0000000000400550 &lt;mult2&gt;: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400550: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%rdi,%rax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400557: </a:t>
            </a:r>
            <a:r>
              <a:rPr lang="en" b="1">
                <a:latin typeface="Source Code Pro"/>
                <a:ea typeface="Source Code Pro"/>
                <a:cs typeface="Source Code Pro"/>
                <a:sym typeface="Source Code Pro"/>
              </a:rPr>
              <a:t>ret</a:t>
            </a:r>
            <a:endParaRPr>
              <a:latin typeface="Source Code Pro"/>
              <a:ea typeface="Source Code Pro"/>
              <a:cs typeface="Source Code Pro"/>
              <a:sym typeface="Source Code Pro"/>
            </a:endParaRPr>
          </a:p>
        </p:txBody>
      </p:sp>
      <p:graphicFrame>
        <p:nvGraphicFramePr>
          <p:cNvPr id="261" name="Google Shape;261;p37"/>
          <p:cNvGraphicFramePr/>
          <p:nvPr/>
        </p:nvGraphicFramePr>
        <p:xfrm>
          <a:off x="5711800" y="408025"/>
          <a:ext cx="2486050" cy="2160190"/>
        </p:xfrm>
        <a:graphic>
          <a:graphicData uri="http://schemas.openxmlformats.org/drawingml/2006/table">
            <a:tbl>
              <a:tblPr>
                <a:noFill/>
                <a:tableStyleId>{C0276958-F644-4FF0-A13A-0CF911922A62}</a:tableStyleId>
              </a:tblPr>
              <a:tblGrid>
                <a:gridCol w="1167975">
                  <a:extLst>
                    <a:ext uri="{9D8B030D-6E8A-4147-A177-3AD203B41FA5}">
                      <a16:colId xmlns:a16="http://schemas.microsoft.com/office/drawing/2014/main" val="20000"/>
                    </a:ext>
                  </a:extLst>
                </a:gridCol>
                <a:gridCol w="1318075">
                  <a:extLst>
                    <a:ext uri="{9D8B030D-6E8A-4147-A177-3AD203B41FA5}">
                      <a16:colId xmlns:a16="http://schemas.microsoft.com/office/drawing/2014/main" val="20001"/>
                    </a:ext>
                  </a:extLst>
                </a:gridCol>
              </a:tblGrid>
              <a:tr h="400175">
                <a:tc>
                  <a:txBody>
                    <a:bodyPr/>
                    <a:lstStyle/>
                    <a:p>
                      <a:pPr marL="0" lvl="0" indent="0" algn="r" rtl="0">
                        <a:spcBef>
                          <a:spcPts val="0"/>
                        </a:spcBef>
                        <a:spcAft>
                          <a:spcPts val="0"/>
                        </a:spcAft>
                        <a:buNone/>
                      </a:pPr>
                      <a:r>
                        <a:rPr lang="en" sz="1600"/>
                        <a:t>Addresses</a:t>
                      </a:r>
                      <a:endParaRPr sz="1600"/>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ctr" rtl="0">
                        <a:spcBef>
                          <a:spcPts val="0"/>
                        </a:spcBef>
                        <a:spcAft>
                          <a:spcPts val="0"/>
                        </a:spcAft>
                        <a:buNone/>
                      </a:pPr>
                      <a:r>
                        <a:rPr lang="en" sz="1600" b="1"/>
                        <a:t>Memory</a:t>
                      </a:r>
                      <a:endParaRPr sz="1600" b="1"/>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0x130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1"/>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0x128</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2"/>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3"/>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0x118</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0x400549</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4"/>
                  </a:ext>
                </a:extLst>
              </a:tr>
            </a:tbl>
          </a:graphicData>
        </a:graphic>
      </p:graphicFrame>
      <p:cxnSp>
        <p:nvCxnSpPr>
          <p:cNvPr id="262" name="Google Shape;262;p37" descr="Arrow pointing from the bottom of memory to the movq instruction in the first code snippet"/>
          <p:cNvCxnSpPr/>
          <p:nvPr/>
        </p:nvCxnSpPr>
        <p:spPr>
          <a:xfrm rot="10800000">
            <a:off x="3343275" y="1714575"/>
            <a:ext cx="3619500" cy="561900"/>
          </a:xfrm>
          <a:prstGeom prst="straightConnector1">
            <a:avLst/>
          </a:prstGeom>
          <a:noFill/>
          <a:ln w="28575" cap="flat" cmpd="sng">
            <a:solidFill>
              <a:srgbClr val="7030A0"/>
            </a:solidFill>
            <a:prstDash val="solid"/>
            <a:round/>
            <a:headEnd type="none" w="med" len="med"/>
            <a:tailEnd type="triangle" w="med" len="med"/>
          </a:ln>
        </p:spPr>
      </p:cxnSp>
      <p:graphicFrame>
        <p:nvGraphicFramePr>
          <p:cNvPr id="263" name="Google Shape;263;p37"/>
          <p:cNvGraphicFramePr/>
          <p:nvPr/>
        </p:nvGraphicFramePr>
        <p:xfrm>
          <a:off x="6115050" y="2940813"/>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%rsp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0x118</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bl>
          </a:graphicData>
        </a:graphic>
      </p:graphicFrame>
      <p:sp>
        <p:nvSpPr>
          <p:cNvPr id="264" name="Google Shape;264;p37" descr="Arrow pointing from %rsp to the bottom of Memory"/>
          <p:cNvSpPr/>
          <p:nvPr/>
        </p:nvSpPr>
        <p:spPr>
          <a:xfrm>
            <a:off x="8153400" y="2409825"/>
            <a:ext cx="409575" cy="790659"/>
          </a:xfrm>
          <a:custGeom>
            <a:avLst/>
            <a:gdLst/>
            <a:ahLst/>
            <a:cxnLst/>
            <a:rect l="l" t="t" r="r" b="b"/>
            <a:pathLst>
              <a:path w="16383" h="41148" extrusionOk="0">
                <a:moveTo>
                  <a:pt x="0" y="41148"/>
                </a:moveTo>
                <a:cubicBezTo>
                  <a:pt x="2731" y="37719"/>
                  <a:pt x="16383" y="27432"/>
                  <a:pt x="16383" y="20574"/>
                </a:cubicBezTo>
                <a:cubicBezTo>
                  <a:pt x="16383" y="13716"/>
                  <a:pt x="2731" y="3429"/>
                  <a:pt x="0" y="0"/>
                </a:cubicBezTo>
              </a:path>
            </a:pathLst>
          </a:custGeom>
          <a:noFill/>
          <a:ln w="28575" cap="flat" cmpd="sng">
            <a:solidFill>
              <a:srgbClr val="38761D"/>
            </a:solidFill>
            <a:prstDash val="solid"/>
            <a:round/>
            <a:headEnd type="none" w="med" len="med"/>
            <a:tailEnd type="triangle" w="med" len="med"/>
          </a:ln>
        </p:spPr>
        <p:txBody>
          <a:bodyPr/>
          <a:lstStyle/>
          <a:p>
            <a:endParaRPr lang="en-US"/>
          </a:p>
        </p:txBody>
      </p:sp>
      <p:graphicFrame>
        <p:nvGraphicFramePr>
          <p:cNvPr id="265" name="Google Shape;265;p37"/>
          <p:cNvGraphicFramePr/>
          <p:nvPr/>
        </p:nvGraphicFramePr>
        <p:xfrm>
          <a:off x="6115050" y="3483738"/>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%rip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solidFill>
                            <a:schemeClr val="dk1"/>
                          </a:solidFill>
                          <a:latin typeface="Source Code Pro"/>
                          <a:ea typeface="Source Code Pro"/>
                          <a:cs typeface="Source Code Pro"/>
                          <a:sym typeface="Source Code Pro"/>
                        </a:rPr>
                        <a:t>0x400557</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bl>
          </a:graphicData>
        </a:graphic>
      </p:graphicFrame>
      <p:cxnSp>
        <p:nvCxnSpPr>
          <p:cNvPr id="266" name="Google Shape;266;p37" descr="Arrow pointing from %rip to the ret instruction in the second code snippet"/>
          <p:cNvCxnSpPr>
            <a:stCxn id="267" idx="3"/>
          </p:cNvCxnSpPr>
          <p:nvPr/>
        </p:nvCxnSpPr>
        <p:spPr>
          <a:xfrm rot="10800000">
            <a:off x="2057400" y="3409800"/>
            <a:ext cx="4829100" cy="359700"/>
          </a:xfrm>
          <a:prstGeom prst="straightConnector1">
            <a:avLst/>
          </a:prstGeom>
          <a:noFill/>
          <a:ln w="28575" cap="flat" cmpd="sng">
            <a:solidFill>
              <a:srgbClr val="1155CC"/>
            </a:solidFill>
            <a:prstDash val="solid"/>
            <a:round/>
            <a:headEnd type="none" w="med" len="med"/>
            <a:tailEnd type="triangle" w="med" len="med"/>
          </a:ln>
        </p:spPr>
      </p:cxnSp>
      <p:sp>
        <p:nvSpPr>
          <p:cNvPr id="268" name="Google Shape;268;p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8"/>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Procedure </a:t>
            </a:r>
            <a:r>
              <a:rPr lang="en" u="sng"/>
              <a:t>Return</a:t>
            </a:r>
            <a:r>
              <a:rPr lang="en"/>
              <a:t> Example (after)</a:t>
            </a:r>
            <a:endParaRPr/>
          </a:p>
        </p:txBody>
      </p:sp>
      <p:sp>
        <p:nvSpPr>
          <p:cNvPr id="274" name="Google Shape;274;p38"/>
          <p:cNvSpPr/>
          <p:nvPr/>
        </p:nvSpPr>
        <p:spPr>
          <a:xfrm>
            <a:off x="427275" y="742825"/>
            <a:ext cx="3506700" cy="1514400"/>
          </a:xfrm>
          <a:prstGeom prst="rect">
            <a:avLst/>
          </a:prstGeom>
          <a:solidFill>
            <a:srgbClr val="FFF2CC"/>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0000000000400540 &lt;multstore&gt;: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400544: </a:t>
            </a:r>
            <a:r>
              <a:rPr lang="en" b="1">
                <a:latin typeface="Source Code Pro"/>
                <a:ea typeface="Source Code Pro"/>
                <a:cs typeface="Source Code Pro"/>
                <a:sym typeface="Source Code Pro"/>
              </a:rPr>
              <a:t>call</a:t>
            </a:r>
            <a:r>
              <a:rPr lang="en">
                <a:latin typeface="Source Code Pro"/>
                <a:ea typeface="Source Code Pro"/>
                <a:cs typeface="Source Code Pro"/>
                <a:sym typeface="Source Code Pro"/>
              </a:rPr>
              <a:t> 400550 &lt;mult2&gt;</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400549: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%rax,(%rbx)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p:txBody>
      </p:sp>
      <p:sp>
        <p:nvSpPr>
          <p:cNvPr id="275" name="Google Shape;275;p38"/>
          <p:cNvSpPr/>
          <p:nvPr/>
        </p:nvSpPr>
        <p:spPr>
          <a:xfrm>
            <a:off x="427275" y="2471775"/>
            <a:ext cx="3506700" cy="1204800"/>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0000000000400550 &lt;mult2&gt;: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400550: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%rdi,%rax</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400557: </a:t>
            </a:r>
            <a:r>
              <a:rPr lang="en" b="1">
                <a:latin typeface="Source Code Pro"/>
                <a:ea typeface="Source Code Pro"/>
                <a:cs typeface="Source Code Pro"/>
                <a:sym typeface="Source Code Pro"/>
              </a:rPr>
              <a:t>ret</a:t>
            </a:r>
            <a:endParaRPr>
              <a:latin typeface="Source Code Pro"/>
              <a:ea typeface="Source Code Pro"/>
              <a:cs typeface="Source Code Pro"/>
              <a:sym typeface="Source Code Pro"/>
            </a:endParaRPr>
          </a:p>
        </p:txBody>
      </p:sp>
      <p:graphicFrame>
        <p:nvGraphicFramePr>
          <p:cNvPr id="276" name="Google Shape;276;p38"/>
          <p:cNvGraphicFramePr/>
          <p:nvPr/>
        </p:nvGraphicFramePr>
        <p:xfrm>
          <a:off x="5711800" y="408025"/>
          <a:ext cx="2486050" cy="1726815"/>
        </p:xfrm>
        <a:graphic>
          <a:graphicData uri="http://schemas.openxmlformats.org/drawingml/2006/table">
            <a:tbl>
              <a:tblPr>
                <a:noFill/>
                <a:tableStyleId>{C0276958-F644-4FF0-A13A-0CF911922A62}</a:tableStyleId>
              </a:tblPr>
              <a:tblGrid>
                <a:gridCol w="1167975">
                  <a:extLst>
                    <a:ext uri="{9D8B030D-6E8A-4147-A177-3AD203B41FA5}">
                      <a16:colId xmlns:a16="http://schemas.microsoft.com/office/drawing/2014/main" val="20000"/>
                    </a:ext>
                  </a:extLst>
                </a:gridCol>
                <a:gridCol w="1318075">
                  <a:extLst>
                    <a:ext uri="{9D8B030D-6E8A-4147-A177-3AD203B41FA5}">
                      <a16:colId xmlns:a16="http://schemas.microsoft.com/office/drawing/2014/main" val="20001"/>
                    </a:ext>
                  </a:extLst>
                </a:gridCol>
              </a:tblGrid>
              <a:tr h="400175">
                <a:tc>
                  <a:txBody>
                    <a:bodyPr/>
                    <a:lstStyle/>
                    <a:p>
                      <a:pPr marL="0" lvl="0" indent="0" algn="r" rtl="0">
                        <a:spcBef>
                          <a:spcPts val="0"/>
                        </a:spcBef>
                        <a:spcAft>
                          <a:spcPts val="0"/>
                        </a:spcAft>
                        <a:buNone/>
                      </a:pPr>
                      <a:r>
                        <a:rPr lang="en" sz="1600"/>
                        <a:t>Addresses</a:t>
                      </a:r>
                      <a:endParaRPr sz="1600"/>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ctr" rtl="0">
                        <a:spcBef>
                          <a:spcPts val="0"/>
                        </a:spcBef>
                        <a:spcAft>
                          <a:spcPts val="0"/>
                        </a:spcAft>
                        <a:buNone/>
                      </a:pPr>
                      <a:r>
                        <a:rPr lang="en" sz="1600" b="1"/>
                        <a:t>Memory</a:t>
                      </a:r>
                      <a:endParaRPr sz="1600" b="1"/>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0x130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1"/>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0x128</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2"/>
                  </a:ext>
                </a:extLst>
              </a:tr>
              <a:tr h="433375">
                <a:tc>
                  <a:txBody>
                    <a:bodyPr/>
                    <a:lstStyle/>
                    <a:p>
                      <a:pPr marL="0" lvl="0" indent="0" algn="r" rtl="0">
                        <a:spcBef>
                          <a:spcPts val="0"/>
                        </a:spcBef>
                        <a:spcAft>
                          <a:spcPts val="0"/>
                        </a:spcAft>
                        <a:buNone/>
                      </a:pPr>
                      <a:r>
                        <a:rPr lang="en">
                          <a:latin typeface="Source Code Pro"/>
                          <a:ea typeface="Source Code Pro"/>
                          <a:cs typeface="Source Code Pro"/>
                          <a:sym typeface="Source Code Pro"/>
                        </a:rPr>
                        <a:t>0x120</a:t>
                      </a:r>
                      <a:endParaRPr>
                        <a:latin typeface="Source Code Pro"/>
                        <a:ea typeface="Source Code Pro"/>
                        <a:cs typeface="Source Code Pro"/>
                        <a:sym typeface="Source Code Pro"/>
                      </a:endParaRPr>
                    </a:p>
                  </a:txBody>
                  <a:tcPr marL="91425" marR="91425" marT="91425" marB="91425">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3"/>
                  </a:ext>
                </a:extLst>
              </a:tr>
            </a:tbl>
          </a:graphicData>
        </a:graphic>
      </p:graphicFrame>
      <p:graphicFrame>
        <p:nvGraphicFramePr>
          <p:cNvPr id="277" name="Google Shape;277;p38"/>
          <p:cNvGraphicFramePr/>
          <p:nvPr/>
        </p:nvGraphicFramePr>
        <p:xfrm>
          <a:off x="6115050" y="2940813"/>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%rsp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0x120</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bl>
          </a:graphicData>
        </a:graphic>
      </p:graphicFrame>
      <p:sp>
        <p:nvSpPr>
          <p:cNvPr id="278" name="Google Shape;278;p38" descr="Arrow pointing from %rsp to the bottom of Memory"/>
          <p:cNvSpPr/>
          <p:nvPr/>
        </p:nvSpPr>
        <p:spPr>
          <a:xfrm>
            <a:off x="8153400" y="2066925"/>
            <a:ext cx="409575" cy="1133525"/>
          </a:xfrm>
          <a:custGeom>
            <a:avLst/>
            <a:gdLst/>
            <a:ahLst/>
            <a:cxnLst/>
            <a:rect l="l" t="t" r="r" b="b"/>
            <a:pathLst>
              <a:path w="16383" h="41148" extrusionOk="0">
                <a:moveTo>
                  <a:pt x="0" y="41148"/>
                </a:moveTo>
                <a:cubicBezTo>
                  <a:pt x="2731" y="37719"/>
                  <a:pt x="16383" y="27432"/>
                  <a:pt x="16383" y="20574"/>
                </a:cubicBezTo>
                <a:cubicBezTo>
                  <a:pt x="16383" y="13716"/>
                  <a:pt x="2731" y="3429"/>
                  <a:pt x="0" y="0"/>
                </a:cubicBezTo>
              </a:path>
            </a:pathLst>
          </a:custGeom>
          <a:noFill/>
          <a:ln w="28575" cap="flat" cmpd="sng">
            <a:solidFill>
              <a:srgbClr val="38761D"/>
            </a:solidFill>
            <a:prstDash val="solid"/>
            <a:round/>
            <a:headEnd type="none" w="med" len="med"/>
            <a:tailEnd type="triangle" w="med" len="med"/>
          </a:ln>
        </p:spPr>
        <p:txBody>
          <a:bodyPr/>
          <a:lstStyle/>
          <a:p>
            <a:endParaRPr lang="en-US"/>
          </a:p>
        </p:txBody>
      </p:sp>
      <p:graphicFrame>
        <p:nvGraphicFramePr>
          <p:cNvPr id="279" name="Google Shape;279;p38"/>
          <p:cNvGraphicFramePr/>
          <p:nvPr/>
        </p:nvGraphicFramePr>
        <p:xfrm>
          <a:off x="6115050" y="3483738"/>
          <a:ext cx="2095525" cy="433500"/>
        </p:xfrm>
        <a:graphic>
          <a:graphicData uri="http://schemas.openxmlformats.org/drawingml/2006/table">
            <a:tbl>
              <a:tblPr>
                <a:noFill/>
                <a:tableStyleId>{C0276958-F644-4FF0-A13A-0CF911922A62}</a:tableStyleId>
              </a:tblPr>
              <a:tblGrid>
                <a:gridCol w="764725">
                  <a:extLst>
                    <a:ext uri="{9D8B030D-6E8A-4147-A177-3AD203B41FA5}">
                      <a16:colId xmlns:a16="http://schemas.microsoft.com/office/drawing/2014/main" val="20000"/>
                    </a:ext>
                  </a:extLst>
                </a:gridCol>
                <a:gridCol w="1330800">
                  <a:extLst>
                    <a:ext uri="{9D8B030D-6E8A-4147-A177-3AD203B41FA5}">
                      <a16:colId xmlns:a16="http://schemas.microsoft.com/office/drawing/2014/main" val="20001"/>
                    </a:ext>
                  </a:extLst>
                </a:gridCol>
              </a:tblGrid>
              <a:tr h="433500">
                <a:tc>
                  <a:txBody>
                    <a:bodyPr/>
                    <a:lstStyle/>
                    <a:p>
                      <a:pPr marL="0" lvl="0" indent="0" algn="r" rtl="0">
                        <a:spcBef>
                          <a:spcPts val="0"/>
                        </a:spcBef>
                        <a:spcAft>
                          <a:spcPts val="0"/>
                        </a:spcAft>
                        <a:buNone/>
                      </a:pPr>
                      <a:r>
                        <a:rPr lang="en">
                          <a:latin typeface="Source Code Pro"/>
                          <a:ea typeface="Source Code Pro"/>
                          <a:cs typeface="Source Code Pro"/>
                          <a:sym typeface="Source Code Pro"/>
                        </a:rPr>
                        <a:t>%rip</a:t>
                      </a:r>
                      <a:endParaRPr>
                        <a:latin typeface="Source Code Pro"/>
                        <a:ea typeface="Source Code Pro"/>
                        <a:cs typeface="Source Code Pro"/>
                        <a:sym typeface="Source Code Pro"/>
                      </a:endParaRPr>
                    </a:p>
                  </a:txBody>
                  <a:tcPr marL="91425" marR="91425" marT="91425" marB="91425">
                    <a:lnL w="9525" cap="flat" cmpd="sng">
                      <a:solidFill>
                        <a:srgbClr val="9E9E9E">
                          <a:alpha val="0"/>
                        </a:srgbClr>
                      </a:solidFill>
                      <a:prstDash val="solid"/>
                      <a:round/>
                      <a:headEnd type="none" w="sm" len="sm"/>
                      <a:tailEnd type="none" w="sm" len="sm"/>
                    </a:lnL>
                    <a:lnR w="1905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a:solidFill>
                            <a:schemeClr val="dk1"/>
                          </a:solidFill>
                          <a:latin typeface="Source Code Pro"/>
                          <a:ea typeface="Source Code Pro"/>
                          <a:cs typeface="Source Code Pro"/>
                          <a:sym typeface="Source Code Pro"/>
                        </a:rPr>
                        <a:t>0x400549</a:t>
                      </a:r>
                      <a:endParaRPr>
                        <a:latin typeface="Source Code Pro"/>
                        <a:ea typeface="Source Code Pro"/>
                        <a:cs typeface="Source Code Pro"/>
                        <a:sym typeface="Source Code Pr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bl>
          </a:graphicData>
        </a:graphic>
      </p:graphicFrame>
      <p:cxnSp>
        <p:nvCxnSpPr>
          <p:cNvPr id="280" name="Google Shape;280;p38" descr="Arrow pointing from %rip to the movq instruction in the first code snippet"/>
          <p:cNvCxnSpPr>
            <a:stCxn id="281" idx="3"/>
          </p:cNvCxnSpPr>
          <p:nvPr/>
        </p:nvCxnSpPr>
        <p:spPr>
          <a:xfrm rot="10800000">
            <a:off x="3448200" y="1771800"/>
            <a:ext cx="3438300" cy="1997700"/>
          </a:xfrm>
          <a:prstGeom prst="straightConnector1">
            <a:avLst/>
          </a:prstGeom>
          <a:noFill/>
          <a:ln w="28575" cap="flat" cmpd="sng">
            <a:solidFill>
              <a:srgbClr val="1155CC"/>
            </a:solidFill>
            <a:prstDash val="solid"/>
            <a:round/>
            <a:headEnd type="none" w="med" len="med"/>
            <a:tailEnd type="triangle" w="med" len="med"/>
          </a:ln>
        </p:spPr>
      </p:cxnSp>
      <p:sp>
        <p:nvSpPr>
          <p:cNvPr id="282" name="Google Shape;282;p3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3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Lecture Topics</a:t>
            </a:r>
            <a:endParaRPr/>
          </a:p>
        </p:txBody>
      </p:sp>
      <p:sp>
        <p:nvSpPr>
          <p:cNvPr id="288" name="Google Shape;288;p39"/>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Stack structure</a:t>
            </a:r>
            <a:endParaRPr/>
          </a:p>
          <a:p>
            <a:pPr marL="457200" lvl="0" indent="-342900" algn="l" rtl="0">
              <a:spcBef>
                <a:spcPts val="0"/>
              </a:spcBef>
              <a:spcAft>
                <a:spcPts val="0"/>
              </a:spcAft>
              <a:buSzPts val="1800"/>
              <a:buChar char="●"/>
            </a:pPr>
            <a:r>
              <a:rPr lang="en" b="1">
                <a:solidFill>
                  <a:srgbClr val="7030A0"/>
                </a:solidFill>
              </a:rPr>
              <a:t>Calling conventions</a:t>
            </a:r>
            <a:endParaRPr b="1">
              <a:solidFill>
                <a:srgbClr val="7030A0"/>
              </a:solidFill>
            </a:endParaRPr>
          </a:p>
          <a:p>
            <a:pPr marL="914400" lvl="1" indent="-330200" algn="l" rtl="0">
              <a:spcBef>
                <a:spcPts val="0"/>
              </a:spcBef>
              <a:spcAft>
                <a:spcPts val="0"/>
              </a:spcAft>
              <a:buSzPts val="1600"/>
              <a:buChar char="○"/>
            </a:pPr>
            <a:r>
              <a:rPr lang="en"/>
              <a:t>Passing control</a:t>
            </a:r>
            <a:endParaRPr/>
          </a:p>
          <a:p>
            <a:pPr marL="914400" lvl="1" indent="-330200" algn="l" rtl="0">
              <a:spcBef>
                <a:spcPts val="0"/>
              </a:spcBef>
              <a:spcAft>
                <a:spcPts val="0"/>
              </a:spcAft>
              <a:buSzPts val="1600"/>
              <a:buChar char="○"/>
            </a:pPr>
            <a:r>
              <a:rPr lang="en" b="1">
                <a:solidFill>
                  <a:srgbClr val="7030A0"/>
                </a:solidFill>
              </a:rPr>
              <a:t>Passing data</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Managing local data</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Saved registers</a:t>
            </a:r>
            <a:endParaRPr b="1">
              <a:solidFill>
                <a:srgbClr val="7030A0"/>
              </a:solidFill>
            </a:endParaRPr>
          </a:p>
          <a:p>
            <a:pPr marL="457200" lvl="0" indent="-342900" algn="l" rtl="0">
              <a:spcBef>
                <a:spcPts val="0"/>
              </a:spcBef>
              <a:spcAft>
                <a:spcPts val="0"/>
              </a:spcAft>
              <a:buSzPts val="1800"/>
              <a:buChar char="●"/>
            </a:pPr>
            <a:r>
              <a:rPr lang="en"/>
              <a:t>Stack Frame Layout</a:t>
            </a:r>
            <a:endParaRPr/>
          </a:p>
          <a:p>
            <a:pPr marL="457200" lvl="0" indent="-342900" algn="l" rtl="0">
              <a:spcBef>
                <a:spcPts val="0"/>
              </a:spcBef>
              <a:spcAft>
                <a:spcPts val="0"/>
              </a:spcAft>
              <a:buSzPts val="1800"/>
              <a:buChar char="●"/>
            </a:pPr>
            <a:r>
              <a:rPr lang="en"/>
              <a:t>Register saving convention</a:t>
            </a:r>
            <a:endParaRPr/>
          </a:p>
          <a:p>
            <a:pPr marL="457200" lvl="0" indent="-342900" algn="l" rtl="0">
              <a:spcBef>
                <a:spcPts val="0"/>
              </a:spcBef>
              <a:spcAft>
                <a:spcPts val="0"/>
              </a:spcAft>
              <a:buSzPts val="1800"/>
              <a:buChar char="●"/>
            </a:pPr>
            <a:r>
              <a:rPr lang="en"/>
              <a:t>Illustration of Recursion</a:t>
            </a:r>
            <a:endParaRPr/>
          </a:p>
        </p:txBody>
      </p:sp>
      <p:sp>
        <p:nvSpPr>
          <p:cNvPr id="289" name="Google Shape;289;p3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Passing Arguments</a:t>
            </a:r>
            <a:endParaRPr/>
          </a:p>
        </p:txBody>
      </p:sp>
      <p:sp>
        <p:nvSpPr>
          <p:cNvPr id="295" name="Google Shape;295;p40"/>
          <p:cNvSpPr txBox="1">
            <a:spLocks noGrp="1"/>
          </p:cNvSpPr>
          <p:nvPr>
            <p:ph type="body" idx="1"/>
          </p:nvPr>
        </p:nvSpPr>
        <p:spPr>
          <a:xfrm>
            <a:off x="311700" y="742825"/>
            <a:ext cx="4260300" cy="847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First 6 args: Registers (</a:t>
            </a:r>
            <a:r>
              <a:rPr lang="en">
                <a:solidFill>
                  <a:schemeClr val="accent6"/>
                </a:solidFill>
              </a:rPr>
              <a:t>NOT in memory</a:t>
            </a:r>
            <a:r>
              <a:rPr lang="en"/>
              <a:t>)</a:t>
            </a:r>
            <a:endParaRPr/>
          </a:p>
        </p:txBody>
      </p:sp>
      <p:pic>
        <p:nvPicPr>
          <p:cNvPr id="296" name="Google Shape;296;p40" descr="A column of 6 green boxes containing the text &quot;%rdi&quot;, %rsi&quot;, %rdx&quot;, %rcx&quot;, &quot;r8&quot;, and &quot;%r9&quot;. To the right is the phrase &quot;Diane's silk dress costs $89&quot;, with one word of each phrase next to each box (Diane next to %rdi, silk next to %rsi, etc.), except for &quot;$89&quot; is next to a bracket that surrounds the %r8 and %r9 boxes. The first two letters of &quot;Diane's&quot; and &quot;silk&quot;, the first letter of &quot;dress&quot; and &quot;costs&quot;, and the numbers 8 and 9 are all bolded and underlined. "/>
          <p:cNvPicPr preferRelativeResize="0"/>
          <p:nvPr/>
        </p:nvPicPr>
        <p:blipFill>
          <a:blip r:embed="rId3">
            <a:alphaModFix/>
          </a:blip>
          <a:stretch>
            <a:fillRect/>
          </a:stretch>
        </p:blipFill>
        <p:spPr>
          <a:xfrm>
            <a:off x="714625" y="1233125"/>
            <a:ext cx="2247950" cy="2809950"/>
          </a:xfrm>
          <a:prstGeom prst="rect">
            <a:avLst/>
          </a:prstGeom>
          <a:noFill/>
          <a:ln>
            <a:noFill/>
          </a:ln>
        </p:spPr>
      </p:pic>
      <p:sp>
        <p:nvSpPr>
          <p:cNvPr id="297" name="Google Shape;297;p40"/>
          <p:cNvSpPr txBox="1">
            <a:spLocks noGrp="1"/>
          </p:cNvSpPr>
          <p:nvPr>
            <p:ph type="body" idx="2"/>
          </p:nvPr>
        </p:nvSpPr>
        <p:spPr>
          <a:xfrm>
            <a:off x="4572000" y="742825"/>
            <a:ext cx="4260300" cy="847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Extra args: Stack (</a:t>
            </a:r>
            <a:r>
              <a:rPr lang="en">
                <a:solidFill>
                  <a:schemeClr val="accent6"/>
                </a:solidFill>
              </a:rPr>
              <a:t>Memory</a:t>
            </a:r>
            <a:r>
              <a:rPr lang="en"/>
              <a:t>)</a:t>
            </a:r>
            <a:endParaRPr/>
          </a:p>
          <a:p>
            <a:pPr marL="457200" lvl="0" indent="-342900" algn="l" rtl="0">
              <a:spcBef>
                <a:spcPts val="0"/>
              </a:spcBef>
              <a:spcAft>
                <a:spcPts val="0"/>
              </a:spcAft>
              <a:buSzPts val="1800"/>
              <a:buChar char="●"/>
            </a:pPr>
            <a:r>
              <a:rPr lang="en"/>
              <a:t>Only allocate when needed</a:t>
            </a:r>
            <a:endParaRPr/>
          </a:p>
        </p:txBody>
      </p:sp>
      <p:pic>
        <p:nvPicPr>
          <p:cNvPr id="298" name="Google Shape;298;p40" descr="A column of purple boxes containing the values &quot;...&quot;, &quot;Arg n&quot;, &quot;...&quot;, &quot;Arg 8&quot;, &quot;Arg 7&quot;. On the right is a vertical double-pointed arrow labeled &quot;Low addresses&quot; at the bottom and &quot;High addresses&quot; at the top"/>
          <p:cNvPicPr preferRelativeResize="0"/>
          <p:nvPr/>
        </p:nvPicPr>
        <p:blipFill>
          <a:blip r:embed="rId4">
            <a:alphaModFix/>
          </a:blip>
          <a:stretch>
            <a:fillRect/>
          </a:stretch>
        </p:blipFill>
        <p:spPr>
          <a:xfrm>
            <a:off x="5009875" y="1526800"/>
            <a:ext cx="3629300" cy="2677225"/>
          </a:xfrm>
          <a:prstGeom prst="rect">
            <a:avLst/>
          </a:prstGeom>
          <a:noFill/>
          <a:ln>
            <a:noFill/>
          </a:ln>
        </p:spPr>
      </p:pic>
      <p:sp>
        <p:nvSpPr>
          <p:cNvPr id="299" name="Google Shape;299;p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Shape 303"/>
        <p:cNvGrpSpPr/>
        <p:nvPr/>
      </p:nvGrpSpPr>
      <p:grpSpPr>
        <a:xfrm>
          <a:off x="0" y="0"/>
          <a:ext cx="0" cy="0"/>
          <a:chOff x="0" y="0"/>
          <a:chExt cx="0" cy="0"/>
        </a:xfrm>
      </p:grpSpPr>
      <p:graphicFrame>
        <p:nvGraphicFramePr>
          <p:cNvPr id="304" name="Google Shape;304;p41"/>
          <p:cNvGraphicFramePr/>
          <p:nvPr/>
        </p:nvGraphicFramePr>
        <p:xfrm>
          <a:off x="952500" y="1809750"/>
          <a:ext cx="1676400" cy="1981050"/>
        </p:xfrm>
        <a:graphic>
          <a:graphicData uri="http://schemas.openxmlformats.org/drawingml/2006/table">
            <a:tbl>
              <a:tblPr>
                <a:noFill/>
                <a:tableStyleId>{C0276958-F644-4FF0-A13A-0CF911922A62}</a:tableStyleId>
              </a:tblPr>
              <a:tblGrid>
                <a:gridCol w="1676400">
                  <a:extLst>
                    <a:ext uri="{9D8B030D-6E8A-4147-A177-3AD203B41FA5}">
                      <a16:colId xmlns:a16="http://schemas.microsoft.com/office/drawing/2014/main" val="20000"/>
                    </a:ext>
                  </a:extLst>
                </a:gridCol>
              </a:tblGrid>
              <a:tr h="381000">
                <a:tc>
                  <a:txBody>
                    <a:bodyPr/>
                    <a:lstStyle/>
                    <a:p>
                      <a:pPr marL="0" lvl="0" indent="0" algn="ctr" rtl="0">
                        <a:spcBef>
                          <a:spcPts val="0"/>
                        </a:spcBef>
                        <a:spcAft>
                          <a:spcPts val="0"/>
                        </a:spcAft>
                        <a:buNone/>
                      </a:pP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Arg n</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2"/>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Arg 8</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3"/>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Arg 7</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D2E9"/>
                    </a:solidFill>
                  </a:tcPr>
                </a:tc>
                <a:extLst>
                  <a:ext uri="{0D108BD9-81ED-4DB2-BD59-A6C34878D82A}">
                    <a16:rowId xmlns:a16="http://schemas.microsoft.com/office/drawing/2014/main" val="10004"/>
                  </a:ext>
                </a:extLst>
              </a:tr>
            </a:tbl>
          </a:graphicData>
        </a:graphic>
      </p:graphicFrame>
      <p:sp>
        <p:nvSpPr>
          <p:cNvPr id="305" name="Google Shape;305;p41"/>
          <p:cNvSpPr txBox="1"/>
          <p:nvPr/>
        </p:nvSpPr>
        <p:spPr>
          <a:xfrm>
            <a:off x="2628900" y="1672850"/>
            <a:ext cx="1326600" cy="533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rPr>
              <a:t>High addresses</a:t>
            </a:r>
            <a:endParaRPr>
              <a:solidFill>
                <a:schemeClr val="dk1"/>
              </a:solidFill>
            </a:endParaRPr>
          </a:p>
        </p:txBody>
      </p:sp>
      <p:sp>
        <p:nvSpPr>
          <p:cNvPr id="306" name="Google Shape;306;p41"/>
          <p:cNvSpPr txBox="1"/>
          <p:nvPr/>
        </p:nvSpPr>
        <p:spPr>
          <a:xfrm>
            <a:off x="2628900" y="3391067"/>
            <a:ext cx="1326600" cy="104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rPr>
              <a:t>Low addresses</a:t>
            </a:r>
            <a:endParaRPr>
              <a:solidFill>
                <a:schemeClr val="dk1"/>
              </a:solidFill>
            </a:endParaRPr>
          </a:p>
        </p:txBody>
      </p:sp>
      <p:cxnSp>
        <p:nvCxnSpPr>
          <p:cNvPr id="307" name="Google Shape;307;p41"/>
          <p:cNvCxnSpPr>
            <a:stCxn id="305" idx="2"/>
            <a:endCxn id="306" idx="0"/>
          </p:cNvCxnSpPr>
          <p:nvPr/>
        </p:nvCxnSpPr>
        <p:spPr>
          <a:xfrm>
            <a:off x="3292200" y="2205950"/>
            <a:ext cx="0" cy="1185000"/>
          </a:xfrm>
          <a:prstGeom prst="straightConnector1">
            <a:avLst/>
          </a:prstGeom>
          <a:noFill/>
          <a:ln w="19050" cap="flat" cmpd="sng">
            <a:solidFill>
              <a:schemeClr val="dk1"/>
            </a:solidFill>
            <a:prstDash val="solid"/>
            <a:round/>
            <a:headEnd type="triangle" w="med" len="med"/>
            <a:tailEnd type="triangle" w="med" len="med"/>
          </a:ln>
        </p:spPr>
      </p:cxnSp>
      <p:sp>
        <p:nvSpPr>
          <p:cNvPr id="308" name="Google Shape;308;p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42"/>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Return Values</a:t>
            </a:r>
            <a:endParaRPr/>
          </a:p>
        </p:txBody>
      </p:sp>
      <p:sp>
        <p:nvSpPr>
          <p:cNvPr id="314" name="Google Shape;314;p42"/>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0" lvl="0" indent="0" algn="l" rtl="0">
              <a:spcBef>
                <a:spcPts val="1000"/>
              </a:spcBef>
              <a:spcAft>
                <a:spcPts val="0"/>
              </a:spcAft>
              <a:buNone/>
            </a:pPr>
            <a:r>
              <a:rPr lang="en"/>
              <a:t>By convention, stored in </a:t>
            </a:r>
            <a:r>
              <a:rPr lang="en">
                <a:latin typeface="Source Code Pro"/>
                <a:ea typeface="Source Code Pro"/>
                <a:cs typeface="Source Code Pro"/>
                <a:sym typeface="Source Code Pro"/>
              </a:rPr>
              <a:t>%rax</a:t>
            </a:r>
            <a:endParaRPr/>
          </a:p>
          <a:p>
            <a:pPr marL="457200" lvl="0" indent="-342900" algn="l" rtl="0">
              <a:spcBef>
                <a:spcPts val="1200"/>
              </a:spcBef>
              <a:spcAft>
                <a:spcPts val="0"/>
              </a:spcAft>
              <a:buSzPts val="1800"/>
              <a:buAutoNum type="arabicPeriod"/>
            </a:pPr>
            <a:r>
              <a:rPr lang="en" b="1">
                <a:solidFill>
                  <a:srgbClr val="1155CC"/>
                </a:solidFill>
              </a:rPr>
              <a:t>Caller</a:t>
            </a:r>
            <a:r>
              <a:rPr lang="en">
                <a:solidFill>
                  <a:srgbClr val="000000"/>
                </a:solidFill>
              </a:rPr>
              <a:t> must make sure to save old contents of %rax before calling a function</a:t>
            </a:r>
            <a:endParaRPr>
              <a:solidFill>
                <a:srgbClr val="000000"/>
              </a:solidFill>
            </a:endParaRPr>
          </a:p>
          <a:p>
            <a:pPr marL="914400" lvl="1" indent="-330200" algn="l" rtl="0">
              <a:spcBef>
                <a:spcPts val="0"/>
              </a:spcBef>
              <a:spcAft>
                <a:spcPts val="0"/>
              </a:spcAft>
              <a:buClr>
                <a:srgbClr val="000000"/>
              </a:buClr>
              <a:buSzPts val="1600"/>
              <a:buChar char="○"/>
            </a:pPr>
            <a:r>
              <a:rPr lang="en">
                <a:solidFill>
                  <a:srgbClr val="000000"/>
                </a:solidFill>
              </a:rPr>
              <a:t>Clears out space so callee can put the return value there</a:t>
            </a:r>
            <a:endParaRPr>
              <a:solidFill>
                <a:srgbClr val="000000"/>
              </a:solidFill>
            </a:endParaRPr>
          </a:p>
          <a:p>
            <a:pPr marL="914400" lvl="1" indent="-330200" algn="l" rtl="0">
              <a:spcBef>
                <a:spcPts val="0"/>
              </a:spcBef>
              <a:spcAft>
                <a:spcPts val="0"/>
              </a:spcAft>
              <a:buClr>
                <a:srgbClr val="000000"/>
              </a:buClr>
              <a:buSzPts val="1600"/>
              <a:buChar char="○"/>
            </a:pPr>
            <a:r>
              <a:rPr lang="en">
                <a:solidFill>
                  <a:srgbClr val="000000"/>
                </a:solidFill>
              </a:rPr>
              <a:t>Part of the register saving conventions (next lecture)</a:t>
            </a:r>
            <a:endParaRPr>
              <a:solidFill>
                <a:srgbClr val="000000"/>
              </a:solidFill>
            </a:endParaRPr>
          </a:p>
          <a:p>
            <a:pPr marL="457200" lvl="0" indent="-342900" algn="l" rtl="0">
              <a:spcBef>
                <a:spcPts val="0"/>
              </a:spcBef>
              <a:spcAft>
                <a:spcPts val="0"/>
              </a:spcAft>
              <a:buSzPts val="1800"/>
              <a:buAutoNum type="arabicPeriod"/>
            </a:pPr>
            <a:r>
              <a:rPr lang="en" b="1">
                <a:solidFill>
                  <a:schemeClr val="accent6"/>
                </a:solidFill>
              </a:rPr>
              <a:t>Callee</a:t>
            </a:r>
            <a:r>
              <a:rPr lang="en"/>
              <a:t> places return value into %rax before return</a:t>
            </a:r>
            <a:endParaRPr/>
          </a:p>
          <a:p>
            <a:pPr marL="914400" lvl="1" indent="-330200" algn="l" rtl="0">
              <a:spcBef>
                <a:spcPts val="0"/>
              </a:spcBef>
              <a:spcAft>
                <a:spcPts val="0"/>
              </a:spcAft>
              <a:buSzPts val="1600"/>
              <a:buChar char="○"/>
            </a:pPr>
            <a:r>
              <a:rPr lang="en"/>
              <a:t>Any type &lt;= 8B (pointer, integer, etc.)</a:t>
            </a:r>
            <a:endParaRPr/>
          </a:p>
          <a:p>
            <a:pPr marL="914400" lvl="1" indent="-330200" algn="l" rtl="0">
              <a:spcBef>
                <a:spcPts val="0"/>
              </a:spcBef>
              <a:spcAft>
                <a:spcPts val="0"/>
              </a:spcAft>
              <a:buSzPts val="1600"/>
              <a:buChar char="○"/>
            </a:pPr>
            <a:r>
              <a:rPr lang="en"/>
              <a:t>For larger values (ex: array), returns a </a:t>
            </a:r>
            <a:r>
              <a:rPr lang="en" i="1"/>
              <a:t>pointer</a:t>
            </a:r>
            <a:r>
              <a:rPr lang="en"/>
              <a:t> to the data</a:t>
            </a:r>
            <a:endParaRPr/>
          </a:p>
          <a:p>
            <a:pPr marL="457200" lvl="0" indent="-342900" algn="l" rtl="0">
              <a:spcBef>
                <a:spcPts val="0"/>
              </a:spcBef>
              <a:spcAft>
                <a:spcPts val="0"/>
              </a:spcAft>
              <a:buSzPts val="1800"/>
              <a:buAutoNum type="arabicPeriod"/>
            </a:pPr>
            <a:r>
              <a:rPr lang="en"/>
              <a:t>Upon return, </a:t>
            </a:r>
            <a:r>
              <a:rPr lang="en" b="1">
                <a:solidFill>
                  <a:srgbClr val="1155CC"/>
                </a:solidFill>
              </a:rPr>
              <a:t>caller</a:t>
            </a:r>
            <a:r>
              <a:rPr lang="en"/>
              <a:t> finds the value in %rax</a:t>
            </a:r>
            <a:endParaRPr/>
          </a:p>
        </p:txBody>
      </p:sp>
      <p:sp>
        <p:nvSpPr>
          <p:cNvPr id="315" name="Google Shape;315;p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4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Data Flow Example</a:t>
            </a:r>
            <a:endParaRPr/>
          </a:p>
        </p:txBody>
      </p:sp>
      <p:sp>
        <p:nvSpPr>
          <p:cNvPr id="321" name="Google Shape;321;p43"/>
          <p:cNvSpPr/>
          <p:nvPr/>
        </p:nvSpPr>
        <p:spPr>
          <a:xfrm>
            <a:off x="228600" y="809625"/>
            <a:ext cx="3419400" cy="1333500"/>
          </a:xfrm>
          <a:prstGeom prst="rect">
            <a:avLst/>
          </a:prstGeom>
          <a:solidFill>
            <a:schemeClr val="lt2"/>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void</a:t>
            </a:r>
            <a:r>
              <a:rPr lang="en">
                <a:latin typeface="Source Code Pro"/>
                <a:ea typeface="Source Code Pro"/>
                <a:cs typeface="Source Code Pro"/>
                <a:sym typeface="Source Code Pro"/>
              </a:rPr>
              <a:t> multstore</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dest)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 = mult2(x, y);</a:t>
            </a:r>
            <a:endParaRPr>
              <a:latin typeface="Source Code Pro"/>
              <a:ea typeface="Source Code Pro"/>
              <a:cs typeface="Source Code Pro"/>
              <a:sym typeface="Source Code Pro"/>
            </a:endParaRPr>
          </a:p>
          <a:p>
            <a:pPr marL="0" lvl="0" indent="457200" algn="l" rtl="0">
              <a:spcBef>
                <a:spcPts val="0"/>
              </a:spcBef>
              <a:spcAft>
                <a:spcPts val="0"/>
              </a:spcAft>
              <a:buNone/>
            </a:pPr>
            <a:r>
              <a:rPr lang="en">
                <a:latin typeface="Source Code Pro"/>
                <a:ea typeface="Source Code Pro"/>
                <a:cs typeface="Source Code Pro"/>
                <a:sym typeface="Source Code Pro"/>
              </a:rPr>
              <a:t>*dest = 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322" name="Google Shape;322;p43"/>
          <p:cNvSpPr/>
          <p:nvPr/>
        </p:nvSpPr>
        <p:spPr>
          <a:xfrm>
            <a:off x="4267200" y="676150"/>
            <a:ext cx="4400700" cy="1686000"/>
          </a:xfrm>
          <a:prstGeom prst="rect">
            <a:avLst/>
          </a:prstGeom>
          <a:solidFill>
            <a:srgbClr val="FFF2CC"/>
          </a:solidFill>
          <a:ln w="19050" cap="flat" cmpd="sng">
            <a:solidFill>
              <a:srgbClr val="1155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latin typeface="Source Code Pro"/>
                <a:ea typeface="Source Code Pro"/>
                <a:cs typeface="Source Code Pro"/>
                <a:sym typeface="Source Code Pro"/>
              </a:rPr>
              <a:t>0000000000400540 &lt;multstore&gt;:</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solidFill>
                  <a:schemeClr val="accent6"/>
                </a:solidFill>
                <a:latin typeface="Source Code Pro"/>
                <a:ea typeface="Source Code Pro"/>
                <a:cs typeface="Source Code Pro"/>
                <a:sym typeface="Source Code Pro"/>
              </a:rPr>
              <a:t># x in %rdi, y in %rsi, dest in %rdx</a:t>
            </a:r>
            <a:endParaRPr b="1">
              <a:solidFill>
                <a:schemeClr val="accent6"/>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400544: </a:t>
            </a:r>
            <a:r>
              <a:rPr lang="en" b="1">
                <a:latin typeface="Source Code Pro"/>
                <a:ea typeface="Source Code Pro"/>
                <a:cs typeface="Source Code Pro"/>
                <a:sym typeface="Source Code Pro"/>
              </a:rPr>
              <a:t>call</a:t>
            </a:r>
            <a:r>
              <a:rPr lang="en">
                <a:latin typeface="Source Code Pro"/>
                <a:ea typeface="Source Code Pro"/>
                <a:cs typeface="Source Code Pro"/>
                <a:sym typeface="Source Code Pro"/>
              </a:rPr>
              <a:t> 400550 &lt;mult2&gt;</a:t>
            </a:r>
            <a:endParaRPr>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400549: </a:t>
            </a:r>
            <a:r>
              <a:rPr lang="en" b="1">
                <a:latin typeface="Source Code Pro"/>
                <a:ea typeface="Source Code Pro"/>
                <a:cs typeface="Source Code Pro"/>
                <a:sym typeface="Source Code Pro"/>
              </a:rPr>
              <a:t>movq</a:t>
            </a:r>
            <a:r>
              <a:rPr lang="en">
                <a:latin typeface="Source Code Pro"/>
                <a:ea typeface="Source Code Pro"/>
                <a:cs typeface="Source Code Pro"/>
                <a:sym typeface="Source Code Pro"/>
              </a:rPr>
              <a:t> %rax,(%rbx)</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solidFill>
                  <a:schemeClr val="accent6"/>
                </a:solidFill>
                <a:latin typeface="Source Code Pro"/>
                <a:ea typeface="Source Code Pro"/>
                <a:cs typeface="Source Code Pro"/>
                <a:sym typeface="Source Code Pro"/>
              </a:rPr>
              <a:t># t in %rax</a:t>
            </a:r>
            <a:endParaRPr b="1">
              <a:solidFill>
                <a:schemeClr val="accent6"/>
              </a:solidFill>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p:txBody>
      </p:sp>
      <p:sp>
        <p:nvSpPr>
          <p:cNvPr id="323" name="Google Shape;323;p43"/>
          <p:cNvSpPr/>
          <p:nvPr/>
        </p:nvSpPr>
        <p:spPr>
          <a:xfrm>
            <a:off x="228600" y="2529000"/>
            <a:ext cx="3095700" cy="1333500"/>
          </a:xfrm>
          <a:prstGeom prst="rect">
            <a:avLst/>
          </a:prstGeom>
          <a:solidFill>
            <a:schemeClr val="lt2"/>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mult2 (</a:t>
            </a: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a, </a:t>
            </a: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b)</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s = a * b;</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7030A0"/>
                </a:solidFill>
                <a:latin typeface="Source Code Pro"/>
                <a:ea typeface="Source Code Pro"/>
                <a:cs typeface="Source Code Pro"/>
                <a:sym typeface="Source Code Pro"/>
              </a:rPr>
              <a:t>return</a:t>
            </a:r>
            <a:r>
              <a:rPr lang="en">
                <a:solidFill>
                  <a:schemeClr val="dk1"/>
                </a:solidFill>
                <a:latin typeface="Source Code Pro"/>
                <a:ea typeface="Source Code Pro"/>
                <a:cs typeface="Source Code Pro"/>
                <a:sym typeface="Source Code Pro"/>
              </a:rPr>
              <a:t> s;</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324" name="Google Shape;324;p43"/>
          <p:cNvSpPr/>
          <p:nvPr/>
        </p:nvSpPr>
        <p:spPr>
          <a:xfrm>
            <a:off x="4219575" y="2662350"/>
            <a:ext cx="4448400" cy="1414500"/>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dirty="0">
                <a:latin typeface="Source Code Pro"/>
                <a:ea typeface="Source Code Pro"/>
                <a:cs typeface="Source Code Pro"/>
                <a:sym typeface="Source Code Pro"/>
              </a:rPr>
              <a:t>0000000000400550 &lt;mult2&gt;:</a:t>
            </a:r>
            <a:endParaRPr dirty="0">
              <a:latin typeface="Source Code Pro"/>
              <a:ea typeface="Source Code Pro"/>
              <a:cs typeface="Source Code Pro"/>
              <a:sym typeface="Source Code Pro"/>
            </a:endParaRPr>
          </a:p>
          <a:p>
            <a:pPr marL="0" lvl="0" indent="0" algn="l" rtl="0">
              <a:spcBef>
                <a:spcPts val="0"/>
              </a:spcBef>
              <a:spcAft>
                <a:spcPts val="0"/>
              </a:spcAft>
              <a:buNone/>
            </a:pPr>
            <a:r>
              <a:rPr lang="en" dirty="0">
                <a:latin typeface="Source Code Pro"/>
                <a:ea typeface="Source Code Pro"/>
                <a:cs typeface="Source Code Pro"/>
                <a:sym typeface="Source Code Pro"/>
              </a:rPr>
              <a:t> </a:t>
            </a:r>
            <a:r>
              <a:rPr lang="en" b="1" dirty="0">
                <a:solidFill>
                  <a:schemeClr val="accent6"/>
                </a:solidFill>
                <a:latin typeface="Source Code Pro"/>
                <a:ea typeface="Source Code Pro"/>
                <a:cs typeface="Source Code Pro"/>
                <a:sym typeface="Source Code Pro"/>
              </a:rPr>
              <a:t> # a in %rdi, b in %rsi</a:t>
            </a:r>
            <a:endParaRPr b="1" dirty="0">
              <a:solidFill>
                <a:schemeClr val="accent6"/>
              </a:solidFill>
              <a:latin typeface="Source Code Pro"/>
              <a:ea typeface="Source Code Pro"/>
              <a:cs typeface="Source Code Pro"/>
              <a:sym typeface="Source Code Pro"/>
            </a:endParaRPr>
          </a:p>
          <a:p>
            <a:pPr marL="0" lvl="0" indent="0" algn="l" rtl="0">
              <a:spcBef>
                <a:spcPts val="0"/>
              </a:spcBef>
              <a:spcAft>
                <a:spcPts val="0"/>
              </a:spcAft>
              <a:buNone/>
            </a:pPr>
            <a:r>
              <a:rPr lang="en" dirty="0">
                <a:latin typeface="Source Code Pro"/>
                <a:ea typeface="Source Code Pro"/>
                <a:cs typeface="Source Code Pro"/>
                <a:sym typeface="Source Code Pro"/>
              </a:rPr>
              <a:t>  </a:t>
            </a:r>
            <a:r>
              <a:rPr lang="en" dirty="0">
                <a:solidFill>
                  <a:schemeClr val="dk1"/>
                </a:solidFill>
                <a:latin typeface="Source Code Pro"/>
                <a:ea typeface="Source Code Pro"/>
                <a:cs typeface="Source Code Pro"/>
                <a:sym typeface="Source Code Pro"/>
              </a:rPr>
              <a:t>400550: </a:t>
            </a:r>
            <a:r>
              <a:rPr lang="en" b="1" dirty="0">
                <a:solidFill>
                  <a:schemeClr val="dk1"/>
                </a:solidFill>
                <a:latin typeface="Source Code Pro"/>
                <a:ea typeface="Source Code Pro"/>
                <a:cs typeface="Source Code Pro"/>
                <a:sym typeface="Source Code Pro"/>
              </a:rPr>
              <a:t>movq</a:t>
            </a:r>
            <a:r>
              <a:rPr lang="en" dirty="0">
                <a:solidFill>
                  <a:schemeClr val="dk1"/>
                </a:solidFill>
                <a:latin typeface="Source Code Pro"/>
                <a:ea typeface="Source Code Pro"/>
                <a:cs typeface="Source Code Pro"/>
                <a:sym typeface="Source Code Pro"/>
              </a:rPr>
              <a:t> %rdi,%rax	</a:t>
            </a:r>
            <a:r>
              <a:rPr lang="en" dirty="0">
                <a:solidFill>
                  <a:srgbClr val="757575"/>
                </a:solidFill>
                <a:latin typeface="Source Code Pro"/>
                <a:ea typeface="Source Code Pro"/>
                <a:cs typeface="Source Code Pro"/>
                <a:sym typeface="Source Code Pro"/>
              </a:rPr>
              <a:t># %rax=a</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dirty="0">
                <a:latin typeface="Source Code Pro"/>
                <a:ea typeface="Source Code Pro"/>
                <a:cs typeface="Source Code Pro"/>
                <a:sym typeface="Source Code Pro"/>
              </a:rPr>
              <a:t>  400553: </a:t>
            </a:r>
            <a:r>
              <a:rPr lang="en" b="1" dirty="0">
                <a:latin typeface="Source Code Pro"/>
                <a:ea typeface="Source Code Pro"/>
                <a:cs typeface="Source Code Pro"/>
                <a:sym typeface="Source Code Pro"/>
              </a:rPr>
              <a:t>imul</a:t>
            </a:r>
            <a:r>
              <a:rPr lang="en" dirty="0">
                <a:latin typeface="Source Code Pro"/>
                <a:ea typeface="Source Code Pro"/>
                <a:cs typeface="Source Code Pro"/>
                <a:sym typeface="Source Code Pro"/>
              </a:rPr>
              <a:t> %rsi,%rax  </a:t>
            </a:r>
            <a:r>
              <a:rPr lang="en" dirty="0">
                <a:solidFill>
                  <a:srgbClr val="757575"/>
                </a:solidFill>
                <a:latin typeface="Source Code Pro"/>
                <a:ea typeface="Source Code Pro"/>
                <a:cs typeface="Source Code Pro"/>
                <a:sym typeface="Source Code Pro"/>
              </a:rPr>
              <a:t># %rax=a*b=s</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dirty="0">
                <a:solidFill>
                  <a:srgbClr val="757575"/>
                </a:solidFill>
                <a:latin typeface="Source Code Pro"/>
                <a:ea typeface="Source Code Pro"/>
                <a:cs typeface="Source Code Pro"/>
                <a:sym typeface="Source Code Pro"/>
              </a:rPr>
              <a:t>  </a:t>
            </a:r>
            <a:r>
              <a:rPr lang="en" b="1" dirty="0">
                <a:solidFill>
                  <a:schemeClr val="accent6"/>
                </a:solidFill>
                <a:latin typeface="Source Code Pro"/>
                <a:ea typeface="Source Code Pro"/>
                <a:cs typeface="Source Code Pro"/>
                <a:sym typeface="Source Code Pro"/>
              </a:rPr>
              <a:t># s in %rax</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dirty="0">
                <a:latin typeface="Source Code Pro"/>
                <a:ea typeface="Source Code Pro"/>
                <a:cs typeface="Source Code Pro"/>
                <a:sym typeface="Source Code Pro"/>
              </a:rPr>
              <a:t>  400557: </a:t>
            </a:r>
            <a:r>
              <a:rPr lang="en" b="1" dirty="0">
                <a:latin typeface="Source Code Pro"/>
                <a:ea typeface="Source Code Pro"/>
                <a:cs typeface="Source Code Pro"/>
                <a:sym typeface="Source Code Pro"/>
              </a:rPr>
              <a:t>ret</a:t>
            </a:r>
            <a:endParaRPr dirty="0">
              <a:latin typeface="Source Code Pro"/>
              <a:ea typeface="Source Code Pro"/>
              <a:cs typeface="Source Code Pro"/>
              <a:sym typeface="Source Code Pro"/>
            </a:endParaRPr>
          </a:p>
        </p:txBody>
      </p:sp>
      <p:sp>
        <p:nvSpPr>
          <p:cNvPr id="325" name="Google Shape;325;p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4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Local Data Storage</a:t>
            </a:r>
            <a:endParaRPr/>
          </a:p>
        </p:txBody>
      </p:sp>
      <p:sp>
        <p:nvSpPr>
          <p:cNvPr id="331" name="Google Shape;331;p44"/>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Compiler will usually try to store local variables in </a:t>
            </a:r>
            <a:r>
              <a:rPr lang="en" b="1"/>
              <a:t>registers</a:t>
            </a:r>
            <a:endParaRPr b="1"/>
          </a:p>
          <a:p>
            <a:pPr marL="914400" lvl="1" indent="-330200" algn="l" rtl="0">
              <a:spcBef>
                <a:spcPts val="0"/>
              </a:spcBef>
              <a:spcAft>
                <a:spcPts val="0"/>
              </a:spcAft>
              <a:buSzPts val="1600"/>
              <a:buChar char="○"/>
            </a:pPr>
            <a:r>
              <a:rPr lang="en"/>
              <a:t>Faster to access than memory</a:t>
            </a:r>
            <a:endParaRPr/>
          </a:p>
          <a:p>
            <a:pPr marL="457200" lvl="0" indent="-342900" algn="l" rtl="0">
              <a:spcBef>
                <a:spcPts val="0"/>
              </a:spcBef>
              <a:spcAft>
                <a:spcPts val="0"/>
              </a:spcAft>
              <a:buSzPts val="1800"/>
              <a:buChar char="●"/>
            </a:pPr>
            <a:r>
              <a:rPr lang="en"/>
              <a:t>Otherwise, local data goes on the </a:t>
            </a:r>
            <a:r>
              <a:rPr lang="en" b="1"/>
              <a:t>stack</a:t>
            </a:r>
            <a:endParaRPr b="1"/>
          </a:p>
          <a:p>
            <a:pPr marL="914400" lvl="1" indent="-330200" algn="l" rtl="0">
              <a:spcBef>
                <a:spcPts val="0"/>
              </a:spcBef>
              <a:spcAft>
                <a:spcPts val="0"/>
              </a:spcAft>
              <a:buSzPts val="1600"/>
              <a:buChar char="○"/>
            </a:pPr>
            <a:r>
              <a:rPr lang="en"/>
              <a:t>Common reasons why the compiler may choose to put data in the stack:</a:t>
            </a:r>
            <a:endParaRPr/>
          </a:p>
          <a:p>
            <a:pPr marL="1371600" lvl="2" indent="-330200" algn="l" rtl="0">
              <a:spcBef>
                <a:spcPts val="0"/>
              </a:spcBef>
              <a:spcAft>
                <a:spcPts val="0"/>
              </a:spcAft>
              <a:buSzPts val="1600"/>
              <a:buChar char="■"/>
            </a:pPr>
            <a:r>
              <a:rPr lang="en"/>
              <a:t>No registers available</a:t>
            </a:r>
            <a:endParaRPr/>
          </a:p>
          <a:p>
            <a:pPr marL="1371600" lvl="2" indent="-330200" algn="l" rtl="0">
              <a:spcBef>
                <a:spcPts val="0"/>
              </a:spcBef>
              <a:spcAft>
                <a:spcPts val="0"/>
              </a:spcAft>
              <a:buSzPts val="1600"/>
              <a:buChar char="■"/>
            </a:pPr>
            <a:r>
              <a:rPr lang="en"/>
              <a:t>Data is too large (ex: arrays)</a:t>
            </a:r>
            <a:endParaRPr/>
          </a:p>
          <a:p>
            <a:pPr marL="1371600" lvl="2" indent="-330200" algn="l" rtl="0">
              <a:spcBef>
                <a:spcPts val="0"/>
              </a:spcBef>
              <a:spcAft>
                <a:spcPts val="0"/>
              </a:spcAft>
              <a:buSzPts val="1600"/>
              <a:buChar char="■"/>
            </a:pPr>
            <a:r>
              <a:rPr lang="en"/>
              <a:t>Variable needs to have an address (ex: C code uses the &amp; operator)</a:t>
            </a:r>
            <a:endParaRPr/>
          </a:p>
          <a:p>
            <a:pPr marL="1371600" lvl="2" indent="-330200" algn="l" rtl="0">
              <a:spcBef>
                <a:spcPts val="0"/>
              </a:spcBef>
              <a:spcAft>
                <a:spcPts val="0"/>
              </a:spcAft>
              <a:buSzPts val="1600"/>
              <a:buChar char="■"/>
            </a:pPr>
            <a:r>
              <a:rPr lang="en"/>
              <a:t>Other reasons (sometimes compilers do things we don’t understand!)</a:t>
            </a:r>
            <a:endParaRPr/>
          </a:p>
          <a:p>
            <a:pPr marL="457200" lvl="0" indent="-342900" algn="l" rtl="0">
              <a:spcBef>
                <a:spcPts val="1000"/>
              </a:spcBef>
              <a:spcAft>
                <a:spcPts val="0"/>
              </a:spcAft>
              <a:buSzPts val="1800"/>
              <a:buChar char="●"/>
            </a:pPr>
            <a:r>
              <a:rPr lang="en"/>
              <a:t>Programmer can’t accurately predict where their data will be stored ¯\_(ツ)_/¯</a:t>
            </a:r>
            <a:endParaRPr/>
          </a:p>
        </p:txBody>
      </p:sp>
      <p:sp>
        <p:nvSpPr>
          <p:cNvPr id="332" name="Google Shape;332;p4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4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Register Saving</a:t>
            </a:r>
            <a:endParaRPr/>
          </a:p>
        </p:txBody>
      </p:sp>
      <p:sp>
        <p:nvSpPr>
          <p:cNvPr id="338" name="Google Shape;338;p45"/>
          <p:cNvSpPr txBox="1">
            <a:spLocks noGrp="1"/>
          </p:cNvSpPr>
          <p:nvPr>
            <p:ph type="body" idx="1"/>
          </p:nvPr>
        </p:nvSpPr>
        <p:spPr>
          <a:xfrm>
            <a:off x="311700" y="742825"/>
            <a:ext cx="8520600" cy="1546500"/>
          </a:xfrm>
          <a:prstGeom prst="rect">
            <a:avLst/>
          </a:prstGeom>
        </p:spPr>
        <p:txBody>
          <a:bodyPr spcFirstLastPara="1" wrap="square" lIns="91425" tIns="91425" rIns="91425" bIns="91425" anchor="t" anchorCtr="0">
            <a:normAutofit fontScale="92500" lnSpcReduction="10000"/>
          </a:bodyPr>
          <a:lstStyle/>
          <a:p>
            <a:pPr marL="457200" lvl="0" indent="-342900" algn="l" rtl="0">
              <a:spcBef>
                <a:spcPts val="0"/>
              </a:spcBef>
              <a:spcAft>
                <a:spcPts val="0"/>
              </a:spcAft>
              <a:buSzPts val="1800"/>
              <a:buChar char="●"/>
            </a:pPr>
            <a:r>
              <a:rPr lang="en"/>
              <a:t>A function can’t predict which other registers other functions may use</a:t>
            </a:r>
            <a:endParaRPr/>
          </a:p>
          <a:p>
            <a:pPr marL="914400" lvl="1" indent="-330200" algn="l" rtl="0">
              <a:spcBef>
                <a:spcPts val="0"/>
              </a:spcBef>
              <a:spcAft>
                <a:spcPts val="0"/>
              </a:spcAft>
              <a:buSzPts val="1600"/>
              <a:buChar char="○"/>
            </a:pPr>
            <a:r>
              <a:rPr lang="en"/>
              <a:t>What if it overwrites a register that its caller was using?</a:t>
            </a:r>
            <a:endParaRPr/>
          </a:p>
          <a:p>
            <a:pPr marL="914400" lvl="1" indent="-330200" algn="l" rtl="0">
              <a:spcBef>
                <a:spcPts val="0"/>
              </a:spcBef>
              <a:spcAft>
                <a:spcPts val="0"/>
              </a:spcAft>
              <a:buSzPts val="1600"/>
              <a:buChar char="○"/>
            </a:pPr>
            <a:r>
              <a:rPr lang="en"/>
              <a:t>What if it calls a function that overwrites its register values?</a:t>
            </a:r>
            <a:endParaRPr/>
          </a:p>
          <a:p>
            <a:pPr marL="0" lvl="0" indent="0" algn="l" rtl="0">
              <a:spcBef>
                <a:spcPts val="1200"/>
              </a:spcBef>
              <a:spcAft>
                <a:spcPts val="1200"/>
              </a:spcAft>
              <a:buNone/>
            </a:pPr>
            <a:r>
              <a:rPr lang="en" u="sng"/>
              <a:t>Example</a:t>
            </a:r>
            <a:r>
              <a:rPr lang="en"/>
              <a:t>: what’s wrong with this code?</a:t>
            </a:r>
            <a:endParaRPr/>
          </a:p>
        </p:txBody>
      </p:sp>
      <p:sp>
        <p:nvSpPr>
          <p:cNvPr id="339" name="Google Shape;339;p45"/>
          <p:cNvSpPr txBox="1"/>
          <p:nvPr/>
        </p:nvSpPr>
        <p:spPr>
          <a:xfrm>
            <a:off x="342325" y="2435575"/>
            <a:ext cx="4309200" cy="1720200"/>
          </a:xfrm>
          <a:prstGeom prst="rect">
            <a:avLst/>
          </a:prstGeom>
          <a:solidFill>
            <a:srgbClr val="FFF2CC"/>
          </a:solidFill>
          <a:ln w="19050" cap="flat" cmpd="sng">
            <a:solidFill>
              <a:srgbClr val="0000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dk1"/>
                </a:solidFill>
                <a:latin typeface="Source Code Pro"/>
                <a:ea typeface="Source Code Pro"/>
                <a:cs typeface="Source Code Pro"/>
                <a:sym typeface="Source Code Pro"/>
              </a:rPr>
              <a:t>foo:</a:t>
            </a:r>
            <a:endParaRPr dirty="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dirty="0">
                <a:solidFill>
                  <a:schemeClr val="dk1"/>
                </a:solidFill>
                <a:latin typeface="Source Code Pro"/>
                <a:ea typeface="Source Code Pro"/>
                <a:cs typeface="Source Code Pro"/>
                <a:sym typeface="Source Code Pro"/>
              </a:rPr>
              <a:t>    movq</a:t>
            </a:r>
            <a:r>
              <a:rPr lang="en" dirty="0">
                <a:solidFill>
                  <a:schemeClr val="dk1"/>
                </a:solidFill>
                <a:latin typeface="Source Code Pro"/>
                <a:ea typeface="Source Code Pro"/>
                <a:cs typeface="Source Code Pro"/>
                <a:sym typeface="Source Code Pro"/>
              </a:rPr>
              <a:t> $351, %rbx  </a:t>
            </a:r>
            <a:r>
              <a:rPr lang="en" dirty="0">
                <a:solidFill>
                  <a:srgbClr val="757575"/>
                </a:solidFill>
                <a:latin typeface="Source Code Pro"/>
                <a:ea typeface="Source Code Pro"/>
                <a:cs typeface="Source Code Pro"/>
                <a:sym typeface="Source Code Pro"/>
              </a:rPr>
              <a:t># rbx = 351</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dirty="0">
                <a:solidFill>
                  <a:schemeClr val="dk1"/>
                </a:solidFill>
                <a:latin typeface="Source Code Pro"/>
                <a:ea typeface="Source Code Pro"/>
                <a:cs typeface="Source Code Pro"/>
                <a:sym typeface="Source Code Pro"/>
              </a:rPr>
              <a:t>    ...</a:t>
            </a:r>
          </a:p>
          <a:p>
            <a:pPr marL="0" lvl="0" indent="0" algn="l" rtl="0">
              <a:spcBef>
                <a:spcPts val="0"/>
              </a:spcBef>
              <a:spcAft>
                <a:spcPts val="0"/>
              </a:spcAft>
              <a:buNone/>
            </a:pPr>
            <a:r>
              <a:rPr lang="en" b="1" dirty="0">
                <a:solidFill>
                  <a:schemeClr val="dk1"/>
                </a:solidFill>
                <a:latin typeface="Source Code Pro"/>
                <a:ea typeface="Source Code Pro"/>
                <a:cs typeface="Source Code Pro"/>
                <a:sym typeface="Source Code Pro"/>
              </a:rPr>
              <a:t>    call</a:t>
            </a:r>
            <a:r>
              <a:rPr lang="en" dirty="0">
                <a:solidFill>
                  <a:schemeClr val="dk1"/>
                </a:solidFill>
                <a:latin typeface="Source Code Pro"/>
                <a:ea typeface="Source Code Pro"/>
                <a:cs typeface="Source Code Pro"/>
                <a:sym typeface="Source Code Pro"/>
              </a:rPr>
              <a:t> bar</a:t>
            </a:r>
          </a:p>
          <a:p>
            <a:pPr marL="0" lvl="0" indent="0" algn="l" rtl="0">
              <a:spcBef>
                <a:spcPts val="0"/>
              </a:spcBef>
              <a:spcAft>
                <a:spcPts val="0"/>
              </a:spcAft>
              <a:buNone/>
            </a:pPr>
            <a:r>
              <a:rPr lang="en" dirty="0">
                <a:solidFill>
                  <a:schemeClr val="dk1"/>
                </a:solidFill>
                <a:latin typeface="Source Code Pro"/>
                <a:ea typeface="Source Code Pro"/>
                <a:cs typeface="Source Code Pro"/>
                <a:sym typeface="Source Code Pro"/>
              </a:rPr>
              <a:t>    ...</a:t>
            </a:r>
            <a:endParaRPr dirty="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dirty="0">
                <a:solidFill>
                  <a:schemeClr val="dk1"/>
                </a:solidFill>
                <a:latin typeface="Source Code Pro"/>
                <a:ea typeface="Source Code Pro"/>
                <a:cs typeface="Source Code Pro"/>
                <a:sym typeface="Source Code Pro"/>
              </a:rPr>
              <a:t>    addq</a:t>
            </a:r>
            <a:r>
              <a:rPr lang="en" dirty="0">
                <a:solidFill>
                  <a:schemeClr val="dk1"/>
                </a:solidFill>
                <a:latin typeface="Source Code Pro"/>
                <a:ea typeface="Source Code Pro"/>
                <a:cs typeface="Source Code Pro"/>
                <a:sym typeface="Source Code Pro"/>
              </a:rPr>
              <a:t> %rax, %rbx  </a:t>
            </a:r>
            <a:r>
              <a:rPr lang="en" dirty="0">
                <a:solidFill>
                  <a:srgbClr val="757575"/>
                </a:solidFill>
                <a:latin typeface="Source Code Pro"/>
                <a:ea typeface="Source Code Pro"/>
                <a:cs typeface="Source Code Pro"/>
                <a:sym typeface="Source Code Pro"/>
              </a:rPr>
              <a:t># rbx = rax + 351</a:t>
            </a:r>
            <a:endParaRPr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 b="1" dirty="0">
                <a:solidFill>
                  <a:schemeClr val="dk1"/>
                </a:solidFill>
                <a:latin typeface="Source Code Pro"/>
                <a:ea typeface="Source Code Pro"/>
                <a:cs typeface="Source Code Pro"/>
                <a:sym typeface="Source Code Pro"/>
              </a:rPr>
              <a:t>    ret</a:t>
            </a:r>
            <a:endParaRPr b="1" dirty="0">
              <a:solidFill>
                <a:schemeClr val="dk1"/>
              </a:solidFill>
              <a:latin typeface="Source Code Pro"/>
              <a:ea typeface="Source Code Pro"/>
              <a:cs typeface="Source Code Pro"/>
              <a:sym typeface="Source Code Pro"/>
            </a:endParaRPr>
          </a:p>
        </p:txBody>
      </p:sp>
      <p:sp>
        <p:nvSpPr>
          <p:cNvPr id="340" name="Google Shape;340;p45"/>
          <p:cNvSpPr txBox="1"/>
          <p:nvPr/>
        </p:nvSpPr>
        <p:spPr>
          <a:xfrm>
            <a:off x="5047175" y="2435575"/>
            <a:ext cx="3776100" cy="1296366"/>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dk1"/>
                </a:solidFill>
                <a:latin typeface="Source Code Pro"/>
                <a:ea typeface="Source Code Pro"/>
                <a:cs typeface="Source Code Pro"/>
                <a:sym typeface="Source Code Pro"/>
              </a:rPr>
              <a:t>bar:</a:t>
            </a:r>
            <a:endParaRPr dirty="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dirty="0">
                <a:solidFill>
                  <a:schemeClr val="dk1"/>
                </a:solidFill>
                <a:latin typeface="Source Code Pro"/>
                <a:ea typeface="Source Code Pro"/>
                <a:cs typeface="Source Code Pro"/>
                <a:sym typeface="Source Code Pro"/>
              </a:rPr>
              <a:t>    ...</a:t>
            </a:r>
          </a:p>
          <a:p>
            <a:pPr marL="0" lvl="0" indent="0" algn="l" rtl="0">
              <a:spcBef>
                <a:spcPts val="0"/>
              </a:spcBef>
              <a:spcAft>
                <a:spcPts val="0"/>
              </a:spcAft>
              <a:buNone/>
            </a:pPr>
            <a:r>
              <a:rPr lang="en" b="1" dirty="0">
                <a:solidFill>
                  <a:schemeClr val="dk1"/>
                </a:solidFill>
                <a:latin typeface="Source Code Pro"/>
                <a:ea typeface="Source Code Pro"/>
                <a:cs typeface="Source Code Pro"/>
                <a:sym typeface="Source Code Pro"/>
              </a:rPr>
              <a:t>    movq</a:t>
            </a:r>
            <a:r>
              <a:rPr lang="en" dirty="0">
                <a:solidFill>
                  <a:schemeClr val="dk1"/>
                </a:solidFill>
                <a:latin typeface="Source Code Pro"/>
                <a:ea typeface="Source Code Pro"/>
                <a:cs typeface="Source Code Pro"/>
                <a:sym typeface="Source Code Pro"/>
              </a:rPr>
              <a:t> $123, %rbx   </a:t>
            </a:r>
            <a:r>
              <a:rPr lang="en" dirty="0">
                <a:solidFill>
                  <a:srgbClr val="757575"/>
                </a:solidFill>
                <a:latin typeface="Source Code Pro"/>
                <a:ea typeface="Source Code Pro"/>
                <a:cs typeface="Source Code Pro"/>
                <a:sym typeface="Source Code Pro"/>
              </a:rPr>
              <a:t># rbx = 123</a:t>
            </a:r>
          </a:p>
          <a:p>
            <a:pPr marL="0" lvl="0" indent="0" algn="l" rtl="0">
              <a:spcBef>
                <a:spcPts val="0"/>
              </a:spcBef>
              <a:spcAft>
                <a:spcPts val="0"/>
              </a:spcAft>
              <a:buNone/>
            </a:pPr>
            <a:r>
              <a:rPr lang="en" dirty="0">
                <a:solidFill>
                  <a:srgbClr val="757575"/>
                </a:solidFill>
                <a:latin typeface="Source Code Pro"/>
                <a:ea typeface="Source Code Pro"/>
                <a:cs typeface="Source Code Pro"/>
                <a:sym typeface="Source Code Pro"/>
              </a:rPr>
              <a:t>    </a:t>
            </a:r>
            <a:r>
              <a:rPr lang="en" dirty="0">
                <a:solidFill>
                  <a:schemeClr val="dk1"/>
                </a:solidFill>
                <a:latin typeface="Source Code Pro"/>
                <a:ea typeface="Source Code Pro"/>
                <a:cs typeface="Source Code Pro"/>
                <a:sym typeface="Source Code Pro"/>
              </a:rPr>
              <a:t>...</a:t>
            </a:r>
            <a:endParaRPr dirty="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dirty="0">
                <a:solidFill>
                  <a:schemeClr val="dk1"/>
                </a:solidFill>
                <a:latin typeface="Source Code Pro"/>
                <a:ea typeface="Source Code Pro"/>
                <a:cs typeface="Source Code Pro"/>
                <a:sym typeface="Source Code Pro"/>
              </a:rPr>
              <a:t>    ret</a:t>
            </a:r>
            <a:endParaRPr b="1" dirty="0">
              <a:solidFill>
                <a:schemeClr val="dk1"/>
              </a:solidFill>
              <a:latin typeface="Source Code Pro"/>
              <a:ea typeface="Source Code Pro"/>
              <a:cs typeface="Source Code Pro"/>
              <a:sym typeface="Source Code Pro"/>
            </a:endParaRPr>
          </a:p>
        </p:txBody>
      </p:sp>
      <p:sp>
        <p:nvSpPr>
          <p:cNvPr id="341" name="Google Shape;341;p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4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Register Saving (pt 2)</a:t>
            </a:r>
            <a:endParaRPr/>
          </a:p>
        </p:txBody>
      </p:sp>
      <p:sp>
        <p:nvSpPr>
          <p:cNvPr id="347" name="Google Shape;347;p46"/>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If we want to write to a register, save its old value onto the stack to avoid losing data</a:t>
            </a:r>
            <a:endParaRPr/>
          </a:p>
          <a:p>
            <a:pPr marL="914400" lvl="1" indent="-330200" algn="l" rtl="0">
              <a:spcBef>
                <a:spcPts val="0"/>
              </a:spcBef>
              <a:spcAft>
                <a:spcPts val="0"/>
              </a:spcAft>
              <a:buSzPts val="1600"/>
              <a:buChar char="○"/>
            </a:pPr>
            <a:r>
              <a:rPr lang="en"/>
              <a:t>Use </a:t>
            </a:r>
            <a:r>
              <a:rPr lang="en" b="1">
                <a:latin typeface="Source Code Pro"/>
                <a:ea typeface="Source Code Pro"/>
                <a:cs typeface="Source Code Pro"/>
                <a:sym typeface="Source Code Pro"/>
              </a:rPr>
              <a:t>push</a:t>
            </a:r>
            <a:r>
              <a:rPr lang="en"/>
              <a:t> instruction to save register</a:t>
            </a:r>
            <a:endParaRPr/>
          </a:p>
          <a:p>
            <a:pPr marL="914400" lvl="1" indent="-330200" algn="l" rtl="0">
              <a:spcBef>
                <a:spcPts val="0"/>
              </a:spcBef>
              <a:spcAft>
                <a:spcPts val="0"/>
              </a:spcAft>
              <a:buSzPts val="1600"/>
              <a:buChar char="○"/>
            </a:pPr>
            <a:r>
              <a:rPr lang="en"/>
              <a:t>Use </a:t>
            </a:r>
            <a:r>
              <a:rPr lang="en" b="1">
                <a:latin typeface="Source Code Pro"/>
                <a:ea typeface="Source Code Pro"/>
                <a:cs typeface="Source Code Pro"/>
                <a:sym typeface="Source Code Pro"/>
              </a:rPr>
              <a:t>pop</a:t>
            </a:r>
            <a:r>
              <a:rPr lang="en"/>
              <a:t> to restore the register back to its old value</a:t>
            </a:r>
            <a:endParaRPr/>
          </a:p>
          <a:p>
            <a:pPr marL="457200" lvl="0" indent="-342900" algn="l" rtl="0">
              <a:spcBef>
                <a:spcPts val="0"/>
              </a:spcBef>
              <a:spcAft>
                <a:spcPts val="0"/>
              </a:spcAft>
              <a:buSzPts val="1800"/>
              <a:buChar char="●"/>
            </a:pPr>
            <a:r>
              <a:rPr lang="en" b="1">
                <a:solidFill>
                  <a:srgbClr val="7030A0"/>
                </a:solidFill>
              </a:rPr>
              <a:t>Register saving convention </a:t>
            </a:r>
            <a:r>
              <a:rPr lang="en"/>
              <a:t>dictates when registers are saved</a:t>
            </a:r>
            <a:endParaRPr/>
          </a:p>
          <a:p>
            <a:pPr marL="914400" lvl="1" indent="-330200" algn="l" rtl="0">
              <a:spcBef>
                <a:spcPts val="0"/>
              </a:spcBef>
              <a:spcAft>
                <a:spcPts val="0"/>
              </a:spcAft>
              <a:buSzPts val="1600"/>
              <a:buChar char="○"/>
            </a:pPr>
            <a:r>
              <a:rPr lang="en"/>
              <a:t>Next lecture!</a:t>
            </a:r>
            <a:endParaRPr/>
          </a:p>
        </p:txBody>
      </p:sp>
      <p:sp>
        <p:nvSpPr>
          <p:cNvPr id="348" name="Google Shape;348;p4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Lab1b Reminders</a:t>
            </a:r>
            <a:endParaRPr/>
          </a:p>
        </p:txBody>
      </p:sp>
      <p:sp>
        <p:nvSpPr>
          <p:cNvPr id="92" name="Google Shape;92;p20"/>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If you submit multiple times</a:t>
            </a:r>
            <a:endParaRPr/>
          </a:p>
          <a:p>
            <a:pPr marL="914400" lvl="1" indent="-330200" algn="l" rtl="0">
              <a:spcBef>
                <a:spcPts val="0"/>
              </a:spcBef>
              <a:spcAft>
                <a:spcPts val="0"/>
              </a:spcAft>
              <a:buSzPts val="1600"/>
              <a:buChar char="○"/>
            </a:pPr>
            <a:r>
              <a:rPr lang="en"/>
              <a:t>Resubmit </a:t>
            </a:r>
            <a:r>
              <a:rPr lang="en" i="1"/>
              <a:t>all</a:t>
            </a:r>
            <a:r>
              <a:rPr lang="en"/>
              <a:t> necessary lab files each time</a:t>
            </a:r>
            <a:endParaRPr/>
          </a:p>
          <a:p>
            <a:pPr marL="914400" lvl="1" indent="-330200" algn="l" rtl="0">
              <a:spcBef>
                <a:spcPts val="0"/>
              </a:spcBef>
              <a:spcAft>
                <a:spcPts val="0"/>
              </a:spcAft>
              <a:buSzPts val="1600"/>
              <a:buChar char="○"/>
            </a:pPr>
            <a:r>
              <a:rPr lang="en" u="sng"/>
              <a:t>Tag your lab partner each time</a:t>
            </a:r>
            <a:endParaRPr/>
          </a:p>
          <a:p>
            <a:pPr marL="457200" lvl="0" indent="-342900" algn="l" rtl="0">
              <a:spcBef>
                <a:spcPts val="0"/>
              </a:spcBef>
              <a:spcAft>
                <a:spcPts val="0"/>
              </a:spcAft>
              <a:buSzPts val="1800"/>
              <a:buChar char="●"/>
            </a:pPr>
            <a:r>
              <a:rPr lang="en"/>
              <a:t>Double-check style guidelines</a:t>
            </a:r>
            <a:endParaRPr/>
          </a:p>
          <a:p>
            <a:pPr marL="914400" lvl="1" indent="-330200" algn="l" rtl="0">
              <a:spcBef>
                <a:spcPts val="0"/>
              </a:spcBef>
              <a:spcAft>
                <a:spcPts val="0"/>
              </a:spcAft>
              <a:buSzPts val="1600"/>
              <a:buChar char="○"/>
            </a:pPr>
            <a:r>
              <a:rPr lang="en"/>
              <a:t>No magic numbers</a:t>
            </a:r>
            <a:endParaRPr/>
          </a:p>
          <a:p>
            <a:pPr marL="914400" lvl="1" indent="-330200" algn="l" rtl="0">
              <a:spcBef>
                <a:spcPts val="0"/>
              </a:spcBef>
              <a:spcAft>
                <a:spcPts val="0"/>
              </a:spcAft>
              <a:buSzPts val="1600"/>
              <a:buChar char="○"/>
            </a:pPr>
            <a:r>
              <a:rPr lang="en"/>
              <a:t>Call previous functions instead of rewriting code</a:t>
            </a:r>
            <a:endParaRPr/>
          </a:p>
          <a:p>
            <a:pPr marL="457200" lvl="0" indent="-342900" algn="l" rtl="0">
              <a:spcBef>
                <a:spcPts val="0"/>
              </a:spcBef>
              <a:spcAft>
                <a:spcPts val="0"/>
              </a:spcAft>
              <a:buSzPts val="1800"/>
              <a:buChar char="●"/>
            </a:pPr>
            <a:r>
              <a:rPr lang="en"/>
              <a:t>Wait for the autograder to finish</a:t>
            </a:r>
            <a:endParaRPr/>
          </a:p>
          <a:p>
            <a:pPr marL="914400" lvl="1" indent="-330200" algn="l" rtl="0">
              <a:spcBef>
                <a:spcPts val="0"/>
              </a:spcBef>
              <a:spcAft>
                <a:spcPts val="0"/>
              </a:spcAft>
              <a:buSzPts val="1600"/>
              <a:buChar char="○"/>
            </a:pPr>
            <a:r>
              <a:rPr lang="en"/>
              <a:t>You won’t see your score, but it will tell you about missing files, compilation errors, or style violations</a:t>
            </a:r>
            <a:endParaRPr/>
          </a:p>
        </p:txBody>
      </p:sp>
      <p:sp>
        <p:nvSpPr>
          <p:cNvPr id="93" name="Google Shape;93;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4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Register Saving Example</a:t>
            </a:r>
            <a:endParaRPr/>
          </a:p>
        </p:txBody>
      </p:sp>
      <p:sp>
        <p:nvSpPr>
          <p:cNvPr id="354" name="Google Shape;354;p47"/>
          <p:cNvSpPr txBox="1"/>
          <p:nvPr/>
        </p:nvSpPr>
        <p:spPr>
          <a:xfrm>
            <a:off x="360550" y="1134275"/>
            <a:ext cx="4309200" cy="1772100"/>
          </a:xfrm>
          <a:prstGeom prst="rect">
            <a:avLst/>
          </a:prstGeom>
          <a:solidFill>
            <a:srgbClr val="FFF2CC"/>
          </a:solidFill>
          <a:ln w="19050" cap="flat" cmpd="sng">
            <a:solidFill>
              <a:srgbClr val="0000F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dk1"/>
                </a:solidFill>
                <a:latin typeface="Source Code Pro"/>
                <a:ea typeface="Source Code Pro"/>
                <a:cs typeface="Source Code Pro"/>
                <a:sym typeface="Source Code Pro"/>
              </a:rPr>
              <a:t>foo:</a:t>
            </a:r>
            <a:endParaRPr dirty="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US" b="1" dirty="0">
                <a:solidFill>
                  <a:schemeClr val="dk1"/>
                </a:solidFill>
                <a:latin typeface="Source Code Pro"/>
                <a:ea typeface="Source Code Pro"/>
                <a:cs typeface="Source Code Pro"/>
                <a:sym typeface="Source Code Pro"/>
              </a:rPr>
              <a:t> </a:t>
            </a:r>
            <a:r>
              <a:rPr lang="en-US" b="1" dirty="0" err="1">
                <a:solidFill>
                  <a:schemeClr val="dk1"/>
                </a:solidFill>
                <a:latin typeface="Source Code Pro"/>
                <a:ea typeface="Source Code Pro"/>
                <a:cs typeface="Source Code Pro"/>
                <a:sym typeface="Source Code Pro"/>
              </a:rPr>
              <a:t>movq</a:t>
            </a:r>
            <a:r>
              <a:rPr lang="en-US" dirty="0">
                <a:solidFill>
                  <a:schemeClr val="dk1"/>
                </a:solidFill>
                <a:latin typeface="Source Code Pro"/>
                <a:ea typeface="Source Code Pro"/>
                <a:cs typeface="Source Code Pro"/>
                <a:sym typeface="Source Code Pro"/>
              </a:rPr>
              <a:t> $351, %</a:t>
            </a:r>
            <a:r>
              <a:rPr lang="en-US" dirty="0" err="1">
                <a:solidFill>
                  <a:schemeClr val="dk1"/>
                </a:solidFill>
                <a:latin typeface="Source Code Pro"/>
                <a:ea typeface="Source Code Pro"/>
                <a:cs typeface="Source Code Pro"/>
                <a:sym typeface="Source Code Pro"/>
              </a:rPr>
              <a:t>rbx</a:t>
            </a:r>
            <a:r>
              <a:rPr lang="en-US" dirty="0">
                <a:solidFill>
                  <a:schemeClr val="dk1"/>
                </a:solidFill>
                <a:latin typeface="Source Code Pro"/>
                <a:ea typeface="Source Code Pro"/>
                <a:cs typeface="Source Code Pro"/>
                <a:sym typeface="Source Code Pro"/>
              </a:rPr>
              <a:t>  </a:t>
            </a:r>
            <a:r>
              <a:rPr lang="en-US" dirty="0">
                <a:solidFill>
                  <a:srgbClr val="757575"/>
                </a:solidFill>
                <a:latin typeface="Source Code Pro"/>
                <a:ea typeface="Source Code Pro"/>
                <a:cs typeface="Source Code Pro"/>
                <a:sym typeface="Source Code Pro"/>
              </a:rPr>
              <a:t># </a:t>
            </a:r>
            <a:r>
              <a:rPr lang="en-US" dirty="0" err="1">
                <a:solidFill>
                  <a:srgbClr val="757575"/>
                </a:solidFill>
                <a:latin typeface="Source Code Pro"/>
                <a:ea typeface="Source Code Pro"/>
                <a:cs typeface="Source Code Pro"/>
                <a:sym typeface="Source Code Pro"/>
              </a:rPr>
              <a:t>rbx</a:t>
            </a:r>
            <a:r>
              <a:rPr lang="en-US" dirty="0">
                <a:solidFill>
                  <a:srgbClr val="757575"/>
                </a:solidFill>
                <a:latin typeface="Source Code Pro"/>
                <a:ea typeface="Source Code Pro"/>
                <a:cs typeface="Source Code Pro"/>
                <a:sym typeface="Source Code Pro"/>
              </a:rPr>
              <a:t> = 351</a:t>
            </a:r>
          </a:p>
          <a:p>
            <a:pPr marL="0" lvl="0" indent="0" algn="l" rtl="0">
              <a:spcBef>
                <a:spcPts val="0"/>
              </a:spcBef>
              <a:spcAft>
                <a:spcPts val="0"/>
              </a:spcAft>
              <a:buNone/>
            </a:pPr>
            <a:r>
              <a:rPr lang="en-US" dirty="0">
                <a:solidFill>
                  <a:schemeClr val="dk1"/>
                </a:solidFill>
                <a:latin typeface="Source Code Pro"/>
                <a:ea typeface="Source Code Pro"/>
                <a:cs typeface="Source Code Pro"/>
                <a:sym typeface="Source Code Pro"/>
              </a:rPr>
              <a:t>    ...</a:t>
            </a:r>
          </a:p>
          <a:p>
            <a:pPr marL="0" lvl="0" indent="0" algn="l" rtl="0">
              <a:spcBef>
                <a:spcPts val="0"/>
              </a:spcBef>
              <a:spcAft>
                <a:spcPts val="0"/>
              </a:spcAft>
              <a:buNone/>
            </a:pPr>
            <a:r>
              <a:rPr lang="en-US" b="1" dirty="0">
                <a:solidFill>
                  <a:schemeClr val="dk1"/>
                </a:solidFill>
                <a:latin typeface="Source Code Pro"/>
                <a:ea typeface="Source Code Pro"/>
                <a:cs typeface="Source Code Pro"/>
                <a:sym typeface="Source Code Pro"/>
              </a:rPr>
              <a:t>    call</a:t>
            </a:r>
            <a:r>
              <a:rPr lang="en-US" dirty="0">
                <a:solidFill>
                  <a:schemeClr val="dk1"/>
                </a:solidFill>
                <a:latin typeface="Source Code Pro"/>
                <a:ea typeface="Source Code Pro"/>
                <a:cs typeface="Source Code Pro"/>
                <a:sym typeface="Source Code Pro"/>
              </a:rPr>
              <a:t> bar</a:t>
            </a:r>
          </a:p>
          <a:p>
            <a:pPr marL="0" lvl="0" indent="0" algn="l" rtl="0">
              <a:spcBef>
                <a:spcPts val="0"/>
              </a:spcBef>
              <a:spcAft>
                <a:spcPts val="0"/>
              </a:spcAft>
              <a:buNone/>
            </a:pPr>
            <a:r>
              <a:rPr lang="en-US" dirty="0">
                <a:solidFill>
                  <a:schemeClr val="dk1"/>
                </a:solidFill>
                <a:latin typeface="Source Code Pro"/>
                <a:ea typeface="Source Code Pro"/>
                <a:cs typeface="Source Code Pro"/>
                <a:sym typeface="Source Code Pro"/>
              </a:rPr>
              <a:t>    ...</a:t>
            </a:r>
          </a:p>
          <a:p>
            <a:pPr marL="0" lvl="0" indent="0" algn="l" rtl="0">
              <a:spcBef>
                <a:spcPts val="0"/>
              </a:spcBef>
              <a:spcAft>
                <a:spcPts val="0"/>
              </a:spcAft>
              <a:buNone/>
            </a:pPr>
            <a:r>
              <a:rPr lang="en-US" b="1" dirty="0">
                <a:solidFill>
                  <a:schemeClr val="dk1"/>
                </a:solidFill>
                <a:latin typeface="Source Code Pro"/>
                <a:ea typeface="Source Code Pro"/>
                <a:cs typeface="Source Code Pro"/>
                <a:sym typeface="Source Code Pro"/>
              </a:rPr>
              <a:t>    </a:t>
            </a:r>
            <a:r>
              <a:rPr lang="en-US" b="1" dirty="0" err="1">
                <a:solidFill>
                  <a:schemeClr val="dk1"/>
                </a:solidFill>
                <a:latin typeface="Source Code Pro"/>
                <a:ea typeface="Source Code Pro"/>
                <a:cs typeface="Source Code Pro"/>
                <a:sym typeface="Source Code Pro"/>
              </a:rPr>
              <a:t>addq</a:t>
            </a:r>
            <a:r>
              <a:rPr lang="en-US" dirty="0">
                <a:solidFill>
                  <a:schemeClr val="dk1"/>
                </a:solidFill>
                <a:latin typeface="Source Code Pro"/>
                <a:ea typeface="Source Code Pro"/>
                <a:cs typeface="Source Code Pro"/>
                <a:sym typeface="Source Code Pro"/>
              </a:rPr>
              <a:t> %</a:t>
            </a:r>
            <a:r>
              <a:rPr lang="en-US" dirty="0" err="1">
                <a:solidFill>
                  <a:schemeClr val="dk1"/>
                </a:solidFill>
                <a:latin typeface="Source Code Pro"/>
                <a:ea typeface="Source Code Pro"/>
                <a:cs typeface="Source Code Pro"/>
                <a:sym typeface="Source Code Pro"/>
              </a:rPr>
              <a:t>rax</a:t>
            </a:r>
            <a:r>
              <a:rPr lang="en-US" dirty="0">
                <a:solidFill>
                  <a:schemeClr val="dk1"/>
                </a:solidFill>
                <a:latin typeface="Source Code Pro"/>
                <a:ea typeface="Source Code Pro"/>
                <a:cs typeface="Source Code Pro"/>
                <a:sym typeface="Source Code Pro"/>
              </a:rPr>
              <a:t>, %</a:t>
            </a:r>
            <a:r>
              <a:rPr lang="en-US" dirty="0" err="1">
                <a:solidFill>
                  <a:schemeClr val="dk1"/>
                </a:solidFill>
                <a:latin typeface="Source Code Pro"/>
                <a:ea typeface="Source Code Pro"/>
                <a:cs typeface="Source Code Pro"/>
                <a:sym typeface="Source Code Pro"/>
              </a:rPr>
              <a:t>rbx</a:t>
            </a:r>
            <a:r>
              <a:rPr lang="en-US" dirty="0">
                <a:solidFill>
                  <a:schemeClr val="dk1"/>
                </a:solidFill>
                <a:latin typeface="Source Code Pro"/>
                <a:ea typeface="Source Code Pro"/>
                <a:cs typeface="Source Code Pro"/>
                <a:sym typeface="Source Code Pro"/>
              </a:rPr>
              <a:t>  </a:t>
            </a:r>
            <a:r>
              <a:rPr lang="en-US" dirty="0">
                <a:solidFill>
                  <a:srgbClr val="757575"/>
                </a:solidFill>
                <a:latin typeface="Source Code Pro"/>
                <a:ea typeface="Source Code Pro"/>
                <a:cs typeface="Source Code Pro"/>
                <a:sym typeface="Source Code Pro"/>
              </a:rPr>
              <a:t># </a:t>
            </a:r>
            <a:r>
              <a:rPr lang="en-US" dirty="0" err="1">
                <a:solidFill>
                  <a:srgbClr val="757575"/>
                </a:solidFill>
                <a:latin typeface="Source Code Pro"/>
                <a:ea typeface="Source Code Pro"/>
                <a:cs typeface="Source Code Pro"/>
                <a:sym typeface="Source Code Pro"/>
              </a:rPr>
              <a:t>rbx</a:t>
            </a:r>
            <a:r>
              <a:rPr lang="en-US" dirty="0">
                <a:solidFill>
                  <a:srgbClr val="757575"/>
                </a:solidFill>
                <a:latin typeface="Source Code Pro"/>
                <a:ea typeface="Source Code Pro"/>
                <a:cs typeface="Source Code Pro"/>
                <a:sym typeface="Source Code Pro"/>
              </a:rPr>
              <a:t> = </a:t>
            </a:r>
            <a:r>
              <a:rPr lang="en-US" dirty="0" err="1">
                <a:solidFill>
                  <a:srgbClr val="757575"/>
                </a:solidFill>
                <a:latin typeface="Source Code Pro"/>
                <a:ea typeface="Source Code Pro"/>
                <a:cs typeface="Source Code Pro"/>
                <a:sym typeface="Source Code Pro"/>
              </a:rPr>
              <a:t>rax</a:t>
            </a:r>
            <a:r>
              <a:rPr lang="en-US" dirty="0">
                <a:solidFill>
                  <a:srgbClr val="757575"/>
                </a:solidFill>
                <a:latin typeface="Source Code Pro"/>
                <a:ea typeface="Source Code Pro"/>
                <a:cs typeface="Source Code Pro"/>
                <a:sym typeface="Source Code Pro"/>
              </a:rPr>
              <a:t> + 351</a:t>
            </a:r>
          </a:p>
          <a:p>
            <a:pPr marL="0" lvl="0" indent="0" algn="l" rtl="0">
              <a:spcBef>
                <a:spcPts val="0"/>
              </a:spcBef>
              <a:spcAft>
                <a:spcPts val="0"/>
              </a:spcAft>
              <a:buNone/>
            </a:pPr>
            <a:r>
              <a:rPr lang="en-US" b="1" dirty="0">
                <a:solidFill>
                  <a:schemeClr val="dk1"/>
                </a:solidFill>
                <a:latin typeface="Source Code Pro"/>
                <a:ea typeface="Source Code Pro"/>
                <a:cs typeface="Source Code Pro"/>
                <a:sym typeface="Source Code Pro"/>
              </a:rPr>
              <a:t>    ret</a:t>
            </a:r>
            <a:endParaRPr b="1" dirty="0">
              <a:solidFill>
                <a:schemeClr val="dk1"/>
              </a:solidFill>
              <a:latin typeface="Source Code Pro"/>
              <a:ea typeface="Source Code Pro"/>
              <a:cs typeface="Source Code Pro"/>
              <a:sym typeface="Source Code Pro"/>
            </a:endParaRPr>
          </a:p>
        </p:txBody>
      </p:sp>
      <p:sp>
        <p:nvSpPr>
          <p:cNvPr id="355" name="Google Shape;355;p47"/>
          <p:cNvSpPr txBox="1"/>
          <p:nvPr/>
        </p:nvSpPr>
        <p:spPr>
          <a:xfrm>
            <a:off x="5056200" y="1934875"/>
            <a:ext cx="3964800" cy="1720200"/>
          </a:xfrm>
          <a:prstGeom prst="rect">
            <a:avLst/>
          </a:prstGeom>
          <a:solidFill>
            <a:srgbClr val="FFF2CC"/>
          </a:solidFill>
          <a:ln w="1905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dk1"/>
                </a:solidFill>
                <a:latin typeface="Source Code Pro"/>
                <a:ea typeface="Source Code Pro"/>
                <a:cs typeface="Source Code Pro"/>
                <a:sym typeface="Source Code Pro"/>
              </a:rPr>
              <a:t>bar:</a:t>
            </a:r>
          </a:p>
          <a:p>
            <a:pPr marL="0" lvl="0" indent="0" algn="l" rtl="0">
              <a:spcBef>
                <a:spcPts val="0"/>
              </a:spcBef>
              <a:spcAft>
                <a:spcPts val="0"/>
              </a:spcAft>
              <a:buNone/>
            </a:pPr>
            <a:r>
              <a:rPr lang="en-US" dirty="0">
                <a:solidFill>
                  <a:schemeClr val="dk1"/>
                </a:solidFill>
                <a:latin typeface="Source Code Pro"/>
                <a:ea typeface="Source Code Pro"/>
                <a:cs typeface="Source Code Pro"/>
                <a:sym typeface="Source Code Pro"/>
              </a:rPr>
              <a:t>    ...</a:t>
            </a:r>
          </a:p>
          <a:p>
            <a:r>
              <a:rPr lang="en-US" b="1" dirty="0">
                <a:solidFill>
                  <a:schemeClr val="accent6"/>
                </a:solidFill>
                <a:latin typeface="Source Code Pro"/>
                <a:ea typeface="Source Code Pro"/>
                <a:cs typeface="Source Code Pro"/>
                <a:sym typeface="Source Code Pro"/>
              </a:rPr>
              <a:t>    </a:t>
            </a:r>
            <a:r>
              <a:rPr lang="en-US" b="1" u="sng" dirty="0" err="1">
                <a:solidFill>
                  <a:schemeClr val="accent6"/>
                </a:solidFill>
                <a:latin typeface="Source Code Pro"/>
                <a:ea typeface="Source Code Pro"/>
                <a:cs typeface="Source Code Pro"/>
                <a:sym typeface="Source Code Pro"/>
              </a:rPr>
              <a:t>pushq</a:t>
            </a:r>
            <a:r>
              <a:rPr lang="en-US" u="sng" dirty="0">
                <a:solidFill>
                  <a:schemeClr val="accent6"/>
                </a:solidFill>
                <a:latin typeface="Source Code Pro"/>
                <a:ea typeface="Source Code Pro"/>
                <a:cs typeface="Source Code Pro"/>
                <a:sym typeface="Source Code Pro"/>
              </a:rPr>
              <a:t> %</a:t>
            </a:r>
            <a:r>
              <a:rPr lang="en-US" u="sng" dirty="0" err="1">
                <a:solidFill>
                  <a:schemeClr val="accent6"/>
                </a:solidFill>
                <a:latin typeface="Source Code Pro"/>
                <a:ea typeface="Source Code Pro"/>
                <a:cs typeface="Source Code Pro"/>
                <a:sym typeface="Source Code Pro"/>
              </a:rPr>
              <a:t>rbx</a:t>
            </a:r>
            <a:r>
              <a:rPr lang="en-US" b="1" dirty="0">
                <a:solidFill>
                  <a:schemeClr val="dk1"/>
                </a:solidFill>
                <a:latin typeface="Source Code Pro"/>
                <a:ea typeface="Source Code Pro"/>
                <a:cs typeface="Source Code Pro"/>
                <a:sym typeface="Source Code Pro"/>
              </a:rPr>
              <a:t>	    </a:t>
            </a:r>
            <a:r>
              <a:rPr lang="en-US" dirty="0">
                <a:solidFill>
                  <a:srgbClr val="757575"/>
                </a:solidFill>
                <a:latin typeface="Source Code Pro"/>
                <a:ea typeface="Source Code Pro"/>
                <a:cs typeface="Source Code Pro"/>
                <a:sym typeface="Source Code Pro"/>
              </a:rPr>
              <a:t># save old </a:t>
            </a:r>
            <a:r>
              <a:rPr lang="en-US" dirty="0" err="1">
                <a:solidFill>
                  <a:srgbClr val="757575"/>
                </a:solidFill>
                <a:latin typeface="Source Code Pro"/>
                <a:ea typeface="Source Code Pro"/>
                <a:cs typeface="Source Code Pro"/>
                <a:sym typeface="Source Code Pro"/>
              </a:rPr>
              <a:t>rbx</a:t>
            </a:r>
            <a:endParaRPr lang="en-US" dirty="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US" b="1" dirty="0">
                <a:solidFill>
                  <a:schemeClr val="dk1"/>
                </a:solidFill>
                <a:latin typeface="Source Code Pro"/>
                <a:ea typeface="Source Code Pro"/>
                <a:cs typeface="Source Code Pro"/>
                <a:sym typeface="Source Code Pro"/>
              </a:rPr>
              <a:t>    </a:t>
            </a:r>
            <a:r>
              <a:rPr lang="en-US" b="1" dirty="0" err="1">
                <a:solidFill>
                  <a:schemeClr val="dk1"/>
                </a:solidFill>
                <a:latin typeface="Source Code Pro"/>
                <a:ea typeface="Source Code Pro"/>
                <a:cs typeface="Source Code Pro"/>
                <a:sym typeface="Source Code Pro"/>
              </a:rPr>
              <a:t>movq</a:t>
            </a:r>
            <a:r>
              <a:rPr lang="en-US" dirty="0">
                <a:solidFill>
                  <a:schemeClr val="dk1"/>
                </a:solidFill>
                <a:latin typeface="Source Code Pro"/>
                <a:ea typeface="Source Code Pro"/>
                <a:cs typeface="Source Code Pro"/>
                <a:sym typeface="Source Code Pro"/>
              </a:rPr>
              <a:t> $123, %</a:t>
            </a:r>
            <a:r>
              <a:rPr lang="en-US" dirty="0" err="1">
                <a:solidFill>
                  <a:schemeClr val="dk1"/>
                </a:solidFill>
                <a:latin typeface="Source Code Pro"/>
                <a:ea typeface="Source Code Pro"/>
                <a:cs typeface="Source Code Pro"/>
                <a:sym typeface="Source Code Pro"/>
              </a:rPr>
              <a:t>rbx</a:t>
            </a:r>
            <a:r>
              <a:rPr lang="en-US" dirty="0">
                <a:solidFill>
                  <a:schemeClr val="dk1"/>
                </a:solidFill>
                <a:latin typeface="Source Code Pro"/>
                <a:ea typeface="Source Code Pro"/>
                <a:cs typeface="Source Code Pro"/>
                <a:sym typeface="Source Code Pro"/>
              </a:rPr>
              <a:t>  </a:t>
            </a:r>
            <a:r>
              <a:rPr lang="en-US" dirty="0">
                <a:solidFill>
                  <a:srgbClr val="757575"/>
                </a:solidFill>
                <a:latin typeface="Source Code Pro"/>
                <a:ea typeface="Source Code Pro"/>
                <a:cs typeface="Source Code Pro"/>
                <a:sym typeface="Source Code Pro"/>
              </a:rPr>
              <a:t># </a:t>
            </a:r>
            <a:r>
              <a:rPr lang="en-US" dirty="0" err="1">
                <a:solidFill>
                  <a:srgbClr val="757575"/>
                </a:solidFill>
                <a:latin typeface="Source Code Pro"/>
                <a:ea typeface="Source Code Pro"/>
                <a:cs typeface="Source Code Pro"/>
                <a:sym typeface="Source Code Pro"/>
              </a:rPr>
              <a:t>rbx</a:t>
            </a:r>
            <a:r>
              <a:rPr lang="en-US" dirty="0">
                <a:solidFill>
                  <a:srgbClr val="757575"/>
                </a:solidFill>
                <a:latin typeface="Source Code Pro"/>
                <a:ea typeface="Source Code Pro"/>
                <a:cs typeface="Source Code Pro"/>
                <a:sym typeface="Source Code Pro"/>
              </a:rPr>
              <a:t> = 123</a:t>
            </a:r>
          </a:p>
          <a:p>
            <a:r>
              <a:rPr lang="en" dirty="0">
                <a:solidFill>
                  <a:schemeClr val="dk1"/>
                </a:solidFill>
                <a:latin typeface="Source Code Pro"/>
                <a:ea typeface="Source Code Pro"/>
                <a:cs typeface="Source Code Pro"/>
                <a:sym typeface="Source Code Pro"/>
              </a:rPr>
              <a:t>    ...</a:t>
            </a:r>
            <a:endParaRPr lang="en-US" dirty="0">
              <a:solidFill>
                <a:srgbClr val="757575"/>
              </a:solidFill>
              <a:latin typeface="Source Code Pro"/>
              <a:ea typeface="Source Code Pro"/>
              <a:cs typeface="Source Code Pro"/>
              <a:sym typeface="Source Code Pro"/>
            </a:endParaRPr>
          </a:p>
          <a:p>
            <a:pPr marL="0" lvl="0" indent="0" algn="l" rtl="0">
              <a:spcBef>
                <a:spcPts val="0"/>
              </a:spcBef>
              <a:spcAft>
                <a:spcPts val="0"/>
              </a:spcAft>
              <a:buNone/>
            </a:pPr>
            <a:r>
              <a:rPr lang="en-US" b="1" dirty="0">
                <a:solidFill>
                  <a:srgbClr val="757575"/>
                </a:solidFill>
                <a:latin typeface="Source Code Pro"/>
                <a:ea typeface="Source Code Pro"/>
                <a:cs typeface="Source Code Pro"/>
                <a:sym typeface="Source Code Pro"/>
              </a:rPr>
              <a:t>    </a:t>
            </a:r>
            <a:r>
              <a:rPr lang="en" b="1" u="sng" dirty="0">
                <a:solidFill>
                  <a:schemeClr val="accent6"/>
                </a:solidFill>
                <a:latin typeface="Source Code Pro"/>
                <a:ea typeface="Source Code Pro"/>
                <a:cs typeface="Source Code Pro"/>
                <a:sym typeface="Source Code Pro"/>
              </a:rPr>
              <a:t>popq</a:t>
            </a:r>
            <a:r>
              <a:rPr lang="en" u="sng" dirty="0">
                <a:solidFill>
                  <a:schemeClr val="accent6"/>
                </a:solidFill>
                <a:latin typeface="Source Code Pro"/>
                <a:ea typeface="Source Code Pro"/>
                <a:cs typeface="Source Code Pro"/>
                <a:sym typeface="Source Code Pro"/>
              </a:rPr>
              <a:t> %rbx</a:t>
            </a:r>
            <a:r>
              <a:rPr lang="en" b="1" dirty="0">
                <a:solidFill>
                  <a:schemeClr val="dk1"/>
                </a:solidFill>
                <a:latin typeface="Source Code Pro"/>
                <a:ea typeface="Source Code Pro"/>
                <a:cs typeface="Source Code Pro"/>
                <a:sym typeface="Source Code Pro"/>
              </a:rPr>
              <a:t>        </a:t>
            </a:r>
            <a:r>
              <a:rPr lang="en" dirty="0">
                <a:solidFill>
                  <a:srgbClr val="757575"/>
                </a:solidFill>
                <a:latin typeface="Source Code Pro"/>
                <a:ea typeface="Source Code Pro"/>
                <a:cs typeface="Source Code Pro"/>
                <a:sym typeface="Source Code Pro"/>
              </a:rPr>
              <a:t># restore rbx</a:t>
            </a:r>
            <a:endParaRPr lang="en" dirty="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dirty="0">
                <a:solidFill>
                  <a:schemeClr val="dk1"/>
                </a:solidFill>
                <a:latin typeface="Source Code Pro"/>
                <a:ea typeface="Source Code Pro"/>
                <a:cs typeface="Source Code Pro"/>
                <a:sym typeface="Source Code Pro"/>
              </a:rPr>
              <a:t>    ret</a:t>
            </a:r>
            <a:endParaRPr b="1" dirty="0">
              <a:solidFill>
                <a:schemeClr val="dk1"/>
              </a:solidFill>
              <a:latin typeface="Source Code Pro"/>
              <a:ea typeface="Source Code Pro"/>
              <a:cs typeface="Source Code Pro"/>
              <a:sym typeface="Source Code Pro"/>
            </a:endParaRPr>
          </a:p>
        </p:txBody>
      </p:sp>
      <p:sp>
        <p:nvSpPr>
          <p:cNvPr id="356" name="Google Shape;356;p47" descr="Speech bubble pointing to the &quot;bar&quot; function&#10;"/>
          <p:cNvSpPr/>
          <p:nvPr/>
        </p:nvSpPr>
        <p:spPr>
          <a:xfrm>
            <a:off x="5717775" y="620550"/>
            <a:ext cx="2649000" cy="919500"/>
          </a:xfrm>
          <a:prstGeom prst="wedgeRoundRectCallout">
            <a:avLst>
              <a:gd name="adj1" fmla="val -39002"/>
              <a:gd name="adj2" fmla="val 144051"/>
              <a:gd name="adj3" fmla="val 0"/>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Now </a:t>
            </a:r>
            <a:r>
              <a:rPr lang="en">
                <a:latin typeface="Source Code Pro"/>
                <a:ea typeface="Source Code Pro"/>
                <a:cs typeface="Source Code Pro"/>
                <a:sym typeface="Source Code Pro"/>
              </a:rPr>
              <a:t>bar</a:t>
            </a:r>
            <a:r>
              <a:rPr lang="en"/>
              <a:t> is free to use </a:t>
            </a:r>
            <a:r>
              <a:rPr lang="en">
                <a:latin typeface="Source Code Pro"/>
                <a:ea typeface="Source Code Pro"/>
                <a:cs typeface="Source Code Pro"/>
                <a:sym typeface="Source Code Pro"/>
              </a:rPr>
              <a:t>%rbx</a:t>
            </a:r>
            <a:r>
              <a:rPr lang="en"/>
              <a:t> without messing with </a:t>
            </a:r>
            <a:r>
              <a:rPr lang="en">
                <a:latin typeface="Source Code Pro"/>
                <a:ea typeface="Source Code Pro"/>
                <a:cs typeface="Source Code Pro"/>
                <a:sym typeface="Source Code Pro"/>
              </a:rPr>
              <a:t>foo</a:t>
            </a:r>
            <a:r>
              <a:rPr lang="en"/>
              <a:t>’s data  :)</a:t>
            </a:r>
            <a:endParaRPr/>
          </a:p>
        </p:txBody>
      </p:sp>
      <p:sp>
        <p:nvSpPr>
          <p:cNvPr id="357" name="Google Shape;357;p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48"/>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Lecture Topics</a:t>
            </a:r>
            <a:endParaRPr/>
          </a:p>
        </p:txBody>
      </p:sp>
      <p:sp>
        <p:nvSpPr>
          <p:cNvPr id="363" name="Google Shape;363;p48"/>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Stack structure</a:t>
            </a:r>
            <a:endParaRPr/>
          </a:p>
          <a:p>
            <a:pPr marL="457200" lvl="0" indent="-342900" algn="l" rtl="0">
              <a:spcBef>
                <a:spcPts val="0"/>
              </a:spcBef>
              <a:spcAft>
                <a:spcPts val="0"/>
              </a:spcAft>
              <a:buSzPts val="1800"/>
              <a:buChar char="●"/>
            </a:pPr>
            <a:r>
              <a:rPr lang="en"/>
              <a:t>Calling conventions</a:t>
            </a:r>
            <a:endParaRPr/>
          </a:p>
          <a:p>
            <a:pPr marL="914400" lvl="1" indent="-330200" algn="l" rtl="0">
              <a:spcBef>
                <a:spcPts val="0"/>
              </a:spcBef>
              <a:spcAft>
                <a:spcPts val="0"/>
              </a:spcAft>
              <a:buSzPts val="1600"/>
              <a:buChar char="○"/>
            </a:pPr>
            <a:r>
              <a:rPr lang="en"/>
              <a:t>Passing control</a:t>
            </a:r>
            <a:endParaRPr/>
          </a:p>
          <a:p>
            <a:pPr marL="914400" lvl="1" indent="-330200" algn="l" rtl="0">
              <a:spcBef>
                <a:spcPts val="0"/>
              </a:spcBef>
              <a:spcAft>
                <a:spcPts val="0"/>
              </a:spcAft>
              <a:buSzPts val="1600"/>
              <a:buChar char="○"/>
            </a:pPr>
            <a:r>
              <a:rPr lang="en"/>
              <a:t>Passing data</a:t>
            </a:r>
            <a:endParaRPr/>
          </a:p>
          <a:p>
            <a:pPr marL="914400" lvl="1" indent="-330200" algn="l" rtl="0">
              <a:spcBef>
                <a:spcPts val="0"/>
              </a:spcBef>
              <a:spcAft>
                <a:spcPts val="0"/>
              </a:spcAft>
              <a:buSzPts val="1600"/>
              <a:buChar char="○"/>
            </a:pPr>
            <a:r>
              <a:rPr lang="en"/>
              <a:t>Managing local data</a:t>
            </a:r>
            <a:endParaRPr/>
          </a:p>
          <a:p>
            <a:pPr marL="914400" lvl="1" indent="-330200" algn="l" rtl="0">
              <a:spcBef>
                <a:spcPts val="0"/>
              </a:spcBef>
              <a:spcAft>
                <a:spcPts val="0"/>
              </a:spcAft>
              <a:buSzPts val="1600"/>
              <a:buChar char="○"/>
            </a:pPr>
            <a:r>
              <a:rPr lang="en"/>
              <a:t>Saved registers</a:t>
            </a:r>
            <a:endParaRPr/>
          </a:p>
          <a:p>
            <a:pPr marL="457200" lvl="0" indent="-342900" algn="l" rtl="0">
              <a:spcBef>
                <a:spcPts val="0"/>
              </a:spcBef>
              <a:spcAft>
                <a:spcPts val="0"/>
              </a:spcAft>
              <a:buSzPts val="1800"/>
              <a:buChar char="●"/>
            </a:pPr>
            <a:r>
              <a:rPr lang="en" b="1">
                <a:solidFill>
                  <a:srgbClr val="7030A0"/>
                </a:solidFill>
              </a:rPr>
              <a:t>Stack Frame Layout</a:t>
            </a:r>
            <a:endParaRPr b="1">
              <a:solidFill>
                <a:srgbClr val="7030A0"/>
              </a:solidFill>
            </a:endParaRPr>
          </a:p>
          <a:p>
            <a:pPr marL="457200" lvl="0" indent="-342900" algn="l" rtl="0">
              <a:spcBef>
                <a:spcPts val="0"/>
              </a:spcBef>
              <a:spcAft>
                <a:spcPts val="0"/>
              </a:spcAft>
              <a:buSzPts val="1800"/>
              <a:buChar char="●"/>
            </a:pPr>
            <a:r>
              <a:rPr lang="en"/>
              <a:t>Register saving convention</a:t>
            </a:r>
            <a:endParaRPr/>
          </a:p>
          <a:p>
            <a:pPr marL="457200" lvl="0" indent="-342900" algn="l" rtl="0">
              <a:spcBef>
                <a:spcPts val="0"/>
              </a:spcBef>
              <a:spcAft>
                <a:spcPts val="0"/>
              </a:spcAft>
              <a:buSzPts val="1800"/>
              <a:buChar char="●"/>
            </a:pPr>
            <a:r>
              <a:rPr lang="en"/>
              <a:t>Illustration of Recursion</a:t>
            </a:r>
            <a:endParaRPr/>
          </a:p>
        </p:txBody>
      </p:sp>
      <p:sp>
        <p:nvSpPr>
          <p:cNvPr id="364" name="Google Shape;364;p4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4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Stack-Based Languages</a:t>
            </a:r>
            <a:endParaRPr/>
          </a:p>
        </p:txBody>
      </p:sp>
      <p:sp>
        <p:nvSpPr>
          <p:cNvPr id="370" name="Google Shape;370;p49"/>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i="1"/>
              <a:t>e.g.</a:t>
            </a:r>
            <a:r>
              <a:rPr lang="en"/>
              <a:t>, C, Java, most modern languages</a:t>
            </a:r>
            <a:endParaRPr/>
          </a:p>
          <a:p>
            <a:pPr marL="457200" lvl="0" indent="-342900" algn="l" rtl="0">
              <a:spcBef>
                <a:spcPts val="0"/>
              </a:spcBef>
              <a:spcAft>
                <a:spcPts val="0"/>
              </a:spcAft>
              <a:buSzPts val="1800"/>
              <a:buChar char="●"/>
            </a:pPr>
            <a:r>
              <a:rPr lang="en"/>
              <a:t>Support recursion</a:t>
            </a:r>
            <a:endParaRPr/>
          </a:p>
          <a:p>
            <a:pPr marL="914400" lvl="1" indent="-330200" algn="l" rtl="0">
              <a:spcBef>
                <a:spcPts val="0"/>
              </a:spcBef>
              <a:spcAft>
                <a:spcPts val="0"/>
              </a:spcAft>
              <a:buSzPts val="1600"/>
              <a:buChar char="○"/>
            </a:pPr>
            <a:r>
              <a:rPr lang="en"/>
              <a:t>Code must be </a:t>
            </a:r>
            <a:r>
              <a:rPr lang="en" i="1"/>
              <a:t>re-entrant</a:t>
            </a:r>
            <a:endParaRPr i="1"/>
          </a:p>
          <a:p>
            <a:pPr marL="1371600" lvl="2" indent="-330200" algn="l" rtl="0">
              <a:spcBef>
                <a:spcPts val="0"/>
              </a:spcBef>
              <a:spcAft>
                <a:spcPts val="0"/>
              </a:spcAft>
              <a:buSzPts val="1600"/>
              <a:buChar char="■"/>
            </a:pPr>
            <a:r>
              <a:rPr lang="en"/>
              <a:t>Allow multiple simultaneous instances of the same procedure</a:t>
            </a:r>
            <a:endParaRPr/>
          </a:p>
          <a:p>
            <a:pPr marL="457200" lvl="0" indent="-342900" algn="l" rtl="0">
              <a:spcBef>
                <a:spcPts val="0"/>
              </a:spcBef>
              <a:spcAft>
                <a:spcPts val="0"/>
              </a:spcAft>
              <a:buSzPts val="1800"/>
              <a:buChar char="●"/>
            </a:pPr>
            <a:r>
              <a:rPr lang="en"/>
              <a:t>Stack allocated in </a:t>
            </a:r>
            <a:r>
              <a:rPr lang="en" b="1">
                <a:solidFill>
                  <a:srgbClr val="7030A0"/>
                </a:solidFill>
              </a:rPr>
              <a:t>frames</a:t>
            </a:r>
            <a:endParaRPr/>
          </a:p>
          <a:p>
            <a:pPr marL="914400" lvl="1" indent="-330200" algn="l" rtl="0">
              <a:spcBef>
                <a:spcPts val="0"/>
              </a:spcBef>
              <a:spcAft>
                <a:spcPts val="0"/>
              </a:spcAft>
              <a:buSzPts val="1600"/>
              <a:buChar char="○"/>
            </a:pPr>
            <a:r>
              <a:rPr lang="en"/>
              <a:t>State for a single instance of a procedure</a:t>
            </a:r>
            <a:endParaRPr/>
          </a:p>
          <a:p>
            <a:pPr marL="457200" lvl="0" indent="-342900" algn="l" rtl="0">
              <a:spcBef>
                <a:spcPts val="0"/>
              </a:spcBef>
              <a:spcAft>
                <a:spcPts val="0"/>
              </a:spcAft>
              <a:buSzPts val="1800"/>
              <a:buChar char="●"/>
            </a:pPr>
            <a:r>
              <a:rPr lang="en"/>
              <a:t>Stack “discipline”</a:t>
            </a:r>
            <a:endParaRPr/>
          </a:p>
          <a:p>
            <a:pPr marL="914400" lvl="1" indent="-330200" algn="l" rtl="0">
              <a:spcBef>
                <a:spcPts val="0"/>
              </a:spcBef>
              <a:spcAft>
                <a:spcPts val="0"/>
              </a:spcAft>
              <a:buSzPts val="1600"/>
              <a:buChar char="○"/>
            </a:pPr>
            <a:r>
              <a:rPr lang="en"/>
              <a:t>Maintained by the compiler</a:t>
            </a:r>
            <a:endParaRPr/>
          </a:p>
          <a:p>
            <a:pPr marL="914400" lvl="1" indent="-330200" algn="l" rtl="0">
              <a:spcBef>
                <a:spcPts val="0"/>
              </a:spcBef>
              <a:spcAft>
                <a:spcPts val="0"/>
              </a:spcAft>
              <a:buSzPts val="1600"/>
              <a:buChar char="○"/>
            </a:pPr>
            <a:r>
              <a:rPr lang="en"/>
              <a:t>State for a given procedure is only needed for a limited time</a:t>
            </a:r>
            <a:endParaRPr/>
          </a:p>
          <a:p>
            <a:pPr marL="1371600" lvl="2" indent="-330200" algn="l" rtl="0">
              <a:spcBef>
                <a:spcPts val="0"/>
              </a:spcBef>
              <a:spcAft>
                <a:spcPts val="0"/>
              </a:spcAft>
              <a:buSzPts val="1600"/>
              <a:buChar char="■"/>
            </a:pPr>
            <a:r>
              <a:rPr lang="en"/>
              <a:t>Starting from when it is called to when it returns</a:t>
            </a:r>
            <a:endParaRPr/>
          </a:p>
          <a:p>
            <a:pPr marL="914400" lvl="1" indent="-330200" algn="l" rtl="0">
              <a:spcBef>
                <a:spcPts val="0"/>
              </a:spcBef>
              <a:spcAft>
                <a:spcPts val="0"/>
              </a:spcAft>
              <a:buSzPts val="1600"/>
              <a:buChar char="○"/>
            </a:pPr>
            <a:r>
              <a:rPr lang="en"/>
              <a:t>Callee always returns before caller does</a:t>
            </a:r>
            <a:endParaRPr/>
          </a:p>
        </p:txBody>
      </p:sp>
      <p:sp>
        <p:nvSpPr>
          <p:cNvPr id="371" name="Google Shape;371;p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5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Call Chain Example</a:t>
            </a:r>
            <a:endParaRPr/>
          </a:p>
        </p:txBody>
      </p:sp>
      <p:sp>
        <p:nvSpPr>
          <p:cNvPr id="377" name="Google Shape;377;p50" descr="Text box colored yellow"/>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378" name="Google Shape;378;p50" descr="Text box colored green"/>
          <p:cNvSpPr txBox="1"/>
          <p:nvPr/>
        </p:nvSpPr>
        <p:spPr>
          <a:xfrm>
            <a:off x="2338000" y="1255475"/>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379" name="Google Shape;379;p50" descr="Text box colored blue"/>
          <p:cNvSpPr txBox="1"/>
          <p:nvPr/>
        </p:nvSpPr>
        <p:spPr>
          <a:xfrm>
            <a:off x="4265575" y="2136125"/>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380" name="Google Shape;380;p50" descr="At the top is the text &quot;Example Call Chain. Below it is the text &quot;whoa&quot; followed by an arrow pointing to &quot;who&quot;. &quot;Who&quot; then has two arrows, each pointing to their own copies of the text &quot;amI&quot;. The copy on the right does not point to anythign. The copy on the left points to another copy of &quot;ami&quot;, which points to another copy."/>
          <p:cNvPicPr preferRelativeResize="0"/>
          <p:nvPr/>
        </p:nvPicPr>
        <p:blipFill>
          <a:blip r:embed="rId3">
            <a:alphaModFix/>
          </a:blip>
          <a:stretch>
            <a:fillRect/>
          </a:stretch>
        </p:blipFill>
        <p:spPr>
          <a:xfrm>
            <a:off x="6796200" y="247300"/>
            <a:ext cx="1595750" cy="3940925"/>
          </a:xfrm>
          <a:prstGeom prst="rect">
            <a:avLst/>
          </a:prstGeom>
          <a:noFill/>
          <a:ln>
            <a:noFill/>
          </a:ln>
        </p:spPr>
      </p:pic>
      <p:sp>
        <p:nvSpPr>
          <p:cNvPr id="381" name="Google Shape;381;p5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51"/>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 Call to </a:t>
            </a:r>
            <a:r>
              <a:rPr lang="en">
                <a:latin typeface="Source Code Pro"/>
                <a:ea typeface="Source Code Pro"/>
                <a:cs typeface="Source Code Pro"/>
                <a:sym typeface="Source Code Pro"/>
              </a:rPr>
              <a:t>whoa</a:t>
            </a:r>
            <a:endParaRPr>
              <a:latin typeface="Source Code Pro"/>
              <a:ea typeface="Source Code Pro"/>
              <a:cs typeface="Source Code Pro"/>
              <a:sym typeface="Source Code Pro"/>
            </a:endParaRPr>
          </a:p>
        </p:txBody>
      </p:sp>
      <p:sp>
        <p:nvSpPr>
          <p:cNvPr id="387" name="Google Shape;387;p51"/>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388" name="Google Shape;388;p51" descr="The same tree as the previous slide, but the title is gone, and the text &quot;whoa&quot; is in black font, while all the rest is in grey"/>
          <p:cNvPicPr preferRelativeResize="0"/>
          <p:nvPr/>
        </p:nvPicPr>
        <p:blipFill>
          <a:blip r:embed="rId3">
            <a:alphaModFix/>
          </a:blip>
          <a:stretch>
            <a:fillRect/>
          </a:stretch>
        </p:blipFill>
        <p:spPr>
          <a:xfrm>
            <a:off x="3876925" y="808171"/>
            <a:ext cx="1148250" cy="2962225"/>
          </a:xfrm>
          <a:prstGeom prst="rect">
            <a:avLst/>
          </a:prstGeom>
          <a:noFill/>
          <a:ln>
            <a:noFill/>
          </a:ln>
        </p:spPr>
      </p:pic>
      <p:pic>
        <p:nvPicPr>
          <p:cNvPr id="389" name="Google Shape;389;p51" descr="Two boxes stacked on top of each other. The top box is purple, while the bottom is yellow and labeled &quot;woah&quot;. An arrow labeled &quot;%rsp&quot; points to the bottom of the yellow box"/>
          <p:cNvPicPr preferRelativeResize="0"/>
          <p:nvPr/>
        </p:nvPicPr>
        <p:blipFill>
          <a:blip r:embed="rId4">
            <a:alphaModFix/>
          </a:blip>
          <a:stretch>
            <a:fillRect/>
          </a:stretch>
        </p:blipFill>
        <p:spPr>
          <a:xfrm>
            <a:off x="5995400" y="248450"/>
            <a:ext cx="2813200" cy="1440550"/>
          </a:xfrm>
          <a:prstGeom prst="rect">
            <a:avLst/>
          </a:prstGeom>
          <a:noFill/>
          <a:ln>
            <a:noFill/>
          </a:ln>
        </p:spPr>
      </p:pic>
      <p:sp>
        <p:nvSpPr>
          <p:cNvPr id="390" name="Google Shape;390;p5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52"/>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Call to </a:t>
            </a:r>
            <a:r>
              <a:rPr lang="en">
                <a:latin typeface="Source Code Pro"/>
                <a:ea typeface="Source Code Pro"/>
                <a:cs typeface="Source Code Pro"/>
                <a:sym typeface="Source Code Pro"/>
              </a:rPr>
              <a:t>who</a:t>
            </a:r>
            <a:endParaRPr>
              <a:latin typeface="Source Code Pro"/>
              <a:ea typeface="Source Code Pro"/>
              <a:cs typeface="Source Code Pro"/>
              <a:sym typeface="Source Code Pro"/>
            </a:endParaRPr>
          </a:p>
        </p:txBody>
      </p:sp>
      <p:sp>
        <p:nvSpPr>
          <p:cNvPr id="396" name="Google Shape;396;p52"/>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397" name="Google Shape;397;p52" descr="Placed on top so that it obscures the whoa box"/>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398" name="Google Shape;398;p52" descr="The same tree structure as the previous slide, but &quot;who&quot; and the arrow from &quot;whoa&quot; to &quot;who&quot; are now in black as well."/>
          <p:cNvPicPr preferRelativeResize="0"/>
          <p:nvPr/>
        </p:nvPicPr>
        <p:blipFill>
          <a:blip r:embed="rId3">
            <a:alphaModFix/>
          </a:blip>
          <a:stretch>
            <a:fillRect/>
          </a:stretch>
        </p:blipFill>
        <p:spPr>
          <a:xfrm>
            <a:off x="3876500" y="817975"/>
            <a:ext cx="1144925" cy="2938800"/>
          </a:xfrm>
          <a:prstGeom prst="rect">
            <a:avLst/>
          </a:prstGeom>
          <a:noFill/>
          <a:ln>
            <a:noFill/>
          </a:ln>
        </p:spPr>
      </p:pic>
      <p:pic>
        <p:nvPicPr>
          <p:cNvPr id="399" name="Google Shape;399;p52" descr="The two boxes from the previous slide, but a green box labeled &quot;who&quot; has now been added below the yellow box. %rsp now points to the bottom of this box"/>
          <p:cNvPicPr preferRelativeResize="0"/>
          <p:nvPr/>
        </p:nvPicPr>
        <p:blipFill>
          <a:blip r:embed="rId4">
            <a:alphaModFix/>
          </a:blip>
          <a:stretch>
            <a:fillRect/>
          </a:stretch>
        </p:blipFill>
        <p:spPr>
          <a:xfrm>
            <a:off x="5946550" y="234200"/>
            <a:ext cx="2853150" cy="2090800"/>
          </a:xfrm>
          <a:prstGeom prst="rect">
            <a:avLst/>
          </a:prstGeom>
          <a:noFill/>
          <a:ln>
            <a:noFill/>
          </a:ln>
        </p:spPr>
      </p:pic>
      <p:sp>
        <p:nvSpPr>
          <p:cNvPr id="400" name="Google Shape;400;p5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35</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5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Call to </a:t>
            </a:r>
            <a:r>
              <a:rPr lang="en">
                <a:latin typeface="Source Code Pro"/>
                <a:ea typeface="Source Code Pro"/>
                <a:cs typeface="Source Code Pro"/>
                <a:sym typeface="Source Code Pro"/>
              </a:rPr>
              <a:t>ami</a:t>
            </a:r>
            <a:endParaRPr>
              <a:latin typeface="Source Code Pro"/>
              <a:ea typeface="Source Code Pro"/>
              <a:cs typeface="Source Code Pro"/>
              <a:sym typeface="Source Code Pro"/>
            </a:endParaRPr>
          </a:p>
        </p:txBody>
      </p:sp>
      <p:sp>
        <p:nvSpPr>
          <p:cNvPr id="406" name="Google Shape;406;p53"/>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07" name="Google Shape;407;p53"/>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08" name="Google Shape;408;p53"/>
          <p:cNvSpPr txBox="1"/>
          <p:nvPr/>
        </p:nvSpPr>
        <p:spPr>
          <a:xfrm>
            <a:off x="742100" y="1082950"/>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09" name="Google Shape;409;p53" descr="The same tree as before, but now the first &quot;amI&quot; on the left and the arrow between &quot;who&quot; and this &quot;amI&quot; are black."/>
          <p:cNvPicPr preferRelativeResize="0"/>
          <p:nvPr/>
        </p:nvPicPr>
        <p:blipFill>
          <a:blip r:embed="rId3">
            <a:alphaModFix/>
          </a:blip>
          <a:stretch>
            <a:fillRect/>
          </a:stretch>
        </p:blipFill>
        <p:spPr>
          <a:xfrm>
            <a:off x="3930125" y="830475"/>
            <a:ext cx="1145500" cy="2909750"/>
          </a:xfrm>
          <a:prstGeom prst="rect">
            <a:avLst/>
          </a:prstGeom>
          <a:noFill/>
          <a:ln>
            <a:noFill/>
          </a:ln>
        </p:spPr>
      </p:pic>
      <p:pic>
        <p:nvPicPr>
          <p:cNvPr id="410" name="Google Shape;410;p53" descr="The same 3 boxes as before, but now a blue box labeled &quot;amI_1&quot; has been added to the bottom. %rsp now points to the bottom of this box."/>
          <p:cNvPicPr preferRelativeResize="0"/>
          <p:nvPr/>
        </p:nvPicPr>
        <p:blipFill>
          <a:blip r:embed="rId4">
            <a:alphaModFix/>
          </a:blip>
          <a:stretch>
            <a:fillRect/>
          </a:stretch>
        </p:blipFill>
        <p:spPr>
          <a:xfrm>
            <a:off x="6000700" y="242088"/>
            <a:ext cx="2792550" cy="2686925"/>
          </a:xfrm>
          <a:prstGeom prst="rect">
            <a:avLst/>
          </a:prstGeom>
          <a:noFill/>
          <a:ln>
            <a:noFill/>
          </a:ln>
        </p:spPr>
      </p:pic>
      <p:sp>
        <p:nvSpPr>
          <p:cNvPr id="411" name="Google Shape;411;p5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36</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4. Recursive Call to </a:t>
            </a:r>
            <a:r>
              <a:rPr lang="en">
                <a:latin typeface="Source Code Pro"/>
                <a:ea typeface="Source Code Pro"/>
                <a:cs typeface="Source Code Pro"/>
                <a:sym typeface="Source Code Pro"/>
              </a:rPr>
              <a:t>ami</a:t>
            </a:r>
            <a:endParaRPr>
              <a:latin typeface="Source Code Pro"/>
              <a:ea typeface="Source Code Pro"/>
              <a:cs typeface="Source Code Pro"/>
              <a:sym typeface="Source Code Pro"/>
            </a:endParaRPr>
          </a:p>
        </p:txBody>
      </p:sp>
      <p:sp>
        <p:nvSpPr>
          <p:cNvPr id="417" name="Google Shape;417;p54"/>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18" name="Google Shape;418;p54"/>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19" name="Google Shape;419;p54"/>
          <p:cNvSpPr txBox="1"/>
          <p:nvPr/>
        </p:nvSpPr>
        <p:spPr>
          <a:xfrm>
            <a:off x="742100" y="1082950"/>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20" name="Google Shape;420;p54"/>
          <p:cNvSpPr txBox="1"/>
          <p:nvPr/>
        </p:nvSpPr>
        <p:spPr>
          <a:xfrm>
            <a:off x="909975" y="1266325"/>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21" name="Google Shape;421;p54" descr="The same tree as the previous slide, but the 2nd &quot;amI&quot; on the left and the arrow from the previous &quot;amI&quot; are black"/>
          <p:cNvPicPr preferRelativeResize="0"/>
          <p:nvPr/>
        </p:nvPicPr>
        <p:blipFill>
          <a:blip r:embed="rId3">
            <a:alphaModFix/>
          </a:blip>
          <a:stretch>
            <a:fillRect/>
          </a:stretch>
        </p:blipFill>
        <p:spPr>
          <a:xfrm>
            <a:off x="3913275" y="821700"/>
            <a:ext cx="1092350" cy="2923150"/>
          </a:xfrm>
          <a:prstGeom prst="rect">
            <a:avLst/>
          </a:prstGeom>
          <a:noFill/>
          <a:ln>
            <a:noFill/>
          </a:ln>
        </p:spPr>
      </p:pic>
      <p:pic>
        <p:nvPicPr>
          <p:cNvPr id="422" name="Google Shape;422;p54" descr="The same 4 boxes as before, but now a second blue box labeled &quot;amI_2&quot; has been added to the bottom. %rsp now points to the bottom of this box."/>
          <p:cNvPicPr preferRelativeResize="0"/>
          <p:nvPr/>
        </p:nvPicPr>
        <p:blipFill>
          <a:blip r:embed="rId4">
            <a:alphaModFix/>
          </a:blip>
          <a:stretch>
            <a:fillRect/>
          </a:stretch>
        </p:blipFill>
        <p:spPr>
          <a:xfrm>
            <a:off x="5919100" y="243350"/>
            <a:ext cx="2866050" cy="3288425"/>
          </a:xfrm>
          <a:prstGeom prst="rect">
            <a:avLst/>
          </a:prstGeom>
          <a:noFill/>
          <a:ln>
            <a:noFill/>
          </a:ln>
        </p:spPr>
      </p:pic>
      <p:sp>
        <p:nvSpPr>
          <p:cNvPr id="423" name="Google Shape;423;p5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37</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5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5. (another) Recursive Call to </a:t>
            </a:r>
            <a:r>
              <a:rPr lang="en">
                <a:latin typeface="Source Code Pro"/>
                <a:ea typeface="Source Code Pro"/>
                <a:cs typeface="Source Code Pro"/>
                <a:sym typeface="Source Code Pro"/>
              </a:rPr>
              <a:t>amI</a:t>
            </a:r>
            <a:endParaRPr>
              <a:latin typeface="Source Code Pro"/>
              <a:ea typeface="Source Code Pro"/>
              <a:cs typeface="Source Code Pro"/>
              <a:sym typeface="Source Code Pro"/>
            </a:endParaRPr>
          </a:p>
        </p:txBody>
      </p:sp>
      <p:sp>
        <p:nvSpPr>
          <p:cNvPr id="429" name="Google Shape;429;p55"/>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30" name="Google Shape;430;p55"/>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31" name="Google Shape;431;p55"/>
          <p:cNvSpPr txBox="1"/>
          <p:nvPr/>
        </p:nvSpPr>
        <p:spPr>
          <a:xfrm>
            <a:off x="742100" y="1082950"/>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32" name="Google Shape;432;p55"/>
          <p:cNvSpPr txBox="1"/>
          <p:nvPr/>
        </p:nvSpPr>
        <p:spPr>
          <a:xfrm>
            <a:off x="909975" y="1266325"/>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33" name="Google Shape;433;p55"/>
          <p:cNvSpPr txBox="1"/>
          <p:nvPr/>
        </p:nvSpPr>
        <p:spPr>
          <a:xfrm>
            <a:off x="1085600" y="1457450"/>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34" name="Google Shape;434;p55" descr="The same tree structure as before, but now the last &quot;amI&quot; on the left and the arrow from the previous &quot;amI&quot; are black."/>
          <p:cNvPicPr preferRelativeResize="0"/>
          <p:nvPr/>
        </p:nvPicPr>
        <p:blipFill>
          <a:blip r:embed="rId3">
            <a:alphaModFix/>
          </a:blip>
          <a:stretch>
            <a:fillRect/>
          </a:stretch>
        </p:blipFill>
        <p:spPr>
          <a:xfrm>
            <a:off x="3929300" y="829700"/>
            <a:ext cx="1084150" cy="2915625"/>
          </a:xfrm>
          <a:prstGeom prst="rect">
            <a:avLst/>
          </a:prstGeom>
          <a:noFill/>
          <a:ln>
            <a:noFill/>
          </a:ln>
        </p:spPr>
      </p:pic>
      <p:pic>
        <p:nvPicPr>
          <p:cNvPr id="435" name="Google Shape;435;p55" descr="The same 5 boxes as before, but now another blue box labeled &quot;amI_3&quot; has been added to the bottom. %rsp now points to the bottom of this box."/>
          <p:cNvPicPr preferRelativeResize="0"/>
          <p:nvPr/>
        </p:nvPicPr>
        <p:blipFill>
          <a:blip r:embed="rId4">
            <a:alphaModFix/>
          </a:blip>
          <a:stretch>
            <a:fillRect/>
          </a:stretch>
        </p:blipFill>
        <p:spPr>
          <a:xfrm>
            <a:off x="6013100" y="247700"/>
            <a:ext cx="2778350" cy="3918399"/>
          </a:xfrm>
          <a:prstGeom prst="rect">
            <a:avLst/>
          </a:prstGeom>
          <a:noFill/>
          <a:ln>
            <a:noFill/>
          </a:ln>
        </p:spPr>
      </p:pic>
      <p:sp>
        <p:nvSpPr>
          <p:cNvPr id="436" name="Google Shape;436;p5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38</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p5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en" sz="2520"/>
              <a:t>6. </a:t>
            </a:r>
            <a:r>
              <a:rPr lang="en" sz="1920"/>
              <a:t>Return from (another) Recursive Call to </a:t>
            </a:r>
            <a:r>
              <a:rPr lang="en" sz="1920">
                <a:latin typeface="Source Code Pro"/>
                <a:ea typeface="Source Code Pro"/>
                <a:cs typeface="Source Code Pro"/>
                <a:sym typeface="Source Code Pro"/>
              </a:rPr>
              <a:t>amI</a:t>
            </a:r>
            <a:endParaRPr sz="1920">
              <a:latin typeface="Source Code Pro"/>
              <a:ea typeface="Source Code Pro"/>
              <a:cs typeface="Source Code Pro"/>
              <a:sym typeface="Source Code Pro"/>
            </a:endParaRPr>
          </a:p>
        </p:txBody>
      </p:sp>
      <p:sp>
        <p:nvSpPr>
          <p:cNvPr id="442" name="Google Shape;442;p56"/>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43" name="Google Shape;443;p56"/>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44" name="Google Shape;444;p56"/>
          <p:cNvSpPr txBox="1"/>
          <p:nvPr/>
        </p:nvSpPr>
        <p:spPr>
          <a:xfrm>
            <a:off x="742100" y="1082950"/>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45" name="Google Shape;445;p56"/>
          <p:cNvSpPr txBox="1"/>
          <p:nvPr/>
        </p:nvSpPr>
        <p:spPr>
          <a:xfrm>
            <a:off x="909975" y="1266325"/>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46" name="Google Shape;446;p56" descr="The same tree as before, but now the last &quot;amI&quot; on the left is in grey, and the arrow between it and the 2nd &quot;amI&quot; now points both ways"/>
          <p:cNvPicPr preferRelativeResize="0"/>
          <p:nvPr/>
        </p:nvPicPr>
        <p:blipFill>
          <a:blip r:embed="rId3">
            <a:alphaModFix/>
          </a:blip>
          <a:stretch>
            <a:fillRect/>
          </a:stretch>
        </p:blipFill>
        <p:spPr>
          <a:xfrm>
            <a:off x="3900225" y="815400"/>
            <a:ext cx="1102725" cy="2948700"/>
          </a:xfrm>
          <a:prstGeom prst="rect">
            <a:avLst/>
          </a:prstGeom>
          <a:noFill/>
          <a:ln>
            <a:noFill/>
          </a:ln>
        </p:spPr>
      </p:pic>
      <p:pic>
        <p:nvPicPr>
          <p:cNvPr id="447" name="Google Shape;447;p56" descr="The same 6 boxes as the previous slide, but now the &quot;amI_3&quot; box is greyed out, and %rsp points to the bottom of &quot;amI_2&quot;"/>
          <p:cNvPicPr preferRelativeResize="0"/>
          <p:nvPr/>
        </p:nvPicPr>
        <p:blipFill>
          <a:blip r:embed="rId4">
            <a:alphaModFix/>
          </a:blip>
          <a:stretch>
            <a:fillRect/>
          </a:stretch>
        </p:blipFill>
        <p:spPr>
          <a:xfrm>
            <a:off x="5995875" y="255200"/>
            <a:ext cx="2781625" cy="3828500"/>
          </a:xfrm>
          <a:prstGeom prst="rect">
            <a:avLst/>
          </a:prstGeom>
          <a:noFill/>
          <a:ln>
            <a:noFill/>
          </a:ln>
        </p:spPr>
      </p:pic>
      <p:sp>
        <p:nvSpPr>
          <p:cNvPr id="448" name="Google Shape;448;p5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39</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1"/>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Review Questions</a:t>
            </a:r>
            <a:endParaRPr/>
          </a:p>
        </p:txBody>
      </p:sp>
      <p:sp>
        <p:nvSpPr>
          <p:cNvPr id="99" name="Google Shape;99;p21"/>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114300" lvl="0" indent="0" algn="l" rtl="0">
              <a:spcBef>
                <a:spcPts val="0"/>
              </a:spcBef>
              <a:spcAft>
                <a:spcPts val="0"/>
              </a:spcAft>
              <a:buSzPts val="1800"/>
              <a:buNone/>
            </a:pPr>
            <a:r>
              <a:rPr lang="en" dirty="0"/>
              <a:t>1. How does the stack change after executing the following instructions?</a:t>
            </a:r>
            <a:endParaRPr dirty="0"/>
          </a:p>
          <a:p>
            <a:pPr marL="457200" lvl="0" indent="0" algn="l" rtl="0">
              <a:lnSpc>
                <a:spcPct val="100000"/>
              </a:lnSpc>
              <a:spcBef>
                <a:spcPts val="1200"/>
              </a:spcBef>
              <a:spcAft>
                <a:spcPts val="0"/>
              </a:spcAft>
              <a:buNone/>
            </a:pPr>
            <a:r>
              <a:rPr lang="en" dirty="0">
                <a:latin typeface="Source Code Pro"/>
                <a:ea typeface="Source Code Pro"/>
                <a:cs typeface="Source Code Pro"/>
                <a:sym typeface="Source Code Pro"/>
              </a:rPr>
              <a:t>pushq %rbp</a:t>
            </a:r>
            <a:endParaRPr dirty="0">
              <a:latin typeface="Source Code Pro"/>
              <a:ea typeface="Source Code Pro"/>
              <a:cs typeface="Source Code Pro"/>
              <a:sym typeface="Source Code Pro"/>
            </a:endParaRPr>
          </a:p>
          <a:p>
            <a:pPr marL="457200" lvl="0" indent="0" algn="l" rtl="0">
              <a:lnSpc>
                <a:spcPct val="100000"/>
              </a:lnSpc>
              <a:spcBef>
                <a:spcPts val="1200"/>
              </a:spcBef>
              <a:spcAft>
                <a:spcPts val="0"/>
              </a:spcAft>
              <a:buNone/>
            </a:pPr>
            <a:r>
              <a:rPr lang="en" dirty="0">
                <a:latin typeface="Source Code Pro"/>
                <a:ea typeface="Source Code Pro"/>
                <a:cs typeface="Source Code Pro"/>
                <a:sym typeface="Source Code Pro"/>
              </a:rPr>
              <a:t>subq $0x18, %rsp</a:t>
            </a:r>
            <a:endParaRPr dirty="0">
              <a:latin typeface="Source Code Pro"/>
              <a:ea typeface="Source Code Pro"/>
              <a:cs typeface="Source Code Pro"/>
              <a:sym typeface="Source Code Pro"/>
            </a:endParaRPr>
          </a:p>
          <a:p>
            <a:pPr marL="114300" lvl="0" indent="0" algn="l" rtl="0">
              <a:spcBef>
                <a:spcPts val="1200"/>
              </a:spcBef>
              <a:spcAft>
                <a:spcPts val="0"/>
              </a:spcAft>
              <a:buSzPts val="1800"/>
              <a:buNone/>
            </a:pPr>
            <a:r>
              <a:rPr lang="en" dirty="0"/>
              <a:t>2. For the following function, which registers do we know must be used?</a:t>
            </a:r>
            <a:endParaRPr dirty="0"/>
          </a:p>
          <a:p>
            <a:pPr marL="457200" lvl="0" indent="0" algn="l" rtl="0">
              <a:spcBef>
                <a:spcPts val="1200"/>
              </a:spcBef>
              <a:spcAft>
                <a:spcPts val="1200"/>
              </a:spcAft>
              <a:buNone/>
            </a:pPr>
            <a:r>
              <a:rPr lang="en" dirty="0">
                <a:latin typeface="Source Code Pro"/>
                <a:ea typeface="Source Code Pro"/>
                <a:cs typeface="Source Code Pro"/>
                <a:sym typeface="Source Code Pro"/>
              </a:rPr>
              <a:t>void* memset(void* ptr, int value, size_t num);</a:t>
            </a:r>
            <a:endParaRPr dirty="0">
              <a:latin typeface="Source Code Pro"/>
              <a:ea typeface="Source Code Pro"/>
              <a:cs typeface="Source Code Pro"/>
              <a:sym typeface="Source Code Pro"/>
            </a:endParaRPr>
          </a:p>
        </p:txBody>
      </p:sp>
      <p:sp>
        <p:nvSpPr>
          <p:cNvPr id="100" name="Google Shape;100;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Google Shape;453;p5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7. Return from Recursive Call to </a:t>
            </a:r>
            <a:r>
              <a:rPr lang="en">
                <a:latin typeface="Source Code Pro"/>
                <a:ea typeface="Source Code Pro"/>
                <a:cs typeface="Source Code Pro"/>
                <a:sym typeface="Source Code Pro"/>
              </a:rPr>
              <a:t>amI</a:t>
            </a:r>
            <a:endParaRPr>
              <a:latin typeface="Source Code Pro"/>
              <a:ea typeface="Source Code Pro"/>
              <a:cs typeface="Source Code Pro"/>
              <a:sym typeface="Source Code Pro"/>
            </a:endParaRPr>
          </a:p>
        </p:txBody>
      </p:sp>
      <p:sp>
        <p:nvSpPr>
          <p:cNvPr id="454" name="Google Shape;454;p57"/>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55" name="Google Shape;455;p57"/>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56" name="Google Shape;456;p57"/>
          <p:cNvSpPr txBox="1"/>
          <p:nvPr/>
        </p:nvSpPr>
        <p:spPr>
          <a:xfrm>
            <a:off x="742100" y="1082950"/>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57" name="Google Shape;457;p57" descr="The same tree structure as before, but now the second &quot;amI&quot; on the left and the arrow above it is in grey. This arrow also now points in both directions."/>
          <p:cNvPicPr preferRelativeResize="0"/>
          <p:nvPr/>
        </p:nvPicPr>
        <p:blipFill>
          <a:blip r:embed="rId3">
            <a:alphaModFix/>
          </a:blip>
          <a:stretch>
            <a:fillRect/>
          </a:stretch>
        </p:blipFill>
        <p:spPr>
          <a:xfrm>
            <a:off x="3922825" y="836200"/>
            <a:ext cx="1059250" cy="2920551"/>
          </a:xfrm>
          <a:prstGeom prst="rect">
            <a:avLst/>
          </a:prstGeom>
          <a:noFill/>
          <a:ln>
            <a:noFill/>
          </a:ln>
        </p:spPr>
      </p:pic>
      <p:pic>
        <p:nvPicPr>
          <p:cNvPr id="458" name="Google Shape;458;p57" descr="The same 6 boxes as before, but now &quot;ami_2&quot; is in grey, and %rsp points to &quot;amI_3&quot;"/>
          <p:cNvPicPr preferRelativeResize="0"/>
          <p:nvPr/>
        </p:nvPicPr>
        <p:blipFill>
          <a:blip r:embed="rId4">
            <a:alphaModFix/>
          </a:blip>
          <a:stretch>
            <a:fillRect/>
          </a:stretch>
        </p:blipFill>
        <p:spPr>
          <a:xfrm>
            <a:off x="5998300" y="265775"/>
            <a:ext cx="2785625" cy="3813900"/>
          </a:xfrm>
          <a:prstGeom prst="rect">
            <a:avLst/>
          </a:prstGeom>
          <a:noFill/>
          <a:ln>
            <a:noFill/>
          </a:ln>
        </p:spPr>
      </p:pic>
      <p:sp>
        <p:nvSpPr>
          <p:cNvPr id="459" name="Google Shape;459;p5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40</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58"/>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8. Return from Call to </a:t>
            </a:r>
            <a:r>
              <a:rPr lang="en">
                <a:latin typeface="Source Code Pro"/>
                <a:ea typeface="Source Code Pro"/>
                <a:cs typeface="Source Code Pro"/>
                <a:sym typeface="Source Code Pro"/>
              </a:rPr>
              <a:t>amI</a:t>
            </a:r>
            <a:endParaRPr>
              <a:latin typeface="Source Code Pro"/>
              <a:ea typeface="Source Code Pro"/>
              <a:cs typeface="Source Code Pro"/>
              <a:sym typeface="Source Code Pro"/>
            </a:endParaRPr>
          </a:p>
        </p:txBody>
      </p:sp>
      <p:sp>
        <p:nvSpPr>
          <p:cNvPr id="465" name="Google Shape;465;p58"/>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66" name="Google Shape;466;p58"/>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67" name="Google Shape;467;p58" descr="The same tree structure as the last slide, but now the first &quot;amI&quot; on the left and the arrow above it are in grey. This arrow also now points in both directions."/>
          <p:cNvPicPr preferRelativeResize="0"/>
          <p:nvPr/>
        </p:nvPicPr>
        <p:blipFill>
          <a:blip r:embed="rId3">
            <a:alphaModFix/>
          </a:blip>
          <a:stretch>
            <a:fillRect/>
          </a:stretch>
        </p:blipFill>
        <p:spPr>
          <a:xfrm>
            <a:off x="3885300" y="800325"/>
            <a:ext cx="1110275" cy="2946525"/>
          </a:xfrm>
          <a:prstGeom prst="rect">
            <a:avLst/>
          </a:prstGeom>
          <a:noFill/>
          <a:ln>
            <a:noFill/>
          </a:ln>
        </p:spPr>
      </p:pic>
      <p:pic>
        <p:nvPicPr>
          <p:cNvPr id="468" name="Google Shape;468;p58" descr="The same 6 boxes as before, but now &quot;amI_1&quot; is in grey, and %rsp points to the bottom of &quot;who&quot;"/>
          <p:cNvPicPr preferRelativeResize="0"/>
          <p:nvPr/>
        </p:nvPicPr>
        <p:blipFill>
          <a:blip r:embed="rId4">
            <a:alphaModFix/>
          </a:blip>
          <a:stretch>
            <a:fillRect/>
          </a:stretch>
        </p:blipFill>
        <p:spPr>
          <a:xfrm>
            <a:off x="6004700" y="254825"/>
            <a:ext cx="2782425" cy="3853175"/>
          </a:xfrm>
          <a:prstGeom prst="rect">
            <a:avLst/>
          </a:prstGeom>
          <a:noFill/>
          <a:ln>
            <a:noFill/>
          </a:ln>
        </p:spPr>
      </p:pic>
      <p:sp>
        <p:nvSpPr>
          <p:cNvPr id="469" name="Google Shape;469;p5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41</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5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9. (yet another) Call to </a:t>
            </a:r>
            <a:r>
              <a:rPr lang="en">
                <a:latin typeface="Source Code Pro"/>
                <a:ea typeface="Source Code Pro"/>
                <a:cs typeface="Source Code Pro"/>
                <a:sym typeface="Source Code Pro"/>
              </a:rPr>
              <a:t>amI</a:t>
            </a:r>
            <a:endParaRPr>
              <a:latin typeface="Source Code Pro"/>
              <a:ea typeface="Source Code Pro"/>
              <a:cs typeface="Source Code Pro"/>
              <a:sym typeface="Source Code Pro"/>
            </a:endParaRPr>
          </a:p>
        </p:txBody>
      </p:sp>
      <p:sp>
        <p:nvSpPr>
          <p:cNvPr id="475" name="Google Shape;475;p59"/>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76" name="Google Shape;476;p59"/>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77" name="Google Shape;477;p59"/>
          <p:cNvSpPr txBox="1"/>
          <p:nvPr/>
        </p:nvSpPr>
        <p:spPr>
          <a:xfrm>
            <a:off x="742100" y="1082950"/>
            <a:ext cx="1647900" cy="1953000"/>
          </a:xfrm>
          <a:prstGeom prst="rect">
            <a:avLst/>
          </a:prstGeom>
          <a:solidFill>
            <a:srgbClr val="CFE2F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amI(...)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if(...)</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78" name="Google Shape;478;p59" descr="The same tree as before, but now the &quot;amI&quot; on the right and the arrow pointing from &quot;who&quot; to this &quot;amI&quot; are black"/>
          <p:cNvPicPr preferRelativeResize="0"/>
          <p:nvPr/>
        </p:nvPicPr>
        <p:blipFill>
          <a:blip r:embed="rId3">
            <a:alphaModFix/>
          </a:blip>
          <a:stretch>
            <a:fillRect/>
          </a:stretch>
        </p:blipFill>
        <p:spPr>
          <a:xfrm>
            <a:off x="3912250" y="791950"/>
            <a:ext cx="1082050" cy="2948325"/>
          </a:xfrm>
          <a:prstGeom prst="rect">
            <a:avLst/>
          </a:prstGeom>
          <a:noFill/>
          <a:ln>
            <a:noFill/>
          </a:ln>
        </p:spPr>
      </p:pic>
      <p:pic>
        <p:nvPicPr>
          <p:cNvPr id="479" name="Google Shape;479;p59" descr="The same 6 boxes are before, but now the box that used to contain &quot;amI_1&quot; contains &quot;ami_4&quot;. It is back to being blue, and %rsp points to the bottom of it."/>
          <p:cNvPicPr preferRelativeResize="0"/>
          <p:nvPr/>
        </p:nvPicPr>
        <p:blipFill>
          <a:blip r:embed="rId4">
            <a:alphaModFix/>
          </a:blip>
          <a:stretch>
            <a:fillRect/>
          </a:stretch>
        </p:blipFill>
        <p:spPr>
          <a:xfrm>
            <a:off x="6009425" y="261175"/>
            <a:ext cx="2787150" cy="3837050"/>
          </a:xfrm>
          <a:prstGeom prst="rect">
            <a:avLst/>
          </a:prstGeom>
          <a:noFill/>
          <a:ln>
            <a:noFill/>
          </a:ln>
        </p:spPr>
      </p:pic>
      <p:sp>
        <p:nvSpPr>
          <p:cNvPr id="480" name="Google Shape;480;p5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42</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6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10. Return from (yet another) Call</a:t>
            </a:r>
            <a:endParaRPr>
              <a:latin typeface="Source Code Pro"/>
              <a:ea typeface="Source Code Pro"/>
              <a:cs typeface="Source Code Pro"/>
              <a:sym typeface="Source Code Pro"/>
            </a:endParaRPr>
          </a:p>
        </p:txBody>
      </p:sp>
      <p:sp>
        <p:nvSpPr>
          <p:cNvPr id="486" name="Google Shape;486;p6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43</a:t>
            </a:fld>
            <a:endParaRPr/>
          </a:p>
        </p:txBody>
      </p:sp>
      <p:sp>
        <p:nvSpPr>
          <p:cNvPr id="487" name="Google Shape;487;p60"/>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88" name="Google Shape;488;p60"/>
          <p:cNvSpPr txBox="1"/>
          <p:nvPr/>
        </p:nvSpPr>
        <p:spPr>
          <a:xfrm>
            <a:off x="556900" y="899250"/>
            <a:ext cx="1647900" cy="1741200"/>
          </a:xfrm>
          <a:prstGeom prst="rect">
            <a:avLst/>
          </a:prstGeom>
          <a:solidFill>
            <a:srgbClr val="D9EAD3"/>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amI(...);</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489" name="Google Shape;489;p60"/>
          <p:cNvSpPr txBox="1"/>
          <p:nvPr/>
        </p:nvSpPr>
        <p:spPr>
          <a:xfrm>
            <a:off x="4861600" y="467350"/>
            <a:ext cx="30000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500" b="1">
                <a:solidFill>
                  <a:schemeClr val="dk1"/>
                </a:solidFill>
              </a:rPr>
              <a:t>to </a:t>
            </a:r>
            <a:r>
              <a:rPr lang="en" sz="2500" b="1">
                <a:solidFill>
                  <a:schemeClr val="dk1"/>
                </a:solidFill>
                <a:latin typeface="Source Code Pro"/>
                <a:ea typeface="Source Code Pro"/>
                <a:cs typeface="Source Code Pro"/>
                <a:sym typeface="Source Code Pro"/>
              </a:rPr>
              <a:t>amI</a:t>
            </a:r>
            <a:endParaRPr sz="2500" b="1">
              <a:solidFill>
                <a:schemeClr val="dk1"/>
              </a:solidFill>
              <a:latin typeface="Source Code Pro"/>
              <a:ea typeface="Source Code Pro"/>
              <a:cs typeface="Source Code Pro"/>
              <a:sym typeface="Source Code Pro"/>
            </a:endParaRPr>
          </a:p>
        </p:txBody>
      </p:sp>
      <p:pic>
        <p:nvPicPr>
          <p:cNvPr id="490" name="Google Shape;490;p60" descr="The same diagram as before, but now &quot;amI_4&quot; is in grey, and %rsp points to the bottom of &quot;who&quot;"/>
          <p:cNvPicPr preferRelativeResize="0"/>
          <p:nvPr/>
        </p:nvPicPr>
        <p:blipFill>
          <a:blip r:embed="rId3">
            <a:alphaModFix/>
          </a:blip>
          <a:stretch>
            <a:fillRect/>
          </a:stretch>
        </p:blipFill>
        <p:spPr>
          <a:xfrm>
            <a:off x="5995775" y="256100"/>
            <a:ext cx="2788875" cy="3836600"/>
          </a:xfrm>
          <a:prstGeom prst="rect">
            <a:avLst/>
          </a:prstGeom>
          <a:noFill/>
          <a:ln>
            <a:noFill/>
          </a:ln>
        </p:spPr>
      </p:pic>
      <p:pic>
        <p:nvPicPr>
          <p:cNvPr id="491" name="Google Shape;491;p60" descr="The same diagram as before, but now the &quot;amI&quot; on the right and the arrow above it are grey, and the arrow also now points in both directions."/>
          <p:cNvPicPr preferRelativeResize="0"/>
          <p:nvPr/>
        </p:nvPicPr>
        <p:blipFill>
          <a:blip r:embed="rId4">
            <a:alphaModFix/>
          </a:blip>
          <a:stretch>
            <a:fillRect/>
          </a:stretch>
        </p:blipFill>
        <p:spPr>
          <a:xfrm>
            <a:off x="3918050" y="835100"/>
            <a:ext cx="1077025" cy="2898300"/>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sp>
        <p:nvSpPr>
          <p:cNvPr id="496" name="Google Shape;496;p61"/>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11. Return from Call to who</a:t>
            </a:r>
            <a:endParaRPr>
              <a:latin typeface="Source Code Pro"/>
              <a:ea typeface="Source Code Pro"/>
              <a:cs typeface="Source Code Pro"/>
              <a:sym typeface="Source Code Pro"/>
            </a:endParaRPr>
          </a:p>
        </p:txBody>
      </p:sp>
      <p:sp>
        <p:nvSpPr>
          <p:cNvPr id="497" name="Google Shape;497;p6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44</a:t>
            </a:fld>
            <a:endParaRPr/>
          </a:p>
        </p:txBody>
      </p:sp>
      <p:sp>
        <p:nvSpPr>
          <p:cNvPr id="498" name="Google Shape;498;p61"/>
          <p:cNvSpPr txBox="1"/>
          <p:nvPr/>
        </p:nvSpPr>
        <p:spPr>
          <a:xfrm>
            <a:off x="410425" y="742825"/>
            <a:ext cx="1647900" cy="17022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whoa(...) {</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who(...);</a:t>
            </a:r>
            <a:endParaRPr>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  </a:t>
            </a:r>
            <a:r>
              <a:rPr lang="en" b="1">
                <a:solidFill>
                  <a:schemeClr val="dk1"/>
                </a:solidFill>
                <a:latin typeface="Source Code Pro"/>
                <a:ea typeface="Source Code Pro"/>
                <a:cs typeface="Source Code Pro"/>
                <a:sym typeface="Source Code Pro"/>
              </a:rPr>
              <a:t>.</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b="1">
                <a:solidFill>
                  <a:schemeClr val="dk1"/>
                </a:solidFill>
                <a:latin typeface="Source Code Pro"/>
                <a:ea typeface="Source Code Pro"/>
                <a:cs typeface="Source Code Pro"/>
                <a:sym typeface="Source Code Pro"/>
              </a:rPr>
              <a:t>  .</a:t>
            </a:r>
            <a:endParaRPr b="1">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pic>
        <p:nvPicPr>
          <p:cNvPr id="499" name="Google Shape;499;p61" descr="The same diagram as before, but now the &quot;who&quot; box is grey, and %rsp points to the bottom of &quot;whoa&quot;"/>
          <p:cNvPicPr preferRelativeResize="0"/>
          <p:nvPr/>
        </p:nvPicPr>
        <p:blipFill>
          <a:blip r:embed="rId3">
            <a:alphaModFix/>
          </a:blip>
          <a:stretch>
            <a:fillRect/>
          </a:stretch>
        </p:blipFill>
        <p:spPr>
          <a:xfrm>
            <a:off x="6002275" y="260475"/>
            <a:ext cx="2777975" cy="3842375"/>
          </a:xfrm>
          <a:prstGeom prst="rect">
            <a:avLst/>
          </a:prstGeom>
          <a:noFill/>
          <a:ln>
            <a:noFill/>
          </a:ln>
        </p:spPr>
      </p:pic>
      <p:pic>
        <p:nvPicPr>
          <p:cNvPr id="500" name="Google Shape;500;p61" descr="The same diagram as the previous slide, but now &quot;who&quot; and the arrow above it are grey, and this arrow also points in both directions."/>
          <p:cNvPicPr preferRelativeResize="0"/>
          <p:nvPr/>
        </p:nvPicPr>
        <p:blipFill>
          <a:blip r:embed="rId4">
            <a:alphaModFix/>
          </a:blip>
          <a:stretch>
            <a:fillRect/>
          </a:stretch>
        </p:blipFill>
        <p:spPr>
          <a:xfrm>
            <a:off x="3888275" y="836875"/>
            <a:ext cx="1105575" cy="2935950"/>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Shape 504"/>
        <p:cNvGrpSpPr/>
        <p:nvPr/>
      </p:nvGrpSpPr>
      <p:grpSpPr>
        <a:xfrm>
          <a:off x="0" y="0"/>
          <a:ext cx="0" cy="0"/>
          <a:chOff x="0" y="0"/>
          <a:chExt cx="0" cy="0"/>
        </a:xfrm>
      </p:grpSpPr>
      <p:sp>
        <p:nvSpPr>
          <p:cNvPr id="505" name="Google Shape;505;p6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45</a:t>
            </a:fld>
            <a:endParaRPr/>
          </a:p>
        </p:txBody>
      </p:sp>
      <p:sp>
        <p:nvSpPr>
          <p:cNvPr id="506" name="Google Shape;506;p62"/>
          <p:cNvSpPr/>
          <p:nvPr/>
        </p:nvSpPr>
        <p:spPr>
          <a:xfrm>
            <a:off x="2476925" y="828904"/>
            <a:ext cx="1547700" cy="5793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latin typeface="Source Code Pro"/>
                <a:ea typeface="Source Code Pro"/>
                <a:cs typeface="Source Code Pro"/>
                <a:sym typeface="Source Code Pro"/>
              </a:rPr>
              <a:t>whoa</a:t>
            </a:r>
            <a:endParaRPr sz="1600">
              <a:latin typeface="Source Code Pro"/>
              <a:ea typeface="Source Code Pro"/>
              <a:cs typeface="Source Code Pro"/>
              <a:sym typeface="Source Code Pro"/>
            </a:endParaRPr>
          </a:p>
        </p:txBody>
      </p:sp>
      <p:sp>
        <p:nvSpPr>
          <p:cNvPr id="507" name="Google Shape;507;p62"/>
          <p:cNvSpPr/>
          <p:nvPr/>
        </p:nvSpPr>
        <p:spPr>
          <a:xfrm>
            <a:off x="2476925" y="249525"/>
            <a:ext cx="1547700" cy="579300"/>
          </a:xfrm>
          <a:prstGeom prst="rect">
            <a:avLst/>
          </a:prstGeom>
          <a:solidFill>
            <a:srgbClr val="D9D2E9"/>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Source Code Pro"/>
              <a:ea typeface="Source Code Pro"/>
              <a:cs typeface="Source Code Pro"/>
              <a:sym typeface="Source Code Pro"/>
            </a:endParaRPr>
          </a:p>
        </p:txBody>
      </p:sp>
      <p:sp>
        <p:nvSpPr>
          <p:cNvPr id="508" name="Google Shape;508;p62"/>
          <p:cNvSpPr txBox="1"/>
          <p:nvPr/>
        </p:nvSpPr>
        <p:spPr>
          <a:xfrm>
            <a:off x="1443600" y="1177950"/>
            <a:ext cx="673800" cy="393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chemeClr val="dk1"/>
                </a:solidFill>
                <a:latin typeface="Source Code Pro"/>
                <a:ea typeface="Source Code Pro"/>
                <a:cs typeface="Source Code Pro"/>
                <a:sym typeface="Source Code Pro"/>
              </a:rPr>
              <a:t>%rsp</a:t>
            </a:r>
            <a:endParaRPr sz="1600">
              <a:solidFill>
                <a:schemeClr val="dk1"/>
              </a:solidFill>
              <a:latin typeface="Source Code Pro"/>
              <a:ea typeface="Source Code Pro"/>
              <a:cs typeface="Source Code Pro"/>
              <a:sym typeface="Source Code Pro"/>
            </a:endParaRPr>
          </a:p>
        </p:txBody>
      </p:sp>
      <p:cxnSp>
        <p:nvCxnSpPr>
          <p:cNvPr id="509" name="Google Shape;509;p62"/>
          <p:cNvCxnSpPr>
            <a:stCxn id="508" idx="3"/>
          </p:cNvCxnSpPr>
          <p:nvPr/>
        </p:nvCxnSpPr>
        <p:spPr>
          <a:xfrm>
            <a:off x="2117400" y="1374750"/>
            <a:ext cx="302400" cy="3000"/>
          </a:xfrm>
          <a:prstGeom prst="straightConnector1">
            <a:avLst/>
          </a:prstGeom>
          <a:noFill/>
          <a:ln w="19050" cap="flat" cmpd="sng">
            <a:solidFill>
              <a:srgbClr val="7030A0"/>
            </a:solidFill>
            <a:prstDash val="solid"/>
            <a:round/>
            <a:headEnd type="none" w="med" len="med"/>
            <a:tailEnd type="triangle" w="med" len="med"/>
          </a:ln>
        </p:spPr>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13"/>
        <p:cNvGrpSpPr/>
        <p:nvPr/>
      </p:nvGrpSpPr>
      <p:grpSpPr>
        <a:xfrm>
          <a:off x="0" y="0"/>
          <a:ext cx="0" cy="0"/>
          <a:chOff x="0" y="0"/>
          <a:chExt cx="0" cy="0"/>
        </a:xfrm>
      </p:grpSpPr>
      <p:sp>
        <p:nvSpPr>
          <p:cNvPr id="514" name="Google Shape;514;p6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Stack Frame Layout</a:t>
            </a:r>
            <a:endParaRPr/>
          </a:p>
        </p:txBody>
      </p:sp>
      <p:sp>
        <p:nvSpPr>
          <p:cNvPr id="515" name="Google Shape;515;p63"/>
          <p:cNvSpPr txBox="1">
            <a:spLocks noGrp="1"/>
          </p:cNvSpPr>
          <p:nvPr>
            <p:ph type="body" idx="1"/>
          </p:nvPr>
        </p:nvSpPr>
        <p:spPr>
          <a:xfrm>
            <a:off x="311700" y="742825"/>
            <a:ext cx="61464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Return address to marks the beginning of a stack frame</a:t>
            </a:r>
            <a:endParaRPr/>
          </a:p>
          <a:p>
            <a:pPr marL="914400" lvl="1" indent="-330200" algn="l" rtl="0">
              <a:spcBef>
                <a:spcPts val="0"/>
              </a:spcBef>
              <a:spcAft>
                <a:spcPts val="0"/>
              </a:spcAft>
              <a:buSzPts val="1600"/>
              <a:buChar char="○"/>
            </a:pPr>
            <a:r>
              <a:rPr lang="en"/>
              <a:t>This is an arbitrary choice!</a:t>
            </a:r>
            <a:endParaRPr/>
          </a:p>
          <a:p>
            <a:pPr marL="457200" lvl="0" indent="-342900" algn="l" rtl="0">
              <a:spcBef>
                <a:spcPts val="0"/>
              </a:spcBef>
              <a:spcAft>
                <a:spcPts val="0"/>
              </a:spcAft>
              <a:buSzPts val="1800"/>
              <a:buChar char="●"/>
            </a:pPr>
            <a:r>
              <a:rPr lang="en"/>
              <a:t>“Old </a:t>
            </a:r>
            <a:r>
              <a:rPr lang="en">
                <a:latin typeface="Source Code Pro"/>
                <a:ea typeface="Source Code Pro"/>
                <a:cs typeface="Source Code Pro"/>
                <a:sym typeface="Source Code Pro"/>
              </a:rPr>
              <a:t>%rbp</a:t>
            </a:r>
            <a:r>
              <a:rPr lang="en"/>
              <a:t>” no longer used in modern compilers</a:t>
            </a:r>
            <a:endParaRPr/>
          </a:p>
          <a:p>
            <a:pPr marL="457200" lvl="0" indent="-342900" algn="l" rtl="0">
              <a:spcBef>
                <a:spcPts val="0"/>
              </a:spcBef>
              <a:spcAft>
                <a:spcPts val="0"/>
              </a:spcAft>
              <a:buSzPts val="1800"/>
              <a:buChar char="●"/>
            </a:pPr>
            <a:r>
              <a:rPr lang="en"/>
              <a:t>Argument build = args 7+ for the </a:t>
            </a:r>
            <a:r>
              <a:rPr lang="en" i="1"/>
              <a:t>next</a:t>
            </a:r>
            <a:r>
              <a:rPr lang="en"/>
              <a:t> procedure</a:t>
            </a:r>
            <a:endParaRPr/>
          </a:p>
          <a:p>
            <a:pPr marL="914400" lvl="1" indent="-330200" algn="l" rtl="0">
              <a:spcBef>
                <a:spcPts val="0"/>
              </a:spcBef>
              <a:spcAft>
                <a:spcPts val="0"/>
              </a:spcAft>
              <a:buSzPts val="1600"/>
              <a:buChar char="○"/>
            </a:pPr>
            <a:r>
              <a:rPr lang="en"/>
              <a:t>Pushed onto the stack right before </a:t>
            </a:r>
            <a:r>
              <a:rPr lang="en">
                <a:latin typeface="Source Code Pro"/>
                <a:ea typeface="Source Code Pro"/>
                <a:cs typeface="Source Code Pro"/>
                <a:sym typeface="Source Code Pro"/>
              </a:rPr>
              <a:t>call</a:t>
            </a:r>
            <a:endParaRPr>
              <a:latin typeface="Source Code Pro"/>
              <a:ea typeface="Source Code Pro"/>
              <a:cs typeface="Source Code Pro"/>
              <a:sym typeface="Source Code Pro"/>
            </a:endParaRPr>
          </a:p>
        </p:txBody>
      </p:sp>
      <p:pic>
        <p:nvPicPr>
          <p:cNvPr id="516" name="Google Shape;516;p63" descr="A column of boxes. Above the boxes is the text &quot;...&quot;. The top box is grey. A bracket surrounding the top box is labeled &quot;Caller's stack frame&quot;. The 2nd box is purple, much smaller than the first, and contains the text &quot;Return Addr&quot; in red font. The 3rd box is grey, the same size as the second, and contains &quot;%Old %rbp&quot; in grey font. The 3rd and 4th boxes are purple. The 3rd one is much bigger than the others and contains &quot;Saved Registers + Local Variables&quot;. The 4th is slightly bigger than the 2nd and third and contains &quot;Argument Build (optional)&quot; To the left is the label &quot;%rsp&quot;, with an arrow pointing to the bottom of the Argument Build."/>
          <p:cNvPicPr preferRelativeResize="0"/>
          <p:nvPr/>
        </p:nvPicPr>
        <p:blipFill>
          <a:blip r:embed="rId3">
            <a:alphaModFix/>
          </a:blip>
          <a:stretch>
            <a:fillRect/>
          </a:stretch>
        </p:blipFill>
        <p:spPr>
          <a:xfrm>
            <a:off x="6075997" y="170125"/>
            <a:ext cx="2519728" cy="4087549"/>
          </a:xfrm>
          <a:prstGeom prst="rect">
            <a:avLst/>
          </a:prstGeom>
          <a:noFill/>
          <a:ln>
            <a:noFill/>
          </a:ln>
        </p:spPr>
      </p:pic>
      <p:sp>
        <p:nvSpPr>
          <p:cNvPr id="517" name="Google Shape;517;p6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46</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6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Stack Overflow</a:t>
            </a:r>
            <a:endParaRPr/>
          </a:p>
        </p:txBody>
      </p:sp>
      <p:sp>
        <p:nvSpPr>
          <p:cNvPr id="523" name="Google Shape;523;p64"/>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When the the size of the stack grows too large</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%rsp</a:t>
            </a:r>
            <a:r>
              <a:rPr lang="en"/>
              <a:t> points to something it’s not supposed to, segmentation fault</a:t>
            </a:r>
            <a:endParaRPr/>
          </a:p>
          <a:p>
            <a:pPr marL="914400" lvl="1" indent="-330200" algn="l" rtl="0">
              <a:spcBef>
                <a:spcPts val="0"/>
              </a:spcBef>
              <a:spcAft>
                <a:spcPts val="0"/>
              </a:spcAft>
              <a:buSzPts val="1600"/>
              <a:buChar char="○"/>
            </a:pPr>
            <a:r>
              <a:rPr lang="en"/>
              <a:t>In theory, happens when stack collides with heap</a:t>
            </a:r>
            <a:endParaRPr/>
          </a:p>
          <a:p>
            <a:pPr marL="914400" lvl="1" indent="-330200" algn="l" rtl="0">
              <a:spcBef>
                <a:spcPts val="0"/>
              </a:spcBef>
              <a:spcAft>
                <a:spcPts val="0"/>
              </a:spcAft>
              <a:buSzPts val="1600"/>
              <a:buChar char="○"/>
            </a:pPr>
            <a:r>
              <a:rPr lang="en"/>
              <a:t>In practice, Linux limits stack to 8 MiB</a:t>
            </a:r>
            <a:endParaRPr/>
          </a:p>
          <a:p>
            <a:pPr marL="457200" lvl="0" indent="-342900" algn="l" rtl="0">
              <a:spcBef>
                <a:spcPts val="1000"/>
              </a:spcBef>
              <a:spcAft>
                <a:spcPts val="0"/>
              </a:spcAft>
              <a:buSzPts val="1800"/>
              <a:buChar char="●"/>
            </a:pPr>
            <a:r>
              <a:rPr lang="en"/>
              <a:t>Aside: Stack Overflow website was named by popular vote from users. Some of the non-winning options:</a:t>
            </a:r>
            <a:endParaRPr/>
          </a:p>
          <a:p>
            <a:pPr marL="914400" lvl="1" indent="-330200" algn="l" rtl="0">
              <a:spcBef>
                <a:spcPts val="0"/>
              </a:spcBef>
              <a:spcAft>
                <a:spcPts val="0"/>
              </a:spcAft>
              <a:buSzPts val="1600"/>
              <a:buChar char="○"/>
            </a:pPr>
            <a:r>
              <a:rPr lang="en"/>
              <a:t>bitoriented</a:t>
            </a:r>
            <a:endParaRPr/>
          </a:p>
          <a:p>
            <a:pPr marL="914400" lvl="1" indent="-330200" algn="l" rtl="0">
              <a:spcBef>
                <a:spcPts val="0"/>
              </a:spcBef>
              <a:spcAft>
                <a:spcPts val="0"/>
              </a:spcAft>
              <a:buSzPts val="1600"/>
              <a:buChar char="○"/>
            </a:pPr>
            <a:r>
              <a:rPr lang="en"/>
              <a:t>dereferenced</a:t>
            </a:r>
            <a:endParaRPr/>
          </a:p>
          <a:p>
            <a:pPr marL="914400" lvl="1" indent="-330200" algn="l" rtl="0">
              <a:spcBef>
                <a:spcPts val="0"/>
              </a:spcBef>
              <a:spcAft>
                <a:spcPts val="0"/>
              </a:spcAft>
              <a:buSzPts val="1600"/>
              <a:buChar char="○"/>
            </a:pPr>
            <a:r>
              <a:rPr lang="en"/>
              <a:t>privatevoid</a:t>
            </a:r>
            <a:endParaRPr/>
          </a:p>
          <a:p>
            <a:pPr marL="914400" lvl="1" indent="-330200" algn="l" rtl="0">
              <a:spcBef>
                <a:spcPts val="0"/>
              </a:spcBef>
              <a:spcAft>
                <a:spcPts val="0"/>
              </a:spcAft>
              <a:buSzPts val="1600"/>
              <a:buChar char="○"/>
            </a:pPr>
            <a:r>
              <a:rPr lang="en"/>
              <a:t>shiftleft1</a:t>
            </a:r>
            <a:endParaRPr/>
          </a:p>
          <a:p>
            <a:pPr marL="914400" lvl="1" indent="-330200" algn="l" rtl="0">
              <a:spcBef>
                <a:spcPts val="0"/>
              </a:spcBef>
              <a:spcAft>
                <a:spcPts val="0"/>
              </a:spcAft>
              <a:buSzPts val="1600"/>
              <a:buChar char="○"/>
            </a:pPr>
            <a:r>
              <a:rPr lang="en"/>
              <a:t>understandrecursion</a:t>
            </a:r>
            <a:endParaRPr/>
          </a:p>
        </p:txBody>
      </p:sp>
      <p:sp>
        <p:nvSpPr>
          <p:cNvPr id="524" name="Google Shape;524;p6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47</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28"/>
        <p:cNvGrpSpPr/>
        <p:nvPr/>
      </p:nvGrpSpPr>
      <p:grpSpPr>
        <a:xfrm>
          <a:off x="0" y="0"/>
          <a:ext cx="0" cy="0"/>
          <a:chOff x="0" y="0"/>
          <a:chExt cx="0" cy="0"/>
        </a:xfrm>
      </p:grpSpPr>
      <p:sp>
        <p:nvSpPr>
          <p:cNvPr id="529" name="Google Shape;529;p6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Discussion: Stack Conventions</a:t>
            </a:r>
            <a:endParaRPr/>
          </a:p>
        </p:txBody>
      </p:sp>
      <p:sp>
        <p:nvSpPr>
          <p:cNvPr id="530" name="Google Shape;530;p65"/>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The stack is maintained between function calls by </a:t>
            </a:r>
            <a:r>
              <a:rPr lang="en" i="1"/>
              <a:t>conventions</a:t>
            </a:r>
            <a:r>
              <a:rPr lang="en"/>
              <a:t>, meaning you could (in theory) write code that doesn’t follow them.</a:t>
            </a:r>
            <a:endParaRPr/>
          </a:p>
          <a:p>
            <a:pPr marL="914400" lvl="1" indent="-330200" algn="l" rtl="0">
              <a:spcBef>
                <a:spcPts val="0"/>
              </a:spcBef>
              <a:spcAft>
                <a:spcPts val="0"/>
              </a:spcAft>
              <a:buSzPts val="1600"/>
              <a:buChar char="○"/>
            </a:pPr>
            <a:r>
              <a:rPr lang="en" b="1"/>
              <a:t>Argument passing</a:t>
            </a:r>
            <a:r>
              <a:rPr lang="en"/>
              <a:t> convention: 1st 6 args go in specific registers, then the stack</a:t>
            </a:r>
            <a:endParaRPr/>
          </a:p>
          <a:p>
            <a:pPr marL="914400" lvl="1" indent="-330200" algn="l" rtl="0">
              <a:spcBef>
                <a:spcPts val="0"/>
              </a:spcBef>
              <a:spcAft>
                <a:spcPts val="0"/>
              </a:spcAft>
              <a:buSzPts val="1600"/>
              <a:buChar char="○"/>
            </a:pPr>
            <a:r>
              <a:rPr lang="en" b="1"/>
              <a:t>Return value</a:t>
            </a:r>
            <a:r>
              <a:rPr lang="en"/>
              <a:t> convention: </a:t>
            </a: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b="1"/>
              <a:t>Register saving</a:t>
            </a:r>
            <a:r>
              <a:rPr lang="en"/>
              <a:t> convention: next lecture</a:t>
            </a:r>
            <a:endParaRPr/>
          </a:p>
          <a:p>
            <a:pPr marL="457200" lvl="0" indent="-355600" algn="l" rtl="0">
              <a:spcBef>
                <a:spcPts val="0"/>
              </a:spcBef>
              <a:spcAft>
                <a:spcPts val="0"/>
              </a:spcAft>
              <a:buSzPts val="2000"/>
              <a:buChar char="●"/>
            </a:pPr>
            <a:r>
              <a:rPr lang="en"/>
              <a:t>What could happen if your program didn’t follow these conventions?</a:t>
            </a:r>
            <a:endParaRPr sz="2000"/>
          </a:p>
        </p:txBody>
      </p:sp>
      <p:sp>
        <p:nvSpPr>
          <p:cNvPr id="531" name="Google Shape;531;p6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48</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35"/>
        <p:cNvGrpSpPr/>
        <p:nvPr/>
      </p:nvGrpSpPr>
      <p:grpSpPr>
        <a:xfrm>
          <a:off x="0" y="0"/>
          <a:ext cx="0" cy="0"/>
          <a:chOff x="0" y="0"/>
          <a:chExt cx="0" cy="0"/>
        </a:xfrm>
      </p:grpSpPr>
      <p:sp>
        <p:nvSpPr>
          <p:cNvPr id="536" name="Google Shape;536;p6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Summary</a:t>
            </a:r>
            <a:endParaRPr/>
          </a:p>
        </p:txBody>
      </p:sp>
      <p:sp>
        <p:nvSpPr>
          <p:cNvPr id="537" name="Google Shape;537;p66"/>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The </a:t>
            </a:r>
            <a:r>
              <a:rPr lang="en" b="1">
                <a:solidFill>
                  <a:srgbClr val="7030A0"/>
                </a:solidFill>
              </a:rPr>
              <a:t>stack</a:t>
            </a:r>
            <a:r>
              <a:rPr lang="en"/>
              <a:t> is a region of memory that stores local data for </a:t>
            </a:r>
            <a:r>
              <a:rPr lang="en" b="1">
                <a:solidFill>
                  <a:srgbClr val="7030A0"/>
                </a:solidFill>
              </a:rPr>
              <a:t>procedures</a:t>
            </a:r>
            <a:endParaRPr b="1">
              <a:solidFill>
                <a:srgbClr val="7030A0"/>
              </a:solidFill>
            </a:endParaRPr>
          </a:p>
          <a:p>
            <a:pPr marL="914400" lvl="1" indent="-330200" algn="l" rtl="0">
              <a:spcBef>
                <a:spcPts val="0"/>
              </a:spcBef>
              <a:spcAft>
                <a:spcPts val="0"/>
              </a:spcAft>
              <a:buSzPts val="1600"/>
              <a:buChar char="○"/>
            </a:pPr>
            <a:r>
              <a:rPr lang="en"/>
              <a:t>Allocated in </a:t>
            </a:r>
            <a:r>
              <a:rPr lang="en" b="1">
                <a:solidFill>
                  <a:srgbClr val="7030A0"/>
                </a:solidFill>
              </a:rPr>
              <a:t>frames</a:t>
            </a:r>
            <a:endParaRPr i="1"/>
          </a:p>
          <a:p>
            <a:pPr marL="914400" lvl="1" indent="-330200" algn="l" rtl="0">
              <a:spcBef>
                <a:spcPts val="0"/>
              </a:spcBef>
              <a:spcAft>
                <a:spcPts val="0"/>
              </a:spcAft>
              <a:buSzPts val="1600"/>
              <a:buChar char="○"/>
            </a:pPr>
            <a:r>
              <a:rPr lang="en"/>
              <a:t>Grows </a:t>
            </a:r>
            <a:r>
              <a:rPr lang="en" i="1">
                <a:solidFill>
                  <a:schemeClr val="accent6"/>
                </a:solidFill>
              </a:rPr>
              <a:t>down</a:t>
            </a:r>
            <a:r>
              <a:rPr lang="en"/>
              <a:t>.</a:t>
            </a:r>
            <a:r>
              <a:rPr lang="en" i="1">
                <a:solidFill>
                  <a:schemeClr val="accent6"/>
                </a:solidFill>
              </a:rPr>
              <a:t> </a:t>
            </a:r>
            <a:r>
              <a:rPr lang="en" b="1">
                <a:solidFill>
                  <a:srgbClr val="7030A0"/>
                </a:solidFill>
              </a:rPr>
              <a:t>Stack Pointer</a:t>
            </a:r>
            <a:r>
              <a:rPr lang="en"/>
              <a:t> (</a:t>
            </a:r>
            <a:r>
              <a:rPr lang="en">
                <a:latin typeface="Source Code Pro"/>
                <a:ea typeface="Source Code Pro"/>
                <a:cs typeface="Source Code Pro"/>
                <a:sym typeface="Source Code Pro"/>
              </a:rPr>
              <a:t>%rsp</a:t>
            </a:r>
            <a:r>
              <a:rPr lang="en"/>
              <a:t>) points to the end of the stack</a:t>
            </a:r>
            <a:endParaRPr/>
          </a:p>
          <a:p>
            <a:pPr marL="457200" lvl="0" indent="-342900" algn="l" rtl="0">
              <a:spcBef>
                <a:spcPts val="0"/>
              </a:spcBef>
              <a:spcAft>
                <a:spcPts val="0"/>
              </a:spcAft>
              <a:buSzPts val="1800"/>
              <a:buChar char="●"/>
            </a:pPr>
            <a:r>
              <a:rPr lang="en"/>
              <a:t>When a procedure is called, </a:t>
            </a:r>
            <a:r>
              <a:rPr lang="en" b="1">
                <a:solidFill>
                  <a:srgbClr val="7030A0"/>
                </a:solidFill>
              </a:rPr>
              <a:t>return address</a:t>
            </a:r>
            <a:r>
              <a:rPr lang="en"/>
              <a:t> is pushed onto the stack</a:t>
            </a:r>
            <a:endParaRPr/>
          </a:p>
          <a:p>
            <a:pPr marL="914400" lvl="1" indent="-330200" algn="l" rtl="0">
              <a:spcBef>
                <a:spcPts val="0"/>
              </a:spcBef>
              <a:spcAft>
                <a:spcPts val="0"/>
              </a:spcAft>
              <a:buSzPts val="1600"/>
              <a:buChar char="○"/>
            </a:pPr>
            <a:r>
              <a:rPr lang="en"/>
              <a:t>Popped off again on return</a:t>
            </a:r>
            <a:endParaRPr/>
          </a:p>
          <a:p>
            <a:pPr marL="457200" lvl="0" indent="-342900" algn="l" rtl="0">
              <a:spcBef>
                <a:spcPts val="0"/>
              </a:spcBef>
              <a:spcAft>
                <a:spcPts val="0"/>
              </a:spcAft>
              <a:buSzPts val="1800"/>
              <a:buChar char="●"/>
            </a:pPr>
            <a:r>
              <a:rPr lang="en"/>
              <a:t>We use </a:t>
            </a:r>
            <a:r>
              <a:rPr lang="en" b="1">
                <a:solidFill>
                  <a:srgbClr val="4B2A85"/>
                </a:solidFill>
              </a:rPr>
              <a:t>procedure call convention</a:t>
            </a:r>
            <a:r>
              <a:rPr lang="en"/>
              <a:t> to pass data between procedures</a:t>
            </a:r>
            <a:endParaRPr/>
          </a:p>
          <a:p>
            <a:pPr marL="914400" lvl="1" indent="-330200" algn="l" rtl="0">
              <a:spcBef>
                <a:spcPts val="0"/>
              </a:spcBef>
              <a:spcAft>
                <a:spcPts val="0"/>
              </a:spcAft>
              <a:buSzPts val="1600"/>
              <a:buChar char="○"/>
            </a:pPr>
            <a:r>
              <a:rPr lang="en"/>
              <a:t>1st 6 args in registers (remember with </a:t>
            </a:r>
            <a:r>
              <a:rPr lang="en" b="1" u="sng"/>
              <a:t>Di</a:t>
            </a:r>
            <a:r>
              <a:rPr lang="en"/>
              <a:t>ane’s </a:t>
            </a:r>
            <a:r>
              <a:rPr lang="en" b="1" u="sng"/>
              <a:t>si</a:t>
            </a:r>
            <a:r>
              <a:rPr lang="en"/>
              <a:t>lk </a:t>
            </a:r>
            <a:r>
              <a:rPr lang="en" b="1" u="sng"/>
              <a:t>d</a:t>
            </a:r>
            <a:r>
              <a:rPr lang="en"/>
              <a:t>ress </a:t>
            </a:r>
            <a:r>
              <a:rPr lang="en" b="1" u="sng"/>
              <a:t>c</a:t>
            </a:r>
            <a:r>
              <a:rPr lang="en"/>
              <a:t>osts $</a:t>
            </a:r>
            <a:r>
              <a:rPr lang="en" b="1" u="sng"/>
              <a:t>89</a:t>
            </a:r>
            <a:r>
              <a:rPr lang="en"/>
              <a:t>)</a:t>
            </a:r>
            <a:endParaRPr/>
          </a:p>
          <a:p>
            <a:pPr marL="914400" lvl="1" indent="-330200" algn="l" rtl="0">
              <a:spcBef>
                <a:spcPts val="0"/>
              </a:spcBef>
              <a:spcAft>
                <a:spcPts val="0"/>
              </a:spcAft>
              <a:buSzPts val="1600"/>
              <a:buChar char="○"/>
            </a:pPr>
            <a:r>
              <a:rPr lang="en"/>
              <a:t>Remaining args on the stack</a:t>
            </a:r>
            <a:endParaRPr/>
          </a:p>
          <a:p>
            <a:pPr marL="914400" lvl="1" indent="-330200" algn="l" rtl="0">
              <a:spcBef>
                <a:spcPts val="0"/>
              </a:spcBef>
              <a:spcAft>
                <a:spcPts val="0"/>
              </a:spcAft>
              <a:buSzPts val="1600"/>
              <a:buChar char="○"/>
            </a:pPr>
            <a:r>
              <a:rPr lang="en"/>
              <a:t>Return value in %rax</a:t>
            </a:r>
            <a:endParaRPr/>
          </a:p>
          <a:p>
            <a:pPr marL="457200" lvl="0" indent="-342900" algn="l" rtl="0">
              <a:spcBef>
                <a:spcPts val="0"/>
              </a:spcBef>
              <a:spcAft>
                <a:spcPts val="0"/>
              </a:spcAft>
              <a:buSzPts val="1800"/>
              <a:buChar char="●"/>
            </a:pPr>
            <a:r>
              <a:rPr lang="en"/>
              <a:t>When writing to a register, </a:t>
            </a:r>
            <a:r>
              <a:rPr lang="en" u="sng"/>
              <a:t>save its old value</a:t>
            </a:r>
            <a:r>
              <a:rPr lang="en"/>
              <a:t> on the stack to prevent data loss</a:t>
            </a:r>
            <a:endParaRPr/>
          </a:p>
        </p:txBody>
      </p:sp>
      <p:sp>
        <p:nvSpPr>
          <p:cNvPr id="538" name="Google Shape;538;p6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49</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2"/>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Review Questions (pt 2)</a:t>
            </a:r>
            <a:endParaRPr/>
          </a:p>
        </p:txBody>
      </p:sp>
      <p:sp>
        <p:nvSpPr>
          <p:cNvPr id="106" name="Google Shape;106;p22"/>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For the following function, which registers do we know must be used?</a:t>
            </a:r>
            <a:endParaRPr dirty="0"/>
          </a:p>
          <a:p>
            <a:pPr marL="457200" lvl="0" indent="0" algn="l" rtl="0">
              <a:spcBef>
                <a:spcPts val="1200"/>
              </a:spcBef>
              <a:spcAft>
                <a:spcPts val="0"/>
              </a:spcAft>
              <a:buNone/>
            </a:pPr>
            <a:r>
              <a:rPr lang="en" dirty="0">
                <a:latin typeface="Source Code Pro"/>
                <a:ea typeface="Source Code Pro"/>
                <a:cs typeface="Source Code Pro"/>
                <a:sym typeface="Source Code Pro"/>
              </a:rPr>
              <a:t>void* memset(void* ptr, int value, size_t num);</a:t>
            </a:r>
          </a:p>
          <a:p>
            <a:pPr marL="457200" lvl="0" indent="0" algn="l" rtl="0">
              <a:spcBef>
                <a:spcPts val="1200"/>
              </a:spcBef>
              <a:spcAft>
                <a:spcPts val="0"/>
              </a:spcAft>
              <a:buNone/>
            </a:pPr>
            <a:endParaRPr lang="en" dirty="0">
              <a:latin typeface="Source Code Pro"/>
              <a:ea typeface="Source Code Pro"/>
              <a:cs typeface="Source Code Pro"/>
              <a:sym typeface="Source Code Pro"/>
            </a:endParaRPr>
          </a:p>
          <a:p>
            <a:pPr marL="457200" lvl="0" indent="0" algn="l" rtl="0">
              <a:spcBef>
                <a:spcPts val="1200"/>
              </a:spcBef>
              <a:spcAft>
                <a:spcPts val="0"/>
              </a:spcAft>
              <a:buNone/>
            </a:pPr>
            <a:r>
              <a:rPr lang="en" dirty="0">
                <a:latin typeface="Source Code Pro"/>
                <a:ea typeface="Source Code Pro"/>
                <a:cs typeface="Source Code Pro"/>
                <a:sym typeface="Source Code Pro"/>
              </a:rPr>
              <a:t>%rax        %rbx        %rcx        %rdx        %rsi</a:t>
            </a:r>
          </a:p>
          <a:p>
            <a:pPr marL="457200" lvl="0" indent="0" algn="l" rtl="0">
              <a:spcBef>
                <a:spcPts val="1200"/>
              </a:spcBef>
              <a:spcAft>
                <a:spcPts val="0"/>
              </a:spcAft>
              <a:buNone/>
            </a:pPr>
            <a:r>
              <a:rPr lang="en" dirty="0">
                <a:latin typeface="Source Code Pro"/>
                <a:ea typeface="Source Code Pro"/>
                <a:cs typeface="Source Code Pro"/>
                <a:sym typeface="Source Code Pro"/>
              </a:rPr>
              <a:t>%rdi        %rsp        %r8         %r9         %rip</a:t>
            </a:r>
            <a:endParaRPr dirty="0">
              <a:latin typeface="Source Code Pro"/>
              <a:ea typeface="Source Code Pro"/>
              <a:cs typeface="Source Code Pro"/>
              <a:sym typeface="Source Code Pro"/>
            </a:endParaRPr>
          </a:p>
        </p:txBody>
      </p:sp>
      <p:sp>
        <p:nvSpPr>
          <p:cNvPr id="107" name="Google Shape;107;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Mechanisms Required for </a:t>
            </a:r>
            <a:r>
              <a:rPr lang="en" i="1"/>
              <a:t>Procedures</a:t>
            </a:r>
            <a:endParaRPr i="1"/>
          </a:p>
        </p:txBody>
      </p:sp>
      <p:sp>
        <p:nvSpPr>
          <p:cNvPr id="113" name="Google Shape;113;p23"/>
          <p:cNvSpPr txBox="1">
            <a:spLocks noGrp="1"/>
          </p:cNvSpPr>
          <p:nvPr>
            <p:ph type="body" idx="1"/>
          </p:nvPr>
        </p:nvSpPr>
        <p:spPr>
          <a:xfrm>
            <a:off x="311700" y="742825"/>
            <a:ext cx="46341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
              <a:t>Passing control</a:t>
            </a:r>
            <a:endParaRPr/>
          </a:p>
          <a:p>
            <a:pPr marL="914400" lvl="1" indent="-330200" algn="l" rtl="0">
              <a:spcBef>
                <a:spcPts val="0"/>
              </a:spcBef>
              <a:spcAft>
                <a:spcPts val="0"/>
              </a:spcAft>
              <a:buSzPts val="1600"/>
              <a:buChar char="○"/>
            </a:pPr>
            <a:r>
              <a:rPr lang="en"/>
              <a:t>To beginning of procedure code</a:t>
            </a:r>
            <a:endParaRPr/>
          </a:p>
          <a:p>
            <a:pPr marL="914400" lvl="1" indent="-330200" algn="l" rtl="0">
              <a:spcBef>
                <a:spcPts val="0"/>
              </a:spcBef>
              <a:spcAft>
                <a:spcPts val="0"/>
              </a:spcAft>
              <a:buSzPts val="1600"/>
              <a:buChar char="○"/>
            </a:pPr>
            <a:r>
              <a:rPr lang="en"/>
              <a:t>Back to return point</a:t>
            </a:r>
            <a:endParaRPr/>
          </a:p>
          <a:p>
            <a:pPr marL="457200" lvl="0" indent="-342900" algn="l" rtl="0">
              <a:spcBef>
                <a:spcPts val="0"/>
              </a:spcBef>
              <a:spcAft>
                <a:spcPts val="0"/>
              </a:spcAft>
              <a:buSzPts val="1800"/>
              <a:buAutoNum type="arabicPeriod"/>
            </a:pPr>
            <a:r>
              <a:rPr lang="en"/>
              <a:t>Passing data</a:t>
            </a:r>
            <a:endParaRPr/>
          </a:p>
          <a:p>
            <a:pPr marL="914400" lvl="1" indent="-330200" algn="l" rtl="0">
              <a:spcBef>
                <a:spcPts val="0"/>
              </a:spcBef>
              <a:spcAft>
                <a:spcPts val="0"/>
              </a:spcAft>
              <a:buSzPts val="1600"/>
              <a:buChar char="○"/>
            </a:pPr>
            <a:r>
              <a:rPr lang="en"/>
              <a:t>Procedure arguments</a:t>
            </a:r>
            <a:endParaRPr/>
          </a:p>
          <a:p>
            <a:pPr marL="457200" lvl="0" indent="-342900" algn="l" rtl="0">
              <a:spcBef>
                <a:spcPts val="0"/>
              </a:spcBef>
              <a:spcAft>
                <a:spcPts val="0"/>
              </a:spcAft>
              <a:buSzPts val="1800"/>
              <a:buAutoNum type="arabicPeriod"/>
            </a:pPr>
            <a:r>
              <a:rPr lang="en"/>
              <a:t>Memory management</a:t>
            </a:r>
            <a:endParaRPr/>
          </a:p>
          <a:p>
            <a:pPr marL="914400" lvl="1" indent="-330200" algn="l" rtl="0">
              <a:spcBef>
                <a:spcPts val="0"/>
              </a:spcBef>
              <a:spcAft>
                <a:spcPts val="0"/>
              </a:spcAft>
              <a:buSzPts val="1600"/>
              <a:buChar char="○"/>
            </a:pPr>
            <a:r>
              <a:rPr lang="en"/>
              <a:t>Allocate local variables during procedure execution</a:t>
            </a:r>
            <a:endParaRPr/>
          </a:p>
          <a:p>
            <a:pPr marL="914400" lvl="1" indent="-330200" algn="l" rtl="0">
              <a:spcBef>
                <a:spcPts val="0"/>
              </a:spcBef>
              <a:spcAft>
                <a:spcPts val="0"/>
              </a:spcAft>
              <a:buSzPts val="1600"/>
              <a:buChar char="○"/>
            </a:pPr>
            <a:r>
              <a:rPr lang="en"/>
              <a:t>Deallocate on return</a:t>
            </a:r>
            <a:endParaRPr/>
          </a:p>
          <a:p>
            <a:pPr marL="457200" lvl="0" indent="-342900" algn="l" rtl="0">
              <a:spcBef>
                <a:spcPts val="0"/>
              </a:spcBef>
              <a:spcAft>
                <a:spcPts val="0"/>
              </a:spcAft>
              <a:buSzPts val="1800"/>
              <a:buChar char="●"/>
            </a:pPr>
            <a:r>
              <a:rPr lang="en"/>
              <a:t>All implemented with machine instructions!</a:t>
            </a:r>
            <a:endParaRPr/>
          </a:p>
        </p:txBody>
      </p:sp>
      <p:sp>
        <p:nvSpPr>
          <p:cNvPr id="114" name="Google Shape;114;p23"/>
          <p:cNvSpPr/>
          <p:nvPr/>
        </p:nvSpPr>
        <p:spPr>
          <a:xfrm>
            <a:off x="6438900" y="342900"/>
            <a:ext cx="1581000" cy="17526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P(</a:t>
            </a:r>
            <a:r>
              <a:rPr lang="en" b="1">
                <a:latin typeface="Source Code Pro"/>
                <a:ea typeface="Source Code Pro"/>
                <a:cs typeface="Source Code Pro"/>
                <a:sym typeface="Source Code Pro"/>
              </a:rPr>
              <a:t>...</a:t>
            </a:r>
            <a:r>
              <a:rPr lang="en">
                <a:latin typeface="Source Code Pro"/>
                <a:ea typeface="Source Code Pro"/>
                <a:cs typeface="Source Code Pro"/>
                <a:sym typeface="Source Code Pro"/>
              </a:rPr>
              <a:t>) {</a:t>
            </a:r>
            <a:endParaRPr>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u="sng">
                <a:latin typeface="Source Code Pro"/>
                <a:ea typeface="Source Code Pro"/>
                <a:cs typeface="Source Code Pro"/>
                <a:sym typeface="Source Code Pro"/>
              </a:rPr>
              <a:t>y = Q(x);</a:t>
            </a:r>
            <a:endParaRPr b="1" u="sng">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printf(y);</a:t>
            </a:r>
            <a:endParaRPr>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115" name="Google Shape;115;p23"/>
          <p:cNvSpPr/>
          <p:nvPr/>
        </p:nvSpPr>
        <p:spPr>
          <a:xfrm>
            <a:off x="6438900" y="2381250"/>
            <a:ext cx="1714500" cy="1752600"/>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int Q(int i) {</a:t>
            </a:r>
            <a:endParaRPr>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int t = 3*i;</a:t>
            </a:r>
            <a:endParaRPr>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u="sng">
                <a:latin typeface="Source Code Pro"/>
                <a:ea typeface="Source Code Pro"/>
                <a:cs typeface="Source Code Pro"/>
                <a:sym typeface="Source Code Pro"/>
              </a:rPr>
              <a:t>int v[10];</a:t>
            </a:r>
            <a:endParaRPr b="1" u="sng">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a:t>
            </a:r>
            <a:endParaRPr b="1">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b="1">
                <a:latin typeface="Source Code Pro"/>
                <a:ea typeface="Source Code Pro"/>
                <a:cs typeface="Source Code Pro"/>
                <a:sym typeface="Source Code Pro"/>
              </a:rPr>
              <a:t>  </a:t>
            </a:r>
            <a:r>
              <a:rPr lang="en" b="1" u="sng">
                <a:latin typeface="Source Code Pro"/>
                <a:ea typeface="Source Code Pro"/>
                <a:cs typeface="Source Code Pro"/>
                <a:sym typeface="Source Code Pro"/>
              </a:rPr>
              <a:t>return v[t];</a:t>
            </a:r>
            <a:endParaRPr b="1" u="sng">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116" name="Google Shape;116;p23" descr="Red dotted arrow pointing from the &quot;y=Q(x)&quot; in the first code block to the beginning of the second code block (int Q...)."/>
          <p:cNvSpPr/>
          <p:nvPr/>
        </p:nvSpPr>
        <p:spPr>
          <a:xfrm>
            <a:off x="7791450" y="1095375"/>
            <a:ext cx="542475" cy="1495425"/>
          </a:xfrm>
          <a:custGeom>
            <a:avLst/>
            <a:gdLst/>
            <a:ahLst/>
            <a:cxnLst/>
            <a:rect l="l" t="t" r="r" b="b"/>
            <a:pathLst>
              <a:path w="21699" h="59817" extrusionOk="0">
                <a:moveTo>
                  <a:pt x="0" y="0"/>
                </a:moveTo>
                <a:cubicBezTo>
                  <a:pt x="3556" y="3937"/>
                  <a:pt x="19177" y="13653"/>
                  <a:pt x="21336" y="23622"/>
                </a:cubicBezTo>
                <a:cubicBezTo>
                  <a:pt x="23495" y="33592"/>
                  <a:pt x="14351" y="53785"/>
                  <a:pt x="12954" y="59817"/>
                </a:cubicBezTo>
              </a:path>
            </a:pathLst>
          </a:custGeom>
          <a:noFill/>
          <a:ln w="28575" cap="flat" cmpd="sng">
            <a:solidFill>
              <a:schemeClr val="accent6"/>
            </a:solidFill>
            <a:prstDash val="lgDash"/>
            <a:round/>
            <a:headEnd type="none" w="med" len="med"/>
            <a:tailEnd type="triangle" w="med" len="med"/>
          </a:ln>
        </p:spPr>
        <p:txBody>
          <a:bodyPr/>
          <a:lstStyle/>
          <a:p>
            <a:endParaRPr lang="en-US"/>
          </a:p>
        </p:txBody>
      </p:sp>
      <p:sp>
        <p:nvSpPr>
          <p:cNvPr id="117" name="Google Shape;117;p23" descr="Red dotted arrow pointing from the return statement in the second code block to the print statement in the first."/>
          <p:cNvSpPr/>
          <p:nvPr/>
        </p:nvSpPr>
        <p:spPr>
          <a:xfrm>
            <a:off x="5944195" y="1419225"/>
            <a:ext cx="732825" cy="2219325"/>
          </a:xfrm>
          <a:custGeom>
            <a:avLst/>
            <a:gdLst/>
            <a:ahLst/>
            <a:cxnLst/>
            <a:rect l="l" t="t" r="r" b="b"/>
            <a:pathLst>
              <a:path w="29313" h="88773" extrusionOk="0">
                <a:moveTo>
                  <a:pt x="29313" y="88773"/>
                </a:moveTo>
                <a:cubicBezTo>
                  <a:pt x="25186" y="84138"/>
                  <a:pt x="9120" y="70676"/>
                  <a:pt x="4548" y="60960"/>
                </a:cubicBezTo>
                <a:cubicBezTo>
                  <a:pt x="-24" y="51245"/>
                  <a:pt x="-1421" y="40640"/>
                  <a:pt x="1881" y="30480"/>
                </a:cubicBezTo>
                <a:cubicBezTo>
                  <a:pt x="5183" y="20320"/>
                  <a:pt x="20614" y="5080"/>
                  <a:pt x="24360" y="0"/>
                </a:cubicBezTo>
              </a:path>
            </a:pathLst>
          </a:custGeom>
          <a:noFill/>
          <a:ln w="28575" cap="flat" cmpd="sng">
            <a:solidFill>
              <a:schemeClr val="accent6"/>
            </a:solidFill>
            <a:prstDash val="lgDash"/>
            <a:round/>
            <a:headEnd type="none" w="med" len="med"/>
            <a:tailEnd type="triangle" w="med" len="med"/>
          </a:ln>
        </p:spPr>
        <p:txBody>
          <a:bodyPr/>
          <a:lstStyle/>
          <a:p>
            <a:endParaRPr lang="en-US"/>
          </a:p>
        </p:txBody>
      </p:sp>
      <p:sp>
        <p:nvSpPr>
          <p:cNvPr id="118" name="Google Shape;118;p23" descr="Green arrow pointing from the x in the line &quot;y=Q(x)&quot; in the first code block to the argument &quot;int i&quot; in the first line of the second block."/>
          <p:cNvSpPr/>
          <p:nvPr/>
        </p:nvSpPr>
        <p:spPr>
          <a:xfrm>
            <a:off x="7524750" y="1181100"/>
            <a:ext cx="284150" cy="1333500"/>
          </a:xfrm>
          <a:custGeom>
            <a:avLst/>
            <a:gdLst/>
            <a:ahLst/>
            <a:cxnLst/>
            <a:rect l="l" t="t" r="r" b="b"/>
            <a:pathLst>
              <a:path w="11366" h="53340" extrusionOk="0">
                <a:moveTo>
                  <a:pt x="0" y="0"/>
                </a:moveTo>
                <a:cubicBezTo>
                  <a:pt x="1842" y="5588"/>
                  <a:pt x="9779" y="24638"/>
                  <a:pt x="11049" y="33528"/>
                </a:cubicBezTo>
                <a:cubicBezTo>
                  <a:pt x="12319" y="42418"/>
                  <a:pt x="8192" y="50038"/>
                  <a:pt x="7620" y="53340"/>
                </a:cubicBezTo>
              </a:path>
            </a:pathLst>
          </a:custGeom>
          <a:noFill/>
          <a:ln w="19050" cap="flat" cmpd="sng">
            <a:solidFill>
              <a:srgbClr val="274E13"/>
            </a:solidFill>
            <a:prstDash val="solid"/>
            <a:round/>
            <a:headEnd type="none" w="med" len="med"/>
            <a:tailEnd type="stealth" w="med" len="med"/>
          </a:ln>
        </p:spPr>
        <p:txBody>
          <a:bodyPr/>
          <a:lstStyle/>
          <a:p>
            <a:endParaRPr lang="en-US"/>
          </a:p>
        </p:txBody>
      </p:sp>
      <p:sp>
        <p:nvSpPr>
          <p:cNvPr id="119" name="Google Shape;119;p23" descr="Green arrow pointing from &quot;v[t]&quot; in the return statement of the second code block to the &quot;y&quot; in the first code block."/>
          <p:cNvSpPr/>
          <p:nvPr/>
        </p:nvSpPr>
        <p:spPr>
          <a:xfrm>
            <a:off x="6666359" y="1181100"/>
            <a:ext cx="925050" cy="2352675"/>
          </a:xfrm>
          <a:custGeom>
            <a:avLst/>
            <a:gdLst/>
            <a:ahLst/>
            <a:cxnLst/>
            <a:rect l="l" t="t" r="r" b="b"/>
            <a:pathLst>
              <a:path w="37002" h="94107" extrusionOk="0">
                <a:moveTo>
                  <a:pt x="37003" y="94107"/>
                </a:moveTo>
                <a:cubicBezTo>
                  <a:pt x="31352" y="82614"/>
                  <a:pt x="9000" y="40831"/>
                  <a:pt x="3094" y="25146"/>
                </a:cubicBezTo>
                <a:cubicBezTo>
                  <a:pt x="-2811" y="9462"/>
                  <a:pt x="1824" y="4191"/>
                  <a:pt x="1570" y="0"/>
                </a:cubicBezTo>
              </a:path>
            </a:pathLst>
          </a:custGeom>
          <a:noFill/>
          <a:ln w="19050" cap="flat" cmpd="sng">
            <a:solidFill>
              <a:srgbClr val="274E13"/>
            </a:solidFill>
            <a:prstDash val="solid"/>
            <a:round/>
            <a:headEnd type="none" w="med" len="med"/>
            <a:tailEnd type="triangle" w="med" len="med"/>
          </a:ln>
        </p:spPr>
        <p:txBody>
          <a:bodyPr/>
          <a:lstStyle/>
          <a:p>
            <a:endParaRPr lang="en-US"/>
          </a:p>
        </p:txBody>
      </p:sp>
      <p:sp>
        <p:nvSpPr>
          <p:cNvPr id="120" name="Google Shape;120;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Lecture Topics</a:t>
            </a:r>
            <a:endParaRPr/>
          </a:p>
        </p:txBody>
      </p:sp>
      <p:sp>
        <p:nvSpPr>
          <p:cNvPr id="126" name="Google Shape;126;p24"/>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b="1">
                <a:solidFill>
                  <a:srgbClr val="7030A0"/>
                </a:solidFill>
              </a:rPr>
              <a:t>Stack structure</a:t>
            </a:r>
            <a:endParaRPr b="1">
              <a:solidFill>
                <a:srgbClr val="7030A0"/>
              </a:solidFill>
            </a:endParaRPr>
          </a:p>
          <a:p>
            <a:pPr marL="457200" lvl="0" indent="-342900" algn="l" rtl="0">
              <a:spcBef>
                <a:spcPts val="0"/>
              </a:spcBef>
              <a:spcAft>
                <a:spcPts val="0"/>
              </a:spcAft>
              <a:buSzPts val="1800"/>
              <a:buChar char="●"/>
            </a:pPr>
            <a:r>
              <a:rPr lang="en"/>
              <a:t>Calling conventions</a:t>
            </a:r>
            <a:endParaRPr/>
          </a:p>
          <a:p>
            <a:pPr marL="914400" lvl="1" indent="-330200" algn="l" rtl="0">
              <a:spcBef>
                <a:spcPts val="0"/>
              </a:spcBef>
              <a:spcAft>
                <a:spcPts val="0"/>
              </a:spcAft>
              <a:buSzPts val="1600"/>
              <a:buChar char="○"/>
            </a:pPr>
            <a:r>
              <a:rPr lang="en"/>
              <a:t>Passing control</a:t>
            </a:r>
            <a:endParaRPr/>
          </a:p>
          <a:p>
            <a:pPr marL="914400" lvl="1" indent="-330200" algn="l" rtl="0">
              <a:spcBef>
                <a:spcPts val="0"/>
              </a:spcBef>
              <a:spcAft>
                <a:spcPts val="0"/>
              </a:spcAft>
              <a:buSzPts val="1600"/>
              <a:buChar char="○"/>
            </a:pPr>
            <a:r>
              <a:rPr lang="en"/>
              <a:t>Passing data</a:t>
            </a:r>
            <a:endParaRPr/>
          </a:p>
          <a:p>
            <a:pPr marL="914400" lvl="1" indent="-330200" algn="l" rtl="0">
              <a:spcBef>
                <a:spcPts val="0"/>
              </a:spcBef>
              <a:spcAft>
                <a:spcPts val="0"/>
              </a:spcAft>
              <a:buSzPts val="1600"/>
              <a:buChar char="○"/>
            </a:pPr>
            <a:r>
              <a:rPr lang="en"/>
              <a:t>Managing local data</a:t>
            </a:r>
            <a:endParaRPr/>
          </a:p>
          <a:p>
            <a:pPr marL="914400" lvl="1" indent="-330200" algn="l" rtl="0">
              <a:spcBef>
                <a:spcPts val="0"/>
              </a:spcBef>
              <a:spcAft>
                <a:spcPts val="0"/>
              </a:spcAft>
              <a:buSzPts val="1600"/>
              <a:buChar char="○"/>
            </a:pPr>
            <a:r>
              <a:rPr lang="en"/>
              <a:t>Saved registers</a:t>
            </a:r>
            <a:endParaRPr/>
          </a:p>
          <a:p>
            <a:pPr marL="457200" lvl="0" indent="-342900" algn="l" rtl="0">
              <a:spcBef>
                <a:spcPts val="0"/>
              </a:spcBef>
              <a:spcAft>
                <a:spcPts val="0"/>
              </a:spcAft>
              <a:buSzPts val="1800"/>
              <a:buChar char="●"/>
            </a:pPr>
            <a:r>
              <a:rPr lang="en"/>
              <a:t>Stack Frame Layout</a:t>
            </a:r>
            <a:endParaRPr/>
          </a:p>
          <a:p>
            <a:pPr marL="457200" lvl="0" indent="-342900" algn="l" rtl="0">
              <a:spcBef>
                <a:spcPts val="0"/>
              </a:spcBef>
              <a:spcAft>
                <a:spcPts val="0"/>
              </a:spcAft>
              <a:buSzPts val="1800"/>
              <a:buChar char="●"/>
            </a:pPr>
            <a:r>
              <a:rPr lang="en"/>
              <a:t>Register saving convention</a:t>
            </a:r>
            <a:endParaRPr/>
          </a:p>
          <a:p>
            <a:pPr marL="457200" lvl="0" indent="-342900" algn="l" rtl="0">
              <a:spcBef>
                <a:spcPts val="0"/>
              </a:spcBef>
              <a:spcAft>
                <a:spcPts val="0"/>
              </a:spcAft>
              <a:buSzPts val="1800"/>
              <a:buChar char="●"/>
            </a:pPr>
            <a:r>
              <a:rPr lang="en"/>
              <a:t>Illustration of Recursion</a:t>
            </a:r>
            <a:endParaRPr/>
          </a:p>
        </p:txBody>
      </p:sp>
      <p:sp>
        <p:nvSpPr>
          <p:cNvPr id="127" name="Google Shape;127;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Simplified Memory Layout</a:t>
            </a:r>
            <a:endParaRPr/>
          </a:p>
        </p:txBody>
      </p:sp>
      <p:pic>
        <p:nvPicPr>
          <p:cNvPr id="133" name="Google Shape;133;p25" descr="6 boxes stacked on top of each other. The 2nd box from the top is empty. From top to bottom, the other boxes are labeled &quot;Stack&quot;, &quot;Dynamic Data (Heap)&quot;, &quot;Static Data,&quot; &quot;Literals,&quot; and &quot;instructions.&quot; Black arrows point from &quot;stack&quot; and &quot;heap&quot; into the empty box. To the right is the text &quot;What Goes Here:&quot;, and next to each non-empty box is a description: &quot;local variables and procedure context,&quot; &quot;variables allocated with new for malloc,&quot; &quot;static variables (including global variables)&quot;, &quot;large literals/constants (eg: &quot;example&quot;)&quot;, and &quot;program code&quot;, Above the boxes is the label &quot;Address Space&quot;. To the left is an arrow pointing upwards, with the text &quot;Low Addresses 0x0...0&quot; at the bottom, &quot;Memory Addresses&quot; in the middle, and &quot;High Addresses 0xF...F&quot; at the top."/>
          <p:cNvPicPr preferRelativeResize="0"/>
          <p:nvPr/>
        </p:nvPicPr>
        <p:blipFill>
          <a:blip r:embed="rId3">
            <a:alphaModFix/>
          </a:blip>
          <a:stretch>
            <a:fillRect/>
          </a:stretch>
        </p:blipFill>
        <p:spPr>
          <a:xfrm>
            <a:off x="1805612" y="648950"/>
            <a:ext cx="5532775" cy="3609050"/>
          </a:xfrm>
          <a:prstGeom prst="rect">
            <a:avLst/>
          </a:prstGeom>
          <a:noFill/>
          <a:ln>
            <a:noFill/>
          </a:ln>
        </p:spPr>
      </p:pic>
      <p:sp>
        <p:nvSpPr>
          <p:cNvPr id="134" name="Google Shape;134;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x86-64 Stack</a:t>
            </a:r>
            <a:endParaRPr/>
          </a:p>
        </p:txBody>
      </p:sp>
      <p:pic>
        <p:nvPicPr>
          <p:cNvPr id="140" name="Google Shape;140;p26" descr="A long purple box connected to a shorter purple box at the bottom of it. The top is labeled &quot;Stack 'Bottom' (oldest)&quot; and the bottom is labeled &quot;Stack 'Top' (newest)&quot;. On the left is the text &quot;Stack pointer: %rsp&quot; and an arrow pointing to the bottom of the boxes. On the right is a double-sided vertical arrow labeled &quot;High Addresses&quot; at the top, and &quot;Low Addresses&quot; at the bottom"/>
          <p:cNvPicPr preferRelativeResize="0"/>
          <p:nvPr/>
        </p:nvPicPr>
        <p:blipFill>
          <a:blip r:embed="rId3">
            <a:alphaModFix/>
          </a:blip>
          <a:stretch>
            <a:fillRect/>
          </a:stretch>
        </p:blipFill>
        <p:spPr>
          <a:xfrm>
            <a:off x="4222750" y="170125"/>
            <a:ext cx="4857750" cy="3733875"/>
          </a:xfrm>
          <a:prstGeom prst="rect">
            <a:avLst/>
          </a:prstGeom>
          <a:noFill/>
          <a:ln>
            <a:noFill/>
          </a:ln>
        </p:spPr>
      </p:pic>
      <p:sp>
        <p:nvSpPr>
          <p:cNvPr id="141" name="Google Shape;141;p26"/>
          <p:cNvSpPr txBox="1">
            <a:spLocks noGrp="1"/>
          </p:cNvSpPr>
          <p:nvPr>
            <p:ph type="body" idx="1"/>
          </p:nvPr>
        </p:nvSpPr>
        <p:spPr>
          <a:xfrm>
            <a:off x="311700" y="742825"/>
            <a:ext cx="42603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Region of memory for managing procedures</a:t>
            </a:r>
            <a:endParaRPr/>
          </a:p>
          <a:p>
            <a:pPr marL="914400" lvl="1" indent="-330200" algn="l" rtl="0">
              <a:spcBef>
                <a:spcPts val="0"/>
              </a:spcBef>
              <a:spcAft>
                <a:spcPts val="0"/>
              </a:spcAft>
              <a:buSzPts val="1600"/>
              <a:buChar char="○"/>
            </a:pPr>
            <a:r>
              <a:rPr lang="en"/>
              <a:t>Grows towards lower addresses</a:t>
            </a:r>
            <a:endParaRPr/>
          </a:p>
          <a:p>
            <a:pPr marL="914400" lvl="1" indent="-330200" algn="l" rtl="0">
              <a:spcBef>
                <a:spcPts val="0"/>
              </a:spcBef>
              <a:spcAft>
                <a:spcPts val="0"/>
              </a:spcAft>
              <a:buSzPts val="1600"/>
              <a:buChar char="○"/>
            </a:pPr>
            <a:r>
              <a:rPr lang="en"/>
              <a:t>Customarily shown “upside down”</a:t>
            </a:r>
            <a:endParaRPr/>
          </a:p>
          <a:p>
            <a:pPr marL="457200" lvl="0" indent="-342900" algn="l" rtl="0">
              <a:spcBef>
                <a:spcPts val="0"/>
              </a:spcBef>
              <a:spcAft>
                <a:spcPts val="0"/>
              </a:spcAft>
              <a:buSzPts val="1800"/>
              <a:buChar char="●"/>
            </a:pPr>
            <a:r>
              <a:rPr lang="en"/>
              <a:t>Register </a:t>
            </a:r>
            <a:r>
              <a:rPr lang="en">
                <a:latin typeface="Source Code Pro"/>
                <a:ea typeface="Source Code Pro"/>
                <a:cs typeface="Source Code Pro"/>
                <a:sym typeface="Source Code Pro"/>
              </a:rPr>
              <a:t>%rsp</a:t>
            </a:r>
            <a:r>
              <a:rPr lang="en"/>
              <a:t> contains the </a:t>
            </a:r>
            <a:r>
              <a:rPr lang="en" i="1"/>
              <a:t>lowest</a:t>
            </a:r>
            <a:r>
              <a:rPr lang="en"/>
              <a:t> address on the stack</a:t>
            </a:r>
            <a:endParaRPr/>
          </a:p>
          <a:p>
            <a:pPr marL="914400" lvl="1" indent="-330200" algn="l" rtl="0">
              <a:spcBef>
                <a:spcPts val="0"/>
              </a:spcBef>
              <a:spcAft>
                <a:spcPts val="0"/>
              </a:spcAft>
              <a:buSzPts val="1600"/>
              <a:buChar char="○"/>
            </a:pPr>
            <a:r>
              <a:rPr lang="en"/>
              <a:t>Lowest address = most recent thing on the stack</a:t>
            </a:r>
            <a:endParaRPr/>
          </a:p>
        </p:txBody>
      </p:sp>
      <p:sp>
        <p:nvSpPr>
          <p:cNvPr id="142" name="Google Shape;142;p2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Simple Light UW 351">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DD1100"/>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3507</Words>
  <Application>Microsoft Office PowerPoint</Application>
  <PresentationFormat>On-screen Show (16:9)</PresentationFormat>
  <Paragraphs>753</Paragraphs>
  <Slides>49</Slides>
  <Notes>49</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Play</vt:lpstr>
      <vt:lpstr>Calibri</vt:lpstr>
      <vt:lpstr>Arial</vt:lpstr>
      <vt:lpstr>Source Code Pro</vt:lpstr>
      <vt:lpstr>Simple Light UW 351</vt:lpstr>
      <vt:lpstr>Stack &amp; Procedures I</vt:lpstr>
      <vt:lpstr>Administrivia</vt:lpstr>
      <vt:lpstr>Lab1b Reminders</vt:lpstr>
      <vt:lpstr>Review Questions</vt:lpstr>
      <vt:lpstr>Review Questions (pt 2)</vt:lpstr>
      <vt:lpstr>Mechanisms Required for Procedures</vt:lpstr>
      <vt:lpstr>Lecture Topics</vt:lpstr>
      <vt:lpstr>Simplified Memory Layout</vt:lpstr>
      <vt:lpstr>x86-64 Stack</vt:lpstr>
      <vt:lpstr>PowerPoint Presentation</vt:lpstr>
      <vt:lpstr>x86-64 Stack: Push</vt:lpstr>
      <vt:lpstr>x86-64 Stack: Pop</vt:lpstr>
      <vt:lpstr>Lecture Topics</vt:lpstr>
      <vt:lpstr>Procedure Call Overview</vt:lpstr>
      <vt:lpstr>Procedure Call Overview (pt 2)</vt:lpstr>
      <vt:lpstr>Procedure Control Flow</vt:lpstr>
      <vt:lpstr>Code Example</vt:lpstr>
      <vt:lpstr>Procedure Call Example (before)</vt:lpstr>
      <vt:lpstr>Procedure Call Example (after)</vt:lpstr>
      <vt:lpstr>Procedure Return Example (before)</vt:lpstr>
      <vt:lpstr>Procedure Return Example (after)</vt:lpstr>
      <vt:lpstr>Lecture Topics</vt:lpstr>
      <vt:lpstr>Passing Arguments</vt:lpstr>
      <vt:lpstr>PowerPoint Presentation</vt:lpstr>
      <vt:lpstr>Return Values</vt:lpstr>
      <vt:lpstr>Data Flow Example</vt:lpstr>
      <vt:lpstr>Local Data Storage</vt:lpstr>
      <vt:lpstr>Register Saving</vt:lpstr>
      <vt:lpstr>Register Saving (pt 2)</vt:lpstr>
      <vt:lpstr>Register Saving Example</vt:lpstr>
      <vt:lpstr>Lecture Topics</vt:lpstr>
      <vt:lpstr>Stack-Based Languages</vt:lpstr>
      <vt:lpstr>Call Chain Example</vt:lpstr>
      <vt:lpstr>1. Call to whoa</vt:lpstr>
      <vt:lpstr>2. Call to who</vt:lpstr>
      <vt:lpstr>3. Call to ami</vt:lpstr>
      <vt:lpstr>4. Recursive Call to ami</vt:lpstr>
      <vt:lpstr>5. (another) Recursive Call to amI</vt:lpstr>
      <vt:lpstr>6. Return from (another) Recursive Call to amI</vt:lpstr>
      <vt:lpstr>7. Return from Recursive Call to amI</vt:lpstr>
      <vt:lpstr>8. Return from Call to amI</vt:lpstr>
      <vt:lpstr>9. (yet another) Call to amI</vt:lpstr>
      <vt:lpstr>10. Return from (yet another) Call</vt:lpstr>
      <vt:lpstr>11. Return from Call to who</vt:lpstr>
      <vt:lpstr>PowerPoint Presentation</vt:lpstr>
      <vt:lpstr>Stack Frame Layout</vt:lpstr>
      <vt:lpstr>Stack Overflow</vt:lpstr>
      <vt:lpstr>Discussion: Stack Conventions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Ellis Haker</cp:lastModifiedBy>
  <cp:revision>1</cp:revision>
  <dcterms:modified xsi:type="dcterms:W3CDTF">2024-07-10T22:30:46Z</dcterms:modified>
</cp:coreProperties>
</file>