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Source Code Pro" panose="020B0509030403020204" pitchFamily="49"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E1FE1F-4EE8-4FF8-A37F-850D55149D74}">
  <a:tblStyle styleId="{F3E1FE1F-4EE8-4FF8-A37F-850D55149D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57" autoAdjust="0"/>
  </p:normalViewPr>
  <p:slideViewPr>
    <p:cSldViewPr snapToGrid="0">
      <p:cViewPr>
        <p:scale>
          <a:sx n="72" d="100"/>
          <a:sy n="72" d="100"/>
        </p:scale>
        <p:origin x="1762"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6beca8781_9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276beca8781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6beca8781_7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76beca8781_7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Remember a&amp;a=a</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6beca8781_7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6beca8781_7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compiler-generated labels usually in the form .L#</a:t>
            </a: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6beca8781_7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76beca8781_7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Reminder: need the opposite condition to jump to else case</a:t>
            </a:r>
          </a:p>
          <a:p>
            <a:pPr marL="0" lvl="0" indent="0" algn="l" rtl="0">
              <a:spcBef>
                <a:spcPts val="0"/>
              </a:spcBef>
              <a:spcAft>
                <a:spcPts val="0"/>
              </a:spcAft>
              <a:buNone/>
            </a:pPr>
            <a:r>
              <a:rPr lang="en-US" dirty="0">
                <a:solidFill>
                  <a:schemeClr val="dk1"/>
                </a:solidFill>
              </a:rPr>
              <a:t>Unconditional jump to done, otherwise we would execute both if and else code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eada59d84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eada59d84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Cmpq</a:t>
            </a:r>
            <a:r>
              <a:rPr lang="en-US" dirty="0"/>
              <a:t> = </a:t>
            </a:r>
            <a:r>
              <a:rPr lang="en-US" dirty="0" err="1"/>
              <a:t>rsi-rdi</a:t>
            </a:r>
            <a:r>
              <a:rPr lang="en-US" dirty="0"/>
              <a:t> = y-x</a:t>
            </a:r>
          </a:p>
          <a:p>
            <a:pPr marL="0" lvl="0" indent="0" algn="l" rtl="0">
              <a:spcBef>
                <a:spcPts val="0"/>
              </a:spcBef>
              <a:spcAft>
                <a:spcPts val="0"/>
              </a:spcAft>
              <a:buNone/>
            </a:pPr>
            <a:r>
              <a:rPr lang="en-US" dirty="0"/>
              <a:t>Jump to else if y-x&gt;=0 -&gt; y&gt;=x</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6beca8781_7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6beca8781_7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Exists for historical reasons, mimics assembly</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ada59d84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eada59d84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6beca8781_7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76beca8781_7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76beca8781_7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76beca8781_7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76beca8781_7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76beca8781_7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while loop, first </a:t>
            </a:r>
            <a:r>
              <a:rPr lang="en-US" dirty="0" err="1"/>
              <a:t>testq+je</a:t>
            </a:r>
            <a:r>
              <a:rPr lang="en-US" dirty="0"/>
              <a:t> skips loop if sum==0. second </a:t>
            </a:r>
            <a:r>
              <a:rPr lang="en-US" dirty="0" err="1"/>
              <a:t>testq+jne</a:t>
            </a:r>
            <a:r>
              <a:rPr lang="en-US" dirty="0"/>
              <a:t> is the same as the C code. Closer to C code, but less efficient</a:t>
            </a:r>
          </a:p>
          <a:p>
            <a:pPr marL="0" lvl="0" indent="0" algn="l" rtl="0">
              <a:spcBef>
                <a:spcPts val="0"/>
              </a:spcBef>
              <a:spcAft>
                <a:spcPts val="0"/>
              </a:spcAft>
              <a:buNone/>
            </a:pPr>
            <a:r>
              <a:rPr lang="en-US" dirty="0"/>
              <a:t>Do-while executes loop body at least once.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6beca8781_7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6beca8781_7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 exits a loop early, continue skips the rest of the loop body and starts the next iteration</a:t>
            </a:r>
            <a:endParaRPr/>
          </a:p>
          <a:p>
            <a:pPr marL="457200" lvl="0" indent="-298450" algn="l" rtl="0">
              <a:spcBef>
                <a:spcPts val="0"/>
              </a:spcBef>
              <a:spcAft>
                <a:spcPts val="0"/>
              </a:spcAft>
              <a:buSzPts val="1100"/>
              <a:buChar char="-"/>
            </a:pPr>
            <a:r>
              <a:rPr lang="en"/>
              <a:t>In a for loop, the update statement should still happen for continue, which is why we need an extra label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6beca8781_7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6beca8781_7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6beca8781_7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76beca8781_7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FOR THUMBS for whether they’ve seen/used thse before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76beca8781_7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76beca8781_7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Could also use an if/else ladder, but switch looks cleaner</a:t>
            </a:r>
          </a:p>
          <a:p>
            <a:pPr marL="0" lvl="0" indent="0" algn="l" rtl="0">
              <a:spcBef>
                <a:spcPts val="0"/>
              </a:spcBef>
              <a:spcAft>
                <a:spcPts val="0"/>
              </a:spcAft>
              <a:buNone/>
            </a:pPr>
            <a:r>
              <a:rPr lang="en-US" dirty="0"/>
              <a:t>Case 1 -&gt; if x==1, case 2 -&gt; if x==2, etc.</a:t>
            </a:r>
          </a:p>
          <a:p>
            <a:pPr marL="0" lvl="0" indent="0" algn="l" rtl="0">
              <a:spcBef>
                <a:spcPts val="0"/>
              </a:spcBef>
              <a:spcAft>
                <a:spcPts val="0"/>
              </a:spcAft>
              <a:buNone/>
            </a:pPr>
            <a:r>
              <a:rPr lang="en-US" dirty="0"/>
              <a:t>2 case will also execute case 3 code</a:t>
            </a:r>
          </a:p>
          <a:p>
            <a:pPr marL="0" lvl="0" indent="0" algn="l" rtl="0">
              <a:spcBef>
                <a:spcPts val="0"/>
              </a:spcBef>
              <a:spcAft>
                <a:spcPts val="0"/>
              </a:spcAft>
              <a:buNone/>
            </a:pPr>
            <a:r>
              <a:rPr lang="en-US" dirty="0"/>
              <a:t>Any x not listed will go to default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6beca8781_7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76beca8781_7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Targi</a:t>
            </a:r>
            <a:r>
              <a:rPr lang="en-US" dirty="0"/>
              <a:t> points to the code for </a:t>
            </a:r>
            <a:r>
              <a:rPr lang="en-US" dirty="0" err="1"/>
              <a:t>blocki</a:t>
            </a:r>
            <a:endParaRPr lang="en-US" dirty="0"/>
          </a:p>
          <a:p>
            <a:pPr marL="0" lvl="0" indent="0" algn="l" rtl="0">
              <a:spcBef>
                <a:spcPts val="0"/>
              </a:spcBef>
              <a:spcAft>
                <a:spcPts val="0"/>
              </a:spcAft>
              <a:buNone/>
            </a:pPr>
            <a:r>
              <a:rPr lang="en-US" dirty="0"/>
              <a:t>Case = index in jump table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6beca8781_7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76beca8781_7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X &lt;=7 unsigned, so that negative numbers overflow to be &gt;7</a:t>
            </a:r>
          </a:p>
          <a:p>
            <a:pPr marL="0" lvl="0" indent="0" algn="l" rtl="0">
              <a:spcBef>
                <a:spcPts val="0"/>
              </a:spcBef>
              <a:spcAft>
                <a:spcPts val="0"/>
              </a:spcAft>
              <a:buNone/>
            </a:pPr>
            <a:r>
              <a:rPr lang="en-US" dirty="0"/>
              <a:t>0 and 4 in jump table point to default</a:t>
            </a:r>
            <a:endParaRPr dirty="0"/>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76beca8781_7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76beca8781_7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Cmp+ja</a:t>
            </a:r>
            <a:r>
              <a:rPr lang="en-US" dirty="0"/>
              <a:t> = if x&gt;7 (unsigned), go to default case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6beca8781_7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6beca8781_7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Jmp</a:t>
            </a:r>
            <a:r>
              <a:rPr lang="en-US" dirty="0"/>
              <a:t> = jump to index x in table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76beca8781_7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76beca8781_7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.L4 = label for table</a:t>
            </a:r>
          </a:p>
          <a:p>
            <a:pPr marL="0" lvl="0" indent="0" algn="l" rtl="0">
              <a:spcBef>
                <a:spcPts val="0"/>
              </a:spcBef>
              <a:spcAft>
                <a:spcPts val="0"/>
              </a:spcAft>
              <a:buNone/>
            </a:pPr>
            <a:r>
              <a:rPr lang="en-US" dirty="0"/>
              <a:t>.LX (x!=4) = label for case code</a:t>
            </a:r>
          </a:p>
          <a:p>
            <a:pPr marL="0" lvl="0" indent="0" algn="l" rtl="0">
              <a:spcBef>
                <a:spcPts val="0"/>
              </a:spcBef>
              <a:spcAft>
                <a:spcPts val="0"/>
              </a:spcAft>
              <a:buNone/>
            </a:pPr>
            <a:r>
              <a:rPr lang="en-US" dirty="0"/>
              <a:t>Remember “quad” = 8B in x86_64</a:t>
            </a:r>
          </a:p>
          <a:p>
            <a:pPr marL="0" lvl="0" indent="0" algn="l" rtl="0">
              <a:spcBef>
                <a:spcPts val="0"/>
              </a:spcBef>
              <a:spcAft>
                <a:spcPts val="0"/>
              </a:spcAft>
              <a:buNone/>
            </a:pPr>
            <a:r>
              <a:rPr lang="en-US" dirty="0"/>
              <a:t>x/out *, would set %</a:t>
            </a:r>
            <a:r>
              <a:rPr lang="en-US" dirty="0" err="1"/>
              <a:t>rsp</a:t>
            </a:r>
            <a:r>
              <a:rPr lang="en-US" dirty="0"/>
              <a:t> to &amp;table[x]. w/ *, sets it to table[x]</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6beca8781_7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76beca8781_7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6beca8781_7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6beca8781_7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Cmp</a:t>
            </a:r>
            <a:r>
              <a:rPr lang="en-US" dirty="0"/>
              <a:t> = subtract, test = and (bitwise)</a:t>
            </a:r>
          </a:p>
          <a:p>
            <a:pPr marL="0" lvl="0" indent="0" algn="l" rtl="0">
              <a:spcBef>
                <a:spcPts val="0"/>
              </a:spcBef>
              <a:spcAft>
                <a:spcPts val="0"/>
              </a:spcAft>
              <a:buNone/>
            </a:pPr>
            <a:r>
              <a:rPr lang="en-US" dirty="0" err="1"/>
              <a:t>Cmp</a:t>
            </a:r>
            <a:r>
              <a:rPr lang="en-US" dirty="0"/>
              <a:t> lets us check which is greater</a:t>
            </a:r>
          </a:p>
          <a:p>
            <a:pPr marL="0" lvl="0" indent="0" algn="l" rtl="0">
              <a:spcBef>
                <a:spcPts val="0"/>
              </a:spcBef>
              <a:spcAft>
                <a:spcPts val="0"/>
              </a:spcAft>
              <a:buNone/>
            </a:pPr>
            <a:r>
              <a:rPr lang="en-US" dirty="0" err="1"/>
              <a:t>Cmpq</a:t>
            </a:r>
            <a:r>
              <a:rPr lang="en-US" dirty="0"/>
              <a:t> </a:t>
            </a:r>
            <a:r>
              <a:rPr lang="en-US" dirty="0" err="1"/>
              <a:t>rsi</a:t>
            </a:r>
            <a:r>
              <a:rPr lang="en-US" dirty="0"/>
              <a:t>, </a:t>
            </a:r>
            <a:r>
              <a:rPr lang="en-US" dirty="0" err="1"/>
              <a:t>rdi</a:t>
            </a:r>
            <a:r>
              <a:rPr lang="en-US" dirty="0"/>
              <a:t> = </a:t>
            </a:r>
            <a:r>
              <a:rPr lang="en-US" dirty="0" err="1"/>
              <a:t>rdi-rsi</a:t>
            </a:r>
            <a:r>
              <a:rPr lang="en-US" dirty="0"/>
              <a:t> = x-y</a:t>
            </a:r>
          </a:p>
          <a:p>
            <a:pPr marL="0" lvl="0" indent="0" algn="l" rtl="0">
              <a:spcBef>
                <a:spcPts val="0"/>
              </a:spcBef>
              <a:spcAft>
                <a:spcPts val="0"/>
              </a:spcAft>
              <a:buNone/>
            </a:pPr>
            <a:r>
              <a:rPr lang="en-US" dirty="0"/>
              <a:t>Jump to else if x!&gt;y -&gt; x&lt;=y, x-y=0 -&gt; </a:t>
            </a:r>
            <a:r>
              <a:rPr lang="en-US" dirty="0" err="1"/>
              <a:t>jle</a:t>
            </a:r>
            <a:r>
              <a:rPr lang="en-US" dirty="0"/>
              <a:t>, so the answer is B</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6beca8781_7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6beca8781_7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6beca8781_7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6beca8781_7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6beca8781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6beca8781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t>
            </a:r>
            <a:r>
              <a:rPr lang="en" dirty="0"/>
              <a:t>et takes a single-byte register or memory location</a:t>
            </a:r>
          </a:p>
          <a:p>
            <a:pPr marL="0" lvl="0" indent="0" algn="l" rtl="0">
              <a:spcBef>
                <a:spcPts val="0"/>
              </a:spcBef>
              <a:spcAft>
                <a:spcPts val="0"/>
              </a:spcAft>
              <a:buNone/>
            </a:pPr>
            <a:r>
              <a:rPr lang="en-US" dirty="0"/>
              <a:t>C</a:t>
            </a:r>
            <a:r>
              <a:rPr lang="en" dirty="0"/>
              <a:t>omparison is against zero! </a:t>
            </a:r>
            <a:r>
              <a:rPr lang="en-US" dirty="0"/>
              <a:t>E</a:t>
            </a:r>
            <a:r>
              <a:rPr lang="en" dirty="0"/>
              <a:t>x: sete = set if equal to 0</a:t>
            </a:r>
          </a:p>
          <a:p>
            <a:pPr marL="0" lvl="0" indent="0" algn="l" rtl="0">
              <a:spcBef>
                <a:spcPts val="0"/>
              </a:spcBef>
              <a:spcAft>
                <a:spcPts val="0"/>
              </a:spcAft>
              <a:buNone/>
            </a:pPr>
            <a:r>
              <a:rPr lang="en-US" dirty="0"/>
              <a:t>D</a:t>
            </a:r>
            <a:r>
              <a:rPr lang="en" dirty="0"/>
              <a:t>on’t need to learn the condition column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6beca8781_7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6beca8781_7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Cmp</a:t>
            </a:r>
            <a:r>
              <a:rPr lang="en-US" dirty="0"/>
              <a:t> sets flags based on x-y</a:t>
            </a:r>
          </a:p>
          <a:p>
            <a:pPr marL="0" lvl="0" indent="0" algn="l" rtl="0">
              <a:spcBef>
                <a:spcPts val="0"/>
              </a:spcBef>
              <a:spcAft>
                <a:spcPts val="0"/>
              </a:spcAft>
              <a:buNone/>
            </a:pPr>
            <a:r>
              <a:rPr lang="en-US" dirty="0" err="1"/>
              <a:t>Setg</a:t>
            </a:r>
            <a:r>
              <a:rPr lang="en-US" dirty="0"/>
              <a:t> sets %al (lowest byte of %</a:t>
            </a:r>
            <a:r>
              <a:rPr lang="en-US" dirty="0" err="1"/>
              <a:t>rax</a:t>
            </a:r>
            <a:r>
              <a:rPr lang="en-US" dirty="0"/>
              <a:t>) to 1 if x-y&gt;0 (i.e. x &gt; y)</a:t>
            </a:r>
          </a:p>
          <a:p>
            <a:pPr marL="0" lvl="0" indent="0" algn="l" rtl="0">
              <a:spcBef>
                <a:spcPts val="0"/>
              </a:spcBef>
              <a:spcAft>
                <a:spcPts val="0"/>
              </a:spcAft>
              <a:buNone/>
            </a:pPr>
            <a:r>
              <a:rPr lang="en-US" dirty="0"/>
              <a:t>Extend to size of an int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6beca8781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76beca8781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Remember %rip (instruction pointer) is a special register that stores the address of the next instruction to execute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6beca8781_7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6beca8781_7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important table!! And it’s on the reference sheet (on course website and Ed)</a:t>
            </a:r>
            <a:endParaRPr/>
          </a:p>
          <a:p>
            <a:pPr marL="457200" lvl="0" indent="-298450" algn="l" rtl="0">
              <a:spcBef>
                <a:spcPts val="0"/>
              </a:spcBef>
              <a:spcAft>
                <a:spcPts val="0"/>
              </a:spcAft>
              <a:buSzPts val="1100"/>
              <a:buChar char="-"/>
            </a:pPr>
            <a:r>
              <a:rPr lang="en"/>
              <a:t>Also includes set and how these instructions combine with cmp and test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x86-64 Programming III</a:t>
            </a:r>
            <a:endParaRPr sz="3000"/>
          </a:p>
        </p:txBody>
      </p:sp>
      <p:sp>
        <p:nvSpPr>
          <p:cNvPr id="76" name="Google Shape;76;p18"/>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77" name="Google Shape;77;p18"/>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78" name="Google Shape;78;p18" descr="A screenshot from Futurama. A man with red hair looks at a cross-stitched sign mounted on the wall which reads:&#10;1st line &quot;10 HOME&quot;&#10;2nd line &quot;20 SWEET&quot;&#10;3rd line &quot;30 GO TO 10&quot;"/>
          <p:cNvPicPr preferRelativeResize="0"/>
          <p:nvPr/>
        </p:nvPicPr>
        <p:blipFill>
          <a:blip r:embed="rId3">
            <a:alphaModFix/>
          </a:blip>
          <a:stretch>
            <a:fillRect/>
          </a:stretch>
        </p:blipFill>
        <p:spPr>
          <a:xfrm>
            <a:off x="4230615" y="1005876"/>
            <a:ext cx="4753185" cy="3067876"/>
          </a:xfrm>
          <a:prstGeom prst="rect">
            <a:avLst/>
          </a:prstGeom>
          <a:noFill/>
          <a:ln w="19050" cap="flat" cmpd="sng">
            <a:solidFill>
              <a:schemeClr val="dk2"/>
            </a:solidFill>
            <a:prstDash val="solid"/>
            <a:round/>
            <a:headEnd type="none" w="sm" len="sm"/>
            <a:tailEnd type="none" w="sm" len="sm"/>
          </a:ln>
        </p:spPr>
      </p:pic>
      <p:sp>
        <p:nvSpPr>
          <p:cNvPr id="79" name="Google Shape;7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Choosing Instructions for Conditionals (pt 2)</a:t>
            </a:r>
            <a:endParaRPr/>
          </a:p>
        </p:txBody>
      </p:sp>
      <p:sp>
        <p:nvSpPr>
          <p:cNvPr id="152" name="Google Shape;152;p2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Reminder: </a:t>
            </a:r>
            <a:r>
              <a:rPr lang="en">
                <a:latin typeface="Source Code Pro"/>
                <a:ea typeface="Source Code Pro"/>
                <a:cs typeface="Source Code Pro"/>
                <a:sym typeface="Source Code Pro"/>
              </a:rPr>
              <a:t>cmp</a:t>
            </a:r>
            <a:r>
              <a:rPr lang="en"/>
              <a:t> works like </a:t>
            </a:r>
            <a:r>
              <a:rPr lang="en">
                <a:latin typeface="Source Code Pro"/>
                <a:ea typeface="Source Code Pro"/>
                <a:cs typeface="Source Code Pro"/>
                <a:sym typeface="Source Code Pro"/>
              </a:rPr>
              <a:t>sub</a:t>
            </a:r>
            <a:r>
              <a:rPr lang="en"/>
              <a:t>, and </a:t>
            </a:r>
            <a:r>
              <a:rPr lang="en">
                <a:latin typeface="Source Code Pro"/>
                <a:ea typeface="Source Code Pro"/>
                <a:cs typeface="Source Code Pro"/>
                <a:sym typeface="Source Code Pro"/>
              </a:rPr>
              <a:t>test</a:t>
            </a:r>
            <a:r>
              <a:rPr lang="en"/>
              <a:t> works like </a:t>
            </a:r>
            <a:r>
              <a:rPr lang="en">
                <a:latin typeface="Source Code Pro"/>
                <a:ea typeface="Source Code Pro"/>
                <a:cs typeface="Source Code Pro"/>
                <a:sym typeface="Source Code Pro"/>
              </a:rPr>
              <a:t>and</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Result not stored anywhere</a:t>
            </a:r>
            <a:endParaRPr/>
          </a:p>
        </p:txBody>
      </p:sp>
      <p:graphicFrame>
        <p:nvGraphicFramePr>
          <p:cNvPr id="153" name="Google Shape;153;p27"/>
          <p:cNvGraphicFramePr/>
          <p:nvPr/>
        </p:nvGraphicFramePr>
        <p:xfrm>
          <a:off x="415425" y="1411650"/>
          <a:ext cx="3776875" cy="2849440"/>
        </p:xfrm>
        <a:graphic>
          <a:graphicData uri="http://schemas.openxmlformats.org/drawingml/2006/table">
            <a:tbl>
              <a:tblPr>
                <a:noFill/>
                <a:tableStyleId>{F3E1FE1F-4EE8-4FF8-A37F-850D55149D74}</a:tableStyleId>
              </a:tblPr>
              <a:tblGrid>
                <a:gridCol w="550850">
                  <a:extLst>
                    <a:ext uri="{9D8B030D-6E8A-4147-A177-3AD203B41FA5}">
                      <a16:colId xmlns:a16="http://schemas.microsoft.com/office/drawing/2014/main" val="20000"/>
                    </a:ext>
                  </a:extLst>
                </a:gridCol>
                <a:gridCol w="1636125">
                  <a:extLst>
                    <a:ext uri="{9D8B030D-6E8A-4147-A177-3AD203B41FA5}">
                      <a16:colId xmlns:a16="http://schemas.microsoft.com/office/drawing/2014/main" val="20001"/>
                    </a:ext>
                  </a:extLst>
                </a:gridCol>
                <a:gridCol w="1589900">
                  <a:extLst>
                    <a:ext uri="{9D8B030D-6E8A-4147-A177-3AD203B41FA5}">
                      <a16:colId xmlns:a16="http://schemas.microsoft.com/office/drawing/2014/main" val="20002"/>
                    </a:ext>
                  </a:extLst>
                </a:gridCol>
              </a:tblGrid>
              <a:tr h="254650">
                <a:tc>
                  <a:txBody>
                    <a:bodyPr/>
                    <a:lstStyle/>
                    <a:p>
                      <a:pPr marL="0" lvl="0" indent="0" algn="l" rtl="0">
                        <a:spcBef>
                          <a:spcPts val="0"/>
                        </a:spcBef>
                        <a:spcAft>
                          <a:spcPts val="0"/>
                        </a:spcAft>
                        <a:buNone/>
                      </a:pPr>
                      <a:endParaRPr sz="1100"/>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t>(op) s, d</a:t>
                      </a:r>
                      <a:endParaRPr sz="1100" b="1"/>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je</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tcPr>
                </a:tc>
                <a:tc>
                  <a:txBody>
                    <a:bodyPr/>
                    <a:lstStyle/>
                    <a:p>
                      <a:pPr marL="0" lvl="0" indent="0" algn="l" rtl="0">
                        <a:spcBef>
                          <a:spcPts val="0"/>
                        </a:spcBef>
                        <a:spcAft>
                          <a:spcPts val="0"/>
                        </a:spcAft>
                        <a:buNone/>
                      </a:pPr>
                      <a:r>
                        <a:rPr lang="en" sz="1100"/>
                        <a:t>“Equal”</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tcPr>
                </a:tc>
                <a:tc>
                  <a:txBody>
                    <a:bodyPr/>
                    <a:lstStyle/>
                    <a:p>
                      <a:pPr marL="0" lvl="0" indent="0" algn="ctr" rtl="0">
                        <a:spcBef>
                          <a:spcPts val="0"/>
                        </a:spcBef>
                        <a:spcAft>
                          <a:spcPts val="0"/>
                        </a:spcAft>
                        <a:buNone/>
                      </a:pPr>
                      <a:r>
                        <a:rPr lang="en" sz="1100">
                          <a:latin typeface="Source Code Pro"/>
                          <a:ea typeface="Source Code Pro"/>
                          <a:cs typeface="Source Code Pro"/>
                          <a:sym typeface="Source Code Pro"/>
                        </a:rPr>
                        <a:t>d (op) s ==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jne</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“Not Equal”</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2"/>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js</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“Sign” (negative)</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&lt;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3"/>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jns</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(nonnegative)</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&gt;=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4"/>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jg</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“Greater”</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&gt;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5"/>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jge</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“Greater or Equal”</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&gt;=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6"/>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jl</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“Less”</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&lt;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7"/>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jle</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“Less or Equal”</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&lt;= 0</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8"/>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ja</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100"/>
                        <a:t>“Above” (unsigned)</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&gt; 0U</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9"/>
                  </a:ext>
                </a:extLst>
              </a:tr>
              <a:tr h="207700">
                <a:tc>
                  <a:txBody>
                    <a:bodyPr/>
                    <a:lstStyle/>
                    <a:p>
                      <a:pPr marL="0" lvl="0" indent="0" algn="l" rtl="0">
                        <a:spcBef>
                          <a:spcPts val="0"/>
                        </a:spcBef>
                        <a:spcAft>
                          <a:spcPts val="0"/>
                        </a:spcAft>
                        <a:buNone/>
                      </a:pPr>
                      <a:r>
                        <a:rPr lang="en" sz="1100" b="1">
                          <a:latin typeface="Source Code Pro"/>
                          <a:ea typeface="Source Code Pro"/>
                          <a:cs typeface="Source Code Pro"/>
                          <a:sym typeface="Source Code Pro"/>
                        </a:rPr>
                        <a:t>jb</a:t>
                      </a:r>
                      <a:endParaRPr sz="11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a:t>“Below” (unsigned)</a:t>
                      </a:r>
                      <a:endParaRPr sz="11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dk1"/>
                          </a:solidFill>
                          <a:latin typeface="Source Code Pro"/>
                          <a:ea typeface="Source Code Pro"/>
                          <a:cs typeface="Source Code Pro"/>
                          <a:sym typeface="Source Code Pro"/>
                        </a:rPr>
                        <a:t>d (op) s &lt; -U</a:t>
                      </a:r>
                      <a:endParaRPr sz="11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54" name="Google Shape;154;p27"/>
          <p:cNvSpPr/>
          <p:nvPr/>
        </p:nvSpPr>
        <p:spPr>
          <a:xfrm>
            <a:off x="4442413" y="1276925"/>
            <a:ext cx="2101800" cy="1398600"/>
          </a:xfrm>
          <a:prstGeom prst="flowChartAlternateProcess">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Source Code Pro"/>
                <a:ea typeface="Source Code Pro"/>
                <a:cs typeface="Source Code Pro"/>
                <a:sym typeface="Source Code Pro"/>
              </a:rPr>
              <a:t>cmpq a, b</a:t>
            </a:r>
            <a:endParaRPr b="1"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je:	b-a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jne:	b-a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jg:	b-a &gt;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jl:	b-a &lt;  0</a:t>
            </a:r>
            <a:endParaRPr dirty="0">
              <a:latin typeface="Source Code Pro"/>
              <a:ea typeface="Source Code Pro"/>
              <a:cs typeface="Source Code Pro"/>
              <a:sym typeface="Source Code Pro"/>
            </a:endParaRPr>
          </a:p>
        </p:txBody>
      </p:sp>
      <p:sp>
        <p:nvSpPr>
          <p:cNvPr id="155" name="Google Shape;155;p27"/>
          <p:cNvSpPr/>
          <p:nvPr/>
        </p:nvSpPr>
        <p:spPr>
          <a:xfrm>
            <a:off x="4442413" y="2783400"/>
            <a:ext cx="2101800" cy="1398600"/>
          </a:xfrm>
          <a:prstGeom prst="flowChartAlternateProcess">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Source Code Pro"/>
                <a:ea typeface="Source Code Pro"/>
                <a:cs typeface="Source Code Pro"/>
                <a:sym typeface="Source Code Pro"/>
              </a:rPr>
              <a:t>testq a, b</a:t>
            </a:r>
            <a:endParaRPr b="1"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je:	b&amp;a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jne:	b&amp;a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jg:	b&amp;a &gt;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jl:	b&amp;a &lt;  0</a:t>
            </a:r>
            <a:endParaRPr dirty="0">
              <a:latin typeface="Source Code Pro"/>
              <a:ea typeface="Source Code Pro"/>
              <a:cs typeface="Source Code Pro"/>
              <a:sym typeface="Source Code Pro"/>
            </a:endParaRPr>
          </a:p>
        </p:txBody>
      </p:sp>
      <p:sp>
        <p:nvSpPr>
          <p:cNvPr id="156" name="Google Shape;156;p27"/>
          <p:cNvSpPr/>
          <p:nvPr/>
        </p:nvSpPr>
        <p:spPr>
          <a:xfrm>
            <a:off x="6794350" y="2783400"/>
            <a:ext cx="2101800" cy="1398600"/>
          </a:xfrm>
          <a:prstGeom prst="flowChartAlternateProcess">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Source Code Pro"/>
                <a:ea typeface="Source Code Pro"/>
                <a:cs typeface="Source Code Pro"/>
                <a:sym typeface="Source Code Pro"/>
              </a:rPr>
              <a:t>testq a, a</a:t>
            </a:r>
            <a:endParaRPr b="1"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je:	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jne:	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jg:	a &gt;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jl:	a &lt;  0</a:t>
            </a:r>
            <a:endParaRPr dirty="0">
              <a:latin typeface="Source Code Pro"/>
              <a:ea typeface="Source Code Pro"/>
              <a:cs typeface="Source Code Pro"/>
              <a:sym typeface="Source Code Pro"/>
            </a:endParaRPr>
          </a:p>
        </p:txBody>
      </p:sp>
      <p:sp>
        <p:nvSpPr>
          <p:cNvPr id="157" name="Google Shape;157;p27" descr="Speech bubble pointing to &quot;testq a, a&quot;"/>
          <p:cNvSpPr/>
          <p:nvPr/>
        </p:nvSpPr>
        <p:spPr>
          <a:xfrm>
            <a:off x="6970150" y="1317914"/>
            <a:ext cx="1750200" cy="890400"/>
          </a:xfrm>
          <a:prstGeom prst="wedgeRoundRectCallout">
            <a:avLst>
              <a:gd name="adj1" fmla="val -10149"/>
              <a:gd name="adj2" fmla="val 137886"/>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Use </a:t>
            </a:r>
            <a:r>
              <a:rPr lang="en" b="1">
                <a:latin typeface="Source Code Pro"/>
                <a:ea typeface="Source Code Pro"/>
                <a:cs typeface="Source Code Pro"/>
                <a:sym typeface="Source Code Pro"/>
              </a:rPr>
              <a:t>test, a, a</a:t>
            </a:r>
            <a:r>
              <a:rPr lang="en" b="1"/>
              <a:t> </a:t>
            </a:r>
            <a:r>
              <a:rPr lang="en"/>
              <a:t>to set the flags based on a single value!</a:t>
            </a:r>
            <a:endParaRPr/>
          </a:p>
        </p:txBody>
      </p:sp>
      <p:sp>
        <p:nvSpPr>
          <p:cNvPr id="158" name="Google Shape;15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Labels</a:t>
            </a:r>
            <a:endParaRPr/>
          </a:p>
        </p:txBody>
      </p:sp>
      <p:sp>
        <p:nvSpPr>
          <p:cNvPr id="164" name="Google Shape;164;p28"/>
          <p:cNvSpPr txBox="1">
            <a:spLocks noGrp="1"/>
          </p:cNvSpPr>
          <p:nvPr>
            <p:ph type="body" idx="1"/>
          </p:nvPr>
        </p:nvSpPr>
        <p:spPr>
          <a:xfrm>
            <a:off x="311700" y="742825"/>
            <a:ext cx="8520600" cy="1962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jump changes the </a:t>
            </a:r>
            <a:r>
              <a:rPr lang="en" b="1">
                <a:solidFill>
                  <a:srgbClr val="7030A0"/>
                </a:solidFill>
              </a:rPr>
              <a:t>program counter</a:t>
            </a:r>
            <a:r>
              <a:rPr lang="en"/>
              <a:t> (</a:t>
            </a:r>
            <a:r>
              <a:rPr lang="en">
                <a:latin typeface="Source Code Pro"/>
                <a:ea typeface="Source Code Pro"/>
                <a:cs typeface="Source Code Pro"/>
                <a:sym typeface="Source Code Pro"/>
              </a:rPr>
              <a:t>%rip</a:t>
            </a:r>
            <a:r>
              <a:rPr lang="en"/>
              <a:t>)</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%rip</a:t>
            </a:r>
            <a:r>
              <a:rPr lang="en"/>
              <a:t> tells the CPU the </a:t>
            </a:r>
            <a:r>
              <a:rPr lang="en" i="1"/>
              <a:t>address</a:t>
            </a:r>
            <a:r>
              <a:rPr lang="en"/>
              <a:t> of the next instruction to execute</a:t>
            </a:r>
            <a:endParaRPr/>
          </a:p>
          <a:p>
            <a:pPr marL="457200" lvl="0" indent="-342900" algn="l" rtl="0">
              <a:spcBef>
                <a:spcPts val="0"/>
              </a:spcBef>
              <a:spcAft>
                <a:spcPts val="0"/>
              </a:spcAft>
              <a:buSzPts val="1800"/>
              <a:buChar char="●"/>
            </a:pPr>
            <a:r>
              <a:rPr lang="en" b="1">
                <a:solidFill>
                  <a:srgbClr val="7030A0"/>
                </a:solidFill>
              </a:rPr>
              <a:t>Labels</a:t>
            </a:r>
            <a:r>
              <a:rPr lang="en"/>
              <a:t> give us a way to refer to a specific instruction in assembly code</a:t>
            </a:r>
            <a:endParaRPr/>
          </a:p>
          <a:p>
            <a:pPr marL="914400" lvl="1" indent="-330200" algn="l" rtl="0">
              <a:spcBef>
                <a:spcPts val="0"/>
              </a:spcBef>
              <a:spcAft>
                <a:spcPts val="0"/>
              </a:spcAft>
              <a:buSzPts val="1600"/>
              <a:buChar char="○"/>
            </a:pPr>
            <a:r>
              <a:rPr lang="en"/>
              <a:t>Associated with the next instruction found in the assembly code</a:t>
            </a:r>
            <a:endParaRPr/>
          </a:p>
          <a:p>
            <a:pPr marL="914400" lvl="1" indent="-330200" algn="l" rtl="0">
              <a:spcBef>
                <a:spcPts val="0"/>
              </a:spcBef>
              <a:spcAft>
                <a:spcPts val="0"/>
              </a:spcAft>
              <a:buSzPts val="1600"/>
              <a:buChar char="○"/>
            </a:pPr>
            <a:r>
              <a:rPr lang="en"/>
              <a:t>Eventually, each </a:t>
            </a:r>
            <a:r>
              <a:rPr lang="en" b="1" i="1"/>
              <a:t>use</a:t>
            </a:r>
            <a:r>
              <a:rPr lang="en"/>
              <a:t> of the label will be replaced with something that indicates the address of the instruction that it is associated with</a:t>
            </a:r>
            <a:endParaRPr/>
          </a:p>
        </p:txBody>
      </p:sp>
      <p:sp>
        <p:nvSpPr>
          <p:cNvPr id="165" name="Google Shape;165;p28"/>
          <p:cNvSpPr/>
          <p:nvPr/>
        </p:nvSpPr>
        <p:spPr>
          <a:xfrm>
            <a:off x="1031750" y="2835425"/>
            <a:ext cx="2957700" cy="13986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u="sng">
                <a:solidFill>
                  <a:srgbClr val="1155CC"/>
                </a:solidFill>
                <a:latin typeface="Source Code Pro"/>
                <a:ea typeface="Source Code Pro"/>
                <a:cs typeface="Source Code Pro"/>
                <a:sym typeface="Source Code Pro"/>
              </a:rPr>
              <a:t>swap:</a:t>
            </a:r>
            <a:endParaRPr u="sng">
              <a:solidFill>
                <a:srgbClr val="1155CC"/>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movq</a:t>
            </a:r>
            <a:r>
              <a:rPr lang="en">
                <a:latin typeface="Source Code Pro"/>
                <a:ea typeface="Source Code Pro"/>
                <a:cs typeface="Source Code Pro"/>
                <a:sym typeface="Source Code Pro"/>
              </a:rPr>
              <a:t> (%rdi), %rax</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movq</a:t>
            </a:r>
            <a:r>
              <a:rPr lang="en">
                <a:latin typeface="Source Code Pro"/>
                <a:ea typeface="Source Code Pro"/>
                <a:cs typeface="Source Code Pro"/>
                <a:sym typeface="Source Code Pro"/>
              </a:rPr>
              <a:t> (%rsi), %rdx</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movq</a:t>
            </a:r>
            <a:r>
              <a:rPr lang="en">
                <a:latin typeface="Source Code Pro"/>
                <a:ea typeface="Source Code Pro"/>
                <a:cs typeface="Source Code Pro"/>
                <a:sym typeface="Source Code Pro"/>
              </a:rPr>
              <a:t> %rdx, (%rdi)</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movq</a:t>
            </a:r>
            <a:r>
              <a:rPr lang="en">
                <a:latin typeface="Source Code Pro"/>
                <a:ea typeface="Source Code Pro"/>
                <a:cs typeface="Source Code Pro"/>
                <a:sym typeface="Source Code Pro"/>
              </a:rPr>
              <a:t> %rax, (%rsi)</a:t>
            </a:r>
            <a:endParaRPr>
              <a:latin typeface="Source Code Pro"/>
              <a:ea typeface="Source Code Pro"/>
              <a:cs typeface="Source Code Pro"/>
              <a:sym typeface="Source Code Pro"/>
            </a:endParaRPr>
          </a:p>
          <a:p>
            <a:pPr marL="0" lvl="0" indent="457200" algn="l" rtl="0">
              <a:spcBef>
                <a:spcPts val="0"/>
              </a:spcBef>
              <a:spcAft>
                <a:spcPts val="0"/>
              </a:spcAft>
              <a:buNone/>
            </a:pPr>
            <a:r>
              <a:rPr lang="en" b="1">
                <a:latin typeface="Source Code Pro"/>
                <a:ea typeface="Source Code Pro"/>
                <a:cs typeface="Source Code Pro"/>
                <a:sym typeface="Source Code Pro"/>
              </a:rPr>
              <a:t>ret</a:t>
            </a:r>
            <a:endParaRPr b="1">
              <a:latin typeface="Source Code Pro"/>
              <a:ea typeface="Source Code Pro"/>
              <a:cs typeface="Source Code Pro"/>
              <a:sym typeface="Source Code Pro"/>
            </a:endParaRPr>
          </a:p>
        </p:txBody>
      </p:sp>
      <p:sp>
        <p:nvSpPr>
          <p:cNvPr id="166" name="Google Shape;166;p28"/>
          <p:cNvSpPr/>
          <p:nvPr/>
        </p:nvSpPr>
        <p:spPr>
          <a:xfrm>
            <a:off x="4699775" y="2621425"/>
            <a:ext cx="2957700" cy="16125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rgbClr val="1155CC"/>
                </a:solidFill>
                <a:latin typeface="Source Code Pro"/>
                <a:ea typeface="Source Code Pro"/>
                <a:cs typeface="Source Code Pro"/>
                <a:sym typeface="Source Code Pro"/>
              </a:rPr>
              <a:t>max:</a:t>
            </a:r>
            <a:endParaRPr u="sng">
              <a:solidFill>
                <a:srgbClr val="1155CC"/>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movq</a:t>
            </a:r>
            <a:r>
              <a:rPr lang="en">
                <a:latin typeface="Source Code Pro"/>
                <a:ea typeface="Source Code Pro"/>
                <a:cs typeface="Source Code Pro"/>
                <a:sym typeface="Source Code Pro"/>
              </a:rPr>
              <a:t> %rdi, %rax</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cmpq</a:t>
            </a:r>
            <a:r>
              <a:rPr lang="en">
                <a:latin typeface="Source Code Pro"/>
                <a:ea typeface="Source Code Pro"/>
                <a:cs typeface="Source Code Pro"/>
                <a:sym typeface="Source Code Pro"/>
              </a:rPr>
              <a:t> %rsi, %rdi</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jg</a:t>
            </a:r>
            <a:r>
              <a:rPr lang="en">
                <a:latin typeface="Source Code Pro"/>
                <a:ea typeface="Source Code Pro"/>
                <a:cs typeface="Source Code Pro"/>
                <a:sym typeface="Source Code Pro"/>
              </a:rPr>
              <a:t> </a:t>
            </a:r>
            <a:r>
              <a:rPr lang="en" u="sng">
                <a:solidFill>
                  <a:schemeClr val="accent6"/>
                </a:solidFill>
                <a:latin typeface="Source Code Pro"/>
                <a:ea typeface="Source Code Pro"/>
                <a:cs typeface="Source Code Pro"/>
                <a:sym typeface="Source Code Pro"/>
              </a:rPr>
              <a:t>done</a:t>
            </a:r>
            <a:endParaRPr u="sng">
              <a:solidFill>
                <a:schemeClr val="accent6"/>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movq</a:t>
            </a:r>
            <a:r>
              <a:rPr lang="en">
                <a:latin typeface="Source Code Pro"/>
                <a:ea typeface="Source Code Pro"/>
                <a:cs typeface="Source Code Pro"/>
                <a:sym typeface="Source Code Pro"/>
              </a:rPr>
              <a:t> %rsi, %rax</a:t>
            </a:r>
            <a:endParaRPr>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u="sng">
                <a:solidFill>
                  <a:srgbClr val="1155CC"/>
                </a:solidFill>
                <a:latin typeface="Source Code Pro"/>
                <a:ea typeface="Source Code Pro"/>
                <a:cs typeface="Source Code Pro"/>
                <a:sym typeface="Source Code Pro"/>
              </a:rPr>
              <a:t>done:</a:t>
            </a:r>
            <a:endParaRPr u="sng">
              <a:solidFill>
                <a:srgbClr val="1155CC"/>
              </a:solidFill>
              <a:latin typeface="Source Code Pro"/>
              <a:ea typeface="Source Code Pro"/>
              <a:cs typeface="Source Code Pro"/>
              <a:sym typeface="Source Code Pro"/>
            </a:endParaRPr>
          </a:p>
          <a:p>
            <a:pPr marL="0" lvl="0" indent="457200" algn="l" rtl="0">
              <a:spcBef>
                <a:spcPts val="0"/>
              </a:spcBef>
              <a:spcAft>
                <a:spcPts val="0"/>
              </a:spcAft>
              <a:buNone/>
            </a:pPr>
            <a:r>
              <a:rPr lang="en" b="1">
                <a:latin typeface="Source Code Pro"/>
                <a:ea typeface="Source Code Pro"/>
                <a:cs typeface="Source Code Pro"/>
                <a:sym typeface="Source Code Pro"/>
              </a:rPr>
              <a:t>ret</a:t>
            </a:r>
            <a:endParaRPr b="1">
              <a:latin typeface="Source Code Pro"/>
              <a:ea typeface="Source Code Pro"/>
              <a:cs typeface="Source Code Pro"/>
              <a:sym typeface="Source Code Pro"/>
            </a:endParaRPr>
          </a:p>
        </p:txBody>
      </p:sp>
      <p:sp>
        <p:nvSpPr>
          <p:cNvPr id="167" name="Google Shape;16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Putting it all Together (pt 1)</a:t>
            </a:r>
            <a:endParaRPr/>
          </a:p>
        </p:txBody>
      </p:sp>
      <p:sp>
        <p:nvSpPr>
          <p:cNvPr id="173" name="Google Shape;173;p29"/>
          <p:cNvSpPr/>
          <p:nvPr/>
        </p:nvSpPr>
        <p:spPr>
          <a:xfrm>
            <a:off x="511725" y="1419675"/>
            <a:ext cx="3570900" cy="2203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max(</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max;</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if (x &gt; y)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b="1">
                <a:solidFill>
                  <a:srgbClr val="38761D"/>
                </a:solidFill>
                <a:latin typeface="Source Code Pro"/>
                <a:ea typeface="Source Code Pro"/>
                <a:cs typeface="Source Code Pro"/>
                <a:sym typeface="Source Code Pro"/>
              </a:rPr>
              <a:t>max = x;</a:t>
            </a:r>
            <a:endParaRPr b="1">
              <a:solidFill>
                <a:srgbClr val="38761D"/>
              </a:solidFill>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else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b="1">
                <a:solidFill>
                  <a:srgbClr val="4B2A85"/>
                </a:solidFill>
                <a:latin typeface="Source Code Pro"/>
                <a:ea typeface="Source Code Pro"/>
                <a:cs typeface="Source Code Pro"/>
                <a:sym typeface="Source Code Pro"/>
              </a:rPr>
              <a:t>max = y;</a:t>
            </a:r>
            <a:endParaRPr b="1">
              <a:solidFill>
                <a:srgbClr val="4B2A85"/>
              </a:solidFill>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max;</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74" name="Google Shape;174;p29"/>
          <p:cNvSpPr/>
          <p:nvPr/>
        </p:nvSpPr>
        <p:spPr>
          <a:xfrm>
            <a:off x="5001900" y="1460625"/>
            <a:ext cx="2956200" cy="21213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max:</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i="1" dirty="0">
                <a:solidFill>
                  <a:srgbClr val="DD1100"/>
                </a:solidFill>
                <a:latin typeface="Source Code Pro"/>
                <a:ea typeface="Source Code Pro"/>
                <a:cs typeface="Source Code Pro"/>
                <a:sym typeface="Source Code Pro"/>
              </a:rPr>
              <a:t>    if x&lt;y, jump to else</a:t>
            </a:r>
            <a:endParaRPr i="1" dirty="0">
              <a:solidFill>
                <a:srgbClr val="DD1100"/>
              </a:solidFill>
              <a:latin typeface="Source Code Pro"/>
              <a:ea typeface="Source Code Pro"/>
              <a:cs typeface="Source Code Pro"/>
              <a:sym typeface="Source Code Pro"/>
            </a:endParaRPr>
          </a:p>
          <a:p>
            <a:pPr marL="0" lvl="0" indent="0" algn="l" rtl="0">
              <a:spcBef>
                <a:spcPts val="0"/>
              </a:spcBef>
              <a:spcAft>
                <a:spcPts val="0"/>
              </a:spcAft>
              <a:buNone/>
            </a:pPr>
            <a:r>
              <a:rPr lang="en" b="1" dirty="0">
                <a:solidFill>
                  <a:srgbClr val="38761D"/>
                </a:solidFill>
                <a:latin typeface="Source Code Pro"/>
                <a:ea typeface="Source Code Pro"/>
                <a:cs typeface="Source Code Pro"/>
                <a:sym typeface="Source Code Pro"/>
              </a:rPr>
              <a:t>    movq</a:t>
            </a:r>
            <a:r>
              <a:rPr lang="en" dirty="0">
                <a:solidFill>
                  <a:srgbClr val="38761D"/>
                </a:solidFill>
                <a:latin typeface="Source Code Pro"/>
                <a:ea typeface="Source Code Pro"/>
                <a:cs typeface="Source Code Pro"/>
                <a:sym typeface="Source Code Pro"/>
              </a:rPr>
              <a:t> %rdi, %rax</a:t>
            </a:r>
            <a:endParaRPr dirty="0">
              <a:solidFill>
                <a:srgbClr val="38761D"/>
              </a:solidFill>
              <a:latin typeface="Source Code Pro"/>
              <a:ea typeface="Source Code Pro"/>
              <a:cs typeface="Source Code Pro"/>
              <a:sym typeface="Source Code Pro"/>
            </a:endParaRPr>
          </a:p>
          <a:p>
            <a:pPr marL="0" lvl="0" indent="0" algn="l" rtl="0">
              <a:spcBef>
                <a:spcPts val="0"/>
              </a:spcBef>
              <a:spcAft>
                <a:spcPts val="0"/>
              </a:spcAft>
              <a:buNone/>
            </a:pPr>
            <a:r>
              <a:rPr lang="en" i="1" dirty="0">
                <a:solidFill>
                  <a:srgbClr val="DD1100"/>
                </a:solidFill>
                <a:latin typeface="Source Code Pro"/>
                <a:ea typeface="Source Code Pro"/>
                <a:cs typeface="Source Code Pro"/>
                <a:sym typeface="Source Code Pro"/>
              </a:rPr>
              <a:t>    jump to done</a:t>
            </a:r>
            <a:endParaRPr i="1" dirty="0">
              <a:solidFill>
                <a:srgbClr val="DD1100"/>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DD1100"/>
                </a:solidFill>
                <a:latin typeface="Source Code Pro"/>
                <a:ea typeface="Source Code Pro"/>
                <a:cs typeface="Source Code Pro"/>
                <a:sym typeface="Source Code Pro"/>
              </a:rPr>
              <a:t>else:</a:t>
            </a:r>
            <a:endParaRPr dirty="0">
              <a:solidFill>
                <a:srgbClr val="DD1100"/>
              </a:solidFill>
              <a:latin typeface="Source Code Pro"/>
              <a:ea typeface="Source Code Pro"/>
              <a:cs typeface="Source Code Pro"/>
              <a:sym typeface="Source Code Pro"/>
            </a:endParaRPr>
          </a:p>
          <a:p>
            <a:pPr marL="0" lvl="0" indent="0" algn="l" rtl="0">
              <a:spcBef>
                <a:spcPts val="0"/>
              </a:spcBef>
              <a:spcAft>
                <a:spcPts val="0"/>
              </a:spcAft>
              <a:buNone/>
            </a:pPr>
            <a:r>
              <a:rPr lang="en" b="1" dirty="0">
                <a:solidFill>
                  <a:srgbClr val="4B2A85"/>
                </a:solidFill>
                <a:latin typeface="Source Code Pro"/>
                <a:ea typeface="Source Code Pro"/>
                <a:cs typeface="Source Code Pro"/>
                <a:sym typeface="Source Code Pro"/>
              </a:rPr>
              <a:t>    movq</a:t>
            </a:r>
            <a:r>
              <a:rPr lang="en" dirty="0">
                <a:solidFill>
                  <a:srgbClr val="4B2A85"/>
                </a:solidFill>
                <a:latin typeface="Source Code Pro"/>
                <a:ea typeface="Source Code Pro"/>
                <a:cs typeface="Source Code Pro"/>
                <a:sym typeface="Source Code Pro"/>
              </a:rPr>
              <a:t> %rsi, %rax</a:t>
            </a:r>
            <a:endParaRPr dirty="0">
              <a:solidFill>
                <a:srgbClr val="4B2A85"/>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DD1100"/>
                </a:solidFill>
                <a:latin typeface="Source Code Pro"/>
                <a:ea typeface="Source Code Pro"/>
                <a:cs typeface="Source Code Pro"/>
                <a:sym typeface="Source Code Pro"/>
              </a:rPr>
              <a:t>done:</a:t>
            </a:r>
            <a:endParaRPr b="1" dirty="0">
              <a:solidFill>
                <a:srgbClr val="DD1100"/>
              </a:solidFill>
              <a:latin typeface="Source Code Pro"/>
              <a:ea typeface="Source Code Pro"/>
              <a:cs typeface="Source Code Pro"/>
              <a:sym typeface="Source Code Pro"/>
            </a:endParaRPr>
          </a:p>
          <a:p>
            <a:pPr marL="0" lvl="0" indent="0" algn="l" rtl="0">
              <a:spcBef>
                <a:spcPts val="0"/>
              </a:spcBef>
              <a:spcAft>
                <a:spcPts val="0"/>
              </a:spcAft>
              <a:buNone/>
            </a:pPr>
            <a:r>
              <a:rPr lang="en" b="1" dirty="0">
                <a:latin typeface="Source Code Pro"/>
                <a:ea typeface="Source Code Pro"/>
                <a:cs typeface="Source Code Pro"/>
                <a:sym typeface="Source Code Pro"/>
              </a:rPr>
              <a:t>    ret</a:t>
            </a:r>
            <a:endParaRPr b="1" dirty="0">
              <a:latin typeface="Source Code Pro"/>
              <a:ea typeface="Source Code Pro"/>
              <a:cs typeface="Source Code Pro"/>
              <a:sym typeface="Source Code Pro"/>
            </a:endParaRPr>
          </a:p>
        </p:txBody>
      </p:sp>
      <p:cxnSp>
        <p:nvCxnSpPr>
          <p:cNvPr id="175" name="Google Shape;175;p29" descr="Arrow pointing from the C code block (long max...) to the x86 pseudocode block (max:...)"/>
          <p:cNvCxnSpPr>
            <a:endCxn id="174" idx="1"/>
          </p:cNvCxnSpPr>
          <p:nvPr/>
        </p:nvCxnSpPr>
        <p:spPr>
          <a:xfrm>
            <a:off x="4082700" y="2521275"/>
            <a:ext cx="919200" cy="0"/>
          </a:xfrm>
          <a:prstGeom prst="straightConnector1">
            <a:avLst/>
          </a:prstGeom>
          <a:noFill/>
          <a:ln w="28575" cap="flat" cmpd="sng">
            <a:solidFill>
              <a:srgbClr val="7030A0"/>
            </a:solidFill>
            <a:prstDash val="solid"/>
            <a:round/>
            <a:headEnd type="none" w="med" len="med"/>
            <a:tailEnd type="triangle" w="med" len="med"/>
          </a:ln>
        </p:spPr>
      </p:cxnSp>
      <p:graphicFrame>
        <p:nvGraphicFramePr>
          <p:cNvPr id="176" name="Google Shape;176;p29"/>
          <p:cNvGraphicFramePr/>
          <p:nvPr>
            <p:extLst>
              <p:ext uri="{D42A27DB-BD31-4B8C-83A1-F6EECF244321}">
                <p14:modId xmlns:p14="http://schemas.microsoft.com/office/powerpoint/2010/main" val="689846927"/>
              </p:ext>
            </p:extLst>
          </p:nvPr>
        </p:nvGraphicFramePr>
        <p:xfrm>
          <a:off x="7136375" y="170125"/>
          <a:ext cx="1884775" cy="1188630"/>
        </p:xfrm>
        <a:graphic>
          <a:graphicData uri="http://schemas.openxmlformats.org/drawingml/2006/table">
            <a:tbl>
              <a:tblPr>
                <a:noFill/>
                <a:tableStyleId>{F3E1FE1F-4EE8-4FF8-A37F-850D55149D74}</a:tableStyleId>
              </a:tblPr>
              <a:tblGrid>
                <a:gridCol w="665700">
                  <a:extLst>
                    <a:ext uri="{9D8B030D-6E8A-4147-A177-3AD203B41FA5}">
                      <a16:colId xmlns:a16="http://schemas.microsoft.com/office/drawing/2014/main" val="20000"/>
                    </a:ext>
                  </a:extLst>
                </a:gridCol>
                <a:gridCol w="12190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%rdi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%rsi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y</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dirty="0">
                          <a:latin typeface="Source Code Pro"/>
                          <a:ea typeface="Source Code Pro"/>
                          <a:cs typeface="Source Code Pro"/>
                          <a:sym typeface="Source Code Pro"/>
                        </a:rPr>
                        <a:t>%rax</a:t>
                      </a:r>
                      <a:endParaRPr dirty="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dirty="0"/>
                        <a:t>Return value</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7" name="Google Shape;17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Putting it all Together (pt 2)</a:t>
            </a:r>
            <a:endParaRPr/>
          </a:p>
        </p:txBody>
      </p:sp>
      <p:sp>
        <p:nvSpPr>
          <p:cNvPr id="183" name="Google Shape;183;p30"/>
          <p:cNvSpPr/>
          <p:nvPr/>
        </p:nvSpPr>
        <p:spPr>
          <a:xfrm>
            <a:off x="511725" y="1419675"/>
            <a:ext cx="3570900" cy="2203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max(</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max;</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if (x &gt; y)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b="1">
                <a:solidFill>
                  <a:srgbClr val="38761D"/>
                </a:solidFill>
                <a:latin typeface="Source Code Pro"/>
                <a:ea typeface="Source Code Pro"/>
                <a:cs typeface="Source Code Pro"/>
                <a:sym typeface="Source Code Pro"/>
              </a:rPr>
              <a:t>max = x;</a:t>
            </a:r>
            <a:endParaRPr b="1">
              <a:solidFill>
                <a:srgbClr val="38761D"/>
              </a:solidFill>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else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b="1">
                <a:solidFill>
                  <a:srgbClr val="4B2A85"/>
                </a:solidFill>
                <a:latin typeface="Source Code Pro"/>
                <a:ea typeface="Source Code Pro"/>
                <a:cs typeface="Source Code Pro"/>
                <a:sym typeface="Source Code Pro"/>
              </a:rPr>
              <a:t>max = y;</a:t>
            </a:r>
            <a:endParaRPr b="1">
              <a:solidFill>
                <a:srgbClr val="4B2A85"/>
              </a:solidFill>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max;</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84" name="Google Shape;184;p30"/>
          <p:cNvSpPr/>
          <p:nvPr/>
        </p:nvSpPr>
        <p:spPr>
          <a:xfrm>
            <a:off x="5001899" y="1460625"/>
            <a:ext cx="3889339" cy="24732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max:</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a:t>
            </a:r>
            <a:r>
              <a:rPr lang="en" b="1" u="sng" dirty="0">
                <a:solidFill>
                  <a:schemeClr val="accent6"/>
                </a:solidFill>
                <a:latin typeface="Source Code Pro"/>
                <a:ea typeface="Source Code Pro"/>
                <a:cs typeface="Source Code Pro"/>
                <a:sym typeface="Source Code Pro"/>
              </a:rPr>
              <a:t>cmpq</a:t>
            </a:r>
            <a:r>
              <a:rPr lang="en" u="sng" dirty="0">
                <a:solidFill>
                  <a:schemeClr val="accent6"/>
                </a:solidFill>
                <a:latin typeface="Source Code Pro"/>
                <a:ea typeface="Source Code Pro"/>
                <a:cs typeface="Source Code Pro"/>
                <a:sym typeface="Source Code Pro"/>
              </a:rPr>
              <a:t> %rdi, %rsi</a:t>
            </a:r>
            <a:r>
              <a:rPr lang="en" dirty="0">
                <a:solidFill>
                  <a:schemeClr val="accent6"/>
                </a:solidFill>
                <a:latin typeface="Source Code Pro"/>
                <a:ea typeface="Source Code Pro"/>
                <a:cs typeface="Source Code Pro"/>
                <a:sym typeface="Source Code Pro"/>
              </a:rPr>
              <a:t>	</a:t>
            </a:r>
            <a:r>
              <a:rPr lang="en" dirty="0">
                <a:solidFill>
                  <a:srgbClr val="757575"/>
                </a:solidFill>
                <a:latin typeface="Source Code Pro"/>
                <a:ea typeface="Source Code Pro"/>
                <a:cs typeface="Source Code Pro"/>
                <a:sym typeface="Source Code Pro"/>
              </a:rPr>
              <a:t># jump if</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chemeClr val="accent6"/>
                </a:solidFill>
                <a:latin typeface="Source Code Pro"/>
                <a:ea typeface="Source Code Pro"/>
                <a:cs typeface="Source Code Pro"/>
                <a:sym typeface="Source Code Pro"/>
              </a:rPr>
              <a:t>	</a:t>
            </a:r>
            <a:r>
              <a:rPr lang="en" b="1" u="sng" dirty="0">
                <a:solidFill>
                  <a:schemeClr val="accent6"/>
                </a:solidFill>
                <a:latin typeface="Source Code Pro"/>
                <a:ea typeface="Source Code Pro"/>
                <a:cs typeface="Source Code Pro"/>
                <a:sym typeface="Source Code Pro"/>
              </a:rPr>
              <a:t>jge</a:t>
            </a:r>
            <a:r>
              <a:rPr lang="en" u="sng" dirty="0">
                <a:solidFill>
                  <a:schemeClr val="accent6"/>
                </a:solidFill>
                <a:latin typeface="Source Code Pro"/>
                <a:ea typeface="Source Code Pro"/>
                <a:cs typeface="Source Code Pro"/>
                <a:sym typeface="Source Code Pro"/>
              </a:rPr>
              <a:t> else</a:t>
            </a:r>
            <a:r>
              <a:rPr lang="en" dirty="0">
                <a:solidFill>
                  <a:schemeClr val="accent6"/>
                </a:solidFill>
                <a:latin typeface="Source Code Pro"/>
                <a:ea typeface="Source Code Pro"/>
                <a:cs typeface="Source Code Pro"/>
                <a:sym typeface="Source Code Pro"/>
              </a:rPr>
              <a:t>		</a:t>
            </a:r>
            <a:r>
              <a:rPr lang="en" dirty="0">
                <a:solidFill>
                  <a:srgbClr val="757575"/>
                </a:solidFill>
                <a:latin typeface="Source Code Pro"/>
                <a:ea typeface="Source Code Pro"/>
                <a:cs typeface="Source Code Pro"/>
                <a:sym typeface="Source Code Pro"/>
              </a:rPr>
              <a:t># y &gt;= x</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a:t>
            </a:r>
            <a:r>
              <a:rPr lang="en" b="1" dirty="0">
                <a:solidFill>
                  <a:srgbClr val="38761D"/>
                </a:solidFill>
                <a:latin typeface="Source Code Pro"/>
                <a:ea typeface="Source Code Pro"/>
                <a:cs typeface="Source Code Pro"/>
                <a:sym typeface="Source Code Pro"/>
              </a:rPr>
              <a:t>movq</a:t>
            </a:r>
            <a:r>
              <a:rPr lang="en" dirty="0">
                <a:solidFill>
                  <a:srgbClr val="38761D"/>
                </a:solidFill>
                <a:latin typeface="Source Code Pro"/>
                <a:ea typeface="Source Code Pro"/>
                <a:cs typeface="Source Code Pro"/>
                <a:sym typeface="Source Code Pro"/>
              </a:rPr>
              <a:t> %rdi, %rax</a:t>
            </a:r>
            <a:endParaRPr dirty="0">
              <a:solidFill>
                <a:srgbClr val="38761D"/>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a:t>
            </a:r>
            <a:r>
              <a:rPr lang="en" b="1" dirty="0">
                <a:solidFill>
                  <a:srgbClr val="DD1100"/>
                </a:solidFill>
                <a:latin typeface="Source Code Pro"/>
                <a:ea typeface="Source Code Pro"/>
                <a:cs typeface="Source Code Pro"/>
                <a:sym typeface="Source Code Pro"/>
              </a:rPr>
              <a:t>jmp</a:t>
            </a:r>
            <a:r>
              <a:rPr lang="en" dirty="0">
                <a:solidFill>
                  <a:srgbClr val="DD1100"/>
                </a:solidFill>
                <a:latin typeface="Source Code Pro"/>
                <a:ea typeface="Source Code Pro"/>
                <a:cs typeface="Source Code Pro"/>
                <a:sym typeface="Source Code Pro"/>
              </a:rPr>
              <a:t> done</a:t>
            </a:r>
            <a:endParaRPr dirty="0">
              <a:solidFill>
                <a:srgbClr val="DD1100"/>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DD1100"/>
                </a:solidFill>
                <a:latin typeface="Source Code Pro"/>
                <a:ea typeface="Source Code Pro"/>
                <a:cs typeface="Source Code Pro"/>
                <a:sym typeface="Source Code Pro"/>
              </a:rPr>
              <a:t>else:</a:t>
            </a:r>
            <a:endParaRPr dirty="0">
              <a:solidFill>
                <a:srgbClr val="DD1100"/>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a:t>
            </a:r>
            <a:r>
              <a:rPr lang="en" b="1" dirty="0">
                <a:solidFill>
                  <a:srgbClr val="4B2A85"/>
                </a:solidFill>
                <a:latin typeface="Source Code Pro"/>
                <a:ea typeface="Source Code Pro"/>
                <a:cs typeface="Source Code Pro"/>
                <a:sym typeface="Source Code Pro"/>
              </a:rPr>
              <a:t>movq</a:t>
            </a:r>
            <a:r>
              <a:rPr lang="en" dirty="0">
                <a:solidFill>
                  <a:srgbClr val="4B2A85"/>
                </a:solidFill>
                <a:latin typeface="Source Code Pro"/>
                <a:ea typeface="Source Code Pro"/>
                <a:cs typeface="Source Code Pro"/>
                <a:sym typeface="Source Code Pro"/>
              </a:rPr>
              <a:t> %rsi, %rax</a:t>
            </a:r>
            <a:endParaRPr dirty="0">
              <a:solidFill>
                <a:srgbClr val="4B2A85"/>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DD1100"/>
                </a:solidFill>
                <a:latin typeface="Source Code Pro"/>
                <a:ea typeface="Source Code Pro"/>
                <a:cs typeface="Source Code Pro"/>
                <a:sym typeface="Source Code Pro"/>
              </a:rPr>
              <a:t>done:</a:t>
            </a:r>
            <a:endParaRPr b="1" dirty="0">
              <a:solidFill>
                <a:srgbClr val="DD1100"/>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a:t>
            </a:r>
            <a:r>
              <a:rPr lang="en" b="1" dirty="0">
                <a:latin typeface="Source Code Pro"/>
                <a:ea typeface="Source Code Pro"/>
                <a:cs typeface="Source Code Pro"/>
                <a:sym typeface="Source Code Pro"/>
              </a:rPr>
              <a:t>ret</a:t>
            </a:r>
            <a:endParaRPr b="1" dirty="0">
              <a:latin typeface="Source Code Pro"/>
              <a:ea typeface="Source Code Pro"/>
              <a:cs typeface="Source Code Pro"/>
              <a:sym typeface="Source Code Pro"/>
            </a:endParaRPr>
          </a:p>
        </p:txBody>
      </p:sp>
      <p:cxnSp>
        <p:nvCxnSpPr>
          <p:cNvPr id="185" name="Google Shape;185;p30" descr="Arrow pointing from the C code block (long max...) to the x86 pseudocode block (max:...)"/>
          <p:cNvCxnSpPr>
            <a:cxnSpLocks/>
            <a:endCxn id="184" idx="1"/>
          </p:cNvCxnSpPr>
          <p:nvPr/>
        </p:nvCxnSpPr>
        <p:spPr>
          <a:xfrm>
            <a:off x="4082700" y="2697225"/>
            <a:ext cx="919199" cy="0"/>
          </a:xfrm>
          <a:prstGeom prst="straightConnector1">
            <a:avLst/>
          </a:prstGeom>
          <a:noFill/>
          <a:ln w="28575" cap="flat" cmpd="sng">
            <a:solidFill>
              <a:srgbClr val="7030A0"/>
            </a:solidFill>
            <a:prstDash val="solid"/>
            <a:round/>
            <a:headEnd type="none" w="med" len="med"/>
            <a:tailEnd type="triangle" w="med" len="med"/>
          </a:ln>
        </p:spPr>
      </p:cxnSp>
      <p:graphicFrame>
        <p:nvGraphicFramePr>
          <p:cNvPr id="186" name="Google Shape;186;p30"/>
          <p:cNvGraphicFramePr/>
          <p:nvPr>
            <p:extLst>
              <p:ext uri="{D42A27DB-BD31-4B8C-83A1-F6EECF244321}">
                <p14:modId xmlns:p14="http://schemas.microsoft.com/office/powerpoint/2010/main" val="2379829321"/>
              </p:ext>
            </p:extLst>
          </p:nvPr>
        </p:nvGraphicFramePr>
        <p:xfrm>
          <a:off x="7136375" y="170125"/>
          <a:ext cx="1884775" cy="1188630"/>
        </p:xfrm>
        <a:graphic>
          <a:graphicData uri="http://schemas.openxmlformats.org/drawingml/2006/table">
            <a:tbl>
              <a:tblPr>
                <a:noFill/>
                <a:tableStyleId>{F3E1FE1F-4EE8-4FF8-A37F-850D55149D74}</a:tableStyleId>
              </a:tblPr>
              <a:tblGrid>
                <a:gridCol w="665700">
                  <a:extLst>
                    <a:ext uri="{9D8B030D-6E8A-4147-A177-3AD203B41FA5}">
                      <a16:colId xmlns:a16="http://schemas.microsoft.com/office/drawing/2014/main" val="20000"/>
                    </a:ext>
                  </a:extLst>
                </a:gridCol>
                <a:gridCol w="12190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%rdi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%rsi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y</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dirty="0">
                          <a:latin typeface="Source Code Pro"/>
                          <a:ea typeface="Source Code Pro"/>
                          <a:cs typeface="Source Code Pro"/>
                          <a:sym typeface="Source Code Pro"/>
                        </a:rPr>
                        <a:t>%rax</a:t>
                      </a:r>
                      <a:endParaRPr dirty="0">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dirty="0"/>
                        <a:t>Return value</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Expressing with Goto Code</a:t>
            </a:r>
            <a:endParaRPr/>
          </a:p>
        </p:txBody>
      </p:sp>
      <p:sp>
        <p:nvSpPr>
          <p:cNvPr id="193" name="Google Shape;193;p31"/>
          <p:cNvSpPr/>
          <p:nvPr/>
        </p:nvSpPr>
        <p:spPr>
          <a:xfrm>
            <a:off x="435625" y="742825"/>
            <a:ext cx="3263400" cy="1979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absdiff(</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 </a:t>
            </a:r>
            <a:r>
              <a:rPr lang="en">
                <a:solidFill>
                  <a:srgbClr val="0000FF"/>
                </a:solidFill>
                <a:latin typeface="Source Code Pro"/>
                <a:ea typeface="Source Code Pro"/>
                <a:cs typeface="Source Code Pro"/>
                <a:sym typeface="Source Code Pro"/>
              </a:rPr>
              <a:t>long </a:t>
            </a:r>
            <a:r>
              <a:rPr lang="en">
                <a:latin typeface="Source Code Pro"/>
                <a:ea typeface="Source Code Pro"/>
                <a:cs typeface="Source Code Pro"/>
                <a:sym typeface="Source Code Pro"/>
              </a:rPr>
              <a:t>y)</a:t>
            </a:r>
            <a:endParaRPr>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result;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if</a:t>
            </a:r>
            <a:r>
              <a:rPr lang="en">
                <a:latin typeface="Source Code Pro"/>
                <a:ea typeface="Source Code Pro"/>
                <a:cs typeface="Source Code Pro"/>
                <a:sym typeface="Source Code Pro"/>
              </a:rPr>
              <a:t> (x &gt; y)</a:t>
            </a:r>
            <a:endParaRPr>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a:solidFill>
                  <a:srgbClr val="1155CC"/>
                </a:solidFill>
                <a:latin typeface="Source Code Pro"/>
                <a:ea typeface="Source Code Pro"/>
                <a:cs typeface="Source Code Pro"/>
                <a:sym typeface="Source Code Pro"/>
              </a:rPr>
              <a:t>result = x-y;</a:t>
            </a:r>
            <a:endParaRPr>
              <a:solidFill>
                <a:srgbClr val="1155CC"/>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else</a:t>
            </a:r>
            <a:endParaRPr>
              <a:solidFill>
                <a:srgbClr val="7030A0"/>
              </a:solidFill>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a:solidFill>
                  <a:srgbClr val="38761D"/>
                </a:solidFill>
                <a:latin typeface="Source Code Pro"/>
                <a:ea typeface="Source Code Pro"/>
                <a:cs typeface="Source Code Pro"/>
                <a:sym typeface="Source Code Pro"/>
              </a:rPr>
              <a:t>result = y-x;</a:t>
            </a:r>
            <a:endParaRPr>
              <a:solidFill>
                <a:srgbClr val="38761D"/>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result;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94" name="Google Shape;194;p31"/>
          <p:cNvSpPr/>
          <p:nvPr/>
        </p:nvSpPr>
        <p:spPr>
          <a:xfrm>
            <a:off x="4998300" y="265075"/>
            <a:ext cx="3767700" cy="293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absdiff_j(</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a:t>
            </a:r>
            <a:endParaRPr>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result;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ntest = (x &lt;= y);</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if</a:t>
            </a:r>
            <a:r>
              <a:rPr lang="en">
                <a:latin typeface="Source Code Pro"/>
                <a:ea typeface="Source Code Pro"/>
                <a:cs typeface="Source Code Pro"/>
                <a:sym typeface="Source Code Pro"/>
              </a:rPr>
              <a:t> (ntest) </a:t>
            </a:r>
            <a:r>
              <a:rPr lang="en" b="1">
                <a:solidFill>
                  <a:schemeClr val="accent6"/>
                </a:solidFill>
                <a:latin typeface="Source Code Pro"/>
                <a:ea typeface="Source Code Pro"/>
                <a:cs typeface="Source Code Pro"/>
                <a:sym typeface="Source Code Pro"/>
              </a:rPr>
              <a:t>goto</a:t>
            </a:r>
            <a:r>
              <a:rPr lang="en">
                <a:latin typeface="Source Code Pro"/>
                <a:ea typeface="Source Code Pro"/>
                <a:cs typeface="Source Code Pro"/>
                <a:sym typeface="Source Code Pro"/>
              </a:rPr>
              <a:t> Else;</a:t>
            </a:r>
            <a:endParaRPr>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a:solidFill>
                  <a:srgbClr val="1155CC"/>
                </a:solidFill>
                <a:latin typeface="Source Code Pro"/>
                <a:ea typeface="Source Code Pro"/>
                <a:cs typeface="Source Code Pro"/>
                <a:sym typeface="Source Code Pro"/>
              </a:rPr>
              <a:t>result = x-y;</a:t>
            </a:r>
            <a:endParaRPr>
              <a:solidFill>
                <a:srgbClr val="1155CC"/>
              </a:solidFill>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b="1">
                <a:solidFill>
                  <a:schemeClr val="accent6"/>
                </a:solidFill>
                <a:latin typeface="Source Code Pro"/>
                <a:ea typeface="Source Code Pro"/>
                <a:cs typeface="Source Code Pro"/>
                <a:sym typeface="Source Code Pro"/>
              </a:rPr>
              <a:t>goto</a:t>
            </a:r>
            <a:r>
              <a:rPr lang="en">
                <a:latin typeface="Source Code Pro"/>
                <a:ea typeface="Source Code Pro"/>
                <a:cs typeface="Source Code Pro"/>
                <a:sym typeface="Source Code Pro"/>
              </a:rPr>
              <a:t> Done;</a:t>
            </a:r>
            <a:endParaRPr>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  Else:</a:t>
            </a:r>
            <a:endParaRPr>
              <a:latin typeface="Source Code Pro"/>
              <a:ea typeface="Source Code Pro"/>
              <a:cs typeface="Source Code Pro"/>
              <a:sym typeface="Source Code Pro"/>
            </a:endParaRPr>
          </a:p>
          <a:p>
            <a:pPr marL="457200" lvl="0" indent="0" algn="l" rtl="0">
              <a:spcBef>
                <a:spcPts val="0"/>
              </a:spcBef>
              <a:spcAft>
                <a:spcPts val="0"/>
              </a:spcAft>
              <a:buClr>
                <a:schemeClr val="dk1"/>
              </a:buClr>
              <a:buSzPts val="1100"/>
              <a:buFont typeface="Arial"/>
              <a:buNone/>
            </a:pPr>
            <a:r>
              <a:rPr lang="en">
                <a:solidFill>
                  <a:srgbClr val="38761D"/>
                </a:solidFill>
                <a:latin typeface="Source Code Pro"/>
                <a:ea typeface="Source Code Pro"/>
                <a:cs typeface="Source Code Pro"/>
                <a:sym typeface="Source Code Pro"/>
              </a:rPr>
              <a:t>result = y-x;</a:t>
            </a:r>
            <a:endParaRPr>
              <a:solidFill>
                <a:srgbClr val="38761D"/>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  Done:</a:t>
            </a:r>
            <a:endParaRPr>
              <a:latin typeface="Source Code Pro"/>
              <a:ea typeface="Source Code Pro"/>
              <a:cs typeface="Source Code Pro"/>
              <a:sym typeface="Source Code Pro"/>
            </a:endParaRPr>
          </a:p>
          <a:p>
            <a:pPr marL="457200" lvl="0" indent="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result;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cxnSp>
        <p:nvCxnSpPr>
          <p:cNvPr id="195" name="Google Shape;195;p31" descr="Double-pointed arrow pointing between the two code blocks."/>
          <p:cNvCxnSpPr>
            <a:stCxn id="193" idx="3"/>
            <a:endCxn id="194" idx="1"/>
          </p:cNvCxnSpPr>
          <p:nvPr/>
        </p:nvCxnSpPr>
        <p:spPr>
          <a:xfrm>
            <a:off x="3699025" y="1732525"/>
            <a:ext cx="1299300" cy="0"/>
          </a:xfrm>
          <a:prstGeom prst="straightConnector1">
            <a:avLst/>
          </a:prstGeom>
          <a:noFill/>
          <a:ln w="28575" cap="flat" cmpd="sng">
            <a:solidFill>
              <a:srgbClr val="7030A0"/>
            </a:solidFill>
            <a:prstDash val="solid"/>
            <a:round/>
            <a:headEnd type="triangle" w="med" len="med"/>
            <a:tailEnd type="triangle" w="med" len="med"/>
          </a:ln>
        </p:spPr>
      </p:cxnSp>
      <p:sp>
        <p:nvSpPr>
          <p:cNvPr id="196" name="Google Shape;196;p31"/>
          <p:cNvSpPr txBox="1">
            <a:spLocks noGrp="1"/>
          </p:cNvSpPr>
          <p:nvPr>
            <p:ph type="body" idx="1"/>
          </p:nvPr>
        </p:nvSpPr>
        <p:spPr>
          <a:xfrm>
            <a:off x="311700" y="3072350"/>
            <a:ext cx="8520600" cy="1188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 allows </a:t>
            </a:r>
            <a:r>
              <a:rPr lang="en">
                <a:latin typeface="Source Code Pro"/>
                <a:ea typeface="Source Code Pro"/>
                <a:cs typeface="Source Code Pro"/>
                <a:sym typeface="Source Code Pro"/>
              </a:rPr>
              <a:t>goto</a:t>
            </a:r>
            <a:r>
              <a:rPr lang="en"/>
              <a:t> as a means of transferring control</a:t>
            </a:r>
            <a:endParaRPr/>
          </a:p>
          <a:p>
            <a:pPr marL="914400" lvl="1" indent="-330200" algn="l" rtl="0">
              <a:spcBef>
                <a:spcPts val="0"/>
              </a:spcBef>
              <a:spcAft>
                <a:spcPts val="0"/>
              </a:spcAft>
              <a:buSzPts val="1600"/>
              <a:buChar char="○"/>
            </a:pPr>
            <a:r>
              <a:rPr lang="en"/>
              <a:t>Closer to assembly programming style</a:t>
            </a:r>
            <a:endParaRPr/>
          </a:p>
          <a:p>
            <a:pPr marL="914400" lvl="1" indent="-330200" algn="l" rtl="0">
              <a:spcBef>
                <a:spcPts val="0"/>
              </a:spcBef>
              <a:spcAft>
                <a:spcPts val="0"/>
              </a:spcAft>
              <a:buClr>
                <a:schemeClr val="accent6"/>
              </a:buClr>
              <a:buSzPts val="1600"/>
              <a:buChar char="○"/>
            </a:pPr>
            <a:r>
              <a:rPr lang="en" u="sng">
                <a:solidFill>
                  <a:schemeClr val="accent6"/>
                </a:solidFill>
              </a:rPr>
              <a:t>Don’t do this!!! Bad!!! </a:t>
            </a:r>
            <a:endParaRPr u="sng">
              <a:solidFill>
                <a:schemeClr val="accent6"/>
              </a:solidFill>
            </a:endParaRPr>
          </a:p>
        </p:txBody>
      </p:sp>
      <p:sp>
        <p:nvSpPr>
          <p:cNvPr id="197" name="Google Shape;19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Expressing with Goto Code (pt 2)</a:t>
            </a:r>
            <a:endParaRPr/>
          </a:p>
        </p:txBody>
      </p:sp>
      <p:pic>
        <p:nvPicPr>
          <p:cNvPr id="203" name="Google Shape;203;p32" descr="A scan of a book. The section is titled &quot;3.8 Goto and Labels&quot;. There is a red box around the following paragraph:&#10;&quot;C provide the infinitely-abusable goto statement, and labels to branch to. Formally, the goto is never necessary, and in practice it is almost always easy to write code without it. We have not used goto in this book.&quot;"/>
          <p:cNvPicPr preferRelativeResize="0"/>
          <p:nvPr/>
        </p:nvPicPr>
        <p:blipFill>
          <a:blip r:embed="rId3">
            <a:alphaModFix/>
          </a:blip>
          <a:stretch>
            <a:fillRect/>
          </a:stretch>
        </p:blipFill>
        <p:spPr>
          <a:xfrm>
            <a:off x="900113" y="657100"/>
            <a:ext cx="7343776" cy="3591199"/>
          </a:xfrm>
          <a:prstGeom prst="rect">
            <a:avLst/>
          </a:prstGeom>
          <a:noFill/>
          <a:ln>
            <a:noFill/>
          </a:ln>
        </p:spPr>
      </p:pic>
      <p:sp>
        <p:nvSpPr>
          <p:cNvPr id="204" name="Google Shape;20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210" name="Google Shape;210;p3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Condition Codes</a:t>
            </a:r>
            <a:endParaRPr/>
          </a:p>
          <a:p>
            <a:pPr marL="457200" lvl="0" indent="-342900" algn="l" rtl="0">
              <a:spcBef>
                <a:spcPts val="0"/>
              </a:spcBef>
              <a:spcAft>
                <a:spcPts val="0"/>
              </a:spcAft>
              <a:buSzPts val="1800"/>
              <a:buChar char="●"/>
            </a:pPr>
            <a:r>
              <a:rPr lang="en"/>
              <a:t>Conditional and Unconditional Branches</a:t>
            </a:r>
            <a:endParaRPr/>
          </a:p>
          <a:p>
            <a:pPr marL="457200" lvl="0" indent="-342900" algn="l" rtl="0">
              <a:spcBef>
                <a:spcPts val="0"/>
              </a:spcBef>
              <a:spcAft>
                <a:spcPts val="0"/>
              </a:spcAft>
              <a:buSzPts val="1800"/>
              <a:buChar char="●"/>
            </a:pPr>
            <a:r>
              <a:rPr lang="en" b="1">
                <a:solidFill>
                  <a:srgbClr val="7030A0"/>
                </a:solidFill>
              </a:rPr>
              <a:t>Loops</a:t>
            </a:r>
            <a:endParaRPr b="1">
              <a:solidFill>
                <a:srgbClr val="7030A0"/>
              </a:solidFill>
            </a:endParaRPr>
          </a:p>
          <a:p>
            <a:pPr marL="457200" lvl="0" indent="-342900" algn="l" rtl="0">
              <a:spcBef>
                <a:spcPts val="0"/>
              </a:spcBef>
              <a:spcAft>
                <a:spcPts val="0"/>
              </a:spcAft>
              <a:buSzPts val="1800"/>
              <a:buChar char="●"/>
            </a:pPr>
            <a:r>
              <a:rPr lang="en"/>
              <a:t>Switches</a:t>
            </a:r>
            <a:endParaRPr/>
          </a:p>
        </p:txBody>
      </p:sp>
      <p:sp>
        <p:nvSpPr>
          <p:cNvPr id="211" name="Google Shape;21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Compiling Loops</a:t>
            </a:r>
            <a:endParaRPr/>
          </a:p>
        </p:txBody>
      </p:sp>
      <p:sp>
        <p:nvSpPr>
          <p:cNvPr id="217" name="Google Shape;217;p34"/>
          <p:cNvSpPr txBox="1"/>
          <p:nvPr/>
        </p:nvSpPr>
        <p:spPr>
          <a:xfrm>
            <a:off x="311700" y="672550"/>
            <a:ext cx="24168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dk1"/>
                </a:solidFill>
              </a:rPr>
              <a:t>Example</a:t>
            </a:r>
            <a:r>
              <a:rPr lang="en" sz="1800">
                <a:solidFill>
                  <a:schemeClr val="dk1"/>
                </a:solidFill>
              </a:rPr>
              <a:t>: while loop</a:t>
            </a:r>
            <a:endParaRPr sz="1800">
              <a:solidFill>
                <a:schemeClr val="dk1"/>
              </a:solidFill>
            </a:endParaRPr>
          </a:p>
        </p:txBody>
      </p:sp>
      <p:sp>
        <p:nvSpPr>
          <p:cNvPr id="218" name="Google Shape;218;p34"/>
          <p:cNvSpPr txBox="1"/>
          <p:nvPr/>
        </p:nvSpPr>
        <p:spPr>
          <a:xfrm>
            <a:off x="970625" y="1268675"/>
            <a:ext cx="24168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while ( sum != 0 ) </a:t>
            </a:r>
            <a:r>
              <a:rPr lang="en">
                <a:solidFill>
                  <a:srgbClr val="7030A0"/>
                </a:solidFill>
                <a:latin typeface="Source Code Pro"/>
                <a:ea typeface="Source Code Pro"/>
                <a:cs typeface="Source Code Pro"/>
                <a:sym typeface="Source Code Pro"/>
              </a:rPr>
              <a:t>{</a:t>
            </a:r>
            <a:endParaRPr>
              <a:solidFill>
                <a:srgbClr val="7030A0"/>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&lt;loop body&gt;</a:t>
            </a:r>
            <a:endParaRPr>
              <a:solidFill>
                <a:srgbClr val="0000FF"/>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a:t>
            </a:r>
            <a:endParaRPr>
              <a:solidFill>
                <a:srgbClr val="7030A0"/>
              </a:solidFill>
              <a:latin typeface="Source Code Pro"/>
              <a:ea typeface="Source Code Pro"/>
              <a:cs typeface="Source Code Pro"/>
              <a:sym typeface="Source Code Pro"/>
            </a:endParaRPr>
          </a:p>
        </p:txBody>
      </p:sp>
      <p:sp>
        <p:nvSpPr>
          <p:cNvPr id="219" name="Google Shape;219;p34"/>
          <p:cNvSpPr txBox="1"/>
          <p:nvPr/>
        </p:nvSpPr>
        <p:spPr>
          <a:xfrm>
            <a:off x="4310450" y="742825"/>
            <a:ext cx="16509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latin typeface="Source Code Pro"/>
                <a:ea typeface="Source Code Pro"/>
                <a:cs typeface="Source Code Pro"/>
                <a:sym typeface="Source Code Pro"/>
              </a:rPr>
              <a:t>%rax = sum</a:t>
            </a:r>
            <a:endParaRPr sz="1600">
              <a:solidFill>
                <a:schemeClr val="dk2"/>
              </a:solidFill>
            </a:endParaRPr>
          </a:p>
        </p:txBody>
      </p:sp>
      <p:sp>
        <p:nvSpPr>
          <p:cNvPr id="220" name="Google Shape;220;p34"/>
          <p:cNvSpPr txBox="1"/>
          <p:nvPr/>
        </p:nvSpPr>
        <p:spPr>
          <a:xfrm>
            <a:off x="4134675" y="1070050"/>
            <a:ext cx="4241700" cy="1477297"/>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loopTop:</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chemeClr val="accent6"/>
                </a:solidFill>
                <a:latin typeface="Source Code Pro"/>
                <a:ea typeface="Source Code Pro"/>
                <a:cs typeface="Source Code Pro"/>
                <a:sym typeface="Source Code Pro"/>
              </a:rPr>
              <a:t>testq %rax, %rax   </a:t>
            </a:r>
            <a:r>
              <a:rPr lang="en" dirty="0">
                <a:solidFill>
                  <a:srgbClr val="757575"/>
                </a:solidFill>
                <a:latin typeface="Source Code Pro"/>
                <a:ea typeface="Source Code Pro"/>
                <a:cs typeface="Source Code Pro"/>
                <a:sym typeface="Source Code Pro"/>
              </a:rPr>
              <a:t># exit loop if</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chemeClr val="accent6"/>
                </a:solidFill>
                <a:latin typeface="Source Code Pro"/>
                <a:ea typeface="Source Code Pro"/>
                <a:cs typeface="Source Code Pro"/>
                <a:sym typeface="Source Code Pro"/>
              </a:rPr>
              <a:t>je loopDone	      </a:t>
            </a:r>
            <a:r>
              <a:rPr lang="en" dirty="0">
                <a:solidFill>
                  <a:srgbClr val="757575"/>
                </a:solidFill>
                <a:latin typeface="Source Code Pro"/>
                <a:ea typeface="Source Code Pro"/>
                <a:cs typeface="Source Code Pro"/>
                <a:sym typeface="Source Code Pro"/>
              </a:rPr>
              <a:t># sum == 0</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0000FF"/>
                </a:solidFill>
                <a:latin typeface="Source Code Pro"/>
                <a:ea typeface="Source Code Pro"/>
                <a:cs typeface="Source Code Pro"/>
                <a:sym typeface="Source Code Pro"/>
              </a:rPr>
              <a:t>&lt;loop body&gt;</a:t>
            </a:r>
            <a:endParaRPr dirty="0">
              <a:solidFill>
                <a:srgbClr val="0000FF"/>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jmp loopTop	      </a:t>
            </a:r>
            <a:r>
              <a:rPr lang="en" dirty="0">
                <a:solidFill>
                  <a:srgbClr val="757575"/>
                </a:solidFill>
                <a:latin typeface="Source Code Pro"/>
                <a:ea typeface="Source Code Pro"/>
                <a:cs typeface="Source Code Pro"/>
                <a:sym typeface="Source Code Pro"/>
              </a:rPr>
              <a:t># restart loop</a:t>
            </a:r>
            <a:endParaRPr dirty="0">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loopDone:</a:t>
            </a:r>
            <a:endParaRPr dirty="0">
              <a:latin typeface="Source Code Pro"/>
              <a:ea typeface="Source Code Pro"/>
              <a:cs typeface="Source Code Pro"/>
              <a:sym typeface="Source Code Pro"/>
            </a:endParaRPr>
          </a:p>
        </p:txBody>
      </p:sp>
      <p:sp>
        <p:nvSpPr>
          <p:cNvPr id="221" name="Google Shape;221;p34"/>
          <p:cNvSpPr txBox="1">
            <a:spLocks noGrp="1"/>
          </p:cNvSpPr>
          <p:nvPr>
            <p:ph type="body" idx="1"/>
          </p:nvPr>
        </p:nvSpPr>
        <p:spPr>
          <a:xfrm>
            <a:off x="311700" y="2147575"/>
            <a:ext cx="8520600" cy="2113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Other loops compiled similarly</a:t>
            </a:r>
            <a:endParaRPr dirty="0"/>
          </a:p>
          <a:p>
            <a:pPr marL="914400" lvl="1" indent="-330200" algn="l" rtl="0">
              <a:spcBef>
                <a:spcPts val="0"/>
              </a:spcBef>
              <a:spcAft>
                <a:spcPts val="0"/>
              </a:spcAft>
              <a:buSzPts val="1600"/>
              <a:buChar char="○"/>
            </a:pPr>
            <a:r>
              <a:rPr lang="en" dirty="0"/>
              <a:t>Examples on the next slide</a:t>
            </a:r>
            <a:endParaRPr dirty="0"/>
          </a:p>
          <a:p>
            <a:pPr marL="457200" lvl="0" indent="-342900" algn="l" rtl="0">
              <a:spcBef>
                <a:spcPts val="0"/>
              </a:spcBef>
              <a:spcAft>
                <a:spcPts val="0"/>
              </a:spcAft>
              <a:buSzPts val="1800"/>
              <a:buChar char="●"/>
            </a:pPr>
            <a:r>
              <a:rPr lang="en" dirty="0"/>
              <a:t>Most important to consider:</a:t>
            </a:r>
            <a:endParaRPr dirty="0"/>
          </a:p>
          <a:p>
            <a:pPr marL="914400" lvl="1" indent="-330200" algn="l" rtl="0">
              <a:spcBef>
                <a:spcPts val="0"/>
              </a:spcBef>
              <a:spcAft>
                <a:spcPts val="0"/>
              </a:spcAft>
              <a:buSzPts val="1600"/>
              <a:buChar char="○"/>
            </a:pPr>
            <a:r>
              <a:rPr lang="en" dirty="0"/>
              <a:t>When should conditionals be evaluated (ex: </a:t>
            </a:r>
            <a:r>
              <a:rPr lang="en" i="1" dirty="0"/>
              <a:t>while</a:t>
            </a:r>
            <a:r>
              <a:rPr lang="en" dirty="0"/>
              <a:t> vs </a:t>
            </a:r>
            <a:r>
              <a:rPr lang="en" i="1" dirty="0"/>
              <a:t>do-while</a:t>
            </a:r>
            <a:r>
              <a:rPr lang="en" dirty="0"/>
              <a:t>)</a:t>
            </a:r>
            <a:endParaRPr dirty="0"/>
          </a:p>
          <a:p>
            <a:pPr marL="914400" lvl="1" indent="-330200" algn="l" rtl="0">
              <a:spcBef>
                <a:spcPts val="0"/>
              </a:spcBef>
              <a:spcAft>
                <a:spcPts val="0"/>
              </a:spcAft>
              <a:buSzPts val="1600"/>
              <a:buChar char="○"/>
            </a:pPr>
            <a:r>
              <a:rPr lang="en" dirty="0"/>
              <a:t>How much jumping is involved?</a:t>
            </a:r>
            <a:endParaRPr dirty="0"/>
          </a:p>
          <a:p>
            <a:pPr marL="1371600" lvl="2" indent="-330200" algn="l" rtl="0">
              <a:spcBef>
                <a:spcPts val="0"/>
              </a:spcBef>
              <a:spcAft>
                <a:spcPts val="0"/>
              </a:spcAft>
              <a:buSzPts val="1600"/>
              <a:buChar char="■"/>
            </a:pPr>
            <a:r>
              <a:rPr lang="en" dirty="0"/>
              <a:t>Compiler may optimize to reduce jumping (as in the above example)</a:t>
            </a:r>
            <a:endParaRPr dirty="0"/>
          </a:p>
        </p:txBody>
      </p:sp>
      <p:sp>
        <p:nvSpPr>
          <p:cNvPr id="222" name="Google Shape;22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More While Loop Examples</a:t>
            </a:r>
            <a:endParaRPr/>
          </a:p>
        </p:txBody>
      </p:sp>
      <p:sp>
        <p:nvSpPr>
          <p:cNvPr id="228" name="Google Shape;228;p35"/>
          <p:cNvSpPr txBox="1"/>
          <p:nvPr/>
        </p:nvSpPr>
        <p:spPr>
          <a:xfrm>
            <a:off x="504425" y="794825"/>
            <a:ext cx="3315000" cy="2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While Loop (other version)</a:t>
            </a:r>
            <a:endParaRPr sz="1800">
              <a:solidFill>
                <a:schemeClr val="dk1"/>
              </a:solidFill>
            </a:endParaRPr>
          </a:p>
        </p:txBody>
      </p:sp>
      <p:sp>
        <p:nvSpPr>
          <p:cNvPr id="229" name="Google Shape;229;p35"/>
          <p:cNvSpPr txBox="1"/>
          <p:nvPr/>
        </p:nvSpPr>
        <p:spPr>
          <a:xfrm>
            <a:off x="521275" y="1178100"/>
            <a:ext cx="24168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while ( sum != 0 ) </a:t>
            </a:r>
            <a:r>
              <a:rPr lang="en">
                <a:solidFill>
                  <a:srgbClr val="7030A0"/>
                </a:solidFill>
                <a:latin typeface="Source Code Pro"/>
                <a:ea typeface="Source Code Pro"/>
                <a:cs typeface="Source Code Pro"/>
                <a:sym typeface="Source Code Pro"/>
              </a:rPr>
              <a:t>{</a:t>
            </a:r>
            <a:endParaRPr>
              <a:solidFill>
                <a:srgbClr val="7030A0"/>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&lt;loop body&gt;</a:t>
            </a:r>
            <a:endParaRPr>
              <a:solidFill>
                <a:srgbClr val="0000FF"/>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a:t>
            </a:r>
            <a:endParaRPr>
              <a:solidFill>
                <a:srgbClr val="7030A0"/>
              </a:solidFill>
              <a:latin typeface="Source Code Pro"/>
              <a:ea typeface="Source Code Pro"/>
              <a:cs typeface="Source Code Pro"/>
              <a:sym typeface="Source Code Pro"/>
            </a:endParaRPr>
          </a:p>
        </p:txBody>
      </p:sp>
      <p:sp>
        <p:nvSpPr>
          <p:cNvPr id="230" name="Google Shape;230;p35"/>
          <p:cNvSpPr txBox="1"/>
          <p:nvPr/>
        </p:nvSpPr>
        <p:spPr>
          <a:xfrm>
            <a:off x="4572000" y="747150"/>
            <a:ext cx="4173000" cy="1692741"/>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457200" algn="l" rtl="0">
              <a:spcBef>
                <a:spcPts val="0"/>
              </a:spcBef>
              <a:spcAft>
                <a:spcPts val="0"/>
              </a:spcAft>
              <a:buNone/>
            </a:pPr>
            <a:r>
              <a:rPr lang="en" dirty="0">
                <a:solidFill>
                  <a:schemeClr val="accent6"/>
                </a:solidFill>
                <a:latin typeface="Source Code Pro"/>
                <a:ea typeface="Source Code Pro"/>
                <a:cs typeface="Source Code Pro"/>
                <a:sym typeface="Source Code Pro"/>
              </a:rPr>
              <a:t>testq %rax, %rax  </a:t>
            </a:r>
            <a:r>
              <a:rPr lang="en" dirty="0">
                <a:solidFill>
                  <a:srgbClr val="757575"/>
                </a:solidFill>
                <a:latin typeface="Source Code Pro"/>
                <a:ea typeface="Source Code Pro"/>
                <a:cs typeface="Source Code Pro"/>
                <a:sym typeface="Source Code Pro"/>
              </a:rPr>
              <a:t># skip loop if</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chemeClr val="accent6"/>
                </a:solidFill>
                <a:latin typeface="Source Code Pro"/>
                <a:ea typeface="Source Code Pro"/>
                <a:cs typeface="Source Code Pro"/>
                <a:sym typeface="Source Code Pro"/>
              </a:rPr>
              <a:t>je loopDone	     </a:t>
            </a:r>
            <a:r>
              <a:rPr lang="en" dirty="0">
                <a:solidFill>
                  <a:srgbClr val="757575"/>
                </a:solidFill>
                <a:latin typeface="Source Code Pro"/>
                <a:ea typeface="Source Code Pro"/>
                <a:cs typeface="Source Code Pro"/>
                <a:sym typeface="Source Code Pro"/>
              </a:rPr>
              <a:t># sum == 0</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loopTop:</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0000FF"/>
                </a:solidFill>
                <a:latin typeface="Source Code Pro"/>
                <a:ea typeface="Source Code Pro"/>
                <a:cs typeface="Source Code Pro"/>
                <a:sym typeface="Source Code Pro"/>
              </a:rPr>
              <a:t>&lt;loop body&gt;</a:t>
            </a:r>
            <a:endParaRPr dirty="0">
              <a:solidFill>
                <a:srgbClr val="0000FF"/>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chemeClr val="accent6"/>
                </a:solidFill>
                <a:latin typeface="Source Code Pro"/>
                <a:ea typeface="Source Code Pro"/>
                <a:cs typeface="Source Code Pro"/>
                <a:sym typeface="Source Code Pro"/>
              </a:rPr>
              <a:t>testq %rax, %rax  </a:t>
            </a:r>
            <a:r>
              <a:rPr lang="en" dirty="0">
                <a:solidFill>
                  <a:srgbClr val="757575"/>
                </a:solidFill>
                <a:latin typeface="Source Code Pro"/>
                <a:ea typeface="Source Code Pro"/>
                <a:cs typeface="Source Code Pro"/>
                <a:sym typeface="Source Code Pro"/>
              </a:rPr>
              <a:t># restart loop</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chemeClr val="accent6"/>
                </a:solidFill>
                <a:latin typeface="Source Code Pro"/>
                <a:ea typeface="Source Code Pro"/>
                <a:cs typeface="Source Code Pro"/>
                <a:sym typeface="Source Code Pro"/>
              </a:rPr>
              <a:t>jne loopTop</a:t>
            </a:r>
            <a:r>
              <a:rPr lang="en" dirty="0">
                <a:solidFill>
                  <a:srgbClr val="7030A0"/>
                </a:solidFill>
                <a:latin typeface="Source Code Pro"/>
                <a:ea typeface="Source Code Pro"/>
                <a:cs typeface="Source Code Pro"/>
                <a:sym typeface="Source Code Pro"/>
              </a:rPr>
              <a:t>	     </a:t>
            </a:r>
            <a:r>
              <a:rPr lang="en" dirty="0">
                <a:solidFill>
                  <a:srgbClr val="757575"/>
                </a:solidFill>
                <a:latin typeface="Source Code Pro"/>
                <a:ea typeface="Source Code Pro"/>
                <a:cs typeface="Source Code Pro"/>
                <a:sym typeface="Source Code Pro"/>
              </a:rPr>
              <a:t># if sum != 0</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loopDone:</a:t>
            </a:r>
            <a:endParaRPr dirty="0">
              <a:latin typeface="Source Code Pro"/>
              <a:ea typeface="Source Code Pro"/>
              <a:cs typeface="Source Code Pro"/>
              <a:sym typeface="Source Code Pro"/>
            </a:endParaRPr>
          </a:p>
        </p:txBody>
      </p:sp>
      <p:cxnSp>
        <p:nvCxnSpPr>
          <p:cNvPr id="231" name="Google Shape;231;p35" descr="Arrow pointing from the c code block (&quot;while...&quot;) to the x86 code block (&quot;testq...&quot;)"/>
          <p:cNvCxnSpPr>
            <a:cxnSpLocks/>
            <a:stCxn id="229" idx="3"/>
            <a:endCxn id="230" idx="1"/>
          </p:cNvCxnSpPr>
          <p:nvPr/>
        </p:nvCxnSpPr>
        <p:spPr>
          <a:xfrm flipV="1">
            <a:off x="2938075" y="1593521"/>
            <a:ext cx="1633925" cy="229"/>
          </a:xfrm>
          <a:prstGeom prst="straightConnector1">
            <a:avLst/>
          </a:prstGeom>
          <a:noFill/>
          <a:ln w="28575" cap="flat" cmpd="sng">
            <a:solidFill>
              <a:srgbClr val="7030A0"/>
            </a:solidFill>
            <a:prstDash val="solid"/>
            <a:round/>
            <a:headEnd type="none" w="med" len="med"/>
            <a:tailEnd type="triangle" w="med" len="med"/>
          </a:ln>
        </p:spPr>
      </p:cxnSp>
      <p:sp>
        <p:nvSpPr>
          <p:cNvPr id="232" name="Google Shape;232;p35"/>
          <p:cNvSpPr txBox="1"/>
          <p:nvPr/>
        </p:nvSpPr>
        <p:spPr>
          <a:xfrm>
            <a:off x="504425" y="2630613"/>
            <a:ext cx="2805000" cy="2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Do-While Loop </a:t>
            </a:r>
            <a:endParaRPr sz="1800">
              <a:solidFill>
                <a:schemeClr val="dk1"/>
              </a:solidFill>
            </a:endParaRPr>
          </a:p>
        </p:txBody>
      </p:sp>
      <p:sp>
        <p:nvSpPr>
          <p:cNvPr id="233" name="Google Shape;233;p35"/>
          <p:cNvSpPr txBox="1"/>
          <p:nvPr/>
        </p:nvSpPr>
        <p:spPr>
          <a:xfrm>
            <a:off x="521150" y="3019525"/>
            <a:ext cx="24168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do {</a:t>
            </a:r>
            <a:endParaRPr>
              <a:solidFill>
                <a:schemeClr val="accent6"/>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&lt;loop body&gt;</a:t>
            </a:r>
            <a:endParaRPr>
              <a:solidFill>
                <a:srgbClr val="0000FF"/>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 </a:t>
            </a:r>
            <a:r>
              <a:rPr lang="en">
                <a:solidFill>
                  <a:schemeClr val="accent6"/>
                </a:solidFill>
                <a:latin typeface="Source Code Pro"/>
                <a:ea typeface="Source Code Pro"/>
                <a:cs typeface="Source Code Pro"/>
                <a:sym typeface="Source Code Pro"/>
              </a:rPr>
              <a:t>while ( sum != 0 )</a:t>
            </a:r>
            <a:endParaRPr>
              <a:solidFill>
                <a:srgbClr val="7030A0"/>
              </a:solidFill>
              <a:latin typeface="Source Code Pro"/>
              <a:ea typeface="Source Code Pro"/>
              <a:cs typeface="Source Code Pro"/>
              <a:sym typeface="Source Code Pro"/>
            </a:endParaRPr>
          </a:p>
        </p:txBody>
      </p:sp>
      <p:sp>
        <p:nvSpPr>
          <p:cNvPr id="234" name="Google Shape;234;p35"/>
          <p:cNvSpPr/>
          <p:nvPr/>
        </p:nvSpPr>
        <p:spPr>
          <a:xfrm>
            <a:off x="4503900" y="2724325"/>
            <a:ext cx="4173000" cy="1421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latin typeface="Source Code Pro"/>
                <a:ea typeface="Source Code Pro"/>
                <a:cs typeface="Source Code Pro"/>
                <a:sym typeface="Source Code Pro"/>
              </a:rPr>
              <a:t>loopTop:</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dirty="0">
                <a:solidFill>
                  <a:srgbClr val="0000FF"/>
                </a:solidFill>
                <a:latin typeface="Source Code Pro"/>
                <a:ea typeface="Source Code Pro"/>
                <a:cs typeface="Source Code Pro"/>
                <a:sym typeface="Source Code Pro"/>
              </a:rPr>
              <a:t>&lt;loop body&gt;	     </a:t>
            </a:r>
            <a:r>
              <a:rPr lang="en" dirty="0">
                <a:solidFill>
                  <a:srgbClr val="757575"/>
                </a:solidFill>
                <a:latin typeface="Source Code Pro"/>
                <a:ea typeface="Source Code Pro"/>
                <a:cs typeface="Source Code Pro"/>
                <a:sym typeface="Source Code Pro"/>
              </a:rPr>
              <a:t># execute first</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dirty="0">
                <a:solidFill>
                  <a:schemeClr val="accent6"/>
                </a:solidFill>
                <a:latin typeface="Source Code Pro"/>
                <a:ea typeface="Source Code Pro"/>
                <a:cs typeface="Source Code Pro"/>
                <a:sym typeface="Source Code Pro"/>
              </a:rPr>
              <a:t>testq %rax, %rax  </a:t>
            </a:r>
            <a:r>
              <a:rPr lang="en" dirty="0">
                <a:solidFill>
                  <a:srgbClr val="757575"/>
                </a:solidFill>
                <a:latin typeface="Source Code Pro"/>
                <a:ea typeface="Source Code Pro"/>
                <a:cs typeface="Source Code Pro"/>
                <a:sym typeface="Source Code Pro"/>
              </a:rPr>
              <a:t># restart loop</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dirty="0">
                <a:solidFill>
                  <a:schemeClr val="accent6"/>
                </a:solidFill>
                <a:latin typeface="Source Code Pro"/>
                <a:ea typeface="Source Code Pro"/>
                <a:cs typeface="Source Code Pro"/>
                <a:sym typeface="Source Code Pro"/>
              </a:rPr>
              <a:t>jne loopTop	     </a:t>
            </a:r>
            <a:r>
              <a:rPr lang="en" dirty="0">
                <a:solidFill>
                  <a:srgbClr val="757575"/>
                </a:solidFill>
                <a:latin typeface="Source Code Pro"/>
                <a:ea typeface="Source Code Pro"/>
                <a:cs typeface="Source Code Pro"/>
                <a:sym typeface="Source Code Pro"/>
              </a:rPr>
              <a:t># if sum != 0</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loopDone:</a:t>
            </a:r>
            <a:endParaRPr dirty="0">
              <a:latin typeface="Source Code Pro"/>
              <a:ea typeface="Source Code Pro"/>
              <a:cs typeface="Source Code Pro"/>
              <a:sym typeface="Source Code Pro"/>
            </a:endParaRPr>
          </a:p>
        </p:txBody>
      </p:sp>
      <p:cxnSp>
        <p:nvCxnSpPr>
          <p:cNvPr id="235" name="Google Shape;235;p35" descr="Arrow pointing from the c code block (&quot;do...&quot;) to the x86 code block (&quot;loopTop...&quot;)"/>
          <p:cNvCxnSpPr>
            <a:stCxn id="233" idx="3"/>
            <a:endCxn id="234" idx="1"/>
          </p:cNvCxnSpPr>
          <p:nvPr/>
        </p:nvCxnSpPr>
        <p:spPr>
          <a:xfrm>
            <a:off x="2937950" y="3435175"/>
            <a:ext cx="1566000" cy="0"/>
          </a:xfrm>
          <a:prstGeom prst="straightConnector1">
            <a:avLst/>
          </a:prstGeom>
          <a:noFill/>
          <a:ln w="28575" cap="flat" cmpd="sng">
            <a:solidFill>
              <a:srgbClr val="7030A0"/>
            </a:solidFill>
            <a:prstDash val="solid"/>
            <a:round/>
            <a:headEnd type="none" w="med" len="med"/>
            <a:tailEnd type="triangle" w="med" len="med"/>
          </a:ln>
        </p:spPr>
      </p:cxnSp>
      <p:sp>
        <p:nvSpPr>
          <p:cNvPr id="236" name="Google Shape;23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 Loops</a:t>
            </a:r>
            <a:endParaRPr/>
          </a:p>
        </p:txBody>
      </p:sp>
      <p:sp>
        <p:nvSpPr>
          <p:cNvPr id="242" name="Google Shape;242;p36"/>
          <p:cNvSpPr/>
          <p:nvPr/>
        </p:nvSpPr>
        <p:spPr>
          <a:xfrm>
            <a:off x="405975" y="827575"/>
            <a:ext cx="2935500" cy="110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i="1">
                <a:solidFill>
                  <a:srgbClr val="9900FF"/>
                </a:solidFill>
                <a:latin typeface="Source Code Pro"/>
                <a:ea typeface="Source Code Pro"/>
                <a:cs typeface="Source Code Pro"/>
                <a:sym typeface="Source Code Pro"/>
              </a:rPr>
              <a:t>init</a:t>
            </a:r>
            <a:r>
              <a:rPr lang="en">
                <a:latin typeface="Source Code Pro"/>
                <a:ea typeface="Source Code Pro"/>
                <a:cs typeface="Source Code Pro"/>
                <a:sym typeface="Source Code Pro"/>
              </a:rPr>
              <a:t>; </a:t>
            </a:r>
            <a:r>
              <a:rPr lang="en" i="1">
                <a:solidFill>
                  <a:schemeClr val="accent6"/>
                </a:solidFill>
                <a:latin typeface="Source Code Pro"/>
                <a:ea typeface="Source Code Pro"/>
                <a:cs typeface="Source Code Pro"/>
                <a:sym typeface="Source Code Pro"/>
              </a:rPr>
              <a:t>test</a:t>
            </a:r>
            <a:r>
              <a:rPr lang="en">
                <a:latin typeface="Source Code Pro"/>
                <a:ea typeface="Source Code Pro"/>
                <a:cs typeface="Source Code Pro"/>
                <a:sym typeface="Source Code Pro"/>
              </a:rPr>
              <a:t>; </a:t>
            </a:r>
            <a:r>
              <a:rPr lang="en" i="1">
                <a:solidFill>
                  <a:srgbClr val="38761D"/>
                </a:solidFill>
                <a:latin typeface="Source Code Pro"/>
                <a:ea typeface="Source Code Pro"/>
                <a:cs typeface="Source Code Pro"/>
                <a:sym typeface="Source Code Pro"/>
              </a:rPr>
              <a:t>update</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i="1">
                <a:solidFill>
                  <a:srgbClr val="0000FF"/>
                </a:solidFill>
                <a:latin typeface="Source Code Pro"/>
                <a:ea typeface="Source Code Pro"/>
                <a:cs typeface="Source Code Pro"/>
                <a:sym typeface="Source Code Pro"/>
              </a:rPr>
              <a:t>body</a:t>
            </a:r>
            <a:endParaRPr i="1">
              <a:solidFill>
                <a:srgbClr val="0000FF"/>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43" name="Google Shape;243;p36"/>
          <p:cNvSpPr txBox="1"/>
          <p:nvPr/>
        </p:nvSpPr>
        <p:spPr>
          <a:xfrm>
            <a:off x="987525" y="2004163"/>
            <a:ext cx="1772400" cy="49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a:t>
            </a:r>
            <a:endParaRPr sz="1800" b="1">
              <a:solidFill>
                <a:schemeClr val="dk1"/>
              </a:solidFill>
            </a:endParaRPr>
          </a:p>
        </p:txBody>
      </p:sp>
      <p:sp>
        <p:nvSpPr>
          <p:cNvPr id="244" name="Google Shape;244;p36"/>
          <p:cNvSpPr/>
          <p:nvPr/>
        </p:nvSpPr>
        <p:spPr>
          <a:xfrm>
            <a:off x="405975" y="2571750"/>
            <a:ext cx="2935500" cy="132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rgbClr val="9900FF"/>
                </a:solidFill>
                <a:latin typeface="Source Code Pro"/>
                <a:ea typeface="Source Code Pro"/>
                <a:cs typeface="Source Code Pro"/>
                <a:sym typeface="Source Code Pro"/>
              </a:rPr>
              <a:t>init</a:t>
            </a:r>
            <a:endParaRPr>
              <a:solidFill>
                <a:srgbClr val="9900FF"/>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accent6"/>
                </a:solidFill>
                <a:latin typeface="Source Code Pro"/>
                <a:ea typeface="Source Code Pro"/>
                <a:cs typeface="Source Code Pro"/>
                <a:sym typeface="Source Code Pro"/>
              </a:rPr>
              <a:t>while (</a:t>
            </a:r>
            <a:r>
              <a:rPr lang="en" i="1">
                <a:solidFill>
                  <a:schemeClr val="accent6"/>
                </a:solidFill>
                <a:latin typeface="Source Code Pro"/>
                <a:ea typeface="Source Code Pro"/>
                <a:cs typeface="Source Code Pro"/>
                <a:sym typeface="Source Code Pro"/>
              </a:rPr>
              <a:t>test</a:t>
            </a:r>
            <a:r>
              <a:rPr lang="en">
                <a:solidFill>
                  <a:schemeClr val="accent6"/>
                </a:solidFill>
                <a:latin typeface="Source Code Pro"/>
                <a:ea typeface="Source Code Pro"/>
                <a:cs typeface="Source Code Pro"/>
                <a:sym typeface="Source Code Pro"/>
              </a:rPr>
              <a:t>)</a:t>
            </a:r>
            <a:endParaRPr>
              <a:solidFill>
                <a:schemeClr val="accent6"/>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i="1">
                <a:solidFill>
                  <a:srgbClr val="0000FF"/>
                </a:solidFill>
                <a:latin typeface="Source Code Pro"/>
                <a:ea typeface="Source Code Pro"/>
                <a:cs typeface="Source Code Pro"/>
                <a:sym typeface="Source Code Pro"/>
              </a:rPr>
              <a:t>body</a:t>
            </a:r>
            <a:endParaRPr i="1">
              <a:solidFill>
                <a:srgbClr val="0000FF"/>
              </a:solidFill>
              <a:latin typeface="Source Code Pro"/>
              <a:ea typeface="Source Code Pro"/>
              <a:cs typeface="Source Code Pro"/>
              <a:sym typeface="Source Code Pro"/>
            </a:endParaRPr>
          </a:p>
          <a:p>
            <a:pPr marL="0" lvl="0" indent="0" algn="l" rtl="0">
              <a:spcBef>
                <a:spcPts val="0"/>
              </a:spcBef>
              <a:spcAft>
                <a:spcPts val="0"/>
              </a:spcAft>
              <a:buNone/>
            </a:pPr>
            <a:r>
              <a:rPr lang="en" i="1">
                <a:solidFill>
                  <a:schemeClr val="dk1"/>
                </a:solidFill>
                <a:latin typeface="Source Code Pro"/>
                <a:ea typeface="Source Code Pro"/>
                <a:cs typeface="Source Code Pro"/>
                <a:sym typeface="Source Code Pro"/>
              </a:rPr>
              <a:t>	</a:t>
            </a:r>
            <a:r>
              <a:rPr lang="en" i="1">
                <a:solidFill>
                  <a:srgbClr val="38761D"/>
                </a:solidFill>
                <a:latin typeface="Source Code Pro"/>
                <a:ea typeface="Source Code Pro"/>
                <a:cs typeface="Source Code Pro"/>
                <a:sym typeface="Source Code Pro"/>
              </a:rPr>
              <a:t>update</a:t>
            </a:r>
            <a:endParaRPr i="1">
              <a:solidFill>
                <a:srgbClr val="38761D"/>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45" name="Google Shape;245;p36"/>
          <p:cNvSpPr txBox="1"/>
          <p:nvPr/>
        </p:nvSpPr>
        <p:spPr>
          <a:xfrm>
            <a:off x="4735850" y="2441525"/>
            <a:ext cx="3805500" cy="1693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9900FF"/>
                </a:solidFill>
                <a:latin typeface="Source Code Pro"/>
                <a:ea typeface="Source Code Pro"/>
                <a:cs typeface="Source Code Pro"/>
                <a:sym typeface="Source Code Pro"/>
              </a:rPr>
              <a:t>&lt;init&gt;</a:t>
            </a:r>
            <a:endParaRPr>
              <a:solidFill>
                <a:srgbClr val="9900FF"/>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loopTop:</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&lt;body&gt;</a:t>
            </a:r>
            <a:endParaRPr>
              <a:solidFill>
                <a:srgbClr val="0000FF"/>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38761D"/>
                </a:solidFill>
                <a:latin typeface="Source Code Pro"/>
                <a:ea typeface="Source Code Pro"/>
                <a:cs typeface="Source Code Pro"/>
                <a:sym typeface="Source Code Pro"/>
              </a:rPr>
              <a:t>&lt;update&gt;</a:t>
            </a:r>
            <a:endParaRPr>
              <a:solidFill>
                <a:srgbClr val="38761D"/>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accent6"/>
                </a:solidFill>
                <a:latin typeface="Source Code Pro"/>
                <a:ea typeface="Source Code Pro"/>
                <a:cs typeface="Source Code Pro"/>
                <a:sym typeface="Source Code Pro"/>
              </a:rPr>
              <a:t>&lt;test&gt;</a:t>
            </a:r>
            <a:endParaRPr>
              <a:solidFill>
                <a:schemeClr val="accent6"/>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accent6"/>
                </a:solidFill>
                <a:latin typeface="Source Code Pro"/>
                <a:ea typeface="Source Code Pro"/>
                <a:cs typeface="Source Code Pro"/>
                <a:sym typeface="Source Code Pro"/>
              </a:rPr>
              <a:t>&lt;conditional jump to loopTop&gt;</a:t>
            </a:r>
            <a:endParaRPr>
              <a:solidFill>
                <a:schemeClr val="accent6"/>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loopDone:</a:t>
            </a:r>
            <a:endParaRPr>
              <a:latin typeface="Source Code Pro"/>
              <a:ea typeface="Source Code Pro"/>
              <a:cs typeface="Source Code Pro"/>
              <a:sym typeface="Source Code Pro"/>
            </a:endParaRPr>
          </a:p>
        </p:txBody>
      </p:sp>
      <p:cxnSp>
        <p:nvCxnSpPr>
          <p:cNvPr id="246" name="Google Shape;246;p36" descr="Arrow pointing from the C pseudocode block (&quot;init...&quot;) to the x86 pseudocode block (&quot;&lt;init&gt;...&quot;)"/>
          <p:cNvCxnSpPr>
            <a:endCxn id="245" idx="1"/>
          </p:cNvCxnSpPr>
          <p:nvPr/>
        </p:nvCxnSpPr>
        <p:spPr>
          <a:xfrm>
            <a:off x="3341450" y="3233525"/>
            <a:ext cx="1394400" cy="54600"/>
          </a:xfrm>
          <a:prstGeom prst="straightConnector1">
            <a:avLst/>
          </a:prstGeom>
          <a:noFill/>
          <a:ln w="28575" cap="flat" cmpd="sng">
            <a:solidFill>
              <a:srgbClr val="7030A0"/>
            </a:solidFill>
            <a:prstDash val="solid"/>
            <a:round/>
            <a:headEnd type="none" w="med" len="med"/>
            <a:tailEnd type="triangle" w="med" len="med"/>
          </a:ln>
        </p:spPr>
      </p:cxnSp>
      <p:sp>
        <p:nvSpPr>
          <p:cNvPr id="247" name="Google Shape;247;p36"/>
          <p:cNvSpPr txBox="1">
            <a:spLocks noGrp="1"/>
          </p:cNvSpPr>
          <p:nvPr>
            <p:ph type="body" idx="1"/>
          </p:nvPr>
        </p:nvSpPr>
        <p:spPr>
          <a:xfrm>
            <a:off x="3630425" y="297800"/>
            <a:ext cx="5202000" cy="2317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Just turn it into a while loop!</a:t>
            </a:r>
            <a:endParaRPr/>
          </a:p>
          <a:p>
            <a:pPr marL="457200" lvl="0" indent="-342900" algn="l" rtl="0">
              <a:spcBef>
                <a:spcPts val="0"/>
              </a:spcBef>
              <a:spcAft>
                <a:spcPts val="0"/>
              </a:spcAft>
              <a:buSzPts val="1800"/>
              <a:buChar char="●"/>
            </a:pPr>
            <a:r>
              <a:rPr lang="en" b="1"/>
              <a:t>Caveats</a:t>
            </a:r>
            <a:r>
              <a:rPr lang="en"/>
              <a:t>: </a:t>
            </a:r>
            <a:r>
              <a:rPr lang="en">
                <a:latin typeface="Source Code Pro"/>
                <a:ea typeface="Source Code Pro"/>
                <a:cs typeface="Source Code Pro"/>
                <a:sym typeface="Source Code Pro"/>
              </a:rPr>
              <a:t>break</a:t>
            </a:r>
            <a:r>
              <a:rPr lang="en"/>
              <a:t> and </a:t>
            </a:r>
            <a:r>
              <a:rPr lang="en">
                <a:latin typeface="Source Code Pro"/>
                <a:ea typeface="Source Code Pro"/>
                <a:cs typeface="Source Code Pro"/>
                <a:sym typeface="Source Code Pro"/>
              </a:rPr>
              <a:t>continue</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break</a:t>
            </a:r>
            <a:r>
              <a:rPr lang="en"/>
              <a:t> is easy, just add another jump outside of the loop</a:t>
            </a:r>
            <a:endParaRPr/>
          </a:p>
          <a:p>
            <a:pPr marL="914400" lvl="1" indent="-330200" algn="l" rtl="0">
              <a:spcBef>
                <a:spcPts val="0"/>
              </a:spcBef>
              <a:spcAft>
                <a:spcPts val="0"/>
              </a:spcAft>
              <a:buSzPts val="1600"/>
              <a:buChar char="○"/>
            </a:pPr>
            <a:r>
              <a:rPr lang="en"/>
              <a:t>For </a:t>
            </a:r>
            <a:r>
              <a:rPr lang="en">
                <a:latin typeface="Source Code Pro"/>
                <a:ea typeface="Source Code Pro"/>
                <a:cs typeface="Source Code Pro"/>
                <a:sym typeface="Source Code Pro"/>
              </a:rPr>
              <a:t>continue</a:t>
            </a:r>
            <a:r>
              <a:rPr lang="en"/>
              <a:t>, need to introduce a new label for Update, and jump to that</a:t>
            </a:r>
            <a:endParaRPr/>
          </a:p>
        </p:txBody>
      </p:sp>
      <p:sp>
        <p:nvSpPr>
          <p:cNvPr id="248" name="Google Shape;24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85" name="Google Shape;85;p19"/>
          <p:cNvSpPr txBox="1">
            <a:spLocks noGrp="1"/>
          </p:cNvSpPr>
          <p:nvPr>
            <p:ph type="body" idx="1"/>
          </p:nvPr>
        </p:nvSpPr>
        <p:spPr>
          <a:xfrm>
            <a:off x="311700" y="666625"/>
            <a:ext cx="8520600" cy="3644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Today</a:t>
            </a:r>
            <a:endParaRPr/>
          </a:p>
          <a:p>
            <a:pPr marL="914400" lvl="1" indent="-330200" algn="l" rtl="0">
              <a:spcBef>
                <a:spcPts val="0"/>
              </a:spcBef>
              <a:spcAft>
                <a:spcPts val="0"/>
              </a:spcAft>
              <a:buSzPts val="1600"/>
              <a:buChar char="○"/>
            </a:pPr>
            <a:r>
              <a:rPr lang="en"/>
              <a:t>HW7 due (11:59pm)</a:t>
            </a:r>
            <a:endParaRPr/>
          </a:p>
          <a:p>
            <a:pPr marL="914400" lvl="1" indent="-330200" algn="l" rtl="0">
              <a:spcBef>
                <a:spcPts val="0"/>
              </a:spcBef>
              <a:spcAft>
                <a:spcPts val="0"/>
              </a:spcAft>
              <a:buSzPts val="1600"/>
              <a:buChar char="○"/>
            </a:pPr>
            <a:r>
              <a:rPr lang="en" b="1"/>
              <a:t>Lab2 out!</a:t>
            </a:r>
            <a:endParaRPr/>
          </a:p>
          <a:p>
            <a:pPr marL="1371600" lvl="2" indent="-330200" algn="l" rtl="0">
              <a:spcBef>
                <a:spcPts val="0"/>
              </a:spcBef>
              <a:spcAft>
                <a:spcPts val="0"/>
              </a:spcAft>
              <a:buSzPts val="1600"/>
              <a:buChar char="■"/>
            </a:pPr>
            <a:r>
              <a:rPr lang="en"/>
              <a:t>Due 7/19</a:t>
            </a:r>
            <a:endParaRPr/>
          </a:p>
          <a:p>
            <a:pPr marL="457200" lvl="0" indent="-342900" algn="l" rtl="0">
              <a:spcBef>
                <a:spcPts val="0"/>
              </a:spcBef>
              <a:spcAft>
                <a:spcPts val="0"/>
              </a:spcAft>
              <a:buSzPts val="1800"/>
              <a:buChar char="●"/>
            </a:pPr>
            <a:r>
              <a:rPr lang="en"/>
              <a:t>Wednesday, 7/10</a:t>
            </a:r>
            <a:endParaRPr/>
          </a:p>
          <a:p>
            <a:pPr marL="914400" lvl="1" indent="-330200" algn="l" rtl="0">
              <a:spcBef>
                <a:spcPts val="0"/>
              </a:spcBef>
              <a:spcAft>
                <a:spcPts val="0"/>
              </a:spcAft>
              <a:buSzPts val="1600"/>
              <a:buChar char="○"/>
            </a:pPr>
            <a:r>
              <a:rPr lang="en"/>
              <a:t>RD10 due (1pm)</a:t>
            </a:r>
            <a:endParaRPr/>
          </a:p>
          <a:p>
            <a:pPr marL="914400" lvl="1" indent="-330200" algn="l" rtl="0">
              <a:spcBef>
                <a:spcPts val="0"/>
              </a:spcBef>
              <a:spcAft>
                <a:spcPts val="0"/>
              </a:spcAft>
              <a:buSzPts val="1600"/>
              <a:buChar char="○"/>
            </a:pPr>
            <a:r>
              <a:rPr lang="en"/>
              <a:t>HW8 due (11:59pm)</a:t>
            </a:r>
            <a:endParaRPr/>
          </a:p>
          <a:p>
            <a:pPr marL="914400" lvl="1" indent="-330200" algn="l" rtl="0">
              <a:spcBef>
                <a:spcPts val="0"/>
              </a:spcBef>
              <a:spcAft>
                <a:spcPts val="0"/>
              </a:spcAft>
              <a:buSzPts val="1600"/>
              <a:buChar char="○"/>
            </a:pPr>
            <a:r>
              <a:rPr lang="en" b="1"/>
              <a:t>Lab1b due (11:59pm)</a:t>
            </a:r>
            <a:endParaRPr/>
          </a:p>
          <a:p>
            <a:pPr marL="457200" lvl="0" indent="-342900" algn="l" rtl="0">
              <a:spcBef>
                <a:spcPts val="0"/>
              </a:spcBef>
              <a:spcAft>
                <a:spcPts val="0"/>
              </a:spcAft>
              <a:buSzPts val="1800"/>
              <a:buChar char="●"/>
            </a:pPr>
            <a:r>
              <a:rPr lang="en"/>
              <a:t>Friday, 7/12</a:t>
            </a:r>
            <a:endParaRPr/>
          </a:p>
          <a:p>
            <a:pPr marL="914400" lvl="1" indent="-330200" algn="l" rtl="0">
              <a:spcBef>
                <a:spcPts val="0"/>
              </a:spcBef>
              <a:spcAft>
                <a:spcPts val="0"/>
              </a:spcAft>
              <a:buSzPts val="1600"/>
              <a:buChar char="○"/>
            </a:pPr>
            <a:r>
              <a:rPr lang="en"/>
              <a:t>RD11 due (1pm)</a:t>
            </a:r>
            <a:endParaRPr/>
          </a:p>
          <a:p>
            <a:pPr marL="914400" lvl="1" indent="-330200" algn="l" rtl="0">
              <a:spcBef>
                <a:spcPts val="0"/>
              </a:spcBef>
              <a:spcAft>
                <a:spcPts val="0"/>
              </a:spcAft>
              <a:buSzPts val="1600"/>
              <a:buChar char="○"/>
            </a:pPr>
            <a:r>
              <a:rPr lang="en"/>
              <a:t>HW10 due (11:59pm)</a:t>
            </a:r>
            <a:endParaRPr/>
          </a:p>
          <a:p>
            <a:pPr marL="914400" lvl="1" indent="-330200" algn="l" rtl="0">
              <a:spcBef>
                <a:spcPts val="0"/>
              </a:spcBef>
              <a:spcAft>
                <a:spcPts val="0"/>
              </a:spcAft>
              <a:buSzPts val="1600"/>
              <a:buChar char="○"/>
            </a:pPr>
            <a:r>
              <a:rPr lang="en" b="1" u="sng"/>
              <a:t>Quiz 1 due (11:59pm)</a:t>
            </a:r>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261" name="Google Shape;261;p3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Condition Codes</a:t>
            </a:r>
            <a:endParaRPr/>
          </a:p>
          <a:p>
            <a:pPr marL="457200" lvl="0" indent="-342900" algn="l" rtl="0">
              <a:spcBef>
                <a:spcPts val="0"/>
              </a:spcBef>
              <a:spcAft>
                <a:spcPts val="0"/>
              </a:spcAft>
              <a:buSzPts val="1800"/>
              <a:buChar char="●"/>
            </a:pPr>
            <a:r>
              <a:rPr lang="en"/>
              <a:t>Conditional and Unconditional Branches</a:t>
            </a:r>
            <a:endParaRPr/>
          </a:p>
          <a:p>
            <a:pPr marL="457200" lvl="0" indent="-342900" algn="l" rtl="0">
              <a:spcBef>
                <a:spcPts val="0"/>
              </a:spcBef>
              <a:spcAft>
                <a:spcPts val="0"/>
              </a:spcAft>
              <a:buSzPts val="1800"/>
              <a:buChar char="●"/>
            </a:pPr>
            <a:r>
              <a:rPr lang="en"/>
              <a:t>Loops</a:t>
            </a:r>
            <a:endParaRPr/>
          </a:p>
          <a:p>
            <a:pPr marL="457200" lvl="0" indent="-342900" algn="l" rtl="0">
              <a:spcBef>
                <a:spcPts val="0"/>
              </a:spcBef>
              <a:spcAft>
                <a:spcPts val="0"/>
              </a:spcAft>
              <a:buSzPts val="1800"/>
              <a:buChar char="●"/>
            </a:pPr>
            <a:r>
              <a:rPr lang="en" b="1">
                <a:solidFill>
                  <a:srgbClr val="7030A0"/>
                </a:solidFill>
              </a:rPr>
              <a:t>Switches</a:t>
            </a:r>
            <a:endParaRPr b="1">
              <a:solidFill>
                <a:srgbClr val="7030A0"/>
              </a:solidFill>
            </a:endParaRPr>
          </a:p>
        </p:txBody>
      </p:sp>
      <p:sp>
        <p:nvSpPr>
          <p:cNvPr id="262" name="Google Shape;26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Switch Statement Example</a:t>
            </a:r>
            <a:endParaRPr/>
          </a:p>
        </p:txBody>
      </p:sp>
      <p:sp>
        <p:nvSpPr>
          <p:cNvPr id="268" name="Google Shape;268;p39"/>
          <p:cNvSpPr txBox="1">
            <a:spLocks noGrp="1"/>
          </p:cNvSpPr>
          <p:nvPr>
            <p:ph type="body" idx="1"/>
          </p:nvPr>
        </p:nvSpPr>
        <p:spPr>
          <a:xfrm>
            <a:off x="311700" y="742825"/>
            <a:ext cx="48177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Specify </a:t>
            </a:r>
            <a:r>
              <a:rPr lang="en" i="1"/>
              <a:t>cases</a:t>
            </a:r>
            <a:r>
              <a:rPr lang="en"/>
              <a:t> depending on the result of an expression</a:t>
            </a:r>
            <a:endParaRPr/>
          </a:p>
          <a:p>
            <a:pPr marL="914400" lvl="1" indent="-330200" algn="l" rtl="0">
              <a:spcBef>
                <a:spcPts val="0"/>
              </a:spcBef>
              <a:spcAft>
                <a:spcPts val="0"/>
              </a:spcAft>
              <a:buSzPts val="1600"/>
              <a:buChar char="○"/>
            </a:pPr>
            <a:r>
              <a:rPr lang="en"/>
              <a:t>Multiple case labels</a:t>
            </a:r>
            <a:endParaRPr/>
          </a:p>
          <a:p>
            <a:pPr marL="1371600" lvl="2" indent="-330200" algn="l" rtl="0">
              <a:spcBef>
                <a:spcPts val="0"/>
              </a:spcBef>
              <a:spcAft>
                <a:spcPts val="0"/>
              </a:spcAft>
              <a:buSzPts val="1600"/>
              <a:buChar char="■"/>
            </a:pPr>
            <a:r>
              <a:rPr lang="en"/>
              <a:t>ex: 5 &amp; 6</a:t>
            </a:r>
            <a:endParaRPr/>
          </a:p>
          <a:p>
            <a:pPr marL="914400" lvl="1" indent="-330200" algn="l" rtl="0">
              <a:spcBef>
                <a:spcPts val="0"/>
              </a:spcBef>
              <a:spcAft>
                <a:spcPts val="0"/>
              </a:spcAft>
              <a:buSzPts val="1600"/>
              <a:buChar char="○"/>
            </a:pPr>
            <a:r>
              <a:rPr lang="en"/>
              <a:t>Fall through cases</a:t>
            </a:r>
            <a:endParaRPr/>
          </a:p>
          <a:p>
            <a:pPr marL="1371600" lvl="2" indent="-330200" algn="l" rtl="0">
              <a:spcBef>
                <a:spcPts val="0"/>
              </a:spcBef>
              <a:spcAft>
                <a:spcPts val="0"/>
              </a:spcAft>
              <a:buSzPts val="1600"/>
              <a:buChar char="■"/>
            </a:pPr>
            <a:r>
              <a:rPr lang="en"/>
              <a:t>ex: 2</a:t>
            </a:r>
            <a:endParaRPr/>
          </a:p>
          <a:p>
            <a:pPr marL="914400" lvl="1" indent="-330200" algn="l" rtl="0">
              <a:spcBef>
                <a:spcPts val="0"/>
              </a:spcBef>
              <a:spcAft>
                <a:spcPts val="0"/>
              </a:spcAft>
              <a:buSzPts val="1600"/>
              <a:buChar char="○"/>
            </a:pPr>
            <a:r>
              <a:rPr lang="en"/>
              <a:t>Missing cases</a:t>
            </a:r>
            <a:endParaRPr/>
          </a:p>
          <a:p>
            <a:pPr marL="1371600" lvl="2" indent="-330200" algn="l" rtl="0">
              <a:spcBef>
                <a:spcPts val="0"/>
              </a:spcBef>
              <a:spcAft>
                <a:spcPts val="0"/>
              </a:spcAft>
              <a:buSzPts val="1600"/>
              <a:buChar char="■"/>
            </a:pPr>
            <a:r>
              <a:rPr lang="en"/>
              <a:t>ex: 4</a:t>
            </a:r>
            <a:endParaRPr/>
          </a:p>
          <a:p>
            <a:pPr marL="914400" lvl="1" indent="-330200" algn="l" rtl="0">
              <a:spcBef>
                <a:spcPts val="0"/>
              </a:spcBef>
              <a:spcAft>
                <a:spcPts val="0"/>
              </a:spcAft>
              <a:buSzPts val="1600"/>
              <a:buChar char="○"/>
            </a:pPr>
            <a:r>
              <a:rPr lang="en"/>
              <a:t>Default case</a:t>
            </a:r>
            <a:endParaRPr/>
          </a:p>
          <a:p>
            <a:pPr marL="1371600" lvl="2" indent="-330200" algn="l" rtl="0">
              <a:spcBef>
                <a:spcPts val="0"/>
              </a:spcBef>
              <a:spcAft>
                <a:spcPts val="0"/>
              </a:spcAft>
              <a:buSzPts val="1600"/>
              <a:buChar char="■"/>
            </a:pPr>
            <a:r>
              <a:rPr lang="en"/>
              <a:t>Executed if the switch expression doesn’t match any other case</a:t>
            </a:r>
            <a:endParaRPr/>
          </a:p>
        </p:txBody>
      </p:sp>
      <p:sp>
        <p:nvSpPr>
          <p:cNvPr id="269" name="Google Shape;269;p39"/>
          <p:cNvSpPr/>
          <p:nvPr/>
        </p:nvSpPr>
        <p:spPr>
          <a:xfrm>
            <a:off x="5371475" y="70275"/>
            <a:ext cx="3606900" cy="427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0"/>
              </a:spcAft>
              <a:buClr>
                <a:schemeClr val="dk1"/>
              </a:buClr>
              <a:buSzPts val="1100"/>
              <a:buFont typeface="Arial"/>
              <a:buNone/>
            </a:pPr>
            <a:r>
              <a:rPr lang="en" sz="1300">
                <a:solidFill>
                  <a:srgbClr val="0000FF"/>
                </a:solidFill>
                <a:latin typeface="Source Code Pro"/>
                <a:ea typeface="Source Code Pro"/>
                <a:cs typeface="Source Code Pro"/>
                <a:sym typeface="Source Code Pro"/>
              </a:rPr>
              <a:t>long</a:t>
            </a:r>
            <a:r>
              <a:rPr lang="en" sz="1300">
                <a:latin typeface="Source Code Pro"/>
                <a:ea typeface="Source Code Pro"/>
                <a:cs typeface="Source Code Pro"/>
                <a:sym typeface="Source Code Pro"/>
              </a:rPr>
              <a:t> switch_ex</a:t>
            </a:r>
            <a:endParaRPr sz="1300">
              <a:latin typeface="Source Code Pro"/>
              <a:ea typeface="Source Code Pro"/>
              <a:cs typeface="Source Code Pro"/>
              <a:sym typeface="Source Code Pro"/>
            </a:endParaRPr>
          </a:p>
          <a:p>
            <a:pPr marL="0" lvl="0" indent="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a:t>
            </a:r>
            <a:r>
              <a:rPr lang="en" sz="1300">
                <a:solidFill>
                  <a:srgbClr val="0000FF"/>
                </a:solidFill>
                <a:latin typeface="Source Code Pro"/>
                <a:ea typeface="Source Code Pro"/>
                <a:cs typeface="Source Code Pro"/>
                <a:sym typeface="Source Code Pro"/>
              </a:rPr>
              <a:t>long</a:t>
            </a:r>
            <a:r>
              <a:rPr lang="en" sz="1300">
                <a:latin typeface="Source Code Pro"/>
                <a:ea typeface="Source Code Pro"/>
                <a:cs typeface="Source Code Pro"/>
                <a:sym typeface="Source Code Pro"/>
              </a:rPr>
              <a:t> x, </a:t>
            </a:r>
            <a:r>
              <a:rPr lang="en" sz="1300">
                <a:solidFill>
                  <a:srgbClr val="0000FF"/>
                </a:solidFill>
                <a:latin typeface="Source Code Pro"/>
                <a:ea typeface="Source Code Pro"/>
                <a:cs typeface="Source Code Pro"/>
                <a:sym typeface="Source Code Pro"/>
              </a:rPr>
              <a:t>long</a:t>
            </a:r>
            <a:r>
              <a:rPr lang="en" sz="1300">
                <a:latin typeface="Source Code Pro"/>
                <a:ea typeface="Source Code Pro"/>
                <a:cs typeface="Source Code Pro"/>
                <a:sym typeface="Source Code Pro"/>
              </a:rPr>
              <a:t> y, </a:t>
            </a:r>
            <a:r>
              <a:rPr lang="en" sz="1300">
                <a:solidFill>
                  <a:srgbClr val="0000FF"/>
                </a:solidFill>
                <a:latin typeface="Source Code Pro"/>
                <a:ea typeface="Source Code Pro"/>
                <a:cs typeface="Source Code Pro"/>
                <a:sym typeface="Source Code Pro"/>
              </a:rPr>
              <a:t>long</a:t>
            </a:r>
            <a:r>
              <a:rPr lang="en" sz="1300">
                <a:latin typeface="Source Code Pro"/>
                <a:ea typeface="Source Code Pro"/>
                <a:cs typeface="Source Code Pro"/>
                <a:sym typeface="Source Code Pro"/>
              </a:rPr>
              <a:t> z)</a:t>
            </a:r>
            <a:endParaRPr sz="1300">
              <a:latin typeface="Source Code Pro"/>
              <a:ea typeface="Source Code Pro"/>
              <a:cs typeface="Source Code Pro"/>
              <a:sym typeface="Source Code Pro"/>
            </a:endParaRPr>
          </a:p>
          <a:p>
            <a:pPr marL="0" lvl="0" indent="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0" lvl="0" indent="457200" algn="l" rtl="0">
              <a:lnSpc>
                <a:spcPct val="95000"/>
              </a:lnSpc>
              <a:spcBef>
                <a:spcPts val="0"/>
              </a:spcBef>
              <a:spcAft>
                <a:spcPts val="0"/>
              </a:spcAft>
              <a:buClr>
                <a:schemeClr val="dk1"/>
              </a:buClr>
              <a:buSzPts val="1100"/>
              <a:buFont typeface="Arial"/>
              <a:buNone/>
            </a:pPr>
            <a:r>
              <a:rPr lang="en" sz="1300">
                <a:solidFill>
                  <a:srgbClr val="0000FF"/>
                </a:solidFill>
                <a:latin typeface="Source Code Pro"/>
                <a:ea typeface="Source Code Pro"/>
                <a:cs typeface="Source Code Pro"/>
                <a:sym typeface="Source Code Pro"/>
              </a:rPr>
              <a:t>long</a:t>
            </a:r>
            <a:r>
              <a:rPr lang="en" sz="1300">
                <a:latin typeface="Source Code Pro"/>
                <a:ea typeface="Source Code Pro"/>
                <a:cs typeface="Source Code Pro"/>
                <a:sym typeface="Source Code Pro"/>
              </a:rPr>
              <a:t> w = </a:t>
            </a:r>
            <a:r>
              <a:rPr lang="en" sz="1300">
                <a:solidFill>
                  <a:srgbClr val="38761D"/>
                </a:solidFill>
                <a:latin typeface="Source Code Pro"/>
                <a:ea typeface="Source Code Pro"/>
                <a:cs typeface="Source Code Pro"/>
                <a:sym typeface="Source Code Pro"/>
              </a:rPr>
              <a:t>1</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0" lvl="0" indent="457200" algn="l" rtl="0">
              <a:lnSpc>
                <a:spcPct val="95000"/>
              </a:lnSpc>
              <a:spcBef>
                <a:spcPts val="0"/>
              </a:spcBef>
              <a:spcAft>
                <a:spcPts val="0"/>
              </a:spcAft>
              <a:buClr>
                <a:schemeClr val="dk1"/>
              </a:buClr>
              <a:buSzPts val="1100"/>
              <a:buFont typeface="Arial"/>
              <a:buNone/>
            </a:pPr>
            <a:r>
              <a:rPr lang="en" sz="1300">
                <a:solidFill>
                  <a:srgbClr val="7030A0"/>
                </a:solidFill>
                <a:latin typeface="Source Code Pro"/>
                <a:ea typeface="Source Code Pro"/>
                <a:cs typeface="Source Code Pro"/>
                <a:sym typeface="Source Code Pro"/>
              </a:rPr>
              <a:t>switch</a:t>
            </a:r>
            <a:r>
              <a:rPr lang="en" sz="1300">
                <a:latin typeface="Source Code Pro"/>
                <a:ea typeface="Source Code Pro"/>
                <a:cs typeface="Source Code Pro"/>
                <a:sym typeface="Source Code Pro"/>
              </a:rPr>
              <a:t> (x) {</a:t>
            </a:r>
            <a:endParaRPr sz="1300">
              <a:latin typeface="Source Code Pro"/>
              <a:ea typeface="Source Code Pro"/>
              <a:cs typeface="Source Code Pro"/>
              <a:sym typeface="Source Code Pro"/>
            </a:endParaRPr>
          </a:p>
          <a:p>
            <a:pPr marL="457200" lvl="0" indent="457200" algn="l" rtl="0">
              <a:lnSpc>
                <a:spcPct val="95000"/>
              </a:lnSpc>
              <a:spcBef>
                <a:spcPts val="0"/>
              </a:spcBef>
              <a:spcAft>
                <a:spcPts val="0"/>
              </a:spcAft>
              <a:buClr>
                <a:schemeClr val="dk1"/>
              </a:buClr>
              <a:buSzPts val="1100"/>
              <a:buFont typeface="Arial"/>
              <a:buNone/>
            </a:pPr>
            <a:r>
              <a:rPr lang="en" sz="1300" u="sng">
                <a:solidFill>
                  <a:schemeClr val="accent6"/>
                </a:solidFill>
                <a:latin typeface="Source Code Pro"/>
                <a:ea typeface="Source Code Pro"/>
                <a:cs typeface="Source Code Pro"/>
                <a:sym typeface="Source Code Pro"/>
              </a:rPr>
              <a:t>case</a:t>
            </a:r>
            <a:r>
              <a:rPr lang="en" sz="1300">
                <a:latin typeface="Source Code Pro"/>
                <a:ea typeface="Source Code Pro"/>
                <a:cs typeface="Source Code Pro"/>
                <a:sym typeface="Source Code Pro"/>
              </a:rPr>
              <a:t> </a:t>
            </a:r>
            <a:r>
              <a:rPr lang="en" sz="1300">
                <a:solidFill>
                  <a:srgbClr val="38761D"/>
                </a:solidFill>
                <a:latin typeface="Source Code Pro"/>
                <a:ea typeface="Source Code Pro"/>
                <a:cs typeface="Source Code Pro"/>
                <a:sym typeface="Source Code Pro"/>
              </a:rPr>
              <a:t>1</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45720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w = y*z; </a:t>
            </a:r>
            <a:r>
              <a:rPr lang="en" sz="1300" u="sng">
                <a:solidFill>
                  <a:srgbClr val="1155CC"/>
                </a:solidFill>
                <a:latin typeface="Source Code Pro"/>
                <a:ea typeface="Source Code Pro"/>
                <a:cs typeface="Source Code Pro"/>
                <a:sym typeface="Source Code Pro"/>
              </a:rPr>
              <a:t>break</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457200" lvl="0" indent="457200" algn="l" rtl="0">
              <a:lnSpc>
                <a:spcPct val="95000"/>
              </a:lnSpc>
              <a:spcBef>
                <a:spcPts val="0"/>
              </a:spcBef>
              <a:spcAft>
                <a:spcPts val="0"/>
              </a:spcAft>
              <a:buClr>
                <a:schemeClr val="dk1"/>
              </a:buClr>
              <a:buSzPts val="1100"/>
              <a:buFont typeface="Arial"/>
              <a:buNone/>
            </a:pPr>
            <a:r>
              <a:rPr lang="en" sz="1300" u="sng">
                <a:solidFill>
                  <a:schemeClr val="accent6"/>
                </a:solidFill>
                <a:latin typeface="Source Code Pro"/>
                <a:ea typeface="Source Code Pro"/>
                <a:cs typeface="Source Code Pro"/>
                <a:sym typeface="Source Code Pro"/>
              </a:rPr>
              <a:t>case</a:t>
            </a:r>
            <a:r>
              <a:rPr lang="en" sz="1300">
                <a:latin typeface="Source Code Pro"/>
                <a:ea typeface="Source Code Pro"/>
                <a:cs typeface="Source Code Pro"/>
                <a:sym typeface="Source Code Pro"/>
              </a:rPr>
              <a:t> </a:t>
            </a:r>
            <a:r>
              <a:rPr lang="en" sz="1300">
                <a:solidFill>
                  <a:srgbClr val="38761D"/>
                </a:solidFill>
                <a:latin typeface="Source Code Pro"/>
                <a:ea typeface="Source Code Pro"/>
                <a:cs typeface="Source Code Pro"/>
                <a:sym typeface="Source Code Pro"/>
              </a:rPr>
              <a:t>2</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45720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w = y/z;</a:t>
            </a:r>
            <a:endParaRPr sz="1300">
              <a:latin typeface="Source Code Pro"/>
              <a:ea typeface="Source Code Pro"/>
              <a:cs typeface="Source Code Pro"/>
              <a:sym typeface="Source Code Pro"/>
            </a:endParaRPr>
          </a:p>
          <a:p>
            <a:pPr marL="457200" lvl="0" indent="457200" algn="l" rtl="0">
              <a:lnSpc>
                <a:spcPct val="95000"/>
              </a:lnSpc>
              <a:spcBef>
                <a:spcPts val="0"/>
              </a:spcBef>
              <a:spcAft>
                <a:spcPts val="0"/>
              </a:spcAft>
              <a:buClr>
                <a:schemeClr val="dk1"/>
              </a:buClr>
              <a:buSzPts val="1100"/>
              <a:buFont typeface="Arial"/>
              <a:buNone/>
            </a:pPr>
            <a:r>
              <a:rPr lang="en" sz="1300">
                <a:solidFill>
                  <a:srgbClr val="757575"/>
                </a:solidFill>
                <a:latin typeface="Source Code Pro"/>
                <a:ea typeface="Source Code Pro"/>
                <a:cs typeface="Source Code Pro"/>
                <a:sym typeface="Source Code Pro"/>
              </a:rPr>
              <a:t>/* Fall Through */</a:t>
            </a:r>
            <a:endParaRPr sz="1300">
              <a:solidFill>
                <a:srgbClr val="757575"/>
              </a:solidFill>
              <a:latin typeface="Source Code Pro"/>
              <a:ea typeface="Source Code Pro"/>
              <a:cs typeface="Source Code Pro"/>
              <a:sym typeface="Source Code Pro"/>
            </a:endParaRPr>
          </a:p>
          <a:p>
            <a:pPr marL="457200" lvl="0" indent="457200" algn="l" rtl="0">
              <a:lnSpc>
                <a:spcPct val="95000"/>
              </a:lnSpc>
              <a:spcBef>
                <a:spcPts val="0"/>
              </a:spcBef>
              <a:spcAft>
                <a:spcPts val="0"/>
              </a:spcAft>
              <a:buClr>
                <a:schemeClr val="dk1"/>
              </a:buClr>
              <a:buSzPts val="1100"/>
              <a:buFont typeface="Arial"/>
              <a:buNone/>
            </a:pPr>
            <a:r>
              <a:rPr lang="en" sz="1300" u="sng">
                <a:solidFill>
                  <a:schemeClr val="accent6"/>
                </a:solidFill>
                <a:latin typeface="Source Code Pro"/>
                <a:ea typeface="Source Code Pro"/>
                <a:cs typeface="Source Code Pro"/>
                <a:sym typeface="Source Code Pro"/>
              </a:rPr>
              <a:t>case</a:t>
            </a:r>
            <a:r>
              <a:rPr lang="en" sz="1300">
                <a:latin typeface="Source Code Pro"/>
                <a:ea typeface="Source Code Pro"/>
                <a:cs typeface="Source Code Pro"/>
                <a:sym typeface="Source Code Pro"/>
              </a:rPr>
              <a:t> </a:t>
            </a:r>
            <a:r>
              <a:rPr lang="en" sz="1300">
                <a:solidFill>
                  <a:srgbClr val="38761D"/>
                </a:solidFill>
                <a:latin typeface="Source Code Pro"/>
                <a:ea typeface="Source Code Pro"/>
                <a:cs typeface="Source Code Pro"/>
                <a:sym typeface="Source Code Pro"/>
              </a:rPr>
              <a:t>3</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45720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w += z; </a:t>
            </a:r>
            <a:r>
              <a:rPr lang="en" sz="1300" u="sng">
                <a:solidFill>
                  <a:srgbClr val="1155CC"/>
                </a:solidFill>
                <a:latin typeface="Source Code Pro"/>
                <a:ea typeface="Source Code Pro"/>
                <a:cs typeface="Source Code Pro"/>
                <a:sym typeface="Source Code Pro"/>
              </a:rPr>
              <a:t>break</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457200" lvl="0" indent="457200" algn="l" rtl="0">
              <a:lnSpc>
                <a:spcPct val="95000"/>
              </a:lnSpc>
              <a:spcBef>
                <a:spcPts val="0"/>
              </a:spcBef>
              <a:spcAft>
                <a:spcPts val="0"/>
              </a:spcAft>
              <a:buClr>
                <a:schemeClr val="dk1"/>
              </a:buClr>
              <a:buSzPts val="1100"/>
              <a:buFont typeface="Arial"/>
              <a:buNone/>
            </a:pPr>
            <a:r>
              <a:rPr lang="en" sz="1300" u="sng">
                <a:solidFill>
                  <a:schemeClr val="accent6"/>
                </a:solidFill>
                <a:latin typeface="Source Code Pro"/>
                <a:ea typeface="Source Code Pro"/>
                <a:cs typeface="Source Code Pro"/>
                <a:sym typeface="Source Code Pro"/>
              </a:rPr>
              <a:t>case</a:t>
            </a:r>
            <a:r>
              <a:rPr lang="en" sz="1300">
                <a:latin typeface="Source Code Pro"/>
                <a:ea typeface="Source Code Pro"/>
                <a:cs typeface="Source Code Pro"/>
                <a:sym typeface="Source Code Pro"/>
              </a:rPr>
              <a:t> </a:t>
            </a:r>
            <a:r>
              <a:rPr lang="en" sz="1300">
                <a:solidFill>
                  <a:srgbClr val="38761D"/>
                </a:solidFill>
                <a:latin typeface="Source Code Pro"/>
                <a:ea typeface="Source Code Pro"/>
                <a:cs typeface="Source Code Pro"/>
                <a:sym typeface="Source Code Pro"/>
              </a:rPr>
              <a:t>5</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0" algn="l" rtl="0">
              <a:lnSpc>
                <a:spcPct val="95000"/>
              </a:lnSpc>
              <a:spcBef>
                <a:spcPts val="0"/>
              </a:spcBef>
              <a:spcAft>
                <a:spcPts val="0"/>
              </a:spcAft>
              <a:buClr>
                <a:schemeClr val="dk1"/>
              </a:buClr>
              <a:buSzPts val="1100"/>
              <a:buFont typeface="Arial"/>
              <a:buNone/>
            </a:pPr>
            <a:r>
              <a:rPr lang="en" sz="1300" u="sng">
                <a:solidFill>
                  <a:schemeClr val="accent6"/>
                </a:solidFill>
                <a:latin typeface="Source Code Pro"/>
                <a:ea typeface="Source Code Pro"/>
                <a:cs typeface="Source Code Pro"/>
                <a:sym typeface="Source Code Pro"/>
              </a:rPr>
              <a:t>case</a:t>
            </a:r>
            <a:r>
              <a:rPr lang="en" sz="1300">
                <a:latin typeface="Source Code Pro"/>
                <a:ea typeface="Source Code Pro"/>
                <a:cs typeface="Source Code Pro"/>
                <a:sym typeface="Source Code Pro"/>
              </a:rPr>
              <a:t> </a:t>
            </a:r>
            <a:r>
              <a:rPr lang="en" sz="1300">
                <a:solidFill>
                  <a:srgbClr val="38761D"/>
                </a:solidFill>
                <a:latin typeface="Source Code Pro"/>
                <a:ea typeface="Source Code Pro"/>
                <a:cs typeface="Source Code Pro"/>
                <a:sym typeface="Source Code Pro"/>
              </a:rPr>
              <a:t>6</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457200" algn="l" rtl="0">
              <a:lnSpc>
                <a:spcPct val="95000"/>
              </a:lnSpc>
              <a:spcBef>
                <a:spcPts val="0"/>
              </a:spcBef>
              <a:spcAft>
                <a:spcPts val="0"/>
              </a:spcAft>
              <a:buNone/>
            </a:pPr>
            <a:r>
              <a:rPr lang="en" sz="1300">
                <a:latin typeface="Source Code Pro"/>
                <a:ea typeface="Source Code Pro"/>
                <a:cs typeface="Source Code Pro"/>
                <a:sym typeface="Source Code Pro"/>
              </a:rPr>
              <a:t>w -= z; </a:t>
            </a:r>
            <a:r>
              <a:rPr lang="en" sz="1300" u="sng">
                <a:solidFill>
                  <a:srgbClr val="1155CC"/>
                </a:solidFill>
                <a:latin typeface="Source Code Pro"/>
                <a:ea typeface="Source Code Pro"/>
                <a:cs typeface="Source Code Pro"/>
                <a:sym typeface="Source Code Pro"/>
              </a:rPr>
              <a:t>break</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0" algn="l" rtl="0">
              <a:lnSpc>
                <a:spcPct val="95000"/>
              </a:lnSpc>
              <a:spcBef>
                <a:spcPts val="0"/>
              </a:spcBef>
              <a:spcAft>
                <a:spcPts val="0"/>
              </a:spcAft>
              <a:buNone/>
            </a:pPr>
            <a:r>
              <a:rPr lang="en" sz="1300" u="sng">
                <a:solidFill>
                  <a:schemeClr val="accent6"/>
                </a:solidFill>
                <a:latin typeface="Source Code Pro"/>
                <a:ea typeface="Source Code Pro"/>
                <a:cs typeface="Source Code Pro"/>
                <a:sym typeface="Source Code Pro"/>
              </a:rPr>
              <a:t>case 7</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45720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w = y%z; </a:t>
            </a:r>
            <a:r>
              <a:rPr lang="en" sz="1300" u="sng">
                <a:solidFill>
                  <a:srgbClr val="1155CC"/>
                </a:solidFill>
                <a:latin typeface="Source Code Pro"/>
                <a:ea typeface="Source Code Pro"/>
                <a:cs typeface="Source Code Pro"/>
                <a:sym typeface="Source Code Pro"/>
              </a:rPr>
              <a:t>break</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457200" lvl="0" indent="457200" algn="l" rtl="0">
              <a:lnSpc>
                <a:spcPct val="95000"/>
              </a:lnSpc>
              <a:spcBef>
                <a:spcPts val="0"/>
              </a:spcBef>
              <a:spcAft>
                <a:spcPts val="0"/>
              </a:spcAft>
              <a:buClr>
                <a:schemeClr val="dk1"/>
              </a:buClr>
              <a:buSzPts val="1100"/>
              <a:buFont typeface="Arial"/>
              <a:buNone/>
            </a:pPr>
            <a:r>
              <a:rPr lang="en" sz="1300" u="sng">
                <a:solidFill>
                  <a:schemeClr val="accent6"/>
                </a:solidFill>
                <a:latin typeface="Source Code Pro"/>
                <a:ea typeface="Source Code Pro"/>
                <a:cs typeface="Source Code Pro"/>
                <a:sym typeface="Source Code Pro"/>
              </a:rPr>
              <a:t>default</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914400" lvl="0" indent="45720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w = </a:t>
            </a:r>
            <a:r>
              <a:rPr lang="en" sz="1300">
                <a:solidFill>
                  <a:srgbClr val="38761D"/>
                </a:solidFill>
                <a:latin typeface="Source Code Pro"/>
                <a:ea typeface="Source Code Pro"/>
                <a:cs typeface="Source Code Pro"/>
                <a:sym typeface="Source Code Pro"/>
              </a:rPr>
              <a:t>2</a:t>
            </a: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0" lvl="0" indent="457200" algn="l" rtl="0">
              <a:lnSpc>
                <a:spcPct val="95000"/>
              </a:lnSpc>
              <a:spcBef>
                <a:spcPts val="0"/>
              </a:spcBef>
              <a:spcAft>
                <a:spcPts val="0"/>
              </a:spcAft>
              <a:buClr>
                <a:schemeClr val="dk1"/>
              </a:buClr>
              <a:buSzPts val="1100"/>
              <a:buFont typeface="Arial"/>
              <a:buNone/>
            </a:pP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a:p>
            <a:pPr marL="0" lvl="0" indent="457200" algn="l" rtl="0">
              <a:lnSpc>
                <a:spcPct val="95000"/>
              </a:lnSpc>
              <a:spcBef>
                <a:spcPts val="0"/>
              </a:spcBef>
              <a:spcAft>
                <a:spcPts val="0"/>
              </a:spcAft>
              <a:buClr>
                <a:schemeClr val="dk1"/>
              </a:buClr>
              <a:buSzPts val="1100"/>
              <a:buFont typeface="Arial"/>
              <a:buNone/>
            </a:pPr>
            <a:r>
              <a:rPr lang="en" sz="1300">
                <a:solidFill>
                  <a:srgbClr val="7030A0"/>
                </a:solidFill>
                <a:latin typeface="Source Code Pro"/>
                <a:ea typeface="Source Code Pro"/>
                <a:cs typeface="Source Code Pro"/>
                <a:sym typeface="Source Code Pro"/>
              </a:rPr>
              <a:t>return</a:t>
            </a:r>
            <a:r>
              <a:rPr lang="en" sz="1300">
                <a:latin typeface="Source Code Pro"/>
                <a:ea typeface="Source Code Pro"/>
                <a:cs typeface="Source Code Pro"/>
                <a:sym typeface="Source Code Pro"/>
              </a:rPr>
              <a:t> w;</a:t>
            </a:r>
            <a:endParaRPr sz="1300">
              <a:latin typeface="Source Code Pro"/>
              <a:ea typeface="Source Code Pro"/>
              <a:cs typeface="Source Code Pro"/>
              <a:sym typeface="Source Code Pro"/>
            </a:endParaRPr>
          </a:p>
          <a:p>
            <a:pPr marL="0" lvl="0" indent="0" algn="l" rtl="0">
              <a:lnSpc>
                <a:spcPct val="95000"/>
              </a:lnSpc>
              <a:spcBef>
                <a:spcPts val="0"/>
              </a:spcBef>
              <a:spcAft>
                <a:spcPts val="0"/>
              </a:spcAft>
              <a:buNone/>
            </a:pPr>
            <a:r>
              <a:rPr lang="en" sz="1300">
                <a:latin typeface="Source Code Pro"/>
                <a:ea typeface="Source Code Pro"/>
                <a:cs typeface="Source Code Pro"/>
                <a:sym typeface="Source Code Pro"/>
              </a:rPr>
              <a:t>}</a:t>
            </a:r>
            <a:endParaRPr sz="1300">
              <a:latin typeface="Source Code Pro"/>
              <a:ea typeface="Source Code Pro"/>
              <a:cs typeface="Source Code Pro"/>
              <a:sym typeface="Source Code Pro"/>
            </a:endParaRPr>
          </a:p>
        </p:txBody>
      </p:sp>
      <p:sp>
        <p:nvSpPr>
          <p:cNvPr id="270" name="Google Shape;27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Jump Table Structure</a:t>
            </a:r>
            <a:endParaRPr/>
          </a:p>
        </p:txBody>
      </p:sp>
      <p:sp>
        <p:nvSpPr>
          <p:cNvPr id="276" name="Google Shape;276;p40"/>
          <p:cNvSpPr txBox="1">
            <a:spLocks noGrp="1"/>
          </p:cNvSpPr>
          <p:nvPr>
            <p:ph type="body" idx="1"/>
          </p:nvPr>
        </p:nvSpPr>
        <p:spPr>
          <a:xfrm>
            <a:off x="311700" y="742825"/>
            <a:ext cx="8520600" cy="4596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b="1">
                <a:solidFill>
                  <a:srgbClr val="7030A0"/>
                </a:solidFill>
              </a:rPr>
              <a:t>Jump table</a:t>
            </a:r>
            <a:r>
              <a:rPr lang="en"/>
              <a:t> = array of addresses to the start of each case</a:t>
            </a:r>
            <a:endParaRPr/>
          </a:p>
        </p:txBody>
      </p:sp>
      <p:sp>
        <p:nvSpPr>
          <p:cNvPr id="277" name="Google Shape;277;p40"/>
          <p:cNvSpPr txBox="1"/>
          <p:nvPr/>
        </p:nvSpPr>
        <p:spPr>
          <a:xfrm>
            <a:off x="802900" y="1202425"/>
            <a:ext cx="1093200" cy="70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chemeClr val="dk1"/>
                </a:solidFill>
              </a:rPr>
              <a:t>Switch Form</a:t>
            </a:r>
            <a:endParaRPr sz="1800" b="1">
              <a:solidFill>
                <a:schemeClr val="dk1"/>
              </a:solidFill>
            </a:endParaRPr>
          </a:p>
        </p:txBody>
      </p:sp>
      <p:sp>
        <p:nvSpPr>
          <p:cNvPr id="278" name="Google Shape;278;p40"/>
          <p:cNvSpPr/>
          <p:nvPr/>
        </p:nvSpPr>
        <p:spPr>
          <a:xfrm>
            <a:off x="1966175" y="1202425"/>
            <a:ext cx="2287500" cy="207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switch</a:t>
            </a:r>
            <a:r>
              <a:rPr lang="en">
                <a:latin typeface="Source Code Pro"/>
                <a:ea typeface="Source Code Pro"/>
                <a:cs typeface="Source Code Pro"/>
                <a:sym typeface="Source Code Pro"/>
              </a:rPr>
              <a:t> (x) {</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case</a:t>
            </a:r>
            <a:r>
              <a:rPr lang="en">
                <a:latin typeface="Source Code Pro"/>
                <a:ea typeface="Source Code Pro"/>
                <a:cs typeface="Source Code Pro"/>
                <a:sym typeface="Source Code Pro"/>
              </a:rPr>
              <a:t> val_0:</a:t>
            </a:r>
            <a:endParaRPr>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&lt;lock 0&gt;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case</a:t>
            </a:r>
            <a:r>
              <a:rPr lang="en">
                <a:latin typeface="Source Code Pro"/>
                <a:ea typeface="Source Code Pro"/>
                <a:cs typeface="Source Code Pro"/>
                <a:sym typeface="Source Code Pro"/>
              </a:rPr>
              <a:t> val_1:</a:t>
            </a:r>
            <a:endParaRPr>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&lt;block 1&gt;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case</a:t>
            </a:r>
            <a:r>
              <a:rPr lang="en">
                <a:latin typeface="Source Code Pro"/>
                <a:ea typeface="Source Code Pro"/>
                <a:cs typeface="Source Code Pro"/>
                <a:sym typeface="Source Code Pro"/>
              </a:rPr>
              <a:t> val_n-1:</a:t>
            </a:r>
            <a:endParaRPr>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&lt;block n–1&gt;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79" name="Google Shape;279;p40"/>
          <p:cNvSpPr txBox="1"/>
          <p:nvPr/>
        </p:nvSpPr>
        <p:spPr>
          <a:xfrm>
            <a:off x="117100" y="3462825"/>
            <a:ext cx="1749000" cy="70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chemeClr val="dk1"/>
                </a:solidFill>
              </a:rPr>
              <a:t>Approximate</a:t>
            </a:r>
            <a:endParaRPr sz="1800" b="1">
              <a:solidFill>
                <a:schemeClr val="dk1"/>
              </a:solidFill>
            </a:endParaRPr>
          </a:p>
          <a:p>
            <a:pPr marL="0" lvl="0" indent="0" algn="r" rtl="0">
              <a:spcBef>
                <a:spcPts val="0"/>
              </a:spcBef>
              <a:spcAft>
                <a:spcPts val="0"/>
              </a:spcAft>
              <a:buNone/>
            </a:pPr>
            <a:r>
              <a:rPr lang="en" sz="1800" b="1">
                <a:solidFill>
                  <a:schemeClr val="dk1"/>
                </a:solidFill>
              </a:rPr>
              <a:t>goto form</a:t>
            </a:r>
            <a:endParaRPr sz="1800" b="1">
              <a:solidFill>
                <a:schemeClr val="dk1"/>
              </a:solidFill>
            </a:endParaRPr>
          </a:p>
        </p:txBody>
      </p:sp>
      <p:sp>
        <p:nvSpPr>
          <p:cNvPr id="280" name="Google Shape;280;p40"/>
          <p:cNvSpPr/>
          <p:nvPr/>
        </p:nvSpPr>
        <p:spPr>
          <a:xfrm>
            <a:off x="1951825" y="3491025"/>
            <a:ext cx="2287500" cy="646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target</a:t>
            </a:r>
            <a:r>
              <a:rPr lang="en">
                <a:latin typeface="Source Code Pro"/>
                <a:ea typeface="Source Code Pro"/>
                <a:cs typeface="Source Code Pro"/>
                <a:sym typeface="Source Code Pro"/>
              </a:rPr>
              <a:t> = JTab[</a:t>
            </a:r>
            <a:r>
              <a:rPr lang="en">
                <a:solidFill>
                  <a:srgbClr val="38761D"/>
                </a:solidFill>
                <a:latin typeface="Source Code Pro"/>
                <a:ea typeface="Source Code Pro"/>
                <a:cs typeface="Source Code Pro"/>
                <a:sym typeface="Source Code Pro"/>
              </a:rPr>
              <a:t>x</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goto</a:t>
            </a: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target</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81" name="Google Shape;281;p40"/>
          <p:cNvSpPr txBox="1"/>
          <p:nvPr/>
        </p:nvSpPr>
        <p:spPr>
          <a:xfrm>
            <a:off x="4885875" y="1298875"/>
            <a:ext cx="1453800"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Jump Table</a:t>
            </a:r>
            <a:endParaRPr sz="1800" b="1">
              <a:solidFill>
                <a:schemeClr val="dk1"/>
              </a:solidFill>
            </a:endParaRPr>
          </a:p>
        </p:txBody>
      </p:sp>
      <p:graphicFrame>
        <p:nvGraphicFramePr>
          <p:cNvPr id="282" name="Google Shape;282;p40"/>
          <p:cNvGraphicFramePr/>
          <p:nvPr/>
        </p:nvGraphicFramePr>
        <p:xfrm>
          <a:off x="4885875" y="1754550"/>
          <a:ext cx="1453750" cy="1584840"/>
        </p:xfrm>
        <a:graphic>
          <a:graphicData uri="http://schemas.openxmlformats.org/drawingml/2006/table">
            <a:tbl>
              <a:tblPr>
                <a:noFill/>
                <a:tableStyleId>{F3E1FE1F-4EE8-4FF8-A37F-850D55149D74}</a:tableStyleId>
              </a:tblPr>
              <a:tblGrid>
                <a:gridCol w="14537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Targ0</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Targ1</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 •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Targn-1</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3"/>
                  </a:ext>
                </a:extLst>
              </a:tr>
            </a:tbl>
          </a:graphicData>
        </a:graphic>
      </p:graphicFrame>
      <p:sp>
        <p:nvSpPr>
          <p:cNvPr id="283" name="Google Shape;283;p40"/>
          <p:cNvSpPr txBox="1"/>
          <p:nvPr/>
        </p:nvSpPr>
        <p:spPr>
          <a:xfrm>
            <a:off x="6958875" y="742825"/>
            <a:ext cx="1686300"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Jump Targets</a:t>
            </a:r>
            <a:endParaRPr sz="1800" b="1">
              <a:solidFill>
                <a:schemeClr val="dk1"/>
              </a:solidFill>
            </a:endParaRPr>
          </a:p>
        </p:txBody>
      </p:sp>
      <p:sp>
        <p:nvSpPr>
          <p:cNvPr id="284" name="Google Shape;284;p40"/>
          <p:cNvSpPr/>
          <p:nvPr/>
        </p:nvSpPr>
        <p:spPr>
          <a:xfrm>
            <a:off x="6958875" y="1202425"/>
            <a:ext cx="1686300" cy="866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Targ0: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&lt;block 0&gt;</a:t>
            </a:r>
            <a:endParaRPr dirty="0">
              <a:latin typeface="Source Code Pro"/>
              <a:ea typeface="Source Code Pro"/>
              <a:cs typeface="Source Code Pro"/>
              <a:sym typeface="Source Code Pro"/>
            </a:endParaRPr>
          </a:p>
        </p:txBody>
      </p:sp>
      <p:sp>
        <p:nvSpPr>
          <p:cNvPr id="285" name="Google Shape;285;p40"/>
          <p:cNvSpPr/>
          <p:nvPr/>
        </p:nvSpPr>
        <p:spPr>
          <a:xfrm>
            <a:off x="6958875" y="2221350"/>
            <a:ext cx="1686300" cy="866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Targ1:</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&lt;block 1&gt;</a:t>
            </a:r>
            <a:endParaRPr dirty="0">
              <a:latin typeface="Source Code Pro"/>
              <a:ea typeface="Source Code Pro"/>
              <a:cs typeface="Source Code Pro"/>
              <a:sym typeface="Source Code Pro"/>
            </a:endParaRPr>
          </a:p>
        </p:txBody>
      </p:sp>
      <p:sp>
        <p:nvSpPr>
          <p:cNvPr id="286" name="Google Shape;286;p40"/>
          <p:cNvSpPr/>
          <p:nvPr/>
        </p:nvSpPr>
        <p:spPr>
          <a:xfrm>
            <a:off x="6958875" y="3240275"/>
            <a:ext cx="1686300" cy="866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Targn-1:</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&lt;block n-1&gt;</a:t>
            </a:r>
            <a:endParaRPr dirty="0">
              <a:latin typeface="Source Code Pro"/>
              <a:ea typeface="Source Code Pro"/>
              <a:cs typeface="Source Code Pro"/>
              <a:sym typeface="Source Code Pro"/>
            </a:endParaRPr>
          </a:p>
        </p:txBody>
      </p:sp>
      <p:sp>
        <p:nvSpPr>
          <p:cNvPr id="287" name="Google Shape;28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Jump Table Structure (pt 2)</a:t>
            </a:r>
            <a:endParaRPr/>
          </a:p>
        </p:txBody>
      </p:sp>
      <p:sp>
        <p:nvSpPr>
          <p:cNvPr id="293" name="Google Shape;293;p41" descr="Each case is written in a different color. 1 is green, 2 is orange, 3 is blue, 5 and 6 are purple, 7 is brown, default is red."/>
          <p:cNvSpPr/>
          <p:nvPr/>
        </p:nvSpPr>
        <p:spPr>
          <a:xfrm>
            <a:off x="601175" y="816700"/>
            <a:ext cx="3013800" cy="210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switch</a:t>
            </a:r>
            <a:r>
              <a:rPr lang="en" dirty="0">
                <a:latin typeface="Source Code Pro"/>
                <a:ea typeface="Source Code Pro"/>
                <a:cs typeface="Source Code Pro"/>
                <a:sym typeface="Source Code Pro"/>
              </a:rPr>
              <a:t> (x) {</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b="1" dirty="0">
                <a:solidFill>
                  <a:srgbClr val="38761D"/>
                </a:solidFill>
                <a:latin typeface="Source Code Pro"/>
                <a:ea typeface="Source Code Pro"/>
                <a:cs typeface="Source Code Pro"/>
                <a:sym typeface="Source Code Pro"/>
              </a:rPr>
              <a:t>    case</a:t>
            </a:r>
            <a:r>
              <a:rPr lang="en" dirty="0">
                <a:solidFill>
                  <a:srgbClr val="38761D"/>
                </a:solidFill>
                <a:latin typeface="Source Code Pro"/>
                <a:ea typeface="Source Code Pro"/>
                <a:cs typeface="Source Code Pro"/>
                <a:sym typeface="Source Code Pro"/>
              </a:rPr>
              <a:t> 1: &lt;code&gt; </a:t>
            </a:r>
            <a:r>
              <a:rPr lang="en" b="1" dirty="0">
                <a:solidFill>
                  <a:srgbClr val="38761D"/>
                </a:solidFill>
                <a:latin typeface="Source Code Pro"/>
                <a:ea typeface="Source Code Pro"/>
                <a:cs typeface="Source Code Pro"/>
                <a:sym typeface="Source Code Pro"/>
              </a:rPr>
              <a:t>break</a:t>
            </a:r>
            <a:r>
              <a:rPr lang="en" dirty="0">
                <a:solidFill>
                  <a:srgbClr val="38761D"/>
                </a:solidFill>
                <a:latin typeface="Source Code Pro"/>
                <a:ea typeface="Source Code Pro"/>
                <a:cs typeface="Source Code Pro"/>
                <a:sym typeface="Source Code Pro"/>
              </a:rPr>
              <a:t>;</a:t>
            </a:r>
            <a:endParaRPr dirty="0">
              <a:solidFill>
                <a:srgbClr val="38761D"/>
              </a:solidFill>
              <a:latin typeface="Source Code Pro"/>
              <a:ea typeface="Source Code Pro"/>
              <a:cs typeface="Source Code Pro"/>
              <a:sym typeface="Source Code Pro"/>
            </a:endParaRPr>
          </a:p>
          <a:p>
            <a:pPr marL="0" lvl="0" indent="0" algn="l" rtl="0">
              <a:spcBef>
                <a:spcPts val="0"/>
              </a:spcBef>
              <a:spcAft>
                <a:spcPts val="0"/>
              </a:spcAft>
              <a:buNone/>
            </a:pPr>
            <a:r>
              <a:rPr lang="en" b="1" dirty="0">
                <a:solidFill>
                  <a:srgbClr val="D15900"/>
                </a:solidFill>
                <a:latin typeface="Source Code Pro"/>
                <a:ea typeface="Source Code Pro"/>
                <a:cs typeface="Source Code Pro"/>
                <a:sym typeface="Source Code Pro"/>
              </a:rPr>
              <a:t>    case</a:t>
            </a:r>
            <a:r>
              <a:rPr lang="en" dirty="0">
                <a:solidFill>
                  <a:srgbClr val="D15900"/>
                </a:solidFill>
                <a:latin typeface="Source Code Pro"/>
                <a:ea typeface="Source Code Pro"/>
                <a:cs typeface="Source Code Pro"/>
                <a:sym typeface="Source Code Pro"/>
              </a:rPr>
              <a:t> 2: &lt;code&gt;</a:t>
            </a:r>
          </a:p>
          <a:p>
            <a:pPr marL="0" lvl="0" indent="0" algn="l" rtl="0">
              <a:spcBef>
                <a:spcPts val="0"/>
              </a:spcBef>
              <a:spcAft>
                <a:spcPts val="0"/>
              </a:spcAft>
              <a:buNone/>
            </a:pPr>
            <a:r>
              <a:rPr lang="en" b="1" dirty="0">
                <a:solidFill>
                  <a:srgbClr val="D15900"/>
                </a:solidFill>
                <a:latin typeface="Source Code Pro"/>
                <a:ea typeface="Source Code Pro"/>
                <a:cs typeface="Source Code Pro"/>
                <a:sym typeface="Source Code Pro"/>
              </a:rPr>
              <a:t>    </a:t>
            </a:r>
            <a:r>
              <a:rPr lang="en" b="1" dirty="0">
                <a:solidFill>
                  <a:srgbClr val="0000FF"/>
                </a:solidFill>
                <a:latin typeface="Source Code Pro"/>
                <a:ea typeface="Source Code Pro"/>
                <a:cs typeface="Source Code Pro"/>
                <a:sym typeface="Source Code Pro"/>
              </a:rPr>
              <a:t>case</a:t>
            </a:r>
            <a:r>
              <a:rPr lang="en" dirty="0">
                <a:solidFill>
                  <a:srgbClr val="0000FF"/>
                </a:solidFill>
                <a:latin typeface="Source Code Pro"/>
                <a:ea typeface="Source Code Pro"/>
                <a:cs typeface="Source Code Pro"/>
                <a:sym typeface="Source Code Pro"/>
              </a:rPr>
              <a:t> 3: &lt;code&gt; </a:t>
            </a:r>
            <a:r>
              <a:rPr lang="en" b="1" dirty="0">
                <a:solidFill>
                  <a:srgbClr val="0000FF"/>
                </a:solidFill>
                <a:latin typeface="Source Code Pro"/>
                <a:ea typeface="Source Code Pro"/>
                <a:cs typeface="Source Code Pro"/>
                <a:sym typeface="Source Code Pro"/>
              </a:rPr>
              <a:t>break</a:t>
            </a:r>
            <a:r>
              <a:rPr lang="en" dirty="0">
                <a:solidFill>
                  <a:srgbClr val="0000FF"/>
                </a:solidFill>
                <a:latin typeface="Source Code Pro"/>
                <a:ea typeface="Source Code Pro"/>
                <a:cs typeface="Source Code Pro"/>
                <a:sym typeface="Source Code Pro"/>
              </a:rPr>
              <a:t>;</a:t>
            </a:r>
          </a:p>
          <a:p>
            <a:pPr marL="0" lvl="0" indent="0" algn="l" rtl="0">
              <a:spcBef>
                <a:spcPts val="0"/>
              </a:spcBef>
              <a:spcAft>
                <a:spcPts val="0"/>
              </a:spcAft>
              <a:buNone/>
            </a:pPr>
            <a:r>
              <a:rPr lang="en" b="1" dirty="0">
                <a:solidFill>
                  <a:srgbClr val="0000FF"/>
                </a:solidFill>
                <a:latin typeface="Source Code Pro"/>
                <a:ea typeface="Source Code Pro"/>
                <a:cs typeface="Source Code Pro"/>
                <a:sym typeface="Source Code Pro"/>
              </a:rPr>
              <a:t>    </a:t>
            </a:r>
            <a:r>
              <a:rPr lang="en" b="1" dirty="0">
                <a:solidFill>
                  <a:srgbClr val="A8008F"/>
                </a:solidFill>
                <a:latin typeface="Source Code Pro"/>
                <a:ea typeface="Source Code Pro"/>
                <a:cs typeface="Source Code Pro"/>
                <a:sym typeface="Source Code Pro"/>
              </a:rPr>
              <a:t>case</a:t>
            </a:r>
            <a:r>
              <a:rPr lang="en" dirty="0">
                <a:solidFill>
                  <a:srgbClr val="A8008F"/>
                </a:solidFill>
                <a:latin typeface="Source Code Pro"/>
                <a:ea typeface="Source Code Pro"/>
                <a:cs typeface="Source Code Pro"/>
                <a:sym typeface="Source Code Pro"/>
              </a:rPr>
              <a:t> 5:</a:t>
            </a:r>
          </a:p>
          <a:p>
            <a:pPr marL="0" lvl="0" indent="0" algn="l" rtl="0">
              <a:spcBef>
                <a:spcPts val="0"/>
              </a:spcBef>
              <a:spcAft>
                <a:spcPts val="0"/>
              </a:spcAft>
              <a:buNone/>
            </a:pPr>
            <a:r>
              <a:rPr lang="en" b="1" dirty="0">
                <a:solidFill>
                  <a:srgbClr val="A8008F"/>
                </a:solidFill>
                <a:latin typeface="Source Code Pro"/>
                <a:ea typeface="Source Code Pro"/>
                <a:cs typeface="Source Code Pro"/>
                <a:sym typeface="Source Code Pro"/>
              </a:rPr>
              <a:t>    case</a:t>
            </a:r>
            <a:r>
              <a:rPr lang="en" dirty="0">
                <a:solidFill>
                  <a:srgbClr val="A8008F"/>
                </a:solidFill>
                <a:latin typeface="Source Code Pro"/>
                <a:ea typeface="Source Code Pro"/>
                <a:cs typeface="Source Code Pro"/>
                <a:sym typeface="Source Code Pro"/>
              </a:rPr>
              <a:t> 6: &lt;code&gt; </a:t>
            </a:r>
            <a:r>
              <a:rPr lang="en" b="1" dirty="0">
                <a:solidFill>
                  <a:srgbClr val="A8008F"/>
                </a:solidFill>
                <a:latin typeface="Source Code Pro"/>
                <a:ea typeface="Source Code Pro"/>
                <a:cs typeface="Source Code Pro"/>
                <a:sym typeface="Source Code Pro"/>
              </a:rPr>
              <a:t>break</a:t>
            </a:r>
            <a:r>
              <a:rPr lang="en" dirty="0">
                <a:solidFill>
                  <a:srgbClr val="A8008F"/>
                </a:solidFill>
                <a:latin typeface="Source Code Pro"/>
                <a:ea typeface="Source Code Pro"/>
                <a:cs typeface="Source Code Pro"/>
                <a:sym typeface="Source Code Pro"/>
              </a:rPr>
              <a:t>;</a:t>
            </a:r>
          </a:p>
          <a:p>
            <a:pPr marL="0" lvl="0" indent="0" algn="l" rtl="0">
              <a:spcBef>
                <a:spcPts val="0"/>
              </a:spcBef>
              <a:spcAft>
                <a:spcPts val="0"/>
              </a:spcAft>
              <a:buNone/>
            </a:pPr>
            <a:r>
              <a:rPr lang="en" b="1" dirty="0">
                <a:solidFill>
                  <a:srgbClr val="A8008F"/>
                </a:solidFill>
                <a:latin typeface="Source Code Pro"/>
                <a:ea typeface="Source Code Pro"/>
                <a:cs typeface="Source Code Pro"/>
                <a:sym typeface="Source Code Pro"/>
              </a:rPr>
              <a:t>    </a:t>
            </a:r>
            <a:r>
              <a:rPr lang="en" b="1" dirty="0">
                <a:solidFill>
                  <a:srgbClr val="783F04"/>
                </a:solidFill>
                <a:latin typeface="Source Code Pro"/>
                <a:ea typeface="Source Code Pro"/>
                <a:cs typeface="Source Code Pro"/>
                <a:sym typeface="Source Code Pro"/>
              </a:rPr>
              <a:t>case</a:t>
            </a:r>
            <a:r>
              <a:rPr lang="en" dirty="0">
                <a:solidFill>
                  <a:srgbClr val="783F04"/>
                </a:solidFill>
                <a:latin typeface="Source Code Pro"/>
                <a:ea typeface="Source Code Pro"/>
                <a:cs typeface="Source Code Pro"/>
                <a:sym typeface="Source Code Pro"/>
              </a:rPr>
              <a:t> 7: &lt;code&gt; </a:t>
            </a:r>
            <a:r>
              <a:rPr lang="en" b="1" dirty="0">
                <a:solidFill>
                  <a:srgbClr val="783F04"/>
                </a:solidFill>
                <a:latin typeface="Source Code Pro"/>
                <a:ea typeface="Source Code Pro"/>
                <a:cs typeface="Source Code Pro"/>
                <a:sym typeface="Source Code Pro"/>
              </a:rPr>
              <a:t>break</a:t>
            </a:r>
            <a:r>
              <a:rPr lang="en" dirty="0">
                <a:solidFill>
                  <a:srgbClr val="783F04"/>
                </a:solidFill>
                <a:latin typeface="Source Code Pro"/>
                <a:ea typeface="Source Code Pro"/>
                <a:cs typeface="Source Code Pro"/>
                <a:sym typeface="Source Code Pro"/>
              </a:rPr>
              <a:t>;</a:t>
            </a:r>
          </a:p>
          <a:p>
            <a:pPr marL="0" lvl="0" indent="0" algn="l" rtl="0">
              <a:spcBef>
                <a:spcPts val="0"/>
              </a:spcBef>
              <a:spcAft>
                <a:spcPts val="0"/>
              </a:spcAft>
              <a:buNone/>
            </a:pPr>
            <a:r>
              <a:rPr lang="en" b="1" dirty="0">
                <a:solidFill>
                  <a:srgbClr val="783F04"/>
                </a:solidFill>
                <a:latin typeface="Source Code Pro"/>
                <a:ea typeface="Source Code Pro"/>
                <a:cs typeface="Source Code Pro"/>
                <a:sym typeface="Source Code Pro"/>
              </a:rPr>
              <a:t>    </a:t>
            </a:r>
            <a:r>
              <a:rPr lang="en" b="1" dirty="0">
                <a:solidFill>
                  <a:schemeClr val="accent6"/>
                </a:solidFill>
                <a:latin typeface="Source Code Pro"/>
                <a:ea typeface="Source Code Pro"/>
                <a:cs typeface="Source Code Pro"/>
                <a:sym typeface="Source Code Pro"/>
              </a:rPr>
              <a:t>default</a:t>
            </a:r>
            <a:r>
              <a:rPr lang="en" dirty="0">
                <a:solidFill>
                  <a:schemeClr val="accent6"/>
                </a:solidFill>
                <a:latin typeface="Source Code Pro"/>
                <a:ea typeface="Source Code Pro"/>
                <a:cs typeface="Source Code Pro"/>
                <a:sym typeface="Source Code Pro"/>
              </a:rPr>
              <a:t>: &lt;code&gt;</a:t>
            </a:r>
            <a:endParaRPr dirty="0">
              <a:solidFill>
                <a:schemeClr val="accent6"/>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solidFill>
                  <a:schemeClr val="dk1"/>
                </a:solidFill>
                <a:latin typeface="Source Code Pro"/>
                <a:ea typeface="Source Code Pro"/>
                <a:cs typeface="Source Code Pro"/>
                <a:sym typeface="Source Code Pro"/>
              </a:rPr>
              <a:t>}</a:t>
            </a:r>
            <a:endParaRPr dirty="0">
              <a:solidFill>
                <a:schemeClr val="dk1"/>
              </a:solidFill>
              <a:latin typeface="Source Code Pro"/>
              <a:ea typeface="Source Code Pro"/>
              <a:cs typeface="Source Code Pro"/>
              <a:sym typeface="Source Code Pro"/>
            </a:endParaRPr>
          </a:p>
        </p:txBody>
      </p:sp>
      <p:sp>
        <p:nvSpPr>
          <p:cNvPr id="294" name="Google Shape;294;p41"/>
          <p:cNvSpPr/>
          <p:nvPr/>
        </p:nvSpPr>
        <p:spPr>
          <a:xfrm>
            <a:off x="577750" y="3076100"/>
            <a:ext cx="3037200" cy="11088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if</a:t>
            </a:r>
            <a:r>
              <a:rPr lang="en">
                <a:latin typeface="Source Code Pro"/>
                <a:ea typeface="Source Code Pro"/>
                <a:cs typeface="Source Code Pro"/>
                <a:sym typeface="Source Code Pro"/>
              </a:rPr>
              <a:t> (x &lt;= </a:t>
            </a:r>
            <a:r>
              <a:rPr lang="en">
                <a:solidFill>
                  <a:srgbClr val="38761D"/>
                </a:solidFill>
                <a:latin typeface="Source Code Pro"/>
                <a:ea typeface="Source Code Pro"/>
                <a:cs typeface="Source Code Pro"/>
                <a:sym typeface="Source Code Pro"/>
              </a:rPr>
              <a:t>7</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goto</a:t>
            </a:r>
            <a:r>
              <a:rPr lang="en">
                <a:latin typeface="Source Code Pro"/>
                <a:ea typeface="Source Code Pro"/>
                <a:cs typeface="Source Code Pro"/>
                <a:sym typeface="Source Code Pro"/>
              </a:rPr>
              <a:t> JTab[x];</a:t>
            </a:r>
            <a:endParaRPr>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else</a:t>
            </a:r>
            <a:endParaRPr>
              <a:solidFill>
                <a:srgbClr val="7030A0"/>
              </a:solidFill>
              <a:latin typeface="Source Code Pro"/>
              <a:ea typeface="Source Code Pro"/>
              <a:cs typeface="Source Code Pro"/>
              <a:sym typeface="Source Code Pro"/>
            </a:endParaRPr>
          </a:p>
          <a:p>
            <a:pPr marL="0" lvl="0" indent="457200" algn="l" rtl="0">
              <a:spcBef>
                <a:spcPts val="0"/>
              </a:spcBef>
              <a:spcAft>
                <a:spcPts val="0"/>
              </a:spcAft>
              <a:buNone/>
            </a:pPr>
            <a:r>
              <a:rPr lang="en" b="1">
                <a:latin typeface="Source Code Pro"/>
                <a:ea typeface="Source Code Pro"/>
                <a:cs typeface="Source Code Pro"/>
                <a:sym typeface="Source Code Pro"/>
              </a:rPr>
              <a:t>goto</a:t>
            </a:r>
            <a:r>
              <a:rPr lang="en">
                <a:latin typeface="Source Code Pro"/>
                <a:ea typeface="Source Code Pro"/>
                <a:cs typeface="Source Code Pro"/>
                <a:sym typeface="Source Code Pro"/>
              </a:rPr>
              <a:t> default;</a:t>
            </a:r>
            <a:endParaRPr>
              <a:latin typeface="Source Code Pro"/>
              <a:ea typeface="Source Code Pro"/>
              <a:cs typeface="Source Code Pro"/>
              <a:sym typeface="Source Code Pro"/>
            </a:endParaRPr>
          </a:p>
        </p:txBody>
      </p:sp>
      <p:pic>
        <p:nvPicPr>
          <p:cNvPr id="295" name="Google Shape;295;p41" descr="On the left is a column of boxes numbered 0-7. The column is labeled &quot;Jump Table&quot;. On the right is another column of boxes labeled &quot;Code Blocks&quot;. These boxes are all different lengths, and they are colored in with the same colors as the switch case code: green, orange, blue, purple, brown, and red (from top to bottom). Each box in the Jump Table contains an arrow pointing to a box in Code Blocks. 0 and 4 both point to the red block, 1 points to green, 2 points to orange, 3 points to blue, 5 and 6 both point to purple,and 7 points to brown. Both the Jump Table and Code Blocks are underneath a bracket labeled &quot;Memory&quot;."/>
          <p:cNvPicPr preferRelativeResize="0"/>
          <p:nvPr/>
        </p:nvPicPr>
        <p:blipFill>
          <a:blip r:embed="rId3">
            <a:alphaModFix/>
          </a:blip>
          <a:stretch>
            <a:fillRect/>
          </a:stretch>
        </p:blipFill>
        <p:spPr>
          <a:xfrm>
            <a:off x="4114500" y="856050"/>
            <a:ext cx="4853675" cy="3275400"/>
          </a:xfrm>
          <a:prstGeom prst="rect">
            <a:avLst/>
          </a:prstGeom>
          <a:noFill/>
          <a:ln>
            <a:noFill/>
          </a:ln>
        </p:spPr>
      </p:pic>
      <p:sp>
        <p:nvSpPr>
          <p:cNvPr id="296" name="Google Shape;29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Switch Statement Example (pt 2)</a:t>
            </a:r>
            <a:endParaRPr/>
          </a:p>
        </p:txBody>
      </p:sp>
      <p:sp>
        <p:nvSpPr>
          <p:cNvPr id="302" name="Google Shape;302;p42"/>
          <p:cNvSpPr/>
          <p:nvPr/>
        </p:nvSpPr>
        <p:spPr>
          <a:xfrm>
            <a:off x="311700" y="742825"/>
            <a:ext cx="4262700" cy="174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switch_ex(</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z)</a:t>
            </a:r>
            <a:endParaRPr>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w = 1;</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switch</a:t>
            </a:r>
            <a:r>
              <a:rPr lang="en">
                <a:latin typeface="Source Code Pro"/>
                <a:ea typeface="Source Code Pro"/>
                <a:cs typeface="Source Code Pro"/>
                <a:sym typeface="Source Code Pro"/>
              </a:rPr>
              <a:t> (x) {</a:t>
            </a:r>
            <a:endParaRPr>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b="1">
                <a:latin typeface="Source Code Pro"/>
                <a:ea typeface="Source Code Pro"/>
                <a:cs typeface="Source Code Pro"/>
                <a:sym typeface="Source Code Pro"/>
              </a:rPr>
              <a:t>. . .</a:t>
            </a:r>
            <a:endParaRPr b="1">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w;</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graphicFrame>
        <p:nvGraphicFramePr>
          <p:cNvPr id="303" name="Google Shape;303;p42"/>
          <p:cNvGraphicFramePr/>
          <p:nvPr/>
        </p:nvGraphicFramePr>
        <p:xfrm>
          <a:off x="827575" y="2715400"/>
          <a:ext cx="1461600" cy="1188630"/>
        </p:xfrm>
        <a:graphic>
          <a:graphicData uri="http://schemas.openxmlformats.org/drawingml/2006/table">
            <a:tbl>
              <a:tblPr>
                <a:noFill/>
                <a:tableStyleId>{F3E1FE1F-4EE8-4FF8-A37F-850D55149D74}</a:tableStyleId>
              </a:tblPr>
              <a:tblGrid>
                <a:gridCol w="793275">
                  <a:extLst>
                    <a:ext uri="{9D8B030D-6E8A-4147-A177-3AD203B41FA5}">
                      <a16:colId xmlns:a16="http://schemas.microsoft.com/office/drawing/2014/main" val="20000"/>
                    </a:ext>
                  </a:extLst>
                </a:gridCol>
                <a:gridCol w="6683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%rsi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y</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z</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04" name="Google Shape;304;p42"/>
          <p:cNvSpPr/>
          <p:nvPr/>
        </p:nvSpPr>
        <p:spPr>
          <a:xfrm>
            <a:off x="4715625" y="1022875"/>
            <a:ext cx="4356600" cy="1493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Source Code Pro"/>
                <a:ea typeface="Source Code Pro"/>
                <a:cs typeface="Source Code Pro"/>
                <a:sym typeface="Source Code Pro"/>
              </a:rPr>
              <a:t>switch_ex: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dirty="0">
                <a:solidFill>
                  <a:schemeClr val="dk1"/>
                </a:solidFill>
                <a:latin typeface="Source Code Pro"/>
                <a:ea typeface="Source Code Pro"/>
                <a:cs typeface="Source Code Pro"/>
                <a:sym typeface="Source Code Pro"/>
              </a:rPr>
              <a:t>movq</a:t>
            </a:r>
            <a:r>
              <a:rPr lang="en" dirty="0">
                <a:solidFill>
                  <a:schemeClr val="dk1"/>
                </a:solidFill>
                <a:latin typeface="Source Code Pro"/>
                <a:ea typeface="Source Code Pro"/>
                <a:cs typeface="Source Code Pro"/>
                <a:sym typeface="Source Code Pro"/>
              </a:rPr>
              <a:t> %rdx, %rcx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dirty="0">
                <a:solidFill>
                  <a:schemeClr val="dk1"/>
                </a:solidFill>
                <a:latin typeface="Source Code Pro"/>
                <a:ea typeface="Source Code Pro"/>
                <a:cs typeface="Source Code Pro"/>
                <a:sym typeface="Source Code Pro"/>
              </a:rPr>
              <a:t>cmpq</a:t>
            </a:r>
            <a:r>
              <a:rPr lang="en" dirty="0">
                <a:solidFill>
                  <a:schemeClr val="dk1"/>
                </a:solidFill>
                <a:latin typeface="Source Code Pro"/>
                <a:ea typeface="Source Code Pro"/>
                <a:cs typeface="Source Code Pro"/>
                <a:sym typeface="Source Code Pro"/>
              </a:rPr>
              <a:t> $7, %rdi 	</a:t>
            </a:r>
            <a:r>
              <a:rPr lang="en" dirty="0">
                <a:solidFill>
                  <a:srgbClr val="757575"/>
                </a:solidFill>
                <a:latin typeface="Source Code Pro"/>
                <a:ea typeface="Source Code Pro"/>
                <a:cs typeface="Source Code Pro"/>
                <a:sym typeface="Source Code Pro"/>
              </a:rPr>
              <a:t># compare x:7</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b="1" dirty="0">
                <a:solidFill>
                  <a:schemeClr val="dk1"/>
                </a:solidFill>
                <a:latin typeface="Source Code Pro"/>
                <a:ea typeface="Source Code Pro"/>
                <a:cs typeface="Source Code Pro"/>
                <a:sym typeface="Source Code Pro"/>
              </a:rPr>
              <a:t>ja</a:t>
            </a:r>
            <a:r>
              <a:rPr lang="en" dirty="0">
                <a:solidFill>
                  <a:schemeClr val="dk1"/>
                </a:solidFill>
                <a:latin typeface="Source Code Pro"/>
                <a:ea typeface="Source Code Pro"/>
                <a:cs typeface="Source Code Pro"/>
                <a:sym typeface="Source Code Pro"/>
              </a:rPr>
              <a:t> .L9 		</a:t>
            </a:r>
            <a:r>
              <a:rPr lang="en" dirty="0">
                <a:solidFill>
                  <a:srgbClr val="757575"/>
                </a:solidFill>
                <a:latin typeface="Source Code Pro"/>
                <a:ea typeface="Source Code Pro"/>
                <a:cs typeface="Source Code Pro"/>
                <a:sym typeface="Source Code Pro"/>
              </a:rPr>
              <a:t># default</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b="1" dirty="0">
                <a:solidFill>
                  <a:schemeClr val="dk1"/>
                </a:solidFill>
                <a:latin typeface="Source Code Pro"/>
                <a:ea typeface="Source Code Pro"/>
                <a:cs typeface="Source Code Pro"/>
                <a:sym typeface="Source Code Pro"/>
              </a:rPr>
              <a:t>jmp</a:t>
            </a:r>
            <a:r>
              <a:rPr lang="en" dirty="0">
                <a:solidFill>
                  <a:schemeClr val="dk1"/>
                </a:solidFill>
                <a:latin typeface="Source Code Pro"/>
                <a:ea typeface="Source Code Pro"/>
                <a:cs typeface="Source Code Pro"/>
                <a:sym typeface="Source Code Pro"/>
              </a:rPr>
              <a:t> *.L4(,%rdi,8) 	</a:t>
            </a:r>
            <a:r>
              <a:rPr lang="en" dirty="0">
                <a:solidFill>
                  <a:srgbClr val="757575"/>
                </a:solidFill>
                <a:latin typeface="Source Code Pro"/>
                <a:ea typeface="Source Code Pro"/>
                <a:cs typeface="Source Code Pro"/>
                <a:sym typeface="Source Code Pro"/>
              </a:rPr>
              <a:t># jump table</a:t>
            </a:r>
            <a:endParaRPr dirty="0">
              <a:solidFill>
                <a:srgbClr val="757575"/>
              </a:solidFill>
              <a:latin typeface="Source Code Pro"/>
              <a:ea typeface="Source Code Pro"/>
              <a:cs typeface="Source Code Pro"/>
              <a:sym typeface="Source Code Pro"/>
            </a:endParaRPr>
          </a:p>
        </p:txBody>
      </p:sp>
      <p:sp>
        <p:nvSpPr>
          <p:cNvPr id="305" name="Google Shape;305;p42" descr="Speech bubble pointing to the first line of assembly code (&quot;movq...&quot;)"/>
          <p:cNvSpPr/>
          <p:nvPr/>
        </p:nvSpPr>
        <p:spPr>
          <a:xfrm>
            <a:off x="6187500" y="131450"/>
            <a:ext cx="2744100" cy="797700"/>
          </a:xfrm>
          <a:prstGeom prst="wedgeRoundRectCallout">
            <a:avLst>
              <a:gd name="adj1" fmla="val -54700"/>
              <a:gd name="adj2" fmla="val 102843"/>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Note: compiler chose not to initialize </a:t>
            </a:r>
            <a:r>
              <a:rPr lang="en">
                <a:latin typeface="Source Code Pro"/>
                <a:ea typeface="Source Code Pro"/>
                <a:cs typeface="Source Code Pro"/>
                <a:sym typeface="Source Code Pro"/>
              </a:rPr>
              <a:t>w</a:t>
            </a:r>
            <a:endParaRPr>
              <a:latin typeface="Source Code Pro"/>
              <a:ea typeface="Source Code Pro"/>
              <a:cs typeface="Source Code Pro"/>
              <a:sym typeface="Source Code Pro"/>
            </a:endParaRPr>
          </a:p>
        </p:txBody>
      </p:sp>
      <p:sp>
        <p:nvSpPr>
          <p:cNvPr id="306" name="Google Shape;306;p42" descr="Speech bubble pointing to the ja instruction."/>
          <p:cNvSpPr/>
          <p:nvPr/>
        </p:nvSpPr>
        <p:spPr>
          <a:xfrm>
            <a:off x="3872450" y="2867800"/>
            <a:ext cx="2826300" cy="975900"/>
          </a:xfrm>
          <a:prstGeom prst="wedgeRoundRectCallout">
            <a:avLst>
              <a:gd name="adj1" fmla="val -3038"/>
              <a:gd name="adj2" fmla="val -133041"/>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Source Code Pro"/>
                <a:ea typeface="Source Code Pro"/>
                <a:cs typeface="Source Code Pro"/>
                <a:sym typeface="Source Code Pro"/>
              </a:rPr>
              <a:t>ja</a:t>
            </a:r>
            <a:r>
              <a:rPr lang="en"/>
              <a:t> = jump above. Unsigned &gt;, catches negative cases</a:t>
            </a:r>
            <a:endParaRPr/>
          </a:p>
        </p:txBody>
      </p:sp>
      <p:sp>
        <p:nvSpPr>
          <p:cNvPr id="307" name="Google Shape;30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Switch Statement Example (pt 3)</a:t>
            </a:r>
            <a:endParaRPr/>
          </a:p>
        </p:txBody>
      </p:sp>
      <p:sp>
        <p:nvSpPr>
          <p:cNvPr id="313" name="Google Shape;313;p43"/>
          <p:cNvSpPr/>
          <p:nvPr/>
        </p:nvSpPr>
        <p:spPr>
          <a:xfrm>
            <a:off x="311700" y="742825"/>
            <a:ext cx="4262700" cy="174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switch_ex(</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z)</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w = 1;</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switch</a:t>
            </a:r>
            <a:r>
              <a:rPr lang="en">
                <a:latin typeface="Source Code Pro"/>
                <a:ea typeface="Source Code Pro"/>
                <a:cs typeface="Source Code Pro"/>
                <a:sym typeface="Source Code Pro"/>
              </a:rPr>
              <a:t> (x)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b="1">
                <a:latin typeface="Source Code Pro"/>
                <a:ea typeface="Source Code Pro"/>
                <a:cs typeface="Source Code Pro"/>
                <a:sym typeface="Source Code Pro"/>
              </a:rPr>
              <a:t>. . .</a:t>
            </a:r>
            <a:endParaRPr b="1">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w;</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graphicFrame>
        <p:nvGraphicFramePr>
          <p:cNvPr id="314" name="Google Shape;314;p43"/>
          <p:cNvGraphicFramePr/>
          <p:nvPr/>
        </p:nvGraphicFramePr>
        <p:xfrm>
          <a:off x="827575" y="2715400"/>
          <a:ext cx="1461600" cy="1188630"/>
        </p:xfrm>
        <a:graphic>
          <a:graphicData uri="http://schemas.openxmlformats.org/drawingml/2006/table">
            <a:tbl>
              <a:tblPr>
                <a:noFill/>
                <a:tableStyleId>{F3E1FE1F-4EE8-4FF8-A37F-850D55149D74}</a:tableStyleId>
              </a:tblPr>
              <a:tblGrid>
                <a:gridCol w="793275">
                  <a:extLst>
                    <a:ext uri="{9D8B030D-6E8A-4147-A177-3AD203B41FA5}">
                      <a16:colId xmlns:a16="http://schemas.microsoft.com/office/drawing/2014/main" val="20000"/>
                    </a:ext>
                  </a:extLst>
                </a:gridCol>
                <a:gridCol w="6683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%rsi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y</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z</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5" name="Google Shape;315;p43"/>
          <p:cNvSpPr/>
          <p:nvPr/>
        </p:nvSpPr>
        <p:spPr>
          <a:xfrm>
            <a:off x="4715625" y="1022875"/>
            <a:ext cx="4356600" cy="1493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Source Code Pro"/>
                <a:ea typeface="Source Code Pro"/>
                <a:cs typeface="Source Code Pro"/>
                <a:sym typeface="Source Code Pro"/>
              </a:rPr>
              <a:t>switch_ex: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b="1" dirty="0">
                <a:solidFill>
                  <a:schemeClr val="dk1"/>
                </a:solidFill>
                <a:latin typeface="Source Code Pro"/>
                <a:ea typeface="Source Code Pro"/>
                <a:cs typeface="Source Code Pro"/>
                <a:sym typeface="Source Code Pro"/>
              </a:rPr>
              <a:t>movq</a:t>
            </a:r>
            <a:r>
              <a:rPr lang="en" dirty="0">
                <a:solidFill>
                  <a:schemeClr val="dk1"/>
                </a:solidFill>
                <a:latin typeface="Source Code Pro"/>
                <a:ea typeface="Source Code Pro"/>
                <a:cs typeface="Source Code Pro"/>
                <a:sym typeface="Source Code Pro"/>
              </a:rPr>
              <a:t> %rdx, %rcx</a:t>
            </a:r>
            <a:endParaRPr dirty="0">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b="1" dirty="0">
                <a:solidFill>
                  <a:schemeClr val="dk1"/>
                </a:solidFill>
                <a:latin typeface="Source Code Pro"/>
                <a:ea typeface="Source Code Pro"/>
                <a:cs typeface="Source Code Pro"/>
                <a:sym typeface="Source Code Pro"/>
              </a:rPr>
              <a:t>cmpq</a:t>
            </a:r>
            <a:r>
              <a:rPr lang="en" dirty="0">
                <a:solidFill>
                  <a:schemeClr val="dk1"/>
                </a:solidFill>
                <a:latin typeface="Source Code Pro"/>
                <a:ea typeface="Source Code Pro"/>
                <a:cs typeface="Source Code Pro"/>
                <a:sym typeface="Source Code Pro"/>
              </a:rPr>
              <a:t> $7, %rdi 	</a:t>
            </a:r>
            <a:r>
              <a:rPr lang="en" dirty="0">
                <a:solidFill>
                  <a:srgbClr val="757575"/>
                </a:solidFill>
                <a:latin typeface="Source Code Pro"/>
                <a:ea typeface="Source Code Pro"/>
                <a:cs typeface="Source Code Pro"/>
                <a:sym typeface="Source Code Pro"/>
              </a:rPr>
              <a:t># compare x:7</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b="1" dirty="0">
                <a:solidFill>
                  <a:schemeClr val="dk1"/>
                </a:solidFill>
                <a:latin typeface="Source Code Pro"/>
                <a:ea typeface="Source Code Pro"/>
                <a:cs typeface="Source Code Pro"/>
                <a:sym typeface="Source Code Pro"/>
              </a:rPr>
              <a:t>ja</a:t>
            </a:r>
            <a:r>
              <a:rPr lang="en" dirty="0">
                <a:solidFill>
                  <a:schemeClr val="dk1"/>
                </a:solidFill>
                <a:latin typeface="Source Code Pro"/>
                <a:ea typeface="Source Code Pro"/>
                <a:cs typeface="Source Code Pro"/>
                <a:sym typeface="Source Code Pro"/>
              </a:rPr>
              <a:t> .L9 				</a:t>
            </a:r>
            <a:r>
              <a:rPr lang="en" dirty="0">
                <a:solidFill>
                  <a:srgbClr val="757575"/>
                </a:solidFill>
                <a:latin typeface="Source Code Pro"/>
                <a:ea typeface="Source Code Pro"/>
                <a:cs typeface="Source Code Pro"/>
                <a:sym typeface="Source Code Pro"/>
              </a:rPr>
              <a:t># default</a:t>
            </a:r>
            <a:endParaRPr dirty="0">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b="1" u="sng" dirty="0">
                <a:solidFill>
                  <a:srgbClr val="1155CC"/>
                </a:solidFill>
                <a:latin typeface="Source Code Pro"/>
                <a:ea typeface="Source Code Pro"/>
                <a:cs typeface="Source Code Pro"/>
                <a:sym typeface="Source Code Pro"/>
              </a:rPr>
              <a:t>jmp</a:t>
            </a:r>
            <a:r>
              <a:rPr lang="en" u="sng" dirty="0">
                <a:solidFill>
                  <a:srgbClr val="1155CC"/>
                </a:solidFill>
                <a:latin typeface="Source Code Pro"/>
                <a:ea typeface="Source Code Pro"/>
                <a:cs typeface="Source Code Pro"/>
                <a:sym typeface="Source Code Pro"/>
              </a:rPr>
              <a:t> *.L4(,%rdi,8)</a:t>
            </a:r>
            <a:r>
              <a:rPr lang="en" dirty="0">
                <a:solidFill>
                  <a:schemeClr val="dk1"/>
                </a:solidFill>
                <a:latin typeface="Source Code Pro"/>
                <a:ea typeface="Source Code Pro"/>
                <a:cs typeface="Source Code Pro"/>
                <a:sym typeface="Source Code Pro"/>
              </a:rPr>
              <a:t> 	</a:t>
            </a:r>
            <a:r>
              <a:rPr lang="en" dirty="0">
                <a:solidFill>
                  <a:srgbClr val="757575"/>
                </a:solidFill>
                <a:latin typeface="Source Code Pro"/>
                <a:ea typeface="Source Code Pro"/>
                <a:cs typeface="Source Code Pro"/>
                <a:sym typeface="Source Code Pro"/>
              </a:rPr>
              <a:t># jump table</a:t>
            </a:r>
            <a:endParaRPr dirty="0">
              <a:solidFill>
                <a:srgbClr val="757575"/>
              </a:solidFill>
              <a:latin typeface="Source Code Pro"/>
              <a:ea typeface="Source Code Pro"/>
              <a:cs typeface="Source Code Pro"/>
              <a:sym typeface="Source Code Pro"/>
            </a:endParaRPr>
          </a:p>
        </p:txBody>
      </p:sp>
      <p:sp>
        <p:nvSpPr>
          <p:cNvPr id="316" name="Google Shape;316;p43" descr="Speech bubble pointing to the jmp instruction"/>
          <p:cNvSpPr/>
          <p:nvPr/>
        </p:nvSpPr>
        <p:spPr>
          <a:xfrm>
            <a:off x="4286250" y="2796625"/>
            <a:ext cx="1631700" cy="723600"/>
          </a:xfrm>
          <a:prstGeom prst="wedgeRoundRectCallout">
            <a:avLst>
              <a:gd name="adj1" fmla="val 39954"/>
              <a:gd name="adj2" fmla="val -110641"/>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Source Code Pro"/>
                <a:ea typeface="Source Code Pro"/>
                <a:cs typeface="Source Code Pro"/>
                <a:sym typeface="Source Code Pro"/>
              </a:rPr>
              <a:t>Indirect jump</a:t>
            </a:r>
            <a:endParaRPr/>
          </a:p>
        </p:txBody>
      </p:sp>
      <p:sp>
        <p:nvSpPr>
          <p:cNvPr id="317" name="Google Shape;31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Switch Statement Assembly Explanation</a:t>
            </a:r>
            <a:endParaRPr/>
          </a:p>
        </p:txBody>
      </p:sp>
      <p:sp>
        <p:nvSpPr>
          <p:cNvPr id="323" name="Google Shape;323;p4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Table Structure</a:t>
            </a:r>
            <a:endParaRPr/>
          </a:p>
          <a:p>
            <a:pPr marL="914400" lvl="1" indent="-330200" algn="l" rtl="0">
              <a:spcBef>
                <a:spcPts val="0"/>
              </a:spcBef>
              <a:spcAft>
                <a:spcPts val="0"/>
              </a:spcAft>
              <a:buSzPts val="1600"/>
              <a:buChar char="○"/>
            </a:pPr>
            <a:r>
              <a:rPr lang="en"/>
              <a:t>Each element stores an address, 8B each</a:t>
            </a:r>
            <a:endParaRPr/>
          </a:p>
          <a:p>
            <a:pPr marL="914400" lvl="1" indent="-330200" algn="l" rtl="0">
              <a:spcBef>
                <a:spcPts val="0"/>
              </a:spcBef>
              <a:spcAft>
                <a:spcPts val="0"/>
              </a:spcAft>
              <a:buSzPts val="1600"/>
              <a:buChar char="○"/>
            </a:pPr>
            <a:r>
              <a:rPr lang="en"/>
              <a:t>Label </a:t>
            </a:r>
            <a:r>
              <a:rPr lang="en">
                <a:latin typeface="Source Code Pro"/>
                <a:ea typeface="Source Code Pro"/>
                <a:cs typeface="Source Code Pro"/>
                <a:sym typeface="Source Code Pro"/>
              </a:rPr>
              <a:t>.L4</a:t>
            </a:r>
            <a:r>
              <a:rPr lang="en"/>
              <a:t> marks start of table</a:t>
            </a:r>
            <a:endParaRPr/>
          </a:p>
          <a:p>
            <a:pPr marL="457200" lvl="0" indent="-342900" algn="l" rtl="0">
              <a:spcBef>
                <a:spcPts val="0"/>
              </a:spcBef>
              <a:spcAft>
                <a:spcPts val="0"/>
              </a:spcAft>
              <a:buSzPts val="1800"/>
              <a:buChar char="●"/>
            </a:pPr>
            <a:r>
              <a:rPr lang="en" b="1">
                <a:solidFill>
                  <a:srgbClr val="7030A0"/>
                </a:solidFill>
              </a:rPr>
              <a:t>Direct jump</a:t>
            </a:r>
            <a:r>
              <a:rPr lang="en"/>
              <a:t>: </a:t>
            </a:r>
            <a:r>
              <a:rPr lang="en">
                <a:latin typeface="Source Code Pro"/>
                <a:ea typeface="Source Code Pro"/>
                <a:cs typeface="Source Code Pro"/>
                <a:sym typeface="Source Code Pro"/>
              </a:rPr>
              <a:t>jmp .L9</a:t>
            </a:r>
            <a:endParaRPr/>
          </a:p>
          <a:p>
            <a:pPr marL="914400" lvl="1" indent="-330200" algn="l" rtl="0">
              <a:spcBef>
                <a:spcPts val="0"/>
              </a:spcBef>
              <a:spcAft>
                <a:spcPts val="0"/>
              </a:spcAft>
              <a:buSzPts val="1600"/>
              <a:buChar char="○"/>
            </a:pPr>
            <a:r>
              <a:rPr lang="en"/>
              <a:t>Jump target denoted by label </a:t>
            </a:r>
            <a:r>
              <a:rPr lang="en">
                <a:latin typeface="Source Code Pro"/>
                <a:ea typeface="Source Code Pro"/>
                <a:cs typeface="Source Code Pro"/>
                <a:sym typeface="Source Code Pro"/>
              </a:rPr>
              <a:t>.L9</a:t>
            </a:r>
            <a:endParaRPr>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b="1">
                <a:solidFill>
                  <a:srgbClr val="7030A0"/>
                </a:solidFill>
              </a:rPr>
              <a:t>Indirect jump</a:t>
            </a:r>
            <a:r>
              <a:rPr lang="en"/>
              <a:t>: </a:t>
            </a:r>
            <a:r>
              <a:rPr lang="en">
                <a:latin typeface="Source Code Pro"/>
                <a:ea typeface="Source Code Pro"/>
                <a:cs typeface="Source Code Pro"/>
                <a:sym typeface="Source Code Pro"/>
              </a:rPr>
              <a:t>jmp *.L4(,%rdi,8)</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Uses memory addressing computation</a:t>
            </a:r>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.L4</a:t>
            </a:r>
            <a:r>
              <a:rPr lang="en"/>
              <a:t> gets the address that label </a:t>
            </a:r>
            <a:r>
              <a:rPr lang="en">
                <a:latin typeface="Source Code Pro"/>
                <a:ea typeface="Source Code Pro"/>
                <a:cs typeface="Source Code Pro"/>
                <a:sym typeface="Source Code Pro"/>
              </a:rPr>
              <a:t>.L4</a:t>
            </a:r>
            <a:r>
              <a:rPr lang="en"/>
              <a:t> refers to</a:t>
            </a:r>
            <a:endParaRPr/>
          </a:p>
          <a:p>
            <a:pPr marL="914400" lvl="1" indent="-330200" algn="l" rtl="0">
              <a:spcBef>
                <a:spcPts val="0"/>
              </a:spcBef>
              <a:spcAft>
                <a:spcPts val="0"/>
              </a:spcAft>
              <a:buSzPts val="1600"/>
              <a:buChar char="○"/>
            </a:pPr>
            <a:r>
              <a:rPr lang="en"/>
              <a:t>Scaled by 8, since each table element is 8B</a:t>
            </a:r>
            <a:endParaRPr/>
          </a:p>
          <a:p>
            <a:pPr marL="914400" lvl="1" indent="-330200" algn="l" rtl="0">
              <a:spcBef>
                <a:spcPts val="0"/>
              </a:spcBef>
              <a:spcAft>
                <a:spcPts val="0"/>
              </a:spcAft>
              <a:buSzPts val="1600"/>
              <a:buChar char="○"/>
            </a:pPr>
            <a:r>
              <a:rPr lang="en"/>
              <a:t>Set </a:t>
            </a:r>
            <a:r>
              <a:rPr lang="en">
                <a:latin typeface="Source Code Pro"/>
                <a:ea typeface="Source Code Pro"/>
                <a:cs typeface="Source Code Pro"/>
                <a:sym typeface="Source Code Pro"/>
              </a:rPr>
              <a:t>%rsp</a:t>
            </a:r>
            <a:r>
              <a:rPr lang="en"/>
              <a:t> to the label stored at address </a:t>
            </a:r>
            <a:r>
              <a:rPr lang="en">
                <a:latin typeface="Source Code Pro"/>
                <a:ea typeface="Source Code Pro"/>
                <a:cs typeface="Source Code Pro"/>
                <a:sym typeface="Source Code Pro"/>
              </a:rPr>
              <a:t>L4+%rdi*8</a:t>
            </a:r>
            <a:endParaRPr>
              <a:latin typeface="Source Code Pro"/>
              <a:ea typeface="Source Code Pro"/>
              <a:cs typeface="Source Code Pro"/>
              <a:sym typeface="Source Code Pro"/>
            </a:endParaRPr>
          </a:p>
          <a:p>
            <a:pPr marL="1371600" lvl="2"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a:t>
            </a:r>
            <a:r>
              <a:rPr lang="en"/>
              <a:t> means “get the data at that address” (kind of like a C dereference)</a:t>
            </a:r>
            <a:endParaRPr>
              <a:latin typeface="Source Code Pro"/>
              <a:ea typeface="Source Code Pro"/>
              <a:cs typeface="Source Code Pro"/>
              <a:sym typeface="Source Code Pro"/>
            </a:endParaRPr>
          </a:p>
        </p:txBody>
      </p:sp>
      <p:sp>
        <p:nvSpPr>
          <p:cNvPr id="324" name="Google Shape;324;p44"/>
          <p:cNvSpPr/>
          <p:nvPr/>
        </p:nvSpPr>
        <p:spPr>
          <a:xfrm>
            <a:off x="6378600" y="687050"/>
            <a:ext cx="2592000" cy="21705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.L4:</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.quad .L9  </a:t>
            </a:r>
            <a:r>
              <a:rPr lang="en">
                <a:solidFill>
                  <a:srgbClr val="757575"/>
                </a:solidFill>
                <a:latin typeface="Source Code Pro"/>
                <a:ea typeface="Source Code Pro"/>
                <a:cs typeface="Source Code Pro"/>
                <a:sym typeface="Source Code Pro"/>
              </a:rPr>
              <a:t># x = 0</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.quad .L8  </a:t>
            </a:r>
            <a:r>
              <a:rPr lang="en">
                <a:solidFill>
                  <a:srgbClr val="757575"/>
                </a:solidFill>
                <a:latin typeface="Source Code Pro"/>
                <a:ea typeface="Source Code Pro"/>
                <a:cs typeface="Source Code Pro"/>
                <a:sym typeface="Source Code Pro"/>
              </a:rPr>
              <a:t># x = 1</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.quad .L7  </a:t>
            </a:r>
            <a:r>
              <a:rPr lang="en">
                <a:solidFill>
                  <a:srgbClr val="757575"/>
                </a:solidFill>
                <a:latin typeface="Source Code Pro"/>
                <a:ea typeface="Source Code Pro"/>
                <a:cs typeface="Source Code Pro"/>
                <a:sym typeface="Source Code Pro"/>
              </a:rPr>
              <a:t># x = 2</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.quad .L10 </a:t>
            </a:r>
            <a:r>
              <a:rPr lang="en">
                <a:solidFill>
                  <a:srgbClr val="757575"/>
                </a:solidFill>
                <a:latin typeface="Source Code Pro"/>
                <a:ea typeface="Source Code Pro"/>
                <a:cs typeface="Source Code Pro"/>
                <a:sym typeface="Source Code Pro"/>
              </a:rPr>
              <a:t># x = 3</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.quad .L9  </a:t>
            </a:r>
            <a:r>
              <a:rPr lang="en">
                <a:solidFill>
                  <a:srgbClr val="757575"/>
                </a:solidFill>
                <a:latin typeface="Source Code Pro"/>
                <a:ea typeface="Source Code Pro"/>
                <a:cs typeface="Source Code Pro"/>
                <a:sym typeface="Source Code Pro"/>
              </a:rPr>
              <a:t># x = 4</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.quad .L5 </a:t>
            </a:r>
            <a:r>
              <a:rPr lang="en">
                <a:solidFill>
                  <a:srgbClr val="757575"/>
                </a:solidFill>
                <a:latin typeface="Source Code Pro"/>
                <a:ea typeface="Source Code Pro"/>
                <a:cs typeface="Source Code Pro"/>
                <a:sym typeface="Source Code Pro"/>
              </a:rPr>
              <a:t> # x = 5</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.quad .L5  </a:t>
            </a:r>
            <a:r>
              <a:rPr lang="en">
                <a:solidFill>
                  <a:srgbClr val="757575"/>
                </a:solidFill>
                <a:latin typeface="Source Code Pro"/>
                <a:ea typeface="Source Code Pro"/>
                <a:cs typeface="Source Code Pro"/>
                <a:sym typeface="Source Code Pro"/>
              </a:rPr>
              <a:t># x = 6</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.quad .L3  </a:t>
            </a:r>
            <a:r>
              <a:rPr lang="en">
                <a:solidFill>
                  <a:srgbClr val="757575"/>
                </a:solidFill>
                <a:latin typeface="Source Code Pro"/>
                <a:ea typeface="Source Code Pro"/>
                <a:cs typeface="Source Code Pro"/>
                <a:sym typeface="Source Code Pro"/>
              </a:rPr>
              <a:t># x = 7</a:t>
            </a:r>
            <a:endParaRPr>
              <a:solidFill>
                <a:srgbClr val="757575"/>
              </a:solidFill>
              <a:latin typeface="Source Code Pro"/>
              <a:ea typeface="Source Code Pro"/>
              <a:cs typeface="Source Code Pro"/>
              <a:sym typeface="Source Code Pro"/>
            </a:endParaRPr>
          </a:p>
        </p:txBody>
      </p:sp>
      <p:sp>
        <p:nvSpPr>
          <p:cNvPr id="325" name="Google Shape;32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331" name="Google Shape;331;p4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Control flow in x86 is determined by </a:t>
            </a:r>
            <a:r>
              <a:rPr lang="en" b="1">
                <a:solidFill>
                  <a:srgbClr val="7030A0"/>
                </a:solidFill>
              </a:rPr>
              <a:t>condition codes</a:t>
            </a:r>
            <a:r>
              <a:rPr lang="en"/>
              <a:t> (CF, ZF, SF, OF)</a:t>
            </a:r>
            <a:endParaRPr/>
          </a:p>
          <a:p>
            <a:pPr marL="914400" lvl="1" indent="-330200" algn="l" rtl="0">
              <a:spcBef>
                <a:spcPts val="0"/>
              </a:spcBef>
              <a:spcAft>
                <a:spcPts val="0"/>
              </a:spcAft>
              <a:buSzPts val="1600"/>
              <a:buChar char="○"/>
            </a:pPr>
            <a:r>
              <a:rPr lang="en"/>
              <a:t>Set flags implicitly with arithmetic/logical instructions, or explicitly with </a:t>
            </a:r>
            <a:r>
              <a:rPr lang="en" b="1">
                <a:solidFill>
                  <a:srgbClr val="7030A0"/>
                </a:solidFill>
                <a:latin typeface="Source Code Pro"/>
                <a:ea typeface="Source Code Pro"/>
                <a:cs typeface="Source Code Pro"/>
                <a:sym typeface="Source Code Pro"/>
              </a:rPr>
              <a:t>cmp</a:t>
            </a:r>
            <a:r>
              <a:rPr lang="en"/>
              <a:t> and </a:t>
            </a:r>
            <a:r>
              <a:rPr lang="en" b="1">
                <a:solidFill>
                  <a:srgbClr val="7030A0"/>
                </a:solidFill>
                <a:latin typeface="Source Code Pro"/>
                <a:ea typeface="Source Code Pro"/>
                <a:cs typeface="Source Code Pro"/>
                <a:sym typeface="Source Code Pro"/>
              </a:rPr>
              <a:t>test</a:t>
            </a:r>
            <a:endParaRPr/>
          </a:p>
          <a:p>
            <a:pPr marL="914400" lvl="1" indent="-330200" algn="l" rtl="0">
              <a:spcBef>
                <a:spcPts val="0"/>
              </a:spcBef>
              <a:spcAft>
                <a:spcPts val="0"/>
              </a:spcAft>
              <a:buSzPts val="1600"/>
              <a:buFont typeface="Source Code Pro"/>
              <a:buChar char="○"/>
            </a:pPr>
            <a:r>
              <a:rPr lang="en" b="1">
                <a:solidFill>
                  <a:srgbClr val="7030A0"/>
                </a:solidFill>
                <a:latin typeface="Source Code Pro"/>
                <a:ea typeface="Source Code Pro"/>
                <a:cs typeface="Source Code Pro"/>
                <a:sym typeface="Source Code Pro"/>
              </a:rPr>
              <a:t>Set</a:t>
            </a:r>
            <a:r>
              <a:rPr lang="en"/>
              <a:t> (</a:t>
            </a:r>
            <a:r>
              <a:rPr lang="en">
                <a:latin typeface="Source Code Pro"/>
                <a:ea typeface="Source Code Pro"/>
                <a:cs typeface="Source Code Pro"/>
                <a:sym typeface="Source Code Pro"/>
              </a:rPr>
              <a:t>set*</a:t>
            </a:r>
            <a:r>
              <a:rPr lang="en"/>
              <a:t>)</a:t>
            </a:r>
            <a:r>
              <a:rPr lang="en" b="1">
                <a:solidFill>
                  <a:srgbClr val="7030A0"/>
                </a:solidFill>
                <a:latin typeface="Source Code Pro"/>
                <a:ea typeface="Source Code Pro"/>
                <a:cs typeface="Source Code Pro"/>
                <a:sym typeface="Source Code Pro"/>
              </a:rPr>
              <a:t> </a:t>
            </a:r>
            <a:r>
              <a:rPr lang="en"/>
              <a:t>instructions set a given 1-byte memory location to 1 or 0 depending on condition</a:t>
            </a:r>
            <a:endParaRPr/>
          </a:p>
          <a:p>
            <a:pPr marL="914400" lvl="1" indent="-330200" algn="l" rtl="0">
              <a:spcBef>
                <a:spcPts val="0"/>
              </a:spcBef>
              <a:spcAft>
                <a:spcPts val="0"/>
              </a:spcAft>
              <a:buSzPts val="1600"/>
              <a:buFont typeface="Source Code Pro"/>
              <a:buChar char="○"/>
            </a:pPr>
            <a:r>
              <a:rPr lang="en" b="1">
                <a:solidFill>
                  <a:srgbClr val="7030A0"/>
                </a:solidFill>
              </a:rPr>
              <a:t>Conditional jump </a:t>
            </a:r>
            <a:r>
              <a:rPr lang="en"/>
              <a:t>(</a:t>
            </a:r>
            <a:r>
              <a:rPr lang="en">
                <a:latin typeface="Source Code Pro"/>
                <a:ea typeface="Source Code Pro"/>
                <a:cs typeface="Source Code Pro"/>
                <a:sym typeface="Source Code Pro"/>
              </a:rPr>
              <a:t>j*</a:t>
            </a:r>
            <a:r>
              <a:rPr lang="en"/>
              <a:t>) instructions set </a:t>
            </a:r>
            <a:r>
              <a:rPr lang="en">
                <a:latin typeface="Source Code Pro"/>
                <a:ea typeface="Source Code Pro"/>
                <a:cs typeface="Source Code Pro"/>
                <a:sym typeface="Source Code Pro"/>
              </a:rPr>
              <a:t>%rsp</a:t>
            </a:r>
            <a:r>
              <a:rPr lang="en"/>
              <a:t> point to a given instruction if condition is true</a:t>
            </a:r>
            <a:endParaRPr/>
          </a:p>
          <a:p>
            <a:pPr marL="1371600" lvl="2" indent="-330200" algn="l" rtl="0">
              <a:spcBef>
                <a:spcPts val="0"/>
              </a:spcBef>
              <a:spcAft>
                <a:spcPts val="0"/>
              </a:spcAft>
              <a:buSzPts val="1600"/>
              <a:buFont typeface="Source Code Pro"/>
              <a:buChar char="■"/>
            </a:pPr>
            <a:r>
              <a:rPr lang="en" b="1">
                <a:solidFill>
                  <a:srgbClr val="7030A0"/>
                </a:solidFill>
              </a:rPr>
              <a:t>Unconditional jump</a:t>
            </a:r>
            <a:r>
              <a:rPr lang="en"/>
              <a:t> (</a:t>
            </a:r>
            <a:r>
              <a:rPr lang="en">
                <a:latin typeface="Source Code Pro"/>
                <a:ea typeface="Source Code Pro"/>
                <a:cs typeface="Source Code Pro"/>
                <a:sym typeface="Source Code Pro"/>
              </a:rPr>
              <a:t>jmp</a:t>
            </a:r>
            <a:r>
              <a:rPr lang="en"/>
              <a:t>) always sets </a:t>
            </a:r>
            <a:r>
              <a:rPr lang="en">
                <a:latin typeface="Source Code Pro"/>
                <a:ea typeface="Source Code Pro"/>
                <a:cs typeface="Source Code Pro"/>
                <a:sym typeface="Source Code Pro"/>
              </a:rPr>
              <a:t>%rsp</a:t>
            </a:r>
            <a:endParaRPr/>
          </a:p>
          <a:p>
            <a:pPr marL="914400" lvl="1" indent="-330200" algn="l" rtl="0">
              <a:spcBef>
                <a:spcPts val="0"/>
              </a:spcBef>
              <a:spcAft>
                <a:spcPts val="0"/>
              </a:spcAft>
              <a:buSzPts val="1600"/>
              <a:buChar char="○"/>
            </a:pPr>
            <a:r>
              <a:rPr lang="en" sz="1600"/>
              <a:t>Most control flow constructs (e.g., if-else, for-loop, while-loop) can be implemented in assembly using combinations</a:t>
            </a:r>
            <a:r>
              <a:rPr lang="en"/>
              <a:t> </a:t>
            </a:r>
            <a:r>
              <a:rPr lang="en" sz="1600"/>
              <a:t>of conditional and unconditional jumps</a:t>
            </a:r>
            <a:endParaRPr sz="1600"/>
          </a:p>
          <a:p>
            <a:pPr marL="1371600" lvl="2" indent="-330200" algn="l" rtl="0">
              <a:spcBef>
                <a:spcPts val="0"/>
              </a:spcBef>
              <a:spcAft>
                <a:spcPts val="0"/>
              </a:spcAft>
              <a:buSzPts val="1600"/>
              <a:buFont typeface="Source Code Pro"/>
              <a:buChar char="■"/>
            </a:pPr>
            <a:r>
              <a:rPr lang="en" b="1">
                <a:solidFill>
                  <a:srgbClr val="7030A0"/>
                </a:solidFill>
              </a:rPr>
              <a:t>Indirect jumps</a:t>
            </a:r>
            <a:r>
              <a:rPr lang="en"/>
              <a:t> and </a:t>
            </a:r>
            <a:r>
              <a:rPr lang="en" b="1">
                <a:solidFill>
                  <a:srgbClr val="7030A0"/>
                </a:solidFill>
              </a:rPr>
              <a:t>jump tables </a:t>
            </a:r>
            <a:r>
              <a:rPr lang="en"/>
              <a:t>are used to implement switches</a:t>
            </a:r>
            <a:endParaRPr/>
          </a:p>
        </p:txBody>
      </p:sp>
      <p:sp>
        <p:nvSpPr>
          <p:cNvPr id="332" name="Google Shape;332;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Question</a:t>
            </a:r>
            <a:endParaRPr/>
          </a:p>
        </p:txBody>
      </p:sp>
      <p:sp>
        <p:nvSpPr>
          <p:cNvPr id="92" name="Google Shape;92;p20"/>
          <p:cNvSpPr/>
          <p:nvPr/>
        </p:nvSpPr>
        <p:spPr>
          <a:xfrm>
            <a:off x="5683375" y="22302"/>
            <a:ext cx="3271200" cy="20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rgbClr val="0000FF"/>
                </a:solidFill>
                <a:latin typeface="Source Code Pro"/>
                <a:ea typeface="Source Code Pro"/>
                <a:cs typeface="Source Code Pro"/>
                <a:sym typeface="Source Code Pro"/>
              </a:rPr>
              <a:t>long</a:t>
            </a:r>
            <a:r>
              <a:rPr lang="en" dirty="0">
                <a:latin typeface="Source Code Pro"/>
                <a:ea typeface="Source Code Pro"/>
                <a:cs typeface="Source Code Pro"/>
                <a:sym typeface="Source Code Pro"/>
              </a:rPr>
              <a:t> absdiff(</a:t>
            </a:r>
            <a:r>
              <a:rPr lang="en" dirty="0">
                <a:solidFill>
                  <a:srgbClr val="0000FF"/>
                </a:solidFill>
                <a:latin typeface="Source Code Pro"/>
                <a:ea typeface="Source Code Pro"/>
                <a:cs typeface="Source Code Pro"/>
                <a:sym typeface="Source Code Pro"/>
              </a:rPr>
              <a:t>long</a:t>
            </a:r>
            <a:r>
              <a:rPr lang="en" dirty="0">
                <a:latin typeface="Source Code Pro"/>
                <a:ea typeface="Source Code Pro"/>
                <a:cs typeface="Source Code Pro"/>
                <a:sym typeface="Source Code Pro"/>
              </a:rPr>
              <a:t> x, </a:t>
            </a:r>
            <a:r>
              <a:rPr lang="en" dirty="0">
                <a:solidFill>
                  <a:srgbClr val="0000FF"/>
                </a:solidFill>
                <a:latin typeface="Source Code Pro"/>
                <a:ea typeface="Source Code Pro"/>
                <a:cs typeface="Source Code Pro"/>
                <a:sym typeface="Source Code Pro"/>
              </a:rPr>
              <a:t>long</a:t>
            </a:r>
            <a:r>
              <a:rPr lang="en" dirty="0">
                <a:latin typeface="Source Code Pro"/>
                <a:ea typeface="Source Code Pro"/>
                <a:cs typeface="Source Code Pro"/>
                <a:sym typeface="Source Code Pro"/>
              </a:rPr>
              <a:t> y)</a:t>
            </a:r>
            <a:endParaRPr dirty="0">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dirty="0">
                <a:solidFill>
                  <a:srgbClr val="0000FF"/>
                </a:solidFill>
                <a:latin typeface="Source Code Pro"/>
                <a:ea typeface="Source Code Pro"/>
                <a:cs typeface="Source Code Pro"/>
                <a:sym typeface="Source Code Pro"/>
              </a:rPr>
              <a:t>long</a:t>
            </a:r>
            <a:r>
              <a:rPr lang="en" dirty="0">
                <a:latin typeface="Source Code Pro"/>
                <a:ea typeface="Source Code Pro"/>
                <a:cs typeface="Source Code Pro"/>
                <a:sym typeface="Source Code Pro"/>
              </a:rPr>
              <a:t> result;</a:t>
            </a:r>
            <a:endParaRPr dirty="0">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dirty="0">
                <a:solidFill>
                  <a:srgbClr val="7030A0"/>
                </a:solidFill>
                <a:latin typeface="Source Code Pro"/>
                <a:ea typeface="Source Code Pro"/>
                <a:cs typeface="Source Code Pro"/>
                <a:sym typeface="Source Code Pro"/>
              </a:rPr>
              <a:t>if</a:t>
            </a:r>
            <a:r>
              <a:rPr lang="en" dirty="0">
                <a:latin typeface="Source Code Pro"/>
                <a:ea typeface="Source Code Pro"/>
                <a:cs typeface="Source Code Pro"/>
                <a:sym typeface="Source Code Pro"/>
              </a:rPr>
              <a:t> (x &gt; y)</a:t>
            </a:r>
            <a:endParaRPr dirty="0">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b="1" dirty="0">
                <a:solidFill>
                  <a:schemeClr val="accent6"/>
                </a:solidFill>
                <a:latin typeface="Source Code Pro"/>
                <a:ea typeface="Source Code Pro"/>
                <a:cs typeface="Source Code Pro"/>
                <a:sym typeface="Source Code Pro"/>
              </a:rPr>
              <a:t>result = x-y;</a:t>
            </a:r>
            <a:endParaRPr b="1" dirty="0">
              <a:solidFill>
                <a:schemeClr val="accent6"/>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dirty="0">
                <a:solidFill>
                  <a:srgbClr val="7030A0"/>
                </a:solidFill>
                <a:latin typeface="Source Code Pro"/>
                <a:ea typeface="Source Code Pro"/>
                <a:cs typeface="Source Code Pro"/>
                <a:sym typeface="Source Code Pro"/>
              </a:rPr>
              <a:t>else</a:t>
            </a:r>
            <a:endParaRPr dirty="0">
              <a:solidFill>
                <a:srgbClr val="7030A0"/>
              </a:solidFill>
              <a:latin typeface="Source Code Pro"/>
              <a:ea typeface="Source Code Pro"/>
              <a:cs typeface="Source Code Pro"/>
              <a:sym typeface="Source Code Pro"/>
            </a:endParaRPr>
          </a:p>
          <a:p>
            <a:pPr marL="457200" lvl="0" indent="457200" algn="l" rtl="0">
              <a:spcBef>
                <a:spcPts val="0"/>
              </a:spcBef>
              <a:spcAft>
                <a:spcPts val="0"/>
              </a:spcAft>
              <a:buClr>
                <a:schemeClr val="dk1"/>
              </a:buClr>
              <a:buSzPts val="1100"/>
              <a:buFont typeface="Arial"/>
              <a:buNone/>
            </a:pPr>
            <a:r>
              <a:rPr lang="en" b="1" dirty="0">
                <a:solidFill>
                  <a:srgbClr val="1155CC"/>
                </a:solidFill>
                <a:latin typeface="Source Code Pro"/>
                <a:ea typeface="Source Code Pro"/>
                <a:cs typeface="Source Code Pro"/>
                <a:sym typeface="Source Code Pro"/>
              </a:rPr>
              <a:t>result = y-x;</a:t>
            </a:r>
            <a:endParaRPr b="1" dirty="0">
              <a:solidFill>
                <a:srgbClr val="1155CC"/>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dirty="0">
                <a:solidFill>
                  <a:srgbClr val="7030A0"/>
                </a:solidFill>
                <a:latin typeface="Source Code Pro"/>
                <a:ea typeface="Source Code Pro"/>
                <a:cs typeface="Source Code Pro"/>
                <a:sym typeface="Source Code Pro"/>
              </a:rPr>
              <a:t>return</a:t>
            </a:r>
            <a:r>
              <a:rPr lang="en" dirty="0">
                <a:latin typeface="Source Code Pro"/>
                <a:ea typeface="Source Code Pro"/>
                <a:cs typeface="Source Code Pro"/>
                <a:sym typeface="Source Code Pro"/>
              </a:rPr>
              <a:t> result;</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graphicFrame>
        <p:nvGraphicFramePr>
          <p:cNvPr id="93" name="Google Shape;93;p20"/>
          <p:cNvGraphicFramePr/>
          <p:nvPr/>
        </p:nvGraphicFramePr>
        <p:xfrm>
          <a:off x="3952213" y="250075"/>
          <a:ext cx="1484125" cy="1188630"/>
        </p:xfrm>
        <a:graphic>
          <a:graphicData uri="http://schemas.openxmlformats.org/drawingml/2006/table">
            <a:tbl>
              <a:tblPr>
                <a:noFill/>
                <a:tableStyleId>{F3E1FE1F-4EE8-4FF8-A37F-850D55149D74}</a:tableStyleId>
              </a:tblPr>
              <a:tblGrid>
                <a:gridCol w="612125">
                  <a:extLst>
                    <a:ext uri="{9D8B030D-6E8A-4147-A177-3AD203B41FA5}">
                      <a16:colId xmlns:a16="http://schemas.microsoft.com/office/drawing/2014/main" val="20000"/>
                    </a:ext>
                  </a:extLst>
                </a:gridCol>
                <a:gridCol w="8720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%rdi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%rsi</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y</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%rax</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result</a:t>
                      </a:r>
                      <a:endParaRPr>
                        <a:latin typeface="Source Code Pro"/>
                        <a:ea typeface="Source Code Pro"/>
                        <a:cs typeface="Source Code Pro"/>
                        <a:sym typeface="Source Code Pr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4" name="Google Shape;94;p20"/>
          <p:cNvSpPr/>
          <p:nvPr/>
        </p:nvSpPr>
        <p:spPr>
          <a:xfrm>
            <a:off x="5326475" y="2101102"/>
            <a:ext cx="3737700" cy="21321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ts val="1300"/>
              </a:lnSpc>
              <a:spcBef>
                <a:spcPts val="0"/>
              </a:spcBef>
              <a:spcAft>
                <a:spcPts val="0"/>
              </a:spcAft>
              <a:buClr>
                <a:schemeClr val="dk1"/>
              </a:buClr>
              <a:buSzPts val="1100"/>
              <a:buFont typeface="Arial"/>
              <a:buNone/>
            </a:pPr>
            <a:r>
              <a:rPr lang="en" dirty="0">
                <a:solidFill>
                  <a:schemeClr val="dk1"/>
                </a:solidFill>
                <a:latin typeface="Source Code Pro"/>
                <a:ea typeface="Source Code Pro"/>
                <a:cs typeface="Source Code Pro"/>
                <a:sym typeface="Source Code Pro"/>
              </a:rPr>
              <a:t>absdiff:</a:t>
            </a:r>
            <a:endParaRPr dirty="0">
              <a:solidFill>
                <a:schemeClr val="dk1"/>
              </a:solidFill>
              <a:latin typeface="Source Code Pro"/>
              <a:ea typeface="Source Code Pro"/>
              <a:cs typeface="Source Code Pro"/>
              <a:sym typeface="Source Code Pro"/>
            </a:endParaRPr>
          </a:p>
          <a:p>
            <a:pPr marL="0" lvl="0" indent="457200" algn="l" rtl="0">
              <a:lnSpc>
                <a:spcPts val="1300"/>
              </a:lnSpc>
              <a:spcBef>
                <a:spcPts val="0"/>
              </a:spcBef>
              <a:spcAft>
                <a:spcPts val="0"/>
              </a:spcAft>
              <a:buClr>
                <a:schemeClr val="dk1"/>
              </a:buClr>
              <a:buSzPts val="1100"/>
              <a:buFont typeface="Arial"/>
              <a:buNone/>
            </a:pPr>
            <a:r>
              <a:rPr lang="en" dirty="0">
                <a:solidFill>
                  <a:schemeClr val="dk1"/>
                </a:solidFill>
              </a:rPr>
              <a:t>__________________</a:t>
            </a:r>
            <a:endParaRPr dirty="0">
              <a:solidFill>
                <a:schemeClr val="dk1"/>
              </a:solidFill>
            </a:endParaRPr>
          </a:p>
          <a:p>
            <a:pPr marL="0" lvl="0" indent="457200" algn="l" rtl="0">
              <a:lnSpc>
                <a:spcPts val="1300"/>
              </a:lnSpc>
              <a:spcBef>
                <a:spcPts val="0"/>
              </a:spcBef>
              <a:spcAft>
                <a:spcPts val="0"/>
              </a:spcAft>
              <a:buClr>
                <a:schemeClr val="dk1"/>
              </a:buClr>
              <a:buSzPts val="1100"/>
              <a:buFont typeface="Arial"/>
              <a:buNone/>
            </a:pPr>
            <a:r>
              <a:rPr lang="en" dirty="0">
                <a:solidFill>
                  <a:schemeClr val="dk1"/>
                </a:solidFill>
              </a:rPr>
              <a:t>__________________</a:t>
            </a:r>
            <a:endParaRPr dirty="0">
              <a:solidFill>
                <a:srgbClr val="757575"/>
              </a:solidFill>
              <a:latin typeface="Source Code Pro"/>
              <a:ea typeface="Source Code Pro"/>
              <a:cs typeface="Source Code Pro"/>
              <a:sym typeface="Source Code Pro"/>
            </a:endParaRPr>
          </a:p>
          <a:p>
            <a:pPr indent="457200">
              <a:lnSpc>
                <a:spcPts val="1300"/>
              </a:lnSpc>
              <a:buClr>
                <a:schemeClr val="dk1"/>
              </a:buClr>
              <a:buSzPts val="1100"/>
            </a:pPr>
            <a:r>
              <a:rPr lang="it-IT" b="1" dirty="0">
                <a:solidFill>
                  <a:schemeClr val="accent6"/>
                </a:solidFill>
                <a:latin typeface="Source Code Pro"/>
                <a:ea typeface="Source Code Pro"/>
                <a:cs typeface="Source Code Pro"/>
                <a:sym typeface="Source Code Pro"/>
              </a:rPr>
              <a:t>movq</a:t>
            </a:r>
            <a:r>
              <a:rPr lang="it-IT" dirty="0">
                <a:solidFill>
                  <a:schemeClr val="accent6"/>
                </a:solidFill>
                <a:latin typeface="Source Code Pro"/>
                <a:ea typeface="Source Code Pro"/>
                <a:cs typeface="Source Code Pro"/>
                <a:sym typeface="Source Code Pro"/>
              </a:rPr>
              <a:t> %rsi, %rax	</a:t>
            </a:r>
            <a:r>
              <a:rPr lang="en-US" dirty="0">
                <a:solidFill>
                  <a:srgbClr val="757575"/>
                </a:solidFill>
                <a:latin typeface="Source Code Pro"/>
                <a:ea typeface="Source Code Pro"/>
                <a:cs typeface="Source Code Pro"/>
                <a:sym typeface="Source Code Pro"/>
              </a:rPr>
              <a:t># x&gt;y:</a:t>
            </a:r>
            <a:endParaRPr lang="it-IT" dirty="0">
              <a:solidFill>
                <a:schemeClr val="accent6"/>
              </a:solidFill>
              <a:latin typeface="Source Code Pro"/>
              <a:ea typeface="Source Code Pro"/>
              <a:cs typeface="Source Code Pro"/>
              <a:sym typeface="Source Code Pro"/>
            </a:endParaRPr>
          </a:p>
          <a:p>
            <a:pPr marL="0" lvl="0" indent="457200" algn="l" rtl="0">
              <a:lnSpc>
                <a:spcPts val="1300"/>
              </a:lnSpc>
              <a:spcBef>
                <a:spcPts val="0"/>
              </a:spcBef>
              <a:spcAft>
                <a:spcPts val="0"/>
              </a:spcAft>
              <a:buClr>
                <a:schemeClr val="dk1"/>
              </a:buClr>
              <a:buSzPts val="1100"/>
              <a:buFont typeface="Arial"/>
              <a:buNone/>
            </a:pPr>
            <a:r>
              <a:rPr lang="it-IT" b="1" dirty="0">
                <a:solidFill>
                  <a:schemeClr val="accent6"/>
                </a:solidFill>
                <a:latin typeface="Source Code Pro"/>
                <a:ea typeface="Source Code Pro"/>
                <a:cs typeface="Source Code Pro"/>
                <a:sym typeface="Source Code Pro"/>
              </a:rPr>
              <a:t>subq</a:t>
            </a:r>
            <a:r>
              <a:rPr lang="it-IT" dirty="0">
                <a:solidFill>
                  <a:schemeClr val="accent6"/>
                </a:solidFill>
                <a:latin typeface="Source Code Pro"/>
                <a:ea typeface="Source Code Pro"/>
                <a:cs typeface="Source Code Pro"/>
                <a:sym typeface="Source Code Pro"/>
              </a:rPr>
              <a:t> %rdi, %rax</a:t>
            </a:r>
            <a:endParaRPr lang="en" b="1" dirty="0">
              <a:solidFill>
                <a:srgbClr val="1155CC"/>
              </a:solidFill>
              <a:latin typeface="Source Code Pro"/>
              <a:ea typeface="Source Code Pro"/>
              <a:cs typeface="Source Code Pro"/>
              <a:sym typeface="Source Code Pro"/>
            </a:endParaRPr>
          </a:p>
          <a:p>
            <a:pPr marL="0" lvl="0" indent="457200" algn="l" rtl="0">
              <a:lnSpc>
                <a:spcPts val="1300"/>
              </a:lnSpc>
              <a:spcBef>
                <a:spcPts val="0"/>
              </a:spcBef>
              <a:spcAft>
                <a:spcPts val="0"/>
              </a:spcAft>
              <a:buClr>
                <a:schemeClr val="dk1"/>
              </a:buClr>
              <a:buSzPts val="1100"/>
              <a:buFont typeface="Arial"/>
              <a:buNone/>
            </a:pPr>
            <a:r>
              <a:rPr lang="en" b="1" dirty="0">
                <a:solidFill>
                  <a:schemeClr val="dk1"/>
                </a:solidFill>
                <a:latin typeface="Source Code Pro"/>
                <a:ea typeface="Source Code Pro"/>
                <a:cs typeface="Source Code Pro"/>
                <a:sym typeface="Source Code Pro"/>
              </a:rPr>
              <a:t>ret</a:t>
            </a:r>
            <a:endParaRPr b="1" dirty="0">
              <a:solidFill>
                <a:schemeClr val="dk1"/>
              </a:solidFill>
              <a:latin typeface="Source Code Pro"/>
              <a:ea typeface="Source Code Pro"/>
              <a:cs typeface="Source Code Pro"/>
              <a:sym typeface="Source Code Pro"/>
            </a:endParaRPr>
          </a:p>
          <a:p>
            <a:pPr marL="0" lvl="0" indent="0" algn="l" rtl="0">
              <a:lnSpc>
                <a:spcPts val="1300"/>
              </a:lnSpc>
              <a:spcBef>
                <a:spcPts val="0"/>
              </a:spcBef>
              <a:spcAft>
                <a:spcPts val="0"/>
              </a:spcAft>
              <a:buClr>
                <a:schemeClr val="dk1"/>
              </a:buClr>
              <a:buSzPts val="1100"/>
              <a:buFont typeface="Arial"/>
              <a:buNone/>
            </a:pPr>
            <a:r>
              <a:rPr lang="en" dirty="0">
                <a:solidFill>
                  <a:schemeClr val="dk1"/>
                </a:solidFill>
                <a:latin typeface="Source Code Pro"/>
                <a:ea typeface="Source Code Pro"/>
                <a:cs typeface="Source Code Pro"/>
                <a:sym typeface="Source Code Pro"/>
              </a:rPr>
              <a:t>.L4: 			</a:t>
            </a:r>
            <a:r>
              <a:rPr lang="en" dirty="0">
                <a:solidFill>
                  <a:srgbClr val="757575"/>
                </a:solidFill>
                <a:latin typeface="Source Code Pro"/>
                <a:ea typeface="Source Code Pro"/>
                <a:cs typeface="Source Code Pro"/>
                <a:sym typeface="Source Code Pro"/>
              </a:rPr>
              <a:t># x&lt;=y:</a:t>
            </a:r>
            <a:endParaRPr dirty="0">
              <a:solidFill>
                <a:srgbClr val="757575"/>
              </a:solidFill>
              <a:latin typeface="Source Code Pro"/>
              <a:ea typeface="Source Code Pro"/>
              <a:cs typeface="Source Code Pro"/>
              <a:sym typeface="Source Code Pro"/>
            </a:endParaRPr>
          </a:p>
          <a:p>
            <a:pPr marL="0" lvl="0" indent="457200" algn="l" rtl="0">
              <a:lnSpc>
                <a:spcPts val="1300"/>
              </a:lnSpc>
              <a:spcBef>
                <a:spcPts val="0"/>
              </a:spcBef>
              <a:spcAft>
                <a:spcPts val="0"/>
              </a:spcAft>
              <a:buClr>
                <a:schemeClr val="dk1"/>
              </a:buClr>
              <a:buSzPts val="1100"/>
              <a:buFont typeface="Arial"/>
              <a:buNone/>
            </a:pPr>
            <a:r>
              <a:rPr lang="it-IT" b="1" dirty="0">
                <a:solidFill>
                  <a:srgbClr val="1155CC"/>
                </a:solidFill>
                <a:latin typeface="Source Code Pro"/>
                <a:ea typeface="Source Code Pro"/>
                <a:cs typeface="Source Code Pro"/>
                <a:sym typeface="Source Code Pro"/>
              </a:rPr>
              <a:t>movq</a:t>
            </a:r>
            <a:r>
              <a:rPr lang="it-IT" dirty="0">
                <a:solidFill>
                  <a:srgbClr val="1155CC"/>
                </a:solidFill>
                <a:latin typeface="Source Code Pro"/>
                <a:ea typeface="Source Code Pro"/>
                <a:cs typeface="Source Code Pro"/>
                <a:sym typeface="Source Code Pro"/>
              </a:rPr>
              <a:t> %rdi, %rax</a:t>
            </a:r>
          </a:p>
          <a:p>
            <a:pPr marL="0" lvl="0" indent="457200" algn="l" rtl="0">
              <a:lnSpc>
                <a:spcPts val="1300"/>
              </a:lnSpc>
              <a:spcBef>
                <a:spcPts val="0"/>
              </a:spcBef>
              <a:spcAft>
                <a:spcPts val="0"/>
              </a:spcAft>
              <a:buClr>
                <a:schemeClr val="dk1"/>
              </a:buClr>
              <a:buSzPts val="1100"/>
              <a:buFont typeface="Arial"/>
              <a:buNone/>
            </a:pPr>
            <a:r>
              <a:rPr lang="it-IT" b="1" dirty="0">
                <a:solidFill>
                  <a:srgbClr val="1155CC"/>
                </a:solidFill>
                <a:latin typeface="Source Code Pro"/>
                <a:ea typeface="Source Code Pro"/>
                <a:cs typeface="Source Code Pro"/>
                <a:sym typeface="Source Code Pro"/>
              </a:rPr>
              <a:t>subq</a:t>
            </a:r>
            <a:r>
              <a:rPr lang="it-IT" dirty="0">
                <a:solidFill>
                  <a:srgbClr val="1155CC"/>
                </a:solidFill>
                <a:latin typeface="Source Code Pro"/>
                <a:ea typeface="Source Code Pro"/>
                <a:cs typeface="Source Code Pro"/>
                <a:sym typeface="Source Code Pro"/>
              </a:rPr>
              <a:t> %rsi, %rax</a:t>
            </a:r>
            <a:endParaRPr lang="en" b="1" dirty="0">
              <a:solidFill>
                <a:schemeClr val="dk1"/>
              </a:solidFill>
              <a:latin typeface="Source Code Pro"/>
              <a:ea typeface="Source Code Pro"/>
              <a:cs typeface="Source Code Pro"/>
              <a:sym typeface="Source Code Pro"/>
            </a:endParaRPr>
          </a:p>
          <a:p>
            <a:pPr marL="0" lvl="0" indent="457200" algn="l" rtl="0">
              <a:lnSpc>
                <a:spcPts val="1300"/>
              </a:lnSpc>
              <a:spcBef>
                <a:spcPts val="0"/>
              </a:spcBef>
              <a:spcAft>
                <a:spcPts val="0"/>
              </a:spcAft>
              <a:buNone/>
            </a:pPr>
            <a:r>
              <a:rPr lang="en" b="1" dirty="0">
                <a:solidFill>
                  <a:schemeClr val="dk1"/>
                </a:solidFill>
                <a:latin typeface="Source Code Pro"/>
                <a:ea typeface="Source Code Pro"/>
                <a:cs typeface="Source Code Pro"/>
                <a:sym typeface="Source Code Pro"/>
              </a:rPr>
              <a:t>ret</a:t>
            </a:r>
            <a:endParaRPr b="1" dirty="0">
              <a:solidFill>
                <a:schemeClr val="dk1"/>
              </a:solidFill>
              <a:latin typeface="Source Code Pro"/>
              <a:ea typeface="Source Code Pro"/>
              <a:cs typeface="Source Code Pro"/>
              <a:sym typeface="Source Code Pro"/>
            </a:endParaRPr>
          </a:p>
        </p:txBody>
      </p:sp>
      <p:sp>
        <p:nvSpPr>
          <p:cNvPr id="95" name="Google Shape;95;p20"/>
          <p:cNvSpPr txBox="1"/>
          <p:nvPr/>
        </p:nvSpPr>
        <p:spPr>
          <a:xfrm>
            <a:off x="311700" y="742825"/>
            <a:ext cx="3640500" cy="3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rPr>
              <a:t>What should go in the two blank lines?</a:t>
            </a:r>
          </a:p>
          <a:p>
            <a:pPr marL="0" lvl="0" indent="0" algn="l" rtl="0">
              <a:spcBef>
                <a:spcPts val="0"/>
              </a:spcBef>
              <a:spcAft>
                <a:spcPts val="0"/>
              </a:spcAft>
              <a:buNone/>
            </a:pPr>
            <a:endParaRPr lang="en" sz="1800" dirty="0">
              <a:solidFill>
                <a:schemeClr val="dk1"/>
              </a:solidFill>
              <a:latin typeface="Source Code Pro"/>
              <a:ea typeface="Source Code Pro"/>
              <a:cs typeface="Source Code Pro"/>
              <a:sym typeface="Source Code Pro"/>
            </a:endParaRPr>
          </a:p>
          <a:p>
            <a:pPr lvl="0" algn="l" rtl="0">
              <a:spcBef>
                <a:spcPts val="0"/>
              </a:spcBef>
              <a:spcAft>
                <a:spcPts val="0"/>
              </a:spcAft>
            </a:pPr>
            <a:r>
              <a:rPr lang="en" sz="1800" b="1" dirty="0">
                <a:solidFill>
                  <a:srgbClr val="7030A0"/>
                </a:solidFill>
                <a:latin typeface="Source Code Pro"/>
                <a:ea typeface="Source Code Pro"/>
                <a:cs typeface="Source Code Pro"/>
                <a:sym typeface="Source Code Pro"/>
              </a:rPr>
              <a:t>A)</a:t>
            </a:r>
            <a:r>
              <a:rPr lang="en" sz="1800" dirty="0">
                <a:solidFill>
                  <a:schemeClr val="dk1"/>
                </a:solidFill>
                <a:latin typeface="Source Code Pro"/>
                <a:ea typeface="Source Code Pro"/>
                <a:cs typeface="Source Code Pro"/>
                <a:sym typeface="Source Code Pro"/>
              </a:rPr>
              <a:t> cmpq %rsi, %rdi</a:t>
            </a:r>
          </a:p>
          <a:p>
            <a:pPr marL="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   jle .L4</a:t>
            </a:r>
          </a:p>
          <a:p>
            <a:pPr marL="0" lvl="0" indent="0" algn="l" rtl="0">
              <a:spcBef>
                <a:spcPts val="0"/>
              </a:spcBef>
              <a:spcAft>
                <a:spcPts val="0"/>
              </a:spcAft>
              <a:buNone/>
            </a:pPr>
            <a:r>
              <a:rPr lang="en" sz="1800" b="1" dirty="0">
                <a:solidFill>
                  <a:srgbClr val="7030A0"/>
                </a:solidFill>
                <a:latin typeface="Source Code Pro"/>
                <a:ea typeface="Source Code Pro"/>
                <a:cs typeface="Source Code Pro"/>
                <a:sym typeface="Source Code Pro"/>
              </a:rPr>
              <a:t>B) </a:t>
            </a:r>
            <a:r>
              <a:rPr lang="en" sz="1800" dirty="0">
                <a:solidFill>
                  <a:schemeClr val="dk1"/>
                </a:solidFill>
                <a:latin typeface="Source Code Pro"/>
                <a:ea typeface="Source Code Pro"/>
                <a:cs typeface="Source Code Pro"/>
                <a:sym typeface="Source Code Pro"/>
              </a:rPr>
              <a:t>cmpq %rsi, %rdi</a:t>
            </a:r>
          </a:p>
          <a:p>
            <a:pPr marL="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   jg .L4</a:t>
            </a:r>
          </a:p>
          <a:p>
            <a:pPr marL="0" lvl="0" indent="0" algn="l" rtl="0">
              <a:spcBef>
                <a:spcPts val="0"/>
              </a:spcBef>
              <a:spcAft>
                <a:spcPts val="0"/>
              </a:spcAft>
              <a:buNone/>
            </a:pPr>
            <a:r>
              <a:rPr lang="en" sz="1800" b="1" dirty="0">
                <a:solidFill>
                  <a:srgbClr val="7030A0"/>
                </a:solidFill>
                <a:latin typeface="Source Code Pro"/>
                <a:ea typeface="Source Code Pro"/>
                <a:cs typeface="Source Code Pro"/>
                <a:sym typeface="Source Code Pro"/>
              </a:rPr>
              <a:t>C) </a:t>
            </a:r>
            <a:r>
              <a:rPr lang="en" sz="1800" dirty="0">
                <a:solidFill>
                  <a:schemeClr val="dk1"/>
                </a:solidFill>
                <a:latin typeface="Source Code Pro"/>
                <a:ea typeface="Source Code Pro"/>
                <a:cs typeface="Source Code Pro"/>
                <a:sym typeface="Source Code Pro"/>
              </a:rPr>
              <a:t>testq %rsi, %rdi</a:t>
            </a:r>
          </a:p>
          <a:p>
            <a:pPr marL="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   jle .L4</a:t>
            </a:r>
          </a:p>
          <a:p>
            <a:pPr marL="0" lvl="0" indent="0" algn="l" rtl="0">
              <a:spcBef>
                <a:spcPts val="0"/>
              </a:spcBef>
              <a:spcAft>
                <a:spcPts val="0"/>
              </a:spcAft>
              <a:buNone/>
            </a:pPr>
            <a:r>
              <a:rPr lang="en" sz="1800" b="1" dirty="0">
                <a:solidFill>
                  <a:srgbClr val="7030A0"/>
                </a:solidFill>
                <a:latin typeface="Source Code Pro"/>
                <a:ea typeface="Source Code Pro"/>
                <a:cs typeface="Source Code Pro"/>
                <a:sym typeface="Source Code Pro"/>
              </a:rPr>
              <a:t>D) </a:t>
            </a:r>
            <a:r>
              <a:rPr lang="en" sz="1800" dirty="0">
                <a:solidFill>
                  <a:schemeClr val="dk1"/>
                </a:solidFill>
                <a:latin typeface="Source Code Pro"/>
                <a:ea typeface="Source Code Pro"/>
                <a:cs typeface="Source Code Pro"/>
                <a:sym typeface="Source Code Pro"/>
              </a:rPr>
              <a:t>testq %rsi, %rdi</a:t>
            </a:r>
          </a:p>
          <a:p>
            <a:pPr marL="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   </a:t>
            </a:r>
            <a:r>
              <a:rPr lang="en-US" sz="1800" dirty="0" err="1">
                <a:solidFill>
                  <a:schemeClr val="dk1"/>
                </a:solidFill>
                <a:latin typeface="Source Code Pro"/>
                <a:ea typeface="Source Code Pro"/>
                <a:cs typeface="Source Code Pro"/>
                <a:sym typeface="Source Code Pro"/>
              </a:rPr>
              <a:t>jg</a:t>
            </a:r>
            <a:r>
              <a:rPr lang="en-US" sz="1800" dirty="0">
                <a:solidFill>
                  <a:schemeClr val="dk1"/>
                </a:solidFill>
                <a:latin typeface="Source Code Pro"/>
                <a:ea typeface="Source Code Pro"/>
                <a:cs typeface="Source Code Pro"/>
                <a:sym typeface="Source Code Pro"/>
              </a:rPr>
              <a:t> .L4</a:t>
            </a:r>
          </a:p>
        </p:txBody>
      </p:sp>
      <p:sp>
        <p:nvSpPr>
          <p:cNvPr id="96" name="Google Shape;9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102" name="Google Shape;102;p2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Condition Codes</a:t>
            </a:r>
            <a:endParaRPr b="1">
              <a:solidFill>
                <a:srgbClr val="7030A0"/>
              </a:solidFill>
            </a:endParaRPr>
          </a:p>
          <a:p>
            <a:pPr marL="457200" lvl="0" indent="-342900" algn="l" rtl="0">
              <a:spcBef>
                <a:spcPts val="0"/>
              </a:spcBef>
              <a:spcAft>
                <a:spcPts val="0"/>
              </a:spcAft>
              <a:buSzPts val="1800"/>
              <a:buChar char="●"/>
            </a:pPr>
            <a:r>
              <a:rPr lang="en" b="1">
                <a:solidFill>
                  <a:srgbClr val="7030A0"/>
                </a:solidFill>
              </a:rPr>
              <a:t>Conditional and Unconditional Branches</a:t>
            </a:r>
            <a:endParaRPr b="1">
              <a:solidFill>
                <a:srgbClr val="7030A0"/>
              </a:solidFill>
            </a:endParaRPr>
          </a:p>
          <a:p>
            <a:pPr marL="457200" lvl="0" indent="-342900" algn="l" rtl="0">
              <a:spcBef>
                <a:spcPts val="0"/>
              </a:spcBef>
              <a:spcAft>
                <a:spcPts val="0"/>
              </a:spcAft>
              <a:buSzPts val="1800"/>
              <a:buChar char="●"/>
            </a:pPr>
            <a:r>
              <a:rPr lang="en"/>
              <a:t>Loops</a:t>
            </a:r>
            <a:endParaRPr/>
          </a:p>
          <a:p>
            <a:pPr marL="457200" lvl="0" indent="-342900" algn="l" rtl="0">
              <a:spcBef>
                <a:spcPts val="0"/>
              </a:spcBef>
              <a:spcAft>
                <a:spcPts val="0"/>
              </a:spcAft>
              <a:buSzPts val="1800"/>
              <a:buChar char="●"/>
            </a:pPr>
            <a:r>
              <a:rPr lang="en"/>
              <a:t>Switches</a:t>
            </a:r>
            <a:endParaRPr/>
          </a:p>
        </p:txBody>
      </p:sp>
      <p:sp>
        <p:nvSpPr>
          <p:cNvPr id="103" name="Google Shape;10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Condition Codes</a:t>
            </a:r>
            <a:endParaRPr/>
          </a:p>
        </p:txBody>
      </p:sp>
      <p:sp>
        <p:nvSpPr>
          <p:cNvPr id="109" name="Google Shape;109;p2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4 1-byte registers that store information about the result of a previous instruction</a:t>
            </a:r>
            <a:endParaRPr/>
          </a:p>
          <a:p>
            <a:pPr marL="914400" lvl="1" indent="-330200" algn="l" rtl="0">
              <a:spcBef>
                <a:spcPts val="0"/>
              </a:spcBef>
              <a:spcAft>
                <a:spcPts val="0"/>
              </a:spcAft>
              <a:buSzPts val="1600"/>
              <a:buChar char="○"/>
            </a:pPr>
            <a:r>
              <a:rPr lang="en" b="1">
                <a:solidFill>
                  <a:srgbClr val="7030A0"/>
                </a:solidFill>
              </a:rPr>
              <a:t>CF</a:t>
            </a:r>
            <a:r>
              <a:rPr lang="en"/>
              <a:t>: Carry (unsigned overflow)</a:t>
            </a:r>
            <a:endParaRPr/>
          </a:p>
          <a:p>
            <a:pPr marL="914400" lvl="1" indent="-330200" algn="l" rtl="0">
              <a:spcBef>
                <a:spcPts val="0"/>
              </a:spcBef>
              <a:spcAft>
                <a:spcPts val="0"/>
              </a:spcAft>
              <a:buSzPts val="1600"/>
              <a:buChar char="○"/>
            </a:pPr>
            <a:r>
              <a:rPr lang="en" b="1">
                <a:solidFill>
                  <a:srgbClr val="7030A0"/>
                </a:solidFill>
              </a:rPr>
              <a:t>ZF</a:t>
            </a:r>
            <a:r>
              <a:rPr lang="en"/>
              <a:t>: Zero</a:t>
            </a:r>
            <a:endParaRPr/>
          </a:p>
          <a:p>
            <a:pPr marL="914400" lvl="1" indent="-330200" algn="l" rtl="0">
              <a:spcBef>
                <a:spcPts val="0"/>
              </a:spcBef>
              <a:spcAft>
                <a:spcPts val="0"/>
              </a:spcAft>
              <a:buSzPts val="1600"/>
              <a:buChar char="○"/>
            </a:pPr>
            <a:r>
              <a:rPr lang="en" b="1">
                <a:solidFill>
                  <a:srgbClr val="7030A0"/>
                </a:solidFill>
              </a:rPr>
              <a:t>SF</a:t>
            </a:r>
            <a:r>
              <a:rPr lang="en"/>
              <a:t>: Sign (negative)</a:t>
            </a:r>
            <a:endParaRPr/>
          </a:p>
          <a:p>
            <a:pPr marL="914400" lvl="1" indent="-330200" algn="l" rtl="0">
              <a:spcBef>
                <a:spcPts val="0"/>
              </a:spcBef>
              <a:spcAft>
                <a:spcPts val="0"/>
              </a:spcAft>
              <a:buSzPts val="1600"/>
              <a:buChar char="○"/>
            </a:pPr>
            <a:r>
              <a:rPr lang="en" b="1">
                <a:solidFill>
                  <a:srgbClr val="7030A0"/>
                </a:solidFill>
              </a:rPr>
              <a:t>OF</a:t>
            </a:r>
            <a:r>
              <a:rPr lang="en"/>
              <a:t>: Overflow (signed)</a:t>
            </a:r>
            <a:endParaRPr/>
          </a:p>
          <a:p>
            <a:pPr marL="457200" lvl="0" indent="-342900" algn="l" rtl="0">
              <a:spcBef>
                <a:spcPts val="0"/>
              </a:spcBef>
              <a:spcAft>
                <a:spcPts val="0"/>
              </a:spcAft>
              <a:buSzPts val="1800"/>
              <a:buChar char="●"/>
            </a:pPr>
            <a:r>
              <a:rPr lang="en" b="1">
                <a:solidFill>
                  <a:srgbClr val="7030A0"/>
                </a:solidFill>
              </a:rPr>
              <a:t>Implicitly</a:t>
            </a:r>
            <a:r>
              <a:rPr lang="en"/>
              <a:t> set by any arithmetic or logical instruction</a:t>
            </a:r>
            <a:endParaRPr/>
          </a:p>
          <a:p>
            <a:pPr marL="457200" lvl="0" indent="-342900" algn="l" rtl="0">
              <a:spcBef>
                <a:spcPts val="0"/>
              </a:spcBef>
              <a:spcAft>
                <a:spcPts val="0"/>
              </a:spcAft>
              <a:buSzPts val="1800"/>
              <a:buChar char="●"/>
            </a:pPr>
            <a:r>
              <a:rPr lang="en" b="1">
                <a:solidFill>
                  <a:srgbClr val="7030A0"/>
                </a:solidFill>
              </a:rPr>
              <a:t>Explicitly</a:t>
            </a:r>
            <a:r>
              <a:rPr lang="en"/>
              <a:t> set by two instructions:</a:t>
            </a:r>
            <a:endParaRPr/>
          </a:p>
          <a:p>
            <a:pPr marL="914400" lvl="1" indent="-330200" algn="l" rtl="0">
              <a:spcBef>
                <a:spcPts val="0"/>
              </a:spcBef>
              <a:spcAft>
                <a:spcPts val="0"/>
              </a:spcAft>
              <a:buSzPts val="1600"/>
              <a:buChar char="○"/>
            </a:pPr>
            <a:r>
              <a:rPr lang="en">
                <a:solidFill>
                  <a:srgbClr val="7030A0"/>
                </a:solidFill>
                <a:latin typeface="Source Code Pro"/>
                <a:ea typeface="Source Code Pro"/>
                <a:cs typeface="Source Code Pro"/>
                <a:sym typeface="Source Code Pro"/>
              </a:rPr>
              <a:t>cmp_ src1, src2</a:t>
            </a:r>
            <a:r>
              <a:rPr lang="en"/>
              <a:t> sets flags based on the result of </a:t>
            </a:r>
            <a:r>
              <a:rPr lang="en">
                <a:latin typeface="Source Code Pro"/>
                <a:ea typeface="Source Code Pro"/>
                <a:cs typeface="Source Code Pro"/>
                <a:sym typeface="Source Code Pro"/>
              </a:rPr>
              <a:t>src2-src1</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solidFill>
                  <a:srgbClr val="7030A0"/>
                </a:solidFill>
                <a:latin typeface="Source Code Pro"/>
                <a:ea typeface="Source Code Pro"/>
                <a:cs typeface="Source Code Pro"/>
                <a:sym typeface="Source Code Pro"/>
              </a:rPr>
              <a:t>test_ src1, src2 sets</a:t>
            </a:r>
            <a:r>
              <a:rPr lang="en"/>
              <a:t> flags based on the result of </a:t>
            </a:r>
            <a:r>
              <a:rPr lang="en">
                <a:latin typeface="Source Code Pro"/>
                <a:ea typeface="Source Code Pro"/>
                <a:cs typeface="Source Code Pro"/>
                <a:sym typeface="Source Code Pro"/>
              </a:rPr>
              <a:t>src2&amp;src1</a:t>
            </a:r>
            <a:endParaRPr>
              <a:latin typeface="Source Code Pro"/>
              <a:ea typeface="Source Code Pro"/>
              <a:cs typeface="Source Code Pro"/>
              <a:sym typeface="Source Code Pro"/>
            </a:endParaRPr>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Set Instructions</a:t>
            </a:r>
            <a:endParaRPr/>
          </a:p>
        </p:txBody>
      </p:sp>
      <p:sp>
        <p:nvSpPr>
          <p:cNvPr id="116" name="Google Shape;116;p23"/>
          <p:cNvSpPr txBox="1">
            <a:spLocks noGrp="1"/>
          </p:cNvSpPr>
          <p:nvPr>
            <p:ph type="body" idx="1"/>
          </p:nvPr>
        </p:nvSpPr>
        <p:spPr>
          <a:xfrm>
            <a:off x="311700" y="742838"/>
            <a:ext cx="34257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600"/>
              </a:spcAft>
              <a:buSzPts val="1800"/>
              <a:buChar char="●"/>
            </a:pPr>
            <a:r>
              <a:rPr lang="en"/>
              <a:t>Sets lowest byte to 1 if the condition is met, 0 otherwise</a:t>
            </a:r>
            <a:endParaRPr/>
          </a:p>
        </p:txBody>
      </p:sp>
      <p:graphicFrame>
        <p:nvGraphicFramePr>
          <p:cNvPr id="117" name="Google Shape;117;p23"/>
          <p:cNvGraphicFramePr/>
          <p:nvPr/>
        </p:nvGraphicFramePr>
        <p:xfrm>
          <a:off x="3638050" y="628275"/>
          <a:ext cx="5461600" cy="3602100"/>
        </p:xfrm>
        <a:graphic>
          <a:graphicData uri="http://schemas.openxmlformats.org/drawingml/2006/table">
            <a:tbl>
              <a:tblPr>
                <a:noFill/>
                <a:tableStyleId>{F3E1FE1F-4EE8-4FF8-A37F-850D55149D74}</a:tableStyleId>
              </a:tblPr>
              <a:tblGrid>
                <a:gridCol w="1524575">
                  <a:extLst>
                    <a:ext uri="{9D8B030D-6E8A-4147-A177-3AD203B41FA5}">
                      <a16:colId xmlns:a16="http://schemas.microsoft.com/office/drawing/2014/main" val="20000"/>
                    </a:ext>
                  </a:extLst>
                </a:gridCol>
                <a:gridCol w="1642925">
                  <a:extLst>
                    <a:ext uri="{9D8B030D-6E8A-4147-A177-3AD203B41FA5}">
                      <a16:colId xmlns:a16="http://schemas.microsoft.com/office/drawing/2014/main" val="20001"/>
                    </a:ext>
                  </a:extLst>
                </a:gridCol>
                <a:gridCol w="2294100">
                  <a:extLst>
                    <a:ext uri="{9D8B030D-6E8A-4147-A177-3AD203B41FA5}">
                      <a16:colId xmlns:a16="http://schemas.microsoft.com/office/drawing/2014/main" val="20002"/>
                    </a:ext>
                  </a:extLst>
                </a:gridCol>
              </a:tblGrid>
              <a:tr h="288475">
                <a:tc>
                  <a:txBody>
                    <a:bodyPr/>
                    <a:lstStyle/>
                    <a:p>
                      <a:pPr marL="0" lvl="0" indent="0" algn="ctr" rtl="0">
                        <a:spcBef>
                          <a:spcPts val="0"/>
                        </a:spcBef>
                        <a:spcAft>
                          <a:spcPts val="0"/>
                        </a:spcAft>
                        <a:buNone/>
                      </a:pPr>
                      <a:r>
                        <a:rPr lang="en" sz="1300" b="1">
                          <a:solidFill>
                            <a:schemeClr val="lt1"/>
                          </a:solidFill>
                        </a:rPr>
                        <a:t>Instruction</a:t>
                      </a:r>
                      <a:endParaRPr sz="1300" b="1">
                        <a:solidFill>
                          <a:schemeClr val="lt1"/>
                        </a:solidFill>
                      </a:endParaRPr>
                    </a:p>
                  </a:txBody>
                  <a:tcPr marL="91425" marR="91425" marT="0" marB="0">
                    <a:solidFill>
                      <a:srgbClr val="7030A0"/>
                    </a:solidFill>
                  </a:tcPr>
                </a:tc>
                <a:tc>
                  <a:txBody>
                    <a:bodyPr/>
                    <a:lstStyle/>
                    <a:p>
                      <a:pPr marL="0" lvl="0" indent="0" algn="ctr" rtl="0">
                        <a:spcBef>
                          <a:spcPts val="0"/>
                        </a:spcBef>
                        <a:spcAft>
                          <a:spcPts val="0"/>
                        </a:spcAft>
                        <a:buNone/>
                      </a:pPr>
                      <a:r>
                        <a:rPr lang="en" sz="1300" b="1">
                          <a:solidFill>
                            <a:schemeClr val="lt1"/>
                          </a:solidFill>
                        </a:rPr>
                        <a:t>Condition</a:t>
                      </a:r>
                      <a:endParaRPr sz="1300" b="1">
                        <a:solidFill>
                          <a:schemeClr val="lt1"/>
                        </a:solidFill>
                      </a:endParaRPr>
                    </a:p>
                  </a:txBody>
                  <a:tcPr marL="91425" marR="91425" marT="0" marB="0">
                    <a:solidFill>
                      <a:srgbClr val="7030A0"/>
                    </a:solidFill>
                  </a:tcPr>
                </a:tc>
                <a:tc>
                  <a:txBody>
                    <a:bodyPr/>
                    <a:lstStyle/>
                    <a:p>
                      <a:pPr marL="0" lvl="0" indent="0" algn="ctr" rtl="0">
                        <a:spcBef>
                          <a:spcPts val="0"/>
                        </a:spcBef>
                        <a:spcAft>
                          <a:spcPts val="0"/>
                        </a:spcAft>
                        <a:buNone/>
                      </a:pPr>
                      <a:r>
                        <a:rPr lang="en" sz="1300" b="1">
                          <a:solidFill>
                            <a:schemeClr val="lt1"/>
                          </a:solidFill>
                        </a:rPr>
                        <a:t>Description</a:t>
                      </a:r>
                      <a:endParaRPr sz="1300" b="1">
                        <a:solidFill>
                          <a:schemeClr val="lt1"/>
                        </a:solidFill>
                      </a:endParaRPr>
                    </a:p>
                  </a:txBody>
                  <a:tcPr marL="91425" marR="91425" marT="0" marB="0">
                    <a:solidFill>
                      <a:srgbClr val="7030A0"/>
                    </a:solidFill>
                  </a:tcPr>
                </a:tc>
                <a:extLst>
                  <a:ext uri="{0D108BD9-81ED-4DB2-BD59-A6C34878D82A}">
                    <a16:rowId xmlns:a16="http://schemas.microsoft.com/office/drawing/2014/main" val="10000"/>
                  </a:ext>
                </a:extLst>
              </a:tr>
              <a:tr h="334050">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sete</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Equal (to zero)</a:t>
                      </a:r>
                      <a:endParaRPr sz="1300"/>
                    </a:p>
                  </a:txBody>
                  <a:tcPr marL="91425" marR="91425" marT="0" marB="0"/>
                </a:tc>
                <a:extLst>
                  <a:ext uri="{0D108BD9-81ED-4DB2-BD59-A6C34878D82A}">
                    <a16:rowId xmlns:a16="http://schemas.microsoft.com/office/drawing/2014/main" val="10001"/>
                  </a:ext>
                </a:extLst>
              </a:tr>
              <a:tr h="343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setne</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Not Equal (to zero)</a:t>
                      </a:r>
                      <a:endParaRPr sz="1300"/>
                    </a:p>
                  </a:txBody>
                  <a:tcPr marL="91425" marR="91425" marT="0" marB="0"/>
                </a:tc>
                <a:extLst>
                  <a:ext uri="{0D108BD9-81ED-4DB2-BD59-A6C34878D82A}">
                    <a16:rowId xmlns:a16="http://schemas.microsoft.com/office/drawing/2014/main" val="10002"/>
                  </a:ext>
                </a:extLst>
              </a:tr>
              <a:tr h="343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sets</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Negative</a:t>
                      </a:r>
                      <a:endParaRPr sz="1300"/>
                    </a:p>
                  </a:txBody>
                  <a:tcPr marL="91425" marR="91425" marT="0" marB="0"/>
                </a:tc>
                <a:extLst>
                  <a:ext uri="{0D108BD9-81ED-4DB2-BD59-A6C34878D82A}">
                    <a16:rowId xmlns:a16="http://schemas.microsoft.com/office/drawing/2014/main" val="10003"/>
                  </a:ext>
                </a:extLst>
              </a:tr>
              <a:tr h="343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setns</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Nonnegative</a:t>
                      </a:r>
                      <a:endParaRPr sz="1300"/>
                    </a:p>
                  </a:txBody>
                  <a:tcPr marL="91425" marR="91425" marT="0" marB="0"/>
                </a:tc>
                <a:extLst>
                  <a:ext uri="{0D108BD9-81ED-4DB2-BD59-A6C34878D82A}">
                    <a16:rowId xmlns:a16="http://schemas.microsoft.com/office/drawing/2014/main" val="10004"/>
                  </a:ext>
                </a:extLst>
              </a:tr>
              <a:tr h="343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setg</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~(SF^OF)&amp;~ZF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Greater (signed)</a:t>
                      </a:r>
                      <a:endParaRPr sz="1300"/>
                    </a:p>
                  </a:txBody>
                  <a:tcPr marL="91425" marR="91425" marT="0" marB="0"/>
                </a:tc>
                <a:extLst>
                  <a:ext uri="{0D108BD9-81ED-4DB2-BD59-A6C34878D82A}">
                    <a16:rowId xmlns:a16="http://schemas.microsoft.com/office/drawing/2014/main" val="10005"/>
                  </a:ext>
                </a:extLst>
              </a:tr>
              <a:tr h="343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setge</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Greater or Equal (signed)</a:t>
                      </a:r>
                      <a:endParaRPr sz="1300"/>
                    </a:p>
                  </a:txBody>
                  <a:tcPr marL="91425" marR="91425" marT="0" marB="0"/>
                </a:tc>
                <a:extLst>
                  <a:ext uri="{0D108BD9-81ED-4DB2-BD59-A6C34878D82A}">
                    <a16:rowId xmlns:a16="http://schemas.microsoft.com/office/drawing/2014/main" val="10006"/>
                  </a:ext>
                </a:extLst>
              </a:tr>
              <a:tr h="343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setl</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Less than (signed)</a:t>
                      </a:r>
                      <a:endParaRPr sz="1300"/>
                    </a:p>
                  </a:txBody>
                  <a:tcPr marL="91425" marR="91425" marT="0" marB="0"/>
                </a:tc>
                <a:extLst>
                  <a:ext uri="{0D108BD9-81ED-4DB2-BD59-A6C34878D82A}">
                    <a16:rowId xmlns:a16="http://schemas.microsoft.com/office/drawing/2014/main" val="10007"/>
                  </a:ext>
                </a:extLst>
              </a:tr>
              <a:tr h="343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setle</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Less or Equal (signed)</a:t>
                      </a:r>
                      <a:endParaRPr sz="1300"/>
                    </a:p>
                  </a:txBody>
                  <a:tcPr marL="91425" marR="91425" marT="0" marB="0"/>
                </a:tc>
                <a:extLst>
                  <a:ext uri="{0D108BD9-81ED-4DB2-BD59-A6C34878D82A}">
                    <a16:rowId xmlns:a16="http://schemas.microsoft.com/office/drawing/2014/main" val="10008"/>
                  </a:ext>
                </a:extLst>
              </a:tr>
              <a:tr h="29357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seta</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~CF&amp;~ZF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Above (unsigned “&gt;”)</a:t>
                      </a:r>
                      <a:endParaRPr sz="1300"/>
                    </a:p>
                  </a:txBody>
                  <a:tcPr marL="91425" marR="91425" marT="0" marB="0"/>
                </a:tc>
                <a:extLst>
                  <a:ext uri="{0D108BD9-81ED-4DB2-BD59-A6C34878D82A}">
                    <a16:rowId xmlns:a16="http://schemas.microsoft.com/office/drawing/2014/main" val="10009"/>
                  </a:ext>
                </a:extLst>
              </a:tr>
              <a:tr h="284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setb</a:t>
                      </a:r>
                      <a:r>
                        <a:rPr lang="en" sz="1300">
                          <a:solidFill>
                            <a:schemeClr val="dk1"/>
                          </a:solidFill>
                          <a:latin typeface="Source Code Pro"/>
                          <a:ea typeface="Source Code Pro"/>
                          <a:cs typeface="Source Code Pro"/>
                          <a:sym typeface="Source Code Pro"/>
                        </a:rPr>
                        <a:t> dst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CF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Below (unsigned “&lt;”)</a:t>
                      </a:r>
                      <a:endParaRPr sz="1300"/>
                    </a:p>
                  </a:txBody>
                  <a:tcPr marL="91425" marR="91425" marT="0" marB="0"/>
                </a:tc>
                <a:extLst>
                  <a:ext uri="{0D108BD9-81ED-4DB2-BD59-A6C34878D82A}">
                    <a16:rowId xmlns:a16="http://schemas.microsoft.com/office/drawing/2014/main" val="10010"/>
                  </a:ext>
                </a:extLst>
              </a:tr>
            </a:tbl>
          </a:graphicData>
        </a:graphic>
      </p:graphicFrame>
      <p:sp>
        <p:nvSpPr>
          <p:cNvPr id="118" name="Google Shape;11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Reading Condition Codes</a:t>
            </a:r>
            <a:endParaRPr/>
          </a:p>
        </p:txBody>
      </p:sp>
      <p:sp>
        <p:nvSpPr>
          <p:cNvPr id="124" name="Google Shape;124;p24"/>
          <p:cNvSpPr txBox="1">
            <a:spLocks noGrp="1"/>
          </p:cNvSpPr>
          <p:nvPr>
            <p:ph type="body" idx="1"/>
          </p:nvPr>
        </p:nvSpPr>
        <p:spPr>
          <a:xfrm>
            <a:off x="311700" y="742825"/>
            <a:ext cx="8520600" cy="1664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set* Instructions</a:t>
            </a:r>
            <a:endParaRPr/>
          </a:p>
          <a:p>
            <a:pPr marL="914400" lvl="1" indent="-330200" algn="l" rtl="0">
              <a:spcBef>
                <a:spcPts val="0"/>
              </a:spcBef>
              <a:spcAft>
                <a:spcPts val="0"/>
              </a:spcAft>
              <a:buSzPts val="1600"/>
              <a:buChar char="○"/>
            </a:pPr>
            <a:r>
              <a:rPr lang="en"/>
              <a:t>Set a byte to 0 or 1 based on condition codes</a:t>
            </a:r>
            <a:endParaRPr/>
          </a:p>
          <a:p>
            <a:pPr marL="914400" lvl="1" indent="-330200" algn="l" rtl="0">
              <a:spcBef>
                <a:spcPts val="0"/>
              </a:spcBef>
              <a:spcAft>
                <a:spcPts val="0"/>
              </a:spcAft>
              <a:buSzPts val="1600"/>
              <a:buChar char="○"/>
            </a:pPr>
            <a:r>
              <a:rPr lang="en"/>
              <a:t>Operand is byte register (e.g., %al) or a byte in memory</a:t>
            </a:r>
            <a:endParaRPr/>
          </a:p>
          <a:p>
            <a:pPr marL="1371600" lvl="2" indent="-330200" algn="l" rtl="0">
              <a:spcBef>
                <a:spcPts val="0"/>
              </a:spcBef>
              <a:spcAft>
                <a:spcPts val="0"/>
              </a:spcAft>
              <a:buSzPts val="1600"/>
              <a:buChar char="■"/>
            </a:pPr>
            <a:r>
              <a:rPr lang="en"/>
              <a:t>Does not alter remaining bytes in register</a:t>
            </a:r>
            <a:endParaRPr/>
          </a:p>
          <a:p>
            <a:pPr marL="1371600" lvl="2" indent="-330200" algn="l" rtl="0">
              <a:spcBef>
                <a:spcPts val="0"/>
              </a:spcBef>
              <a:spcAft>
                <a:spcPts val="0"/>
              </a:spcAft>
              <a:buSzPts val="1600"/>
              <a:buChar char="■"/>
            </a:pPr>
            <a:r>
              <a:rPr lang="en"/>
              <a:t>Typically use movzb_ (zero-extended mov) to fill in the rest of the register</a:t>
            </a:r>
            <a:endParaRPr/>
          </a:p>
        </p:txBody>
      </p:sp>
      <p:sp>
        <p:nvSpPr>
          <p:cNvPr id="125" name="Google Shape;125;p24"/>
          <p:cNvSpPr/>
          <p:nvPr/>
        </p:nvSpPr>
        <p:spPr>
          <a:xfrm>
            <a:off x="787200" y="2629075"/>
            <a:ext cx="2568000" cy="112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gt(</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x, </a:t>
            </a: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y)</a:t>
            </a:r>
            <a:endParaRPr>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x &gt; y;</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26" name="Google Shape;126;p24"/>
          <p:cNvSpPr/>
          <p:nvPr/>
        </p:nvSpPr>
        <p:spPr>
          <a:xfrm>
            <a:off x="4478700" y="2564125"/>
            <a:ext cx="4088700" cy="1253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latin typeface="Source Code Pro"/>
                <a:ea typeface="Source Code Pro"/>
                <a:cs typeface="Source Code Pro"/>
                <a:sym typeface="Source Code Pro"/>
              </a:rPr>
              <a:t>cmpq</a:t>
            </a:r>
            <a:r>
              <a:rPr lang="en" dirty="0">
                <a:latin typeface="Source Code Pro"/>
                <a:ea typeface="Source Code Pro"/>
                <a:cs typeface="Source Code Pro"/>
                <a:sym typeface="Source Code Pro"/>
              </a:rPr>
              <a:t> %rsi, %rdi 	</a:t>
            </a:r>
            <a:r>
              <a:rPr lang="en" dirty="0">
                <a:solidFill>
                  <a:srgbClr val="757575"/>
                </a:solidFill>
                <a:latin typeface="Source Code Pro"/>
                <a:ea typeface="Source Code Pro"/>
                <a:cs typeface="Source Code Pro"/>
                <a:sym typeface="Source Code Pro"/>
              </a:rPr>
              <a:t># Compare x:y</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b="1" dirty="0">
                <a:latin typeface="Source Code Pro"/>
                <a:ea typeface="Source Code Pro"/>
                <a:cs typeface="Source Code Pro"/>
                <a:sym typeface="Source Code Pro"/>
              </a:rPr>
              <a:t>setg</a:t>
            </a:r>
            <a:r>
              <a:rPr lang="en" dirty="0">
                <a:latin typeface="Source Code Pro"/>
                <a:ea typeface="Source Code Pro"/>
                <a:cs typeface="Source Code Pro"/>
                <a:sym typeface="Source Code Pro"/>
              </a:rPr>
              <a:t> %al 	</a:t>
            </a:r>
            <a:r>
              <a:rPr lang="en" dirty="0">
                <a:solidFill>
                  <a:srgbClr val="757575"/>
                </a:solidFill>
                <a:latin typeface="Source Code Pro"/>
                <a:ea typeface="Source Code Pro"/>
                <a:cs typeface="Source Code Pro"/>
                <a:sym typeface="Source Code Pro"/>
              </a:rPr>
              <a:t># Set when &gt;</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b="1" dirty="0">
                <a:latin typeface="Source Code Pro"/>
                <a:ea typeface="Source Code Pro"/>
                <a:cs typeface="Source Code Pro"/>
                <a:sym typeface="Source Code Pro"/>
              </a:rPr>
              <a:t>movzbl</a:t>
            </a:r>
            <a:r>
              <a:rPr lang="en" dirty="0">
                <a:latin typeface="Source Code Pro"/>
                <a:ea typeface="Source Code Pro"/>
                <a:cs typeface="Source Code Pro"/>
                <a:sym typeface="Source Code Pro"/>
              </a:rPr>
              <a:t> %al, %eax </a:t>
            </a:r>
            <a:r>
              <a:rPr lang="en" dirty="0">
                <a:solidFill>
                  <a:srgbClr val="757575"/>
                </a:solidFill>
                <a:latin typeface="Source Code Pro"/>
                <a:ea typeface="Source Code Pro"/>
                <a:cs typeface="Source Code Pro"/>
                <a:sym typeface="Source Code Pro"/>
              </a:rPr>
              <a:t># Zero rest of %rax</a:t>
            </a:r>
            <a:endParaRPr dirty="0">
              <a:solidFill>
                <a:srgbClr val="757575"/>
              </a:solidFill>
              <a:latin typeface="Source Code Pro"/>
              <a:ea typeface="Source Code Pro"/>
              <a:cs typeface="Source Code Pro"/>
              <a:sym typeface="Source Code Pro"/>
            </a:endParaRPr>
          </a:p>
          <a:p>
            <a:pPr marL="0" lvl="0" indent="0" algn="l" rtl="0">
              <a:spcBef>
                <a:spcPts val="0"/>
              </a:spcBef>
              <a:spcAft>
                <a:spcPts val="0"/>
              </a:spcAft>
              <a:buNone/>
            </a:pPr>
            <a:r>
              <a:rPr lang="en" b="1" dirty="0">
                <a:latin typeface="Source Code Pro"/>
                <a:ea typeface="Source Code Pro"/>
                <a:cs typeface="Source Code Pro"/>
                <a:sym typeface="Source Code Pro"/>
              </a:rPr>
              <a:t>ret</a:t>
            </a:r>
            <a:endParaRPr b="1" dirty="0">
              <a:latin typeface="Source Code Pro"/>
              <a:ea typeface="Source Code Pro"/>
              <a:cs typeface="Source Code Pro"/>
              <a:sym typeface="Source Code Pro"/>
            </a:endParaRPr>
          </a:p>
        </p:txBody>
      </p:sp>
      <p:cxnSp>
        <p:nvCxnSpPr>
          <p:cNvPr id="127" name="Google Shape;127;p24" descr="Arrow pointing from the C code block (int gt...) to the assembly code block (cmpq...)"/>
          <p:cNvCxnSpPr>
            <a:stCxn id="125" idx="3"/>
            <a:endCxn id="126" idx="1"/>
          </p:cNvCxnSpPr>
          <p:nvPr/>
        </p:nvCxnSpPr>
        <p:spPr>
          <a:xfrm>
            <a:off x="3355200" y="3190825"/>
            <a:ext cx="1123500" cy="0"/>
          </a:xfrm>
          <a:prstGeom prst="straightConnector1">
            <a:avLst/>
          </a:prstGeom>
          <a:noFill/>
          <a:ln w="28575" cap="flat" cmpd="sng">
            <a:solidFill>
              <a:srgbClr val="7030A0"/>
            </a:solidFill>
            <a:prstDash val="solid"/>
            <a:round/>
            <a:headEnd type="none" w="med" len="med"/>
            <a:tailEnd type="triangle" w="med" len="med"/>
          </a:ln>
        </p:spPr>
      </p:cxnSp>
      <p:sp>
        <p:nvSpPr>
          <p:cNvPr id="128" name="Google Shape;12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graphicFrame>
        <p:nvGraphicFramePr>
          <p:cNvPr id="2" name="Table 1">
            <a:extLst>
              <a:ext uri="{FF2B5EF4-FFF2-40B4-BE49-F238E27FC236}">
                <a16:creationId xmlns:a16="http://schemas.microsoft.com/office/drawing/2014/main" id="{F3F5E871-975F-4947-45B8-AA984F6F7A6E}"/>
              </a:ext>
            </a:extLst>
          </p:cNvPr>
          <p:cNvGraphicFramePr>
            <a:graphicFrameLocks noGrp="1"/>
          </p:cNvGraphicFramePr>
          <p:nvPr>
            <p:extLst>
              <p:ext uri="{D42A27DB-BD31-4B8C-83A1-F6EECF244321}">
                <p14:modId xmlns:p14="http://schemas.microsoft.com/office/powerpoint/2010/main" val="2102206346"/>
              </p:ext>
            </p:extLst>
          </p:nvPr>
        </p:nvGraphicFramePr>
        <p:xfrm>
          <a:off x="6232367" y="366994"/>
          <a:ext cx="2100600" cy="1064862"/>
        </p:xfrm>
        <a:graphic>
          <a:graphicData uri="http://schemas.openxmlformats.org/drawingml/2006/table">
            <a:tbl>
              <a:tblPr firstRow="1" bandRow="1">
                <a:tableStyleId>{F3E1FE1F-4EE8-4FF8-A37F-850D55149D74}</a:tableStyleId>
              </a:tblPr>
              <a:tblGrid>
                <a:gridCol w="828391">
                  <a:extLst>
                    <a:ext uri="{9D8B030D-6E8A-4147-A177-3AD203B41FA5}">
                      <a16:colId xmlns:a16="http://schemas.microsoft.com/office/drawing/2014/main" val="3992390075"/>
                    </a:ext>
                  </a:extLst>
                </a:gridCol>
                <a:gridCol w="1272209">
                  <a:extLst>
                    <a:ext uri="{9D8B030D-6E8A-4147-A177-3AD203B41FA5}">
                      <a16:colId xmlns:a16="http://schemas.microsoft.com/office/drawing/2014/main" val="592077775"/>
                    </a:ext>
                  </a:extLst>
                </a:gridCol>
              </a:tblGrid>
              <a:tr h="354954">
                <a:tc>
                  <a:txBody>
                    <a:bodyPr/>
                    <a:lstStyle/>
                    <a:p>
                      <a:r>
                        <a:rPr lang="en-US" dirty="0">
                          <a:latin typeface="Source Code Pro" panose="020B0509030403020204" pitchFamily="49" charset="0"/>
                          <a:ea typeface="Source Code Pro" panose="020B0509030403020204" pitchFamily="49" charset="0"/>
                        </a:rPr>
                        <a:t>%</a:t>
                      </a:r>
                      <a:r>
                        <a:rPr lang="en-US" dirty="0" err="1">
                          <a:latin typeface="Source Code Pro" panose="020B0509030403020204" pitchFamily="49" charset="0"/>
                          <a:ea typeface="Source Code Pro" panose="020B0509030403020204" pitchFamily="49" charset="0"/>
                        </a:rPr>
                        <a:t>rdi</a:t>
                      </a:r>
                      <a:endParaRPr lang="en-US" dirty="0">
                        <a:latin typeface="Source Code Pro" panose="020B0509030403020204" pitchFamily="49" charset="0"/>
                        <a:ea typeface="Source Code Pro" panose="020B0509030403020204" pitchFamily="49" charset="0"/>
                      </a:endParaRPr>
                    </a:p>
                  </a:txBody>
                  <a:tcPr/>
                </a:tc>
                <a:tc>
                  <a:txBody>
                    <a:bodyPr/>
                    <a:lstStyle/>
                    <a:p>
                      <a:r>
                        <a:rPr lang="en-US" dirty="0">
                          <a:latin typeface="Source Code Pro" panose="020B0509030403020204" pitchFamily="49" charset="0"/>
                          <a:ea typeface="Source Code Pro" panose="020B0509030403020204" pitchFamily="49" charset="0"/>
                        </a:rPr>
                        <a:t>x</a:t>
                      </a:r>
                    </a:p>
                  </a:txBody>
                  <a:tcPr/>
                </a:tc>
                <a:extLst>
                  <a:ext uri="{0D108BD9-81ED-4DB2-BD59-A6C34878D82A}">
                    <a16:rowId xmlns:a16="http://schemas.microsoft.com/office/drawing/2014/main" val="2181307831"/>
                  </a:ext>
                </a:extLst>
              </a:tr>
              <a:tr h="354954">
                <a:tc>
                  <a:txBody>
                    <a:bodyPr/>
                    <a:lstStyle/>
                    <a:p>
                      <a:r>
                        <a:rPr lang="en-US" dirty="0">
                          <a:latin typeface="Source Code Pro" panose="020B0509030403020204" pitchFamily="49" charset="0"/>
                          <a:ea typeface="Source Code Pro" panose="020B0509030403020204" pitchFamily="49" charset="0"/>
                        </a:rPr>
                        <a:t>%</a:t>
                      </a:r>
                      <a:r>
                        <a:rPr lang="en-US" dirty="0" err="1">
                          <a:latin typeface="Source Code Pro" panose="020B0509030403020204" pitchFamily="49" charset="0"/>
                          <a:ea typeface="Source Code Pro" panose="020B0509030403020204" pitchFamily="49" charset="0"/>
                        </a:rPr>
                        <a:t>rsi</a:t>
                      </a:r>
                      <a:endParaRPr lang="en-US" dirty="0">
                        <a:latin typeface="Source Code Pro" panose="020B0509030403020204" pitchFamily="49" charset="0"/>
                        <a:ea typeface="Source Code Pro" panose="020B0509030403020204" pitchFamily="49" charset="0"/>
                      </a:endParaRPr>
                    </a:p>
                  </a:txBody>
                  <a:tcPr/>
                </a:tc>
                <a:tc>
                  <a:txBody>
                    <a:bodyPr/>
                    <a:lstStyle/>
                    <a:p>
                      <a:r>
                        <a:rPr lang="en-US" dirty="0">
                          <a:latin typeface="Source Code Pro" panose="020B0509030403020204" pitchFamily="49" charset="0"/>
                          <a:ea typeface="Source Code Pro" panose="020B0509030403020204" pitchFamily="49" charset="0"/>
                        </a:rPr>
                        <a:t>y</a:t>
                      </a:r>
                    </a:p>
                  </a:txBody>
                  <a:tcPr/>
                </a:tc>
                <a:extLst>
                  <a:ext uri="{0D108BD9-81ED-4DB2-BD59-A6C34878D82A}">
                    <a16:rowId xmlns:a16="http://schemas.microsoft.com/office/drawing/2014/main" val="2147965899"/>
                  </a:ext>
                </a:extLst>
              </a:tr>
              <a:tr h="354954">
                <a:tc>
                  <a:txBody>
                    <a:bodyPr/>
                    <a:lstStyle/>
                    <a:p>
                      <a:r>
                        <a:rPr lang="en-US" dirty="0">
                          <a:latin typeface="Source Code Pro" panose="020B0509030403020204" pitchFamily="49" charset="0"/>
                          <a:ea typeface="Source Code Pro" panose="020B0509030403020204" pitchFamily="49" charset="0"/>
                        </a:rPr>
                        <a:t>%</a:t>
                      </a:r>
                      <a:r>
                        <a:rPr lang="en-US" dirty="0" err="1">
                          <a:latin typeface="Source Code Pro" panose="020B0509030403020204" pitchFamily="49" charset="0"/>
                          <a:ea typeface="Source Code Pro" panose="020B0509030403020204" pitchFamily="49" charset="0"/>
                        </a:rPr>
                        <a:t>rax</a:t>
                      </a:r>
                      <a:endParaRPr lang="en-US" dirty="0">
                        <a:latin typeface="Source Code Pro" panose="020B0509030403020204" pitchFamily="49" charset="0"/>
                        <a:ea typeface="Source Code Pro" panose="020B0509030403020204" pitchFamily="49" charset="0"/>
                      </a:endParaRPr>
                    </a:p>
                  </a:txBody>
                  <a:tcPr/>
                </a:tc>
                <a:tc>
                  <a:txBody>
                    <a:bodyPr/>
                    <a:lstStyle/>
                    <a:p>
                      <a:r>
                        <a:rPr lang="en-US" dirty="0"/>
                        <a:t>Return</a:t>
                      </a:r>
                    </a:p>
                  </a:txBody>
                  <a:tcPr/>
                </a:tc>
                <a:extLst>
                  <a:ext uri="{0D108BD9-81ED-4DB2-BD59-A6C34878D82A}">
                    <a16:rowId xmlns:a16="http://schemas.microsoft.com/office/drawing/2014/main" val="214867175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Jump Instructions</a:t>
            </a:r>
            <a:endParaRPr/>
          </a:p>
        </p:txBody>
      </p:sp>
      <p:sp>
        <p:nvSpPr>
          <p:cNvPr id="134" name="Google Shape;134;p25"/>
          <p:cNvSpPr txBox="1">
            <a:spLocks noGrp="1"/>
          </p:cNvSpPr>
          <p:nvPr>
            <p:ph type="body" idx="1"/>
          </p:nvPr>
        </p:nvSpPr>
        <p:spPr>
          <a:xfrm>
            <a:off x="311700" y="742825"/>
            <a:ext cx="35172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Sets </a:t>
            </a:r>
            <a:r>
              <a:rPr lang="en">
                <a:latin typeface="Source Code Pro"/>
                <a:ea typeface="Source Code Pro"/>
                <a:cs typeface="Source Code Pro"/>
                <a:sym typeface="Source Code Pro"/>
              </a:rPr>
              <a:t>%rip</a:t>
            </a:r>
            <a:r>
              <a:rPr lang="en"/>
              <a:t> to </a:t>
            </a:r>
            <a:r>
              <a:rPr lang="en">
                <a:latin typeface="Source Code Pro"/>
                <a:ea typeface="Source Code Pro"/>
                <a:cs typeface="Source Code Pro"/>
                <a:sym typeface="Source Code Pro"/>
              </a:rPr>
              <a:t>target</a:t>
            </a:r>
            <a:r>
              <a:rPr lang="en"/>
              <a:t> if the condition is met</a:t>
            </a:r>
            <a:endParaRPr/>
          </a:p>
          <a:p>
            <a:pPr marL="914400" lvl="1" indent="-330200" algn="l" rtl="0">
              <a:lnSpc>
                <a:spcPct val="115000"/>
              </a:lnSpc>
              <a:spcBef>
                <a:spcPts val="600"/>
              </a:spcBef>
              <a:spcAft>
                <a:spcPts val="0"/>
              </a:spcAft>
              <a:buSzPts val="1600"/>
              <a:buFont typeface="Source Code Pro"/>
              <a:buChar char="○"/>
            </a:pPr>
            <a:r>
              <a:rPr lang="en">
                <a:latin typeface="Source Code Pro"/>
                <a:ea typeface="Source Code Pro"/>
                <a:cs typeface="Source Code Pro"/>
                <a:sym typeface="Source Code Pro"/>
              </a:rPr>
              <a:t>jmp</a:t>
            </a:r>
            <a:r>
              <a:rPr lang="en"/>
              <a:t> is </a:t>
            </a:r>
            <a:r>
              <a:rPr lang="en" b="1">
                <a:solidFill>
                  <a:srgbClr val="7030A0"/>
                </a:solidFill>
              </a:rPr>
              <a:t>unconditional</a:t>
            </a:r>
            <a:r>
              <a:rPr lang="en"/>
              <a:t> - always jumps</a:t>
            </a:r>
            <a:endParaRPr/>
          </a:p>
          <a:p>
            <a:pPr marL="457200" lvl="0" indent="-342900" algn="l" rtl="0">
              <a:lnSpc>
                <a:spcPct val="115000"/>
              </a:lnSpc>
              <a:spcBef>
                <a:spcPts val="0"/>
              </a:spcBef>
              <a:spcAft>
                <a:spcPts val="0"/>
              </a:spcAft>
              <a:buSzPts val="1800"/>
              <a:buChar char="●"/>
            </a:pPr>
            <a:r>
              <a:rPr lang="en"/>
              <a:t>Used to create if statements, loops, etc.</a:t>
            </a:r>
            <a:endParaRPr/>
          </a:p>
        </p:txBody>
      </p:sp>
      <p:graphicFrame>
        <p:nvGraphicFramePr>
          <p:cNvPr id="135" name="Google Shape;135;p25"/>
          <p:cNvGraphicFramePr/>
          <p:nvPr/>
        </p:nvGraphicFramePr>
        <p:xfrm>
          <a:off x="4038650" y="585075"/>
          <a:ext cx="5056550" cy="3631625"/>
        </p:xfrm>
        <a:graphic>
          <a:graphicData uri="http://schemas.openxmlformats.org/drawingml/2006/table">
            <a:tbl>
              <a:tblPr>
                <a:noFill/>
                <a:tableStyleId>{F3E1FE1F-4EE8-4FF8-A37F-850D55149D74}</a:tableStyleId>
              </a:tblPr>
              <a:tblGrid>
                <a:gridCol w="1411500">
                  <a:extLst>
                    <a:ext uri="{9D8B030D-6E8A-4147-A177-3AD203B41FA5}">
                      <a16:colId xmlns:a16="http://schemas.microsoft.com/office/drawing/2014/main" val="20000"/>
                    </a:ext>
                  </a:extLst>
                </a:gridCol>
                <a:gridCol w="1521100">
                  <a:extLst>
                    <a:ext uri="{9D8B030D-6E8A-4147-A177-3AD203B41FA5}">
                      <a16:colId xmlns:a16="http://schemas.microsoft.com/office/drawing/2014/main" val="20001"/>
                    </a:ext>
                  </a:extLst>
                </a:gridCol>
                <a:gridCol w="2123950">
                  <a:extLst>
                    <a:ext uri="{9D8B030D-6E8A-4147-A177-3AD203B41FA5}">
                      <a16:colId xmlns:a16="http://schemas.microsoft.com/office/drawing/2014/main" val="20002"/>
                    </a:ext>
                  </a:extLst>
                </a:gridCol>
              </a:tblGrid>
              <a:tr h="264950">
                <a:tc>
                  <a:txBody>
                    <a:bodyPr/>
                    <a:lstStyle/>
                    <a:p>
                      <a:pPr marL="0" lvl="0" indent="0" algn="ctr" rtl="0">
                        <a:spcBef>
                          <a:spcPts val="0"/>
                        </a:spcBef>
                        <a:spcAft>
                          <a:spcPts val="0"/>
                        </a:spcAft>
                        <a:buNone/>
                      </a:pPr>
                      <a:r>
                        <a:rPr lang="en" sz="1300" b="1">
                          <a:solidFill>
                            <a:schemeClr val="lt1"/>
                          </a:solidFill>
                        </a:rPr>
                        <a:t>Instruction</a:t>
                      </a:r>
                      <a:endParaRPr sz="1300" b="1">
                        <a:solidFill>
                          <a:schemeClr val="lt1"/>
                        </a:solidFill>
                      </a:endParaRPr>
                    </a:p>
                  </a:txBody>
                  <a:tcPr marL="91425" marR="91425" marT="0" marB="0">
                    <a:solidFill>
                      <a:srgbClr val="7030A0"/>
                    </a:solidFill>
                  </a:tcPr>
                </a:tc>
                <a:tc>
                  <a:txBody>
                    <a:bodyPr/>
                    <a:lstStyle/>
                    <a:p>
                      <a:pPr marL="0" lvl="0" indent="0" algn="ctr" rtl="0">
                        <a:spcBef>
                          <a:spcPts val="0"/>
                        </a:spcBef>
                        <a:spcAft>
                          <a:spcPts val="0"/>
                        </a:spcAft>
                        <a:buNone/>
                      </a:pPr>
                      <a:r>
                        <a:rPr lang="en" sz="1300" b="1">
                          <a:solidFill>
                            <a:schemeClr val="lt1"/>
                          </a:solidFill>
                        </a:rPr>
                        <a:t>Condition</a:t>
                      </a:r>
                      <a:endParaRPr sz="1300" b="1">
                        <a:solidFill>
                          <a:schemeClr val="lt1"/>
                        </a:solidFill>
                      </a:endParaRPr>
                    </a:p>
                  </a:txBody>
                  <a:tcPr marL="91425" marR="91425" marT="0" marB="0">
                    <a:solidFill>
                      <a:srgbClr val="7030A0"/>
                    </a:solidFill>
                  </a:tcPr>
                </a:tc>
                <a:tc>
                  <a:txBody>
                    <a:bodyPr/>
                    <a:lstStyle/>
                    <a:p>
                      <a:pPr marL="0" lvl="0" indent="0" algn="ctr" rtl="0">
                        <a:spcBef>
                          <a:spcPts val="0"/>
                        </a:spcBef>
                        <a:spcAft>
                          <a:spcPts val="0"/>
                        </a:spcAft>
                        <a:buNone/>
                      </a:pPr>
                      <a:r>
                        <a:rPr lang="en" sz="1300" b="1">
                          <a:solidFill>
                            <a:schemeClr val="lt1"/>
                          </a:solidFill>
                        </a:rPr>
                        <a:t>Description</a:t>
                      </a:r>
                      <a:endParaRPr sz="1300" b="1">
                        <a:solidFill>
                          <a:schemeClr val="lt1"/>
                        </a:solidFill>
                      </a:endParaRPr>
                    </a:p>
                  </a:txBody>
                  <a:tcPr marL="91425" marR="91425" marT="0" marB="0">
                    <a:solidFill>
                      <a:srgbClr val="7030A0"/>
                    </a:solidFill>
                  </a:tcPr>
                </a:tc>
                <a:extLst>
                  <a:ext uri="{0D108BD9-81ED-4DB2-BD59-A6C34878D82A}">
                    <a16:rowId xmlns:a16="http://schemas.microsoft.com/office/drawing/2014/main" val="10000"/>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jmp</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1</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Unconditional</a:t>
                      </a:r>
                      <a:endParaRPr sz="1300"/>
                    </a:p>
                  </a:txBody>
                  <a:tcPr marL="91425" marR="91425" marT="0" marB="0"/>
                </a:tc>
                <a:extLst>
                  <a:ext uri="{0D108BD9-81ED-4DB2-BD59-A6C34878D82A}">
                    <a16:rowId xmlns:a16="http://schemas.microsoft.com/office/drawing/2014/main" val="10001"/>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je</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Equal (to zero)</a:t>
                      </a:r>
                      <a:endParaRPr sz="1300"/>
                    </a:p>
                  </a:txBody>
                  <a:tcPr marL="91425" marR="91425" marT="0" marB="0"/>
                </a:tc>
                <a:extLst>
                  <a:ext uri="{0D108BD9-81ED-4DB2-BD59-A6C34878D82A}">
                    <a16:rowId xmlns:a16="http://schemas.microsoft.com/office/drawing/2014/main" val="10002"/>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jne</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Not Equal (to zero)</a:t>
                      </a:r>
                      <a:endParaRPr sz="1300"/>
                    </a:p>
                  </a:txBody>
                  <a:tcPr marL="91425" marR="91425" marT="0" marB="0"/>
                </a:tc>
                <a:extLst>
                  <a:ext uri="{0D108BD9-81ED-4DB2-BD59-A6C34878D82A}">
                    <a16:rowId xmlns:a16="http://schemas.microsoft.com/office/drawing/2014/main" val="10003"/>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js</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Negative</a:t>
                      </a:r>
                      <a:endParaRPr sz="1300"/>
                    </a:p>
                  </a:txBody>
                  <a:tcPr marL="91425" marR="91425" marT="0" marB="0"/>
                </a:tc>
                <a:extLst>
                  <a:ext uri="{0D108BD9-81ED-4DB2-BD59-A6C34878D82A}">
                    <a16:rowId xmlns:a16="http://schemas.microsoft.com/office/drawing/2014/main" val="10004"/>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jns</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Nonnegative</a:t>
                      </a:r>
                      <a:endParaRPr sz="1300"/>
                    </a:p>
                  </a:txBody>
                  <a:tcPr marL="91425" marR="91425" marT="0" marB="0"/>
                </a:tc>
                <a:extLst>
                  <a:ext uri="{0D108BD9-81ED-4DB2-BD59-A6C34878D82A}">
                    <a16:rowId xmlns:a16="http://schemas.microsoft.com/office/drawing/2014/main" val="10005"/>
                  </a:ext>
                </a:extLst>
              </a:tr>
              <a:tr h="315125">
                <a:tc>
                  <a:txBody>
                    <a:bodyPr/>
                    <a:lstStyle/>
                    <a:p>
                      <a:pPr marL="0" lvl="0" indent="0" algn="ctr" rtl="0">
                        <a:spcBef>
                          <a:spcPts val="0"/>
                        </a:spcBef>
                        <a:spcAft>
                          <a:spcPts val="0"/>
                        </a:spcAft>
                        <a:buNone/>
                      </a:pPr>
                      <a:r>
                        <a:rPr lang="en" sz="1300" b="1">
                          <a:solidFill>
                            <a:schemeClr val="dk1"/>
                          </a:solidFill>
                          <a:latin typeface="Source Code Pro"/>
                          <a:ea typeface="Source Code Pro"/>
                          <a:cs typeface="Source Code Pro"/>
                          <a:sym typeface="Source Code Pro"/>
                        </a:rPr>
                        <a:t>jg</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~(SF^OF)&amp;~ZF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Greater (signed)</a:t>
                      </a:r>
                      <a:endParaRPr sz="1300"/>
                    </a:p>
                  </a:txBody>
                  <a:tcPr marL="91425" marR="91425" marT="0" marB="0"/>
                </a:tc>
                <a:extLst>
                  <a:ext uri="{0D108BD9-81ED-4DB2-BD59-A6C34878D82A}">
                    <a16:rowId xmlns:a16="http://schemas.microsoft.com/office/drawing/2014/main" val="10006"/>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jge</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Greater or Equal (signed)</a:t>
                      </a:r>
                      <a:endParaRPr sz="1300"/>
                    </a:p>
                  </a:txBody>
                  <a:tcPr marL="91425" marR="91425" marT="0" marB="0"/>
                </a:tc>
                <a:extLst>
                  <a:ext uri="{0D108BD9-81ED-4DB2-BD59-A6C34878D82A}">
                    <a16:rowId xmlns:a16="http://schemas.microsoft.com/office/drawing/2014/main" val="10007"/>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jl</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Less than (signed)</a:t>
                      </a:r>
                      <a:endParaRPr sz="1300"/>
                    </a:p>
                  </a:txBody>
                  <a:tcPr marL="91425" marR="91425" marT="0" marB="0"/>
                </a:tc>
                <a:extLst>
                  <a:ext uri="{0D108BD9-81ED-4DB2-BD59-A6C34878D82A}">
                    <a16:rowId xmlns:a16="http://schemas.microsoft.com/office/drawing/2014/main" val="10008"/>
                  </a:ext>
                </a:extLst>
              </a:tr>
              <a:tr h="3151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jle</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(SF^OF)|ZF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Less or Equal (signed)</a:t>
                      </a:r>
                      <a:endParaRPr sz="1300"/>
                    </a:p>
                  </a:txBody>
                  <a:tcPr marL="91425" marR="91425" marT="0" marB="0"/>
                </a:tc>
                <a:extLst>
                  <a:ext uri="{0D108BD9-81ED-4DB2-BD59-A6C34878D82A}">
                    <a16:rowId xmlns:a16="http://schemas.microsoft.com/office/drawing/2014/main" val="10009"/>
                  </a:ext>
                </a:extLst>
              </a:tr>
              <a:tr h="269600">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ja</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~CF&amp;~ZF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Above (unsigned “&gt;”)</a:t>
                      </a:r>
                      <a:endParaRPr sz="1300"/>
                    </a:p>
                  </a:txBody>
                  <a:tcPr marL="91425" marR="91425" marT="0" marB="0"/>
                </a:tc>
                <a:extLst>
                  <a:ext uri="{0D108BD9-81ED-4DB2-BD59-A6C34878D82A}">
                    <a16:rowId xmlns:a16="http://schemas.microsoft.com/office/drawing/2014/main" val="10010"/>
                  </a:ext>
                </a:extLst>
              </a:tr>
              <a:tr h="260950">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Source Code Pro"/>
                          <a:ea typeface="Source Code Pro"/>
                          <a:cs typeface="Source Code Pro"/>
                          <a:sym typeface="Source Code Pro"/>
                        </a:rPr>
                        <a:t>jb</a:t>
                      </a:r>
                      <a:r>
                        <a:rPr lang="en" sz="1300">
                          <a:solidFill>
                            <a:schemeClr val="dk1"/>
                          </a:solidFill>
                          <a:latin typeface="Source Code Pro"/>
                          <a:ea typeface="Source Code Pro"/>
                          <a:cs typeface="Source Code Pro"/>
                          <a:sym typeface="Source Code Pro"/>
                        </a:rPr>
                        <a:t> target</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CF</a:t>
                      </a:r>
                      <a:endParaRPr sz="1300">
                        <a:latin typeface="Source Code Pro"/>
                        <a:ea typeface="Source Code Pro"/>
                        <a:cs typeface="Source Code Pro"/>
                        <a:sym typeface="Source Code Pro"/>
                      </a:endParaRPr>
                    </a:p>
                  </a:txBody>
                  <a:tcPr marL="91425" marR="91425" marT="0" marB="0"/>
                </a:tc>
                <a:tc>
                  <a:txBody>
                    <a:bodyPr/>
                    <a:lstStyle/>
                    <a:p>
                      <a:pPr marL="0" lvl="0" indent="0" algn="ctr" rtl="0">
                        <a:spcBef>
                          <a:spcPts val="0"/>
                        </a:spcBef>
                        <a:spcAft>
                          <a:spcPts val="0"/>
                        </a:spcAft>
                        <a:buNone/>
                      </a:pPr>
                      <a:r>
                        <a:rPr lang="en" sz="1300"/>
                        <a:t>Below (unsigned “&lt;”)</a:t>
                      </a:r>
                      <a:endParaRPr sz="1300"/>
                    </a:p>
                  </a:txBody>
                  <a:tcPr marL="91425" marR="91425" marT="0" marB="0"/>
                </a:tc>
                <a:extLst>
                  <a:ext uri="{0D108BD9-81ED-4DB2-BD59-A6C34878D82A}">
                    <a16:rowId xmlns:a16="http://schemas.microsoft.com/office/drawing/2014/main" val="10011"/>
                  </a:ext>
                </a:extLst>
              </a:tr>
            </a:tbl>
          </a:graphicData>
        </a:graphic>
      </p:graphicFrame>
      <p:sp>
        <p:nvSpPr>
          <p:cNvPr id="136" name="Google Shape;13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Choosing Instructions for Conditionals</a:t>
            </a:r>
            <a:endParaRPr/>
          </a:p>
        </p:txBody>
      </p:sp>
      <p:sp>
        <p:nvSpPr>
          <p:cNvPr id="142" name="Google Shape;142;p26"/>
          <p:cNvSpPr txBox="1">
            <a:spLocks noGrp="1"/>
          </p:cNvSpPr>
          <p:nvPr>
            <p:ph type="body" idx="1"/>
          </p:nvPr>
        </p:nvSpPr>
        <p:spPr>
          <a:xfrm>
            <a:off x="311700" y="742825"/>
            <a:ext cx="8520600" cy="168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All arithmetic instructions set condition flags based on result of operation (op)</a:t>
            </a:r>
            <a:endParaRPr/>
          </a:p>
          <a:p>
            <a:pPr marL="914400" lvl="1" indent="-330200" algn="l" rtl="0">
              <a:spcBef>
                <a:spcPts val="0"/>
              </a:spcBef>
              <a:spcAft>
                <a:spcPts val="0"/>
              </a:spcAft>
              <a:buSzPts val="1600"/>
              <a:buChar char="○"/>
            </a:pPr>
            <a:r>
              <a:rPr lang="en">
                <a:solidFill>
                  <a:schemeClr val="accent6"/>
                </a:solidFill>
              </a:rPr>
              <a:t>Jump and set are comparisons against 0</a:t>
            </a:r>
            <a:endParaRPr>
              <a:solidFill>
                <a:schemeClr val="accent6"/>
              </a:solidFill>
            </a:endParaRPr>
          </a:p>
          <a:p>
            <a:pPr marL="457200" lvl="0" indent="-342900" algn="l" rtl="0">
              <a:spcBef>
                <a:spcPts val="0"/>
              </a:spcBef>
              <a:spcAft>
                <a:spcPts val="0"/>
              </a:spcAft>
              <a:buSzPts val="1800"/>
              <a:buChar char="●"/>
            </a:pPr>
            <a:r>
              <a:rPr lang="en"/>
              <a:t>Come in </a:t>
            </a:r>
            <a:r>
              <a:rPr lang="en" i="1"/>
              <a:t>pairs</a:t>
            </a:r>
            <a:endParaRPr i="1"/>
          </a:p>
          <a:p>
            <a:pPr marL="914400" lvl="1" indent="-330200" algn="l" rtl="0">
              <a:spcBef>
                <a:spcPts val="0"/>
              </a:spcBef>
              <a:spcAft>
                <a:spcPts val="0"/>
              </a:spcAft>
              <a:buSzPts val="1600"/>
              <a:buChar char="○"/>
            </a:pPr>
            <a:r>
              <a:rPr lang="en"/>
              <a:t>First instruction sets condition codes</a:t>
            </a:r>
            <a:endParaRPr/>
          </a:p>
          <a:p>
            <a:pPr marL="914400" lvl="1" indent="-330200" algn="l" rtl="0">
              <a:spcBef>
                <a:spcPts val="0"/>
              </a:spcBef>
              <a:spcAft>
                <a:spcPts val="0"/>
              </a:spcAft>
              <a:buSzPts val="1600"/>
              <a:buChar char="○"/>
            </a:pPr>
            <a:r>
              <a:rPr lang="en"/>
              <a:t>Second instruction uses them</a:t>
            </a:r>
            <a:endParaRPr/>
          </a:p>
        </p:txBody>
      </p:sp>
      <p:graphicFrame>
        <p:nvGraphicFramePr>
          <p:cNvPr id="143" name="Google Shape;143;p26"/>
          <p:cNvGraphicFramePr/>
          <p:nvPr/>
        </p:nvGraphicFramePr>
        <p:xfrm>
          <a:off x="5180800" y="1125850"/>
          <a:ext cx="3776875" cy="3123875"/>
        </p:xfrm>
        <a:graphic>
          <a:graphicData uri="http://schemas.openxmlformats.org/drawingml/2006/table">
            <a:tbl>
              <a:tblPr>
                <a:noFill/>
                <a:tableStyleId>{F3E1FE1F-4EE8-4FF8-A37F-850D55149D74}</a:tableStyleId>
              </a:tblPr>
              <a:tblGrid>
                <a:gridCol w="550850">
                  <a:extLst>
                    <a:ext uri="{9D8B030D-6E8A-4147-A177-3AD203B41FA5}">
                      <a16:colId xmlns:a16="http://schemas.microsoft.com/office/drawing/2014/main" val="20000"/>
                    </a:ext>
                  </a:extLst>
                </a:gridCol>
                <a:gridCol w="1636125">
                  <a:extLst>
                    <a:ext uri="{9D8B030D-6E8A-4147-A177-3AD203B41FA5}">
                      <a16:colId xmlns:a16="http://schemas.microsoft.com/office/drawing/2014/main" val="20001"/>
                    </a:ext>
                  </a:extLst>
                </a:gridCol>
                <a:gridCol w="1589900">
                  <a:extLst>
                    <a:ext uri="{9D8B030D-6E8A-4147-A177-3AD203B41FA5}">
                      <a16:colId xmlns:a16="http://schemas.microsoft.com/office/drawing/2014/main" val="20002"/>
                    </a:ext>
                  </a:extLst>
                </a:gridCol>
              </a:tblGrid>
              <a:tr h="228675">
                <a:tc>
                  <a:txBody>
                    <a:bodyPr/>
                    <a:lstStyle/>
                    <a:p>
                      <a:pPr marL="0" lvl="0" indent="0" algn="l" rtl="0">
                        <a:spcBef>
                          <a:spcPts val="0"/>
                        </a:spcBef>
                        <a:spcAft>
                          <a:spcPts val="0"/>
                        </a:spcAft>
                        <a:buNone/>
                      </a:pPr>
                      <a:endParaRPr sz="13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0" marB="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300" b="1"/>
                        <a:t>(op) s, d</a:t>
                      </a:r>
                      <a:endParaRPr sz="1300" b="1"/>
                    </a:p>
                  </a:txBody>
                  <a:tcPr marL="91425" marR="91425" marT="0" marB="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je</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tcPr>
                </a:tc>
                <a:tc>
                  <a:txBody>
                    <a:bodyPr/>
                    <a:lstStyle/>
                    <a:p>
                      <a:pPr marL="0" lvl="0" indent="0" algn="l" rtl="0">
                        <a:spcBef>
                          <a:spcPts val="0"/>
                        </a:spcBef>
                        <a:spcAft>
                          <a:spcPts val="0"/>
                        </a:spcAft>
                        <a:buNone/>
                      </a:pPr>
                      <a:r>
                        <a:rPr lang="en" sz="1300"/>
                        <a:t>“Equal”</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tcPr>
                </a:tc>
                <a:tc>
                  <a:txBody>
                    <a:bodyPr/>
                    <a:lstStyle/>
                    <a:p>
                      <a:pPr marL="0" lvl="0" indent="0" algn="ctr" rtl="0">
                        <a:spcBef>
                          <a:spcPts val="0"/>
                        </a:spcBef>
                        <a:spcAft>
                          <a:spcPts val="0"/>
                        </a:spcAft>
                        <a:buNone/>
                      </a:pPr>
                      <a:r>
                        <a:rPr lang="en" sz="1300">
                          <a:latin typeface="Source Code Pro"/>
                          <a:ea typeface="Source Code Pro"/>
                          <a:cs typeface="Source Code Pro"/>
                          <a:sym typeface="Source Code Pro"/>
                        </a:rPr>
                        <a:t>d (op) s ==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jne</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“Not Equal”</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100"/>
                        <a:buFont typeface="Arial"/>
                        <a:buNone/>
                      </a:pPr>
                      <a:r>
                        <a:rPr lang="en" sz="1300">
                          <a:solidFill>
                            <a:schemeClr val="dk1"/>
                          </a:solidFill>
                          <a:latin typeface="Source Code Pro"/>
                          <a:ea typeface="Source Code Pro"/>
                          <a:cs typeface="Source Code Pro"/>
                          <a:sym typeface="Source Code Pro"/>
                        </a:rPr>
                        <a:t>d (op) s !=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2"/>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js</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“Sign” (negative)</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&lt;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3"/>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jns</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(nonnegative)</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&gt;=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4"/>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jg</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“Greater”</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&gt;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5"/>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jge</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“Greater or Equal”</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&gt;=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6"/>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jl</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“Less”</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&lt;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7"/>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jle</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“Less or Equal”</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&lt;= 0</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8"/>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ja</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sz="1300"/>
                        <a:t>“Above” (unsigned)</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&gt; 0U</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9"/>
                  </a:ext>
                </a:extLst>
              </a:tr>
              <a:tr h="283875">
                <a:tc>
                  <a:txBody>
                    <a:bodyPr/>
                    <a:lstStyle/>
                    <a:p>
                      <a:pPr marL="0" lvl="0" indent="0" algn="l" rtl="0">
                        <a:spcBef>
                          <a:spcPts val="0"/>
                        </a:spcBef>
                        <a:spcAft>
                          <a:spcPts val="0"/>
                        </a:spcAft>
                        <a:buNone/>
                      </a:pPr>
                      <a:r>
                        <a:rPr lang="en" sz="1300" b="1">
                          <a:latin typeface="Source Code Pro"/>
                          <a:ea typeface="Source Code Pro"/>
                          <a:cs typeface="Source Code Pro"/>
                          <a:sym typeface="Source Code Pro"/>
                        </a:rPr>
                        <a:t>jb</a:t>
                      </a:r>
                      <a:endParaRPr sz="1300" b="1">
                        <a:latin typeface="Source Code Pro"/>
                        <a:ea typeface="Source Code Pro"/>
                        <a:cs typeface="Source Code Pro"/>
                        <a:sym typeface="Source Code Pro"/>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a:t>“Below” (unsigned)</a:t>
                      </a:r>
                      <a:endParaRPr sz="1300"/>
                    </a:p>
                  </a:txBody>
                  <a:tcPr marL="91425" marR="91425" marT="45700" marB="45700">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latin typeface="Source Code Pro"/>
                          <a:ea typeface="Source Code Pro"/>
                          <a:cs typeface="Source Code Pro"/>
                          <a:sym typeface="Source Code Pro"/>
                        </a:rPr>
                        <a:t>d (op) s &lt; -U</a:t>
                      </a:r>
                      <a:endParaRPr sz="1300">
                        <a:latin typeface="Source Code Pro"/>
                        <a:ea typeface="Source Code Pro"/>
                        <a:cs typeface="Source Code Pro"/>
                        <a:sym typeface="Source Code Pro"/>
                      </a:endParaRPr>
                    </a:p>
                  </a:txBody>
                  <a:tcPr marL="91425" marR="91425" marT="45700" marB="45700">
                    <a:lnL w="19050"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44" name="Google Shape;144;p26"/>
          <p:cNvSpPr/>
          <p:nvPr/>
        </p:nvSpPr>
        <p:spPr>
          <a:xfrm>
            <a:off x="580850" y="2560275"/>
            <a:ext cx="2101800" cy="1398600"/>
          </a:xfrm>
          <a:prstGeom prst="flowChartAlternateProcess">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latin typeface="Source Code Pro"/>
                <a:ea typeface="Source Code Pro"/>
                <a:cs typeface="Source Code Pro"/>
                <a:sym typeface="Source Code Pro"/>
              </a:rPr>
              <a:t>addq a, b</a:t>
            </a:r>
            <a:endParaRPr b="1" dirty="0">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latin typeface="Source Code Pro"/>
                <a:ea typeface="Source Code Pro"/>
                <a:cs typeface="Source Code Pro"/>
                <a:sym typeface="Source Code Pro"/>
              </a:rPr>
              <a:t>je:	b+a == 0</a:t>
            </a:r>
            <a:endParaRPr dirty="0">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latin typeface="Source Code Pro"/>
                <a:ea typeface="Source Code Pro"/>
                <a:cs typeface="Source Code Pro"/>
                <a:sym typeface="Source Code Pro"/>
              </a:rPr>
              <a:t>jne:	b+a != 0</a:t>
            </a:r>
            <a:endParaRPr dirty="0">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latin typeface="Source Code Pro"/>
                <a:ea typeface="Source Code Pro"/>
                <a:cs typeface="Source Code Pro"/>
                <a:sym typeface="Source Code Pro"/>
              </a:rPr>
              <a:t>jg:	b+a &gt;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jl:	b+a &lt;  0</a:t>
            </a:r>
            <a:endParaRPr dirty="0">
              <a:latin typeface="Source Code Pro"/>
              <a:ea typeface="Source Code Pro"/>
              <a:cs typeface="Source Code Pro"/>
              <a:sym typeface="Source Code Pro"/>
            </a:endParaRPr>
          </a:p>
        </p:txBody>
      </p:sp>
      <p:sp>
        <p:nvSpPr>
          <p:cNvPr id="145" name="Google Shape;145;p26"/>
          <p:cNvSpPr/>
          <p:nvPr/>
        </p:nvSpPr>
        <p:spPr>
          <a:xfrm>
            <a:off x="2880825" y="2560275"/>
            <a:ext cx="2101800" cy="1398600"/>
          </a:xfrm>
          <a:prstGeom prst="flowChartAlternateProcess">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Source Code Pro"/>
                <a:ea typeface="Source Code Pro"/>
                <a:cs typeface="Source Code Pro"/>
                <a:sym typeface="Source Code Pro"/>
              </a:rPr>
              <a:t>orq a, b</a:t>
            </a:r>
            <a:endParaRPr b="1"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je:	b|a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jne:	b|a !=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jg:	b|a &gt;  0</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jl:	b|a &lt;  0</a:t>
            </a:r>
            <a:endParaRPr dirty="0">
              <a:latin typeface="Source Code Pro"/>
              <a:ea typeface="Source Code Pro"/>
              <a:cs typeface="Source Code Pro"/>
              <a:sym typeface="Source Code Pro"/>
            </a:endParaRPr>
          </a:p>
        </p:txBody>
      </p:sp>
      <p:sp>
        <p:nvSpPr>
          <p:cNvPr id="146" name="Google Shape;14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3240</Words>
  <Application>Microsoft Office PowerPoint</Application>
  <PresentationFormat>On-screen Show (16:9)</PresentationFormat>
  <Paragraphs>647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Source Code Pro</vt:lpstr>
      <vt:lpstr>Play</vt:lpstr>
      <vt:lpstr>Calibri</vt:lpstr>
      <vt:lpstr>Simple Light UW 351</vt:lpstr>
      <vt:lpstr>x86-64 Programming III</vt:lpstr>
      <vt:lpstr>Administrivia</vt:lpstr>
      <vt:lpstr>Review Question</vt:lpstr>
      <vt:lpstr>Lecture Topics</vt:lpstr>
      <vt:lpstr>Recap: Condition Codes</vt:lpstr>
      <vt:lpstr>Recap: Set Instructions</vt:lpstr>
      <vt:lpstr>Recap: Reading Condition Codes</vt:lpstr>
      <vt:lpstr>Recap: Jump Instructions</vt:lpstr>
      <vt:lpstr>Choosing Instructions for Conditionals</vt:lpstr>
      <vt:lpstr>Choosing Instructions for Conditionals (pt 2)</vt:lpstr>
      <vt:lpstr>Labels</vt:lpstr>
      <vt:lpstr>Putting it all Together (pt 1)</vt:lpstr>
      <vt:lpstr>Putting it all Together (pt 2)</vt:lpstr>
      <vt:lpstr>Expressing with Goto Code</vt:lpstr>
      <vt:lpstr>Expressing with Goto Code (pt 2)</vt:lpstr>
      <vt:lpstr>Lecture Topics</vt:lpstr>
      <vt:lpstr>Compiling Loops</vt:lpstr>
      <vt:lpstr>More While Loop Examples</vt:lpstr>
      <vt:lpstr>For Loops</vt:lpstr>
      <vt:lpstr>Lecture Topics</vt:lpstr>
      <vt:lpstr>Switch Statement Example</vt:lpstr>
      <vt:lpstr>Jump Table Structure</vt:lpstr>
      <vt:lpstr>Jump Table Structure (pt 2)</vt:lpstr>
      <vt:lpstr>Switch Statement Example (pt 2)</vt:lpstr>
      <vt:lpstr>Switch Statement Example (pt 3)</vt:lpstr>
      <vt:lpstr>Switch Statement Assembly Explanation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4</cp:revision>
  <dcterms:modified xsi:type="dcterms:W3CDTF">2024-07-09T04:30:03Z</dcterms:modified>
</cp:coreProperties>
</file>