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5143500" type="screen16x9"/>
  <p:notesSz cx="6858000" cy="9144000"/>
  <p:embeddedFontLst>
    <p:embeddedFont>
      <p:font typeface="Source Code Pro" panose="020B0509030403020204" pitchFamily="49" charset="0"/>
      <p:regular r:id="rId36"/>
      <p:bold r:id="rId37"/>
      <p:italic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8FF84AE-1350-4028-B230-AF5223EACEC7}">
  <a:tblStyle styleId="{F8FF84AE-1350-4028-B230-AF5223EACEC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191" autoAdjust="0"/>
  </p:normalViewPr>
  <p:slideViewPr>
    <p:cSldViewPr snapToGrid="0">
      <p:cViewPr varScale="1">
        <p:scale>
          <a:sx n="75" d="100"/>
          <a:sy n="75" d="100"/>
        </p:scale>
        <p:origin x="1666" y="5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76ae699f13_2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g276ae699f13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76ae699f13_0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76ae699f13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1</a:t>
            </a:r>
            <a:r>
              <a:rPr lang="en-US" baseline="30000" dirty="0"/>
              <a:t>st</a:t>
            </a:r>
            <a:r>
              <a:rPr lang="en-US" dirty="0"/>
              <a:t> instruction: </a:t>
            </a:r>
            <a:r>
              <a:rPr lang="en-US" dirty="0" err="1"/>
              <a:t>rdx+rcx</a:t>
            </a:r>
            <a:r>
              <a:rPr lang="en-US" dirty="0"/>
              <a:t>*4=0x100+4*4=0x110. Stores 0x110 into %</a:t>
            </a:r>
            <a:r>
              <a:rPr lang="en-US" dirty="0" err="1"/>
              <a:t>rax</a:t>
            </a:r>
            <a:endParaRPr lang="en-US" dirty="0"/>
          </a:p>
          <a:p>
            <a:pPr marL="0" lvl="0" indent="0" algn="l" rtl="0">
              <a:spcBef>
                <a:spcPts val="0"/>
              </a:spcBef>
              <a:spcAft>
                <a:spcPts val="0"/>
              </a:spcAft>
              <a:buNone/>
            </a:pPr>
            <a:r>
              <a:rPr lang="en-US" dirty="0"/>
              <a:t>2</a:t>
            </a:r>
            <a:r>
              <a:rPr lang="en-US" baseline="30000" dirty="0"/>
              <a:t>nd</a:t>
            </a:r>
            <a:r>
              <a:rPr lang="en-US" dirty="0"/>
              <a:t> instruction: same calculation as before, but gets data at memory address 0x110, stores value 0x8 into %</a:t>
            </a:r>
            <a:r>
              <a:rPr lang="en-US" dirty="0" err="1"/>
              <a:t>rbx</a:t>
            </a:r>
            <a:endParaRPr lang="en-US" dirty="0"/>
          </a:p>
          <a:p>
            <a:pPr marL="0" lvl="0" indent="0" algn="l" rtl="0">
              <a:spcBef>
                <a:spcPts val="0"/>
              </a:spcBef>
              <a:spcAft>
                <a:spcPts val="0"/>
              </a:spcAft>
              <a:buNone/>
            </a:pPr>
            <a:r>
              <a:rPr lang="en-US" dirty="0"/>
              <a:t>3</a:t>
            </a:r>
            <a:r>
              <a:rPr lang="en-US" baseline="30000" dirty="0"/>
              <a:t>rd</a:t>
            </a:r>
            <a:r>
              <a:rPr lang="en-US" dirty="0"/>
              <a:t> instruction: stores value in %</a:t>
            </a:r>
            <a:r>
              <a:rPr lang="en-US" dirty="0" err="1"/>
              <a:t>rdx</a:t>
            </a:r>
            <a:r>
              <a:rPr lang="en-US" dirty="0"/>
              <a:t> into %</a:t>
            </a:r>
            <a:r>
              <a:rPr lang="en-US" dirty="0" err="1"/>
              <a:t>rdi</a:t>
            </a:r>
            <a:r>
              <a:rPr lang="en-US" dirty="0"/>
              <a:t>. Stores 0x100 into %</a:t>
            </a:r>
            <a:r>
              <a:rPr lang="en-US" dirty="0" err="1"/>
              <a:t>rdi</a:t>
            </a:r>
            <a:endParaRPr lang="en-US" dirty="0"/>
          </a:p>
          <a:p>
            <a:pPr marL="0" lvl="0" indent="0" algn="l" rtl="0">
              <a:spcBef>
                <a:spcPts val="0"/>
              </a:spcBef>
              <a:spcAft>
                <a:spcPts val="0"/>
              </a:spcAft>
              <a:buNone/>
            </a:pPr>
            <a:r>
              <a:rPr lang="en-US" dirty="0"/>
              <a:t>4</a:t>
            </a:r>
            <a:r>
              <a:rPr lang="en-US" baseline="30000" dirty="0"/>
              <a:t>th</a:t>
            </a:r>
            <a:r>
              <a:rPr lang="en-US" dirty="0"/>
              <a:t> instruction: stores the value %</a:t>
            </a:r>
            <a:r>
              <a:rPr lang="en-US" dirty="0" err="1"/>
              <a:t>rdx</a:t>
            </a:r>
            <a:r>
              <a:rPr lang="en-US" dirty="0"/>
              <a:t> points to into %</a:t>
            </a:r>
            <a:r>
              <a:rPr lang="en-US" dirty="0" err="1"/>
              <a:t>rsi</a:t>
            </a:r>
            <a:r>
              <a:rPr lang="en-US" dirty="0"/>
              <a:t>. Stores 0x1 into %</a:t>
            </a:r>
            <a:r>
              <a:rPr lang="en-US" dirty="0" err="1"/>
              <a:t>rsi</a:t>
            </a:r>
            <a:endParaRPr lang="en-US" dirty="0"/>
          </a:p>
          <a:p>
            <a:pPr marL="0" lvl="0" indent="0" algn="l" rtl="0">
              <a:spcBef>
                <a:spcPts val="0"/>
              </a:spcBef>
              <a:spcAft>
                <a:spcPts val="0"/>
              </a:spcAft>
              <a:buNone/>
            </a:pPr>
            <a:r>
              <a:rPr lang="en-US" dirty="0"/>
              <a:t>Note: </a:t>
            </a:r>
            <a:r>
              <a:rPr lang="en-US" dirty="0" err="1"/>
              <a:t>leaq</a:t>
            </a:r>
            <a:r>
              <a:rPr lang="en-US" dirty="0"/>
              <a:t> (%</a:t>
            </a:r>
            <a:r>
              <a:rPr lang="en-US" dirty="0" err="1"/>
              <a:t>rdx</a:t>
            </a:r>
            <a:r>
              <a:rPr lang="en-US" dirty="0"/>
              <a:t>), %</a:t>
            </a:r>
            <a:r>
              <a:rPr lang="en-US" dirty="0" err="1"/>
              <a:t>rdi</a:t>
            </a:r>
            <a:r>
              <a:rPr lang="en-US" dirty="0"/>
              <a:t> == </a:t>
            </a:r>
            <a:r>
              <a:rPr lang="en-US" dirty="0" err="1"/>
              <a:t>movq</a:t>
            </a:r>
            <a:r>
              <a:rPr lang="en-US" dirty="0"/>
              <a:t> (%</a:t>
            </a:r>
            <a:r>
              <a:rPr lang="en-US" dirty="0" err="1"/>
              <a:t>rdx</a:t>
            </a:r>
            <a:r>
              <a:rPr lang="en-US" dirty="0"/>
              <a:t>), %</a:t>
            </a:r>
            <a:r>
              <a:rPr lang="en-US" dirty="0" err="1"/>
              <a:t>rdi</a:t>
            </a:r>
            <a:r>
              <a:rPr lang="en-US" dirty="0"/>
              <a:t>)</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76ae699f13_0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76ae699f13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76ae699f13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76ae699f13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Rax</a:t>
            </a:r>
            <a:r>
              <a:rPr lang="en-US" dirty="0"/>
              <a:t> = </a:t>
            </a:r>
            <a:r>
              <a:rPr lang="en-US" dirty="0" err="1"/>
              <a:t>rdi+rsi</a:t>
            </a:r>
            <a:r>
              <a:rPr lang="en-US" dirty="0"/>
              <a:t> = </a:t>
            </a:r>
            <a:r>
              <a:rPr lang="en-US" dirty="0" err="1"/>
              <a:t>x+y</a:t>
            </a:r>
            <a:r>
              <a:rPr lang="en-US" dirty="0"/>
              <a:t> = t1</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76ae699f1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76ae699f13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a:t>
            </a:r>
            <a:r>
              <a:rPr lang="en" dirty="0"/>
              <a:t>ax = rdx+rax = z+t1 = t2</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76ae699f13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76ae699f13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Skips line 3 for now</a:t>
            </a:r>
          </a:p>
          <a:p>
            <a:pPr marL="0" lvl="0" indent="0" algn="l" rtl="0">
              <a:spcBef>
                <a:spcPts val="0"/>
              </a:spcBef>
              <a:spcAft>
                <a:spcPts val="0"/>
              </a:spcAft>
              <a:buNone/>
            </a:pPr>
            <a:r>
              <a:rPr lang="en" dirty="0"/>
              <a:t>Remember x &lt;&lt; 4 = x*2^4 = x*16</a:t>
            </a:r>
          </a:p>
          <a:p>
            <a:pPr marL="0" lvl="0" indent="0" algn="l" rtl="0">
              <a:spcBef>
                <a:spcPts val="0"/>
              </a:spcBef>
              <a:spcAft>
                <a:spcPts val="0"/>
              </a:spcAft>
              <a:buNone/>
            </a:pPr>
            <a:r>
              <a:rPr lang="en" dirty="0"/>
              <a:t>1st instruction: </a:t>
            </a:r>
            <a:r>
              <a:rPr lang="en-US" dirty="0" err="1"/>
              <a:t>rdx</a:t>
            </a:r>
            <a:r>
              <a:rPr lang="en-US" dirty="0"/>
              <a:t> = </a:t>
            </a:r>
            <a:r>
              <a:rPr lang="en-US" dirty="0" err="1"/>
              <a:t>rsi+rsi</a:t>
            </a:r>
            <a:r>
              <a:rPr lang="en-US" dirty="0"/>
              <a:t>*2 = </a:t>
            </a:r>
            <a:r>
              <a:rPr lang="en-US" dirty="0" err="1"/>
              <a:t>y+y</a:t>
            </a:r>
            <a:r>
              <a:rPr lang="en-US" dirty="0"/>
              <a:t>*2 = y*3</a:t>
            </a:r>
            <a:endParaRPr dirty="0"/>
          </a:p>
          <a:p>
            <a:pPr marL="0" lvl="0" indent="0" algn="l" rtl="0">
              <a:spcBef>
                <a:spcPts val="0"/>
              </a:spcBef>
              <a:spcAft>
                <a:spcPts val="0"/>
              </a:spcAft>
              <a:buNone/>
            </a:pPr>
            <a:r>
              <a:rPr lang="en" dirty="0"/>
              <a:t>2nd instruction: rdx = rdx*16 = y*3*16 = y*48</a:t>
            </a:r>
          </a:p>
          <a:p>
            <a:pPr marL="0" lvl="0" indent="0" algn="l" rtl="0">
              <a:spcBef>
                <a:spcPts val="0"/>
              </a:spcBef>
              <a:spcAft>
                <a:spcPts val="0"/>
              </a:spcAft>
              <a:buNone/>
            </a:pPr>
            <a:r>
              <a:rPr lang="en" dirty="0"/>
              <a:t>Compiler does this because an lea + shift is faster than a single imul instruction</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76ae699f13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76ae699f13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Back to line 3, 2 C lines in 1 x86 instruction</a:t>
            </a:r>
            <a:endParaRPr dirty="0"/>
          </a:p>
          <a:p>
            <a:pPr marL="0" lvl="0" indent="0" algn="l" rtl="0">
              <a:spcBef>
                <a:spcPts val="0"/>
              </a:spcBef>
              <a:spcAft>
                <a:spcPts val="0"/>
              </a:spcAft>
              <a:buNone/>
            </a:pPr>
            <a:r>
              <a:rPr lang="en-US" dirty="0" err="1"/>
              <a:t>Rcx</a:t>
            </a:r>
            <a:r>
              <a:rPr lang="en-US" dirty="0"/>
              <a:t> = 4+rdi+rdx = 4+x+t4 = t3+t4 = t5</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276ae699f13_0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276ae699f13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Rax</a:t>
            </a:r>
            <a:r>
              <a:rPr lang="en-US" dirty="0"/>
              <a:t> = </a:t>
            </a:r>
            <a:r>
              <a:rPr lang="en-US" dirty="0" err="1"/>
              <a:t>rax</a:t>
            </a:r>
            <a:r>
              <a:rPr lang="en-US" dirty="0"/>
              <a:t>*</a:t>
            </a:r>
            <a:r>
              <a:rPr lang="en-US" dirty="0" err="1"/>
              <a:t>rcx</a:t>
            </a:r>
            <a:r>
              <a:rPr lang="en-US" dirty="0"/>
              <a:t> = t2*t5 = </a:t>
            </a:r>
            <a:r>
              <a:rPr lang="en-US" dirty="0" err="1"/>
              <a:t>rval</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76ae699f13_0_3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76ae699f13_0_3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76ae699f13_0_2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276ae699f13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Z = zero-extend, b = 1B </a:t>
            </a:r>
            <a:r>
              <a:rPr lang="en-US" dirty="0" err="1"/>
              <a:t>src</a:t>
            </a:r>
            <a:r>
              <a:rPr lang="en-US" dirty="0"/>
              <a:t>, w = 2B </a:t>
            </a:r>
            <a:r>
              <a:rPr lang="en-US" dirty="0" err="1"/>
              <a:t>dst</a:t>
            </a:r>
            <a:r>
              <a:rPr lang="en-US" dirty="0"/>
              <a:t>, %al = lowest B of %</a:t>
            </a:r>
            <a:r>
              <a:rPr lang="en-US" dirty="0" err="1"/>
              <a:t>rax</a:t>
            </a:r>
            <a:r>
              <a:rPr lang="en-US" dirty="0"/>
              <a:t>, %bx = lowest 2B of %</a:t>
            </a:r>
            <a:r>
              <a:rPr lang="en-US" dirty="0" err="1"/>
              <a:t>rbx</a:t>
            </a:r>
            <a:r>
              <a:rPr lang="en-US" dirty="0"/>
              <a:t>.</a:t>
            </a:r>
          </a:p>
          <a:p>
            <a:pPr marL="0" lvl="0" indent="0" algn="l" rtl="0">
              <a:spcBef>
                <a:spcPts val="0"/>
              </a:spcBef>
              <a:spcAft>
                <a:spcPts val="0"/>
              </a:spcAft>
              <a:buNone/>
            </a:pPr>
            <a:r>
              <a:rPr lang="en-US" dirty="0"/>
              <a:t>In diagram, copy 0xFF from %</a:t>
            </a:r>
            <a:r>
              <a:rPr lang="en-US" dirty="0" err="1"/>
              <a:t>rax</a:t>
            </a:r>
            <a:r>
              <a:rPr lang="en-US" dirty="0"/>
              <a:t> to %</a:t>
            </a:r>
            <a:r>
              <a:rPr lang="en-US" dirty="0" err="1"/>
              <a:t>rbx</a:t>
            </a:r>
            <a:r>
              <a:rPr lang="en-US" dirty="0"/>
              <a:t>, extend with 0s in the 2</a:t>
            </a:r>
            <a:r>
              <a:rPr lang="en-US" baseline="30000" dirty="0"/>
              <a:t>nd</a:t>
            </a:r>
            <a:r>
              <a:rPr lang="en-US" dirty="0"/>
              <a:t> byte, rest left untouched</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76ae699f13_0_3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276ae699f13_0_3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 = sign-extend, b = 1B </a:t>
            </a:r>
            <a:r>
              <a:rPr lang="en-US" dirty="0" err="1"/>
              <a:t>src</a:t>
            </a:r>
            <a:r>
              <a:rPr lang="en-US" dirty="0"/>
              <a:t>, l = 4B </a:t>
            </a:r>
            <a:r>
              <a:rPr lang="en-US" dirty="0" err="1"/>
              <a:t>dst</a:t>
            </a:r>
            <a:r>
              <a:rPr lang="en-US" dirty="0"/>
              <a:t>, (%</a:t>
            </a:r>
            <a:r>
              <a:rPr lang="en-US" dirty="0" err="1"/>
              <a:t>rax</a:t>
            </a:r>
            <a:r>
              <a:rPr lang="en-US" dirty="0"/>
              <a:t>) = Mem[%</a:t>
            </a:r>
            <a:r>
              <a:rPr lang="en-US" dirty="0" err="1"/>
              <a:t>rax</a:t>
            </a:r>
            <a:r>
              <a:rPr lang="en-US" dirty="0"/>
              <a:t>], %</a:t>
            </a:r>
            <a:r>
              <a:rPr lang="en-US" dirty="0" err="1"/>
              <a:t>ebx</a:t>
            </a:r>
            <a:r>
              <a:rPr lang="en-US" dirty="0"/>
              <a:t> = lowest 4B of %</a:t>
            </a:r>
            <a:r>
              <a:rPr lang="en-US" dirty="0" err="1"/>
              <a:t>rbx</a:t>
            </a:r>
            <a:r>
              <a:rPr lang="en-US" dirty="0"/>
              <a:t>.</a:t>
            </a:r>
          </a:p>
          <a:p>
            <a:pPr marL="0" lvl="0" indent="0" algn="l" rtl="0">
              <a:spcBef>
                <a:spcPts val="0"/>
              </a:spcBef>
              <a:spcAft>
                <a:spcPts val="0"/>
              </a:spcAft>
              <a:buNone/>
            </a:pPr>
            <a:r>
              <a:rPr lang="en-US" dirty="0"/>
              <a:t>In diagram: %</a:t>
            </a:r>
            <a:r>
              <a:rPr lang="en-US" dirty="0" err="1"/>
              <a:t>rax</a:t>
            </a:r>
            <a:r>
              <a:rPr lang="en-US" dirty="0"/>
              <a:t> gives the location in memory, copy 0xFF from memory to lowest byte of %</a:t>
            </a:r>
            <a:r>
              <a:rPr lang="en-US" dirty="0" err="1"/>
              <a:t>rbx</a:t>
            </a:r>
            <a:r>
              <a:rPr lang="en-US" dirty="0"/>
              <a:t>, extend with 0xFF in the next 4B</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76ae699f13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76ae699f13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Also reminder to make Ed questions about quiz private</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76ae699f13_0_2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276ae699f13_0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276ae699f13_0_3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276ae699f13_0_3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76ae699f13_0_4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76ae699f13_0_4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276b60f6e37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276b60f6e3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276ae699f13_0_3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276ae699f13_0_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276ae699f13_0_3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276ae699f13_0_3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276ae699f13_0_2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276ae699f13_0_2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0b11111111 + 1 = 0b00000000 (plus a carry bit)</a:t>
            </a:r>
          </a:p>
          <a:p>
            <a:pPr marL="0" lvl="0" indent="0" algn="l" rtl="0">
              <a:spcBef>
                <a:spcPts val="0"/>
              </a:spcBef>
              <a:spcAft>
                <a:spcPts val="0"/>
              </a:spcAft>
              <a:buNone/>
            </a:pPr>
            <a:r>
              <a:rPr lang="en-US" dirty="0"/>
              <a:t>CF = 1, extra bit “dropped off”</a:t>
            </a:r>
          </a:p>
          <a:p>
            <a:pPr marL="0" lvl="0" indent="0" algn="l" rtl="0">
              <a:spcBef>
                <a:spcPts val="0"/>
              </a:spcBef>
              <a:spcAft>
                <a:spcPts val="0"/>
              </a:spcAft>
              <a:buNone/>
            </a:pPr>
            <a:r>
              <a:rPr lang="en-US" dirty="0"/>
              <a:t>ZF = 1, result is 0</a:t>
            </a:r>
          </a:p>
          <a:p>
            <a:pPr marL="0" lvl="0" indent="0" algn="l" rtl="0">
              <a:spcBef>
                <a:spcPts val="0"/>
              </a:spcBef>
              <a:spcAft>
                <a:spcPts val="0"/>
              </a:spcAft>
              <a:buNone/>
            </a:pPr>
            <a:r>
              <a:rPr lang="en-US" dirty="0"/>
              <a:t>SF = 0, result is not negative</a:t>
            </a:r>
          </a:p>
          <a:p>
            <a:pPr marL="0" lvl="0" indent="0" algn="l" rtl="0">
              <a:spcBef>
                <a:spcPts val="0"/>
              </a:spcBef>
              <a:spcAft>
                <a:spcPts val="0"/>
              </a:spcAft>
              <a:buNone/>
            </a:pPr>
            <a:r>
              <a:rPr lang="en-US" dirty="0"/>
              <a:t>OF = 0, -1+1=0, expected result</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276ae699f13_0_3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276ae699f13_0_3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CF: if src2-src1 overflows (unsigned), then src2&lt;src1 (unsigned)</a:t>
            </a:r>
          </a:p>
          <a:p>
            <a:pPr marL="0" lvl="0" indent="0" algn="l" rtl="0">
              <a:spcBef>
                <a:spcPts val="0"/>
              </a:spcBef>
              <a:spcAft>
                <a:spcPts val="0"/>
              </a:spcAft>
              <a:buNone/>
            </a:pPr>
            <a:r>
              <a:rPr lang="en-US" dirty="0"/>
              <a:t>ZF: 1 if src1==src2 because src2-src1==0</a:t>
            </a:r>
          </a:p>
          <a:p>
            <a:pPr marL="0" lvl="0" indent="0" algn="l" rtl="0">
              <a:spcBef>
                <a:spcPts val="0"/>
              </a:spcBef>
              <a:spcAft>
                <a:spcPts val="0"/>
              </a:spcAft>
              <a:buNone/>
            </a:pPr>
            <a:r>
              <a:rPr lang="en-US" dirty="0"/>
              <a:t>SF: if src2-src1 &lt; 0 (signed), then src2&lt;src2 (signed)</a:t>
            </a: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276ae699f13_0_3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276ae699f13_0_3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SF: in 2’s comp, MSB=1 means negative</a:t>
            </a: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76ae699f13_0_3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276ae699f13_0_3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Al = 0b10000000, -al = ~al+1 = 0b01111111+1 = 0b10000000 (oops!)</a:t>
            </a:r>
          </a:p>
          <a:p>
            <a:pPr marL="0" lvl="0" indent="0" algn="l" rtl="0">
              <a:spcBef>
                <a:spcPts val="0"/>
              </a:spcBef>
              <a:spcAft>
                <a:spcPts val="0"/>
              </a:spcAft>
              <a:buNone/>
            </a:pPr>
            <a:r>
              <a:rPr lang="en-US" dirty="0"/>
              <a:t>Bl+(-al) = 0b10000001+0b10000000 = 0b00000001 (plus a carry bit)</a:t>
            </a:r>
          </a:p>
          <a:p>
            <a:pPr marL="0" lvl="0" indent="0" algn="l" rtl="0">
              <a:spcBef>
                <a:spcPts val="0"/>
              </a:spcBef>
              <a:spcAft>
                <a:spcPts val="0"/>
              </a:spcAft>
              <a:buNone/>
            </a:pPr>
            <a:r>
              <a:rPr lang="en-US" dirty="0"/>
              <a:t>CF = 1 (because of carry bit)</a:t>
            </a:r>
          </a:p>
          <a:p>
            <a:pPr marL="0" lvl="0" indent="0" algn="l" rtl="0">
              <a:spcBef>
                <a:spcPts val="0"/>
              </a:spcBef>
              <a:spcAft>
                <a:spcPts val="0"/>
              </a:spcAft>
              <a:buNone/>
            </a:pPr>
            <a:r>
              <a:rPr lang="en-US" dirty="0"/>
              <a:t>ZF = 0 (result != 0)</a:t>
            </a:r>
          </a:p>
          <a:p>
            <a:pPr marL="0" lvl="0" indent="0" algn="l" rtl="0">
              <a:spcBef>
                <a:spcPts val="0"/>
              </a:spcBef>
              <a:spcAft>
                <a:spcPts val="0"/>
              </a:spcAft>
              <a:buNone/>
            </a:pPr>
            <a:r>
              <a:rPr lang="en-US" dirty="0"/>
              <a:t>SF = 0 (result is not negative)</a:t>
            </a:r>
          </a:p>
          <a:p>
            <a:pPr marL="0" lvl="0" indent="0" algn="l" rtl="0">
              <a:spcBef>
                <a:spcPts val="0"/>
              </a:spcBef>
              <a:spcAft>
                <a:spcPts val="0"/>
              </a:spcAft>
              <a:buNone/>
            </a:pPr>
            <a:r>
              <a:rPr lang="en-US" dirty="0"/>
              <a:t>OF = 0 (tricky! Looks like overflow based on signs of operands and result, but 0x81-0x80=1, which is our answer!)</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76ae699f13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76ae699f13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Preprocessor – done before compilation, just does search + replace!</a:t>
            </a:r>
          </a:p>
          <a:p>
            <a:pPr marL="0" lvl="0" indent="0" algn="l" rtl="0">
              <a:spcBef>
                <a:spcPts val="0"/>
              </a:spcBef>
              <a:spcAft>
                <a:spcPts val="0"/>
              </a:spcAft>
              <a:buNone/>
            </a:pPr>
            <a:r>
              <a:rPr lang="en-US" dirty="0"/>
              <a:t>Ex: #define MACRO 1+2</a:t>
            </a:r>
          </a:p>
          <a:p>
            <a:pPr marL="0" lvl="0" indent="0" algn="l" rtl="0">
              <a:spcBef>
                <a:spcPts val="0"/>
              </a:spcBef>
              <a:spcAft>
                <a:spcPts val="0"/>
              </a:spcAft>
              <a:buNone/>
            </a:pPr>
            <a:r>
              <a:rPr lang="en-US" dirty="0"/>
              <a:t>If we then have the line “int x=3*MACRO;”, this becomes “int x = 3*1+2;”, which is 5 </a:t>
            </a:r>
            <a:r>
              <a:rPr lang="en-US" dirty="0">
                <a:sym typeface="Wingdings" panose="05000000000000000000" pitchFamily="2" charset="2"/>
              </a:rPr>
              <a:t></a:t>
            </a: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76ae699f13_0_4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276ae699f13_0_4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Dst</a:t>
            </a:r>
            <a:r>
              <a:rPr lang="en-US" dirty="0"/>
              <a:t> should be a 1-byte register or memory location</a:t>
            </a:r>
          </a:p>
          <a:p>
            <a:pPr marL="0" lvl="0" indent="0" algn="l" rtl="0">
              <a:spcBef>
                <a:spcPts val="0"/>
              </a:spcBef>
              <a:spcAft>
                <a:spcPts val="0"/>
              </a:spcAft>
              <a:buNone/>
            </a:pPr>
            <a:r>
              <a:rPr lang="en-US" dirty="0"/>
              <a:t>Don’t need to know the condition column!</a:t>
            </a: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76b60f6e37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7" name="Google Shape;327;g276b60f6e37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Cmpl</a:t>
            </a:r>
            <a:r>
              <a:rPr lang="en-US" dirty="0"/>
              <a:t>: set flags based on </a:t>
            </a:r>
            <a:r>
              <a:rPr lang="en-US" dirty="0" err="1"/>
              <a:t>edi-esi</a:t>
            </a:r>
            <a:r>
              <a:rPr lang="en-US" dirty="0"/>
              <a:t> = x-y</a:t>
            </a:r>
          </a:p>
          <a:p>
            <a:pPr marL="0" lvl="0" indent="0" algn="l" rtl="0">
              <a:spcBef>
                <a:spcPts val="0"/>
              </a:spcBef>
              <a:spcAft>
                <a:spcPts val="0"/>
              </a:spcAft>
              <a:buNone/>
            </a:pPr>
            <a:r>
              <a:rPr lang="en-US" dirty="0" err="1"/>
              <a:t>Setg</a:t>
            </a:r>
            <a:r>
              <a:rPr lang="en-US" dirty="0"/>
              <a:t>: set %al to 1 if x-y&gt;0 -&gt; x&gt;y</a:t>
            </a:r>
          </a:p>
          <a:p>
            <a:pPr marL="0" lvl="0" indent="0" algn="l" rtl="0">
              <a:spcBef>
                <a:spcPts val="0"/>
              </a:spcBef>
              <a:spcAft>
                <a:spcPts val="0"/>
              </a:spcAft>
              <a:buNone/>
            </a:pPr>
            <a:r>
              <a:rPr lang="en-US" dirty="0" err="1"/>
              <a:t>Movzbl</a:t>
            </a:r>
            <a:r>
              <a:rPr lang="en-US" dirty="0"/>
              <a:t>: extend to 4B int</a:t>
            </a: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276ae699f13_0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276ae699f13_0_3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%rip points to next instruction to execute</a:t>
            </a: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276ae699f13_0_4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276ae699f13_0_4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76ae699f13_0_2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276ae699f1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76ae699f13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76ae699f13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Why these numbers? Same our data widths! Used for </a:t>
            </a:r>
            <a:r>
              <a:rPr lang="en-US" dirty="0" err="1"/>
              <a:t>ptr</a:t>
            </a:r>
            <a:r>
              <a:rPr lang="en-US" dirty="0"/>
              <a:t> arithmetic/array indexing</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76ae699f1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76ae699f13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0x8(%rdx): 0x8=D, %rdx=Rb. %rdx+0x8 = 0xF008</a:t>
            </a:r>
          </a:p>
          <a:p>
            <a:pPr marL="0" lvl="0" indent="0" algn="l" rtl="0">
              <a:spcBef>
                <a:spcPts val="0"/>
              </a:spcBef>
              <a:spcAft>
                <a:spcPts val="0"/>
              </a:spcAft>
              <a:buNone/>
            </a:pPr>
            <a:r>
              <a:rPr lang="en" dirty="0"/>
              <a:t>(%rdx, %rcx): %rdx=Rb, %rcx=Ri. %rdx+%rcx = 0xF100</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 dirty="0"/>
              <a:t>(%rdx, %rcx, 4): %rdx=Rb, %rcx=Ri, 4=S. %rdx+%rcx*4 = 0xF400</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 dirty="0"/>
              <a:t>0x80(, %rcx, 2): 0x80=D, %rcx=Ri (notice the comma!), 2=S. 0x80+%rcx*2 = 0x0280</a:t>
            </a:r>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76ae699f13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76ae699f13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movl</a:t>
            </a:r>
            <a:r>
              <a:rPr lang="en-US" dirty="0"/>
              <a:t> -4(%</a:t>
            </a:r>
            <a:r>
              <a:rPr lang="en-US" dirty="0" err="1"/>
              <a:t>rdi</a:t>
            </a:r>
            <a:r>
              <a:rPr lang="en-US" dirty="0"/>
              <a:t>, %</a:t>
            </a:r>
            <a:r>
              <a:rPr lang="en-US" dirty="0" err="1"/>
              <a:t>si</a:t>
            </a:r>
            <a:r>
              <a:rPr lang="en-US" dirty="0"/>
              <a:t>, 4), </a:t>
            </a:r>
            <a:r>
              <a:rPr lang="en-US" dirty="0" err="1"/>
              <a:t>eax</a:t>
            </a:r>
            <a:r>
              <a:rPr lang="en-US" dirty="0"/>
              <a:t> gets 4B of data at </a:t>
            </a:r>
            <a:r>
              <a:rPr lang="en-US" dirty="0" err="1"/>
              <a:t>rdi+rsi</a:t>
            </a:r>
            <a:r>
              <a:rPr lang="en-US" dirty="0"/>
              <a:t>*4-4 = </a:t>
            </a:r>
            <a:r>
              <a:rPr lang="en-US" dirty="0" err="1"/>
              <a:t>arr+len</a:t>
            </a:r>
            <a:r>
              <a:rPr lang="en-US" dirty="0"/>
              <a:t>*4-4 = </a:t>
            </a:r>
            <a:r>
              <a:rPr lang="en-US" dirty="0" err="1"/>
              <a:t>arr</a:t>
            </a:r>
            <a:r>
              <a:rPr lang="en-US" dirty="0"/>
              <a:t>+(len-1)*r=</a:t>
            </a:r>
            <a:r>
              <a:rPr lang="en-US" dirty="0" err="1"/>
              <a:t>arr</a:t>
            </a:r>
            <a:r>
              <a:rPr lang="en-US" dirty="0"/>
              <a:t>[len-1]. In this diagram, stores the value 3 into %</a:t>
            </a:r>
            <a:r>
              <a:rPr lang="en-US" dirty="0" err="1"/>
              <a:t>rax</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76ae699f13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76ae699f13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Can’t be A or B </a:t>
            </a:r>
            <a:r>
              <a:rPr lang="en-US" dirty="0" err="1"/>
              <a:t>bc</a:t>
            </a:r>
            <a:r>
              <a:rPr lang="en-US" dirty="0"/>
              <a:t> 9 is not valid – S must be 1, 2, 4, or 8.</a:t>
            </a:r>
          </a:p>
          <a:p>
            <a:pPr marL="0" lvl="0" indent="0" algn="l" rtl="0">
              <a:spcBef>
                <a:spcPts val="0"/>
              </a:spcBef>
              <a:spcAft>
                <a:spcPts val="0"/>
              </a:spcAft>
              <a:buNone/>
            </a:pPr>
            <a:r>
              <a:rPr lang="en-US" dirty="0"/>
              <a:t>For D and C, both instructions will compute </a:t>
            </a:r>
            <a:r>
              <a:rPr lang="en-US" dirty="0" err="1"/>
              <a:t>rdi+rdi</a:t>
            </a:r>
            <a:r>
              <a:rPr lang="en-US" dirty="0"/>
              <a:t>*8=</a:t>
            </a:r>
            <a:r>
              <a:rPr lang="en-US" dirty="0" err="1"/>
              <a:t>rdi</a:t>
            </a:r>
            <a:r>
              <a:rPr lang="en-US" dirty="0"/>
              <a:t>*8. lea stores this result into %</a:t>
            </a:r>
            <a:r>
              <a:rPr lang="en-US" dirty="0" err="1"/>
              <a:t>rax</a:t>
            </a:r>
            <a:r>
              <a:rPr lang="en-US" dirty="0"/>
              <a:t>, but mov treats the result as an address and gets data from that location in memory, so the answer is 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76ae699f13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76ae699f13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Clr>
                <a:srgbClr val="757575"/>
              </a:buClr>
              <a:buSzPts val="2800"/>
              <a:buNone/>
              <a:defRPr sz="2800">
                <a:solidFill>
                  <a:srgbClr val="757575"/>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303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20960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dk1"/>
              </a:buClr>
              <a:buSzPts val="1800"/>
              <a:buChar char="●"/>
              <a:defRPr>
                <a:solidFill>
                  <a:schemeClr val="dk1"/>
                </a:solidFill>
              </a:defRPr>
            </a:lvl1pPr>
            <a:lvl2pPr marL="914400" lvl="1" indent="-317500" algn="ctr" rtl="0">
              <a:spcBef>
                <a:spcPts val="0"/>
              </a:spcBef>
              <a:spcAft>
                <a:spcPts val="0"/>
              </a:spcAft>
              <a:buClr>
                <a:schemeClr val="dk1"/>
              </a:buClr>
              <a:buSzPts val="1400"/>
              <a:buChar char="○"/>
              <a:defRPr>
                <a:solidFill>
                  <a:schemeClr val="dk1"/>
                </a:solidFill>
              </a:defRPr>
            </a:lvl2pPr>
            <a:lvl3pPr marL="1371600" lvl="2" indent="-317500" algn="ctr" rtl="0">
              <a:spcBef>
                <a:spcPts val="0"/>
              </a:spcBef>
              <a:spcAft>
                <a:spcPts val="0"/>
              </a:spcAft>
              <a:buClr>
                <a:schemeClr val="dk1"/>
              </a:buClr>
              <a:buSzPts val="1400"/>
              <a:buChar char="■"/>
              <a:defRPr>
                <a:solidFill>
                  <a:schemeClr val="dk1"/>
                </a:solidFill>
              </a:defRPr>
            </a:lvl3pPr>
            <a:lvl4pPr marL="1828800" lvl="3" indent="-317500" algn="ctr" rtl="0">
              <a:spcBef>
                <a:spcPts val="0"/>
              </a:spcBef>
              <a:spcAft>
                <a:spcPts val="0"/>
              </a:spcAft>
              <a:buClr>
                <a:schemeClr val="dk1"/>
              </a:buClr>
              <a:buSzPts val="1400"/>
              <a:buChar char="●"/>
              <a:defRPr>
                <a:solidFill>
                  <a:schemeClr val="dk1"/>
                </a:solidFill>
              </a:defRPr>
            </a:lvl4pPr>
            <a:lvl5pPr marL="2286000" lvl="4" indent="-317500" algn="ctr" rtl="0">
              <a:spcBef>
                <a:spcPts val="0"/>
              </a:spcBef>
              <a:spcAft>
                <a:spcPts val="0"/>
              </a:spcAft>
              <a:buClr>
                <a:schemeClr val="dk1"/>
              </a:buClr>
              <a:buSzPts val="1400"/>
              <a:buChar char="○"/>
              <a:defRPr>
                <a:solidFill>
                  <a:schemeClr val="dk1"/>
                </a:solidFill>
              </a:defRPr>
            </a:lvl5pPr>
            <a:lvl6pPr marL="2743200" lvl="5" indent="-317500" algn="ctr" rtl="0">
              <a:spcBef>
                <a:spcPts val="0"/>
              </a:spcBef>
              <a:spcAft>
                <a:spcPts val="0"/>
              </a:spcAft>
              <a:buClr>
                <a:schemeClr val="dk1"/>
              </a:buClr>
              <a:buSzPts val="1400"/>
              <a:buChar char="■"/>
              <a:defRPr>
                <a:solidFill>
                  <a:schemeClr val="dk1"/>
                </a:solidFill>
              </a:defRPr>
            </a:lvl6pPr>
            <a:lvl7pPr marL="3200400" lvl="6" indent="-317500" algn="ctr" rtl="0">
              <a:spcBef>
                <a:spcPts val="0"/>
              </a:spcBef>
              <a:spcAft>
                <a:spcPts val="0"/>
              </a:spcAft>
              <a:buClr>
                <a:schemeClr val="dk1"/>
              </a:buClr>
              <a:buSzPts val="1400"/>
              <a:buChar char="●"/>
              <a:defRPr>
                <a:solidFill>
                  <a:schemeClr val="dk1"/>
                </a:solidFill>
              </a:defRPr>
            </a:lvl7pPr>
            <a:lvl8pPr marL="3657600" lvl="7" indent="-317500" algn="ctr" rtl="0">
              <a:spcBef>
                <a:spcPts val="0"/>
              </a:spcBef>
              <a:spcAft>
                <a:spcPts val="0"/>
              </a:spcAft>
              <a:buClr>
                <a:schemeClr val="dk1"/>
              </a:buClr>
              <a:buSzPts val="1400"/>
              <a:buChar char="○"/>
              <a:defRPr>
                <a:solidFill>
                  <a:schemeClr val="dk1"/>
                </a:solidFill>
              </a:defRPr>
            </a:lvl8pPr>
            <a:lvl9pPr marL="4114800" lvl="8" indent="-317500" algn="ctr" rtl="0">
              <a:spcBef>
                <a:spcPts val="0"/>
              </a:spcBef>
              <a:spcAft>
                <a:spcPts val="0"/>
              </a:spcAft>
              <a:buClr>
                <a:schemeClr val="dk1"/>
              </a:buClr>
              <a:buSzPts val="1400"/>
              <a:buChar char="■"/>
              <a:defRPr>
                <a:solidFill>
                  <a:schemeClr val="dk1"/>
                </a:solidFill>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6" name="Google Shape;56;p14"/>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57" name="Google Shape;57;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58" name="Google Shape;58;p14"/>
          <p:cNvSpPr txBox="1">
            <a:spLocks noGrp="1"/>
          </p:cNvSpPr>
          <p:nvPr>
            <p:ph type="body" idx="2"/>
          </p:nvPr>
        </p:nvSpPr>
        <p:spPr>
          <a:xfrm>
            <a:off x="4572000" y="7127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1">
  <p:cSld name="OBJECT_1">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b="1"/>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1" name="Google Shape;61;p15"/>
          <p:cNvSpPr txBox="1">
            <a:spLocks noGrp="1"/>
          </p:cNvSpPr>
          <p:nvPr>
            <p:ph type="body" idx="1"/>
          </p:nvPr>
        </p:nvSpPr>
        <p:spPr>
          <a:xfrm>
            <a:off x="396876" y="1021556"/>
            <a:ext cx="8366100" cy="3729000"/>
          </a:xfrm>
          <a:prstGeom prst="rect">
            <a:avLst/>
          </a:prstGeom>
          <a:noFill/>
          <a:ln>
            <a:noFill/>
          </a:ln>
        </p:spPr>
        <p:txBody>
          <a:bodyPr spcFirstLastPara="1" wrap="square" lIns="68575" tIns="34275" rIns="68575" bIns="34275" anchor="t" anchorCtr="0">
            <a:normAutofit/>
          </a:bodyPr>
          <a:lstStyle>
            <a:lvl1pPr marL="457200" lvl="0" indent="-292100" algn="l" rtl="0">
              <a:spcBef>
                <a:spcPts val="400"/>
              </a:spcBef>
              <a:spcAft>
                <a:spcPts val="0"/>
              </a:spcAft>
              <a:buSzPts val="1000"/>
              <a:buChar char="●"/>
              <a:defRPr b="0"/>
            </a:lvl1pPr>
            <a:lvl2pPr marL="914400" lvl="1" indent="-330200" algn="l" rtl="0">
              <a:spcBef>
                <a:spcPts val="400"/>
              </a:spcBef>
              <a:spcAft>
                <a:spcPts val="0"/>
              </a:spcAft>
              <a:buSzPts val="1600"/>
              <a:buChar char="○"/>
              <a:defRPr sz="1600"/>
            </a:lvl2pPr>
            <a:lvl3pPr marL="1371600" lvl="2" indent="-330200" algn="l" rtl="0">
              <a:spcBef>
                <a:spcPts val="300"/>
              </a:spcBef>
              <a:spcAft>
                <a:spcPts val="0"/>
              </a:spcAft>
              <a:buSzPts val="1600"/>
              <a:buChar char="■"/>
              <a:defRPr sz="1600"/>
            </a:lvl3pPr>
            <a:lvl4pPr marL="1828800" lvl="3" indent="-330200" algn="l" rtl="0">
              <a:spcBef>
                <a:spcPts val="300"/>
              </a:spcBef>
              <a:spcAft>
                <a:spcPts val="0"/>
              </a:spcAft>
              <a:buSzPts val="1600"/>
              <a:buChar char="●"/>
              <a:defRPr sz="1600"/>
            </a:lvl4pPr>
            <a:lvl5pPr marL="2286000" lvl="4" indent="-330200" algn="l" rtl="0">
              <a:spcBef>
                <a:spcPts val="300"/>
              </a:spcBef>
              <a:spcAft>
                <a:spcPts val="0"/>
              </a:spcAft>
              <a:buSzPts val="1600"/>
              <a:buChar char="○"/>
              <a:defRPr sz="1600"/>
            </a:lvl5pPr>
            <a:lvl6pPr marL="2743200" lvl="5" indent="-330200" algn="l" rtl="0">
              <a:spcBef>
                <a:spcPts val="300"/>
              </a:spcBef>
              <a:spcAft>
                <a:spcPts val="0"/>
              </a:spcAft>
              <a:buClr>
                <a:schemeClr val="dk1"/>
              </a:buClr>
              <a:buSzPts val="1600"/>
              <a:buChar char="■"/>
              <a:defRPr sz="1600"/>
            </a:lvl6pPr>
            <a:lvl7pPr marL="3200400" lvl="6" indent="-330200" algn="l" rtl="0">
              <a:spcBef>
                <a:spcPts val="300"/>
              </a:spcBef>
              <a:spcAft>
                <a:spcPts val="0"/>
              </a:spcAft>
              <a:buClr>
                <a:schemeClr val="dk1"/>
              </a:buClr>
              <a:buSzPts val="1600"/>
              <a:buChar char="●"/>
              <a:defRPr sz="1600"/>
            </a:lvl7pPr>
            <a:lvl8pPr marL="3657600" lvl="7" indent="-330200" algn="l" rtl="0">
              <a:spcBef>
                <a:spcPts val="300"/>
              </a:spcBef>
              <a:spcAft>
                <a:spcPts val="0"/>
              </a:spcAft>
              <a:buClr>
                <a:schemeClr val="dk1"/>
              </a:buClr>
              <a:buSzPts val="1600"/>
              <a:buChar char="○"/>
              <a:defRPr sz="1600"/>
            </a:lvl8pPr>
            <a:lvl9pPr marL="4114800" lvl="8" indent="-330200" algn="l" rtl="0">
              <a:spcBef>
                <a:spcPts val="300"/>
              </a:spcBef>
              <a:spcAft>
                <a:spcPts val="0"/>
              </a:spcAft>
              <a:buClr>
                <a:schemeClr val="dk1"/>
              </a:buClr>
              <a:buSzPts val="1600"/>
              <a:buChar char="■"/>
              <a:defRPr sz="1600"/>
            </a:lvl9pPr>
          </a:lstStyle>
          <a:p>
            <a:endParaRPr/>
          </a:p>
        </p:txBody>
      </p:sp>
      <p:sp>
        <p:nvSpPr>
          <p:cNvPr id="62" name="Google Shape;62;p15"/>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2">
  <p:cSld name="OBJECT_2">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b="1"/>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5" name="Google Shape;65;p16"/>
          <p:cNvSpPr txBox="1">
            <a:spLocks noGrp="1"/>
          </p:cNvSpPr>
          <p:nvPr>
            <p:ph type="body" idx="1"/>
          </p:nvPr>
        </p:nvSpPr>
        <p:spPr>
          <a:xfrm>
            <a:off x="396876" y="1021556"/>
            <a:ext cx="8366100" cy="3729300"/>
          </a:xfrm>
          <a:prstGeom prst="rect">
            <a:avLst/>
          </a:prstGeom>
          <a:noFill/>
          <a:ln>
            <a:noFill/>
          </a:ln>
        </p:spPr>
        <p:txBody>
          <a:bodyPr spcFirstLastPara="1" wrap="square" lIns="68575" tIns="34275" rIns="68575" bIns="34275" anchor="t" anchorCtr="0">
            <a:normAutofit/>
          </a:bodyPr>
          <a:lstStyle>
            <a:lvl1pPr marL="457200" lvl="0" indent="-292100" algn="l" rtl="0">
              <a:spcBef>
                <a:spcPts val="400"/>
              </a:spcBef>
              <a:spcAft>
                <a:spcPts val="0"/>
              </a:spcAft>
              <a:buSzPts val="1000"/>
              <a:buChar char="●"/>
              <a:defRPr b="0"/>
            </a:lvl1pPr>
            <a:lvl2pPr marL="914400" lvl="1" indent="-330200" algn="l" rtl="0">
              <a:spcBef>
                <a:spcPts val="400"/>
              </a:spcBef>
              <a:spcAft>
                <a:spcPts val="0"/>
              </a:spcAft>
              <a:buSzPts val="1600"/>
              <a:buChar char="○"/>
              <a:defRPr sz="1600"/>
            </a:lvl2pPr>
            <a:lvl3pPr marL="1371600" lvl="2" indent="-330200" algn="l" rtl="0">
              <a:spcBef>
                <a:spcPts val="300"/>
              </a:spcBef>
              <a:spcAft>
                <a:spcPts val="0"/>
              </a:spcAft>
              <a:buSzPts val="1600"/>
              <a:buChar char="■"/>
              <a:defRPr sz="1600"/>
            </a:lvl3pPr>
            <a:lvl4pPr marL="1828800" lvl="3" indent="-330200" algn="l" rtl="0">
              <a:spcBef>
                <a:spcPts val="300"/>
              </a:spcBef>
              <a:spcAft>
                <a:spcPts val="0"/>
              </a:spcAft>
              <a:buSzPts val="1600"/>
              <a:buChar char="●"/>
              <a:defRPr sz="1600"/>
            </a:lvl4pPr>
            <a:lvl5pPr marL="2286000" lvl="4" indent="-330200" algn="l" rtl="0">
              <a:spcBef>
                <a:spcPts val="300"/>
              </a:spcBef>
              <a:spcAft>
                <a:spcPts val="0"/>
              </a:spcAft>
              <a:buSzPts val="1600"/>
              <a:buChar char="○"/>
              <a:defRPr sz="1600"/>
            </a:lvl5pPr>
            <a:lvl6pPr marL="2743200" lvl="5" indent="-330200" algn="l" rtl="0">
              <a:spcBef>
                <a:spcPts val="300"/>
              </a:spcBef>
              <a:spcAft>
                <a:spcPts val="0"/>
              </a:spcAft>
              <a:buClr>
                <a:schemeClr val="dk1"/>
              </a:buClr>
              <a:buSzPts val="1600"/>
              <a:buChar char="■"/>
              <a:defRPr sz="1600"/>
            </a:lvl6pPr>
            <a:lvl7pPr marL="3200400" lvl="6" indent="-330200" algn="l" rtl="0">
              <a:spcBef>
                <a:spcPts val="300"/>
              </a:spcBef>
              <a:spcAft>
                <a:spcPts val="0"/>
              </a:spcAft>
              <a:buClr>
                <a:schemeClr val="dk1"/>
              </a:buClr>
              <a:buSzPts val="1600"/>
              <a:buChar char="●"/>
              <a:defRPr sz="1600"/>
            </a:lvl7pPr>
            <a:lvl8pPr marL="3657600" lvl="7" indent="-330200" algn="l" rtl="0">
              <a:spcBef>
                <a:spcPts val="300"/>
              </a:spcBef>
              <a:spcAft>
                <a:spcPts val="0"/>
              </a:spcAft>
              <a:buClr>
                <a:schemeClr val="dk1"/>
              </a:buClr>
              <a:buSzPts val="1600"/>
              <a:buChar char="○"/>
              <a:defRPr sz="1600"/>
            </a:lvl8pPr>
            <a:lvl9pPr marL="4114800" lvl="8" indent="-330200" algn="l" rtl="0">
              <a:spcBef>
                <a:spcPts val="300"/>
              </a:spcBef>
              <a:spcAft>
                <a:spcPts val="0"/>
              </a:spcAft>
              <a:buClr>
                <a:schemeClr val="dk1"/>
              </a:buClr>
              <a:buSzPts val="1600"/>
              <a:buChar char="■"/>
              <a:defRPr sz="1600"/>
            </a:lvl9pPr>
          </a:lstStyle>
          <a:p>
            <a:endParaRPr/>
          </a:p>
        </p:txBody>
      </p:sp>
      <p:sp>
        <p:nvSpPr>
          <p:cNvPr id="66" name="Google Shape;66;p16"/>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3">
  <p:cSld name="OBJECT_3">
    <p:spTree>
      <p:nvGrpSpPr>
        <p:cNvPr id="1" name="Shape 67"/>
        <p:cNvGrpSpPr/>
        <p:nvPr/>
      </p:nvGrpSpPr>
      <p:grpSpPr>
        <a:xfrm>
          <a:off x="0" y="0"/>
          <a:ext cx="0" cy="0"/>
          <a:chOff x="0" y="0"/>
          <a:chExt cx="0" cy="0"/>
        </a:xfrm>
      </p:grpSpPr>
      <p:sp>
        <p:nvSpPr>
          <p:cNvPr id="68" name="Google Shape;68;p17"/>
          <p:cNvSpPr txBox="1">
            <a:spLocks noGrp="1"/>
          </p:cNvSpPr>
          <p:nvPr>
            <p:ph type="title"/>
          </p:nvPr>
        </p:nvSpPr>
        <p:spPr>
          <a:xfrm>
            <a:off x="357018" y="326759"/>
            <a:ext cx="8406000" cy="571500"/>
          </a:xfrm>
          <a:prstGeom prst="rect">
            <a:avLst/>
          </a:prstGeom>
          <a:noFill/>
          <a:ln>
            <a:noFill/>
          </a:ln>
        </p:spPr>
        <p:txBody>
          <a:bodyPr spcFirstLastPara="1" wrap="square" lIns="68575" tIns="34275" rIns="68575" bIns="34275" anchor="ctr" anchorCtr="0">
            <a:normAutofit/>
          </a:bodyPr>
          <a:lstStyle>
            <a:lvl1pPr lvl="0" algn="l" rtl="0">
              <a:spcBef>
                <a:spcPts val="0"/>
              </a:spcBef>
              <a:spcAft>
                <a:spcPts val="0"/>
              </a:spcAft>
              <a:buSzPts val="2800"/>
              <a:buNone/>
              <a:defRPr/>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69" name="Google Shape;69;p17"/>
          <p:cNvSpPr txBox="1">
            <a:spLocks noGrp="1"/>
          </p:cNvSpPr>
          <p:nvPr>
            <p:ph type="body" idx="1"/>
          </p:nvPr>
        </p:nvSpPr>
        <p:spPr>
          <a:xfrm>
            <a:off x="396876" y="1021556"/>
            <a:ext cx="8366100" cy="3729300"/>
          </a:xfrm>
          <a:prstGeom prst="rect">
            <a:avLst/>
          </a:prstGeom>
          <a:noFill/>
          <a:ln>
            <a:noFill/>
          </a:ln>
        </p:spPr>
        <p:txBody>
          <a:bodyPr spcFirstLastPara="1" wrap="square" lIns="68575" tIns="34275" rIns="68575" bIns="34275" anchor="t" anchorCtr="0">
            <a:normAutofit/>
          </a:bodyPr>
          <a:lstStyle>
            <a:lvl1pPr marL="457200" lvl="0" indent="-311150" algn="l" rtl="0">
              <a:spcBef>
                <a:spcPts val="400"/>
              </a:spcBef>
              <a:spcAft>
                <a:spcPts val="0"/>
              </a:spcAft>
              <a:buSzPts val="1300"/>
              <a:buChar char="●"/>
              <a:defRPr sz="2100" b="0"/>
            </a:lvl1pPr>
            <a:lvl2pPr marL="914400" lvl="1" indent="-355600" algn="l" rtl="0">
              <a:spcBef>
                <a:spcPts val="400"/>
              </a:spcBef>
              <a:spcAft>
                <a:spcPts val="0"/>
              </a:spcAft>
              <a:buSzPts val="2000"/>
              <a:buChar char="○"/>
              <a:defRPr sz="1800"/>
            </a:lvl2pPr>
            <a:lvl3pPr marL="1371600" lvl="2" indent="-298450" algn="l" rtl="0">
              <a:spcBef>
                <a:spcPts val="300"/>
              </a:spcBef>
              <a:spcAft>
                <a:spcPts val="0"/>
              </a:spcAft>
              <a:buSzPts val="1100"/>
              <a:buChar char="■"/>
              <a:defRPr/>
            </a:lvl3pPr>
            <a:lvl4pPr marL="1828800" lvl="3" indent="-317500" algn="l" rtl="0">
              <a:spcBef>
                <a:spcPts val="300"/>
              </a:spcBef>
              <a:spcAft>
                <a:spcPts val="0"/>
              </a:spcAft>
              <a:buSzPts val="1400"/>
              <a:buChar char="●"/>
              <a:defRPr/>
            </a:lvl4pPr>
            <a:lvl5pPr marL="2286000" lvl="4" indent="-317500" algn="l" rtl="0">
              <a:spcBef>
                <a:spcPts val="300"/>
              </a:spcBef>
              <a:spcAft>
                <a:spcPts val="0"/>
              </a:spcAft>
              <a:buSzPts val="1400"/>
              <a:buChar char="○"/>
              <a:defRPr/>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0" name="Google Shape;70;p17"/>
          <p:cNvSpPr txBox="1">
            <a:spLocks noGrp="1"/>
          </p:cNvSpPr>
          <p:nvPr>
            <p:ph type="sldNum" idx="12"/>
          </p:nvPr>
        </p:nvSpPr>
        <p:spPr>
          <a:xfrm>
            <a:off x="8534400" y="4869181"/>
            <a:ext cx="609600" cy="273900"/>
          </a:xfrm>
          <a:prstGeom prst="rect">
            <a:avLst/>
          </a:prstGeom>
          <a:noFill/>
          <a:ln>
            <a:noFill/>
          </a:ln>
        </p:spPr>
        <p:txBody>
          <a:bodyPr spcFirstLastPara="1" wrap="square" lIns="68575" tIns="34275" rIns="68575" bIns="34275" anchor="ctr" anchorCtr="0">
            <a:normAutofit/>
          </a:bodyPr>
          <a:lstStyle>
            <a:lvl1pPr marL="0" lvl="0" indent="0" algn="ctr" rtl="0">
              <a:spcBef>
                <a:spcPts val="0"/>
              </a:spcBef>
              <a:spcAft>
                <a:spcPts val="0"/>
              </a:spcAft>
              <a:buNone/>
              <a:defRPr sz="900" b="1" i="0" u="none" strike="noStrike" cap="none">
                <a:solidFill>
                  <a:srgbClr val="4B2A85"/>
                </a:solidFill>
                <a:latin typeface="Calibri"/>
                <a:ea typeface="Calibri"/>
                <a:cs typeface="Calibri"/>
                <a:sym typeface="Calibri"/>
              </a:defRPr>
            </a:lvl1pPr>
            <a:lvl2pPr marL="0" lvl="1" indent="0" algn="ctr" rtl="0">
              <a:spcBef>
                <a:spcPts val="0"/>
              </a:spcBef>
              <a:spcAft>
                <a:spcPts val="0"/>
              </a:spcAft>
              <a:buNone/>
              <a:defRPr sz="900" b="1" i="0" u="none" strike="noStrike" cap="none">
                <a:solidFill>
                  <a:srgbClr val="4B2A85"/>
                </a:solidFill>
                <a:latin typeface="Calibri"/>
                <a:ea typeface="Calibri"/>
                <a:cs typeface="Calibri"/>
                <a:sym typeface="Calibri"/>
              </a:defRPr>
            </a:lvl2pPr>
            <a:lvl3pPr marL="0" lvl="2" indent="0" algn="ctr" rtl="0">
              <a:spcBef>
                <a:spcPts val="0"/>
              </a:spcBef>
              <a:spcAft>
                <a:spcPts val="0"/>
              </a:spcAft>
              <a:buNone/>
              <a:defRPr sz="900" b="1" i="0" u="none" strike="noStrike" cap="none">
                <a:solidFill>
                  <a:srgbClr val="4B2A85"/>
                </a:solidFill>
                <a:latin typeface="Calibri"/>
                <a:ea typeface="Calibri"/>
                <a:cs typeface="Calibri"/>
                <a:sym typeface="Calibri"/>
              </a:defRPr>
            </a:lvl3pPr>
            <a:lvl4pPr marL="0" lvl="3" indent="0" algn="ctr" rtl="0">
              <a:spcBef>
                <a:spcPts val="0"/>
              </a:spcBef>
              <a:spcAft>
                <a:spcPts val="0"/>
              </a:spcAft>
              <a:buNone/>
              <a:defRPr sz="900" b="1" i="0" u="none" strike="noStrike" cap="none">
                <a:solidFill>
                  <a:srgbClr val="4B2A85"/>
                </a:solidFill>
                <a:latin typeface="Calibri"/>
                <a:ea typeface="Calibri"/>
                <a:cs typeface="Calibri"/>
                <a:sym typeface="Calibri"/>
              </a:defRPr>
            </a:lvl4pPr>
            <a:lvl5pPr marL="0" lvl="4" indent="0" algn="ctr" rtl="0">
              <a:spcBef>
                <a:spcPts val="0"/>
              </a:spcBef>
              <a:spcAft>
                <a:spcPts val="0"/>
              </a:spcAft>
              <a:buNone/>
              <a:defRPr sz="900" b="1" i="0" u="none" strike="noStrike" cap="none">
                <a:solidFill>
                  <a:srgbClr val="4B2A85"/>
                </a:solidFill>
                <a:latin typeface="Calibri"/>
                <a:ea typeface="Calibri"/>
                <a:cs typeface="Calibri"/>
                <a:sym typeface="Calibri"/>
              </a:defRPr>
            </a:lvl5pPr>
            <a:lvl6pPr marL="0" lvl="5" indent="0" algn="ctr" rtl="0">
              <a:spcBef>
                <a:spcPts val="0"/>
              </a:spcBef>
              <a:spcAft>
                <a:spcPts val="0"/>
              </a:spcAft>
              <a:buNone/>
              <a:defRPr sz="900" b="1" i="0" u="none" strike="noStrike" cap="none">
                <a:solidFill>
                  <a:srgbClr val="4B2A85"/>
                </a:solidFill>
                <a:latin typeface="Calibri"/>
                <a:ea typeface="Calibri"/>
                <a:cs typeface="Calibri"/>
                <a:sym typeface="Calibri"/>
              </a:defRPr>
            </a:lvl6pPr>
            <a:lvl7pPr marL="0" lvl="6" indent="0" algn="ctr" rtl="0">
              <a:spcBef>
                <a:spcPts val="0"/>
              </a:spcBef>
              <a:spcAft>
                <a:spcPts val="0"/>
              </a:spcAft>
              <a:buNone/>
              <a:defRPr sz="900" b="1" i="0" u="none" strike="noStrike" cap="none">
                <a:solidFill>
                  <a:srgbClr val="4B2A85"/>
                </a:solidFill>
                <a:latin typeface="Calibri"/>
                <a:ea typeface="Calibri"/>
                <a:cs typeface="Calibri"/>
                <a:sym typeface="Calibri"/>
              </a:defRPr>
            </a:lvl7pPr>
            <a:lvl8pPr marL="0" lvl="7" indent="0" algn="ctr" rtl="0">
              <a:spcBef>
                <a:spcPts val="0"/>
              </a:spcBef>
              <a:spcAft>
                <a:spcPts val="0"/>
              </a:spcAft>
              <a:buNone/>
              <a:defRPr sz="900" b="1" i="0" u="none" strike="noStrike" cap="none">
                <a:solidFill>
                  <a:srgbClr val="4B2A85"/>
                </a:solidFill>
                <a:latin typeface="Calibri"/>
                <a:ea typeface="Calibri"/>
                <a:cs typeface="Calibri"/>
                <a:sym typeface="Calibri"/>
              </a:defRPr>
            </a:lvl8pPr>
            <a:lvl9pPr marL="0" lvl="8" indent="0" algn="ctr" rtl="0">
              <a:spcBef>
                <a:spcPts val="0"/>
              </a:spcBef>
              <a:spcAft>
                <a:spcPts val="0"/>
              </a:spcAft>
              <a:buNone/>
              <a:defRPr sz="9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25" name="Google Shape;25;p5"/>
          <p:cNvSpPr txBox="1">
            <a:spLocks noGrp="1"/>
          </p:cNvSpPr>
          <p:nvPr>
            <p:ph type="body" idx="2"/>
          </p:nvPr>
        </p:nvSpPr>
        <p:spPr>
          <a:xfrm>
            <a:off x="45720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1" name="Google Shape;31;p7"/>
          <p:cNvSpPr txBox="1">
            <a:spLocks noGrp="1"/>
          </p:cNvSpPr>
          <p:nvPr>
            <p:ph type="body" idx="1"/>
          </p:nvPr>
        </p:nvSpPr>
        <p:spPr>
          <a:xfrm>
            <a:off x="311700" y="742825"/>
            <a:ext cx="4260300" cy="35181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0"/>
              </a:spcBef>
              <a:spcAft>
                <a:spcPts val="0"/>
              </a:spcAft>
              <a:buClr>
                <a:schemeClr val="dk1"/>
              </a:buClr>
              <a:buSzPts val="1600"/>
              <a:buChar char="○"/>
              <a:defRPr sz="1600">
                <a:solidFill>
                  <a:schemeClr val="dk1"/>
                </a:solidFill>
              </a:defRPr>
            </a:lvl2pPr>
            <a:lvl3pPr marL="1371600" lvl="2" indent="-330200" rtl="0">
              <a:spcBef>
                <a:spcPts val="0"/>
              </a:spcBef>
              <a:spcAft>
                <a:spcPts val="0"/>
              </a:spcAft>
              <a:buClr>
                <a:schemeClr val="dk1"/>
              </a:buClr>
              <a:buSzPts val="1600"/>
              <a:buChar char="■"/>
              <a:defRPr sz="1600">
                <a:solidFill>
                  <a:schemeClr val="dk1"/>
                </a:solidFill>
              </a:defRPr>
            </a:lvl3pPr>
            <a:lvl4pPr marL="1828800" lvl="3" indent="-330200" rtl="0">
              <a:spcBef>
                <a:spcPts val="0"/>
              </a:spcBef>
              <a:spcAft>
                <a:spcPts val="0"/>
              </a:spcAft>
              <a:buClr>
                <a:schemeClr val="dk1"/>
              </a:buClr>
              <a:buSzPts val="1600"/>
              <a:buChar char="●"/>
              <a:defRPr sz="1600">
                <a:solidFill>
                  <a:schemeClr val="dk1"/>
                </a:solidFill>
              </a:defRPr>
            </a:lvl4pPr>
            <a:lvl5pPr marL="2286000" lvl="4" indent="-330200" rtl="0">
              <a:spcBef>
                <a:spcPts val="0"/>
              </a:spcBef>
              <a:spcAft>
                <a:spcPts val="0"/>
              </a:spcAft>
              <a:buClr>
                <a:schemeClr val="dk1"/>
              </a:buClr>
              <a:buSzPts val="1600"/>
              <a:buChar char="○"/>
              <a:defRPr sz="1600">
                <a:solidFill>
                  <a:schemeClr val="dk1"/>
                </a:solidFill>
              </a:defRPr>
            </a:lvl5pPr>
            <a:lvl6pPr marL="2743200" lvl="5" indent="-330200" rtl="0">
              <a:spcBef>
                <a:spcPts val="0"/>
              </a:spcBef>
              <a:spcAft>
                <a:spcPts val="0"/>
              </a:spcAft>
              <a:buClr>
                <a:schemeClr val="dk1"/>
              </a:buClr>
              <a:buSzPts val="1600"/>
              <a:buChar char="■"/>
              <a:defRPr sz="1600">
                <a:solidFill>
                  <a:schemeClr val="dk1"/>
                </a:solidFill>
              </a:defRPr>
            </a:lvl6pPr>
            <a:lvl7pPr marL="3200400" lvl="6" indent="-330200" rtl="0">
              <a:spcBef>
                <a:spcPts val="0"/>
              </a:spcBef>
              <a:spcAft>
                <a:spcPts val="0"/>
              </a:spcAft>
              <a:buClr>
                <a:schemeClr val="dk1"/>
              </a:buClr>
              <a:buSzPts val="1600"/>
              <a:buChar char="●"/>
              <a:defRPr sz="1600">
                <a:solidFill>
                  <a:schemeClr val="dk1"/>
                </a:solidFill>
              </a:defRPr>
            </a:lvl7pPr>
            <a:lvl8pPr marL="3657600" lvl="7" indent="-330200" rtl="0">
              <a:spcBef>
                <a:spcPts val="0"/>
              </a:spcBef>
              <a:spcAft>
                <a:spcPts val="0"/>
              </a:spcAft>
              <a:buClr>
                <a:schemeClr val="dk1"/>
              </a:buClr>
              <a:buSzPts val="1600"/>
              <a:buChar char="○"/>
              <a:defRPr sz="1600">
                <a:solidFill>
                  <a:schemeClr val="dk1"/>
                </a:solidFill>
              </a:defRPr>
            </a:lvl8pPr>
            <a:lvl9pPr marL="4114800" lvl="8" indent="-330200" rtl="0">
              <a:spcBef>
                <a:spcPts val="0"/>
              </a:spcBef>
              <a:spcAft>
                <a:spcPts val="0"/>
              </a:spcAft>
              <a:buClr>
                <a:schemeClr val="dk1"/>
              </a:buClr>
              <a:buSzPts val="1600"/>
              <a:buChar char="■"/>
              <a:defRPr sz="1600">
                <a:solidFill>
                  <a:schemeClr val="dk1"/>
                </a:solidFill>
              </a:defRPr>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8205300" cy="4090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lt1"/>
        </a:solidFill>
        <a:effectLst/>
      </p:bgPr>
    </p:bg>
    <p:spTree>
      <p:nvGrpSpPr>
        <p:cNvPr id="1" name="Shape 36"/>
        <p:cNvGrpSpPr/>
        <p:nvPr/>
      </p:nvGrpSpPr>
      <p:grpSpPr>
        <a:xfrm>
          <a:off x="0" y="0"/>
          <a:ext cx="0" cy="0"/>
          <a:chOff x="0" y="0"/>
          <a:chExt cx="0" cy="0"/>
        </a:xfrm>
      </p:grpSpPr>
      <p:sp>
        <p:nvSpPr>
          <p:cNvPr id="37" name="Google Shape;37;p9"/>
          <p:cNvSpPr/>
          <p:nvPr/>
        </p:nvSpPr>
        <p:spPr>
          <a:xfrm>
            <a:off x="0" y="3002175"/>
            <a:ext cx="9144000" cy="2141400"/>
          </a:xfrm>
          <a:prstGeom prst="rect">
            <a:avLst/>
          </a:pr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chemeClr val="lt1"/>
              </a:solidFill>
            </a:endParaRPr>
          </a:p>
        </p:txBody>
      </p:sp>
      <p:sp>
        <p:nvSpPr>
          <p:cNvPr id="38" name="Google Shape;38;p9"/>
          <p:cNvSpPr txBox="1">
            <a:spLocks noGrp="1"/>
          </p:cNvSpPr>
          <p:nvPr>
            <p:ph type="title"/>
          </p:nvPr>
        </p:nvSpPr>
        <p:spPr>
          <a:xfrm>
            <a:off x="533925" y="1391063"/>
            <a:ext cx="8076300" cy="10380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549363" y="2428990"/>
            <a:ext cx="4045200" cy="671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Clr>
                <a:schemeClr val="lt1"/>
              </a:buClr>
              <a:buSzPts val="1800"/>
              <a:buNone/>
              <a:defRPr>
                <a:solidFill>
                  <a:schemeClr val="lt1"/>
                </a:solidFill>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p:nvPr/>
        </p:nvSpPr>
        <p:spPr>
          <a:xfrm>
            <a:off x="0" y="4256175"/>
            <a:ext cx="9144000" cy="887400"/>
          </a:xfrm>
          <a:prstGeom prst="rect">
            <a:avLst/>
          </a:prstGeom>
          <a:solidFill>
            <a:srgbClr val="703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100">
              <a:solidFill>
                <a:schemeClr val="lt1"/>
              </a:solidFill>
            </a:endParaRPr>
          </a:p>
        </p:txBody>
      </p:sp>
      <p:sp>
        <p:nvSpPr>
          <p:cNvPr id="7" name="Google Shape;7;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8" name="Google Shape;8;p1"/>
          <p:cNvSpPr txBox="1">
            <a:spLocks noGrp="1"/>
          </p:cNvSpPr>
          <p:nvPr>
            <p:ph type="body" idx="1"/>
          </p:nvPr>
        </p:nvSpPr>
        <p:spPr>
          <a:xfrm>
            <a:off x="311700" y="1017663"/>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1"/>
              </a:buClr>
              <a:buSzPts val="1800"/>
              <a:buChar char="●"/>
              <a:defRPr sz="1800">
                <a:solidFill>
                  <a:schemeClr val="dk1"/>
                </a:solidFill>
              </a:defRPr>
            </a:lvl1pPr>
            <a:lvl2pPr marL="914400" lvl="1" indent="-317500" rtl="0">
              <a:lnSpc>
                <a:spcPct val="115000"/>
              </a:lnSpc>
              <a:spcBef>
                <a:spcPts val="0"/>
              </a:spcBef>
              <a:spcAft>
                <a:spcPts val="0"/>
              </a:spcAft>
              <a:buClr>
                <a:schemeClr val="dk1"/>
              </a:buClr>
              <a:buSzPts val="1400"/>
              <a:buChar char="○"/>
              <a:defRPr sz="1400">
                <a:solidFill>
                  <a:schemeClr val="dk1"/>
                </a:solidFill>
              </a:defRPr>
            </a:lvl2pPr>
            <a:lvl3pPr marL="1371600" lvl="2" indent="-317500" rtl="0">
              <a:lnSpc>
                <a:spcPct val="115000"/>
              </a:lnSpc>
              <a:spcBef>
                <a:spcPts val="0"/>
              </a:spcBef>
              <a:spcAft>
                <a:spcPts val="0"/>
              </a:spcAft>
              <a:buClr>
                <a:schemeClr val="dk1"/>
              </a:buClr>
              <a:buSzPts val="1400"/>
              <a:buChar char="■"/>
              <a:defRPr sz="1400">
                <a:solidFill>
                  <a:schemeClr val="dk1"/>
                </a:solidFill>
              </a:defRPr>
            </a:lvl3pPr>
            <a:lvl4pPr marL="1828800" lvl="3" indent="-317500" rtl="0">
              <a:lnSpc>
                <a:spcPct val="115000"/>
              </a:lnSpc>
              <a:spcBef>
                <a:spcPts val="0"/>
              </a:spcBef>
              <a:spcAft>
                <a:spcPts val="0"/>
              </a:spcAft>
              <a:buClr>
                <a:schemeClr val="dk1"/>
              </a:buClr>
              <a:buSzPts val="1400"/>
              <a:buChar char="●"/>
              <a:defRPr sz="1400">
                <a:solidFill>
                  <a:schemeClr val="dk1"/>
                </a:solidFill>
              </a:defRPr>
            </a:lvl4pPr>
            <a:lvl5pPr marL="2286000" lvl="4" indent="-317500" rtl="0">
              <a:lnSpc>
                <a:spcPct val="115000"/>
              </a:lnSpc>
              <a:spcBef>
                <a:spcPts val="0"/>
              </a:spcBef>
              <a:spcAft>
                <a:spcPts val="0"/>
              </a:spcAft>
              <a:buClr>
                <a:schemeClr val="dk1"/>
              </a:buClr>
              <a:buSzPts val="1400"/>
              <a:buChar char="○"/>
              <a:defRPr sz="1400">
                <a:solidFill>
                  <a:schemeClr val="dk1"/>
                </a:solidFill>
              </a:defRPr>
            </a:lvl5pPr>
            <a:lvl6pPr marL="2743200" lvl="5" indent="-317500" rtl="0">
              <a:lnSpc>
                <a:spcPct val="115000"/>
              </a:lnSpc>
              <a:spcBef>
                <a:spcPts val="0"/>
              </a:spcBef>
              <a:spcAft>
                <a:spcPts val="0"/>
              </a:spcAft>
              <a:buClr>
                <a:schemeClr val="dk1"/>
              </a:buClr>
              <a:buSzPts val="1400"/>
              <a:buChar char="■"/>
              <a:defRPr sz="1400">
                <a:solidFill>
                  <a:schemeClr val="dk1"/>
                </a:solidFill>
              </a:defRPr>
            </a:lvl6pPr>
            <a:lvl7pPr marL="3200400" lvl="6" indent="-317500" rtl="0">
              <a:lnSpc>
                <a:spcPct val="115000"/>
              </a:lnSpc>
              <a:spcBef>
                <a:spcPts val="0"/>
              </a:spcBef>
              <a:spcAft>
                <a:spcPts val="0"/>
              </a:spcAft>
              <a:buClr>
                <a:schemeClr val="dk1"/>
              </a:buClr>
              <a:buSzPts val="1400"/>
              <a:buChar char="●"/>
              <a:defRPr sz="1400">
                <a:solidFill>
                  <a:schemeClr val="dk1"/>
                </a:solidFill>
              </a:defRPr>
            </a:lvl7pPr>
            <a:lvl8pPr marL="3657600" lvl="7" indent="-317500" rtl="0">
              <a:lnSpc>
                <a:spcPct val="115000"/>
              </a:lnSpc>
              <a:spcBef>
                <a:spcPts val="0"/>
              </a:spcBef>
              <a:spcAft>
                <a:spcPts val="0"/>
              </a:spcAft>
              <a:buClr>
                <a:schemeClr val="dk1"/>
              </a:buClr>
              <a:buSzPts val="1400"/>
              <a:buChar char="○"/>
              <a:defRPr sz="1400">
                <a:solidFill>
                  <a:schemeClr val="dk1"/>
                </a:solidFill>
              </a:defRPr>
            </a:lvl8pPr>
            <a:lvl9pPr marL="4114800" lvl="8" indent="-317500" rtl="0">
              <a:lnSpc>
                <a:spcPct val="115000"/>
              </a:lnSpc>
              <a:spcBef>
                <a:spcPts val="0"/>
              </a:spcBef>
              <a:spcAft>
                <a:spcPts val="0"/>
              </a:spcAft>
              <a:buClr>
                <a:schemeClr val="dk1"/>
              </a:buClr>
              <a:buSzPts val="1400"/>
              <a:buChar char="■"/>
              <a:defRPr sz="1400">
                <a:solidFill>
                  <a:schemeClr val="dk1"/>
                </a:solidFill>
              </a:defRPr>
            </a:lvl9pPr>
          </a:lstStyle>
          <a:p>
            <a:endParaRPr/>
          </a:p>
        </p:txBody>
      </p:sp>
      <p:sp>
        <p:nvSpPr>
          <p:cNvPr id="9" name="Google Shape;9;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defRPr>
            </a:lvl1pPr>
            <a:lvl2pPr lvl="1" algn="r" rtl="0">
              <a:buNone/>
              <a:defRPr sz="1000">
                <a:solidFill>
                  <a:schemeClr val="lt1"/>
                </a:solidFill>
              </a:defRPr>
            </a:lvl2pPr>
            <a:lvl3pPr lvl="2" algn="r" rtl="0">
              <a:buNone/>
              <a:defRPr sz="1000">
                <a:solidFill>
                  <a:schemeClr val="lt1"/>
                </a:solidFill>
              </a:defRPr>
            </a:lvl3pPr>
            <a:lvl4pPr lvl="3" algn="r" rtl="0">
              <a:buNone/>
              <a:defRPr sz="1000">
                <a:solidFill>
                  <a:schemeClr val="lt1"/>
                </a:solidFill>
              </a:defRPr>
            </a:lvl4pPr>
            <a:lvl5pPr lvl="4" algn="r" rtl="0">
              <a:buNone/>
              <a:defRPr sz="1000">
                <a:solidFill>
                  <a:schemeClr val="lt1"/>
                </a:solidFill>
              </a:defRPr>
            </a:lvl5pPr>
            <a:lvl6pPr lvl="5" algn="r" rtl="0">
              <a:buNone/>
              <a:defRPr sz="1000">
                <a:solidFill>
                  <a:schemeClr val="lt1"/>
                </a:solidFill>
              </a:defRPr>
            </a:lvl6pPr>
            <a:lvl7pPr lvl="6" algn="r" rtl="0">
              <a:buNone/>
              <a:defRPr sz="1000">
                <a:solidFill>
                  <a:schemeClr val="lt1"/>
                </a:solidFill>
              </a:defRPr>
            </a:lvl7pPr>
            <a:lvl8pPr lvl="7" algn="r" rtl="0">
              <a:buNone/>
              <a:defRPr sz="1000">
                <a:solidFill>
                  <a:schemeClr val="lt1"/>
                </a:solidFill>
              </a:defRPr>
            </a:lvl8pPr>
            <a:lvl9pPr lvl="8" algn="r" rtl="0">
              <a:buNone/>
              <a:defRPr sz="1000">
                <a:solidFill>
                  <a:schemeClr val="lt1"/>
                </a:solidFill>
              </a:defRPr>
            </a:lvl9pPr>
          </a:lstStyle>
          <a:p>
            <a:pPr marL="0" lvl="0" indent="0" algn="r" rtl="0">
              <a:spcBef>
                <a:spcPts val="0"/>
              </a:spcBef>
              <a:spcAft>
                <a:spcPts val="0"/>
              </a:spcAft>
              <a:buNone/>
            </a:pPr>
            <a:r>
              <a:rPr lang="en"/>
              <a:t>#</a:t>
            </a:r>
            <a:fld id="{00000000-1234-1234-1234-123412341234}" type="slidenum">
              <a:rPr lang="en">
                <a:solidFill>
                  <a:schemeClr val="dk2"/>
                </a:solidFill>
              </a:rPr>
              <a:t>‹#›</a:t>
            </a:fld>
            <a:endParaRPr>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8"/>
          <p:cNvSpPr txBox="1">
            <a:spLocks noGrp="1"/>
          </p:cNvSpPr>
          <p:nvPr>
            <p:ph type="ctrTitle"/>
          </p:nvPr>
        </p:nvSpPr>
        <p:spPr>
          <a:xfrm>
            <a:off x="127363" y="0"/>
            <a:ext cx="8001000" cy="7248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dk1"/>
              </a:buClr>
              <a:buSzPts val="3300"/>
              <a:buFont typeface="Play"/>
              <a:buNone/>
            </a:pPr>
            <a:r>
              <a:rPr lang="en" sz="3000" b="1"/>
              <a:t>x86-64 Programming II</a:t>
            </a:r>
            <a:endParaRPr sz="3000"/>
          </a:p>
        </p:txBody>
      </p:sp>
      <p:sp>
        <p:nvSpPr>
          <p:cNvPr id="76" name="Google Shape;76;p18"/>
          <p:cNvSpPr txBox="1">
            <a:spLocks noGrp="1"/>
          </p:cNvSpPr>
          <p:nvPr>
            <p:ph type="subTitle" idx="1"/>
          </p:nvPr>
        </p:nvSpPr>
        <p:spPr>
          <a:xfrm>
            <a:off x="127372" y="724950"/>
            <a:ext cx="3388200" cy="3651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Clr>
                <a:schemeClr val="dk1"/>
              </a:buClr>
              <a:buSzPts val="2400"/>
              <a:buNone/>
            </a:pPr>
            <a:r>
              <a:rPr lang="en" sz="2100">
                <a:solidFill>
                  <a:schemeClr val="dk2"/>
                </a:solidFill>
              </a:rPr>
              <a:t>CSE 351 Summer 2024</a:t>
            </a:r>
            <a:endParaRPr sz="2100">
              <a:solidFill>
                <a:schemeClr val="dk2"/>
              </a:solidFill>
            </a:endParaRPr>
          </a:p>
        </p:txBody>
      </p:sp>
      <p:sp>
        <p:nvSpPr>
          <p:cNvPr id="77" name="Google Shape;77;p18"/>
          <p:cNvSpPr txBox="1"/>
          <p:nvPr/>
        </p:nvSpPr>
        <p:spPr>
          <a:xfrm>
            <a:off x="548346" y="1180819"/>
            <a:ext cx="3761700" cy="2978400"/>
          </a:xfrm>
          <a:prstGeom prst="rect">
            <a:avLst/>
          </a:prstGeom>
          <a:noFill/>
          <a:ln>
            <a:noFill/>
          </a:ln>
        </p:spPr>
        <p:txBody>
          <a:bodyPr spcFirstLastPara="1" wrap="square" lIns="68575" tIns="34275" rIns="68575" bIns="34275" anchor="t" anchorCtr="0">
            <a:spAutoFit/>
          </a:bodyPr>
          <a:lstStyle/>
          <a:p>
            <a:pPr marL="0" marR="0" lvl="0" indent="0" algn="l" rtl="0">
              <a:spcBef>
                <a:spcPts val="0"/>
              </a:spcBef>
              <a:spcAft>
                <a:spcPts val="0"/>
              </a:spcAft>
              <a:buNone/>
            </a:pPr>
            <a:r>
              <a:rPr lang="en" sz="2100" b="1" i="0" u="none" strike="noStrike" cap="none">
                <a:solidFill>
                  <a:schemeClr val="dk1"/>
                </a:solidFill>
                <a:latin typeface="Arial"/>
                <a:ea typeface="Arial"/>
                <a:cs typeface="Arial"/>
                <a:sym typeface="Arial"/>
              </a:rPr>
              <a:t>Instructor:</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Ellis Haker</a:t>
            </a:r>
            <a:endParaRPr sz="1100"/>
          </a:p>
          <a:p>
            <a:pPr marL="0" marR="0" lvl="0" indent="0" algn="l" rtl="0">
              <a:spcBef>
                <a:spcPts val="0"/>
              </a:spcBef>
              <a:spcAft>
                <a:spcPts val="0"/>
              </a:spcAft>
              <a:buNone/>
            </a:pP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b="1">
                <a:solidFill>
                  <a:schemeClr val="dk1"/>
                </a:solidFill>
                <a:latin typeface="Arial"/>
                <a:ea typeface="Arial"/>
                <a:cs typeface="Arial"/>
                <a:sym typeface="Arial"/>
              </a:rPr>
              <a:t>Teaching Assistants:</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Naama Amiel</a:t>
            </a: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a:solidFill>
                  <a:schemeClr val="dk1"/>
                </a:solidFill>
                <a:latin typeface="Arial"/>
                <a:ea typeface="Arial"/>
                <a:cs typeface="Arial"/>
                <a:sym typeface="Arial"/>
              </a:rPr>
              <a:t>Micah Chang</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Shananda Dokka</a:t>
            </a:r>
            <a:endParaRPr sz="2100">
              <a:solidFill>
                <a:schemeClr val="dk1"/>
              </a:solidFill>
              <a:latin typeface="Arial"/>
              <a:ea typeface="Arial"/>
              <a:cs typeface="Arial"/>
              <a:sym typeface="Arial"/>
            </a:endParaRPr>
          </a:p>
          <a:p>
            <a:pPr marL="0" marR="0" lvl="0" indent="0" algn="l" rtl="0">
              <a:spcBef>
                <a:spcPts val="0"/>
              </a:spcBef>
              <a:spcAft>
                <a:spcPts val="0"/>
              </a:spcAft>
              <a:buNone/>
            </a:pPr>
            <a:r>
              <a:rPr lang="en" sz="2100">
                <a:solidFill>
                  <a:schemeClr val="dk1"/>
                </a:solidFill>
                <a:latin typeface="Arial"/>
                <a:ea typeface="Arial"/>
                <a:cs typeface="Arial"/>
                <a:sym typeface="Arial"/>
              </a:rPr>
              <a:t>Nikolas McNamee</a:t>
            </a:r>
            <a:endParaRPr sz="1100"/>
          </a:p>
          <a:p>
            <a:pPr marL="0" marR="0" lvl="0" indent="0" algn="l" rtl="0">
              <a:spcBef>
                <a:spcPts val="0"/>
              </a:spcBef>
              <a:spcAft>
                <a:spcPts val="0"/>
              </a:spcAft>
              <a:buNone/>
            </a:pPr>
            <a:r>
              <a:rPr lang="en" sz="2100">
                <a:solidFill>
                  <a:schemeClr val="dk1"/>
                </a:solidFill>
                <a:latin typeface="Arial"/>
                <a:ea typeface="Arial"/>
                <a:cs typeface="Arial"/>
                <a:sym typeface="Arial"/>
              </a:rPr>
              <a:t>Jiawe</a:t>
            </a:r>
            <a:r>
              <a:rPr lang="en" sz="2100">
                <a:solidFill>
                  <a:schemeClr val="dk1"/>
                </a:solidFill>
              </a:rPr>
              <a:t>i Huang</a:t>
            </a:r>
            <a:endParaRPr sz="1100"/>
          </a:p>
        </p:txBody>
      </p:sp>
      <p:pic>
        <p:nvPicPr>
          <p:cNvPr id="78" name="Google Shape;78;p18" descr="A 4-panel comic.&#10;Panel 1: a person on the left with their arms crossed and an annoyed expression, with the text &quot;C&quot; above their head, and another person pointing at them, saying &quot;You don't have run-time checking mechanics. You don't support exception handling.&quot;&#10;Panel 2: The same two people. The one on the left has one eyebrow raised. The one on the right has their arms raised and an angry expression, and says &quot;You don't even check the boundaries of the arrays you are assigned with!&quot;&#10;Panel 3: The same two people. THe one on the left is looking away with their eyebrows furrowed. The one on the right looks even angrier, has squatted down with their hands outstretched in front of them, and is saying (all caps)&quot;HOW DUMB CAN A LANGUAGE BE?!&quot;(end caps).&#10;Panel 4: The same two people are present, but there is now a third person on the right. The first two are in the same poses as Panel 3, but are now looking at the third with confused expressions. The third person has their hands on their hips, flushed cheeks, pursed lips, and wide eyes. The text &quot;ASSEMBLY&quot; is written above their head."/>
          <p:cNvPicPr preferRelativeResize="0"/>
          <p:nvPr/>
        </p:nvPicPr>
        <p:blipFill>
          <a:blip r:embed="rId3">
            <a:alphaModFix/>
          </a:blip>
          <a:stretch>
            <a:fillRect/>
          </a:stretch>
        </p:blipFill>
        <p:spPr>
          <a:xfrm>
            <a:off x="4668800" y="197000"/>
            <a:ext cx="4273075" cy="4033224"/>
          </a:xfrm>
          <a:prstGeom prst="rect">
            <a:avLst/>
          </a:prstGeom>
          <a:noFill/>
          <a:ln>
            <a:noFill/>
          </a:ln>
        </p:spPr>
      </p:pic>
      <p:sp>
        <p:nvSpPr>
          <p:cNvPr id="79" name="Google Shape;79;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Example: </a:t>
            </a:r>
            <a:r>
              <a:rPr lang="en">
                <a:latin typeface="Source Code Pro"/>
                <a:ea typeface="Source Code Pro"/>
                <a:cs typeface="Source Code Pro"/>
                <a:sym typeface="Source Code Pro"/>
              </a:rPr>
              <a:t>lea</a:t>
            </a:r>
            <a:r>
              <a:rPr lang="en"/>
              <a:t> vs </a:t>
            </a:r>
            <a:r>
              <a:rPr lang="en">
                <a:latin typeface="Source Code Pro"/>
                <a:ea typeface="Source Code Pro"/>
                <a:cs typeface="Source Code Pro"/>
                <a:sym typeface="Source Code Pro"/>
              </a:rPr>
              <a:t>mov</a:t>
            </a:r>
            <a:endParaRPr>
              <a:latin typeface="Source Code Pro"/>
              <a:ea typeface="Source Code Pro"/>
              <a:cs typeface="Source Code Pro"/>
              <a:sym typeface="Source Code Pro"/>
            </a:endParaRPr>
          </a:p>
        </p:txBody>
      </p:sp>
      <p:sp>
        <p:nvSpPr>
          <p:cNvPr id="147" name="Google Shape;147;p27"/>
          <p:cNvSpPr txBox="1"/>
          <p:nvPr/>
        </p:nvSpPr>
        <p:spPr>
          <a:xfrm>
            <a:off x="389775" y="955325"/>
            <a:ext cx="3248100" cy="1169400"/>
          </a:xfrm>
          <a:prstGeom prst="rect">
            <a:avLst/>
          </a:prstGeom>
          <a:solidFill>
            <a:srgbClr val="FFF2CC"/>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600">
                <a:solidFill>
                  <a:schemeClr val="dk1"/>
                </a:solidFill>
                <a:latin typeface="Source Code Pro"/>
                <a:ea typeface="Source Code Pro"/>
                <a:cs typeface="Source Code Pro"/>
                <a:sym typeface="Source Code Pro"/>
              </a:rPr>
              <a:t>leaq (%rdx,%rcx,4), %rax</a:t>
            </a:r>
            <a:endParaRPr sz="1600">
              <a:solidFill>
                <a:schemeClr val="dk1"/>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sz="1600">
                <a:solidFill>
                  <a:schemeClr val="dk1"/>
                </a:solidFill>
                <a:latin typeface="Source Code Pro"/>
                <a:ea typeface="Source Code Pro"/>
                <a:cs typeface="Source Code Pro"/>
                <a:sym typeface="Source Code Pro"/>
              </a:rPr>
              <a:t>movq (%rdx,%rcx,4), %rbx</a:t>
            </a:r>
            <a:endParaRPr sz="1600">
              <a:solidFill>
                <a:schemeClr val="dk1"/>
              </a:solidFill>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sz="1600">
                <a:solidFill>
                  <a:schemeClr val="dk1"/>
                </a:solidFill>
                <a:latin typeface="Source Code Pro"/>
                <a:ea typeface="Source Code Pro"/>
                <a:cs typeface="Source Code Pro"/>
                <a:sym typeface="Source Code Pro"/>
              </a:rPr>
              <a:t>leaq (%rdx), %rdi</a:t>
            </a:r>
            <a:endParaRPr sz="1600">
              <a:solidFill>
                <a:schemeClr val="dk1"/>
              </a:solidFill>
              <a:latin typeface="Source Code Pro"/>
              <a:ea typeface="Source Code Pro"/>
              <a:cs typeface="Source Code Pro"/>
              <a:sym typeface="Source Code Pro"/>
            </a:endParaRPr>
          </a:p>
          <a:p>
            <a:pPr marL="0" lvl="0" indent="0" algn="l" rtl="0">
              <a:spcBef>
                <a:spcPts val="0"/>
              </a:spcBef>
              <a:spcAft>
                <a:spcPts val="0"/>
              </a:spcAft>
              <a:buNone/>
            </a:pPr>
            <a:r>
              <a:rPr lang="en" sz="1600">
                <a:solidFill>
                  <a:schemeClr val="dk1"/>
                </a:solidFill>
                <a:latin typeface="Source Code Pro"/>
                <a:ea typeface="Source Code Pro"/>
                <a:cs typeface="Source Code Pro"/>
                <a:sym typeface="Source Code Pro"/>
              </a:rPr>
              <a:t>movq (%rdx), %rsi</a:t>
            </a:r>
            <a:endParaRPr sz="1600">
              <a:solidFill>
                <a:schemeClr val="dk1"/>
              </a:solidFill>
              <a:latin typeface="Source Code Pro"/>
              <a:ea typeface="Source Code Pro"/>
              <a:cs typeface="Source Code Pro"/>
              <a:sym typeface="Source Code Pro"/>
            </a:endParaRPr>
          </a:p>
        </p:txBody>
      </p:sp>
      <p:pic>
        <p:nvPicPr>
          <p:cNvPr id="148" name="Google Shape;148;p27" descr="On the left are 6 boxes stacked vertically, labeled &quot;%rax&quot;, &quot;%rbx&quot;, &quot;%rcx&quot;, &quot;%rdx&quot;, &quot;%rdi&quot;, and &quot;%rsi&quot;. Box %rcx contains the value 0x4, and box %rdx contains 0x100. On the right are 5 purple boxes stacked vertically, labeled 0x120, 0x118, 0x110, 0x108, and 0x100, respectively. The word &quot;Memory&quot; written above the boxes, and &quot;Word Address&quot; is written above the labels&quot;. The boxes contain the values 0x400, 0xF, 0x8, 0x10, and 0x1, respectively."/>
          <p:cNvPicPr preferRelativeResize="0"/>
          <p:nvPr/>
        </p:nvPicPr>
        <p:blipFill>
          <a:blip r:embed="rId3">
            <a:alphaModFix/>
          </a:blip>
          <a:stretch>
            <a:fillRect/>
          </a:stretch>
        </p:blipFill>
        <p:spPr>
          <a:xfrm>
            <a:off x="3759700" y="742825"/>
            <a:ext cx="5201325" cy="3020124"/>
          </a:xfrm>
          <a:prstGeom prst="rect">
            <a:avLst/>
          </a:prstGeom>
          <a:noFill/>
          <a:ln>
            <a:noFill/>
          </a:ln>
        </p:spPr>
      </p:pic>
      <p:sp>
        <p:nvSpPr>
          <p:cNvPr id="149" name="Google Shape;149;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a:t>
            </a:r>
            <a:endParaRPr/>
          </a:p>
        </p:txBody>
      </p:sp>
      <p:sp>
        <p:nvSpPr>
          <p:cNvPr id="155" name="Google Shape;155;p28"/>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t1 = x + y;</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t2 = z + t1;</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t3 = x + </a:t>
            </a:r>
            <a:r>
              <a:rPr lang="en">
                <a:solidFill>
                  <a:srgbClr val="38761D"/>
                </a:solidFill>
                <a:latin typeface="Source Code Pro"/>
                <a:ea typeface="Source Code Pro"/>
                <a:cs typeface="Source Code Pro"/>
                <a:sym typeface="Source Code Pro"/>
              </a:rPr>
              <a:t>4</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t4 = y * </a:t>
            </a:r>
            <a:r>
              <a:rPr lang="en">
                <a:solidFill>
                  <a:srgbClr val="38761D"/>
                </a:solidFill>
                <a:latin typeface="Source Code Pro"/>
                <a:ea typeface="Source Code Pro"/>
                <a:cs typeface="Source Code Pro"/>
                <a:sym typeface="Source Code Pro"/>
              </a:rPr>
              <a:t>48</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t5 = t3 + t4;</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rval = t2 * t5;</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56" name="Google Shape;156;p28"/>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(%rdi,%rsi),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addq</a:t>
            </a:r>
            <a:r>
              <a:rPr lang="en">
                <a:solidFill>
                  <a:schemeClr val="dk1"/>
                </a:solidFill>
                <a:latin typeface="Source Code Pro"/>
                <a:ea typeface="Source Code Pro"/>
                <a:cs typeface="Source Code Pro"/>
                <a:sym typeface="Source Code Pro"/>
              </a:rPr>
              <a:t> %rdx,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(%rsi,%rsi,2),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salq</a:t>
            </a:r>
            <a:r>
              <a:rPr lang="en">
                <a:solidFill>
                  <a:schemeClr val="dk1"/>
                </a:solidFill>
                <a:latin typeface="Source Code Pro"/>
                <a:ea typeface="Source Code Pro"/>
                <a:cs typeface="Source Code Pro"/>
                <a:sym typeface="Source Code Pro"/>
              </a:rPr>
              <a:t> $4,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4(%rdi,%rdx), %rcx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imulq</a:t>
            </a:r>
            <a:r>
              <a:rPr lang="en">
                <a:solidFill>
                  <a:schemeClr val="dk1"/>
                </a:solidFill>
                <a:latin typeface="Source Code Pro"/>
                <a:ea typeface="Source Code Pro"/>
                <a:cs typeface="Source Code Pro"/>
                <a:sym typeface="Source Code Pro"/>
              </a:rPr>
              <a:t> %rcx, %rax</a:t>
            </a:r>
            <a:endParaRPr>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Clr>
                <a:schemeClr val="dk1"/>
              </a:buClr>
              <a:buSzPts val="1100"/>
              <a:buFont typeface="Arial"/>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157" name="Google Shape;157;p28" descr="Arrow pointing from the first code segment (long arith...) to the second (arith:...)"/>
          <p:cNvCxnSpPr>
            <a:endCxn id="156" idx="1"/>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58" name="Google Shape;158;p28"/>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t1, t2, rval</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t5</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 t4</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59" name="Google Shape;159;p28"/>
          <p:cNvSpPr txBox="1"/>
          <p:nvPr/>
        </p:nvSpPr>
        <p:spPr>
          <a:xfrm>
            <a:off x="261600" y="3102925"/>
            <a:ext cx="5409300" cy="7527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1"/>
              </a:buClr>
              <a:buSzPts val="1800"/>
              <a:buChar char="●"/>
            </a:pPr>
            <a:r>
              <a:rPr lang="en" sz="1800">
                <a:solidFill>
                  <a:schemeClr val="dk1"/>
                </a:solidFill>
              </a:rPr>
              <a:t>Notice </a:t>
            </a:r>
            <a:r>
              <a:rPr lang="en" sz="1800">
                <a:solidFill>
                  <a:schemeClr val="dk1"/>
                </a:solidFill>
                <a:latin typeface="Source Code Pro"/>
                <a:ea typeface="Source Code Pro"/>
                <a:cs typeface="Source Code Pro"/>
                <a:sym typeface="Source Code Pro"/>
              </a:rPr>
              <a:t>imulq</a:t>
            </a:r>
            <a:r>
              <a:rPr lang="en" sz="1800">
                <a:solidFill>
                  <a:schemeClr val="dk1"/>
                </a:solidFill>
              </a:rPr>
              <a:t> is only used once!</a:t>
            </a:r>
            <a:endParaRPr sz="1800">
              <a:solidFill>
                <a:schemeClr val="dk1"/>
              </a:solidFill>
            </a:endParaRPr>
          </a:p>
          <a:p>
            <a:pPr marL="914400" lvl="1" indent="-323850" algn="l" rtl="0">
              <a:lnSpc>
                <a:spcPct val="115000"/>
              </a:lnSpc>
              <a:spcBef>
                <a:spcPts val="0"/>
              </a:spcBef>
              <a:spcAft>
                <a:spcPts val="0"/>
              </a:spcAft>
              <a:buClr>
                <a:schemeClr val="dk1"/>
              </a:buClr>
              <a:buSzPts val="1500"/>
              <a:buChar char="○"/>
            </a:pPr>
            <a:r>
              <a:rPr lang="en" sz="1500">
                <a:solidFill>
                  <a:schemeClr val="dk1"/>
                </a:solidFill>
              </a:rPr>
              <a:t>Uses </a:t>
            </a:r>
            <a:r>
              <a:rPr lang="en" sz="1500">
                <a:solidFill>
                  <a:schemeClr val="dk1"/>
                </a:solidFill>
                <a:latin typeface="Source Code Pro"/>
                <a:ea typeface="Source Code Pro"/>
                <a:cs typeface="Source Code Pro"/>
                <a:sym typeface="Source Code Pro"/>
              </a:rPr>
              <a:t>leaq</a:t>
            </a:r>
            <a:r>
              <a:rPr lang="en" sz="1500">
                <a:solidFill>
                  <a:schemeClr val="dk1"/>
                </a:solidFill>
              </a:rPr>
              <a:t> and </a:t>
            </a:r>
            <a:r>
              <a:rPr lang="en" sz="1500">
                <a:solidFill>
                  <a:schemeClr val="dk1"/>
                </a:solidFill>
                <a:latin typeface="Source Code Pro"/>
                <a:ea typeface="Source Code Pro"/>
                <a:cs typeface="Source Code Pro"/>
                <a:sym typeface="Source Code Pro"/>
              </a:rPr>
              <a:t>salq</a:t>
            </a:r>
            <a:r>
              <a:rPr lang="en" sz="1500">
                <a:solidFill>
                  <a:schemeClr val="dk1"/>
                </a:solidFill>
              </a:rPr>
              <a:t> instead</a:t>
            </a:r>
            <a:endParaRPr sz="1500">
              <a:solidFill>
                <a:schemeClr val="dk1"/>
              </a:solidFill>
            </a:endParaRPr>
          </a:p>
        </p:txBody>
      </p:sp>
      <p:sp>
        <p:nvSpPr>
          <p:cNvPr id="160" name="Google Shape;160;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 (pt 2)</a:t>
            </a:r>
            <a:endParaRPr/>
          </a:p>
        </p:txBody>
      </p:sp>
      <p:sp>
        <p:nvSpPr>
          <p:cNvPr id="166" name="Google Shape;166;p29" descr="The first line of code (long t1...) is bolded and underlined"/>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t1 = x + y;</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t2 = z + t1;</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t3 = x + </a:t>
            </a:r>
            <a:r>
              <a:rPr lang="en">
                <a:solidFill>
                  <a:srgbClr val="38761D"/>
                </a:solidFill>
                <a:latin typeface="Source Code Pro"/>
                <a:ea typeface="Source Code Pro"/>
                <a:cs typeface="Source Code Pro"/>
                <a:sym typeface="Source Code Pro"/>
              </a:rPr>
              <a:t>4</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t4 = y * </a:t>
            </a:r>
            <a:r>
              <a:rPr lang="en">
                <a:solidFill>
                  <a:srgbClr val="38761D"/>
                </a:solidFill>
                <a:latin typeface="Source Code Pro"/>
                <a:ea typeface="Source Code Pro"/>
                <a:cs typeface="Source Code Pro"/>
                <a:sym typeface="Source Code Pro"/>
              </a:rPr>
              <a:t>48</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t5 = t3 + t4;</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rval = t2 * t5;</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67" name="Google Shape;167;p29" descr="The first line of code (leaq...) is bolded and underlined"/>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leaq (%rdi,%rsi), %rax</a:t>
            </a:r>
            <a:endParaRPr b="1" u="sng">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addq</a:t>
            </a:r>
            <a:r>
              <a:rPr lang="en">
                <a:solidFill>
                  <a:schemeClr val="dk1"/>
                </a:solidFill>
                <a:latin typeface="Source Code Pro"/>
                <a:ea typeface="Source Code Pro"/>
                <a:cs typeface="Source Code Pro"/>
                <a:sym typeface="Source Code Pro"/>
              </a:rPr>
              <a:t> %rdx,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(%rsi,%rsi,2),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salq</a:t>
            </a:r>
            <a:r>
              <a:rPr lang="en">
                <a:solidFill>
                  <a:schemeClr val="dk1"/>
                </a:solidFill>
                <a:latin typeface="Source Code Pro"/>
                <a:ea typeface="Source Code Pro"/>
                <a:cs typeface="Source Code Pro"/>
                <a:sym typeface="Source Code Pro"/>
              </a:rPr>
              <a:t> $4,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4(%rdi,%rdx), %rcx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imulq</a:t>
            </a:r>
            <a:r>
              <a:rPr lang="en">
                <a:solidFill>
                  <a:schemeClr val="dk1"/>
                </a:solidFill>
                <a:latin typeface="Source Code Pro"/>
                <a:ea typeface="Source Code Pro"/>
                <a:cs typeface="Source Code Pro"/>
                <a:sym typeface="Source Code Pro"/>
              </a:rPr>
              <a:t> %rcx, %rax</a:t>
            </a:r>
            <a:endParaRPr>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168" name="Google Shape;168;p29" descr="Arrow pointing from the first code segment (long arith...) to the second (arith:...)"/>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69" name="Google Shape;169;p29" descr="The t1 in the 3rd row is bolded"/>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b="1">
                          <a:latin typeface="Source Code Pro"/>
                          <a:ea typeface="Source Code Pro"/>
                          <a:cs typeface="Source Code Pro"/>
                          <a:sym typeface="Source Code Pro"/>
                        </a:rPr>
                        <a:t>t1</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70" name="Google Shape;170;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 (pt 3)</a:t>
            </a:r>
            <a:endParaRPr/>
          </a:p>
        </p:txBody>
      </p:sp>
      <p:sp>
        <p:nvSpPr>
          <p:cNvPr id="176" name="Google Shape;176;p30" descr="The second line of code (long t2..) is bolded and underlined."/>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t1 = x + y;</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t2 = z + t1;</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t3 = x + </a:t>
            </a:r>
            <a:r>
              <a:rPr lang="en">
                <a:solidFill>
                  <a:srgbClr val="38761D"/>
                </a:solidFill>
                <a:latin typeface="Source Code Pro"/>
                <a:ea typeface="Source Code Pro"/>
                <a:cs typeface="Source Code Pro"/>
                <a:sym typeface="Source Code Pro"/>
              </a:rPr>
              <a:t>4</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t4 = y * </a:t>
            </a:r>
            <a:r>
              <a:rPr lang="en">
                <a:solidFill>
                  <a:srgbClr val="38761D"/>
                </a:solidFill>
                <a:latin typeface="Source Code Pro"/>
                <a:ea typeface="Source Code Pro"/>
                <a:cs typeface="Source Code Pro"/>
                <a:sym typeface="Source Code Pro"/>
              </a:rPr>
              <a:t>48</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t5 = t3 + t4;</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rval = t2 * t5;</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77" name="Google Shape;177;p30" descr="The second line of code (addq..) is bolded and underlined."/>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(%rdi,%rsi),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addq %rdx, %rax</a:t>
            </a:r>
            <a:endParaRPr b="1" u="sng">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(%rsi,%rsi,2),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salq</a:t>
            </a:r>
            <a:r>
              <a:rPr lang="en">
                <a:solidFill>
                  <a:schemeClr val="dk1"/>
                </a:solidFill>
                <a:latin typeface="Source Code Pro"/>
                <a:ea typeface="Source Code Pro"/>
                <a:cs typeface="Source Code Pro"/>
                <a:sym typeface="Source Code Pro"/>
              </a:rPr>
              <a:t> $4,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4(%rdi,%rdx), %rcx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imulq</a:t>
            </a:r>
            <a:r>
              <a:rPr lang="en">
                <a:solidFill>
                  <a:schemeClr val="dk1"/>
                </a:solidFill>
                <a:latin typeface="Source Code Pro"/>
                <a:ea typeface="Source Code Pro"/>
                <a:cs typeface="Source Code Pro"/>
                <a:sym typeface="Source Code Pro"/>
              </a:rPr>
              <a:t> %rcx, %rax</a:t>
            </a:r>
            <a:endParaRPr>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178" name="Google Shape;178;p30" descr="Arrow pointing from the first code segment (long arith...) to the second (arith:...)"/>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79" name="Google Shape;179;p30" descr="The t2 in row 3 is bolded"/>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t1, </a:t>
                      </a:r>
                      <a:r>
                        <a:rPr lang="en" b="1">
                          <a:latin typeface="Source Code Pro"/>
                          <a:ea typeface="Source Code Pro"/>
                          <a:cs typeface="Source Code Pro"/>
                          <a:sym typeface="Source Code Pro"/>
                        </a:rPr>
                        <a:t>t2</a:t>
                      </a:r>
                      <a:endParaRPr b="1" u="sng">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80" name="Google Shape;180;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 (pt 4)</a:t>
            </a:r>
            <a:endParaRPr/>
          </a:p>
        </p:txBody>
      </p:sp>
      <p:sp>
        <p:nvSpPr>
          <p:cNvPr id="186" name="Google Shape;186;p31" descr="The fourth line of code (long t4..) is bolded and underlined."/>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t1 = x + y;</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t2 = z + t1;</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t3 = x + </a:t>
            </a:r>
            <a:r>
              <a:rPr lang="en">
                <a:solidFill>
                  <a:srgbClr val="38761D"/>
                </a:solidFill>
                <a:latin typeface="Source Code Pro"/>
                <a:ea typeface="Source Code Pro"/>
                <a:cs typeface="Source Code Pro"/>
                <a:sym typeface="Source Code Pro"/>
              </a:rPr>
              <a:t>4</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t4 = y * </a:t>
            </a:r>
            <a:r>
              <a:rPr lang="en" b="1" u="sng">
                <a:solidFill>
                  <a:srgbClr val="38761D"/>
                </a:solidFill>
                <a:latin typeface="Source Code Pro"/>
                <a:ea typeface="Source Code Pro"/>
                <a:cs typeface="Source Code Pro"/>
                <a:sym typeface="Source Code Pro"/>
              </a:rPr>
              <a:t>48</a:t>
            </a:r>
            <a:r>
              <a:rPr lang="en" b="1" u="sng">
                <a:latin typeface="Source Code Pro"/>
                <a:ea typeface="Source Code Pro"/>
                <a:cs typeface="Source Code Pro"/>
                <a:sym typeface="Source Code Pro"/>
              </a:rPr>
              <a:t>;</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t5 = t3 + t4;</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rval = t2 * t5;</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87" name="Google Shape;187;p31" descr="The third and fourth lines of code (leaq... and salq...) are bolded and underlined."/>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(%rdi,%rsi),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addq</a:t>
            </a:r>
            <a:r>
              <a:rPr lang="en">
                <a:solidFill>
                  <a:schemeClr val="dk1"/>
                </a:solidFill>
                <a:latin typeface="Source Code Pro"/>
                <a:ea typeface="Source Code Pro"/>
                <a:cs typeface="Source Code Pro"/>
                <a:sym typeface="Source Code Pro"/>
              </a:rPr>
              <a:t> %rdx,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leaq (%rsi,%rsi,2), %rdx</a:t>
            </a:r>
            <a:endParaRPr b="1" u="sng">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salq $4, %rdx</a:t>
            </a:r>
            <a:endParaRPr b="1" u="sng">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4(%rdi,%rdx), %rcx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imulq</a:t>
            </a:r>
            <a:r>
              <a:rPr lang="en">
                <a:solidFill>
                  <a:schemeClr val="dk1"/>
                </a:solidFill>
                <a:latin typeface="Source Code Pro"/>
                <a:ea typeface="Source Code Pro"/>
                <a:cs typeface="Source Code Pro"/>
                <a:sym typeface="Source Code Pro"/>
              </a:rPr>
              <a:t> %rcx, %rax</a:t>
            </a:r>
            <a:endParaRPr>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188" name="Google Shape;188;p31" descr="Arrow pointing from the first code segment (long arith...) to the second (arith:...)"/>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89" name="Google Shape;189;p31" descr="The t2 in row 3 and t4 in row 5 are bolded"/>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t1, </a:t>
                      </a:r>
                      <a:r>
                        <a:rPr lang="en" b="1">
                          <a:latin typeface="Source Code Pro"/>
                          <a:ea typeface="Source Code Pro"/>
                          <a:cs typeface="Source Code Pro"/>
                          <a:sym typeface="Source Code Pro"/>
                        </a:rPr>
                        <a:t>t2</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 </a:t>
                      </a:r>
                      <a:r>
                        <a:rPr lang="en" b="1">
                          <a:latin typeface="Source Code Pro"/>
                          <a:ea typeface="Source Code Pro"/>
                          <a:cs typeface="Source Code Pro"/>
                          <a:sym typeface="Source Code Pro"/>
                        </a:rPr>
                        <a:t>t4</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90" name="Google Shape;190;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 (pt 5)</a:t>
            </a:r>
            <a:endParaRPr/>
          </a:p>
        </p:txBody>
      </p:sp>
      <p:sp>
        <p:nvSpPr>
          <p:cNvPr id="196" name="Google Shape;196;p32" descr="The third and fifth lines of code (long t3.. and long t5...) are bolded and underlined."/>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t1 = x + y;</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t2 = z + t1;</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t3 = x + </a:t>
            </a:r>
            <a:r>
              <a:rPr lang="en" b="1" u="sng">
                <a:solidFill>
                  <a:srgbClr val="38761D"/>
                </a:solidFill>
                <a:latin typeface="Source Code Pro"/>
                <a:ea typeface="Source Code Pro"/>
                <a:cs typeface="Source Code Pro"/>
                <a:sym typeface="Source Code Pro"/>
              </a:rPr>
              <a:t>4</a:t>
            </a:r>
            <a:r>
              <a:rPr lang="en" b="1" u="sng">
                <a:latin typeface="Source Code Pro"/>
                <a:ea typeface="Source Code Pro"/>
                <a:cs typeface="Source Code Pro"/>
                <a:sym typeface="Source Code Pro"/>
              </a:rPr>
              <a:t>;</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t4 = y * </a:t>
            </a:r>
            <a:r>
              <a:rPr lang="en">
                <a:solidFill>
                  <a:srgbClr val="38761D"/>
                </a:solidFill>
                <a:latin typeface="Source Code Pro"/>
                <a:ea typeface="Source Code Pro"/>
                <a:cs typeface="Source Code Pro"/>
                <a:sym typeface="Source Code Pro"/>
              </a:rPr>
              <a:t>48</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t5 = t3 + t4;</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rval = t2 * t5;</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197" name="Google Shape;197;p32" descr="The fifth line of code (long t5..) is bolded and underlined."/>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(%rdi,%rsi),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addq</a:t>
            </a:r>
            <a:r>
              <a:rPr lang="en">
                <a:solidFill>
                  <a:schemeClr val="dk1"/>
                </a:solidFill>
                <a:latin typeface="Source Code Pro"/>
                <a:ea typeface="Source Code Pro"/>
                <a:cs typeface="Source Code Pro"/>
                <a:sym typeface="Source Code Pro"/>
              </a:rPr>
              <a:t> %rdx,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(%rsi,%rsi,2),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salq</a:t>
            </a:r>
            <a:r>
              <a:rPr lang="en">
                <a:solidFill>
                  <a:schemeClr val="dk1"/>
                </a:solidFill>
                <a:latin typeface="Source Code Pro"/>
                <a:ea typeface="Source Code Pro"/>
                <a:cs typeface="Source Code Pro"/>
                <a:sym typeface="Source Code Pro"/>
              </a:rPr>
              <a:t> $4,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leaq 4(%rdi,%rdx), %rcx</a:t>
            </a:r>
            <a:endParaRPr b="1" u="sng">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imulq</a:t>
            </a:r>
            <a:r>
              <a:rPr lang="en">
                <a:solidFill>
                  <a:schemeClr val="dk1"/>
                </a:solidFill>
                <a:latin typeface="Source Code Pro"/>
                <a:ea typeface="Source Code Pro"/>
                <a:cs typeface="Source Code Pro"/>
                <a:sym typeface="Source Code Pro"/>
              </a:rPr>
              <a:t> %rcx, %rax</a:t>
            </a:r>
            <a:endParaRPr>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198" name="Google Shape;198;p32" descr="Arrow pointing from the first code segment (long arith...) to the second (arith:...)"/>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99" name="Google Shape;199;p32" descr="t2 in row 3, t5 in row 4, and t4 in row 5 are bolded"/>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t1, </a:t>
                      </a:r>
                      <a:r>
                        <a:rPr lang="en" b="1">
                          <a:latin typeface="Source Code Pro"/>
                          <a:ea typeface="Source Code Pro"/>
                          <a:cs typeface="Source Code Pro"/>
                          <a:sym typeface="Source Code Pro"/>
                        </a:rPr>
                        <a:t>t2</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b="1">
                          <a:latin typeface="Source Code Pro"/>
                          <a:ea typeface="Source Code Pro"/>
                          <a:cs typeface="Source Code Pro"/>
                          <a:sym typeface="Source Code Pro"/>
                        </a:rPr>
                        <a:t>t5</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 </a:t>
                      </a:r>
                      <a:r>
                        <a:rPr lang="en" b="1">
                          <a:latin typeface="Source Code Pro"/>
                          <a:ea typeface="Source Code Pro"/>
                          <a:cs typeface="Source Code Pro"/>
                          <a:sym typeface="Source Code Pro"/>
                        </a:rPr>
                        <a:t>t4</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00" name="Google Shape;200;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Source Code Pro"/>
                <a:ea typeface="Source Code Pro"/>
                <a:cs typeface="Source Code Pro"/>
                <a:sym typeface="Source Code Pro"/>
              </a:rPr>
              <a:t>lea</a:t>
            </a:r>
            <a:r>
              <a:rPr lang="en"/>
              <a:t> Arithmetic Example (pt 6)</a:t>
            </a:r>
            <a:endParaRPr/>
          </a:p>
        </p:txBody>
      </p:sp>
      <p:sp>
        <p:nvSpPr>
          <p:cNvPr id="206" name="Google Shape;206;p33" descr="The sixth line of code (long rval..) is bolded and underlined."/>
          <p:cNvSpPr/>
          <p:nvPr/>
        </p:nvSpPr>
        <p:spPr>
          <a:xfrm>
            <a:off x="311700" y="742825"/>
            <a:ext cx="4012500" cy="2184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arith(</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z)</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t1 = x + y;</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t2 = z + t1;</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t3 = x + </a:t>
            </a:r>
            <a:r>
              <a:rPr lang="en">
                <a:solidFill>
                  <a:srgbClr val="38761D"/>
                </a:solidFill>
                <a:latin typeface="Source Code Pro"/>
                <a:ea typeface="Source Code Pro"/>
                <a:cs typeface="Source Code Pro"/>
                <a:sym typeface="Source Code Pro"/>
              </a:rPr>
              <a:t>4</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t4 = y * </a:t>
            </a:r>
            <a:r>
              <a:rPr lang="en">
                <a:solidFill>
                  <a:srgbClr val="38761D"/>
                </a:solidFill>
                <a:latin typeface="Source Code Pro"/>
                <a:ea typeface="Source Code Pro"/>
                <a:cs typeface="Source Code Pro"/>
                <a:sym typeface="Source Code Pro"/>
              </a:rPr>
              <a:t>48</a:t>
            </a: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t5 = t3 + t4;</a:t>
            </a:r>
            <a:endParaRPr>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rgbClr val="0000FF"/>
                </a:solidFill>
                <a:latin typeface="Source Code Pro"/>
                <a:ea typeface="Source Code Pro"/>
                <a:cs typeface="Source Code Pro"/>
                <a:sym typeface="Source Code Pro"/>
              </a:rPr>
              <a:t>long</a:t>
            </a:r>
            <a:r>
              <a:rPr lang="en" b="1" u="sng">
                <a:latin typeface="Source Code Pro"/>
                <a:ea typeface="Source Code Pro"/>
                <a:cs typeface="Source Code Pro"/>
                <a:sym typeface="Source Code Pro"/>
              </a:rPr>
              <a:t> rval = t2 * t5;</a:t>
            </a:r>
            <a:endParaRPr b="1" u="sng">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rval;</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207" name="Google Shape;207;p33" descr="The sixth line of code (imulq..) is bolded and underlined."/>
          <p:cNvSpPr/>
          <p:nvPr/>
        </p:nvSpPr>
        <p:spPr>
          <a:xfrm>
            <a:off x="5209800" y="742825"/>
            <a:ext cx="3622500" cy="17769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a:solidFill>
                  <a:schemeClr val="dk1"/>
                </a:solidFill>
                <a:latin typeface="Source Code Pro"/>
                <a:ea typeface="Source Code Pro"/>
                <a:cs typeface="Source Code Pro"/>
                <a:sym typeface="Source Code Pro"/>
              </a:rPr>
              <a:t>arith:</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(%rdi,%rsi),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addq</a:t>
            </a:r>
            <a:r>
              <a:rPr lang="en">
                <a:solidFill>
                  <a:schemeClr val="dk1"/>
                </a:solidFill>
                <a:latin typeface="Source Code Pro"/>
                <a:ea typeface="Source Code Pro"/>
                <a:cs typeface="Source Code Pro"/>
                <a:sym typeface="Source Code Pro"/>
              </a:rPr>
              <a:t> %rdx, %rax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(%rsi,%rsi,2),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salq</a:t>
            </a:r>
            <a:r>
              <a:rPr lang="en">
                <a:solidFill>
                  <a:schemeClr val="dk1"/>
                </a:solidFill>
                <a:latin typeface="Source Code Pro"/>
                <a:ea typeface="Source Code Pro"/>
                <a:cs typeface="Source Code Pro"/>
                <a:sym typeface="Source Code Pro"/>
              </a:rPr>
              <a:t> $4, %rdx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a:solidFill>
                  <a:schemeClr val="dk1"/>
                </a:solidFill>
                <a:latin typeface="Source Code Pro"/>
                <a:ea typeface="Source Code Pro"/>
                <a:cs typeface="Source Code Pro"/>
                <a:sym typeface="Source Code Pro"/>
              </a:rPr>
              <a:t>leaq</a:t>
            </a:r>
            <a:r>
              <a:rPr lang="en">
                <a:solidFill>
                  <a:schemeClr val="dk1"/>
                </a:solidFill>
                <a:latin typeface="Source Code Pro"/>
                <a:ea typeface="Source Code Pro"/>
                <a:cs typeface="Source Code Pro"/>
                <a:sym typeface="Source Code Pro"/>
              </a:rPr>
              <a:t> 4(%rdi,%rdx), %rcx</a:t>
            </a:r>
            <a:endParaRPr>
              <a:solidFill>
                <a:schemeClr val="dk1"/>
              </a:solidFill>
              <a:latin typeface="Source Code Pro"/>
              <a:ea typeface="Source Code Pro"/>
              <a:cs typeface="Source Code Pro"/>
              <a:sym typeface="Source Code Pro"/>
            </a:endParaRPr>
          </a:p>
          <a:p>
            <a:pPr marL="0" lvl="0" indent="457200" algn="l" rtl="0">
              <a:spcBef>
                <a:spcPts val="0"/>
              </a:spcBef>
              <a:spcAft>
                <a:spcPts val="0"/>
              </a:spcAft>
              <a:buNone/>
            </a:pPr>
            <a:r>
              <a:rPr lang="en" b="1" u="sng">
                <a:solidFill>
                  <a:schemeClr val="dk1"/>
                </a:solidFill>
                <a:latin typeface="Source Code Pro"/>
                <a:ea typeface="Source Code Pro"/>
                <a:cs typeface="Source Code Pro"/>
                <a:sym typeface="Source Code Pro"/>
              </a:rPr>
              <a:t>imulq %rcx, %rax</a:t>
            </a:r>
            <a:endParaRPr b="1" u="sng">
              <a:solidFill>
                <a:schemeClr val="dk1"/>
              </a:solidFill>
              <a:latin typeface="Source Code Pro"/>
              <a:ea typeface="Source Code Pro"/>
              <a:cs typeface="Source Code Pro"/>
              <a:sym typeface="Source Code Pro"/>
            </a:endParaRPr>
          </a:p>
          <a:p>
            <a:pPr marL="0" lvl="0" indent="457200" algn="l" rtl="0">
              <a:lnSpc>
                <a:spcPct val="100000"/>
              </a:lnSpc>
              <a:spcBef>
                <a:spcPts val="0"/>
              </a:spcBef>
              <a:spcAft>
                <a:spcPts val="0"/>
              </a:spcAft>
              <a:buNone/>
            </a:pPr>
            <a:r>
              <a:rPr lang="en" b="1">
                <a:solidFill>
                  <a:schemeClr val="dk1"/>
                </a:solidFill>
                <a:latin typeface="Source Code Pro"/>
                <a:ea typeface="Source Code Pro"/>
                <a:cs typeface="Source Code Pro"/>
                <a:sym typeface="Source Code Pro"/>
              </a:rPr>
              <a:t>ret</a:t>
            </a:r>
            <a:endParaRPr b="1">
              <a:solidFill>
                <a:schemeClr val="dk1"/>
              </a:solidFill>
              <a:latin typeface="Source Code Pro"/>
              <a:ea typeface="Source Code Pro"/>
              <a:cs typeface="Source Code Pro"/>
              <a:sym typeface="Source Code Pro"/>
            </a:endParaRPr>
          </a:p>
        </p:txBody>
      </p:sp>
      <p:cxnSp>
        <p:nvCxnSpPr>
          <p:cNvPr id="208" name="Google Shape;208;p33" descr="Arrow pointing from the first code segment (long arith...) to the second (arith:...)"/>
          <p:cNvCxnSpPr/>
          <p:nvPr/>
        </p:nvCxnSpPr>
        <p:spPr>
          <a:xfrm rot="10800000" flipH="1">
            <a:off x="4324200" y="1631275"/>
            <a:ext cx="885600" cy="203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209" name="Google Shape;209;p33" descr="rval in row 3, t5 in row 4, and t4 in row 5 are bolded"/>
          <p:cNvGraphicFramePr/>
          <p:nvPr/>
        </p:nvGraphicFramePr>
        <p:xfrm>
          <a:off x="5878525" y="2716925"/>
          <a:ext cx="2285050" cy="1423500"/>
        </p:xfrm>
        <a:graphic>
          <a:graphicData uri="http://schemas.openxmlformats.org/drawingml/2006/table">
            <a:tbl>
              <a:tblPr>
                <a:noFill/>
                <a:tableStyleId>{F8FF84AE-1350-4028-B230-AF5223EACEC7}</a:tableStyleId>
              </a:tblPr>
              <a:tblGrid>
                <a:gridCol w="664875">
                  <a:extLst>
                    <a:ext uri="{9D8B030D-6E8A-4147-A177-3AD203B41FA5}">
                      <a16:colId xmlns:a16="http://schemas.microsoft.com/office/drawing/2014/main" val="20000"/>
                    </a:ext>
                  </a:extLst>
                </a:gridCol>
                <a:gridCol w="1620175">
                  <a:extLst>
                    <a:ext uri="{9D8B030D-6E8A-4147-A177-3AD203B41FA5}">
                      <a16:colId xmlns:a16="http://schemas.microsoft.com/office/drawing/2014/main" val="20001"/>
                    </a:ext>
                  </a:extLst>
                </a:gridCol>
              </a:tblGrid>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t1, t2, </a:t>
                      </a:r>
                      <a:r>
                        <a:rPr lang="en" b="1">
                          <a:latin typeface="Source Code Pro"/>
                          <a:ea typeface="Source Code Pro"/>
                          <a:cs typeface="Source Code Pro"/>
                          <a:sym typeface="Source Code Pro"/>
                        </a:rPr>
                        <a:t>rval</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%rcx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b="1">
                          <a:latin typeface="Source Code Pro"/>
                          <a:ea typeface="Source Code Pro"/>
                          <a:cs typeface="Source Code Pro"/>
                          <a:sym typeface="Source Code Pro"/>
                        </a:rPr>
                        <a:t>t5</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2847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a:t>
                      </a:r>
                      <a:endParaRPr>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z, </a:t>
                      </a:r>
                      <a:r>
                        <a:rPr lang="en" b="1">
                          <a:latin typeface="Source Code Pro"/>
                          <a:ea typeface="Source Code Pro"/>
                          <a:cs typeface="Source Code Pro"/>
                          <a:sym typeface="Source Code Pro"/>
                        </a:rPr>
                        <a:t>t4</a:t>
                      </a:r>
                      <a:endParaRPr b="1">
                        <a:latin typeface="Source Code Pro"/>
                        <a:ea typeface="Source Code Pro"/>
                        <a:cs typeface="Source Code Pro"/>
                        <a:sym typeface="Source Code Pro"/>
                      </a:endParaRPr>
                    </a:p>
                  </a:txBody>
                  <a:tcPr marL="91425" marR="91425" marT="27425" marB="27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10" name="Google Shape;210;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216" name="Google Shape;216;p3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Address Computation Part 2: Electric Boogaloo</a:t>
            </a:r>
            <a:endParaRPr/>
          </a:p>
          <a:p>
            <a:pPr marL="914400" lvl="1" indent="-330200" algn="l" rtl="0">
              <a:spcBef>
                <a:spcPts val="0"/>
              </a:spcBef>
              <a:spcAft>
                <a:spcPts val="0"/>
              </a:spcAft>
              <a:buSzPts val="1600"/>
              <a:buChar char="○"/>
            </a:pPr>
            <a:r>
              <a:rPr lang="en"/>
              <a:t>Memory addressing mode examples</a:t>
            </a:r>
            <a:endParaRPr/>
          </a:p>
          <a:p>
            <a:pPr marL="914400" lvl="1" indent="-330200" algn="l" rtl="0">
              <a:spcBef>
                <a:spcPts val="0"/>
              </a:spcBef>
              <a:spcAft>
                <a:spcPts val="0"/>
              </a:spcAft>
              <a:buSzPts val="1600"/>
              <a:buChar char="○"/>
            </a:pPr>
            <a:r>
              <a:rPr lang="en"/>
              <a:t>lea instruction</a:t>
            </a:r>
            <a:endParaRPr/>
          </a:p>
          <a:p>
            <a:pPr marL="457200" lvl="0" indent="-342900" algn="l" rtl="0">
              <a:spcBef>
                <a:spcPts val="0"/>
              </a:spcBef>
              <a:spcAft>
                <a:spcPts val="0"/>
              </a:spcAft>
              <a:buSzPts val="1800"/>
              <a:buChar char="●"/>
            </a:pPr>
            <a:r>
              <a:rPr lang="en" b="1">
                <a:solidFill>
                  <a:srgbClr val="7030A0"/>
                </a:solidFill>
              </a:rPr>
              <a:t>Move extension</a:t>
            </a:r>
            <a:endParaRPr b="1">
              <a:solidFill>
                <a:srgbClr val="7030A0"/>
              </a:solidFill>
            </a:endParaRPr>
          </a:p>
          <a:p>
            <a:pPr marL="457200" lvl="0" indent="-342900" algn="l" rtl="0">
              <a:spcBef>
                <a:spcPts val="0"/>
              </a:spcBef>
              <a:spcAft>
                <a:spcPts val="0"/>
              </a:spcAft>
              <a:buSzPts val="1800"/>
              <a:buChar char="●"/>
            </a:pPr>
            <a:r>
              <a:rPr lang="en"/>
              <a:t>Control flow</a:t>
            </a:r>
            <a:endParaRPr/>
          </a:p>
          <a:p>
            <a:pPr marL="914400" lvl="1" indent="-330200" algn="l" rtl="0">
              <a:spcBef>
                <a:spcPts val="0"/>
              </a:spcBef>
              <a:spcAft>
                <a:spcPts val="0"/>
              </a:spcAft>
              <a:buSzPts val="1600"/>
              <a:buChar char="○"/>
            </a:pPr>
            <a:r>
              <a:rPr lang="en"/>
              <a:t>Processor state</a:t>
            </a:r>
            <a:endParaRPr/>
          </a:p>
          <a:p>
            <a:pPr marL="914400" lvl="1" indent="-330200" algn="l" rtl="0">
              <a:spcBef>
                <a:spcPts val="0"/>
              </a:spcBef>
              <a:spcAft>
                <a:spcPts val="0"/>
              </a:spcAft>
              <a:buSzPts val="1600"/>
              <a:buChar char="○"/>
            </a:pPr>
            <a:r>
              <a:rPr lang="en"/>
              <a:t>Condition codes</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jmp</a:t>
            </a:r>
            <a:r>
              <a:rPr lang="en"/>
              <a:t> and </a:t>
            </a:r>
            <a:r>
              <a:rPr lang="en">
                <a:latin typeface="Source Code Pro"/>
                <a:ea typeface="Source Code Pro"/>
                <a:cs typeface="Source Code Pro"/>
                <a:sym typeface="Source Code Pro"/>
              </a:rPr>
              <a:t>set</a:t>
            </a:r>
            <a:r>
              <a:rPr lang="en"/>
              <a:t> instructions</a:t>
            </a:r>
            <a:endParaRPr/>
          </a:p>
        </p:txBody>
      </p:sp>
      <p:sp>
        <p:nvSpPr>
          <p:cNvPr id="217" name="Google Shape;217;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Move extension: </a:t>
            </a:r>
            <a:r>
              <a:rPr lang="en">
                <a:latin typeface="Source Code Pro"/>
                <a:ea typeface="Source Code Pro"/>
                <a:cs typeface="Source Code Pro"/>
                <a:sym typeface="Source Code Pro"/>
              </a:rPr>
              <a:t>movz</a:t>
            </a:r>
            <a:r>
              <a:rPr lang="en"/>
              <a:t> and </a:t>
            </a:r>
            <a:r>
              <a:rPr lang="en">
                <a:latin typeface="Source Code Pro"/>
                <a:ea typeface="Source Code Pro"/>
                <a:cs typeface="Source Code Pro"/>
                <a:sym typeface="Source Code Pro"/>
              </a:rPr>
              <a:t>movs</a:t>
            </a:r>
            <a:endParaRPr>
              <a:latin typeface="Source Code Pro"/>
              <a:ea typeface="Source Code Pro"/>
              <a:cs typeface="Source Code Pro"/>
              <a:sym typeface="Source Code Pro"/>
            </a:endParaRPr>
          </a:p>
        </p:txBody>
      </p:sp>
      <p:sp>
        <p:nvSpPr>
          <p:cNvPr id="223" name="Google Shape;223;p35"/>
          <p:cNvSpPr txBox="1">
            <a:spLocks noGrp="1"/>
          </p:cNvSpPr>
          <p:nvPr>
            <p:ph type="body" idx="1"/>
          </p:nvPr>
        </p:nvSpPr>
        <p:spPr>
          <a:xfrm>
            <a:off x="311700" y="742825"/>
            <a:ext cx="8520600" cy="28608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latin typeface="Source Code Pro"/>
                <a:ea typeface="Source Code Pro"/>
                <a:cs typeface="Source Code Pro"/>
                <a:sym typeface="Source Code Pro"/>
              </a:rPr>
              <a:t>movz__ src, dst</a:t>
            </a:r>
            <a:r>
              <a:rPr lang="en"/>
              <a:t>	=	Move with zero extension</a:t>
            </a:r>
            <a:endParaRPr/>
          </a:p>
          <a:p>
            <a:pPr marL="457200" lvl="0" indent="-342900" algn="l" rtl="0">
              <a:spcBef>
                <a:spcPts val="0"/>
              </a:spcBef>
              <a:spcAft>
                <a:spcPts val="0"/>
              </a:spcAft>
              <a:buSzPts val="1800"/>
              <a:buChar char="●"/>
            </a:pPr>
            <a:r>
              <a:rPr lang="en">
                <a:latin typeface="Source Code Pro"/>
                <a:ea typeface="Source Code Pro"/>
                <a:cs typeface="Source Code Pro"/>
                <a:sym typeface="Source Code Pro"/>
              </a:rPr>
              <a:t>movs__ src, dst</a:t>
            </a:r>
            <a:r>
              <a:rPr lang="en"/>
              <a:t>	=	Move with sign extension</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src </a:t>
            </a:r>
            <a:r>
              <a:rPr lang="en"/>
              <a:t>can me memory or register. </a:t>
            </a:r>
            <a:r>
              <a:rPr lang="en">
                <a:latin typeface="Source Code Pro"/>
                <a:ea typeface="Source Code Pro"/>
                <a:cs typeface="Source Code Pro"/>
                <a:sym typeface="Source Code Pro"/>
              </a:rPr>
              <a:t>dst</a:t>
            </a:r>
            <a:r>
              <a:rPr lang="en"/>
              <a:t> </a:t>
            </a:r>
            <a:r>
              <a:rPr lang="en" i="1"/>
              <a:t>must </a:t>
            </a:r>
            <a:r>
              <a:rPr lang="en"/>
              <a:t>be a register</a:t>
            </a:r>
            <a:endParaRPr/>
          </a:p>
          <a:p>
            <a:pPr marL="914400" lvl="1" indent="-330200" algn="l" rtl="0">
              <a:spcBef>
                <a:spcPts val="0"/>
              </a:spcBef>
              <a:spcAft>
                <a:spcPts val="0"/>
              </a:spcAft>
              <a:buSzPts val="1600"/>
              <a:buChar char="○"/>
            </a:pPr>
            <a:r>
              <a:rPr lang="en"/>
              <a:t>Copy from a </a:t>
            </a:r>
            <a:r>
              <a:rPr lang="en" i="1"/>
              <a:t>smaller</a:t>
            </a:r>
            <a:r>
              <a:rPr lang="en"/>
              <a:t> source value to a </a:t>
            </a:r>
            <a:r>
              <a:rPr lang="en" i="1"/>
              <a:t>larger</a:t>
            </a:r>
            <a:r>
              <a:rPr lang="en"/>
              <a:t> destination</a:t>
            </a:r>
            <a:endParaRPr/>
          </a:p>
          <a:p>
            <a:pPr marL="1371600" lvl="2" indent="-330200" algn="l" rtl="0">
              <a:spcBef>
                <a:spcPts val="0"/>
              </a:spcBef>
              <a:spcAft>
                <a:spcPts val="0"/>
              </a:spcAft>
              <a:buSzPts val="1600"/>
              <a:buChar char="■"/>
            </a:pPr>
            <a:r>
              <a:rPr lang="en"/>
              <a:t>Takes two width specifiers: 1st is source, 2nd is destination</a:t>
            </a:r>
            <a:endParaRPr/>
          </a:p>
          <a:p>
            <a:pPr marL="914400" lvl="1" indent="-330200" algn="l" rtl="0">
              <a:spcBef>
                <a:spcPts val="0"/>
              </a:spcBef>
              <a:spcAft>
                <a:spcPts val="0"/>
              </a:spcAft>
              <a:buSzPts val="1600"/>
              <a:buChar char="○"/>
            </a:pPr>
            <a:r>
              <a:rPr lang="en"/>
              <a:t>Fill remaining bits of dest with zero (mov</a:t>
            </a:r>
            <a:r>
              <a:rPr lang="en" b="1"/>
              <a:t>z</a:t>
            </a:r>
            <a:r>
              <a:rPr lang="en"/>
              <a:t>) or sign bit (mov</a:t>
            </a:r>
            <a:r>
              <a:rPr lang="en" b="1"/>
              <a:t>s</a:t>
            </a:r>
            <a:r>
              <a:rPr lang="en"/>
              <a:t>)</a:t>
            </a:r>
            <a:endParaRPr/>
          </a:p>
          <a:p>
            <a:pPr marL="0" lvl="0" indent="0" algn="l" rtl="0">
              <a:spcBef>
                <a:spcPts val="1200"/>
              </a:spcBef>
              <a:spcAft>
                <a:spcPts val="0"/>
              </a:spcAft>
              <a:buNone/>
            </a:pPr>
            <a:r>
              <a:rPr lang="en" u="sng"/>
              <a:t>Example</a:t>
            </a:r>
            <a:r>
              <a:rPr lang="en"/>
              <a:t>:</a:t>
            </a:r>
            <a:endParaRPr/>
          </a:p>
          <a:p>
            <a:pPr marL="0" lvl="0" indent="0" algn="l" rtl="0">
              <a:spcBef>
                <a:spcPts val="1200"/>
              </a:spcBef>
              <a:spcAft>
                <a:spcPts val="1200"/>
              </a:spcAft>
              <a:buNone/>
            </a:pPr>
            <a:r>
              <a:rPr lang="en">
                <a:latin typeface="Source Code Pro"/>
                <a:ea typeface="Source Code Pro"/>
                <a:cs typeface="Source Code Pro"/>
                <a:sym typeface="Source Code Pro"/>
              </a:rPr>
              <a:t>movzbw %al, %bx</a:t>
            </a:r>
            <a:endParaRPr>
              <a:latin typeface="Source Code Pro"/>
              <a:ea typeface="Source Code Pro"/>
              <a:cs typeface="Source Code Pro"/>
              <a:sym typeface="Source Code Pro"/>
            </a:endParaRPr>
          </a:p>
        </p:txBody>
      </p:sp>
      <p:pic>
        <p:nvPicPr>
          <p:cNvPr id="224" name="Google Shape;224;p35" descr="To rows of 8 boxes each. The first is labeled %rax and contains 0xFF in the rightmost box, while the rest contain 0x??. The second is labeled %rbx  and contains 0xFF in the rightmost box, 0x00 in the box directly to the left of it, and 0x?? in the remaining boxes. The rightmost box is shaded purple in both rows."/>
          <p:cNvPicPr preferRelativeResize="0"/>
          <p:nvPr/>
        </p:nvPicPr>
        <p:blipFill>
          <a:blip r:embed="rId3">
            <a:alphaModFix/>
          </a:blip>
          <a:stretch>
            <a:fillRect/>
          </a:stretch>
        </p:blipFill>
        <p:spPr>
          <a:xfrm>
            <a:off x="2852950" y="2771625"/>
            <a:ext cx="5979349" cy="1225275"/>
          </a:xfrm>
          <a:prstGeom prst="rect">
            <a:avLst/>
          </a:prstGeom>
          <a:noFill/>
          <a:ln>
            <a:noFill/>
          </a:ln>
        </p:spPr>
      </p:pic>
      <p:sp>
        <p:nvSpPr>
          <p:cNvPr id="225" name="Google Shape;225;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Move extension: </a:t>
            </a:r>
            <a:r>
              <a:rPr lang="en">
                <a:latin typeface="Source Code Pro"/>
                <a:ea typeface="Source Code Pro"/>
                <a:cs typeface="Source Code Pro"/>
                <a:sym typeface="Source Code Pro"/>
              </a:rPr>
              <a:t>movz</a:t>
            </a:r>
            <a:r>
              <a:rPr lang="en"/>
              <a:t> and </a:t>
            </a:r>
            <a:r>
              <a:rPr lang="en">
                <a:latin typeface="Source Code Pro"/>
                <a:ea typeface="Source Code Pro"/>
                <a:cs typeface="Source Code Pro"/>
                <a:sym typeface="Source Code Pro"/>
              </a:rPr>
              <a:t>movs</a:t>
            </a:r>
            <a:r>
              <a:rPr lang="en"/>
              <a:t> (pt 2)</a:t>
            </a:r>
            <a:endParaRPr/>
          </a:p>
        </p:txBody>
      </p:sp>
      <p:sp>
        <p:nvSpPr>
          <p:cNvPr id="231" name="Google Shape;231;p36"/>
          <p:cNvSpPr txBox="1">
            <a:spLocks noGrp="1"/>
          </p:cNvSpPr>
          <p:nvPr>
            <p:ph type="body" idx="1"/>
          </p:nvPr>
        </p:nvSpPr>
        <p:spPr>
          <a:xfrm>
            <a:off x="311700" y="742825"/>
            <a:ext cx="8520600" cy="2860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latin typeface="Source Code Pro"/>
                <a:ea typeface="Source Code Pro"/>
                <a:cs typeface="Source Code Pro"/>
                <a:sym typeface="Source Code Pro"/>
              </a:rPr>
              <a:t>movz__ src, dst</a:t>
            </a:r>
            <a:r>
              <a:rPr lang="en"/>
              <a:t>	=	Move with zero extension</a:t>
            </a:r>
            <a:endParaRPr/>
          </a:p>
          <a:p>
            <a:pPr marL="457200" lvl="0" indent="-342900" algn="l" rtl="0">
              <a:spcBef>
                <a:spcPts val="0"/>
              </a:spcBef>
              <a:spcAft>
                <a:spcPts val="0"/>
              </a:spcAft>
              <a:buSzPts val="1800"/>
              <a:buChar char="●"/>
            </a:pPr>
            <a:r>
              <a:rPr lang="en">
                <a:latin typeface="Source Code Pro"/>
                <a:ea typeface="Source Code Pro"/>
                <a:cs typeface="Source Code Pro"/>
                <a:sym typeface="Source Code Pro"/>
              </a:rPr>
              <a:t>movs__ src, dst</a:t>
            </a:r>
            <a:r>
              <a:rPr lang="en"/>
              <a:t>	=	Move with sign extension</a:t>
            </a:r>
            <a:endParaRPr/>
          </a:p>
          <a:p>
            <a:pPr marL="0" lvl="0" indent="0" algn="l" rtl="0">
              <a:spcBef>
                <a:spcPts val="1200"/>
              </a:spcBef>
              <a:spcAft>
                <a:spcPts val="0"/>
              </a:spcAft>
              <a:buNone/>
            </a:pPr>
            <a:r>
              <a:rPr lang="en" u="sng"/>
              <a:t>Example</a:t>
            </a:r>
            <a:r>
              <a:rPr lang="en"/>
              <a:t>:</a:t>
            </a:r>
            <a:endParaRPr/>
          </a:p>
          <a:p>
            <a:pPr marL="0" lvl="0" indent="0" algn="l" rtl="0">
              <a:spcBef>
                <a:spcPts val="1200"/>
              </a:spcBef>
              <a:spcAft>
                <a:spcPts val="1200"/>
              </a:spcAft>
              <a:buNone/>
            </a:pPr>
            <a:r>
              <a:rPr lang="en">
                <a:latin typeface="Source Code Pro"/>
                <a:ea typeface="Source Code Pro"/>
                <a:cs typeface="Source Code Pro"/>
                <a:sym typeface="Source Code Pro"/>
              </a:rPr>
              <a:t>movsbl (%rax), %ebx</a:t>
            </a:r>
            <a:endParaRPr>
              <a:latin typeface="Source Code Pro"/>
              <a:ea typeface="Source Code Pro"/>
              <a:cs typeface="Source Code Pro"/>
              <a:sym typeface="Source Code Pro"/>
            </a:endParaRPr>
          </a:p>
        </p:txBody>
      </p:sp>
      <p:pic>
        <p:nvPicPr>
          <p:cNvPr id="232" name="Google Shape;232;p36" descr="At the top is a row of 8 boxes labeled &quot;%rax&quot; containing the values 0x00 0x00 0x7F 0xFF 0xC6 0x1F 0xA4 0xE8. Below it is a row of 5 boxes labeled &quot;Memory&quot;. The middle box of this row is shaded purple and contains the value 0xFF, while the other boxes contain 0x??. An arrow points from the %rax row to the 0xFF box in Memory.At the bottom is another row of boxes labeled &quot;rbx&quot;. The four leftmost boxes each contain 0x00, which is written in red. The four rightmost boxes contain the value 0xFF, with the rightmost box being shaded purple"/>
          <p:cNvPicPr preferRelativeResize="0"/>
          <p:nvPr/>
        </p:nvPicPr>
        <p:blipFill>
          <a:blip r:embed="rId3">
            <a:alphaModFix/>
          </a:blip>
          <a:stretch>
            <a:fillRect/>
          </a:stretch>
        </p:blipFill>
        <p:spPr>
          <a:xfrm>
            <a:off x="3220448" y="2206148"/>
            <a:ext cx="5800700" cy="1954675"/>
          </a:xfrm>
          <a:prstGeom prst="rect">
            <a:avLst/>
          </a:prstGeom>
          <a:noFill/>
          <a:ln>
            <a:noFill/>
          </a:ln>
        </p:spPr>
      </p:pic>
      <p:sp>
        <p:nvSpPr>
          <p:cNvPr id="233" name="Google Shape;233;p36"/>
          <p:cNvSpPr/>
          <p:nvPr/>
        </p:nvSpPr>
        <p:spPr>
          <a:xfrm>
            <a:off x="327600" y="2620900"/>
            <a:ext cx="2784600" cy="1449600"/>
          </a:xfrm>
          <a:prstGeom prst="wedgeRectCallout">
            <a:avLst>
              <a:gd name="adj1" fmla="val 75299"/>
              <a:gd name="adj2" fmla="val 35315"/>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In x86_64, </a:t>
            </a:r>
            <a:r>
              <a:rPr lang="en" i="1"/>
              <a:t>any instruction</a:t>
            </a:r>
            <a:r>
              <a:rPr lang="en"/>
              <a:t> that writes a 4-byte value to a register </a:t>
            </a:r>
            <a:r>
              <a:rPr lang="en" b="1"/>
              <a:t>automatically sets the highest 4 bytes of that register to 0!</a:t>
            </a:r>
            <a:endParaRPr b="1"/>
          </a:p>
        </p:txBody>
      </p:sp>
      <p:sp>
        <p:nvSpPr>
          <p:cNvPr id="234" name="Google Shape;234;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Administrivia</a:t>
            </a:r>
            <a:endParaRPr/>
          </a:p>
        </p:txBody>
      </p:sp>
      <p:sp>
        <p:nvSpPr>
          <p:cNvPr id="85" name="Google Shape;85;p19"/>
          <p:cNvSpPr txBox="1">
            <a:spLocks noGrp="1"/>
          </p:cNvSpPr>
          <p:nvPr>
            <p:ph type="body" idx="1"/>
          </p:nvPr>
        </p:nvSpPr>
        <p:spPr>
          <a:xfrm>
            <a:off x="311700" y="666625"/>
            <a:ext cx="8520600" cy="36288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Today:</a:t>
            </a:r>
            <a:endParaRPr/>
          </a:p>
          <a:p>
            <a:pPr marL="914400" lvl="1" indent="-330200" algn="l" rtl="0">
              <a:spcBef>
                <a:spcPts val="0"/>
              </a:spcBef>
              <a:spcAft>
                <a:spcPts val="0"/>
              </a:spcAft>
              <a:buSzPts val="1600"/>
              <a:buChar char="○"/>
            </a:pPr>
            <a:r>
              <a:rPr lang="en"/>
              <a:t>HW6 due  (11:59pm)</a:t>
            </a:r>
            <a:endParaRPr/>
          </a:p>
          <a:p>
            <a:pPr marL="914400" lvl="1" indent="-330200" algn="l" rtl="0">
              <a:spcBef>
                <a:spcPts val="0"/>
              </a:spcBef>
              <a:spcAft>
                <a:spcPts val="0"/>
              </a:spcAft>
              <a:buSzPts val="1600"/>
              <a:buChar char="○"/>
            </a:pPr>
            <a:r>
              <a:rPr lang="en"/>
              <a:t>Late deadline for Lab 1a (11:59pm)</a:t>
            </a:r>
            <a:endParaRPr/>
          </a:p>
          <a:p>
            <a:pPr marL="914400" lvl="1" indent="-330200" algn="l" rtl="0">
              <a:spcBef>
                <a:spcPts val="0"/>
              </a:spcBef>
              <a:spcAft>
                <a:spcPts val="0"/>
              </a:spcAft>
              <a:buSzPts val="1600"/>
              <a:buChar char="○"/>
            </a:pPr>
            <a:r>
              <a:rPr lang="en"/>
              <a:t>Quiz 1 out (11:59pm)</a:t>
            </a:r>
            <a:endParaRPr/>
          </a:p>
          <a:p>
            <a:pPr marL="1371600" lvl="2" indent="-330200" algn="l" rtl="0">
              <a:spcBef>
                <a:spcPts val="0"/>
              </a:spcBef>
              <a:spcAft>
                <a:spcPts val="0"/>
              </a:spcAft>
              <a:buSzPts val="1600"/>
              <a:buChar char="■"/>
            </a:pPr>
            <a:r>
              <a:rPr lang="en"/>
              <a:t>Reminder: Abbot Elementary policy (see course website for details)</a:t>
            </a:r>
            <a:endParaRPr/>
          </a:p>
          <a:p>
            <a:pPr marL="457200" lvl="0" indent="-342900" algn="l" rtl="0">
              <a:spcBef>
                <a:spcPts val="0"/>
              </a:spcBef>
              <a:spcAft>
                <a:spcPts val="0"/>
              </a:spcAft>
              <a:buSzPts val="1800"/>
              <a:buChar char="●"/>
            </a:pPr>
            <a:r>
              <a:rPr lang="en"/>
              <a:t>Monday 7/8:</a:t>
            </a:r>
            <a:endParaRPr/>
          </a:p>
          <a:p>
            <a:pPr marL="914400" lvl="1" indent="-330200" algn="l" rtl="0">
              <a:spcBef>
                <a:spcPts val="0"/>
              </a:spcBef>
              <a:spcAft>
                <a:spcPts val="0"/>
              </a:spcAft>
              <a:buSzPts val="1600"/>
              <a:buChar char="○"/>
            </a:pPr>
            <a:r>
              <a:rPr lang="en"/>
              <a:t>RD9 due (1pm)</a:t>
            </a:r>
            <a:endParaRPr/>
          </a:p>
          <a:p>
            <a:pPr marL="914400" lvl="1" indent="-330200" algn="l" rtl="0">
              <a:spcBef>
                <a:spcPts val="0"/>
              </a:spcBef>
              <a:spcAft>
                <a:spcPts val="0"/>
              </a:spcAft>
              <a:buSzPts val="1600"/>
              <a:buChar char="○"/>
            </a:pPr>
            <a:r>
              <a:rPr lang="en"/>
              <a:t>HW7 due (11:59pm)</a:t>
            </a:r>
            <a:endParaRPr/>
          </a:p>
          <a:p>
            <a:pPr marL="457200" lvl="0" indent="-342900" algn="l" rtl="0">
              <a:spcBef>
                <a:spcPts val="0"/>
              </a:spcBef>
              <a:spcAft>
                <a:spcPts val="0"/>
              </a:spcAft>
              <a:buSzPts val="1800"/>
              <a:buChar char="●"/>
            </a:pPr>
            <a:r>
              <a:rPr lang="en"/>
              <a:t>Wednesday 7/10:</a:t>
            </a:r>
            <a:endParaRPr/>
          </a:p>
          <a:p>
            <a:pPr marL="914400" lvl="1" indent="-330200" algn="l" rtl="0">
              <a:spcBef>
                <a:spcPts val="0"/>
              </a:spcBef>
              <a:spcAft>
                <a:spcPts val="0"/>
              </a:spcAft>
              <a:buSzPts val="1600"/>
              <a:buChar char="○"/>
            </a:pPr>
            <a:r>
              <a:rPr lang="en"/>
              <a:t>RD 10 due (1pm)</a:t>
            </a:r>
            <a:endParaRPr/>
          </a:p>
          <a:p>
            <a:pPr marL="914400" lvl="1" indent="-330200" algn="l" rtl="0">
              <a:spcBef>
                <a:spcPts val="0"/>
              </a:spcBef>
              <a:spcAft>
                <a:spcPts val="0"/>
              </a:spcAft>
              <a:buSzPts val="1600"/>
              <a:buChar char="○"/>
            </a:pPr>
            <a:r>
              <a:rPr lang="en"/>
              <a:t>HW8 due (11:59pm)</a:t>
            </a:r>
            <a:endParaRPr/>
          </a:p>
          <a:p>
            <a:pPr marL="914400" lvl="1" indent="-330200" algn="l" rtl="0">
              <a:spcBef>
                <a:spcPts val="0"/>
              </a:spcBef>
              <a:spcAft>
                <a:spcPts val="0"/>
              </a:spcAft>
              <a:buSzPts val="1600"/>
              <a:buChar char="○"/>
            </a:pPr>
            <a:r>
              <a:rPr lang="en" b="1"/>
              <a:t>Lab1b due (11:59pm)</a:t>
            </a:r>
            <a:endParaRPr b="1"/>
          </a:p>
        </p:txBody>
      </p:sp>
      <p:sp>
        <p:nvSpPr>
          <p:cNvPr id="86" name="Google Shape;86;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240" name="Google Shape;240;p37"/>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Address Computation Part 2: Electric Boogaloo</a:t>
            </a:r>
            <a:endParaRPr/>
          </a:p>
          <a:p>
            <a:pPr marL="914400" lvl="1" indent="-330200" algn="l" rtl="0">
              <a:spcBef>
                <a:spcPts val="0"/>
              </a:spcBef>
              <a:spcAft>
                <a:spcPts val="0"/>
              </a:spcAft>
              <a:buSzPts val="1600"/>
              <a:buChar char="○"/>
            </a:pPr>
            <a:r>
              <a:rPr lang="en"/>
              <a:t>Memory addressing mode examples</a:t>
            </a:r>
            <a:endParaRPr/>
          </a:p>
          <a:p>
            <a:pPr marL="914400" lvl="1" indent="-330200" algn="l" rtl="0">
              <a:spcBef>
                <a:spcPts val="0"/>
              </a:spcBef>
              <a:spcAft>
                <a:spcPts val="0"/>
              </a:spcAft>
              <a:buSzPts val="1600"/>
              <a:buChar char="○"/>
            </a:pPr>
            <a:r>
              <a:rPr lang="en"/>
              <a:t>lea instruction</a:t>
            </a:r>
            <a:endParaRPr/>
          </a:p>
          <a:p>
            <a:pPr marL="457200" lvl="0" indent="-342900" algn="l" rtl="0">
              <a:spcBef>
                <a:spcPts val="0"/>
              </a:spcBef>
              <a:spcAft>
                <a:spcPts val="0"/>
              </a:spcAft>
              <a:buSzPts val="1800"/>
              <a:buChar char="●"/>
            </a:pPr>
            <a:r>
              <a:rPr lang="en"/>
              <a:t>Move extension</a:t>
            </a:r>
            <a:endParaRPr/>
          </a:p>
          <a:p>
            <a:pPr marL="457200" lvl="0" indent="-342900" algn="l" rtl="0">
              <a:spcBef>
                <a:spcPts val="0"/>
              </a:spcBef>
              <a:spcAft>
                <a:spcPts val="0"/>
              </a:spcAft>
              <a:buSzPts val="1800"/>
              <a:buChar char="●"/>
            </a:pPr>
            <a:r>
              <a:rPr lang="en" b="1">
                <a:solidFill>
                  <a:srgbClr val="7030A0"/>
                </a:solidFill>
              </a:rPr>
              <a:t>Control flow</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Processor state</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Condition codes</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jmp and set instructions</a:t>
            </a:r>
            <a:endParaRPr b="1">
              <a:solidFill>
                <a:srgbClr val="7030A0"/>
              </a:solidFill>
            </a:endParaRPr>
          </a:p>
        </p:txBody>
      </p:sp>
      <p:sp>
        <p:nvSpPr>
          <p:cNvPr id="241" name="Google Shape;241;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Control Flow</a:t>
            </a:r>
            <a:endParaRPr/>
          </a:p>
        </p:txBody>
      </p:sp>
      <p:sp>
        <p:nvSpPr>
          <p:cNvPr id="247" name="Google Shape;247;p38"/>
          <p:cNvSpPr txBox="1">
            <a:spLocks noGrp="1"/>
          </p:cNvSpPr>
          <p:nvPr>
            <p:ph type="body" idx="1"/>
          </p:nvPr>
        </p:nvSpPr>
        <p:spPr>
          <a:xfrm>
            <a:off x="311700" y="742825"/>
            <a:ext cx="8520600" cy="1575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How do we alter the flow of execution?</a:t>
            </a:r>
            <a:endParaRPr/>
          </a:p>
          <a:p>
            <a:pPr marL="914400" lvl="1" indent="-330200" algn="l" rtl="0">
              <a:spcBef>
                <a:spcPts val="0"/>
              </a:spcBef>
              <a:spcAft>
                <a:spcPts val="0"/>
              </a:spcAft>
              <a:buSzPts val="1600"/>
              <a:buChar char="○"/>
            </a:pPr>
            <a:r>
              <a:rPr lang="en"/>
              <a:t>ex: if/else ladders, loops, etc.</a:t>
            </a:r>
            <a:endParaRPr/>
          </a:p>
          <a:p>
            <a:pPr marL="0" lvl="0" indent="0" algn="l" rtl="0">
              <a:spcBef>
                <a:spcPts val="1200"/>
              </a:spcBef>
              <a:spcAft>
                <a:spcPts val="1200"/>
              </a:spcAft>
              <a:buNone/>
            </a:pPr>
            <a:r>
              <a:rPr lang="en" sz="1600" u="sng"/>
              <a:t>Example:</a:t>
            </a:r>
            <a:endParaRPr u="sng"/>
          </a:p>
        </p:txBody>
      </p:sp>
      <p:sp>
        <p:nvSpPr>
          <p:cNvPr id="248" name="Google Shape;248;p38"/>
          <p:cNvSpPr/>
          <p:nvPr/>
        </p:nvSpPr>
        <p:spPr>
          <a:xfrm>
            <a:off x="311700" y="1924725"/>
            <a:ext cx="3570900" cy="2203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max(</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a:t>
            </a:r>
            <a:endParaRPr>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max;</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if (x &gt; y) {</a:t>
            </a:r>
            <a:endParaRPr>
              <a:latin typeface="Source Code Pro"/>
              <a:ea typeface="Source Code Pro"/>
              <a:cs typeface="Source Code Pro"/>
              <a:sym typeface="Source Code Pro"/>
            </a:endParaRPr>
          </a:p>
          <a:p>
            <a:pPr marL="457200" lvl="0" indent="457200" algn="l" rtl="0">
              <a:spcBef>
                <a:spcPts val="0"/>
              </a:spcBef>
              <a:spcAft>
                <a:spcPts val="0"/>
              </a:spcAft>
              <a:buClr>
                <a:schemeClr val="dk1"/>
              </a:buClr>
              <a:buSzPts val="1100"/>
              <a:buFont typeface="Arial"/>
              <a:buNone/>
            </a:pPr>
            <a:r>
              <a:rPr lang="en" b="1">
                <a:solidFill>
                  <a:srgbClr val="38761D"/>
                </a:solidFill>
                <a:latin typeface="Source Code Pro"/>
                <a:ea typeface="Source Code Pro"/>
                <a:cs typeface="Source Code Pro"/>
                <a:sym typeface="Source Code Pro"/>
              </a:rPr>
              <a:t>max = x;</a:t>
            </a:r>
            <a:endParaRPr b="1">
              <a:solidFill>
                <a:srgbClr val="38761D"/>
              </a:solidFill>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 else {</a:t>
            </a:r>
            <a:endParaRPr>
              <a:latin typeface="Source Code Pro"/>
              <a:ea typeface="Source Code Pro"/>
              <a:cs typeface="Source Code Pro"/>
              <a:sym typeface="Source Code Pro"/>
            </a:endParaRPr>
          </a:p>
          <a:p>
            <a:pPr marL="457200" lvl="0" indent="457200" algn="l" rtl="0">
              <a:spcBef>
                <a:spcPts val="0"/>
              </a:spcBef>
              <a:spcAft>
                <a:spcPts val="0"/>
              </a:spcAft>
              <a:buClr>
                <a:schemeClr val="dk1"/>
              </a:buClr>
              <a:buSzPts val="1100"/>
              <a:buFont typeface="Arial"/>
              <a:buNone/>
            </a:pPr>
            <a:r>
              <a:rPr lang="en" b="1">
                <a:solidFill>
                  <a:srgbClr val="4B2A85"/>
                </a:solidFill>
                <a:latin typeface="Source Code Pro"/>
                <a:ea typeface="Source Code Pro"/>
                <a:cs typeface="Source Code Pro"/>
                <a:sym typeface="Source Code Pro"/>
              </a:rPr>
              <a:t>max = y;</a:t>
            </a:r>
            <a:endParaRPr b="1">
              <a:solidFill>
                <a:srgbClr val="4B2A85"/>
              </a:solidFill>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max;</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249" name="Google Shape;249;p38"/>
          <p:cNvSpPr/>
          <p:nvPr/>
        </p:nvSpPr>
        <p:spPr>
          <a:xfrm>
            <a:off x="5471650" y="1965675"/>
            <a:ext cx="2956200" cy="21213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max:</a:t>
            </a:r>
            <a:endParaRPr>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a:solidFill>
                  <a:schemeClr val="accent6"/>
                </a:solidFill>
                <a:latin typeface="Source Code Pro"/>
                <a:ea typeface="Source Code Pro"/>
                <a:cs typeface="Source Code Pro"/>
                <a:sym typeface="Source Code Pro"/>
              </a:rPr>
              <a:t>???</a:t>
            </a:r>
            <a:endParaRPr>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solidFill>
                  <a:srgbClr val="38761D"/>
                </a:solidFill>
                <a:latin typeface="Source Code Pro"/>
                <a:ea typeface="Source Code Pro"/>
                <a:cs typeface="Source Code Pro"/>
                <a:sym typeface="Source Code Pro"/>
              </a:rPr>
              <a:t>movq</a:t>
            </a:r>
            <a:r>
              <a:rPr lang="en">
                <a:solidFill>
                  <a:srgbClr val="38761D"/>
                </a:solidFill>
                <a:latin typeface="Source Code Pro"/>
                <a:ea typeface="Source Code Pro"/>
                <a:cs typeface="Source Code Pro"/>
                <a:sym typeface="Source Code Pro"/>
              </a:rPr>
              <a:t> %rdi, %rax</a:t>
            </a:r>
            <a:endParaRPr>
              <a:solidFill>
                <a:srgbClr val="38761D"/>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a:solidFill>
                  <a:schemeClr val="accent6"/>
                </a:solidFill>
                <a:latin typeface="Source Code Pro"/>
                <a:ea typeface="Source Code Pro"/>
                <a:cs typeface="Source Code Pro"/>
                <a:sym typeface="Source Code Pro"/>
              </a:rPr>
              <a:t>???</a:t>
            </a:r>
            <a:endParaRPr>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solidFill>
                  <a:schemeClr val="accent6"/>
                </a:solidFill>
                <a:latin typeface="Source Code Pro"/>
                <a:ea typeface="Source Code Pro"/>
                <a:cs typeface="Source Code Pro"/>
                <a:sym typeface="Source Code Pro"/>
              </a:rPr>
              <a:t>	???</a:t>
            </a:r>
            <a:endParaRPr>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solidFill>
                  <a:srgbClr val="4B2A85"/>
                </a:solidFill>
                <a:latin typeface="Source Code Pro"/>
                <a:ea typeface="Source Code Pro"/>
                <a:cs typeface="Source Code Pro"/>
                <a:sym typeface="Source Code Pro"/>
              </a:rPr>
              <a:t>movq</a:t>
            </a:r>
            <a:r>
              <a:rPr lang="en">
                <a:solidFill>
                  <a:srgbClr val="4B2A85"/>
                </a:solidFill>
                <a:latin typeface="Source Code Pro"/>
                <a:ea typeface="Source Code Pro"/>
                <a:cs typeface="Source Code Pro"/>
                <a:sym typeface="Source Code Pro"/>
              </a:rPr>
              <a:t> %rsi, %rax</a:t>
            </a:r>
            <a:endParaRPr>
              <a:solidFill>
                <a:srgbClr val="4B2A85"/>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solidFill>
                  <a:schemeClr val="accent6"/>
                </a:solidFill>
                <a:latin typeface="Source Code Pro"/>
                <a:ea typeface="Source Code Pro"/>
                <a:cs typeface="Source Code Pro"/>
                <a:sym typeface="Source Code Pro"/>
              </a:rPr>
              <a:t>	???</a:t>
            </a:r>
            <a:endParaRPr>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a:latin typeface="Source Code Pro"/>
                <a:ea typeface="Source Code Pro"/>
                <a:cs typeface="Source Code Pro"/>
                <a:sym typeface="Source Code Pro"/>
              </a:rPr>
              <a:t>	</a:t>
            </a:r>
            <a:r>
              <a:rPr lang="en" b="1">
                <a:latin typeface="Source Code Pro"/>
                <a:ea typeface="Source Code Pro"/>
                <a:cs typeface="Source Code Pro"/>
                <a:sym typeface="Source Code Pro"/>
              </a:rPr>
              <a:t>ret</a:t>
            </a:r>
            <a:endParaRPr b="1">
              <a:latin typeface="Source Code Pro"/>
              <a:ea typeface="Source Code Pro"/>
              <a:cs typeface="Source Code Pro"/>
              <a:sym typeface="Source Code Pro"/>
            </a:endParaRPr>
          </a:p>
        </p:txBody>
      </p:sp>
      <p:cxnSp>
        <p:nvCxnSpPr>
          <p:cNvPr id="250" name="Google Shape;250;p38" descr="Arrow pointing from the first code snippet (long max...) to the second (max:...)"/>
          <p:cNvCxnSpPr>
            <a:stCxn id="248" idx="3"/>
            <a:endCxn id="251" idx="1"/>
          </p:cNvCxnSpPr>
          <p:nvPr/>
        </p:nvCxnSpPr>
        <p:spPr>
          <a:xfrm>
            <a:off x="3882600" y="3026325"/>
            <a:ext cx="1589100" cy="0"/>
          </a:xfrm>
          <a:prstGeom prst="straightConnector1">
            <a:avLst/>
          </a:prstGeom>
          <a:noFill/>
          <a:ln w="28575" cap="flat" cmpd="sng">
            <a:solidFill>
              <a:srgbClr val="7030A0"/>
            </a:solidFill>
            <a:prstDash val="solid"/>
            <a:round/>
            <a:headEnd type="none" w="med" len="med"/>
            <a:tailEnd type="triangle" w="med" len="med"/>
          </a:ln>
        </p:spPr>
      </p:cxnSp>
      <p:graphicFrame>
        <p:nvGraphicFramePr>
          <p:cNvPr id="252" name="Google Shape;252;p38"/>
          <p:cNvGraphicFramePr/>
          <p:nvPr/>
        </p:nvGraphicFramePr>
        <p:xfrm>
          <a:off x="5563625" y="311800"/>
          <a:ext cx="2496850" cy="1188630"/>
        </p:xfrm>
        <a:graphic>
          <a:graphicData uri="http://schemas.openxmlformats.org/drawingml/2006/table">
            <a:tbl>
              <a:tblPr>
                <a:noFill/>
                <a:tableStyleId>{F8FF84AE-1350-4028-B230-AF5223EACEC7}</a:tableStyleId>
              </a:tblPr>
              <a:tblGrid>
                <a:gridCol w="1248425">
                  <a:extLst>
                    <a:ext uri="{9D8B030D-6E8A-4147-A177-3AD203B41FA5}">
                      <a16:colId xmlns:a16="http://schemas.microsoft.com/office/drawing/2014/main" val="20000"/>
                    </a:ext>
                  </a:extLst>
                </a:gridCol>
                <a:gridCol w="124842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Return value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53" name="Google Shape;253;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Control Flow (pt 2)</a:t>
            </a:r>
            <a:endParaRPr/>
          </a:p>
        </p:txBody>
      </p:sp>
      <p:sp>
        <p:nvSpPr>
          <p:cNvPr id="259" name="Google Shape;259;p39"/>
          <p:cNvSpPr txBox="1">
            <a:spLocks noGrp="1"/>
          </p:cNvSpPr>
          <p:nvPr>
            <p:ph type="body" idx="1"/>
          </p:nvPr>
        </p:nvSpPr>
        <p:spPr>
          <a:xfrm>
            <a:off x="311700" y="742825"/>
            <a:ext cx="8520600" cy="1575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How do we alter the flow of execution?</a:t>
            </a:r>
            <a:endParaRPr/>
          </a:p>
          <a:p>
            <a:pPr marL="914400" lvl="1" indent="-330200" algn="l" rtl="0">
              <a:spcBef>
                <a:spcPts val="0"/>
              </a:spcBef>
              <a:spcAft>
                <a:spcPts val="0"/>
              </a:spcAft>
              <a:buSzPts val="1600"/>
              <a:buChar char="○"/>
            </a:pPr>
            <a:r>
              <a:rPr lang="en"/>
              <a:t>ex: if/else ladders, loops, etc.</a:t>
            </a:r>
            <a:endParaRPr/>
          </a:p>
          <a:p>
            <a:pPr marL="0" lvl="0" indent="0" algn="l" rtl="0">
              <a:spcBef>
                <a:spcPts val="1200"/>
              </a:spcBef>
              <a:spcAft>
                <a:spcPts val="1200"/>
              </a:spcAft>
              <a:buNone/>
            </a:pPr>
            <a:r>
              <a:rPr lang="en" sz="1600" u="sng"/>
              <a:t>Example:</a:t>
            </a:r>
            <a:endParaRPr u="sng"/>
          </a:p>
        </p:txBody>
      </p:sp>
      <p:sp>
        <p:nvSpPr>
          <p:cNvPr id="260" name="Google Shape;260;p39"/>
          <p:cNvSpPr/>
          <p:nvPr/>
        </p:nvSpPr>
        <p:spPr>
          <a:xfrm>
            <a:off x="311700" y="1924725"/>
            <a:ext cx="3570900" cy="2203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max(</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y)</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0000FF"/>
                </a:solidFill>
                <a:latin typeface="Source Code Pro"/>
                <a:ea typeface="Source Code Pro"/>
                <a:cs typeface="Source Code Pro"/>
                <a:sym typeface="Source Code Pro"/>
              </a:rPr>
              <a:t>long</a:t>
            </a:r>
            <a:r>
              <a:rPr lang="en">
                <a:latin typeface="Source Code Pro"/>
                <a:ea typeface="Source Code Pro"/>
                <a:cs typeface="Source Code Pro"/>
                <a:sym typeface="Source Code Pro"/>
              </a:rPr>
              <a:t> max;</a:t>
            </a:r>
            <a:endParaRPr>
              <a:latin typeface="Source Code Pro"/>
              <a:ea typeface="Source Code Pro"/>
              <a:cs typeface="Source Code Pro"/>
              <a:sym typeface="Source Code Pro"/>
            </a:endParaRPr>
          </a:p>
          <a:p>
            <a:pPr marL="0" lvl="0" indent="457200" algn="l" rtl="0">
              <a:spcBef>
                <a:spcPts val="0"/>
              </a:spcBef>
              <a:spcAft>
                <a:spcPts val="0"/>
              </a:spcAft>
              <a:buNone/>
            </a:pPr>
            <a:r>
              <a:rPr lang="en">
                <a:latin typeface="Source Code Pro"/>
                <a:ea typeface="Source Code Pro"/>
                <a:cs typeface="Source Code Pro"/>
                <a:sym typeface="Source Code Pro"/>
              </a:rPr>
              <a:t>if (x &gt; y) {</a:t>
            </a:r>
            <a:endParaRPr>
              <a:latin typeface="Source Code Pro"/>
              <a:ea typeface="Source Code Pro"/>
              <a:cs typeface="Source Code Pro"/>
              <a:sym typeface="Source Code Pro"/>
            </a:endParaRPr>
          </a:p>
          <a:p>
            <a:pPr marL="457200" lvl="0" indent="457200" algn="l" rtl="0">
              <a:spcBef>
                <a:spcPts val="0"/>
              </a:spcBef>
              <a:spcAft>
                <a:spcPts val="0"/>
              </a:spcAft>
              <a:buNone/>
            </a:pPr>
            <a:r>
              <a:rPr lang="en" b="1">
                <a:solidFill>
                  <a:srgbClr val="38761D"/>
                </a:solidFill>
                <a:latin typeface="Source Code Pro"/>
                <a:ea typeface="Source Code Pro"/>
                <a:cs typeface="Source Code Pro"/>
                <a:sym typeface="Source Code Pro"/>
              </a:rPr>
              <a:t>max = x;</a:t>
            </a:r>
            <a:endParaRPr b="1">
              <a:solidFill>
                <a:srgbClr val="38761D"/>
              </a:solidFill>
              <a:latin typeface="Source Code Pro"/>
              <a:ea typeface="Source Code Pro"/>
              <a:cs typeface="Source Code Pro"/>
              <a:sym typeface="Source Code Pro"/>
            </a:endParaRPr>
          </a:p>
          <a:p>
            <a:pPr marL="0" lvl="0" indent="457200" algn="l" rtl="0">
              <a:spcBef>
                <a:spcPts val="0"/>
              </a:spcBef>
              <a:spcAft>
                <a:spcPts val="0"/>
              </a:spcAft>
              <a:buNone/>
            </a:pPr>
            <a:r>
              <a:rPr lang="en">
                <a:latin typeface="Source Code Pro"/>
                <a:ea typeface="Source Code Pro"/>
                <a:cs typeface="Source Code Pro"/>
                <a:sym typeface="Source Code Pro"/>
              </a:rPr>
              <a:t>} else {</a:t>
            </a:r>
            <a:endParaRPr>
              <a:latin typeface="Source Code Pro"/>
              <a:ea typeface="Source Code Pro"/>
              <a:cs typeface="Source Code Pro"/>
              <a:sym typeface="Source Code Pro"/>
            </a:endParaRPr>
          </a:p>
          <a:p>
            <a:pPr marL="457200" lvl="0" indent="457200" algn="l" rtl="0">
              <a:spcBef>
                <a:spcPts val="0"/>
              </a:spcBef>
              <a:spcAft>
                <a:spcPts val="0"/>
              </a:spcAft>
              <a:buNone/>
            </a:pPr>
            <a:r>
              <a:rPr lang="en" b="1">
                <a:solidFill>
                  <a:srgbClr val="4B2A85"/>
                </a:solidFill>
                <a:latin typeface="Source Code Pro"/>
                <a:ea typeface="Source Code Pro"/>
                <a:cs typeface="Source Code Pro"/>
                <a:sym typeface="Source Code Pro"/>
              </a:rPr>
              <a:t>max = y;</a:t>
            </a:r>
            <a:endParaRPr b="1">
              <a:solidFill>
                <a:srgbClr val="4B2A85"/>
              </a:solidFill>
              <a:latin typeface="Source Code Pro"/>
              <a:ea typeface="Source Code Pro"/>
              <a:cs typeface="Source Code Pro"/>
              <a:sym typeface="Source Code Pro"/>
            </a:endParaRPr>
          </a:p>
          <a:p>
            <a:pPr marL="0" lvl="0" indent="45720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max;</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261" name="Google Shape;261;p39"/>
          <p:cNvSpPr/>
          <p:nvPr/>
        </p:nvSpPr>
        <p:spPr>
          <a:xfrm>
            <a:off x="5471650" y="1965675"/>
            <a:ext cx="2876896" cy="21213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dirty="0">
                <a:latin typeface="Source Code Pro"/>
                <a:ea typeface="Source Code Pro"/>
                <a:cs typeface="Source Code Pro"/>
                <a:sym typeface="Source Code Pro"/>
              </a:rPr>
              <a:t>max:</a:t>
            </a:r>
            <a:endParaRPr dirty="0">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i="1" dirty="0">
                <a:solidFill>
                  <a:schemeClr val="accent6"/>
                </a:solidFill>
                <a:latin typeface="Source Code Pro"/>
                <a:ea typeface="Source Code Pro"/>
                <a:cs typeface="Source Code Pro"/>
                <a:sym typeface="Source Code Pro"/>
              </a:rPr>
              <a:t>    if x&lt;y, jump to else</a:t>
            </a:r>
            <a:endParaRPr i="1" dirty="0">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b="1" dirty="0">
                <a:solidFill>
                  <a:srgbClr val="38761D"/>
                </a:solidFill>
                <a:latin typeface="Source Code Pro"/>
                <a:ea typeface="Source Code Pro"/>
                <a:cs typeface="Source Code Pro"/>
                <a:sym typeface="Source Code Pro"/>
              </a:rPr>
              <a:t>    movq</a:t>
            </a:r>
            <a:r>
              <a:rPr lang="en" dirty="0">
                <a:solidFill>
                  <a:srgbClr val="38761D"/>
                </a:solidFill>
                <a:latin typeface="Source Code Pro"/>
                <a:ea typeface="Source Code Pro"/>
                <a:cs typeface="Source Code Pro"/>
                <a:sym typeface="Source Code Pro"/>
              </a:rPr>
              <a:t> %rdi, %rax</a:t>
            </a:r>
            <a:endParaRPr dirty="0">
              <a:solidFill>
                <a:srgbClr val="38761D"/>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i="1" dirty="0">
                <a:solidFill>
                  <a:schemeClr val="accent6"/>
                </a:solidFill>
                <a:latin typeface="Source Code Pro"/>
                <a:ea typeface="Source Code Pro"/>
                <a:cs typeface="Source Code Pro"/>
                <a:sym typeface="Source Code Pro"/>
              </a:rPr>
              <a:t>    jump to done</a:t>
            </a:r>
            <a:endParaRPr i="1" dirty="0">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dirty="0">
                <a:solidFill>
                  <a:schemeClr val="accent6"/>
                </a:solidFill>
                <a:latin typeface="Source Code Pro"/>
                <a:ea typeface="Source Code Pro"/>
                <a:cs typeface="Source Code Pro"/>
                <a:sym typeface="Source Code Pro"/>
              </a:rPr>
              <a:t>else:</a:t>
            </a:r>
            <a:endParaRPr dirty="0">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b="1" dirty="0">
                <a:solidFill>
                  <a:srgbClr val="4B2A85"/>
                </a:solidFill>
                <a:latin typeface="Source Code Pro"/>
                <a:ea typeface="Source Code Pro"/>
                <a:cs typeface="Source Code Pro"/>
                <a:sym typeface="Source Code Pro"/>
              </a:rPr>
              <a:t>    movq</a:t>
            </a:r>
            <a:r>
              <a:rPr lang="en" dirty="0">
                <a:solidFill>
                  <a:srgbClr val="4B2A85"/>
                </a:solidFill>
                <a:latin typeface="Source Code Pro"/>
                <a:ea typeface="Source Code Pro"/>
                <a:cs typeface="Source Code Pro"/>
                <a:sym typeface="Source Code Pro"/>
              </a:rPr>
              <a:t> %rsi, %rax</a:t>
            </a:r>
            <a:endParaRPr dirty="0">
              <a:solidFill>
                <a:srgbClr val="4B2A85"/>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dirty="0">
                <a:solidFill>
                  <a:schemeClr val="accent6"/>
                </a:solidFill>
                <a:latin typeface="Source Code Pro"/>
                <a:ea typeface="Source Code Pro"/>
                <a:cs typeface="Source Code Pro"/>
                <a:sym typeface="Source Code Pro"/>
              </a:rPr>
              <a:t>done:</a:t>
            </a:r>
            <a:endParaRPr b="1" dirty="0">
              <a:solidFill>
                <a:schemeClr val="accent6"/>
              </a:solidFill>
              <a:latin typeface="Source Code Pro"/>
              <a:ea typeface="Source Code Pro"/>
              <a:cs typeface="Source Code Pro"/>
              <a:sym typeface="Source Code Pro"/>
            </a:endParaRPr>
          </a:p>
          <a:p>
            <a:pPr marL="0" lvl="0" indent="0" algn="l" rtl="0">
              <a:lnSpc>
                <a:spcPct val="115000"/>
              </a:lnSpc>
              <a:spcBef>
                <a:spcPts val="0"/>
              </a:spcBef>
              <a:spcAft>
                <a:spcPts val="0"/>
              </a:spcAft>
              <a:buNone/>
            </a:pPr>
            <a:r>
              <a:rPr lang="en" b="1" dirty="0">
                <a:latin typeface="Source Code Pro"/>
                <a:ea typeface="Source Code Pro"/>
                <a:cs typeface="Source Code Pro"/>
                <a:sym typeface="Source Code Pro"/>
              </a:rPr>
              <a:t>    ret</a:t>
            </a:r>
            <a:endParaRPr b="1" dirty="0">
              <a:latin typeface="Source Code Pro"/>
              <a:ea typeface="Source Code Pro"/>
              <a:cs typeface="Source Code Pro"/>
              <a:sym typeface="Source Code Pro"/>
            </a:endParaRPr>
          </a:p>
        </p:txBody>
      </p:sp>
      <p:sp>
        <p:nvSpPr>
          <p:cNvPr id="262" name="Google Shape;262;p39" descr="Speech bubble pointing to to &quot;if x&lt;y....&quot;"/>
          <p:cNvSpPr/>
          <p:nvPr/>
        </p:nvSpPr>
        <p:spPr>
          <a:xfrm>
            <a:off x="4036926" y="1620450"/>
            <a:ext cx="1280400" cy="819000"/>
          </a:xfrm>
          <a:prstGeom prst="wedgeRoundRectCallout">
            <a:avLst>
              <a:gd name="adj1" fmla="val 100390"/>
              <a:gd name="adj2" fmla="val 46154"/>
              <a:gd name="adj3" fmla="val 0"/>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Conditional </a:t>
            </a:r>
            <a:r>
              <a:rPr lang="en"/>
              <a:t>jump</a:t>
            </a:r>
            <a:endParaRPr/>
          </a:p>
        </p:txBody>
      </p:sp>
      <p:sp>
        <p:nvSpPr>
          <p:cNvPr id="263" name="Google Shape;263;p39" descr="Speech bubble pointing to &quot;jump to done&quot;"/>
          <p:cNvSpPr/>
          <p:nvPr/>
        </p:nvSpPr>
        <p:spPr>
          <a:xfrm>
            <a:off x="3952325" y="2629075"/>
            <a:ext cx="1449600" cy="819000"/>
          </a:xfrm>
          <a:prstGeom prst="wedgeRoundRectCallout">
            <a:avLst>
              <a:gd name="adj1" fmla="val 88673"/>
              <a:gd name="adj2" fmla="val -17998"/>
              <a:gd name="adj3" fmla="val 0"/>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a:t>Unconditional </a:t>
            </a:r>
            <a:r>
              <a:rPr lang="en"/>
              <a:t>jump</a:t>
            </a:r>
            <a:endParaRPr/>
          </a:p>
        </p:txBody>
      </p:sp>
      <p:graphicFrame>
        <p:nvGraphicFramePr>
          <p:cNvPr id="264" name="Google Shape;264;p39"/>
          <p:cNvGraphicFramePr/>
          <p:nvPr/>
        </p:nvGraphicFramePr>
        <p:xfrm>
          <a:off x="5563625" y="311800"/>
          <a:ext cx="2496850" cy="1188630"/>
        </p:xfrm>
        <a:graphic>
          <a:graphicData uri="http://schemas.openxmlformats.org/drawingml/2006/table">
            <a:tbl>
              <a:tblPr>
                <a:noFill/>
                <a:tableStyleId>{F8FF84AE-1350-4028-B230-AF5223EACEC7}</a:tableStyleId>
              </a:tblPr>
              <a:tblGrid>
                <a:gridCol w="1248425">
                  <a:extLst>
                    <a:ext uri="{9D8B030D-6E8A-4147-A177-3AD203B41FA5}">
                      <a16:colId xmlns:a16="http://schemas.microsoft.com/office/drawing/2014/main" val="20000"/>
                    </a:ext>
                  </a:extLst>
                </a:gridCol>
                <a:gridCol w="124842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%rax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Return value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65" name="Google Shape;265;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Conditionals and Control Flow</a:t>
            </a:r>
            <a:endParaRPr/>
          </a:p>
        </p:txBody>
      </p:sp>
      <p:sp>
        <p:nvSpPr>
          <p:cNvPr id="271" name="Google Shape;271;p40"/>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lnSpc>
                <a:spcPct val="115000"/>
              </a:lnSpc>
              <a:spcBef>
                <a:spcPts val="0"/>
              </a:spcBef>
              <a:spcAft>
                <a:spcPts val="0"/>
              </a:spcAft>
              <a:buSzPts val="1800"/>
              <a:buChar char="●"/>
            </a:pPr>
            <a:r>
              <a:rPr lang="en"/>
              <a:t>Conditional jump</a:t>
            </a:r>
            <a:endParaRPr/>
          </a:p>
          <a:p>
            <a:pPr marL="914400" lvl="1" indent="-330200" algn="l" rtl="0">
              <a:lnSpc>
                <a:spcPct val="115000"/>
              </a:lnSpc>
              <a:spcBef>
                <a:spcPts val="0"/>
              </a:spcBef>
              <a:spcAft>
                <a:spcPts val="0"/>
              </a:spcAft>
              <a:buSzPts val="1600"/>
              <a:buChar char="○"/>
            </a:pPr>
            <a:r>
              <a:rPr lang="en"/>
              <a:t>Jump to somewhere else </a:t>
            </a:r>
            <a:r>
              <a:rPr lang="en" u="sng"/>
              <a:t>if some condition is true</a:t>
            </a:r>
            <a:r>
              <a:rPr lang="en"/>
              <a:t>, otherwise execute next instruction in order</a:t>
            </a:r>
            <a:endParaRPr/>
          </a:p>
          <a:p>
            <a:pPr marL="457200" lvl="0" indent="-342900" algn="l" rtl="0">
              <a:lnSpc>
                <a:spcPct val="115000"/>
              </a:lnSpc>
              <a:spcBef>
                <a:spcPts val="0"/>
              </a:spcBef>
              <a:spcAft>
                <a:spcPts val="0"/>
              </a:spcAft>
              <a:buSzPts val="1800"/>
              <a:buChar char="●"/>
            </a:pPr>
            <a:r>
              <a:rPr lang="en"/>
              <a:t>Unconditional jump</a:t>
            </a:r>
            <a:endParaRPr/>
          </a:p>
          <a:p>
            <a:pPr marL="914400" lvl="1" indent="-330200" algn="l" rtl="0">
              <a:lnSpc>
                <a:spcPct val="115000"/>
              </a:lnSpc>
              <a:spcBef>
                <a:spcPts val="0"/>
              </a:spcBef>
              <a:spcAft>
                <a:spcPts val="0"/>
              </a:spcAft>
              <a:buSzPts val="1600"/>
              <a:buChar char="○"/>
            </a:pPr>
            <a:r>
              <a:rPr lang="en" u="sng"/>
              <a:t>Always</a:t>
            </a:r>
            <a:r>
              <a:rPr lang="en"/>
              <a:t> jump when you get to this instruction</a:t>
            </a:r>
            <a:endParaRPr/>
          </a:p>
          <a:p>
            <a:pPr marL="457200" lvl="0" indent="-342900" algn="l" rtl="0">
              <a:lnSpc>
                <a:spcPct val="115000"/>
              </a:lnSpc>
              <a:spcBef>
                <a:spcPts val="0"/>
              </a:spcBef>
              <a:spcAft>
                <a:spcPts val="0"/>
              </a:spcAft>
              <a:buSzPts val="1800"/>
              <a:buChar char="●"/>
            </a:pPr>
            <a:r>
              <a:rPr lang="en"/>
              <a:t>Together, they can implement most control flow constructs in high-level languages:</a:t>
            </a:r>
            <a:endParaRPr/>
          </a:p>
          <a:p>
            <a:pPr marL="914400" lvl="1" indent="-330200" algn="l" rtl="0">
              <a:lnSpc>
                <a:spcPct val="115000"/>
              </a:lnSpc>
              <a:spcBef>
                <a:spcPts val="0"/>
              </a:spcBef>
              <a:spcAft>
                <a:spcPts val="0"/>
              </a:spcAft>
              <a:buSzPts val="1600"/>
              <a:buFont typeface="Source Code Pro"/>
              <a:buChar char="○"/>
            </a:pPr>
            <a:r>
              <a:rPr lang="en">
                <a:solidFill>
                  <a:srgbClr val="7030A0"/>
                </a:solidFill>
                <a:latin typeface="Source Code Pro"/>
                <a:ea typeface="Source Code Pro"/>
                <a:cs typeface="Source Code Pro"/>
                <a:sym typeface="Source Code Pro"/>
              </a:rPr>
              <a:t>if</a:t>
            </a:r>
            <a:r>
              <a:rPr lang="en">
                <a:latin typeface="Source Code Pro"/>
                <a:ea typeface="Source Code Pro"/>
                <a:cs typeface="Source Code Pro"/>
                <a:sym typeface="Source Code Pro"/>
              </a:rPr>
              <a:t> (</a:t>
            </a:r>
            <a:r>
              <a:rPr lang="en" i="1">
                <a:solidFill>
                  <a:schemeClr val="dk2"/>
                </a:solidFill>
                <a:latin typeface="Source Code Pro"/>
                <a:ea typeface="Source Code Pro"/>
                <a:cs typeface="Source Code Pro"/>
                <a:sym typeface="Source Code Pro"/>
              </a:rPr>
              <a:t>condition</a:t>
            </a:r>
            <a:r>
              <a:rPr lang="en">
                <a:latin typeface="Source Code Pro"/>
                <a:ea typeface="Source Code Pro"/>
                <a:cs typeface="Source Code Pro"/>
                <a:sym typeface="Source Code Pro"/>
              </a:rPr>
              <a:t>) {...} </a:t>
            </a:r>
            <a:r>
              <a:rPr lang="en">
                <a:solidFill>
                  <a:srgbClr val="7030A0"/>
                </a:solidFill>
                <a:latin typeface="Source Code Pro"/>
                <a:ea typeface="Source Code Pro"/>
                <a:cs typeface="Source Code Pro"/>
                <a:sym typeface="Source Code Pro"/>
              </a:rPr>
              <a:t>else</a:t>
            </a:r>
            <a:r>
              <a:rPr lang="en">
                <a:latin typeface="Source Code Pro"/>
                <a:ea typeface="Source Code Pro"/>
                <a:cs typeface="Source Code Pro"/>
                <a:sym typeface="Source Code Pro"/>
              </a:rPr>
              <a:t> {...}</a:t>
            </a:r>
            <a:endParaRPr>
              <a:latin typeface="Source Code Pro"/>
              <a:ea typeface="Source Code Pro"/>
              <a:cs typeface="Source Code Pro"/>
              <a:sym typeface="Source Code Pro"/>
            </a:endParaRPr>
          </a:p>
          <a:p>
            <a:pPr marL="914400" lvl="1" indent="-330200" algn="l" rtl="0">
              <a:lnSpc>
                <a:spcPct val="115000"/>
              </a:lnSpc>
              <a:spcBef>
                <a:spcPts val="0"/>
              </a:spcBef>
              <a:spcAft>
                <a:spcPts val="0"/>
              </a:spcAft>
              <a:buSzPts val="1600"/>
              <a:buFont typeface="Source Code Pro"/>
              <a:buChar char="○"/>
            </a:pPr>
            <a:r>
              <a:rPr lang="en">
                <a:solidFill>
                  <a:srgbClr val="7030A0"/>
                </a:solidFill>
                <a:latin typeface="Source Code Pro"/>
                <a:ea typeface="Source Code Pro"/>
                <a:cs typeface="Source Code Pro"/>
                <a:sym typeface="Source Code Pro"/>
              </a:rPr>
              <a:t>while</a:t>
            </a:r>
            <a:r>
              <a:rPr lang="en">
                <a:latin typeface="Source Code Pro"/>
                <a:ea typeface="Source Code Pro"/>
                <a:cs typeface="Source Code Pro"/>
                <a:sym typeface="Source Code Pro"/>
              </a:rPr>
              <a:t> (</a:t>
            </a:r>
            <a:r>
              <a:rPr lang="en" i="1">
                <a:solidFill>
                  <a:schemeClr val="dk2"/>
                </a:solidFill>
                <a:latin typeface="Source Code Pro"/>
                <a:ea typeface="Source Code Pro"/>
                <a:cs typeface="Source Code Pro"/>
                <a:sym typeface="Source Code Pro"/>
              </a:rPr>
              <a:t>condition</a:t>
            </a:r>
            <a:r>
              <a:rPr lang="en">
                <a:latin typeface="Source Code Pro"/>
                <a:ea typeface="Source Code Pro"/>
                <a:cs typeface="Source Code Pro"/>
                <a:sym typeface="Source Code Pro"/>
              </a:rPr>
              <a:t>) {...}</a:t>
            </a:r>
            <a:endParaRPr>
              <a:latin typeface="Source Code Pro"/>
              <a:ea typeface="Source Code Pro"/>
              <a:cs typeface="Source Code Pro"/>
              <a:sym typeface="Source Code Pro"/>
            </a:endParaRPr>
          </a:p>
          <a:p>
            <a:pPr marL="914400" lvl="1" indent="-330200" algn="l" rtl="0">
              <a:lnSpc>
                <a:spcPct val="115000"/>
              </a:lnSpc>
              <a:spcBef>
                <a:spcPts val="0"/>
              </a:spcBef>
              <a:spcAft>
                <a:spcPts val="0"/>
              </a:spcAft>
              <a:buSzPts val="1600"/>
              <a:buFont typeface="Source Code Pro"/>
              <a:buChar char="○"/>
            </a:pPr>
            <a:r>
              <a:rPr lang="en">
                <a:solidFill>
                  <a:srgbClr val="7030A0"/>
                </a:solidFill>
                <a:latin typeface="Source Code Pro"/>
                <a:ea typeface="Source Code Pro"/>
                <a:cs typeface="Source Code Pro"/>
                <a:sym typeface="Source Code Pro"/>
              </a:rPr>
              <a:t>for</a:t>
            </a:r>
            <a:r>
              <a:rPr lang="en">
                <a:latin typeface="Source Code Pro"/>
                <a:ea typeface="Source Code Pro"/>
                <a:cs typeface="Source Code Pro"/>
                <a:sym typeface="Source Code Pro"/>
              </a:rPr>
              <a:t> (</a:t>
            </a:r>
            <a:r>
              <a:rPr lang="en" i="1">
                <a:solidFill>
                  <a:schemeClr val="dk2"/>
                </a:solidFill>
                <a:latin typeface="Source Code Pro"/>
                <a:ea typeface="Source Code Pro"/>
                <a:cs typeface="Source Code Pro"/>
                <a:sym typeface="Source Code Pro"/>
              </a:rPr>
              <a:t>initialization</a:t>
            </a:r>
            <a:r>
              <a:rPr lang="en">
                <a:latin typeface="Source Code Pro"/>
                <a:ea typeface="Source Code Pro"/>
                <a:cs typeface="Source Code Pro"/>
                <a:sym typeface="Source Code Pro"/>
              </a:rPr>
              <a:t>; </a:t>
            </a:r>
            <a:r>
              <a:rPr lang="en" i="1">
                <a:solidFill>
                  <a:schemeClr val="dk2"/>
                </a:solidFill>
                <a:latin typeface="Source Code Pro"/>
                <a:ea typeface="Source Code Pro"/>
                <a:cs typeface="Source Code Pro"/>
                <a:sym typeface="Source Code Pro"/>
              </a:rPr>
              <a:t>condition</a:t>
            </a:r>
            <a:r>
              <a:rPr lang="en">
                <a:latin typeface="Source Code Pro"/>
                <a:ea typeface="Source Code Pro"/>
                <a:cs typeface="Source Code Pro"/>
                <a:sym typeface="Source Code Pro"/>
              </a:rPr>
              <a:t>; </a:t>
            </a:r>
            <a:r>
              <a:rPr lang="en" i="1">
                <a:solidFill>
                  <a:schemeClr val="dk2"/>
                </a:solidFill>
                <a:latin typeface="Source Code Pro"/>
                <a:ea typeface="Source Code Pro"/>
                <a:cs typeface="Source Code Pro"/>
                <a:sym typeface="Source Code Pro"/>
              </a:rPr>
              <a:t>iterative</a:t>
            </a:r>
            <a:r>
              <a:rPr lang="en">
                <a:latin typeface="Source Code Pro"/>
                <a:ea typeface="Source Code Pro"/>
                <a:cs typeface="Source Code Pro"/>
                <a:sym typeface="Source Code Pro"/>
              </a:rPr>
              <a:t>) {...}</a:t>
            </a:r>
            <a:endParaRPr>
              <a:latin typeface="Source Code Pro"/>
              <a:ea typeface="Source Code Pro"/>
              <a:cs typeface="Source Code Pro"/>
              <a:sym typeface="Source Code Pro"/>
            </a:endParaRPr>
          </a:p>
          <a:p>
            <a:pPr marL="914400" lvl="1" indent="-330200" algn="l" rtl="0">
              <a:lnSpc>
                <a:spcPct val="115000"/>
              </a:lnSpc>
              <a:spcBef>
                <a:spcPts val="0"/>
              </a:spcBef>
              <a:spcAft>
                <a:spcPts val="0"/>
              </a:spcAft>
              <a:buSzPts val="1600"/>
              <a:buFont typeface="Source Code Pro"/>
              <a:buChar char="○"/>
            </a:pPr>
            <a:r>
              <a:rPr lang="en">
                <a:solidFill>
                  <a:srgbClr val="7030A0"/>
                </a:solidFill>
                <a:latin typeface="Source Code Pro"/>
                <a:ea typeface="Source Code Pro"/>
                <a:cs typeface="Source Code Pro"/>
                <a:sym typeface="Source Code Pro"/>
              </a:rPr>
              <a:t>switch</a:t>
            </a:r>
            <a:r>
              <a:rPr lang="en">
                <a:latin typeface="Source Code Pro"/>
                <a:ea typeface="Source Code Pro"/>
                <a:cs typeface="Source Code Pro"/>
                <a:sym typeface="Source Code Pro"/>
              </a:rPr>
              <a:t> {...}</a:t>
            </a:r>
            <a:endParaRPr>
              <a:latin typeface="Source Code Pro"/>
              <a:ea typeface="Source Code Pro"/>
              <a:cs typeface="Source Code Pro"/>
              <a:sym typeface="Source Code Pro"/>
            </a:endParaRPr>
          </a:p>
        </p:txBody>
      </p:sp>
      <p:sp>
        <p:nvSpPr>
          <p:cNvPr id="272" name="Google Shape;272;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x86 Processor State (partial)</a:t>
            </a:r>
            <a:endParaRPr/>
          </a:p>
        </p:txBody>
      </p:sp>
      <p:sp>
        <p:nvSpPr>
          <p:cNvPr id="278" name="Google Shape;278;p41"/>
          <p:cNvSpPr txBox="1">
            <a:spLocks noGrp="1"/>
          </p:cNvSpPr>
          <p:nvPr>
            <p:ph type="body" idx="1"/>
          </p:nvPr>
        </p:nvSpPr>
        <p:spPr>
          <a:xfrm>
            <a:off x="311700" y="742825"/>
            <a:ext cx="46599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Program data</a:t>
            </a:r>
            <a:endParaRPr/>
          </a:p>
          <a:p>
            <a:pPr marL="914400" lvl="1" indent="-330200" algn="l" rtl="0">
              <a:spcBef>
                <a:spcPts val="0"/>
              </a:spcBef>
              <a:spcAft>
                <a:spcPts val="0"/>
              </a:spcAft>
              <a:buSzPts val="1600"/>
              <a:buChar char="○"/>
            </a:pPr>
            <a:r>
              <a:rPr lang="en"/>
              <a:t>General-purpose registers (ex: </a:t>
            </a:r>
            <a:r>
              <a:rPr lang="en">
                <a:latin typeface="Source Code Pro"/>
                <a:ea typeface="Source Code Pro"/>
                <a:cs typeface="Source Code Pro"/>
                <a:sym typeface="Source Code Pro"/>
              </a:rPr>
              <a:t>%rax</a:t>
            </a:r>
            <a:r>
              <a:rPr lang="en"/>
              <a:t>)</a:t>
            </a:r>
            <a:endParaRPr/>
          </a:p>
          <a:p>
            <a:pPr marL="457200" lvl="0" indent="-342900" algn="l" rtl="0">
              <a:spcBef>
                <a:spcPts val="0"/>
              </a:spcBef>
              <a:spcAft>
                <a:spcPts val="0"/>
              </a:spcAft>
              <a:buSzPts val="1800"/>
              <a:buChar char="●"/>
            </a:pPr>
            <a:r>
              <a:rPr lang="en"/>
              <a:t>Next instruction</a:t>
            </a:r>
            <a:endParaRPr/>
          </a:p>
          <a:p>
            <a:pPr marL="914400" lvl="1" indent="-330200" algn="l" rtl="0">
              <a:spcBef>
                <a:spcPts val="0"/>
              </a:spcBef>
              <a:spcAft>
                <a:spcPts val="0"/>
              </a:spcAft>
              <a:buSzPts val="1600"/>
              <a:buChar char="○"/>
            </a:pPr>
            <a:r>
              <a:rPr lang="en" b="1">
                <a:solidFill>
                  <a:srgbClr val="7030A0"/>
                </a:solidFill>
              </a:rPr>
              <a:t>Instruction pointer</a:t>
            </a:r>
            <a:r>
              <a:rPr lang="en"/>
              <a:t> (</a:t>
            </a:r>
            <a:r>
              <a:rPr lang="en">
                <a:latin typeface="Source Code Pro"/>
                <a:ea typeface="Source Code Pro"/>
                <a:cs typeface="Source Code Pro"/>
                <a:sym typeface="Source Code Pro"/>
              </a:rPr>
              <a:t>%rip</a:t>
            </a:r>
            <a:r>
              <a:rPr lang="en"/>
              <a:t>)</a:t>
            </a:r>
            <a:endParaRPr/>
          </a:p>
          <a:p>
            <a:pPr marL="457200" lvl="0" indent="-342900" algn="l" rtl="0">
              <a:spcBef>
                <a:spcPts val="0"/>
              </a:spcBef>
              <a:spcAft>
                <a:spcPts val="0"/>
              </a:spcAft>
              <a:buSzPts val="1800"/>
              <a:buChar char="●"/>
            </a:pPr>
            <a:r>
              <a:rPr lang="en"/>
              <a:t>Status of recent operations</a:t>
            </a:r>
            <a:endParaRPr/>
          </a:p>
          <a:p>
            <a:pPr marL="914400" lvl="1" indent="-330200" algn="l" rtl="0">
              <a:spcBef>
                <a:spcPts val="0"/>
              </a:spcBef>
              <a:spcAft>
                <a:spcPts val="0"/>
              </a:spcAft>
              <a:buSzPts val="1600"/>
              <a:buChar char="○"/>
            </a:pPr>
            <a:r>
              <a:rPr lang="en" b="1">
                <a:solidFill>
                  <a:srgbClr val="7030A0"/>
                </a:solidFill>
              </a:rPr>
              <a:t>Condition codes</a:t>
            </a:r>
            <a:r>
              <a:rPr lang="en"/>
              <a:t>: single-bit registers (CF, ZF, SF, OF)</a:t>
            </a:r>
            <a:endParaRPr/>
          </a:p>
          <a:p>
            <a:pPr marL="457200" lvl="0" indent="-342900" algn="l" rtl="0">
              <a:spcBef>
                <a:spcPts val="0"/>
              </a:spcBef>
              <a:spcAft>
                <a:spcPts val="0"/>
              </a:spcAft>
              <a:buSzPts val="1800"/>
              <a:buChar char="●"/>
            </a:pPr>
            <a:r>
              <a:rPr lang="en"/>
              <a:t>We’ll talk about more in the future!</a:t>
            </a:r>
            <a:endParaRPr/>
          </a:p>
        </p:txBody>
      </p:sp>
      <p:pic>
        <p:nvPicPr>
          <p:cNvPr id="279" name="Google Shape;279;p41" descr="At the top are 16 boxes labeled with the names of the 16 basic x86 registers, with the text &quot;Registers&quot; written above them. The %rsp box is shaded in red. Below these is a purple box labeled &quot;%rip&quot;. To teh left of it is the text &quot;Program Counter (instruction pointer)&quot;. At the bottom are 4 green boxes labeled &quot;CF&quot;, &quot;ZF&quot;, &quot;SF&quot;, and &quot;OF&quot;. To the left of these is the text &quot;Condition Codes&quot;, written in red font."/>
          <p:cNvPicPr preferRelativeResize="0"/>
          <p:nvPr/>
        </p:nvPicPr>
        <p:blipFill>
          <a:blip r:embed="rId3">
            <a:alphaModFix/>
          </a:blip>
          <a:stretch>
            <a:fillRect/>
          </a:stretch>
        </p:blipFill>
        <p:spPr>
          <a:xfrm>
            <a:off x="5271425" y="84400"/>
            <a:ext cx="3633717" cy="4095875"/>
          </a:xfrm>
          <a:prstGeom prst="rect">
            <a:avLst/>
          </a:prstGeom>
          <a:noFill/>
          <a:ln>
            <a:noFill/>
          </a:ln>
        </p:spPr>
      </p:pic>
      <p:pic>
        <p:nvPicPr>
          <p:cNvPr id="280" name="Google Shape;280;p41" descr="A cartoon of a headstone with &quot;RIP&quot; written on it and a flower placed in the ground in front of it."/>
          <p:cNvPicPr preferRelativeResize="0"/>
          <p:nvPr/>
        </p:nvPicPr>
        <p:blipFill>
          <a:blip r:embed="rId4">
            <a:alphaModFix/>
          </a:blip>
          <a:stretch>
            <a:fillRect/>
          </a:stretch>
        </p:blipFill>
        <p:spPr>
          <a:xfrm>
            <a:off x="53500" y="3156400"/>
            <a:ext cx="1891300" cy="1104525"/>
          </a:xfrm>
          <a:prstGeom prst="rect">
            <a:avLst/>
          </a:prstGeom>
          <a:noFill/>
          <a:ln>
            <a:noFill/>
          </a:ln>
        </p:spPr>
      </p:pic>
      <p:sp>
        <p:nvSpPr>
          <p:cNvPr id="281" name="Google Shape;281;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Condition Codes</a:t>
            </a:r>
            <a:endParaRPr/>
          </a:p>
        </p:txBody>
      </p:sp>
      <p:sp>
        <p:nvSpPr>
          <p:cNvPr id="287" name="Google Shape;287;p42"/>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Keep track of information about the recent instructions</a:t>
            </a:r>
            <a:endParaRPr>
              <a:solidFill>
                <a:schemeClr val="accent6"/>
              </a:solidFill>
            </a:endParaRPr>
          </a:p>
          <a:p>
            <a:pPr marL="914400" lvl="1" indent="-330200" algn="l" rtl="0">
              <a:spcBef>
                <a:spcPts val="0"/>
              </a:spcBef>
              <a:spcAft>
                <a:spcPts val="0"/>
              </a:spcAft>
              <a:buSzPts val="1600"/>
              <a:buChar char="○"/>
            </a:pPr>
            <a:r>
              <a:rPr lang="en" b="1">
                <a:solidFill>
                  <a:srgbClr val="7030A0"/>
                </a:solidFill>
              </a:rPr>
              <a:t>Carry Flag</a:t>
            </a:r>
            <a:r>
              <a:rPr lang="en"/>
              <a:t>: CF</a:t>
            </a:r>
            <a:endParaRPr/>
          </a:p>
          <a:p>
            <a:pPr marL="1371600" lvl="2" indent="-330200" algn="l" rtl="0">
              <a:spcBef>
                <a:spcPts val="0"/>
              </a:spcBef>
              <a:spcAft>
                <a:spcPts val="0"/>
              </a:spcAft>
              <a:buSzPts val="1600"/>
              <a:buChar char="■"/>
            </a:pPr>
            <a:r>
              <a:rPr lang="en"/>
              <a:t>1 if carry-out from MSB (unsigned overflow)</a:t>
            </a:r>
            <a:endParaRPr/>
          </a:p>
          <a:p>
            <a:pPr marL="914400" lvl="1" indent="-330200" algn="l" rtl="0">
              <a:spcBef>
                <a:spcPts val="0"/>
              </a:spcBef>
              <a:spcAft>
                <a:spcPts val="0"/>
              </a:spcAft>
              <a:buSzPts val="1600"/>
              <a:buChar char="○"/>
            </a:pPr>
            <a:r>
              <a:rPr lang="en" b="1">
                <a:solidFill>
                  <a:srgbClr val="7030A0"/>
                </a:solidFill>
              </a:rPr>
              <a:t>Zero Flag</a:t>
            </a:r>
            <a:r>
              <a:rPr lang="en"/>
              <a:t>: </a:t>
            </a:r>
            <a:endParaRPr/>
          </a:p>
          <a:p>
            <a:pPr marL="1371600" lvl="2" indent="-330200" algn="l" rtl="0">
              <a:spcBef>
                <a:spcPts val="0"/>
              </a:spcBef>
              <a:spcAft>
                <a:spcPts val="0"/>
              </a:spcAft>
              <a:buSzPts val="1600"/>
              <a:buChar char="■"/>
            </a:pPr>
            <a:r>
              <a:rPr lang="en"/>
              <a:t>1 if result is 0</a:t>
            </a:r>
            <a:endParaRPr/>
          </a:p>
          <a:p>
            <a:pPr marL="914400" lvl="1" indent="-330200" algn="l" rtl="0">
              <a:spcBef>
                <a:spcPts val="0"/>
              </a:spcBef>
              <a:spcAft>
                <a:spcPts val="0"/>
              </a:spcAft>
              <a:buSzPts val="1600"/>
              <a:buChar char="○"/>
            </a:pPr>
            <a:r>
              <a:rPr lang="en" b="1">
                <a:solidFill>
                  <a:srgbClr val="7030A0"/>
                </a:solidFill>
              </a:rPr>
              <a:t>Sign Flag</a:t>
            </a:r>
            <a:r>
              <a:rPr lang="en"/>
              <a:t>: SF</a:t>
            </a:r>
            <a:endParaRPr/>
          </a:p>
          <a:p>
            <a:pPr marL="1371600" lvl="2" indent="-330200" algn="l" rtl="0">
              <a:spcBef>
                <a:spcPts val="0"/>
              </a:spcBef>
              <a:spcAft>
                <a:spcPts val="0"/>
              </a:spcAft>
              <a:buSzPts val="1600"/>
              <a:buChar char="■"/>
            </a:pPr>
            <a:r>
              <a:rPr lang="en"/>
              <a:t>1 if result &lt; 0 when interpreted as signed (i.e. MSB is 1)</a:t>
            </a:r>
            <a:endParaRPr/>
          </a:p>
          <a:p>
            <a:pPr marL="914400" lvl="1" indent="-330200" algn="l" rtl="0">
              <a:spcBef>
                <a:spcPts val="0"/>
              </a:spcBef>
              <a:spcAft>
                <a:spcPts val="0"/>
              </a:spcAft>
              <a:buSzPts val="1600"/>
              <a:buChar char="○"/>
            </a:pPr>
            <a:r>
              <a:rPr lang="en" b="1">
                <a:solidFill>
                  <a:srgbClr val="7030A0"/>
                </a:solidFill>
              </a:rPr>
              <a:t>Overflow Flag</a:t>
            </a:r>
            <a:r>
              <a:rPr lang="en"/>
              <a:t>: OF</a:t>
            </a:r>
            <a:endParaRPr/>
          </a:p>
          <a:p>
            <a:pPr marL="1371600" lvl="2" indent="-330200" algn="l" rtl="0">
              <a:spcBef>
                <a:spcPts val="0"/>
              </a:spcBef>
              <a:spcAft>
                <a:spcPts val="0"/>
              </a:spcAft>
              <a:buSzPts val="1600"/>
              <a:buChar char="■"/>
            </a:pPr>
            <a:r>
              <a:rPr lang="en"/>
              <a:t>1 if signed overflow</a:t>
            </a:r>
            <a:endParaRPr/>
          </a:p>
        </p:txBody>
      </p:sp>
      <p:sp>
        <p:nvSpPr>
          <p:cNvPr id="288" name="Google Shape;288;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Condition Codes: </a:t>
            </a:r>
            <a:r>
              <a:rPr lang="en" u="sng"/>
              <a:t>Implicit</a:t>
            </a:r>
            <a:r>
              <a:rPr lang="en"/>
              <a:t> Setting</a:t>
            </a:r>
            <a:endParaRPr/>
          </a:p>
        </p:txBody>
      </p:sp>
      <p:sp>
        <p:nvSpPr>
          <p:cNvPr id="294" name="Google Shape;294;p43"/>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Any </a:t>
            </a:r>
            <a:r>
              <a:rPr lang="en" i="1" dirty="0"/>
              <a:t>arithmetic or logical</a:t>
            </a:r>
            <a:r>
              <a:rPr lang="en" dirty="0"/>
              <a:t> instruction implicitly sets condition codes</a:t>
            </a:r>
            <a:endParaRPr dirty="0"/>
          </a:p>
          <a:p>
            <a:pPr marL="914400" lvl="1" indent="-330200" algn="l" rtl="0">
              <a:spcBef>
                <a:spcPts val="0"/>
              </a:spcBef>
              <a:spcAft>
                <a:spcPts val="0"/>
              </a:spcAft>
              <a:buSzPts val="1600"/>
              <a:buChar char="○"/>
            </a:pPr>
            <a:r>
              <a:rPr lang="en" dirty="0"/>
              <a:t>(Think of it as a side effect)</a:t>
            </a:r>
            <a:endParaRPr dirty="0"/>
          </a:p>
          <a:p>
            <a:pPr marL="914400" lvl="1" indent="-330200" algn="l" rtl="0">
              <a:spcBef>
                <a:spcPts val="0"/>
              </a:spcBef>
              <a:spcAft>
                <a:spcPts val="0"/>
              </a:spcAft>
              <a:buSzPts val="1600"/>
              <a:buChar char="○"/>
            </a:pPr>
            <a:r>
              <a:rPr lang="en" dirty="0">
                <a:solidFill>
                  <a:schemeClr val="accent6"/>
                </a:solidFill>
                <a:latin typeface="Source Code Pro"/>
                <a:ea typeface="Source Code Pro"/>
                <a:cs typeface="Source Code Pro"/>
                <a:sym typeface="Source Code Pro"/>
              </a:rPr>
              <a:t>lea</a:t>
            </a:r>
            <a:r>
              <a:rPr lang="en" dirty="0">
                <a:solidFill>
                  <a:schemeClr val="accent6"/>
                </a:solidFill>
              </a:rPr>
              <a:t> doesn’t count!</a:t>
            </a:r>
            <a:endParaRPr dirty="0">
              <a:solidFill>
                <a:schemeClr val="accent6"/>
              </a:solidFill>
            </a:endParaRPr>
          </a:p>
          <a:p>
            <a:pPr marL="0" lvl="0" indent="457200" algn="l" rtl="0">
              <a:spcBef>
                <a:spcPts val="1200"/>
              </a:spcBef>
              <a:spcAft>
                <a:spcPts val="0"/>
              </a:spcAft>
              <a:buNone/>
            </a:pPr>
            <a:r>
              <a:rPr lang="en" u="sng" dirty="0"/>
              <a:t>Ex</a:t>
            </a:r>
            <a:r>
              <a:rPr lang="en" dirty="0"/>
              <a:t>: </a:t>
            </a:r>
            <a:r>
              <a:rPr lang="en" dirty="0">
                <a:latin typeface="Source Code Pro"/>
                <a:ea typeface="Source Code Pro"/>
                <a:cs typeface="Source Code Pro"/>
                <a:sym typeface="Source Code Pro"/>
              </a:rPr>
              <a:t>addb $1, %ax   </a:t>
            </a:r>
            <a:r>
              <a:rPr lang="en" dirty="0"/>
              <a:t> (</a:t>
            </a:r>
            <a:r>
              <a:rPr lang="en" dirty="0">
                <a:latin typeface="Source Code Pro"/>
                <a:ea typeface="Source Code Pro"/>
                <a:cs typeface="Source Code Pro"/>
                <a:sym typeface="Source Code Pro"/>
              </a:rPr>
              <a:t>%ax = 0xFF</a:t>
            </a:r>
            <a:r>
              <a:rPr lang="en" dirty="0"/>
              <a:t>)</a:t>
            </a:r>
            <a:endParaRPr dirty="0"/>
          </a:p>
          <a:p>
            <a:pPr marL="0" lvl="0" indent="457200" algn="l" rtl="0">
              <a:spcBef>
                <a:spcPts val="1200"/>
              </a:spcBef>
              <a:spcAft>
                <a:spcPts val="0"/>
              </a:spcAft>
              <a:buNone/>
            </a:pPr>
            <a:r>
              <a:rPr lang="en" dirty="0"/>
              <a:t>Result = </a:t>
            </a:r>
            <a:r>
              <a:rPr lang="en" dirty="0">
                <a:latin typeface="Source Code Pro"/>
                <a:ea typeface="Source Code Pro"/>
                <a:cs typeface="Source Code Pro"/>
                <a:sym typeface="Source Code Pro"/>
              </a:rPr>
              <a:t>0x00</a:t>
            </a:r>
            <a:endParaRPr dirty="0">
              <a:latin typeface="Source Code Pro"/>
              <a:ea typeface="Source Code Pro"/>
              <a:cs typeface="Source Code Pro"/>
              <a:sym typeface="Source Code Pro"/>
            </a:endParaRPr>
          </a:p>
          <a:p>
            <a:pPr marL="0" lvl="0" indent="457200" algn="l" rtl="0">
              <a:spcBef>
                <a:spcPts val="1200"/>
              </a:spcBef>
              <a:spcAft>
                <a:spcPts val="0"/>
              </a:spcAft>
              <a:buNone/>
            </a:pPr>
            <a:r>
              <a:rPr lang="en" b="1" dirty="0">
                <a:solidFill>
                  <a:srgbClr val="7030A0"/>
                </a:solidFill>
              </a:rPr>
              <a:t>CF</a:t>
            </a:r>
            <a:r>
              <a:rPr lang="en" dirty="0"/>
              <a:t>=1		</a:t>
            </a:r>
            <a:r>
              <a:rPr lang="en" b="1" dirty="0">
                <a:solidFill>
                  <a:srgbClr val="7030A0"/>
                </a:solidFill>
              </a:rPr>
              <a:t>ZF</a:t>
            </a:r>
            <a:r>
              <a:rPr lang="en" dirty="0"/>
              <a:t>=1		</a:t>
            </a:r>
            <a:r>
              <a:rPr lang="en" b="1" dirty="0">
                <a:solidFill>
                  <a:srgbClr val="7030A0"/>
                </a:solidFill>
              </a:rPr>
              <a:t>SF</a:t>
            </a:r>
            <a:r>
              <a:rPr lang="en" dirty="0"/>
              <a:t>=0			</a:t>
            </a:r>
            <a:r>
              <a:rPr lang="en" b="1" dirty="0">
                <a:solidFill>
                  <a:srgbClr val="7030A0"/>
                </a:solidFill>
              </a:rPr>
              <a:t>OF</a:t>
            </a:r>
            <a:r>
              <a:rPr lang="en" dirty="0"/>
              <a:t>=0</a:t>
            </a:r>
            <a:endParaRPr dirty="0"/>
          </a:p>
          <a:p>
            <a:pPr marL="914400" lvl="1" indent="-317500" algn="l" rtl="0">
              <a:spcBef>
                <a:spcPts val="1200"/>
              </a:spcBef>
              <a:spcAft>
                <a:spcPts val="0"/>
              </a:spcAft>
              <a:buSzPts val="1400"/>
              <a:buChar char="○"/>
            </a:pPr>
            <a:r>
              <a:rPr lang="en" dirty="0"/>
              <a:t>Reminder: the hardware doesn’t keep track of data types!</a:t>
            </a:r>
            <a:endParaRPr dirty="0"/>
          </a:p>
          <a:p>
            <a:pPr marL="1371600" lvl="2" indent="-330200" algn="l" rtl="0">
              <a:spcBef>
                <a:spcPts val="0"/>
              </a:spcBef>
              <a:spcAft>
                <a:spcPts val="0"/>
              </a:spcAft>
              <a:buSzPts val="1600"/>
              <a:buChar char="■"/>
            </a:pPr>
            <a:r>
              <a:rPr lang="en" dirty="0"/>
              <a:t>i.e. it will still set the sign and zero flags, even if you’re interpreting the data as unsigned!</a:t>
            </a:r>
            <a:endParaRPr dirty="0"/>
          </a:p>
        </p:txBody>
      </p:sp>
      <p:sp>
        <p:nvSpPr>
          <p:cNvPr id="295" name="Google Shape;295;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Condition Codes: </a:t>
            </a:r>
            <a:r>
              <a:rPr lang="en" u="sng"/>
              <a:t>Explicit</a:t>
            </a:r>
            <a:r>
              <a:rPr lang="en"/>
              <a:t> Setting</a:t>
            </a:r>
            <a:endParaRPr/>
          </a:p>
        </p:txBody>
      </p:sp>
      <p:sp>
        <p:nvSpPr>
          <p:cNvPr id="301" name="Google Shape;301;p44"/>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solidFill>
                  <a:srgbClr val="7030A0"/>
                </a:solidFill>
              </a:rPr>
              <a:t>Compare</a:t>
            </a:r>
            <a:r>
              <a:rPr lang="en"/>
              <a:t> instruction: </a:t>
            </a:r>
            <a:r>
              <a:rPr lang="en">
                <a:latin typeface="Source Code Pro"/>
                <a:ea typeface="Source Code Pro"/>
                <a:cs typeface="Source Code Pro"/>
                <a:sym typeface="Source Code Pro"/>
              </a:rPr>
              <a:t>cmp_ src1, src2</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Sets flags based on </a:t>
            </a:r>
            <a:r>
              <a:rPr lang="en">
                <a:latin typeface="Source Code Pro"/>
                <a:ea typeface="Source Code Pro"/>
                <a:cs typeface="Source Code Pro"/>
                <a:sym typeface="Source Code Pro"/>
              </a:rPr>
              <a:t>src2-src1</a:t>
            </a:r>
            <a:r>
              <a:rPr lang="en"/>
              <a:t>, but </a:t>
            </a:r>
            <a:r>
              <a:rPr lang="en" b="1" u="sng"/>
              <a:t>doesn’t store</a:t>
            </a:r>
            <a:endParaRPr b="1" u="sng"/>
          </a:p>
          <a:p>
            <a:pPr marL="914400" lvl="1" indent="-330200" algn="l" rtl="0">
              <a:spcBef>
                <a:spcPts val="0"/>
              </a:spcBef>
              <a:spcAft>
                <a:spcPts val="0"/>
              </a:spcAft>
              <a:buSzPts val="1600"/>
              <a:buChar char="○"/>
            </a:pPr>
            <a:r>
              <a:rPr lang="en" b="1">
                <a:solidFill>
                  <a:srgbClr val="7030A0"/>
                </a:solidFill>
              </a:rPr>
              <a:t>CF </a:t>
            </a:r>
            <a:r>
              <a:rPr lang="en"/>
              <a:t>= 1 if unsigned overflow (good for unsigned comparison)</a:t>
            </a:r>
            <a:endParaRPr/>
          </a:p>
          <a:p>
            <a:pPr marL="914400" lvl="1" indent="-330200" algn="l" rtl="0">
              <a:spcBef>
                <a:spcPts val="0"/>
              </a:spcBef>
              <a:spcAft>
                <a:spcPts val="0"/>
              </a:spcAft>
              <a:buSzPts val="1600"/>
              <a:buChar char="○"/>
            </a:pPr>
            <a:r>
              <a:rPr lang="en" b="1">
                <a:solidFill>
                  <a:srgbClr val="7030A0"/>
                </a:solidFill>
              </a:rPr>
              <a:t>ZF </a:t>
            </a:r>
            <a:r>
              <a:rPr lang="en"/>
              <a:t>= 1 if </a:t>
            </a:r>
            <a:r>
              <a:rPr lang="en">
                <a:latin typeface="Source Code Pro"/>
                <a:ea typeface="Source Code Pro"/>
                <a:cs typeface="Source Code Pro"/>
                <a:sym typeface="Source Code Pro"/>
              </a:rPr>
              <a:t>src1==src2</a:t>
            </a:r>
            <a:endParaRPr/>
          </a:p>
          <a:p>
            <a:pPr marL="914400" lvl="1" indent="-330200" algn="l" rtl="0">
              <a:spcBef>
                <a:spcPts val="0"/>
              </a:spcBef>
              <a:spcAft>
                <a:spcPts val="0"/>
              </a:spcAft>
              <a:buSzPts val="1600"/>
              <a:buChar char="○"/>
            </a:pPr>
            <a:r>
              <a:rPr lang="en" b="1">
                <a:solidFill>
                  <a:srgbClr val="7030A0"/>
                </a:solidFill>
              </a:rPr>
              <a:t>SF </a:t>
            </a:r>
            <a:r>
              <a:rPr lang="en"/>
              <a:t>= 1 if </a:t>
            </a:r>
            <a:r>
              <a:rPr lang="en">
                <a:latin typeface="Source Code Pro"/>
                <a:ea typeface="Source Code Pro"/>
                <a:cs typeface="Source Code Pro"/>
                <a:sym typeface="Source Code Pro"/>
              </a:rPr>
              <a:t>(src2-src1)&lt;0</a:t>
            </a:r>
            <a:r>
              <a:rPr lang="en"/>
              <a:t> (good for signed comparison)</a:t>
            </a:r>
            <a:endParaRPr/>
          </a:p>
          <a:p>
            <a:pPr marL="914400" lvl="1" indent="-330200" algn="l" rtl="0">
              <a:spcBef>
                <a:spcPts val="0"/>
              </a:spcBef>
              <a:spcAft>
                <a:spcPts val="0"/>
              </a:spcAft>
              <a:buSzPts val="1600"/>
              <a:buChar char="○"/>
            </a:pPr>
            <a:r>
              <a:rPr lang="en" b="1">
                <a:solidFill>
                  <a:srgbClr val="7030A0"/>
                </a:solidFill>
              </a:rPr>
              <a:t>OF </a:t>
            </a:r>
            <a:r>
              <a:rPr lang="en"/>
              <a:t>= 1 if signed overflow</a:t>
            </a:r>
            <a:endParaRPr/>
          </a:p>
        </p:txBody>
      </p:sp>
      <p:sp>
        <p:nvSpPr>
          <p:cNvPr id="302" name="Google Shape;302;p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4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Condition Codes: </a:t>
            </a:r>
            <a:r>
              <a:rPr lang="en" u="sng"/>
              <a:t>Explicit</a:t>
            </a:r>
            <a:r>
              <a:rPr lang="en"/>
              <a:t> Setting (pt 2)</a:t>
            </a:r>
            <a:endParaRPr/>
          </a:p>
        </p:txBody>
      </p:sp>
      <p:sp>
        <p:nvSpPr>
          <p:cNvPr id="308" name="Google Shape;308;p45"/>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solidFill>
                  <a:srgbClr val="7030A0"/>
                </a:solidFill>
              </a:rPr>
              <a:t>Test</a:t>
            </a:r>
            <a:r>
              <a:rPr lang="en"/>
              <a:t> instruction: </a:t>
            </a:r>
            <a:r>
              <a:rPr lang="en">
                <a:latin typeface="Source Code Pro"/>
                <a:ea typeface="Source Code Pro"/>
                <a:cs typeface="Source Code Pro"/>
                <a:sym typeface="Source Code Pro"/>
              </a:rPr>
              <a:t>test_ src1, src2</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Sets flags based on </a:t>
            </a:r>
            <a:r>
              <a:rPr lang="en">
                <a:latin typeface="Source Code Pro"/>
                <a:ea typeface="Source Code Pro"/>
                <a:cs typeface="Source Code Pro"/>
                <a:sym typeface="Source Code Pro"/>
              </a:rPr>
              <a:t>src1&amp;src2</a:t>
            </a:r>
            <a:r>
              <a:rPr lang="en"/>
              <a:t>, but </a:t>
            </a:r>
            <a:r>
              <a:rPr lang="en" b="1" u="sng"/>
              <a:t>doesn’t store</a:t>
            </a:r>
            <a:endParaRPr b="1" u="sng"/>
          </a:p>
          <a:p>
            <a:pPr marL="914400" lvl="1" indent="-330200" algn="l" rtl="0">
              <a:spcBef>
                <a:spcPts val="0"/>
              </a:spcBef>
              <a:spcAft>
                <a:spcPts val="0"/>
              </a:spcAft>
              <a:buSzPts val="1600"/>
              <a:buChar char="○"/>
            </a:pPr>
            <a:r>
              <a:rPr lang="en"/>
              <a:t>Can’t have carry out (</a:t>
            </a:r>
            <a:r>
              <a:rPr lang="en" b="1">
                <a:solidFill>
                  <a:srgbClr val="7030A0"/>
                </a:solidFill>
              </a:rPr>
              <a:t>CF</a:t>
            </a:r>
            <a:r>
              <a:rPr lang="en"/>
              <a:t>) or overflow(</a:t>
            </a:r>
            <a:r>
              <a:rPr lang="en" b="1">
                <a:solidFill>
                  <a:srgbClr val="7030A0"/>
                </a:solidFill>
              </a:rPr>
              <a:t>OF</a:t>
            </a:r>
            <a:r>
              <a:rPr lang="en"/>
              <a:t>)</a:t>
            </a:r>
            <a:endParaRPr/>
          </a:p>
          <a:p>
            <a:pPr marL="914400" lvl="1" indent="-330200" algn="l" rtl="0">
              <a:spcBef>
                <a:spcPts val="0"/>
              </a:spcBef>
              <a:spcAft>
                <a:spcPts val="0"/>
              </a:spcAft>
              <a:buSzPts val="1600"/>
              <a:buChar char="○"/>
            </a:pPr>
            <a:r>
              <a:rPr lang="en" b="1">
                <a:solidFill>
                  <a:srgbClr val="7030A0"/>
                </a:solidFill>
              </a:rPr>
              <a:t>ZF </a:t>
            </a:r>
            <a:r>
              <a:rPr lang="en"/>
              <a:t>= 1 if </a:t>
            </a:r>
            <a:r>
              <a:rPr lang="en">
                <a:latin typeface="Source Code Pro"/>
                <a:ea typeface="Source Code Pro"/>
                <a:cs typeface="Source Code Pro"/>
                <a:sym typeface="Source Code Pro"/>
              </a:rPr>
              <a:t>src1&amp;src2==0</a:t>
            </a:r>
            <a:endParaRPr/>
          </a:p>
          <a:p>
            <a:pPr marL="914400" lvl="1" indent="-330200" algn="l" rtl="0">
              <a:spcBef>
                <a:spcPts val="0"/>
              </a:spcBef>
              <a:spcAft>
                <a:spcPts val="0"/>
              </a:spcAft>
              <a:buSzPts val="1600"/>
              <a:buChar char="○"/>
            </a:pPr>
            <a:r>
              <a:rPr lang="en" b="1">
                <a:solidFill>
                  <a:srgbClr val="7030A0"/>
                </a:solidFill>
              </a:rPr>
              <a:t>SF </a:t>
            </a:r>
            <a:r>
              <a:rPr lang="en"/>
              <a:t>= 1 if </a:t>
            </a:r>
            <a:r>
              <a:rPr lang="en">
                <a:latin typeface="Source Code Pro"/>
                <a:ea typeface="Source Code Pro"/>
                <a:cs typeface="Source Code Pro"/>
                <a:sym typeface="Source Code Pro"/>
              </a:rPr>
              <a:t>src2&amp;src1&lt;0</a:t>
            </a:r>
            <a:r>
              <a:rPr lang="en"/>
              <a:t> (signed, i.e. MSB=1)</a:t>
            </a:r>
            <a:endParaRPr/>
          </a:p>
        </p:txBody>
      </p:sp>
      <p:sp>
        <p:nvSpPr>
          <p:cNvPr id="309" name="Google Shape;309;p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4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Polling Question: Condition Code Setting</a:t>
            </a:r>
            <a:endParaRPr/>
          </a:p>
        </p:txBody>
      </p:sp>
      <p:sp>
        <p:nvSpPr>
          <p:cNvPr id="315" name="Google Shape;315;p46"/>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Assuming that %al = 0x80 and %bl = 0x81, which flags (CF, ZF, SF, OF) are set when we execute </a:t>
            </a:r>
            <a:r>
              <a:rPr lang="en" b="1">
                <a:latin typeface="Source Code Pro"/>
                <a:ea typeface="Source Code Pro"/>
                <a:cs typeface="Source Code Pro"/>
                <a:sym typeface="Source Code Pro"/>
              </a:rPr>
              <a:t>cmpb %al, %bl</a:t>
            </a:r>
            <a:r>
              <a:rPr lang="en"/>
              <a:t>?</a:t>
            </a:r>
            <a:endParaRPr/>
          </a:p>
          <a:p>
            <a:pPr marL="0" lvl="0" indent="0" algn="l" rtl="0">
              <a:spcBef>
                <a:spcPts val="1200"/>
              </a:spcBef>
              <a:spcAft>
                <a:spcPts val="1200"/>
              </a:spcAft>
              <a:buNone/>
            </a:pPr>
            <a:r>
              <a:rPr lang="en"/>
              <a:t>(Hint: instead of computing </a:t>
            </a:r>
            <a:r>
              <a:rPr lang="en">
                <a:latin typeface="Source Code Pro"/>
                <a:ea typeface="Source Code Pro"/>
                <a:cs typeface="Source Code Pro"/>
                <a:sym typeface="Source Code Pro"/>
              </a:rPr>
              <a:t>%bl - %al</a:t>
            </a:r>
            <a:r>
              <a:rPr lang="en"/>
              <a:t>, compute </a:t>
            </a:r>
            <a:r>
              <a:rPr lang="en">
                <a:latin typeface="Source Code Pro"/>
                <a:ea typeface="Source Code Pro"/>
                <a:cs typeface="Source Code Pro"/>
                <a:sym typeface="Source Code Pro"/>
              </a:rPr>
              <a:t>%bl + (-%al)</a:t>
            </a:r>
            <a:r>
              <a:rPr lang="en"/>
              <a:t>)</a:t>
            </a:r>
            <a:endParaRPr/>
          </a:p>
        </p:txBody>
      </p:sp>
      <p:sp>
        <p:nvSpPr>
          <p:cNvPr id="316" name="Google Shape;316;p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Clr>
                <a:schemeClr val="dk1"/>
              </a:buClr>
              <a:buSzPct val="39285"/>
              <a:buFont typeface="Arial"/>
              <a:buNone/>
            </a:pPr>
            <a:r>
              <a:rPr lang="en"/>
              <a:t>Aside: C Macros</a:t>
            </a:r>
            <a:endParaRPr/>
          </a:p>
          <a:p>
            <a:pPr marL="0" lvl="0" indent="0" algn="l" rtl="0">
              <a:spcBef>
                <a:spcPts val="1200"/>
              </a:spcBef>
              <a:spcAft>
                <a:spcPts val="0"/>
              </a:spcAft>
              <a:buNone/>
            </a:pPr>
            <a:endParaRPr/>
          </a:p>
        </p:txBody>
      </p:sp>
      <p:sp>
        <p:nvSpPr>
          <p:cNvPr id="92" name="Google Shape;92;p20"/>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Basic syntax is of the form: </a:t>
            </a:r>
            <a:r>
              <a:rPr lang="en">
                <a:solidFill>
                  <a:srgbClr val="7030A0"/>
                </a:solidFill>
                <a:latin typeface="Source Code Pro"/>
                <a:ea typeface="Source Code Pro"/>
                <a:cs typeface="Source Code Pro"/>
                <a:sym typeface="Source Code Pro"/>
              </a:rPr>
              <a:t>#define NAME expression</a:t>
            </a:r>
            <a:endParaRPr>
              <a:solidFill>
                <a:srgbClr val="7030A0"/>
              </a:solidFill>
              <a:latin typeface="Source Code Pro"/>
              <a:ea typeface="Source Code Pro"/>
              <a:cs typeface="Source Code Pro"/>
              <a:sym typeface="Source Code Pro"/>
            </a:endParaRPr>
          </a:p>
          <a:p>
            <a:pPr marL="457200" lvl="0" indent="-342900" algn="l" rtl="0">
              <a:spcBef>
                <a:spcPts val="0"/>
              </a:spcBef>
              <a:spcAft>
                <a:spcPts val="0"/>
              </a:spcAft>
              <a:buSzPts val="1800"/>
              <a:buChar char="●"/>
            </a:pPr>
            <a:r>
              <a:rPr lang="en" u="sng"/>
              <a:t>NOT</a:t>
            </a:r>
            <a:r>
              <a:rPr lang="en"/>
              <a:t> the same as a Java constant, though they’re used similarly</a:t>
            </a:r>
            <a:endParaRPr/>
          </a:p>
          <a:p>
            <a:pPr marL="914400" lvl="1" indent="-330200" algn="l" rtl="0">
              <a:spcBef>
                <a:spcPts val="0"/>
              </a:spcBef>
              <a:spcAft>
                <a:spcPts val="0"/>
              </a:spcAft>
              <a:buSzPts val="1600"/>
              <a:buChar char="○"/>
            </a:pPr>
            <a:r>
              <a:rPr lang="en"/>
              <a:t>Performs a </a:t>
            </a:r>
            <a:r>
              <a:rPr lang="en" i="1"/>
              <a:t>naive copy</a:t>
            </a:r>
            <a:r>
              <a:rPr lang="en"/>
              <a:t> before compilation</a:t>
            </a:r>
            <a:endParaRPr/>
          </a:p>
          <a:p>
            <a:pPr marL="914400" lvl="1" indent="-330200" algn="l" rtl="0">
              <a:spcBef>
                <a:spcPts val="0"/>
              </a:spcBef>
              <a:spcAft>
                <a:spcPts val="0"/>
              </a:spcAft>
              <a:buSzPts val="1600"/>
              <a:buChar char="○"/>
            </a:pPr>
            <a:r>
              <a:rPr lang="en"/>
              <a:t>Any time the characters in NAME appear, will be replaced with the characters in expression</a:t>
            </a:r>
            <a:endParaRPr/>
          </a:p>
          <a:p>
            <a:pPr marL="914400" lvl="1" indent="-330200" algn="l" rtl="0">
              <a:spcBef>
                <a:spcPts val="0"/>
              </a:spcBef>
              <a:spcAft>
                <a:spcPts val="0"/>
              </a:spcAft>
              <a:buSzPts val="1600"/>
              <a:buChar char="○"/>
            </a:pPr>
            <a:r>
              <a:rPr lang="en"/>
              <a:t>Expression doesn’t have to be a constant</a:t>
            </a:r>
            <a:endParaRPr/>
          </a:p>
          <a:p>
            <a:pPr marL="1371600" lvl="2" indent="-330200" algn="l" rtl="0">
              <a:spcBef>
                <a:spcPts val="0"/>
              </a:spcBef>
              <a:spcAft>
                <a:spcPts val="0"/>
              </a:spcAft>
              <a:buSzPts val="1600"/>
              <a:buChar char="■"/>
            </a:pPr>
            <a:r>
              <a:rPr lang="en"/>
              <a:t>Order of operations may get mixed up if you’re not careful!</a:t>
            </a:r>
            <a:endParaRPr/>
          </a:p>
          <a:p>
            <a:pPr marL="914400" lvl="1" indent="-330200" algn="l" rtl="0">
              <a:spcBef>
                <a:spcPts val="0"/>
              </a:spcBef>
              <a:spcAft>
                <a:spcPts val="0"/>
              </a:spcAft>
              <a:buSzPts val="1600"/>
              <a:buChar char="○"/>
            </a:pPr>
            <a:r>
              <a:rPr lang="en"/>
              <a:t>Remember that integer constants are </a:t>
            </a:r>
            <a:r>
              <a:rPr lang="en" i="1"/>
              <a:t>signed ints </a:t>
            </a:r>
            <a:r>
              <a:rPr lang="en"/>
              <a:t>by default, need to cast if you plan on using them as anything else</a:t>
            </a:r>
            <a:endParaRPr/>
          </a:p>
          <a:p>
            <a:pPr marL="457200" lvl="0" indent="-342900" algn="l" rtl="0">
              <a:spcBef>
                <a:spcPts val="0"/>
              </a:spcBef>
              <a:spcAft>
                <a:spcPts val="0"/>
              </a:spcAft>
              <a:buSzPts val="1800"/>
              <a:buChar char="●"/>
            </a:pPr>
            <a:r>
              <a:rPr lang="en"/>
              <a:t>Useful in Lab 1b</a:t>
            </a:r>
            <a:endParaRPr/>
          </a:p>
          <a:p>
            <a:pPr marL="914400" lvl="1" indent="-330200" algn="l" rtl="0">
              <a:spcBef>
                <a:spcPts val="0"/>
              </a:spcBef>
              <a:spcAft>
                <a:spcPts val="0"/>
              </a:spcAft>
              <a:buSzPts val="1600"/>
              <a:buChar char="○"/>
            </a:pPr>
            <a:r>
              <a:rPr lang="en"/>
              <a:t>Please don’t use magic numbers in your code!</a:t>
            </a:r>
            <a:endParaRPr/>
          </a:p>
        </p:txBody>
      </p:sp>
      <p:sp>
        <p:nvSpPr>
          <p:cNvPr id="93" name="Google Shape;93;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47"/>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Using Condition Codes: Setting</a:t>
            </a:r>
            <a:endParaRPr/>
          </a:p>
        </p:txBody>
      </p:sp>
      <p:sp>
        <p:nvSpPr>
          <p:cNvPr id="322" name="Google Shape;322;p47"/>
          <p:cNvSpPr txBox="1">
            <a:spLocks noGrp="1"/>
          </p:cNvSpPr>
          <p:nvPr>
            <p:ph type="body" idx="1"/>
          </p:nvPr>
        </p:nvSpPr>
        <p:spPr>
          <a:xfrm>
            <a:off x="311700" y="742825"/>
            <a:ext cx="39228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General format: </a:t>
            </a:r>
            <a:r>
              <a:rPr lang="en">
                <a:latin typeface="Source Code Pro"/>
                <a:ea typeface="Source Code Pro"/>
                <a:cs typeface="Source Code Pro"/>
                <a:sym typeface="Source Code Pro"/>
              </a:rPr>
              <a:t>set* dst</a:t>
            </a:r>
            <a:endParaRPr/>
          </a:p>
          <a:p>
            <a:pPr marL="914400" lvl="1" indent="-330200" algn="l" rtl="0">
              <a:spcBef>
                <a:spcPts val="600"/>
              </a:spcBef>
              <a:spcAft>
                <a:spcPts val="0"/>
              </a:spcAft>
              <a:buSzPts val="1600"/>
              <a:buChar char="○"/>
            </a:pPr>
            <a:r>
              <a:rPr lang="en"/>
              <a:t>Sets lowest byte of </a:t>
            </a:r>
            <a:r>
              <a:rPr lang="en">
                <a:latin typeface="Source Code Pro"/>
                <a:ea typeface="Source Code Pro"/>
                <a:cs typeface="Source Code Pro"/>
                <a:sym typeface="Source Code Pro"/>
              </a:rPr>
              <a:t>dst</a:t>
            </a:r>
            <a:r>
              <a:rPr lang="en"/>
              <a:t> to 1 if the condition is met, 0 otherwise</a:t>
            </a:r>
            <a:endParaRPr/>
          </a:p>
          <a:p>
            <a:pPr marL="914400" lvl="1" indent="-330200" algn="l" rtl="0">
              <a:spcBef>
                <a:spcPts val="600"/>
              </a:spcBef>
              <a:spcAft>
                <a:spcPts val="0"/>
              </a:spcAft>
              <a:buSzPts val="1600"/>
              <a:buChar char="○"/>
            </a:pPr>
            <a:r>
              <a:rPr lang="en"/>
              <a:t>Does not alter the remaining 7 bytes</a:t>
            </a:r>
            <a:endParaRPr/>
          </a:p>
          <a:p>
            <a:pPr marL="0" lvl="0" indent="0" algn="l" rtl="0">
              <a:spcBef>
                <a:spcPts val="1200"/>
              </a:spcBef>
              <a:spcAft>
                <a:spcPts val="0"/>
              </a:spcAft>
              <a:buNone/>
            </a:pPr>
            <a:endParaRPr/>
          </a:p>
          <a:p>
            <a:pPr marL="0" lvl="0" indent="0" algn="l" rtl="0">
              <a:spcBef>
                <a:spcPts val="1200"/>
              </a:spcBef>
              <a:spcAft>
                <a:spcPts val="1200"/>
              </a:spcAft>
              <a:buNone/>
            </a:pPr>
            <a:r>
              <a:rPr lang="en" i="1">
                <a:solidFill>
                  <a:srgbClr val="7030A0"/>
                </a:solidFill>
              </a:rPr>
              <a:t>Don’t bother memorizing, just use the chart.</a:t>
            </a:r>
            <a:endParaRPr/>
          </a:p>
        </p:txBody>
      </p:sp>
      <p:graphicFrame>
        <p:nvGraphicFramePr>
          <p:cNvPr id="323" name="Google Shape;323;p47"/>
          <p:cNvGraphicFramePr/>
          <p:nvPr/>
        </p:nvGraphicFramePr>
        <p:xfrm>
          <a:off x="4146750" y="878500"/>
          <a:ext cx="4888425" cy="3238575"/>
        </p:xfrm>
        <a:graphic>
          <a:graphicData uri="http://schemas.openxmlformats.org/drawingml/2006/table">
            <a:tbl>
              <a:tblPr>
                <a:noFill/>
                <a:tableStyleId>{F8FF84AE-1350-4028-B230-AF5223EACEC7}</a:tableStyleId>
              </a:tblPr>
              <a:tblGrid>
                <a:gridCol w="1364575">
                  <a:extLst>
                    <a:ext uri="{9D8B030D-6E8A-4147-A177-3AD203B41FA5}">
                      <a16:colId xmlns:a16="http://schemas.microsoft.com/office/drawing/2014/main" val="20000"/>
                    </a:ext>
                  </a:extLst>
                </a:gridCol>
                <a:gridCol w="1470525">
                  <a:extLst>
                    <a:ext uri="{9D8B030D-6E8A-4147-A177-3AD203B41FA5}">
                      <a16:colId xmlns:a16="http://schemas.microsoft.com/office/drawing/2014/main" val="20001"/>
                    </a:ext>
                  </a:extLst>
                </a:gridCol>
                <a:gridCol w="2053325">
                  <a:extLst>
                    <a:ext uri="{9D8B030D-6E8A-4147-A177-3AD203B41FA5}">
                      <a16:colId xmlns:a16="http://schemas.microsoft.com/office/drawing/2014/main" val="20002"/>
                    </a:ext>
                  </a:extLst>
                </a:gridCol>
              </a:tblGrid>
              <a:tr h="259375">
                <a:tc>
                  <a:txBody>
                    <a:bodyPr/>
                    <a:lstStyle/>
                    <a:p>
                      <a:pPr marL="0" lvl="0" indent="0" algn="ctr" rtl="0">
                        <a:spcBef>
                          <a:spcPts val="0"/>
                        </a:spcBef>
                        <a:spcAft>
                          <a:spcPts val="0"/>
                        </a:spcAft>
                        <a:buNone/>
                      </a:pPr>
                      <a:r>
                        <a:rPr lang="en" sz="1300" b="1">
                          <a:solidFill>
                            <a:schemeClr val="lt1"/>
                          </a:solidFill>
                        </a:rPr>
                        <a:t>Instruction</a:t>
                      </a:r>
                      <a:endParaRPr sz="1300" b="1">
                        <a:solidFill>
                          <a:schemeClr val="lt1"/>
                        </a:solidFill>
                      </a:endParaRPr>
                    </a:p>
                  </a:txBody>
                  <a:tcPr marL="91425" marR="91425" marT="0" marB="0">
                    <a:solidFill>
                      <a:srgbClr val="7030A0"/>
                    </a:solidFill>
                  </a:tcPr>
                </a:tc>
                <a:tc>
                  <a:txBody>
                    <a:bodyPr/>
                    <a:lstStyle/>
                    <a:p>
                      <a:pPr marL="0" lvl="0" indent="0" algn="ctr" rtl="0">
                        <a:spcBef>
                          <a:spcPts val="0"/>
                        </a:spcBef>
                        <a:spcAft>
                          <a:spcPts val="0"/>
                        </a:spcAft>
                        <a:buNone/>
                      </a:pPr>
                      <a:r>
                        <a:rPr lang="en" sz="1300" b="1">
                          <a:solidFill>
                            <a:schemeClr val="lt1"/>
                          </a:solidFill>
                        </a:rPr>
                        <a:t>Condition</a:t>
                      </a:r>
                      <a:endParaRPr sz="1300" b="1">
                        <a:solidFill>
                          <a:schemeClr val="lt1"/>
                        </a:solidFill>
                      </a:endParaRPr>
                    </a:p>
                  </a:txBody>
                  <a:tcPr marL="91425" marR="91425" marT="0" marB="0">
                    <a:solidFill>
                      <a:srgbClr val="7030A0"/>
                    </a:solidFill>
                  </a:tcPr>
                </a:tc>
                <a:tc>
                  <a:txBody>
                    <a:bodyPr/>
                    <a:lstStyle/>
                    <a:p>
                      <a:pPr marL="0" lvl="0" indent="0" algn="ctr" rtl="0">
                        <a:spcBef>
                          <a:spcPts val="0"/>
                        </a:spcBef>
                        <a:spcAft>
                          <a:spcPts val="0"/>
                        </a:spcAft>
                        <a:buNone/>
                      </a:pPr>
                      <a:r>
                        <a:rPr lang="en" sz="1300" b="1">
                          <a:solidFill>
                            <a:schemeClr val="lt1"/>
                          </a:solidFill>
                        </a:rPr>
                        <a:t>Description</a:t>
                      </a:r>
                      <a:endParaRPr sz="1300" b="1">
                        <a:solidFill>
                          <a:schemeClr val="lt1"/>
                        </a:solidFill>
                      </a:endParaRPr>
                    </a:p>
                  </a:txBody>
                  <a:tcPr marL="91425" marR="91425" marT="0" marB="0">
                    <a:solidFill>
                      <a:srgbClr val="7030A0"/>
                    </a:solidFill>
                  </a:tcPr>
                </a:tc>
                <a:extLst>
                  <a:ext uri="{0D108BD9-81ED-4DB2-BD59-A6C34878D82A}">
                    <a16:rowId xmlns:a16="http://schemas.microsoft.com/office/drawing/2014/main" val="10000"/>
                  </a:ext>
                </a:extLst>
              </a:tr>
              <a:tr h="300325">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sete</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Equal (to zero)</a:t>
                      </a:r>
                      <a:endParaRPr sz="1300"/>
                    </a:p>
                  </a:txBody>
                  <a:tcPr marL="91425" marR="91425" marT="0" marB="0"/>
                </a:tc>
                <a:extLst>
                  <a:ext uri="{0D108BD9-81ED-4DB2-BD59-A6C34878D82A}">
                    <a16:rowId xmlns:a16="http://schemas.microsoft.com/office/drawing/2014/main" val="10001"/>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setne</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Not Equal (to zero)</a:t>
                      </a:r>
                      <a:endParaRPr sz="1300"/>
                    </a:p>
                  </a:txBody>
                  <a:tcPr marL="91425" marR="91425" marT="0" marB="0"/>
                </a:tc>
                <a:extLst>
                  <a:ext uri="{0D108BD9-81ED-4DB2-BD59-A6C34878D82A}">
                    <a16:rowId xmlns:a16="http://schemas.microsoft.com/office/drawing/2014/main" val="10002"/>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sets</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Negative</a:t>
                      </a:r>
                      <a:endParaRPr sz="1300"/>
                    </a:p>
                  </a:txBody>
                  <a:tcPr marL="91425" marR="91425" marT="0" marB="0"/>
                </a:tc>
                <a:extLst>
                  <a:ext uri="{0D108BD9-81ED-4DB2-BD59-A6C34878D82A}">
                    <a16:rowId xmlns:a16="http://schemas.microsoft.com/office/drawing/2014/main" val="10003"/>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setns</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Nonnegative</a:t>
                      </a:r>
                      <a:endParaRPr sz="1300"/>
                    </a:p>
                  </a:txBody>
                  <a:tcPr marL="91425" marR="91425" marT="0" marB="0"/>
                </a:tc>
                <a:extLst>
                  <a:ext uri="{0D108BD9-81ED-4DB2-BD59-A6C34878D82A}">
                    <a16:rowId xmlns:a16="http://schemas.microsoft.com/office/drawing/2014/main" val="10004"/>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setg</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~(SF^OF)&amp;~ZF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Greater (signed)</a:t>
                      </a:r>
                      <a:endParaRPr sz="1300"/>
                    </a:p>
                  </a:txBody>
                  <a:tcPr marL="91425" marR="91425" marT="0" marB="0"/>
                </a:tc>
                <a:extLst>
                  <a:ext uri="{0D108BD9-81ED-4DB2-BD59-A6C34878D82A}">
                    <a16:rowId xmlns:a16="http://schemas.microsoft.com/office/drawing/2014/main" val="10005"/>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setge</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Greater or Equal (signed)</a:t>
                      </a:r>
                      <a:endParaRPr sz="1300"/>
                    </a:p>
                  </a:txBody>
                  <a:tcPr marL="91425" marR="91425" marT="0" marB="0"/>
                </a:tc>
                <a:extLst>
                  <a:ext uri="{0D108BD9-81ED-4DB2-BD59-A6C34878D82A}">
                    <a16:rowId xmlns:a16="http://schemas.microsoft.com/office/drawing/2014/main" val="10006"/>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setl</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Less than (signed)</a:t>
                      </a:r>
                      <a:endParaRPr sz="1300"/>
                    </a:p>
                  </a:txBody>
                  <a:tcPr marL="91425" marR="91425" marT="0" marB="0"/>
                </a:tc>
                <a:extLst>
                  <a:ext uri="{0D108BD9-81ED-4DB2-BD59-A6C34878D82A}">
                    <a16:rowId xmlns:a16="http://schemas.microsoft.com/office/drawing/2014/main" val="10007"/>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setle</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Less or Equal (signed)</a:t>
                      </a:r>
                      <a:endParaRPr sz="1300"/>
                    </a:p>
                  </a:txBody>
                  <a:tcPr marL="91425" marR="91425" marT="0" marB="0"/>
                </a:tc>
                <a:extLst>
                  <a:ext uri="{0D108BD9-81ED-4DB2-BD59-A6C34878D82A}">
                    <a16:rowId xmlns:a16="http://schemas.microsoft.com/office/drawing/2014/main" val="10008"/>
                  </a:ext>
                </a:extLst>
              </a:tr>
              <a:tr h="263925">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seta</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~CF&amp;~ZF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Above (unsigned “&gt;”)</a:t>
                      </a:r>
                      <a:endParaRPr sz="1300"/>
                    </a:p>
                  </a:txBody>
                  <a:tcPr marL="91425" marR="91425" marT="0" marB="0"/>
                </a:tc>
                <a:extLst>
                  <a:ext uri="{0D108BD9-81ED-4DB2-BD59-A6C34878D82A}">
                    <a16:rowId xmlns:a16="http://schemas.microsoft.com/office/drawing/2014/main" val="10009"/>
                  </a:ext>
                </a:extLst>
              </a:tr>
              <a:tr h="25545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setb</a:t>
                      </a:r>
                      <a:r>
                        <a:rPr lang="en" sz="1300">
                          <a:solidFill>
                            <a:schemeClr val="dk1"/>
                          </a:solidFill>
                          <a:latin typeface="Source Code Pro"/>
                          <a:ea typeface="Source Code Pro"/>
                          <a:cs typeface="Source Code Pro"/>
                          <a:sym typeface="Source Code Pro"/>
                        </a:rPr>
                        <a:t> dst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CF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Below (unsigned “&lt;”)</a:t>
                      </a:r>
                      <a:endParaRPr sz="1300"/>
                    </a:p>
                  </a:txBody>
                  <a:tcPr marL="91425" marR="91425" marT="0" marB="0"/>
                </a:tc>
                <a:extLst>
                  <a:ext uri="{0D108BD9-81ED-4DB2-BD59-A6C34878D82A}">
                    <a16:rowId xmlns:a16="http://schemas.microsoft.com/office/drawing/2014/main" val="10010"/>
                  </a:ext>
                </a:extLst>
              </a:tr>
            </a:tbl>
          </a:graphicData>
        </a:graphic>
      </p:graphicFrame>
      <p:sp>
        <p:nvSpPr>
          <p:cNvPr id="324" name="Google Shape;324;p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48"/>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Reading Condition Codes</a:t>
            </a:r>
            <a:endParaRPr/>
          </a:p>
        </p:txBody>
      </p:sp>
      <p:sp>
        <p:nvSpPr>
          <p:cNvPr id="330" name="Google Shape;330;p48"/>
          <p:cNvSpPr txBox="1">
            <a:spLocks noGrp="1"/>
          </p:cNvSpPr>
          <p:nvPr>
            <p:ph type="body" idx="1"/>
          </p:nvPr>
        </p:nvSpPr>
        <p:spPr>
          <a:xfrm>
            <a:off x="311700" y="742825"/>
            <a:ext cx="8520600" cy="1565100"/>
          </a:xfrm>
          <a:prstGeom prst="rect">
            <a:avLst/>
          </a:prstGeom>
        </p:spPr>
        <p:txBody>
          <a:bodyPr spcFirstLastPara="1" wrap="square" lIns="91425" tIns="91425" rIns="91425" bIns="91425" anchor="t" anchorCtr="0">
            <a:normAutofit fontScale="92500" lnSpcReduction="10000"/>
          </a:bodyPr>
          <a:lstStyle/>
          <a:p>
            <a:pPr marL="457200" lvl="0" indent="-342900" algn="l" rtl="0">
              <a:spcBef>
                <a:spcPts val="0"/>
              </a:spcBef>
              <a:spcAft>
                <a:spcPts val="0"/>
              </a:spcAft>
              <a:buSzPts val="1800"/>
              <a:buChar char="●"/>
            </a:pPr>
            <a:r>
              <a:rPr lang="en" dirty="0"/>
              <a:t>Use </a:t>
            </a:r>
            <a:r>
              <a:rPr lang="en" dirty="0">
                <a:latin typeface="Source Code Pro"/>
                <a:ea typeface="Source Code Pro"/>
                <a:cs typeface="Source Code Pro"/>
                <a:sym typeface="Source Code Pro"/>
              </a:rPr>
              <a:t>set*</a:t>
            </a:r>
            <a:r>
              <a:rPr lang="en" dirty="0"/>
              <a:t> instructions</a:t>
            </a:r>
            <a:endParaRPr dirty="0"/>
          </a:p>
          <a:p>
            <a:pPr marL="914400" lvl="1" indent="-330200" algn="l" rtl="0">
              <a:spcBef>
                <a:spcPts val="0"/>
              </a:spcBef>
              <a:spcAft>
                <a:spcPts val="0"/>
              </a:spcAft>
              <a:buSzPts val="1600"/>
              <a:buChar char="○"/>
            </a:pPr>
            <a:r>
              <a:rPr lang="en" dirty="0"/>
              <a:t>Remember: only alters the lowest byte of a register</a:t>
            </a:r>
            <a:endParaRPr dirty="0"/>
          </a:p>
          <a:p>
            <a:pPr marL="1371600" lvl="2" indent="-330200" algn="l" rtl="0">
              <a:spcBef>
                <a:spcPts val="0"/>
              </a:spcBef>
              <a:spcAft>
                <a:spcPts val="0"/>
              </a:spcAft>
              <a:buSzPts val="1600"/>
              <a:buChar char="■"/>
            </a:pPr>
            <a:r>
              <a:rPr lang="en" dirty="0"/>
              <a:t>Commonly seen with </a:t>
            </a:r>
            <a:r>
              <a:rPr lang="en" dirty="0">
                <a:latin typeface="Source Code Pro"/>
                <a:ea typeface="Source Code Pro"/>
                <a:cs typeface="Source Code Pro"/>
                <a:sym typeface="Source Code Pro"/>
              </a:rPr>
              <a:t>movz</a:t>
            </a:r>
            <a:r>
              <a:rPr lang="en" dirty="0"/>
              <a:t> instructions to fill out remaining bytes</a:t>
            </a:r>
            <a:endParaRPr dirty="0"/>
          </a:p>
          <a:p>
            <a:pPr marL="0" lvl="0" indent="0" algn="l" rtl="0">
              <a:spcBef>
                <a:spcPts val="1200"/>
              </a:spcBef>
              <a:spcAft>
                <a:spcPts val="1200"/>
              </a:spcAft>
              <a:buNone/>
            </a:pPr>
            <a:r>
              <a:rPr lang="en" u="sng" dirty="0"/>
              <a:t>Example:</a:t>
            </a:r>
            <a:endParaRPr u="sng" dirty="0"/>
          </a:p>
        </p:txBody>
      </p:sp>
      <p:sp>
        <p:nvSpPr>
          <p:cNvPr id="331" name="Google Shape;331;p48"/>
          <p:cNvSpPr/>
          <p:nvPr/>
        </p:nvSpPr>
        <p:spPr>
          <a:xfrm>
            <a:off x="311700" y="2571750"/>
            <a:ext cx="3102900" cy="116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a:solidFill>
                  <a:srgbClr val="0000FF"/>
                </a:solidFill>
                <a:latin typeface="Source Code Pro"/>
                <a:ea typeface="Source Code Pro"/>
                <a:cs typeface="Source Code Pro"/>
                <a:sym typeface="Source Code Pro"/>
              </a:rPr>
              <a:t>int</a:t>
            </a:r>
            <a:r>
              <a:rPr lang="en">
                <a:latin typeface="Source Code Pro"/>
                <a:ea typeface="Source Code Pro"/>
                <a:cs typeface="Source Code Pro"/>
                <a:sym typeface="Source Code Pro"/>
              </a:rPr>
              <a:t> gt(</a:t>
            </a:r>
            <a:r>
              <a:rPr lang="en">
                <a:solidFill>
                  <a:srgbClr val="0000FF"/>
                </a:solidFill>
                <a:latin typeface="Source Code Pro"/>
                <a:ea typeface="Source Code Pro"/>
                <a:cs typeface="Source Code Pro"/>
                <a:sym typeface="Source Code Pro"/>
              </a:rPr>
              <a:t>int</a:t>
            </a:r>
            <a:r>
              <a:rPr lang="en">
                <a:latin typeface="Source Code Pro"/>
                <a:ea typeface="Source Code Pro"/>
                <a:cs typeface="Source Code Pro"/>
                <a:sym typeface="Source Code Pro"/>
              </a:rPr>
              <a:t> x, </a:t>
            </a:r>
            <a:r>
              <a:rPr lang="en">
                <a:solidFill>
                  <a:srgbClr val="0000FF"/>
                </a:solidFill>
                <a:latin typeface="Source Code Pro"/>
                <a:ea typeface="Source Code Pro"/>
                <a:cs typeface="Source Code Pro"/>
                <a:sym typeface="Source Code Pro"/>
              </a:rPr>
              <a:t>int</a:t>
            </a:r>
            <a:r>
              <a:rPr lang="en">
                <a:latin typeface="Source Code Pro"/>
                <a:ea typeface="Source Code Pro"/>
                <a:cs typeface="Source Code Pro"/>
                <a:sym typeface="Source Code Pro"/>
              </a:rPr>
              <a:t> y)</a:t>
            </a:r>
            <a:endParaRPr>
              <a:latin typeface="Source Code Pro"/>
              <a:ea typeface="Source Code Pro"/>
              <a:cs typeface="Source Code Pro"/>
              <a:sym typeface="Source Code Pro"/>
            </a:endParaRPr>
          </a:p>
          <a:p>
            <a:pPr marL="0" lvl="0" indent="0" algn="l" rtl="0">
              <a:spcBef>
                <a:spcPts val="0"/>
              </a:spcBef>
              <a:spcAft>
                <a:spcPts val="0"/>
              </a:spcAft>
              <a:buClr>
                <a:schemeClr val="dk1"/>
              </a:buClr>
              <a:buSzPts val="1100"/>
              <a:buFont typeface="Arial"/>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a:solidFill>
                  <a:srgbClr val="7030A0"/>
                </a:solidFill>
                <a:latin typeface="Source Code Pro"/>
                <a:ea typeface="Source Code Pro"/>
                <a:cs typeface="Source Code Pro"/>
                <a:sym typeface="Source Code Pro"/>
              </a:rPr>
              <a:t>return</a:t>
            </a:r>
            <a:r>
              <a:rPr lang="en">
                <a:latin typeface="Source Code Pro"/>
                <a:ea typeface="Source Code Pro"/>
                <a:cs typeface="Source Code Pro"/>
                <a:sym typeface="Source Code Pro"/>
              </a:rPr>
              <a:t> x &gt; y;</a:t>
            </a:r>
            <a:endParaRPr>
              <a:latin typeface="Source Code Pro"/>
              <a:ea typeface="Source Code Pro"/>
              <a:cs typeface="Source Code Pro"/>
              <a:sym typeface="Source Code Pro"/>
            </a:endParaRPr>
          </a:p>
          <a:p>
            <a:pPr marL="0" lvl="0" indent="0" algn="l" rtl="0">
              <a:spcBef>
                <a:spcPts val="0"/>
              </a:spcBef>
              <a:spcAft>
                <a:spcPts val="0"/>
              </a:spcAft>
              <a:buNone/>
            </a:pPr>
            <a:r>
              <a:rPr lang="en">
                <a:latin typeface="Source Code Pro"/>
                <a:ea typeface="Source Code Pro"/>
                <a:cs typeface="Source Code Pro"/>
                <a:sym typeface="Source Code Pro"/>
              </a:rPr>
              <a:t>}</a:t>
            </a:r>
            <a:endParaRPr>
              <a:latin typeface="Source Code Pro"/>
              <a:ea typeface="Source Code Pro"/>
              <a:cs typeface="Source Code Pro"/>
              <a:sym typeface="Source Code Pro"/>
            </a:endParaRPr>
          </a:p>
        </p:txBody>
      </p:sp>
      <p:sp>
        <p:nvSpPr>
          <p:cNvPr id="332" name="Google Shape;332;p48"/>
          <p:cNvSpPr/>
          <p:nvPr/>
        </p:nvSpPr>
        <p:spPr>
          <a:xfrm>
            <a:off x="4437900" y="2571750"/>
            <a:ext cx="4496400" cy="11616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dirty="0">
                <a:latin typeface="Source Code Pro"/>
                <a:ea typeface="Source Code Pro"/>
                <a:cs typeface="Source Code Pro"/>
                <a:sym typeface="Source Code Pro"/>
              </a:rPr>
              <a:t>gt:</a:t>
            </a:r>
            <a:endParaRPr dirty="0">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b="1" dirty="0">
                <a:latin typeface="Source Code Pro"/>
                <a:ea typeface="Source Code Pro"/>
                <a:cs typeface="Source Code Pro"/>
                <a:sym typeface="Source Code Pro"/>
              </a:rPr>
              <a:t>cmpl</a:t>
            </a:r>
            <a:r>
              <a:rPr lang="en" dirty="0">
                <a:latin typeface="Source Code Pro"/>
                <a:ea typeface="Source Code Pro"/>
                <a:cs typeface="Source Code Pro"/>
                <a:sym typeface="Source Code Pro"/>
              </a:rPr>
              <a:t> %esi, %edi  </a:t>
            </a:r>
            <a:r>
              <a:rPr lang="en" dirty="0">
                <a:solidFill>
                  <a:srgbClr val="757575"/>
                </a:solidFill>
                <a:latin typeface="Source Code Pro"/>
                <a:ea typeface="Source Code Pro"/>
                <a:cs typeface="Source Code Pro"/>
                <a:sym typeface="Source Code Pro"/>
              </a:rPr>
              <a:t># Compare x and y</a:t>
            </a:r>
            <a:endParaRPr dirty="0">
              <a:solidFill>
                <a:srgbClr val="757575"/>
              </a:solidFill>
              <a:latin typeface="Source Code Pro"/>
              <a:ea typeface="Source Code Pro"/>
              <a:cs typeface="Source Code Pro"/>
              <a:sym typeface="Source Code Pro"/>
            </a:endParaRPr>
          </a:p>
          <a:p>
            <a:pPr marL="0" lvl="0" indent="457200" algn="l" rtl="0">
              <a:spcBef>
                <a:spcPts val="0"/>
              </a:spcBef>
              <a:spcAft>
                <a:spcPts val="0"/>
              </a:spcAft>
              <a:buClr>
                <a:schemeClr val="dk1"/>
              </a:buClr>
              <a:buSzPts val="1100"/>
              <a:buFont typeface="Arial"/>
              <a:buNone/>
            </a:pPr>
            <a:r>
              <a:rPr lang="en" b="1" dirty="0">
                <a:latin typeface="Source Code Pro"/>
                <a:ea typeface="Source Code Pro"/>
                <a:cs typeface="Source Code Pro"/>
                <a:sym typeface="Source Code Pro"/>
              </a:rPr>
              <a:t>setg</a:t>
            </a:r>
            <a:r>
              <a:rPr lang="en" dirty="0">
                <a:latin typeface="Source Code Pro"/>
                <a:ea typeface="Source Code Pro"/>
                <a:cs typeface="Source Code Pro"/>
                <a:sym typeface="Source Code Pro"/>
              </a:rPr>
              <a:t> %al 	    </a:t>
            </a:r>
            <a:r>
              <a:rPr lang="en" dirty="0">
                <a:solidFill>
                  <a:srgbClr val="757575"/>
                </a:solidFill>
                <a:latin typeface="Source Code Pro"/>
                <a:ea typeface="Source Code Pro"/>
                <a:cs typeface="Source Code Pro"/>
                <a:sym typeface="Source Code Pro"/>
              </a:rPr>
              <a:t># Set when &gt;</a:t>
            </a:r>
            <a:endParaRPr dirty="0">
              <a:solidFill>
                <a:srgbClr val="757575"/>
              </a:solidFill>
              <a:latin typeface="Source Code Pro"/>
              <a:ea typeface="Source Code Pro"/>
              <a:cs typeface="Source Code Pro"/>
              <a:sym typeface="Source Code Pro"/>
            </a:endParaRPr>
          </a:p>
          <a:p>
            <a:pPr marL="457200" lvl="0" indent="0" algn="l" rtl="0">
              <a:spcBef>
                <a:spcPts val="0"/>
              </a:spcBef>
              <a:spcAft>
                <a:spcPts val="0"/>
              </a:spcAft>
              <a:buClr>
                <a:schemeClr val="dk1"/>
              </a:buClr>
              <a:buSzPts val="1100"/>
              <a:buFont typeface="Arial"/>
              <a:buNone/>
            </a:pPr>
            <a:r>
              <a:rPr lang="en" b="1" dirty="0">
                <a:latin typeface="Source Code Pro"/>
                <a:ea typeface="Source Code Pro"/>
                <a:cs typeface="Source Code Pro"/>
                <a:sym typeface="Source Code Pro"/>
              </a:rPr>
              <a:t>movzbl</a:t>
            </a:r>
            <a:r>
              <a:rPr lang="en" dirty="0">
                <a:latin typeface="Source Code Pro"/>
                <a:ea typeface="Source Code Pro"/>
                <a:cs typeface="Source Code Pro"/>
                <a:sym typeface="Source Code Pro"/>
              </a:rPr>
              <a:t> %al, %eax </a:t>
            </a:r>
            <a:r>
              <a:rPr lang="en" dirty="0">
                <a:solidFill>
                  <a:srgbClr val="757575"/>
                </a:solidFill>
                <a:latin typeface="Source Code Pro"/>
                <a:ea typeface="Source Code Pro"/>
                <a:cs typeface="Source Code Pro"/>
                <a:sym typeface="Source Code Pro"/>
              </a:rPr>
              <a:t># Zero rest of %rax</a:t>
            </a:r>
            <a:endParaRPr dirty="0">
              <a:solidFill>
                <a:srgbClr val="757575"/>
              </a:solidFill>
              <a:latin typeface="Source Code Pro"/>
              <a:ea typeface="Source Code Pro"/>
              <a:cs typeface="Source Code Pro"/>
              <a:sym typeface="Source Code Pro"/>
            </a:endParaRPr>
          </a:p>
          <a:p>
            <a:pPr marL="0" lvl="0" indent="457200" algn="l" rtl="0">
              <a:spcBef>
                <a:spcPts val="0"/>
              </a:spcBef>
              <a:spcAft>
                <a:spcPts val="0"/>
              </a:spcAft>
              <a:buNone/>
            </a:pPr>
            <a:r>
              <a:rPr lang="en" b="1" dirty="0">
                <a:latin typeface="Source Code Pro"/>
                <a:ea typeface="Source Code Pro"/>
                <a:cs typeface="Source Code Pro"/>
                <a:sym typeface="Source Code Pro"/>
              </a:rPr>
              <a:t>ret</a:t>
            </a:r>
            <a:endParaRPr b="1" dirty="0">
              <a:latin typeface="Source Code Pro"/>
              <a:ea typeface="Source Code Pro"/>
              <a:cs typeface="Source Code Pro"/>
              <a:sym typeface="Source Code Pro"/>
            </a:endParaRPr>
          </a:p>
        </p:txBody>
      </p:sp>
      <p:cxnSp>
        <p:nvCxnSpPr>
          <p:cNvPr id="333" name="Google Shape;333;p48" descr="Arrow pointing from the first code snippet (int gt...) to the second (gt:...)"/>
          <p:cNvCxnSpPr>
            <a:stCxn id="331" idx="3"/>
            <a:endCxn id="332" idx="1"/>
          </p:cNvCxnSpPr>
          <p:nvPr/>
        </p:nvCxnSpPr>
        <p:spPr>
          <a:xfrm>
            <a:off x="3414600" y="3152550"/>
            <a:ext cx="1023300" cy="0"/>
          </a:xfrm>
          <a:prstGeom prst="straightConnector1">
            <a:avLst/>
          </a:prstGeom>
          <a:noFill/>
          <a:ln w="28575" cap="flat" cmpd="sng">
            <a:solidFill>
              <a:srgbClr val="7030A0"/>
            </a:solidFill>
            <a:prstDash val="solid"/>
            <a:round/>
            <a:headEnd type="none" w="med" len="med"/>
            <a:tailEnd type="triangle" w="med" len="med"/>
          </a:ln>
        </p:spPr>
      </p:cxnSp>
      <p:graphicFrame>
        <p:nvGraphicFramePr>
          <p:cNvPr id="334" name="Google Shape;334;p48"/>
          <p:cNvGraphicFramePr/>
          <p:nvPr/>
        </p:nvGraphicFramePr>
        <p:xfrm>
          <a:off x="6159900" y="219750"/>
          <a:ext cx="2500600" cy="1188630"/>
        </p:xfrm>
        <a:graphic>
          <a:graphicData uri="http://schemas.openxmlformats.org/drawingml/2006/table">
            <a:tbl>
              <a:tblPr>
                <a:noFill/>
                <a:tableStyleId>{F8FF84AE-1350-4028-B230-AF5223EACEC7}</a:tableStyleId>
              </a:tblPr>
              <a:tblGrid>
                <a:gridCol w="1250300">
                  <a:extLst>
                    <a:ext uri="{9D8B030D-6E8A-4147-A177-3AD203B41FA5}">
                      <a16:colId xmlns:a16="http://schemas.microsoft.com/office/drawing/2014/main" val="20000"/>
                    </a:ext>
                  </a:extLst>
                </a:gridCol>
                <a:gridCol w="12503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%edi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%esi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y</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%eax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Return value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335" name="Google Shape;335;p48" descr="Speech bubble pointing to &quot;# Compare x and y&quot;"/>
          <p:cNvSpPr/>
          <p:nvPr/>
        </p:nvSpPr>
        <p:spPr>
          <a:xfrm>
            <a:off x="7825800" y="1902625"/>
            <a:ext cx="1108500" cy="405300"/>
          </a:xfrm>
          <a:prstGeom prst="wedgeRoundRectCallout">
            <a:avLst>
              <a:gd name="adj1" fmla="val -61696"/>
              <a:gd name="adj2" fmla="val 159407"/>
              <a:gd name="adj3" fmla="val 0"/>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t>(comments)</a:t>
            </a:r>
            <a:endParaRPr sz="1200"/>
          </a:p>
        </p:txBody>
      </p:sp>
      <p:sp>
        <p:nvSpPr>
          <p:cNvPr id="336" name="Google Shape;336;p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49"/>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Using Condition Codes: Jumping</a:t>
            </a:r>
            <a:endParaRPr/>
          </a:p>
        </p:txBody>
      </p:sp>
      <p:sp>
        <p:nvSpPr>
          <p:cNvPr id="342" name="Google Shape;342;p49"/>
          <p:cNvSpPr txBox="1">
            <a:spLocks noGrp="1"/>
          </p:cNvSpPr>
          <p:nvPr>
            <p:ph type="body" idx="1"/>
          </p:nvPr>
        </p:nvSpPr>
        <p:spPr>
          <a:xfrm>
            <a:off x="311700" y="742825"/>
            <a:ext cx="3922800" cy="3518100"/>
          </a:xfrm>
          <a:prstGeom prst="rect">
            <a:avLst/>
          </a:prstGeom>
        </p:spPr>
        <p:txBody>
          <a:bodyPr spcFirstLastPara="1" wrap="square" lIns="91425" tIns="91425" rIns="91425" bIns="91425" anchor="t" anchorCtr="0">
            <a:normAutofit lnSpcReduction="10000"/>
          </a:bodyPr>
          <a:lstStyle/>
          <a:p>
            <a:pPr marL="457200" lvl="0" indent="-342900" algn="l" rtl="0">
              <a:lnSpc>
                <a:spcPct val="115000"/>
              </a:lnSpc>
              <a:spcBef>
                <a:spcPts val="0"/>
              </a:spcBef>
              <a:spcAft>
                <a:spcPts val="0"/>
              </a:spcAft>
              <a:buSzPts val="1800"/>
              <a:buChar char="●"/>
            </a:pPr>
            <a:r>
              <a:rPr lang="en"/>
              <a:t>General format: </a:t>
            </a:r>
            <a:r>
              <a:rPr lang="en">
                <a:latin typeface="Source Code Pro"/>
                <a:ea typeface="Source Code Pro"/>
                <a:cs typeface="Source Code Pro"/>
                <a:sym typeface="Source Code Pro"/>
              </a:rPr>
              <a:t>j* target</a:t>
            </a:r>
            <a:endParaRPr/>
          </a:p>
          <a:p>
            <a:pPr marL="914400" lvl="1" indent="-330200" algn="l" rtl="0">
              <a:lnSpc>
                <a:spcPct val="115000"/>
              </a:lnSpc>
              <a:spcBef>
                <a:spcPts val="600"/>
              </a:spcBef>
              <a:spcAft>
                <a:spcPts val="0"/>
              </a:spcAft>
              <a:buSzPts val="1600"/>
              <a:buChar char="○"/>
            </a:pPr>
            <a:r>
              <a:rPr lang="en"/>
              <a:t>Sets </a:t>
            </a:r>
            <a:r>
              <a:rPr lang="en">
                <a:latin typeface="Source Code Pro"/>
                <a:ea typeface="Source Code Pro"/>
                <a:cs typeface="Source Code Pro"/>
                <a:sym typeface="Source Code Pro"/>
              </a:rPr>
              <a:t>%rip</a:t>
            </a:r>
            <a:r>
              <a:rPr lang="en"/>
              <a:t> to </a:t>
            </a:r>
            <a:r>
              <a:rPr lang="en">
                <a:latin typeface="Source Code Pro"/>
                <a:ea typeface="Source Code Pro"/>
                <a:cs typeface="Source Code Pro"/>
                <a:sym typeface="Source Code Pro"/>
              </a:rPr>
              <a:t>target</a:t>
            </a:r>
            <a:r>
              <a:rPr lang="en"/>
              <a:t> if the condition is met</a:t>
            </a:r>
            <a:endParaRPr/>
          </a:p>
          <a:p>
            <a:pPr marL="914400" lvl="1" indent="-330200" algn="l" rtl="0">
              <a:lnSpc>
                <a:spcPct val="115000"/>
              </a:lnSpc>
              <a:spcBef>
                <a:spcPts val="600"/>
              </a:spcBef>
              <a:spcAft>
                <a:spcPts val="0"/>
              </a:spcAft>
              <a:buSzPts val="1600"/>
              <a:buFont typeface="Source Code Pro"/>
              <a:buChar char="○"/>
            </a:pPr>
            <a:r>
              <a:rPr lang="en">
                <a:latin typeface="Source Code Pro"/>
                <a:ea typeface="Source Code Pro"/>
                <a:cs typeface="Source Code Pro"/>
                <a:sym typeface="Source Code Pro"/>
              </a:rPr>
              <a:t>jmp</a:t>
            </a:r>
            <a:r>
              <a:rPr lang="en"/>
              <a:t> is </a:t>
            </a:r>
            <a:r>
              <a:rPr lang="en" b="1">
                <a:solidFill>
                  <a:srgbClr val="7030A0"/>
                </a:solidFill>
              </a:rPr>
              <a:t>unconditional</a:t>
            </a:r>
            <a:r>
              <a:rPr lang="en"/>
              <a:t> - always jumps</a:t>
            </a:r>
            <a:endParaRPr/>
          </a:p>
          <a:p>
            <a:pPr marL="457200" lvl="0" indent="-342900" algn="l" rtl="0">
              <a:lnSpc>
                <a:spcPct val="115000"/>
              </a:lnSpc>
              <a:spcBef>
                <a:spcPts val="0"/>
              </a:spcBef>
              <a:spcAft>
                <a:spcPts val="0"/>
              </a:spcAft>
              <a:buSzPts val="1800"/>
              <a:buChar char="●"/>
            </a:pPr>
            <a:r>
              <a:rPr lang="en"/>
              <a:t>Used to create if/else statements, loops, etc.</a:t>
            </a:r>
            <a:endParaRPr/>
          </a:p>
          <a:p>
            <a:pPr marL="914400" lvl="1" indent="-330200" algn="l" rtl="0">
              <a:lnSpc>
                <a:spcPct val="115000"/>
              </a:lnSpc>
              <a:spcBef>
                <a:spcPts val="0"/>
              </a:spcBef>
              <a:spcAft>
                <a:spcPts val="0"/>
              </a:spcAft>
              <a:buSzPts val="1600"/>
              <a:buChar char="○"/>
            </a:pPr>
            <a:r>
              <a:rPr lang="en"/>
              <a:t>More info next lecture</a:t>
            </a:r>
            <a:endParaRPr/>
          </a:p>
          <a:p>
            <a:pPr marL="0" lvl="0" indent="0" algn="l" rtl="0">
              <a:lnSpc>
                <a:spcPct val="115000"/>
              </a:lnSpc>
              <a:spcBef>
                <a:spcPts val="1200"/>
              </a:spcBef>
              <a:spcAft>
                <a:spcPts val="1200"/>
              </a:spcAft>
              <a:buNone/>
            </a:pPr>
            <a:r>
              <a:rPr lang="en" i="1">
                <a:solidFill>
                  <a:srgbClr val="7030A0"/>
                </a:solidFill>
              </a:rPr>
              <a:t>Don’t bother memorizing, just use the chart.</a:t>
            </a:r>
            <a:endParaRPr i="1">
              <a:solidFill>
                <a:srgbClr val="7030A0"/>
              </a:solidFill>
            </a:endParaRPr>
          </a:p>
        </p:txBody>
      </p:sp>
      <p:graphicFrame>
        <p:nvGraphicFramePr>
          <p:cNvPr id="343" name="Google Shape;343;p49"/>
          <p:cNvGraphicFramePr/>
          <p:nvPr/>
        </p:nvGraphicFramePr>
        <p:xfrm>
          <a:off x="4130350" y="669075"/>
          <a:ext cx="4888425" cy="3555250"/>
        </p:xfrm>
        <a:graphic>
          <a:graphicData uri="http://schemas.openxmlformats.org/drawingml/2006/table">
            <a:tbl>
              <a:tblPr>
                <a:noFill/>
                <a:tableStyleId>{F8FF84AE-1350-4028-B230-AF5223EACEC7}</a:tableStyleId>
              </a:tblPr>
              <a:tblGrid>
                <a:gridCol w="1364575">
                  <a:extLst>
                    <a:ext uri="{9D8B030D-6E8A-4147-A177-3AD203B41FA5}">
                      <a16:colId xmlns:a16="http://schemas.microsoft.com/office/drawing/2014/main" val="20000"/>
                    </a:ext>
                  </a:extLst>
                </a:gridCol>
                <a:gridCol w="1470525">
                  <a:extLst>
                    <a:ext uri="{9D8B030D-6E8A-4147-A177-3AD203B41FA5}">
                      <a16:colId xmlns:a16="http://schemas.microsoft.com/office/drawing/2014/main" val="20001"/>
                    </a:ext>
                  </a:extLst>
                </a:gridCol>
                <a:gridCol w="2053325">
                  <a:extLst>
                    <a:ext uri="{9D8B030D-6E8A-4147-A177-3AD203B41FA5}">
                      <a16:colId xmlns:a16="http://schemas.microsoft.com/office/drawing/2014/main" val="20002"/>
                    </a:ext>
                  </a:extLst>
                </a:gridCol>
              </a:tblGrid>
              <a:tr h="259375">
                <a:tc>
                  <a:txBody>
                    <a:bodyPr/>
                    <a:lstStyle/>
                    <a:p>
                      <a:pPr marL="0" lvl="0" indent="0" algn="ctr" rtl="0">
                        <a:spcBef>
                          <a:spcPts val="0"/>
                        </a:spcBef>
                        <a:spcAft>
                          <a:spcPts val="0"/>
                        </a:spcAft>
                        <a:buNone/>
                      </a:pPr>
                      <a:r>
                        <a:rPr lang="en" sz="1300" b="1">
                          <a:solidFill>
                            <a:schemeClr val="lt1"/>
                          </a:solidFill>
                        </a:rPr>
                        <a:t>Instruction</a:t>
                      </a:r>
                      <a:endParaRPr sz="1300" b="1">
                        <a:solidFill>
                          <a:schemeClr val="lt1"/>
                        </a:solidFill>
                      </a:endParaRPr>
                    </a:p>
                  </a:txBody>
                  <a:tcPr marL="91425" marR="91425" marT="0" marB="0">
                    <a:solidFill>
                      <a:srgbClr val="7030A0"/>
                    </a:solidFill>
                  </a:tcPr>
                </a:tc>
                <a:tc>
                  <a:txBody>
                    <a:bodyPr/>
                    <a:lstStyle/>
                    <a:p>
                      <a:pPr marL="0" lvl="0" indent="0" algn="ctr" rtl="0">
                        <a:spcBef>
                          <a:spcPts val="0"/>
                        </a:spcBef>
                        <a:spcAft>
                          <a:spcPts val="0"/>
                        </a:spcAft>
                        <a:buNone/>
                      </a:pPr>
                      <a:r>
                        <a:rPr lang="en" sz="1300" b="1">
                          <a:solidFill>
                            <a:schemeClr val="lt1"/>
                          </a:solidFill>
                        </a:rPr>
                        <a:t>Condition</a:t>
                      </a:r>
                      <a:endParaRPr sz="1300" b="1">
                        <a:solidFill>
                          <a:schemeClr val="lt1"/>
                        </a:solidFill>
                      </a:endParaRPr>
                    </a:p>
                  </a:txBody>
                  <a:tcPr marL="91425" marR="91425" marT="0" marB="0">
                    <a:solidFill>
                      <a:srgbClr val="7030A0"/>
                    </a:solidFill>
                  </a:tcPr>
                </a:tc>
                <a:tc>
                  <a:txBody>
                    <a:bodyPr/>
                    <a:lstStyle/>
                    <a:p>
                      <a:pPr marL="0" lvl="0" indent="0" algn="ctr" rtl="0">
                        <a:spcBef>
                          <a:spcPts val="0"/>
                        </a:spcBef>
                        <a:spcAft>
                          <a:spcPts val="0"/>
                        </a:spcAft>
                        <a:buNone/>
                      </a:pPr>
                      <a:r>
                        <a:rPr lang="en" sz="1300" b="1">
                          <a:solidFill>
                            <a:schemeClr val="lt1"/>
                          </a:solidFill>
                        </a:rPr>
                        <a:t>Description</a:t>
                      </a:r>
                      <a:endParaRPr sz="1300" b="1">
                        <a:solidFill>
                          <a:schemeClr val="lt1"/>
                        </a:solidFill>
                      </a:endParaRPr>
                    </a:p>
                  </a:txBody>
                  <a:tcPr marL="91425" marR="91425" marT="0" marB="0">
                    <a:solidFill>
                      <a:srgbClr val="7030A0"/>
                    </a:solidFill>
                  </a:tcPr>
                </a:tc>
                <a:extLst>
                  <a:ext uri="{0D108BD9-81ED-4DB2-BD59-A6C34878D82A}">
                    <a16:rowId xmlns:a16="http://schemas.microsoft.com/office/drawing/2014/main" val="10000"/>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jmp</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1</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Unconditional</a:t>
                      </a:r>
                      <a:endParaRPr sz="1300"/>
                    </a:p>
                  </a:txBody>
                  <a:tcPr marL="91425" marR="91425" marT="0" marB="0"/>
                </a:tc>
                <a:extLst>
                  <a:ext uri="{0D108BD9-81ED-4DB2-BD59-A6C34878D82A}">
                    <a16:rowId xmlns:a16="http://schemas.microsoft.com/office/drawing/2014/main" val="10001"/>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je</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Equal (to zero)</a:t>
                      </a:r>
                      <a:endParaRPr sz="1300"/>
                    </a:p>
                  </a:txBody>
                  <a:tcPr marL="91425" marR="91425" marT="0" marB="0"/>
                </a:tc>
                <a:extLst>
                  <a:ext uri="{0D108BD9-81ED-4DB2-BD59-A6C34878D82A}">
                    <a16:rowId xmlns:a16="http://schemas.microsoft.com/office/drawing/2014/main" val="10002"/>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jne</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Not Equal (to zero)</a:t>
                      </a:r>
                      <a:endParaRPr sz="1300"/>
                    </a:p>
                  </a:txBody>
                  <a:tcPr marL="91425" marR="91425" marT="0" marB="0"/>
                </a:tc>
                <a:extLst>
                  <a:ext uri="{0D108BD9-81ED-4DB2-BD59-A6C34878D82A}">
                    <a16:rowId xmlns:a16="http://schemas.microsoft.com/office/drawing/2014/main" val="10003"/>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js</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Negative</a:t>
                      </a:r>
                      <a:endParaRPr sz="1300"/>
                    </a:p>
                  </a:txBody>
                  <a:tcPr marL="91425" marR="91425" marT="0" marB="0"/>
                </a:tc>
                <a:extLst>
                  <a:ext uri="{0D108BD9-81ED-4DB2-BD59-A6C34878D82A}">
                    <a16:rowId xmlns:a16="http://schemas.microsoft.com/office/drawing/2014/main" val="10004"/>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jns</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Nonnegative</a:t>
                      </a:r>
                      <a:endParaRPr sz="1300"/>
                    </a:p>
                  </a:txBody>
                  <a:tcPr marL="91425" marR="91425" marT="0" marB="0"/>
                </a:tc>
                <a:extLst>
                  <a:ext uri="{0D108BD9-81ED-4DB2-BD59-A6C34878D82A}">
                    <a16:rowId xmlns:a16="http://schemas.microsoft.com/office/drawing/2014/main" val="10005"/>
                  </a:ext>
                </a:extLst>
              </a:tr>
              <a:tr h="308500">
                <a:tc>
                  <a:txBody>
                    <a:bodyPr/>
                    <a:lstStyle/>
                    <a:p>
                      <a:pPr marL="0" lvl="0" indent="0" algn="ctr" rtl="0">
                        <a:spcBef>
                          <a:spcPts val="0"/>
                        </a:spcBef>
                        <a:spcAft>
                          <a:spcPts val="0"/>
                        </a:spcAft>
                        <a:buNone/>
                      </a:pPr>
                      <a:r>
                        <a:rPr lang="en" sz="1300" b="1">
                          <a:solidFill>
                            <a:schemeClr val="dk1"/>
                          </a:solidFill>
                          <a:latin typeface="Source Code Pro"/>
                          <a:ea typeface="Source Code Pro"/>
                          <a:cs typeface="Source Code Pro"/>
                          <a:sym typeface="Source Code Pro"/>
                        </a:rPr>
                        <a:t>jg</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~(SF^OF)&amp;~ZF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Greater (signed)</a:t>
                      </a:r>
                      <a:endParaRPr sz="1300"/>
                    </a:p>
                  </a:txBody>
                  <a:tcPr marL="91425" marR="91425" marT="0" marB="0"/>
                </a:tc>
                <a:extLst>
                  <a:ext uri="{0D108BD9-81ED-4DB2-BD59-A6C34878D82A}">
                    <a16:rowId xmlns:a16="http://schemas.microsoft.com/office/drawing/2014/main" val="10006"/>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jge</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Greater or Equal (signed)</a:t>
                      </a:r>
                      <a:endParaRPr sz="1300"/>
                    </a:p>
                  </a:txBody>
                  <a:tcPr marL="91425" marR="91425" marT="0" marB="0"/>
                </a:tc>
                <a:extLst>
                  <a:ext uri="{0D108BD9-81ED-4DB2-BD59-A6C34878D82A}">
                    <a16:rowId xmlns:a16="http://schemas.microsoft.com/office/drawing/2014/main" val="10007"/>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jl</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Less than (signed)</a:t>
                      </a:r>
                      <a:endParaRPr sz="1300"/>
                    </a:p>
                  </a:txBody>
                  <a:tcPr marL="91425" marR="91425" marT="0" marB="0"/>
                </a:tc>
                <a:extLst>
                  <a:ext uri="{0D108BD9-81ED-4DB2-BD59-A6C34878D82A}">
                    <a16:rowId xmlns:a16="http://schemas.microsoft.com/office/drawing/2014/main" val="10008"/>
                  </a:ext>
                </a:extLst>
              </a:tr>
              <a:tr h="30850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jle</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(SF^OF)|ZF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Less or Equal (signed)</a:t>
                      </a:r>
                      <a:endParaRPr sz="1300"/>
                    </a:p>
                  </a:txBody>
                  <a:tcPr marL="91425" marR="91425" marT="0" marB="0"/>
                </a:tc>
                <a:extLst>
                  <a:ext uri="{0D108BD9-81ED-4DB2-BD59-A6C34878D82A}">
                    <a16:rowId xmlns:a16="http://schemas.microsoft.com/office/drawing/2014/main" val="10009"/>
                  </a:ext>
                </a:extLst>
              </a:tr>
              <a:tr h="263925">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ja</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~CF&amp;~ZF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Above (unsigned “&gt;”)</a:t>
                      </a:r>
                      <a:endParaRPr sz="1300"/>
                    </a:p>
                  </a:txBody>
                  <a:tcPr marL="91425" marR="91425" marT="0" marB="0"/>
                </a:tc>
                <a:extLst>
                  <a:ext uri="{0D108BD9-81ED-4DB2-BD59-A6C34878D82A}">
                    <a16:rowId xmlns:a16="http://schemas.microsoft.com/office/drawing/2014/main" val="10010"/>
                  </a:ext>
                </a:extLst>
              </a:tr>
              <a:tr h="255450">
                <a:tc>
                  <a:txBody>
                    <a:bodyPr/>
                    <a:lstStyle/>
                    <a:p>
                      <a:pPr marL="0" lvl="0" indent="0" algn="ctr" rtl="0">
                        <a:spcBef>
                          <a:spcPts val="0"/>
                        </a:spcBef>
                        <a:spcAft>
                          <a:spcPts val="0"/>
                        </a:spcAft>
                        <a:buClr>
                          <a:schemeClr val="dk1"/>
                        </a:buClr>
                        <a:buSzPts val="1100"/>
                        <a:buFont typeface="Arial"/>
                        <a:buNone/>
                      </a:pPr>
                      <a:r>
                        <a:rPr lang="en" sz="1300" b="1">
                          <a:solidFill>
                            <a:schemeClr val="dk1"/>
                          </a:solidFill>
                          <a:latin typeface="Source Code Pro"/>
                          <a:ea typeface="Source Code Pro"/>
                          <a:cs typeface="Source Code Pro"/>
                          <a:sym typeface="Source Code Pro"/>
                        </a:rPr>
                        <a:t>jb</a:t>
                      </a:r>
                      <a:r>
                        <a:rPr lang="en" sz="1300">
                          <a:solidFill>
                            <a:schemeClr val="dk1"/>
                          </a:solidFill>
                          <a:latin typeface="Source Code Pro"/>
                          <a:ea typeface="Source Code Pro"/>
                          <a:cs typeface="Source Code Pro"/>
                          <a:sym typeface="Source Code Pro"/>
                        </a:rPr>
                        <a:t> target</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latin typeface="Source Code Pro"/>
                          <a:ea typeface="Source Code Pro"/>
                          <a:cs typeface="Source Code Pro"/>
                          <a:sym typeface="Source Code Pro"/>
                        </a:rPr>
                        <a:t>CF</a:t>
                      </a:r>
                      <a:endParaRPr sz="1300">
                        <a:latin typeface="Source Code Pro"/>
                        <a:ea typeface="Source Code Pro"/>
                        <a:cs typeface="Source Code Pro"/>
                        <a:sym typeface="Source Code Pro"/>
                      </a:endParaRPr>
                    </a:p>
                  </a:txBody>
                  <a:tcPr marL="91425" marR="91425" marT="0" marB="0"/>
                </a:tc>
                <a:tc>
                  <a:txBody>
                    <a:bodyPr/>
                    <a:lstStyle/>
                    <a:p>
                      <a:pPr marL="0" lvl="0" indent="0" algn="ctr" rtl="0">
                        <a:spcBef>
                          <a:spcPts val="0"/>
                        </a:spcBef>
                        <a:spcAft>
                          <a:spcPts val="0"/>
                        </a:spcAft>
                        <a:buNone/>
                      </a:pPr>
                      <a:r>
                        <a:rPr lang="en" sz="1300"/>
                        <a:t>Below (unsigned “&lt;”)</a:t>
                      </a:r>
                      <a:endParaRPr sz="1300"/>
                    </a:p>
                  </a:txBody>
                  <a:tcPr marL="91425" marR="91425" marT="0" marB="0"/>
                </a:tc>
                <a:extLst>
                  <a:ext uri="{0D108BD9-81ED-4DB2-BD59-A6C34878D82A}">
                    <a16:rowId xmlns:a16="http://schemas.microsoft.com/office/drawing/2014/main" val="10011"/>
                  </a:ext>
                </a:extLst>
              </a:tr>
            </a:tbl>
          </a:graphicData>
        </a:graphic>
      </p:graphicFrame>
      <p:sp>
        <p:nvSpPr>
          <p:cNvPr id="344" name="Google Shape;344;p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0"/>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Summary:</a:t>
            </a:r>
            <a:endParaRPr/>
          </a:p>
        </p:txBody>
      </p:sp>
      <p:sp>
        <p:nvSpPr>
          <p:cNvPr id="350" name="Google Shape;350;p50"/>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solidFill>
                  <a:srgbClr val="7030A0"/>
                </a:solidFill>
              </a:rPr>
              <a:t>Memory addressing modes</a:t>
            </a:r>
            <a:r>
              <a:rPr lang="en"/>
              <a:t> allow us to compute an address in a single instruction</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D(Rb, Ri, S)</a:t>
            </a:r>
            <a:r>
              <a:rPr lang="en"/>
              <a:t> -&gt; </a:t>
            </a:r>
            <a:r>
              <a:rPr lang="en">
                <a:latin typeface="Source Code Pro"/>
                <a:ea typeface="Source Code Pro"/>
                <a:cs typeface="Source Code Pro"/>
                <a:sym typeface="Source Code Pro"/>
              </a:rPr>
              <a:t>Rb + Ri*S + D</a:t>
            </a:r>
            <a:endParaRPr/>
          </a:p>
          <a:p>
            <a:pPr marL="914400" lvl="1" indent="-330200" algn="l" rtl="0">
              <a:spcBef>
                <a:spcPts val="0"/>
              </a:spcBef>
              <a:spcAft>
                <a:spcPts val="0"/>
              </a:spcAft>
              <a:buSzPts val="1600"/>
              <a:buFont typeface="Source Code Pro"/>
              <a:buChar char="○"/>
            </a:pPr>
            <a:r>
              <a:rPr lang="en" b="1">
                <a:solidFill>
                  <a:srgbClr val="7030A0"/>
                </a:solidFill>
                <a:latin typeface="Source Code Pro"/>
                <a:ea typeface="Source Code Pro"/>
                <a:cs typeface="Source Code Pro"/>
                <a:sym typeface="Source Code Pro"/>
              </a:rPr>
              <a:t>lea</a:t>
            </a:r>
            <a:r>
              <a:rPr lang="en"/>
              <a:t> just performs the computation and stores the result</a:t>
            </a:r>
            <a:endParaRPr/>
          </a:p>
          <a:p>
            <a:pPr marL="914400" lvl="1" indent="-330200" algn="l" rtl="0">
              <a:spcBef>
                <a:spcPts val="0"/>
              </a:spcBef>
              <a:spcAft>
                <a:spcPts val="0"/>
              </a:spcAft>
              <a:buSzPts val="1600"/>
              <a:buChar char="○"/>
            </a:pPr>
            <a:r>
              <a:rPr lang="en"/>
              <a:t>All instructions treat the result as an </a:t>
            </a:r>
            <a:r>
              <a:rPr lang="en" i="1"/>
              <a:t>address</a:t>
            </a:r>
            <a:r>
              <a:rPr lang="en"/>
              <a:t>, then get data at that address in memory</a:t>
            </a:r>
            <a:endParaRPr/>
          </a:p>
          <a:p>
            <a:pPr marL="457200" lvl="0" indent="-342900" algn="l" rtl="0">
              <a:spcBef>
                <a:spcPts val="0"/>
              </a:spcBef>
              <a:spcAft>
                <a:spcPts val="0"/>
              </a:spcAft>
              <a:buSzPts val="1800"/>
              <a:buFont typeface="Source Code Pro"/>
              <a:buChar char="●"/>
            </a:pPr>
            <a:r>
              <a:rPr lang="en" b="1">
                <a:solidFill>
                  <a:srgbClr val="7030A0"/>
                </a:solidFill>
              </a:rPr>
              <a:t>Condition codes </a:t>
            </a:r>
            <a:r>
              <a:rPr lang="en"/>
              <a:t>store information about previous operation</a:t>
            </a:r>
            <a:endParaRPr/>
          </a:p>
          <a:p>
            <a:pPr marL="914400" lvl="1" indent="-330200" algn="l" rtl="0">
              <a:spcBef>
                <a:spcPts val="0"/>
              </a:spcBef>
              <a:spcAft>
                <a:spcPts val="0"/>
              </a:spcAft>
              <a:buSzPts val="1600"/>
              <a:buChar char="○"/>
            </a:pPr>
            <a:r>
              <a:rPr lang="en"/>
              <a:t>Implicitly set by any arithmetic or logical instruction</a:t>
            </a:r>
            <a:endParaRPr/>
          </a:p>
          <a:p>
            <a:pPr marL="914400" lvl="1" indent="-330200" algn="l" rtl="0">
              <a:spcBef>
                <a:spcPts val="0"/>
              </a:spcBef>
              <a:spcAft>
                <a:spcPts val="0"/>
              </a:spcAft>
              <a:buSzPts val="1600"/>
              <a:buChar char="○"/>
            </a:pPr>
            <a:r>
              <a:rPr lang="en"/>
              <a:t>Explicitly set by </a:t>
            </a:r>
            <a:r>
              <a:rPr lang="en" b="1">
                <a:solidFill>
                  <a:srgbClr val="7030A0"/>
                </a:solidFill>
                <a:latin typeface="Source Code Pro"/>
                <a:ea typeface="Source Code Pro"/>
                <a:cs typeface="Source Code Pro"/>
                <a:sym typeface="Source Code Pro"/>
              </a:rPr>
              <a:t>cmp</a:t>
            </a:r>
            <a:r>
              <a:rPr lang="en"/>
              <a:t> and </a:t>
            </a:r>
            <a:r>
              <a:rPr lang="en" b="1">
                <a:solidFill>
                  <a:srgbClr val="7030A0"/>
                </a:solidFill>
                <a:latin typeface="Source Code Pro"/>
                <a:ea typeface="Source Code Pro"/>
                <a:cs typeface="Source Code Pro"/>
                <a:sym typeface="Source Code Pro"/>
              </a:rPr>
              <a:t>test</a:t>
            </a:r>
            <a:r>
              <a:rPr lang="en"/>
              <a:t> instructions</a:t>
            </a:r>
            <a:endParaRPr/>
          </a:p>
          <a:p>
            <a:pPr marL="914400" lvl="1" indent="-330200" algn="l" rtl="0">
              <a:spcBef>
                <a:spcPts val="0"/>
              </a:spcBef>
              <a:spcAft>
                <a:spcPts val="0"/>
              </a:spcAft>
              <a:buSzPts val="1600"/>
              <a:buChar char="○"/>
            </a:pPr>
            <a:r>
              <a:rPr lang="en"/>
              <a:t>Used with </a:t>
            </a:r>
            <a:r>
              <a:rPr lang="en" b="1">
                <a:solidFill>
                  <a:srgbClr val="7030A0"/>
                </a:solidFill>
                <a:latin typeface="Source Code Pro"/>
                <a:ea typeface="Source Code Pro"/>
                <a:cs typeface="Source Code Pro"/>
                <a:sym typeface="Source Code Pro"/>
              </a:rPr>
              <a:t>jump</a:t>
            </a:r>
            <a:r>
              <a:rPr lang="en"/>
              <a:t> and </a:t>
            </a:r>
            <a:r>
              <a:rPr lang="en" b="1">
                <a:solidFill>
                  <a:srgbClr val="7030A0"/>
                </a:solidFill>
                <a:latin typeface="Source Code Pro"/>
                <a:ea typeface="Source Code Pro"/>
                <a:cs typeface="Source Code Pro"/>
                <a:sym typeface="Source Code Pro"/>
              </a:rPr>
              <a:t>set</a:t>
            </a:r>
            <a:r>
              <a:rPr lang="en"/>
              <a:t> instructions</a:t>
            </a:r>
            <a:endParaRPr/>
          </a:p>
        </p:txBody>
      </p:sp>
      <p:sp>
        <p:nvSpPr>
          <p:cNvPr id="351" name="Google Shape;351;p5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1"/>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Lecture Topics</a:t>
            </a:r>
            <a:endParaRPr/>
          </a:p>
        </p:txBody>
      </p:sp>
      <p:sp>
        <p:nvSpPr>
          <p:cNvPr id="99" name="Google Shape;99;p21"/>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solidFill>
                  <a:srgbClr val="7030A0"/>
                </a:solidFill>
              </a:rPr>
              <a:t>Address Computation Part 2: Electric Boogaloo</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Memory addressing mode examples</a:t>
            </a:r>
            <a:endParaRPr b="1">
              <a:solidFill>
                <a:srgbClr val="7030A0"/>
              </a:solidFill>
            </a:endParaRPr>
          </a:p>
          <a:p>
            <a:pPr marL="914400" lvl="1" indent="-330200" algn="l" rtl="0">
              <a:spcBef>
                <a:spcPts val="0"/>
              </a:spcBef>
              <a:spcAft>
                <a:spcPts val="0"/>
              </a:spcAft>
              <a:buSzPts val="1600"/>
              <a:buChar char="○"/>
            </a:pPr>
            <a:r>
              <a:rPr lang="en" b="1">
                <a:solidFill>
                  <a:srgbClr val="7030A0"/>
                </a:solidFill>
              </a:rPr>
              <a:t>lea instruction</a:t>
            </a:r>
            <a:endParaRPr b="1">
              <a:solidFill>
                <a:srgbClr val="7030A0"/>
              </a:solidFill>
            </a:endParaRPr>
          </a:p>
          <a:p>
            <a:pPr marL="457200" lvl="0" indent="-342900" algn="l" rtl="0">
              <a:spcBef>
                <a:spcPts val="0"/>
              </a:spcBef>
              <a:spcAft>
                <a:spcPts val="0"/>
              </a:spcAft>
              <a:buSzPts val="1800"/>
              <a:buChar char="●"/>
            </a:pPr>
            <a:r>
              <a:rPr lang="en"/>
              <a:t>Move extension</a:t>
            </a:r>
            <a:endParaRPr/>
          </a:p>
          <a:p>
            <a:pPr marL="457200" lvl="0" indent="-342900" algn="l" rtl="0">
              <a:spcBef>
                <a:spcPts val="0"/>
              </a:spcBef>
              <a:spcAft>
                <a:spcPts val="0"/>
              </a:spcAft>
              <a:buSzPts val="1800"/>
              <a:buChar char="●"/>
            </a:pPr>
            <a:r>
              <a:rPr lang="en"/>
              <a:t>Control flow</a:t>
            </a:r>
            <a:endParaRPr/>
          </a:p>
          <a:p>
            <a:pPr marL="914400" lvl="1" indent="-330200" algn="l" rtl="0">
              <a:spcBef>
                <a:spcPts val="0"/>
              </a:spcBef>
              <a:spcAft>
                <a:spcPts val="0"/>
              </a:spcAft>
              <a:buSzPts val="1600"/>
              <a:buChar char="○"/>
            </a:pPr>
            <a:r>
              <a:rPr lang="en"/>
              <a:t>Processor state</a:t>
            </a:r>
            <a:endParaRPr/>
          </a:p>
          <a:p>
            <a:pPr marL="914400" lvl="1" indent="-330200" algn="l" rtl="0">
              <a:spcBef>
                <a:spcPts val="0"/>
              </a:spcBef>
              <a:spcAft>
                <a:spcPts val="0"/>
              </a:spcAft>
              <a:buSzPts val="1600"/>
              <a:buChar char="○"/>
            </a:pPr>
            <a:r>
              <a:rPr lang="en"/>
              <a:t>Condition codes</a:t>
            </a:r>
            <a:endParaRPr/>
          </a:p>
          <a:p>
            <a:pPr marL="914400" lvl="1" indent="-330200" algn="l" rtl="0">
              <a:spcBef>
                <a:spcPts val="0"/>
              </a:spcBef>
              <a:spcAft>
                <a:spcPts val="0"/>
              </a:spcAft>
              <a:buSzPts val="1600"/>
              <a:buChar char="○"/>
            </a:pPr>
            <a:r>
              <a:rPr lang="en"/>
              <a:t>jmp and set instructions</a:t>
            </a:r>
            <a:endParaRPr/>
          </a:p>
        </p:txBody>
      </p:sp>
      <p:sp>
        <p:nvSpPr>
          <p:cNvPr id="100" name="Google Shape;100;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2"/>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Recap: Memory Addressing Modes</a:t>
            </a:r>
            <a:endParaRPr/>
          </a:p>
          <a:p>
            <a:pPr marL="0" lvl="0" indent="0" algn="l" rtl="0">
              <a:spcBef>
                <a:spcPts val="0"/>
              </a:spcBef>
              <a:spcAft>
                <a:spcPts val="0"/>
              </a:spcAft>
              <a:buNone/>
            </a:pPr>
            <a:endParaRPr/>
          </a:p>
        </p:txBody>
      </p:sp>
      <p:sp>
        <p:nvSpPr>
          <p:cNvPr id="106" name="Google Shape;106;p22"/>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General format: </a:t>
            </a:r>
            <a:r>
              <a:rPr lang="en">
                <a:latin typeface="Source Code Pro"/>
                <a:ea typeface="Source Code Pro"/>
                <a:cs typeface="Source Code Pro"/>
                <a:sym typeface="Source Code Pro"/>
              </a:rPr>
              <a:t>D(Rb,Ri,S) = </a:t>
            </a:r>
            <a:r>
              <a:rPr lang="en"/>
              <a:t>Mem[Reg(</a:t>
            </a:r>
            <a:r>
              <a:rPr lang="en">
                <a:latin typeface="Source Code Pro"/>
                <a:ea typeface="Source Code Pro"/>
                <a:cs typeface="Source Code Pro"/>
                <a:sym typeface="Source Code Pro"/>
              </a:rPr>
              <a:t>Rb</a:t>
            </a:r>
            <a:r>
              <a:rPr lang="en"/>
              <a:t>) + Reg(</a:t>
            </a:r>
            <a:r>
              <a:rPr lang="en">
                <a:latin typeface="Source Code Pro"/>
                <a:ea typeface="Source Code Pro"/>
                <a:cs typeface="Source Code Pro"/>
                <a:sym typeface="Source Code Pro"/>
              </a:rPr>
              <a:t>Ri</a:t>
            </a:r>
            <a:r>
              <a:rPr lang="en"/>
              <a:t>)*</a:t>
            </a:r>
            <a:r>
              <a:rPr lang="en">
                <a:latin typeface="Source Code Pro"/>
                <a:ea typeface="Source Code Pro"/>
                <a:cs typeface="Source Code Pro"/>
                <a:sym typeface="Source Code Pro"/>
              </a:rPr>
              <a:t>S</a:t>
            </a:r>
            <a:r>
              <a:rPr lang="en"/>
              <a:t> + </a:t>
            </a:r>
            <a:r>
              <a:rPr lang="en">
                <a:latin typeface="Source Code Pro"/>
                <a:ea typeface="Source Code Pro"/>
                <a:cs typeface="Source Code Pro"/>
                <a:sym typeface="Source Code Pro"/>
              </a:rPr>
              <a:t>D</a:t>
            </a:r>
            <a:r>
              <a:rPr lang="en"/>
              <a:t>]</a:t>
            </a:r>
            <a:endParaRPr/>
          </a:p>
          <a:p>
            <a:pPr marL="914400" lvl="1" indent="-330200" algn="l" rtl="0">
              <a:spcBef>
                <a:spcPts val="0"/>
              </a:spcBef>
              <a:spcAft>
                <a:spcPts val="0"/>
              </a:spcAft>
              <a:buSzPts val="1600"/>
              <a:buFont typeface="Source Code Pro"/>
              <a:buChar char="○"/>
            </a:pPr>
            <a:r>
              <a:rPr lang="en">
                <a:latin typeface="Source Code Pro"/>
                <a:ea typeface="Source Code Pro"/>
                <a:cs typeface="Source Code Pro"/>
                <a:sym typeface="Source Code Pro"/>
              </a:rPr>
              <a:t>Rb</a:t>
            </a:r>
            <a:r>
              <a:rPr lang="en"/>
              <a:t> = base register (any register)</a:t>
            </a:r>
            <a:endParaRPr/>
          </a:p>
          <a:p>
            <a:pPr marL="914400" lvl="1" indent="-330200" algn="l" rtl="0">
              <a:spcBef>
                <a:spcPts val="0"/>
              </a:spcBef>
              <a:spcAft>
                <a:spcPts val="0"/>
              </a:spcAft>
              <a:buSzPts val="1600"/>
              <a:buFont typeface="Source Code Pro"/>
              <a:buChar char="○"/>
            </a:pPr>
            <a:r>
              <a:rPr lang="en">
                <a:latin typeface="Source Code Pro"/>
                <a:ea typeface="Source Code Pro"/>
                <a:cs typeface="Source Code Pro"/>
                <a:sym typeface="Source Code Pro"/>
              </a:rPr>
              <a:t>Ri</a:t>
            </a:r>
            <a:r>
              <a:rPr lang="en"/>
              <a:t> = index register (any register except </a:t>
            </a:r>
            <a:r>
              <a:rPr lang="en">
                <a:latin typeface="Source Code Pro"/>
                <a:ea typeface="Source Code Pro"/>
                <a:cs typeface="Source Code Pro"/>
                <a:sym typeface="Source Code Pro"/>
              </a:rPr>
              <a:t>%rsp</a:t>
            </a:r>
            <a:r>
              <a:rPr lang="en"/>
              <a:t>)</a:t>
            </a:r>
            <a:endParaRPr/>
          </a:p>
          <a:p>
            <a:pPr marL="914400" lvl="1" indent="-330200" algn="l" rtl="0">
              <a:spcBef>
                <a:spcPts val="0"/>
              </a:spcBef>
              <a:spcAft>
                <a:spcPts val="0"/>
              </a:spcAft>
              <a:buSzPts val="1600"/>
              <a:buFont typeface="Source Code Pro"/>
              <a:buChar char="○"/>
            </a:pPr>
            <a:r>
              <a:rPr lang="en">
                <a:latin typeface="Source Code Pro"/>
                <a:ea typeface="Source Code Pro"/>
                <a:cs typeface="Source Code Pro"/>
                <a:sym typeface="Source Code Pro"/>
              </a:rPr>
              <a:t>S</a:t>
            </a:r>
            <a:r>
              <a:rPr lang="en"/>
              <a:t> = scale factor (1, 2, 4, 8) - </a:t>
            </a:r>
            <a:r>
              <a:rPr lang="en">
                <a:solidFill>
                  <a:schemeClr val="accent6"/>
                </a:solidFill>
              </a:rPr>
              <a:t>Why these numbers?</a:t>
            </a:r>
            <a:endParaRPr>
              <a:solidFill>
                <a:schemeClr val="accent6"/>
              </a:solidFill>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D</a:t>
            </a:r>
            <a:r>
              <a:rPr lang="en"/>
              <a:t> = displacement value (immediate)</a:t>
            </a:r>
            <a:endParaRPr/>
          </a:p>
          <a:p>
            <a:pPr marL="457200" lvl="0" indent="-342900" algn="l" rtl="0">
              <a:spcBef>
                <a:spcPts val="0"/>
              </a:spcBef>
              <a:spcAft>
                <a:spcPts val="0"/>
              </a:spcAft>
              <a:buSzPts val="1800"/>
              <a:buChar char="●"/>
            </a:pPr>
            <a:r>
              <a:rPr lang="en"/>
              <a:t>Can leave any of these out:</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D(Rb,Ri)</a:t>
            </a:r>
            <a:r>
              <a:rPr lang="en"/>
              <a:t>		-	</a:t>
            </a:r>
            <a:r>
              <a:rPr lang="en">
                <a:latin typeface="Source Code Pro"/>
                <a:ea typeface="Source Code Pro"/>
                <a:cs typeface="Source Code Pro"/>
                <a:sym typeface="Source Code Pro"/>
              </a:rPr>
              <a:t>S</a:t>
            </a:r>
            <a:r>
              <a:rPr lang="en"/>
              <a:t>=1</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(Rb,Ri,S)</a:t>
            </a:r>
            <a:r>
              <a:rPr lang="en"/>
              <a:t>		-	</a:t>
            </a:r>
            <a:r>
              <a:rPr lang="en">
                <a:latin typeface="Source Code Pro"/>
                <a:ea typeface="Source Code Pro"/>
                <a:cs typeface="Source Code Pro"/>
                <a:sym typeface="Source Code Pro"/>
              </a:rPr>
              <a:t>D</a:t>
            </a:r>
            <a:r>
              <a:rPr lang="en"/>
              <a:t>=0</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(Rb,Ri)</a:t>
            </a:r>
            <a:r>
              <a:rPr lang="en"/>
              <a:t>			-	</a:t>
            </a:r>
            <a:r>
              <a:rPr lang="en">
                <a:latin typeface="Source Code Pro"/>
                <a:ea typeface="Source Code Pro"/>
                <a:cs typeface="Source Code Pro"/>
                <a:sym typeface="Source Code Pro"/>
              </a:rPr>
              <a:t>D</a:t>
            </a:r>
            <a:r>
              <a:rPr lang="en"/>
              <a:t>=0, </a:t>
            </a:r>
            <a:r>
              <a:rPr lang="en">
                <a:latin typeface="Source Code Pro"/>
                <a:ea typeface="Source Code Pro"/>
                <a:cs typeface="Source Code Pro"/>
                <a:sym typeface="Source Code Pro"/>
              </a:rPr>
              <a:t>S</a:t>
            </a:r>
            <a:r>
              <a:rPr lang="en"/>
              <a:t>=1</a:t>
            </a:r>
            <a:endParaRPr/>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(,Ri,S)</a:t>
            </a:r>
            <a:r>
              <a:rPr lang="en"/>
              <a:t>			-	</a:t>
            </a:r>
            <a:r>
              <a:rPr lang="en">
                <a:latin typeface="Source Code Pro"/>
                <a:ea typeface="Source Code Pro"/>
                <a:cs typeface="Source Code Pro"/>
                <a:sym typeface="Source Code Pro"/>
              </a:rPr>
              <a:t>D</a:t>
            </a:r>
            <a:r>
              <a:rPr lang="en"/>
              <a:t>=0, </a:t>
            </a:r>
            <a:r>
              <a:rPr lang="en">
                <a:latin typeface="Source Code Pro"/>
                <a:ea typeface="Source Code Pro"/>
                <a:cs typeface="Source Code Pro"/>
                <a:sym typeface="Source Code Pro"/>
              </a:rPr>
              <a:t>Rb</a:t>
            </a:r>
            <a:r>
              <a:rPr lang="en"/>
              <a:t>=0</a:t>
            </a:r>
            <a:endParaRPr/>
          </a:p>
          <a:p>
            <a:pPr marL="914400" lvl="1" indent="-330200" algn="l" rtl="0">
              <a:spcBef>
                <a:spcPts val="0"/>
              </a:spcBef>
              <a:spcAft>
                <a:spcPts val="0"/>
              </a:spcAft>
              <a:buSzPts val="1600"/>
              <a:buChar char="○"/>
            </a:pPr>
            <a:r>
              <a:rPr lang="en"/>
              <a:t>etc…</a:t>
            </a:r>
            <a:endParaRPr/>
          </a:p>
        </p:txBody>
      </p:sp>
      <p:sp>
        <p:nvSpPr>
          <p:cNvPr id="107" name="Google Shape;107;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3"/>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Address Computation Examples</a:t>
            </a:r>
            <a:endParaRPr/>
          </a:p>
        </p:txBody>
      </p:sp>
      <p:sp>
        <p:nvSpPr>
          <p:cNvPr id="113" name="Google Shape;113;p23"/>
          <p:cNvSpPr txBox="1">
            <a:spLocks noGrp="1"/>
          </p:cNvSpPr>
          <p:nvPr>
            <p:ph type="body" idx="1"/>
          </p:nvPr>
        </p:nvSpPr>
        <p:spPr>
          <a:xfrm>
            <a:off x="311700" y="742825"/>
            <a:ext cx="8520600" cy="1389600"/>
          </a:xfrm>
          <a:prstGeom prst="rect">
            <a:avLst/>
          </a:prstGeom>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SzPts val="1800"/>
              <a:buChar char="●"/>
            </a:pPr>
            <a:r>
              <a:rPr lang="en"/>
              <a:t>8-bit addresses</a:t>
            </a:r>
            <a:endParaRPr/>
          </a:p>
          <a:p>
            <a:pPr marL="457200" lvl="0" indent="-342900" algn="l" rtl="0">
              <a:lnSpc>
                <a:spcPct val="100000"/>
              </a:lnSpc>
              <a:spcBef>
                <a:spcPts val="0"/>
              </a:spcBef>
              <a:spcAft>
                <a:spcPts val="0"/>
              </a:spcAft>
              <a:buSzPts val="1800"/>
              <a:buChar char="●"/>
            </a:pPr>
            <a:r>
              <a:rPr lang="en"/>
              <a:t>Reminder: </a:t>
            </a:r>
            <a:r>
              <a:rPr lang="en">
                <a:latin typeface="Source Code Pro"/>
                <a:ea typeface="Source Code Pro"/>
                <a:cs typeface="Source Code Pro"/>
                <a:sym typeface="Source Code Pro"/>
              </a:rPr>
              <a:t>D(Rb,Ri,S)</a:t>
            </a:r>
            <a:r>
              <a:rPr lang="en"/>
              <a:t> →Mem[Reg[</a:t>
            </a:r>
            <a:r>
              <a:rPr lang="en">
                <a:latin typeface="Source Code Pro"/>
                <a:ea typeface="Source Code Pro"/>
                <a:cs typeface="Source Code Pro"/>
                <a:sym typeface="Source Code Pro"/>
              </a:rPr>
              <a:t>Rb</a:t>
            </a:r>
            <a:r>
              <a:rPr lang="en"/>
              <a:t>]+Reg[</a:t>
            </a:r>
            <a:r>
              <a:rPr lang="en">
                <a:latin typeface="Source Code Pro"/>
                <a:ea typeface="Source Code Pro"/>
                <a:cs typeface="Source Code Pro"/>
                <a:sym typeface="Source Code Pro"/>
              </a:rPr>
              <a:t>Ri</a:t>
            </a:r>
            <a:r>
              <a:rPr lang="en"/>
              <a:t>]*</a:t>
            </a:r>
            <a:r>
              <a:rPr lang="en">
                <a:latin typeface="Source Code Pro"/>
                <a:ea typeface="Source Code Pro"/>
                <a:cs typeface="Source Code Pro"/>
                <a:sym typeface="Source Code Pro"/>
              </a:rPr>
              <a:t>S</a:t>
            </a:r>
            <a:r>
              <a:rPr lang="en"/>
              <a:t>+</a:t>
            </a:r>
            <a:r>
              <a:rPr lang="en">
                <a:latin typeface="Source Code Pro"/>
                <a:ea typeface="Source Code Pro"/>
                <a:cs typeface="Source Code Pro"/>
                <a:sym typeface="Source Code Pro"/>
              </a:rPr>
              <a:t>D</a:t>
            </a:r>
            <a:r>
              <a:rPr lang="en"/>
              <a:t>]</a:t>
            </a:r>
            <a:endParaRPr/>
          </a:p>
          <a:p>
            <a:pPr marL="914400" lvl="1" indent="-342900" algn="l" rtl="0">
              <a:lnSpc>
                <a:spcPct val="100000"/>
              </a:lnSpc>
              <a:spcBef>
                <a:spcPts val="0"/>
              </a:spcBef>
              <a:spcAft>
                <a:spcPts val="0"/>
              </a:spcAft>
              <a:buSzPts val="1800"/>
              <a:buChar char="○"/>
            </a:pPr>
            <a:r>
              <a:rPr lang="en"/>
              <a:t>(ignoring memory addressing portion for this exercise, just calculating address)</a:t>
            </a:r>
            <a:endParaRPr/>
          </a:p>
          <a:p>
            <a:pPr marL="0" lvl="0" indent="0" algn="l" rtl="0">
              <a:spcBef>
                <a:spcPts val="0"/>
              </a:spcBef>
              <a:spcAft>
                <a:spcPts val="1200"/>
              </a:spcAft>
              <a:buNone/>
            </a:pPr>
            <a:endParaRPr/>
          </a:p>
        </p:txBody>
      </p:sp>
      <p:graphicFrame>
        <p:nvGraphicFramePr>
          <p:cNvPr id="114" name="Google Shape;114;p23"/>
          <p:cNvGraphicFramePr/>
          <p:nvPr/>
        </p:nvGraphicFramePr>
        <p:xfrm>
          <a:off x="6797400" y="355000"/>
          <a:ext cx="2078200" cy="914340"/>
        </p:xfrm>
        <a:graphic>
          <a:graphicData uri="http://schemas.openxmlformats.org/drawingml/2006/table">
            <a:tbl>
              <a:tblPr>
                <a:noFill/>
                <a:tableStyleId>{F8FF84AE-1350-4028-B230-AF5223EACEC7}</a:tableStyleId>
              </a:tblPr>
              <a:tblGrid>
                <a:gridCol w="909625">
                  <a:extLst>
                    <a:ext uri="{9D8B030D-6E8A-4147-A177-3AD203B41FA5}">
                      <a16:colId xmlns:a16="http://schemas.microsoft.com/office/drawing/2014/main" val="20000"/>
                    </a:ext>
                  </a:extLst>
                </a:gridCol>
                <a:gridCol w="116857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sz="1800">
                          <a:latin typeface="Source Code Pro"/>
                          <a:ea typeface="Source Code Pro"/>
                          <a:cs typeface="Source Code Pro"/>
                          <a:sym typeface="Source Code Pro"/>
                        </a:rPr>
                        <a:t>%rdx</a:t>
                      </a:r>
                      <a:endParaRPr sz="1800">
                        <a:latin typeface="Source Code Pro"/>
                        <a:ea typeface="Source Code Pro"/>
                        <a:cs typeface="Source Code Pro"/>
                        <a:sym typeface="Source Code Pro"/>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800">
                          <a:latin typeface="Source Code Pro"/>
                          <a:ea typeface="Source Code Pro"/>
                          <a:cs typeface="Source Code Pro"/>
                          <a:sym typeface="Source Code Pro"/>
                        </a:rPr>
                        <a:t>0xF000</a:t>
                      </a:r>
                      <a:endParaRPr sz="1800">
                        <a:latin typeface="Source Code Pro"/>
                        <a:ea typeface="Source Code Pro"/>
                        <a:cs typeface="Source Code Pro"/>
                        <a:sym typeface="Source Code Pro"/>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sz="1800">
                          <a:latin typeface="Source Code Pro"/>
                          <a:ea typeface="Source Code Pro"/>
                          <a:cs typeface="Source Code Pro"/>
                          <a:sym typeface="Source Code Pro"/>
                        </a:rPr>
                        <a:t>%rcx</a:t>
                      </a:r>
                      <a:endParaRPr sz="1800">
                        <a:latin typeface="Source Code Pro"/>
                        <a:ea typeface="Source Code Pro"/>
                        <a:cs typeface="Source Code Pro"/>
                        <a:sym typeface="Source Code Pro"/>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800">
                          <a:latin typeface="Source Code Pro"/>
                          <a:ea typeface="Source Code Pro"/>
                          <a:cs typeface="Source Code Pro"/>
                          <a:sym typeface="Source Code Pro"/>
                        </a:rPr>
                        <a:t>0x0100</a:t>
                      </a:r>
                      <a:endParaRPr sz="1800">
                        <a:latin typeface="Source Code Pro"/>
                        <a:ea typeface="Source Code Pro"/>
                        <a:cs typeface="Source Code Pro"/>
                        <a:sym typeface="Source Code Pro"/>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115" name="Google Shape;115;p23"/>
          <p:cNvGraphicFramePr/>
          <p:nvPr/>
        </p:nvGraphicFramePr>
        <p:xfrm>
          <a:off x="952500" y="1974300"/>
          <a:ext cx="7239000" cy="2171300"/>
        </p:xfrm>
        <a:graphic>
          <a:graphicData uri="http://schemas.openxmlformats.org/drawingml/2006/table">
            <a:tbl>
              <a:tblPr>
                <a:noFill/>
                <a:tableStyleId>{F8FF84AE-1350-4028-B230-AF5223EACEC7}</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448000">
                <a:tc>
                  <a:txBody>
                    <a:bodyPr/>
                    <a:lstStyle/>
                    <a:p>
                      <a:pPr marL="0" lvl="0" indent="0" algn="ctr" rtl="0">
                        <a:spcBef>
                          <a:spcPts val="0"/>
                        </a:spcBef>
                        <a:spcAft>
                          <a:spcPts val="0"/>
                        </a:spcAft>
                        <a:buNone/>
                      </a:pPr>
                      <a:r>
                        <a:rPr lang="en" b="1">
                          <a:solidFill>
                            <a:srgbClr val="FFFFFF"/>
                          </a:solidFill>
                        </a:rPr>
                        <a:t>Expression</a:t>
                      </a:r>
                      <a:endParaRPr b="1">
                        <a:solidFill>
                          <a:srgbClr val="FFFFFF"/>
                        </a:solidFill>
                      </a:endParaRPr>
                    </a:p>
                  </a:txBody>
                  <a:tcPr marL="91425" marR="91425" marT="91425" marB="91425">
                    <a:solidFill>
                      <a:srgbClr val="7030A0"/>
                    </a:solidFill>
                  </a:tcPr>
                </a:tc>
                <a:tc>
                  <a:txBody>
                    <a:bodyPr/>
                    <a:lstStyle/>
                    <a:p>
                      <a:pPr marL="0" lvl="0" indent="0" algn="ctr" rtl="0">
                        <a:spcBef>
                          <a:spcPts val="0"/>
                        </a:spcBef>
                        <a:spcAft>
                          <a:spcPts val="0"/>
                        </a:spcAft>
                        <a:buNone/>
                      </a:pPr>
                      <a:r>
                        <a:rPr lang="en" b="1">
                          <a:solidFill>
                            <a:srgbClr val="FFFFFF"/>
                          </a:solidFill>
                        </a:rPr>
                        <a:t>Address Computation</a:t>
                      </a:r>
                      <a:endParaRPr b="1">
                        <a:solidFill>
                          <a:srgbClr val="FFFFFF"/>
                        </a:solidFill>
                      </a:endParaRPr>
                    </a:p>
                  </a:txBody>
                  <a:tcPr marL="91425" marR="91425" marT="91425" marB="91425">
                    <a:solidFill>
                      <a:srgbClr val="7030A0"/>
                    </a:solidFill>
                  </a:tcPr>
                </a:tc>
                <a:tc>
                  <a:txBody>
                    <a:bodyPr/>
                    <a:lstStyle/>
                    <a:p>
                      <a:pPr marL="0" lvl="0" indent="0" algn="ctr" rtl="0">
                        <a:spcBef>
                          <a:spcPts val="0"/>
                        </a:spcBef>
                        <a:spcAft>
                          <a:spcPts val="0"/>
                        </a:spcAft>
                        <a:buNone/>
                      </a:pPr>
                      <a:r>
                        <a:rPr lang="en" b="1">
                          <a:solidFill>
                            <a:srgbClr val="FFFFFF"/>
                          </a:solidFill>
                        </a:rPr>
                        <a:t>Address</a:t>
                      </a:r>
                      <a:endParaRPr b="1">
                        <a:solidFill>
                          <a:srgbClr val="FFFFFF"/>
                        </a:solidFill>
                      </a:endParaRPr>
                    </a:p>
                  </a:txBody>
                  <a:tcPr marL="91425" marR="91425" marT="91425" marB="91425">
                    <a:solidFill>
                      <a:srgbClr val="7030A0"/>
                    </a:solidFill>
                  </a:tcPr>
                </a:tc>
                <a:extLst>
                  <a:ext uri="{0D108BD9-81ED-4DB2-BD59-A6C34878D82A}">
                    <a16:rowId xmlns:a16="http://schemas.microsoft.com/office/drawing/2014/main" val="10000"/>
                  </a:ext>
                </a:extLst>
              </a:tr>
              <a:tr h="430825">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0x8(%rdx)</a:t>
                      </a:r>
                      <a:endParaRPr>
                        <a:latin typeface="Source Code Pro"/>
                        <a:ea typeface="Source Code Pro"/>
                        <a:cs typeface="Source Code Pro"/>
                        <a:sym typeface="Source Code Pro"/>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430825">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 %rcx)</a:t>
                      </a:r>
                      <a:endParaRPr>
                        <a:latin typeface="Source Code Pro"/>
                        <a:ea typeface="Source Code Pro"/>
                        <a:cs typeface="Source Code Pro"/>
                        <a:sym typeface="Source Code Pro"/>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430825">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(%rdx, %rcx, 4)</a:t>
                      </a:r>
                      <a:endParaRPr>
                        <a:latin typeface="Source Code Pro"/>
                        <a:ea typeface="Source Code Pro"/>
                        <a:cs typeface="Source Code Pro"/>
                        <a:sym typeface="Source Code Pro"/>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430825">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0x80(, %rcx, 2)</a:t>
                      </a:r>
                      <a:endParaRPr>
                        <a:latin typeface="Source Code Pro"/>
                        <a:ea typeface="Source Code Pro"/>
                        <a:cs typeface="Source Code Pro"/>
                        <a:sym typeface="Source Code Pro"/>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
        <p:nvSpPr>
          <p:cNvPr id="116" name="Google Shape;116;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Address Computation Code Example</a:t>
            </a:r>
            <a:endParaRPr/>
          </a:p>
        </p:txBody>
      </p:sp>
      <p:sp>
        <p:nvSpPr>
          <p:cNvPr id="122" name="Google Shape;122;p24"/>
          <p:cNvSpPr/>
          <p:nvPr/>
        </p:nvSpPr>
        <p:spPr>
          <a:xfrm>
            <a:off x="311700" y="933100"/>
            <a:ext cx="3930000" cy="1314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35714"/>
              </a:lnSpc>
              <a:spcBef>
                <a:spcPts val="0"/>
              </a:spcBef>
              <a:spcAft>
                <a:spcPts val="0"/>
              </a:spcAft>
              <a:buNone/>
            </a:pPr>
            <a:r>
              <a:rPr lang="en">
                <a:solidFill>
                  <a:srgbClr val="0000FF"/>
                </a:solidFill>
                <a:latin typeface="Source Code Pro"/>
                <a:ea typeface="Source Code Pro"/>
                <a:cs typeface="Source Code Pro"/>
                <a:sym typeface="Source Code Pro"/>
              </a:rPr>
              <a:t>int</a:t>
            </a:r>
            <a:r>
              <a:rPr lang="en">
                <a:solidFill>
                  <a:schemeClr val="dk1"/>
                </a:solidFill>
                <a:latin typeface="Source Code Pro"/>
                <a:ea typeface="Source Code Pro"/>
                <a:cs typeface="Source Code Pro"/>
                <a:sym typeface="Source Code Pro"/>
              </a:rPr>
              <a:t> last_elem(</a:t>
            </a:r>
            <a:r>
              <a:rPr lang="en">
                <a:solidFill>
                  <a:srgbClr val="0000FF"/>
                </a:solidFill>
                <a:latin typeface="Source Code Pro"/>
                <a:ea typeface="Source Code Pro"/>
                <a:cs typeface="Source Code Pro"/>
                <a:sym typeface="Source Code Pro"/>
              </a:rPr>
              <a:t>int</a:t>
            </a:r>
            <a:r>
              <a:rPr lang="en">
                <a:solidFill>
                  <a:schemeClr val="dk1"/>
                </a:solidFill>
                <a:latin typeface="Source Code Pro"/>
                <a:ea typeface="Source Code Pro"/>
                <a:cs typeface="Source Code Pro"/>
                <a:sym typeface="Source Code Pro"/>
              </a:rPr>
              <a:t>* arr, </a:t>
            </a:r>
            <a:r>
              <a:rPr lang="en">
                <a:solidFill>
                  <a:srgbClr val="0000FF"/>
                </a:solidFill>
                <a:latin typeface="Source Code Pro"/>
                <a:ea typeface="Source Code Pro"/>
                <a:cs typeface="Source Code Pro"/>
                <a:sym typeface="Source Code Pro"/>
              </a:rPr>
              <a:t>long</a:t>
            </a:r>
            <a:r>
              <a:rPr lang="en">
                <a:solidFill>
                  <a:schemeClr val="dk1"/>
                </a:solidFill>
                <a:latin typeface="Source Code Pro"/>
                <a:ea typeface="Source Code Pro"/>
                <a:cs typeface="Source Code Pro"/>
                <a:sym typeface="Source Code Pro"/>
              </a:rPr>
              <a:t> len)</a:t>
            </a:r>
            <a:endParaRPr>
              <a:solidFill>
                <a:schemeClr val="dk1"/>
              </a:solidFill>
              <a:latin typeface="Source Code Pro"/>
              <a:ea typeface="Source Code Pro"/>
              <a:cs typeface="Source Code Pro"/>
              <a:sym typeface="Source Code Pro"/>
            </a:endParaRPr>
          </a:p>
          <a:p>
            <a:pPr marL="0" lvl="0" indent="0" algn="l" rtl="0">
              <a:lnSpc>
                <a:spcPct val="135714"/>
              </a:lnSpc>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a:p>
            <a:pPr marL="0" lvl="0" indent="457200" algn="l" rtl="0">
              <a:lnSpc>
                <a:spcPct val="135714"/>
              </a:lnSpc>
              <a:spcBef>
                <a:spcPts val="0"/>
              </a:spcBef>
              <a:spcAft>
                <a:spcPts val="0"/>
              </a:spcAft>
              <a:buNone/>
            </a:pPr>
            <a:r>
              <a:rPr lang="en">
                <a:solidFill>
                  <a:srgbClr val="7030A0"/>
                </a:solidFill>
                <a:latin typeface="Source Code Pro"/>
                <a:ea typeface="Source Code Pro"/>
                <a:cs typeface="Source Code Pro"/>
                <a:sym typeface="Source Code Pro"/>
              </a:rPr>
              <a:t>return</a:t>
            </a:r>
            <a:r>
              <a:rPr lang="en">
                <a:solidFill>
                  <a:schemeClr val="dk1"/>
                </a:solidFill>
                <a:latin typeface="Source Code Pro"/>
                <a:ea typeface="Source Code Pro"/>
                <a:cs typeface="Source Code Pro"/>
                <a:sym typeface="Source Code Pro"/>
              </a:rPr>
              <a:t> arr[len-</a:t>
            </a:r>
            <a:r>
              <a:rPr lang="en">
                <a:solidFill>
                  <a:srgbClr val="38761D"/>
                </a:solidFill>
                <a:latin typeface="Source Code Pro"/>
                <a:ea typeface="Source Code Pro"/>
                <a:cs typeface="Source Code Pro"/>
                <a:sym typeface="Source Code Pro"/>
              </a:rPr>
              <a:t>1</a:t>
            </a:r>
            <a:r>
              <a:rPr lang="en">
                <a:solidFill>
                  <a:schemeClr val="dk1"/>
                </a:solidFill>
                <a:latin typeface="Source Code Pro"/>
                <a:ea typeface="Source Code Pro"/>
                <a:cs typeface="Source Code Pro"/>
                <a:sym typeface="Source Code Pro"/>
              </a:rPr>
              <a:t>];	</a:t>
            </a:r>
            <a:endParaRPr>
              <a:solidFill>
                <a:schemeClr val="dk1"/>
              </a:solidFill>
              <a:latin typeface="Source Code Pro"/>
              <a:ea typeface="Source Code Pro"/>
              <a:cs typeface="Source Code Pro"/>
              <a:sym typeface="Source Code Pro"/>
            </a:endParaRPr>
          </a:p>
          <a:p>
            <a:pPr marL="0" lvl="0" indent="0" algn="l" rtl="0">
              <a:lnSpc>
                <a:spcPct val="135714"/>
              </a:lnSpc>
              <a:spcBef>
                <a:spcPts val="0"/>
              </a:spcBef>
              <a:spcAft>
                <a:spcPts val="0"/>
              </a:spcAft>
              <a:buNone/>
            </a:pPr>
            <a:r>
              <a:rPr lang="en">
                <a:solidFill>
                  <a:schemeClr val="dk1"/>
                </a:solidFill>
                <a:latin typeface="Source Code Pro"/>
                <a:ea typeface="Source Code Pro"/>
                <a:cs typeface="Source Code Pro"/>
                <a:sym typeface="Source Code Pro"/>
              </a:rPr>
              <a:t>}</a:t>
            </a:r>
            <a:endParaRPr>
              <a:solidFill>
                <a:schemeClr val="dk1"/>
              </a:solidFill>
              <a:latin typeface="Source Code Pro"/>
              <a:ea typeface="Source Code Pro"/>
              <a:cs typeface="Source Code Pro"/>
              <a:sym typeface="Source Code Pro"/>
            </a:endParaRPr>
          </a:p>
        </p:txBody>
      </p:sp>
      <p:sp>
        <p:nvSpPr>
          <p:cNvPr id="123" name="Google Shape;123;p24"/>
          <p:cNvSpPr/>
          <p:nvPr/>
        </p:nvSpPr>
        <p:spPr>
          <a:xfrm>
            <a:off x="311700" y="2790250"/>
            <a:ext cx="3930000" cy="11886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35714"/>
              </a:lnSpc>
              <a:spcBef>
                <a:spcPts val="0"/>
              </a:spcBef>
              <a:spcAft>
                <a:spcPts val="0"/>
              </a:spcAft>
              <a:buNone/>
            </a:pPr>
            <a:r>
              <a:rPr lang="en" dirty="0">
                <a:solidFill>
                  <a:schemeClr val="dk1"/>
                </a:solidFill>
                <a:latin typeface="Source Code Pro"/>
                <a:ea typeface="Source Code Pro"/>
                <a:cs typeface="Source Code Pro"/>
                <a:sym typeface="Source Code Pro"/>
              </a:rPr>
              <a:t>last_elem:</a:t>
            </a:r>
            <a:endParaRPr dirty="0">
              <a:solidFill>
                <a:schemeClr val="dk1"/>
              </a:solidFill>
              <a:latin typeface="Source Code Pro"/>
              <a:ea typeface="Source Code Pro"/>
              <a:cs typeface="Source Code Pro"/>
              <a:sym typeface="Source Code Pro"/>
            </a:endParaRPr>
          </a:p>
          <a:p>
            <a:pPr marL="0" lvl="0" indent="457200" algn="l" rtl="0">
              <a:lnSpc>
                <a:spcPct val="135714"/>
              </a:lnSpc>
              <a:spcBef>
                <a:spcPts val="0"/>
              </a:spcBef>
              <a:spcAft>
                <a:spcPts val="0"/>
              </a:spcAft>
              <a:buClr>
                <a:schemeClr val="dk1"/>
              </a:buClr>
              <a:buSzPts val="1100"/>
              <a:buFont typeface="Arial"/>
              <a:buNone/>
            </a:pPr>
            <a:r>
              <a:rPr lang="en" b="1" dirty="0">
                <a:solidFill>
                  <a:schemeClr val="dk1"/>
                </a:solidFill>
                <a:latin typeface="Source Code Pro"/>
                <a:ea typeface="Source Code Pro"/>
                <a:cs typeface="Source Code Pro"/>
                <a:sym typeface="Source Code Pro"/>
              </a:rPr>
              <a:t>movl</a:t>
            </a:r>
            <a:r>
              <a:rPr lang="en" dirty="0">
                <a:solidFill>
                  <a:schemeClr val="dk1"/>
                </a:solidFill>
                <a:latin typeface="Source Code Pro"/>
                <a:ea typeface="Source Code Pro"/>
                <a:cs typeface="Source Code Pro"/>
                <a:sym typeface="Source Code Pro"/>
              </a:rPr>
              <a:t>	  -4(%rdi,%rsi,4), %eax</a:t>
            </a:r>
            <a:endParaRPr dirty="0">
              <a:solidFill>
                <a:schemeClr val="dk1"/>
              </a:solidFill>
              <a:latin typeface="Source Code Pro"/>
              <a:ea typeface="Source Code Pro"/>
              <a:cs typeface="Source Code Pro"/>
              <a:sym typeface="Source Code Pro"/>
            </a:endParaRPr>
          </a:p>
          <a:p>
            <a:pPr marL="0" lvl="0" indent="457200" algn="l" rtl="0">
              <a:lnSpc>
                <a:spcPct val="135714"/>
              </a:lnSpc>
              <a:spcBef>
                <a:spcPts val="0"/>
              </a:spcBef>
              <a:spcAft>
                <a:spcPts val="0"/>
              </a:spcAft>
              <a:buClr>
                <a:schemeClr val="dk1"/>
              </a:buClr>
              <a:buSzPts val="1100"/>
              <a:buFont typeface="Arial"/>
              <a:buNone/>
            </a:pPr>
            <a:r>
              <a:rPr lang="en" b="1" dirty="0">
                <a:solidFill>
                  <a:schemeClr val="dk1"/>
                </a:solidFill>
                <a:latin typeface="Source Code Pro"/>
                <a:ea typeface="Source Code Pro"/>
                <a:cs typeface="Source Code Pro"/>
                <a:sym typeface="Source Code Pro"/>
              </a:rPr>
              <a:t>ret</a:t>
            </a:r>
            <a:endParaRPr b="1" dirty="0">
              <a:solidFill>
                <a:schemeClr val="dk1"/>
              </a:solidFill>
              <a:latin typeface="Source Code Pro"/>
              <a:ea typeface="Source Code Pro"/>
              <a:cs typeface="Source Code Pro"/>
              <a:sym typeface="Source Code Pro"/>
            </a:endParaRPr>
          </a:p>
        </p:txBody>
      </p:sp>
      <p:cxnSp>
        <p:nvCxnSpPr>
          <p:cNvPr id="124" name="Google Shape;124;p24" descr="Arrow pointing from the first code block (int last_elem...) to the second (last_elem:...)"/>
          <p:cNvCxnSpPr>
            <a:stCxn id="122" idx="2"/>
            <a:endCxn id="123" idx="0"/>
          </p:cNvCxnSpPr>
          <p:nvPr/>
        </p:nvCxnSpPr>
        <p:spPr>
          <a:xfrm>
            <a:off x="2276700" y="2247700"/>
            <a:ext cx="0" cy="542700"/>
          </a:xfrm>
          <a:prstGeom prst="straightConnector1">
            <a:avLst/>
          </a:prstGeom>
          <a:noFill/>
          <a:ln w="38100" cap="flat" cmpd="sng">
            <a:solidFill>
              <a:srgbClr val="7030A0"/>
            </a:solidFill>
            <a:prstDash val="solid"/>
            <a:round/>
            <a:headEnd type="none" w="med" len="med"/>
            <a:tailEnd type="triangle" w="med" len="med"/>
          </a:ln>
        </p:spPr>
      </p:cxnSp>
      <p:graphicFrame>
        <p:nvGraphicFramePr>
          <p:cNvPr id="125" name="Google Shape;125;p24"/>
          <p:cNvGraphicFramePr/>
          <p:nvPr/>
        </p:nvGraphicFramePr>
        <p:xfrm>
          <a:off x="6159900" y="219750"/>
          <a:ext cx="2500600" cy="1188630"/>
        </p:xfrm>
        <a:graphic>
          <a:graphicData uri="http://schemas.openxmlformats.org/drawingml/2006/table">
            <a:tbl>
              <a:tblPr>
                <a:noFill/>
                <a:tableStyleId>{F8FF84AE-1350-4028-B230-AF5223EACEC7}</a:tableStyleId>
              </a:tblPr>
              <a:tblGrid>
                <a:gridCol w="1250300">
                  <a:extLst>
                    <a:ext uri="{9D8B030D-6E8A-4147-A177-3AD203B41FA5}">
                      <a16:colId xmlns:a16="http://schemas.microsoft.com/office/drawing/2014/main" val="20000"/>
                    </a:ext>
                  </a:extLst>
                </a:gridCol>
                <a:gridCol w="12503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%rdi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arr</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%rsi</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len</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a:latin typeface="Source Code Pro"/>
                          <a:ea typeface="Source Code Pro"/>
                          <a:cs typeface="Source Code Pro"/>
                          <a:sym typeface="Source Code Pro"/>
                        </a:rPr>
                        <a:t>%eax</a:t>
                      </a:r>
                      <a:endParaRPr>
                        <a:latin typeface="Source Code Pro"/>
                        <a:ea typeface="Source Code Pro"/>
                        <a:cs typeface="Source Code Pro"/>
                        <a:sym typeface="Source Code Pro"/>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a:t>Return value</a:t>
                      </a:r>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pic>
        <p:nvPicPr>
          <p:cNvPr id="126" name="Google Shape;126;p24" descr="On the left are 3 boxes stacked vertically, labeled &quot;%rdi&quot;, &quot;%rsi&quot;, and &quot;%rax&quot; with the text &quot;Registers&quot; written above them. The %rsi box contains the value 4. Below is a bracket spanning the width of a box, labeled &quot;8 bytes&quot; On the right are 6 purple boxes statcked vertically, with the text &quot;Memory&quot; above them. The first and last box are empty, but the 4 middle boxes are labeled &quot;arr[0]&quot;, &quot;arr[1]&quot;, &quot;arr[2]&quot;, and &quot;arr[3]&quot;, and contain the values 6, 2, 8, and 3, respectively. A bracket spanning the width of one of these boxes is labeled &quot;4 bytes&quot;&#10;An arrow spans from the %rdi box to the arr[0] box."/>
          <p:cNvPicPr preferRelativeResize="0"/>
          <p:nvPr/>
        </p:nvPicPr>
        <p:blipFill>
          <a:blip r:embed="rId3">
            <a:alphaModFix/>
          </a:blip>
          <a:stretch>
            <a:fillRect/>
          </a:stretch>
        </p:blipFill>
        <p:spPr>
          <a:xfrm>
            <a:off x="5059425" y="1443375"/>
            <a:ext cx="3966549" cy="2783100"/>
          </a:xfrm>
          <a:prstGeom prst="rect">
            <a:avLst/>
          </a:prstGeom>
          <a:noFill/>
          <a:ln>
            <a:noFill/>
          </a:ln>
        </p:spPr>
      </p:pic>
      <p:sp>
        <p:nvSpPr>
          <p:cNvPr id="127" name="Google Shape;127;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Review Question</a:t>
            </a:r>
            <a:endParaRPr/>
          </a:p>
        </p:txBody>
      </p:sp>
      <p:sp>
        <p:nvSpPr>
          <p:cNvPr id="133" name="Google Shape;133;p25"/>
          <p:cNvSpPr txBox="1">
            <a:spLocks noGrp="1"/>
          </p:cNvSpPr>
          <p:nvPr>
            <p:ph type="body" idx="1"/>
          </p:nvPr>
        </p:nvSpPr>
        <p:spPr>
          <a:xfrm>
            <a:off x="311700" y="742825"/>
            <a:ext cx="8018700" cy="351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Which of the following x86-64 instructions correctly calculates </a:t>
            </a:r>
            <a:r>
              <a:rPr lang="en" b="1" dirty="0">
                <a:latin typeface="Source Code Pro"/>
                <a:ea typeface="Source Code Pro"/>
                <a:cs typeface="Source Code Pro"/>
                <a:sym typeface="Source Code Pro"/>
              </a:rPr>
              <a:t>%rax=9*%rdi</a:t>
            </a:r>
            <a:r>
              <a:rPr lang="en" dirty="0"/>
              <a:t>?</a:t>
            </a:r>
            <a:endParaRPr dirty="0"/>
          </a:p>
          <a:p>
            <a:pPr marL="914400" lvl="1" indent="-330200" algn="l" rtl="0">
              <a:spcBef>
                <a:spcPts val="1200"/>
              </a:spcBef>
              <a:spcAft>
                <a:spcPts val="0"/>
              </a:spcAft>
              <a:buClr>
                <a:srgbClr val="7030A0"/>
              </a:buClr>
              <a:buSzPts val="1600"/>
              <a:buAutoNum type="alphaUcParenR"/>
            </a:pPr>
            <a:r>
              <a:rPr lang="en" dirty="0">
                <a:latin typeface="Source Code Pro"/>
                <a:ea typeface="Source Code Pro"/>
                <a:cs typeface="Source Code Pro"/>
                <a:sym typeface="Source Code Pro"/>
              </a:rPr>
              <a:t>leaq (,%rdi,9), %rax</a:t>
            </a:r>
            <a:endParaRPr dirty="0">
              <a:latin typeface="Source Code Pro"/>
              <a:ea typeface="Source Code Pro"/>
              <a:cs typeface="Source Code Pro"/>
              <a:sym typeface="Source Code Pro"/>
            </a:endParaRPr>
          </a:p>
          <a:p>
            <a:pPr marL="914400" lvl="1" indent="-330200" algn="l" rtl="0">
              <a:spcBef>
                <a:spcPts val="0"/>
              </a:spcBef>
              <a:spcAft>
                <a:spcPts val="0"/>
              </a:spcAft>
              <a:buClr>
                <a:srgbClr val="7030A0"/>
              </a:buClr>
              <a:buSzPts val="1600"/>
              <a:buAutoNum type="alphaUcParenR"/>
            </a:pPr>
            <a:r>
              <a:rPr lang="en" dirty="0">
                <a:latin typeface="Source Code Pro"/>
                <a:ea typeface="Source Code Pro"/>
                <a:cs typeface="Source Code Pro"/>
                <a:sym typeface="Source Code Pro"/>
              </a:rPr>
              <a:t>movq (,%rdi,9), %rax</a:t>
            </a:r>
            <a:endParaRPr dirty="0">
              <a:latin typeface="Source Code Pro"/>
              <a:ea typeface="Source Code Pro"/>
              <a:cs typeface="Source Code Pro"/>
              <a:sym typeface="Source Code Pro"/>
            </a:endParaRPr>
          </a:p>
          <a:p>
            <a:pPr marL="914400" lvl="1" indent="-330200" algn="l" rtl="0">
              <a:spcBef>
                <a:spcPts val="0"/>
              </a:spcBef>
              <a:spcAft>
                <a:spcPts val="0"/>
              </a:spcAft>
              <a:buClr>
                <a:srgbClr val="7030A0"/>
              </a:buClr>
              <a:buSzPts val="1600"/>
              <a:buAutoNum type="alphaUcParenR"/>
            </a:pPr>
            <a:r>
              <a:rPr lang="en" dirty="0">
                <a:latin typeface="Source Code Pro"/>
                <a:ea typeface="Source Code Pro"/>
                <a:cs typeface="Source Code Pro"/>
                <a:sym typeface="Source Code Pro"/>
              </a:rPr>
              <a:t>leaq (%rdi,%rdi,8), %rax</a:t>
            </a:r>
            <a:endParaRPr dirty="0">
              <a:latin typeface="Source Code Pro"/>
              <a:ea typeface="Source Code Pro"/>
              <a:cs typeface="Source Code Pro"/>
              <a:sym typeface="Source Code Pro"/>
            </a:endParaRPr>
          </a:p>
          <a:p>
            <a:pPr marL="914400" lvl="1" indent="-330200" algn="l" rtl="0">
              <a:spcBef>
                <a:spcPts val="0"/>
              </a:spcBef>
              <a:spcAft>
                <a:spcPts val="0"/>
              </a:spcAft>
              <a:buClr>
                <a:srgbClr val="7030A0"/>
              </a:buClr>
              <a:buSzPts val="1600"/>
              <a:buAutoNum type="alphaUcParenR"/>
            </a:pPr>
            <a:r>
              <a:rPr lang="en" dirty="0">
                <a:latin typeface="Source Code Pro"/>
                <a:ea typeface="Source Code Pro"/>
                <a:cs typeface="Source Code Pro"/>
                <a:sym typeface="Source Code Pro"/>
              </a:rPr>
              <a:t>movq (%rdi,%rdi,8), %rax</a:t>
            </a:r>
            <a:endParaRPr dirty="0">
              <a:latin typeface="Source Code Pro"/>
              <a:ea typeface="Source Code Pro"/>
              <a:cs typeface="Source Code Pro"/>
              <a:sym typeface="Source Code Pro"/>
            </a:endParaRPr>
          </a:p>
        </p:txBody>
      </p:sp>
      <p:sp>
        <p:nvSpPr>
          <p:cNvPr id="134" name="Google Shape;134;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6"/>
          <p:cNvSpPr txBox="1">
            <a:spLocks noGrp="1"/>
          </p:cNvSpPr>
          <p:nvPr>
            <p:ph type="title"/>
          </p:nvPr>
        </p:nvSpPr>
        <p:spPr>
          <a:xfrm>
            <a:off x="311700" y="170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Address Computation Instruction</a:t>
            </a:r>
            <a:endParaRPr/>
          </a:p>
        </p:txBody>
      </p:sp>
      <p:sp>
        <p:nvSpPr>
          <p:cNvPr id="140" name="Google Shape;140;p26"/>
          <p:cNvSpPr txBox="1">
            <a:spLocks noGrp="1"/>
          </p:cNvSpPr>
          <p:nvPr>
            <p:ph type="body" idx="1"/>
          </p:nvPr>
        </p:nvSpPr>
        <p:spPr>
          <a:xfrm>
            <a:off x="311700" y="742825"/>
            <a:ext cx="8520600" cy="35181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Font typeface="Source Code Pro"/>
              <a:buChar char="●"/>
            </a:pPr>
            <a:r>
              <a:rPr lang="en">
                <a:latin typeface="Source Code Pro"/>
                <a:ea typeface="Source Code Pro"/>
                <a:cs typeface="Source Code Pro"/>
                <a:sym typeface="Source Code Pro"/>
              </a:rPr>
              <a:t>leaq src, dst</a:t>
            </a:r>
            <a:endParaRPr>
              <a:latin typeface="Source Code Pro"/>
              <a:ea typeface="Source Code Pro"/>
              <a:cs typeface="Source Code Pro"/>
              <a:sym typeface="Source Code Pro"/>
            </a:endParaRPr>
          </a:p>
          <a:p>
            <a:pPr marL="914400" lvl="1" indent="-330200" algn="l" rtl="0">
              <a:spcBef>
                <a:spcPts val="0"/>
              </a:spcBef>
              <a:spcAft>
                <a:spcPts val="0"/>
              </a:spcAft>
              <a:buSzPts val="1600"/>
              <a:buChar char="○"/>
            </a:pPr>
            <a:r>
              <a:rPr lang="en"/>
              <a:t>“</a:t>
            </a:r>
            <a:r>
              <a:rPr lang="en">
                <a:latin typeface="Source Code Pro"/>
                <a:ea typeface="Source Code Pro"/>
                <a:cs typeface="Source Code Pro"/>
                <a:sym typeface="Source Code Pro"/>
              </a:rPr>
              <a:t>lea</a:t>
            </a:r>
            <a:r>
              <a:rPr lang="en"/>
              <a:t>” stands for </a:t>
            </a:r>
            <a:r>
              <a:rPr lang="en" i="1">
                <a:solidFill>
                  <a:srgbClr val="7030A0"/>
                </a:solidFill>
              </a:rPr>
              <a:t>load effective address</a:t>
            </a:r>
            <a:endParaRPr i="1"/>
          </a:p>
          <a:p>
            <a:pPr marL="914400" lvl="1" indent="-330200" algn="l" rtl="0">
              <a:spcBef>
                <a:spcPts val="0"/>
              </a:spcBef>
              <a:spcAft>
                <a:spcPts val="0"/>
              </a:spcAft>
              <a:buSzPts val="1600"/>
              <a:buChar char="○"/>
            </a:pPr>
            <a:r>
              <a:rPr lang="en">
                <a:latin typeface="Source Code Pro"/>
                <a:ea typeface="Source Code Pro"/>
                <a:cs typeface="Source Code Pro"/>
                <a:sym typeface="Source Code Pro"/>
              </a:rPr>
              <a:t>src</a:t>
            </a:r>
            <a:r>
              <a:rPr lang="en"/>
              <a:t> is address expression (using memory addressing format), </a:t>
            </a:r>
            <a:r>
              <a:rPr lang="en">
                <a:latin typeface="Source Code Pro"/>
                <a:ea typeface="Source Code Pro"/>
                <a:cs typeface="Source Code Pro"/>
                <a:sym typeface="Source Code Pro"/>
              </a:rPr>
              <a:t>dst</a:t>
            </a:r>
            <a:r>
              <a:rPr lang="en"/>
              <a:t> is a register</a:t>
            </a:r>
            <a:endParaRPr/>
          </a:p>
          <a:p>
            <a:pPr marL="914400" lvl="1" indent="-330200" algn="l" rtl="0">
              <a:spcBef>
                <a:spcPts val="0"/>
              </a:spcBef>
              <a:spcAft>
                <a:spcPts val="0"/>
              </a:spcAft>
              <a:buSzPts val="1600"/>
              <a:buChar char="○"/>
            </a:pPr>
            <a:r>
              <a:rPr lang="en"/>
              <a:t>Sets </a:t>
            </a:r>
            <a:r>
              <a:rPr lang="en">
                <a:latin typeface="Source Code Pro"/>
                <a:ea typeface="Source Code Pro"/>
                <a:cs typeface="Source Code Pro"/>
                <a:sym typeface="Source Code Pro"/>
              </a:rPr>
              <a:t>dst</a:t>
            </a:r>
            <a:r>
              <a:rPr lang="en"/>
              <a:t> to the </a:t>
            </a:r>
            <a:r>
              <a:rPr lang="en" b="1">
                <a:solidFill>
                  <a:srgbClr val="7030A0"/>
                </a:solidFill>
              </a:rPr>
              <a:t>address </a:t>
            </a:r>
            <a:r>
              <a:rPr lang="en"/>
              <a:t>computed by the </a:t>
            </a:r>
            <a:r>
              <a:rPr lang="en">
                <a:latin typeface="Source Code Pro"/>
                <a:ea typeface="Source Code Pro"/>
                <a:cs typeface="Source Code Pro"/>
                <a:sym typeface="Source Code Pro"/>
              </a:rPr>
              <a:t>src</a:t>
            </a:r>
            <a:r>
              <a:rPr lang="en"/>
              <a:t> expression</a:t>
            </a:r>
            <a:endParaRPr/>
          </a:p>
          <a:p>
            <a:pPr marL="1371600" lvl="2" indent="-330200" algn="l" rtl="0">
              <a:spcBef>
                <a:spcPts val="0"/>
              </a:spcBef>
              <a:spcAft>
                <a:spcPts val="0"/>
              </a:spcAft>
              <a:buSzPts val="1600"/>
              <a:buChar char="■"/>
            </a:pPr>
            <a:r>
              <a:rPr lang="en">
                <a:solidFill>
                  <a:schemeClr val="accent6"/>
                </a:solidFill>
              </a:rPr>
              <a:t>Does not go to memory! – </a:t>
            </a:r>
            <a:r>
              <a:rPr lang="en" b="1">
                <a:solidFill>
                  <a:schemeClr val="accent6"/>
                </a:solidFill>
              </a:rPr>
              <a:t>it just does math</a:t>
            </a:r>
            <a:endParaRPr b="1">
              <a:solidFill>
                <a:schemeClr val="accent6"/>
              </a:solidFill>
            </a:endParaRPr>
          </a:p>
          <a:p>
            <a:pPr marL="914400" lvl="1" indent="-330200" algn="l" rtl="0">
              <a:spcBef>
                <a:spcPts val="0"/>
              </a:spcBef>
              <a:spcAft>
                <a:spcPts val="0"/>
              </a:spcAft>
              <a:buSzPts val="1600"/>
              <a:buChar char="○"/>
            </a:pPr>
            <a:r>
              <a:rPr lang="en" u="sng"/>
              <a:t>Example</a:t>
            </a:r>
            <a:r>
              <a:rPr lang="en"/>
              <a:t>: </a:t>
            </a:r>
            <a:r>
              <a:rPr lang="en">
                <a:latin typeface="Source Code Pro"/>
                <a:ea typeface="Source Code Pro"/>
                <a:cs typeface="Source Code Pro"/>
                <a:sym typeface="Source Code Pro"/>
              </a:rPr>
              <a:t>leaq (%rdx,%rcx,4), %rax</a:t>
            </a:r>
            <a:endParaRPr>
              <a:latin typeface="Source Code Pro"/>
              <a:ea typeface="Source Code Pro"/>
              <a:cs typeface="Source Code Pro"/>
              <a:sym typeface="Source Code Pro"/>
            </a:endParaRPr>
          </a:p>
          <a:p>
            <a:pPr marL="457200" lvl="0" indent="-342900" algn="l" rtl="0">
              <a:spcBef>
                <a:spcPts val="0"/>
              </a:spcBef>
              <a:spcAft>
                <a:spcPts val="0"/>
              </a:spcAft>
              <a:buSzPts val="1800"/>
              <a:buChar char="●"/>
            </a:pPr>
            <a:r>
              <a:rPr lang="en"/>
              <a:t>Uses:</a:t>
            </a:r>
            <a:endParaRPr/>
          </a:p>
          <a:p>
            <a:pPr marL="914400" lvl="1" indent="-330200" algn="l" rtl="0">
              <a:spcBef>
                <a:spcPts val="0"/>
              </a:spcBef>
              <a:spcAft>
                <a:spcPts val="0"/>
              </a:spcAft>
              <a:buSzPts val="1600"/>
              <a:buChar char="○"/>
            </a:pPr>
            <a:r>
              <a:rPr lang="en"/>
              <a:t>Computing addresses without a going to memory</a:t>
            </a:r>
            <a:endParaRPr/>
          </a:p>
          <a:p>
            <a:pPr marL="1371600" lvl="2" indent="-330200" algn="l" rtl="0">
              <a:spcBef>
                <a:spcPts val="0"/>
              </a:spcBef>
              <a:spcAft>
                <a:spcPts val="0"/>
              </a:spcAft>
              <a:buSzPts val="1600"/>
              <a:buChar char="■"/>
            </a:pPr>
            <a:r>
              <a:rPr lang="en" u="sng"/>
              <a:t>Ex</a:t>
            </a:r>
            <a:r>
              <a:rPr lang="en"/>
              <a:t>: assembly equivalent of </a:t>
            </a:r>
            <a:r>
              <a:rPr lang="en">
                <a:latin typeface="Source Code Pro"/>
                <a:ea typeface="Source Code Pro"/>
                <a:cs typeface="Source Code Pro"/>
                <a:sym typeface="Source Code Pro"/>
              </a:rPr>
              <a:t>p = &amp;x[i]</a:t>
            </a:r>
            <a:endParaRPr/>
          </a:p>
          <a:p>
            <a:pPr marL="914400" lvl="1" indent="-330200" algn="l" rtl="0">
              <a:spcBef>
                <a:spcPts val="0"/>
              </a:spcBef>
              <a:spcAft>
                <a:spcPts val="0"/>
              </a:spcAft>
              <a:buSzPts val="1600"/>
              <a:buChar char="○"/>
            </a:pPr>
            <a:r>
              <a:rPr lang="en"/>
              <a:t>Computing arithmetic expressions of the form </a:t>
            </a:r>
            <a:r>
              <a:rPr lang="en">
                <a:latin typeface="Source Code Pro"/>
                <a:ea typeface="Source Code Pro"/>
                <a:cs typeface="Source Code Pro"/>
                <a:sym typeface="Source Code Pro"/>
              </a:rPr>
              <a:t>x+k*i+d</a:t>
            </a:r>
            <a:r>
              <a:rPr lang="en"/>
              <a:t> (k must be 1, 2, 4, or 8)</a:t>
            </a:r>
            <a:endParaRPr/>
          </a:p>
          <a:p>
            <a:pPr marL="1371600" lvl="2" indent="-330200" algn="l" rtl="0">
              <a:spcBef>
                <a:spcPts val="0"/>
              </a:spcBef>
              <a:spcAft>
                <a:spcPts val="0"/>
              </a:spcAft>
              <a:buSzPts val="1600"/>
              <a:buChar char="■"/>
            </a:pPr>
            <a:r>
              <a:rPr lang="en"/>
              <a:t>Can use to compute anything! Doesn’t have to be an address</a:t>
            </a:r>
            <a:endParaRPr/>
          </a:p>
        </p:txBody>
      </p:sp>
      <p:sp>
        <p:nvSpPr>
          <p:cNvPr id="141" name="Google Shape;141;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UW 351">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DD1100"/>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3760</Words>
  <Application>Microsoft Office PowerPoint</Application>
  <PresentationFormat>On-screen Show (16:9)</PresentationFormat>
  <Paragraphs>621</Paragraphs>
  <Slides>33</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Source Code Pro</vt:lpstr>
      <vt:lpstr>Play</vt:lpstr>
      <vt:lpstr>Calibri</vt:lpstr>
      <vt:lpstr>Wingdings</vt:lpstr>
      <vt:lpstr>Simple Light UW 351</vt:lpstr>
      <vt:lpstr>x86-64 Programming II</vt:lpstr>
      <vt:lpstr>Administrivia</vt:lpstr>
      <vt:lpstr>Aside: C Macros </vt:lpstr>
      <vt:lpstr>Lecture Topics</vt:lpstr>
      <vt:lpstr>Recap: Memory Addressing Modes </vt:lpstr>
      <vt:lpstr>Address Computation Examples</vt:lpstr>
      <vt:lpstr>Address Computation Code Example</vt:lpstr>
      <vt:lpstr>Review Question</vt:lpstr>
      <vt:lpstr>Address Computation Instruction</vt:lpstr>
      <vt:lpstr>Example: lea vs mov</vt:lpstr>
      <vt:lpstr>lea Arithmetic Example</vt:lpstr>
      <vt:lpstr>lea Arithmetic Example (pt 2)</vt:lpstr>
      <vt:lpstr>lea Arithmetic Example (pt 3)</vt:lpstr>
      <vt:lpstr>lea Arithmetic Example (pt 4)</vt:lpstr>
      <vt:lpstr>lea Arithmetic Example (pt 5)</vt:lpstr>
      <vt:lpstr>lea Arithmetic Example (pt 6)</vt:lpstr>
      <vt:lpstr>Lecture Topics</vt:lpstr>
      <vt:lpstr>Move extension: movz and movs</vt:lpstr>
      <vt:lpstr>Move extension: movz and movs (pt 2)</vt:lpstr>
      <vt:lpstr>Lecture Topics</vt:lpstr>
      <vt:lpstr>Control Flow</vt:lpstr>
      <vt:lpstr>Control Flow (pt 2)</vt:lpstr>
      <vt:lpstr>Conditionals and Control Flow</vt:lpstr>
      <vt:lpstr>x86 Processor State (partial)</vt:lpstr>
      <vt:lpstr>Condition Codes</vt:lpstr>
      <vt:lpstr>Condition Codes: Implicit Setting</vt:lpstr>
      <vt:lpstr>Condition Codes: Explicit Setting</vt:lpstr>
      <vt:lpstr>Condition Codes: Explicit Setting (pt 2)</vt:lpstr>
      <vt:lpstr>Polling Question: Condition Code Setting</vt:lpstr>
      <vt:lpstr>Using Condition Codes: Setting</vt:lpstr>
      <vt:lpstr>Reading Condition Codes</vt:lpstr>
      <vt:lpstr>Using Condition Codes: Jumping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Ellis Haker</cp:lastModifiedBy>
  <cp:revision>3</cp:revision>
  <dcterms:modified xsi:type="dcterms:W3CDTF">2024-07-08T22:52:33Z</dcterms:modified>
</cp:coreProperties>
</file>