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Source Code Pro" panose="020B0509030403020204" pitchFamily="49"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404E9F-477F-4AEA-893F-31EF52F50B60}">
  <a:tblStyle styleId="{54404E9F-477F-4AEA-893F-31EF52F50B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73" autoAdjust="0"/>
  </p:normalViewPr>
  <p:slideViewPr>
    <p:cSldViewPr snapToGrid="0">
      <p:cViewPr varScale="1">
        <p:scale>
          <a:sx n="91" d="100"/>
          <a:sy n="91" d="100"/>
        </p:scale>
        <p:origin x="55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74f1a4511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 name="Google Shape;73;g274f1a4511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4eee81b37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74eee81b37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4eee81b3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4eee81b3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4eee81b37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74eee81b37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4eee81b37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74eee81b37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74eee81b37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74eee81b37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4eee81b37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74eee81b37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4eee81b37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74eee81b37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There’s an extra step between architecture and hardware: converting assembly to binary</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74eee81b37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74eee81b37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In some industries, it’s relevant (architecture, compilers, systems, security)</a:t>
            </a:r>
            <a:endParaRPr/>
          </a:p>
          <a:p>
            <a:pPr marL="457200" lvl="0" indent="-298450" algn="l" rtl="0">
              <a:spcBef>
                <a:spcPts val="0"/>
              </a:spcBef>
              <a:spcAft>
                <a:spcPts val="0"/>
              </a:spcAft>
              <a:buClr>
                <a:schemeClr val="dk1"/>
              </a:buClr>
              <a:buSzPts val="1100"/>
              <a:buAutoNum type="arabicPeriod"/>
            </a:pPr>
            <a:r>
              <a:rPr lang="en">
                <a:solidFill>
                  <a:schemeClr val="dk1"/>
                </a:solidFill>
              </a:rPr>
              <a:t>Developing an accurate mental model of computation is important! Especially for debugging and improving performance</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VERY rare for compilers to have bugs (modern compilers are really good), but *occasionally* it happens</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Maybe you’re building a new programming language, and you’re the one making the compiler for it!</a:t>
            </a:r>
            <a:endParaRPr/>
          </a:p>
          <a:p>
            <a:pPr marL="457200" lvl="0" indent="-298450" algn="l" rtl="0">
              <a:spcBef>
                <a:spcPts val="0"/>
              </a:spcBef>
              <a:spcAft>
                <a:spcPts val="0"/>
              </a:spcAft>
              <a:buSzPts val="1100"/>
              <a:buAutoNum type="arabicPeriod"/>
            </a:pPr>
            <a:r>
              <a:rPr lang="en"/>
              <a:t>Detecting hacking attempts - you can read an executable and see if it’s dangerous</a:t>
            </a:r>
            <a:endParaRPr/>
          </a:p>
          <a:p>
            <a:pPr marL="914400" lvl="1" indent="-298450" algn="l" rtl="0">
              <a:spcBef>
                <a:spcPts val="0"/>
              </a:spcBef>
              <a:spcAft>
                <a:spcPts val="0"/>
              </a:spcAft>
              <a:buSzPts val="1100"/>
              <a:buAutoNum type="alphaLcPeriod"/>
            </a:pPr>
            <a:r>
              <a:rPr lang="en"/>
              <a:t>Can “reverse-engineer” a program back into assembly</a:t>
            </a:r>
            <a:endParaRPr/>
          </a:p>
          <a:p>
            <a:pPr marL="914400" lvl="1" indent="-298450" algn="l" rtl="0">
              <a:spcBef>
                <a:spcPts val="0"/>
              </a:spcBef>
              <a:spcAft>
                <a:spcPts val="0"/>
              </a:spcAft>
              <a:buSzPts val="1100"/>
              <a:buAutoNum type="alphaLcPeriod"/>
            </a:pPr>
            <a:r>
              <a:rPr lang="en"/>
              <a:t>NOTE: when you check off the “terms and conditions” that nobody reads, you agree not to do this</a:t>
            </a:r>
            <a:endParaRPr/>
          </a:p>
          <a:p>
            <a:pPr marL="1371600" lvl="2" indent="-298450" algn="l" rtl="0">
              <a:spcBef>
                <a:spcPts val="0"/>
              </a:spcBef>
              <a:spcAft>
                <a:spcPts val="0"/>
              </a:spcAft>
              <a:buSzPts val="1100"/>
              <a:buAutoNum type="romanLcPeriod"/>
            </a:pPr>
            <a:r>
              <a:rPr lang="en"/>
              <a:t>ALSO: doing this in this class (when we don’t tell you to) is academic misconduct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4eee81b37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74eee81b37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4eee81b37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4eee81b37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64 bits = 8 bytes</a:t>
            </a:r>
          </a:p>
          <a:p>
            <a:pPr marL="0" lvl="0" indent="0" algn="l" rtl="0">
              <a:spcBef>
                <a:spcPts val="0"/>
              </a:spcBef>
              <a:spcAft>
                <a:spcPts val="0"/>
              </a:spcAft>
              <a:buNone/>
            </a:pPr>
            <a:r>
              <a:rPr lang="en-US" dirty="0"/>
              <a:t>The big registers shown here (ex: %</a:t>
            </a:r>
            <a:r>
              <a:rPr lang="en-US" dirty="0" err="1"/>
              <a:t>rax</a:t>
            </a:r>
            <a:r>
              <a:rPr lang="en-US" dirty="0"/>
              <a:t>) are 8B, the smaller ones within them (ex: %</a:t>
            </a:r>
            <a:r>
              <a:rPr lang="en-US" dirty="0" err="1"/>
              <a:t>eax</a:t>
            </a:r>
            <a:r>
              <a:rPr lang="en-US" dirty="0"/>
              <a:t>) are 4B</a:t>
            </a:r>
          </a:p>
          <a:p>
            <a:pPr marL="0" lvl="0" indent="0" algn="l" rtl="0">
              <a:spcBef>
                <a:spcPts val="0"/>
              </a:spcBef>
              <a:spcAft>
                <a:spcPts val="0"/>
              </a:spcAft>
              <a:buNone/>
            </a:pPr>
            <a:r>
              <a:rPr lang="en-US" dirty="0"/>
              <a:t>%</a:t>
            </a:r>
            <a:r>
              <a:rPr lang="en-US" dirty="0" err="1"/>
              <a:t>rsp</a:t>
            </a:r>
            <a:r>
              <a:rPr lang="en-US" dirty="0"/>
              <a:t> is a special register. We’ll talk about it later!</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74eee81b37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74eee81b3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74eee81b37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74eee81b37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 lvl="0" indent="-137160" algn="l" rtl="0">
              <a:spcBef>
                <a:spcPts val="0"/>
              </a:spcBef>
              <a:spcAft>
                <a:spcPts val="0"/>
              </a:spcAft>
              <a:buClr>
                <a:schemeClr val="dk1"/>
              </a:buClr>
              <a:buSzPts val="1600"/>
              <a:buChar char="–"/>
            </a:pPr>
            <a:r>
              <a:rPr lang="en-US" dirty="0"/>
              <a:t>We still have access to these old register names! Now refer to the lower bytes of the 8B register</a:t>
            </a:r>
          </a:p>
          <a:p>
            <a:pPr marL="137160" lvl="0" indent="-137160" algn="l" rtl="0">
              <a:spcBef>
                <a:spcPts val="0"/>
              </a:spcBef>
              <a:spcAft>
                <a:spcPts val="0"/>
              </a:spcAft>
              <a:buClr>
                <a:schemeClr val="dk1"/>
              </a:buClr>
              <a:buSzPts val="1600"/>
              <a:buChar char="–"/>
            </a:pPr>
            <a:r>
              <a:rPr lang="en-US" dirty="0"/>
              <a:t>All of these are on the midterm reference sheet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74eee81b37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74eee81b37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Signed and unsigned integers are treated the same. HW doesn’t distinguish!</a:t>
            </a:r>
          </a:p>
          <a:p>
            <a:pPr marL="0" lvl="0" indent="0" algn="l" rtl="0">
              <a:spcBef>
                <a:spcPts val="0"/>
              </a:spcBef>
              <a:spcAft>
                <a:spcPts val="0"/>
              </a:spcAft>
              <a:buNone/>
            </a:pPr>
            <a:r>
              <a:rPr lang="en-US" dirty="0">
                <a:solidFill>
                  <a:schemeClr val="dk1"/>
                </a:solidFill>
              </a:rPr>
              <a:t>For arrays and structs, only get single elements at a time.</a:t>
            </a:r>
          </a:p>
          <a:p>
            <a:pPr marL="0" lvl="0" indent="0" algn="l" rtl="0">
              <a:spcBef>
                <a:spcPts val="0"/>
              </a:spcBef>
              <a:spcAft>
                <a:spcPts val="0"/>
              </a:spcAft>
              <a:buNone/>
            </a:pPr>
            <a:r>
              <a:rPr lang="en-US" dirty="0">
                <a:solidFill>
                  <a:schemeClr val="dk1"/>
                </a:solidFill>
              </a:rPr>
              <a:t>Why AT&amp;T? It used to be Bell Labs!</a:t>
            </a:r>
            <a:endParaRPr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74eee81b37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74eee81b37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Register size must match instruction. Ex: if using q, use 8B register. If using l, use 4B. Etc..</a:t>
            </a:r>
          </a:p>
          <a:p>
            <a:pPr marL="0" lvl="0" indent="0" algn="l" rtl="0">
              <a:spcBef>
                <a:spcPts val="0"/>
              </a:spcBef>
              <a:spcAft>
                <a:spcPts val="0"/>
              </a:spcAft>
              <a:buNone/>
            </a:pPr>
            <a:r>
              <a:rPr lang="en-US" dirty="0"/>
              <a:t>See memory addressing slides for more info on memory operands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74eee81b37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74eee81b37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Control flow is the subject of a future lecture</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74eee81b37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74eee81b37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_ can be replaced with either b, w, l, or q.</a:t>
            </a:r>
          </a:p>
          <a:p>
            <a:pPr marL="0" lvl="0" indent="0" algn="l" rtl="0">
              <a:spcBef>
                <a:spcPts val="0"/>
              </a:spcBef>
              <a:spcAft>
                <a:spcPts val="0"/>
              </a:spcAft>
              <a:buNone/>
            </a:pPr>
            <a:r>
              <a:rPr lang="en-US" dirty="0"/>
              <a:t>S</a:t>
            </a:r>
            <a:r>
              <a:rPr lang="en" dirty="0"/>
              <a:t>ource can be imm, reg, or mem. </a:t>
            </a:r>
            <a:r>
              <a:rPr lang="en-US" dirty="0"/>
              <a:t>D</a:t>
            </a:r>
            <a:r>
              <a:rPr lang="en" dirty="0"/>
              <a:t>estination can be reg or mem. Can’t have an immediate as the destination.</a:t>
            </a:r>
          </a:p>
          <a:p>
            <a:pPr marL="0" lvl="0" indent="0" algn="l" rtl="0">
              <a:spcBef>
                <a:spcPts val="0"/>
              </a:spcBef>
              <a:spcAft>
                <a:spcPts val="0"/>
              </a:spcAft>
              <a:buNone/>
            </a:pPr>
            <a:r>
              <a:rPr lang="en" dirty="0"/>
              <a:t>To move data from mem-&gt;mem requires 2 instructions: mem-&gt;reg + reg-&gt;mem</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74eee81b37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74eee81b37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Max of one memory operand, same as mov</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74eee81b37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74eee81b37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 No: </a:t>
            </a:r>
            <a:r>
              <a:rPr lang="en-US" dirty="0" err="1"/>
              <a:t>addq</a:t>
            </a:r>
            <a:r>
              <a:rPr lang="en-US" dirty="0"/>
              <a:t> %</a:t>
            </a:r>
            <a:r>
              <a:rPr lang="en-US" dirty="0" err="1"/>
              <a:t>rax</a:t>
            </a:r>
            <a:r>
              <a:rPr lang="en-US" dirty="0"/>
              <a:t>, %</a:t>
            </a:r>
            <a:r>
              <a:rPr lang="en-US" dirty="0" err="1"/>
              <a:t>rcx</a:t>
            </a:r>
            <a:r>
              <a:rPr lang="en-US" dirty="0"/>
              <a:t> (</a:t>
            </a:r>
            <a:r>
              <a:rPr lang="en-US" dirty="0" err="1"/>
              <a:t>rcx</a:t>
            </a:r>
            <a:r>
              <a:rPr lang="en-US" dirty="0"/>
              <a:t> = </a:t>
            </a:r>
            <a:r>
              <a:rPr lang="en-US" dirty="0" err="1"/>
              <a:t>rcx</a:t>
            </a:r>
            <a:r>
              <a:rPr lang="en-US" dirty="0"/>
              <a:t> + </a:t>
            </a:r>
            <a:r>
              <a:rPr lang="en-US" dirty="0" err="1"/>
              <a:t>rax</a:t>
            </a:r>
            <a:r>
              <a:rPr lang="en-US" dirty="0"/>
              <a:t>)</a:t>
            </a:r>
          </a:p>
          <a:p>
            <a:pPr marL="0" lvl="0" indent="0" algn="l" rtl="0">
              <a:spcBef>
                <a:spcPts val="0"/>
              </a:spcBef>
              <a:spcAft>
                <a:spcPts val="0"/>
              </a:spcAft>
              <a:buNone/>
            </a:pPr>
            <a:r>
              <a:rPr lang="en-US" dirty="0" err="1"/>
              <a:t>addq</a:t>
            </a:r>
            <a:r>
              <a:rPr lang="en-US" dirty="0"/>
              <a:t> %</a:t>
            </a:r>
            <a:r>
              <a:rPr lang="en-US" dirty="0" err="1"/>
              <a:t>rbx</a:t>
            </a:r>
            <a:r>
              <a:rPr lang="en-US" dirty="0"/>
              <a:t>, %</a:t>
            </a:r>
            <a:r>
              <a:rPr lang="en-US" dirty="0" err="1"/>
              <a:t>rcx</a:t>
            </a:r>
            <a:r>
              <a:rPr lang="en-US" dirty="0"/>
              <a:t> (</a:t>
            </a:r>
            <a:r>
              <a:rPr lang="en-US" dirty="0" err="1"/>
              <a:t>rcx</a:t>
            </a:r>
            <a:r>
              <a:rPr lang="en-US" dirty="0"/>
              <a:t> = </a:t>
            </a:r>
            <a:r>
              <a:rPr lang="en-US" dirty="0" err="1"/>
              <a:t>rcx</a:t>
            </a:r>
            <a:r>
              <a:rPr lang="en-US" dirty="0"/>
              <a:t> + </a:t>
            </a:r>
            <a:r>
              <a:rPr lang="en-US" dirty="0" err="1"/>
              <a:t>rax</a:t>
            </a:r>
            <a:r>
              <a:rPr lang="en-US" dirty="0"/>
              <a:t> + </a:t>
            </a:r>
            <a:r>
              <a:rPr lang="en-US" dirty="0" err="1"/>
              <a:t>rbx</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 Yes: </a:t>
            </a:r>
            <a:r>
              <a:rPr lang="en-US" dirty="0" err="1"/>
              <a:t>movq</a:t>
            </a:r>
            <a:r>
              <a:rPr lang="en-US" dirty="0"/>
              <a:t> $0, %</a:t>
            </a:r>
            <a:r>
              <a:rPr lang="en-US" dirty="0" err="1"/>
              <a:t>rcx</a:t>
            </a:r>
            <a:r>
              <a:rPr lang="en-US" dirty="0"/>
              <a:t> (</a:t>
            </a:r>
            <a:r>
              <a:rPr lang="en-US" dirty="0" err="1"/>
              <a:t>rcx</a:t>
            </a:r>
            <a:r>
              <a:rPr lang="en-US" dirty="0"/>
              <a:t> = 0)</a:t>
            </a:r>
          </a:p>
          <a:p>
            <a:pPr marL="0" lvl="0" indent="0" algn="l" rtl="0">
              <a:spcBef>
                <a:spcPts val="0"/>
              </a:spcBef>
              <a:spcAft>
                <a:spcPts val="0"/>
              </a:spcAft>
              <a:buNone/>
            </a:pPr>
            <a:r>
              <a:rPr lang="en-US" dirty="0" err="1"/>
              <a:t>addq</a:t>
            </a:r>
            <a:r>
              <a:rPr lang="en-US" dirty="0"/>
              <a:t> %</a:t>
            </a:r>
            <a:r>
              <a:rPr lang="en-US" dirty="0" err="1"/>
              <a:t>rbx</a:t>
            </a:r>
            <a:r>
              <a:rPr lang="en-US" dirty="0"/>
              <a:t>, %</a:t>
            </a:r>
            <a:r>
              <a:rPr lang="en-US" dirty="0" err="1"/>
              <a:t>rcx</a:t>
            </a:r>
            <a:r>
              <a:rPr lang="en-US" dirty="0"/>
              <a:t> (</a:t>
            </a:r>
            <a:r>
              <a:rPr lang="en-US" dirty="0" err="1"/>
              <a:t>rcx</a:t>
            </a:r>
            <a:r>
              <a:rPr lang="en-US" dirty="0"/>
              <a:t> = 0 + </a:t>
            </a:r>
            <a:r>
              <a:rPr lang="en-US" dirty="0" err="1"/>
              <a:t>rbx</a:t>
            </a:r>
            <a:r>
              <a:rPr lang="en-US" dirty="0"/>
              <a:t> = </a:t>
            </a:r>
            <a:r>
              <a:rPr lang="en-US" dirty="0" err="1"/>
              <a:t>rbx</a:t>
            </a:r>
            <a:r>
              <a:rPr lang="en-US" dirty="0"/>
              <a:t>)</a:t>
            </a:r>
          </a:p>
          <a:p>
            <a:pPr marL="0" lvl="0" indent="0" algn="l" rtl="0">
              <a:spcBef>
                <a:spcPts val="0"/>
              </a:spcBef>
              <a:spcAft>
                <a:spcPts val="0"/>
              </a:spcAft>
              <a:buNone/>
            </a:pPr>
            <a:r>
              <a:rPr lang="en-US" dirty="0" err="1"/>
              <a:t>addq</a:t>
            </a:r>
            <a:r>
              <a:rPr lang="en-US" dirty="0"/>
              <a:t> %</a:t>
            </a:r>
            <a:r>
              <a:rPr lang="en-US" dirty="0" err="1"/>
              <a:t>rax</a:t>
            </a:r>
            <a:r>
              <a:rPr lang="en-US" dirty="0"/>
              <a:t>, %</a:t>
            </a:r>
            <a:r>
              <a:rPr lang="en-US" dirty="0" err="1"/>
              <a:t>rcx</a:t>
            </a:r>
            <a:r>
              <a:rPr lang="en-US" dirty="0"/>
              <a:t> (</a:t>
            </a:r>
            <a:r>
              <a:rPr lang="en-US" dirty="0" err="1"/>
              <a:t>rcx</a:t>
            </a:r>
            <a:r>
              <a:rPr lang="en-US" dirty="0"/>
              <a:t> = </a:t>
            </a:r>
            <a:r>
              <a:rPr lang="en-US" dirty="0" err="1"/>
              <a:t>rax</a:t>
            </a:r>
            <a:r>
              <a:rPr lang="en-US" dirty="0"/>
              <a:t> + </a:t>
            </a:r>
            <a:r>
              <a:rPr lang="en-US" dirty="0" err="1"/>
              <a:t>rbx</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3. Yes: </a:t>
            </a:r>
            <a:r>
              <a:rPr lang="en-US" dirty="0" err="1"/>
              <a:t>movq</a:t>
            </a:r>
            <a:r>
              <a:rPr lang="en-US" dirty="0"/>
              <a:t> %</a:t>
            </a:r>
            <a:r>
              <a:rPr lang="en-US" dirty="0" err="1"/>
              <a:t>rax</a:t>
            </a:r>
            <a:r>
              <a:rPr lang="en-US" dirty="0"/>
              <a:t>, %</a:t>
            </a:r>
            <a:r>
              <a:rPr lang="en-US" dirty="0" err="1"/>
              <a:t>rcx</a:t>
            </a:r>
            <a:r>
              <a:rPr lang="en-US" dirty="0"/>
              <a:t> (</a:t>
            </a:r>
            <a:r>
              <a:rPr lang="en-US" dirty="0" err="1"/>
              <a:t>rcx</a:t>
            </a:r>
            <a:r>
              <a:rPr lang="en-US" dirty="0"/>
              <a:t> = </a:t>
            </a:r>
            <a:r>
              <a:rPr lang="en-US" dirty="0" err="1"/>
              <a:t>rax</a:t>
            </a:r>
            <a:r>
              <a:rPr lang="en-US" dirty="0"/>
              <a:t>)</a:t>
            </a:r>
          </a:p>
          <a:p>
            <a:pPr marL="0" lvl="0" indent="0" algn="l" rtl="0">
              <a:spcBef>
                <a:spcPts val="0"/>
              </a:spcBef>
              <a:spcAft>
                <a:spcPts val="0"/>
              </a:spcAft>
              <a:buNone/>
            </a:pPr>
            <a:r>
              <a:rPr lang="en-US" dirty="0" err="1"/>
              <a:t>addq</a:t>
            </a:r>
            <a:r>
              <a:rPr lang="en-US" dirty="0"/>
              <a:t> %</a:t>
            </a:r>
            <a:r>
              <a:rPr lang="en-US" dirty="0" err="1"/>
              <a:t>rbx</a:t>
            </a:r>
            <a:r>
              <a:rPr lang="en-US" dirty="0"/>
              <a:t>, %</a:t>
            </a:r>
            <a:r>
              <a:rPr lang="en-US" dirty="0" err="1"/>
              <a:t>rcx</a:t>
            </a:r>
            <a:r>
              <a:rPr lang="en-US" dirty="0"/>
              <a:t> (</a:t>
            </a:r>
            <a:r>
              <a:rPr lang="en-US" dirty="0" err="1"/>
              <a:t>rcx</a:t>
            </a:r>
            <a:r>
              <a:rPr lang="en-US" dirty="0"/>
              <a:t> = </a:t>
            </a:r>
            <a:r>
              <a:rPr lang="en-US" dirty="0" err="1"/>
              <a:t>rax</a:t>
            </a:r>
            <a:r>
              <a:rPr lang="en-US" dirty="0"/>
              <a:t> + </a:t>
            </a:r>
            <a:r>
              <a:rPr lang="en-US" dirty="0" err="1"/>
              <a:t>rbx</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4. No: </a:t>
            </a:r>
            <a:r>
              <a:rPr lang="en-US" dirty="0" err="1"/>
              <a:t>xorq</a:t>
            </a:r>
            <a:r>
              <a:rPr lang="en-US" dirty="0"/>
              <a:t> %</a:t>
            </a:r>
            <a:r>
              <a:rPr lang="en-US" dirty="0" err="1"/>
              <a:t>rax</a:t>
            </a:r>
            <a:r>
              <a:rPr lang="en-US" dirty="0"/>
              <a:t>, %</a:t>
            </a:r>
            <a:r>
              <a:rPr lang="en-US" dirty="0" err="1"/>
              <a:t>rax</a:t>
            </a:r>
            <a:r>
              <a:rPr lang="en-US" dirty="0"/>
              <a:t> (</a:t>
            </a:r>
            <a:r>
              <a:rPr lang="en-US" dirty="0" err="1"/>
              <a:t>rax</a:t>
            </a:r>
            <a:r>
              <a:rPr lang="en-US" dirty="0"/>
              <a:t> = 0, remember anything </a:t>
            </a:r>
            <a:r>
              <a:rPr lang="en-US" dirty="0" err="1"/>
              <a:t>xor</a:t>
            </a:r>
            <a:r>
              <a:rPr lang="en-US" dirty="0"/>
              <a:t> itself = 0!)</a:t>
            </a:r>
          </a:p>
          <a:p>
            <a:pPr marL="0" lvl="0" indent="0" algn="l" rtl="0">
              <a:spcBef>
                <a:spcPts val="0"/>
              </a:spcBef>
              <a:spcAft>
                <a:spcPts val="0"/>
              </a:spcAft>
              <a:buNone/>
            </a:pPr>
            <a:r>
              <a:rPr lang="en-US" dirty="0" err="1"/>
              <a:t>addq</a:t>
            </a:r>
            <a:r>
              <a:rPr lang="en-US" dirty="0"/>
              <a:t> %</a:t>
            </a:r>
            <a:r>
              <a:rPr lang="en-US" dirty="0" err="1"/>
              <a:t>rax</a:t>
            </a:r>
            <a:r>
              <a:rPr lang="en-US" dirty="0"/>
              <a:t>, %</a:t>
            </a:r>
            <a:r>
              <a:rPr lang="en-US" dirty="0" err="1"/>
              <a:t>rcx</a:t>
            </a:r>
            <a:r>
              <a:rPr lang="en-US" dirty="0"/>
              <a:t> (</a:t>
            </a:r>
            <a:r>
              <a:rPr lang="en-US" dirty="0" err="1"/>
              <a:t>rcx</a:t>
            </a:r>
            <a:r>
              <a:rPr lang="en-US" dirty="0"/>
              <a:t> = </a:t>
            </a:r>
            <a:r>
              <a:rPr lang="en-US" dirty="0" err="1"/>
              <a:t>rcx</a:t>
            </a:r>
            <a:r>
              <a:rPr lang="en-US" dirty="0"/>
              <a:t> + 0 = </a:t>
            </a:r>
            <a:r>
              <a:rPr lang="en-US" dirty="0" err="1"/>
              <a:t>rcx</a:t>
            </a:r>
            <a:r>
              <a:rPr lang="en-US" dirty="0"/>
              <a:t>)</a:t>
            </a:r>
          </a:p>
          <a:p>
            <a:pPr marL="0" lvl="0" indent="0" algn="l" rtl="0">
              <a:spcBef>
                <a:spcPts val="0"/>
              </a:spcBef>
              <a:spcAft>
                <a:spcPts val="0"/>
              </a:spcAft>
              <a:buNone/>
            </a:pPr>
            <a:r>
              <a:rPr lang="en-US" dirty="0" err="1"/>
              <a:t>addq</a:t>
            </a:r>
            <a:r>
              <a:rPr lang="en-US" dirty="0"/>
              <a:t> %</a:t>
            </a:r>
            <a:r>
              <a:rPr lang="en-US" dirty="0" err="1"/>
              <a:t>rbx</a:t>
            </a:r>
            <a:r>
              <a:rPr lang="en-US" dirty="0"/>
              <a:t>, %</a:t>
            </a:r>
            <a:r>
              <a:rPr lang="en-US" dirty="0" err="1"/>
              <a:t>rcx</a:t>
            </a:r>
            <a:r>
              <a:rPr lang="en-US" dirty="0"/>
              <a:t> (</a:t>
            </a:r>
            <a:r>
              <a:rPr lang="en-US" dirty="0" err="1"/>
              <a:t>rcx</a:t>
            </a:r>
            <a:r>
              <a:rPr lang="en-US" dirty="0"/>
              <a:t> = </a:t>
            </a:r>
            <a:r>
              <a:rPr lang="en-US" dirty="0" err="1"/>
              <a:t>rbx</a:t>
            </a:r>
            <a:r>
              <a:rPr lang="en-US" dirty="0"/>
              <a:t> + </a:t>
            </a:r>
            <a:r>
              <a:rPr lang="en-US" dirty="0" err="1"/>
              <a:t>rcx</a:t>
            </a:r>
            <a:r>
              <a:rPr lang="en-US" dirty="0"/>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74eee81b37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74eee81b37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74eee81b37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74eee81b37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74eee81b37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74eee81b37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a:r>
            <a:r>
              <a:rPr lang="en-US" dirty="0" err="1"/>
              <a:t>rdi</a:t>
            </a:r>
            <a:r>
              <a:rPr lang="en-US" dirty="0"/>
              <a:t> = </a:t>
            </a:r>
            <a:r>
              <a:rPr lang="en-US" dirty="0" err="1"/>
              <a:t>xp</a:t>
            </a:r>
            <a:r>
              <a:rPr lang="en-US" dirty="0"/>
              <a:t>, so the data location %</a:t>
            </a:r>
            <a:r>
              <a:rPr lang="en-US" dirty="0" err="1"/>
              <a:t>rdi</a:t>
            </a:r>
            <a:r>
              <a:rPr lang="en-US" dirty="0"/>
              <a:t> points to is *</a:t>
            </a:r>
            <a:r>
              <a:rPr lang="en-US" dirty="0" err="1"/>
              <a:t>xp</a:t>
            </a:r>
            <a:endParaRPr lang="en-US" dirty="0"/>
          </a:p>
          <a:p>
            <a:pPr marL="0" lvl="0" indent="0" algn="l" rtl="0">
              <a:spcBef>
                <a:spcPts val="0"/>
              </a:spcBef>
              <a:spcAft>
                <a:spcPts val="0"/>
              </a:spcAft>
              <a:buNone/>
            </a:pPr>
            <a:r>
              <a:rPr lang="en-US" dirty="0"/>
              <a:t>%</a:t>
            </a:r>
            <a:r>
              <a:rPr lang="en-US" dirty="0" err="1"/>
              <a:t>rsi</a:t>
            </a:r>
            <a:r>
              <a:rPr lang="en-US" dirty="0"/>
              <a:t> = </a:t>
            </a:r>
            <a:r>
              <a:rPr lang="en-US" dirty="0" err="1"/>
              <a:t>yp</a:t>
            </a:r>
            <a:r>
              <a:rPr lang="en-US" dirty="0"/>
              <a:t>, so the data location %</a:t>
            </a:r>
            <a:r>
              <a:rPr lang="en-US" dirty="0" err="1"/>
              <a:t>rsi</a:t>
            </a:r>
            <a:r>
              <a:rPr lang="en-US" dirty="0"/>
              <a:t> points to is *</a:t>
            </a:r>
            <a:r>
              <a:rPr lang="en-US" dirty="0" err="1"/>
              <a:t>yp</a:t>
            </a:r>
            <a:endParaRPr lang="en-US" dirty="0"/>
          </a:p>
          <a:p>
            <a:pPr marL="0" lvl="0" indent="0" algn="l" rtl="0">
              <a:spcBef>
                <a:spcPts val="0"/>
              </a:spcBef>
              <a:spcAft>
                <a:spcPts val="0"/>
              </a:spcAft>
              <a:buNone/>
            </a:pPr>
            <a:r>
              <a:rPr lang="en-US" dirty="0"/>
              <a:t>%</a:t>
            </a:r>
            <a:r>
              <a:rPr lang="en-US" dirty="0" err="1"/>
              <a:t>rdx</a:t>
            </a:r>
            <a:r>
              <a:rPr lang="en-US" dirty="0"/>
              <a:t> gets the value *</a:t>
            </a:r>
            <a:r>
              <a:rPr lang="en-US" dirty="0" err="1"/>
              <a:t>xp</a:t>
            </a:r>
            <a:endParaRPr lang="en-US" dirty="0"/>
          </a:p>
          <a:p>
            <a:pPr marL="0" lvl="0" indent="0" algn="l" rtl="0">
              <a:spcBef>
                <a:spcPts val="0"/>
              </a:spcBef>
              <a:spcAft>
                <a:spcPts val="0"/>
              </a:spcAft>
              <a:buNone/>
            </a:pPr>
            <a:r>
              <a:rPr lang="en-US" dirty="0"/>
              <a:t>%</a:t>
            </a:r>
            <a:r>
              <a:rPr lang="en-US" dirty="0" err="1"/>
              <a:t>rax</a:t>
            </a:r>
            <a:r>
              <a:rPr lang="en-US" dirty="0"/>
              <a:t> gets the value *</a:t>
            </a:r>
            <a:r>
              <a:rPr lang="en-US" dirty="0" err="1"/>
              <a:t>yp</a:t>
            </a:r>
            <a:r>
              <a:rPr lang="en-US" dirty="0"/>
              <a:t> + *</a:t>
            </a:r>
            <a:r>
              <a:rPr lang="en-US" dirty="0" err="1"/>
              <a:t>xp</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74eee81b3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74eee81b3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1. </a:t>
            </a:r>
            <a:r>
              <a:rPr lang="en-US" dirty="0" err="1"/>
              <a:t>Subq</a:t>
            </a:r>
            <a:r>
              <a:rPr lang="en-US" dirty="0"/>
              <a:t> is subtraction, so arithmetic</a:t>
            </a:r>
          </a:p>
          <a:p>
            <a:pPr marL="0" lvl="0" indent="0" algn="l" rtl="0">
              <a:spcBef>
                <a:spcPts val="0"/>
              </a:spcBef>
              <a:spcAft>
                <a:spcPts val="0"/>
              </a:spcAft>
              <a:buNone/>
            </a:pPr>
            <a:r>
              <a:rPr lang="en-US" dirty="0"/>
              <a:t>2. 1st type is an immediate </a:t>
            </a:r>
            <a:r>
              <a:rPr lang="en-US" dirty="0" err="1"/>
              <a:t>bc</a:t>
            </a:r>
            <a:r>
              <a:rPr lang="en-US" dirty="0"/>
              <a:t> of dollar sign,</a:t>
            </a:r>
            <a:r>
              <a:rPr lang="en" dirty="0"/>
              <a:t> 2nd is a register bc of %</a:t>
            </a:r>
            <a:endParaRPr dirty="0"/>
          </a:p>
          <a:p>
            <a:pPr marL="0" lvl="0" indent="0" algn="l" rtl="0">
              <a:spcBef>
                <a:spcPts val="0"/>
              </a:spcBef>
              <a:spcAft>
                <a:spcPts val="0"/>
              </a:spcAft>
              <a:buNone/>
            </a:pPr>
            <a:r>
              <a:rPr lang="en" dirty="0"/>
              <a:t>3. 8 bytes bc of q</a:t>
            </a:r>
          </a:p>
          <a:p>
            <a:pPr marL="0" lvl="0" indent="0" algn="l" rtl="0">
              <a:spcBef>
                <a:spcPts val="0"/>
              </a:spcBef>
              <a:spcAft>
                <a:spcPts val="0"/>
              </a:spcAft>
              <a:buNone/>
            </a:pPr>
            <a:endParaRPr dirty="0"/>
          </a:p>
          <a:p>
            <a:pPr marL="0" lvl="0" indent="0" algn="l" rtl="0">
              <a:spcBef>
                <a:spcPts val="0"/>
              </a:spcBef>
              <a:spcAft>
                <a:spcPts val="0"/>
              </a:spcAft>
              <a:buNone/>
            </a:pPr>
            <a:r>
              <a:rPr lang="en" dirty="0"/>
              <a:t>Result = </a:t>
            </a:r>
            <a:r>
              <a:rPr lang="en-US" dirty="0"/>
              <a:t>%</a:t>
            </a:r>
            <a:r>
              <a:rPr lang="en-US" dirty="0" err="1"/>
              <a:t>rdx</a:t>
            </a:r>
            <a:r>
              <a:rPr lang="en-US" dirty="0"/>
              <a:t> – 1 = 0x0102030405060707</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74eee81b37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74eee81b37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Why these numbers? Same as data widths. Used for pointer arithmetic / array indexing!</a:t>
            </a:r>
          </a:p>
          <a:p>
            <a:pPr marL="0" lvl="0" indent="0" algn="l" rtl="0">
              <a:spcBef>
                <a:spcPts val="0"/>
              </a:spcBef>
              <a:spcAft>
                <a:spcPts val="0"/>
              </a:spcAft>
              <a:buNone/>
            </a:pPr>
            <a:r>
              <a:rPr lang="en-US" dirty="0"/>
              <a:t>If leaving any out, S defaults to 1, all others default to 0</a:t>
            </a:r>
          </a:p>
          <a:p>
            <a:pPr marL="0" lvl="0" indent="0" algn="l" rtl="0">
              <a:spcBef>
                <a:spcPts val="0"/>
              </a:spcBef>
              <a:spcAft>
                <a:spcPts val="0"/>
              </a:spcAft>
              <a:buNone/>
            </a:pPr>
            <a:r>
              <a:rPr lang="en-US" dirty="0"/>
              <a:t>D(Rb, Ri) = Rb + Ri + D</a:t>
            </a:r>
          </a:p>
          <a:p>
            <a:pPr marL="0" lvl="0" indent="0" algn="l" rtl="0">
              <a:spcBef>
                <a:spcPts val="0"/>
              </a:spcBef>
              <a:spcAft>
                <a:spcPts val="0"/>
              </a:spcAft>
              <a:buNone/>
            </a:pPr>
            <a:r>
              <a:rPr lang="en-US" dirty="0"/>
              <a:t>(Rb, Ri, S) = Rb + Ri*S</a:t>
            </a:r>
          </a:p>
          <a:p>
            <a:pPr marL="0" lvl="0" indent="0" algn="l" rtl="0">
              <a:spcBef>
                <a:spcPts val="0"/>
              </a:spcBef>
              <a:spcAft>
                <a:spcPts val="0"/>
              </a:spcAft>
              <a:buNone/>
            </a:pPr>
            <a:r>
              <a:rPr lang="en-US" dirty="0"/>
              <a:t>(Rb, Ri) = Rb + Ri</a:t>
            </a:r>
          </a:p>
          <a:p>
            <a:pPr marL="0" lvl="0" indent="0" algn="l" rtl="0">
              <a:spcBef>
                <a:spcPts val="0"/>
              </a:spcBef>
              <a:spcAft>
                <a:spcPts val="0"/>
              </a:spcAft>
              <a:buNone/>
            </a:pPr>
            <a:r>
              <a:rPr lang="en-US" dirty="0"/>
              <a:t>(, Ri, S) = Ri*s (note the comma)</a:t>
            </a:r>
          </a:p>
          <a:p>
            <a:pPr marL="0" lvl="0" indent="0" algn="l" rtl="0">
              <a:spcBef>
                <a:spcPts val="0"/>
              </a:spcBef>
              <a:spcAft>
                <a:spcPts val="0"/>
              </a:spcAft>
              <a:buNone/>
            </a:pPr>
            <a:r>
              <a:rPr lang="en-US" dirty="0"/>
              <a:t>In the example (%</a:t>
            </a:r>
            <a:r>
              <a:rPr lang="en-US" dirty="0" err="1"/>
              <a:t>rdi</a:t>
            </a:r>
            <a:r>
              <a:rPr lang="en-US" dirty="0"/>
              <a:t>) on previous slide, %</a:t>
            </a:r>
            <a:r>
              <a:rPr lang="en-US" dirty="0" err="1"/>
              <a:t>rdi</a:t>
            </a:r>
            <a:r>
              <a:rPr lang="en-US" dirty="0"/>
              <a:t> was Rb</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74eee81b37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74eee81b37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dirty="0"/>
              <a:t>Stopped here, we’ll continue on Friday </a:t>
            </a:r>
            <a:r>
              <a:rPr lang="en-US" dirty="0">
                <a:sym typeface="Wingdings" panose="05000000000000000000" pitchFamily="2" charset="2"/>
              </a:rPr>
              <a:t></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74eee81b37_0_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74eee81b37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74eee81b3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74eee81b3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74eee81b3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74eee81b3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We’ll focus on the first question for the next 3 lectures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4eee81b37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4eee81b3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74eee81b3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74eee81b3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4eee81b3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74eee81b3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PC stands for program counter</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74eee81b37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74eee81b37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757575"/>
              </a:buClr>
              <a:buSzPts val="2800"/>
              <a:buNone/>
              <a:defRPr sz="2800">
                <a:solidFill>
                  <a:srgbClr val="75757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0"/>
              </a:spcBef>
              <a:spcAft>
                <a:spcPts val="0"/>
              </a:spcAft>
              <a:buClr>
                <a:schemeClr val="dk1"/>
              </a:buClr>
              <a:buSzPts val="1400"/>
              <a:buChar char="○"/>
              <a:defRPr>
                <a:solidFill>
                  <a:schemeClr val="dk1"/>
                </a:solidFill>
              </a:defRPr>
            </a:lvl2pPr>
            <a:lvl3pPr marL="1371600" lvl="2" indent="-317500" algn="ctr" rtl="0">
              <a:spcBef>
                <a:spcPts val="0"/>
              </a:spcBef>
              <a:spcAft>
                <a:spcPts val="0"/>
              </a:spcAft>
              <a:buClr>
                <a:schemeClr val="dk1"/>
              </a:buClr>
              <a:buSzPts val="1400"/>
              <a:buChar char="■"/>
              <a:defRPr>
                <a:solidFill>
                  <a:schemeClr val="dk1"/>
                </a:solidFill>
              </a:defRPr>
            </a:lvl3pPr>
            <a:lvl4pPr marL="1828800" lvl="3" indent="-317500" algn="ctr" rtl="0">
              <a:spcBef>
                <a:spcPts val="0"/>
              </a:spcBef>
              <a:spcAft>
                <a:spcPts val="0"/>
              </a:spcAft>
              <a:buClr>
                <a:schemeClr val="dk1"/>
              </a:buClr>
              <a:buSzPts val="1400"/>
              <a:buChar char="●"/>
              <a:defRPr>
                <a:solidFill>
                  <a:schemeClr val="dk1"/>
                </a:solidFill>
              </a:defRPr>
            </a:lvl4pPr>
            <a:lvl5pPr marL="2286000" lvl="4" indent="-317500" algn="ctr" rtl="0">
              <a:spcBef>
                <a:spcPts val="0"/>
              </a:spcBef>
              <a:spcAft>
                <a:spcPts val="0"/>
              </a:spcAft>
              <a:buClr>
                <a:schemeClr val="dk1"/>
              </a:buClr>
              <a:buSzPts val="1400"/>
              <a:buChar char="○"/>
              <a:defRPr>
                <a:solidFill>
                  <a:schemeClr val="dk1"/>
                </a:solidFill>
              </a:defRPr>
            </a:lvl5pPr>
            <a:lvl6pPr marL="2743200" lvl="5" indent="-317500" algn="ctr" rtl="0">
              <a:spcBef>
                <a:spcPts val="0"/>
              </a:spcBef>
              <a:spcAft>
                <a:spcPts val="0"/>
              </a:spcAft>
              <a:buClr>
                <a:schemeClr val="dk1"/>
              </a:buClr>
              <a:buSzPts val="1400"/>
              <a:buChar char="■"/>
              <a:defRPr>
                <a:solidFill>
                  <a:schemeClr val="dk1"/>
                </a:solidFill>
              </a:defRPr>
            </a:lvl6pPr>
            <a:lvl7pPr marL="3200400" lvl="6" indent="-317500" algn="ctr" rtl="0">
              <a:spcBef>
                <a:spcPts val="0"/>
              </a:spcBef>
              <a:spcAft>
                <a:spcPts val="0"/>
              </a:spcAft>
              <a:buClr>
                <a:schemeClr val="dk1"/>
              </a:buClr>
              <a:buSzPts val="1400"/>
              <a:buChar char="●"/>
              <a:defRPr>
                <a:solidFill>
                  <a:schemeClr val="dk1"/>
                </a:solidFill>
              </a:defRPr>
            </a:lvl7pPr>
            <a:lvl8pPr marL="3657600" lvl="7" indent="-317500" algn="ctr" rtl="0">
              <a:spcBef>
                <a:spcPts val="0"/>
              </a:spcBef>
              <a:spcAft>
                <a:spcPts val="0"/>
              </a:spcAft>
              <a:buClr>
                <a:schemeClr val="dk1"/>
              </a:buClr>
              <a:buSzPts val="1400"/>
              <a:buChar char="○"/>
              <a:defRPr>
                <a:solidFill>
                  <a:schemeClr val="dk1"/>
                </a:solidFill>
              </a:defRPr>
            </a:lvl8pPr>
            <a:lvl9pPr marL="4114800" lvl="8" indent="-317500" algn="ctr" rtl="0">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58" name="Google Shape;58;p14"/>
          <p:cNvSpPr txBox="1">
            <a:spLocks noGrp="1"/>
          </p:cNvSpPr>
          <p:nvPr>
            <p:ph type="body" idx="2"/>
          </p:nvPr>
        </p:nvSpPr>
        <p:spPr>
          <a:xfrm>
            <a:off x="4572000" y="7127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396876" y="1021556"/>
            <a:ext cx="8366100" cy="37290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2" name="Google Shape;62;p15"/>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6" name="Google Shape;66;p16"/>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0" name="Google Shape;70;p17"/>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25" name="Google Shape;25;p5"/>
          <p:cNvSpPr txBox="1">
            <a:spLocks noGrp="1"/>
          </p:cNvSpPr>
          <p:nvPr>
            <p:ph type="body" idx="2"/>
          </p:nvPr>
        </p:nvSpPr>
        <p:spPr>
          <a:xfrm>
            <a:off x="45720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0"/>
              </a:spcBef>
              <a:spcAft>
                <a:spcPts val="0"/>
              </a:spcAft>
              <a:buClr>
                <a:schemeClr val="dk1"/>
              </a:buClr>
              <a:buSzPts val="1400"/>
              <a:buChar char="○"/>
              <a:defRPr sz="1400">
                <a:solidFill>
                  <a:schemeClr val="dk1"/>
                </a:solidFill>
              </a:defRPr>
            </a:lvl2pPr>
            <a:lvl3pPr marL="1371600" lvl="2" indent="-317500" rtl="0">
              <a:lnSpc>
                <a:spcPct val="115000"/>
              </a:lnSpc>
              <a:spcBef>
                <a:spcPts val="0"/>
              </a:spcBef>
              <a:spcAft>
                <a:spcPts val="0"/>
              </a:spcAft>
              <a:buClr>
                <a:schemeClr val="dk1"/>
              </a:buClr>
              <a:buSzPts val="1400"/>
              <a:buChar char="■"/>
              <a:defRPr sz="1400">
                <a:solidFill>
                  <a:schemeClr val="dk1"/>
                </a:solidFill>
              </a:defRPr>
            </a:lvl3pPr>
            <a:lvl4pPr marL="1828800" lvl="3" indent="-317500" rtl="0">
              <a:lnSpc>
                <a:spcPct val="115000"/>
              </a:lnSpc>
              <a:spcBef>
                <a:spcPts val="0"/>
              </a:spcBef>
              <a:spcAft>
                <a:spcPts val="0"/>
              </a:spcAft>
              <a:buClr>
                <a:schemeClr val="dk1"/>
              </a:buClr>
              <a:buSzPts val="1400"/>
              <a:buChar char="●"/>
              <a:defRPr sz="1400">
                <a:solidFill>
                  <a:schemeClr val="dk1"/>
                </a:solidFill>
              </a:defRPr>
            </a:lvl4pPr>
            <a:lvl5pPr marL="2286000" lvl="4" indent="-317500" rtl="0">
              <a:lnSpc>
                <a:spcPct val="115000"/>
              </a:lnSpc>
              <a:spcBef>
                <a:spcPts val="0"/>
              </a:spcBef>
              <a:spcAft>
                <a:spcPts val="0"/>
              </a:spcAft>
              <a:buClr>
                <a:schemeClr val="dk1"/>
              </a:buClr>
              <a:buSzPts val="1400"/>
              <a:buChar char="○"/>
              <a:defRPr sz="1400">
                <a:solidFill>
                  <a:schemeClr val="dk1"/>
                </a:solidFill>
              </a:defRPr>
            </a:lvl5pPr>
            <a:lvl6pPr marL="2743200" lvl="5" indent="-317500" rtl="0">
              <a:lnSpc>
                <a:spcPct val="115000"/>
              </a:lnSpc>
              <a:spcBef>
                <a:spcPts val="0"/>
              </a:spcBef>
              <a:spcAft>
                <a:spcPts val="0"/>
              </a:spcAft>
              <a:buClr>
                <a:schemeClr val="dk1"/>
              </a:buClr>
              <a:buSzPts val="1400"/>
              <a:buChar char="■"/>
              <a:defRPr sz="1400">
                <a:solidFill>
                  <a:schemeClr val="dk1"/>
                </a:solidFill>
              </a:defRPr>
            </a:lvl6pPr>
            <a:lvl7pPr marL="3200400" lvl="6" indent="-317500" rtl="0">
              <a:lnSpc>
                <a:spcPct val="115000"/>
              </a:lnSpc>
              <a:spcBef>
                <a:spcPts val="0"/>
              </a:spcBef>
              <a:spcAft>
                <a:spcPts val="0"/>
              </a:spcAft>
              <a:buClr>
                <a:schemeClr val="dk1"/>
              </a:buClr>
              <a:buSzPts val="1400"/>
              <a:buChar char="●"/>
              <a:defRPr sz="1400">
                <a:solidFill>
                  <a:schemeClr val="dk1"/>
                </a:solidFill>
              </a:defRPr>
            </a:lvl7pPr>
            <a:lvl8pPr marL="3657600" lvl="7" indent="-317500" rtl="0">
              <a:lnSpc>
                <a:spcPct val="115000"/>
              </a:lnSpc>
              <a:spcBef>
                <a:spcPts val="0"/>
              </a:spcBef>
              <a:spcAft>
                <a:spcPts val="0"/>
              </a:spcAft>
              <a:buClr>
                <a:schemeClr val="dk1"/>
              </a:buClr>
              <a:buSzPts val="1400"/>
              <a:buChar char="○"/>
              <a:defRPr sz="1400">
                <a:solidFill>
                  <a:schemeClr val="dk1"/>
                </a:solidFill>
              </a:defRPr>
            </a:lvl8pPr>
            <a:lvl9pPr marL="4114800" lvl="8" indent="-317500" rtl="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dirty="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godbolt.org/z/zc4Pcq"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x86-64 Programming I</a:t>
            </a:r>
            <a:endParaRPr sz="3000" dirty="0"/>
          </a:p>
        </p:txBody>
      </p:sp>
      <p:sp>
        <p:nvSpPr>
          <p:cNvPr id="76" name="Google Shape;76;p18"/>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dirty="0">
              <a:solidFill>
                <a:schemeClr val="dk2"/>
              </a:solidFill>
            </a:endParaRPr>
          </a:p>
        </p:txBody>
      </p:sp>
      <p:sp>
        <p:nvSpPr>
          <p:cNvPr id="77" name="Google Shape;77;p18"/>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dirty="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dirty="0"/>
          </a:p>
          <a:p>
            <a:pPr marL="0" marR="0" lvl="0" indent="0" algn="l" rtl="0">
              <a:spcBef>
                <a:spcPts val="0"/>
              </a:spcBef>
              <a:spcAft>
                <a:spcPts val="0"/>
              </a:spcAft>
              <a:buNone/>
            </a:pPr>
            <a:endParaRPr sz="2100" dirty="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dirty="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dirty="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dirty="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dirty="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dirty="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dirty="0"/>
          </a:p>
        </p:txBody>
      </p:sp>
      <p:pic>
        <p:nvPicPr>
          <p:cNvPr id="78" name="Google Shape;78;p18" descr="A meme with 7 parts, from top to bottom: &quot;HTML/CSS&quot;, &quot;JavaScript&quot;, &quot;Java&quot;, &quot;C++&quot;, &quot;x86 Assembly&quot;, &quot;Binary&quot;, &quot;Tapping a Charged Wire on a Motherboard&quot;. The first one (HTML/CSS) contains an image of a brain scan of a person with a very small brain. As we move downwards, each part contains a similar image, but the brain gets bigger and lights up more and more, and the images zoom out, so that the last image (Tapping a Charged Wire) shows the entire upper body of a person."/>
          <p:cNvPicPr preferRelativeResize="0"/>
          <p:nvPr/>
        </p:nvPicPr>
        <p:blipFill>
          <a:blip r:embed="rId3">
            <a:alphaModFix/>
          </a:blip>
          <a:stretch>
            <a:fillRect/>
          </a:stretch>
        </p:blipFill>
        <p:spPr>
          <a:xfrm>
            <a:off x="6319601" y="103475"/>
            <a:ext cx="2308950" cy="4936551"/>
          </a:xfrm>
          <a:prstGeom prst="rect">
            <a:avLst/>
          </a:prstGeom>
          <a:noFill/>
          <a:ln w="19050" cap="flat" cmpd="sng">
            <a:solidFill>
              <a:schemeClr val="dk2"/>
            </a:solidFill>
            <a:prstDash val="solid"/>
            <a:round/>
            <a:headEnd type="none" w="sm" len="sm"/>
            <a:tailEnd type="none" w="sm" len="sm"/>
          </a:ln>
        </p:spPr>
      </p:pic>
      <p:sp>
        <p:nvSpPr>
          <p:cNvPr id="79" name="Google Shape;7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Memory vs. Registers (Review)</a:t>
            </a:r>
            <a:endParaRPr/>
          </a:p>
        </p:txBody>
      </p:sp>
      <p:sp>
        <p:nvSpPr>
          <p:cNvPr id="145" name="Google Shape;145;p2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Memory</a:t>
            </a:r>
            <a:endParaRPr b="1"/>
          </a:p>
          <a:p>
            <a:pPr marL="457200" lvl="0" indent="-342900" algn="l" rtl="0">
              <a:spcBef>
                <a:spcPts val="1200"/>
              </a:spcBef>
              <a:spcAft>
                <a:spcPts val="0"/>
              </a:spcAft>
              <a:buSzPts val="1800"/>
              <a:buChar char="●"/>
            </a:pPr>
            <a:r>
              <a:rPr lang="en"/>
              <a:t>Addresses</a:t>
            </a:r>
            <a:endParaRPr/>
          </a:p>
          <a:p>
            <a:pPr marL="914400" lvl="1" indent="-330200" algn="l" rtl="0">
              <a:spcBef>
                <a:spcPts val="0"/>
              </a:spcBef>
              <a:spcAft>
                <a:spcPts val="0"/>
              </a:spcAft>
              <a:buSzPts val="1600"/>
              <a:buChar char="○"/>
            </a:pPr>
            <a:r>
              <a:rPr lang="en" u="sng"/>
              <a:t>Ex</a:t>
            </a:r>
            <a:r>
              <a:rPr lang="en"/>
              <a:t>: </a:t>
            </a:r>
            <a:r>
              <a:rPr lang="en">
                <a:latin typeface="Source Code Pro"/>
                <a:ea typeface="Source Code Pro"/>
                <a:cs typeface="Source Code Pro"/>
                <a:sym typeface="Source Code Pro"/>
              </a:rPr>
              <a:t>0x7FFFD024C3DC</a:t>
            </a:r>
            <a:endParaRPr>
              <a:latin typeface="Source Code Pro"/>
              <a:ea typeface="Source Code Pro"/>
              <a:cs typeface="Source Code Pro"/>
              <a:sym typeface="Source Code Pro"/>
            </a:endParaRPr>
          </a:p>
          <a:p>
            <a:pPr marL="457200" lvl="0" indent="-342900" algn="l" rtl="0">
              <a:spcBef>
                <a:spcPts val="0"/>
              </a:spcBef>
              <a:spcAft>
                <a:spcPts val="0"/>
              </a:spcAft>
              <a:buSzPts val="1800"/>
              <a:buChar char="●"/>
            </a:pPr>
            <a:r>
              <a:rPr lang="en"/>
              <a:t>Big</a:t>
            </a:r>
            <a:endParaRPr/>
          </a:p>
          <a:p>
            <a:pPr marL="914400" lvl="1" indent="-330200" algn="l" rtl="0">
              <a:spcBef>
                <a:spcPts val="0"/>
              </a:spcBef>
              <a:spcAft>
                <a:spcPts val="0"/>
              </a:spcAft>
              <a:buSzPts val="1600"/>
              <a:buChar char="○"/>
            </a:pPr>
            <a:r>
              <a:rPr lang="en"/>
              <a:t>~16GB</a:t>
            </a:r>
            <a:endParaRPr/>
          </a:p>
          <a:p>
            <a:pPr marL="457200" lvl="0" indent="-342900" algn="l" rtl="0">
              <a:spcBef>
                <a:spcPts val="0"/>
              </a:spcBef>
              <a:spcAft>
                <a:spcPts val="0"/>
              </a:spcAft>
              <a:buSzPts val="1800"/>
              <a:buChar char="●"/>
            </a:pPr>
            <a:r>
              <a:rPr lang="en"/>
              <a:t>Slow</a:t>
            </a:r>
            <a:endParaRPr/>
          </a:p>
          <a:p>
            <a:pPr marL="914400" lvl="1" indent="-330200" algn="l" rtl="0">
              <a:spcBef>
                <a:spcPts val="0"/>
              </a:spcBef>
              <a:spcAft>
                <a:spcPts val="0"/>
              </a:spcAft>
              <a:buSzPts val="1600"/>
              <a:buChar char="○"/>
            </a:pPr>
            <a:r>
              <a:rPr lang="en"/>
              <a:t>~50-100ns</a:t>
            </a:r>
            <a:endParaRPr/>
          </a:p>
          <a:p>
            <a:pPr marL="457200" lvl="0" indent="-342900" algn="l" rtl="0">
              <a:spcBef>
                <a:spcPts val="0"/>
              </a:spcBef>
              <a:spcAft>
                <a:spcPts val="0"/>
              </a:spcAft>
              <a:buSzPts val="1800"/>
              <a:buChar char="●"/>
            </a:pPr>
            <a:r>
              <a:rPr lang="en"/>
              <a:t>Dynamic</a:t>
            </a:r>
            <a:endParaRPr/>
          </a:p>
          <a:p>
            <a:pPr marL="914400" lvl="1" indent="-330200" algn="l" rtl="0">
              <a:spcBef>
                <a:spcPts val="0"/>
              </a:spcBef>
              <a:spcAft>
                <a:spcPts val="0"/>
              </a:spcAft>
              <a:buSzPts val="1600"/>
              <a:buChar char="○"/>
            </a:pPr>
            <a:r>
              <a:rPr lang="en"/>
              <a:t>Can expand as needed</a:t>
            </a:r>
            <a:endParaRPr/>
          </a:p>
        </p:txBody>
      </p:sp>
      <p:pic>
        <p:nvPicPr>
          <p:cNvPr id="146" name="Google Shape;146;p27" descr="An orange freight train."/>
          <p:cNvPicPr preferRelativeResize="0"/>
          <p:nvPr/>
        </p:nvPicPr>
        <p:blipFill>
          <a:blip r:embed="rId3">
            <a:alphaModFix/>
          </a:blip>
          <a:stretch>
            <a:fillRect/>
          </a:stretch>
        </p:blipFill>
        <p:spPr>
          <a:xfrm>
            <a:off x="2124250" y="638249"/>
            <a:ext cx="1562550" cy="965899"/>
          </a:xfrm>
          <a:prstGeom prst="rect">
            <a:avLst/>
          </a:prstGeom>
          <a:noFill/>
          <a:ln>
            <a:noFill/>
          </a:ln>
        </p:spPr>
      </p:pic>
      <p:sp>
        <p:nvSpPr>
          <p:cNvPr id="147" name="Google Shape;147;p27"/>
          <p:cNvSpPr txBox="1">
            <a:spLocks noGrp="1"/>
          </p:cNvSpPr>
          <p:nvPr>
            <p:ph type="body" idx="2"/>
          </p:nvPr>
        </p:nvSpPr>
        <p:spPr>
          <a:xfrm>
            <a:off x="4572000" y="742825"/>
            <a:ext cx="4260300" cy="351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Registers</a:t>
            </a:r>
            <a:endParaRPr b="1"/>
          </a:p>
          <a:p>
            <a:pPr marL="457200" lvl="0" indent="-342900" algn="l" rtl="0">
              <a:spcBef>
                <a:spcPts val="1200"/>
              </a:spcBef>
              <a:spcAft>
                <a:spcPts val="0"/>
              </a:spcAft>
              <a:buSzPts val="1800"/>
              <a:buChar char="●"/>
            </a:pPr>
            <a:r>
              <a:rPr lang="en"/>
              <a:t>Names</a:t>
            </a:r>
            <a:endParaRPr/>
          </a:p>
          <a:p>
            <a:pPr marL="914400" lvl="1" indent="-330200" algn="l" rtl="0">
              <a:spcBef>
                <a:spcPts val="0"/>
              </a:spcBef>
              <a:spcAft>
                <a:spcPts val="0"/>
              </a:spcAft>
              <a:buSzPts val="1600"/>
              <a:buChar char="○"/>
            </a:pPr>
            <a:r>
              <a:rPr lang="en" u="sng"/>
              <a:t>Ex</a:t>
            </a:r>
            <a:r>
              <a:rPr lang="en"/>
              <a:t>: </a:t>
            </a:r>
            <a:r>
              <a:rPr lang="en">
                <a:latin typeface="Source Code Pro"/>
                <a:ea typeface="Source Code Pro"/>
                <a:cs typeface="Source Code Pro"/>
                <a:sym typeface="Source Code Pro"/>
              </a:rPr>
              <a:t>%rdi</a:t>
            </a:r>
            <a:endParaRPr>
              <a:latin typeface="Source Code Pro"/>
              <a:ea typeface="Source Code Pro"/>
              <a:cs typeface="Source Code Pro"/>
              <a:sym typeface="Source Code Pro"/>
            </a:endParaRPr>
          </a:p>
          <a:p>
            <a:pPr marL="457200" lvl="0" indent="-342900" algn="l" rtl="0">
              <a:spcBef>
                <a:spcPts val="0"/>
              </a:spcBef>
              <a:spcAft>
                <a:spcPts val="0"/>
              </a:spcAft>
              <a:buSzPts val="1800"/>
              <a:buChar char="●"/>
            </a:pPr>
            <a:r>
              <a:rPr lang="en"/>
              <a:t>Small</a:t>
            </a:r>
            <a:endParaRPr/>
          </a:p>
          <a:p>
            <a:pPr marL="914400" lvl="1" indent="-330200" algn="l" rtl="0">
              <a:spcBef>
                <a:spcPts val="0"/>
              </a:spcBef>
              <a:spcAft>
                <a:spcPts val="0"/>
              </a:spcAft>
              <a:buSzPts val="1600"/>
              <a:buChar char="○"/>
            </a:pPr>
            <a:r>
              <a:rPr lang="en"/>
              <a:t>16 8-byte registers = 128B</a:t>
            </a:r>
            <a:endParaRPr/>
          </a:p>
          <a:p>
            <a:pPr marL="457200" lvl="0" indent="-342900" algn="l" rtl="0">
              <a:spcBef>
                <a:spcPts val="0"/>
              </a:spcBef>
              <a:spcAft>
                <a:spcPts val="0"/>
              </a:spcAft>
              <a:buSzPts val="1800"/>
              <a:buChar char="●"/>
            </a:pPr>
            <a:r>
              <a:rPr lang="en"/>
              <a:t>Fast</a:t>
            </a:r>
            <a:endParaRPr/>
          </a:p>
          <a:p>
            <a:pPr marL="914400" lvl="1" indent="-330200" algn="l" rtl="0">
              <a:spcBef>
                <a:spcPts val="0"/>
              </a:spcBef>
              <a:spcAft>
                <a:spcPts val="0"/>
              </a:spcAft>
              <a:buSzPts val="1600"/>
              <a:buChar char="○"/>
            </a:pPr>
            <a:r>
              <a:rPr lang="en"/>
              <a:t>&lt;1ns</a:t>
            </a:r>
            <a:endParaRPr/>
          </a:p>
          <a:p>
            <a:pPr marL="457200" lvl="0" indent="-342900" algn="l" rtl="0">
              <a:spcBef>
                <a:spcPts val="0"/>
              </a:spcBef>
              <a:spcAft>
                <a:spcPts val="0"/>
              </a:spcAft>
              <a:buSzPts val="1800"/>
              <a:buChar char="●"/>
            </a:pPr>
            <a:r>
              <a:rPr lang="en"/>
              <a:t>Static</a:t>
            </a:r>
            <a:endParaRPr/>
          </a:p>
          <a:p>
            <a:pPr marL="914400" lvl="1" indent="-330200" algn="l" rtl="0">
              <a:spcBef>
                <a:spcPts val="0"/>
              </a:spcBef>
              <a:spcAft>
                <a:spcPts val="0"/>
              </a:spcAft>
              <a:buSzPts val="1600"/>
              <a:buChar char="○"/>
            </a:pPr>
            <a:r>
              <a:rPr lang="en"/>
              <a:t>Fixed number in hardware</a:t>
            </a:r>
            <a:endParaRPr/>
          </a:p>
        </p:txBody>
      </p:sp>
      <p:pic>
        <p:nvPicPr>
          <p:cNvPr id="148" name="Google Shape;148;p27" descr="A red race car."/>
          <p:cNvPicPr preferRelativeResize="0"/>
          <p:nvPr/>
        </p:nvPicPr>
        <p:blipFill rotWithShape="1">
          <a:blip r:embed="rId4">
            <a:alphaModFix/>
          </a:blip>
          <a:srcRect/>
          <a:stretch/>
        </p:blipFill>
        <p:spPr>
          <a:xfrm>
            <a:off x="6381725" y="638250"/>
            <a:ext cx="1448822" cy="965899"/>
          </a:xfrm>
          <a:prstGeom prst="rect">
            <a:avLst/>
          </a:prstGeom>
          <a:noFill/>
          <a:ln>
            <a:noFill/>
          </a:ln>
        </p:spPr>
      </p:pic>
      <p:sp>
        <p:nvSpPr>
          <p:cNvPr id="149" name="Google Shape;14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General ISA Design Decisions</a:t>
            </a:r>
            <a:endParaRPr/>
          </a:p>
        </p:txBody>
      </p:sp>
      <p:sp>
        <p:nvSpPr>
          <p:cNvPr id="155" name="Google Shape;155;p2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Instructions</a:t>
            </a:r>
            <a:endParaRPr/>
          </a:p>
          <a:p>
            <a:pPr marL="914400" lvl="1" indent="-330200" algn="l" rtl="0">
              <a:spcBef>
                <a:spcPts val="0"/>
              </a:spcBef>
              <a:spcAft>
                <a:spcPts val="0"/>
              </a:spcAft>
              <a:buSzPts val="1600"/>
              <a:buChar char="○"/>
            </a:pPr>
            <a:r>
              <a:rPr lang="en"/>
              <a:t>What instructions are available? What do they do?</a:t>
            </a:r>
            <a:endParaRPr/>
          </a:p>
          <a:p>
            <a:pPr marL="914400" lvl="1" indent="-330200" algn="l" rtl="0">
              <a:spcBef>
                <a:spcPts val="0"/>
              </a:spcBef>
              <a:spcAft>
                <a:spcPts val="0"/>
              </a:spcAft>
              <a:buSzPts val="1600"/>
              <a:buChar char="○"/>
            </a:pPr>
            <a:r>
              <a:rPr lang="en"/>
              <a:t>How are they encoded?</a:t>
            </a:r>
            <a:endParaRPr/>
          </a:p>
          <a:p>
            <a:pPr marL="457200" lvl="0" indent="-342900" algn="l" rtl="0">
              <a:spcBef>
                <a:spcPts val="0"/>
              </a:spcBef>
              <a:spcAft>
                <a:spcPts val="0"/>
              </a:spcAft>
              <a:buSzPts val="1800"/>
              <a:buChar char="●"/>
            </a:pPr>
            <a:r>
              <a:rPr lang="en"/>
              <a:t>Registers</a:t>
            </a:r>
            <a:endParaRPr/>
          </a:p>
          <a:p>
            <a:pPr marL="914400" lvl="1" indent="-330200" algn="l" rtl="0">
              <a:spcBef>
                <a:spcPts val="0"/>
              </a:spcBef>
              <a:spcAft>
                <a:spcPts val="0"/>
              </a:spcAft>
              <a:buSzPts val="1600"/>
              <a:buChar char="○"/>
            </a:pPr>
            <a:r>
              <a:rPr lang="en"/>
              <a:t>How many are there?</a:t>
            </a:r>
            <a:endParaRPr/>
          </a:p>
          <a:p>
            <a:pPr marL="914400" lvl="1" indent="-330200" algn="l" rtl="0">
              <a:spcBef>
                <a:spcPts val="0"/>
              </a:spcBef>
              <a:spcAft>
                <a:spcPts val="0"/>
              </a:spcAft>
              <a:buSzPts val="1600"/>
              <a:buChar char="○"/>
            </a:pPr>
            <a:r>
              <a:rPr lang="en"/>
              <a:t>How wide are they?</a:t>
            </a:r>
            <a:endParaRPr/>
          </a:p>
          <a:p>
            <a:pPr marL="457200" lvl="0" indent="-342900" algn="l" rtl="0">
              <a:spcBef>
                <a:spcPts val="0"/>
              </a:spcBef>
              <a:spcAft>
                <a:spcPts val="0"/>
              </a:spcAft>
              <a:buSzPts val="1800"/>
              <a:buChar char="●"/>
            </a:pPr>
            <a:r>
              <a:rPr lang="en"/>
              <a:t>Memory</a:t>
            </a:r>
            <a:endParaRPr/>
          </a:p>
          <a:p>
            <a:pPr marL="914400" lvl="1" indent="-330200" algn="l" rtl="0">
              <a:spcBef>
                <a:spcPts val="0"/>
              </a:spcBef>
              <a:spcAft>
                <a:spcPts val="0"/>
              </a:spcAft>
              <a:buSzPts val="1600"/>
              <a:buChar char="○"/>
            </a:pPr>
            <a:r>
              <a:rPr lang="en"/>
              <a:t>How do you specify a memory location?</a:t>
            </a:r>
            <a:endParaRPr/>
          </a:p>
        </p:txBody>
      </p:sp>
      <p:sp>
        <p:nvSpPr>
          <p:cNvPr id="156" name="Google Shape;15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Instruction Set Philosophies (Review)</a:t>
            </a:r>
            <a:endParaRPr/>
          </a:p>
        </p:txBody>
      </p:sp>
      <p:sp>
        <p:nvSpPr>
          <p:cNvPr id="162" name="Google Shape;162;p2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Complex Instruction Set Computing (CISC)</a:t>
            </a:r>
            <a:r>
              <a:rPr lang="en"/>
              <a:t>: lots of elaborate instructions</a:t>
            </a:r>
            <a:endParaRPr/>
          </a:p>
          <a:p>
            <a:pPr marL="914400" lvl="1" indent="-330200" algn="l" rtl="0">
              <a:spcBef>
                <a:spcPts val="0"/>
              </a:spcBef>
              <a:spcAft>
                <a:spcPts val="0"/>
              </a:spcAft>
              <a:buSzPts val="1600"/>
              <a:buChar char="○"/>
            </a:pPr>
            <a:r>
              <a:rPr lang="en"/>
              <a:t>Lots of tools for programmers to use, but hardware must be able to handle all instructions</a:t>
            </a:r>
            <a:endParaRPr/>
          </a:p>
          <a:p>
            <a:pPr marL="914400" lvl="1" indent="-330200" algn="l" rtl="0">
              <a:spcBef>
                <a:spcPts val="0"/>
              </a:spcBef>
              <a:spcAft>
                <a:spcPts val="0"/>
              </a:spcAft>
              <a:buSzPts val="1600"/>
              <a:buChar char="○"/>
            </a:pPr>
            <a:r>
              <a:rPr lang="en"/>
              <a:t>x86-64 is CISC, but only a small subset of instructions encountered with Linux programs</a:t>
            </a:r>
            <a:endParaRPr/>
          </a:p>
          <a:p>
            <a:pPr marL="457200" lvl="0" indent="-342900" algn="l" rtl="0">
              <a:spcBef>
                <a:spcPts val="0"/>
              </a:spcBef>
              <a:spcAft>
                <a:spcPts val="0"/>
              </a:spcAft>
              <a:buSzPts val="1800"/>
              <a:buChar char="●"/>
            </a:pPr>
            <a:r>
              <a:rPr lang="en" b="1">
                <a:solidFill>
                  <a:srgbClr val="7030A0"/>
                </a:solidFill>
              </a:rPr>
              <a:t>Reduced Instruction Set Computing (RISC)</a:t>
            </a:r>
            <a:r>
              <a:rPr lang="en"/>
              <a:t>: keep instruction set small and regular</a:t>
            </a:r>
            <a:endParaRPr/>
          </a:p>
          <a:p>
            <a:pPr marL="914400" lvl="1" indent="-330200" algn="l" rtl="0">
              <a:spcBef>
                <a:spcPts val="0"/>
              </a:spcBef>
              <a:spcAft>
                <a:spcPts val="0"/>
              </a:spcAft>
              <a:buSzPts val="1600"/>
              <a:buChar char="○"/>
            </a:pPr>
            <a:r>
              <a:rPr lang="en"/>
              <a:t>Easier to build fast, less power-hungry hardware</a:t>
            </a:r>
            <a:endParaRPr/>
          </a:p>
          <a:p>
            <a:pPr marL="914400" lvl="1" indent="-330200" algn="l" rtl="0">
              <a:spcBef>
                <a:spcPts val="0"/>
              </a:spcBef>
              <a:spcAft>
                <a:spcPts val="0"/>
              </a:spcAft>
              <a:buSzPts val="1600"/>
              <a:buChar char="○"/>
            </a:pPr>
            <a:r>
              <a:rPr lang="en"/>
              <a:t>Let software do the complicated operations by composing simpler ones</a:t>
            </a:r>
            <a:endParaRPr/>
          </a:p>
          <a:p>
            <a:pPr marL="914400" lvl="1" indent="-330200" algn="l" rtl="0">
              <a:spcBef>
                <a:spcPts val="0"/>
              </a:spcBef>
              <a:spcAft>
                <a:spcPts val="0"/>
              </a:spcAft>
              <a:buSzPts val="1600"/>
              <a:buChar char="○"/>
            </a:pPr>
            <a:r>
              <a:rPr lang="en"/>
              <a:t>ARM, RISC-V</a:t>
            </a:r>
            <a:endParaRPr/>
          </a:p>
        </p:txBody>
      </p:sp>
      <p:sp>
        <p:nvSpPr>
          <p:cNvPr id="163" name="Google Shape;16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Instruction Set Philosophies (Review) (pt 2)</a:t>
            </a:r>
            <a:endParaRPr/>
          </a:p>
        </p:txBody>
      </p:sp>
      <p:sp>
        <p:nvSpPr>
          <p:cNvPr id="169" name="Google Shape;169;p3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Complex Instruction Set Computing (CISC)</a:t>
            </a:r>
            <a:r>
              <a:rPr lang="en"/>
              <a:t>: lots of elaborate instructions</a:t>
            </a:r>
            <a:endParaRPr/>
          </a:p>
          <a:p>
            <a:pPr marL="914400" lvl="1" indent="-330200" algn="l" rtl="0">
              <a:spcBef>
                <a:spcPts val="0"/>
              </a:spcBef>
              <a:spcAft>
                <a:spcPts val="0"/>
              </a:spcAft>
              <a:buSzPts val="1600"/>
              <a:buChar char="○"/>
            </a:pPr>
            <a:r>
              <a:rPr lang="en"/>
              <a:t>Lots of tools for programmers to use, but hardware must be able to handle all instructions</a:t>
            </a:r>
            <a:endParaRPr/>
          </a:p>
          <a:p>
            <a:pPr marL="914400" lvl="1" indent="-330200" algn="l" rtl="0">
              <a:spcBef>
                <a:spcPts val="0"/>
              </a:spcBef>
              <a:spcAft>
                <a:spcPts val="0"/>
              </a:spcAft>
              <a:buSzPts val="1600"/>
              <a:buChar char="○"/>
            </a:pPr>
            <a:r>
              <a:rPr lang="en"/>
              <a:t>x86-64 is CISC, but only a small subset of instructions encountered with Linux programs</a:t>
            </a:r>
            <a:endParaRPr/>
          </a:p>
          <a:p>
            <a:pPr marL="0" lvl="0" indent="0" algn="l" rtl="0">
              <a:spcBef>
                <a:spcPts val="1200"/>
              </a:spcBef>
              <a:spcAft>
                <a:spcPts val="0"/>
              </a:spcAft>
              <a:buNone/>
            </a:pPr>
            <a:r>
              <a:rPr lang="en" u="sng"/>
              <a:t>Example</a:t>
            </a:r>
            <a:r>
              <a:rPr lang="en"/>
              <a:t>: </a:t>
            </a:r>
            <a:r>
              <a:rPr lang="en">
                <a:latin typeface="Source Code Pro"/>
                <a:ea typeface="Source Code Pro"/>
                <a:cs typeface="Source Code Pro"/>
                <a:sym typeface="Source Code Pro"/>
              </a:rPr>
              <a:t>ADDSUBPS</a:t>
            </a:r>
            <a:endParaRPr>
              <a:latin typeface="Source Code Pro"/>
              <a:ea typeface="Source Code Pro"/>
              <a:cs typeface="Source Code Pro"/>
              <a:sym typeface="Source Code Pro"/>
            </a:endParaRPr>
          </a:p>
          <a:p>
            <a:pPr marL="457200" lvl="0" indent="-304800" algn="l" rtl="0">
              <a:spcBef>
                <a:spcPts val="1200"/>
              </a:spcBef>
              <a:spcAft>
                <a:spcPts val="0"/>
              </a:spcAft>
              <a:buSzPts val="1200"/>
              <a:buChar char="●"/>
            </a:pPr>
            <a:r>
              <a:rPr lang="en" sz="1200"/>
              <a:t>“Adds odd-numbered single-precision floating-point values of the first source operand (second operand) with the corresponding single-precision floating-point values from the second source operand (third operand); stores the result in the odd-numbered values of the destination operand (first operand). Subtracts the even-numbered single-precision floating-point values from the second source operand from the corresponding single-precision floating values in the first source operand; stores the result into the even-numbered values of the destination operand.”</a:t>
            </a:r>
            <a:endParaRPr sz="1200"/>
          </a:p>
        </p:txBody>
      </p:sp>
      <p:sp>
        <p:nvSpPr>
          <p:cNvPr id="170" name="Google Shape;170;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Mainstream ISAs</a:t>
            </a:r>
            <a:endParaRPr/>
          </a:p>
        </p:txBody>
      </p:sp>
      <p:pic>
        <p:nvPicPr>
          <p:cNvPr id="176" name="Google Shape;176;p31" descr="Screenshot of the Wikipedia article for x86, with the intel logo at the top. The image is surrounded by a red box."/>
          <p:cNvPicPr preferRelativeResize="0"/>
          <p:nvPr/>
        </p:nvPicPr>
        <p:blipFill>
          <a:blip r:embed="rId3">
            <a:alphaModFix/>
          </a:blip>
          <a:stretch>
            <a:fillRect/>
          </a:stretch>
        </p:blipFill>
        <p:spPr>
          <a:xfrm>
            <a:off x="603300" y="768825"/>
            <a:ext cx="2432225" cy="2856189"/>
          </a:xfrm>
          <a:prstGeom prst="rect">
            <a:avLst/>
          </a:prstGeom>
          <a:noFill/>
          <a:ln>
            <a:noFill/>
          </a:ln>
        </p:spPr>
      </p:pic>
      <p:sp>
        <p:nvSpPr>
          <p:cNvPr id="177" name="Google Shape;177;p31"/>
          <p:cNvSpPr txBox="1"/>
          <p:nvPr/>
        </p:nvSpPr>
        <p:spPr>
          <a:xfrm>
            <a:off x="642125" y="3553825"/>
            <a:ext cx="2393400" cy="52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rPr>
              <a:t>PCs, older Macs</a:t>
            </a:r>
            <a:endParaRPr sz="1600">
              <a:solidFill>
                <a:schemeClr val="dk1"/>
              </a:solidFill>
            </a:endParaRPr>
          </a:p>
          <a:p>
            <a:pPr marL="0" lvl="0" indent="0" algn="ctr" rtl="0">
              <a:spcBef>
                <a:spcPts val="0"/>
              </a:spcBef>
              <a:spcAft>
                <a:spcPts val="0"/>
              </a:spcAft>
              <a:buNone/>
            </a:pPr>
            <a:r>
              <a:rPr lang="en" sz="1600">
                <a:solidFill>
                  <a:schemeClr val="dk1"/>
                </a:solidFill>
              </a:rPr>
              <a:t>x86-64 instruction set</a:t>
            </a:r>
            <a:endParaRPr sz="1600">
              <a:solidFill>
                <a:schemeClr val="dk1"/>
              </a:solidFill>
            </a:endParaRPr>
          </a:p>
        </p:txBody>
      </p:sp>
      <p:pic>
        <p:nvPicPr>
          <p:cNvPr id="178" name="Google Shape;178;p31" descr="Screenshot of the Wikipedia article for ARM assembly, with the Arm logo at the top."/>
          <p:cNvPicPr preferRelativeResize="0"/>
          <p:nvPr/>
        </p:nvPicPr>
        <p:blipFill>
          <a:blip r:embed="rId4">
            <a:alphaModFix/>
          </a:blip>
          <a:stretch>
            <a:fillRect/>
          </a:stretch>
        </p:blipFill>
        <p:spPr>
          <a:xfrm>
            <a:off x="3545550" y="743850"/>
            <a:ext cx="2052900" cy="2906150"/>
          </a:xfrm>
          <a:prstGeom prst="rect">
            <a:avLst/>
          </a:prstGeom>
          <a:noFill/>
          <a:ln>
            <a:noFill/>
          </a:ln>
        </p:spPr>
      </p:pic>
      <p:sp>
        <p:nvSpPr>
          <p:cNvPr id="179" name="Google Shape;179;p31"/>
          <p:cNvSpPr txBox="1"/>
          <p:nvPr/>
        </p:nvSpPr>
        <p:spPr>
          <a:xfrm>
            <a:off x="3170250" y="3553825"/>
            <a:ext cx="2803500" cy="52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rPr>
              <a:t>Mobile devices, M1/M2 Macs</a:t>
            </a:r>
            <a:endParaRPr sz="1600">
              <a:solidFill>
                <a:schemeClr val="dk1"/>
              </a:solidFill>
            </a:endParaRPr>
          </a:p>
          <a:p>
            <a:pPr marL="0" lvl="0" indent="0" algn="ctr" rtl="0">
              <a:spcBef>
                <a:spcPts val="0"/>
              </a:spcBef>
              <a:spcAft>
                <a:spcPts val="0"/>
              </a:spcAft>
              <a:buNone/>
            </a:pPr>
            <a:r>
              <a:rPr lang="en" sz="1600">
                <a:solidFill>
                  <a:schemeClr val="dk1"/>
                </a:solidFill>
              </a:rPr>
              <a:t>ARM instruction set</a:t>
            </a:r>
            <a:endParaRPr sz="1600">
              <a:solidFill>
                <a:schemeClr val="dk1"/>
              </a:solidFill>
            </a:endParaRPr>
          </a:p>
        </p:txBody>
      </p:sp>
      <p:pic>
        <p:nvPicPr>
          <p:cNvPr id="180" name="Google Shape;180;p31" descr="Screenshot of the Wikipedia article for RISC-V assembly, with the RISC-V logo at the top."/>
          <p:cNvPicPr preferRelativeResize="0"/>
          <p:nvPr/>
        </p:nvPicPr>
        <p:blipFill>
          <a:blip r:embed="rId5">
            <a:alphaModFix/>
          </a:blip>
          <a:stretch>
            <a:fillRect/>
          </a:stretch>
        </p:blipFill>
        <p:spPr>
          <a:xfrm>
            <a:off x="6108487" y="822325"/>
            <a:ext cx="2432225" cy="2503249"/>
          </a:xfrm>
          <a:prstGeom prst="rect">
            <a:avLst/>
          </a:prstGeom>
          <a:noFill/>
          <a:ln>
            <a:noFill/>
          </a:ln>
        </p:spPr>
      </p:pic>
      <p:sp>
        <p:nvSpPr>
          <p:cNvPr id="181" name="Google Shape;181;p31"/>
          <p:cNvSpPr txBox="1"/>
          <p:nvPr/>
        </p:nvSpPr>
        <p:spPr>
          <a:xfrm>
            <a:off x="6127888" y="3553825"/>
            <a:ext cx="2393400" cy="52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rPr>
              <a:t>Mostly research</a:t>
            </a:r>
            <a:endParaRPr sz="1600">
              <a:solidFill>
                <a:schemeClr val="dk1"/>
              </a:solidFill>
            </a:endParaRPr>
          </a:p>
          <a:p>
            <a:pPr marL="0" lvl="0" indent="0" algn="ctr" rtl="0">
              <a:spcBef>
                <a:spcPts val="0"/>
              </a:spcBef>
              <a:spcAft>
                <a:spcPts val="0"/>
              </a:spcAft>
              <a:buNone/>
            </a:pPr>
            <a:r>
              <a:rPr lang="en" sz="1600">
                <a:solidFill>
                  <a:schemeClr val="dk1"/>
                </a:solidFill>
              </a:rPr>
              <a:t>RISC-V instruction set</a:t>
            </a:r>
            <a:endParaRPr sz="1600">
              <a:solidFill>
                <a:schemeClr val="dk1"/>
              </a:solidFill>
            </a:endParaRPr>
          </a:p>
        </p:txBody>
      </p:sp>
      <p:sp>
        <p:nvSpPr>
          <p:cNvPr id="182" name="Google Shape;18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Current Industry Trends - A RISC-y Shift</a:t>
            </a:r>
            <a:endParaRPr/>
          </a:p>
        </p:txBody>
      </p:sp>
      <p:sp>
        <p:nvSpPr>
          <p:cNvPr id="188" name="Google Shape;188;p3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Historically, there was a lot of debate about RISC vs CISC</a:t>
            </a:r>
            <a:endParaRPr/>
          </a:p>
          <a:p>
            <a:pPr marL="914400" lvl="1" indent="-330200" algn="l" rtl="0">
              <a:spcBef>
                <a:spcPts val="0"/>
              </a:spcBef>
              <a:spcAft>
                <a:spcPts val="0"/>
              </a:spcAft>
              <a:buSzPts val="1600"/>
              <a:buChar char="○"/>
            </a:pPr>
            <a:r>
              <a:rPr lang="en"/>
              <a:t>Intel went the CISC route in the 1980s</a:t>
            </a:r>
            <a:endParaRPr/>
          </a:p>
          <a:p>
            <a:pPr marL="1371600" lvl="2" indent="-330200" algn="l" rtl="0">
              <a:spcBef>
                <a:spcPts val="0"/>
              </a:spcBef>
              <a:spcAft>
                <a:spcPts val="0"/>
              </a:spcAft>
              <a:buSzPts val="1600"/>
              <a:buChar char="■"/>
            </a:pPr>
            <a:r>
              <a:rPr lang="en"/>
              <a:t>Would make programming in assembly easier</a:t>
            </a:r>
            <a:endParaRPr/>
          </a:p>
          <a:p>
            <a:pPr marL="1371600" lvl="2" indent="-330200" algn="l" rtl="0">
              <a:spcBef>
                <a:spcPts val="0"/>
              </a:spcBef>
              <a:spcAft>
                <a:spcPts val="0"/>
              </a:spcAft>
              <a:buSzPts val="1600"/>
              <a:buChar char="■"/>
            </a:pPr>
            <a:r>
              <a:rPr lang="en"/>
              <a:t>Implementing more things in hardware</a:t>
            </a:r>
            <a:endParaRPr/>
          </a:p>
          <a:p>
            <a:pPr marL="457200" lvl="0" indent="-342900" algn="l" rtl="0">
              <a:spcBef>
                <a:spcPts val="0"/>
              </a:spcBef>
              <a:spcAft>
                <a:spcPts val="0"/>
              </a:spcAft>
              <a:buSzPts val="1800"/>
              <a:buChar char="●"/>
            </a:pPr>
            <a:r>
              <a:rPr lang="en"/>
              <a:t>Traditional wisdom says the RISC is better for simple systems, not PCs</a:t>
            </a:r>
            <a:endParaRPr/>
          </a:p>
          <a:p>
            <a:pPr marL="457200" lvl="0" indent="-342900" algn="l" rtl="0">
              <a:spcBef>
                <a:spcPts val="0"/>
              </a:spcBef>
              <a:spcAft>
                <a:spcPts val="0"/>
              </a:spcAft>
              <a:buSzPts val="1800"/>
              <a:buChar char="●"/>
            </a:pPr>
            <a:r>
              <a:rPr lang="en" i="1"/>
              <a:t>But</a:t>
            </a:r>
            <a:r>
              <a:rPr lang="en"/>
              <a:t> things are shifting!</a:t>
            </a:r>
            <a:endParaRPr/>
          </a:p>
          <a:p>
            <a:pPr marL="914400" lvl="1" indent="-330200" algn="l" rtl="0">
              <a:spcBef>
                <a:spcPts val="0"/>
              </a:spcBef>
              <a:spcAft>
                <a:spcPts val="0"/>
              </a:spcAft>
              <a:buSzPts val="1600"/>
              <a:buChar char="○"/>
            </a:pPr>
            <a:r>
              <a:rPr lang="en"/>
              <a:t>Apple switched to ARM in 2020</a:t>
            </a:r>
            <a:endParaRPr/>
          </a:p>
          <a:p>
            <a:pPr marL="457200" lvl="0" indent="-342900" algn="l" rtl="0">
              <a:spcBef>
                <a:spcPts val="0"/>
              </a:spcBef>
              <a:spcAft>
                <a:spcPts val="0"/>
              </a:spcAft>
              <a:buSzPts val="1800"/>
              <a:buChar char="●"/>
            </a:pPr>
            <a:r>
              <a:rPr lang="en"/>
              <a:t>Why?</a:t>
            </a:r>
            <a:endParaRPr/>
          </a:p>
          <a:p>
            <a:pPr marL="914400" lvl="1" indent="-330200" algn="l" rtl="0">
              <a:spcBef>
                <a:spcPts val="0"/>
              </a:spcBef>
              <a:spcAft>
                <a:spcPts val="0"/>
              </a:spcAft>
              <a:buSzPts val="1600"/>
              <a:buChar char="○"/>
            </a:pPr>
            <a:r>
              <a:rPr lang="en" b="1"/>
              <a:t>Efficiency</a:t>
            </a:r>
            <a:r>
              <a:rPr lang="en"/>
              <a:t>: RISC uses less power</a:t>
            </a:r>
            <a:endParaRPr/>
          </a:p>
          <a:p>
            <a:pPr marL="914400" lvl="1" indent="-330200" algn="l" rtl="0">
              <a:spcBef>
                <a:spcPts val="0"/>
              </a:spcBef>
              <a:spcAft>
                <a:spcPts val="0"/>
              </a:spcAft>
              <a:buSzPts val="1600"/>
              <a:buChar char="○"/>
            </a:pPr>
            <a:r>
              <a:rPr lang="en" b="1"/>
              <a:t>Performance</a:t>
            </a:r>
            <a:r>
              <a:rPr lang="en"/>
              <a:t>: each instruction is faster, easier to parallelize</a:t>
            </a:r>
            <a:endParaRPr/>
          </a:p>
          <a:p>
            <a:pPr marL="914400" lvl="1" indent="-330200" algn="l" rtl="0">
              <a:spcBef>
                <a:spcPts val="0"/>
              </a:spcBef>
              <a:spcAft>
                <a:spcPts val="0"/>
              </a:spcAft>
              <a:buSzPts val="1600"/>
              <a:buChar char="○"/>
            </a:pPr>
            <a:r>
              <a:rPr lang="en" b="1"/>
              <a:t>Scalability</a:t>
            </a:r>
            <a:r>
              <a:rPr lang="en"/>
              <a:t>: suitable for devices of all sizes (desktops, laptops, and phones)</a:t>
            </a:r>
            <a:endParaRPr/>
          </a:p>
        </p:txBody>
      </p:sp>
      <p:pic>
        <p:nvPicPr>
          <p:cNvPr id="189" name="Google Shape;189;p32" descr="A drawing of a computer chip with the Apple logo in the center."/>
          <p:cNvPicPr preferRelativeResize="0"/>
          <p:nvPr/>
        </p:nvPicPr>
        <p:blipFill>
          <a:blip r:embed="rId3">
            <a:alphaModFix/>
          </a:blip>
          <a:stretch>
            <a:fillRect/>
          </a:stretch>
        </p:blipFill>
        <p:spPr>
          <a:xfrm>
            <a:off x="7043750" y="99344"/>
            <a:ext cx="1788550" cy="1753775"/>
          </a:xfrm>
          <a:prstGeom prst="rect">
            <a:avLst/>
          </a:prstGeom>
          <a:noFill/>
          <a:ln>
            <a:noFill/>
          </a:ln>
        </p:spPr>
      </p:pic>
      <p:sp>
        <p:nvSpPr>
          <p:cNvPr id="190" name="Google Shape;19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Architecture Sits at the Hardware Interface</a:t>
            </a:r>
            <a:endParaRPr/>
          </a:p>
        </p:txBody>
      </p:sp>
      <p:pic>
        <p:nvPicPr>
          <p:cNvPr id="196" name="Google Shape;196;p33" descr="On the left is a grey box containing the text &quot;C Language&quot; and 3 smaller purple boxes names &quot;Program A&quot;, &quot;Program B&quot;, and &quot;Your program.&quot; Above the grey box is the text &quot;Source Code, Different applications or algorithms&quot;. On the right side of the grey box is a yellow bow containing the text &quot;GCC&quot;, which sticks halfway out of the grey box. Above this is the text &quot;Compiler, Perform optimizations, generate instructions.&quot; Two arrows point from the GCC box to two grey boxes containing &quot;x86-64&quot; and &quot;ARMv8 (AArch64/A64). Above these is the text &quot;Architecture, instruction set&quot;. The work &quot;Architecture&quot; is written in red. Finally, these two boxes each have multiple arrows pointing to several green boxes containing the names of various computer models. For x86-64, these include Intel and AMD machines. For ARMv8, these include the ARM Cortex-A53 and Apple M1. Above these is the text &quot;Hardware, Different implementations&quot;."/>
          <p:cNvPicPr preferRelativeResize="0"/>
          <p:nvPr/>
        </p:nvPicPr>
        <p:blipFill>
          <a:blip r:embed="rId3">
            <a:alphaModFix/>
          </a:blip>
          <a:stretch>
            <a:fillRect/>
          </a:stretch>
        </p:blipFill>
        <p:spPr>
          <a:xfrm>
            <a:off x="1305224" y="695750"/>
            <a:ext cx="6533550" cy="3543050"/>
          </a:xfrm>
          <a:prstGeom prst="rect">
            <a:avLst/>
          </a:prstGeom>
          <a:noFill/>
          <a:ln>
            <a:noFill/>
          </a:ln>
        </p:spPr>
      </p:pic>
      <p:sp>
        <p:nvSpPr>
          <p:cNvPr id="197" name="Google Shape;197;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Writing Assembly Code? In </a:t>
            </a:r>
            <a:r>
              <a:rPr lang="en">
                <a:latin typeface="Source Code Pro"/>
                <a:ea typeface="Source Code Pro"/>
                <a:cs typeface="Source Code Pro"/>
                <a:sym typeface="Source Code Pro"/>
              </a:rPr>
              <a:t>$CURRENT_YEAR</a:t>
            </a:r>
            <a:r>
              <a:rPr lang="en"/>
              <a:t>???</a:t>
            </a:r>
            <a:endParaRPr/>
          </a:p>
        </p:txBody>
      </p:sp>
      <p:sp>
        <p:nvSpPr>
          <p:cNvPr id="203" name="Google Shape;203;p3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Chances are, you’ll never write a program in assembly, but understanding it is the key to the machine-level execution model</a:t>
            </a:r>
            <a:endParaRPr/>
          </a:p>
          <a:p>
            <a:pPr marL="914400" lvl="1" indent="-330200" algn="l" rtl="0">
              <a:lnSpc>
                <a:spcPct val="115000"/>
              </a:lnSpc>
              <a:spcBef>
                <a:spcPts val="0"/>
              </a:spcBef>
              <a:spcAft>
                <a:spcPts val="0"/>
              </a:spcAft>
              <a:buSzPts val="1600"/>
              <a:buChar char="○"/>
            </a:pPr>
            <a:r>
              <a:rPr lang="en"/>
              <a:t>Behavior of programs in the presence of bugs</a:t>
            </a:r>
            <a:endParaRPr/>
          </a:p>
          <a:p>
            <a:pPr marL="1371600" lvl="2" indent="-330200" algn="l" rtl="0">
              <a:lnSpc>
                <a:spcPct val="115000"/>
              </a:lnSpc>
              <a:spcBef>
                <a:spcPts val="0"/>
              </a:spcBef>
              <a:spcAft>
                <a:spcPts val="0"/>
              </a:spcAft>
              <a:buSzPts val="1600"/>
              <a:buChar char="■"/>
            </a:pPr>
            <a:r>
              <a:rPr lang="en"/>
              <a:t>When high-level language model breaks down</a:t>
            </a:r>
            <a:endParaRPr/>
          </a:p>
          <a:p>
            <a:pPr marL="914400" lvl="1" indent="-330200" algn="l" rtl="0">
              <a:lnSpc>
                <a:spcPct val="115000"/>
              </a:lnSpc>
              <a:spcBef>
                <a:spcPts val="0"/>
              </a:spcBef>
              <a:spcAft>
                <a:spcPts val="0"/>
              </a:spcAft>
              <a:buSzPts val="1600"/>
              <a:buChar char="○"/>
            </a:pPr>
            <a:r>
              <a:rPr lang="en"/>
              <a:t>Tuning program performance</a:t>
            </a:r>
            <a:endParaRPr/>
          </a:p>
          <a:p>
            <a:pPr marL="1371600" lvl="2" indent="-330200" algn="l" rtl="0">
              <a:lnSpc>
                <a:spcPct val="115000"/>
              </a:lnSpc>
              <a:spcBef>
                <a:spcPts val="0"/>
              </a:spcBef>
              <a:spcAft>
                <a:spcPts val="0"/>
              </a:spcAft>
              <a:buSzPts val="1600"/>
              <a:buChar char="■"/>
            </a:pPr>
            <a:r>
              <a:rPr lang="en"/>
              <a:t>Understand optimizations done/not done by the compiler</a:t>
            </a:r>
            <a:endParaRPr/>
          </a:p>
          <a:p>
            <a:pPr marL="914400" lvl="1" indent="-330200" algn="l" rtl="0">
              <a:lnSpc>
                <a:spcPct val="115000"/>
              </a:lnSpc>
              <a:spcBef>
                <a:spcPts val="0"/>
              </a:spcBef>
              <a:spcAft>
                <a:spcPts val="0"/>
              </a:spcAft>
              <a:buSzPts val="1600"/>
              <a:buChar char="○"/>
            </a:pPr>
            <a:r>
              <a:rPr lang="en"/>
              <a:t>Implementing systems software</a:t>
            </a:r>
            <a:endParaRPr/>
          </a:p>
          <a:p>
            <a:pPr marL="1371600" lvl="2" indent="-330200" algn="l" rtl="0">
              <a:lnSpc>
                <a:spcPct val="115000"/>
              </a:lnSpc>
              <a:spcBef>
                <a:spcPts val="0"/>
              </a:spcBef>
              <a:spcAft>
                <a:spcPts val="0"/>
              </a:spcAft>
              <a:buSzPts val="1600"/>
              <a:buChar char="■"/>
            </a:pPr>
            <a:r>
              <a:rPr lang="en"/>
              <a:t>What are the “states” of processes that the OS must manage</a:t>
            </a:r>
            <a:endParaRPr/>
          </a:p>
          <a:p>
            <a:pPr marL="1371600" lvl="2" indent="-330200" algn="l" rtl="0">
              <a:lnSpc>
                <a:spcPct val="115000"/>
              </a:lnSpc>
              <a:spcBef>
                <a:spcPts val="0"/>
              </a:spcBef>
              <a:spcAft>
                <a:spcPts val="0"/>
              </a:spcAft>
              <a:buSzPts val="1600"/>
              <a:buChar char="■"/>
            </a:pPr>
            <a:r>
              <a:rPr lang="en"/>
              <a:t>Using special units (timers, I/O co-processors, etc.) inside processor!</a:t>
            </a:r>
            <a:endParaRPr/>
          </a:p>
          <a:p>
            <a:pPr marL="914400" lvl="1" indent="-330200" algn="l" rtl="0">
              <a:lnSpc>
                <a:spcPct val="115000"/>
              </a:lnSpc>
              <a:spcBef>
                <a:spcPts val="0"/>
              </a:spcBef>
              <a:spcAft>
                <a:spcPts val="0"/>
              </a:spcAft>
              <a:buSzPts val="1600"/>
              <a:buChar char="○"/>
            </a:pPr>
            <a:r>
              <a:rPr lang="en"/>
              <a:t>Fighting malicious software</a:t>
            </a:r>
            <a:endParaRPr/>
          </a:p>
          <a:p>
            <a:pPr marL="1371600" lvl="2" indent="-330200" algn="l" rtl="0">
              <a:lnSpc>
                <a:spcPct val="115000"/>
              </a:lnSpc>
              <a:spcBef>
                <a:spcPts val="0"/>
              </a:spcBef>
              <a:spcAft>
                <a:spcPts val="0"/>
              </a:spcAft>
              <a:buSzPts val="1600"/>
              <a:buChar char="■"/>
            </a:pPr>
            <a:r>
              <a:rPr lang="en"/>
              <a:t>Distributed software is in binary form</a:t>
            </a:r>
            <a:endParaRPr/>
          </a:p>
        </p:txBody>
      </p:sp>
      <p:pic>
        <p:nvPicPr>
          <p:cNvPr id="204" name="Google Shape;204;p34" descr="A meme of Robin Williams with a long beard, captioned &quot;What year is it?!&quot;"/>
          <p:cNvPicPr preferRelativeResize="0"/>
          <p:nvPr/>
        </p:nvPicPr>
        <p:blipFill>
          <a:blip r:embed="rId3">
            <a:alphaModFix/>
          </a:blip>
          <a:stretch>
            <a:fillRect/>
          </a:stretch>
        </p:blipFill>
        <p:spPr>
          <a:xfrm>
            <a:off x="7010667" y="1212642"/>
            <a:ext cx="1821624" cy="1359100"/>
          </a:xfrm>
          <a:prstGeom prst="rect">
            <a:avLst/>
          </a:prstGeom>
          <a:noFill/>
          <a:ln>
            <a:noFill/>
          </a:ln>
        </p:spPr>
      </p:pic>
      <p:sp>
        <p:nvSpPr>
          <p:cNvPr id="205" name="Google Shape;205;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211" name="Google Shape;211;p35" descr="The first three bullet points are written in bold purple font"/>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Assembly intro</a:t>
            </a:r>
            <a:endParaRPr/>
          </a:p>
          <a:p>
            <a:pPr marL="914400" lvl="1" indent="-330200" algn="l" rtl="0">
              <a:spcBef>
                <a:spcPts val="0"/>
              </a:spcBef>
              <a:spcAft>
                <a:spcPts val="0"/>
              </a:spcAft>
              <a:buSzPts val="1600"/>
              <a:buChar char="○"/>
            </a:pPr>
            <a:r>
              <a:rPr lang="en"/>
              <a:t>Instruction set philosophies</a:t>
            </a:r>
            <a:endParaRPr/>
          </a:p>
          <a:p>
            <a:pPr marL="457200" lvl="0" indent="-342900" algn="l" rtl="0">
              <a:spcBef>
                <a:spcPts val="0"/>
              </a:spcBef>
              <a:spcAft>
                <a:spcPts val="0"/>
              </a:spcAft>
              <a:buSzPts val="1800"/>
              <a:buChar char="●"/>
            </a:pPr>
            <a:r>
              <a:rPr lang="en" b="1">
                <a:solidFill>
                  <a:srgbClr val="7030A0"/>
                </a:solidFill>
              </a:rPr>
              <a:t>X86-64 programming</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Data types</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Instructions</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Registers</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Memory addressing</a:t>
            </a:r>
            <a:endParaRPr b="1">
              <a:solidFill>
                <a:srgbClr val="7030A0"/>
              </a:solidFill>
            </a:endParaRPr>
          </a:p>
        </p:txBody>
      </p:sp>
      <p:sp>
        <p:nvSpPr>
          <p:cNvPr id="212" name="Google Shape;212;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119062" lvl="0" indent="-119062" algn="l" rtl="0">
              <a:spcBef>
                <a:spcPts val="0"/>
              </a:spcBef>
              <a:spcAft>
                <a:spcPts val="0"/>
              </a:spcAft>
              <a:buNone/>
            </a:pPr>
            <a:r>
              <a:rPr lang="en" sz="3600">
                <a:latin typeface="Calibri"/>
                <a:ea typeface="Calibri"/>
                <a:cs typeface="Calibri"/>
                <a:sym typeface="Calibri"/>
              </a:rPr>
              <a:t>x86-64 Integer Registers – 64 bits wide</a:t>
            </a:r>
            <a:endParaRPr/>
          </a:p>
        </p:txBody>
      </p:sp>
      <p:pic>
        <p:nvPicPr>
          <p:cNvPr id="218" name="Google Shape;218;p36" descr="16 long rectangles, each containing the name of an 8-byte register in x86. The box containing %rsp is highlighted in red. In the bottom half of each of these is a grey box (or dark red for %rsp) containing the name of that register's 4-byte subregister."/>
          <p:cNvPicPr preferRelativeResize="0"/>
          <p:nvPr/>
        </p:nvPicPr>
        <p:blipFill>
          <a:blip r:embed="rId3">
            <a:alphaModFix/>
          </a:blip>
          <a:stretch>
            <a:fillRect/>
          </a:stretch>
        </p:blipFill>
        <p:spPr>
          <a:xfrm>
            <a:off x="984025" y="788225"/>
            <a:ext cx="7175950" cy="3440651"/>
          </a:xfrm>
          <a:prstGeom prst="rect">
            <a:avLst/>
          </a:prstGeom>
          <a:noFill/>
          <a:ln>
            <a:noFill/>
          </a:ln>
        </p:spPr>
      </p:pic>
      <p:sp>
        <p:nvSpPr>
          <p:cNvPr id="219" name="Google Shape;219;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Administrivia</a:t>
            </a:r>
            <a:endParaRPr dirty="0"/>
          </a:p>
        </p:txBody>
      </p:sp>
      <p:sp>
        <p:nvSpPr>
          <p:cNvPr id="85" name="Google Shape;85;p1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Due today</a:t>
            </a:r>
            <a:endParaRPr dirty="0"/>
          </a:p>
          <a:p>
            <a:pPr marL="914400" lvl="1" indent="-330200" algn="l" rtl="0">
              <a:spcBef>
                <a:spcPts val="0"/>
              </a:spcBef>
              <a:spcAft>
                <a:spcPts val="0"/>
              </a:spcAft>
              <a:buSzPts val="1600"/>
              <a:buChar char="○"/>
            </a:pPr>
            <a:r>
              <a:rPr lang="en"/>
              <a:t>HW5 (11:59pm)</a:t>
            </a:r>
            <a:endParaRPr dirty="0"/>
          </a:p>
          <a:p>
            <a:pPr marL="914400" lvl="1" indent="-330200" algn="l" rtl="0">
              <a:spcBef>
                <a:spcPts val="0"/>
              </a:spcBef>
              <a:spcAft>
                <a:spcPts val="0"/>
              </a:spcAft>
              <a:buSzPts val="1600"/>
              <a:buChar char="○"/>
            </a:pPr>
            <a:r>
              <a:rPr lang="en" b="1"/>
              <a:t>Lab 1a (11:59pm)</a:t>
            </a:r>
            <a:endParaRPr b="1" dirty="0"/>
          </a:p>
          <a:p>
            <a:pPr marL="457200" lvl="0" indent="-342900" algn="l" rtl="0">
              <a:spcBef>
                <a:spcPts val="0"/>
              </a:spcBef>
              <a:spcAft>
                <a:spcPts val="0"/>
              </a:spcAft>
              <a:buSzPts val="1800"/>
              <a:buChar char="●"/>
            </a:pPr>
            <a:r>
              <a:rPr lang="en"/>
              <a:t>Due Friday, 7/5</a:t>
            </a:r>
            <a:endParaRPr dirty="0"/>
          </a:p>
          <a:p>
            <a:pPr marL="914400" lvl="1" indent="-330200" algn="l" rtl="0">
              <a:spcBef>
                <a:spcPts val="0"/>
              </a:spcBef>
              <a:spcAft>
                <a:spcPts val="0"/>
              </a:spcAft>
              <a:buSzPts val="1600"/>
              <a:buChar char="○"/>
            </a:pPr>
            <a:r>
              <a:rPr lang="en"/>
              <a:t>RD8 (1pm)</a:t>
            </a:r>
            <a:endParaRPr dirty="0"/>
          </a:p>
          <a:p>
            <a:pPr marL="914400" lvl="1" indent="-330200" algn="l" rtl="0">
              <a:spcBef>
                <a:spcPts val="0"/>
              </a:spcBef>
              <a:spcAft>
                <a:spcPts val="0"/>
              </a:spcAft>
              <a:buSzPts val="1600"/>
              <a:buChar char="○"/>
            </a:pPr>
            <a:r>
              <a:rPr lang="en"/>
              <a:t>HW6 (11:59pm)</a:t>
            </a:r>
            <a:endParaRPr dirty="0"/>
          </a:p>
          <a:p>
            <a:pPr marL="457200" lvl="0" indent="-342900" algn="l" rtl="0">
              <a:spcBef>
                <a:spcPts val="0"/>
              </a:spcBef>
              <a:spcAft>
                <a:spcPts val="0"/>
              </a:spcAft>
              <a:buSzPts val="1800"/>
              <a:buChar char="●"/>
            </a:pPr>
            <a:r>
              <a:rPr lang="en"/>
              <a:t>Quiz 1 released Friday at 11:59pm</a:t>
            </a:r>
            <a:endParaRPr dirty="0"/>
          </a:p>
          <a:p>
            <a:pPr marL="457200" lvl="0" indent="-342900" algn="l" rtl="0">
              <a:spcBef>
                <a:spcPts val="0"/>
              </a:spcBef>
              <a:spcAft>
                <a:spcPts val="0"/>
              </a:spcAft>
              <a:buSzPts val="1800"/>
              <a:buChar char="●"/>
            </a:pPr>
            <a:r>
              <a:rPr lang="en"/>
              <a:t>Optional reading posted on Ed</a:t>
            </a:r>
            <a:endParaRPr dirty="0"/>
          </a:p>
          <a:p>
            <a:pPr marL="914400" lvl="1" indent="-330200" algn="l" rtl="0">
              <a:spcBef>
                <a:spcPts val="0"/>
              </a:spcBef>
              <a:spcAft>
                <a:spcPts val="0"/>
              </a:spcAft>
              <a:buSzPts val="1600"/>
              <a:buChar char="○"/>
            </a:pPr>
            <a:r>
              <a:rPr lang="en"/>
              <a:t>Recent article about designing assembly language design</a:t>
            </a:r>
            <a:endParaRPr dirty="0"/>
          </a:p>
          <a:p>
            <a:pPr marL="914400" lvl="1" indent="-330200" algn="l" rtl="0">
              <a:spcBef>
                <a:spcPts val="0"/>
              </a:spcBef>
              <a:spcAft>
                <a:spcPts val="0"/>
              </a:spcAft>
              <a:buSzPts val="1600"/>
              <a:buChar char="○"/>
            </a:pPr>
            <a:r>
              <a:rPr lang="en"/>
              <a:t>Beyond the scope of this course, but very cool!</a:t>
            </a:r>
            <a:endParaRPr dirty="0"/>
          </a:p>
        </p:txBody>
      </p:sp>
      <p:sp>
        <p:nvSpPr>
          <p:cNvPr id="86" name="Google Shape;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119062" lvl="0" indent="-119062" algn="l" rtl="0">
              <a:spcBef>
                <a:spcPts val="0"/>
              </a:spcBef>
              <a:spcAft>
                <a:spcPts val="0"/>
              </a:spcAft>
              <a:buNone/>
            </a:pPr>
            <a:r>
              <a:rPr lang="en" sz="3600">
                <a:latin typeface="Calibri"/>
                <a:ea typeface="Calibri"/>
                <a:cs typeface="Calibri"/>
                <a:sym typeface="Calibri"/>
              </a:rPr>
              <a:t>Some History: IA32 Registers – 32 bits wide</a:t>
            </a:r>
            <a:endParaRPr dirty="0"/>
          </a:p>
        </p:txBody>
      </p:sp>
      <p:pic>
        <p:nvPicPr>
          <p:cNvPr id="225" name="Google Shape;225;p37" descr="8 long boxes containing the names of the 4-byte registers from the IA32 architecture. The %esp and %ebp boxes are highlighted in red. In the right half of each box is a smaller grey box labeled with the name of that register's 2B subregister, and within each of these are the names of the two 1B subregisters (one for each half of the 2B register). From top to bottom, the registers are labeled &quot;accumulate&quot;, &quot;counter&quot;, &quot;data&quot;, &quot;base&quot;, &quot;source index&quot;, &quot;destination index&quot;, &quot;stack pointer&quot;, and &quot;base pointer&quot;. At the bottom, these are labeled &quot;Name Origin (mostly obsolete), and the 2B subregisters are labeled &quot;16-bit virtual registers (backwards compatability).&quot;"/>
          <p:cNvPicPr preferRelativeResize="0"/>
          <p:nvPr/>
        </p:nvPicPr>
        <p:blipFill>
          <a:blip r:embed="rId3">
            <a:alphaModFix/>
          </a:blip>
          <a:stretch>
            <a:fillRect/>
          </a:stretch>
        </p:blipFill>
        <p:spPr>
          <a:xfrm>
            <a:off x="1652463" y="712550"/>
            <a:ext cx="5839076" cy="3523275"/>
          </a:xfrm>
          <a:prstGeom prst="rect">
            <a:avLst/>
          </a:prstGeom>
          <a:noFill/>
          <a:ln>
            <a:noFill/>
          </a:ln>
        </p:spPr>
      </p:pic>
      <p:sp>
        <p:nvSpPr>
          <p:cNvPr id="226" name="Google Shape;22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x86-64 Assembly “Data Types”</a:t>
            </a:r>
            <a:endParaRPr dirty="0"/>
          </a:p>
        </p:txBody>
      </p:sp>
      <p:sp>
        <p:nvSpPr>
          <p:cNvPr id="232" name="Google Shape;232;p3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Integral data of 1, 2, 4, or 8 bytes (</a:t>
            </a:r>
            <a:r>
              <a:rPr lang="en" dirty="0">
                <a:latin typeface="Source Code Pro"/>
                <a:ea typeface="Source Code Pro"/>
                <a:cs typeface="Source Code Pro"/>
                <a:sym typeface="Source Code Pro"/>
              </a:rPr>
              <a:t>b</a:t>
            </a:r>
            <a:r>
              <a:rPr lang="en" dirty="0"/>
              <a:t>, </a:t>
            </a:r>
            <a:r>
              <a:rPr lang="en" dirty="0">
                <a:latin typeface="Source Code Pro"/>
                <a:ea typeface="Source Code Pro"/>
                <a:cs typeface="Source Code Pro"/>
                <a:sym typeface="Source Code Pro"/>
              </a:rPr>
              <a:t>w</a:t>
            </a:r>
            <a:r>
              <a:rPr lang="en" dirty="0"/>
              <a:t>, </a:t>
            </a:r>
            <a:r>
              <a:rPr lang="en" dirty="0">
                <a:latin typeface="Source Code Pro"/>
                <a:ea typeface="Source Code Pro"/>
                <a:cs typeface="Source Code Pro"/>
                <a:sym typeface="Source Code Pro"/>
              </a:rPr>
              <a:t>l</a:t>
            </a:r>
            <a:r>
              <a:rPr lang="en" dirty="0"/>
              <a:t>, </a:t>
            </a:r>
            <a:r>
              <a:rPr lang="en" dirty="0">
                <a:latin typeface="Source Code Pro"/>
                <a:ea typeface="Source Code Pro"/>
                <a:cs typeface="Source Code Pro"/>
                <a:sym typeface="Source Code Pro"/>
              </a:rPr>
              <a:t>q</a:t>
            </a:r>
            <a:r>
              <a:rPr lang="en" dirty="0"/>
              <a:t>)</a:t>
            </a:r>
            <a:endParaRPr dirty="0"/>
          </a:p>
          <a:p>
            <a:pPr marL="457200" lvl="0" indent="-342900" algn="l" rtl="0">
              <a:spcBef>
                <a:spcPts val="0"/>
              </a:spcBef>
              <a:spcAft>
                <a:spcPts val="0"/>
              </a:spcAft>
              <a:buSzPts val="1800"/>
              <a:buChar char="●"/>
            </a:pPr>
            <a:r>
              <a:rPr lang="en" dirty="0"/>
              <a:t>Floating point data, not covered in 351</a:t>
            </a:r>
            <a:endParaRPr dirty="0"/>
          </a:p>
          <a:p>
            <a:pPr marL="914400" lvl="1" indent="-330200" algn="l" rtl="0">
              <a:spcBef>
                <a:spcPts val="0"/>
              </a:spcBef>
              <a:spcAft>
                <a:spcPts val="0"/>
              </a:spcAft>
              <a:buSzPts val="1600"/>
              <a:buChar char="○"/>
            </a:pPr>
            <a:r>
              <a:rPr lang="en" dirty="0"/>
              <a:t>Different registers for those (e.g., </a:t>
            </a:r>
            <a:r>
              <a:rPr lang="en" dirty="0">
                <a:latin typeface="Source Code Pro"/>
                <a:ea typeface="Source Code Pro"/>
                <a:cs typeface="Source Code Pro"/>
                <a:sym typeface="Source Code Pro"/>
              </a:rPr>
              <a:t>%xmm1</a:t>
            </a:r>
            <a:r>
              <a:rPr lang="en" dirty="0"/>
              <a:t>, </a:t>
            </a:r>
            <a:r>
              <a:rPr lang="en" dirty="0">
                <a:latin typeface="Source Code Pro"/>
                <a:ea typeface="Source Code Pro"/>
                <a:cs typeface="Source Code Pro"/>
                <a:sym typeface="Source Code Pro"/>
              </a:rPr>
              <a:t>%ymm2</a:t>
            </a:r>
            <a:r>
              <a:rPr lang="en" dirty="0"/>
              <a:t>)</a:t>
            </a:r>
            <a:endParaRPr dirty="0"/>
          </a:p>
          <a:p>
            <a:pPr marL="914400" lvl="1" indent="-330200" algn="l" rtl="0">
              <a:spcBef>
                <a:spcPts val="0"/>
              </a:spcBef>
              <a:spcAft>
                <a:spcPts val="0"/>
              </a:spcAft>
              <a:buSzPts val="1600"/>
              <a:buChar char="○"/>
            </a:pPr>
            <a:r>
              <a:rPr lang="en" dirty="0"/>
              <a:t>Come from extensions to x86 (SSE, AVX, …)</a:t>
            </a:r>
            <a:endParaRPr dirty="0"/>
          </a:p>
          <a:p>
            <a:pPr marL="457200" lvl="0" indent="-342900" algn="l" rtl="0">
              <a:spcBef>
                <a:spcPts val="0"/>
              </a:spcBef>
              <a:spcAft>
                <a:spcPts val="0"/>
              </a:spcAft>
              <a:buSzPts val="1800"/>
              <a:buChar char="●"/>
            </a:pPr>
            <a:r>
              <a:rPr lang="en" dirty="0"/>
              <a:t>No aggregate types such as arrays or structs</a:t>
            </a:r>
            <a:endParaRPr dirty="0"/>
          </a:p>
          <a:p>
            <a:pPr marL="914400" lvl="1" indent="-330200" algn="l" rtl="0">
              <a:spcBef>
                <a:spcPts val="0"/>
              </a:spcBef>
              <a:spcAft>
                <a:spcPts val="0"/>
              </a:spcAft>
              <a:buSzPts val="1600"/>
              <a:buChar char="○"/>
            </a:pPr>
            <a:r>
              <a:rPr lang="en" dirty="0"/>
              <a:t>Just contiguously allocate bytes in memory</a:t>
            </a:r>
            <a:endParaRPr dirty="0"/>
          </a:p>
          <a:p>
            <a:pPr marL="457200" lvl="0" indent="-342900" algn="l" rtl="0">
              <a:lnSpc>
                <a:spcPct val="100000"/>
              </a:lnSpc>
              <a:spcBef>
                <a:spcPts val="560"/>
              </a:spcBef>
              <a:spcAft>
                <a:spcPts val="0"/>
              </a:spcAft>
              <a:buSzPts val="1800"/>
              <a:buChar char="●"/>
            </a:pPr>
            <a:r>
              <a:rPr lang="en" dirty="0"/>
              <a:t>Two common syntaxes—Must know which you’re reading!</a:t>
            </a:r>
            <a:endParaRPr dirty="0"/>
          </a:p>
          <a:p>
            <a:pPr marL="914400" lvl="1" indent="-330200" algn="l" rtl="0">
              <a:lnSpc>
                <a:spcPct val="100000"/>
              </a:lnSpc>
              <a:spcBef>
                <a:spcPts val="560"/>
              </a:spcBef>
              <a:spcAft>
                <a:spcPts val="0"/>
              </a:spcAft>
              <a:buSzPts val="1600"/>
              <a:buChar char="○"/>
            </a:pPr>
            <a:r>
              <a:rPr lang="en" b="1" dirty="0"/>
              <a:t>AT&amp;T</a:t>
            </a:r>
            <a:r>
              <a:rPr lang="en" dirty="0"/>
              <a:t>: </a:t>
            </a:r>
            <a:r>
              <a:rPr lang="en" u="sng" dirty="0"/>
              <a:t>used in our course</a:t>
            </a:r>
            <a:r>
              <a:rPr lang="en" dirty="0"/>
              <a:t>, gnu tools (including gcc), …</a:t>
            </a:r>
            <a:endParaRPr dirty="0"/>
          </a:p>
          <a:p>
            <a:pPr marL="914400" lvl="1" indent="-330200" algn="l" rtl="0">
              <a:lnSpc>
                <a:spcPct val="100000"/>
              </a:lnSpc>
              <a:spcBef>
                <a:spcPts val="560"/>
              </a:spcBef>
              <a:spcAft>
                <a:spcPts val="0"/>
              </a:spcAft>
              <a:buSzPts val="1600"/>
              <a:buChar char="○"/>
            </a:pPr>
            <a:r>
              <a:rPr lang="en" b="1" dirty="0"/>
              <a:t>Intel</a:t>
            </a:r>
            <a:r>
              <a:rPr lang="en" dirty="0"/>
              <a:t>: used in Intel documentation, Intel tools, …</a:t>
            </a:r>
            <a:endParaRPr dirty="0"/>
          </a:p>
        </p:txBody>
      </p:sp>
      <p:sp>
        <p:nvSpPr>
          <p:cNvPr id="233" name="Google Shape;233;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Instruction Sizes and Operands (Review)</a:t>
            </a:r>
            <a:endParaRPr dirty="0"/>
          </a:p>
        </p:txBody>
      </p:sp>
      <p:sp>
        <p:nvSpPr>
          <p:cNvPr id="239" name="Google Shape;239;p3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Size specifiers</a:t>
            </a:r>
            <a:endParaRPr dirty="0"/>
          </a:p>
          <a:p>
            <a:pPr marL="914400" lvl="1" indent="-330200" algn="l" rtl="0">
              <a:spcBef>
                <a:spcPts val="0"/>
              </a:spcBef>
              <a:spcAft>
                <a:spcPts val="0"/>
              </a:spcAft>
              <a:buSzPts val="1600"/>
              <a:buChar char="○"/>
            </a:pPr>
            <a:r>
              <a:rPr lang="en" b="1">
                <a:solidFill>
                  <a:srgbClr val="7030A0"/>
                </a:solidFill>
                <a:latin typeface="Source Code Pro"/>
                <a:ea typeface="Source Code Pro"/>
                <a:cs typeface="Source Code Pro"/>
                <a:sym typeface="Source Code Pro"/>
              </a:rPr>
              <a:t>b</a:t>
            </a:r>
            <a:r>
              <a:rPr lang="en"/>
              <a:t> = 1-byte (“byte”)</a:t>
            </a:r>
            <a:endParaRPr dirty="0"/>
          </a:p>
          <a:p>
            <a:pPr marL="914400" lvl="1" indent="-330200" algn="l" rtl="0">
              <a:spcBef>
                <a:spcPts val="0"/>
              </a:spcBef>
              <a:spcAft>
                <a:spcPts val="0"/>
              </a:spcAft>
              <a:buSzPts val="1600"/>
              <a:buChar char="○"/>
            </a:pPr>
            <a:r>
              <a:rPr lang="en" b="1">
                <a:solidFill>
                  <a:srgbClr val="7030A0"/>
                </a:solidFill>
                <a:latin typeface="Source Code Pro"/>
                <a:ea typeface="Source Code Pro"/>
                <a:cs typeface="Source Code Pro"/>
                <a:sym typeface="Source Code Pro"/>
              </a:rPr>
              <a:t>w</a:t>
            </a:r>
            <a:r>
              <a:rPr lang="en" b="1"/>
              <a:t> </a:t>
            </a:r>
            <a:r>
              <a:rPr lang="en"/>
              <a:t>= 2-byte (“word”)</a:t>
            </a:r>
            <a:endParaRPr dirty="0"/>
          </a:p>
          <a:p>
            <a:pPr marL="914400" lvl="1" indent="-330200" algn="l" rtl="0">
              <a:spcBef>
                <a:spcPts val="0"/>
              </a:spcBef>
              <a:spcAft>
                <a:spcPts val="0"/>
              </a:spcAft>
              <a:buSzPts val="1600"/>
              <a:buChar char="○"/>
            </a:pPr>
            <a:r>
              <a:rPr lang="en" b="1">
                <a:solidFill>
                  <a:srgbClr val="7030A0"/>
                </a:solidFill>
                <a:latin typeface="Source Code Pro"/>
                <a:ea typeface="Source Code Pro"/>
                <a:cs typeface="Source Code Pro"/>
                <a:sym typeface="Source Code Pro"/>
              </a:rPr>
              <a:t>l</a:t>
            </a:r>
            <a:r>
              <a:rPr lang="en"/>
              <a:t> = 4-byte (“long word”)</a:t>
            </a:r>
            <a:endParaRPr dirty="0"/>
          </a:p>
          <a:p>
            <a:pPr marL="914400" lvl="1" indent="-330200" algn="l" rtl="0">
              <a:spcBef>
                <a:spcPts val="0"/>
              </a:spcBef>
              <a:spcAft>
                <a:spcPts val="0"/>
              </a:spcAft>
              <a:buSzPts val="1600"/>
              <a:buChar char="○"/>
            </a:pPr>
            <a:r>
              <a:rPr lang="en" b="1">
                <a:solidFill>
                  <a:srgbClr val="7030A0"/>
                </a:solidFill>
                <a:latin typeface="Source Code Pro"/>
                <a:ea typeface="Source Code Pro"/>
                <a:cs typeface="Source Code Pro"/>
                <a:sym typeface="Source Code Pro"/>
              </a:rPr>
              <a:t>q</a:t>
            </a:r>
            <a:r>
              <a:rPr lang="en"/>
              <a:t> = 8-byte (“quad word”)</a:t>
            </a:r>
            <a:endParaRPr dirty="0"/>
          </a:p>
          <a:p>
            <a:pPr marL="914400" lvl="1" indent="-330200" algn="l" rtl="0">
              <a:spcBef>
                <a:spcPts val="0"/>
              </a:spcBef>
              <a:spcAft>
                <a:spcPts val="0"/>
              </a:spcAft>
              <a:buSzPts val="1600"/>
              <a:buChar char="○"/>
            </a:pPr>
            <a:r>
              <a:rPr lang="en"/>
              <a:t>If using registers, much match width</a:t>
            </a:r>
            <a:endParaRPr dirty="0"/>
          </a:p>
          <a:p>
            <a:pPr marL="457200" lvl="0" indent="-342900" algn="l" rtl="0">
              <a:spcBef>
                <a:spcPts val="0"/>
              </a:spcBef>
              <a:spcAft>
                <a:spcPts val="0"/>
              </a:spcAft>
              <a:buSzPts val="1800"/>
              <a:buChar char="●"/>
            </a:pPr>
            <a:r>
              <a:rPr lang="en"/>
              <a:t>Operand types</a:t>
            </a:r>
            <a:endParaRPr dirty="0"/>
          </a:p>
          <a:p>
            <a:pPr marL="914400" lvl="1" indent="-330200" algn="l" rtl="0">
              <a:spcBef>
                <a:spcPts val="0"/>
              </a:spcBef>
              <a:spcAft>
                <a:spcPts val="0"/>
              </a:spcAft>
              <a:buSzPts val="1600"/>
              <a:buChar char="○"/>
            </a:pPr>
            <a:r>
              <a:rPr lang="en" b="1">
                <a:solidFill>
                  <a:srgbClr val="7030A0"/>
                </a:solidFill>
              </a:rPr>
              <a:t>Immediate</a:t>
            </a:r>
            <a:r>
              <a:rPr lang="en"/>
              <a:t>: constant value (</a:t>
            </a:r>
            <a:r>
              <a:rPr lang="en">
                <a:latin typeface="Source Code Pro"/>
                <a:ea typeface="Source Code Pro"/>
                <a:cs typeface="Source Code Pro"/>
                <a:sym typeface="Source Code Pro"/>
              </a:rPr>
              <a:t>$</a:t>
            </a:r>
            <a:r>
              <a:rPr lang="en"/>
              <a:t>)</a:t>
            </a:r>
            <a:endParaRPr dirty="0"/>
          </a:p>
          <a:p>
            <a:pPr marL="914400" lvl="1" indent="-330200" algn="l" rtl="0">
              <a:spcBef>
                <a:spcPts val="0"/>
              </a:spcBef>
              <a:spcAft>
                <a:spcPts val="0"/>
              </a:spcAft>
              <a:buSzPts val="1600"/>
              <a:buChar char="○"/>
            </a:pPr>
            <a:r>
              <a:rPr lang="en" b="1">
                <a:solidFill>
                  <a:srgbClr val="7030A0"/>
                </a:solidFill>
              </a:rPr>
              <a:t>Register</a:t>
            </a:r>
            <a:r>
              <a:rPr lang="en"/>
              <a:t>: 1 of 16 general-purpose registers (</a:t>
            </a:r>
            <a:r>
              <a:rPr lang="en">
                <a:latin typeface="Source Code Pro"/>
                <a:ea typeface="Source Code Pro"/>
                <a:cs typeface="Source Code Pro"/>
                <a:sym typeface="Source Code Pro"/>
              </a:rPr>
              <a:t>%</a:t>
            </a:r>
            <a:r>
              <a:rPr lang="en"/>
              <a:t>)</a:t>
            </a:r>
            <a:endParaRPr dirty="0"/>
          </a:p>
          <a:p>
            <a:pPr marL="914400" lvl="1" indent="-330200" algn="l" rtl="0">
              <a:spcBef>
                <a:spcPts val="0"/>
              </a:spcBef>
              <a:spcAft>
                <a:spcPts val="0"/>
              </a:spcAft>
              <a:buSzPts val="1600"/>
              <a:buChar char="○"/>
            </a:pPr>
            <a:r>
              <a:rPr lang="en" b="1">
                <a:solidFill>
                  <a:srgbClr val="7030A0"/>
                </a:solidFill>
              </a:rPr>
              <a:t>Memory</a:t>
            </a:r>
            <a:r>
              <a:rPr lang="en"/>
              <a:t>: consecutive bytes of memory at a computed address ( </a:t>
            </a:r>
            <a:r>
              <a:rPr lang="en">
                <a:latin typeface="Source Code Pro"/>
                <a:ea typeface="Source Code Pro"/>
                <a:cs typeface="Source Code Pro"/>
                <a:sym typeface="Source Code Pro"/>
              </a:rPr>
              <a:t>()</a:t>
            </a:r>
            <a:r>
              <a:rPr lang="en"/>
              <a:t> )</a:t>
            </a:r>
            <a:endParaRPr dirty="0"/>
          </a:p>
        </p:txBody>
      </p:sp>
      <p:sp>
        <p:nvSpPr>
          <p:cNvPr id="240" name="Google Shape;240;p39" descr="Speech bubble pointing to the &quot;w&quot; bullet"/>
          <p:cNvSpPr/>
          <p:nvPr/>
        </p:nvSpPr>
        <p:spPr>
          <a:xfrm>
            <a:off x="4871200" y="877425"/>
            <a:ext cx="3706200" cy="1217700"/>
          </a:xfrm>
          <a:prstGeom prst="wedgeRoundRectCallout">
            <a:avLst>
              <a:gd name="adj1" fmla="val -97553"/>
              <a:gd name="adj2" fmla="val 5905"/>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Why is “word” 2 bytes? Because that was the word size when x86 was new, and it has to be maintained for backwards compatibility.</a:t>
            </a:r>
            <a:endParaRPr dirty="0"/>
          </a:p>
        </p:txBody>
      </p:sp>
      <p:sp>
        <p:nvSpPr>
          <p:cNvPr id="241" name="Google Shape;241;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Instruction Types (Review)</a:t>
            </a:r>
            <a:endParaRPr dirty="0"/>
          </a:p>
        </p:txBody>
      </p:sp>
      <p:sp>
        <p:nvSpPr>
          <p:cNvPr id="247" name="Google Shape;247;p4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dirty="0"/>
              <a:t>Transfer data between memory and a register</a:t>
            </a:r>
            <a:endParaRPr dirty="0"/>
          </a:p>
          <a:p>
            <a:pPr marL="914400" lvl="1" indent="-330200" algn="l" rtl="0">
              <a:spcBef>
                <a:spcPts val="0"/>
              </a:spcBef>
              <a:spcAft>
                <a:spcPts val="0"/>
              </a:spcAft>
              <a:buSzPts val="1600"/>
              <a:buChar char="○"/>
            </a:pPr>
            <a:r>
              <a:rPr lang="en" dirty="0"/>
              <a:t>Load from memory -&gt; register</a:t>
            </a:r>
            <a:endParaRPr dirty="0"/>
          </a:p>
          <a:p>
            <a:pPr marL="1371600" lvl="2" indent="-330200" algn="l" rtl="0">
              <a:spcBef>
                <a:spcPts val="0"/>
              </a:spcBef>
              <a:spcAft>
                <a:spcPts val="0"/>
              </a:spcAft>
              <a:buSzPts val="1600"/>
              <a:buFont typeface="Source Code Pro"/>
              <a:buChar char="■"/>
            </a:pPr>
            <a:r>
              <a:rPr lang="en" dirty="0">
                <a:latin typeface="Source Code Pro"/>
                <a:ea typeface="Source Code Pro"/>
                <a:cs typeface="Source Code Pro"/>
                <a:sym typeface="Source Code Pro"/>
              </a:rPr>
              <a:t>%reg = Memory[address]</a:t>
            </a:r>
            <a:endParaRPr dirty="0">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dirty="0"/>
              <a:t>Store from register -&gt; memory</a:t>
            </a:r>
            <a:endParaRPr dirty="0"/>
          </a:p>
          <a:p>
            <a:pPr marL="1371600" lvl="2" indent="-330200" algn="l" rtl="0">
              <a:spcBef>
                <a:spcPts val="0"/>
              </a:spcBef>
              <a:spcAft>
                <a:spcPts val="0"/>
              </a:spcAft>
              <a:buSzPts val="1600"/>
              <a:buFont typeface="Source Code Pro"/>
              <a:buChar char="■"/>
            </a:pPr>
            <a:r>
              <a:rPr lang="en" dirty="0">
                <a:latin typeface="Source Code Pro"/>
                <a:ea typeface="Source Code Pro"/>
                <a:cs typeface="Source Code Pro"/>
                <a:sym typeface="Source Code Pro"/>
              </a:rPr>
              <a:t>Memory[address] = %reg</a:t>
            </a:r>
            <a:endParaRPr dirty="0">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dirty="0"/>
              <a:t>Note: cannot transfer between two memory locations in one instruction!</a:t>
            </a:r>
            <a:endParaRPr dirty="0"/>
          </a:p>
          <a:p>
            <a:pPr marL="457200" lvl="0" indent="-342900" algn="l" rtl="0">
              <a:spcBef>
                <a:spcPts val="0"/>
              </a:spcBef>
              <a:spcAft>
                <a:spcPts val="0"/>
              </a:spcAft>
              <a:buSzPts val="1800"/>
              <a:buAutoNum type="arabicPeriod"/>
            </a:pPr>
            <a:r>
              <a:rPr lang="en" dirty="0"/>
              <a:t>Perform arithmetic operation on register or memory data</a:t>
            </a:r>
            <a:endParaRPr dirty="0"/>
          </a:p>
          <a:p>
            <a:pPr marL="914400" lvl="1" indent="-330200" algn="l" rtl="0">
              <a:spcBef>
                <a:spcPts val="0"/>
              </a:spcBef>
              <a:spcAft>
                <a:spcPts val="0"/>
              </a:spcAft>
              <a:buSzPts val="1600"/>
              <a:buChar char="○"/>
            </a:pPr>
            <a:r>
              <a:rPr lang="en" u="sng" dirty="0"/>
              <a:t>Ex</a:t>
            </a:r>
            <a:r>
              <a:rPr lang="en" dirty="0"/>
              <a:t>: c = a + b;		z = x &lt;&lt; y;		i = h &amp; g;</a:t>
            </a:r>
            <a:endParaRPr dirty="0"/>
          </a:p>
          <a:p>
            <a:pPr marL="457200" lvl="0" indent="-342900" algn="l" rtl="0">
              <a:spcBef>
                <a:spcPts val="0"/>
              </a:spcBef>
              <a:spcAft>
                <a:spcPts val="0"/>
              </a:spcAft>
              <a:buSzPts val="1800"/>
              <a:buAutoNum type="arabicPeriod"/>
            </a:pPr>
            <a:r>
              <a:rPr lang="en" dirty="0"/>
              <a:t>Control flow: what instruction to execute next</a:t>
            </a:r>
            <a:endParaRPr dirty="0"/>
          </a:p>
          <a:p>
            <a:pPr marL="914400" lvl="1" indent="-330200" algn="l" rtl="0">
              <a:spcBef>
                <a:spcPts val="0"/>
              </a:spcBef>
              <a:spcAft>
                <a:spcPts val="0"/>
              </a:spcAft>
              <a:buSzPts val="1600"/>
              <a:buChar char="○"/>
            </a:pPr>
            <a:r>
              <a:rPr lang="en" dirty="0"/>
              <a:t>Unconditional jumps to/from procedures</a:t>
            </a:r>
            <a:endParaRPr dirty="0"/>
          </a:p>
          <a:p>
            <a:pPr marL="914400" lvl="1" indent="-330200" algn="l" rtl="0">
              <a:spcBef>
                <a:spcPts val="0"/>
              </a:spcBef>
              <a:spcAft>
                <a:spcPts val="0"/>
              </a:spcAft>
              <a:buSzPts val="1600"/>
              <a:buChar char="○"/>
            </a:pPr>
            <a:r>
              <a:rPr lang="en" dirty="0"/>
              <a:t>Conditional branches</a:t>
            </a:r>
            <a:endParaRPr dirty="0"/>
          </a:p>
        </p:txBody>
      </p:sp>
      <p:sp>
        <p:nvSpPr>
          <p:cNvPr id="248" name="Google Shape;248;p40" descr="Speech bubble pointing to &quot;Memory[address]&quot;"/>
          <p:cNvSpPr/>
          <p:nvPr/>
        </p:nvSpPr>
        <p:spPr>
          <a:xfrm>
            <a:off x="6141950" y="537050"/>
            <a:ext cx="1996800" cy="816900"/>
          </a:xfrm>
          <a:prstGeom prst="wedgeRoundRectCallout">
            <a:avLst>
              <a:gd name="adj1" fmla="val -124624"/>
              <a:gd name="adj2" fmla="val 7407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Remember: Memory</a:t>
            </a:r>
            <a:endParaRPr dirty="0"/>
          </a:p>
          <a:p>
            <a:pPr marL="0" lvl="0" indent="0" algn="ctr" rtl="0">
              <a:spcBef>
                <a:spcPts val="0"/>
              </a:spcBef>
              <a:spcAft>
                <a:spcPts val="0"/>
              </a:spcAft>
              <a:buClr>
                <a:schemeClr val="dk1"/>
              </a:buClr>
              <a:buSzPts val="1100"/>
              <a:buFont typeface="Arial"/>
              <a:buNone/>
            </a:pPr>
            <a:r>
              <a:rPr lang="en"/>
              <a:t>is indexed just like an</a:t>
            </a:r>
            <a:endParaRPr dirty="0"/>
          </a:p>
          <a:p>
            <a:pPr marL="0" lvl="0" indent="0" algn="ctr" rtl="0">
              <a:spcBef>
                <a:spcPts val="0"/>
              </a:spcBef>
              <a:spcAft>
                <a:spcPts val="0"/>
              </a:spcAft>
              <a:buNone/>
            </a:pPr>
            <a:r>
              <a:rPr lang="en"/>
              <a:t>array of bytes!</a:t>
            </a:r>
            <a:endParaRPr dirty="0"/>
          </a:p>
        </p:txBody>
      </p:sp>
      <p:sp>
        <p:nvSpPr>
          <p:cNvPr id="249" name="Google Shape;24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Moving Data</a:t>
            </a:r>
            <a:endParaRPr dirty="0"/>
          </a:p>
        </p:txBody>
      </p:sp>
      <p:sp>
        <p:nvSpPr>
          <p:cNvPr id="255" name="Google Shape;255;p4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General form: </a:t>
            </a:r>
            <a:r>
              <a:rPr lang="en">
                <a:solidFill>
                  <a:schemeClr val="dk2"/>
                </a:solidFill>
                <a:latin typeface="Source Code Pro"/>
                <a:ea typeface="Source Code Pro"/>
                <a:cs typeface="Source Code Pro"/>
                <a:sym typeface="Source Code Pro"/>
              </a:rPr>
              <a:t>mov_ &lt;source&gt;, &lt;destination&gt;</a:t>
            </a:r>
            <a:endParaRPr dirty="0">
              <a:solidFill>
                <a:schemeClr val="dk2"/>
              </a:solidFill>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More of a “copy” than a “move”</a:t>
            </a:r>
            <a:endParaRPr dirty="0"/>
          </a:p>
          <a:p>
            <a:pPr marL="914400" lvl="1" indent="-330200" algn="l" rtl="0">
              <a:spcBef>
                <a:spcPts val="0"/>
              </a:spcBef>
              <a:spcAft>
                <a:spcPts val="0"/>
              </a:spcAft>
              <a:buSzPts val="1600"/>
              <a:buChar char="○"/>
            </a:pPr>
            <a:r>
              <a:rPr lang="en"/>
              <a:t>Missing letter (</a:t>
            </a:r>
            <a:r>
              <a:rPr lang="en">
                <a:latin typeface="Source Code Pro"/>
                <a:ea typeface="Source Code Pro"/>
                <a:cs typeface="Source Code Pro"/>
                <a:sym typeface="Source Code Pro"/>
              </a:rPr>
              <a:t>_</a:t>
            </a:r>
            <a:r>
              <a:rPr lang="en"/>
              <a:t>) is for the width specifier</a:t>
            </a:r>
            <a:endParaRPr dirty="0"/>
          </a:p>
          <a:p>
            <a:pPr marL="0" lvl="0" indent="457200" algn="l" rtl="0">
              <a:spcBef>
                <a:spcPts val="1200"/>
              </a:spcBef>
              <a:spcAft>
                <a:spcPts val="0"/>
              </a:spcAft>
              <a:buNone/>
            </a:pPr>
            <a:r>
              <a:rPr lang="en" u="sng"/>
              <a:t>Ex</a:t>
            </a:r>
            <a:r>
              <a:rPr lang="en"/>
              <a:t>: </a:t>
            </a:r>
            <a:r>
              <a:rPr lang="en">
                <a:solidFill>
                  <a:schemeClr val="dk2"/>
                </a:solidFill>
                <a:latin typeface="Source Code Pro"/>
                <a:ea typeface="Source Code Pro"/>
                <a:cs typeface="Source Code Pro"/>
                <a:sym typeface="Source Code Pro"/>
              </a:rPr>
              <a:t>movq %rax, %rbx</a:t>
            </a:r>
            <a:endParaRPr dirty="0">
              <a:latin typeface="Source Code Pro"/>
              <a:ea typeface="Source Code Pro"/>
              <a:cs typeface="Source Code Pro"/>
              <a:sym typeface="Source Code Pro"/>
            </a:endParaRPr>
          </a:p>
          <a:p>
            <a:pPr marL="914400" lvl="1" indent="-330200" algn="l" rtl="0">
              <a:spcBef>
                <a:spcPts val="1200"/>
              </a:spcBef>
              <a:spcAft>
                <a:spcPts val="0"/>
              </a:spcAft>
              <a:buSzPts val="1600"/>
              <a:buFont typeface="Source Code Pro"/>
              <a:buChar char="○"/>
            </a:pPr>
            <a:r>
              <a:rPr lang="en"/>
              <a:t>Copies the 8-byte value from register </a:t>
            </a:r>
            <a:r>
              <a:rPr lang="en">
                <a:latin typeface="Source Code Pro"/>
                <a:ea typeface="Source Code Pro"/>
                <a:cs typeface="Source Code Pro"/>
                <a:sym typeface="Source Code Pro"/>
              </a:rPr>
              <a:t>%rax</a:t>
            </a:r>
            <a:r>
              <a:rPr lang="en"/>
              <a:t> into register </a:t>
            </a:r>
            <a:r>
              <a:rPr lang="en">
                <a:latin typeface="Source Code Pro"/>
                <a:ea typeface="Source Code Pro"/>
                <a:cs typeface="Source Code Pro"/>
                <a:sym typeface="Source Code Pro"/>
              </a:rPr>
              <a:t>%rbx</a:t>
            </a:r>
            <a:endParaRPr dirty="0">
              <a:latin typeface="Source Code Pro"/>
              <a:ea typeface="Source Code Pro"/>
              <a:cs typeface="Source Code Pro"/>
              <a:sym typeface="Source Code Pro"/>
            </a:endParaRPr>
          </a:p>
          <a:p>
            <a:pPr marL="457200" lvl="0" indent="-342900" algn="l" rtl="0">
              <a:spcBef>
                <a:spcPts val="0"/>
              </a:spcBef>
              <a:spcAft>
                <a:spcPts val="0"/>
              </a:spcAft>
              <a:buSzPts val="1800"/>
              <a:buChar char="●"/>
            </a:pPr>
            <a:r>
              <a:rPr lang="en"/>
              <a:t>Operand Combinations:</a:t>
            </a:r>
            <a:endParaRPr dirty="0"/>
          </a:p>
          <a:p>
            <a:pPr marL="914400" lvl="1" indent="-342900" algn="l" rtl="0">
              <a:spcBef>
                <a:spcPts val="0"/>
              </a:spcBef>
              <a:spcAft>
                <a:spcPts val="0"/>
              </a:spcAft>
              <a:buSzPts val="1800"/>
              <a:buChar char="○"/>
            </a:pPr>
            <a:r>
              <a:rPr lang="en" b="1">
                <a:solidFill>
                  <a:srgbClr val="7030A0"/>
                </a:solidFill>
              </a:rPr>
              <a:t>Immediate</a:t>
            </a:r>
            <a:r>
              <a:rPr lang="en"/>
              <a:t> -&gt; </a:t>
            </a:r>
            <a:r>
              <a:rPr lang="en" b="1">
                <a:solidFill>
                  <a:srgbClr val="7030A0"/>
                </a:solidFill>
              </a:rPr>
              <a:t>Register</a:t>
            </a:r>
            <a:r>
              <a:rPr lang="en"/>
              <a:t> or </a:t>
            </a:r>
            <a:r>
              <a:rPr lang="en" b="1">
                <a:solidFill>
                  <a:srgbClr val="7030A0"/>
                </a:solidFill>
              </a:rPr>
              <a:t>Memory</a:t>
            </a:r>
            <a:r>
              <a:rPr lang="en"/>
              <a:t> (copies Immediate value to location)</a:t>
            </a:r>
            <a:endParaRPr dirty="0"/>
          </a:p>
          <a:p>
            <a:pPr marL="914400" lvl="1" indent="-342900" algn="l" rtl="0">
              <a:spcBef>
                <a:spcPts val="0"/>
              </a:spcBef>
              <a:spcAft>
                <a:spcPts val="0"/>
              </a:spcAft>
              <a:buSzPts val="1800"/>
              <a:buChar char="○"/>
            </a:pPr>
            <a:r>
              <a:rPr lang="en" b="1">
                <a:solidFill>
                  <a:srgbClr val="7030A0"/>
                </a:solidFill>
              </a:rPr>
              <a:t>Register</a:t>
            </a:r>
            <a:r>
              <a:rPr lang="en"/>
              <a:t> -&gt; </a:t>
            </a:r>
            <a:r>
              <a:rPr lang="en" b="1">
                <a:solidFill>
                  <a:srgbClr val="7030A0"/>
                </a:solidFill>
              </a:rPr>
              <a:t>Register</a:t>
            </a:r>
            <a:r>
              <a:rPr lang="en"/>
              <a:t> or </a:t>
            </a:r>
            <a:r>
              <a:rPr lang="en" b="1">
                <a:solidFill>
                  <a:srgbClr val="7030A0"/>
                </a:solidFill>
              </a:rPr>
              <a:t>Memory</a:t>
            </a:r>
            <a:r>
              <a:rPr lang="en"/>
              <a:t> (copies data in register to location)</a:t>
            </a:r>
            <a:endParaRPr dirty="0"/>
          </a:p>
          <a:p>
            <a:pPr marL="914400" lvl="1" indent="-342900" algn="l" rtl="0">
              <a:spcBef>
                <a:spcPts val="0"/>
              </a:spcBef>
              <a:spcAft>
                <a:spcPts val="0"/>
              </a:spcAft>
              <a:buSzPts val="1800"/>
              <a:buChar char="○"/>
            </a:pPr>
            <a:r>
              <a:rPr lang="en" b="1">
                <a:solidFill>
                  <a:srgbClr val="7030A0"/>
                </a:solidFill>
              </a:rPr>
              <a:t>Memory</a:t>
            </a:r>
            <a:r>
              <a:rPr lang="en"/>
              <a:t> -&gt; </a:t>
            </a:r>
            <a:r>
              <a:rPr lang="en" b="1">
                <a:solidFill>
                  <a:srgbClr val="7030A0"/>
                </a:solidFill>
              </a:rPr>
              <a:t>Register</a:t>
            </a:r>
            <a:r>
              <a:rPr lang="en"/>
              <a:t> (copies data in memory to register)</a:t>
            </a:r>
            <a:endParaRPr dirty="0"/>
          </a:p>
          <a:p>
            <a:pPr marL="1371600" lvl="2" indent="-330200" algn="l" rtl="0">
              <a:spcBef>
                <a:spcPts val="0"/>
              </a:spcBef>
              <a:spcAft>
                <a:spcPts val="0"/>
              </a:spcAft>
              <a:buSzPts val="1600"/>
              <a:buChar char="■"/>
            </a:pPr>
            <a:r>
              <a:rPr lang="en">
                <a:solidFill>
                  <a:schemeClr val="accent6"/>
                </a:solidFill>
              </a:rPr>
              <a:t>Can’t go from memory -&gt; memory in a single instruction!</a:t>
            </a:r>
            <a:endParaRPr dirty="0">
              <a:solidFill>
                <a:schemeClr val="accent6"/>
              </a:solidFill>
            </a:endParaRPr>
          </a:p>
        </p:txBody>
      </p:sp>
      <p:sp>
        <p:nvSpPr>
          <p:cNvPr id="256" name="Google Shape;256;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Some Arithmetic Operations</a:t>
            </a:r>
            <a:endParaRPr dirty="0"/>
          </a:p>
        </p:txBody>
      </p:sp>
      <p:sp>
        <p:nvSpPr>
          <p:cNvPr id="262" name="Google Shape;262;p42"/>
          <p:cNvSpPr txBox="1">
            <a:spLocks noGrp="1"/>
          </p:cNvSpPr>
          <p:nvPr>
            <p:ph type="body" idx="1"/>
          </p:nvPr>
        </p:nvSpPr>
        <p:spPr>
          <a:xfrm>
            <a:off x="311700" y="742825"/>
            <a:ext cx="4260300" cy="3679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Binary (two-argument) operations</a:t>
            </a:r>
            <a:endParaRPr dirty="0"/>
          </a:p>
          <a:p>
            <a:pPr marL="914400" lvl="1" indent="-330200" algn="l" rtl="0">
              <a:spcBef>
                <a:spcPts val="0"/>
              </a:spcBef>
              <a:spcAft>
                <a:spcPts val="0"/>
              </a:spcAft>
              <a:buSzPts val="1600"/>
              <a:buChar char="○"/>
            </a:pPr>
            <a:r>
              <a:rPr lang="en"/>
              <a:t>Beware argument order!</a:t>
            </a:r>
            <a:endParaRPr dirty="0"/>
          </a:p>
          <a:p>
            <a:pPr marL="1371600" lvl="2" indent="-330200" algn="l" rtl="0">
              <a:spcBef>
                <a:spcPts val="0"/>
              </a:spcBef>
              <a:spcAft>
                <a:spcPts val="0"/>
              </a:spcAft>
              <a:buSzPts val="1600"/>
              <a:buChar char="■"/>
            </a:pPr>
            <a:r>
              <a:rPr lang="en">
                <a:latin typeface="Source Code Pro"/>
                <a:ea typeface="Source Code Pro"/>
                <a:cs typeface="Source Code Pro"/>
                <a:sym typeface="Source Code Pro"/>
              </a:rPr>
              <a:t>src</a:t>
            </a:r>
            <a:r>
              <a:rPr lang="en"/>
              <a:t> can be immediate, register, or memory</a:t>
            </a:r>
            <a:endParaRPr dirty="0"/>
          </a:p>
          <a:p>
            <a:pPr marL="1371600" lvl="2" indent="-330200" algn="l" rtl="0">
              <a:spcBef>
                <a:spcPts val="0"/>
              </a:spcBef>
              <a:spcAft>
                <a:spcPts val="0"/>
              </a:spcAft>
              <a:buSzPts val="1600"/>
              <a:buChar char="■"/>
            </a:pPr>
            <a:r>
              <a:rPr lang="en">
                <a:latin typeface="Source Code Pro"/>
                <a:ea typeface="Source Code Pro"/>
                <a:cs typeface="Source Code Pro"/>
                <a:sym typeface="Source Code Pro"/>
              </a:rPr>
              <a:t>dst</a:t>
            </a:r>
            <a:r>
              <a:rPr lang="en"/>
              <a:t> only register or memory</a:t>
            </a:r>
            <a:endParaRPr dirty="0"/>
          </a:p>
          <a:p>
            <a:pPr marL="1371600" lvl="2" indent="-330200" algn="l" rtl="0">
              <a:spcBef>
                <a:spcPts val="0"/>
              </a:spcBef>
              <a:spcAft>
                <a:spcPts val="0"/>
              </a:spcAft>
              <a:buSzPts val="1600"/>
              <a:buChar char="■"/>
            </a:pPr>
            <a:r>
              <a:rPr lang="en"/>
              <a:t>Results always stored in </a:t>
            </a:r>
            <a:r>
              <a:rPr lang="en">
                <a:latin typeface="Source Code Pro"/>
                <a:ea typeface="Source Code Pro"/>
                <a:cs typeface="Source Code Pro"/>
                <a:sym typeface="Source Code Pro"/>
              </a:rPr>
              <a:t>dst</a:t>
            </a:r>
            <a:endParaRPr dirty="0">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solidFill>
                  <a:schemeClr val="accent6"/>
                </a:solidFill>
              </a:rPr>
              <a:t>Maximum of </a:t>
            </a:r>
            <a:r>
              <a:rPr lang="en" b="1" u="sng">
                <a:solidFill>
                  <a:schemeClr val="accent6"/>
                </a:solidFill>
              </a:rPr>
              <a:t>one</a:t>
            </a:r>
            <a:r>
              <a:rPr lang="en">
                <a:solidFill>
                  <a:schemeClr val="accent6"/>
                </a:solidFill>
              </a:rPr>
              <a:t> memory operand!</a:t>
            </a:r>
            <a:endParaRPr dirty="0">
              <a:solidFill>
                <a:schemeClr val="accent6"/>
              </a:solidFill>
            </a:endParaRPr>
          </a:p>
          <a:p>
            <a:pPr marL="914400" lvl="1" indent="-330200" algn="l" rtl="0">
              <a:spcBef>
                <a:spcPts val="0"/>
              </a:spcBef>
              <a:spcAft>
                <a:spcPts val="0"/>
              </a:spcAft>
              <a:buSzPts val="1600"/>
              <a:buChar char="○"/>
            </a:pPr>
            <a:r>
              <a:rPr lang="en"/>
              <a:t>No distinction between signed and unsigned</a:t>
            </a:r>
            <a:endParaRPr dirty="0"/>
          </a:p>
          <a:p>
            <a:pPr marL="1371600" lvl="2" indent="-330200" algn="l" rtl="0">
              <a:spcBef>
                <a:spcPts val="0"/>
              </a:spcBef>
              <a:spcAft>
                <a:spcPts val="0"/>
              </a:spcAft>
              <a:buSzPts val="1600"/>
              <a:buChar char="■"/>
            </a:pPr>
            <a:r>
              <a:rPr lang="en"/>
              <a:t>Only arithmetic vs logical shifts</a:t>
            </a:r>
            <a:endParaRPr dirty="0"/>
          </a:p>
        </p:txBody>
      </p:sp>
      <p:graphicFrame>
        <p:nvGraphicFramePr>
          <p:cNvPr id="263" name="Google Shape;263;p42"/>
          <p:cNvGraphicFramePr/>
          <p:nvPr/>
        </p:nvGraphicFramePr>
        <p:xfrm>
          <a:off x="4875075" y="225125"/>
          <a:ext cx="4147675" cy="3962100"/>
        </p:xfrm>
        <a:graphic>
          <a:graphicData uri="http://schemas.openxmlformats.org/drawingml/2006/table">
            <a:tbl>
              <a:tblPr>
                <a:noFill/>
                <a:tableStyleId>{54404E9F-477F-4AEA-893F-31EF52F50B60}</a:tableStyleId>
              </a:tblPr>
              <a:tblGrid>
                <a:gridCol w="1328775">
                  <a:extLst>
                    <a:ext uri="{9D8B030D-6E8A-4147-A177-3AD203B41FA5}">
                      <a16:colId xmlns:a16="http://schemas.microsoft.com/office/drawing/2014/main" val="20000"/>
                    </a:ext>
                  </a:extLst>
                </a:gridCol>
                <a:gridCol w="1490075">
                  <a:extLst>
                    <a:ext uri="{9D8B030D-6E8A-4147-A177-3AD203B41FA5}">
                      <a16:colId xmlns:a16="http://schemas.microsoft.com/office/drawing/2014/main" val="20001"/>
                    </a:ext>
                  </a:extLst>
                </a:gridCol>
                <a:gridCol w="132882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solidFill>
                            <a:schemeClr val="lt1"/>
                          </a:solidFill>
                        </a:rPr>
                        <a:t>Format</a:t>
                      </a:r>
                      <a:endParaRPr b="1" dirty="0">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7030A0"/>
                    </a:solidFill>
                  </a:tcPr>
                </a:tc>
                <a:tc>
                  <a:txBody>
                    <a:bodyPr/>
                    <a:lstStyle/>
                    <a:p>
                      <a:pPr marL="0" lvl="0" indent="0" algn="ctr" rtl="0">
                        <a:spcBef>
                          <a:spcPts val="0"/>
                        </a:spcBef>
                        <a:spcAft>
                          <a:spcPts val="0"/>
                        </a:spcAft>
                        <a:buNone/>
                      </a:pPr>
                      <a:r>
                        <a:rPr lang="en" b="1">
                          <a:solidFill>
                            <a:schemeClr val="lt1"/>
                          </a:solidFill>
                        </a:rPr>
                        <a:t>Computation</a:t>
                      </a:r>
                      <a:endParaRPr b="1" dirty="0">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7030A0"/>
                    </a:solidFill>
                  </a:tcPr>
                </a:tc>
                <a:tc>
                  <a:txBody>
                    <a:bodyPr/>
                    <a:lstStyle/>
                    <a:p>
                      <a:pPr marL="0" lvl="0" indent="0" algn="ctr" rtl="0">
                        <a:spcBef>
                          <a:spcPts val="0"/>
                        </a:spcBef>
                        <a:spcAft>
                          <a:spcPts val="0"/>
                        </a:spcAft>
                        <a:buNone/>
                      </a:pPr>
                      <a:r>
                        <a:rPr lang="en" b="1">
                          <a:solidFill>
                            <a:schemeClr val="lt1"/>
                          </a:solidFill>
                        </a:rPr>
                        <a:t>Notes</a:t>
                      </a:r>
                      <a:endParaRPr b="1" dirty="0">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7030A0"/>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b="1">
                          <a:solidFill>
                            <a:schemeClr val="dk1"/>
                          </a:solidFill>
                        </a:rPr>
                        <a:t>add</a:t>
                      </a:r>
                      <a:r>
                        <a:rPr lang="en">
                          <a:solidFill>
                            <a:schemeClr val="dk1"/>
                          </a:solidFill>
                        </a:rPr>
                        <a:t>q src, dst</a:t>
                      </a:r>
                      <a:endParaRPr dirty="0">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a:solidFill>
                            <a:schemeClr val="dk1"/>
                          </a:solidFill>
                        </a:rPr>
                        <a:t>dst = dst + src</a:t>
                      </a:r>
                      <a:endParaRPr dirty="0">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dirty="0">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dk1"/>
                          </a:solidFill>
                        </a:rPr>
                        <a:t>sub</a:t>
                      </a:r>
                      <a:r>
                        <a:rPr lang="en">
                          <a:solidFill>
                            <a:schemeClr val="dk1"/>
                          </a:solidFill>
                        </a:rPr>
                        <a:t>q src, dst</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dst = dst - src</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dirty="0">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dk1"/>
                          </a:solidFill>
                        </a:rPr>
                        <a:t>imul</a:t>
                      </a:r>
                      <a:r>
                        <a:rPr lang="en">
                          <a:solidFill>
                            <a:schemeClr val="dk1"/>
                          </a:solidFill>
                        </a:rPr>
                        <a:t>q src, dst</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dst = dst * src</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dirty="0">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dk1"/>
                          </a:solidFill>
                        </a:rPr>
                        <a:t>sar</a:t>
                      </a:r>
                      <a:r>
                        <a:rPr lang="en">
                          <a:solidFill>
                            <a:schemeClr val="dk1"/>
                          </a:solidFill>
                        </a:rPr>
                        <a:t>q src, dst</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dst = dst &gt;&gt; src</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a:solidFill>
                            <a:schemeClr val="dk1"/>
                          </a:solidFill>
                        </a:rPr>
                        <a:t>Arithmetic</a:t>
                      </a:r>
                      <a:endParaRPr dirty="0">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dk1"/>
                          </a:solidFill>
                        </a:rPr>
                        <a:t>shr</a:t>
                      </a:r>
                      <a:r>
                        <a:rPr lang="en">
                          <a:solidFill>
                            <a:schemeClr val="dk1"/>
                          </a:solidFill>
                        </a:rPr>
                        <a:t>q src, dst</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dst = dst &gt;&gt; src</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a:t>Logical</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dk1"/>
                          </a:solidFill>
                        </a:rPr>
                        <a:t>shl</a:t>
                      </a:r>
                      <a:r>
                        <a:rPr lang="en">
                          <a:solidFill>
                            <a:schemeClr val="dk1"/>
                          </a:solidFill>
                        </a:rPr>
                        <a:t>q src, dst</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dst = dst &lt;&lt; src</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a:t>Same as </a:t>
                      </a:r>
                      <a:r>
                        <a:rPr lang="en" b="1"/>
                        <a:t>shl</a:t>
                      </a:r>
                      <a:r>
                        <a:rPr lang="en"/>
                        <a:t>q</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dk1"/>
                          </a:solidFill>
                        </a:rPr>
                        <a:t>xor</a:t>
                      </a:r>
                      <a:r>
                        <a:rPr lang="en">
                          <a:solidFill>
                            <a:schemeClr val="dk1"/>
                          </a:solidFill>
                        </a:rPr>
                        <a:t>q src, dst</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dst = dst ^ src</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dk1"/>
                          </a:solidFill>
                        </a:rPr>
                        <a:t>and</a:t>
                      </a:r>
                      <a:r>
                        <a:rPr lang="en">
                          <a:solidFill>
                            <a:schemeClr val="dk1"/>
                          </a:solidFill>
                        </a:rPr>
                        <a:t>q src, dst</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dst = dst &amp; src</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FEFEF"/>
                    </a:solidFill>
                  </a:tcPr>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en" b="1"/>
                        <a:t>or</a:t>
                      </a:r>
                      <a:r>
                        <a:rPr lang="en"/>
                        <a:t>q src, dst</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dst = dst | src</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09"/>
                  </a:ext>
                </a:extLst>
              </a:tr>
            </a:tbl>
          </a:graphicData>
        </a:graphic>
      </p:graphicFrame>
      <p:sp>
        <p:nvSpPr>
          <p:cNvPr id="264" name="Google Shape;264;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Practice Question</a:t>
            </a:r>
            <a:endParaRPr dirty="0"/>
          </a:p>
        </p:txBody>
      </p:sp>
      <p:sp>
        <p:nvSpPr>
          <p:cNvPr id="270" name="Google Shape;270;p43"/>
          <p:cNvSpPr txBox="1">
            <a:spLocks noGrp="1"/>
          </p:cNvSpPr>
          <p:nvPr>
            <p:ph type="body" idx="1"/>
          </p:nvPr>
        </p:nvSpPr>
        <p:spPr>
          <a:xfrm>
            <a:off x="354975" y="742824"/>
            <a:ext cx="8520600" cy="572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Which of the following are valid implementations of </a:t>
            </a:r>
            <a:r>
              <a:rPr lang="en">
                <a:latin typeface="Source Code Pro"/>
                <a:ea typeface="Source Code Pro"/>
                <a:cs typeface="Source Code Pro"/>
                <a:sym typeface="Source Code Pro"/>
              </a:rPr>
              <a:t>rcx = rax + rbx</a:t>
            </a:r>
            <a:r>
              <a:rPr lang="en"/>
              <a:t>?</a:t>
            </a:r>
            <a:endParaRPr dirty="0"/>
          </a:p>
        </p:txBody>
      </p:sp>
      <p:sp>
        <p:nvSpPr>
          <p:cNvPr id="272" name="Google Shape;272;p43"/>
          <p:cNvSpPr txBox="1"/>
          <p:nvPr/>
        </p:nvSpPr>
        <p:spPr>
          <a:xfrm>
            <a:off x="354975" y="1315525"/>
            <a:ext cx="4078500" cy="2805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Noto Sans Symbols"/>
              <a:buChar char="●"/>
            </a:pPr>
            <a:r>
              <a:rPr lang="en" sz="1800" dirty="0">
                <a:solidFill>
                  <a:schemeClr val="dk1"/>
                </a:solidFill>
                <a:latin typeface="Source Code Pro"/>
                <a:ea typeface="Source Code Pro"/>
                <a:cs typeface="Source Code Pro"/>
                <a:sym typeface="Source Code Pro"/>
              </a:rPr>
              <a:t>addq %rax, %rcx</a:t>
            </a:r>
            <a:endParaRPr sz="1800" dirty="0">
              <a:solidFill>
                <a:schemeClr val="dk1"/>
              </a:solidFill>
              <a:latin typeface="Source Code Pro"/>
              <a:ea typeface="Source Code Pro"/>
              <a:cs typeface="Source Code Pro"/>
              <a:sym typeface="Source Code Pro"/>
            </a:endParaRPr>
          </a:p>
          <a:p>
            <a:pPr marL="457200" lvl="0" indent="0" algn="l" rtl="0">
              <a:spcBef>
                <a:spcPts val="0"/>
              </a:spcBef>
              <a:spcAft>
                <a:spcPts val="0"/>
              </a:spcAft>
              <a:buNone/>
            </a:pPr>
            <a:r>
              <a:rPr lang="en" sz="1800" dirty="0">
                <a:solidFill>
                  <a:schemeClr val="dk1"/>
                </a:solidFill>
                <a:latin typeface="Source Code Pro"/>
                <a:ea typeface="Source Code Pro"/>
                <a:cs typeface="Source Code Pro"/>
                <a:sym typeface="Source Code Pro"/>
              </a:rPr>
              <a:t>addq %rbx, %rcx</a:t>
            </a:r>
            <a:endParaRPr sz="1800" dirty="0">
              <a:solidFill>
                <a:schemeClr val="dk1"/>
              </a:solidFill>
              <a:latin typeface="Source Code Pro"/>
              <a:ea typeface="Source Code Pro"/>
              <a:cs typeface="Source Code Pro"/>
              <a:sym typeface="Source Code Pro"/>
            </a:endParaRPr>
          </a:p>
          <a:p>
            <a:pPr marL="457200" lvl="0" indent="0" algn="l" rtl="0">
              <a:spcBef>
                <a:spcPts val="0"/>
              </a:spcBef>
              <a:spcAft>
                <a:spcPts val="0"/>
              </a:spcAft>
              <a:buNone/>
            </a:pPr>
            <a:endParaRPr sz="1800" dirty="0">
              <a:solidFill>
                <a:schemeClr val="dk1"/>
              </a:solidFill>
              <a:latin typeface="Source Code Pro"/>
              <a:ea typeface="Source Code Pro"/>
              <a:cs typeface="Source Code Pro"/>
              <a:sym typeface="Source Code Pro"/>
            </a:endParaRPr>
          </a:p>
          <a:p>
            <a:pPr marL="457200" lvl="0" indent="0" algn="l" rtl="0">
              <a:spcBef>
                <a:spcPts val="0"/>
              </a:spcBef>
              <a:spcAft>
                <a:spcPts val="0"/>
              </a:spcAft>
              <a:buNone/>
            </a:pPr>
            <a:endParaRPr sz="1800" dirty="0">
              <a:solidFill>
                <a:schemeClr val="dk1"/>
              </a:solidFill>
              <a:latin typeface="Source Code Pro"/>
              <a:ea typeface="Source Code Pro"/>
              <a:cs typeface="Source Code Pro"/>
              <a:sym typeface="Source Code Pro"/>
            </a:endParaRPr>
          </a:p>
          <a:p>
            <a:pPr marL="457200" lvl="0" indent="-342900" algn="l" rtl="0">
              <a:spcBef>
                <a:spcPts val="0"/>
              </a:spcBef>
              <a:spcAft>
                <a:spcPts val="0"/>
              </a:spcAft>
              <a:buClr>
                <a:schemeClr val="dk1"/>
              </a:buClr>
              <a:buSzPts val="1800"/>
              <a:buFont typeface="Noto Sans Symbols"/>
              <a:buChar char="●"/>
            </a:pPr>
            <a:r>
              <a:rPr lang="en" sz="1800" dirty="0">
                <a:solidFill>
                  <a:schemeClr val="dk1"/>
                </a:solidFill>
                <a:latin typeface="Source Code Pro"/>
                <a:ea typeface="Source Code Pro"/>
                <a:cs typeface="Source Code Pro"/>
                <a:sym typeface="Source Code Pro"/>
              </a:rPr>
              <a:t>movq $0, %rcx</a:t>
            </a:r>
            <a:endParaRPr sz="1800" dirty="0">
              <a:solidFill>
                <a:schemeClr val="dk1"/>
              </a:solidFill>
              <a:latin typeface="Source Code Pro"/>
              <a:ea typeface="Source Code Pro"/>
              <a:cs typeface="Source Code Pro"/>
              <a:sym typeface="Source Code Pro"/>
            </a:endParaRPr>
          </a:p>
          <a:p>
            <a:pPr marL="457200" lvl="0" indent="0" algn="l" rtl="0">
              <a:spcBef>
                <a:spcPts val="0"/>
              </a:spcBef>
              <a:spcAft>
                <a:spcPts val="0"/>
              </a:spcAft>
              <a:buNone/>
            </a:pPr>
            <a:r>
              <a:rPr lang="en" sz="1800" dirty="0">
                <a:solidFill>
                  <a:schemeClr val="dk1"/>
                </a:solidFill>
                <a:latin typeface="Source Code Pro"/>
                <a:ea typeface="Source Code Pro"/>
                <a:cs typeface="Source Code Pro"/>
                <a:sym typeface="Source Code Pro"/>
              </a:rPr>
              <a:t>addq %rbx, %rcx</a:t>
            </a:r>
            <a:endParaRPr sz="1800" dirty="0">
              <a:solidFill>
                <a:schemeClr val="dk1"/>
              </a:solidFill>
              <a:latin typeface="Source Code Pro"/>
              <a:ea typeface="Source Code Pro"/>
              <a:cs typeface="Source Code Pro"/>
              <a:sym typeface="Source Code Pro"/>
            </a:endParaRPr>
          </a:p>
          <a:p>
            <a:pPr marL="457200" lvl="0" indent="0" algn="l" rtl="0">
              <a:spcBef>
                <a:spcPts val="0"/>
              </a:spcBef>
              <a:spcAft>
                <a:spcPts val="0"/>
              </a:spcAft>
              <a:buNone/>
            </a:pPr>
            <a:r>
              <a:rPr lang="en" sz="1800" dirty="0">
                <a:solidFill>
                  <a:schemeClr val="dk1"/>
                </a:solidFill>
                <a:latin typeface="Source Code Pro"/>
                <a:ea typeface="Source Code Pro"/>
                <a:cs typeface="Source Code Pro"/>
                <a:sym typeface="Source Code Pro"/>
              </a:rPr>
              <a:t>addq %rax, %rcx</a:t>
            </a:r>
            <a:endParaRPr sz="1800" dirty="0">
              <a:solidFill>
                <a:schemeClr val="dk1"/>
              </a:solidFill>
              <a:latin typeface="Source Code Pro"/>
              <a:ea typeface="Source Code Pro"/>
              <a:cs typeface="Source Code Pro"/>
              <a:sym typeface="Source Code Pro"/>
            </a:endParaRPr>
          </a:p>
        </p:txBody>
      </p:sp>
      <p:sp>
        <p:nvSpPr>
          <p:cNvPr id="271" name="Google Shape;271;p43"/>
          <p:cNvSpPr txBox="1"/>
          <p:nvPr/>
        </p:nvSpPr>
        <p:spPr>
          <a:xfrm>
            <a:off x="4572000" y="1315525"/>
            <a:ext cx="4078500" cy="2805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Source Code Pro"/>
                <a:ea typeface="Source Code Pro"/>
                <a:cs typeface="Source Code Pro"/>
                <a:sym typeface="Source Code Pro"/>
              </a:rPr>
              <a:t>movq %rax, %rcx</a:t>
            </a:r>
            <a:endParaRPr sz="1800" dirty="0">
              <a:solidFill>
                <a:schemeClr val="dk1"/>
              </a:solidFill>
              <a:latin typeface="Source Code Pro"/>
              <a:ea typeface="Source Code Pro"/>
              <a:cs typeface="Source Code Pro"/>
              <a:sym typeface="Source Code Pro"/>
            </a:endParaRPr>
          </a:p>
          <a:p>
            <a:pPr marL="457200" lvl="0" indent="0" algn="l" rtl="0">
              <a:spcBef>
                <a:spcPts val="0"/>
              </a:spcBef>
              <a:spcAft>
                <a:spcPts val="0"/>
              </a:spcAft>
              <a:buNone/>
            </a:pPr>
            <a:r>
              <a:rPr lang="en" sz="1800">
                <a:solidFill>
                  <a:schemeClr val="dk1"/>
                </a:solidFill>
                <a:latin typeface="Source Code Pro"/>
                <a:ea typeface="Source Code Pro"/>
                <a:cs typeface="Source Code Pro"/>
                <a:sym typeface="Source Code Pro"/>
              </a:rPr>
              <a:t>addq %rbx, %rcx</a:t>
            </a:r>
            <a:endParaRPr sz="1800" dirty="0">
              <a:solidFill>
                <a:schemeClr val="dk1"/>
              </a:solidFill>
              <a:latin typeface="Source Code Pro"/>
              <a:ea typeface="Source Code Pro"/>
              <a:cs typeface="Source Code Pro"/>
              <a:sym typeface="Source Code Pro"/>
            </a:endParaRPr>
          </a:p>
          <a:p>
            <a:pPr marL="457200" lvl="0" indent="0" algn="l" rtl="0">
              <a:spcBef>
                <a:spcPts val="0"/>
              </a:spcBef>
              <a:spcAft>
                <a:spcPts val="0"/>
              </a:spcAft>
              <a:buNone/>
            </a:pPr>
            <a:endParaRPr sz="1800" dirty="0">
              <a:solidFill>
                <a:schemeClr val="dk1"/>
              </a:solidFill>
              <a:latin typeface="Source Code Pro"/>
              <a:ea typeface="Source Code Pro"/>
              <a:cs typeface="Source Code Pro"/>
              <a:sym typeface="Source Code Pro"/>
            </a:endParaRPr>
          </a:p>
          <a:p>
            <a:pPr marL="457200" lvl="0" indent="0" algn="l" rtl="0">
              <a:spcBef>
                <a:spcPts val="0"/>
              </a:spcBef>
              <a:spcAft>
                <a:spcPts val="0"/>
              </a:spcAft>
              <a:buNone/>
            </a:pPr>
            <a:endParaRPr sz="1800" dirty="0">
              <a:solidFill>
                <a:schemeClr val="dk1"/>
              </a:solidFill>
              <a:latin typeface="Source Code Pro"/>
              <a:ea typeface="Source Code Pro"/>
              <a:cs typeface="Source Code Pro"/>
              <a:sym typeface="Source Code Pro"/>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Source Code Pro"/>
                <a:ea typeface="Source Code Pro"/>
                <a:cs typeface="Source Code Pro"/>
                <a:sym typeface="Source Code Pro"/>
              </a:rPr>
              <a:t>xorq %rax, %rax</a:t>
            </a:r>
            <a:endParaRPr sz="1800" dirty="0">
              <a:solidFill>
                <a:schemeClr val="dk1"/>
              </a:solidFill>
              <a:latin typeface="Source Code Pro"/>
              <a:ea typeface="Source Code Pro"/>
              <a:cs typeface="Source Code Pro"/>
              <a:sym typeface="Source Code Pro"/>
            </a:endParaRPr>
          </a:p>
          <a:p>
            <a:pPr marL="457200" lvl="0" indent="0" algn="l" rtl="0">
              <a:spcBef>
                <a:spcPts val="0"/>
              </a:spcBef>
              <a:spcAft>
                <a:spcPts val="0"/>
              </a:spcAft>
              <a:buNone/>
            </a:pPr>
            <a:r>
              <a:rPr lang="en" sz="1800">
                <a:solidFill>
                  <a:schemeClr val="dk1"/>
                </a:solidFill>
                <a:latin typeface="Source Code Pro"/>
                <a:ea typeface="Source Code Pro"/>
                <a:cs typeface="Source Code Pro"/>
                <a:sym typeface="Source Code Pro"/>
              </a:rPr>
              <a:t>addq %rax, %rcx</a:t>
            </a:r>
            <a:endParaRPr sz="1800" dirty="0">
              <a:solidFill>
                <a:schemeClr val="dk1"/>
              </a:solidFill>
              <a:latin typeface="Source Code Pro"/>
              <a:ea typeface="Source Code Pro"/>
              <a:cs typeface="Source Code Pro"/>
              <a:sym typeface="Source Code Pro"/>
            </a:endParaRPr>
          </a:p>
          <a:p>
            <a:pPr marL="457200" lvl="0" indent="0" algn="l" rtl="0">
              <a:spcBef>
                <a:spcPts val="0"/>
              </a:spcBef>
              <a:spcAft>
                <a:spcPts val="0"/>
              </a:spcAft>
              <a:buNone/>
            </a:pPr>
            <a:r>
              <a:rPr lang="en" sz="1800">
                <a:solidFill>
                  <a:schemeClr val="dk1"/>
                </a:solidFill>
                <a:latin typeface="Source Code Pro"/>
                <a:ea typeface="Source Code Pro"/>
                <a:cs typeface="Source Code Pro"/>
                <a:sym typeface="Source Code Pro"/>
              </a:rPr>
              <a:t>addq %rbx, %rcx</a:t>
            </a:r>
            <a:endParaRPr sz="1800" dirty="0">
              <a:solidFill>
                <a:schemeClr val="dk1"/>
              </a:solidFill>
              <a:latin typeface="Source Code Pro"/>
              <a:ea typeface="Source Code Pro"/>
              <a:cs typeface="Source Code Pro"/>
              <a:sym typeface="Source Code Pro"/>
            </a:endParaRPr>
          </a:p>
        </p:txBody>
      </p:sp>
      <p:sp>
        <p:nvSpPr>
          <p:cNvPr id="273" name="Google Shape;273;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Arithmetic Example</a:t>
            </a:r>
            <a:endParaRPr dirty="0"/>
          </a:p>
        </p:txBody>
      </p:sp>
      <p:sp>
        <p:nvSpPr>
          <p:cNvPr id="279" name="Google Shape;279;p44"/>
          <p:cNvSpPr/>
          <p:nvPr/>
        </p:nvSpPr>
        <p:spPr>
          <a:xfrm>
            <a:off x="554175" y="742825"/>
            <a:ext cx="4217100" cy="17598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0000FF"/>
                </a:solidFill>
                <a:latin typeface="Source Code Pro"/>
                <a:ea typeface="Source Code Pro"/>
                <a:cs typeface="Source Code Pro"/>
                <a:sym typeface="Source Code Pro"/>
              </a:rPr>
              <a:t>long</a:t>
            </a:r>
            <a:r>
              <a:rPr lang="en" sz="1600">
                <a:solidFill>
                  <a:schemeClr val="dk1"/>
                </a:solidFill>
                <a:latin typeface="Source Code Pro"/>
                <a:ea typeface="Source Code Pro"/>
                <a:cs typeface="Source Code Pro"/>
                <a:sym typeface="Source Code Pro"/>
              </a:rPr>
              <a:t> simple_arith(</a:t>
            </a:r>
            <a:r>
              <a:rPr lang="en" sz="1600">
                <a:solidFill>
                  <a:srgbClr val="0000FF"/>
                </a:solidFill>
                <a:latin typeface="Source Code Pro"/>
                <a:ea typeface="Source Code Pro"/>
                <a:cs typeface="Source Code Pro"/>
                <a:sym typeface="Source Code Pro"/>
              </a:rPr>
              <a:t>long</a:t>
            </a:r>
            <a:r>
              <a:rPr lang="en" sz="1600">
                <a:solidFill>
                  <a:schemeClr val="dk1"/>
                </a:solidFill>
                <a:latin typeface="Source Code Pro"/>
                <a:ea typeface="Source Code Pro"/>
                <a:cs typeface="Source Code Pro"/>
                <a:sym typeface="Source Code Pro"/>
              </a:rPr>
              <a:t> x, </a:t>
            </a:r>
            <a:r>
              <a:rPr lang="en" sz="1600">
                <a:solidFill>
                  <a:srgbClr val="0000FF"/>
                </a:solidFill>
                <a:latin typeface="Source Code Pro"/>
                <a:ea typeface="Source Code Pro"/>
                <a:cs typeface="Source Code Pro"/>
                <a:sym typeface="Source Code Pro"/>
              </a:rPr>
              <a:t>long</a:t>
            </a:r>
            <a:r>
              <a:rPr lang="en" sz="1600">
                <a:solidFill>
                  <a:schemeClr val="dk1"/>
                </a:solidFill>
                <a:latin typeface="Source Code Pro"/>
                <a:ea typeface="Source Code Pro"/>
                <a:cs typeface="Source Code Pro"/>
                <a:sym typeface="Source Code Pro"/>
              </a:rPr>
              <a:t> y)</a:t>
            </a:r>
            <a:endParaRPr sz="16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sz="1600">
                <a:solidFill>
                  <a:schemeClr val="dk1"/>
                </a:solidFill>
                <a:latin typeface="Source Code Pro"/>
                <a:ea typeface="Source Code Pro"/>
                <a:cs typeface="Source Code Pro"/>
                <a:sym typeface="Source Code Pro"/>
              </a:rPr>
              <a:t>{</a:t>
            </a:r>
            <a:endParaRPr sz="16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sz="1600">
                <a:solidFill>
                  <a:schemeClr val="dk1"/>
                </a:solidFill>
                <a:latin typeface="Source Code Pro"/>
                <a:ea typeface="Source Code Pro"/>
                <a:cs typeface="Source Code Pro"/>
                <a:sym typeface="Source Code Pro"/>
              </a:rPr>
              <a:t>  </a:t>
            </a:r>
            <a:r>
              <a:rPr lang="en" sz="1600">
                <a:solidFill>
                  <a:srgbClr val="0000FF"/>
                </a:solidFill>
                <a:latin typeface="Source Code Pro"/>
                <a:ea typeface="Source Code Pro"/>
                <a:cs typeface="Source Code Pro"/>
                <a:sym typeface="Source Code Pro"/>
              </a:rPr>
              <a:t>long</a:t>
            </a:r>
            <a:r>
              <a:rPr lang="en" sz="1600">
                <a:solidFill>
                  <a:schemeClr val="dk1"/>
                </a:solidFill>
                <a:latin typeface="Source Code Pro"/>
                <a:ea typeface="Source Code Pro"/>
                <a:cs typeface="Source Code Pro"/>
                <a:sym typeface="Source Code Pro"/>
              </a:rPr>
              <a:t> t1 = x + y;</a:t>
            </a:r>
            <a:endParaRPr sz="16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sz="1600">
                <a:solidFill>
                  <a:schemeClr val="dk1"/>
                </a:solidFill>
                <a:latin typeface="Source Code Pro"/>
                <a:ea typeface="Source Code Pro"/>
                <a:cs typeface="Source Code Pro"/>
                <a:sym typeface="Source Code Pro"/>
              </a:rPr>
              <a:t>  </a:t>
            </a:r>
            <a:r>
              <a:rPr lang="en" sz="1600">
                <a:solidFill>
                  <a:srgbClr val="0000FF"/>
                </a:solidFill>
                <a:latin typeface="Source Code Pro"/>
                <a:ea typeface="Source Code Pro"/>
                <a:cs typeface="Source Code Pro"/>
                <a:sym typeface="Source Code Pro"/>
              </a:rPr>
              <a:t>long</a:t>
            </a:r>
            <a:r>
              <a:rPr lang="en" sz="1600">
                <a:solidFill>
                  <a:schemeClr val="dk1"/>
                </a:solidFill>
                <a:latin typeface="Source Code Pro"/>
                <a:ea typeface="Source Code Pro"/>
                <a:cs typeface="Source Code Pro"/>
                <a:sym typeface="Source Code Pro"/>
              </a:rPr>
              <a:t> t2 = t1 * </a:t>
            </a:r>
            <a:r>
              <a:rPr lang="en" sz="1600">
                <a:solidFill>
                  <a:srgbClr val="38761D"/>
                </a:solidFill>
                <a:latin typeface="Source Code Pro"/>
                <a:ea typeface="Source Code Pro"/>
                <a:cs typeface="Source Code Pro"/>
                <a:sym typeface="Source Code Pro"/>
              </a:rPr>
              <a:t>3</a:t>
            </a:r>
            <a:r>
              <a:rPr lang="en" sz="1600">
                <a:solidFill>
                  <a:schemeClr val="dk1"/>
                </a:solidFill>
                <a:latin typeface="Source Code Pro"/>
                <a:ea typeface="Source Code Pro"/>
                <a:cs typeface="Source Code Pro"/>
                <a:sym typeface="Source Code Pro"/>
              </a:rPr>
              <a:t>;</a:t>
            </a:r>
            <a:endParaRPr sz="16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sz="1600">
                <a:solidFill>
                  <a:schemeClr val="dk1"/>
                </a:solidFill>
                <a:latin typeface="Source Code Pro"/>
                <a:ea typeface="Source Code Pro"/>
                <a:cs typeface="Source Code Pro"/>
                <a:sym typeface="Source Code Pro"/>
              </a:rPr>
              <a:t>  </a:t>
            </a:r>
            <a:r>
              <a:rPr lang="en" sz="1600">
                <a:solidFill>
                  <a:srgbClr val="7030A0"/>
                </a:solidFill>
                <a:latin typeface="Source Code Pro"/>
                <a:ea typeface="Source Code Pro"/>
                <a:cs typeface="Source Code Pro"/>
                <a:sym typeface="Source Code Pro"/>
              </a:rPr>
              <a:t>return</a:t>
            </a:r>
            <a:r>
              <a:rPr lang="en" sz="1600">
                <a:solidFill>
                  <a:schemeClr val="dk1"/>
                </a:solidFill>
                <a:latin typeface="Source Code Pro"/>
                <a:ea typeface="Source Code Pro"/>
                <a:cs typeface="Source Code Pro"/>
                <a:sym typeface="Source Code Pro"/>
              </a:rPr>
              <a:t> t2;</a:t>
            </a:r>
            <a:endParaRPr sz="16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Clr>
                <a:schemeClr val="dk1"/>
              </a:buClr>
              <a:buFont typeface="Arial"/>
              <a:buNone/>
            </a:pPr>
            <a:r>
              <a:rPr lang="en" sz="1600">
                <a:solidFill>
                  <a:schemeClr val="dk1"/>
                </a:solidFill>
                <a:latin typeface="Source Code Pro"/>
                <a:ea typeface="Source Code Pro"/>
                <a:cs typeface="Source Code Pro"/>
                <a:sym typeface="Source Code Pro"/>
              </a:rPr>
              <a:t>}</a:t>
            </a:r>
            <a:endParaRPr sz="1600" dirty="0">
              <a:solidFill>
                <a:schemeClr val="dk1"/>
              </a:solidFill>
              <a:latin typeface="Source Code Pro"/>
              <a:ea typeface="Source Code Pro"/>
              <a:cs typeface="Source Code Pro"/>
              <a:sym typeface="Source Code Pro"/>
            </a:endParaRPr>
          </a:p>
        </p:txBody>
      </p:sp>
      <p:sp>
        <p:nvSpPr>
          <p:cNvPr id="280" name="Google Shape;280;p44"/>
          <p:cNvSpPr/>
          <p:nvPr/>
        </p:nvSpPr>
        <p:spPr>
          <a:xfrm>
            <a:off x="3346650" y="2688500"/>
            <a:ext cx="1931100" cy="1420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Source Code Pro"/>
                <a:ea typeface="Source Code Pro"/>
                <a:cs typeface="Source Code Pro"/>
                <a:sym typeface="Source Code Pro"/>
              </a:rPr>
              <a:t>y += x;</a:t>
            </a:r>
            <a:endParaRPr sz="1600" dirty="0">
              <a:latin typeface="Source Code Pro"/>
              <a:ea typeface="Source Code Pro"/>
              <a:cs typeface="Source Code Pro"/>
              <a:sym typeface="Source Code Pro"/>
            </a:endParaRPr>
          </a:p>
          <a:p>
            <a:pPr marL="0" lvl="0" indent="0" algn="ctr" rtl="0">
              <a:spcBef>
                <a:spcPts val="0"/>
              </a:spcBef>
              <a:spcAft>
                <a:spcPts val="0"/>
              </a:spcAft>
              <a:buNone/>
            </a:pPr>
            <a:r>
              <a:rPr lang="en" sz="1600">
                <a:latin typeface="Source Code Pro"/>
                <a:ea typeface="Source Code Pro"/>
                <a:cs typeface="Source Code Pro"/>
                <a:sym typeface="Source Code Pro"/>
              </a:rPr>
              <a:t>y *= </a:t>
            </a:r>
            <a:r>
              <a:rPr lang="en" sz="1600">
                <a:solidFill>
                  <a:srgbClr val="38761D"/>
                </a:solidFill>
                <a:latin typeface="Source Code Pro"/>
                <a:ea typeface="Source Code Pro"/>
                <a:cs typeface="Source Code Pro"/>
                <a:sym typeface="Source Code Pro"/>
              </a:rPr>
              <a:t>3</a:t>
            </a:r>
            <a:r>
              <a:rPr lang="en" sz="1600">
                <a:latin typeface="Source Code Pro"/>
                <a:ea typeface="Source Code Pro"/>
                <a:cs typeface="Source Code Pro"/>
                <a:sym typeface="Source Code Pro"/>
              </a:rPr>
              <a:t>;</a:t>
            </a:r>
            <a:endParaRPr sz="1600" dirty="0">
              <a:latin typeface="Source Code Pro"/>
              <a:ea typeface="Source Code Pro"/>
              <a:cs typeface="Source Code Pro"/>
              <a:sym typeface="Source Code Pro"/>
            </a:endParaRPr>
          </a:p>
          <a:p>
            <a:pPr marL="0" lvl="0" indent="0" algn="ctr" rtl="0">
              <a:spcBef>
                <a:spcPts val="0"/>
              </a:spcBef>
              <a:spcAft>
                <a:spcPts val="0"/>
              </a:spcAft>
              <a:buNone/>
            </a:pPr>
            <a:r>
              <a:rPr lang="en" sz="1600">
                <a:solidFill>
                  <a:srgbClr val="0000FF"/>
                </a:solidFill>
                <a:latin typeface="Source Code Pro"/>
                <a:ea typeface="Source Code Pro"/>
                <a:cs typeface="Source Code Pro"/>
                <a:sym typeface="Source Code Pro"/>
              </a:rPr>
              <a:t>long</a:t>
            </a:r>
            <a:r>
              <a:rPr lang="en" sz="1600">
                <a:latin typeface="Source Code Pro"/>
                <a:ea typeface="Source Code Pro"/>
                <a:cs typeface="Source Code Pro"/>
                <a:sym typeface="Source Code Pro"/>
              </a:rPr>
              <a:t> r = y;</a:t>
            </a:r>
            <a:endParaRPr sz="1600" dirty="0">
              <a:latin typeface="Source Code Pro"/>
              <a:ea typeface="Source Code Pro"/>
              <a:cs typeface="Source Code Pro"/>
              <a:sym typeface="Source Code Pro"/>
            </a:endParaRPr>
          </a:p>
          <a:p>
            <a:pPr marL="0" lvl="0" indent="0" algn="ctr" rtl="0">
              <a:spcBef>
                <a:spcPts val="0"/>
              </a:spcBef>
              <a:spcAft>
                <a:spcPts val="0"/>
              </a:spcAft>
              <a:buNone/>
            </a:pPr>
            <a:r>
              <a:rPr lang="en" sz="1600">
                <a:solidFill>
                  <a:srgbClr val="7030A0"/>
                </a:solidFill>
                <a:latin typeface="Source Code Pro"/>
                <a:ea typeface="Source Code Pro"/>
                <a:cs typeface="Source Code Pro"/>
                <a:sym typeface="Source Code Pro"/>
              </a:rPr>
              <a:t>return</a:t>
            </a:r>
            <a:r>
              <a:rPr lang="en" sz="1600">
                <a:latin typeface="Source Code Pro"/>
                <a:ea typeface="Source Code Pro"/>
                <a:cs typeface="Source Code Pro"/>
                <a:sym typeface="Source Code Pro"/>
              </a:rPr>
              <a:t> r;</a:t>
            </a:r>
            <a:endParaRPr sz="1600" dirty="0">
              <a:latin typeface="Source Code Pro"/>
              <a:ea typeface="Source Code Pro"/>
              <a:cs typeface="Source Code Pro"/>
              <a:sym typeface="Source Code Pro"/>
            </a:endParaRPr>
          </a:p>
        </p:txBody>
      </p:sp>
      <p:cxnSp>
        <p:nvCxnSpPr>
          <p:cNvPr id="282" name="Google Shape;282;p44" descr="Arrow pointing from the first text box (long simple_arith...) to the second (y += x...)"/>
          <p:cNvCxnSpPr>
            <a:stCxn id="279" idx="2"/>
            <a:endCxn id="280" idx="1"/>
          </p:cNvCxnSpPr>
          <p:nvPr/>
        </p:nvCxnSpPr>
        <p:spPr>
          <a:xfrm>
            <a:off x="2662725" y="2502625"/>
            <a:ext cx="684000" cy="896100"/>
          </a:xfrm>
          <a:prstGeom prst="straightConnector1">
            <a:avLst/>
          </a:prstGeom>
          <a:noFill/>
          <a:ln w="28575" cap="flat" cmpd="sng">
            <a:solidFill>
              <a:srgbClr val="7030A0"/>
            </a:solidFill>
            <a:prstDash val="solid"/>
            <a:round/>
            <a:headEnd type="none" w="med" len="med"/>
            <a:tailEnd type="triangle" w="med" len="med"/>
          </a:ln>
        </p:spPr>
      </p:cxnSp>
      <p:graphicFrame>
        <p:nvGraphicFramePr>
          <p:cNvPr id="284" name="Google Shape;284;p44"/>
          <p:cNvGraphicFramePr/>
          <p:nvPr/>
        </p:nvGraphicFramePr>
        <p:xfrm>
          <a:off x="6078675" y="360625"/>
          <a:ext cx="2641050" cy="1584840"/>
        </p:xfrm>
        <a:graphic>
          <a:graphicData uri="http://schemas.openxmlformats.org/drawingml/2006/table">
            <a:tbl>
              <a:tblPr>
                <a:noFill/>
                <a:tableStyleId>{54404E9F-477F-4AEA-893F-31EF52F50B60}</a:tableStyleId>
              </a:tblPr>
              <a:tblGrid>
                <a:gridCol w="1320525">
                  <a:extLst>
                    <a:ext uri="{9D8B030D-6E8A-4147-A177-3AD203B41FA5}">
                      <a16:colId xmlns:a16="http://schemas.microsoft.com/office/drawing/2014/main" val="20000"/>
                    </a:ext>
                  </a:extLst>
                </a:gridCol>
                <a:gridCol w="1320525">
                  <a:extLst>
                    <a:ext uri="{9D8B030D-6E8A-4147-A177-3AD203B41FA5}">
                      <a16:colId xmlns:a16="http://schemas.microsoft.com/office/drawing/2014/main" val="20001"/>
                    </a:ext>
                  </a:extLst>
                </a:gridCol>
              </a:tblGrid>
              <a:tr h="325475">
                <a:tc>
                  <a:txBody>
                    <a:bodyPr/>
                    <a:lstStyle/>
                    <a:p>
                      <a:pPr marL="0" lvl="0" indent="0" algn="ctr" rtl="0">
                        <a:spcBef>
                          <a:spcPts val="0"/>
                        </a:spcBef>
                        <a:spcAft>
                          <a:spcPts val="0"/>
                        </a:spcAft>
                        <a:buNone/>
                      </a:pPr>
                      <a:r>
                        <a:rPr lang="en" b="1" dirty="0">
                          <a:solidFill>
                            <a:schemeClr val="lt1"/>
                          </a:solidFill>
                        </a:rPr>
                        <a:t>Register</a:t>
                      </a:r>
                      <a:endParaRPr b="1" dirty="0">
                        <a:solidFill>
                          <a:schemeClr val="lt1"/>
                        </a:solidFill>
                      </a:endParaRPr>
                    </a:p>
                  </a:txBody>
                  <a:tcPr marL="91425" marR="91425" marT="91425" marB="91425">
                    <a:solidFill>
                      <a:srgbClr val="7030A0"/>
                    </a:solidFill>
                  </a:tcPr>
                </a:tc>
                <a:tc>
                  <a:txBody>
                    <a:bodyPr/>
                    <a:lstStyle/>
                    <a:p>
                      <a:pPr marL="0" lvl="0" indent="0" algn="ctr" rtl="0">
                        <a:spcBef>
                          <a:spcPts val="0"/>
                        </a:spcBef>
                        <a:spcAft>
                          <a:spcPts val="0"/>
                        </a:spcAft>
                        <a:buNone/>
                      </a:pPr>
                      <a:r>
                        <a:rPr lang="en" b="1" dirty="0">
                          <a:solidFill>
                            <a:schemeClr val="lt1"/>
                          </a:solidFill>
                        </a:rPr>
                        <a:t>Uses</a:t>
                      </a:r>
                      <a:endParaRPr b="1" dirty="0">
                        <a:solidFill>
                          <a:schemeClr val="lt1"/>
                        </a:solidFill>
                      </a:endParaRPr>
                    </a:p>
                  </a:txBody>
                  <a:tcPr marL="91425" marR="91425" marT="91425" marB="91425">
                    <a:solidFill>
                      <a:srgbClr val="7030A0"/>
                    </a:solidFill>
                  </a:tcPr>
                </a:tc>
                <a:extLst>
                  <a:ext uri="{0D108BD9-81ED-4DB2-BD59-A6C34878D82A}">
                    <a16:rowId xmlns:a16="http://schemas.microsoft.com/office/drawing/2014/main" val="10000"/>
                  </a:ext>
                </a:extLst>
              </a:tr>
              <a:tr h="325475">
                <a:tc>
                  <a:txBody>
                    <a:bodyPr/>
                    <a:lstStyle/>
                    <a:p>
                      <a:pPr marL="0" lvl="0" indent="0" algn="ctr" rtl="0">
                        <a:spcBef>
                          <a:spcPts val="0"/>
                        </a:spcBef>
                        <a:spcAft>
                          <a:spcPts val="0"/>
                        </a:spcAft>
                        <a:buNone/>
                      </a:pPr>
                      <a:r>
                        <a:rPr lang="en" b="1">
                          <a:latin typeface="Source Code Pro"/>
                          <a:ea typeface="Source Code Pro"/>
                          <a:cs typeface="Source Code Pro"/>
                          <a:sym typeface="Source Code Pro"/>
                        </a:rPr>
                        <a:t>%rdi</a:t>
                      </a:r>
                      <a:endParaRPr b="1" dirty="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t>1st arg (x)</a:t>
                      </a:r>
                      <a:endParaRPr dirty="0"/>
                    </a:p>
                  </a:txBody>
                  <a:tcPr marL="91425" marR="91425" marT="91425" marB="91425"/>
                </a:tc>
                <a:extLst>
                  <a:ext uri="{0D108BD9-81ED-4DB2-BD59-A6C34878D82A}">
                    <a16:rowId xmlns:a16="http://schemas.microsoft.com/office/drawing/2014/main" val="10001"/>
                  </a:ext>
                </a:extLst>
              </a:tr>
              <a:tr h="325475">
                <a:tc>
                  <a:txBody>
                    <a:bodyPr/>
                    <a:lstStyle/>
                    <a:p>
                      <a:pPr marL="0" lvl="0" indent="0" algn="ctr" rtl="0">
                        <a:spcBef>
                          <a:spcPts val="0"/>
                        </a:spcBef>
                        <a:spcAft>
                          <a:spcPts val="0"/>
                        </a:spcAft>
                        <a:buNone/>
                      </a:pPr>
                      <a:r>
                        <a:rPr lang="en" b="1">
                          <a:latin typeface="Source Code Pro"/>
                          <a:ea typeface="Source Code Pro"/>
                          <a:cs typeface="Source Code Pro"/>
                          <a:sym typeface="Source Code Pro"/>
                        </a:rPr>
                        <a:t>%rsi</a:t>
                      </a:r>
                      <a:endParaRPr b="1" dirty="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t>2nd arg (y)</a:t>
                      </a:r>
                      <a:endParaRPr dirty="0"/>
                    </a:p>
                  </a:txBody>
                  <a:tcPr marL="91425" marR="91425" marT="91425" marB="91425"/>
                </a:tc>
                <a:extLst>
                  <a:ext uri="{0D108BD9-81ED-4DB2-BD59-A6C34878D82A}">
                    <a16:rowId xmlns:a16="http://schemas.microsoft.com/office/drawing/2014/main" val="10002"/>
                  </a:ext>
                </a:extLst>
              </a:tr>
              <a:tr h="325475">
                <a:tc>
                  <a:txBody>
                    <a:bodyPr/>
                    <a:lstStyle/>
                    <a:p>
                      <a:pPr marL="0" lvl="0" indent="0" algn="ctr" rtl="0">
                        <a:spcBef>
                          <a:spcPts val="0"/>
                        </a:spcBef>
                        <a:spcAft>
                          <a:spcPts val="0"/>
                        </a:spcAft>
                        <a:buNone/>
                      </a:pPr>
                      <a:r>
                        <a:rPr lang="en" b="1">
                          <a:latin typeface="Source Code Pro"/>
                          <a:ea typeface="Source Code Pro"/>
                          <a:cs typeface="Source Code Pro"/>
                          <a:sym typeface="Source Code Pro"/>
                        </a:rPr>
                        <a:t>%rax</a:t>
                      </a:r>
                      <a:endParaRPr b="1" dirty="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dirty="0"/>
                        <a:t>return value</a:t>
                      </a:r>
                      <a:endParaRPr dirty="0"/>
                    </a:p>
                  </a:txBody>
                  <a:tcPr marL="91425" marR="91425" marT="91425" marB="91425"/>
                </a:tc>
                <a:extLst>
                  <a:ext uri="{0D108BD9-81ED-4DB2-BD59-A6C34878D82A}">
                    <a16:rowId xmlns:a16="http://schemas.microsoft.com/office/drawing/2014/main" val="10003"/>
                  </a:ext>
                </a:extLst>
              </a:tr>
            </a:tbl>
          </a:graphicData>
        </a:graphic>
      </p:graphicFrame>
      <p:sp>
        <p:nvSpPr>
          <p:cNvPr id="281" name="Google Shape;281;p44"/>
          <p:cNvSpPr/>
          <p:nvPr/>
        </p:nvSpPr>
        <p:spPr>
          <a:xfrm>
            <a:off x="6199850" y="2502625"/>
            <a:ext cx="2762400" cy="15498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 sz="1600">
                <a:solidFill>
                  <a:schemeClr val="dk1"/>
                </a:solidFill>
                <a:latin typeface="Source Code Pro"/>
                <a:ea typeface="Source Code Pro"/>
                <a:cs typeface="Source Code Pro"/>
                <a:sym typeface="Source Code Pro"/>
              </a:rPr>
              <a:t>simple_arith:</a:t>
            </a:r>
            <a:endParaRPr sz="16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Clr>
                <a:schemeClr val="dk1"/>
              </a:buClr>
              <a:buFont typeface="Arial"/>
              <a:buNone/>
            </a:pPr>
            <a:r>
              <a:rPr lang="en" sz="1600">
                <a:solidFill>
                  <a:schemeClr val="dk1"/>
                </a:solidFill>
                <a:latin typeface="Source Code Pro"/>
                <a:ea typeface="Source Code Pro"/>
                <a:cs typeface="Source Code Pro"/>
                <a:sym typeface="Source Code Pro"/>
              </a:rPr>
              <a:t>  </a:t>
            </a:r>
            <a:r>
              <a:rPr lang="en" sz="1600" b="1">
                <a:solidFill>
                  <a:schemeClr val="dk1"/>
                </a:solidFill>
                <a:latin typeface="Source Code Pro"/>
                <a:ea typeface="Source Code Pro"/>
                <a:cs typeface="Source Code Pro"/>
                <a:sym typeface="Source Code Pro"/>
              </a:rPr>
              <a:t>addq</a:t>
            </a:r>
            <a:r>
              <a:rPr lang="en" sz="1600">
                <a:solidFill>
                  <a:schemeClr val="dk1"/>
                </a:solidFill>
                <a:latin typeface="Source Code Pro"/>
                <a:ea typeface="Source Code Pro"/>
                <a:cs typeface="Source Code Pro"/>
                <a:sym typeface="Source Code Pro"/>
              </a:rPr>
              <a:t>    %rdi, %rsi</a:t>
            </a:r>
            <a:endParaRPr sz="16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Clr>
                <a:schemeClr val="dk1"/>
              </a:buClr>
              <a:buFont typeface="Arial"/>
              <a:buNone/>
            </a:pPr>
            <a:r>
              <a:rPr lang="en" sz="1600">
                <a:solidFill>
                  <a:schemeClr val="dk1"/>
                </a:solidFill>
                <a:latin typeface="Source Code Pro"/>
                <a:ea typeface="Source Code Pro"/>
                <a:cs typeface="Source Code Pro"/>
                <a:sym typeface="Source Code Pro"/>
              </a:rPr>
              <a:t>  </a:t>
            </a:r>
            <a:r>
              <a:rPr lang="en" sz="1600" b="1">
                <a:solidFill>
                  <a:schemeClr val="dk1"/>
                </a:solidFill>
                <a:latin typeface="Source Code Pro"/>
                <a:ea typeface="Source Code Pro"/>
                <a:cs typeface="Source Code Pro"/>
                <a:sym typeface="Source Code Pro"/>
              </a:rPr>
              <a:t>imulq</a:t>
            </a:r>
            <a:r>
              <a:rPr lang="en" sz="1600">
                <a:solidFill>
                  <a:schemeClr val="dk1"/>
                </a:solidFill>
                <a:latin typeface="Source Code Pro"/>
                <a:ea typeface="Source Code Pro"/>
                <a:cs typeface="Source Code Pro"/>
                <a:sym typeface="Source Code Pro"/>
              </a:rPr>
              <a:t>     $3, %rsi</a:t>
            </a:r>
            <a:endParaRPr sz="16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Clr>
                <a:schemeClr val="dk1"/>
              </a:buClr>
              <a:buFont typeface="Arial"/>
              <a:buNone/>
            </a:pPr>
            <a:r>
              <a:rPr lang="en" sz="1600">
                <a:solidFill>
                  <a:schemeClr val="dk1"/>
                </a:solidFill>
                <a:latin typeface="Source Code Pro"/>
                <a:ea typeface="Source Code Pro"/>
                <a:cs typeface="Source Code Pro"/>
                <a:sym typeface="Source Code Pro"/>
              </a:rPr>
              <a:t>  </a:t>
            </a:r>
            <a:r>
              <a:rPr lang="en" sz="1600" b="1">
                <a:solidFill>
                  <a:schemeClr val="dk1"/>
                </a:solidFill>
                <a:latin typeface="Source Code Pro"/>
                <a:ea typeface="Source Code Pro"/>
                <a:cs typeface="Source Code Pro"/>
                <a:sym typeface="Source Code Pro"/>
              </a:rPr>
              <a:t>movq</a:t>
            </a:r>
            <a:r>
              <a:rPr lang="en" sz="1600">
                <a:solidFill>
                  <a:schemeClr val="dk1"/>
                </a:solidFill>
                <a:latin typeface="Source Code Pro"/>
                <a:ea typeface="Source Code Pro"/>
                <a:cs typeface="Source Code Pro"/>
                <a:sym typeface="Source Code Pro"/>
              </a:rPr>
              <a:t>    %rsi, %rax </a:t>
            </a:r>
            <a:endParaRPr sz="16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Clr>
                <a:schemeClr val="dk1"/>
              </a:buClr>
              <a:buFont typeface="Arial"/>
              <a:buNone/>
            </a:pPr>
            <a:r>
              <a:rPr lang="en" sz="1600">
                <a:solidFill>
                  <a:schemeClr val="dk1"/>
                </a:solidFill>
                <a:latin typeface="Source Code Pro"/>
                <a:ea typeface="Source Code Pro"/>
                <a:cs typeface="Source Code Pro"/>
                <a:sym typeface="Source Code Pro"/>
              </a:rPr>
              <a:t>  </a:t>
            </a:r>
            <a:r>
              <a:rPr lang="en" sz="1600" b="1">
                <a:solidFill>
                  <a:schemeClr val="dk1"/>
                </a:solidFill>
                <a:latin typeface="Source Code Pro"/>
                <a:ea typeface="Source Code Pro"/>
                <a:cs typeface="Source Code Pro"/>
                <a:sym typeface="Source Code Pro"/>
              </a:rPr>
              <a:t>ret</a:t>
            </a:r>
            <a:endParaRPr sz="1600" dirty="0">
              <a:latin typeface="Source Code Pro"/>
              <a:ea typeface="Source Code Pro"/>
              <a:cs typeface="Source Code Pro"/>
              <a:sym typeface="Source Code Pro"/>
            </a:endParaRPr>
          </a:p>
        </p:txBody>
      </p:sp>
      <p:cxnSp>
        <p:nvCxnSpPr>
          <p:cNvPr id="283" name="Google Shape;283;p44" descr="Arrow pointing form the second text box (y +=x...) to the most recent one (simple_arith:...)"/>
          <p:cNvCxnSpPr>
            <a:stCxn id="280" idx="3"/>
            <a:endCxn id="281" idx="1"/>
          </p:cNvCxnSpPr>
          <p:nvPr/>
        </p:nvCxnSpPr>
        <p:spPr>
          <a:xfrm rot="10800000" flipH="1">
            <a:off x="5277750" y="3277400"/>
            <a:ext cx="922200" cy="121200"/>
          </a:xfrm>
          <a:prstGeom prst="straightConnector1">
            <a:avLst/>
          </a:prstGeom>
          <a:noFill/>
          <a:ln w="28575" cap="flat" cmpd="sng">
            <a:solidFill>
              <a:srgbClr val="7030A0"/>
            </a:solidFill>
            <a:prstDash val="solid"/>
            <a:round/>
            <a:headEnd type="none" w="med" len="med"/>
            <a:tailEnd type="triangle" w="med" len="med"/>
          </a:ln>
        </p:spPr>
      </p:cxnSp>
      <p:sp>
        <p:nvSpPr>
          <p:cNvPr id="285" name="Google Shape;285;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of Basic Addressing Modes</a:t>
            </a:r>
            <a:endParaRPr dirty="0"/>
          </a:p>
        </p:txBody>
      </p:sp>
      <p:sp>
        <p:nvSpPr>
          <p:cNvPr id="294" name="Google Shape;294;p45"/>
          <p:cNvSpPr txBox="1"/>
          <p:nvPr/>
        </p:nvSpPr>
        <p:spPr>
          <a:xfrm>
            <a:off x="4459425" y="831275"/>
            <a:ext cx="4225800" cy="1575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dirty="0">
                <a:solidFill>
                  <a:schemeClr val="dk1"/>
                </a:solidFill>
              </a:rPr>
              <a:t>Parentheses = memory addressing</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Treat the value in the register as an address</a:t>
            </a:r>
            <a:endParaRPr sz="1800" dirty="0">
              <a:solidFill>
                <a:schemeClr val="dk1"/>
              </a:solidFill>
            </a:endParaRPr>
          </a:p>
        </p:txBody>
      </p:sp>
      <p:sp>
        <p:nvSpPr>
          <p:cNvPr id="291" name="Google Shape;291;p45"/>
          <p:cNvSpPr/>
          <p:nvPr/>
        </p:nvSpPr>
        <p:spPr>
          <a:xfrm>
            <a:off x="670175" y="742825"/>
            <a:ext cx="3609600" cy="174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add_ptr(</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xp, </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yp)</a:t>
            </a:r>
            <a:endParaRPr dirty="0">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t0 = *xp;</a:t>
            </a:r>
            <a:endParaRPr dirty="0">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t1 = *yp;</a:t>
            </a:r>
            <a:endParaRPr dirty="0">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t0 + t1;</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p:txBody>
      </p:sp>
      <p:sp>
        <p:nvSpPr>
          <p:cNvPr id="292" name="Google Shape;292;p45"/>
          <p:cNvSpPr/>
          <p:nvPr/>
        </p:nvSpPr>
        <p:spPr>
          <a:xfrm>
            <a:off x="670175" y="2656600"/>
            <a:ext cx="3609600" cy="14739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add_ptr:</a:t>
            </a:r>
            <a:endParaRPr dirty="0">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solidFill>
                  <a:schemeClr val="dk1"/>
                </a:solidFill>
                <a:latin typeface="Source Code Pro"/>
                <a:ea typeface="Source Code Pro"/>
                <a:cs typeface="Source Code Pro"/>
                <a:sym typeface="Source Code Pro"/>
              </a:rPr>
              <a:t>movq</a:t>
            </a:r>
            <a:r>
              <a:rPr lang="en">
                <a:solidFill>
                  <a:schemeClr val="dk1"/>
                </a:solidFill>
                <a:latin typeface="Source Code Pro"/>
                <a:ea typeface="Source Code Pro"/>
                <a:cs typeface="Source Code Pro"/>
                <a:sym typeface="Source Code Pro"/>
              </a:rPr>
              <a:t> (%rdi), %rdx</a:t>
            </a:r>
            <a:endParaRPr dirty="0">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solidFill>
                  <a:schemeClr val="dk1"/>
                </a:solidFill>
                <a:latin typeface="Source Code Pro"/>
                <a:ea typeface="Source Code Pro"/>
                <a:cs typeface="Source Code Pro"/>
                <a:sym typeface="Source Code Pro"/>
              </a:rPr>
              <a:t>movq</a:t>
            </a:r>
            <a:r>
              <a:rPr lang="en">
                <a:solidFill>
                  <a:schemeClr val="dk1"/>
                </a:solidFill>
                <a:latin typeface="Source Code Pro"/>
                <a:ea typeface="Source Code Pro"/>
                <a:cs typeface="Source Code Pro"/>
                <a:sym typeface="Source Code Pro"/>
              </a:rPr>
              <a:t> (%rsi), %rax</a:t>
            </a:r>
            <a:endParaRPr dirty="0">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solidFill>
                  <a:schemeClr val="dk1"/>
                </a:solidFill>
                <a:latin typeface="Source Code Pro"/>
                <a:ea typeface="Source Code Pro"/>
                <a:cs typeface="Source Code Pro"/>
                <a:sym typeface="Source Code Pro"/>
              </a:rPr>
              <a:t>addq </a:t>
            </a:r>
            <a:r>
              <a:rPr lang="en">
                <a:solidFill>
                  <a:schemeClr val="dk1"/>
                </a:solidFill>
                <a:latin typeface="Source Code Pro"/>
                <a:ea typeface="Source Code Pro"/>
                <a:cs typeface="Source Code Pro"/>
                <a:sym typeface="Source Code Pro"/>
              </a:rPr>
              <a:t>%rdx, %rax</a:t>
            </a:r>
            <a:endParaRPr dirty="0">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b="1">
                <a:solidFill>
                  <a:schemeClr val="dk1"/>
                </a:solidFill>
                <a:latin typeface="Source Code Pro"/>
                <a:ea typeface="Source Code Pro"/>
                <a:cs typeface="Source Code Pro"/>
                <a:sym typeface="Source Code Pro"/>
              </a:rPr>
              <a:t>ret</a:t>
            </a:r>
            <a:endParaRPr b="1" dirty="0">
              <a:solidFill>
                <a:schemeClr val="dk1"/>
              </a:solidFill>
              <a:latin typeface="Source Code Pro"/>
              <a:ea typeface="Source Code Pro"/>
              <a:cs typeface="Source Code Pro"/>
              <a:sym typeface="Source Code Pro"/>
            </a:endParaRPr>
          </a:p>
        </p:txBody>
      </p:sp>
      <p:sp>
        <p:nvSpPr>
          <p:cNvPr id="293" name="Google Shape;293;p45"/>
          <p:cNvSpPr txBox="1"/>
          <p:nvPr/>
        </p:nvSpPr>
        <p:spPr>
          <a:xfrm>
            <a:off x="5264725" y="2718950"/>
            <a:ext cx="2710200" cy="71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Compiler Explorer:</a:t>
            </a:r>
            <a:endParaRPr sz="1600" dirty="0">
              <a:solidFill>
                <a:schemeClr val="dk1"/>
              </a:solidFill>
            </a:endParaRPr>
          </a:p>
          <a:p>
            <a:pPr marL="0" lvl="0" indent="0" algn="l" rtl="0">
              <a:spcBef>
                <a:spcPts val="0"/>
              </a:spcBef>
              <a:spcAft>
                <a:spcPts val="0"/>
              </a:spcAft>
              <a:buNone/>
            </a:pPr>
            <a:r>
              <a:rPr lang="en" sz="1600" u="sng">
                <a:solidFill>
                  <a:schemeClr val="hlink"/>
                </a:solidFill>
                <a:hlinkClick r:id="rId3"/>
              </a:rPr>
              <a:t>https://godbolt.org/z/zc4Pcq</a:t>
            </a:r>
            <a:endParaRPr sz="1600" dirty="0">
              <a:solidFill>
                <a:schemeClr val="dk1"/>
              </a:solidFill>
            </a:endParaRPr>
          </a:p>
          <a:p>
            <a:pPr marL="0" lvl="0" indent="0" algn="l" rtl="0">
              <a:spcBef>
                <a:spcPts val="0"/>
              </a:spcBef>
              <a:spcAft>
                <a:spcPts val="0"/>
              </a:spcAft>
              <a:buNone/>
            </a:pPr>
            <a:endParaRPr sz="1600" dirty="0">
              <a:solidFill>
                <a:schemeClr val="dk1"/>
              </a:solidFill>
            </a:endParaRPr>
          </a:p>
        </p:txBody>
      </p:sp>
      <p:sp>
        <p:nvSpPr>
          <p:cNvPr id="295" name="Google Shape;295;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Understanding </a:t>
            </a:r>
            <a:r>
              <a:rPr lang="en">
                <a:latin typeface="Source Code Pro"/>
                <a:ea typeface="Source Code Pro"/>
                <a:cs typeface="Source Code Pro"/>
                <a:sym typeface="Source Code Pro"/>
              </a:rPr>
              <a:t>add_ptr()</a:t>
            </a:r>
            <a:endParaRPr dirty="0">
              <a:latin typeface="Source Code Pro"/>
              <a:ea typeface="Source Code Pro"/>
              <a:cs typeface="Source Code Pro"/>
              <a:sym typeface="Source Code Pro"/>
            </a:endParaRPr>
          </a:p>
        </p:txBody>
      </p:sp>
      <p:sp>
        <p:nvSpPr>
          <p:cNvPr id="304" name="Google Shape;304;p46"/>
          <p:cNvSpPr/>
          <p:nvPr/>
        </p:nvSpPr>
        <p:spPr>
          <a:xfrm>
            <a:off x="670175" y="742825"/>
            <a:ext cx="3609600" cy="174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add_ptr(</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xp, </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yp)</a:t>
            </a:r>
            <a:endParaRPr dirty="0">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t0 = *xp;</a:t>
            </a:r>
            <a:endParaRPr dirty="0">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t1 = *yp;</a:t>
            </a:r>
            <a:endParaRPr dirty="0">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t0 + t1;</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p:txBody>
      </p:sp>
      <p:sp>
        <p:nvSpPr>
          <p:cNvPr id="305" name="Google Shape;305;p46"/>
          <p:cNvSpPr/>
          <p:nvPr/>
        </p:nvSpPr>
        <p:spPr>
          <a:xfrm>
            <a:off x="670175" y="2656600"/>
            <a:ext cx="3609600" cy="14739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add_ptr:</a:t>
            </a:r>
            <a:endParaRPr dirty="0">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solidFill>
                  <a:schemeClr val="dk1"/>
                </a:solidFill>
                <a:latin typeface="Source Code Pro"/>
                <a:ea typeface="Source Code Pro"/>
                <a:cs typeface="Source Code Pro"/>
                <a:sym typeface="Source Code Pro"/>
              </a:rPr>
              <a:t>movq</a:t>
            </a:r>
            <a:r>
              <a:rPr lang="en">
                <a:solidFill>
                  <a:schemeClr val="dk1"/>
                </a:solidFill>
                <a:latin typeface="Source Code Pro"/>
                <a:ea typeface="Source Code Pro"/>
                <a:cs typeface="Source Code Pro"/>
                <a:sym typeface="Source Code Pro"/>
              </a:rPr>
              <a:t> (%rdi), %rdx</a:t>
            </a:r>
            <a:endParaRPr dirty="0">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solidFill>
                  <a:schemeClr val="dk1"/>
                </a:solidFill>
                <a:latin typeface="Source Code Pro"/>
                <a:ea typeface="Source Code Pro"/>
                <a:cs typeface="Source Code Pro"/>
                <a:sym typeface="Source Code Pro"/>
              </a:rPr>
              <a:t>movq</a:t>
            </a:r>
            <a:r>
              <a:rPr lang="en">
                <a:solidFill>
                  <a:schemeClr val="dk1"/>
                </a:solidFill>
                <a:latin typeface="Source Code Pro"/>
                <a:ea typeface="Source Code Pro"/>
                <a:cs typeface="Source Code Pro"/>
                <a:sym typeface="Source Code Pro"/>
              </a:rPr>
              <a:t> (%rsi), %rax</a:t>
            </a:r>
            <a:endParaRPr dirty="0">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solidFill>
                  <a:schemeClr val="dk1"/>
                </a:solidFill>
                <a:latin typeface="Source Code Pro"/>
                <a:ea typeface="Source Code Pro"/>
                <a:cs typeface="Source Code Pro"/>
                <a:sym typeface="Source Code Pro"/>
              </a:rPr>
              <a:t>addq </a:t>
            </a:r>
            <a:r>
              <a:rPr lang="en">
                <a:solidFill>
                  <a:schemeClr val="dk1"/>
                </a:solidFill>
                <a:latin typeface="Source Code Pro"/>
                <a:ea typeface="Source Code Pro"/>
                <a:cs typeface="Source Code Pro"/>
                <a:sym typeface="Source Code Pro"/>
              </a:rPr>
              <a:t>%rdx, %rax</a:t>
            </a:r>
            <a:endParaRPr dirty="0">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b="1">
                <a:solidFill>
                  <a:schemeClr val="dk1"/>
                </a:solidFill>
                <a:latin typeface="Source Code Pro"/>
                <a:ea typeface="Source Code Pro"/>
                <a:cs typeface="Source Code Pro"/>
                <a:sym typeface="Source Code Pro"/>
              </a:rPr>
              <a:t>ret</a:t>
            </a:r>
            <a:endParaRPr b="1" dirty="0">
              <a:solidFill>
                <a:schemeClr val="dk1"/>
              </a:solidFill>
              <a:latin typeface="Source Code Pro"/>
              <a:ea typeface="Source Code Pro"/>
              <a:cs typeface="Source Code Pro"/>
              <a:sym typeface="Source Code Pro"/>
            </a:endParaRPr>
          </a:p>
        </p:txBody>
      </p:sp>
      <p:graphicFrame>
        <p:nvGraphicFramePr>
          <p:cNvPr id="301" name="Google Shape;301;p46"/>
          <p:cNvGraphicFramePr/>
          <p:nvPr/>
        </p:nvGraphicFramePr>
        <p:xfrm>
          <a:off x="6338425" y="170125"/>
          <a:ext cx="1956975" cy="1740600"/>
        </p:xfrm>
        <a:graphic>
          <a:graphicData uri="http://schemas.openxmlformats.org/drawingml/2006/table">
            <a:tbl>
              <a:tblPr>
                <a:noFill/>
                <a:tableStyleId>{54404E9F-477F-4AEA-893F-31EF52F50B60}</a:tableStyleId>
              </a:tblPr>
              <a:tblGrid>
                <a:gridCol w="926775">
                  <a:extLst>
                    <a:ext uri="{9D8B030D-6E8A-4147-A177-3AD203B41FA5}">
                      <a16:colId xmlns:a16="http://schemas.microsoft.com/office/drawing/2014/main" val="20000"/>
                    </a:ext>
                  </a:extLst>
                </a:gridCol>
                <a:gridCol w="1030200">
                  <a:extLst>
                    <a:ext uri="{9D8B030D-6E8A-4147-A177-3AD203B41FA5}">
                      <a16:colId xmlns:a16="http://schemas.microsoft.com/office/drawing/2014/main" val="20001"/>
                    </a:ext>
                  </a:extLst>
                </a:gridCol>
              </a:tblGrid>
              <a:tr h="398150">
                <a:tc>
                  <a:txBody>
                    <a:bodyPr/>
                    <a:lstStyle/>
                    <a:p>
                      <a:pPr marL="0" lvl="0" indent="0" algn="ctr" rtl="0">
                        <a:spcBef>
                          <a:spcPts val="0"/>
                        </a:spcBef>
                        <a:spcAft>
                          <a:spcPts val="0"/>
                        </a:spcAft>
                        <a:buNone/>
                      </a:pPr>
                      <a:r>
                        <a:rPr lang="en" b="1">
                          <a:solidFill>
                            <a:schemeClr val="lt1"/>
                          </a:solidFill>
                        </a:rPr>
                        <a:t>Register</a:t>
                      </a:r>
                      <a:endParaRPr b="1" dirty="0">
                        <a:solidFill>
                          <a:schemeClr val="lt1"/>
                        </a:solidFill>
                      </a:endParaRPr>
                    </a:p>
                  </a:txBody>
                  <a:tcPr marL="91425" marR="91425" marT="91425" marB="91425">
                    <a:solidFill>
                      <a:srgbClr val="7030A0"/>
                    </a:solidFill>
                  </a:tcPr>
                </a:tc>
                <a:tc>
                  <a:txBody>
                    <a:bodyPr/>
                    <a:lstStyle/>
                    <a:p>
                      <a:pPr marL="0" lvl="0" indent="0" algn="ctr" rtl="0">
                        <a:spcBef>
                          <a:spcPts val="0"/>
                        </a:spcBef>
                        <a:spcAft>
                          <a:spcPts val="0"/>
                        </a:spcAft>
                        <a:buNone/>
                      </a:pPr>
                      <a:r>
                        <a:rPr lang="en" b="1">
                          <a:solidFill>
                            <a:schemeClr val="lt1"/>
                          </a:solidFill>
                        </a:rPr>
                        <a:t>Variable</a:t>
                      </a:r>
                      <a:endParaRPr b="1" dirty="0">
                        <a:solidFill>
                          <a:schemeClr val="lt1"/>
                        </a:solidFill>
                      </a:endParaRPr>
                    </a:p>
                  </a:txBody>
                  <a:tcPr marL="91425" marR="91425" marT="91425" marB="91425">
                    <a:solidFill>
                      <a:srgbClr val="7030A0"/>
                    </a:solidFill>
                  </a:tcPr>
                </a:tc>
                <a:extLst>
                  <a:ext uri="{0D108BD9-81ED-4DB2-BD59-A6C34878D82A}">
                    <a16:rowId xmlns:a16="http://schemas.microsoft.com/office/drawing/2014/main" val="10000"/>
                  </a:ext>
                </a:extLst>
              </a:tr>
              <a:tr h="3454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%rdi</a:t>
                      </a:r>
                      <a:endParaRPr dirty="0">
                        <a:latin typeface="Source Code Pro"/>
                        <a:ea typeface="Source Code Pro"/>
                        <a:cs typeface="Source Code Pro"/>
                        <a:sym typeface="Source Code Pro"/>
                      </a:endParaRPr>
                    </a:p>
                  </a:txBody>
                  <a:tcPr marL="91425" marR="91425" marT="45700" marB="4570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xp</a:t>
                      </a:r>
                      <a:endParaRPr dirty="0">
                        <a:latin typeface="Source Code Pro"/>
                        <a:ea typeface="Source Code Pro"/>
                        <a:cs typeface="Source Code Pro"/>
                        <a:sym typeface="Source Code Pro"/>
                      </a:endParaRPr>
                    </a:p>
                  </a:txBody>
                  <a:tcPr marL="91425" marR="91425" marT="45700" marB="45700"/>
                </a:tc>
                <a:extLst>
                  <a:ext uri="{0D108BD9-81ED-4DB2-BD59-A6C34878D82A}">
                    <a16:rowId xmlns:a16="http://schemas.microsoft.com/office/drawing/2014/main" val="10001"/>
                  </a:ext>
                </a:extLst>
              </a:tr>
              <a:tr h="3454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%rsi</a:t>
                      </a:r>
                      <a:endParaRPr dirty="0">
                        <a:latin typeface="Source Code Pro"/>
                        <a:ea typeface="Source Code Pro"/>
                        <a:cs typeface="Source Code Pro"/>
                        <a:sym typeface="Source Code Pro"/>
                      </a:endParaRPr>
                    </a:p>
                  </a:txBody>
                  <a:tcPr marL="91425" marR="91425" marT="45700" marB="4570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yp</a:t>
                      </a:r>
                      <a:endParaRPr dirty="0">
                        <a:latin typeface="Source Code Pro"/>
                        <a:ea typeface="Source Code Pro"/>
                        <a:cs typeface="Source Code Pro"/>
                        <a:sym typeface="Source Code Pro"/>
                      </a:endParaRPr>
                    </a:p>
                  </a:txBody>
                  <a:tcPr marL="91425" marR="91425" marT="45700" marB="45700"/>
                </a:tc>
                <a:extLst>
                  <a:ext uri="{0D108BD9-81ED-4DB2-BD59-A6C34878D82A}">
                    <a16:rowId xmlns:a16="http://schemas.microsoft.com/office/drawing/2014/main" val="10002"/>
                  </a:ext>
                </a:extLst>
              </a:tr>
              <a:tr h="3454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%rdx</a:t>
                      </a:r>
                      <a:endParaRPr dirty="0">
                        <a:latin typeface="Source Code Pro"/>
                        <a:ea typeface="Source Code Pro"/>
                        <a:cs typeface="Source Code Pro"/>
                        <a:sym typeface="Source Code Pro"/>
                      </a:endParaRPr>
                    </a:p>
                  </a:txBody>
                  <a:tcPr marL="91425" marR="91425" marT="45700" marB="4570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t0</a:t>
                      </a:r>
                      <a:endParaRPr dirty="0">
                        <a:latin typeface="Source Code Pro"/>
                        <a:ea typeface="Source Code Pro"/>
                        <a:cs typeface="Source Code Pro"/>
                        <a:sym typeface="Source Code Pro"/>
                      </a:endParaRPr>
                    </a:p>
                  </a:txBody>
                  <a:tcPr marL="91425" marR="91425" marT="45700" marB="45700"/>
                </a:tc>
                <a:extLst>
                  <a:ext uri="{0D108BD9-81ED-4DB2-BD59-A6C34878D82A}">
                    <a16:rowId xmlns:a16="http://schemas.microsoft.com/office/drawing/2014/main" val="10003"/>
                  </a:ext>
                </a:extLst>
              </a:tr>
              <a:tr h="30625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%rax</a:t>
                      </a:r>
                      <a:endParaRPr dirty="0">
                        <a:latin typeface="Source Code Pro"/>
                        <a:ea typeface="Source Code Pro"/>
                        <a:cs typeface="Source Code Pro"/>
                        <a:sym typeface="Source Code Pro"/>
                      </a:endParaRPr>
                    </a:p>
                  </a:txBody>
                  <a:tcPr marL="91425" marR="91425" marT="45700" marB="45700"/>
                </a:tc>
                <a:tc>
                  <a:txBody>
                    <a:bodyPr/>
                    <a:lstStyle/>
                    <a:p>
                      <a:pPr marL="0" lvl="0" indent="0" algn="ctr" rtl="0">
                        <a:spcBef>
                          <a:spcPts val="0"/>
                        </a:spcBef>
                        <a:spcAft>
                          <a:spcPts val="0"/>
                        </a:spcAft>
                        <a:buNone/>
                      </a:pPr>
                      <a:r>
                        <a:rPr lang="en" dirty="0">
                          <a:latin typeface="Source Code Pro"/>
                          <a:ea typeface="Source Code Pro"/>
                          <a:cs typeface="Source Code Pro"/>
                          <a:sym typeface="Source Code Pro"/>
                        </a:rPr>
                        <a:t>return</a:t>
                      </a:r>
                      <a:endParaRPr dirty="0">
                        <a:latin typeface="Source Code Pro"/>
                        <a:ea typeface="Source Code Pro"/>
                        <a:cs typeface="Source Code Pro"/>
                        <a:sym typeface="Source Code Pro"/>
                      </a:endParaRPr>
                    </a:p>
                  </a:txBody>
                  <a:tcPr marL="91425" marR="91425" marT="45700" marB="45700"/>
                </a:tc>
                <a:extLst>
                  <a:ext uri="{0D108BD9-81ED-4DB2-BD59-A6C34878D82A}">
                    <a16:rowId xmlns:a16="http://schemas.microsoft.com/office/drawing/2014/main" val="10004"/>
                  </a:ext>
                </a:extLst>
              </a:tr>
            </a:tbl>
          </a:graphicData>
        </a:graphic>
      </p:graphicFrame>
      <p:pic>
        <p:nvPicPr>
          <p:cNvPr id="302" name="Google Shape;302;p46" descr="The left column is labeled &quot;Registers&quot; and contains 4 boxes labeled &quot;%rdi&quot;, &quot;%rsi&quot;, &quot;%rax&quot;, and &quot;%rdx&quot;. The right column is labeled &quot;Memory&quot; and contains 5 empty purple boxes. The %rdi and %rsi boxes each have an arrow pointing to different boxes in the Memory column."/>
          <p:cNvPicPr preferRelativeResize="0"/>
          <p:nvPr/>
        </p:nvPicPr>
        <p:blipFill>
          <a:blip r:embed="rId3">
            <a:alphaModFix/>
          </a:blip>
          <a:stretch>
            <a:fillRect/>
          </a:stretch>
        </p:blipFill>
        <p:spPr>
          <a:xfrm>
            <a:off x="5829650" y="2100500"/>
            <a:ext cx="2974526" cy="2030000"/>
          </a:xfrm>
          <a:prstGeom prst="rect">
            <a:avLst/>
          </a:prstGeom>
          <a:noFill/>
          <a:ln>
            <a:noFill/>
          </a:ln>
        </p:spPr>
      </p:pic>
      <p:sp>
        <p:nvSpPr>
          <p:cNvPr id="303" name="Google Shape;303;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Review Questions</a:t>
            </a:r>
            <a:endParaRPr dirty="0"/>
          </a:p>
        </p:txBody>
      </p:sp>
      <p:sp>
        <p:nvSpPr>
          <p:cNvPr id="92" name="Google Shape;92;p2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Assume that the register </a:t>
            </a:r>
            <a:r>
              <a:rPr lang="en">
                <a:latin typeface="Source Code Pro"/>
                <a:ea typeface="Source Code Pro"/>
                <a:cs typeface="Source Code Pro"/>
                <a:sym typeface="Source Code Pro"/>
              </a:rPr>
              <a:t>%rdx</a:t>
            </a:r>
            <a:r>
              <a:rPr lang="en"/>
              <a:t> holds the value </a:t>
            </a:r>
            <a:r>
              <a:rPr lang="en" b="1">
                <a:latin typeface="Source Code Pro"/>
                <a:ea typeface="Source Code Pro"/>
                <a:cs typeface="Source Code Pro"/>
                <a:sym typeface="Source Code Pro"/>
              </a:rPr>
              <a:t>0x 01 02 03 04 05 06 07 08</a:t>
            </a:r>
            <a:endParaRPr b="1" dirty="0">
              <a:latin typeface="Source Code Pro"/>
              <a:ea typeface="Source Code Pro"/>
              <a:cs typeface="Source Code Pro"/>
              <a:sym typeface="Source Code Pro"/>
            </a:endParaRPr>
          </a:p>
          <a:p>
            <a:pPr marL="0" lvl="0" indent="0" algn="l" rtl="0">
              <a:spcBef>
                <a:spcPts val="1200"/>
              </a:spcBef>
              <a:spcAft>
                <a:spcPts val="0"/>
              </a:spcAft>
              <a:buNone/>
            </a:pPr>
            <a:r>
              <a:rPr lang="en"/>
              <a:t>Answer the following questions about the instruction </a:t>
            </a:r>
            <a:r>
              <a:rPr lang="en" b="1">
                <a:latin typeface="Source Code Pro"/>
                <a:ea typeface="Source Code Pro"/>
                <a:cs typeface="Source Code Pro"/>
                <a:sym typeface="Source Code Pro"/>
              </a:rPr>
              <a:t>subq $1, %rdx</a:t>
            </a:r>
            <a:endParaRPr b="1" dirty="0">
              <a:latin typeface="Source Code Pro"/>
              <a:ea typeface="Source Code Pro"/>
              <a:cs typeface="Source Code Pro"/>
              <a:sym typeface="Source Code Pro"/>
            </a:endParaRPr>
          </a:p>
          <a:p>
            <a:pPr marL="457200" lvl="0" indent="-342900" algn="l" rtl="0">
              <a:spcBef>
                <a:spcPts val="1200"/>
              </a:spcBef>
              <a:spcAft>
                <a:spcPts val="0"/>
              </a:spcAft>
              <a:buClr>
                <a:srgbClr val="7030A0"/>
              </a:buClr>
              <a:buSzPts val="1800"/>
              <a:buAutoNum type="arabicPeriod"/>
            </a:pPr>
            <a:r>
              <a:rPr lang="en"/>
              <a:t>Operation type:</a:t>
            </a:r>
            <a:endParaRPr dirty="0"/>
          </a:p>
          <a:p>
            <a:pPr marL="457200" lvl="0" indent="-342900" algn="l" rtl="0">
              <a:spcBef>
                <a:spcPts val="0"/>
              </a:spcBef>
              <a:spcAft>
                <a:spcPts val="0"/>
              </a:spcAft>
              <a:buClr>
                <a:srgbClr val="7030A0"/>
              </a:buClr>
              <a:buSzPts val="1800"/>
              <a:buAutoNum type="arabicPeriod"/>
            </a:pPr>
            <a:r>
              <a:rPr lang="en"/>
              <a:t>Operand types:</a:t>
            </a:r>
            <a:endParaRPr dirty="0"/>
          </a:p>
          <a:p>
            <a:pPr marL="457200" lvl="0" indent="-342900" algn="l" rtl="0">
              <a:spcBef>
                <a:spcPts val="0"/>
              </a:spcBef>
              <a:spcAft>
                <a:spcPts val="0"/>
              </a:spcAft>
              <a:buClr>
                <a:srgbClr val="7030A0"/>
              </a:buClr>
              <a:buSzPts val="1800"/>
              <a:buAutoNum type="arabicPeriod"/>
            </a:pPr>
            <a:r>
              <a:rPr lang="en"/>
              <a:t>Operating width:</a:t>
            </a:r>
            <a:endParaRPr dirty="0"/>
          </a:p>
          <a:p>
            <a:pPr marL="457200" lvl="0" indent="-342900" algn="l" rtl="0">
              <a:spcBef>
                <a:spcPts val="0"/>
              </a:spcBef>
              <a:spcAft>
                <a:spcPts val="0"/>
              </a:spcAft>
              <a:buClr>
                <a:srgbClr val="7030A0"/>
              </a:buClr>
              <a:buSzPts val="1800"/>
              <a:buAutoNum type="arabicPeriod"/>
            </a:pPr>
            <a:r>
              <a:rPr lang="en"/>
              <a:t>(extra) Result stored in </a:t>
            </a:r>
            <a:r>
              <a:rPr lang="en">
                <a:latin typeface="Source Code Pro"/>
                <a:ea typeface="Source Code Pro"/>
                <a:cs typeface="Source Code Pro"/>
                <a:sym typeface="Source Code Pro"/>
              </a:rPr>
              <a:t>%rdx</a:t>
            </a:r>
            <a:r>
              <a:rPr lang="en"/>
              <a:t>:</a:t>
            </a:r>
            <a:endParaRPr dirty="0"/>
          </a:p>
        </p:txBody>
      </p:sp>
      <p:sp>
        <p:nvSpPr>
          <p:cNvPr id="93" name="Google Shape;9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Memory Addressing Modes</a:t>
            </a:r>
            <a:endParaRPr dirty="0"/>
          </a:p>
        </p:txBody>
      </p:sp>
      <p:sp>
        <p:nvSpPr>
          <p:cNvPr id="311" name="Google Shape;311;p4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General format: </a:t>
            </a:r>
            <a:r>
              <a:rPr lang="en">
                <a:latin typeface="Source Code Pro"/>
                <a:ea typeface="Source Code Pro"/>
                <a:cs typeface="Source Code Pro"/>
                <a:sym typeface="Source Code Pro"/>
              </a:rPr>
              <a:t>D(Rb,Ri,S) = </a:t>
            </a:r>
            <a:r>
              <a:rPr lang="en"/>
              <a:t>Mem[Reg(</a:t>
            </a:r>
            <a:r>
              <a:rPr lang="en">
                <a:latin typeface="Source Code Pro"/>
                <a:ea typeface="Source Code Pro"/>
                <a:cs typeface="Source Code Pro"/>
                <a:sym typeface="Source Code Pro"/>
              </a:rPr>
              <a:t>Rb</a:t>
            </a:r>
            <a:r>
              <a:rPr lang="en"/>
              <a:t>) + Reg(</a:t>
            </a:r>
            <a:r>
              <a:rPr lang="en">
                <a:latin typeface="Source Code Pro"/>
                <a:ea typeface="Source Code Pro"/>
                <a:cs typeface="Source Code Pro"/>
                <a:sym typeface="Source Code Pro"/>
              </a:rPr>
              <a:t>Ri</a:t>
            </a:r>
            <a:r>
              <a:rPr lang="en"/>
              <a:t>)*</a:t>
            </a:r>
            <a:r>
              <a:rPr lang="en">
                <a:latin typeface="Source Code Pro"/>
                <a:ea typeface="Source Code Pro"/>
                <a:cs typeface="Source Code Pro"/>
                <a:sym typeface="Source Code Pro"/>
              </a:rPr>
              <a:t>S</a:t>
            </a:r>
            <a:r>
              <a:rPr lang="en"/>
              <a:t> + </a:t>
            </a:r>
            <a:r>
              <a:rPr lang="en">
                <a:latin typeface="Source Code Pro"/>
                <a:ea typeface="Source Code Pro"/>
                <a:cs typeface="Source Code Pro"/>
                <a:sym typeface="Source Code Pro"/>
              </a:rPr>
              <a:t>D</a:t>
            </a:r>
            <a:r>
              <a:rPr lang="en"/>
              <a:t>]</a:t>
            </a:r>
            <a:endParaRPr dirty="0"/>
          </a:p>
          <a:p>
            <a:pPr marL="914400" lvl="1"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Rb</a:t>
            </a:r>
            <a:r>
              <a:rPr lang="en"/>
              <a:t> = base register (any register)</a:t>
            </a:r>
            <a:endParaRPr dirty="0"/>
          </a:p>
          <a:p>
            <a:pPr marL="914400" lvl="1"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Ri</a:t>
            </a:r>
            <a:r>
              <a:rPr lang="en"/>
              <a:t> = index register (any register except </a:t>
            </a:r>
            <a:r>
              <a:rPr lang="en">
                <a:latin typeface="Source Code Pro"/>
                <a:ea typeface="Source Code Pro"/>
                <a:cs typeface="Source Code Pro"/>
                <a:sym typeface="Source Code Pro"/>
              </a:rPr>
              <a:t>%rsp</a:t>
            </a:r>
            <a:r>
              <a:rPr lang="en"/>
              <a:t>)</a:t>
            </a:r>
            <a:endParaRPr dirty="0"/>
          </a:p>
          <a:p>
            <a:pPr marL="914400" lvl="1"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S</a:t>
            </a:r>
            <a:r>
              <a:rPr lang="en"/>
              <a:t> = scale factor (1, 2, 4, 8) - </a:t>
            </a:r>
            <a:r>
              <a:rPr lang="en">
                <a:solidFill>
                  <a:schemeClr val="accent6"/>
                </a:solidFill>
              </a:rPr>
              <a:t>Why these numbers?</a:t>
            </a:r>
            <a:endParaRPr dirty="0">
              <a:solidFill>
                <a:schemeClr val="accent6"/>
              </a:solidFill>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D</a:t>
            </a:r>
            <a:r>
              <a:rPr lang="en"/>
              <a:t> = displacement value (immediate)</a:t>
            </a:r>
            <a:endParaRPr dirty="0"/>
          </a:p>
          <a:p>
            <a:pPr marL="457200" lvl="0" indent="-342900" algn="l" rtl="0">
              <a:spcBef>
                <a:spcPts val="0"/>
              </a:spcBef>
              <a:spcAft>
                <a:spcPts val="0"/>
              </a:spcAft>
              <a:buSzPts val="1800"/>
              <a:buChar char="●"/>
            </a:pPr>
            <a:r>
              <a:rPr lang="en"/>
              <a:t>Can leave any of these out:</a:t>
            </a:r>
            <a:endParaRPr dirty="0"/>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D(Rb,Ri)</a:t>
            </a:r>
            <a:r>
              <a:rPr lang="en"/>
              <a:t>		-	</a:t>
            </a:r>
            <a:r>
              <a:rPr lang="en">
                <a:latin typeface="Source Code Pro"/>
                <a:ea typeface="Source Code Pro"/>
                <a:cs typeface="Source Code Pro"/>
                <a:sym typeface="Source Code Pro"/>
              </a:rPr>
              <a:t>S</a:t>
            </a:r>
            <a:r>
              <a:rPr lang="en"/>
              <a:t>=1</a:t>
            </a:r>
            <a:endParaRPr dirty="0"/>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(Rb,Ri,S)</a:t>
            </a:r>
            <a:r>
              <a:rPr lang="en"/>
              <a:t>		-	</a:t>
            </a:r>
            <a:r>
              <a:rPr lang="en">
                <a:latin typeface="Source Code Pro"/>
                <a:ea typeface="Source Code Pro"/>
                <a:cs typeface="Source Code Pro"/>
                <a:sym typeface="Source Code Pro"/>
              </a:rPr>
              <a:t>D</a:t>
            </a:r>
            <a:r>
              <a:rPr lang="en"/>
              <a:t>=0</a:t>
            </a:r>
            <a:endParaRPr dirty="0"/>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(Rb,Ri)</a:t>
            </a:r>
            <a:r>
              <a:rPr lang="en"/>
              <a:t>			-	</a:t>
            </a:r>
            <a:r>
              <a:rPr lang="en">
                <a:latin typeface="Source Code Pro"/>
                <a:ea typeface="Source Code Pro"/>
                <a:cs typeface="Source Code Pro"/>
                <a:sym typeface="Source Code Pro"/>
              </a:rPr>
              <a:t>D</a:t>
            </a:r>
            <a:r>
              <a:rPr lang="en"/>
              <a:t>=0, </a:t>
            </a:r>
            <a:r>
              <a:rPr lang="en">
                <a:latin typeface="Source Code Pro"/>
                <a:ea typeface="Source Code Pro"/>
                <a:cs typeface="Source Code Pro"/>
                <a:sym typeface="Source Code Pro"/>
              </a:rPr>
              <a:t>S</a:t>
            </a:r>
            <a:r>
              <a:rPr lang="en"/>
              <a:t>=1</a:t>
            </a:r>
            <a:endParaRPr dirty="0"/>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(,Ri,S)</a:t>
            </a:r>
            <a:r>
              <a:rPr lang="en"/>
              <a:t>			-	</a:t>
            </a:r>
            <a:r>
              <a:rPr lang="en">
                <a:latin typeface="Source Code Pro"/>
                <a:ea typeface="Source Code Pro"/>
                <a:cs typeface="Source Code Pro"/>
                <a:sym typeface="Source Code Pro"/>
              </a:rPr>
              <a:t>D</a:t>
            </a:r>
            <a:r>
              <a:rPr lang="en"/>
              <a:t>=0, </a:t>
            </a:r>
            <a:r>
              <a:rPr lang="en">
                <a:latin typeface="Source Code Pro"/>
                <a:ea typeface="Source Code Pro"/>
                <a:cs typeface="Source Code Pro"/>
                <a:sym typeface="Source Code Pro"/>
              </a:rPr>
              <a:t>Rb</a:t>
            </a:r>
            <a:r>
              <a:rPr lang="en"/>
              <a:t>=0</a:t>
            </a:r>
            <a:endParaRPr dirty="0"/>
          </a:p>
          <a:p>
            <a:pPr marL="914400" lvl="1" indent="-330200" algn="l" rtl="0">
              <a:spcBef>
                <a:spcPts val="0"/>
              </a:spcBef>
              <a:spcAft>
                <a:spcPts val="0"/>
              </a:spcAft>
              <a:buSzPts val="1600"/>
              <a:buChar char="○"/>
            </a:pPr>
            <a:r>
              <a:rPr lang="en"/>
              <a:t>etc…</a:t>
            </a:r>
            <a:endParaRPr dirty="0"/>
          </a:p>
        </p:txBody>
      </p:sp>
      <p:sp>
        <p:nvSpPr>
          <p:cNvPr id="312" name="Google Shape;312;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Address Computation Examples</a:t>
            </a:r>
            <a:endParaRPr dirty="0"/>
          </a:p>
        </p:txBody>
      </p:sp>
      <p:sp>
        <p:nvSpPr>
          <p:cNvPr id="319" name="Google Shape;319;p48"/>
          <p:cNvSpPr txBox="1"/>
          <p:nvPr/>
        </p:nvSpPr>
        <p:spPr>
          <a:xfrm>
            <a:off x="311700" y="878425"/>
            <a:ext cx="7498800" cy="1211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rPr>
              <a:t>8-bit addresses</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Reminder: </a:t>
            </a:r>
            <a:r>
              <a:rPr lang="en" sz="1800">
                <a:solidFill>
                  <a:schemeClr val="dk1"/>
                </a:solidFill>
                <a:latin typeface="Source Code Pro"/>
                <a:ea typeface="Source Code Pro"/>
                <a:cs typeface="Source Code Pro"/>
                <a:sym typeface="Source Code Pro"/>
              </a:rPr>
              <a:t>D(Rb,Ri,S)</a:t>
            </a:r>
            <a:r>
              <a:rPr lang="en" sz="1800">
                <a:solidFill>
                  <a:schemeClr val="dk1"/>
                </a:solidFill>
              </a:rPr>
              <a:t> →Mem[Reg[</a:t>
            </a:r>
            <a:r>
              <a:rPr lang="en" sz="1800">
                <a:solidFill>
                  <a:schemeClr val="dk1"/>
                </a:solidFill>
                <a:latin typeface="Source Code Pro"/>
                <a:ea typeface="Source Code Pro"/>
                <a:cs typeface="Source Code Pro"/>
                <a:sym typeface="Source Code Pro"/>
              </a:rPr>
              <a:t>Rb</a:t>
            </a:r>
            <a:r>
              <a:rPr lang="en" sz="1800">
                <a:solidFill>
                  <a:schemeClr val="dk1"/>
                </a:solidFill>
              </a:rPr>
              <a:t>]+Reg[</a:t>
            </a:r>
            <a:r>
              <a:rPr lang="en" sz="1800">
                <a:solidFill>
                  <a:schemeClr val="dk1"/>
                </a:solidFill>
                <a:latin typeface="Source Code Pro"/>
                <a:ea typeface="Source Code Pro"/>
                <a:cs typeface="Source Code Pro"/>
                <a:sym typeface="Source Code Pro"/>
              </a:rPr>
              <a:t>Ri</a:t>
            </a:r>
            <a:r>
              <a:rPr lang="en" sz="1800">
                <a:solidFill>
                  <a:schemeClr val="dk1"/>
                </a:solidFill>
              </a:rPr>
              <a:t>]*</a:t>
            </a:r>
            <a:r>
              <a:rPr lang="en" sz="1800">
                <a:solidFill>
                  <a:schemeClr val="dk1"/>
                </a:solidFill>
                <a:latin typeface="Source Code Pro"/>
                <a:ea typeface="Source Code Pro"/>
                <a:cs typeface="Source Code Pro"/>
                <a:sym typeface="Source Code Pro"/>
              </a:rPr>
              <a:t>S</a:t>
            </a:r>
            <a:r>
              <a:rPr lang="en" sz="1800">
                <a:solidFill>
                  <a:schemeClr val="dk1"/>
                </a:solidFill>
              </a:rPr>
              <a:t>+</a:t>
            </a:r>
            <a:r>
              <a:rPr lang="en" sz="1800">
                <a:solidFill>
                  <a:schemeClr val="dk1"/>
                </a:solidFill>
                <a:latin typeface="Source Code Pro"/>
                <a:ea typeface="Source Code Pro"/>
                <a:cs typeface="Source Code Pro"/>
                <a:sym typeface="Source Code Pro"/>
              </a:rPr>
              <a:t>D</a:t>
            </a:r>
            <a:r>
              <a:rPr lang="en" sz="1800">
                <a:solidFill>
                  <a:schemeClr val="dk1"/>
                </a:solidFill>
              </a:rPr>
              <a:t>]</a:t>
            </a:r>
            <a:endParaRPr sz="1800" dirty="0">
              <a:solidFill>
                <a:schemeClr val="dk1"/>
              </a:solidFill>
            </a:endParaRPr>
          </a:p>
          <a:p>
            <a:pPr marL="914400" lvl="1" indent="-342900" algn="l" rtl="0">
              <a:spcBef>
                <a:spcPts val="0"/>
              </a:spcBef>
              <a:spcAft>
                <a:spcPts val="0"/>
              </a:spcAft>
              <a:buClr>
                <a:schemeClr val="dk1"/>
              </a:buClr>
              <a:buSzPts val="1800"/>
              <a:buChar char="○"/>
            </a:pPr>
            <a:r>
              <a:rPr lang="en" sz="1600">
                <a:solidFill>
                  <a:schemeClr val="dk1"/>
                </a:solidFill>
              </a:rPr>
              <a:t>(ignoring memory addressing portion for this exercise)</a:t>
            </a:r>
            <a:endParaRPr sz="1600" dirty="0">
              <a:solidFill>
                <a:schemeClr val="dk1"/>
              </a:solidFill>
            </a:endParaRPr>
          </a:p>
        </p:txBody>
      </p:sp>
      <p:graphicFrame>
        <p:nvGraphicFramePr>
          <p:cNvPr id="318" name="Google Shape;318;p48"/>
          <p:cNvGraphicFramePr/>
          <p:nvPr/>
        </p:nvGraphicFramePr>
        <p:xfrm>
          <a:off x="6797400" y="355000"/>
          <a:ext cx="2078200" cy="914340"/>
        </p:xfrm>
        <a:graphic>
          <a:graphicData uri="http://schemas.openxmlformats.org/drawingml/2006/table">
            <a:tbl>
              <a:tblPr>
                <a:noFill/>
                <a:tableStyleId>{54404E9F-477F-4AEA-893F-31EF52F50B60}</a:tableStyleId>
              </a:tblPr>
              <a:tblGrid>
                <a:gridCol w="909625">
                  <a:extLst>
                    <a:ext uri="{9D8B030D-6E8A-4147-A177-3AD203B41FA5}">
                      <a16:colId xmlns:a16="http://schemas.microsoft.com/office/drawing/2014/main" val="20000"/>
                    </a:ext>
                  </a:extLst>
                </a:gridCol>
                <a:gridCol w="11685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1800">
                          <a:latin typeface="Source Code Pro"/>
                          <a:ea typeface="Source Code Pro"/>
                          <a:cs typeface="Source Code Pro"/>
                          <a:sym typeface="Source Code Pro"/>
                        </a:rPr>
                        <a:t>%rdx</a:t>
                      </a:r>
                      <a:endParaRPr sz="1800" dirty="0">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Source Code Pro"/>
                          <a:ea typeface="Source Code Pro"/>
                          <a:cs typeface="Source Code Pro"/>
                          <a:sym typeface="Source Code Pro"/>
                        </a:rPr>
                        <a:t>0xF000</a:t>
                      </a:r>
                      <a:endParaRPr sz="1800" dirty="0">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800">
                          <a:latin typeface="Source Code Pro"/>
                          <a:ea typeface="Source Code Pro"/>
                          <a:cs typeface="Source Code Pro"/>
                          <a:sym typeface="Source Code Pro"/>
                        </a:rPr>
                        <a:t>%rcx</a:t>
                      </a:r>
                      <a:endParaRPr sz="1800" dirty="0">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Source Code Pro"/>
                          <a:ea typeface="Source Code Pro"/>
                          <a:cs typeface="Source Code Pro"/>
                          <a:sym typeface="Source Code Pro"/>
                        </a:rPr>
                        <a:t>0x0100</a:t>
                      </a:r>
                      <a:endParaRPr sz="1800" dirty="0">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20" name="Google Shape;320;p48"/>
          <p:cNvGraphicFramePr/>
          <p:nvPr/>
        </p:nvGraphicFramePr>
        <p:xfrm>
          <a:off x="952500" y="1974300"/>
          <a:ext cx="7239000" cy="2171300"/>
        </p:xfrm>
        <a:graphic>
          <a:graphicData uri="http://schemas.openxmlformats.org/drawingml/2006/table">
            <a:tbl>
              <a:tblPr>
                <a:noFill/>
                <a:tableStyleId>{54404E9F-477F-4AEA-893F-31EF52F50B60}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448000">
                <a:tc>
                  <a:txBody>
                    <a:bodyPr/>
                    <a:lstStyle/>
                    <a:p>
                      <a:pPr marL="0" lvl="0" indent="0" algn="ctr" rtl="0">
                        <a:spcBef>
                          <a:spcPts val="0"/>
                        </a:spcBef>
                        <a:spcAft>
                          <a:spcPts val="0"/>
                        </a:spcAft>
                        <a:buNone/>
                      </a:pPr>
                      <a:r>
                        <a:rPr lang="en" b="1">
                          <a:solidFill>
                            <a:schemeClr val="lt1"/>
                          </a:solidFill>
                        </a:rPr>
                        <a:t>Expression</a:t>
                      </a:r>
                      <a:endParaRPr b="1" dirty="0">
                        <a:solidFill>
                          <a:schemeClr val="lt1"/>
                        </a:solidFill>
                      </a:endParaRPr>
                    </a:p>
                  </a:txBody>
                  <a:tcPr marL="91425" marR="91425" marT="91425" marB="91425">
                    <a:solidFill>
                      <a:srgbClr val="7030A0"/>
                    </a:solidFill>
                  </a:tcPr>
                </a:tc>
                <a:tc>
                  <a:txBody>
                    <a:bodyPr/>
                    <a:lstStyle/>
                    <a:p>
                      <a:pPr marL="0" lvl="0" indent="0" algn="ctr" rtl="0">
                        <a:spcBef>
                          <a:spcPts val="0"/>
                        </a:spcBef>
                        <a:spcAft>
                          <a:spcPts val="0"/>
                        </a:spcAft>
                        <a:buNone/>
                      </a:pPr>
                      <a:r>
                        <a:rPr lang="en" b="1">
                          <a:solidFill>
                            <a:schemeClr val="lt1"/>
                          </a:solidFill>
                        </a:rPr>
                        <a:t>Address Computation</a:t>
                      </a:r>
                      <a:endParaRPr b="1" dirty="0">
                        <a:solidFill>
                          <a:schemeClr val="lt1"/>
                        </a:solidFill>
                      </a:endParaRPr>
                    </a:p>
                  </a:txBody>
                  <a:tcPr marL="91425" marR="91425" marT="91425" marB="91425">
                    <a:solidFill>
                      <a:srgbClr val="7030A0"/>
                    </a:solidFill>
                  </a:tcPr>
                </a:tc>
                <a:tc>
                  <a:txBody>
                    <a:bodyPr/>
                    <a:lstStyle/>
                    <a:p>
                      <a:pPr marL="0" lvl="0" indent="0" algn="ctr" rtl="0">
                        <a:spcBef>
                          <a:spcPts val="0"/>
                        </a:spcBef>
                        <a:spcAft>
                          <a:spcPts val="0"/>
                        </a:spcAft>
                        <a:buNone/>
                      </a:pPr>
                      <a:r>
                        <a:rPr lang="en" b="1">
                          <a:solidFill>
                            <a:schemeClr val="lt1"/>
                          </a:solidFill>
                        </a:rPr>
                        <a:t>Address</a:t>
                      </a:r>
                      <a:endParaRPr b="1" dirty="0">
                        <a:solidFill>
                          <a:schemeClr val="lt1"/>
                        </a:solidFill>
                      </a:endParaRPr>
                    </a:p>
                  </a:txBody>
                  <a:tcPr marL="91425" marR="91425" marT="91425" marB="91425">
                    <a:solidFill>
                      <a:srgbClr val="7030A0"/>
                    </a:solidFill>
                  </a:tcPr>
                </a:tc>
                <a:extLst>
                  <a:ext uri="{0D108BD9-81ED-4DB2-BD59-A6C34878D82A}">
                    <a16:rowId xmlns:a16="http://schemas.microsoft.com/office/drawing/2014/main" val="10000"/>
                  </a:ext>
                </a:extLst>
              </a:tr>
              <a:tr h="43082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0x8(%rdx)</a:t>
                      </a:r>
                      <a:endParaRPr dirty="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endParaRPr dirty="0"/>
                    </a:p>
                  </a:txBody>
                  <a:tcPr marL="91425" marR="91425" marT="91425" marB="91425"/>
                </a:tc>
                <a:tc>
                  <a:txBody>
                    <a:bodyPr/>
                    <a:lstStyle/>
                    <a:p>
                      <a:pPr marL="0" lvl="0" indent="0" algn="ctr"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r h="43082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(%rdx, %rcx)</a:t>
                      </a:r>
                      <a:endParaRPr dirty="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endParaRPr dirty="0"/>
                    </a:p>
                  </a:txBody>
                  <a:tcPr marL="91425" marR="91425" marT="91425" marB="91425"/>
                </a:tc>
                <a:tc>
                  <a:txBody>
                    <a:bodyPr/>
                    <a:lstStyle/>
                    <a:p>
                      <a:pPr marL="0" lvl="0" indent="0" algn="ctr" rtl="0">
                        <a:spcBef>
                          <a:spcPts val="0"/>
                        </a:spcBef>
                        <a:spcAft>
                          <a:spcPts val="0"/>
                        </a:spcAft>
                        <a:buNone/>
                      </a:pPr>
                      <a:endParaRPr dirty="0"/>
                    </a:p>
                  </a:txBody>
                  <a:tcPr marL="91425" marR="91425" marT="91425" marB="91425"/>
                </a:tc>
                <a:extLst>
                  <a:ext uri="{0D108BD9-81ED-4DB2-BD59-A6C34878D82A}">
                    <a16:rowId xmlns:a16="http://schemas.microsoft.com/office/drawing/2014/main" val="10002"/>
                  </a:ext>
                </a:extLst>
              </a:tr>
              <a:tr h="43082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(%rdx, %rcx, 4)</a:t>
                      </a:r>
                      <a:endParaRPr dirty="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endParaRPr dirty="0"/>
                    </a:p>
                  </a:txBody>
                  <a:tcPr marL="91425" marR="91425" marT="91425" marB="91425"/>
                </a:tc>
                <a:tc>
                  <a:txBody>
                    <a:bodyPr/>
                    <a:lstStyle/>
                    <a:p>
                      <a:pPr marL="0" lvl="0" indent="0" algn="ctr"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r h="43082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0x80(, %rcx, 2)</a:t>
                      </a:r>
                      <a:endParaRPr dirty="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endParaRPr dirty="0"/>
                    </a:p>
                  </a:txBody>
                  <a:tcPr marL="91425" marR="91425" marT="91425" marB="91425"/>
                </a:tc>
                <a:tc>
                  <a:txBody>
                    <a:bodyPr/>
                    <a:lstStyle/>
                    <a:p>
                      <a:pPr marL="0" lvl="0" indent="0" algn="ctr"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
        <p:nvSpPr>
          <p:cNvPr id="321" name="Google Shape;321;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dirty="0"/>
          </a:p>
        </p:txBody>
      </p:sp>
      <p:sp>
        <p:nvSpPr>
          <p:cNvPr id="327" name="Google Shape;327;p4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x86-64</a:t>
            </a:r>
            <a:r>
              <a:rPr lang="en"/>
              <a:t> is a complex (</a:t>
            </a:r>
            <a:r>
              <a:rPr lang="en" b="1">
                <a:solidFill>
                  <a:srgbClr val="7030A0"/>
                </a:solidFill>
              </a:rPr>
              <a:t>CISC</a:t>
            </a:r>
            <a:r>
              <a:rPr lang="en"/>
              <a:t>) architecture</a:t>
            </a:r>
            <a:endParaRPr dirty="0"/>
          </a:p>
          <a:p>
            <a:pPr marL="914400" lvl="1" indent="-330200" algn="l" rtl="0">
              <a:spcBef>
                <a:spcPts val="0"/>
              </a:spcBef>
              <a:spcAft>
                <a:spcPts val="0"/>
              </a:spcAft>
              <a:buSzPts val="1600"/>
              <a:buChar char="○"/>
            </a:pPr>
            <a:r>
              <a:rPr lang="en"/>
              <a:t>There are 3 types instructions</a:t>
            </a:r>
            <a:endParaRPr dirty="0"/>
          </a:p>
          <a:p>
            <a:pPr marL="1371600" lvl="2" indent="-330200" algn="l" rtl="0">
              <a:spcBef>
                <a:spcPts val="0"/>
              </a:spcBef>
              <a:spcAft>
                <a:spcPts val="0"/>
              </a:spcAft>
              <a:buSzPts val="1600"/>
              <a:buChar char="■"/>
            </a:pPr>
            <a:r>
              <a:rPr lang="en"/>
              <a:t>Data transfer</a:t>
            </a:r>
            <a:endParaRPr dirty="0"/>
          </a:p>
          <a:p>
            <a:pPr marL="1371600" lvl="2" indent="-330200" algn="l" rtl="0">
              <a:spcBef>
                <a:spcPts val="0"/>
              </a:spcBef>
              <a:spcAft>
                <a:spcPts val="0"/>
              </a:spcAft>
              <a:buSzPts val="1600"/>
              <a:buChar char="■"/>
            </a:pPr>
            <a:r>
              <a:rPr lang="en"/>
              <a:t>Arithmetic</a:t>
            </a:r>
            <a:endParaRPr dirty="0"/>
          </a:p>
          <a:p>
            <a:pPr marL="1371600" lvl="2" indent="-330200" algn="l" rtl="0">
              <a:spcBef>
                <a:spcPts val="0"/>
              </a:spcBef>
              <a:spcAft>
                <a:spcPts val="0"/>
              </a:spcAft>
              <a:buSzPts val="1600"/>
              <a:buChar char="■"/>
            </a:pPr>
            <a:r>
              <a:rPr lang="en"/>
              <a:t>Control flow</a:t>
            </a:r>
            <a:endParaRPr dirty="0"/>
          </a:p>
          <a:p>
            <a:pPr marL="914400" lvl="1" indent="-330200" algn="l" rtl="0">
              <a:spcBef>
                <a:spcPts val="0"/>
              </a:spcBef>
              <a:spcAft>
                <a:spcPts val="0"/>
              </a:spcAft>
              <a:buSzPts val="1600"/>
              <a:buChar char="○"/>
            </a:pPr>
            <a:r>
              <a:rPr lang="en"/>
              <a:t>There are 3 types of operands</a:t>
            </a:r>
            <a:endParaRPr dirty="0"/>
          </a:p>
          <a:p>
            <a:pPr marL="1371600" lvl="2" indent="-330200" algn="l" rtl="0">
              <a:spcBef>
                <a:spcPts val="0"/>
              </a:spcBef>
              <a:spcAft>
                <a:spcPts val="0"/>
              </a:spcAft>
              <a:buSzPts val="1600"/>
              <a:buChar char="■"/>
            </a:pPr>
            <a:r>
              <a:rPr lang="en" b="1">
                <a:solidFill>
                  <a:srgbClr val="7030A0"/>
                </a:solidFill>
              </a:rPr>
              <a:t>Registers</a:t>
            </a:r>
            <a:r>
              <a:rPr lang="en"/>
              <a:t> (</a:t>
            </a:r>
            <a:r>
              <a:rPr lang="en">
                <a:latin typeface="Source Code Pro"/>
                <a:ea typeface="Source Code Pro"/>
                <a:cs typeface="Source Code Pro"/>
                <a:sym typeface="Source Code Pro"/>
              </a:rPr>
              <a:t>%</a:t>
            </a:r>
            <a:r>
              <a:rPr lang="en"/>
              <a:t>)</a:t>
            </a:r>
            <a:endParaRPr dirty="0"/>
          </a:p>
          <a:p>
            <a:pPr marL="1371600" lvl="2" indent="-330200" algn="l" rtl="0">
              <a:spcBef>
                <a:spcPts val="0"/>
              </a:spcBef>
              <a:spcAft>
                <a:spcPts val="0"/>
              </a:spcAft>
              <a:buSzPts val="1600"/>
              <a:buChar char="■"/>
            </a:pPr>
            <a:r>
              <a:rPr lang="en" b="1">
                <a:solidFill>
                  <a:srgbClr val="7030A0"/>
                </a:solidFill>
              </a:rPr>
              <a:t>Immediates</a:t>
            </a:r>
            <a:r>
              <a:rPr lang="en"/>
              <a:t> (</a:t>
            </a:r>
            <a:r>
              <a:rPr lang="en">
                <a:latin typeface="Source Code Pro"/>
                <a:ea typeface="Source Code Pro"/>
                <a:cs typeface="Source Code Pro"/>
                <a:sym typeface="Source Code Pro"/>
              </a:rPr>
              <a:t>$</a:t>
            </a:r>
            <a:r>
              <a:rPr lang="en"/>
              <a:t>)</a:t>
            </a:r>
            <a:endParaRPr dirty="0"/>
          </a:p>
          <a:p>
            <a:pPr marL="1371600" lvl="2" indent="-330200" algn="l" rtl="0">
              <a:spcBef>
                <a:spcPts val="0"/>
              </a:spcBef>
              <a:spcAft>
                <a:spcPts val="0"/>
              </a:spcAft>
              <a:buSzPts val="1600"/>
              <a:buChar char="■"/>
            </a:pPr>
            <a:r>
              <a:rPr lang="en" b="1">
                <a:solidFill>
                  <a:srgbClr val="7030A0"/>
                </a:solidFill>
              </a:rPr>
              <a:t>Memory</a:t>
            </a:r>
            <a:r>
              <a:rPr lang="en"/>
              <a:t> ( </a:t>
            </a:r>
            <a:r>
              <a:rPr lang="en">
                <a:latin typeface="Source Code Pro"/>
                <a:ea typeface="Source Code Pro"/>
                <a:cs typeface="Source Code Pro"/>
                <a:sym typeface="Source Code Pro"/>
              </a:rPr>
              <a:t>()</a:t>
            </a:r>
            <a:r>
              <a:rPr lang="en"/>
              <a:t> )</a:t>
            </a:r>
            <a:endParaRPr dirty="0"/>
          </a:p>
          <a:p>
            <a:pPr marL="457200" lvl="0" indent="-342900" algn="l" rtl="0">
              <a:spcBef>
                <a:spcPts val="0"/>
              </a:spcBef>
              <a:spcAft>
                <a:spcPts val="0"/>
              </a:spcAft>
              <a:buSzPts val="1800"/>
              <a:buChar char="●"/>
            </a:pPr>
            <a:r>
              <a:rPr lang="en" b="1">
                <a:solidFill>
                  <a:srgbClr val="7030A0"/>
                </a:solidFill>
              </a:rPr>
              <a:t>Registers</a:t>
            </a:r>
            <a:r>
              <a:rPr lang="en"/>
              <a:t> are small, fast places to store memory</a:t>
            </a:r>
            <a:endParaRPr dirty="0"/>
          </a:p>
          <a:p>
            <a:pPr marL="914400" lvl="1" indent="-330200" algn="l" rtl="0">
              <a:spcBef>
                <a:spcPts val="0"/>
              </a:spcBef>
              <a:spcAft>
                <a:spcPts val="0"/>
              </a:spcAft>
              <a:buSzPts val="1600"/>
              <a:buChar char="○"/>
            </a:pPr>
            <a:r>
              <a:rPr lang="en"/>
              <a:t>Limited number, each with their own name</a:t>
            </a:r>
            <a:endParaRPr dirty="0"/>
          </a:p>
        </p:txBody>
      </p:sp>
      <p:sp>
        <p:nvSpPr>
          <p:cNvPr id="328" name="Google Shape;328;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Layers of Computing Revisited</a:t>
            </a:r>
            <a:endParaRPr/>
          </a:p>
        </p:txBody>
      </p:sp>
      <p:sp>
        <p:nvSpPr>
          <p:cNvPr id="99" name="Google Shape;99;p21"/>
          <p:cNvSpPr txBox="1">
            <a:spLocks noGrp="1"/>
          </p:cNvSpPr>
          <p:nvPr>
            <p:ph type="body" idx="1"/>
          </p:nvPr>
        </p:nvSpPr>
        <p:spPr>
          <a:xfrm>
            <a:off x="311700" y="742825"/>
            <a:ext cx="4824300" cy="3659400"/>
          </a:xfrm>
          <a:prstGeom prst="rect">
            <a:avLst/>
          </a:prstGeom>
        </p:spPr>
        <p:txBody>
          <a:bodyPr spcFirstLastPara="1" wrap="square" lIns="91425" tIns="91425" rIns="91425" bIns="91425" anchor="t" anchorCtr="0">
            <a:normAutofit/>
          </a:bodyPr>
          <a:lstStyle/>
          <a:p>
            <a:pPr marL="457200" lvl="0" indent="-342900" algn="l" rtl="0">
              <a:lnSpc>
                <a:spcPct val="130000"/>
              </a:lnSpc>
              <a:spcBef>
                <a:spcPts val="0"/>
              </a:spcBef>
              <a:spcAft>
                <a:spcPts val="0"/>
              </a:spcAft>
              <a:buSzPts val="1800"/>
              <a:buChar char="●"/>
            </a:pPr>
            <a:r>
              <a:rPr lang="en" dirty="0"/>
              <a:t>So far, we’ve focused on </a:t>
            </a:r>
            <a:r>
              <a:rPr lang="en" b="1" dirty="0">
                <a:solidFill>
                  <a:srgbClr val="7030A0"/>
                </a:solidFill>
              </a:rPr>
              <a:t>hardware</a:t>
            </a:r>
            <a:endParaRPr b="1" dirty="0">
              <a:solidFill>
                <a:srgbClr val="7030A0"/>
              </a:solidFill>
            </a:endParaRPr>
          </a:p>
          <a:p>
            <a:pPr marL="914400" lvl="1" indent="-330200" algn="l" rtl="0">
              <a:lnSpc>
                <a:spcPct val="130000"/>
              </a:lnSpc>
              <a:spcBef>
                <a:spcPts val="0"/>
              </a:spcBef>
              <a:spcAft>
                <a:spcPts val="0"/>
              </a:spcAft>
              <a:buSzPts val="1600"/>
              <a:buChar char="○"/>
            </a:pPr>
            <a:r>
              <a:rPr lang="en" dirty="0"/>
              <a:t>How does the CPU store and read data from memory?</a:t>
            </a:r>
            <a:endParaRPr dirty="0"/>
          </a:p>
          <a:p>
            <a:pPr marL="457200" lvl="0" indent="-342900" algn="l" rtl="0">
              <a:lnSpc>
                <a:spcPct val="130000"/>
              </a:lnSpc>
              <a:spcBef>
                <a:spcPts val="0"/>
              </a:spcBef>
              <a:spcAft>
                <a:spcPts val="0"/>
              </a:spcAft>
              <a:buSzPts val="1800"/>
              <a:buChar char="●"/>
            </a:pPr>
            <a:r>
              <a:rPr lang="en" dirty="0"/>
              <a:t>Shifting focus to </a:t>
            </a:r>
            <a:r>
              <a:rPr lang="en" b="1" dirty="0">
                <a:solidFill>
                  <a:srgbClr val="7030A0"/>
                </a:solidFill>
              </a:rPr>
              <a:t>languages &amp; libraries</a:t>
            </a:r>
            <a:endParaRPr b="1" dirty="0">
              <a:solidFill>
                <a:srgbClr val="7030A0"/>
              </a:solidFill>
            </a:endParaRPr>
          </a:p>
          <a:p>
            <a:pPr marL="914400" lvl="1" indent="-330200" algn="l" rtl="0">
              <a:lnSpc>
                <a:spcPct val="130000"/>
              </a:lnSpc>
              <a:spcBef>
                <a:spcPts val="0"/>
              </a:spcBef>
              <a:spcAft>
                <a:spcPts val="0"/>
              </a:spcAft>
              <a:buSzPts val="1600"/>
              <a:buChar char="○"/>
            </a:pPr>
            <a:r>
              <a:rPr lang="en" dirty="0"/>
              <a:t>How are programs created and executed on the CPU?</a:t>
            </a:r>
            <a:endParaRPr dirty="0"/>
          </a:p>
          <a:p>
            <a:pPr marL="914400" lvl="1" indent="-330200" algn="l" rtl="0">
              <a:lnSpc>
                <a:spcPct val="130000"/>
              </a:lnSpc>
              <a:spcBef>
                <a:spcPts val="0"/>
              </a:spcBef>
              <a:spcAft>
                <a:spcPts val="0"/>
              </a:spcAft>
              <a:buSzPts val="1600"/>
              <a:buChar char="○"/>
            </a:pPr>
            <a:r>
              <a:rPr lang="en" dirty="0"/>
              <a:t>Take CSE 401 to learn more</a:t>
            </a:r>
            <a:endParaRPr dirty="0"/>
          </a:p>
          <a:p>
            <a:pPr marL="457200" lvl="0" indent="-342900" algn="l" rtl="0">
              <a:lnSpc>
                <a:spcPct val="130000"/>
              </a:lnSpc>
              <a:spcBef>
                <a:spcPts val="0"/>
              </a:spcBef>
              <a:spcAft>
                <a:spcPts val="0"/>
              </a:spcAft>
              <a:buSzPts val="1800"/>
              <a:buChar char="●"/>
            </a:pPr>
            <a:r>
              <a:rPr lang="en" dirty="0"/>
              <a:t>Still needs hardware support!</a:t>
            </a:r>
            <a:endParaRPr dirty="0"/>
          </a:p>
          <a:p>
            <a:pPr marL="914400" lvl="1" indent="-330200" algn="l" rtl="0">
              <a:lnSpc>
                <a:spcPct val="130000"/>
              </a:lnSpc>
              <a:spcBef>
                <a:spcPts val="0"/>
              </a:spcBef>
              <a:spcAft>
                <a:spcPts val="0"/>
              </a:spcAft>
              <a:buSzPts val="1600"/>
              <a:buChar char="○"/>
            </a:pPr>
            <a:r>
              <a:rPr lang="en" dirty="0"/>
              <a:t>Take CSE 469 to learn more</a:t>
            </a:r>
            <a:endParaRPr dirty="0"/>
          </a:p>
        </p:txBody>
      </p:sp>
      <p:pic>
        <p:nvPicPr>
          <p:cNvPr id="100" name="Google Shape;100;p21" descr="Four boxes stack on top of each other. From top to bottom, they are labeled:&#10;1. &quot;Software Applications (written in Java, Python, C, etc.)&quot; &#10;2. &quot;Programming Languages &amp; Libraries (e.g. Java Runtime Env, C Standard Lib)&quot;&#10;3. &quot;Operating System (e.g. MacOS, Windows, Linux)&quot;&#10;4. &quot;Hardware (e.g. CPU, memory, disk, network, peripherals)&quot;.&#10;There is a dotted line between boxes 2 and 3, and another between boxes 3 and 4."/>
          <p:cNvPicPr preferRelativeResize="0"/>
          <p:nvPr/>
        </p:nvPicPr>
        <p:blipFill rotWithShape="1">
          <a:blip r:embed="rId3">
            <a:alphaModFix/>
          </a:blip>
          <a:srcRect l="27196" r="663"/>
          <a:stretch/>
        </p:blipFill>
        <p:spPr>
          <a:xfrm>
            <a:off x="4979872" y="818637"/>
            <a:ext cx="4164125" cy="3228975"/>
          </a:xfrm>
          <a:prstGeom prst="rect">
            <a:avLst/>
          </a:prstGeom>
          <a:noFill/>
          <a:ln>
            <a:noFill/>
          </a:ln>
        </p:spPr>
      </p:pic>
      <p:sp>
        <p:nvSpPr>
          <p:cNvPr id="101" name="Google Shape;101;p21" descr="A box around the &quot;Programming Languages &amp; Libraries&quot; portion of the diagram"/>
          <p:cNvSpPr/>
          <p:nvPr/>
        </p:nvSpPr>
        <p:spPr>
          <a:xfrm>
            <a:off x="5166425" y="2071150"/>
            <a:ext cx="3752700" cy="534900"/>
          </a:xfrm>
          <a:prstGeom prst="rect">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7030A0"/>
              </a:solidFill>
            </a:endParaRPr>
          </a:p>
        </p:txBody>
      </p:sp>
      <p:sp>
        <p:nvSpPr>
          <p:cNvPr id="102" name="Google Shape;10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Programming Languages &amp; Libraries: 351 View</a:t>
            </a:r>
            <a:endParaRPr/>
          </a:p>
        </p:txBody>
      </p:sp>
      <p:sp>
        <p:nvSpPr>
          <p:cNvPr id="108" name="Google Shape;108;p22" descr="&quot;x86-64 assembly&quot; is written in bold purple font"/>
          <p:cNvSpPr txBox="1">
            <a:spLocks noGrp="1"/>
          </p:cNvSpPr>
          <p:nvPr>
            <p:ph type="body" idx="1"/>
          </p:nvPr>
        </p:nvSpPr>
        <p:spPr>
          <a:xfrm>
            <a:off x="311700" y="742825"/>
            <a:ext cx="52599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Topics:</a:t>
            </a:r>
            <a:endParaRPr/>
          </a:p>
          <a:p>
            <a:pPr marL="914400" lvl="1" indent="-330200" algn="l" rtl="0">
              <a:spcBef>
                <a:spcPts val="0"/>
              </a:spcBef>
              <a:spcAft>
                <a:spcPts val="0"/>
              </a:spcAft>
              <a:buSzPts val="1600"/>
              <a:buChar char="○"/>
            </a:pPr>
            <a:r>
              <a:rPr lang="en" b="1">
                <a:solidFill>
                  <a:srgbClr val="7030A0"/>
                </a:solidFill>
              </a:rPr>
              <a:t>x86-64 assembly</a:t>
            </a:r>
            <a:endParaRPr b="1">
              <a:solidFill>
                <a:srgbClr val="7030A0"/>
              </a:solidFill>
            </a:endParaRPr>
          </a:p>
          <a:p>
            <a:pPr marL="914400" lvl="1" indent="-330200" algn="l" rtl="0">
              <a:spcBef>
                <a:spcPts val="0"/>
              </a:spcBef>
              <a:spcAft>
                <a:spcPts val="0"/>
              </a:spcAft>
              <a:buSzPts val="1600"/>
              <a:buChar char="○"/>
            </a:pPr>
            <a:r>
              <a:rPr lang="en"/>
              <a:t>Procedures</a:t>
            </a:r>
            <a:endParaRPr/>
          </a:p>
          <a:p>
            <a:pPr marL="914400" lvl="1" indent="-330200" algn="l" rtl="0">
              <a:spcBef>
                <a:spcPts val="0"/>
              </a:spcBef>
              <a:spcAft>
                <a:spcPts val="0"/>
              </a:spcAft>
              <a:buSzPts val="1600"/>
              <a:buChar char="○"/>
            </a:pPr>
            <a:r>
              <a:rPr lang="en"/>
              <a:t>Stacks</a:t>
            </a:r>
            <a:endParaRPr/>
          </a:p>
          <a:p>
            <a:pPr marL="914400" lvl="1" indent="-330200" algn="l" rtl="0">
              <a:spcBef>
                <a:spcPts val="0"/>
              </a:spcBef>
              <a:spcAft>
                <a:spcPts val="0"/>
              </a:spcAft>
              <a:buSzPts val="1600"/>
              <a:buChar char="○"/>
            </a:pPr>
            <a:r>
              <a:rPr lang="en"/>
              <a:t>Executables</a:t>
            </a:r>
            <a:endParaRPr/>
          </a:p>
          <a:p>
            <a:pPr marL="457200" lvl="0" indent="-342900" algn="l" rtl="0">
              <a:spcBef>
                <a:spcPts val="0"/>
              </a:spcBef>
              <a:spcAft>
                <a:spcPts val="0"/>
              </a:spcAft>
              <a:buSzPts val="1800"/>
              <a:buChar char="●"/>
            </a:pPr>
            <a:r>
              <a:rPr lang="en"/>
              <a:t>How does your source code become something that your computer understands?</a:t>
            </a:r>
            <a:endParaRPr/>
          </a:p>
          <a:p>
            <a:pPr marL="457200" lvl="0" indent="-342900" algn="l" rtl="0">
              <a:spcBef>
                <a:spcPts val="0"/>
              </a:spcBef>
              <a:spcAft>
                <a:spcPts val="0"/>
              </a:spcAft>
              <a:buSzPts val="1800"/>
              <a:buChar char="●"/>
            </a:pPr>
            <a:r>
              <a:rPr lang="en"/>
              <a:t>How does the CPU organize and manipulate local data?</a:t>
            </a:r>
            <a:endParaRPr/>
          </a:p>
        </p:txBody>
      </p:sp>
      <p:pic>
        <p:nvPicPr>
          <p:cNvPr id="109" name="Google Shape;109;p22" descr="The same image as the previous slide, with a purple box around the &quot;Programming Languages &amp; Libraries&quot; section"/>
          <p:cNvPicPr preferRelativeResize="0"/>
          <p:nvPr/>
        </p:nvPicPr>
        <p:blipFill>
          <a:blip r:embed="rId3">
            <a:alphaModFix/>
          </a:blip>
          <a:stretch>
            <a:fillRect/>
          </a:stretch>
        </p:blipFill>
        <p:spPr>
          <a:xfrm>
            <a:off x="5651901" y="848351"/>
            <a:ext cx="3180400" cy="2478925"/>
          </a:xfrm>
          <a:prstGeom prst="rect">
            <a:avLst/>
          </a:prstGeom>
          <a:noFill/>
          <a:ln>
            <a:noFill/>
          </a:ln>
        </p:spPr>
      </p:pic>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116" name="Google Shape;116;p23" descr="The first three bullet points are written in bold purple font"/>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Assembly intro</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Instruction set philosophies</a:t>
            </a:r>
            <a:endParaRPr b="1">
              <a:solidFill>
                <a:srgbClr val="7030A0"/>
              </a:solidFill>
            </a:endParaRPr>
          </a:p>
          <a:p>
            <a:pPr marL="457200" lvl="0" indent="-342900" algn="l" rtl="0">
              <a:spcBef>
                <a:spcPts val="0"/>
              </a:spcBef>
              <a:spcAft>
                <a:spcPts val="0"/>
              </a:spcAft>
              <a:buSzPts val="1800"/>
              <a:buChar char="●"/>
            </a:pPr>
            <a:r>
              <a:rPr lang="en"/>
              <a:t>X86-64 programming</a:t>
            </a:r>
            <a:endParaRPr/>
          </a:p>
          <a:p>
            <a:pPr marL="914400" lvl="1" indent="-330200" algn="l" rtl="0">
              <a:spcBef>
                <a:spcPts val="0"/>
              </a:spcBef>
              <a:spcAft>
                <a:spcPts val="0"/>
              </a:spcAft>
              <a:buSzPts val="1600"/>
              <a:buChar char="○"/>
            </a:pPr>
            <a:r>
              <a:rPr lang="en"/>
              <a:t>Data types</a:t>
            </a:r>
            <a:endParaRPr/>
          </a:p>
          <a:p>
            <a:pPr marL="914400" lvl="1" indent="-330200" algn="l" rtl="0">
              <a:spcBef>
                <a:spcPts val="0"/>
              </a:spcBef>
              <a:spcAft>
                <a:spcPts val="0"/>
              </a:spcAft>
              <a:buSzPts val="1600"/>
              <a:buChar char="○"/>
            </a:pPr>
            <a:r>
              <a:rPr lang="en"/>
              <a:t>Instructions</a:t>
            </a:r>
            <a:endParaRPr/>
          </a:p>
          <a:p>
            <a:pPr marL="914400" lvl="1" indent="-330200" algn="l" rtl="0">
              <a:spcBef>
                <a:spcPts val="0"/>
              </a:spcBef>
              <a:spcAft>
                <a:spcPts val="0"/>
              </a:spcAft>
              <a:buSzPts val="1600"/>
              <a:buChar char="○"/>
            </a:pPr>
            <a:r>
              <a:rPr lang="en"/>
              <a:t>Registers</a:t>
            </a:r>
            <a:endParaRPr/>
          </a:p>
          <a:p>
            <a:pPr marL="914400" lvl="1" indent="-330200" algn="l" rtl="0">
              <a:spcBef>
                <a:spcPts val="0"/>
              </a:spcBef>
              <a:spcAft>
                <a:spcPts val="0"/>
              </a:spcAft>
              <a:buSzPts val="1600"/>
              <a:buChar char="○"/>
            </a:pPr>
            <a:r>
              <a:rPr lang="en"/>
              <a:t>Memory addressing</a:t>
            </a:r>
            <a:endParaRPr/>
          </a:p>
        </p:txBody>
      </p:sp>
      <p:sp>
        <p:nvSpPr>
          <p:cNvPr id="117" name="Google Shape;11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Definitions</a:t>
            </a:r>
            <a:endParaRPr/>
          </a:p>
        </p:txBody>
      </p:sp>
      <p:sp>
        <p:nvSpPr>
          <p:cNvPr id="123" name="Google Shape;123;p2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Instruction Set Architecture (ISA)</a:t>
            </a:r>
            <a:r>
              <a:rPr lang="en"/>
              <a:t>: the parts of a processor design that one needs to understand to write assembly code</a:t>
            </a:r>
            <a:endParaRPr/>
          </a:p>
          <a:p>
            <a:pPr marL="914400" lvl="1" indent="-330200" algn="l" rtl="0">
              <a:spcBef>
                <a:spcPts val="0"/>
              </a:spcBef>
              <a:spcAft>
                <a:spcPts val="0"/>
              </a:spcAft>
              <a:buSzPts val="1600"/>
              <a:buChar char="○"/>
            </a:pPr>
            <a:r>
              <a:rPr lang="en"/>
              <a:t>What is directly visible to software</a:t>
            </a:r>
            <a:endParaRPr/>
          </a:p>
          <a:p>
            <a:pPr marL="914400" lvl="1" indent="-330200" algn="l" rtl="0">
              <a:spcBef>
                <a:spcPts val="0"/>
              </a:spcBef>
              <a:spcAft>
                <a:spcPts val="0"/>
              </a:spcAft>
              <a:buSzPts val="1600"/>
              <a:buChar char="○"/>
            </a:pPr>
            <a:r>
              <a:rPr lang="en"/>
              <a:t>The “contract” between hardware and software</a:t>
            </a:r>
            <a:endParaRPr/>
          </a:p>
          <a:p>
            <a:pPr marL="914400" lvl="1" indent="-330200" algn="l" rtl="0">
              <a:spcBef>
                <a:spcPts val="0"/>
              </a:spcBef>
              <a:spcAft>
                <a:spcPts val="0"/>
              </a:spcAft>
              <a:buSzPts val="1600"/>
              <a:buChar char="○"/>
            </a:pPr>
            <a:r>
              <a:rPr lang="en"/>
              <a:t>351 focus</a:t>
            </a:r>
            <a:endParaRPr/>
          </a:p>
          <a:p>
            <a:pPr marL="914400" lvl="0" indent="0" algn="l" rtl="0">
              <a:spcBef>
                <a:spcPts val="1200"/>
              </a:spcBef>
              <a:spcAft>
                <a:spcPts val="0"/>
              </a:spcAft>
              <a:buNone/>
            </a:pPr>
            <a:endParaRPr/>
          </a:p>
          <a:p>
            <a:pPr marL="457200" lvl="0" indent="-342900" algn="l" rtl="0">
              <a:spcBef>
                <a:spcPts val="1200"/>
              </a:spcBef>
              <a:spcAft>
                <a:spcPts val="0"/>
              </a:spcAft>
              <a:buSzPts val="1800"/>
              <a:buChar char="●"/>
            </a:pPr>
            <a:r>
              <a:rPr lang="en" b="1">
                <a:solidFill>
                  <a:srgbClr val="7030A0"/>
                </a:solidFill>
              </a:rPr>
              <a:t>Microarchitecture</a:t>
            </a:r>
            <a:r>
              <a:rPr lang="en"/>
              <a:t>: hardware implementation of the ISA</a:t>
            </a:r>
            <a:endParaRPr/>
          </a:p>
          <a:p>
            <a:pPr marL="914400" lvl="1" indent="-330200" algn="l" rtl="0">
              <a:spcBef>
                <a:spcPts val="0"/>
              </a:spcBef>
              <a:spcAft>
                <a:spcPts val="0"/>
              </a:spcAft>
              <a:buSzPts val="1600"/>
              <a:buChar char="○"/>
            </a:pPr>
            <a:r>
              <a:rPr lang="en"/>
              <a:t>CSE/EE 469</a:t>
            </a:r>
            <a:endParaRPr/>
          </a:p>
        </p:txBody>
      </p:sp>
      <p:sp>
        <p:nvSpPr>
          <p:cNvPr id="124" name="Google Shape;12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Instruction Set Architectures (Review)</a:t>
            </a:r>
            <a:endParaRPr/>
          </a:p>
        </p:txBody>
      </p:sp>
      <p:sp>
        <p:nvSpPr>
          <p:cNvPr id="130" name="Google Shape;130;p25"/>
          <p:cNvSpPr txBox="1">
            <a:spLocks noGrp="1"/>
          </p:cNvSpPr>
          <p:nvPr>
            <p:ph type="body" idx="1"/>
          </p:nvPr>
        </p:nvSpPr>
        <p:spPr>
          <a:xfrm>
            <a:off x="311700" y="742825"/>
            <a:ext cx="40980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ISA defines:</a:t>
            </a:r>
            <a:endParaRPr/>
          </a:p>
          <a:p>
            <a:pPr marL="914400" lvl="1" indent="-330200" algn="l" rtl="0">
              <a:spcBef>
                <a:spcPts val="0"/>
              </a:spcBef>
              <a:spcAft>
                <a:spcPts val="0"/>
              </a:spcAft>
              <a:buSzPts val="1600"/>
              <a:buChar char="○"/>
            </a:pPr>
            <a:r>
              <a:rPr lang="en"/>
              <a:t>The system’s </a:t>
            </a:r>
            <a:r>
              <a:rPr lang="en" b="1">
                <a:solidFill>
                  <a:srgbClr val="7030A0"/>
                </a:solidFill>
              </a:rPr>
              <a:t>state</a:t>
            </a:r>
            <a:r>
              <a:rPr lang="en"/>
              <a:t> (e.g., registers, memory, program counter)</a:t>
            </a:r>
            <a:endParaRPr/>
          </a:p>
          <a:p>
            <a:pPr marL="914400" lvl="1" indent="-330200" algn="l" rtl="0">
              <a:spcBef>
                <a:spcPts val="0"/>
              </a:spcBef>
              <a:spcAft>
                <a:spcPts val="0"/>
              </a:spcAft>
              <a:buSzPts val="1600"/>
              <a:buChar char="○"/>
            </a:pPr>
            <a:r>
              <a:rPr lang="en"/>
              <a:t>The </a:t>
            </a:r>
            <a:r>
              <a:rPr lang="en" b="1">
                <a:solidFill>
                  <a:srgbClr val="7030A0"/>
                </a:solidFill>
              </a:rPr>
              <a:t>instructions</a:t>
            </a:r>
            <a:r>
              <a:rPr lang="en"/>
              <a:t> the CPU can execute</a:t>
            </a:r>
            <a:endParaRPr/>
          </a:p>
          <a:p>
            <a:pPr marL="914400" lvl="1" indent="-330200" algn="l" rtl="0">
              <a:spcBef>
                <a:spcPts val="0"/>
              </a:spcBef>
              <a:spcAft>
                <a:spcPts val="0"/>
              </a:spcAft>
              <a:buSzPts val="1600"/>
              <a:buChar char="○"/>
            </a:pPr>
            <a:r>
              <a:rPr lang="en"/>
              <a:t>The </a:t>
            </a:r>
            <a:r>
              <a:rPr lang="en" b="1">
                <a:solidFill>
                  <a:srgbClr val="7030A0"/>
                </a:solidFill>
              </a:rPr>
              <a:t>effect</a:t>
            </a:r>
            <a:r>
              <a:rPr lang="en"/>
              <a:t> that each of these instructions will have on the system state</a:t>
            </a:r>
            <a:endParaRPr/>
          </a:p>
        </p:txBody>
      </p:sp>
      <p:pic>
        <p:nvPicPr>
          <p:cNvPr id="131" name="Google Shape;131;p25" descr="On the left is a box with rounded corners labeled &quot;CPU&quot;. Inside this box is another box labeled &quot;PC&quot; and three boxes stacked on top of each other labeled &quot;Registers.&quot; On the left side of the image is a box labeled &quot;Memory.&quot; A thick black line connects Memory to CPU."/>
          <p:cNvPicPr preferRelativeResize="0"/>
          <p:nvPr/>
        </p:nvPicPr>
        <p:blipFill>
          <a:blip r:embed="rId3">
            <a:alphaModFix/>
          </a:blip>
          <a:stretch>
            <a:fillRect/>
          </a:stretch>
        </p:blipFill>
        <p:spPr>
          <a:xfrm>
            <a:off x="4524450" y="848475"/>
            <a:ext cx="4413200" cy="3089201"/>
          </a:xfrm>
          <a:prstGeom prst="rect">
            <a:avLst/>
          </a:prstGeom>
          <a:noFill/>
          <a:ln>
            <a:noFill/>
          </a:ln>
        </p:spPr>
      </p:pic>
      <p:sp>
        <p:nvSpPr>
          <p:cNvPr id="132" name="Google Shape;13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Register? (Review)</a:t>
            </a:r>
            <a:endParaRPr/>
          </a:p>
        </p:txBody>
      </p:sp>
      <p:sp>
        <p:nvSpPr>
          <p:cNvPr id="138" name="Google Shape;138;p26"/>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Special locations on the CPU that store a small amount of data</a:t>
            </a:r>
            <a:endParaRPr/>
          </a:p>
          <a:p>
            <a:pPr marL="914400" lvl="1" indent="-330200" algn="l" rtl="0">
              <a:spcBef>
                <a:spcPts val="0"/>
              </a:spcBef>
              <a:spcAft>
                <a:spcPts val="0"/>
              </a:spcAft>
              <a:buSzPts val="1600"/>
              <a:buChar char="○"/>
            </a:pPr>
            <a:r>
              <a:rPr lang="en"/>
              <a:t>Accessed very quickly (once per clock cycle)</a:t>
            </a:r>
            <a:endParaRPr/>
          </a:p>
          <a:p>
            <a:pPr marL="457200" lvl="0" indent="-342900" algn="l" rtl="0">
              <a:spcBef>
                <a:spcPts val="0"/>
              </a:spcBef>
              <a:spcAft>
                <a:spcPts val="0"/>
              </a:spcAft>
              <a:buSzPts val="1800"/>
              <a:buChar char="●"/>
            </a:pPr>
            <a:r>
              <a:rPr lang="en"/>
              <a:t>Have </a:t>
            </a:r>
            <a:r>
              <a:rPr lang="en" i="1"/>
              <a:t>names</a:t>
            </a:r>
            <a:r>
              <a:rPr lang="en"/>
              <a:t>, not addresses</a:t>
            </a:r>
            <a:endParaRPr/>
          </a:p>
          <a:p>
            <a:pPr marL="914400" lvl="1" indent="-330200" algn="l" rtl="0">
              <a:spcBef>
                <a:spcPts val="0"/>
              </a:spcBef>
              <a:spcAft>
                <a:spcPts val="0"/>
              </a:spcAft>
              <a:buSzPts val="1600"/>
              <a:buChar char="○"/>
            </a:pPr>
            <a:r>
              <a:rPr lang="en"/>
              <a:t>In x86, start with </a:t>
            </a:r>
            <a:r>
              <a:rPr lang="en">
                <a:latin typeface="Source Code Pro"/>
                <a:ea typeface="Source Code Pro"/>
                <a:cs typeface="Source Code Pro"/>
                <a:sym typeface="Source Code Pro"/>
              </a:rPr>
              <a:t>%</a:t>
            </a:r>
            <a:r>
              <a:rPr lang="en"/>
              <a:t> (e.g., </a:t>
            </a:r>
            <a:r>
              <a:rPr lang="en">
                <a:latin typeface="Source Code Pro"/>
                <a:ea typeface="Source Code Pro"/>
                <a:cs typeface="Source Code Pro"/>
                <a:sym typeface="Source Code Pro"/>
              </a:rPr>
              <a:t>%rsi</a:t>
            </a:r>
            <a:r>
              <a:rPr lang="en"/>
              <a:t>)</a:t>
            </a:r>
            <a:endParaRPr/>
          </a:p>
          <a:p>
            <a:pPr marL="457200" lvl="0" indent="-342900" algn="l" rtl="0">
              <a:spcBef>
                <a:spcPts val="0"/>
              </a:spcBef>
              <a:spcAft>
                <a:spcPts val="0"/>
              </a:spcAft>
              <a:buSzPts val="1800"/>
              <a:buChar char="●"/>
            </a:pPr>
            <a:r>
              <a:rPr lang="en"/>
              <a:t>Registers are at the heart of assembly programming</a:t>
            </a:r>
            <a:endParaRPr/>
          </a:p>
          <a:p>
            <a:pPr marL="914400" lvl="1" indent="-330200" algn="l" rtl="0">
              <a:spcBef>
                <a:spcPts val="0"/>
              </a:spcBef>
              <a:spcAft>
                <a:spcPts val="0"/>
              </a:spcAft>
              <a:buSzPts val="1600"/>
              <a:buChar char="○"/>
            </a:pPr>
            <a:r>
              <a:rPr lang="en"/>
              <a:t>Very useful, but scarce, </a:t>
            </a:r>
            <a:r>
              <a:rPr lang="en" i="1"/>
              <a:t>especially</a:t>
            </a:r>
            <a:r>
              <a:rPr lang="en"/>
              <a:t> in x86</a:t>
            </a:r>
            <a:endParaRPr/>
          </a:p>
        </p:txBody>
      </p:sp>
      <p:sp>
        <p:nvSpPr>
          <p:cNvPr id="139" name="Google Shape;13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DD11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2872</Words>
  <Application>Microsoft Office PowerPoint</Application>
  <PresentationFormat>On-screen Show (16:9)</PresentationFormat>
  <Paragraphs>442</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Calibri</vt:lpstr>
      <vt:lpstr>Wingdings</vt:lpstr>
      <vt:lpstr>Noto Sans Symbols</vt:lpstr>
      <vt:lpstr>Source Code Pro</vt:lpstr>
      <vt:lpstr>Play</vt:lpstr>
      <vt:lpstr>Arial</vt:lpstr>
      <vt:lpstr>Simple Light UW 351</vt:lpstr>
      <vt:lpstr>x86-64 Programming I</vt:lpstr>
      <vt:lpstr>Administrivia</vt:lpstr>
      <vt:lpstr>Review Questions</vt:lpstr>
      <vt:lpstr>Layers of Computing Revisited</vt:lpstr>
      <vt:lpstr>Programming Languages &amp; Libraries: 351 View</vt:lpstr>
      <vt:lpstr>Lecture Topics</vt:lpstr>
      <vt:lpstr>Definitions</vt:lpstr>
      <vt:lpstr>Instruction Set Architectures (Review)</vt:lpstr>
      <vt:lpstr>What is a Register? (Review)</vt:lpstr>
      <vt:lpstr>Memory vs. Registers (Review)</vt:lpstr>
      <vt:lpstr>General ISA Design Decisions</vt:lpstr>
      <vt:lpstr>Instruction Set Philosophies (Review)</vt:lpstr>
      <vt:lpstr>Instruction Set Philosophies (Review) (pt 2)</vt:lpstr>
      <vt:lpstr>Mainstream ISAs</vt:lpstr>
      <vt:lpstr>Current Industry Trends - A RISC-y Shift</vt:lpstr>
      <vt:lpstr>Architecture Sits at the Hardware Interface</vt:lpstr>
      <vt:lpstr>Writing Assembly Code? In $CURRENT_YEAR???</vt:lpstr>
      <vt:lpstr>Lecture Topics</vt:lpstr>
      <vt:lpstr>x86-64 Integer Registers – 64 bits wide</vt:lpstr>
      <vt:lpstr>Some History: IA32 Registers – 32 bits wide</vt:lpstr>
      <vt:lpstr>x86-64 Assembly “Data Types”</vt:lpstr>
      <vt:lpstr>Instruction Sizes and Operands (Review)</vt:lpstr>
      <vt:lpstr>Instruction Types (Review)</vt:lpstr>
      <vt:lpstr>Moving Data</vt:lpstr>
      <vt:lpstr>Some Arithmetic Operations</vt:lpstr>
      <vt:lpstr>Practice Question</vt:lpstr>
      <vt:lpstr>Arithmetic Example</vt:lpstr>
      <vt:lpstr>Example of Basic Addressing Modes</vt:lpstr>
      <vt:lpstr>Understanding add_ptr()</vt:lpstr>
      <vt:lpstr>Memory Addressing Modes</vt:lpstr>
      <vt:lpstr>Address Computation Examples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2</cp:revision>
  <dcterms:modified xsi:type="dcterms:W3CDTF">2024-07-04T01:32:16Z</dcterms:modified>
</cp:coreProperties>
</file>