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3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40"/>
      <p:bold r:id="rId41"/>
      <p:italic r:id="rId42"/>
      <p:boldItalic r:id="rId43"/>
    </p:embeddedFont>
    <p:embeddedFont>
      <p:font typeface="Cambria Math" panose="02040503050406030204" pitchFamily="18" charset="0"/>
      <p:regular r:id="rId44"/>
    </p:embeddedFont>
    <p:embeddedFont>
      <p:font typeface="Consolas" panose="020B0609020204030204" pitchFamily="49" charset="0"/>
      <p:regular r:id="rId45"/>
      <p:bold r:id="rId46"/>
      <p:italic r:id="rId47"/>
      <p:boldItalic r:id="rId48"/>
    </p:embeddedFont>
    <p:embeddedFont>
      <p:font typeface="Source Code Pro" panose="020B0509030403020204" pitchFamily="49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E46F5C7-CDBD-415A-A4C6-5C22D7B692AF}">
  <a:tblStyle styleId="{DE46F5C7-CDBD-415A-A4C6-5C22D7B692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2B43F61-9E22-41F1-A5AD-372F75C56903}" styleName="Table_1">
    <a:wholeTbl>
      <a:tcTxStyle b="off" i="off">
        <a:font>
          <a:latin typeface="Arial Narrow"/>
          <a:ea typeface="Arial Narrow"/>
          <a:cs typeface="Arial Narrow"/>
        </a:font>
        <a:schemeClr val="dk1"/>
      </a:tcTxStyle>
      <a:tcStyle>
        <a:tcBdr>
          <a:lef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118" autoAdjust="0"/>
  </p:normalViewPr>
  <p:slideViewPr>
    <p:cSldViewPr snapToGrid="0">
      <p:cViewPr varScale="1">
        <p:scale>
          <a:sx n="81" d="100"/>
          <a:sy n="81" d="100"/>
        </p:scale>
        <p:origin x="840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e92864fad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g2e92864fad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e927fd168c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e927fd168c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Real-world example: money! Ex $10.95, we only count 2 places after the decimal point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Which scheme is better? Depends! 1 can encode higher values, but w/ less precision. 2 has more precision, but can only encode whole #s up to 7. No good solution for all cases, so we don’t use it.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e927fd168c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e927fd168c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Reminder: shift right by n places in base b = divide by </a:t>
            </a:r>
            <a:r>
              <a:rPr lang="en-US" dirty="0" err="1"/>
              <a:t>b^n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First decimal example: shift right by 7, so multiple by 10^7 to get back to the same value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First binary example: shift right by 4, so multiply by 2^4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Second binary example: shift left by 4, so multiply by 2^(-4)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e927fd168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e927fd168c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e927fd168c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e927fd168c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e927fd168c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e927fd168c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e927fd168c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e927fd168c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e927fd168c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e927fd168c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 not use 2’s comp? makes float comparison easier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e927fd168c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e927fd168c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e927fd168c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e927fd168c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e927fd168c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e927fd168c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Bias = 2^7-1 = 127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7.375 = 0b111.011 (1*4 + 1*2 + 1*1 + 0*0.5 + 1*0.25 + 1*0.125) = 0b1.011011*2^2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 = 1 (negative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 = 2+127 = 129 = 0b10000001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 = 0b1101100…00 (23b total)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Answer = 0b1100000011101100…00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Challenge question: 0b1.01*2^0 = 0b1.01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0b1.11*2^2 = 0b111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0b1.01+0b111 = 0b1000.01 = 0b1.00001*2^3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e927fd168c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e927fd168c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e927fd168c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e927fd168c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Sign magnitude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e927fd168c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e927fd168c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e927fd168c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e927fd168c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words have broader definitions in science, but these definitions work for our purposes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Precision: how well you set yourself up to be accurate.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24 bits of mantissa = 23 bits + implicit 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possible to have high precision but low accuracy (see example). But *also* possible to have high accuracy but low precision. Ex: char c = 3. Entirely accurate (if that’s the number you’re trying to represent, but few bits of precision</a:t>
            </a: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e927fd168c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e927fd168c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 though exponent is only a few bits larger, we still get a much larger range because it increases exponentially - from 2^8 to 2^11 possible values = 1792 more exponents. Then when you add the greater mantissa precision, significantly wider range</a:t>
            </a: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e927fd168c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e927fd168c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 denormalized, E still treated as 0, so value is +/- 0b0.M * 2^(-127)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Denormalized fills in the gaps around 0</a:t>
            </a: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e927fd168c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e927fd168c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go over this! Just for reference!!</a:t>
            </a: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e927fd168c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e927fd168c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Another way to think of this: overflow/underflow occur because exponent is out of range, rounding is because we don’t have enough mantissa bits</a:t>
            </a: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e927fd168c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e927fd168c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e980818d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e980818d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e927fd168c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e927fd168c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e927fd168c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e927fd168c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e927fd168c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e927fd168c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e927fd168c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e927fd168c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e927fd168c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e927fd168c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e943b1a7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g2e943b1a78b_0_0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0" name="Google Shape;330;g2e943b1a78b_0_0:notes"/>
          <p:cNvSpPr txBox="1">
            <a:spLocks noGrp="1"/>
          </p:cNvSpPr>
          <p:nvPr>
            <p:ph type="dt" idx="10"/>
          </p:nvPr>
        </p:nvSpPr>
        <p:spPr>
          <a:xfrm>
            <a:off x="3884613" y="1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e943b1a78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g2e943b1a78b_0_7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8" name="Google Shape;338;g2e943b1a78b_0_7:notes"/>
          <p:cNvSpPr txBox="1">
            <a:spLocks noGrp="1"/>
          </p:cNvSpPr>
          <p:nvPr>
            <p:ph type="hdr" idx="3"/>
          </p:nvPr>
        </p:nvSpPr>
        <p:spPr>
          <a:xfrm>
            <a:off x="0" y="1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9" name="Google Shape;339;g2e943b1a78b_0_7:notes"/>
          <p:cNvSpPr txBox="1">
            <a:spLocks noGrp="1"/>
          </p:cNvSpPr>
          <p:nvPr>
            <p:ph type="dt" idx="10"/>
          </p:nvPr>
        </p:nvSpPr>
        <p:spPr>
          <a:xfrm>
            <a:off x="3884613" y="1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e943b1a78b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g2e943b1a78b_0_61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9" name="Google Shape;349;g2e943b1a78b_0_61:notes"/>
          <p:cNvSpPr txBox="1">
            <a:spLocks noGrp="1"/>
          </p:cNvSpPr>
          <p:nvPr>
            <p:ph type="hdr" idx="3"/>
          </p:nvPr>
        </p:nvSpPr>
        <p:spPr>
          <a:xfrm>
            <a:off x="0" y="1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0" name="Google Shape;350;g2e943b1a78b_0_61:notes"/>
          <p:cNvSpPr txBox="1">
            <a:spLocks noGrp="1"/>
          </p:cNvSpPr>
          <p:nvPr>
            <p:ph type="dt" idx="10"/>
          </p:nvPr>
        </p:nvSpPr>
        <p:spPr>
          <a:xfrm>
            <a:off x="3884613" y="1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e943b1a78b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g2e943b1a78b_0_70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9" name="Google Shape;359;g2e943b1a78b_0_70:notes"/>
          <p:cNvSpPr txBox="1">
            <a:spLocks noGrp="1"/>
          </p:cNvSpPr>
          <p:nvPr>
            <p:ph type="dt" idx="10"/>
          </p:nvPr>
        </p:nvSpPr>
        <p:spPr>
          <a:xfrm>
            <a:off x="3884613" y="1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0" name="Google Shape;360;g2e943b1a78b_0_70:notes"/>
          <p:cNvSpPr txBox="1">
            <a:spLocks noGrp="1"/>
          </p:cNvSpPr>
          <p:nvPr>
            <p:ph type="hdr" idx="3"/>
          </p:nvPr>
        </p:nvSpPr>
        <p:spPr>
          <a:xfrm>
            <a:off x="0" y="1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e943b1a78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g2e943b1a78b_0_82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e927fd168c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e927fd168c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e927fd168c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e927fd168c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dirty="0"/>
              <a:t>0b1011.011 (in decimal, equal to 1*8 + 0*4 + 1*2 + 1*1 + 0*0.5 + 1*0.25 + 1*0.125) . Then we shift right by 3 to get 0b1.011011, so we have to multiply by 2^3 to make up for it. Result = 0b1.011011*2^3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dirty="0"/>
              <a:t>Most-significant bit is S, next 8 bits are E, rest ar M. Bias = 2^7-1 = 127. Positive bc sign bit is 0. Exponent = 128 - 127 = 1. Mantissa = (1).11, so total = 0b1.11*2 = 0b11.1 (multiply by 2 = left shift by 1) = 3.5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e927fd168c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e927fd168c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e927fd168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e927fd168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e927fd168c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e927fd168c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e927fd168c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e927fd168c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2800"/>
              <a:buNone/>
              <a:defRPr sz="2800">
                <a:solidFill>
                  <a:srgbClr val="75757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303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20960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42603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2"/>
          </p:nvPr>
        </p:nvSpPr>
        <p:spPr>
          <a:xfrm>
            <a:off x="4572000" y="712725"/>
            <a:ext cx="42603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357018" y="326759"/>
            <a:ext cx="8406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396876" y="1021556"/>
            <a:ext cx="8366100" cy="37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 algn="l" rtl="0">
              <a:spcBef>
                <a:spcPts val="400"/>
              </a:spcBef>
              <a:spcAft>
                <a:spcPts val="0"/>
              </a:spcAft>
              <a:buSzPts val="1000"/>
              <a:buChar char="●"/>
              <a:defRPr b="0"/>
            </a:lvl1pPr>
            <a:lvl2pPr marL="914400" lvl="1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 rtl="0">
              <a:spcBef>
                <a:spcPts val="3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 rtl="0"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spcBef>
                <a:spcPts val="3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marL="320040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marL="365760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marL="4114800" lvl="8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8534400" y="4869181"/>
            <a:ext cx="609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OBJECT_2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357018" y="326759"/>
            <a:ext cx="8406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396876" y="1021556"/>
            <a:ext cx="8366100" cy="37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 algn="l" rtl="0">
              <a:spcBef>
                <a:spcPts val="400"/>
              </a:spcBef>
              <a:spcAft>
                <a:spcPts val="0"/>
              </a:spcAft>
              <a:buSzPts val="1000"/>
              <a:buChar char="●"/>
              <a:defRPr b="0"/>
            </a:lvl1pPr>
            <a:lvl2pPr marL="914400" lvl="1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 rtl="0">
              <a:spcBef>
                <a:spcPts val="3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 rtl="0"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spcBef>
                <a:spcPts val="3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marL="320040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marL="365760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marL="4114800" lvl="8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534400" y="4869181"/>
            <a:ext cx="609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3">
  <p:cSld name="OBJECT_3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357018" y="326759"/>
            <a:ext cx="8406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396876" y="1021556"/>
            <a:ext cx="8366100" cy="37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100" b="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○"/>
              <a:defRPr sz="1800"/>
            </a:lvl2pPr>
            <a:lvl3pPr marL="1371600" lvl="2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8534400" y="4869181"/>
            <a:ext cx="609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42603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572000" y="742825"/>
            <a:ext cx="42603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42603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82053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0" y="3002175"/>
            <a:ext cx="9144000" cy="2141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</a:endParaRPr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533925" y="1391063"/>
            <a:ext cx="8076300" cy="103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549363" y="2428990"/>
            <a:ext cx="40452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256175"/>
            <a:ext cx="9144000" cy="887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01766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</a:t>
            </a: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dirty="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0.30000000000000004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9kddBTX7zsxxCIQhLw4jgHDnm-1JBk7sz8DHHk2-Pe_fkoA/viewfor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ctrTitle"/>
          </p:nvPr>
        </p:nvSpPr>
        <p:spPr>
          <a:xfrm>
            <a:off x="127363" y="0"/>
            <a:ext cx="80010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</a:pPr>
            <a:r>
              <a:rPr lang="en" sz="3000" b="1"/>
              <a:t>Floating Point</a:t>
            </a:r>
            <a:endParaRPr sz="3000" dirty="0"/>
          </a:p>
        </p:txBody>
      </p:sp>
      <p:sp>
        <p:nvSpPr>
          <p:cNvPr id="76" name="Google Shape;76;p18"/>
          <p:cNvSpPr txBox="1">
            <a:spLocks noGrp="1"/>
          </p:cNvSpPr>
          <p:nvPr>
            <p:ph type="subTitle" idx="1"/>
          </p:nvPr>
        </p:nvSpPr>
        <p:spPr>
          <a:xfrm>
            <a:off x="127372" y="724950"/>
            <a:ext cx="3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100">
                <a:solidFill>
                  <a:schemeClr val="dk2"/>
                </a:solidFill>
              </a:rPr>
              <a:t>CSE 351 Summer 2024</a:t>
            </a:r>
            <a:endParaRPr sz="2100" dirty="0">
              <a:solidFill>
                <a:schemeClr val="dk2"/>
              </a:solidFill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548346" y="1180819"/>
            <a:ext cx="3761700" cy="2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Instructor: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Ellis Haker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Teaching Assistants: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Naama Amiel</a:t>
            </a:r>
            <a:endParaRPr sz="2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Micah Chang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Shananda Dokka</a:t>
            </a:r>
            <a:endParaRPr sz="2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Nikolas McNamee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Jiawe</a:t>
            </a:r>
            <a:r>
              <a:rPr lang="en" sz="2100">
                <a:solidFill>
                  <a:schemeClr val="dk1"/>
                </a:solidFill>
              </a:rPr>
              <a:t>i Huang</a:t>
            </a:r>
            <a:endParaRPr sz="1100" dirty="0"/>
          </a:p>
        </p:txBody>
      </p:sp>
      <p:pic>
        <p:nvPicPr>
          <p:cNvPr id="78" name="Google Shape;78;p18" descr="A comic with 3 panels. At the top, a robot is smiling in front of a computer, where the screen is not visible. In the bottom-left, we see that the computer screen reads &quot;WELCOME TO THE SECRET ROBOT INTERNET.&quot; The bottom-right panel is captioned &quot;Earlier...&quot; and depicts a website containing the text &quot;Prove you are human: 0.1 + 0.2 = ?&quot; and a text box, where the robot has entered &quot;0.300000000000000004&quot;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2250" y="268175"/>
            <a:ext cx="2644376" cy="37488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8"/>
          <p:cNvSpPr txBox="1"/>
          <p:nvPr/>
        </p:nvSpPr>
        <p:spPr>
          <a:xfrm>
            <a:off x="6045900" y="3949375"/>
            <a:ext cx="3098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https://0.30000000000000004.com</a:t>
            </a:r>
            <a:endParaRPr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Fixed Point Encoding</a:t>
            </a:r>
            <a:endParaRPr dirty="0"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Implied binary point between two bits in a number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Two examples</a:t>
            </a:r>
            <a:endParaRPr dirty="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dirty="0"/>
              <a:t>Binary point is between bits 2 and 3</a:t>
            </a:r>
          </a:p>
          <a:p>
            <a:pPr marL="1041400" lvl="2" indent="0">
              <a:lnSpc>
                <a:spcPct val="100000"/>
              </a:lnSpc>
              <a:buNone/>
            </a:pPr>
            <a:r>
              <a:rPr lang="en" dirty="0">
                <a:solidFill>
                  <a:schemeClr val="dk2"/>
                </a:solidFill>
              </a:rPr>
              <a:t>b</a:t>
            </a:r>
            <a:r>
              <a:rPr lang="en" baseline="-25000" dirty="0">
                <a:solidFill>
                  <a:schemeClr val="dk2"/>
                </a:solidFill>
              </a:rPr>
              <a:t>7</a:t>
            </a:r>
            <a:r>
              <a:rPr lang="en" dirty="0">
                <a:solidFill>
                  <a:schemeClr val="dk2"/>
                </a:solidFill>
              </a:rPr>
              <a:t>b</a:t>
            </a:r>
            <a:r>
              <a:rPr lang="en" baseline="-25000" dirty="0">
                <a:solidFill>
                  <a:schemeClr val="dk2"/>
                </a:solidFill>
              </a:rPr>
              <a:t>6</a:t>
            </a:r>
            <a:r>
              <a:rPr lang="en" dirty="0">
                <a:solidFill>
                  <a:schemeClr val="dk2"/>
                </a:solidFill>
              </a:rPr>
              <a:t>b</a:t>
            </a:r>
            <a:r>
              <a:rPr lang="en" baseline="-25000" dirty="0">
                <a:solidFill>
                  <a:schemeClr val="dk2"/>
                </a:solidFill>
              </a:rPr>
              <a:t>5</a:t>
            </a:r>
            <a:r>
              <a:rPr lang="en" dirty="0">
                <a:solidFill>
                  <a:schemeClr val="dk2"/>
                </a:solidFill>
              </a:rPr>
              <a:t>b</a:t>
            </a:r>
            <a:r>
              <a:rPr lang="en" baseline="-25000" dirty="0">
                <a:solidFill>
                  <a:schemeClr val="dk2"/>
                </a:solidFill>
              </a:rPr>
              <a:t>4</a:t>
            </a:r>
            <a:r>
              <a:rPr lang="en" dirty="0">
                <a:solidFill>
                  <a:schemeClr val="dk2"/>
                </a:solidFill>
              </a:rPr>
              <a:t>b</a:t>
            </a:r>
            <a:r>
              <a:rPr lang="en" baseline="-25000" dirty="0">
                <a:solidFill>
                  <a:schemeClr val="dk2"/>
                </a:solidFill>
              </a:rPr>
              <a:t>3 </a:t>
            </a:r>
            <a:r>
              <a:rPr lang="en" dirty="0">
                <a:solidFill>
                  <a:srgbClr val="7030A0"/>
                </a:solidFill>
              </a:rPr>
              <a:t>(</a:t>
            </a:r>
            <a:r>
              <a:rPr lang="en" b="1" dirty="0">
                <a:solidFill>
                  <a:srgbClr val="7030A0"/>
                </a:solidFill>
              </a:rPr>
              <a:t>.</a:t>
            </a:r>
            <a:r>
              <a:rPr lang="en" dirty="0">
                <a:solidFill>
                  <a:srgbClr val="7030A0"/>
                </a:solidFill>
              </a:rPr>
              <a:t>)</a:t>
            </a:r>
            <a:r>
              <a:rPr lang="en" dirty="0">
                <a:solidFill>
                  <a:schemeClr val="dk2"/>
                </a:solidFill>
              </a:rPr>
              <a:t> b</a:t>
            </a:r>
            <a:r>
              <a:rPr lang="en" baseline="-25000" dirty="0">
                <a:solidFill>
                  <a:schemeClr val="dk2"/>
                </a:solidFill>
              </a:rPr>
              <a:t>2</a:t>
            </a:r>
            <a:r>
              <a:rPr lang="en" dirty="0">
                <a:solidFill>
                  <a:schemeClr val="dk2"/>
                </a:solidFill>
              </a:rPr>
              <a:t>b</a:t>
            </a:r>
            <a:r>
              <a:rPr lang="en" baseline="-25000" dirty="0">
                <a:solidFill>
                  <a:schemeClr val="dk2"/>
                </a:solidFill>
              </a:rPr>
              <a:t>1</a:t>
            </a:r>
            <a:r>
              <a:rPr lang="en" dirty="0">
                <a:solidFill>
                  <a:schemeClr val="dk2"/>
                </a:solidFill>
              </a:rPr>
              <a:t>b</a:t>
            </a:r>
            <a:r>
              <a:rPr lang="en" baseline="-25000" dirty="0">
                <a:solidFill>
                  <a:schemeClr val="dk2"/>
                </a:solidFill>
              </a:rPr>
              <a:t>0</a:t>
            </a:r>
            <a:endParaRPr lang="en-US" dirty="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US" dirty="0"/>
              <a:t>Binary point is between bits 4 and 5</a:t>
            </a:r>
          </a:p>
          <a:p>
            <a:pPr marL="1041400" lvl="2" indent="0">
              <a:lnSpc>
                <a:spcPct val="100000"/>
              </a:lnSpc>
              <a:buNone/>
            </a:pPr>
            <a:r>
              <a:rPr lang="en" dirty="0">
                <a:solidFill>
                  <a:schemeClr val="dk2"/>
                </a:solidFill>
              </a:rPr>
              <a:t>b</a:t>
            </a:r>
            <a:r>
              <a:rPr lang="en" baseline="-25000" dirty="0">
                <a:solidFill>
                  <a:schemeClr val="dk2"/>
                </a:solidFill>
              </a:rPr>
              <a:t>7</a:t>
            </a:r>
            <a:r>
              <a:rPr lang="en" dirty="0">
                <a:solidFill>
                  <a:schemeClr val="dk2"/>
                </a:solidFill>
              </a:rPr>
              <a:t>b</a:t>
            </a:r>
            <a:r>
              <a:rPr lang="en" baseline="-25000" dirty="0">
                <a:solidFill>
                  <a:schemeClr val="dk2"/>
                </a:solidFill>
              </a:rPr>
              <a:t>6</a:t>
            </a:r>
            <a:r>
              <a:rPr lang="en" dirty="0">
                <a:solidFill>
                  <a:schemeClr val="dk2"/>
                </a:solidFill>
              </a:rPr>
              <a:t>b</a:t>
            </a:r>
            <a:r>
              <a:rPr lang="en" baseline="-25000" dirty="0">
                <a:solidFill>
                  <a:schemeClr val="dk2"/>
                </a:solidFill>
              </a:rPr>
              <a:t>5 </a:t>
            </a:r>
            <a:r>
              <a:rPr lang="en" dirty="0">
                <a:solidFill>
                  <a:srgbClr val="7030A0"/>
                </a:solidFill>
              </a:rPr>
              <a:t>(</a:t>
            </a:r>
            <a:r>
              <a:rPr lang="en" b="1" dirty="0">
                <a:solidFill>
                  <a:srgbClr val="7030A0"/>
                </a:solidFill>
              </a:rPr>
              <a:t>.</a:t>
            </a:r>
            <a:r>
              <a:rPr lang="en" dirty="0">
                <a:solidFill>
                  <a:srgbClr val="7030A0"/>
                </a:solidFill>
              </a:rPr>
              <a:t>)</a:t>
            </a:r>
            <a:r>
              <a:rPr lang="en" dirty="0">
                <a:solidFill>
                  <a:schemeClr val="dk2"/>
                </a:solidFill>
              </a:rPr>
              <a:t> b</a:t>
            </a:r>
            <a:r>
              <a:rPr lang="en" baseline="-25000" dirty="0">
                <a:solidFill>
                  <a:schemeClr val="dk2"/>
                </a:solidFill>
              </a:rPr>
              <a:t>4</a:t>
            </a:r>
            <a:r>
              <a:rPr lang="en" dirty="0">
                <a:solidFill>
                  <a:schemeClr val="dk2"/>
                </a:solidFill>
              </a:rPr>
              <a:t>b</a:t>
            </a:r>
            <a:r>
              <a:rPr lang="en" baseline="-25000" dirty="0">
                <a:solidFill>
                  <a:schemeClr val="dk2"/>
                </a:solidFill>
              </a:rPr>
              <a:t>3</a:t>
            </a:r>
            <a:r>
              <a:rPr lang="en" dirty="0">
                <a:solidFill>
                  <a:schemeClr val="dk2"/>
                </a:solidFill>
              </a:rPr>
              <a:t>b</a:t>
            </a:r>
            <a:r>
              <a:rPr lang="en" baseline="-25000" dirty="0">
                <a:solidFill>
                  <a:schemeClr val="dk2"/>
                </a:solidFill>
              </a:rPr>
              <a:t>2</a:t>
            </a:r>
            <a:r>
              <a:rPr lang="en" dirty="0">
                <a:solidFill>
                  <a:schemeClr val="dk2"/>
                </a:solidFill>
              </a:rPr>
              <a:t>b</a:t>
            </a:r>
            <a:r>
              <a:rPr lang="en" baseline="-25000" dirty="0">
                <a:solidFill>
                  <a:schemeClr val="dk2"/>
                </a:solidFill>
              </a:rPr>
              <a:t>1</a:t>
            </a:r>
            <a:r>
              <a:rPr lang="en" dirty="0">
                <a:solidFill>
                  <a:schemeClr val="dk2"/>
                </a:solidFill>
              </a:rPr>
              <a:t>b</a:t>
            </a:r>
            <a:r>
              <a:rPr lang="en" baseline="-25000" dirty="0">
                <a:solidFill>
                  <a:schemeClr val="dk2"/>
                </a:solidFill>
              </a:rPr>
              <a:t>0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Which scheme is better?</a:t>
            </a:r>
            <a:endParaRPr dirty="0"/>
          </a:p>
        </p:txBody>
      </p:sp>
      <p:sp>
        <p:nvSpPr>
          <p:cNvPr id="160" name="Google Shape;160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Floating Point Representation (Review)</a:t>
            </a:r>
            <a:endParaRPr dirty="0"/>
          </a:p>
        </p:txBody>
      </p:sp>
      <p:sp>
        <p:nvSpPr>
          <p:cNvPr id="166" name="Google Shape;166;p29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Based on </a:t>
            </a:r>
            <a:r>
              <a:rPr lang="en" b="1">
                <a:solidFill>
                  <a:srgbClr val="7030A0"/>
                </a:solidFill>
              </a:rPr>
              <a:t>scientific notation</a:t>
            </a:r>
            <a:endParaRPr b="1" dirty="0">
              <a:solidFill>
                <a:srgbClr val="7030A0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In decimal:</a:t>
            </a:r>
            <a:endParaRPr dirty="0"/>
          </a:p>
          <a:p>
            <a:pPr marL="137160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■"/>
            </a:pPr>
            <a:r>
              <a:rPr lang="en" sz="1500"/>
              <a:t>12000000 -&gt; 1.2 x 10</a:t>
            </a:r>
            <a:r>
              <a:rPr lang="en" sz="1500" baseline="30000"/>
              <a:t>7</a:t>
            </a:r>
            <a:endParaRPr baseline="30000" dirty="0"/>
          </a:p>
          <a:p>
            <a:pPr marL="137160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■"/>
            </a:pPr>
            <a:r>
              <a:rPr lang="en" sz="1500"/>
              <a:t>0.0000012 -&gt; 1.2 x 10</a:t>
            </a:r>
            <a:r>
              <a:rPr lang="en" sz="1500" baseline="30000"/>
              <a:t>-6</a:t>
            </a:r>
            <a:endParaRPr sz="1500" dirty="0"/>
          </a:p>
          <a:p>
            <a:pPr marL="91440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In binary:</a:t>
            </a:r>
            <a:endParaRPr dirty="0"/>
          </a:p>
          <a:p>
            <a:pPr marL="137160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■"/>
            </a:pPr>
            <a:r>
              <a:rPr lang="en" sz="1500"/>
              <a:t>11000.000 -&gt; 1.1 x 2</a:t>
            </a:r>
            <a:r>
              <a:rPr lang="en" sz="1500" baseline="30000"/>
              <a:t>4</a:t>
            </a:r>
            <a:endParaRPr baseline="30000" dirty="0"/>
          </a:p>
          <a:p>
            <a:pPr marL="137160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■"/>
            </a:pPr>
            <a:r>
              <a:rPr lang="en" sz="1500"/>
              <a:t>0.00011 -&gt; 1.1 x 2</a:t>
            </a:r>
            <a:r>
              <a:rPr lang="en" sz="1500" baseline="30000"/>
              <a:t>-4</a:t>
            </a:r>
            <a:endParaRPr sz="1500" baseline="30000" dirty="0"/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Divvy up the bits in our encoding</a:t>
            </a:r>
            <a:endParaRPr dirty="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Sign (+/-)</a:t>
            </a:r>
            <a:endParaRPr dirty="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Exponent</a:t>
            </a:r>
            <a:endParaRPr dirty="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Mantissa (everything after the binary point)</a:t>
            </a:r>
            <a:endParaRPr dirty="0"/>
          </a:p>
        </p:txBody>
      </p:sp>
      <p:sp>
        <p:nvSpPr>
          <p:cNvPr id="167" name="Google Shape;16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Binary Scientific Notation (Review)</a:t>
            </a:r>
            <a:endParaRPr dirty="0"/>
          </a:p>
        </p:txBody>
      </p:sp>
      <p:pic>
        <p:nvPicPr>
          <p:cNvPr id="173" name="Google Shape;173;p30" descr="The number 1.01_2 * 2^(-1) with various parts labeled. 1.01_2 is labeled &quot;mantissa&quot;, and the &quot;.&quot; in the middle of the mantissa is labeled &quot;binary point&quot;. The &quot;2&quot; in 2^(-1) is labeled &quot;radix (base),&quot; and -1 is labeled &quot;exponent&quot;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8425" y="742825"/>
            <a:ext cx="5427150" cy="205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0"/>
          <p:cNvSpPr txBox="1">
            <a:spLocks noGrp="1"/>
          </p:cNvSpPr>
          <p:nvPr>
            <p:ph type="body" idx="1"/>
          </p:nvPr>
        </p:nvSpPr>
        <p:spPr>
          <a:xfrm>
            <a:off x="311700" y="2799900"/>
            <a:ext cx="8520600" cy="14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7030A0"/>
                </a:solidFill>
              </a:rPr>
              <a:t>Normalized form</a:t>
            </a:r>
            <a:r>
              <a:rPr lang="en"/>
              <a:t>: exactly one (non-zero) bit to the left of the binary point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Called “floating point” because the binary point “floats” to different parts of the number (as opposed to fixed)</a:t>
            </a:r>
            <a:endParaRPr dirty="0"/>
          </a:p>
        </p:txBody>
      </p:sp>
      <p:sp>
        <p:nvSpPr>
          <p:cNvPr id="175" name="Google Shape;17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Floating Point History</a:t>
            </a:r>
            <a:endParaRPr dirty="0"/>
          </a:p>
        </p:txBody>
      </p:sp>
      <p:sp>
        <p:nvSpPr>
          <p:cNvPr id="181" name="Google Shape;181;p31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59592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1914: first design by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Leonardo Torres y Quevedo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1940: implementations by Konrad Zuse, but not exactly </a:t>
            </a:r>
            <a:r>
              <a:rPr lang="en"/>
              <a:t>the same as the modern standard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1985: IEEE 754 standard</a:t>
            </a:r>
            <a:endParaRPr dirty="0"/>
          </a:p>
          <a:p>
            <a:pPr marL="914400" lvl="1" indent="-3302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Primary architect was William Kahan, who won a Turing Award for this work</a:t>
            </a:r>
            <a:endParaRPr dirty="0"/>
          </a:p>
          <a:p>
            <a:pPr marL="914400" lvl="1" indent="-3302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Standardized bit encoding, well-defined behavior for </a:t>
            </a:r>
            <a:r>
              <a:rPr lang="en" i="1"/>
              <a:t>all </a:t>
            </a:r>
            <a:r>
              <a:rPr lang="en"/>
              <a:t>operations</a:t>
            </a:r>
            <a:endParaRPr dirty="0"/>
          </a:p>
          <a:p>
            <a:pPr marL="914400" lvl="1" indent="-3302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Still what we use today!</a:t>
            </a:r>
            <a:endParaRPr dirty="0"/>
          </a:p>
        </p:txBody>
      </p:sp>
      <p:pic>
        <p:nvPicPr>
          <p:cNvPr id="182" name="Google Shape;182;p31" descr="A photograph of an old computer, consisting of a wooden keyboard on a grey table, and two large machines behind it. All three are encased in glas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2925" y="170125"/>
            <a:ext cx="2794851" cy="209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1" descr="A photo of a middle-aged white man wearing glasses. "/>
          <p:cNvPicPr preferRelativeResize="0"/>
          <p:nvPr/>
        </p:nvPicPr>
        <p:blipFill rotWithShape="1">
          <a:blip r:embed="rId4">
            <a:alphaModFix/>
          </a:blip>
          <a:srcRect t="7791"/>
          <a:stretch/>
        </p:blipFill>
        <p:spPr>
          <a:xfrm>
            <a:off x="7004990" y="2428701"/>
            <a:ext cx="1371600" cy="177055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1"/>
          <p:cNvSpPr txBox="1"/>
          <p:nvPr/>
        </p:nvSpPr>
        <p:spPr>
          <a:xfrm>
            <a:off x="7004990" y="3737587"/>
            <a:ext cx="137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Kahan</a:t>
            </a:r>
            <a:endParaRPr sz="2400" b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IEEE Floating Point</a:t>
            </a:r>
            <a:endParaRPr dirty="0"/>
          </a:p>
        </p:txBody>
      </p:sp>
      <p:sp>
        <p:nvSpPr>
          <p:cNvPr id="191" name="Google Shape;191;p32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IEEE 754 (established 1985)</a:t>
            </a:r>
            <a:endParaRPr dirty="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Developed to make numerically-sensitive programs portable</a:t>
            </a:r>
            <a:endParaRPr dirty="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Specifies two things: a </a:t>
            </a:r>
            <a:r>
              <a:rPr lang="en" i="1"/>
              <a:t>representation scheme</a:t>
            </a:r>
            <a:r>
              <a:rPr lang="en"/>
              <a:t> and the </a:t>
            </a:r>
            <a:r>
              <a:rPr lang="en" i="1"/>
              <a:t>result of operations</a:t>
            </a:r>
            <a:endParaRPr i="1" dirty="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Supported by all major CPUs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Two opposing concerns:</a:t>
            </a:r>
            <a:endParaRPr dirty="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/>
              <a:t>Scientists</a:t>
            </a:r>
            <a:r>
              <a:rPr lang="en"/>
              <a:t> numerical analysts want them to be as </a:t>
            </a:r>
            <a:r>
              <a:rPr lang="en" i="1"/>
              <a:t>real</a:t>
            </a:r>
            <a:r>
              <a:rPr lang="en"/>
              <a:t> as possible</a:t>
            </a:r>
            <a:endParaRPr dirty="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/>
              <a:t>Engineers</a:t>
            </a:r>
            <a:r>
              <a:rPr lang="en"/>
              <a:t> want them to be </a:t>
            </a:r>
            <a:r>
              <a:rPr lang="en" i="1"/>
              <a:t>easy to implement</a:t>
            </a:r>
            <a:r>
              <a:rPr lang="en"/>
              <a:t> and </a:t>
            </a:r>
            <a:r>
              <a:rPr lang="en" i="1"/>
              <a:t>fast</a:t>
            </a:r>
            <a:endParaRPr i="1" dirty="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Who won? Mostly scientists</a:t>
            </a:r>
            <a:endParaRPr dirty="0"/>
          </a:p>
          <a:p>
            <a:pPr marL="137160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Nice standards for rounding, overflow, underflow, but complex for hardware</a:t>
            </a:r>
            <a:endParaRPr dirty="0"/>
          </a:p>
          <a:p>
            <a:pPr marL="137160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b="1"/>
              <a:t>Float operations can be an order of magnitude slower than integer ops!</a:t>
            </a:r>
            <a:endParaRPr b="1" dirty="0"/>
          </a:p>
          <a:p>
            <a:pPr marL="182880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CPU speed commonly measured in </a:t>
            </a:r>
            <a:r>
              <a:rPr lang="en" b="1">
                <a:solidFill>
                  <a:srgbClr val="7030A0"/>
                </a:solidFill>
              </a:rPr>
              <a:t>FLOPS</a:t>
            </a:r>
            <a:r>
              <a:rPr lang="en"/>
              <a:t> (float ops per second)</a:t>
            </a:r>
            <a:endParaRPr dirty="0"/>
          </a:p>
        </p:txBody>
      </p:sp>
      <p:sp>
        <p:nvSpPr>
          <p:cNvPr id="192" name="Google Shape;19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Floating Point Encoding (Review)</a:t>
            </a:r>
            <a:endParaRPr dirty="0"/>
          </a:p>
        </p:txBody>
      </p:sp>
      <p:sp>
        <p:nvSpPr>
          <p:cNvPr id="198" name="Google Shape;198;p33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1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Value = </a:t>
            </a:r>
            <a:r>
              <a:rPr lang="en">
                <a:solidFill>
                  <a:srgbClr val="38761D"/>
                </a:solidFill>
              </a:rPr>
              <a:t>±</a:t>
            </a:r>
            <a:r>
              <a:rPr lang="en"/>
              <a:t>1</a:t>
            </a:r>
            <a:r>
              <a:rPr lang="en" b="1"/>
              <a:t>.</a:t>
            </a:r>
            <a:r>
              <a:rPr lang="en">
                <a:solidFill>
                  <a:schemeClr val="accent6"/>
                </a:solidFill>
              </a:rPr>
              <a:t>Mantissa</a:t>
            </a:r>
            <a:r>
              <a:rPr lang="en"/>
              <a:t> * 2</a:t>
            </a:r>
            <a:r>
              <a:rPr lang="en" baseline="30000">
                <a:solidFill>
                  <a:srgbClr val="0B5394"/>
                </a:solidFill>
              </a:rPr>
              <a:t>Exponent</a:t>
            </a:r>
            <a:endParaRPr dirty="0">
              <a:solidFill>
                <a:srgbClr val="0B5394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Bit fields: (-1)</a:t>
            </a:r>
            <a:r>
              <a:rPr lang="en" b="1" baseline="30000">
                <a:solidFill>
                  <a:srgbClr val="38761D"/>
                </a:solidFill>
              </a:rPr>
              <a:t>S</a:t>
            </a:r>
            <a:r>
              <a:rPr lang="en"/>
              <a:t> * 1</a:t>
            </a:r>
            <a:r>
              <a:rPr lang="en" b="1"/>
              <a:t>.</a:t>
            </a:r>
            <a:r>
              <a:rPr lang="en" b="1">
                <a:solidFill>
                  <a:schemeClr val="accent6"/>
                </a:solidFill>
              </a:rPr>
              <a:t>M</a:t>
            </a:r>
            <a:r>
              <a:rPr lang="en"/>
              <a:t> * 2</a:t>
            </a:r>
            <a:r>
              <a:rPr lang="en" b="1" baseline="30000">
                <a:solidFill>
                  <a:srgbClr val="1155CC"/>
                </a:solidFill>
              </a:rPr>
              <a:t>E</a:t>
            </a:r>
            <a:endParaRPr b="1" baseline="30000" dirty="0">
              <a:solidFill>
                <a:srgbClr val="1155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Representation scheme: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>
                <a:solidFill>
                  <a:srgbClr val="38761D"/>
                </a:solidFill>
              </a:rPr>
              <a:t>Sign bit </a:t>
            </a:r>
            <a:r>
              <a:rPr lang="en"/>
              <a:t>(</a:t>
            </a:r>
            <a:r>
              <a:rPr lang="en" b="1">
                <a:solidFill>
                  <a:srgbClr val="38761D"/>
                </a:solidFill>
              </a:rPr>
              <a:t>S</a:t>
            </a:r>
            <a:r>
              <a:rPr lang="en"/>
              <a:t>): 0 is positive, 1 is negative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>
                <a:solidFill>
                  <a:schemeClr val="accent6"/>
                </a:solidFill>
              </a:rPr>
              <a:t>Mantissa</a:t>
            </a:r>
            <a:r>
              <a:rPr lang="en"/>
              <a:t> (a.k.a. significand): the fractional part of the number in normalized form, encoded in the bit vector </a:t>
            </a:r>
            <a:r>
              <a:rPr lang="en" b="1">
                <a:solidFill>
                  <a:schemeClr val="accent6"/>
                </a:solidFill>
              </a:rPr>
              <a:t>M</a:t>
            </a:r>
            <a:r>
              <a:rPr lang="en"/>
              <a:t> 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>
                <a:solidFill>
                  <a:srgbClr val="1155CC"/>
                </a:solidFill>
              </a:rPr>
              <a:t>Exponent</a:t>
            </a:r>
            <a:r>
              <a:rPr lang="en"/>
              <a:t>: weighs the number by a (possible negative) power of 2, encoded in the bit vector </a:t>
            </a:r>
            <a:r>
              <a:rPr lang="en" b="1">
                <a:solidFill>
                  <a:srgbClr val="1155CC"/>
                </a:solidFill>
              </a:rPr>
              <a:t>E</a:t>
            </a:r>
            <a:endParaRPr dirty="0"/>
          </a:p>
        </p:txBody>
      </p:sp>
      <p:pic>
        <p:nvPicPr>
          <p:cNvPr id="199" name="Google Shape;199;p33" descr="Three horizontal bars shown adjacent to each other to form a single, larger bar. The one on the far left is the smallest. Above it is the number 31, and below it is the label &quot;1 bit&quot;. Inside it is a green &quot;S&quot;. The middle one is larger. The number 30 is written above the top-left corner, and 23 is written above the top-right. Below the box is the label &quot;8 bits&quot;, and it contains a blue &quot;E&quot;. The rightmost bar is the largest. 22 is written above the top-left corner, and 0 above the top-right. Below is the label &quot;23 bits&quot;, and it contains a red &quot;M&quot;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151" y="3188275"/>
            <a:ext cx="7331699" cy="99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lang="en">
                <a:solidFill>
                  <a:srgbClr val="1155CC"/>
                </a:solidFill>
              </a:rPr>
              <a:t>Exponent</a:t>
            </a:r>
            <a:r>
              <a:rPr lang="en"/>
              <a:t> Field (Review)</a:t>
            </a:r>
            <a:endParaRPr dirty="0"/>
          </a:p>
        </p:txBody>
      </p:sp>
      <p:sp>
        <p:nvSpPr>
          <p:cNvPr id="206" name="Google Shape;206;p34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</a:t>
            </a:r>
            <a:r>
              <a:rPr lang="en" b="1">
                <a:solidFill>
                  <a:srgbClr val="7030A0"/>
                </a:solidFill>
              </a:rPr>
              <a:t>biased notation</a:t>
            </a:r>
            <a:endParaRPr b="1" dirty="0">
              <a:solidFill>
                <a:srgbClr val="7030A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Read as unsigned, but with a </a:t>
            </a:r>
            <a:r>
              <a:rPr lang="en" b="1"/>
              <a:t>bias</a:t>
            </a:r>
            <a:r>
              <a:rPr lang="en"/>
              <a:t> of 2</a:t>
            </a:r>
            <a:r>
              <a:rPr lang="en" i="1" baseline="30000"/>
              <a:t>w</a:t>
            </a:r>
            <a:r>
              <a:rPr lang="en" baseline="30000"/>
              <a:t>-1</a:t>
            </a:r>
            <a:r>
              <a:rPr lang="en"/>
              <a:t>-1 (127, for an 8-bit </a:t>
            </a:r>
            <a:r>
              <a:rPr lang="en" b="1">
                <a:solidFill>
                  <a:srgbClr val="1155CC"/>
                </a:solidFill>
              </a:rPr>
              <a:t>E</a:t>
            </a:r>
            <a:r>
              <a:rPr lang="en"/>
              <a:t> field)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>
                <a:solidFill>
                  <a:srgbClr val="1155CC"/>
                </a:solidFill>
              </a:rPr>
              <a:t>Exponent</a:t>
            </a:r>
            <a:r>
              <a:rPr lang="en"/>
              <a:t> = </a:t>
            </a:r>
            <a:r>
              <a:rPr lang="en" b="1">
                <a:solidFill>
                  <a:srgbClr val="1155CC"/>
                </a:solidFill>
              </a:rPr>
              <a:t>E</a:t>
            </a:r>
            <a:r>
              <a:rPr lang="en"/>
              <a:t> - bias </a:t>
            </a:r>
            <a:r>
              <a:rPr lang="en" sz="1800"/>
              <a:t>↔</a:t>
            </a:r>
            <a:r>
              <a:rPr lang="en"/>
              <a:t> </a:t>
            </a:r>
            <a:r>
              <a:rPr lang="en" b="1">
                <a:solidFill>
                  <a:srgbClr val="1155CC"/>
                </a:solidFill>
              </a:rPr>
              <a:t>E</a:t>
            </a:r>
            <a:r>
              <a:rPr lang="en"/>
              <a:t> = </a:t>
            </a:r>
            <a:r>
              <a:rPr lang="en">
                <a:solidFill>
                  <a:srgbClr val="1155CC"/>
                </a:solidFill>
              </a:rPr>
              <a:t>Exponent</a:t>
            </a:r>
            <a:r>
              <a:rPr lang="en"/>
              <a:t> + bias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Why?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Makes floating point arithmetic easier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Somewhat compatible with two’s complement hardware</a:t>
            </a:r>
            <a:endParaRPr dirty="0"/>
          </a:p>
        </p:txBody>
      </p:sp>
      <p:pic>
        <p:nvPicPr>
          <p:cNvPr id="207" name="Google Shape;207;p34" descr="The same diagram as the previous slide, except the second bar (the &quot;E&quot; field) is highlighted in blu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2945238"/>
            <a:ext cx="8382000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lang="en">
                <a:solidFill>
                  <a:schemeClr val="accent6"/>
                </a:solidFill>
              </a:rPr>
              <a:t>Mantissa </a:t>
            </a:r>
            <a:r>
              <a:rPr lang="en"/>
              <a:t>Field (Review)</a:t>
            </a:r>
            <a:endParaRPr dirty="0"/>
          </a:p>
        </p:txBody>
      </p:sp>
      <p:sp>
        <p:nvSpPr>
          <p:cNvPr id="214" name="Google Shape;214;p35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Implicit leading 1</a:t>
            </a:r>
            <a:r>
              <a:rPr lang="en"/>
              <a:t> before the binary point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There’s always a 1 there in normalized form, so we don’t need to encode it!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u="sng"/>
              <a:t>Example</a:t>
            </a:r>
            <a:r>
              <a:rPr lang="en"/>
              <a:t>: 0b </a:t>
            </a:r>
            <a:r>
              <a:rPr lang="en">
                <a:solidFill>
                  <a:srgbClr val="38761D"/>
                </a:solidFill>
              </a:rPr>
              <a:t>0</a:t>
            </a:r>
            <a:r>
              <a:rPr lang="en">
                <a:solidFill>
                  <a:srgbClr val="1155CC"/>
                </a:solidFill>
              </a:rPr>
              <a:t>011 1111 1</a:t>
            </a:r>
            <a:r>
              <a:rPr lang="en" u="sng">
                <a:solidFill>
                  <a:schemeClr val="accent6"/>
                </a:solidFill>
              </a:rPr>
              <a:t>100 0000 0000 0000 0000 0000</a:t>
            </a:r>
            <a:endParaRPr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Read as 1.1</a:t>
            </a:r>
            <a:r>
              <a:rPr lang="en" baseline="-25000"/>
              <a:t>2</a:t>
            </a:r>
            <a:r>
              <a:rPr lang="en"/>
              <a:t> = 1.5</a:t>
            </a:r>
            <a:r>
              <a:rPr lang="en" baseline="-25000"/>
              <a:t>10</a:t>
            </a:r>
            <a:r>
              <a:rPr lang="en"/>
              <a:t>, </a:t>
            </a:r>
            <a:r>
              <a:rPr lang="en" i="1"/>
              <a:t>not</a:t>
            </a:r>
            <a:r>
              <a:rPr lang="en"/>
              <a:t> 0.1</a:t>
            </a:r>
            <a:r>
              <a:rPr lang="en" baseline="-25000"/>
              <a:t>2</a:t>
            </a:r>
            <a:r>
              <a:rPr lang="en"/>
              <a:t> = 0.5</a:t>
            </a:r>
            <a:r>
              <a:rPr lang="en" baseline="-25000"/>
              <a:t>10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Mantissa “limits”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Low values (near </a:t>
            </a:r>
            <a:r>
              <a:rPr lang="en" b="1">
                <a:solidFill>
                  <a:schemeClr val="accent6"/>
                </a:solidFill>
              </a:rPr>
              <a:t>M</a:t>
            </a:r>
            <a:r>
              <a:rPr lang="en"/>
              <a:t> = 0b00…00) are close to 2</a:t>
            </a:r>
            <a:r>
              <a:rPr lang="en" baseline="30000">
                <a:solidFill>
                  <a:srgbClr val="1155CC"/>
                </a:solidFill>
              </a:rPr>
              <a:t>Exp</a:t>
            </a:r>
            <a:endParaRPr baseline="30000" dirty="0">
              <a:solidFill>
                <a:srgbClr val="1155CC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High values (near </a:t>
            </a:r>
            <a:r>
              <a:rPr lang="en" b="1">
                <a:solidFill>
                  <a:schemeClr val="accent6"/>
                </a:solidFill>
              </a:rPr>
              <a:t>M</a:t>
            </a:r>
            <a:r>
              <a:rPr lang="en"/>
              <a:t> = 0b11…11) are close to 2</a:t>
            </a:r>
            <a:r>
              <a:rPr lang="en" baseline="30000">
                <a:solidFill>
                  <a:srgbClr val="1155CC"/>
                </a:solidFill>
              </a:rPr>
              <a:t>Exp</a:t>
            </a:r>
            <a:r>
              <a:rPr lang="en" baseline="30000"/>
              <a:t>+1</a:t>
            </a:r>
            <a:endParaRPr dirty="0"/>
          </a:p>
        </p:txBody>
      </p:sp>
      <p:pic>
        <p:nvPicPr>
          <p:cNvPr id="215" name="Google Shape;215;p35" descr="The same diagram as slide 15, except the rightmost bar (the &quot;M&quot; field) is highlighted in red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575" y="2962656"/>
            <a:ext cx="8324850" cy="12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Normalized Floating Point Conversions</a:t>
            </a:r>
            <a:endParaRPr dirty="0"/>
          </a:p>
        </p:txBody>
      </p:sp>
      <p:sp>
        <p:nvSpPr>
          <p:cNvPr id="222" name="Google Shape;222;p36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42603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FP -&gt; Decimal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Append bits of </a:t>
            </a:r>
            <a:r>
              <a:rPr lang="en" b="1" dirty="0">
                <a:solidFill>
                  <a:schemeClr val="accent6"/>
                </a:solidFill>
              </a:rPr>
              <a:t>M</a:t>
            </a:r>
            <a:r>
              <a:rPr lang="en" dirty="0"/>
              <a:t> to leading 1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Multiply by 2</a:t>
            </a:r>
            <a:r>
              <a:rPr lang="en" b="1" baseline="30000" dirty="0">
                <a:solidFill>
                  <a:srgbClr val="1155CC"/>
                </a:solidFill>
              </a:rPr>
              <a:t>E</a:t>
            </a:r>
            <a:r>
              <a:rPr lang="en" baseline="30000" dirty="0"/>
              <a:t>-bias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“Multiply out” exponent by shifting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 dirty="0"/>
              <a:t>If </a:t>
            </a:r>
            <a:r>
              <a:rPr lang="en" dirty="0">
                <a:solidFill>
                  <a:srgbClr val="1155CC"/>
                </a:solidFill>
              </a:rPr>
              <a:t>exp</a:t>
            </a:r>
            <a:r>
              <a:rPr lang="en" dirty="0"/>
              <a:t> &lt; 0, shift </a:t>
            </a:r>
            <a:r>
              <a:rPr lang="en" i="1" dirty="0"/>
              <a:t>right</a:t>
            </a:r>
            <a:r>
              <a:rPr lang="en" dirty="0"/>
              <a:t> (logical) by</a:t>
            </a:r>
          </a:p>
          <a:p>
            <a:pPr marL="58420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dirty="0"/>
              <a:t>	-</a:t>
            </a:r>
            <a:r>
              <a:rPr lang="en" dirty="0">
                <a:solidFill>
                  <a:srgbClr val="1155CC"/>
                </a:solidFill>
              </a:rPr>
              <a:t>exp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 dirty="0"/>
              <a:t>If </a:t>
            </a:r>
            <a:r>
              <a:rPr lang="en" dirty="0">
                <a:solidFill>
                  <a:srgbClr val="1155CC"/>
                </a:solidFill>
              </a:rPr>
              <a:t>exp</a:t>
            </a:r>
            <a:r>
              <a:rPr lang="en" dirty="0"/>
              <a:t> &gt; 0, shift </a:t>
            </a:r>
            <a:r>
              <a:rPr lang="en" i="1" dirty="0"/>
              <a:t>left</a:t>
            </a:r>
            <a:r>
              <a:rPr lang="en" dirty="0"/>
              <a:t> by </a:t>
            </a:r>
            <a:r>
              <a:rPr lang="en" dirty="0">
                <a:solidFill>
                  <a:srgbClr val="1155CC"/>
                </a:solidFill>
              </a:rPr>
              <a:t>exp</a:t>
            </a:r>
            <a:endParaRPr dirty="0">
              <a:solidFill>
                <a:srgbClr val="1155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Multiply by sign (-1</a:t>
            </a:r>
            <a:r>
              <a:rPr lang="en" b="1" baseline="30000" dirty="0">
                <a:solidFill>
                  <a:srgbClr val="38761D"/>
                </a:solidFill>
              </a:rPr>
              <a:t>S</a:t>
            </a:r>
            <a:r>
              <a:rPr lang="en" dirty="0"/>
              <a:t>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Convert from binary to decimal</a:t>
            </a:r>
            <a:endParaRPr dirty="0"/>
          </a:p>
        </p:txBody>
      </p:sp>
      <p:sp>
        <p:nvSpPr>
          <p:cNvPr id="223" name="Google Shape;223;p36"/>
          <p:cNvSpPr txBox="1">
            <a:spLocks noGrp="1"/>
          </p:cNvSpPr>
          <p:nvPr>
            <p:ph type="body" idx="2"/>
          </p:nvPr>
        </p:nvSpPr>
        <p:spPr>
          <a:xfrm>
            <a:off x="4572000" y="742825"/>
            <a:ext cx="42603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Decimal -&gt; FP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Convert from decimal to binary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Convert to normalized form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/>
              <a:t>Shift left or right (logical) until there’s a single 1 before the binary point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/>
              <a:t>Multiply by 2</a:t>
            </a:r>
            <a:r>
              <a:rPr lang="en" baseline="30000">
                <a:solidFill>
                  <a:srgbClr val="1155CC"/>
                </a:solidFill>
              </a:rPr>
              <a:t>exp</a:t>
            </a:r>
            <a:r>
              <a:rPr lang="en"/>
              <a:t>, where </a:t>
            </a:r>
            <a:r>
              <a:rPr lang="en">
                <a:solidFill>
                  <a:srgbClr val="1155CC"/>
                </a:solidFill>
              </a:rPr>
              <a:t>exp</a:t>
            </a:r>
            <a:r>
              <a:rPr lang="en"/>
              <a:t> = number of places shifted (negative for left shift, positive for right)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>
                <a:solidFill>
                  <a:srgbClr val="38761D"/>
                </a:solidFill>
              </a:rPr>
              <a:t>S</a:t>
            </a:r>
            <a:r>
              <a:rPr lang="en"/>
              <a:t> = 0 if positive, 1 if negative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>
                <a:solidFill>
                  <a:srgbClr val="1155CC"/>
                </a:solidFill>
              </a:rPr>
              <a:t>E </a:t>
            </a:r>
            <a:r>
              <a:rPr lang="en"/>
              <a:t>= </a:t>
            </a:r>
            <a:r>
              <a:rPr lang="en">
                <a:solidFill>
                  <a:srgbClr val="1155CC"/>
                </a:solidFill>
              </a:rPr>
              <a:t>exp </a:t>
            </a:r>
            <a:r>
              <a:rPr lang="en"/>
              <a:t>+ bias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>
                <a:solidFill>
                  <a:schemeClr val="accent6"/>
                </a:solidFill>
              </a:rPr>
              <a:t>M</a:t>
            </a:r>
            <a:r>
              <a:rPr lang="en"/>
              <a:t> = bits after the binary point</a:t>
            </a:r>
            <a:endParaRPr dirty="0"/>
          </a:p>
        </p:txBody>
      </p:sp>
      <p:sp>
        <p:nvSpPr>
          <p:cNvPr id="224" name="Google Shape;224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7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Question</a:t>
            </a:r>
            <a:endParaRPr dirty="0"/>
          </a:p>
        </p:txBody>
      </p:sp>
      <p:sp>
        <p:nvSpPr>
          <p:cNvPr id="230" name="Google Shape;230;p37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Convert the decimal number -7.375 into floating point representation.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/>
              <a:t>Challenge Question:</a:t>
            </a:r>
            <a:endParaRPr sz="20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Find the value of the following sum in normalized binary scientific notation: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1.01</a:t>
            </a:r>
            <a:r>
              <a:rPr lang="en" baseline="-25000"/>
              <a:t>2</a:t>
            </a:r>
            <a:r>
              <a:rPr lang="en"/>
              <a:t>*2</a:t>
            </a:r>
            <a:r>
              <a:rPr lang="en" baseline="30000"/>
              <a:t>0</a:t>
            </a:r>
            <a:r>
              <a:rPr lang="en"/>
              <a:t> + 1.11</a:t>
            </a:r>
            <a:r>
              <a:rPr lang="en" baseline="-25000"/>
              <a:t>2</a:t>
            </a:r>
            <a:r>
              <a:rPr lang="en"/>
              <a:t>*2</a:t>
            </a:r>
            <a:r>
              <a:rPr lang="en" baseline="30000"/>
              <a:t>2</a:t>
            </a:r>
            <a:endParaRPr baseline="30000" dirty="0"/>
          </a:p>
        </p:txBody>
      </p:sp>
      <p:sp>
        <p:nvSpPr>
          <p:cNvPr id="231" name="Google Shape;231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Administrivia</a:t>
            </a:r>
            <a:endParaRPr dirty="0"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HW4 due today (11:59pm)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Due Wednesday, 7/3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RD7 (1pm)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HW5 (11:59pm)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/>
              <a:t>Lab1a (11:59pm)</a:t>
            </a:r>
            <a:endParaRPr b="1"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Late due date Friday, 7/5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class on Thursday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Video section on Panopto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Quiz 1 released this Friday!</a:t>
            </a:r>
            <a:endParaRPr dirty="0"/>
          </a:p>
        </p:txBody>
      </p:sp>
      <p:pic>
        <p:nvPicPr>
          <p:cNvPr id="87" name="Google Shape;87;p19" descr="A dog lying on an inner tube floating in a pool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0925" y="361100"/>
            <a:ext cx="2043100" cy="20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8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Cases</a:t>
            </a:r>
            <a:endParaRPr dirty="0"/>
          </a:p>
        </p:txBody>
      </p:sp>
      <p:sp>
        <p:nvSpPr>
          <p:cNvPr id="237" name="Google Shape;237;p38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 wait, what happened to zero?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/>
              <a:t>Special case</a:t>
            </a:r>
            <a:r>
              <a:rPr lang="en"/>
              <a:t>: </a:t>
            </a:r>
            <a:r>
              <a:rPr lang="en" b="1">
                <a:solidFill>
                  <a:srgbClr val="1155CC"/>
                </a:solidFill>
              </a:rPr>
              <a:t>E</a:t>
            </a:r>
            <a:r>
              <a:rPr lang="en"/>
              <a:t> and </a:t>
            </a:r>
            <a:r>
              <a:rPr lang="en" b="1">
                <a:solidFill>
                  <a:schemeClr val="accent6"/>
                </a:solidFill>
              </a:rPr>
              <a:t>M</a:t>
            </a:r>
            <a:r>
              <a:rPr lang="en"/>
              <a:t> are all 0s</a:t>
            </a:r>
            <a:endParaRPr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Two zeroes… but at least 0x00..00 is 0, like integers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Other special cases: </a:t>
            </a:r>
            <a:r>
              <a:rPr lang="en" b="1">
                <a:solidFill>
                  <a:srgbClr val="1155CC"/>
                </a:solidFill>
              </a:rPr>
              <a:t>E</a:t>
            </a:r>
            <a:r>
              <a:rPr lang="en"/>
              <a:t> = 0xFF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>
                <a:solidFill>
                  <a:schemeClr val="accent6"/>
                </a:solidFill>
              </a:rPr>
              <a:t>M</a:t>
            </a:r>
            <a:r>
              <a:rPr lang="en"/>
              <a:t> = 0: </a:t>
            </a:r>
            <a:r>
              <a:rPr lang="en" b="1"/>
              <a:t>+/- </a:t>
            </a:r>
            <a:r>
              <a:rPr lang="en" sz="1800" b="1"/>
              <a:t>∞</a:t>
            </a:r>
            <a:endParaRPr sz="1800" b="1"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u="sng"/>
              <a:t>Ex</a:t>
            </a:r>
            <a:r>
              <a:rPr lang="en"/>
              <a:t>: division by 0</a:t>
            </a:r>
            <a:endParaRPr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Still works for comparisons!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>
                <a:solidFill>
                  <a:schemeClr val="accent6"/>
                </a:solidFill>
              </a:rPr>
              <a:t>M</a:t>
            </a:r>
            <a:r>
              <a:rPr lang="en"/>
              <a:t> ≠ 0: </a:t>
            </a:r>
            <a:r>
              <a:rPr lang="en" b="1"/>
              <a:t>NaN</a:t>
            </a:r>
            <a:endParaRPr b="1"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u="sng"/>
              <a:t>Ex</a:t>
            </a:r>
            <a:r>
              <a:rPr lang="en"/>
              <a:t>: 0/0, </a:t>
            </a:r>
            <a:r>
              <a:rPr lang="en" sz="1800"/>
              <a:t>∞-∞</a:t>
            </a:r>
            <a:r>
              <a:rPr lang="en"/>
              <a:t>, imaginary numbers</a:t>
            </a:r>
            <a:endParaRPr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Value of </a:t>
            </a:r>
            <a:r>
              <a:rPr lang="en" b="1">
                <a:solidFill>
                  <a:schemeClr val="accent6"/>
                </a:solidFill>
              </a:rPr>
              <a:t>M</a:t>
            </a:r>
            <a:r>
              <a:rPr lang="en"/>
              <a:t> tells you what the error was</a:t>
            </a:r>
            <a:endParaRPr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Propagates through computations</a:t>
            </a:r>
            <a:endParaRPr dirty="0"/>
          </a:p>
        </p:txBody>
      </p:sp>
      <p:sp>
        <p:nvSpPr>
          <p:cNvPr id="238" name="Google Shape;238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9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Floating Point Topics</a:t>
            </a:r>
            <a:endParaRPr dirty="0"/>
          </a:p>
        </p:txBody>
      </p:sp>
      <p:sp>
        <p:nvSpPr>
          <p:cNvPr id="244" name="Google Shape;244;p39" descr="The 4th bullet point is written in bold purple font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Fractional binary numbers (fixed point)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Floating point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IEEE standard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7030A0"/>
                </a:solidFill>
              </a:rPr>
              <a:t>Floating point operations and rounding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Floating point in C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245" name="Google Shape;245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0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Precision and Accuracy</a:t>
            </a:r>
            <a:endParaRPr dirty="0"/>
          </a:p>
        </p:txBody>
      </p:sp>
      <p:sp>
        <p:nvSpPr>
          <p:cNvPr id="251" name="Google Shape;251;p40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7030A0"/>
                </a:solidFill>
              </a:rPr>
              <a:t>Accuracy</a:t>
            </a:r>
            <a:r>
              <a:rPr lang="en"/>
              <a:t> is a measure of the difference between the actual value of a number and its computer representation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7030A0"/>
                </a:solidFill>
              </a:rPr>
              <a:t>Precision</a:t>
            </a:r>
            <a:r>
              <a:rPr lang="en"/>
              <a:t> is a count of the number of bits in a computer word used to represent a value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Capacity for accuracy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High precision permits high accuracy but doesn’t guarantee it. It is possible to have high precision but low accuracy.</a:t>
            </a:r>
            <a:endParaRPr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/>
              <a:t>Example</a:t>
            </a:r>
            <a:r>
              <a:rPr lang="en"/>
              <a:t>: </a:t>
            </a:r>
            <a:r>
              <a:rPr lang="en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float</a:t>
            </a: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pi = </a:t>
            </a:r>
            <a:r>
              <a:rPr lang="en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3.14</a:t>
            </a: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;</a:t>
            </a:r>
            <a:endParaRPr b="1" dirty="0"/>
          </a:p>
          <a:p>
            <a:pPr marL="914400" lvl="1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○"/>
            </a:pP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pi</a:t>
            </a:r>
            <a:r>
              <a:rPr lang="en" sz="1600"/>
              <a:t> will be represented with all 24 bits of mantissa (highly precise), but still an approximation</a:t>
            </a:r>
            <a:endParaRPr sz="1600" dirty="0"/>
          </a:p>
        </p:txBody>
      </p:sp>
      <p:sp>
        <p:nvSpPr>
          <p:cNvPr id="252" name="Google Shape;252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1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Greater Precision?</a:t>
            </a:r>
            <a:endParaRPr dirty="0"/>
          </a:p>
        </p:txBody>
      </p:sp>
      <p:sp>
        <p:nvSpPr>
          <p:cNvPr id="258" name="Google Shape;258;p41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24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64 bits = </a:t>
            </a:r>
            <a:r>
              <a:rPr lang="en" b="1">
                <a:solidFill>
                  <a:srgbClr val="7030A0"/>
                </a:solidFill>
              </a:rPr>
              <a:t>double precision</a:t>
            </a:r>
            <a:endParaRPr b="1" dirty="0">
              <a:solidFill>
                <a:srgbClr val="7030A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Exponent bias is now 2</a:t>
            </a:r>
            <a:r>
              <a:rPr lang="en" baseline="30000"/>
              <a:t>10</a:t>
            </a:r>
            <a:r>
              <a:rPr lang="en"/>
              <a:t>–1 = 1023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Advantages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Greater precision (larger mantissa), greater range (larger exponent field)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Disadvantages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More space used, slower to manipulate</a:t>
            </a:r>
            <a:endParaRPr dirty="0"/>
          </a:p>
        </p:txBody>
      </p:sp>
      <p:pic>
        <p:nvPicPr>
          <p:cNvPr id="259" name="Google Shape;259;p41" descr="A similar diagram to slide 15: a small horizontal bar containing a green &quot;S&quot;, a larger bar containing a blue &quot;E&quot; and the number 11, and a very large bar containing a red &quot;M&quot;. In order to fit on the slide, the &quot;M&quot; bar has been split into two: one labeled &quot;20 of 52&quot; and one labeled &quot;32 of 52&quot;. The &quot;S&quot; bar has the number 63 above it. The &quot;E&quot; bar has 62 above the top-left corner and 52 above the top-right. The first &quot;M&quot; bar has 51 above the top-left and 32 above the top-right, and the second &quot;M&quot; bar has 31 above the top-left and 0 above the top-right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763" y="2968175"/>
            <a:ext cx="6982475" cy="127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2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Representation Limits</a:t>
            </a:r>
            <a:endParaRPr dirty="0"/>
          </a:p>
        </p:txBody>
      </p:sp>
      <p:sp>
        <p:nvSpPr>
          <p:cNvPr id="266" name="Google Shape;266;p42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Largest value (besides </a:t>
            </a:r>
            <a:r>
              <a:rPr lang="en" sz="2000"/>
              <a:t>∞</a:t>
            </a:r>
            <a:r>
              <a:rPr lang="en"/>
              <a:t>)?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>
                <a:solidFill>
                  <a:srgbClr val="1155CC"/>
                </a:solidFill>
              </a:rPr>
              <a:t>E </a:t>
            </a:r>
            <a:r>
              <a:rPr lang="en"/>
              <a:t>= 0xFF has been taken!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>
                <a:solidFill>
                  <a:srgbClr val="1155CC"/>
                </a:solidFill>
              </a:rPr>
              <a:t>E </a:t>
            </a:r>
            <a:r>
              <a:rPr lang="en"/>
              <a:t>= 0xFE, </a:t>
            </a:r>
            <a:r>
              <a:rPr lang="en" b="1">
                <a:solidFill>
                  <a:schemeClr val="accent6"/>
                </a:solidFill>
              </a:rPr>
              <a:t>M</a:t>
            </a:r>
            <a:r>
              <a:rPr lang="en"/>
              <a:t> = 0b11…11 -&gt; 1.1…1</a:t>
            </a:r>
            <a:r>
              <a:rPr lang="en" baseline="-25000"/>
              <a:t>2</a:t>
            </a:r>
            <a:r>
              <a:rPr lang="en"/>
              <a:t>*2</a:t>
            </a:r>
            <a:r>
              <a:rPr lang="en" baseline="30000"/>
              <a:t>127</a:t>
            </a:r>
            <a:r>
              <a:rPr lang="en"/>
              <a:t> = 2</a:t>
            </a:r>
            <a:r>
              <a:rPr lang="en" baseline="30000"/>
              <a:t>128</a:t>
            </a:r>
            <a:r>
              <a:rPr lang="en"/>
              <a:t> – 2</a:t>
            </a:r>
            <a:r>
              <a:rPr lang="en" baseline="30000"/>
              <a:t>104</a:t>
            </a:r>
            <a:endParaRPr baseline="30000"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Much bigger than the max int!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Smallest (non-zero) value?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>
                <a:solidFill>
                  <a:srgbClr val="1155CC"/>
                </a:solidFill>
              </a:rPr>
              <a:t>E </a:t>
            </a:r>
            <a:r>
              <a:rPr lang="en"/>
              <a:t>= 0x00 has been taken!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>
                <a:solidFill>
                  <a:srgbClr val="1155CC"/>
                </a:solidFill>
              </a:rPr>
              <a:t>E </a:t>
            </a:r>
            <a:r>
              <a:rPr lang="en"/>
              <a:t>= 0x01, </a:t>
            </a:r>
            <a:r>
              <a:rPr lang="en" b="1">
                <a:solidFill>
                  <a:schemeClr val="accent6"/>
                </a:solidFill>
              </a:rPr>
              <a:t>M</a:t>
            </a:r>
            <a:r>
              <a:rPr lang="en"/>
              <a:t> = 0b00…00 -&gt; 2</a:t>
            </a:r>
            <a:r>
              <a:rPr lang="en" baseline="30000"/>
              <a:t>-126</a:t>
            </a:r>
            <a:endParaRPr baseline="30000"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Normalization and implicit 1 are to blame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i="1"/>
              <a:t>Another special case</a:t>
            </a:r>
            <a:r>
              <a:rPr lang="en"/>
              <a:t>: </a:t>
            </a:r>
            <a:r>
              <a:rPr lang="en" b="1">
                <a:solidFill>
                  <a:srgbClr val="7030A0"/>
                </a:solidFill>
              </a:rPr>
              <a:t>denormalized numbers</a:t>
            </a:r>
            <a:endParaRPr b="1" dirty="0">
              <a:solidFill>
                <a:srgbClr val="7030A0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b="1">
                <a:solidFill>
                  <a:srgbClr val="1155CC"/>
                </a:solidFill>
              </a:rPr>
              <a:t>E</a:t>
            </a:r>
            <a:r>
              <a:rPr lang="en"/>
              <a:t> = 0, </a:t>
            </a:r>
            <a:r>
              <a:rPr lang="en" b="1">
                <a:solidFill>
                  <a:schemeClr val="accent6"/>
                </a:solidFill>
              </a:rPr>
              <a:t>M</a:t>
            </a:r>
            <a:r>
              <a:rPr lang="en"/>
              <a:t> ≠ 0 are </a:t>
            </a:r>
            <a:endParaRPr b="1" dirty="0">
              <a:solidFill>
                <a:srgbClr val="7030A0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Replace implicit leading 1 with a 0</a:t>
            </a:r>
            <a:endParaRPr dirty="0"/>
          </a:p>
        </p:txBody>
      </p:sp>
      <p:pic>
        <p:nvPicPr>
          <p:cNvPr id="267" name="Google Shape;267;p42" descr="A number line with -infinity on the far left, +infinity on the far right, and 0 in the middle. There are tic marks on the number line at regular intervals, but there is a large gap between the center and the start of the tic marks on either side. Two arrows pointing to these gaps are labeled &quot;Gaps!&quot;. The first tic mark on the right is labeled &quot;a&quot;, and the second is &quot;b&quot;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1100" y="1875975"/>
            <a:ext cx="3636625" cy="136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3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Floating Point Decoding Flow Chart</a:t>
            </a:r>
            <a:endParaRPr dirty="0"/>
          </a:p>
        </p:txBody>
      </p:sp>
      <p:pic>
        <p:nvPicPr>
          <p:cNvPr id="274" name="Google Shape;27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2950" y="635550"/>
            <a:ext cx="6878099" cy="359475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4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Distribution of Values (Review)</a:t>
            </a:r>
            <a:endParaRPr dirty="0"/>
          </a:p>
        </p:txBody>
      </p:sp>
      <p:sp>
        <p:nvSpPr>
          <p:cNvPr id="281" name="Google Shape;281;p44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Like integers, floats cannot represent every possible value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>
                <a:solidFill>
                  <a:srgbClr val="7030A0"/>
                </a:solidFill>
              </a:rPr>
              <a:t>Overflow</a:t>
            </a:r>
            <a:r>
              <a:rPr lang="en"/>
              <a:t>: the number we want to store is too large to be represented</a:t>
            </a:r>
            <a:endParaRPr dirty="0"/>
          </a:p>
          <a:p>
            <a:pPr marL="9144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700"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Floats have other problems too, due to finite </a:t>
            </a:r>
            <a:r>
              <a:rPr lang="en" i="1"/>
              <a:t>precision</a:t>
            </a:r>
            <a:r>
              <a:rPr lang="en"/>
              <a:t>: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>
                <a:solidFill>
                  <a:srgbClr val="7030A0"/>
                </a:solidFill>
              </a:rPr>
              <a:t>Underflow</a:t>
            </a:r>
            <a:r>
              <a:rPr lang="en"/>
              <a:t>: value is too small to represent</a:t>
            </a:r>
            <a:endParaRPr b="1"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Between 0 and the smallest denormalized number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>
                <a:solidFill>
                  <a:srgbClr val="7030A0"/>
                </a:solidFill>
              </a:rPr>
              <a:t>Rounding</a:t>
            </a:r>
            <a:r>
              <a:rPr lang="en"/>
              <a:t>: we don’t have enough bits</a:t>
            </a:r>
            <a:endParaRPr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Between two representable values</a:t>
            </a:r>
            <a:endParaRPr dirty="0"/>
          </a:p>
        </p:txBody>
      </p:sp>
      <p:pic>
        <p:nvPicPr>
          <p:cNvPr id="282" name="Google Shape;282;p44" descr="A number line with labels marking multiples of 5, from -15 to 15. On either end is a yellow square labeled &quot;infinity&quot;, in the middle (at 0) is a blue diamond labeled &quot;denormalized&quot;, and there are pink triangles labeled &quot;normalized&quot; scattered across the number line, which get closer together as they approach 0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875" y="3247163"/>
            <a:ext cx="7134225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4" descr="Speech bubble pointing to graph"/>
          <p:cNvSpPr/>
          <p:nvPr/>
        </p:nvSpPr>
        <p:spPr>
          <a:xfrm>
            <a:off x="6517450" y="1629500"/>
            <a:ext cx="2159700" cy="1277100"/>
          </a:xfrm>
          <a:prstGeom prst="wedgeRoundRectCallout">
            <a:avLst>
              <a:gd name="adj1" fmla="val -63091"/>
              <a:gd name="adj2" fmla="val 82820"/>
              <a:gd name="adj3" fmla="val 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Floats can represent very large </a:t>
            </a:r>
            <a:r>
              <a:rPr lang="en" i="1"/>
              <a:t>or</a:t>
            </a:r>
            <a:r>
              <a:rPr lang="en"/>
              <a:t> very precise numbers, but not both!</a:t>
            </a:r>
            <a:endParaRPr dirty="0"/>
          </a:p>
        </p:txBody>
      </p:sp>
      <p:sp>
        <p:nvSpPr>
          <p:cNvPr id="284" name="Google Shape;284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5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Representational Errors</a:t>
            </a:r>
            <a:endParaRPr dirty="0"/>
          </a:p>
        </p:txBody>
      </p:sp>
      <p:sp>
        <p:nvSpPr>
          <p:cNvPr id="290" name="Google Shape;290;p45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7030A0"/>
                </a:solidFill>
              </a:rPr>
              <a:t>Overflow</a:t>
            </a:r>
            <a:r>
              <a:rPr lang="en" b="1"/>
              <a:t> </a:t>
            </a:r>
            <a:r>
              <a:rPr lang="en"/>
              <a:t>yields </a:t>
            </a:r>
            <a:r>
              <a:rPr lang="en" sz="2000"/>
              <a:t>±∞</a:t>
            </a:r>
            <a:r>
              <a:rPr lang="en"/>
              <a:t>, </a:t>
            </a:r>
            <a:r>
              <a:rPr lang="en" b="1">
                <a:solidFill>
                  <a:srgbClr val="7030A0"/>
                </a:solidFill>
              </a:rPr>
              <a:t>underflow</a:t>
            </a:r>
            <a:r>
              <a:rPr lang="en"/>
              <a:t> yields 0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/>
              <a:t>±∞</a:t>
            </a:r>
            <a:r>
              <a:rPr lang="en"/>
              <a:t> and NaN can be used in operations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Result is usually still the same,  but not always intuitive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chemeClr val="accent6"/>
                </a:solidFill>
              </a:rPr>
              <a:t>Floating point operations do not work like real math, due to rounding</a:t>
            </a:r>
            <a:endParaRPr b="1" dirty="0">
              <a:solidFill>
                <a:schemeClr val="accent6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Not associative</a:t>
            </a:r>
            <a:endParaRPr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u="sng"/>
              <a:t>Ex</a:t>
            </a:r>
            <a:r>
              <a:rPr lang="en"/>
              <a:t>: </a:t>
            </a: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(3.14 + 10</a:t>
            </a:r>
            <a:r>
              <a:rPr lang="en" baseline="30000">
                <a:latin typeface="Cambria Math"/>
                <a:ea typeface="Cambria Math"/>
                <a:cs typeface="Cambria Math"/>
                <a:sym typeface="Cambria Math"/>
              </a:rPr>
              <a:t>100</a:t>
            </a: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)–10</a:t>
            </a:r>
            <a:r>
              <a:rPr lang="en" baseline="30000">
                <a:latin typeface="Cambria Math"/>
                <a:ea typeface="Cambria Math"/>
                <a:cs typeface="Cambria Math"/>
                <a:sym typeface="Cambria Math"/>
              </a:rPr>
              <a:t>100</a:t>
            </a: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 != 3.14+(10</a:t>
            </a:r>
            <a:r>
              <a:rPr lang="en" baseline="30000">
                <a:latin typeface="Cambria Math"/>
                <a:ea typeface="Cambria Math"/>
                <a:cs typeface="Cambria Math"/>
                <a:sym typeface="Cambria Math"/>
              </a:rPr>
              <a:t>100</a:t>
            </a: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–10</a:t>
            </a:r>
            <a:r>
              <a:rPr lang="en" baseline="30000">
                <a:latin typeface="Cambria Math"/>
                <a:ea typeface="Cambria Math"/>
                <a:cs typeface="Cambria Math"/>
                <a:sym typeface="Cambria Math"/>
              </a:rPr>
              <a:t>100</a:t>
            </a: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)</a:t>
            </a:r>
            <a:endParaRPr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Not distributive</a:t>
            </a:r>
            <a:endParaRPr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u="sng"/>
              <a:t>Ex</a:t>
            </a:r>
            <a:r>
              <a:rPr lang="en"/>
              <a:t>: </a:t>
            </a: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100*(0.1 + 0.2) != 100*0.1 + 100*0.2</a:t>
            </a:r>
            <a:endParaRPr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Not cumulative</a:t>
            </a:r>
            <a:endParaRPr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Repeatedly adding a very small number to a very large one may do nothing</a:t>
            </a:r>
            <a:endParaRPr dirty="0"/>
          </a:p>
        </p:txBody>
      </p:sp>
      <p:sp>
        <p:nvSpPr>
          <p:cNvPr id="291" name="Google Shape;291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6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does this matter?</a:t>
            </a:r>
            <a:endParaRPr dirty="0"/>
          </a:p>
        </p:txBody>
      </p:sp>
      <p:sp>
        <p:nvSpPr>
          <p:cNvPr id="297" name="Google Shape;297;p46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1982:</a:t>
            </a:r>
            <a:r>
              <a:rPr lang="en"/>
              <a:t> Vancouver Stock Exchange 10% error in less than 2 years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1991:</a:t>
            </a:r>
            <a:r>
              <a:rPr lang="en"/>
              <a:t> Patriot missile targeting error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Clock skew due to conversion from int to float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1994:</a:t>
            </a:r>
            <a:r>
              <a:rPr lang="en"/>
              <a:t> Intel Pentium FDIV (float division) hardware bug ($475 million)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1996:</a:t>
            </a:r>
            <a:r>
              <a:rPr lang="en"/>
              <a:t> Ariane 5 rocket exploded ($1 billion)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Overflow converting 64-bit float to 16-bit int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1997:</a:t>
            </a:r>
            <a:r>
              <a:rPr lang="en"/>
              <a:t> USS Yorktown “smart” warship stranded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Divide by zero</a:t>
            </a:r>
            <a:endParaRPr dirty="0"/>
          </a:p>
        </p:txBody>
      </p:sp>
      <p:sp>
        <p:nvSpPr>
          <p:cNvPr id="298" name="Google Shape;298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7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Floating Point Topics</a:t>
            </a:r>
            <a:endParaRPr dirty="0"/>
          </a:p>
        </p:txBody>
      </p:sp>
      <p:sp>
        <p:nvSpPr>
          <p:cNvPr id="304" name="Google Shape;304;p47" descr="The final bullet point is written in bold purple font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Fractional binary numbers (fixed point)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Floating point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IEEE standard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Floating point operations and rounding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7030A0"/>
                </a:solidFill>
              </a:rPr>
              <a:t>Floating point in C</a:t>
            </a:r>
            <a:endParaRPr b="1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305" name="Google Shape;305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Lab1a Reminders</a:t>
            </a:r>
            <a:endParaRPr dirty="0"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Should compile without warnings, pass all tests </a:t>
            </a:r>
            <a:r>
              <a:rPr lang="en" i="1"/>
              <a:t>and</a:t>
            </a:r>
            <a:r>
              <a:rPr lang="en"/>
              <a:t> dlc.py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Submit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pointer.c</a:t>
            </a:r>
            <a:r>
              <a:rPr lang="en"/>
              <a:t> and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lab1Asynthesis.txt </a:t>
            </a:r>
            <a:r>
              <a:rPr lang="en"/>
              <a:t>to Gradescope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 submission per group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If you’re submitting with a partner, please </a:t>
            </a:r>
            <a:r>
              <a:rPr lang="en" u="sng"/>
              <a:t>add them to your submission</a:t>
            </a:r>
            <a:endParaRPr u="sng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Please </a:t>
            </a:r>
            <a:r>
              <a:rPr lang="en" u="sng"/>
              <a:t>wait for the autograder to finish</a:t>
            </a:r>
            <a:r>
              <a:rPr lang="en"/>
              <a:t> so you can confirm it worked!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Don’t wait until the last minute to submit!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Please remove debug print statements before submitting!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Remember: </a:t>
            </a:r>
            <a:r>
              <a:rPr lang="en" u="sng">
                <a:solidFill>
                  <a:schemeClr val="hlink"/>
                </a:solidFill>
                <a:hlinkClick r:id="rId3"/>
              </a:rPr>
              <a:t>1-on-1 request form</a:t>
            </a:r>
            <a:endParaRPr dirty="0"/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8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Floating Point in C</a:t>
            </a:r>
            <a:endParaRPr dirty="0"/>
          </a:p>
        </p:txBody>
      </p:sp>
      <p:sp>
        <p:nvSpPr>
          <p:cNvPr id="311" name="Google Shape;311;p48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Two common levels of precision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float</a:t>
            </a: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1.0f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/>
              <a:t>- single precision (32-bit)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double</a:t>
            </a: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1.0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/>
              <a:t>- double precision (64-bit)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#include &lt;math.h&gt;</a:t>
            </a:r>
            <a:r>
              <a:rPr lang="en"/>
              <a:t> to get INFINITY and NAN constants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#include &lt;float.h&gt;</a:t>
            </a:r>
            <a:r>
              <a:rPr lang="en"/>
              <a:t> for additional constants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chemeClr val="accent6"/>
                </a:solidFill>
              </a:rPr>
              <a:t>Equality (==) comparisons between floating point numbers are tricky, and often return unexpected results, so just avoid them!</a:t>
            </a:r>
            <a:endParaRPr b="1" dirty="0">
              <a:solidFill>
                <a:schemeClr val="accent6"/>
              </a:solidFill>
            </a:endParaRPr>
          </a:p>
        </p:txBody>
      </p:sp>
      <p:sp>
        <p:nvSpPr>
          <p:cNvPr id="312" name="Google Shape;312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9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Floating Point Conversions in C</a:t>
            </a:r>
            <a:endParaRPr dirty="0"/>
          </a:p>
        </p:txBody>
      </p:sp>
      <p:sp>
        <p:nvSpPr>
          <p:cNvPr id="318" name="Google Shape;318;p49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Casting between int, float, and double changes the bit representation!</a:t>
            </a:r>
            <a:endParaRPr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int -&gt; float</a:t>
            </a:r>
            <a:endParaRPr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May be rounded (not enough mantissa bits)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Overflow impossible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int or float -&gt; double</a:t>
            </a:r>
            <a:endParaRPr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No rounding or overflow possible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long -&gt; double</a:t>
            </a:r>
            <a:endParaRPr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Depends on word size (32-bit is exact, 64-bit may cause rounding)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double or float -&gt; int</a:t>
            </a:r>
            <a:endParaRPr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Truncates fractional part (rounded towards zero)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/>
              <a:t>Undefined</a:t>
            </a:r>
            <a:r>
              <a:rPr lang="en"/>
              <a:t> when out of range or NaN, typically sets to TMin</a:t>
            </a:r>
            <a:endParaRPr dirty="0"/>
          </a:p>
        </p:txBody>
      </p:sp>
      <p:sp>
        <p:nvSpPr>
          <p:cNvPr id="319" name="Google Shape;319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0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 dirty="0"/>
          </a:p>
        </p:txBody>
      </p:sp>
      <p:sp>
        <p:nvSpPr>
          <p:cNvPr id="325" name="Google Shape;325;p50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Floating point approximates real numbers using </a:t>
            </a:r>
            <a:r>
              <a:rPr lang="en" b="1">
                <a:solidFill>
                  <a:srgbClr val="7030A0"/>
                </a:solidFill>
              </a:rPr>
              <a:t>binary scientific notation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Exponent in </a:t>
            </a:r>
            <a:r>
              <a:rPr lang="en" b="1">
                <a:solidFill>
                  <a:srgbClr val="7030A0"/>
                </a:solidFill>
              </a:rPr>
              <a:t>biased notation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Standard encoding is </a:t>
            </a:r>
            <a:r>
              <a:rPr lang="en" b="1">
                <a:solidFill>
                  <a:srgbClr val="7030A0"/>
                </a:solidFill>
              </a:rPr>
              <a:t>IEEE 754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Defines standard bit width for fields, behavior in operations, and special cases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Floats also suffer from having a fixed bit width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Can get </a:t>
            </a:r>
            <a:r>
              <a:rPr lang="en" b="1">
                <a:solidFill>
                  <a:srgbClr val="7030A0"/>
                </a:solidFill>
              </a:rPr>
              <a:t>overflow</a:t>
            </a:r>
            <a:r>
              <a:rPr lang="en"/>
              <a:t>, but also </a:t>
            </a:r>
            <a:r>
              <a:rPr lang="en" b="1">
                <a:solidFill>
                  <a:srgbClr val="7030A0"/>
                </a:solidFill>
              </a:rPr>
              <a:t>underflow</a:t>
            </a:r>
            <a:r>
              <a:rPr lang="en"/>
              <a:t> and </a:t>
            </a:r>
            <a:r>
              <a:rPr lang="en" b="1">
                <a:solidFill>
                  <a:srgbClr val="7030A0"/>
                </a:solidFill>
              </a:rPr>
              <a:t>rounding</a:t>
            </a:r>
            <a:endParaRPr b="1" dirty="0">
              <a:solidFill>
                <a:srgbClr val="7030A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chemeClr val="accent6"/>
                </a:solidFill>
              </a:rPr>
              <a:t>Floating point arithmetic can have unexpected results</a:t>
            </a:r>
            <a:r>
              <a:rPr lang="en" b="1"/>
              <a:t>!</a:t>
            </a:r>
            <a:endParaRPr b="1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 i="1">
                <a:solidFill>
                  <a:schemeClr val="accent6"/>
                </a:solidFill>
              </a:rPr>
              <a:t>Never</a:t>
            </a:r>
            <a:r>
              <a:rPr lang="en"/>
              <a:t> test floats for equality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Conversion between float and other data types can cause errors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Be especially careful when converting between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int</a:t>
            </a:r>
            <a:r>
              <a:rPr lang="en"/>
              <a:t> and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float</a:t>
            </a:r>
            <a:r>
              <a:rPr lang="en"/>
              <a:t>!</a:t>
            </a:r>
            <a:endParaRPr dirty="0"/>
          </a:p>
        </p:txBody>
      </p:sp>
      <p:sp>
        <p:nvSpPr>
          <p:cNvPr id="326" name="Google Shape;326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1"/>
          <p:cNvSpPr/>
          <p:nvPr/>
        </p:nvSpPr>
        <p:spPr>
          <a:xfrm>
            <a:off x="1135242" y="342900"/>
            <a:ext cx="6873600" cy="13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100" b="1">
                <a:solidFill>
                  <a:srgbClr val="3C78D8"/>
                </a:solidFill>
                <a:latin typeface="Arial Narrow"/>
                <a:ea typeface="Arial Narrow"/>
                <a:cs typeface="Arial Narrow"/>
                <a:sym typeface="Arial Narrow"/>
              </a:rPr>
              <a:t>BONUS SLIDES</a:t>
            </a:r>
            <a:endParaRPr sz="1100" dirty="0">
              <a:solidFill>
                <a:srgbClr val="3C78D8"/>
              </a:solidFill>
            </a:endParaRPr>
          </a:p>
        </p:txBody>
      </p:sp>
      <p:sp>
        <p:nvSpPr>
          <p:cNvPr id="333" name="Google Shape;333;p51"/>
          <p:cNvSpPr txBox="1">
            <a:spLocks noGrp="1"/>
          </p:cNvSpPr>
          <p:nvPr>
            <p:ph type="body" idx="1"/>
          </p:nvPr>
        </p:nvSpPr>
        <p:spPr>
          <a:xfrm>
            <a:off x="1485900" y="1577340"/>
            <a:ext cx="6172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Some additional information about floating point numbers. We won’t test you on this, but you may find it interesting :) </a:t>
            </a:r>
            <a:endParaRPr dirty="0"/>
          </a:p>
        </p:txBody>
      </p:sp>
      <p:sp>
        <p:nvSpPr>
          <p:cNvPr id="334" name="Google Shape;334;p51"/>
          <p:cNvSpPr txBox="1">
            <a:spLocks noGrp="1"/>
          </p:cNvSpPr>
          <p:nvPr>
            <p:ph type="sldNum" idx="12"/>
          </p:nvPr>
        </p:nvSpPr>
        <p:spPr>
          <a:xfrm>
            <a:off x="8534400" y="4869181"/>
            <a:ext cx="609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33</a:t>
            </a:fld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2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88900" lvl="0" indent="-88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Floating Point Rounding</a:t>
            </a:r>
            <a:endParaRPr dirty="0"/>
          </a:p>
        </p:txBody>
      </p:sp>
      <p:sp>
        <p:nvSpPr>
          <p:cNvPr id="342" name="Google Shape;342;p52"/>
          <p:cNvSpPr/>
          <p:nvPr/>
        </p:nvSpPr>
        <p:spPr>
          <a:xfrm>
            <a:off x="7730217" y="113584"/>
            <a:ext cx="1234500" cy="685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This is extra (non-testable) material</a:t>
            </a:r>
            <a:endParaRPr sz="1100" dirty="0"/>
          </a:p>
        </p:txBody>
      </p:sp>
      <p:sp>
        <p:nvSpPr>
          <p:cNvPr id="343" name="Google Shape;343;p52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IEEE 754 standard actually specifies different rounding modes: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600"/>
              <a:buAutoNum type="arabicPeriod"/>
            </a:pPr>
            <a:r>
              <a:rPr lang="en" b="1">
                <a:solidFill>
                  <a:srgbClr val="7030A0"/>
                </a:solidFill>
              </a:rPr>
              <a:t>Round to nearest, ties to nearest even number</a:t>
            </a:r>
            <a:r>
              <a:rPr lang="en"/>
              <a:t> (standard)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Round toward +</a:t>
            </a:r>
            <a:r>
              <a:rPr lang="en" sz="1800"/>
              <a:t>∞</a:t>
            </a:r>
            <a:r>
              <a:rPr lang="en"/>
              <a:t> (round up)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Round toward -</a:t>
            </a:r>
            <a:r>
              <a:rPr lang="en" sz="1800"/>
              <a:t>∞</a:t>
            </a:r>
            <a:r>
              <a:rPr lang="en"/>
              <a:t> (round down)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Round toward 0 (truncate)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our tiny example (</a:t>
            </a:r>
            <a:r>
              <a:rPr lang="en" b="1">
                <a:solidFill>
                  <a:srgbClr val="1155CC"/>
                </a:solidFill>
              </a:rPr>
              <a:t>E</a:t>
            </a:r>
            <a:r>
              <a:rPr lang="en"/>
              <a:t> = 4 bits, </a:t>
            </a:r>
            <a:r>
              <a:rPr lang="en" b="1">
                <a:solidFill>
                  <a:schemeClr val="accent6"/>
                </a:solidFill>
              </a:rPr>
              <a:t>M</a:t>
            </a:r>
            <a:r>
              <a:rPr lang="en"/>
              <a:t> = 3 bits) with standard rounding</a:t>
            </a:r>
            <a:endParaRPr dirty="0"/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Mantissa = 1.001 01 rounds to M = 0b001</a:t>
            </a:r>
            <a:endParaRPr sz="1600" dirty="0"/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Mantissa = 1.001 11 rounds to M = 0b010</a:t>
            </a:r>
            <a:endParaRPr sz="1600" dirty="0"/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Mantissa = 1.001 10 rounds to M = 0b010</a:t>
            </a:r>
            <a:endParaRPr sz="1600" dirty="0"/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Mantissa = 1.000 10 rounds to M = 0b000</a:t>
            </a:r>
            <a:endParaRPr sz="1600" dirty="0"/>
          </a:p>
        </p:txBody>
      </p:sp>
      <p:pic>
        <p:nvPicPr>
          <p:cNvPr id="344" name="Google Shape;344;p52" descr="On the left small green bar containing the letter &quot;S&quot;, labeled 1. In the middle is a large blue bar containing &quot;E&quot; and labeled 4. On the right is a slightly smaller red bar containing &quot;M&quot; and labeled 3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4400" y="2850325"/>
            <a:ext cx="2392575" cy="73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3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88900" lvl="0" indent="-88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Limits of Interest</a:t>
            </a:r>
            <a:endParaRPr dirty="0"/>
          </a:p>
        </p:txBody>
      </p:sp>
      <p:sp>
        <p:nvSpPr>
          <p:cNvPr id="353" name="Google Shape;353;p53"/>
          <p:cNvSpPr/>
          <p:nvPr/>
        </p:nvSpPr>
        <p:spPr>
          <a:xfrm>
            <a:off x="7730217" y="113584"/>
            <a:ext cx="1234500" cy="685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This is extra (non-testable) material</a:t>
            </a:r>
            <a:endParaRPr sz="1100" dirty="0"/>
          </a:p>
        </p:txBody>
      </p:sp>
      <p:sp>
        <p:nvSpPr>
          <p:cNvPr id="354" name="Google Shape;354;p53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following thresholds can help you get a sense of when certain outcomes come into play, but don’t worry about the specifics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>
                <a:solidFill>
                  <a:srgbClr val="7030A0"/>
                </a:solidFill>
              </a:rPr>
              <a:t>FOver</a:t>
            </a:r>
            <a:r>
              <a:rPr lang="en"/>
              <a:t> = 2</a:t>
            </a:r>
            <a:r>
              <a:rPr lang="en" baseline="30000"/>
              <a:t>bias+1</a:t>
            </a:r>
            <a:endParaRPr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Largest representable normalized number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>
                <a:solidFill>
                  <a:srgbClr val="7030A0"/>
                </a:solidFill>
              </a:rPr>
              <a:t>FDenorm</a:t>
            </a:r>
            <a:r>
              <a:rPr lang="en"/>
              <a:t> = 21</a:t>
            </a:r>
            <a:r>
              <a:rPr lang="en" baseline="30000"/>
              <a:t>1-bias</a:t>
            </a:r>
            <a:endParaRPr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Smallest representable normalized number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>
                <a:solidFill>
                  <a:srgbClr val="7030A0"/>
                </a:solidFill>
              </a:rPr>
              <a:t>FUnder</a:t>
            </a:r>
            <a:r>
              <a:rPr lang="en"/>
              <a:t> = 2</a:t>
            </a:r>
            <a:r>
              <a:rPr lang="en" baseline="30000"/>
              <a:t>1-bias-</a:t>
            </a:r>
            <a:r>
              <a:rPr lang="en" i="1" baseline="30000"/>
              <a:t>m</a:t>
            </a:r>
            <a:endParaRPr i="1" baseline="30000"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i="1"/>
              <a:t>m</a:t>
            </a:r>
            <a:r>
              <a:rPr lang="en"/>
              <a:t> is the width of the mantissa field</a:t>
            </a:r>
            <a:endParaRPr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Smallest representable denormalized number</a:t>
            </a:r>
            <a:endParaRPr dirty="0"/>
          </a:p>
        </p:txBody>
      </p:sp>
      <p:sp>
        <p:nvSpPr>
          <p:cNvPr id="355" name="Google Shape;355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000" b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4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88900" lvl="0" indent="-88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Denormalized Numbers</a:t>
            </a:r>
            <a:endParaRPr dirty="0"/>
          </a:p>
        </p:txBody>
      </p:sp>
      <p:sp>
        <p:nvSpPr>
          <p:cNvPr id="363" name="Google Shape;363;p54"/>
          <p:cNvSpPr/>
          <p:nvPr/>
        </p:nvSpPr>
        <p:spPr>
          <a:xfrm>
            <a:off x="7730217" y="113584"/>
            <a:ext cx="1234500" cy="685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This is extra (non-testable) material</a:t>
            </a:r>
            <a:endParaRPr sz="1100" dirty="0"/>
          </a:p>
        </p:txBody>
      </p:sp>
      <p:sp>
        <p:nvSpPr>
          <p:cNvPr id="364" name="Google Shape;364;p54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No leading 1</a:t>
            </a:r>
            <a:endParaRPr dirty="0"/>
          </a:p>
          <a:p>
            <a:pPr marL="482600" lvl="1" indent="-215900" algn="l" rtl="0">
              <a:spcBef>
                <a:spcPts val="40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Uses implicit exponent of –126</a:t>
            </a:r>
            <a:r>
              <a:rPr lang="en">
                <a:solidFill>
                  <a:schemeClr val="dk2"/>
                </a:solidFill>
              </a:rPr>
              <a:t> </a:t>
            </a:r>
            <a:r>
              <a:rPr lang="en"/>
              <a:t>even though </a:t>
            </a:r>
            <a:r>
              <a:rPr lang="en" b="1">
                <a:solidFill>
                  <a:srgbClr val="1155CC"/>
                </a:solidFill>
              </a:rPr>
              <a:t>E</a:t>
            </a:r>
            <a:r>
              <a:rPr lang="en"/>
              <a:t> = 0x00</a:t>
            </a:r>
            <a:endParaRPr dirty="0"/>
          </a:p>
          <a:p>
            <a:pPr marL="457200" lvl="0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Denormalized numbers close the gap between zero and the smallest normalized number</a:t>
            </a:r>
            <a:endParaRPr dirty="0"/>
          </a:p>
          <a:p>
            <a:pPr marL="482600" lvl="1" indent="-215900" algn="l" rtl="0">
              <a:spcBef>
                <a:spcPts val="40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Smallest norm: </a:t>
            </a:r>
            <a:r>
              <a:rPr lang="en">
                <a:solidFill>
                  <a:srgbClr val="38761D"/>
                </a:solidFill>
              </a:rPr>
              <a:t>±</a:t>
            </a:r>
            <a:r>
              <a:rPr lang="en"/>
              <a:t> 1.</a:t>
            </a:r>
            <a:r>
              <a:rPr lang="en">
                <a:solidFill>
                  <a:schemeClr val="accent6"/>
                </a:solidFill>
              </a:rPr>
              <a:t>0…0</a:t>
            </a:r>
            <a:r>
              <a:rPr lang="en" baseline="-25000"/>
              <a:t>2</a:t>
            </a:r>
            <a:r>
              <a:rPr lang="en"/>
              <a:t>×2</a:t>
            </a:r>
            <a:r>
              <a:rPr lang="en" baseline="30000">
                <a:solidFill>
                  <a:srgbClr val="1155CC"/>
                </a:solidFill>
              </a:rPr>
              <a:t>-126</a:t>
            </a:r>
            <a:r>
              <a:rPr lang="en"/>
              <a:t> = </a:t>
            </a:r>
            <a:r>
              <a:rPr lang="en">
                <a:solidFill>
                  <a:srgbClr val="38761D"/>
                </a:solidFill>
              </a:rPr>
              <a:t>±</a:t>
            </a:r>
            <a:r>
              <a:rPr lang="en"/>
              <a:t> 2</a:t>
            </a:r>
            <a:r>
              <a:rPr lang="en" baseline="30000"/>
              <a:t>-126</a:t>
            </a:r>
            <a:endParaRPr dirty="0"/>
          </a:p>
          <a:p>
            <a:pPr marL="482600" lvl="1" indent="-215900" algn="l" rtl="0">
              <a:spcBef>
                <a:spcPts val="40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Smallest denorm: </a:t>
            </a:r>
            <a:r>
              <a:rPr lang="en">
                <a:solidFill>
                  <a:srgbClr val="38761D"/>
                </a:solidFill>
              </a:rPr>
              <a:t>±</a:t>
            </a:r>
            <a:r>
              <a:rPr lang="en"/>
              <a:t> </a:t>
            </a:r>
            <a:r>
              <a:rPr lang="en" u="sng">
                <a:solidFill>
                  <a:schemeClr val="accent6"/>
                </a:solidFill>
              </a:rPr>
              <a:t>0</a:t>
            </a:r>
            <a:r>
              <a:rPr lang="en"/>
              <a:t>.</a:t>
            </a:r>
            <a:r>
              <a:rPr lang="en">
                <a:solidFill>
                  <a:schemeClr val="accent6"/>
                </a:solidFill>
              </a:rPr>
              <a:t>0…01</a:t>
            </a:r>
            <a:r>
              <a:rPr lang="en" baseline="-25000"/>
              <a:t>2</a:t>
            </a:r>
            <a:r>
              <a:rPr lang="en"/>
              <a:t>×2</a:t>
            </a:r>
            <a:r>
              <a:rPr lang="en" baseline="30000">
                <a:solidFill>
                  <a:srgbClr val="1155CC"/>
                </a:solidFill>
              </a:rPr>
              <a:t>-126</a:t>
            </a:r>
            <a:r>
              <a:rPr lang="en"/>
              <a:t> = </a:t>
            </a:r>
            <a:r>
              <a:rPr lang="en">
                <a:solidFill>
                  <a:srgbClr val="38761D"/>
                </a:solidFill>
              </a:rPr>
              <a:t>±</a:t>
            </a:r>
            <a:r>
              <a:rPr lang="en"/>
              <a:t> 2</a:t>
            </a:r>
            <a:r>
              <a:rPr lang="en" baseline="30000"/>
              <a:t>-149</a:t>
            </a:r>
            <a:endParaRPr dirty="0"/>
          </a:p>
          <a:p>
            <a:pPr marL="685800" lvl="2" indent="-165100" algn="l" rtl="0">
              <a:spcBef>
                <a:spcPts val="30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There is still a gap between zero and the smallest denormalized number</a:t>
            </a:r>
            <a:endParaRPr dirty="0"/>
          </a:p>
          <a:p>
            <a:pPr marL="482600" lvl="1" indent="-8890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365" name="Google Shape;365;p54" descr="Speech bubble pointing to 2^(-149)"/>
          <p:cNvSpPr/>
          <p:nvPr/>
        </p:nvSpPr>
        <p:spPr>
          <a:xfrm>
            <a:off x="5135850" y="2124650"/>
            <a:ext cx="1918200" cy="649500"/>
          </a:xfrm>
          <a:prstGeom prst="wedgeRoundRectCallout">
            <a:avLst>
              <a:gd name="adj1" fmla="val -71817"/>
              <a:gd name="adj2" fmla="val 55901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Much closer to zero!</a:t>
            </a:r>
            <a:endParaRPr dirty="0"/>
          </a:p>
        </p:txBody>
      </p:sp>
      <p:sp>
        <p:nvSpPr>
          <p:cNvPr id="366" name="Google Shape;366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sz="1000" b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5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88900" lvl="0" indent="-88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Floating Point in the “Wild”</a:t>
            </a:r>
            <a:endParaRPr dirty="0"/>
          </a:p>
        </p:txBody>
      </p:sp>
      <p:sp>
        <p:nvSpPr>
          <p:cNvPr id="372" name="Google Shape;372;p55"/>
          <p:cNvSpPr/>
          <p:nvPr/>
        </p:nvSpPr>
        <p:spPr>
          <a:xfrm>
            <a:off x="7730217" y="113584"/>
            <a:ext cx="1234500" cy="685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This is extra (non-testable) material</a:t>
            </a:r>
            <a:endParaRPr sz="1100" dirty="0"/>
          </a:p>
        </p:txBody>
      </p:sp>
      <p:sp>
        <p:nvSpPr>
          <p:cNvPr id="373" name="Google Shape;373;p55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254000" lvl="0" indent="-2921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 formats from IEEE 754 standard widely used in computer hardware and languages</a:t>
            </a:r>
            <a:endParaRPr dirty="0"/>
          </a:p>
          <a:p>
            <a:pPr marL="482600" lvl="1" indent="-190500" algn="l" rtl="0">
              <a:spcBef>
                <a:spcPts val="4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In C, called </a:t>
            </a:r>
            <a:r>
              <a:rPr lang="en" sz="1700">
                <a:latin typeface="Source Code Pro"/>
                <a:ea typeface="Source Code Pro"/>
                <a:cs typeface="Source Code Pro"/>
                <a:sym typeface="Source Code Pro"/>
              </a:rPr>
              <a:t>float</a:t>
            </a:r>
            <a:r>
              <a:rPr lang="en"/>
              <a:t>, </a:t>
            </a:r>
            <a:r>
              <a:rPr lang="en" sz="1700">
                <a:latin typeface="Source Code Pro"/>
                <a:ea typeface="Source Code Pro"/>
                <a:cs typeface="Source Code Pro"/>
                <a:sym typeface="Source Code Pro"/>
              </a:rPr>
              <a:t>double</a:t>
            </a:r>
            <a:r>
              <a:rPr lang="en"/>
              <a:t>, </a:t>
            </a:r>
            <a:r>
              <a:rPr lang="en" sz="1700">
                <a:latin typeface="Source Code Pro"/>
                <a:ea typeface="Source Code Pro"/>
                <a:cs typeface="Source Code Pro"/>
                <a:sym typeface="Source Code Pro"/>
              </a:rPr>
              <a:t>long double</a:t>
            </a:r>
            <a:endParaRPr dirty="0"/>
          </a:p>
          <a:p>
            <a:pPr marL="254000" lvl="0" indent="-292100" algn="l" rtl="0">
              <a:spcBef>
                <a:spcPts val="4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Common applications:</a:t>
            </a:r>
            <a:endParaRPr dirty="0"/>
          </a:p>
          <a:p>
            <a:pPr marL="482600" lvl="1" indent="-190500" algn="l" rtl="0">
              <a:spcBef>
                <a:spcPts val="4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3D graphics: textures, rendering, rotation, translation</a:t>
            </a:r>
            <a:endParaRPr dirty="0"/>
          </a:p>
          <a:p>
            <a:pPr marL="482600" lvl="1" indent="-190500" algn="l" rtl="0">
              <a:spcBef>
                <a:spcPts val="4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“Big Data”: scientific computing at scale, machine learning</a:t>
            </a:r>
            <a:endParaRPr dirty="0"/>
          </a:p>
          <a:p>
            <a:pPr marL="254000" lvl="0" indent="-292100" algn="l" rtl="0">
              <a:spcBef>
                <a:spcPts val="4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Non-standard formats in domain-specific areas:</a:t>
            </a:r>
            <a:endParaRPr dirty="0"/>
          </a:p>
          <a:p>
            <a:pPr marL="482600" lvl="1" indent="-190500" algn="l" rtl="0">
              <a:spcBef>
                <a:spcPts val="400"/>
              </a:spcBef>
              <a:spcAft>
                <a:spcPts val="0"/>
              </a:spcAft>
              <a:buSzPts val="1600"/>
              <a:buChar char="○"/>
            </a:pPr>
            <a:r>
              <a:rPr lang="en" b="1"/>
              <a:t>Bfloat16:</a:t>
            </a:r>
            <a:r>
              <a:rPr lang="en"/>
              <a:t> training ML models; </a:t>
            </a:r>
            <a:br>
              <a:rPr lang="en"/>
            </a:br>
            <a:r>
              <a:rPr lang="en"/>
              <a:t>range more valuable than precision</a:t>
            </a:r>
            <a:endParaRPr dirty="0"/>
          </a:p>
          <a:p>
            <a:pPr marL="482600" lvl="1" indent="-190500" algn="l" rtl="0">
              <a:spcBef>
                <a:spcPts val="400"/>
              </a:spcBef>
              <a:spcAft>
                <a:spcPts val="0"/>
              </a:spcAft>
              <a:buSzPts val="1600"/>
              <a:buChar char="○"/>
            </a:pPr>
            <a:r>
              <a:rPr lang="en" b="1"/>
              <a:t>TensorFloat-32:</a:t>
            </a:r>
            <a:r>
              <a:rPr lang="en"/>
              <a:t> Nvidia-specific </a:t>
            </a:r>
            <a:br>
              <a:rPr lang="en"/>
            </a:br>
            <a:r>
              <a:rPr lang="en"/>
              <a:t>hardware for Tensor Core GPUs</a:t>
            </a:r>
            <a:endParaRPr dirty="0"/>
          </a:p>
        </p:txBody>
      </p:sp>
      <p:graphicFrame>
        <p:nvGraphicFramePr>
          <p:cNvPr id="374" name="Google Shape;374;p55"/>
          <p:cNvGraphicFramePr/>
          <p:nvPr/>
        </p:nvGraphicFramePr>
        <p:xfrm>
          <a:off x="6202870" y="1603867"/>
          <a:ext cx="2629425" cy="1798675"/>
        </p:xfrm>
        <a:graphic>
          <a:graphicData uri="http://schemas.openxmlformats.org/drawingml/2006/table">
            <a:tbl>
              <a:tblPr firstRow="1" bandRow="1">
                <a:noFill/>
                <a:tableStyleId>{62B43F61-9E22-41F1-A5AD-372F75C56903}</a:tableStyleId>
              </a:tblPr>
              <a:tblGrid>
                <a:gridCol w="109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0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</a:t>
                      </a:r>
                      <a:endParaRPr sz="1100" dirty="0"/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bits</a:t>
                      </a:r>
                      <a:endParaRPr sz="1100" dirty="0"/>
                    </a:p>
                  </a:txBody>
                  <a:tcPr marL="68600" marR="68600" marT="34300" marB="3430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 bits</a:t>
                      </a:r>
                      <a:endParaRPr sz="1100" dirty="0"/>
                    </a:p>
                  </a:txBody>
                  <a:tcPr marL="68600" marR="68600" marT="34300" marB="3430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 bits</a:t>
                      </a:r>
                      <a:endParaRPr sz="1100" dirty="0"/>
                    </a:p>
                  </a:txBody>
                  <a:tcPr marL="68600" marR="68600" marT="34300" marB="3430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bits</a:t>
                      </a:r>
                      <a:endParaRPr sz="1100" dirty="0"/>
                    </a:p>
                  </a:txBody>
                  <a:tcPr marL="68600" marR="68600" marT="34300" marB="34300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Half-precision</a:t>
                      </a:r>
                      <a:endParaRPr sz="1100" dirty="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 dirty="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100" dirty="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100" dirty="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100" dirty="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Bfloat16</a:t>
                      </a:r>
                      <a:endParaRPr sz="1100" dirty="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 dirty="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100" dirty="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100" dirty="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100" dirty="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TensorFloat-32</a:t>
                      </a:r>
                      <a:endParaRPr sz="1100" dirty="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 dirty="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100" dirty="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100" dirty="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endParaRPr sz="1100" dirty="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Single-precision</a:t>
                      </a:r>
                      <a:endParaRPr sz="1100" dirty="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 dirty="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100" dirty="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</a:t>
                      </a:r>
                      <a:endParaRPr sz="1100" dirty="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</a:t>
                      </a:r>
                      <a:endParaRPr sz="1100" dirty="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75" name="Google Shape;375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sz="1000" b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Quiz 1</a:t>
            </a:r>
            <a:endParaRPr dirty="0"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Out on Friday, 7/5, due Friday, 7/12 on Gradescope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Covers everything up through floating point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Open-note, open-book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See the Exams page on the course website for practice materials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can discuss with classmates, but </a:t>
            </a:r>
            <a:r>
              <a:rPr lang="en" u="sng">
                <a:solidFill>
                  <a:schemeClr val="accent6"/>
                </a:solidFill>
              </a:rPr>
              <a:t>all work must be your own!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“Abbot Elementary Rule”: talk with other students, then do something else for a while </a:t>
            </a:r>
            <a:r>
              <a:rPr lang="en" i="1"/>
              <a:t>before </a:t>
            </a:r>
            <a:r>
              <a:rPr lang="en"/>
              <a:t>writing your submission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i.e. brainstorming with others is fine, but you should </a:t>
            </a:r>
            <a:r>
              <a:rPr lang="en" b="1" u="sng">
                <a:solidFill>
                  <a:schemeClr val="accent6"/>
                </a:solidFill>
              </a:rPr>
              <a:t>not</a:t>
            </a:r>
            <a:r>
              <a:rPr lang="en"/>
              <a:t> be writing your answers together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Staff can answer clarifying questions, but not content questions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Please make all quiz-related Ed questions private!</a:t>
            </a:r>
            <a:endParaRPr dirty="0"/>
          </a:p>
        </p:txBody>
      </p:sp>
      <p:sp>
        <p:nvSpPr>
          <p:cNvPr id="109" name="Google Shape;10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Questions</a:t>
            </a:r>
            <a:endParaRPr dirty="0"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Convert 11.375</a:t>
            </a:r>
            <a:r>
              <a:rPr lang="en" baseline="-25000"/>
              <a:t>10</a:t>
            </a:r>
            <a:r>
              <a:rPr lang="en"/>
              <a:t> to normalized binary scientific notation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is the value (in decimal) encoded by the following floating-point number?</a:t>
            </a:r>
            <a:endParaRPr dirty="0"/>
          </a:p>
          <a:p>
            <a:pPr marL="363474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 b="1">
                <a:latin typeface="Consolas"/>
                <a:ea typeface="Consolas"/>
                <a:cs typeface="Consolas"/>
                <a:sym typeface="Consolas"/>
              </a:rPr>
              <a:t>0b 0  1000 0000  110 0000 0000 0000 0000 0000</a:t>
            </a:r>
            <a:endParaRPr sz="1500" dirty="0"/>
          </a:p>
        </p:txBody>
      </p:sp>
      <p:sp>
        <p:nvSpPr>
          <p:cNvPr id="116" name="Google Shape;11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sp>
        <p:nvSpPr>
          <p:cNvPr id="117" name="Google Shape;117;p23"/>
          <p:cNvSpPr txBox="1"/>
          <p:nvPr/>
        </p:nvSpPr>
        <p:spPr>
          <a:xfrm>
            <a:off x="7651800" y="329475"/>
            <a:ext cx="11805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2</a:t>
            </a:r>
            <a:r>
              <a:rPr lang="en" sz="1500" baseline="30000">
                <a:solidFill>
                  <a:schemeClr val="dk1"/>
                </a:solidFill>
              </a:rPr>
              <a:t>-1</a:t>
            </a:r>
            <a:r>
              <a:rPr lang="en" sz="1500">
                <a:solidFill>
                  <a:schemeClr val="dk1"/>
                </a:solidFill>
              </a:rPr>
              <a:t> = 0.5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2</a:t>
            </a:r>
            <a:r>
              <a:rPr lang="en" sz="1500" baseline="30000">
                <a:solidFill>
                  <a:schemeClr val="dk1"/>
                </a:solidFill>
              </a:rPr>
              <a:t>-2</a:t>
            </a:r>
            <a:r>
              <a:rPr lang="en" sz="1500">
                <a:solidFill>
                  <a:schemeClr val="dk1"/>
                </a:solidFill>
              </a:rPr>
              <a:t> = 0.25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2</a:t>
            </a:r>
            <a:r>
              <a:rPr lang="en" sz="1500" baseline="30000">
                <a:solidFill>
                  <a:schemeClr val="dk1"/>
                </a:solidFill>
              </a:rPr>
              <a:t>-3</a:t>
            </a:r>
            <a:r>
              <a:rPr lang="en" sz="1500">
                <a:solidFill>
                  <a:schemeClr val="dk1"/>
                </a:solidFill>
              </a:rPr>
              <a:t> = 0.125</a:t>
            </a:r>
            <a:endParaRPr sz="15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Number Representation Revisited</a:t>
            </a:r>
            <a:endParaRPr dirty="0"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can we represent in C so far?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Signed and unsigned integers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Characters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Addresses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do we encode the following?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Real numbers (ex: 3.14159)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Very large numbers (ex: 6.02*10</a:t>
            </a:r>
            <a:r>
              <a:rPr lang="en" baseline="30000"/>
              <a:t>23</a:t>
            </a:r>
            <a:r>
              <a:rPr lang="en"/>
              <a:t>)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Very small numbers (ex: 6.26*10</a:t>
            </a:r>
            <a:r>
              <a:rPr lang="en" baseline="30000"/>
              <a:t>-34</a:t>
            </a:r>
            <a:r>
              <a:rPr lang="en"/>
              <a:t>)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Special cases (ex: ∞,  NaN)</a:t>
            </a:r>
            <a:endParaRPr dirty="0"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  <p:pic>
        <p:nvPicPr>
          <p:cNvPr id="125" name="Google Shape;125;p24" descr="A root beer float in a glass mu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4275" y="742825"/>
            <a:ext cx="1948027" cy="146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Floating Point Topics</a:t>
            </a:r>
            <a:endParaRPr dirty="0"/>
          </a:p>
        </p:txBody>
      </p:sp>
      <p:sp>
        <p:nvSpPr>
          <p:cNvPr id="131" name="Google Shape;131;p25" descr="The first 3 bullet points are written in bold purple font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7030A0"/>
                </a:solidFill>
              </a:rPr>
              <a:t>Fractional binary numbers (fixed point)</a:t>
            </a:r>
            <a:endParaRPr b="1" dirty="0">
              <a:solidFill>
                <a:srgbClr val="7030A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7030A0"/>
                </a:solidFill>
              </a:rPr>
              <a:t>Floating point</a:t>
            </a:r>
            <a:endParaRPr b="1" dirty="0">
              <a:solidFill>
                <a:srgbClr val="7030A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>
                <a:solidFill>
                  <a:srgbClr val="7030A0"/>
                </a:solidFill>
              </a:rPr>
              <a:t>IEEE standard</a:t>
            </a:r>
            <a:endParaRPr b="1" dirty="0">
              <a:solidFill>
                <a:srgbClr val="7030A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Floating point operations and rounding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Floating point in C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There are many more details we won’t cover (it’s a 58-page standard…)</a:t>
            </a:r>
            <a:endParaRPr dirty="0"/>
          </a:p>
          <a:p>
            <a:pPr marL="914400" lvl="1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Bonus slides at the end :)</a:t>
            </a:r>
            <a:endParaRPr dirty="0"/>
          </a:p>
        </p:txBody>
      </p:sp>
      <p:sp>
        <p:nvSpPr>
          <p:cNvPr id="132" name="Google Shape;132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Binary Representation of Fractions</a:t>
            </a:r>
            <a:endParaRPr dirty="0"/>
          </a:p>
        </p:txBody>
      </p:sp>
      <p:sp>
        <p:nvSpPr>
          <p:cNvPr id="138" name="Google Shape;138;p26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10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Let’s start by looking at base 10: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Each place represents a power of 10. Power decreases as you read left-&gt;right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Decimal point marks when the negative powers start</a:t>
            </a:r>
            <a:endParaRPr dirty="0"/>
          </a:p>
        </p:txBody>
      </p:sp>
      <p:sp>
        <p:nvSpPr>
          <p:cNvPr id="139" name="Google Shape;139;p26"/>
          <p:cNvSpPr txBox="1"/>
          <p:nvPr/>
        </p:nvSpPr>
        <p:spPr>
          <a:xfrm>
            <a:off x="1092850" y="1711375"/>
            <a:ext cx="596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1"/>
                </a:solidFill>
              </a:rPr>
              <a:t>Ex:</a:t>
            </a:r>
            <a:endParaRPr sz="1800" u="sng" dirty="0">
              <a:solidFill>
                <a:schemeClr val="dk1"/>
              </a:solidFill>
            </a:endParaRPr>
          </a:p>
        </p:txBody>
      </p:sp>
      <p:graphicFrame>
        <p:nvGraphicFramePr>
          <p:cNvPr id="140" name="Google Shape;140;p26"/>
          <p:cNvGraphicFramePr/>
          <p:nvPr/>
        </p:nvGraphicFramePr>
        <p:xfrm>
          <a:off x="1689250" y="1711375"/>
          <a:ext cx="2155500" cy="573480"/>
        </p:xfrm>
        <a:graphic>
          <a:graphicData uri="http://schemas.openxmlformats.org/drawingml/2006/table">
            <a:tbl>
              <a:tblPr>
                <a:noFill/>
                <a:tableStyleId>{DE46F5C7-CDBD-415A-A4C6-5C22D7B692AF}</a:tableStyleId>
              </a:tblPr>
              <a:tblGrid>
                <a:gridCol w="30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2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7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8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10</a:t>
                      </a:r>
                      <a:r>
                        <a:rPr lang="en" baseline="30000">
                          <a:solidFill>
                            <a:schemeClr val="dk2"/>
                          </a:solidFill>
                        </a:rPr>
                        <a:t>2</a:t>
                      </a:r>
                      <a:endParaRPr dirty="0">
                        <a:solidFill>
                          <a:schemeClr val="dk2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10</a:t>
                      </a:r>
                      <a:r>
                        <a:rPr lang="en" baseline="30000">
                          <a:solidFill>
                            <a:schemeClr val="dk2"/>
                          </a:solidFill>
                        </a:rPr>
                        <a:t>1</a:t>
                      </a:r>
                      <a:endParaRPr dirty="0">
                        <a:solidFill>
                          <a:schemeClr val="dk2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10</a:t>
                      </a:r>
                      <a:r>
                        <a:rPr lang="en" baseline="30000">
                          <a:solidFill>
                            <a:schemeClr val="dk2"/>
                          </a:solidFill>
                        </a:rPr>
                        <a:t>0</a:t>
                      </a:r>
                      <a:endParaRPr dirty="0">
                        <a:solidFill>
                          <a:schemeClr val="dk2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2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10</a:t>
                      </a:r>
                      <a:r>
                        <a:rPr lang="en" baseline="30000">
                          <a:solidFill>
                            <a:schemeClr val="dk2"/>
                          </a:solidFill>
                        </a:rPr>
                        <a:t>-1</a:t>
                      </a:r>
                      <a:endParaRPr dirty="0">
                        <a:solidFill>
                          <a:schemeClr val="dk2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10</a:t>
                      </a:r>
                      <a:r>
                        <a:rPr lang="en" baseline="30000">
                          <a:solidFill>
                            <a:schemeClr val="dk2"/>
                          </a:solidFill>
                        </a:rPr>
                        <a:t>-2</a:t>
                      </a:r>
                      <a:endParaRPr dirty="0">
                        <a:solidFill>
                          <a:schemeClr val="dk2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10</a:t>
                      </a:r>
                      <a:r>
                        <a:rPr lang="en" baseline="30000">
                          <a:solidFill>
                            <a:schemeClr val="dk2"/>
                          </a:solidFill>
                        </a:rPr>
                        <a:t>-3</a:t>
                      </a:r>
                      <a:endParaRPr dirty="0">
                        <a:solidFill>
                          <a:schemeClr val="dk2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38761D"/>
                          </a:solidFill>
                        </a:rPr>
                        <a:t>1</a:t>
                      </a:r>
                      <a:endParaRPr sz="1800" dirty="0">
                        <a:solidFill>
                          <a:srgbClr val="38761D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38761D"/>
                          </a:solidFill>
                        </a:rPr>
                        <a:t>2</a:t>
                      </a:r>
                      <a:endParaRPr sz="1800" dirty="0">
                        <a:solidFill>
                          <a:srgbClr val="38761D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38761D"/>
                          </a:solidFill>
                        </a:rPr>
                        <a:t>3</a:t>
                      </a:r>
                      <a:endParaRPr sz="1800" dirty="0">
                        <a:solidFill>
                          <a:srgbClr val="38761D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/>
                        <a:t>.</a:t>
                      </a:r>
                      <a:endParaRPr sz="2200" b="1" dirty="0"/>
                    </a:p>
                  </a:txBody>
                  <a:tcPr marL="0" marR="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155CC"/>
                          </a:solidFill>
                        </a:rPr>
                        <a:t>4</a:t>
                      </a:r>
                      <a:endParaRPr sz="1800" dirty="0">
                        <a:solidFill>
                          <a:srgbClr val="1155CC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155CC"/>
                          </a:solidFill>
                        </a:rPr>
                        <a:t>5</a:t>
                      </a:r>
                      <a:endParaRPr sz="1800" dirty="0">
                        <a:solidFill>
                          <a:srgbClr val="1155CC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155CC"/>
                          </a:solidFill>
                        </a:rPr>
                        <a:t>6</a:t>
                      </a:r>
                      <a:endParaRPr sz="1800" dirty="0">
                        <a:solidFill>
                          <a:srgbClr val="1155CC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1" name="Google Shape;141;p26"/>
          <p:cNvSpPr txBox="1">
            <a:spLocks noGrp="1"/>
          </p:cNvSpPr>
          <p:nvPr>
            <p:ph type="body" idx="1"/>
          </p:nvPr>
        </p:nvSpPr>
        <p:spPr>
          <a:xfrm>
            <a:off x="311700" y="2345800"/>
            <a:ext cx="8520600" cy="10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Base 2 is similar: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Every place to the right of the </a:t>
            </a:r>
            <a:r>
              <a:rPr lang="en" b="1">
                <a:solidFill>
                  <a:srgbClr val="7030A0"/>
                </a:solidFill>
              </a:rPr>
              <a:t>binary point</a:t>
            </a:r>
            <a:r>
              <a:rPr lang="en"/>
              <a:t> represents a negative power of 2</a:t>
            </a:r>
            <a:endParaRPr dirty="0"/>
          </a:p>
        </p:txBody>
      </p:sp>
      <p:sp>
        <p:nvSpPr>
          <p:cNvPr id="142" name="Google Shape;142;p26"/>
          <p:cNvSpPr txBox="1"/>
          <p:nvPr/>
        </p:nvSpPr>
        <p:spPr>
          <a:xfrm>
            <a:off x="1092850" y="3025988"/>
            <a:ext cx="596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1"/>
                </a:solidFill>
              </a:rPr>
              <a:t>Ex:</a:t>
            </a:r>
            <a:endParaRPr sz="1800" u="sng" dirty="0">
              <a:solidFill>
                <a:schemeClr val="dk1"/>
              </a:solidFill>
            </a:endParaRPr>
          </a:p>
        </p:txBody>
      </p:sp>
      <p:graphicFrame>
        <p:nvGraphicFramePr>
          <p:cNvPr id="143" name="Google Shape;143;p26"/>
          <p:cNvGraphicFramePr/>
          <p:nvPr/>
        </p:nvGraphicFramePr>
        <p:xfrm>
          <a:off x="1689250" y="3007563"/>
          <a:ext cx="2155500" cy="548640"/>
        </p:xfrm>
        <a:graphic>
          <a:graphicData uri="http://schemas.openxmlformats.org/drawingml/2006/table">
            <a:tbl>
              <a:tblPr>
                <a:noFill/>
                <a:tableStyleId>{DE46F5C7-CDBD-415A-A4C6-5C22D7B692AF}</a:tableStyleId>
              </a:tblPr>
              <a:tblGrid>
                <a:gridCol w="30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2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7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2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2</a:t>
                      </a:r>
                      <a:r>
                        <a:rPr lang="en" baseline="30000">
                          <a:solidFill>
                            <a:schemeClr val="dk2"/>
                          </a:solidFill>
                        </a:rPr>
                        <a:t>3</a:t>
                      </a:r>
                      <a:endParaRPr dirty="0">
                        <a:solidFill>
                          <a:schemeClr val="dk2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2</a:t>
                      </a:r>
                      <a:r>
                        <a:rPr lang="en" baseline="30000">
                          <a:solidFill>
                            <a:schemeClr val="dk2"/>
                          </a:solidFill>
                        </a:rPr>
                        <a:t>2</a:t>
                      </a:r>
                      <a:endParaRPr dirty="0">
                        <a:solidFill>
                          <a:schemeClr val="dk2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2</a:t>
                      </a:r>
                      <a:r>
                        <a:rPr lang="en" baseline="30000">
                          <a:solidFill>
                            <a:schemeClr val="dk2"/>
                          </a:solidFill>
                        </a:rPr>
                        <a:t>0</a:t>
                      </a:r>
                      <a:endParaRPr dirty="0">
                        <a:solidFill>
                          <a:schemeClr val="dk2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2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2</a:t>
                      </a:r>
                      <a:r>
                        <a:rPr lang="en" baseline="30000">
                          <a:solidFill>
                            <a:schemeClr val="dk2"/>
                          </a:solidFill>
                        </a:rPr>
                        <a:t>-1</a:t>
                      </a:r>
                      <a:endParaRPr dirty="0">
                        <a:solidFill>
                          <a:schemeClr val="dk2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2</a:t>
                      </a:r>
                      <a:r>
                        <a:rPr lang="en" baseline="30000">
                          <a:solidFill>
                            <a:schemeClr val="dk2"/>
                          </a:solidFill>
                        </a:rPr>
                        <a:t>-2</a:t>
                      </a:r>
                      <a:endParaRPr dirty="0">
                        <a:solidFill>
                          <a:schemeClr val="dk2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2</a:t>
                      </a:r>
                      <a:r>
                        <a:rPr lang="en" baseline="30000">
                          <a:solidFill>
                            <a:schemeClr val="dk2"/>
                          </a:solidFill>
                        </a:rPr>
                        <a:t>-3</a:t>
                      </a:r>
                      <a:endParaRPr dirty="0">
                        <a:solidFill>
                          <a:schemeClr val="dk2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38761D"/>
                          </a:solidFill>
                        </a:rPr>
                        <a:t>1</a:t>
                      </a:r>
                      <a:endParaRPr sz="1800" dirty="0">
                        <a:solidFill>
                          <a:srgbClr val="38761D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38761D"/>
                          </a:solidFill>
                        </a:rPr>
                        <a:t>0</a:t>
                      </a:r>
                      <a:endParaRPr sz="1800" dirty="0">
                        <a:solidFill>
                          <a:srgbClr val="38761D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38761D"/>
                          </a:solidFill>
                        </a:rPr>
                        <a:t>1</a:t>
                      </a:r>
                      <a:endParaRPr sz="1800" dirty="0">
                        <a:solidFill>
                          <a:srgbClr val="38761D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200" b="1"/>
                        <a:t>.</a:t>
                      </a:r>
                      <a:endParaRPr sz="2200" b="1" dirty="0"/>
                    </a:p>
                  </a:txBody>
                  <a:tcPr marL="0" marR="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155CC"/>
                          </a:solidFill>
                        </a:rPr>
                        <a:t>0</a:t>
                      </a:r>
                      <a:endParaRPr sz="1800" dirty="0">
                        <a:solidFill>
                          <a:srgbClr val="1155CC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155CC"/>
                          </a:solidFill>
                        </a:rPr>
                        <a:t>1</a:t>
                      </a:r>
                      <a:endParaRPr sz="1800" dirty="0">
                        <a:solidFill>
                          <a:srgbClr val="1155CC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155CC"/>
                          </a:solidFill>
                        </a:rPr>
                        <a:t>1</a:t>
                      </a:r>
                      <a:endParaRPr sz="1800" dirty="0">
                        <a:solidFill>
                          <a:srgbClr val="1155CC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4" name="Google Shape;144;p26"/>
          <p:cNvSpPr txBox="1"/>
          <p:nvPr/>
        </p:nvSpPr>
        <p:spPr>
          <a:xfrm>
            <a:off x="1689250" y="3571700"/>
            <a:ext cx="665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= </a:t>
            </a:r>
            <a:r>
              <a:rPr lang="en" sz="1500">
                <a:solidFill>
                  <a:srgbClr val="38761D"/>
                </a:solidFill>
              </a:rPr>
              <a:t>1*2</a:t>
            </a:r>
            <a:r>
              <a:rPr lang="en" sz="1500" baseline="30000">
                <a:solidFill>
                  <a:srgbClr val="38761D"/>
                </a:solidFill>
              </a:rPr>
              <a:t>2</a:t>
            </a:r>
            <a:r>
              <a:rPr lang="en" sz="1500">
                <a:solidFill>
                  <a:srgbClr val="38761D"/>
                </a:solidFill>
              </a:rPr>
              <a:t> + 0*2</a:t>
            </a:r>
            <a:r>
              <a:rPr lang="en" sz="1500" baseline="30000">
                <a:solidFill>
                  <a:srgbClr val="38761D"/>
                </a:solidFill>
              </a:rPr>
              <a:t>1</a:t>
            </a:r>
            <a:r>
              <a:rPr lang="en" sz="1500">
                <a:solidFill>
                  <a:srgbClr val="38761D"/>
                </a:solidFill>
              </a:rPr>
              <a:t> + 1*2</a:t>
            </a:r>
            <a:r>
              <a:rPr lang="en" sz="1500" baseline="30000">
                <a:solidFill>
                  <a:srgbClr val="38761D"/>
                </a:solidFill>
              </a:rPr>
              <a:t>0</a:t>
            </a:r>
            <a:r>
              <a:rPr lang="en" sz="1500">
                <a:solidFill>
                  <a:schemeClr val="dk1"/>
                </a:solidFill>
              </a:rPr>
              <a:t> + </a:t>
            </a:r>
            <a:r>
              <a:rPr lang="en" sz="1500">
                <a:solidFill>
                  <a:srgbClr val="1155CC"/>
                </a:solidFill>
              </a:rPr>
              <a:t>0*2</a:t>
            </a:r>
            <a:r>
              <a:rPr lang="en" sz="1500" baseline="30000">
                <a:solidFill>
                  <a:srgbClr val="1155CC"/>
                </a:solidFill>
              </a:rPr>
              <a:t>-1</a:t>
            </a:r>
            <a:r>
              <a:rPr lang="en" sz="1500">
                <a:solidFill>
                  <a:srgbClr val="1155CC"/>
                </a:solidFill>
              </a:rPr>
              <a:t> + 1*2</a:t>
            </a:r>
            <a:r>
              <a:rPr lang="en" sz="1500" baseline="30000">
                <a:solidFill>
                  <a:srgbClr val="1155CC"/>
                </a:solidFill>
              </a:rPr>
              <a:t>-2</a:t>
            </a:r>
            <a:r>
              <a:rPr lang="en" sz="1500">
                <a:solidFill>
                  <a:srgbClr val="1155CC"/>
                </a:solidFill>
              </a:rPr>
              <a:t> + 1*2</a:t>
            </a:r>
            <a:r>
              <a:rPr lang="en" sz="1500" baseline="30000">
                <a:solidFill>
                  <a:srgbClr val="1155CC"/>
                </a:solidFill>
              </a:rPr>
              <a:t>-3</a:t>
            </a:r>
            <a:r>
              <a:rPr lang="en" sz="1500">
                <a:solidFill>
                  <a:schemeClr val="dk1"/>
                </a:solidFill>
              </a:rPr>
              <a:t> = 5.375</a:t>
            </a:r>
            <a:r>
              <a:rPr lang="en" sz="1500" baseline="-25000">
                <a:solidFill>
                  <a:schemeClr val="dk1"/>
                </a:solidFill>
              </a:rPr>
              <a:t>10</a:t>
            </a:r>
            <a:endParaRPr sz="1500" baseline="-25000" dirty="0">
              <a:solidFill>
                <a:schemeClr val="dk1"/>
              </a:solidFill>
            </a:endParaRPr>
          </a:p>
        </p:txBody>
      </p:sp>
      <p:sp>
        <p:nvSpPr>
          <p:cNvPr id="145" name="Google Shape;14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Limits of Representation</a:t>
            </a:r>
            <a:endParaRPr dirty="0"/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Even with an arbitrary number of bits, can only represent numbers of the form </a:t>
            </a:r>
            <a:r>
              <a:rPr lang="en" b="1">
                <a:solidFill>
                  <a:srgbClr val="7030A0"/>
                </a:solidFill>
              </a:rPr>
              <a:t>x*2</a:t>
            </a:r>
            <a:r>
              <a:rPr lang="en" b="1" baseline="30000">
                <a:solidFill>
                  <a:srgbClr val="7030A0"/>
                </a:solidFill>
              </a:rPr>
              <a:t>y</a:t>
            </a:r>
            <a:endParaRPr b="1" baseline="30000" dirty="0">
              <a:solidFill>
                <a:srgbClr val="7030A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Other rational numbers have infinite bit representations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graphicFrame>
        <p:nvGraphicFramePr>
          <p:cNvPr id="152" name="Google Shape;152;p27"/>
          <p:cNvGraphicFramePr/>
          <p:nvPr/>
        </p:nvGraphicFramePr>
        <p:xfrm>
          <a:off x="1626250" y="2162050"/>
          <a:ext cx="5891500" cy="1584840"/>
        </p:xfrm>
        <a:graphic>
          <a:graphicData uri="http://schemas.openxmlformats.org/drawingml/2006/table">
            <a:tbl>
              <a:tblPr>
                <a:noFill/>
                <a:tableStyleId>{DE46F5C7-CDBD-415A-A4C6-5C22D7B692AF}</a:tableStyleId>
              </a:tblPr>
              <a:tblGrid>
                <a:gridCol w="294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Value</a:t>
                      </a:r>
                      <a:endParaRPr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Binary Representation</a:t>
                      </a:r>
                      <a:endParaRPr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1/3 = 0.333333…</a:t>
                      </a:r>
                      <a:r>
                        <a:rPr lang="en" baseline="-25000"/>
                        <a:t>10</a:t>
                      </a:r>
                      <a:endParaRPr baseline="-25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0.01010101[01]…</a:t>
                      </a:r>
                      <a:r>
                        <a:rPr lang="en" baseline="-25000"/>
                        <a:t>2</a:t>
                      </a:r>
                      <a:endParaRPr baseline="-25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1/5 = 0.2</a:t>
                      </a:r>
                      <a:r>
                        <a:rPr lang="en" baseline="-25000">
                          <a:solidFill>
                            <a:schemeClr val="dk1"/>
                          </a:solidFill>
                        </a:rPr>
                        <a:t>10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0.001100110011[0011]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…</a:t>
                      </a:r>
                      <a:r>
                        <a:rPr lang="en" baseline="-25000">
                          <a:solidFill>
                            <a:schemeClr val="dk1"/>
                          </a:solidFill>
                        </a:rPr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1/10 = 0.1</a:t>
                      </a:r>
                      <a:r>
                        <a:rPr lang="en" baseline="-25000">
                          <a:solidFill>
                            <a:schemeClr val="dk1"/>
                          </a:solidFill>
                        </a:rPr>
                        <a:t>10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0.0001100110011[0011]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…</a:t>
                      </a:r>
                      <a:r>
                        <a:rPr lang="en" baseline="-25000">
                          <a:solidFill>
                            <a:schemeClr val="dk1"/>
                          </a:solidFill>
                        </a:rPr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3" name="Google Shape;15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 UW 35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DD1100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2986</Words>
  <Application>Microsoft Office PowerPoint</Application>
  <PresentationFormat>On-screen Show (16:9)</PresentationFormat>
  <Paragraphs>454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Cambria Math</vt:lpstr>
      <vt:lpstr>Source Code Pro</vt:lpstr>
      <vt:lpstr>Arial Narrow</vt:lpstr>
      <vt:lpstr>Play</vt:lpstr>
      <vt:lpstr>Arial</vt:lpstr>
      <vt:lpstr>Calibri</vt:lpstr>
      <vt:lpstr>Wingdings</vt:lpstr>
      <vt:lpstr>Consolas</vt:lpstr>
      <vt:lpstr>Simple Light UW 351</vt:lpstr>
      <vt:lpstr>Floating Point</vt:lpstr>
      <vt:lpstr>Administrivia</vt:lpstr>
      <vt:lpstr>Lab1a Reminders</vt:lpstr>
      <vt:lpstr>Quiz 1</vt:lpstr>
      <vt:lpstr>Review Questions</vt:lpstr>
      <vt:lpstr>Number Representation Revisited</vt:lpstr>
      <vt:lpstr>Floating Point Topics</vt:lpstr>
      <vt:lpstr>Binary Representation of Fractions</vt:lpstr>
      <vt:lpstr>Limits of Representation</vt:lpstr>
      <vt:lpstr>Fixed Point Encoding</vt:lpstr>
      <vt:lpstr>Floating Point Representation (Review)</vt:lpstr>
      <vt:lpstr>Binary Scientific Notation (Review)</vt:lpstr>
      <vt:lpstr>Floating Point History</vt:lpstr>
      <vt:lpstr>IEEE Floating Point</vt:lpstr>
      <vt:lpstr>Floating Point Encoding (Review)</vt:lpstr>
      <vt:lpstr>The Exponent Field (Review)</vt:lpstr>
      <vt:lpstr>The Mantissa Field (Review)</vt:lpstr>
      <vt:lpstr>Normalized Floating Point Conversions</vt:lpstr>
      <vt:lpstr>Practice Question</vt:lpstr>
      <vt:lpstr>Special Cases</vt:lpstr>
      <vt:lpstr>Floating Point Topics</vt:lpstr>
      <vt:lpstr>Precision and Accuracy</vt:lpstr>
      <vt:lpstr>Need Greater Precision?</vt:lpstr>
      <vt:lpstr>Representation Limits</vt:lpstr>
      <vt:lpstr>Floating Point Decoding Flow Chart</vt:lpstr>
      <vt:lpstr>Distribution of Values (Review)</vt:lpstr>
      <vt:lpstr>Representational Errors</vt:lpstr>
      <vt:lpstr>Why does this matter?</vt:lpstr>
      <vt:lpstr>Floating Point Topics</vt:lpstr>
      <vt:lpstr>Floating Point in C</vt:lpstr>
      <vt:lpstr>Floating Point Conversions in C</vt:lpstr>
      <vt:lpstr>Summary</vt:lpstr>
      <vt:lpstr>PowerPoint Presentation</vt:lpstr>
      <vt:lpstr>Floating Point Rounding</vt:lpstr>
      <vt:lpstr>Limits of Interest</vt:lpstr>
      <vt:lpstr>Denormalized Numbers</vt:lpstr>
      <vt:lpstr>Floating Point in the “Wild”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Ellis Haker</cp:lastModifiedBy>
  <cp:revision>1</cp:revision>
  <dcterms:modified xsi:type="dcterms:W3CDTF">2024-07-04T02:43:33Z</dcterms:modified>
</cp:coreProperties>
</file>