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5143500" type="screen16x9"/>
  <p:notesSz cx="6858000" cy="9144000"/>
  <p:embeddedFontLst>
    <p:embeddedFont>
      <p:font typeface="Arial Narrow" panose="020B0606020202030204" pitchFamily="34" charset="0"/>
      <p:regular r:id="rId38"/>
      <p:bold r:id="rId39"/>
      <p:italic r:id="rId40"/>
      <p:boldItalic r:id="rId41"/>
    </p:embeddedFont>
    <p:embeddedFont>
      <p:font typeface="Helvetica Neue" panose="020B0604020202020204" charset="0"/>
      <p:regular r:id="rId42"/>
      <p:bold r:id="rId43"/>
      <p:italic r:id="rId44"/>
      <p:boldItalic r:id="rId45"/>
    </p:embeddedFont>
    <p:embeddedFont>
      <p:font typeface="Source Code Pro" panose="020B0509030403020204" pitchFamily="49"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747775"/>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967AC0-7180-4501-8AFC-5B9D7FB76C00}">
  <a:tblStyle styleId="{D6967AC0-7180-4501-8AFC-5B9D7FB76C0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FE1C220-B6A3-4A43-AF63-89D13FE9207A}" styleName="Table_1">
    <a:wholeTbl>
      <a:tcTxStyle b="off" i="off">
        <a:font>
          <a:latin typeface="Arial Narrow"/>
          <a:ea typeface="Arial Narrow"/>
          <a:cs typeface="Arial Narrow"/>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61" autoAdjust="0"/>
  </p:normalViewPr>
  <p:slideViewPr>
    <p:cSldViewPr snapToGrid="0">
      <p:cViewPr varScale="1">
        <p:scale>
          <a:sx n="89" d="100"/>
          <a:sy n="89" d="100"/>
        </p:scale>
        <p:origin x="1282" y="77"/>
      </p:cViewPr>
      <p:guideLst>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e88f426cbe_4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2e88f426cbe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e88f426cbe_0_1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e88f426cbe_0_1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Fun fact: can duplicate </a:t>
            </a:r>
            <a:r>
              <a:rPr lang="en-US" dirty="0" err="1"/>
              <a:t>MSb</a:t>
            </a:r>
            <a:r>
              <a:rPr lang="en-US" dirty="0"/>
              <a:t> any # of times in 2’s comp!</a:t>
            </a:r>
          </a:p>
          <a:p>
            <a:pPr marL="0" lvl="0" indent="0" algn="l" rtl="0">
              <a:spcBef>
                <a:spcPts val="0"/>
              </a:spcBef>
              <a:spcAft>
                <a:spcPts val="0"/>
              </a:spcAft>
              <a:buNone/>
            </a:pPr>
            <a:r>
              <a:rPr lang="en-US" dirty="0"/>
              <a:t>Ex: 1000 = -8</a:t>
            </a:r>
          </a:p>
          <a:p>
            <a:pPr marL="0" lvl="0" indent="0" algn="l" rtl="0">
              <a:spcBef>
                <a:spcPts val="0"/>
              </a:spcBef>
              <a:spcAft>
                <a:spcPts val="0"/>
              </a:spcAft>
              <a:buNone/>
            </a:pPr>
            <a:r>
              <a:rPr lang="en-US" dirty="0"/>
              <a:t>11000 = -16+8 = -8</a:t>
            </a:r>
          </a:p>
          <a:p>
            <a:pPr marL="0" lvl="0" indent="0" algn="l" rtl="0">
              <a:spcBef>
                <a:spcPts val="0"/>
              </a:spcBef>
              <a:spcAft>
                <a:spcPts val="0"/>
              </a:spcAft>
              <a:buNone/>
            </a:pPr>
            <a:r>
              <a:rPr lang="en-US" dirty="0"/>
              <a:t>111000 = -32+16+8 = -8</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e88f426cbe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e88f426cbe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e88f426cbe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e88f426cbe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e88f426cbe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e88f426cbe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adding 00000001+11111111, we add a carry bit every bit, which means every place adds up to 0. There’s an extra carry bit, but it gets dropped off, so the final result is 0</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e88f426cbe_0_237:notes"/>
          <p:cNvSpPr>
            <a:spLocks noGrp="1" noRot="1" noChangeAspect="1"/>
          </p:cNvSpPr>
          <p:nvPr>
            <p:ph type="sldImg" idx="2"/>
          </p:nvPr>
        </p:nvSpPr>
        <p:spPr>
          <a:xfrm>
            <a:off x="1764506" y="709084"/>
            <a:ext cx="3480300" cy="34818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37" name="Google Shape;237;g2e88f426cbe_0_237:notes"/>
          <p:cNvSpPr txBox="1">
            <a:spLocks noGrp="1"/>
          </p:cNvSpPr>
          <p:nvPr>
            <p:ph type="body" idx="1"/>
          </p:nvPr>
        </p:nvSpPr>
        <p:spPr>
          <a:xfrm>
            <a:off x="701040" y="4414984"/>
            <a:ext cx="5608200" cy="4182600"/>
          </a:xfrm>
          <a:prstGeom prst="rect">
            <a:avLst/>
          </a:prstGeom>
          <a:noFill/>
          <a:ln>
            <a:noFill/>
          </a:ln>
        </p:spPr>
        <p:txBody>
          <a:bodyPr spcFirstLastPara="1" wrap="square" lIns="91425" tIns="45700" rIns="91425" bIns="45700" anchor="ctr" anchorCtr="0">
            <a:noAutofit/>
          </a:bodyPr>
          <a:lstStyle/>
          <a:p>
            <a:pPr marL="137160" marR="0" lvl="0" indent="-137160" algn="l" rtl="0">
              <a:lnSpc>
                <a:spcPct val="100000"/>
              </a:lnSpc>
              <a:spcBef>
                <a:spcPts val="0"/>
              </a:spcBef>
              <a:spcAft>
                <a:spcPts val="0"/>
              </a:spcAft>
              <a:buClr>
                <a:srgbClr val="000000"/>
              </a:buClr>
              <a:buSzPts val="1900"/>
              <a:buFont typeface="Arial"/>
              <a:buNone/>
            </a:pPr>
            <a:endParaRPr sz="1900">
              <a:latin typeface="Helvetica Neue"/>
              <a:ea typeface="Helvetica Neue"/>
              <a:cs typeface="Helvetica Neue"/>
              <a:sym typeface="Helvetica Neue"/>
            </a:endParaRPr>
          </a:p>
        </p:txBody>
      </p:sp>
      <p:sp>
        <p:nvSpPr>
          <p:cNvPr id="238" name="Google Shape;238;g2e88f426cbe_0_237:notes"/>
          <p:cNvSpPr txBox="1"/>
          <p:nvPr/>
        </p:nvSpPr>
        <p:spPr>
          <a:xfrm>
            <a:off x="4" y="0"/>
            <a:ext cx="1500" cy="1500"/>
          </a:xfrm>
          <a:prstGeom prst="rect">
            <a:avLst/>
          </a:prstGeom>
          <a:noFill/>
          <a:ln>
            <a:noFill/>
          </a:ln>
        </p:spPr>
        <p:txBody>
          <a:bodyPr spcFirstLastPara="1" wrap="square" lIns="86875" tIns="43425" rIns="86875" bIns="43425" anchor="t" anchorCtr="0">
            <a:noAutofit/>
          </a:bodyPr>
          <a:lstStyle/>
          <a:p>
            <a:pPr marL="0" marR="0" lvl="0" indent="0" algn="l" rtl="0">
              <a:lnSpc>
                <a:spcPct val="100000"/>
              </a:lnSpc>
              <a:spcBef>
                <a:spcPts val="0"/>
              </a:spcBef>
              <a:spcAft>
                <a:spcPts val="0"/>
              </a:spcAft>
              <a:buNone/>
            </a:pPr>
            <a:fld id="{00000000-1234-1234-1234-123412341234}" type="slidenum">
              <a:rPr lang="en" sz="2300" b="1">
                <a:solidFill>
                  <a:srgbClr val="000000"/>
                </a:solidFill>
                <a:latin typeface="Arial Narrow"/>
                <a:ea typeface="Arial Narrow"/>
                <a:cs typeface="Arial Narrow"/>
                <a:sym typeface="Arial Narrow"/>
              </a:rPr>
              <a:t>14</a:t>
            </a:fld>
            <a:endParaRPr sz="2300" b="1">
              <a:solidFill>
                <a:srgbClr val="000000"/>
              </a:solidFill>
              <a:latin typeface="Arial Narrow"/>
              <a:ea typeface="Arial Narrow"/>
              <a:cs typeface="Arial Narrow"/>
              <a:sym typeface="Arial Narrow"/>
            </a:endParaRPr>
          </a:p>
        </p:txBody>
      </p:sp>
      <p:sp>
        <p:nvSpPr>
          <p:cNvPr id="239" name="Google Shape;239;g2e88f426cbe_0_237:notes"/>
          <p:cNvSpPr txBox="1">
            <a:spLocks noGrp="1"/>
          </p:cNvSpPr>
          <p:nvPr>
            <p:ph type="dt" idx="10"/>
          </p:nvPr>
        </p:nvSpPr>
        <p:spPr>
          <a:xfrm>
            <a:off x="3884613" y="3"/>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e88f426cbe_0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e88f426cbe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still call it overflow, even if it’s in the negative direction</a:t>
            </a:r>
            <a:endParaRPr/>
          </a:p>
          <a:p>
            <a:pPr marL="0" lvl="0" indent="0" algn="l" rtl="0">
              <a:spcBef>
                <a:spcPts val="0"/>
              </a:spcBef>
              <a:spcAft>
                <a:spcPts val="0"/>
              </a:spcAft>
              <a:buNone/>
            </a:pPr>
            <a:r>
              <a:rPr lang="en"/>
              <a:t>C and Java will both just keep running! But because the value is not what you wanted, may get unexpected behavior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e88f426cbe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e88f426cbe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Note, no actual bit to borrow from in HW, just theoretical</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e88f426cbe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e88f426cbe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-7-3 is the same as -7 + -3 = 0b1001+0b1101 = 0b0110 (carry bit dropped off)</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e88f426cbe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e88f426cbe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Therac-25 errors together. If there are 256 errors, overflows back to 0!</a:t>
            </a:r>
          </a:p>
          <a:p>
            <a:pPr marL="0" lvl="0" indent="0" algn="l" rtl="0">
              <a:spcBef>
                <a:spcPts val="0"/>
              </a:spcBef>
              <a:spcAft>
                <a:spcPts val="0"/>
              </a:spcAft>
              <a:buNone/>
            </a:pPr>
            <a:r>
              <a:rPr lang="en-US" dirty="0"/>
              <a:t>Unix time stored as # of seconds since 1/1/1970 in a signed int. Will overflow in 2038.</a:t>
            </a:r>
          </a:p>
          <a:p>
            <a:pPr marL="0" lvl="0" indent="0" algn="l" rtl="0">
              <a:spcBef>
                <a:spcPts val="0"/>
              </a:spcBef>
              <a:spcAft>
                <a:spcPts val="0"/>
              </a:spcAft>
              <a:buNone/>
            </a:pPr>
            <a:r>
              <a:rPr lang="en-US" dirty="0"/>
              <a:t>Time the spacecraft was lost is one after the last representable time.</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e88f426cbe_0_331:notes"/>
          <p:cNvSpPr>
            <a:spLocks noGrp="1" noRot="1" noChangeAspect="1"/>
          </p:cNvSpPr>
          <p:nvPr>
            <p:ph type="sldImg" idx="2"/>
          </p:nvPr>
        </p:nvSpPr>
        <p:spPr>
          <a:xfrm>
            <a:off x="1764506" y="709084"/>
            <a:ext cx="3480300" cy="34818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94" name="Google Shape;294;g2e88f426cbe_0_331:notes"/>
          <p:cNvSpPr txBox="1">
            <a:spLocks noGrp="1"/>
          </p:cNvSpPr>
          <p:nvPr>
            <p:ph type="body" idx="1"/>
          </p:nvPr>
        </p:nvSpPr>
        <p:spPr>
          <a:xfrm>
            <a:off x="701040" y="4414984"/>
            <a:ext cx="5608200" cy="4182600"/>
          </a:xfrm>
          <a:prstGeom prst="rect">
            <a:avLst/>
          </a:prstGeom>
          <a:noFill/>
          <a:ln>
            <a:noFill/>
          </a:ln>
        </p:spPr>
        <p:txBody>
          <a:bodyPr spcFirstLastPara="1" wrap="square" lIns="91425" tIns="45700" rIns="91425" bIns="45700" anchor="ctr" anchorCtr="0">
            <a:noAutofit/>
          </a:bodyPr>
          <a:lstStyle/>
          <a:p>
            <a:pPr marL="137160" marR="0" lvl="0" indent="-137160" algn="l" rtl="0">
              <a:lnSpc>
                <a:spcPct val="100000"/>
              </a:lnSpc>
              <a:spcBef>
                <a:spcPts val="0"/>
              </a:spcBef>
              <a:spcAft>
                <a:spcPts val="0"/>
              </a:spcAft>
              <a:buClr>
                <a:srgbClr val="000000"/>
              </a:buClr>
              <a:buSzPts val="1900"/>
              <a:buFont typeface="Arial"/>
              <a:buNone/>
            </a:pPr>
            <a:endParaRPr sz="1900">
              <a:latin typeface="Helvetica Neue"/>
              <a:ea typeface="Helvetica Neue"/>
              <a:cs typeface="Helvetica Neue"/>
              <a:sym typeface="Helvetica Neue"/>
            </a:endParaRPr>
          </a:p>
        </p:txBody>
      </p:sp>
      <p:sp>
        <p:nvSpPr>
          <p:cNvPr id="295" name="Google Shape;295;g2e88f426cbe_0_331:notes"/>
          <p:cNvSpPr txBox="1"/>
          <p:nvPr/>
        </p:nvSpPr>
        <p:spPr>
          <a:xfrm>
            <a:off x="4" y="0"/>
            <a:ext cx="1500" cy="1500"/>
          </a:xfrm>
          <a:prstGeom prst="rect">
            <a:avLst/>
          </a:prstGeom>
          <a:noFill/>
          <a:ln>
            <a:noFill/>
          </a:ln>
        </p:spPr>
        <p:txBody>
          <a:bodyPr spcFirstLastPara="1" wrap="square" lIns="86875" tIns="43425" rIns="86875" bIns="43425" anchor="t" anchorCtr="0">
            <a:noAutofit/>
          </a:bodyPr>
          <a:lstStyle/>
          <a:p>
            <a:pPr marL="0" marR="0" lvl="0" indent="0" algn="l" rtl="0">
              <a:lnSpc>
                <a:spcPct val="100000"/>
              </a:lnSpc>
              <a:spcBef>
                <a:spcPts val="0"/>
              </a:spcBef>
              <a:spcAft>
                <a:spcPts val="0"/>
              </a:spcAft>
              <a:buNone/>
            </a:pPr>
            <a:fld id="{00000000-1234-1234-1234-123412341234}" type="slidenum">
              <a:rPr lang="en" sz="2300" b="1">
                <a:solidFill>
                  <a:srgbClr val="000000"/>
                </a:solidFill>
                <a:latin typeface="Arial Narrow"/>
                <a:ea typeface="Arial Narrow"/>
                <a:cs typeface="Arial Narrow"/>
                <a:sym typeface="Arial Narrow"/>
              </a:rPr>
              <a:t>19</a:t>
            </a:fld>
            <a:endParaRPr sz="2300" b="1">
              <a:solidFill>
                <a:srgbClr val="000000"/>
              </a:solidFill>
              <a:latin typeface="Arial Narrow"/>
              <a:ea typeface="Arial Narrow"/>
              <a:cs typeface="Arial Narrow"/>
              <a:sym typeface="Arial Narrow"/>
            </a:endParaRPr>
          </a:p>
        </p:txBody>
      </p:sp>
      <p:sp>
        <p:nvSpPr>
          <p:cNvPr id="296" name="Google Shape;296;g2e88f426cbe_0_331:notes"/>
          <p:cNvSpPr txBox="1">
            <a:spLocks noGrp="1"/>
          </p:cNvSpPr>
          <p:nvPr>
            <p:ph type="dt" idx="10"/>
          </p:nvPr>
        </p:nvSpPr>
        <p:spPr>
          <a:xfrm>
            <a:off x="3884613" y="3"/>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e88f426cbe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2e88f426cbe_1_12: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0" name="Google Shape;130;g2e88f426cbe_1_12:notes"/>
          <p:cNvSpPr txBox="1">
            <a:spLocks noGrp="1"/>
          </p:cNvSpPr>
          <p:nvPr>
            <p:ph type="dt" idx="10"/>
          </p:nvPr>
        </p:nvSpPr>
        <p:spPr>
          <a:xfrm>
            <a:off x="3884613" y="3"/>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e88f426cbe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e88f426cbe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e88f426cbe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e88f426cbe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base 10, shifting multiply/divide by 10^n. ex: 3&lt;&lt;1=30, 3&lt;&lt;2=300, etc.</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e88f426cbe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e88f426cbe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e88f426cbe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e88f426cbe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e88f426cbe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e88f426cbe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e88f426cbe_0_10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2e88f426cbe_0_10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e88f426cbe_0_10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e88f426cbe_0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e88f426cbe_0_3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e88f426cbe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e88f426cbe_0_709: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2e88f426cbe_0_709:notes"/>
          <p:cNvSpPr txBox="1">
            <a:spLocks noGrp="1"/>
          </p:cNvSpPr>
          <p:nvPr>
            <p:ph type="body" idx="1"/>
          </p:nvPr>
        </p:nvSpPr>
        <p:spPr>
          <a:xfrm>
            <a:off x="685800" y="4400549"/>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g2e88f426cbe_0_709:notes"/>
          <p:cNvSpPr txBox="1">
            <a:spLocks noGrp="1"/>
          </p:cNvSpPr>
          <p:nvPr>
            <p:ph type="dt" idx="10"/>
          </p:nvPr>
        </p:nvSpPr>
        <p:spPr>
          <a:xfrm>
            <a:off x="3884613" y="3"/>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e88f426cbe_0_7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2e88f426cbe_0_716:notes"/>
          <p:cNvSpPr txBox="1">
            <a:spLocks noGrp="1"/>
          </p:cNvSpPr>
          <p:nvPr>
            <p:ph type="body" idx="1"/>
          </p:nvPr>
        </p:nvSpPr>
        <p:spPr>
          <a:xfrm>
            <a:off x="685800" y="4400549"/>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dirty="0"/>
              <a:t>128u = 0b10000000 = -128 in 2’s comp. 127 &lt; -128 is False!</a:t>
            </a:r>
            <a:endParaRPr dirty="0"/>
          </a:p>
        </p:txBody>
      </p:sp>
      <p:sp>
        <p:nvSpPr>
          <p:cNvPr id="382" name="Google Shape;382;g2e88f426cbe_0_716:notes"/>
          <p:cNvSpPr txBox="1">
            <a:spLocks noGrp="1"/>
          </p:cNvSpPr>
          <p:nvPr>
            <p:ph type="dt" idx="10"/>
          </p:nvPr>
        </p:nvSpPr>
        <p:spPr>
          <a:xfrm>
            <a:off x="3884613" y="3"/>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e88f426cbe_1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e88f426cbe_1_30: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r>
              <a:rPr lang="en-US" dirty="0"/>
              <a:t>Encoding = 1000000 = -2^6 = -64</a:t>
            </a:r>
          </a:p>
          <a:p>
            <a:pPr marL="228600" lvl="0" indent="-228600" algn="l" rtl="0">
              <a:spcBef>
                <a:spcPts val="0"/>
              </a:spcBef>
              <a:spcAft>
                <a:spcPts val="0"/>
              </a:spcAft>
              <a:buAutoNum type="arabicPeriod"/>
            </a:pPr>
            <a:r>
              <a:rPr lang="en-US" dirty="0"/>
              <a:t>Char = 1B, short = 2B. In unsigned, pad extra space with 0s. Answer = 0x00B3</a:t>
            </a:r>
          </a:p>
          <a:p>
            <a:pPr marL="228600" lvl="0" indent="-228600" algn="l" rtl="0">
              <a:spcBef>
                <a:spcPts val="0"/>
              </a:spcBef>
              <a:spcAft>
                <a:spcPts val="0"/>
              </a:spcAft>
              <a:buAutoNum type="arabicPeriod"/>
            </a:pPr>
            <a:r>
              <a:rPr lang="en-US" dirty="0"/>
              <a:t>0xB3 = 0b10110011</a:t>
            </a:r>
          </a:p>
          <a:p>
            <a:pPr marL="0" lvl="0" indent="0" algn="l" rtl="0">
              <a:spcBef>
                <a:spcPts val="0"/>
              </a:spcBef>
              <a:spcAft>
                <a:spcPts val="0"/>
              </a:spcAft>
              <a:buNone/>
            </a:pPr>
            <a:r>
              <a:rPr lang="en-US" dirty="0"/>
              <a:t>For signed, we pad with most-significant bit, so answer = 0b11101100 = 0xEC</a:t>
            </a:r>
          </a:p>
          <a:p>
            <a:pPr marL="0" lvl="0" indent="0" algn="l" rtl="0">
              <a:spcBef>
                <a:spcPts val="0"/>
              </a:spcBef>
              <a:spcAft>
                <a:spcPts val="0"/>
              </a:spcAft>
              <a:buNone/>
            </a:pPr>
            <a:r>
              <a:rPr lang="en-US" dirty="0"/>
              <a:t>Unsigned, we pad with 0, so answer = 0b00010110 = 0x16</a:t>
            </a:r>
            <a:endParaRPr dirty="0"/>
          </a:p>
        </p:txBody>
      </p:sp>
      <p:sp>
        <p:nvSpPr>
          <p:cNvPr id="138" name="Google Shape;138;g2e88f426cbe_1_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
        <p:nvSpPr>
          <p:cNvPr id="139" name="Google Shape;139;g2e88f426cbe_1_30:notes"/>
          <p:cNvSpPr txBox="1">
            <a:spLocks noGrp="1"/>
          </p:cNvSpPr>
          <p:nvPr>
            <p:ph type="dt" idx="10"/>
          </p:nvPr>
        </p:nvSpPr>
        <p:spPr>
          <a:xfrm>
            <a:off x="3884613" y="3"/>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e88f426cbe_0_7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2e88f426cbe_0_723:notes"/>
          <p:cNvSpPr txBox="1">
            <a:spLocks noGrp="1"/>
          </p:cNvSpPr>
          <p:nvPr>
            <p:ph type="body" idx="1"/>
          </p:nvPr>
        </p:nvSpPr>
        <p:spPr>
          <a:xfrm>
            <a:off x="685800" y="4400549"/>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0x27+0x81 = 39-127=-88, or 39u+129u=168u</a:t>
            </a:r>
          </a:p>
          <a:p>
            <a:pPr marL="0" lvl="0" indent="0" algn="l" rtl="0">
              <a:spcBef>
                <a:spcPts val="0"/>
              </a:spcBef>
              <a:spcAft>
                <a:spcPts val="0"/>
              </a:spcAft>
              <a:buNone/>
            </a:pPr>
            <a:r>
              <a:rPr lang="en-US" dirty="0"/>
              <a:t>= 0b00110111+0b10000001=0b10111000. No unsigned </a:t>
            </a:r>
            <a:r>
              <a:rPr lang="en-US" dirty="0" err="1"/>
              <a:t>bc</a:t>
            </a:r>
            <a:r>
              <a:rPr lang="en-US" dirty="0"/>
              <a:t> no dropped bit, no signed </a:t>
            </a:r>
            <a:r>
              <a:rPr lang="en-US" dirty="0" err="1"/>
              <a:t>bc</a:t>
            </a:r>
            <a:r>
              <a:rPr lang="en-US" dirty="0"/>
              <a:t> we’re adding values with different signs</a:t>
            </a:r>
          </a:p>
          <a:p>
            <a:pPr marL="0" lvl="0" indent="0" algn="l" rtl="0">
              <a:spcBef>
                <a:spcPts val="0"/>
              </a:spcBef>
              <a:spcAft>
                <a:spcPts val="0"/>
              </a:spcAft>
              <a:buNone/>
            </a:pPr>
            <a:r>
              <a:rPr lang="en-US" dirty="0"/>
              <a:t>0x7F+0xD9 = 127-39=88, or 127u+217u=344u</a:t>
            </a:r>
          </a:p>
          <a:p>
            <a:pPr marL="0" lvl="0" indent="0" algn="l" rtl="0">
              <a:spcBef>
                <a:spcPts val="0"/>
              </a:spcBef>
              <a:spcAft>
                <a:spcPts val="0"/>
              </a:spcAft>
              <a:buNone/>
            </a:pPr>
            <a:r>
              <a:rPr lang="en-US" dirty="0"/>
              <a:t>= 0b01111111+0b11011001=0b01011000. Yes unsigned because extra carry bit is dropped. No signed </a:t>
            </a:r>
            <a:r>
              <a:rPr lang="en-US" dirty="0" err="1"/>
              <a:t>bc</a:t>
            </a:r>
            <a:r>
              <a:rPr lang="en-US" dirty="0"/>
              <a:t> we’re adding values with different signs.</a:t>
            </a:r>
            <a:endParaRPr dirty="0"/>
          </a:p>
        </p:txBody>
      </p:sp>
      <p:sp>
        <p:nvSpPr>
          <p:cNvPr id="390" name="Google Shape;390;g2e88f426cbe_0_723:notes"/>
          <p:cNvSpPr txBox="1">
            <a:spLocks noGrp="1"/>
          </p:cNvSpPr>
          <p:nvPr>
            <p:ph type="dt" idx="10"/>
          </p:nvPr>
        </p:nvSpPr>
        <p:spPr>
          <a:xfrm>
            <a:off x="3884613" y="3"/>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e88f426cbe_0_730:notes"/>
          <p:cNvSpPr txBox="1">
            <a:spLocks noGrp="1"/>
          </p:cNvSpPr>
          <p:nvPr>
            <p:ph type="body" idx="1"/>
          </p:nvPr>
        </p:nvSpPr>
        <p:spPr>
          <a:xfrm>
            <a:off x="685800" y="4400549"/>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x==(unsigned char) x: x=-1. (unsigned char)x = 255. other solutions are possible.</a:t>
            </a:r>
          </a:p>
          <a:p>
            <a:pPr marL="0" lvl="0" indent="0" algn="l" rtl="0">
              <a:spcBef>
                <a:spcPts val="0"/>
              </a:spcBef>
              <a:spcAft>
                <a:spcPts val="0"/>
              </a:spcAft>
              <a:buNone/>
            </a:pPr>
            <a:r>
              <a:rPr lang="en-US" dirty="0"/>
              <a:t>x &gt;= 128u: x=-1. when mixing types, defaults to unsigned. Other solutions are possible.</a:t>
            </a:r>
          </a:p>
          <a:p>
            <a:pPr marL="0" lvl="0" indent="0" algn="l" rtl="0">
              <a:spcBef>
                <a:spcPts val="0"/>
              </a:spcBef>
              <a:spcAft>
                <a:spcPts val="0"/>
              </a:spcAft>
              <a:buNone/>
            </a:pPr>
            <a:r>
              <a:rPr lang="en-US" dirty="0"/>
              <a:t>x != (x&gt;&gt;2)&lt;&lt;2: x=1. x&gt;&gt;2=0, (x&gt;&gt;2)&lt;&lt;2=0. other solutions are possible.</a:t>
            </a:r>
          </a:p>
          <a:p>
            <a:pPr marL="0" lvl="0" indent="0" algn="l" rtl="0">
              <a:spcBef>
                <a:spcPts val="0"/>
              </a:spcBef>
              <a:spcAft>
                <a:spcPts val="0"/>
              </a:spcAft>
              <a:buNone/>
            </a:pPr>
            <a:r>
              <a:rPr lang="en-US" dirty="0"/>
              <a:t>x == -x: x=-128. x=0b10000000, -x=~x+1=0b01111111+1=0b10000000. 0 also works!</a:t>
            </a:r>
          </a:p>
          <a:p>
            <a:pPr marL="0" lvl="0" indent="0" algn="l" rtl="0">
              <a:spcBef>
                <a:spcPts val="0"/>
              </a:spcBef>
              <a:spcAft>
                <a:spcPts val="0"/>
              </a:spcAft>
              <a:buNone/>
            </a:pPr>
            <a:r>
              <a:rPr lang="en-US" dirty="0"/>
              <a:t>(x&lt;128U) &amp;&amp; (x&gt;0x3F): when mixing signs, defaults to unsigned. 0x3F=3*16+15=63, so anything between 64 and 127 will work</a:t>
            </a:r>
            <a:endParaRPr dirty="0"/>
          </a:p>
        </p:txBody>
      </p:sp>
      <p:sp>
        <p:nvSpPr>
          <p:cNvPr id="397" name="Google Shape;397;g2e88f426cbe_0_7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e88f426cbe_0_574:notes"/>
          <p:cNvSpPr txBox="1">
            <a:spLocks noGrp="1"/>
          </p:cNvSpPr>
          <p:nvPr>
            <p:ph type="body" idx="1"/>
          </p:nvPr>
        </p:nvSpPr>
        <p:spPr>
          <a:xfrm>
            <a:off x="685800" y="4400549"/>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g2e88f426cbe_0_5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e88f426cbe_0_894:notes"/>
          <p:cNvSpPr txBox="1">
            <a:spLocks noGrp="1"/>
          </p:cNvSpPr>
          <p:nvPr>
            <p:ph type="body" idx="1"/>
          </p:nvPr>
        </p:nvSpPr>
        <p:spPr>
          <a:xfrm>
            <a:off x="685800" y="4400549"/>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g2e88f426cbe_0_8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e88f426cbe_0_9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2e88f426cbe_0_910:notes"/>
          <p:cNvSpPr txBox="1">
            <a:spLocks noGrp="1"/>
          </p:cNvSpPr>
          <p:nvPr>
            <p:ph type="body" idx="1"/>
          </p:nvPr>
        </p:nvSpPr>
        <p:spPr>
          <a:xfrm>
            <a:off x="685800" y="4400549"/>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Use !! to force to 0/1</a:t>
            </a:r>
            <a:endParaRPr/>
          </a:p>
        </p:txBody>
      </p:sp>
      <p:sp>
        <p:nvSpPr>
          <p:cNvPr id="434" name="Google Shape;434;g2e88f426cbe_0_910:notes"/>
          <p:cNvSpPr txBox="1">
            <a:spLocks noGrp="1"/>
          </p:cNvSpPr>
          <p:nvPr>
            <p:ph type="dt" idx="10"/>
          </p:nvPr>
        </p:nvSpPr>
        <p:spPr>
          <a:xfrm>
            <a:off x="3884613" y="3"/>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e88f426cbe_1_63:notes"/>
          <p:cNvSpPr>
            <a:spLocks noGrp="1" noRot="1" noChangeAspect="1"/>
          </p:cNvSpPr>
          <p:nvPr>
            <p:ph type="sldImg" idx="2"/>
          </p:nvPr>
        </p:nvSpPr>
        <p:spPr>
          <a:xfrm>
            <a:off x="1764506" y="709084"/>
            <a:ext cx="3480197" cy="3481916"/>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46" name="Google Shape;146;g2e88f426cbe_1_63:notes"/>
          <p:cNvSpPr txBox="1">
            <a:spLocks noGrp="1"/>
          </p:cNvSpPr>
          <p:nvPr>
            <p:ph type="body" idx="1"/>
          </p:nvPr>
        </p:nvSpPr>
        <p:spPr>
          <a:xfrm>
            <a:off x="701040" y="4414984"/>
            <a:ext cx="5608320" cy="4182535"/>
          </a:xfrm>
          <a:prstGeom prst="rect">
            <a:avLst/>
          </a:prstGeom>
          <a:noFill/>
          <a:ln>
            <a:noFill/>
          </a:ln>
        </p:spPr>
        <p:txBody>
          <a:bodyPr spcFirstLastPara="1" wrap="square" lIns="91425" tIns="45700" rIns="91425" bIns="45700" anchor="ctr" anchorCtr="0">
            <a:noAutofit/>
          </a:bodyPr>
          <a:lstStyle/>
          <a:p>
            <a:pPr marL="137160" marR="0" lvl="0" indent="-137160" algn="l" rtl="0">
              <a:lnSpc>
                <a:spcPct val="100000"/>
              </a:lnSpc>
              <a:spcBef>
                <a:spcPts val="0"/>
              </a:spcBef>
              <a:spcAft>
                <a:spcPts val="0"/>
              </a:spcAft>
              <a:buClr>
                <a:srgbClr val="000000"/>
              </a:buClr>
              <a:buSzPts val="1900"/>
              <a:buFont typeface="Arial"/>
              <a:buNone/>
            </a:pPr>
            <a:endParaRPr sz="1900">
              <a:latin typeface="Helvetica Neue"/>
              <a:ea typeface="Helvetica Neue"/>
              <a:cs typeface="Helvetica Neue"/>
              <a:sym typeface="Helvetica Neue"/>
            </a:endParaRPr>
          </a:p>
        </p:txBody>
      </p:sp>
      <p:sp>
        <p:nvSpPr>
          <p:cNvPr id="147" name="Google Shape;147;g2e88f426cbe_1_63:notes"/>
          <p:cNvSpPr txBox="1"/>
          <p:nvPr/>
        </p:nvSpPr>
        <p:spPr>
          <a:xfrm>
            <a:off x="4" y="0"/>
            <a:ext cx="1525" cy="1541"/>
          </a:xfrm>
          <a:prstGeom prst="rect">
            <a:avLst/>
          </a:prstGeom>
          <a:noFill/>
          <a:ln>
            <a:noFill/>
          </a:ln>
        </p:spPr>
        <p:txBody>
          <a:bodyPr spcFirstLastPara="1" wrap="square" lIns="86875" tIns="43425" rIns="86875" bIns="43425" anchor="t" anchorCtr="0">
            <a:noAutofit/>
          </a:bodyPr>
          <a:lstStyle/>
          <a:p>
            <a:pPr marL="0" marR="0" lvl="0" indent="0" algn="l" rtl="0">
              <a:lnSpc>
                <a:spcPct val="100000"/>
              </a:lnSpc>
              <a:spcBef>
                <a:spcPts val="0"/>
              </a:spcBef>
              <a:spcAft>
                <a:spcPts val="0"/>
              </a:spcAft>
              <a:buNone/>
            </a:pPr>
            <a:fld id="{00000000-1234-1234-1234-123412341234}" type="slidenum">
              <a:rPr lang="en" sz="2300" b="1">
                <a:solidFill>
                  <a:srgbClr val="000000"/>
                </a:solidFill>
                <a:latin typeface="Arial Narrow"/>
                <a:ea typeface="Arial Narrow"/>
                <a:cs typeface="Arial Narrow"/>
                <a:sym typeface="Arial Narrow"/>
              </a:rPr>
              <a:t>4</a:t>
            </a:fld>
            <a:endParaRPr sz="2300" b="1">
              <a:solidFill>
                <a:srgbClr val="000000"/>
              </a:solidFill>
              <a:latin typeface="Arial Narrow"/>
              <a:ea typeface="Arial Narrow"/>
              <a:cs typeface="Arial Narrow"/>
              <a:sym typeface="Arial Narrow"/>
            </a:endParaRPr>
          </a:p>
        </p:txBody>
      </p:sp>
      <p:sp>
        <p:nvSpPr>
          <p:cNvPr id="148" name="Google Shape;148;g2e88f426cbe_1_63:notes"/>
          <p:cNvSpPr txBox="1">
            <a:spLocks noGrp="1"/>
          </p:cNvSpPr>
          <p:nvPr>
            <p:ph type="dt" idx="10"/>
          </p:nvPr>
        </p:nvSpPr>
        <p:spPr>
          <a:xfrm>
            <a:off x="3884613" y="3"/>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e88f426cbe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e88f426cb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e88f426cb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e88f426cb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Green region (0-Tmax) is the region where both encodings are the same.</a:t>
            </a:r>
          </a:p>
          <a:p>
            <a:pPr marL="0" lvl="0" indent="0" algn="l" rtl="0">
              <a:spcBef>
                <a:spcPts val="0"/>
              </a:spcBef>
              <a:spcAft>
                <a:spcPts val="0"/>
              </a:spcAft>
              <a:buNone/>
            </a:pPr>
            <a:r>
              <a:rPr lang="en-US" dirty="0"/>
              <a:t>1000=</a:t>
            </a:r>
            <a:r>
              <a:rPr lang="en-US" dirty="0" err="1"/>
              <a:t>Tmin</a:t>
            </a:r>
            <a:r>
              <a:rPr lang="en-US" dirty="0"/>
              <a:t> in 2’s comp, Tmax+1 in unsigned</a:t>
            </a:r>
          </a:p>
          <a:p>
            <a:pPr marL="0" lvl="0" indent="0" algn="l" rtl="0">
              <a:spcBef>
                <a:spcPts val="0"/>
              </a:spcBef>
              <a:spcAft>
                <a:spcPts val="0"/>
              </a:spcAft>
              <a:buNone/>
            </a:pPr>
            <a:r>
              <a:rPr lang="en-US" dirty="0"/>
              <a:t>0000=0 in both</a:t>
            </a:r>
          </a:p>
          <a:p>
            <a:pPr marL="0" lvl="0" indent="0" algn="l" rtl="0">
              <a:spcBef>
                <a:spcPts val="0"/>
              </a:spcBef>
              <a:spcAft>
                <a:spcPts val="0"/>
              </a:spcAft>
              <a:buNone/>
            </a:pPr>
            <a:r>
              <a:rPr lang="en-US" dirty="0"/>
              <a:t>0111=</a:t>
            </a:r>
            <a:r>
              <a:rPr lang="en-US" dirty="0" err="1"/>
              <a:t>Tmax</a:t>
            </a:r>
            <a:r>
              <a:rPr lang="en-US" dirty="0"/>
              <a:t> in both</a:t>
            </a:r>
          </a:p>
          <a:p>
            <a:pPr marL="0" lvl="0" indent="0" algn="l" rtl="0">
              <a:spcBef>
                <a:spcPts val="0"/>
              </a:spcBef>
              <a:spcAft>
                <a:spcPts val="0"/>
              </a:spcAft>
              <a:buNone/>
            </a:pPr>
            <a:r>
              <a:rPr lang="en-US" dirty="0"/>
              <a:t>1111=-1 in 2’s comp, </a:t>
            </a:r>
            <a:r>
              <a:rPr lang="en-US" dirty="0" err="1"/>
              <a:t>Umax</a:t>
            </a:r>
            <a:r>
              <a:rPr lang="en-US" dirty="0"/>
              <a:t> in unsigned</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e88f426cbe_0_10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e88f426cbe_0_10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7 = </a:t>
            </a:r>
            <a:r>
              <a:rPr lang="en-US" dirty="0" err="1"/>
              <a:t>Tmax</a:t>
            </a:r>
            <a:endParaRPr lang="en-US" dirty="0"/>
          </a:p>
          <a:p>
            <a:pPr marL="0" lvl="0" indent="0" algn="l" rtl="0">
              <a:spcBef>
                <a:spcPts val="0"/>
              </a:spcBef>
              <a:spcAft>
                <a:spcPts val="0"/>
              </a:spcAft>
              <a:buNone/>
            </a:pPr>
            <a:r>
              <a:rPr lang="en-US" dirty="0"/>
              <a:t>-8 = </a:t>
            </a:r>
            <a:r>
              <a:rPr lang="en-US" dirty="0" err="1"/>
              <a:t>Tmin</a:t>
            </a:r>
            <a:endParaRPr lang="en-US" dirty="0"/>
          </a:p>
          <a:p>
            <a:pPr marL="0" lvl="0" indent="0" algn="l" rtl="0">
              <a:spcBef>
                <a:spcPts val="0"/>
              </a:spcBef>
              <a:spcAft>
                <a:spcPts val="0"/>
              </a:spcAft>
              <a:buNone/>
            </a:pPr>
            <a:r>
              <a:rPr lang="en-US" dirty="0"/>
              <a:t>15 = </a:t>
            </a:r>
            <a:r>
              <a:rPr lang="en-US" dirty="0" err="1"/>
              <a:t>Umax</a:t>
            </a:r>
            <a:endParaRPr lang="en-US" dirty="0"/>
          </a:p>
          <a:p>
            <a:pPr marL="0" lvl="0" indent="0" algn="l" rtl="0">
              <a:spcBef>
                <a:spcPts val="0"/>
              </a:spcBef>
              <a:spcAft>
                <a:spcPts val="0"/>
              </a:spcAft>
              <a:buNone/>
            </a:pPr>
            <a:r>
              <a:rPr lang="en-US" dirty="0"/>
              <a:t>0 = </a:t>
            </a:r>
            <a:r>
              <a:rPr lang="en-US" dirty="0" err="1"/>
              <a:t>Umin</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e88f426cbe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e88f426cbe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e88f426cbe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e88f426cbe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757575"/>
              </a:buClr>
              <a:buSzPts val="2800"/>
              <a:buNone/>
              <a:defRPr sz="2800">
                <a:solidFill>
                  <a:srgbClr val="75757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303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20960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dk1"/>
              </a:buClr>
              <a:buSzPts val="1800"/>
              <a:buChar char="●"/>
              <a:defRPr>
                <a:solidFill>
                  <a:schemeClr val="dk1"/>
                </a:solidFill>
              </a:defRPr>
            </a:lvl1pPr>
            <a:lvl2pPr marL="914400" lvl="1" indent="-317500" algn="ctr" rtl="0">
              <a:spcBef>
                <a:spcPts val="0"/>
              </a:spcBef>
              <a:spcAft>
                <a:spcPts val="0"/>
              </a:spcAft>
              <a:buClr>
                <a:schemeClr val="dk1"/>
              </a:buClr>
              <a:buSzPts val="1400"/>
              <a:buChar char="○"/>
              <a:defRPr>
                <a:solidFill>
                  <a:schemeClr val="dk1"/>
                </a:solidFill>
              </a:defRPr>
            </a:lvl2pPr>
            <a:lvl3pPr marL="1371600" lvl="2" indent="-317500" algn="ctr" rtl="0">
              <a:spcBef>
                <a:spcPts val="0"/>
              </a:spcBef>
              <a:spcAft>
                <a:spcPts val="0"/>
              </a:spcAft>
              <a:buClr>
                <a:schemeClr val="dk1"/>
              </a:buClr>
              <a:buSzPts val="1400"/>
              <a:buChar char="■"/>
              <a:defRPr>
                <a:solidFill>
                  <a:schemeClr val="dk1"/>
                </a:solidFill>
              </a:defRPr>
            </a:lvl3pPr>
            <a:lvl4pPr marL="1828800" lvl="3" indent="-317500" algn="ctr" rtl="0">
              <a:spcBef>
                <a:spcPts val="0"/>
              </a:spcBef>
              <a:spcAft>
                <a:spcPts val="0"/>
              </a:spcAft>
              <a:buClr>
                <a:schemeClr val="dk1"/>
              </a:buClr>
              <a:buSzPts val="1400"/>
              <a:buChar char="●"/>
              <a:defRPr>
                <a:solidFill>
                  <a:schemeClr val="dk1"/>
                </a:solidFill>
              </a:defRPr>
            </a:lvl4pPr>
            <a:lvl5pPr marL="2286000" lvl="4" indent="-317500" algn="ctr" rtl="0">
              <a:spcBef>
                <a:spcPts val="0"/>
              </a:spcBef>
              <a:spcAft>
                <a:spcPts val="0"/>
              </a:spcAft>
              <a:buClr>
                <a:schemeClr val="dk1"/>
              </a:buClr>
              <a:buSzPts val="1400"/>
              <a:buChar char="○"/>
              <a:defRPr>
                <a:solidFill>
                  <a:schemeClr val="dk1"/>
                </a:solidFill>
              </a:defRPr>
            </a:lvl5pPr>
            <a:lvl6pPr marL="2743200" lvl="5" indent="-317500" algn="ctr" rtl="0">
              <a:spcBef>
                <a:spcPts val="0"/>
              </a:spcBef>
              <a:spcAft>
                <a:spcPts val="0"/>
              </a:spcAft>
              <a:buClr>
                <a:schemeClr val="dk1"/>
              </a:buClr>
              <a:buSzPts val="1400"/>
              <a:buChar char="■"/>
              <a:defRPr>
                <a:solidFill>
                  <a:schemeClr val="dk1"/>
                </a:solidFill>
              </a:defRPr>
            </a:lvl6pPr>
            <a:lvl7pPr marL="3200400" lvl="6" indent="-317500" algn="ctr" rtl="0">
              <a:spcBef>
                <a:spcPts val="0"/>
              </a:spcBef>
              <a:spcAft>
                <a:spcPts val="0"/>
              </a:spcAft>
              <a:buClr>
                <a:schemeClr val="dk1"/>
              </a:buClr>
              <a:buSzPts val="1400"/>
              <a:buChar char="●"/>
              <a:defRPr>
                <a:solidFill>
                  <a:schemeClr val="dk1"/>
                </a:solidFill>
              </a:defRPr>
            </a:lvl7pPr>
            <a:lvl8pPr marL="3657600" lvl="7" indent="-317500" algn="ctr" rtl="0">
              <a:spcBef>
                <a:spcPts val="0"/>
              </a:spcBef>
              <a:spcAft>
                <a:spcPts val="0"/>
              </a:spcAft>
              <a:buClr>
                <a:schemeClr val="dk1"/>
              </a:buClr>
              <a:buSzPts val="1400"/>
              <a:buChar char="○"/>
              <a:defRPr>
                <a:solidFill>
                  <a:schemeClr val="dk1"/>
                </a:solidFill>
              </a:defRPr>
            </a:lvl8pPr>
            <a:lvl9pPr marL="4114800" lvl="8" indent="-317500" algn="ctr" rtl="0">
              <a:spcBef>
                <a:spcPts val="0"/>
              </a:spcBef>
              <a:spcAft>
                <a:spcPts val="0"/>
              </a:spcAft>
              <a:buClr>
                <a:schemeClr val="dk1"/>
              </a:buClr>
              <a:buSzPts val="1400"/>
              <a:buChar char="■"/>
              <a:defRPr>
                <a:solidFill>
                  <a:schemeClr val="dk1"/>
                </a:solidFill>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23850" rtl="0">
              <a:spcBef>
                <a:spcPts val="0"/>
              </a:spcBef>
              <a:spcAft>
                <a:spcPts val="0"/>
              </a:spcAft>
              <a:buClr>
                <a:schemeClr val="dk1"/>
              </a:buClr>
              <a:buSzPts val="1500"/>
              <a:buChar char="○"/>
              <a:defRPr sz="1500">
                <a:solidFill>
                  <a:schemeClr val="dk1"/>
                </a:solidFill>
              </a:defRPr>
            </a:lvl2pPr>
            <a:lvl3pPr marL="1371600" lvl="2" indent="-323850" rtl="0">
              <a:spcBef>
                <a:spcPts val="0"/>
              </a:spcBef>
              <a:spcAft>
                <a:spcPts val="0"/>
              </a:spcAft>
              <a:buClr>
                <a:schemeClr val="dk1"/>
              </a:buClr>
              <a:buSzPts val="1500"/>
              <a:buChar char="■"/>
              <a:defRPr sz="1500">
                <a:solidFill>
                  <a:schemeClr val="dk1"/>
                </a:solidFill>
              </a:defRPr>
            </a:lvl3pPr>
            <a:lvl4pPr marL="1828800" lvl="3" indent="-323850" rtl="0">
              <a:spcBef>
                <a:spcPts val="0"/>
              </a:spcBef>
              <a:spcAft>
                <a:spcPts val="0"/>
              </a:spcAft>
              <a:buClr>
                <a:schemeClr val="dk1"/>
              </a:buClr>
              <a:buSzPts val="1500"/>
              <a:buChar char="●"/>
              <a:defRPr sz="1500">
                <a:solidFill>
                  <a:schemeClr val="dk1"/>
                </a:solidFill>
              </a:defRPr>
            </a:lvl4pPr>
            <a:lvl5pPr marL="2286000" lvl="4" indent="-323850" rtl="0">
              <a:spcBef>
                <a:spcPts val="0"/>
              </a:spcBef>
              <a:spcAft>
                <a:spcPts val="0"/>
              </a:spcAft>
              <a:buClr>
                <a:schemeClr val="dk1"/>
              </a:buClr>
              <a:buSzPts val="1500"/>
              <a:buChar char="○"/>
              <a:defRPr sz="1500">
                <a:solidFill>
                  <a:schemeClr val="dk1"/>
                </a:solidFill>
              </a:defRPr>
            </a:lvl5pPr>
            <a:lvl6pPr marL="2743200" lvl="5" indent="-323850" rtl="0">
              <a:spcBef>
                <a:spcPts val="0"/>
              </a:spcBef>
              <a:spcAft>
                <a:spcPts val="0"/>
              </a:spcAft>
              <a:buClr>
                <a:schemeClr val="dk1"/>
              </a:buClr>
              <a:buSzPts val="1500"/>
              <a:buChar char="■"/>
              <a:defRPr sz="1500">
                <a:solidFill>
                  <a:schemeClr val="dk1"/>
                </a:solidFill>
              </a:defRPr>
            </a:lvl6pPr>
            <a:lvl7pPr marL="3200400" lvl="6" indent="-323850" rtl="0">
              <a:spcBef>
                <a:spcPts val="0"/>
              </a:spcBef>
              <a:spcAft>
                <a:spcPts val="0"/>
              </a:spcAft>
              <a:buClr>
                <a:schemeClr val="dk1"/>
              </a:buClr>
              <a:buSzPts val="1500"/>
              <a:buChar char="●"/>
              <a:defRPr sz="1500">
                <a:solidFill>
                  <a:schemeClr val="dk1"/>
                </a:solidFill>
              </a:defRPr>
            </a:lvl7pPr>
            <a:lvl8pPr marL="3657600" lvl="7" indent="-323850" rtl="0">
              <a:spcBef>
                <a:spcPts val="0"/>
              </a:spcBef>
              <a:spcAft>
                <a:spcPts val="0"/>
              </a:spcAft>
              <a:buClr>
                <a:schemeClr val="dk1"/>
              </a:buClr>
              <a:buSzPts val="1500"/>
              <a:buChar char="○"/>
              <a:defRPr sz="1500">
                <a:solidFill>
                  <a:schemeClr val="dk1"/>
                </a:solidFill>
              </a:defRPr>
            </a:lvl8pPr>
            <a:lvl9pPr marL="4114800" lvl="8" indent="-323850" rtl="0">
              <a:spcBef>
                <a:spcPts val="0"/>
              </a:spcBef>
              <a:spcAft>
                <a:spcPts val="0"/>
              </a:spcAft>
              <a:buClr>
                <a:schemeClr val="dk1"/>
              </a:buClr>
              <a:buSzPts val="1500"/>
              <a:buChar char="■"/>
              <a:defRPr sz="1500">
                <a:solidFill>
                  <a:schemeClr val="dk1"/>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4"/>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23850" rtl="0">
              <a:spcBef>
                <a:spcPts val="0"/>
              </a:spcBef>
              <a:spcAft>
                <a:spcPts val="0"/>
              </a:spcAft>
              <a:buClr>
                <a:schemeClr val="dk1"/>
              </a:buClr>
              <a:buSzPts val="1500"/>
              <a:buChar char="○"/>
              <a:defRPr sz="1500">
                <a:solidFill>
                  <a:schemeClr val="dk1"/>
                </a:solidFill>
              </a:defRPr>
            </a:lvl2pPr>
            <a:lvl3pPr marL="1371600" lvl="2" indent="-323850" rtl="0">
              <a:spcBef>
                <a:spcPts val="0"/>
              </a:spcBef>
              <a:spcAft>
                <a:spcPts val="0"/>
              </a:spcAft>
              <a:buClr>
                <a:schemeClr val="dk1"/>
              </a:buClr>
              <a:buSzPts val="1500"/>
              <a:buChar char="■"/>
              <a:defRPr sz="1500">
                <a:solidFill>
                  <a:schemeClr val="dk1"/>
                </a:solidFill>
              </a:defRPr>
            </a:lvl3pPr>
            <a:lvl4pPr marL="1828800" lvl="3" indent="-323850" rtl="0">
              <a:spcBef>
                <a:spcPts val="0"/>
              </a:spcBef>
              <a:spcAft>
                <a:spcPts val="0"/>
              </a:spcAft>
              <a:buClr>
                <a:schemeClr val="dk1"/>
              </a:buClr>
              <a:buSzPts val="1500"/>
              <a:buChar char="●"/>
              <a:defRPr sz="1500">
                <a:solidFill>
                  <a:schemeClr val="dk1"/>
                </a:solidFill>
              </a:defRPr>
            </a:lvl4pPr>
            <a:lvl5pPr marL="2286000" lvl="4" indent="-323850" rtl="0">
              <a:spcBef>
                <a:spcPts val="0"/>
              </a:spcBef>
              <a:spcAft>
                <a:spcPts val="0"/>
              </a:spcAft>
              <a:buClr>
                <a:schemeClr val="dk1"/>
              </a:buClr>
              <a:buSzPts val="1500"/>
              <a:buChar char="○"/>
              <a:defRPr sz="1500">
                <a:solidFill>
                  <a:schemeClr val="dk1"/>
                </a:solidFill>
              </a:defRPr>
            </a:lvl5pPr>
            <a:lvl6pPr marL="2743200" lvl="5" indent="-323850" rtl="0">
              <a:spcBef>
                <a:spcPts val="0"/>
              </a:spcBef>
              <a:spcAft>
                <a:spcPts val="0"/>
              </a:spcAft>
              <a:buClr>
                <a:schemeClr val="dk1"/>
              </a:buClr>
              <a:buSzPts val="1500"/>
              <a:buChar char="■"/>
              <a:defRPr sz="1500">
                <a:solidFill>
                  <a:schemeClr val="dk1"/>
                </a:solidFill>
              </a:defRPr>
            </a:lvl6pPr>
            <a:lvl7pPr marL="3200400" lvl="6" indent="-323850" rtl="0">
              <a:spcBef>
                <a:spcPts val="0"/>
              </a:spcBef>
              <a:spcAft>
                <a:spcPts val="0"/>
              </a:spcAft>
              <a:buClr>
                <a:schemeClr val="dk1"/>
              </a:buClr>
              <a:buSzPts val="1500"/>
              <a:buChar char="●"/>
              <a:defRPr sz="1500">
                <a:solidFill>
                  <a:schemeClr val="dk1"/>
                </a:solidFill>
              </a:defRPr>
            </a:lvl7pPr>
            <a:lvl8pPr marL="3657600" lvl="7" indent="-323850" rtl="0">
              <a:spcBef>
                <a:spcPts val="0"/>
              </a:spcBef>
              <a:spcAft>
                <a:spcPts val="0"/>
              </a:spcAft>
              <a:buClr>
                <a:schemeClr val="dk1"/>
              </a:buClr>
              <a:buSzPts val="1500"/>
              <a:buChar char="○"/>
              <a:defRPr sz="1500">
                <a:solidFill>
                  <a:schemeClr val="dk1"/>
                </a:solidFill>
              </a:defRPr>
            </a:lvl8pPr>
            <a:lvl9pPr marL="4114800" lvl="8" indent="-323850" rtl="0">
              <a:spcBef>
                <a:spcPts val="0"/>
              </a:spcBef>
              <a:spcAft>
                <a:spcPts val="0"/>
              </a:spcAft>
              <a:buClr>
                <a:schemeClr val="dk1"/>
              </a:buClr>
              <a:buSzPts val="1500"/>
              <a:buChar char="■"/>
              <a:defRPr sz="1500">
                <a:solidFill>
                  <a:schemeClr val="dk1"/>
                </a:solidFill>
              </a:defRPr>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14"/>
          <p:cNvSpPr txBox="1">
            <a:spLocks noGrp="1"/>
          </p:cNvSpPr>
          <p:nvPr>
            <p:ph type="body" idx="2"/>
          </p:nvPr>
        </p:nvSpPr>
        <p:spPr>
          <a:xfrm>
            <a:off x="4572000" y="7127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23850" rtl="0">
              <a:spcBef>
                <a:spcPts val="0"/>
              </a:spcBef>
              <a:spcAft>
                <a:spcPts val="0"/>
              </a:spcAft>
              <a:buClr>
                <a:schemeClr val="dk1"/>
              </a:buClr>
              <a:buSzPts val="1500"/>
              <a:buChar char="○"/>
              <a:defRPr sz="1500">
                <a:solidFill>
                  <a:schemeClr val="dk1"/>
                </a:solidFill>
              </a:defRPr>
            </a:lvl2pPr>
            <a:lvl3pPr marL="1371600" lvl="2" indent="-323850" rtl="0">
              <a:spcBef>
                <a:spcPts val="0"/>
              </a:spcBef>
              <a:spcAft>
                <a:spcPts val="0"/>
              </a:spcAft>
              <a:buClr>
                <a:schemeClr val="dk1"/>
              </a:buClr>
              <a:buSzPts val="1500"/>
              <a:buChar char="■"/>
              <a:defRPr sz="1500">
                <a:solidFill>
                  <a:schemeClr val="dk1"/>
                </a:solidFill>
              </a:defRPr>
            </a:lvl3pPr>
            <a:lvl4pPr marL="1828800" lvl="3" indent="-323850" rtl="0">
              <a:spcBef>
                <a:spcPts val="0"/>
              </a:spcBef>
              <a:spcAft>
                <a:spcPts val="0"/>
              </a:spcAft>
              <a:buClr>
                <a:schemeClr val="dk1"/>
              </a:buClr>
              <a:buSzPts val="1500"/>
              <a:buChar char="●"/>
              <a:defRPr sz="1500">
                <a:solidFill>
                  <a:schemeClr val="dk1"/>
                </a:solidFill>
              </a:defRPr>
            </a:lvl4pPr>
            <a:lvl5pPr marL="2286000" lvl="4" indent="-323850" rtl="0">
              <a:spcBef>
                <a:spcPts val="0"/>
              </a:spcBef>
              <a:spcAft>
                <a:spcPts val="0"/>
              </a:spcAft>
              <a:buClr>
                <a:schemeClr val="dk1"/>
              </a:buClr>
              <a:buSzPts val="1500"/>
              <a:buChar char="○"/>
              <a:defRPr sz="1500">
                <a:solidFill>
                  <a:schemeClr val="dk1"/>
                </a:solidFill>
              </a:defRPr>
            </a:lvl5pPr>
            <a:lvl6pPr marL="2743200" lvl="5" indent="-323850" rtl="0">
              <a:spcBef>
                <a:spcPts val="0"/>
              </a:spcBef>
              <a:spcAft>
                <a:spcPts val="0"/>
              </a:spcAft>
              <a:buClr>
                <a:schemeClr val="dk1"/>
              </a:buClr>
              <a:buSzPts val="1500"/>
              <a:buChar char="■"/>
              <a:defRPr sz="1500">
                <a:solidFill>
                  <a:schemeClr val="dk1"/>
                </a:solidFill>
              </a:defRPr>
            </a:lvl6pPr>
            <a:lvl7pPr marL="3200400" lvl="6" indent="-323850" rtl="0">
              <a:spcBef>
                <a:spcPts val="0"/>
              </a:spcBef>
              <a:spcAft>
                <a:spcPts val="0"/>
              </a:spcAft>
              <a:buClr>
                <a:schemeClr val="dk1"/>
              </a:buClr>
              <a:buSzPts val="1500"/>
              <a:buChar char="●"/>
              <a:defRPr sz="1500">
                <a:solidFill>
                  <a:schemeClr val="dk1"/>
                </a:solidFill>
              </a:defRPr>
            </a:lvl7pPr>
            <a:lvl8pPr marL="3657600" lvl="7" indent="-323850" rtl="0">
              <a:spcBef>
                <a:spcPts val="0"/>
              </a:spcBef>
              <a:spcAft>
                <a:spcPts val="0"/>
              </a:spcAft>
              <a:buClr>
                <a:schemeClr val="dk1"/>
              </a:buClr>
              <a:buSzPts val="1500"/>
              <a:buChar char="○"/>
              <a:defRPr sz="1500">
                <a:solidFill>
                  <a:schemeClr val="dk1"/>
                </a:solidFill>
              </a:defRPr>
            </a:lvl8pPr>
            <a:lvl9pPr marL="4114800" lvl="8" indent="-323850" rtl="0">
              <a:spcBef>
                <a:spcPts val="0"/>
              </a:spcBef>
              <a:spcAft>
                <a:spcPts val="0"/>
              </a:spcAft>
              <a:buClr>
                <a:schemeClr val="dk1"/>
              </a:buClr>
              <a:buSzPts val="1500"/>
              <a:buChar char="■"/>
              <a:defRPr sz="1500">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1" name="Google Shape;61;p15"/>
          <p:cNvSpPr txBox="1">
            <a:spLocks noGrp="1"/>
          </p:cNvSpPr>
          <p:nvPr>
            <p:ph type="body" idx="1"/>
          </p:nvPr>
        </p:nvSpPr>
        <p:spPr>
          <a:xfrm>
            <a:off x="396876" y="1021556"/>
            <a:ext cx="8366100" cy="3729000"/>
          </a:xfrm>
          <a:prstGeom prst="rect">
            <a:avLst/>
          </a:prstGeom>
          <a:noFill/>
          <a:ln>
            <a:noFill/>
          </a:ln>
        </p:spPr>
        <p:txBody>
          <a:bodyPr spcFirstLastPara="1" wrap="square" lIns="68575" tIns="34275" rIns="68575" bIns="34275" anchor="t" anchorCtr="0">
            <a:normAutofit/>
          </a:bodyPr>
          <a:lstStyle>
            <a:lvl1pPr marL="457200" lvl="0" indent="-311150" algn="l" rtl="0">
              <a:spcBef>
                <a:spcPts val="400"/>
              </a:spcBef>
              <a:spcAft>
                <a:spcPts val="0"/>
              </a:spcAft>
              <a:buSzPts val="1300"/>
              <a:buChar char="●"/>
              <a:defRPr sz="2100" b="0"/>
            </a:lvl1pPr>
            <a:lvl2pPr marL="914400" lvl="1" indent="-355600" algn="l" rtl="0">
              <a:spcBef>
                <a:spcPts val="400"/>
              </a:spcBef>
              <a:spcAft>
                <a:spcPts val="0"/>
              </a:spcAft>
              <a:buSzPts val="2000"/>
              <a:buChar char="○"/>
              <a:defRPr sz="1800"/>
            </a:lvl2pPr>
            <a:lvl3pPr marL="1371600" lvl="2" indent="-298450" algn="l" rtl="0">
              <a:spcBef>
                <a:spcPts val="300"/>
              </a:spcBef>
              <a:spcAft>
                <a:spcPts val="0"/>
              </a:spcAft>
              <a:buSzPts val="11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62" name="Google Shape;62;p15"/>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311150" algn="l" rtl="0">
              <a:spcBef>
                <a:spcPts val="400"/>
              </a:spcBef>
              <a:spcAft>
                <a:spcPts val="0"/>
              </a:spcAft>
              <a:buSzPts val="1300"/>
              <a:buChar char="●"/>
              <a:defRPr sz="2100" b="0"/>
            </a:lvl1pPr>
            <a:lvl2pPr marL="914400" lvl="1" indent="-355600" algn="l" rtl="0">
              <a:spcBef>
                <a:spcPts val="400"/>
              </a:spcBef>
              <a:spcAft>
                <a:spcPts val="0"/>
              </a:spcAft>
              <a:buSzPts val="2000"/>
              <a:buChar char="○"/>
              <a:defRPr sz="1800"/>
            </a:lvl2pPr>
            <a:lvl3pPr marL="1371600" lvl="2" indent="-298450" algn="l" rtl="0">
              <a:spcBef>
                <a:spcPts val="300"/>
              </a:spcBef>
              <a:spcAft>
                <a:spcPts val="0"/>
              </a:spcAft>
              <a:buSzPts val="11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66" name="Google Shape;66;p16"/>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1"/>
        <p:cNvGrpSpPr/>
        <p:nvPr/>
      </p:nvGrpSpPr>
      <p:grpSpPr>
        <a:xfrm>
          <a:off x="0" y="0"/>
          <a:ext cx="0" cy="0"/>
          <a:chOff x="0" y="0"/>
          <a:chExt cx="0" cy="0"/>
        </a:xfrm>
      </p:grpSpPr>
      <p:sp>
        <p:nvSpPr>
          <p:cNvPr id="72" name="Google Shape;72;p1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 name="Google Shape;73;p1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4" name="Google Shape;7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7" name="Google Shape;7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1" name="Google Shape;8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 name="Google Shape;84;p2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5" name="Google Shape;85;p2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6" name="Google Shape;8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 name="Google Shape;8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0"/>
        <p:cNvGrpSpPr/>
        <p:nvPr/>
      </p:nvGrpSpPr>
      <p:grpSpPr>
        <a:xfrm>
          <a:off x="0" y="0"/>
          <a:ext cx="0" cy="0"/>
          <a:chOff x="0" y="0"/>
          <a:chExt cx="0" cy="0"/>
        </a:xfrm>
      </p:grpSpPr>
      <p:sp>
        <p:nvSpPr>
          <p:cNvPr id="91" name="Google Shape;91;p2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2" name="Google Shape;92;p2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3" name="Google Shape;93;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4"/>
        <p:cNvGrpSpPr/>
        <p:nvPr/>
      </p:nvGrpSpPr>
      <p:grpSpPr>
        <a:xfrm>
          <a:off x="0" y="0"/>
          <a:ext cx="0" cy="0"/>
          <a:chOff x="0" y="0"/>
          <a:chExt cx="0" cy="0"/>
        </a:xfrm>
      </p:grpSpPr>
      <p:sp>
        <p:nvSpPr>
          <p:cNvPr id="95" name="Google Shape;95;p24"/>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6" name="Google Shape;9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7"/>
        <p:cNvGrpSpPr/>
        <p:nvPr/>
      </p:nvGrpSpPr>
      <p:grpSpPr>
        <a:xfrm>
          <a:off x="0" y="0"/>
          <a:ext cx="0" cy="0"/>
          <a:chOff x="0" y="0"/>
          <a:chExt cx="0" cy="0"/>
        </a:xfrm>
      </p:grpSpPr>
      <p:sp>
        <p:nvSpPr>
          <p:cNvPr id="98" name="Google Shape;98;p2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0" name="Google Shape;100;p25"/>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1" name="Google Shape;101;p2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2" name="Google Shape;10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3"/>
        <p:cNvGrpSpPr/>
        <p:nvPr/>
      </p:nvGrpSpPr>
      <p:grpSpPr>
        <a:xfrm>
          <a:off x="0" y="0"/>
          <a:ext cx="0" cy="0"/>
          <a:chOff x="0" y="0"/>
          <a:chExt cx="0" cy="0"/>
        </a:xfrm>
      </p:grpSpPr>
      <p:sp>
        <p:nvSpPr>
          <p:cNvPr id="104" name="Google Shape;104;p26"/>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05" name="Google Shape;105;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
        <p:cNvGrpSpPr/>
        <p:nvPr/>
      </p:nvGrpSpPr>
      <p:grpSpPr>
        <a:xfrm>
          <a:off x="0" y="0"/>
          <a:ext cx="0" cy="0"/>
          <a:chOff x="0" y="0"/>
          <a:chExt cx="0" cy="0"/>
        </a:xfrm>
      </p:grpSpPr>
      <p:sp>
        <p:nvSpPr>
          <p:cNvPr id="107" name="Google Shape;107;p27"/>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8" name="Google Shape;108;p27"/>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09" name="Google Shape;109;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112"/>
        <p:cNvGrpSpPr/>
        <p:nvPr/>
      </p:nvGrpSpPr>
      <p:grpSpPr>
        <a:xfrm>
          <a:off x="0" y="0"/>
          <a:ext cx="0" cy="0"/>
          <a:chOff x="0" y="0"/>
          <a:chExt cx="0" cy="0"/>
        </a:xfrm>
      </p:grpSpPr>
      <p:sp>
        <p:nvSpPr>
          <p:cNvPr id="113" name="Google Shape;113;p29"/>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114" name="Google Shape;114;p29"/>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311150" algn="l" rtl="0">
              <a:spcBef>
                <a:spcPts val="400"/>
              </a:spcBef>
              <a:spcAft>
                <a:spcPts val="0"/>
              </a:spcAft>
              <a:buSzPts val="1300"/>
              <a:buChar char="●"/>
              <a:defRPr sz="2100" b="0"/>
            </a:lvl1pPr>
            <a:lvl2pPr marL="914400" lvl="1" indent="-355600" algn="l" rtl="0">
              <a:spcBef>
                <a:spcPts val="400"/>
              </a:spcBef>
              <a:spcAft>
                <a:spcPts val="0"/>
              </a:spcAft>
              <a:buSzPts val="2000"/>
              <a:buChar char="○"/>
              <a:defRPr sz="1800"/>
            </a:lvl2pPr>
            <a:lvl3pPr marL="1371600" lvl="2" indent="-298450" algn="l" rtl="0">
              <a:spcBef>
                <a:spcPts val="300"/>
              </a:spcBef>
              <a:spcAft>
                <a:spcPts val="0"/>
              </a:spcAft>
              <a:buSzPts val="11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15" name="Google Shape;115;p29"/>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23850" rtl="0">
              <a:spcBef>
                <a:spcPts val="0"/>
              </a:spcBef>
              <a:spcAft>
                <a:spcPts val="0"/>
              </a:spcAft>
              <a:buClr>
                <a:schemeClr val="dk1"/>
              </a:buClr>
              <a:buSzPts val="1500"/>
              <a:buChar char="○"/>
              <a:defRPr sz="1500">
                <a:solidFill>
                  <a:schemeClr val="dk1"/>
                </a:solidFill>
              </a:defRPr>
            </a:lvl2pPr>
            <a:lvl3pPr marL="1371600" lvl="2" indent="-323850" rtl="0">
              <a:spcBef>
                <a:spcPts val="0"/>
              </a:spcBef>
              <a:spcAft>
                <a:spcPts val="0"/>
              </a:spcAft>
              <a:buClr>
                <a:schemeClr val="dk1"/>
              </a:buClr>
              <a:buSzPts val="1500"/>
              <a:buChar char="■"/>
              <a:defRPr sz="1500">
                <a:solidFill>
                  <a:schemeClr val="dk1"/>
                </a:solidFill>
              </a:defRPr>
            </a:lvl3pPr>
            <a:lvl4pPr marL="1828800" lvl="3" indent="-323850" rtl="0">
              <a:spcBef>
                <a:spcPts val="0"/>
              </a:spcBef>
              <a:spcAft>
                <a:spcPts val="0"/>
              </a:spcAft>
              <a:buClr>
                <a:schemeClr val="dk1"/>
              </a:buClr>
              <a:buSzPts val="1500"/>
              <a:buChar char="●"/>
              <a:defRPr sz="1500">
                <a:solidFill>
                  <a:schemeClr val="dk1"/>
                </a:solidFill>
              </a:defRPr>
            </a:lvl4pPr>
            <a:lvl5pPr marL="2286000" lvl="4" indent="-323850" rtl="0">
              <a:spcBef>
                <a:spcPts val="0"/>
              </a:spcBef>
              <a:spcAft>
                <a:spcPts val="0"/>
              </a:spcAft>
              <a:buClr>
                <a:schemeClr val="dk1"/>
              </a:buClr>
              <a:buSzPts val="1500"/>
              <a:buChar char="○"/>
              <a:defRPr sz="1500">
                <a:solidFill>
                  <a:schemeClr val="dk1"/>
                </a:solidFill>
              </a:defRPr>
            </a:lvl5pPr>
            <a:lvl6pPr marL="2743200" lvl="5" indent="-323850" rtl="0">
              <a:spcBef>
                <a:spcPts val="0"/>
              </a:spcBef>
              <a:spcAft>
                <a:spcPts val="0"/>
              </a:spcAft>
              <a:buClr>
                <a:schemeClr val="dk1"/>
              </a:buClr>
              <a:buSzPts val="1500"/>
              <a:buChar char="■"/>
              <a:defRPr sz="1500">
                <a:solidFill>
                  <a:schemeClr val="dk1"/>
                </a:solidFill>
              </a:defRPr>
            </a:lvl6pPr>
            <a:lvl7pPr marL="3200400" lvl="6" indent="-323850" rtl="0">
              <a:spcBef>
                <a:spcPts val="0"/>
              </a:spcBef>
              <a:spcAft>
                <a:spcPts val="0"/>
              </a:spcAft>
              <a:buClr>
                <a:schemeClr val="dk1"/>
              </a:buClr>
              <a:buSzPts val="1500"/>
              <a:buChar char="●"/>
              <a:defRPr sz="1500">
                <a:solidFill>
                  <a:schemeClr val="dk1"/>
                </a:solidFill>
              </a:defRPr>
            </a:lvl7pPr>
            <a:lvl8pPr marL="3657600" lvl="7" indent="-323850" rtl="0">
              <a:spcBef>
                <a:spcPts val="0"/>
              </a:spcBef>
              <a:spcAft>
                <a:spcPts val="0"/>
              </a:spcAft>
              <a:buClr>
                <a:schemeClr val="dk1"/>
              </a:buClr>
              <a:buSzPts val="1500"/>
              <a:buChar char="○"/>
              <a:defRPr sz="1500">
                <a:solidFill>
                  <a:schemeClr val="dk1"/>
                </a:solidFill>
              </a:defRPr>
            </a:lvl8pPr>
            <a:lvl9pPr marL="4114800" lvl="8" indent="-323850" rtl="0">
              <a:spcBef>
                <a:spcPts val="0"/>
              </a:spcBef>
              <a:spcAft>
                <a:spcPts val="0"/>
              </a:spcAft>
              <a:buClr>
                <a:schemeClr val="dk1"/>
              </a:buClr>
              <a:buSzPts val="1500"/>
              <a:buChar char="■"/>
              <a:defRPr sz="1500">
                <a:solidFill>
                  <a:schemeClr val="dk1"/>
                </a:solidFill>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23850" rtl="0">
              <a:spcBef>
                <a:spcPts val="0"/>
              </a:spcBef>
              <a:spcAft>
                <a:spcPts val="0"/>
              </a:spcAft>
              <a:buClr>
                <a:schemeClr val="dk1"/>
              </a:buClr>
              <a:buSzPts val="1500"/>
              <a:buChar char="○"/>
              <a:defRPr sz="1500">
                <a:solidFill>
                  <a:schemeClr val="dk1"/>
                </a:solidFill>
              </a:defRPr>
            </a:lvl2pPr>
            <a:lvl3pPr marL="1371600" lvl="2" indent="-323850" rtl="0">
              <a:spcBef>
                <a:spcPts val="0"/>
              </a:spcBef>
              <a:spcAft>
                <a:spcPts val="0"/>
              </a:spcAft>
              <a:buClr>
                <a:schemeClr val="dk1"/>
              </a:buClr>
              <a:buSzPts val="1500"/>
              <a:buChar char="■"/>
              <a:defRPr sz="1500">
                <a:solidFill>
                  <a:schemeClr val="dk1"/>
                </a:solidFill>
              </a:defRPr>
            </a:lvl3pPr>
            <a:lvl4pPr marL="1828800" lvl="3" indent="-323850" rtl="0">
              <a:spcBef>
                <a:spcPts val="0"/>
              </a:spcBef>
              <a:spcAft>
                <a:spcPts val="0"/>
              </a:spcAft>
              <a:buClr>
                <a:schemeClr val="dk1"/>
              </a:buClr>
              <a:buSzPts val="1500"/>
              <a:buChar char="●"/>
              <a:defRPr sz="1500">
                <a:solidFill>
                  <a:schemeClr val="dk1"/>
                </a:solidFill>
              </a:defRPr>
            </a:lvl4pPr>
            <a:lvl5pPr marL="2286000" lvl="4" indent="-323850" rtl="0">
              <a:spcBef>
                <a:spcPts val="0"/>
              </a:spcBef>
              <a:spcAft>
                <a:spcPts val="0"/>
              </a:spcAft>
              <a:buClr>
                <a:schemeClr val="dk1"/>
              </a:buClr>
              <a:buSzPts val="1500"/>
              <a:buChar char="○"/>
              <a:defRPr sz="1500">
                <a:solidFill>
                  <a:schemeClr val="dk1"/>
                </a:solidFill>
              </a:defRPr>
            </a:lvl5pPr>
            <a:lvl6pPr marL="2743200" lvl="5" indent="-323850" rtl="0">
              <a:spcBef>
                <a:spcPts val="0"/>
              </a:spcBef>
              <a:spcAft>
                <a:spcPts val="0"/>
              </a:spcAft>
              <a:buClr>
                <a:schemeClr val="dk1"/>
              </a:buClr>
              <a:buSzPts val="1500"/>
              <a:buChar char="■"/>
              <a:defRPr sz="1500">
                <a:solidFill>
                  <a:schemeClr val="dk1"/>
                </a:solidFill>
              </a:defRPr>
            </a:lvl6pPr>
            <a:lvl7pPr marL="3200400" lvl="6" indent="-323850" rtl="0">
              <a:spcBef>
                <a:spcPts val="0"/>
              </a:spcBef>
              <a:spcAft>
                <a:spcPts val="0"/>
              </a:spcAft>
              <a:buClr>
                <a:schemeClr val="dk1"/>
              </a:buClr>
              <a:buSzPts val="1500"/>
              <a:buChar char="●"/>
              <a:defRPr sz="1500">
                <a:solidFill>
                  <a:schemeClr val="dk1"/>
                </a:solidFill>
              </a:defRPr>
            </a:lvl7pPr>
            <a:lvl8pPr marL="3657600" lvl="7" indent="-323850" rtl="0">
              <a:spcBef>
                <a:spcPts val="0"/>
              </a:spcBef>
              <a:spcAft>
                <a:spcPts val="0"/>
              </a:spcAft>
              <a:buClr>
                <a:schemeClr val="dk1"/>
              </a:buClr>
              <a:buSzPts val="1500"/>
              <a:buChar char="○"/>
              <a:defRPr sz="1500">
                <a:solidFill>
                  <a:schemeClr val="dk1"/>
                </a:solidFill>
              </a:defRPr>
            </a:lvl8pPr>
            <a:lvl9pPr marL="4114800" lvl="8" indent="-323850" rtl="0">
              <a:spcBef>
                <a:spcPts val="0"/>
              </a:spcBef>
              <a:spcAft>
                <a:spcPts val="0"/>
              </a:spcAft>
              <a:buClr>
                <a:schemeClr val="dk1"/>
              </a:buClr>
              <a:buSzPts val="1500"/>
              <a:buChar char="■"/>
              <a:defRPr sz="1500">
                <a:solidFill>
                  <a:schemeClr val="dk1"/>
                </a:solidFill>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body" idx="2"/>
          </p:nvPr>
        </p:nvSpPr>
        <p:spPr>
          <a:xfrm>
            <a:off x="421215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23850" rtl="0">
              <a:spcBef>
                <a:spcPts val="0"/>
              </a:spcBef>
              <a:spcAft>
                <a:spcPts val="0"/>
              </a:spcAft>
              <a:buClr>
                <a:schemeClr val="dk1"/>
              </a:buClr>
              <a:buSzPts val="1500"/>
              <a:buChar char="○"/>
              <a:defRPr sz="1500">
                <a:solidFill>
                  <a:schemeClr val="dk1"/>
                </a:solidFill>
              </a:defRPr>
            </a:lvl2pPr>
            <a:lvl3pPr marL="1371600" lvl="2" indent="-323850" rtl="0">
              <a:spcBef>
                <a:spcPts val="0"/>
              </a:spcBef>
              <a:spcAft>
                <a:spcPts val="0"/>
              </a:spcAft>
              <a:buClr>
                <a:schemeClr val="dk1"/>
              </a:buClr>
              <a:buSzPts val="1500"/>
              <a:buChar char="■"/>
              <a:defRPr sz="1500">
                <a:solidFill>
                  <a:schemeClr val="dk1"/>
                </a:solidFill>
              </a:defRPr>
            </a:lvl3pPr>
            <a:lvl4pPr marL="1828800" lvl="3" indent="-323850" rtl="0">
              <a:spcBef>
                <a:spcPts val="0"/>
              </a:spcBef>
              <a:spcAft>
                <a:spcPts val="0"/>
              </a:spcAft>
              <a:buClr>
                <a:schemeClr val="dk1"/>
              </a:buClr>
              <a:buSzPts val="1500"/>
              <a:buChar char="●"/>
              <a:defRPr sz="1500">
                <a:solidFill>
                  <a:schemeClr val="dk1"/>
                </a:solidFill>
              </a:defRPr>
            </a:lvl4pPr>
            <a:lvl5pPr marL="2286000" lvl="4" indent="-323850" rtl="0">
              <a:spcBef>
                <a:spcPts val="0"/>
              </a:spcBef>
              <a:spcAft>
                <a:spcPts val="0"/>
              </a:spcAft>
              <a:buClr>
                <a:schemeClr val="dk1"/>
              </a:buClr>
              <a:buSzPts val="1500"/>
              <a:buChar char="○"/>
              <a:defRPr sz="1500">
                <a:solidFill>
                  <a:schemeClr val="dk1"/>
                </a:solidFill>
              </a:defRPr>
            </a:lvl5pPr>
            <a:lvl6pPr marL="2743200" lvl="5" indent="-323850" rtl="0">
              <a:spcBef>
                <a:spcPts val="0"/>
              </a:spcBef>
              <a:spcAft>
                <a:spcPts val="0"/>
              </a:spcAft>
              <a:buClr>
                <a:schemeClr val="dk1"/>
              </a:buClr>
              <a:buSzPts val="1500"/>
              <a:buChar char="■"/>
              <a:defRPr sz="1500">
                <a:solidFill>
                  <a:schemeClr val="dk1"/>
                </a:solidFill>
              </a:defRPr>
            </a:lvl6pPr>
            <a:lvl7pPr marL="3200400" lvl="6" indent="-323850" rtl="0">
              <a:spcBef>
                <a:spcPts val="0"/>
              </a:spcBef>
              <a:spcAft>
                <a:spcPts val="0"/>
              </a:spcAft>
              <a:buClr>
                <a:schemeClr val="dk1"/>
              </a:buClr>
              <a:buSzPts val="1500"/>
              <a:buChar char="●"/>
              <a:defRPr sz="1500">
                <a:solidFill>
                  <a:schemeClr val="dk1"/>
                </a:solidFill>
              </a:defRPr>
            </a:lvl7pPr>
            <a:lvl8pPr marL="3657600" lvl="7" indent="-323850" rtl="0">
              <a:spcBef>
                <a:spcPts val="0"/>
              </a:spcBef>
              <a:spcAft>
                <a:spcPts val="0"/>
              </a:spcAft>
              <a:buClr>
                <a:schemeClr val="dk1"/>
              </a:buClr>
              <a:buSzPts val="1500"/>
              <a:buChar char="○"/>
              <a:defRPr sz="1500">
                <a:solidFill>
                  <a:schemeClr val="dk1"/>
                </a:solidFill>
              </a:defRPr>
            </a:lvl8pPr>
            <a:lvl9pPr marL="4114800" lvl="8" indent="-323850" rtl="0">
              <a:spcBef>
                <a:spcPts val="0"/>
              </a:spcBef>
              <a:spcAft>
                <a:spcPts val="0"/>
              </a:spcAft>
              <a:buClr>
                <a:schemeClr val="dk1"/>
              </a:buClr>
              <a:buSzPts val="1500"/>
              <a:buChar char="■"/>
              <a:defRPr sz="15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7"/>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23850" rtl="0">
              <a:spcBef>
                <a:spcPts val="0"/>
              </a:spcBef>
              <a:spcAft>
                <a:spcPts val="0"/>
              </a:spcAft>
              <a:buClr>
                <a:schemeClr val="dk1"/>
              </a:buClr>
              <a:buSzPts val="1500"/>
              <a:buChar char="○"/>
              <a:defRPr sz="1500">
                <a:solidFill>
                  <a:schemeClr val="dk1"/>
                </a:solidFill>
              </a:defRPr>
            </a:lvl2pPr>
            <a:lvl3pPr marL="1371600" lvl="2" indent="-323850" rtl="0">
              <a:spcBef>
                <a:spcPts val="0"/>
              </a:spcBef>
              <a:spcAft>
                <a:spcPts val="0"/>
              </a:spcAft>
              <a:buClr>
                <a:schemeClr val="dk1"/>
              </a:buClr>
              <a:buSzPts val="1500"/>
              <a:buChar char="■"/>
              <a:defRPr sz="1500">
                <a:solidFill>
                  <a:schemeClr val="dk1"/>
                </a:solidFill>
              </a:defRPr>
            </a:lvl3pPr>
            <a:lvl4pPr marL="1828800" lvl="3" indent="-323850" rtl="0">
              <a:spcBef>
                <a:spcPts val="0"/>
              </a:spcBef>
              <a:spcAft>
                <a:spcPts val="0"/>
              </a:spcAft>
              <a:buClr>
                <a:schemeClr val="dk1"/>
              </a:buClr>
              <a:buSzPts val="1500"/>
              <a:buChar char="●"/>
              <a:defRPr sz="1500">
                <a:solidFill>
                  <a:schemeClr val="dk1"/>
                </a:solidFill>
              </a:defRPr>
            </a:lvl4pPr>
            <a:lvl5pPr marL="2286000" lvl="4" indent="-323850" rtl="0">
              <a:spcBef>
                <a:spcPts val="0"/>
              </a:spcBef>
              <a:spcAft>
                <a:spcPts val="0"/>
              </a:spcAft>
              <a:buClr>
                <a:schemeClr val="dk1"/>
              </a:buClr>
              <a:buSzPts val="1500"/>
              <a:buChar char="○"/>
              <a:defRPr sz="1500">
                <a:solidFill>
                  <a:schemeClr val="dk1"/>
                </a:solidFill>
              </a:defRPr>
            </a:lvl5pPr>
            <a:lvl6pPr marL="2743200" lvl="5" indent="-323850" rtl="0">
              <a:spcBef>
                <a:spcPts val="0"/>
              </a:spcBef>
              <a:spcAft>
                <a:spcPts val="0"/>
              </a:spcAft>
              <a:buClr>
                <a:schemeClr val="dk1"/>
              </a:buClr>
              <a:buSzPts val="1500"/>
              <a:buChar char="■"/>
              <a:defRPr sz="1500">
                <a:solidFill>
                  <a:schemeClr val="dk1"/>
                </a:solidFill>
              </a:defRPr>
            </a:lvl6pPr>
            <a:lvl7pPr marL="3200400" lvl="6" indent="-323850" rtl="0">
              <a:spcBef>
                <a:spcPts val="0"/>
              </a:spcBef>
              <a:spcAft>
                <a:spcPts val="0"/>
              </a:spcAft>
              <a:buClr>
                <a:schemeClr val="dk1"/>
              </a:buClr>
              <a:buSzPts val="1500"/>
              <a:buChar char="●"/>
              <a:defRPr sz="1500">
                <a:solidFill>
                  <a:schemeClr val="dk1"/>
                </a:solidFill>
              </a:defRPr>
            </a:lvl7pPr>
            <a:lvl8pPr marL="3657600" lvl="7" indent="-323850" rtl="0">
              <a:spcBef>
                <a:spcPts val="0"/>
              </a:spcBef>
              <a:spcAft>
                <a:spcPts val="0"/>
              </a:spcAft>
              <a:buClr>
                <a:schemeClr val="dk1"/>
              </a:buClr>
              <a:buSzPts val="1500"/>
              <a:buChar char="○"/>
              <a:defRPr sz="1500">
                <a:solidFill>
                  <a:schemeClr val="dk1"/>
                </a:solidFill>
              </a:defRPr>
            </a:lvl8pPr>
            <a:lvl9pPr marL="4114800" lvl="8" indent="-323850" rtl="0">
              <a:spcBef>
                <a:spcPts val="0"/>
              </a:spcBef>
              <a:spcAft>
                <a:spcPts val="0"/>
              </a:spcAft>
              <a:buClr>
                <a:schemeClr val="dk1"/>
              </a:buClr>
              <a:buSzPts val="1500"/>
              <a:buChar char="■"/>
              <a:defRPr sz="1500">
                <a:solidFill>
                  <a:schemeClr val="dk1"/>
                </a:solidFill>
              </a:defRPr>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8205300" cy="4090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36"/>
        <p:cNvGrpSpPr/>
        <p:nvPr/>
      </p:nvGrpSpPr>
      <p:grpSpPr>
        <a:xfrm>
          <a:off x="0" y="0"/>
          <a:ext cx="0" cy="0"/>
          <a:chOff x="0" y="0"/>
          <a:chExt cx="0" cy="0"/>
        </a:xfrm>
      </p:grpSpPr>
      <p:sp>
        <p:nvSpPr>
          <p:cNvPr id="37" name="Google Shape;37;p9"/>
          <p:cNvSpPr/>
          <p:nvPr/>
        </p:nvSpPr>
        <p:spPr>
          <a:xfrm>
            <a:off x="0" y="3002175"/>
            <a:ext cx="9144000" cy="2141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lt1"/>
              </a:solidFill>
            </a:endParaRPr>
          </a:p>
        </p:txBody>
      </p:sp>
      <p:sp>
        <p:nvSpPr>
          <p:cNvPr id="38" name="Google Shape;38;p9"/>
          <p:cNvSpPr txBox="1">
            <a:spLocks noGrp="1"/>
          </p:cNvSpPr>
          <p:nvPr>
            <p:ph type="title"/>
          </p:nvPr>
        </p:nvSpPr>
        <p:spPr>
          <a:xfrm>
            <a:off x="533925" y="1391063"/>
            <a:ext cx="8076300" cy="103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549363" y="2428990"/>
            <a:ext cx="4045200" cy="671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lt1"/>
              </a:buClr>
              <a:buSzPts val="1800"/>
              <a:buNone/>
              <a:defRPr>
                <a:solidFill>
                  <a:schemeClr val="lt1"/>
                </a:solidFill>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p:nvPr/>
        </p:nvSpPr>
        <p:spPr>
          <a:xfrm>
            <a:off x="0" y="4256175"/>
            <a:ext cx="9144000" cy="887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lt1"/>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017663"/>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Char char="●"/>
              <a:defRPr sz="1800">
                <a:solidFill>
                  <a:schemeClr val="dk1"/>
                </a:solidFill>
              </a:defRPr>
            </a:lvl1pPr>
            <a:lvl2pPr marL="914400" lvl="1" indent="-317500" rtl="0">
              <a:lnSpc>
                <a:spcPct val="115000"/>
              </a:lnSpc>
              <a:spcBef>
                <a:spcPts val="0"/>
              </a:spcBef>
              <a:spcAft>
                <a:spcPts val="0"/>
              </a:spcAft>
              <a:buClr>
                <a:schemeClr val="dk1"/>
              </a:buClr>
              <a:buSzPts val="1400"/>
              <a:buChar char="○"/>
              <a:defRPr sz="1400">
                <a:solidFill>
                  <a:schemeClr val="dk1"/>
                </a:solidFill>
              </a:defRPr>
            </a:lvl2pPr>
            <a:lvl3pPr marL="1371600" lvl="2" indent="-317500" rtl="0">
              <a:lnSpc>
                <a:spcPct val="115000"/>
              </a:lnSpc>
              <a:spcBef>
                <a:spcPts val="0"/>
              </a:spcBef>
              <a:spcAft>
                <a:spcPts val="0"/>
              </a:spcAft>
              <a:buClr>
                <a:schemeClr val="dk1"/>
              </a:buClr>
              <a:buSzPts val="1400"/>
              <a:buChar char="■"/>
              <a:defRPr sz="1400">
                <a:solidFill>
                  <a:schemeClr val="dk1"/>
                </a:solidFill>
              </a:defRPr>
            </a:lvl3pPr>
            <a:lvl4pPr marL="1828800" lvl="3" indent="-317500" rtl="0">
              <a:lnSpc>
                <a:spcPct val="115000"/>
              </a:lnSpc>
              <a:spcBef>
                <a:spcPts val="0"/>
              </a:spcBef>
              <a:spcAft>
                <a:spcPts val="0"/>
              </a:spcAft>
              <a:buClr>
                <a:schemeClr val="dk1"/>
              </a:buClr>
              <a:buSzPts val="1400"/>
              <a:buChar char="●"/>
              <a:defRPr sz="1400">
                <a:solidFill>
                  <a:schemeClr val="dk1"/>
                </a:solidFill>
              </a:defRPr>
            </a:lvl4pPr>
            <a:lvl5pPr marL="2286000" lvl="4" indent="-317500" rtl="0">
              <a:lnSpc>
                <a:spcPct val="115000"/>
              </a:lnSpc>
              <a:spcBef>
                <a:spcPts val="0"/>
              </a:spcBef>
              <a:spcAft>
                <a:spcPts val="0"/>
              </a:spcAft>
              <a:buClr>
                <a:schemeClr val="dk1"/>
              </a:buClr>
              <a:buSzPts val="1400"/>
              <a:buChar char="○"/>
              <a:defRPr sz="1400">
                <a:solidFill>
                  <a:schemeClr val="dk1"/>
                </a:solidFill>
              </a:defRPr>
            </a:lvl5pPr>
            <a:lvl6pPr marL="2743200" lvl="5" indent="-317500" rtl="0">
              <a:lnSpc>
                <a:spcPct val="115000"/>
              </a:lnSpc>
              <a:spcBef>
                <a:spcPts val="0"/>
              </a:spcBef>
              <a:spcAft>
                <a:spcPts val="0"/>
              </a:spcAft>
              <a:buClr>
                <a:schemeClr val="dk1"/>
              </a:buClr>
              <a:buSzPts val="1400"/>
              <a:buChar char="■"/>
              <a:defRPr sz="1400">
                <a:solidFill>
                  <a:schemeClr val="dk1"/>
                </a:solidFill>
              </a:defRPr>
            </a:lvl6pPr>
            <a:lvl7pPr marL="3200400" lvl="6" indent="-317500" rtl="0">
              <a:lnSpc>
                <a:spcPct val="115000"/>
              </a:lnSpc>
              <a:spcBef>
                <a:spcPts val="0"/>
              </a:spcBef>
              <a:spcAft>
                <a:spcPts val="0"/>
              </a:spcAft>
              <a:buClr>
                <a:schemeClr val="dk1"/>
              </a:buClr>
              <a:buSzPts val="1400"/>
              <a:buChar char="●"/>
              <a:defRPr sz="1400">
                <a:solidFill>
                  <a:schemeClr val="dk1"/>
                </a:solidFill>
              </a:defRPr>
            </a:lvl7pPr>
            <a:lvl8pPr marL="3657600" lvl="7" indent="-317500" rtl="0">
              <a:lnSpc>
                <a:spcPct val="115000"/>
              </a:lnSpc>
              <a:spcBef>
                <a:spcPts val="0"/>
              </a:spcBef>
              <a:spcAft>
                <a:spcPts val="0"/>
              </a:spcAft>
              <a:buClr>
                <a:schemeClr val="dk1"/>
              </a:buClr>
              <a:buSzPts val="1400"/>
              <a:buChar char="○"/>
              <a:defRPr sz="1400">
                <a:solidFill>
                  <a:schemeClr val="dk1"/>
                </a:solidFill>
              </a:defRPr>
            </a:lvl8pPr>
            <a:lvl9pPr marL="4114800" lvl="8" indent="-317500" rtl="0">
              <a:lnSpc>
                <a:spcPct val="115000"/>
              </a:lnSpc>
              <a:spcBef>
                <a:spcPts val="0"/>
              </a:spcBef>
              <a:spcAft>
                <a:spcPts val="0"/>
              </a:spcAft>
              <a:buClr>
                <a:schemeClr val="dk1"/>
              </a:buClr>
              <a:buSzPts val="1400"/>
              <a:buChar char="■"/>
              <a:defRPr sz="1400">
                <a:solidFill>
                  <a:schemeClr val="dk1"/>
                </a:solidFill>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defRPr>
            </a:lvl1pPr>
            <a:lvl2pPr lvl="1" algn="r" rtl="0">
              <a:buNone/>
              <a:defRPr sz="1000">
                <a:solidFill>
                  <a:schemeClr val="lt1"/>
                </a:solidFill>
              </a:defRPr>
            </a:lvl2pPr>
            <a:lvl3pPr lvl="2" algn="r" rtl="0">
              <a:buNone/>
              <a:defRPr sz="1000">
                <a:solidFill>
                  <a:schemeClr val="lt1"/>
                </a:solidFill>
              </a:defRPr>
            </a:lvl3pPr>
            <a:lvl4pPr lvl="3" algn="r" rtl="0">
              <a:buNone/>
              <a:defRPr sz="1000">
                <a:solidFill>
                  <a:schemeClr val="lt1"/>
                </a:solidFill>
              </a:defRPr>
            </a:lvl4pPr>
            <a:lvl5pPr lvl="4" algn="r" rtl="0">
              <a:buNone/>
              <a:defRPr sz="1000">
                <a:solidFill>
                  <a:schemeClr val="lt1"/>
                </a:solidFill>
              </a:defRPr>
            </a:lvl5pPr>
            <a:lvl6pPr lvl="5" algn="r" rtl="0">
              <a:buNone/>
              <a:defRPr sz="1000">
                <a:solidFill>
                  <a:schemeClr val="lt1"/>
                </a:solidFill>
              </a:defRPr>
            </a:lvl6pPr>
            <a:lvl7pPr lvl="6" algn="r" rtl="0">
              <a:buNone/>
              <a:defRPr sz="1000">
                <a:solidFill>
                  <a:schemeClr val="lt1"/>
                </a:solidFill>
              </a:defRPr>
            </a:lvl7pPr>
            <a:lvl8pPr lvl="7" algn="r" rtl="0">
              <a:buNone/>
              <a:defRPr sz="1000">
                <a:solidFill>
                  <a:schemeClr val="lt1"/>
                </a:solidFill>
              </a:defRPr>
            </a:lvl8pPr>
            <a:lvl9pPr lvl="8" algn="r" rtl="0">
              <a:buNone/>
              <a:defRPr sz="1000">
                <a:solidFill>
                  <a:schemeClr val="lt1"/>
                </a:solidFill>
              </a:defRPr>
            </a:lvl9pPr>
          </a:lstStyle>
          <a:p>
            <a:pPr marL="0" lvl="0" indent="0" algn="r" rtl="0">
              <a:spcBef>
                <a:spcPts val="0"/>
              </a:spcBef>
              <a:spcAft>
                <a:spcPts val="0"/>
              </a:spcAft>
              <a:buNone/>
            </a:pPr>
            <a:r>
              <a:rPr lang="en"/>
              <a:t>#</a:t>
            </a:r>
            <a:fld id="{00000000-1234-1234-1234-123412341234}" type="slidenum">
              <a:rPr lang="en">
                <a:solidFill>
                  <a:schemeClr val="dk2"/>
                </a:solidFill>
              </a:rPr>
              <a:t>‹#›</a:t>
            </a:fld>
            <a:endParaRPr>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9" name="Google Shape;69;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70" name="Google Shape;70;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0"/>
          <p:cNvSpPr txBox="1">
            <a:spLocks noGrp="1"/>
          </p:cNvSpPr>
          <p:nvPr>
            <p:ph type="ctrTitle"/>
          </p:nvPr>
        </p:nvSpPr>
        <p:spPr>
          <a:xfrm>
            <a:off x="127363" y="0"/>
            <a:ext cx="8001000" cy="7248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300"/>
              <a:buFont typeface="Play"/>
              <a:buNone/>
            </a:pPr>
            <a:r>
              <a:rPr lang="en" sz="3000" b="1"/>
              <a:t>Integers II</a:t>
            </a:r>
            <a:endParaRPr sz="3000"/>
          </a:p>
        </p:txBody>
      </p:sp>
      <p:sp>
        <p:nvSpPr>
          <p:cNvPr id="121" name="Google Shape;121;p30"/>
          <p:cNvSpPr txBox="1">
            <a:spLocks noGrp="1"/>
          </p:cNvSpPr>
          <p:nvPr>
            <p:ph type="subTitle" idx="1"/>
          </p:nvPr>
        </p:nvSpPr>
        <p:spPr>
          <a:xfrm>
            <a:off x="127372" y="724950"/>
            <a:ext cx="3388200" cy="3651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2100">
                <a:solidFill>
                  <a:schemeClr val="dk2"/>
                </a:solidFill>
              </a:rPr>
              <a:t>CSE 351 Summer 2024</a:t>
            </a:r>
            <a:endParaRPr sz="2100">
              <a:solidFill>
                <a:schemeClr val="dk2"/>
              </a:solidFill>
            </a:endParaRPr>
          </a:p>
        </p:txBody>
      </p:sp>
      <p:sp>
        <p:nvSpPr>
          <p:cNvPr id="122" name="Google Shape;122;p30"/>
          <p:cNvSpPr txBox="1"/>
          <p:nvPr/>
        </p:nvSpPr>
        <p:spPr>
          <a:xfrm>
            <a:off x="548346" y="1180819"/>
            <a:ext cx="3761700" cy="2978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b="1" i="0" u="none" strike="noStrike" cap="none">
                <a:solidFill>
                  <a:schemeClr val="dk1"/>
                </a:solidFill>
                <a:latin typeface="Arial"/>
                <a:ea typeface="Arial"/>
                <a:cs typeface="Arial"/>
                <a:sym typeface="Arial"/>
              </a:rPr>
              <a:t>Instructor:</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Ellis Haker</a:t>
            </a:r>
            <a:endParaRPr sz="1100"/>
          </a:p>
          <a:p>
            <a:pPr marL="0" marR="0" lvl="0" indent="0" algn="l" rtl="0">
              <a:spcBef>
                <a:spcPts val="0"/>
              </a:spcBef>
              <a:spcAft>
                <a:spcPts val="0"/>
              </a:spcAft>
              <a:buNone/>
            </a:pP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b="1">
                <a:solidFill>
                  <a:schemeClr val="dk1"/>
                </a:solidFill>
                <a:latin typeface="Arial"/>
                <a:ea typeface="Arial"/>
                <a:cs typeface="Arial"/>
                <a:sym typeface="Arial"/>
              </a:rPr>
              <a:t>Teaching Assistants:</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Naama Amiel</a:t>
            </a: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Micah Chang</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Shananda Dokka</a:t>
            </a: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Nikolas McNamee</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Jiawe</a:t>
            </a:r>
            <a:r>
              <a:rPr lang="en" sz="2100">
                <a:solidFill>
                  <a:schemeClr val="dk1"/>
                </a:solidFill>
              </a:rPr>
              <a:t>i Huang</a:t>
            </a:r>
            <a:endParaRPr sz="1100"/>
          </a:p>
        </p:txBody>
      </p:sp>
      <p:pic>
        <p:nvPicPr>
          <p:cNvPr id="123" name="Google Shape;123;p30" descr="Homer Simpson filling up his car at the gas station, looking at the meter, which reads $999.99"/>
          <p:cNvPicPr preferRelativeResize="0"/>
          <p:nvPr/>
        </p:nvPicPr>
        <p:blipFill rotWithShape="1">
          <a:blip r:embed="rId3">
            <a:alphaModFix/>
          </a:blip>
          <a:srcRect t="10168"/>
          <a:stretch/>
        </p:blipFill>
        <p:spPr>
          <a:xfrm>
            <a:off x="6353974" y="127425"/>
            <a:ext cx="2284401" cy="1469673"/>
          </a:xfrm>
          <a:prstGeom prst="rect">
            <a:avLst/>
          </a:prstGeom>
          <a:noFill/>
          <a:ln w="9525" cap="flat" cmpd="sng">
            <a:solidFill>
              <a:schemeClr val="dk1"/>
            </a:solidFill>
            <a:prstDash val="solid"/>
            <a:round/>
            <a:headEnd type="none" w="sm" len="sm"/>
            <a:tailEnd type="none" w="sm" len="sm"/>
          </a:ln>
        </p:spPr>
      </p:pic>
      <p:pic>
        <p:nvPicPr>
          <p:cNvPr id="124" name="Google Shape;124;p30" descr="A similar image of Homer Simpson, but the number on the gas meter is starting to change."/>
          <p:cNvPicPr preferRelativeResize="0"/>
          <p:nvPr/>
        </p:nvPicPr>
        <p:blipFill rotWithShape="1">
          <a:blip r:embed="rId4">
            <a:alphaModFix/>
          </a:blip>
          <a:srcRect/>
          <a:stretch/>
        </p:blipFill>
        <p:spPr>
          <a:xfrm>
            <a:off x="6353974" y="1597099"/>
            <a:ext cx="2284400" cy="1663492"/>
          </a:xfrm>
          <a:prstGeom prst="rect">
            <a:avLst/>
          </a:prstGeom>
          <a:noFill/>
          <a:ln w="9525" cap="flat" cmpd="sng">
            <a:solidFill>
              <a:schemeClr val="dk1"/>
            </a:solidFill>
            <a:prstDash val="solid"/>
            <a:round/>
            <a:headEnd type="none" w="sm" len="sm"/>
            <a:tailEnd type="none" w="sm" len="sm"/>
          </a:ln>
        </p:spPr>
      </p:pic>
      <p:pic>
        <p:nvPicPr>
          <p:cNvPr id="125" name="Google Shape;125;p30" descr="A similar image of Homer Simpson at the gas station. The number on the meter has now changed to $000.00. Homer has his fist in the air and appears to be shouting &quot;woohoo!&quot;"/>
          <p:cNvPicPr preferRelativeResize="0"/>
          <p:nvPr/>
        </p:nvPicPr>
        <p:blipFill rotWithShape="1">
          <a:blip r:embed="rId5">
            <a:alphaModFix/>
          </a:blip>
          <a:srcRect/>
          <a:stretch/>
        </p:blipFill>
        <p:spPr>
          <a:xfrm>
            <a:off x="6353975" y="3260600"/>
            <a:ext cx="2284400" cy="1638592"/>
          </a:xfrm>
          <a:prstGeom prst="rect">
            <a:avLst/>
          </a:prstGeom>
          <a:noFill/>
          <a:ln w="9525" cap="flat" cmpd="sng">
            <a:solidFill>
              <a:schemeClr val="dk1"/>
            </a:solidFill>
            <a:prstDash val="solid"/>
            <a:round/>
            <a:headEnd type="none" w="sm" len="sm"/>
            <a:tailEnd type="none" w="sm" len="sm"/>
          </a:ln>
        </p:spPr>
      </p:pic>
      <p:sp>
        <p:nvSpPr>
          <p:cNvPr id="126" name="Google Shape;126;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Sign Extension (Review)</a:t>
            </a:r>
            <a:endParaRPr/>
          </a:p>
        </p:txBody>
      </p:sp>
      <p:sp>
        <p:nvSpPr>
          <p:cNvPr id="200" name="Google Shape;200;p39"/>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Given a </a:t>
            </a:r>
            <a:r>
              <a:rPr lang="en" i="1"/>
              <a:t>w</a:t>
            </a:r>
            <a:r>
              <a:rPr lang="en"/>
              <a:t>-bit integer, how can we extend it to a (</a:t>
            </a:r>
            <a:r>
              <a:rPr lang="en" i="1"/>
              <a:t>w+k</a:t>
            </a:r>
            <a:r>
              <a:rPr lang="en"/>
              <a:t>)</a:t>
            </a:r>
            <a:r>
              <a:rPr lang="en" i="1"/>
              <a:t>-</a:t>
            </a:r>
            <a:r>
              <a:rPr lang="en"/>
              <a:t>bit integer </a:t>
            </a:r>
            <a:r>
              <a:rPr lang="en" u="sng"/>
              <a:t>while keeping the value the same</a:t>
            </a:r>
            <a:r>
              <a:rPr lang="en"/>
              <a:t>?</a:t>
            </a:r>
            <a:endParaRPr/>
          </a:p>
          <a:p>
            <a:pPr marL="914400" lvl="1" indent="-323850" algn="l" rtl="0">
              <a:spcBef>
                <a:spcPts val="0"/>
              </a:spcBef>
              <a:spcAft>
                <a:spcPts val="0"/>
              </a:spcAft>
              <a:buSzPts val="1500"/>
              <a:buChar char="○"/>
            </a:pPr>
            <a:r>
              <a:rPr lang="en"/>
              <a:t>Unsigned - pad with 0s </a:t>
            </a:r>
            <a:endParaRPr/>
          </a:p>
          <a:p>
            <a:pPr marL="1371600" lvl="2" indent="-323850" algn="l" rtl="0">
              <a:spcBef>
                <a:spcPts val="0"/>
              </a:spcBef>
              <a:spcAft>
                <a:spcPts val="0"/>
              </a:spcAft>
              <a:buSzPts val="1500"/>
              <a:buChar char="■"/>
            </a:pPr>
            <a:r>
              <a:rPr lang="en" u="sng"/>
              <a:t>Ex</a:t>
            </a:r>
            <a:r>
              <a:rPr lang="en"/>
              <a:t>: 0b1000 = 0b00001000 = 8</a:t>
            </a:r>
            <a:endParaRPr/>
          </a:p>
          <a:p>
            <a:pPr marL="914400" lvl="1" indent="-323850" algn="l" rtl="0">
              <a:spcBef>
                <a:spcPts val="0"/>
              </a:spcBef>
              <a:spcAft>
                <a:spcPts val="0"/>
              </a:spcAft>
              <a:buSzPts val="1500"/>
              <a:buChar char="○"/>
            </a:pPr>
            <a:r>
              <a:rPr lang="en"/>
              <a:t>Signed - pad with the </a:t>
            </a:r>
            <a:r>
              <a:rPr lang="en" b="1"/>
              <a:t>most significant bit</a:t>
            </a:r>
            <a:endParaRPr b="1"/>
          </a:p>
          <a:p>
            <a:pPr marL="1371600" lvl="2" indent="-323850" algn="l" rtl="0">
              <a:spcBef>
                <a:spcPts val="0"/>
              </a:spcBef>
              <a:spcAft>
                <a:spcPts val="0"/>
              </a:spcAft>
              <a:buSzPts val="1500"/>
              <a:buChar char="■"/>
            </a:pPr>
            <a:r>
              <a:rPr lang="en" u="sng"/>
              <a:t>Ex</a:t>
            </a:r>
            <a:r>
              <a:rPr lang="en"/>
              <a:t>: 0b1000 = 0b11111000 = -8</a:t>
            </a:r>
            <a:endParaRPr/>
          </a:p>
        </p:txBody>
      </p:sp>
      <p:pic>
        <p:nvPicPr>
          <p:cNvPr id="201" name="Google Shape;201;p39" descr="A diagram with two rows of boxes, labeled &quot;X&quot; (top) and &quot;X'&quot; (bottom). The top row contains a purple box on the left, followed by several blank boxes, with a &quot;...&quot; in the middle to indicate that some boxes have been left out. The length of this row is labeled &quot;w&quot;. The bottom row includes the same boxes, but it also contains several additional purple boxes added to the right, with a &quot;...&quot; in the middle of them. The length of the length of the purple boxes is labeled &quot;k&quot;. Each of the blank boxes in the top row has an arrow pointing to the corresponding blank box in the bottom. The purple box at the top has several arrows, one for each of the purple boxes in the bottom row."/>
          <p:cNvPicPr preferRelativeResize="0"/>
          <p:nvPr/>
        </p:nvPicPr>
        <p:blipFill>
          <a:blip r:embed="rId3">
            <a:alphaModFix/>
          </a:blip>
          <a:stretch>
            <a:fillRect/>
          </a:stretch>
        </p:blipFill>
        <p:spPr>
          <a:xfrm>
            <a:off x="4463199" y="2231875"/>
            <a:ext cx="4644075" cy="1934275"/>
          </a:xfrm>
          <a:prstGeom prst="rect">
            <a:avLst/>
          </a:prstGeom>
          <a:noFill/>
          <a:ln>
            <a:noFill/>
          </a:ln>
        </p:spPr>
      </p:pic>
      <p:sp>
        <p:nvSpPr>
          <p:cNvPr id="202" name="Google Shape;202;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Two’s Complement Arithmetic</a:t>
            </a:r>
            <a:endParaRPr/>
          </a:p>
        </p:txBody>
      </p:sp>
      <p:sp>
        <p:nvSpPr>
          <p:cNvPr id="208" name="Google Shape;208;p40"/>
          <p:cNvSpPr txBox="1">
            <a:spLocks noGrp="1"/>
          </p:cNvSpPr>
          <p:nvPr>
            <p:ph type="body" idx="1"/>
          </p:nvPr>
        </p:nvSpPr>
        <p:spPr>
          <a:xfrm>
            <a:off x="311700" y="742825"/>
            <a:ext cx="8520600" cy="18723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Same as unsigned!</a:t>
            </a:r>
            <a:endParaRPr/>
          </a:p>
          <a:p>
            <a:pPr marL="914400" lvl="1" indent="-323850" algn="l" rtl="0">
              <a:spcBef>
                <a:spcPts val="0"/>
              </a:spcBef>
              <a:spcAft>
                <a:spcPts val="0"/>
              </a:spcAft>
              <a:buSzPts val="1500"/>
              <a:buChar char="○"/>
            </a:pPr>
            <a:r>
              <a:rPr lang="en"/>
              <a:t>Simplifies hardware, no special algorithm needed</a:t>
            </a:r>
            <a:endParaRPr/>
          </a:p>
          <a:p>
            <a:pPr marL="914400" lvl="1" indent="-323850" algn="l" rtl="0">
              <a:spcBef>
                <a:spcPts val="0"/>
              </a:spcBef>
              <a:spcAft>
                <a:spcPts val="0"/>
              </a:spcAft>
              <a:buSzPts val="1500"/>
              <a:buChar char="○"/>
            </a:pPr>
            <a:r>
              <a:rPr lang="en"/>
              <a:t>Just add as normal, then </a:t>
            </a:r>
            <a:r>
              <a:rPr lang="en" u="sng"/>
              <a:t>discard the highest carry bit</a:t>
            </a:r>
            <a:endParaRPr/>
          </a:p>
          <a:p>
            <a:pPr marL="1371600" lvl="2" indent="-323850" algn="l" rtl="0">
              <a:spcBef>
                <a:spcPts val="0"/>
              </a:spcBef>
              <a:spcAft>
                <a:spcPts val="0"/>
              </a:spcAft>
              <a:buSzPts val="1500"/>
              <a:buChar char="■"/>
            </a:pPr>
            <a:r>
              <a:rPr lang="en" b="1">
                <a:solidFill>
                  <a:srgbClr val="7030A0"/>
                </a:solidFill>
              </a:rPr>
              <a:t>Modular addition</a:t>
            </a:r>
            <a:r>
              <a:rPr lang="en"/>
              <a:t>: result = sum modulo 2</a:t>
            </a:r>
            <a:r>
              <a:rPr lang="en" i="1" baseline="30000"/>
              <a:t>w</a:t>
            </a:r>
            <a:endParaRPr i="1"/>
          </a:p>
          <a:p>
            <a:pPr marL="0" lvl="0" indent="0" algn="l" rtl="0">
              <a:spcBef>
                <a:spcPts val="1200"/>
              </a:spcBef>
              <a:spcAft>
                <a:spcPts val="1200"/>
              </a:spcAft>
              <a:buNone/>
            </a:pPr>
            <a:r>
              <a:rPr lang="en" u="sng"/>
              <a:t>Example</a:t>
            </a:r>
            <a:r>
              <a:rPr lang="en"/>
              <a:t>:</a:t>
            </a:r>
            <a:endParaRPr>
              <a:solidFill>
                <a:srgbClr val="C00000"/>
              </a:solidFill>
            </a:endParaRPr>
          </a:p>
        </p:txBody>
      </p:sp>
      <p:sp>
        <p:nvSpPr>
          <p:cNvPr id="209" name="Google Shape;209;p40"/>
          <p:cNvSpPr txBox="1"/>
          <p:nvPr/>
        </p:nvSpPr>
        <p:spPr>
          <a:xfrm>
            <a:off x="661639" y="2644025"/>
            <a:ext cx="3494587" cy="10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dk1"/>
                </a:solidFill>
                <a:latin typeface="Source Code Pro"/>
                <a:ea typeface="Source Code Pro"/>
                <a:cs typeface="Source Code Pro"/>
                <a:sym typeface="Source Code Pro"/>
              </a:rPr>
              <a:t> 0011		=	3</a:t>
            </a:r>
            <a:endParaRPr sz="2000" dirty="0">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sz="2000" u="sng" dirty="0">
                <a:solidFill>
                  <a:schemeClr val="dk1"/>
                </a:solidFill>
                <a:latin typeface="Source Code Pro"/>
                <a:ea typeface="Source Code Pro"/>
                <a:cs typeface="Source Code Pro"/>
                <a:sym typeface="Source Code Pro"/>
              </a:rPr>
              <a:t>+0001		</a:t>
            </a:r>
            <a:r>
              <a:rPr lang="en" sz="2000" dirty="0">
                <a:solidFill>
                  <a:schemeClr val="dk1"/>
                </a:solidFill>
                <a:latin typeface="Source Code Pro"/>
                <a:ea typeface="Source Code Pro"/>
                <a:cs typeface="Source Code Pro"/>
                <a:sym typeface="Source Code Pro"/>
              </a:rPr>
              <a:t>=	1</a:t>
            </a:r>
            <a:endParaRPr sz="2000" dirty="0">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sz="2000" dirty="0">
                <a:solidFill>
                  <a:schemeClr val="dk1"/>
                </a:solidFill>
                <a:latin typeface="Source Code Pro"/>
                <a:ea typeface="Source Code Pro"/>
                <a:cs typeface="Source Code Pro"/>
                <a:sym typeface="Source Code Pro"/>
              </a:rPr>
              <a:t> 0100		=	4</a:t>
            </a:r>
            <a:endParaRPr sz="2000" dirty="0">
              <a:solidFill>
                <a:schemeClr val="dk1"/>
              </a:solidFill>
              <a:latin typeface="Source Code Pro"/>
              <a:ea typeface="Source Code Pro"/>
              <a:cs typeface="Source Code Pro"/>
              <a:sym typeface="Source Code Pro"/>
            </a:endParaRPr>
          </a:p>
        </p:txBody>
      </p:sp>
      <p:sp>
        <p:nvSpPr>
          <p:cNvPr id="210" name="Google Shape;210;p40" descr="An example of the binary addition 0b1101 (-3) + 0b1111 (-1) = 0b1100 (-4). For the highest 3 bits, a 1 is carried over from the previous bit. There is an additional carry bit at the end of the number, so the full solution is 0b11100. However, the highest bit is crossed out"/>
          <p:cNvSpPr txBox="1"/>
          <p:nvPr/>
        </p:nvSpPr>
        <p:spPr>
          <a:xfrm>
            <a:off x="4987774" y="2343725"/>
            <a:ext cx="3345903" cy="13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999999"/>
                </a:solidFill>
                <a:latin typeface="Source Code Pro"/>
                <a:ea typeface="Source Code Pro"/>
                <a:cs typeface="Source Code Pro"/>
                <a:sym typeface="Source Code Pro"/>
              </a:rPr>
              <a:t>1111</a:t>
            </a:r>
            <a:endParaRPr sz="2000" dirty="0">
              <a:solidFill>
                <a:srgbClr val="999999"/>
              </a:solidFill>
              <a:latin typeface="Source Code Pro"/>
              <a:ea typeface="Source Code Pro"/>
              <a:cs typeface="Source Code Pro"/>
              <a:sym typeface="Source Code Pro"/>
            </a:endParaRPr>
          </a:p>
          <a:p>
            <a:pPr marL="0" lvl="0" indent="0" algn="l" rtl="0">
              <a:spcBef>
                <a:spcPts val="0"/>
              </a:spcBef>
              <a:spcAft>
                <a:spcPts val="0"/>
              </a:spcAft>
              <a:buNone/>
            </a:pPr>
            <a:r>
              <a:rPr lang="en" sz="2000" dirty="0">
                <a:solidFill>
                  <a:schemeClr val="dk1"/>
                </a:solidFill>
                <a:latin typeface="Source Code Pro"/>
                <a:ea typeface="Source Code Pro"/>
                <a:cs typeface="Source Code Pro"/>
                <a:sym typeface="Source Code Pro"/>
              </a:rPr>
              <a:t> 1101		=	-3</a:t>
            </a:r>
            <a:endParaRPr sz="2000" dirty="0">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sz="2000" u="sng" dirty="0">
                <a:solidFill>
                  <a:schemeClr val="dk1"/>
                </a:solidFill>
                <a:latin typeface="Source Code Pro"/>
                <a:ea typeface="Source Code Pro"/>
                <a:cs typeface="Source Code Pro"/>
                <a:sym typeface="Source Code Pro"/>
              </a:rPr>
              <a:t>+1111		</a:t>
            </a:r>
            <a:r>
              <a:rPr lang="en" sz="2000" dirty="0">
                <a:solidFill>
                  <a:schemeClr val="dk1"/>
                </a:solidFill>
                <a:latin typeface="Source Code Pro"/>
                <a:ea typeface="Source Code Pro"/>
                <a:cs typeface="Source Code Pro"/>
                <a:sym typeface="Source Code Pro"/>
              </a:rPr>
              <a:t>=	-1</a:t>
            </a:r>
            <a:endParaRPr sz="2000" dirty="0">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sz="2000" strike="sngStrike" dirty="0">
                <a:solidFill>
                  <a:srgbClr val="C00000"/>
                </a:solidFill>
                <a:latin typeface="Source Code Pro"/>
                <a:ea typeface="Source Code Pro"/>
                <a:cs typeface="Source Code Pro"/>
                <a:sym typeface="Source Code Pro"/>
              </a:rPr>
              <a:t>1</a:t>
            </a:r>
            <a:r>
              <a:rPr lang="en" sz="2000" dirty="0">
                <a:solidFill>
                  <a:schemeClr val="dk1"/>
                </a:solidFill>
                <a:latin typeface="Source Code Pro"/>
                <a:ea typeface="Source Code Pro"/>
                <a:cs typeface="Source Code Pro"/>
                <a:sym typeface="Source Code Pro"/>
              </a:rPr>
              <a:t>1100		=	-4</a:t>
            </a:r>
            <a:endParaRPr sz="2000" dirty="0">
              <a:solidFill>
                <a:schemeClr val="dk1"/>
              </a:solidFill>
              <a:latin typeface="Source Code Pro"/>
              <a:ea typeface="Source Code Pro"/>
              <a:cs typeface="Source Code Pro"/>
              <a:sym typeface="Source Code Pro"/>
            </a:endParaRPr>
          </a:p>
        </p:txBody>
      </p:sp>
      <p:sp>
        <p:nvSpPr>
          <p:cNvPr id="211" name="Google Shape;211;p40"/>
          <p:cNvSpPr txBox="1"/>
          <p:nvPr/>
        </p:nvSpPr>
        <p:spPr>
          <a:xfrm>
            <a:off x="5862500" y="2035625"/>
            <a:ext cx="695400" cy="36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carry</a:t>
            </a:r>
            <a:endParaRPr sz="1800">
              <a:solidFill>
                <a:schemeClr val="dk1"/>
              </a:solidFill>
            </a:endParaRPr>
          </a:p>
        </p:txBody>
      </p:sp>
      <p:cxnSp>
        <p:nvCxnSpPr>
          <p:cNvPr id="212" name="Google Shape;212;p40" descr="Arrow pointing from &quot;carry&quot; to the top row of the last addition example (1111)"/>
          <p:cNvCxnSpPr/>
          <p:nvPr/>
        </p:nvCxnSpPr>
        <p:spPr>
          <a:xfrm flipH="1">
            <a:off x="5435900" y="2217275"/>
            <a:ext cx="426600" cy="221400"/>
          </a:xfrm>
          <a:prstGeom prst="straightConnector1">
            <a:avLst/>
          </a:prstGeom>
          <a:noFill/>
          <a:ln w="19050" cap="flat" cmpd="sng">
            <a:solidFill>
              <a:schemeClr val="dk1"/>
            </a:solidFill>
            <a:prstDash val="solid"/>
            <a:round/>
            <a:headEnd type="none" w="med" len="med"/>
            <a:tailEnd type="triangle" w="med" len="med"/>
          </a:ln>
        </p:spPr>
      </p:cxnSp>
      <p:sp>
        <p:nvSpPr>
          <p:cNvPr id="213" name="Google Shape;213;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Why Does Two’s Complement Work?</a:t>
            </a:r>
            <a:endParaRPr b="1"/>
          </a:p>
        </p:txBody>
      </p:sp>
      <p:sp>
        <p:nvSpPr>
          <p:cNvPr id="219" name="Google Shape;219;p41"/>
          <p:cNvSpPr txBox="1">
            <a:spLocks noGrp="1"/>
          </p:cNvSpPr>
          <p:nvPr>
            <p:ph type="body" idx="1"/>
          </p:nvPr>
        </p:nvSpPr>
        <p:spPr>
          <a:xfrm>
            <a:off x="311700" y="742825"/>
            <a:ext cx="8520600" cy="10665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For all representable numbers </a:t>
            </a:r>
            <a:r>
              <a:rPr lang="en" i="1"/>
              <a:t>x</a:t>
            </a:r>
            <a:r>
              <a:rPr lang="en"/>
              <a:t>, we theoretically want </a:t>
            </a:r>
            <a:r>
              <a:rPr lang="en" i="1">
                <a:solidFill>
                  <a:srgbClr val="7030A0"/>
                </a:solidFill>
              </a:rPr>
              <a:t>additive inverse</a:t>
            </a:r>
            <a:r>
              <a:rPr lang="en"/>
              <a:t>:</a:t>
            </a:r>
            <a:endParaRPr/>
          </a:p>
          <a:p>
            <a:pPr marL="914400" lvl="1" indent="-323850" algn="l" rtl="0">
              <a:spcBef>
                <a:spcPts val="0"/>
              </a:spcBef>
              <a:spcAft>
                <a:spcPts val="0"/>
              </a:spcAft>
              <a:buSzPts val="1500"/>
              <a:buChar char="○"/>
            </a:pPr>
            <a:r>
              <a:rPr lang="en"/>
              <a:t>i.e. </a:t>
            </a:r>
            <a:r>
              <a:rPr lang="en">
                <a:solidFill>
                  <a:srgbClr val="7030A0"/>
                </a:solidFill>
              </a:rPr>
              <a:t>(bit representation of </a:t>
            </a:r>
            <a:r>
              <a:rPr lang="en" i="1">
                <a:solidFill>
                  <a:srgbClr val="7030A0"/>
                </a:solidFill>
              </a:rPr>
              <a:t>x</a:t>
            </a:r>
            <a:r>
              <a:rPr lang="en">
                <a:solidFill>
                  <a:srgbClr val="7030A0"/>
                </a:solidFill>
              </a:rPr>
              <a:t>) + (bit representation of </a:t>
            </a:r>
            <a:r>
              <a:rPr lang="en" i="1">
                <a:solidFill>
                  <a:srgbClr val="7030A0"/>
                </a:solidFill>
              </a:rPr>
              <a:t>-x</a:t>
            </a:r>
            <a:r>
              <a:rPr lang="en">
                <a:solidFill>
                  <a:srgbClr val="7030A0"/>
                </a:solidFill>
              </a:rPr>
              <a:t>) = 0</a:t>
            </a:r>
            <a:endParaRPr>
              <a:solidFill>
                <a:srgbClr val="7030A0"/>
              </a:solidFill>
            </a:endParaRPr>
          </a:p>
          <a:p>
            <a:pPr marL="457200" lvl="0" indent="-342900" algn="l" rtl="0">
              <a:spcBef>
                <a:spcPts val="0"/>
              </a:spcBef>
              <a:spcAft>
                <a:spcPts val="0"/>
              </a:spcAft>
              <a:buSzPts val="1800"/>
              <a:buChar char="●"/>
            </a:pPr>
            <a:r>
              <a:rPr lang="en"/>
              <a:t>What are the 8-bit negative encodings for the following?</a:t>
            </a:r>
            <a:endParaRPr>
              <a:solidFill>
                <a:schemeClr val="accent6"/>
              </a:solidFill>
            </a:endParaRPr>
          </a:p>
        </p:txBody>
      </p:sp>
      <p:sp>
        <p:nvSpPr>
          <p:cNvPr id="220" name="Google Shape;220;p41"/>
          <p:cNvSpPr txBox="1"/>
          <p:nvPr/>
        </p:nvSpPr>
        <p:spPr>
          <a:xfrm>
            <a:off x="774300" y="2196975"/>
            <a:ext cx="1777500" cy="1145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a:solidFill>
                  <a:schemeClr val="dk1"/>
                </a:solidFill>
                <a:latin typeface="Source Code Pro"/>
                <a:ea typeface="Source Code Pro"/>
                <a:cs typeface="Source Code Pro"/>
                <a:sym typeface="Source Code Pro"/>
              </a:rPr>
              <a:t>00000001</a:t>
            </a:r>
            <a:endParaRPr sz="2000">
              <a:solidFill>
                <a:schemeClr val="dk1"/>
              </a:solidFill>
              <a:latin typeface="Source Code Pro"/>
              <a:ea typeface="Source Code Pro"/>
              <a:cs typeface="Source Code Pro"/>
              <a:sym typeface="Source Code Pro"/>
            </a:endParaRPr>
          </a:p>
          <a:p>
            <a:pPr marL="0" lvl="0" indent="0" algn="r" rtl="0">
              <a:spcBef>
                <a:spcPts val="0"/>
              </a:spcBef>
              <a:spcAft>
                <a:spcPts val="0"/>
              </a:spcAft>
              <a:buNone/>
            </a:pPr>
            <a:r>
              <a:rPr lang="en" sz="2000" u="sng">
                <a:solidFill>
                  <a:schemeClr val="dk1"/>
                </a:solidFill>
                <a:latin typeface="Source Code Pro"/>
                <a:ea typeface="Source Code Pro"/>
                <a:cs typeface="Source Code Pro"/>
                <a:sym typeface="Source Code Pro"/>
              </a:rPr>
              <a:t>+ ????????</a:t>
            </a:r>
            <a:endParaRPr sz="2000" u="sng">
              <a:solidFill>
                <a:schemeClr val="dk1"/>
              </a:solidFill>
              <a:latin typeface="Source Code Pro"/>
              <a:ea typeface="Source Code Pro"/>
              <a:cs typeface="Source Code Pro"/>
              <a:sym typeface="Source Code Pro"/>
            </a:endParaRPr>
          </a:p>
          <a:p>
            <a:pPr marL="0" lvl="0" indent="0" algn="r" rtl="0">
              <a:spcBef>
                <a:spcPts val="0"/>
              </a:spcBef>
              <a:spcAft>
                <a:spcPts val="0"/>
              </a:spcAft>
              <a:buNone/>
            </a:pPr>
            <a:r>
              <a:rPr lang="en" sz="2000">
                <a:solidFill>
                  <a:schemeClr val="dk1"/>
                </a:solidFill>
                <a:latin typeface="Source Code Pro"/>
                <a:ea typeface="Source Code Pro"/>
                <a:cs typeface="Source Code Pro"/>
                <a:sym typeface="Source Code Pro"/>
              </a:rPr>
              <a:t>00000000</a:t>
            </a:r>
            <a:endParaRPr sz="2000">
              <a:solidFill>
                <a:schemeClr val="dk1"/>
              </a:solidFill>
              <a:latin typeface="Source Code Pro"/>
              <a:ea typeface="Source Code Pro"/>
              <a:cs typeface="Source Code Pro"/>
              <a:sym typeface="Source Code Pro"/>
            </a:endParaRPr>
          </a:p>
        </p:txBody>
      </p:sp>
      <p:sp>
        <p:nvSpPr>
          <p:cNvPr id="221" name="Google Shape;221;p41"/>
          <p:cNvSpPr txBox="1"/>
          <p:nvPr/>
        </p:nvSpPr>
        <p:spPr>
          <a:xfrm>
            <a:off x="3683250" y="2196975"/>
            <a:ext cx="1777500" cy="1145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a:solidFill>
                  <a:schemeClr val="dk1"/>
                </a:solidFill>
                <a:latin typeface="Source Code Pro"/>
                <a:ea typeface="Source Code Pro"/>
                <a:cs typeface="Source Code Pro"/>
                <a:sym typeface="Source Code Pro"/>
              </a:rPr>
              <a:t>00000010</a:t>
            </a:r>
            <a:endParaRPr sz="2000">
              <a:solidFill>
                <a:schemeClr val="dk1"/>
              </a:solidFill>
              <a:latin typeface="Source Code Pro"/>
              <a:ea typeface="Source Code Pro"/>
              <a:cs typeface="Source Code Pro"/>
              <a:sym typeface="Source Code Pro"/>
            </a:endParaRPr>
          </a:p>
          <a:p>
            <a:pPr marL="0" lvl="0" indent="0" algn="r" rtl="0">
              <a:spcBef>
                <a:spcPts val="0"/>
              </a:spcBef>
              <a:spcAft>
                <a:spcPts val="0"/>
              </a:spcAft>
              <a:buNone/>
            </a:pPr>
            <a:r>
              <a:rPr lang="en" sz="2000" u="sng">
                <a:solidFill>
                  <a:schemeClr val="dk1"/>
                </a:solidFill>
                <a:latin typeface="Source Code Pro"/>
                <a:ea typeface="Source Code Pro"/>
                <a:cs typeface="Source Code Pro"/>
                <a:sym typeface="Source Code Pro"/>
              </a:rPr>
              <a:t>+ ????????</a:t>
            </a:r>
            <a:endParaRPr sz="2000" u="sng">
              <a:solidFill>
                <a:schemeClr val="dk1"/>
              </a:solidFill>
              <a:latin typeface="Source Code Pro"/>
              <a:ea typeface="Source Code Pro"/>
              <a:cs typeface="Source Code Pro"/>
              <a:sym typeface="Source Code Pro"/>
            </a:endParaRPr>
          </a:p>
          <a:p>
            <a:pPr marL="0" lvl="0" indent="0" algn="r" rtl="0">
              <a:spcBef>
                <a:spcPts val="0"/>
              </a:spcBef>
              <a:spcAft>
                <a:spcPts val="0"/>
              </a:spcAft>
              <a:buNone/>
            </a:pPr>
            <a:r>
              <a:rPr lang="en" sz="2000">
                <a:solidFill>
                  <a:schemeClr val="dk1"/>
                </a:solidFill>
                <a:latin typeface="Source Code Pro"/>
                <a:ea typeface="Source Code Pro"/>
                <a:cs typeface="Source Code Pro"/>
                <a:sym typeface="Source Code Pro"/>
              </a:rPr>
              <a:t>00000000</a:t>
            </a:r>
            <a:endParaRPr sz="2000">
              <a:solidFill>
                <a:schemeClr val="dk1"/>
              </a:solidFill>
              <a:latin typeface="Source Code Pro"/>
              <a:ea typeface="Source Code Pro"/>
              <a:cs typeface="Source Code Pro"/>
              <a:sym typeface="Source Code Pro"/>
            </a:endParaRPr>
          </a:p>
        </p:txBody>
      </p:sp>
      <p:sp>
        <p:nvSpPr>
          <p:cNvPr id="222" name="Google Shape;222;p41"/>
          <p:cNvSpPr txBox="1"/>
          <p:nvPr/>
        </p:nvSpPr>
        <p:spPr>
          <a:xfrm>
            <a:off x="6592200" y="2196975"/>
            <a:ext cx="1777500" cy="1145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a:solidFill>
                  <a:schemeClr val="dk1"/>
                </a:solidFill>
                <a:latin typeface="Source Code Pro"/>
                <a:ea typeface="Source Code Pro"/>
                <a:cs typeface="Source Code Pro"/>
                <a:sym typeface="Source Code Pro"/>
              </a:rPr>
              <a:t>11000011</a:t>
            </a:r>
            <a:endParaRPr sz="2000">
              <a:solidFill>
                <a:schemeClr val="dk1"/>
              </a:solidFill>
              <a:latin typeface="Source Code Pro"/>
              <a:ea typeface="Source Code Pro"/>
              <a:cs typeface="Source Code Pro"/>
              <a:sym typeface="Source Code Pro"/>
            </a:endParaRPr>
          </a:p>
          <a:p>
            <a:pPr marL="0" lvl="0" indent="0" algn="r" rtl="0">
              <a:spcBef>
                <a:spcPts val="0"/>
              </a:spcBef>
              <a:spcAft>
                <a:spcPts val="0"/>
              </a:spcAft>
              <a:buNone/>
            </a:pPr>
            <a:r>
              <a:rPr lang="en" sz="2000" u="sng">
                <a:solidFill>
                  <a:schemeClr val="dk1"/>
                </a:solidFill>
                <a:latin typeface="Source Code Pro"/>
                <a:ea typeface="Source Code Pro"/>
                <a:cs typeface="Source Code Pro"/>
                <a:sym typeface="Source Code Pro"/>
              </a:rPr>
              <a:t>+ ????????</a:t>
            </a:r>
            <a:endParaRPr sz="2000" u="sng">
              <a:solidFill>
                <a:schemeClr val="dk1"/>
              </a:solidFill>
              <a:latin typeface="Source Code Pro"/>
              <a:ea typeface="Source Code Pro"/>
              <a:cs typeface="Source Code Pro"/>
              <a:sym typeface="Source Code Pro"/>
            </a:endParaRPr>
          </a:p>
          <a:p>
            <a:pPr marL="0" lvl="0" indent="0" algn="r" rtl="0">
              <a:spcBef>
                <a:spcPts val="0"/>
              </a:spcBef>
              <a:spcAft>
                <a:spcPts val="0"/>
              </a:spcAft>
              <a:buNone/>
            </a:pPr>
            <a:r>
              <a:rPr lang="en" sz="2000">
                <a:solidFill>
                  <a:schemeClr val="dk1"/>
                </a:solidFill>
                <a:latin typeface="Source Code Pro"/>
                <a:ea typeface="Source Code Pro"/>
                <a:cs typeface="Source Code Pro"/>
                <a:sym typeface="Source Code Pro"/>
              </a:rPr>
              <a:t>00000000</a:t>
            </a:r>
            <a:endParaRPr sz="2000">
              <a:solidFill>
                <a:schemeClr val="dk1"/>
              </a:solidFill>
              <a:latin typeface="Source Code Pro"/>
              <a:ea typeface="Source Code Pro"/>
              <a:cs typeface="Source Code Pro"/>
              <a:sym typeface="Source Code Pro"/>
            </a:endParaRPr>
          </a:p>
        </p:txBody>
      </p:sp>
      <p:sp>
        <p:nvSpPr>
          <p:cNvPr id="223" name="Google Shape;223;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Why Does Two’s Complement Work? (p</a:t>
            </a:r>
            <a:r>
              <a:rPr lang="en"/>
              <a:t>t 2)</a:t>
            </a:r>
            <a:endParaRPr b="1"/>
          </a:p>
        </p:txBody>
      </p:sp>
      <p:sp>
        <p:nvSpPr>
          <p:cNvPr id="229" name="Google Shape;229;p42"/>
          <p:cNvSpPr txBox="1">
            <a:spLocks noGrp="1"/>
          </p:cNvSpPr>
          <p:nvPr>
            <p:ph type="body" idx="1"/>
          </p:nvPr>
        </p:nvSpPr>
        <p:spPr>
          <a:xfrm>
            <a:off x="311700" y="742825"/>
            <a:ext cx="8520600" cy="10665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For all representable numbers </a:t>
            </a:r>
            <a:r>
              <a:rPr lang="en" i="1"/>
              <a:t>x</a:t>
            </a:r>
            <a:r>
              <a:rPr lang="en"/>
              <a:t>, we theoretically want </a:t>
            </a:r>
            <a:r>
              <a:rPr lang="en" i="1">
                <a:solidFill>
                  <a:srgbClr val="7030A0"/>
                </a:solidFill>
              </a:rPr>
              <a:t>additive inverse</a:t>
            </a:r>
            <a:r>
              <a:rPr lang="en"/>
              <a:t>:</a:t>
            </a:r>
            <a:endParaRPr/>
          </a:p>
          <a:p>
            <a:pPr marL="914400" lvl="1" indent="-323850" algn="l" rtl="0">
              <a:spcBef>
                <a:spcPts val="0"/>
              </a:spcBef>
              <a:spcAft>
                <a:spcPts val="0"/>
              </a:spcAft>
              <a:buSzPts val="1500"/>
              <a:buChar char="○"/>
            </a:pPr>
            <a:r>
              <a:rPr lang="en"/>
              <a:t>i.e. </a:t>
            </a:r>
            <a:r>
              <a:rPr lang="en">
                <a:solidFill>
                  <a:srgbClr val="7030A0"/>
                </a:solidFill>
              </a:rPr>
              <a:t>(bit representation of </a:t>
            </a:r>
            <a:r>
              <a:rPr lang="en" i="1">
                <a:solidFill>
                  <a:srgbClr val="7030A0"/>
                </a:solidFill>
              </a:rPr>
              <a:t>x</a:t>
            </a:r>
            <a:r>
              <a:rPr lang="en">
                <a:solidFill>
                  <a:srgbClr val="7030A0"/>
                </a:solidFill>
              </a:rPr>
              <a:t>) + (bit representation of </a:t>
            </a:r>
            <a:r>
              <a:rPr lang="en" i="1">
                <a:solidFill>
                  <a:srgbClr val="7030A0"/>
                </a:solidFill>
              </a:rPr>
              <a:t>-x</a:t>
            </a:r>
            <a:r>
              <a:rPr lang="en">
                <a:solidFill>
                  <a:srgbClr val="7030A0"/>
                </a:solidFill>
              </a:rPr>
              <a:t>) = 0</a:t>
            </a:r>
            <a:endParaRPr>
              <a:solidFill>
                <a:srgbClr val="7030A0"/>
              </a:solidFill>
            </a:endParaRPr>
          </a:p>
          <a:p>
            <a:pPr marL="457200" lvl="0" indent="-342900" algn="l" rtl="0">
              <a:spcBef>
                <a:spcPts val="0"/>
              </a:spcBef>
              <a:spcAft>
                <a:spcPts val="0"/>
              </a:spcAft>
              <a:buSzPts val="1800"/>
              <a:buChar char="●"/>
            </a:pPr>
            <a:r>
              <a:rPr lang="en"/>
              <a:t>What are the 8-bit negative encodings for the following?</a:t>
            </a:r>
            <a:endParaRPr>
              <a:solidFill>
                <a:schemeClr val="accent6"/>
              </a:solidFill>
            </a:endParaRPr>
          </a:p>
        </p:txBody>
      </p:sp>
      <p:sp>
        <p:nvSpPr>
          <p:cNvPr id="230" name="Google Shape;230;p42"/>
          <p:cNvSpPr txBox="1"/>
          <p:nvPr/>
        </p:nvSpPr>
        <p:spPr>
          <a:xfrm>
            <a:off x="774300" y="2196975"/>
            <a:ext cx="1777500" cy="1145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a:solidFill>
                  <a:schemeClr val="dk1"/>
                </a:solidFill>
                <a:latin typeface="Source Code Pro"/>
                <a:ea typeface="Source Code Pro"/>
                <a:cs typeface="Source Code Pro"/>
                <a:sym typeface="Source Code Pro"/>
              </a:rPr>
              <a:t>00000001</a:t>
            </a:r>
            <a:endParaRPr sz="2000">
              <a:solidFill>
                <a:schemeClr val="dk1"/>
              </a:solidFill>
              <a:latin typeface="Source Code Pro"/>
              <a:ea typeface="Source Code Pro"/>
              <a:cs typeface="Source Code Pro"/>
              <a:sym typeface="Source Code Pro"/>
            </a:endParaRPr>
          </a:p>
          <a:p>
            <a:pPr marL="0" lvl="0" indent="0" algn="r" rtl="0">
              <a:spcBef>
                <a:spcPts val="0"/>
              </a:spcBef>
              <a:spcAft>
                <a:spcPts val="0"/>
              </a:spcAft>
              <a:buNone/>
            </a:pPr>
            <a:r>
              <a:rPr lang="en" sz="2000" u="sng">
                <a:solidFill>
                  <a:schemeClr val="dk1"/>
                </a:solidFill>
                <a:latin typeface="Source Code Pro"/>
                <a:ea typeface="Source Code Pro"/>
                <a:cs typeface="Source Code Pro"/>
                <a:sym typeface="Source Code Pro"/>
              </a:rPr>
              <a:t>+ 11111111</a:t>
            </a:r>
            <a:endParaRPr sz="2000" u="sng">
              <a:solidFill>
                <a:schemeClr val="dk1"/>
              </a:solidFill>
              <a:latin typeface="Source Code Pro"/>
              <a:ea typeface="Source Code Pro"/>
              <a:cs typeface="Source Code Pro"/>
              <a:sym typeface="Source Code Pro"/>
            </a:endParaRPr>
          </a:p>
          <a:p>
            <a:pPr marL="0" lvl="0" indent="0" algn="r" rtl="0">
              <a:spcBef>
                <a:spcPts val="0"/>
              </a:spcBef>
              <a:spcAft>
                <a:spcPts val="0"/>
              </a:spcAft>
              <a:buNone/>
            </a:pPr>
            <a:r>
              <a:rPr lang="en" sz="2000">
                <a:solidFill>
                  <a:schemeClr val="dk1"/>
                </a:solidFill>
                <a:latin typeface="Source Code Pro"/>
                <a:ea typeface="Source Code Pro"/>
                <a:cs typeface="Source Code Pro"/>
                <a:sym typeface="Source Code Pro"/>
              </a:rPr>
              <a:t>00000000</a:t>
            </a:r>
            <a:endParaRPr sz="2000">
              <a:solidFill>
                <a:schemeClr val="dk1"/>
              </a:solidFill>
              <a:latin typeface="Source Code Pro"/>
              <a:ea typeface="Source Code Pro"/>
              <a:cs typeface="Source Code Pro"/>
              <a:sym typeface="Source Code Pro"/>
            </a:endParaRPr>
          </a:p>
        </p:txBody>
      </p:sp>
      <p:sp>
        <p:nvSpPr>
          <p:cNvPr id="231" name="Google Shape;231;p42"/>
          <p:cNvSpPr txBox="1"/>
          <p:nvPr/>
        </p:nvSpPr>
        <p:spPr>
          <a:xfrm>
            <a:off x="3683250" y="2196975"/>
            <a:ext cx="1777500" cy="1145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a:solidFill>
                  <a:schemeClr val="dk1"/>
                </a:solidFill>
                <a:latin typeface="Source Code Pro"/>
                <a:ea typeface="Source Code Pro"/>
                <a:cs typeface="Source Code Pro"/>
                <a:sym typeface="Source Code Pro"/>
              </a:rPr>
              <a:t>00000010</a:t>
            </a:r>
            <a:endParaRPr sz="2000">
              <a:solidFill>
                <a:schemeClr val="dk1"/>
              </a:solidFill>
              <a:latin typeface="Source Code Pro"/>
              <a:ea typeface="Source Code Pro"/>
              <a:cs typeface="Source Code Pro"/>
              <a:sym typeface="Source Code Pro"/>
            </a:endParaRPr>
          </a:p>
          <a:p>
            <a:pPr marL="0" lvl="0" indent="0" algn="r" rtl="0">
              <a:spcBef>
                <a:spcPts val="0"/>
              </a:spcBef>
              <a:spcAft>
                <a:spcPts val="0"/>
              </a:spcAft>
              <a:buNone/>
            </a:pPr>
            <a:r>
              <a:rPr lang="en" sz="2000" u="sng">
                <a:solidFill>
                  <a:schemeClr val="dk1"/>
                </a:solidFill>
                <a:latin typeface="Source Code Pro"/>
                <a:ea typeface="Source Code Pro"/>
                <a:cs typeface="Source Code Pro"/>
                <a:sym typeface="Source Code Pro"/>
              </a:rPr>
              <a:t>+ 11111110</a:t>
            </a:r>
            <a:endParaRPr sz="2000" u="sng">
              <a:solidFill>
                <a:schemeClr val="dk1"/>
              </a:solidFill>
              <a:latin typeface="Source Code Pro"/>
              <a:ea typeface="Source Code Pro"/>
              <a:cs typeface="Source Code Pro"/>
              <a:sym typeface="Source Code Pro"/>
            </a:endParaRPr>
          </a:p>
          <a:p>
            <a:pPr marL="0" lvl="0" indent="0" algn="r" rtl="0">
              <a:spcBef>
                <a:spcPts val="0"/>
              </a:spcBef>
              <a:spcAft>
                <a:spcPts val="0"/>
              </a:spcAft>
              <a:buNone/>
            </a:pPr>
            <a:r>
              <a:rPr lang="en" sz="2000">
                <a:solidFill>
                  <a:schemeClr val="dk1"/>
                </a:solidFill>
                <a:latin typeface="Source Code Pro"/>
                <a:ea typeface="Source Code Pro"/>
                <a:cs typeface="Source Code Pro"/>
                <a:sym typeface="Source Code Pro"/>
              </a:rPr>
              <a:t>00000000</a:t>
            </a:r>
            <a:endParaRPr sz="2000">
              <a:solidFill>
                <a:schemeClr val="dk1"/>
              </a:solidFill>
              <a:latin typeface="Source Code Pro"/>
              <a:ea typeface="Source Code Pro"/>
              <a:cs typeface="Source Code Pro"/>
              <a:sym typeface="Source Code Pro"/>
            </a:endParaRPr>
          </a:p>
        </p:txBody>
      </p:sp>
      <p:sp>
        <p:nvSpPr>
          <p:cNvPr id="232" name="Google Shape;232;p42"/>
          <p:cNvSpPr txBox="1"/>
          <p:nvPr/>
        </p:nvSpPr>
        <p:spPr>
          <a:xfrm>
            <a:off x="6592200" y="2196975"/>
            <a:ext cx="1777500" cy="1145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a:solidFill>
                  <a:schemeClr val="dk1"/>
                </a:solidFill>
                <a:latin typeface="Source Code Pro"/>
                <a:ea typeface="Source Code Pro"/>
                <a:cs typeface="Source Code Pro"/>
                <a:sym typeface="Source Code Pro"/>
              </a:rPr>
              <a:t>11000011</a:t>
            </a:r>
            <a:endParaRPr sz="2000">
              <a:solidFill>
                <a:schemeClr val="dk1"/>
              </a:solidFill>
              <a:latin typeface="Source Code Pro"/>
              <a:ea typeface="Source Code Pro"/>
              <a:cs typeface="Source Code Pro"/>
              <a:sym typeface="Source Code Pro"/>
            </a:endParaRPr>
          </a:p>
          <a:p>
            <a:pPr marL="0" lvl="0" indent="0" algn="r" rtl="0">
              <a:spcBef>
                <a:spcPts val="0"/>
              </a:spcBef>
              <a:spcAft>
                <a:spcPts val="0"/>
              </a:spcAft>
              <a:buNone/>
            </a:pPr>
            <a:r>
              <a:rPr lang="en" sz="2000" u="sng">
                <a:solidFill>
                  <a:schemeClr val="dk1"/>
                </a:solidFill>
                <a:latin typeface="Source Code Pro"/>
                <a:ea typeface="Source Code Pro"/>
                <a:cs typeface="Source Code Pro"/>
                <a:sym typeface="Source Code Pro"/>
              </a:rPr>
              <a:t>+00111101 </a:t>
            </a:r>
            <a:endParaRPr sz="2000" u="sng">
              <a:solidFill>
                <a:schemeClr val="dk1"/>
              </a:solidFill>
              <a:latin typeface="Source Code Pro"/>
              <a:ea typeface="Source Code Pro"/>
              <a:cs typeface="Source Code Pro"/>
              <a:sym typeface="Source Code Pro"/>
            </a:endParaRPr>
          </a:p>
          <a:p>
            <a:pPr marL="0" lvl="0" indent="0" algn="r" rtl="0">
              <a:spcBef>
                <a:spcPts val="0"/>
              </a:spcBef>
              <a:spcAft>
                <a:spcPts val="0"/>
              </a:spcAft>
              <a:buNone/>
            </a:pPr>
            <a:r>
              <a:rPr lang="en" sz="2000">
                <a:solidFill>
                  <a:schemeClr val="dk1"/>
                </a:solidFill>
                <a:latin typeface="Source Code Pro"/>
                <a:ea typeface="Source Code Pro"/>
                <a:cs typeface="Source Code Pro"/>
                <a:sym typeface="Source Code Pro"/>
              </a:rPr>
              <a:t>00000000</a:t>
            </a:r>
            <a:endParaRPr sz="2000">
              <a:solidFill>
                <a:schemeClr val="dk1"/>
              </a:solidFill>
              <a:latin typeface="Source Code Pro"/>
              <a:ea typeface="Source Code Pro"/>
              <a:cs typeface="Source Code Pro"/>
              <a:sym typeface="Source Code Pro"/>
            </a:endParaRPr>
          </a:p>
        </p:txBody>
      </p:sp>
      <p:sp>
        <p:nvSpPr>
          <p:cNvPr id="233" name="Google Shape;233;p42"/>
          <p:cNvSpPr/>
          <p:nvPr/>
        </p:nvSpPr>
        <p:spPr>
          <a:xfrm>
            <a:off x="2490150" y="3436900"/>
            <a:ext cx="4163700" cy="7032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Font typeface="Arial"/>
              <a:buNone/>
            </a:pPr>
            <a:r>
              <a:rPr lang="en" sz="1800">
                <a:solidFill>
                  <a:srgbClr val="C00000"/>
                </a:solidFill>
                <a:latin typeface="Calibri"/>
                <a:ea typeface="Calibri"/>
                <a:cs typeface="Calibri"/>
                <a:sym typeface="Calibri"/>
              </a:rPr>
              <a:t>These are the bitwise complement plus 1!</a:t>
            </a:r>
            <a:endParaRPr sz="1800">
              <a:solidFill>
                <a:srgbClr val="C00000"/>
              </a:solidFill>
            </a:endParaRPr>
          </a:p>
          <a:p>
            <a:pPr marL="0" lvl="0" indent="0" algn="ctr" rtl="0">
              <a:spcBef>
                <a:spcPts val="0"/>
              </a:spcBef>
              <a:spcAft>
                <a:spcPts val="0"/>
              </a:spcAft>
              <a:buClr>
                <a:schemeClr val="dk1"/>
              </a:buClr>
              <a:buFont typeface="Arial"/>
              <a:buNone/>
            </a:pPr>
            <a:r>
              <a:rPr lang="en" sz="1800" b="1">
                <a:solidFill>
                  <a:srgbClr val="C00000"/>
                </a:solidFill>
                <a:latin typeface="Courier New"/>
                <a:ea typeface="Courier New"/>
                <a:cs typeface="Courier New"/>
                <a:sym typeface="Courier New"/>
              </a:rPr>
              <a:t>-x == ~x + 1</a:t>
            </a:r>
            <a:endParaRPr/>
          </a:p>
        </p:txBody>
      </p:sp>
      <p:sp>
        <p:nvSpPr>
          <p:cNvPr id="234" name="Google Shape;234;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3"/>
          <p:cNvSpPr txBox="1">
            <a:spLocks noGrp="1"/>
          </p:cNvSpPr>
          <p:nvPr>
            <p:ph type="title"/>
          </p:nvPr>
        </p:nvSpPr>
        <p:spPr>
          <a:xfrm>
            <a:off x="311700" y="170125"/>
            <a:ext cx="8520600" cy="572700"/>
          </a:xfrm>
          <a:prstGeom prst="rect">
            <a:avLst/>
          </a:prstGeom>
          <a:noFill/>
          <a:ln>
            <a:noFill/>
          </a:ln>
        </p:spPr>
        <p:txBody>
          <a:bodyPr spcFirstLastPara="1" wrap="square" lIns="68575" tIns="34275" rIns="68575" bIns="34275" anchor="ctr" anchorCtr="0">
            <a:normAutofit/>
          </a:bodyPr>
          <a:lstStyle/>
          <a:p>
            <a:pPr marL="88900" lvl="0" indent="-88900" algn="l" rtl="0">
              <a:spcBef>
                <a:spcPts val="0"/>
              </a:spcBef>
              <a:spcAft>
                <a:spcPts val="0"/>
              </a:spcAft>
              <a:buNone/>
            </a:pPr>
            <a:r>
              <a:rPr lang="en" sz="2800" b="1"/>
              <a:t>Integers</a:t>
            </a:r>
            <a:endParaRPr sz="2800" b="1"/>
          </a:p>
        </p:txBody>
      </p:sp>
      <p:sp>
        <p:nvSpPr>
          <p:cNvPr id="242" name="Google Shape;242;p43" descr="&quot;Consequences of finite width representations&quot; and the following bullet are highlighted in purple"/>
          <p:cNvSpPr txBox="1">
            <a:spLocks noGrp="1"/>
          </p:cNvSpPr>
          <p:nvPr>
            <p:ph type="body" idx="1"/>
          </p:nvPr>
        </p:nvSpPr>
        <p:spPr>
          <a:xfrm>
            <a:off x="311700" y="742825"/>
            <a:ext cx="8520600" cy="3518100"/>
          </a:xfrm>
          <a:prstGeom prst="rect">
            <a:avLst/>
          </a:prstGeom>
          <a:noFill/>
          <a:ln>
            <a:noFill/>
          </a:ln>
        </p:spPr>
        <p:txBody>
          <a:bodyPr spcFirstLastPara="1" wrap="square" lIns="68575" tIns="34275" rIns="68575" bIns="34275" anchor="t" anchorCtr="0">
            <a:normAutofit/>
          </a:bodyPr>
          <a:lstStyle/>
          <a:p>
            <a:pPr marL="254000" lvl="0" indent="-292100" algn="l" rtl="0">
              <a:spcBef>
                <a:spcPts val="0"/>
              </a:spcBef>
              <a:spcAft>
                <a:spcPts val="0"/>
              </a:spcAft>
              <a:buSzPts val="1800"/>
              <a:buChar char="●"/>
            </a:pPr>
            <a:r>
              <a:rPr lang="en" sz="1800"/>
              <a:t>Binary representation of integers</a:t>
            </a:r>
            <a:endParaRPr sz="1800"/>
          </a:p>
          <a:p>
            <a:pPr marL="482600" lvl="1" indent="-184150" algn="l" rtl="0">
              <a:spcBef>
                <a:spcPts val="400"/>
              </a:spcBef>
              <a:spcAft>
                <a:spcPts val="0"/>
              </a:spcAft>
              <a:buSzPts val="1500"/>
              <a:buChar char="○"/>
            </a:pPr>
            <a:r>
              <a:rPr lang="en" sz="1500"/>
              <a:t>Unsigned and signed</a:t>
            </a:r>
            <a:endParaRPr sz="1500"/>
          </a:p>
          <a:p>
            <a:pPr marL="482600" lvl="1" indent="-184150" algn="l" rtl="0">
              <a:spcBef>
                <a:spcPts val="400"/>
              </a:spcBef>
              <a:spcAft>
                <a:spcPts val="0"/>
              </a:spcAft>
              <a:buSzPts val="1500"/>
              <a:buChar char="○"/>
            </a:pPr>
            <a:r>
              <a:rPr lang="en" sz="1500"/>
              <a:t>Casting in C</a:t>
            </a:r>
            <a:endParaRPr sz="1500"/>
          </a:p>
          <a:p>
            <a:pPr marL="482600" lvl="1" indent="-158750" algn="l" rtl="0">
              <a:spcBef>
                <a:spcPts val="400"/>
              </a:spcBef>
              <a:spcAft>
                <a:spcPts val="0"/>
              </a:spcAft>
              <a:buSzPts val="1100"/>
              <a:buChar char="○"/>
            </a:pPr>
            <a:r>
              <a:rPr lang="en"/>
              <a:t>Arithmetic operations</a:t>
            </a:r>
            <a:endParaRPr/>
          </a:p>
          <a:p>
            <a:pPr marL="254000" lvl="0" indent="-292100" algn="l" rtl="0">
              <a:spcBef>
                <a:spcPts val="400"/>
              </a:spcBef>
              <a:spcAft>
                <a:spcPts val="0"/>
              </a:spcAft>
              <a:buSzPts val="1800"/>
              <a:buChar char="●"/>
            </a:pPr>
            <a:r>
              <a:rPr lang="en" sz="1800" b="1">
                <a:solidFill>
                  <a:srgbClr val="7030A0"/>
                </a:solidFill>
              </a:rPr>
              <a:t>Consequences of finite width representations</a:t>
            </a:r>
            <a:endParaRPr sz="1800" b="1">
              <a:solidFill>
                <a:srgbClr val="7030A0"/>
              </a:solidFill>
            </a:endParaRPr>
          </a:p>
          <a:p>
            <a:pPr marL="482600" lvl="1" indent="-184150" algn="l" rtl="0">
              <a:spcBef>
                <a:spcPts val="400"/>
              </a:spcBef>
              <a:spcAft>
                <a:spcPts val="0"/>
              </a:spcAft>
              <a:buClr>
                <a:srgbClr val="7030A0"/>
              </a:buClr>
              <a:buSzPts val="1500"/>
              <a:buChar char="○"/>
            </a:pPr>
            <a:r>
              <a:rPr lang="en" b="1">
                <a:solidFill>
                  <a:srgbClr val="7030A0"/>
                </a:solidFill>
              </a:rPr>
              <a:t>O</a:t>
            </a:r>
            <a:r>
              <a:rPr lang="en" sz="1500" b="1">
                <a:solidFill>
                  <a:srgbClr val="7030A0"/>
                </a:solidFill>
              </a:rPr>
              <a:t>verflow</a:t>
            </a:r>
            <a:endParaRPr sz="1500" b="1">
              <a:solidFill>
                <a:srgbClr val="7030A0"/>
              </a:solidFill>
            </a:endParaRPr>
          </a:p>
          <a:p>
            <a:pPr marL="254000" lvl="0" indent="-292100" algn="l" rtl="0">
              <a:spcBef>
                <a:spcPts val="400"/>
              </a:spcBef>
              <a:spcAft>
                <a:spcPts val="0"/>
              </a:spcAft>
              <a:buSzPts val="1800"/>
              <a:buChar char="●"/>
            </a:pPr>
            <a:r>
              <a:rPr lang="en" sz="1800"/>
              <a:t>Shifting operations</a:t>
            </a:r>
            <a:endParaRPr sz="1800"/>
          </a:p>
          <a:p>
            <a:pPr marL="254000" lvl="0" indent="-177800" algn="l" rtl="0">
              <a:spcBef>
                <a:spcPts val="400"/>
              </a:spcBef>
              <a:spcAft>
                <a:spcPts val="0"/>
              </a:spcAft>
              <a:buSzPts val="1300"/>
              <a:buNone/>
            </a:pPr>
            <a:endParaRPr sz="1100"/>
          </a:p>
        </p:txBody>
      </p:sp>
      <p:sp>
        <p:nvSpPr>
          <p:cNvPr id="243" name="Google Shape;243;p43"/>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Arithmetic Overflow (Review)</a:t>
            </a:r>
            <a:endParaRPr/>
          </a:p>
        </p:txBody>
      </p:sp>
      <p:sp>
        <p:nvSpPr>
          <p:cNvPr id="249" name="Google Shape;249;p4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What happens if a calculation produces a result that </a:t>
            </a:r>
            <a:r>
              <a:rPr lang="en" i="1"/>
              <a:t>can’t</a:t>
            </a:r>
            <a:r>
              <a:rPr lang="en"/>
              <a:t> be represented in the current encoding scheme? </a:t>
            </a:r>
            <a:r>
              <a:rPr lang="en" b="1">
                <a:solidFill>
                  <a:srgbClr val="7030A0"/>
                </a:solidFill>
              </a:rPr>
              <a:t>Overflow!</a:t>
            </a:r>
            <a:endParaRPr/>
          </a:p>
          <a:p>
            <a:pPr marL="914400" lvl="1" indent="-323850" algn="l" rtl="0">
              <a:spcBef>
                <a:spcPts val="0"/>
              </a:spcBef>
              <a:spcAft>
                <a:spcPts val="0"/>
              </a:spcAft>
              <a:buSzPts val="1500"/>
              <a:buChar char="○"/>
            </a:pPr>
            <a:r>
              <a:rPr lang="en"/>
              <a:t>Remember: fixed width integers can’t represent every possible number</a:t>
            </a:r>
            <a:endParaRPr/>
          </a:p>
          <a:p>
            <a:pPr marL="914400" lvl="1" indent="-323850" algn="l" rtl="0">
              <a:spcBef>
                <a:spcPts val="0"/>
              </a:spcBef>
              <a:spcAft>
                <a:spcPts val="0"/>
              </a:spcAft>
              <a:buSzPts val="1500"/>
              <a:buChar char="○"/>
            </a:pPr>
            <a:r>
              <a:rPr lang="en"/>
              <a:t>Occurs in both signed and unsigned</a:t>
            </a:r>
            <a:endParaRPr/>
          </a:p>
          <a:p>
            <a:pPr marL="914400" lvl="1" indent="-323850" algn="l" rtl="0">
              <a:spcBef>
                <a:spcPts val="0"/>
              </a:spcBef>
              <a:spcAft>
                <a:spcPts val="0"/>
              </a:spcAft>
              <a:buSzPts val="1500"/>
              <a:buChar char="○"/>
            </a:pPr>
            <a:r>
              <a:rPr lang="en"/>
              <a:t>Can occur in both positive </a:t>
            </a:r>
            <a:r>
              <a:rPr lang="en" i="1"/>
              <a:t>and</a:t>
            </a:r>
            <a:r>
              <a:rPr lang="en"/>
              <a:t> negative directions</a:t>
            </a:r>
            <a:endParaRPr/>
          </a:p>
          <a:p>
            <a:pPr marL="457200" lvl="0" indent="-342900" algn="l" rtl="0">
              <a:spcBef>
                <a:spcPts val="0"/>
              </a:spcBef>
              <a:spcAft>
                <a:spcPts val="0"/>
              </a:spcAft>
              <a:buSzPts val="1800"/>
              <a:buChar char="●"/>
            </a:pPr>
            <a:r>
              <a:rPr lang="en"/>
              <a:t>Both C and Java ignore overflow exceptions</a:t>
            </a:r>
            <a:endParaRPr/>
          </a:p>
          <a:p>
            <a:pPr marL="914400" lvl="1" indent="-323850" algn="l" rtl="0">
              <a:spcBef>
                <a:spcPts val="0"/>
              </a:spcBef>
              <a:spcAft>
                <a:spcPts val="0"/>
              </a:spcAft>
              <a:buSzPts val="1500"/>
              <a:buChar char="○"/>
            </a:pPr>
            <a:r>
              <a:rPr lang="en"/>
              <a:t>You end up with a bad value in your program and no indication/warning</a:t>
            </a:r>
            <a:endParaRPr/>
          </a:p>
        </p:txBody>
      </p:sp>
      <p:pic>
        <p:nvPicPr>
          <p:cNvPr id="250" name="Google Shape;250;p44" descr="Meme of an old man in a red shirt shrugging"/>
          <p:cNvPicPr preferRelativeResize="0"/>
          <p:nvPr/>
        </p:nvPicPr>
        <p:blipFill rotWithShape="1">
          <a:blip r:embed="rId3">
            <a:alphaModFix/>
          </a:blip>
          <a:srcRect/>
          <a:stretch/>
        </p:blipFill>
        <p:spPr>
          <a:xfrm>
            <a:off x="7231599" y="2822774"/>
            <a:ext cx="1767201" cy="1438150"/>
          </a:xfrm>
          <a:prstGeom prst="rect">
            <a:avLst/>
          </a:prstGeom>
          <a:noFill/>
          <a:ln>
            <a:noFill/>
          </a:ln>
        </p:spPr>
      </p:pic>
      <p:sp>
        <p:nvSpPr>
          <p:cNvPr id="251" name="Google Shape;251;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Overflow: Unsigned</a:t>
            </a:r>
            <a:endParaRPr/>
          </a:p>
        </p:txBody>
      </p:sp>
      <p:sp>
        <p:nvSpPr>
          <p:cNvPr id="257" name="Google Shape;257;p45"/>
          <p:cNvSpPr txBox="1">
            <a:spLocks noGrp="1"/>
          </p:cNvSpPr>
          <p:nvPr>
            <p:ph type="body" idx="1"/>
          </p:nvPr>
        </p:nvSpPr>
        <p:spPr>
          <a:xfrm>
            <a:off x="311700" y="742825"/>
            <a:ext cx="8520600" cy="648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Addition: drop carry bit (result is 2</a:t>
            </a:r>
            <a:r>
              <a:rPr lang="en" i="1" baseline="30000"/>
              <a:t>w</a:t>
            </a:r>
            <a:r>
              <a:rPr lang="en"/>
              <a:t> too small)</a:t>
            </a:r>
            <a:endParaRPr/>
          </a:p>
        </p:txBody>
      </p:sp>
      <p:sp>
        <p:nvSpPr>
          <p:cNvPr id="258" name="Google Shape;258;p45"/>
          <p:cNvSpPr txBox="1">
            <a:spLocks noGrp="1"/>
          </p:cNvSpPr>
          <p:nvPr>
            <p:ph type="body" idx="1"/>
          </p:nvPr>
        </p:nvSpPr>
        <p:spPr>
          <a:xfrm>
            <a:off x="311700" y="2343000"/>
            <a:ext cx="8520600" cy="457500"/>
          </a:xfrm>
          <a:prstGeom prst="rect">
            <a:avLst/>
          </a:prstGeom>
        </p:spPr>
        <p:txBody>
          <a:bodyPr spcFirstLastPara="1" wrap="square" lIns="91425" tIns="91425" rIns="91425" bIns="91425" anchor="t" anchorCtr="0">
            <a:normAutofit fontScale="92500" lnSpcReduction="10000"/>
          </a:bodyPr>
          <a:lstStyle/>
          <a:p>
            <a:pPr marL="457200" lvl="0" indent="-342900" algn="l" rtl="0">
              <a:spcBef>
                <a:spcPts val="0"/>
              </a:spcBef>
              <a:spcAft>
                <a:spcPts val="0"/>
              </a:spcAft>
              <a:buSzPts val="1800"/>
              <a:buChar char="●"/>
            </a:pPr>
            <a:r>
              <a:rPr lang="en"/>
              <a:t>Subtraction: “borrow” extra bit (result is 2</a:t>
            </a:r>
            <a:r>
              <a:rPr lang="en" i="1" baseline="30000"/>
              <a:t>w</a:t>
            </a:r>
            <a:r>
              <a:rPr lang="en"/>
              <a:t> too large)</a:t>
            </a:r>
            <a:endParaRPr/>
          </a:p>
        </p:txBody>
      </p:sp>
      <p:sp>
        <p:nvSpPr>
          <p:cNvPr id="259" name="Google Shape;259;p45"/>
          <p:cNvSpPr/>
          <p:nvPr/>
        </p:nvSpPr>
        <p:spPr>
          <a:xfrm>
            <a:off x="5602050" y="244575"/>
            <a:ext cx="3309300" cy="9324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C00000"/>
                </a:solidFill>
              </a:rPr>
              <a:t>Occurs when result is </a:t>
            </a:r>
            <a:r>
              <a:rPr lang="en" i="1">
                <a:solidFill>
                  <a:srgbClr val="C00000"/>
                </a:solidFill>
              </a:rPr>
              <a:t>less than</a:t>
            </a:r>
            <a:r>
              <a:rPr lang="en">
                <a:solidFill>
                  <a:srgbClr val="C00000"/>
                </a:solidFill>
              </a:rPr>
              <a:t> both operands for addition, or </a:t>
            </a:r>
            <a:r>
              <a:rPr lang="en" i="1">
                <a:solidFill>
                  <a:srgbClr val="C00000"/>
                </a:solidFill>
              </a:rPr>
              <a:t>greater than</a:t>
            </a:r>
            <a:r>
              <a:rPr lang="en">
                <a:solidFill>
                  <a:srgbClr val="C00000"/>
                </a:solidFill>
              </a:rPr>
              <a:t> for subtraction</a:t>
            </a:r>
            <a:endParaRPr>
              <a:solidFill>
                <a:srgbClr val="C00000"/>
              </a:solidFill>
            </a:endParaRPr>
          </a:p>
        </p:txBody>
      </p:sp>
      <p:pic>
        <p:nvPicPr>
          <p:cNvPr id="260" name="Google Shape;260;p45" descr="A circle labeled &quot;Unsigned&quot; containing the bit values 0000 through 1111, increasing clockwise. The numbers 0 through 1 are written on the outside of the circle, also increasing clockwise. At the top (between 0000 and 1111), there is a dotted line. A blue arrow crosses the line from right to left, and a red arrow crosses it from left to right "/>
          <p:cNvPicPr preferRelativeResize="0"/>
          <p:nvPr/>
        </p:nvPicPr>
        <p:blipFill>
          <a:blip r:embed="rId3">
            <a:alphaModFix/>
          </a:blip>
          <a:stretch>
            <a:fillRect/>
          </a:stretch>
        </p:blipFill>
        <p:spPr>
          <a:xfrm>
            <a:off x="6170050" y="1245625"/>
            <a:ext cx="2848275" cy="2732175"/>
          </a:xfrm>
          <a:prstGeom prst="rect">
            <a:avLst/>
          </a:prstGeom>
          <a:noFill/>
          <a:ln>
            <a:noFill/>
          </a:ln>
        </p:spPr>
      </p:pic>
      <p:sp>
        <p:nvSpPr>
          <p:cNvPr id="261" name="Google Shape;261;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
        <p:nvSpPr>
          <p:cNvPr id="262" name="Google Shape;262;p45"/>
          <p:cNvSpPr txBox="1"/>
          <p:nvPr/>
        </p:nvSpPr>
        <p:spPr>
          <a:xfrm>
            <a:off x="1383625" y="1176975"/>
            <a:ext cx="3537780" cy="1015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 sz="2000" dirty="0">
                <a:solidFill>
                  <a:schemeClr val="dk1"/>
                </a:solidFill>
                <a:latin typeface="Courier New"/>
                <a:ea typeface="Courier New"/>
                <a:cs typeface="Courier New"/>
                <a:sym typeface="Courier New"/>
              </a:rPr>
              <a:t>  1111	=	 15</a:t>
            </a:r>
            <a:endParaRPr sz="2000" dirty="0">
              <a:solidFill>
                <a:schemeClr val="dk1"/>
              </a:solidFill>
            </a:endParaRPr>
          </a:p>
          <a:p>
            <a:pPr marL="0" lvl="0" indent="0" algn="l" rtl="0">
              <a:spcBef>
                <a:spcPts val="0"/>
              </a:spcBef>
              <a:spcAft>
                <a:spcPts val="0"/>
              </a:spcAft>
              <a:buNone/>
            </a:pPr>
            <a:r>
              <a:rPr lang="en" sz="2000" u="sng" dirty="0">
                <a:solidFill>
                  <a:schemeClr val="dk1"/>
                </a:solidFill>
                <a:latin typeface="Courier New"/>
                <a:ea typeface="Courier New"/>
                <a:cs typeface="Courier New"/>
                <a:sym typeface="Courier New"/>
              </a:rPr>
              <a:t>+ 0001	</a:t>
            </a:r>
            <a:r>
              <a:rPr lang="en" sz="2000" dirty="0">
                <a:solidFill>
                  <a:schemeClr val="dk1"/>
                </a:solidFill>
                <a:latin typeface="Courier New"/>
                <a:ea typeface="Courier New"/>
                <a:cs typeface="Courier New"/>
                <a:sym typeface="Courier New"/>
              </a:rPr>
              <a:t>=	 1</a:t>
            </a:r>
            <a:endParaRPr sz="2000" dirty="0">
              <a:solidFill>
                <a:schemeClr val="dk1"/>
              </a:solidFill>
            </a:endParaRPr>
          </a:p>
          <a:p>
            <a:pPr marL="0" lvl="0" indent="0" algn="l" rtl="0">
              <a:spcBef>
                <a:spcPts val="0"/>
              </a:spcBef>
              <a:spcAft>
                <a:spcPts val="0"/>
              </a:spcAft>
              <a:buNone/>
            </a:pPr>
            <a:r>
              <a:rPr lang="en" sz="2000" dirty="0">
                <a:solidFill>
                  <a:schemeClr val="dk1"/>
                </a:solidFill>
                <a:latin typeface="Courier New"/>
                <a:ea typeface="Courier New"/>
                <a:cs typeface="Courier New"/>
                <a:sym typeface="Courier New"/>
              </a:rPr>
              <a:t> 10000	=	</a:t>
            </a:r>
            <a:r>
              <a:rPr lang="en" sz="2000" b="1" dirty="0">
                <a:solidFill>
                  <a:srgbClr val="C00000"/>
                </a:solidFill>
                <a:latin typeface="Courier New"/>
                <a:ea typeface="Courier New"/>
                <a:cs typeface="Courier New"/>
                <a:sym typeface="Courier New"/>
              </a:rPr>
              <a:t> </a:t>
            </a:r>
            <a:r>
              <a:rPr lang="en" sz="2000" dirty="0">
                <a:solidFill>
                  <a:schemeClr val="dk1"/>
                </a:solidFill>
                <a:latin typeface="Courier New"/>
                <a:ea typeface="Courier New"/>
                <a:cs typeface="Courier New"/>
                <a:sym typeface="Courier New"/>
              </a:rPr>
              <a:t>16</a:t>
            </a:r>
            <a:endParaRPr sz="2000" dirty="0">
              <a:latin typeface="Courier New"/>
              <a:ea typeface="Courier New"/>
              <a:cs typeface="Courier New"/>
              <a:sym typeface="Courier New"/>
            </a:endParaRPr>
          </a:p>
        </p:txBody>
      </p:sp>
      <p:cxnSp>
        <p:nvCxnSpPr>
          <p:cNvPr id="263" name="Google Shape;263;p45" descr="Line crossing out the number 17 in the equation"/>
          <p:cNvCxnSpPr/>
          <p:nvPr/>
        </p:nvCxnSpPr>
        <p:spPr>
          <a:xfrm flipH="1">
            <a:off x="4385983" y="1844843"/>
            <a:ext cx="269700" cy="237300"/>
          </a:xfrm>
          <a:prstGeom prst="straightConnector1">
            <a:avLst/>
          </a:prstGeom>
          <a:noFill/>
          <a:ln w="38100" cap="flat" cmpd="sng">
            <a:solidFill>
              <a:srgbClr val="C00000"/>
            </a:solidFill>
            <a:prstDash val="solid"/>
            <a:round/>
            <a:headEnd type="none" w="med" len="med"/>
            <a:tailEnd type="none" w="med" len="med"/>
          </a:ln>
        </p:spPr>
      </p:cxnSp>
      <p:sp>
        <p:nvSpPr>
          <p:cNvPr id="264" name="Google Shape;264;p45" descr="Next to the number 17 in the equation"/>
          <p:cNvSpPr txBox="1"/>
          <p:nvPr/>
        </p:nvSpPr>
        <p:spPr>
          <a:xfrm>
            <a:off x="4605383" y="1782431"/>
            <a:ext cx="353400" cy="4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rgbClr val="C00000"/>
                </a:solidFill>
                <a:latin typeface="Source Code Pro"/>
                <a:ea typeface="Source Code Pro"/>
                <a:cs typeface="Source Code Pro"/>
                <a:sym typeface="Source Code Pro"/>
              </a:rPr>
              <a:t>0</a:t>
            </a:r>
            <a:endParaRPr sz="2000" b="1" dirty="0">
              <a:solidFill>
                <a:srgbClr val="C00000"/>
              </a:solidFill>
              <a:latin typeface="Source Code Pro"/>
              <a:ea typeface="Source Code Pro"/>
              <a:cs typeface="Source Code Pro"/>
              <a:sym typeface="Source Code Pro"/>
            </a:endParaRPr>
          </a:p>
        </p:txBody>
      </p:sp>
      <p:cxnSp>
        <p:nvCxnSpPr>
          <p:cNvPr id="265" name="Google Shape;265;p45" descr="Line crossing out the &quot;1&quot; in the leftmost bit of 10001 in the equation"/>
          <p:cNvCxnSpPr/>
          <p:nvPr/>
        </p:nvCxnSpPr>
        <p:spPr>
          <a:xfrm flipH="1">
            <a:off x="1602475" y="1896000"/>
            <a:ext cx="204300" cy="223500"/>
          </a:xfrm>
          <a:prstGeom prst="straightConnector1">
            <a:avLst/>
          </a:prstGeom>
          <a:noFill/>
          <a:ln w="38100" cap="flat" cmpd="sng">
            <a:solidFill>
              <a:srgbClr val="C00000"/>
            </a:solidFill>
            <a:prstDash val="solid"/>
            <a:round/>
            <a:headEnd type="none" w="med" len="med"/>
            <a:tailEnd type="none" w="med" len="med"/>
          </a:ln>
        </p:spPr>
      </p:cxnSp>
      <p:sp>
        <p:nvSpPr>
          <p:cNvPr id="266" name="Google Shape;266;p45"/>
          <p:cNvSpPr txBox="1"/>
          <p:nvPr/>
        </p:nvSpPr>
        <p:spPr>
          <a:xfrm>
            <a:off x="1383624" y="2757425"/>
            <a:ext cx="4325800" cy="101562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 sz="2000" dirty="0">
                <a:solidFill>
                  <a:schemeClr val="dk1"/>
                </a:solidFill>
                <a:latin typeface="Courier New"/>
                <a:ea typeface="Courier New"/>
                <a:cs typeface="Courier New"/>
                <a:sym typeface="Courier New"/>
              </a:rPr>
              <a:t>  0001	=	 1</a:t>
            </a:r>
            <a:endParaRPr sz="2000" dirty="0">
              <a:solidFill>
                <a:schemeClr val="dk1"/>
              </a:solidFill>
            </a:endParaRPr>
          </a:p>
          <a:p>
            <a:pPr marL="0" lvl="0" indent="0" algn="l" rtl="0">
              <a:spcBef>
                <a:spcPts val="0"/>
              </a:spcBef>
              <a:spcAft>
                <a:spcPts val="0"/>
              </a:spcAft>
              <a:buNone/>
            </a:pPr>
            <a:r>
              <a:rPr lang="en" sz="2000" u="sng" dirty="0">
                <a:solidFill>
                  <a:schemeClr val="dk1"/>
                </a:solidFill>
                <a:latin typeface="Courier New"/>
                <a:ea typeface="Courier New"/>
                <a:cs typeface="Courier New"/>
                <a:sym typeface="Courier New"/>
              </a:rPr>
              <a:t>- 0010	</a:t>
            </a:r>
            <a:r>
              <a:rPr lang="en" sz="2000" dirty="0">
                <a:solidFill>
                  <a:schemeClr val="dk1"/>
                </a:solidFill>
                <a:latin typeface="Courier New"/>
                <a:ea typeface="Courier New"/>
                <a:cs typeface="Courier New"/>
                <a:sym typeface="Courier New"/>
              </a:rPr>
              <a:t>=	 2</a:t>
            </a:r>
            <a:endParaRPr sz="2000" dirty="0">
              <a:solidFill>
                <a:schemeClr val="dk1"/>
              </a:solidFill>
            </a:endParaRPr>
          </a:p>
          <a:p>
            <a:pPr marL="0" lvl="0" indent="0" algn="l" rtl="0">
              <a:spcBef>
                <a:spcPts val="0"/>
              </a:spcBef>
              <a:spcAft>
                <a:spcPts val="0"/>
              </a:spcAft>
              <a:buNone/>
            </a:pPr>
            <a:r>
              <a:rPr lang="en" sz="2000" dirty="0">
                <a:solidFill>
                  <a:schemeClr val="dk1"/>
                </a:solidFill>
                <a:latin typeface="Courier New"/>
                <a:ea typeface="Courier New"/>
                <a:cs typeface="Courier New"/>
                <a:sym typeface="Courier New"/>
              </a:rPr>
              <a:t>  		=	-1</a:t>
            </a:r>
            <a:endParaRPr sz="2000" dirty="0">
              <a:latin typeface="Courier New"/>
              <a:ea typeface="Courier New"/>
              <a:cs typeface="Courier New"/>
              <a:sym typeface="Courier New"/>
            </a:endParaRPr>
          </a:p>
        </p:txBody>
      </p:sp>
      <p:cxnSp>
        <p:nvCxnSpPr>
          <p:cNvPr id="267" name="Google Shape;267;p45" descr="Line crossing out the -1 in the equation"/>
          <p:cNvCxnSpPr/>
          <p:nvPr/>
        </p:nvCxnSpPr>
        <p:spPr>
          <a:xfrm flipH="1">
            <a:off x="4264958" y="3431538"/>
            <a:ext cx="269700" cy="237300"/>
          </a:xfrm>
          <a:prstGeom prst="straightConnector1">
            <a:avLst/>
          </a:prstGeom>
          <a:noFill/>
          <a:ln w="38100" cap="flat" cmpd="sng">
            <a:solidFill>
              <a:srgbClr val="1155CC"/>
            </a:solidFill>
            <a:prstDash val="solid"/>
            <a:round/>
            <a:headEnd type="none" w="med" len="med"/>
            <a:tailEnd type="none" w="med" len="med"/>
          </a:ln>
        </p:spPr>
      </p:cxnSp>
      <p:sp>
        <p:nvSpPr>
          <p:cNvPr id="268" name="Google Shape;268;p45" descr="Extra bit added to the left of 0b0001 in the equation"/>
          <p:cNvSpPr txBox="1"/>
          <p:nvPr/>
        </p:nvSpPr>
        <p:spPr>
          <a:xfrm>
            <a:off x="1527925" y="2705738"/>
            <a:ext cx="353400" cy="4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1155CC"/>
                </a:solidFill>
                <a:latin typeface="Source Code Pro"/>
                <a:ea typeface="Source Code Pro"/>
                <a:cs typeface="Source Code Pro"/>
                <a:sym typeface="Source Code Pro"/>
              </a:rPr>
              <a:t>1</a:t>
            </a:r>
            <a:endParaRPr sz="2000" b="1">
              <a:solidFill>
                <a:srgbClr val="1155CC"/>
              </a:solidFill>
              <a:latin typeface="Source Code Pro"/>
              <a:ea typeface="Source Code Pro"/>
              <a:cs typeface="Source Code Pro"/>
              <a:sym typeface="Source Code Pro"/>
            </a:endParaRPr>
          </a:p>
        </p:txBody>
      </p:sp>
      <p:sp>
        <p:nvSpPr>
          <p:cNvPr id="269" name="Google Shape;269;p45" descr="At the bottom of the equation, where the solution should be"/>
          <p:cNvSpPr txBox="1"/>
          <p:nvPr/>
        </p:nvSpPr>
        <p:spPr>
          <a:xfrm>
            <a:off x="1648625" y="3301100"/>
            <a:ext cx="816900" cy="4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rgbClr val="1155CC"/>
                </a:solidFill>
                <a:latin typeface="Source Code Pro"/>
                <a:ea typeface="Source Code Pro"/>
                <a:cs typeface="Source Code Pro"/>
                <a:sym typeface="Source Code Pro"/>
              </a:rPr>
              <a:t>1111</a:t>
            </a:r>
            <a:endParaRPr sz="2000" b="1" dirty="0">
              <a:solidFill>
                <a:srgbClr val="1155CC"/>
              </a:solidFill>
              <a:latin typeface="Source Code Pro"/>
              <a:ea typeface="Source Code Pro"/>
              <a:cs typeface="Source Code Pro"/>
              <a:sym typeface="Source Code Pro"/>
            </a:endParaRPr>
          </a:p>
        </p:txBody>
      </p:sp>
      <p:sp>
        <p:nvSpPr>
          <p:cNvPr id="270" name="Google Shape;270;p45" descr="Next to the -1 in the equation"/>
          <p:cNvSpPr txBox="1"/>
          <p:nvPr/>
        </p:nvSpPr>
        <p:spPr>
          <a:xfrm>
            <a:off x="4410083" y="3388463"/>
            <a:ext cx="548700" cy="4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1155CC"/>
                </a:solidFill>
                <a:latin typeface="Source Code Pro"/>
                <a:ea typeface="Source Code Pro"/>
                <a:cs typeface="Source Code Pro"/>
                <a:sym typeface="Source Code Pro"/>
              </a:rPr>
              <a:t>15</a:t>
            </a:r>
            <a:endParaRPr sz="2000" b="1">
              <a:solidFill>
                <a:srgbClr val="1155CC"/>
              </a:solidFill>
              <a:latin typeface="Source Code Pro"/>
              <a:ea typeface="Source Code Pro"/>
              <a:cs typeface="Source Code Pro"/>
              <a:sym typeface="Source Code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Overflow: Signed</a:t>
            </a:r>
            <a:endParaRPr/>
          </a:p>
        </p:txBody>
      </p:sp>
      <p:sp>
        <p:nvSpPr>
          <p:cNvPr id="276" name="Google Shape;276;p46"/>
          <p:cNvSpPr txBox="1">
            <a:spLocks noGrp="1"/>
          </p:cNvSpPr>
          <p:nvPr>
            <p:ph type="body" idx="1"/>
          </p:nvPr>
        </p:nvSpPr>
        <p:spPr>
          <a:xfrm>
            <a:off x="311700" y="742825"/>
            <a:ext cx="8520600" cy="57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Positive addition: (+) + (+) = (-)</a:t>
            </a:r>
            <a:endParaRPr/>
          </a:p>
        </p:txBody>
      </p:sp>
      <p:sp>
        <p:nvSpPr>
          <p:cNvPr id="277" name="Google Shape;277;p46"/>
          <p:cNvSpPr txBox="1"/>
          <p:nvPr/>
        </p:nvSpPr>
        <p:spPr>
          <a:xfrm>
            <a:off x="1383624" y="1176975"/>
            <a:ext cx="4489351" cy="1015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 sz="2000" dirty="0">
                <a:solidFill>
                  <a:schemeClr val="dk1"/>
                </a:solidFill>
                <a:latin typeface="Courier New"/>
                <a:ea typeface="Courier New"/>
                <a:cs typeface="Courier New"/>
                <a:sym typeface="Courier New"/>
              </a:rPr>
              <a:t>  0110	=	 6</a:t>
            </a:r>
            <a:endParaRPr sz="2000" dirty="0">
              <a:solidFill>
                <a:schemeClr val="dk1"/>
              </a:solidFill>
            </a:endParaRPr>
          </a:p>
          <a:p>
            <a:pPr marL="0" lvl="0" indent="0" algn="l" rtl="0">
              <a:spcBef>
                <a:spcPts val="0"/>
              </a:spcBef>
              <a:spcAft>
                <a:spcPts val="0"/>
              </a:spcAft>
              <a:buNone/>
            </a:pPr>
            <a:r>
              <a:rPr lang="en" sz="2000" u="sng" dirty="0">
                <a:solidFill>
                  <a:schemeClr val="dk1"/>
                </a:solidFill>
                <a:latin typeface="Courier New"/>
                <a:ea typeface="Courier New"/>
                <a:cs typeface="Courier New"/>
                <a:sym typeface="Courier New"/>
              </a:rPr>
              <a:t>+ 0011	</a:t>
            </a:r>
            <a:r>
              <a:rPr lang="en" sz="2000" dirty="0">
                <a:solidFill>
                  <a:schemeClr val="dk1"/>
                </a:solidFill>
                <a:latin typeface="Courier New"/>
                <a:ea typeface="Courier New"/>
                <a:cs typeface="Courier New"/>
                <a:sym typeface="Courier New"/>
              </a:rPr>
              <a:t>=	 3</a:t>
            </a:r>
            <a:endParaRPr sz="2000" dirty="0">
              <a:solidFill>
                <a:schemeClr val="dk1"/>
              </a:solidFill>
            </a:endParaRPr>
          </a:p>
          <a:p>
            <a:pPr marL="0" lvl="0" indent="0" algn="l" rtl="0">
              <a:spcBef>
                <a:spcPts val="0"/>
              </a:spcBef>
              <a:spcAft>
                <a:spcPts val="0"/>
              </a:spcAft>
              <a:buNone/>
            </a:pPr>
            <a:r>
              <a:rPr lang="en" sz="2000" dirty="0">
                <a:solidFill>
                  <a:schemeClr val="dk1"/>
                </a:solidFill>
                <a:latin typeface="Courier New"/>
                <a:ea typeface="Courier New"/>
                <a:cs typeface="Courier New"/>
                <a:sym typeface="Courier New"/>
              </a:rPr>
              <a:t> </a:t>
            </a:r>
            <a:r>
              <a:rPr lang="en" sz="2000" dirty="0">
                <a:solidFill>
                  <a:schemeClr val="dk2"/>
                </a:solidFill>
                <a:latin typeface="Courier New"/>
                <a:ea typeface="Courier New"/>
                <a:cs typeface="Courier New"/>
                <a:sym typeface="Courier New"/>
              </a:rPr>
              <a:t> </a:t>
            </a:r>
            <a:r>
              <a:rPr lang="en" sz="2000" dirty="0">
                <a:solidFill>
                  <a:schemeClr val="dk1"/>
                </a:solidFill>
                <a:latin typeface="Courier New"/>
                <a:ea typeface="Courier New"/>
                <a:cs typeface="Courier New"/>
                <a:sym typeface="Courier New"/>
              </a:rPr>
              <a:t>1001	=	</a:t>
            </a:r>
            <a:r>
              <a:rPr lang="en" sz="2000" b="1" dirty="0">
                <a:solidFill>
                  <a:srgbClr val="C00000"/>
                </a:solidFill>
                <a:latin typeface="Courier New"/>
                <a:ea typeface="Courier New"/>
                <a:cs typeface="Courier New"/>
                <a:sym typeface="Courier New"/>
              </a:rPr>
              <a:t>-7</a:t>
            </a:r>
            <a:r>
              <a:rPr lang="en" sz="2000" dirty="0">
                <a:solidFill>
                  <a:schemeClr val="dk1"/>
                </a:solidFill>
                <a:latin typeface="Courier New"/>
                <a:ea typeface="Courier New"/>
                <a:cs typeface="Courier New"/>
                <a:sym typeface="Courier New"/>
              </a:rPr>
              <a:t>???</a:t>
            </a:r>
            <a:endParaRPr sz="2000" dirty="0">
              <a:latin typeface="Courier New"/>
              <a:ea typeface="Courier New"/>
              <a:cs typeface="Courier New"/>
              <a:sym typeface="Courier New"/>
            </a:endParaRPr>
          </a:p>
        </p:txBody>
      </p:sp>
      <p:sp>
        <p:nvSpPr>
          <p:cNvPr id="278" name="Google Shape;278;p46"/>
          <p:cNvSpPr txBox="1">
            <a:spLocks noGrp="1"/>
          </p:cNvSpPr>
          <p:nvPr>
            <p:ph type="body" idx="1"/>
          </p:nvPr>
        </p:nvSpPr>
        <p:spPr>
          <a:xfrm>
            <a:off x="311700" y="2342850"/>
            <a:ext cx="8520600" cy="457800"/>
          </a:xfrm>
          <a:prstGeom prst="rect">
            <a:avLst/>
          </a:prstGeom>
        </p:spPr>
        <p:txBody>
          <a:bodyPr spcFirstLastPara="1" wrap="square" lIns="91425" tIns="91425" rIns="91425" bIns="91425" anchor="t" anchorCtr="0">
            <a:normAutofit fontScale="92500" lnSpcReduction="10000"/>
          </a:bodyPr>
          <a:lstStyle/>
          <a:p>
            <a:pPr marL="457200" lvl="0" indent="-342900" algn="l" rtl="0">
              <a:spcBef>
                <a:spcPts val="0"/>
              </a:spcBef>
              <a:spcAft>
                <a:spcPts val="0"/>
              </a:spcAft>
              <a:buSzPts val="1800"/>
              <a:buChar char="●"/>
            </a:pPr>
            <a:r>
              <a:rPr lang="en"/>
              <a:t>Negative addition (i.e. subtraction): (-) + (-) = (+)</a:t>
            </a:r>
            <a:endParaRPr/>
          </a:p>
        </p:txBody>
      </p:sp>
      <p:sp>
        <p:nvSpPr>
          <p:cNvPr id="279" name="Google Shape;279;p46"/>
          <p:cNvSpPr txBox="1"/>
          <p:nvPr/>
        </p:nvSpPr>
        <p:spPr>
          <a:xfrm>
            <a:off x="1383624" y="2800650"/>
            <a:ext cx="3887185" cy="1015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 sz="2000" dirty="0">
                <a:solidFill>
                  <a:schemeClr val="dk1"/>
                </a:solidFill>
                <a:latin typeface="Courier New"/>
                <a:ea typeface="Courier New"/>
                <a:cs typeface="Courier New"/>
                <a:sym typeface="Courier New"/>
              </a:rPr>
              <a:t>  1001	=	-7</a:t>
            </a:r>
            <a:endParaRPr sz="2000" dirty="0">
              <a:solidFill>
                <a:schemeClr val="dk1"/>
              </a:solidFill>
            </a:endParaRPr>
          </a:p>
          <a:p>
            <a:pPr marL="0" lvl="0" indent="0" algn="l" rtl="0">
              <a:spcBef>
                <a:spcPts val="0"/>
              </a:spcBef>
              <a:spcAft>
                <a:spcPts val="0"/>
              </a:spcAft>
              <a:buNone/>
            </a:pPr>
            <a:r>
              <a:rPr lang="en" sz="2000" u="sng" dirty="0">
                <a:solidFill>
                  <a:schemeClr val="dk1"/>
                </a:solidFill>
                <a:latin typeface="Courier New"/>
                <a:ea typeface="Courier New"/>
                <a:cs typeface="Courier New"/>
                <a:sym typeface="Courier New"/>
              </a:rPr>
              <a:t>- 0011	</a:t>
            </a:r>
            <a:r>
              <a:rPr lang="en" sz="2000" dirty="0">
                <a:solidFill>
                  <a:schemeClr val="dk1"/>
                </a:solidFill>
                <a:latin typeface="Courier New"/>
                <a:ea typeface="Courier New"/>
                <a:cs typeface="Courier New"/>
                <a:sym typeface="Courier New"/>
              </a:rPr>
              <a:t>=	 3</a:t>
            </a:r>
            <a:endParaRPr sz="2000" dirty="0">
              <a:solidFill>
                <a:schemeClr val="dk1"/>
              </a:solidFill>
            </a:endParaRPr>
          </a:p>
          <a:p>
            <a:pPr marL="0" lvl="0" indent="0" algn="l" rtl="0">
              <a:spcBef>
                <a:spcPts val="0"/>
              </a:spcBef>
              <a:spcAft>
                <a:spcPts val="0"/>
              </a:spcAft>
              <a:buNone/>
            </a:pPr>
            <a:r>
              <a:rPr lang="en" sz="2000" dirty="0">
                <a:solidFill>
                  <a:schemeClr val="dk1"/>
                </a:solidFill>
                <a:latin typeface="Courier New"/>
                <a:ea typeface="Courier New"/>
                <a:cs typeface="Courier New"/>
                <a:sym typeface="Courier New"/>
              </a:rPr>
              <a:t> </a:t>
            </a:r>
            <a:r>
              <a:rPr lang="en" sz="2000" dirty="0">
                <a:solidFill>
                  <a:schemeClr val="dk2"/>
                </a:solidFill>
                <a:latin typeface="Courier New"/>
                <a:ea typeface="Courier New"/>
                <a:cs typeface="Courier New"/>
                <a:sym typeface="Courier New"/>
              </a:rPr>
              <a:t> </a:t>
            </a:r>
            <a:r>
              <a:rPr lang="en" sz="2000" dirty="0">
                <a:solidFill>
                  <a:srgbClr val="C00000"/>
                </a:solidFill>
                <a:latin typeface="Courier New"/>
                <a:ea typeface="Courier New"/>
                <a:cs typeface="Courier New"/>
                <a:sym typeface="Courier New"/>
              </a:rPr>
              <a:t>0</a:t>
            </a:r>
            <a:r>
              <a:rPr lang="en" sz="2000" dirty="0">
                <a:solidFill>
                  <a:schemeClr val="dk1"/>
                </a:solidFill>
                <a:latin typeface="Courier New"/>
                <a:ea typeface="Courier New"/>
                <a:cs typeface="Courier New"/>
                <a:sym typeface="Courier New"/>
              </a:rPr>
              <a:t>110	=	 </a:t>
            </a:r>
            <a:r>
              <a:rPr lang="en" sz="2000" b="1" dirty="0">
                <a:solidFill>
                  <a:srgbClr val="C00000"/>
                </a:solidFill>
                <a:latin typeface="Courier New"/>
                <a:ea typeface="Courier New"/>
                <a:cs typeface="Courier New"/>
                <a:sym typeface="Courier New"/>
              </a:rPr>
              <a:t>6</a:t>
            </a:r>
            <a:r>
              <a:rPr lang="en" sz="2000" dirty="0">
                <a:solidFill>
                  <a:schemeClr val="dk1"/>
                </a:solidFill>
                <a:latin typeface="Courier New"/>
                <a:ea typeface="Courier New"/>
                <a:cs typeface="Courier New"/>
                <a:sym typeface="Courier New"/>
              </a:rPr>
              <a:t>???</a:t>
            </a:r>
            <a:endParaRPr sz="2000" dirty="0">
              <a:latin typeface="Courier New"/>
              <a:ea typeface="Courier New"/>
              <a:cs typeface="Courier New"/>
              <a:sym typeface="Courier New"/>
            </a:endParaRPr>
          </a:p>
        </p:txBody>
      </p:sp>
      <p:sp>
        <p:nvSpPr>
          <p:cNvPr id="280" name="Google Shape;280;p46"/>
          <p:cNvSpPr/>
          <p:nvPr/>
        </p:nvSpPr>
        <p:spPr>
          <a:xfrm>
            <a:off x="5602050" y="244575"/>
            <a:ext cx="3309300" cy="9324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C00000"/>
                </a:solidFill>
              </a:rPr>
              <a:t>Occurs when both operands for an </a:t>
            </a:r>
            <a:r>
              <a:rPr lang="en" i="1">
                <a:solidFill>
                  <a:srgbClr val="C00000"/>
                </a:solidFill>
              </a:rPr>
              <a:t>addition</a:t>
            </a:r>
            <a:r>
              <a:rPr lang="en">
                <a:solidFill>
                  <a:srgbClr val="C00000"/>
                </a:solidFill>
              </a:rPr>
              <a:t> have the same sign, and result doesn’t match</a:t>
            </a:r>
            <a:endParaRPr>
              <a:solidFill>
                <a:srgbClr val="C00000"/>
              </a:solidFill>
            </a:endParaRPr>
          </a:p>
        </p:txBody>
      </p:sp>
      <p:pic>
        <p:nvPicPr>
          <p:cNvPr id="281" name="Google Shape;281;p46" descr="A circle labeled &quot;Two's Complement&quot; containing the binary values 0000 through 1111, increasing clockwise. On the outside are the numbers +0 through +7, increasing clockwise on the right side of the circle, and -8 through -1, increasing on the left side. At the bottom (between +7 and -8) is a dotted line. A blue arrow crosses the line form left to right, and a red arrow crosses from right to left."/>
          <p:cNvPicPr preferRelativeResize="0"/>
          <p:nvPr/>
        </p:nvPicPr>
        <p:blipFill>
          <a:blip r:embed="rId3">
            <a:alphaModFix/>
          </a:blip>
          <a:stretch>
            <a:fillRect/>
          </a:stretch>
        </p:blipFill>
        <p:spPr>
          <a:xfrm>
            <a:off x="6139450" y="1375775"/>
            <a:ext cx="2958750" cy="2820025"/>
          </a:xfrm>
          <a:prstGeom prst="rect">
            <a:avLst/>
          </a:prstGeom>
          <a:noFill/>
          <a:ln>
            <a:noFill/>
          </a:ln>
        </p:spPr>
      </p:pic>
      <p:sp>
        <p:nvSpPr>
          <p:cNvPr id="282" name="Google Shape;282;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does this matter?</a:t>
            </a:r>
            <a:endParaRPr/>
          </a:p>
        </p:txBody>
      </p:sp>
      <p:sp>
        <p:nvSpPr>
          <p:cNvPr id="288" name="Google Shape;288;p47"/>
          <p:cNvSpPr txBox="1">
            <a:spLocks noGrp="1"/>
          </p:cNvSpPr>
          <p:nvPr>
            <p:ph type="body" idx="1"/>
          </p:nvPr>
        </p:nvSpPr>
        <p:spPr>
          <a:xfrm>
            <a:off x="311700" y="742825"/>
            <a:ext cx="8520600" cy="1748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t>1985:</a:t>
            </a:r>
            <a:r>
              <a:rPr lang="en"/>
              <a:t> Therac-25 radiation therapy machine</a:t>
            </a:r>
            <a:endParaRPr/>
          </a:p>
          <a:p>
            <a:pPr marL="914400" lvl="1" indent="-323850" algn="l" rtl="0">
              <a:spcBef>
                <a:spcPts val="0"/>
              </a:spcBef>
              <a:spcAft>
                <a:spcPts val="0"/>
              </a:spcAft>
              <a:buSzPts val="1500"/>
              <a:buChar char="○"/>
            </a:pPr>
            <a:r>
              <a:rPr lang="en"/>
              <a:t>Overdoses of radiation due to arithmetic overflow on 1-byte safety flag</a:t>
            </a:r>
            <a:endParaRPr/>
          </a:p>
          <a:p>
            <a:pPr marL="457200" lvl="0" indent="-342900" algn="l" rtl="0">
              <a:spcBef>
                <a:spcPts val="0"/>
              </a:spcBef>
              <a:spcAft>
                <a:spcPts val="0"/>
              </a:spcAft>
              <a:buSzPts val="1800"/>
              <a:buChar char="●"/>
            </a:pPr>
            <a:r>
              <a:rPr lang="en" b="1"/>
              <a:t>2000:</a:t>
            </a:r>
            <a:r>
              <a:rPr lang="en"/>
              <a:t> Y2K problem</a:t>
            </a:r>
            <a:endParaRPr/>
          </a:p>
          <a:p>
            <a:pPr marL="914400" lvl="1" indent="-323850" algn="l" rtl="0">
              <a:spcBef>
                <a:spcPts val="0"/>
              </a:spcBef>
              <a:spcAft>
                <a:spcPts val="0"/>
              </a:spcAft>
              <a:buSzPts val="1500"/>
              <a:buChar char="○"/>
            </a:pPr>
            <a:r>
              <a:rPr lang="en"/>
              <a:t>Limited representation (2-digit decimal year)</a:t>
            </a:r>
            <a:endParaRPr/>
          </a:p>
          <a:p>
            <a:pPr marL="914400" lvl="1" indent="-323850" algn="l" rtl="0">
              <a:spcBef>
                <a:spcPts val="0"/>
              </a:spcBef>
              <a:spcAft>
                <a:spcPts val="0"/>
              </a:spcAft>
              <a:buSzPts val="1500"/>
              <a:buChar char="○"/>
            </a:pPr>
            <a:r>
              <a:rPr lang="en"/>
              <a:t>Similar issue will occur with Unix time in 2038!</a:t>
            </a:r>
            <a:endParaRPr/>
          </a:p>
        </p:txBody>
      </p:sp>
      <p:sp>
        <p:nvSpPr>
          <p:cNvPr id="289" name="Google Shape;289;p47"/>
          <p:cNvSpPr txBox="1"/>
          <p:nvPr/>
        </p:nvSpPr>
        <p:spPr>
          <a:xfrm>
            <a:off x="311700" y="2214025"/>
            <a:ext cx="5418600" cy="17043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b="1">
                <a:solidFill>
                  <a:schemeClr val="dk1"/>
                </a:solidFill>
              </a:rPr>
              <a:t>2013:</a:t>
            </a:r>
            <a:r>
              <a:rPr lang="en" sz="1800">
                <a:solidFill>
                  <a:schemeClr val="dk1"/>
                </a:solidFill>
              </a:rPr>
              <a:t> Deep impact spacecraft lost</a:t>
            </a:r>
            <a:endParaRPr sz="1800">
              <a:solidFill>
                <a:schemeClr val="dk1"/>
              </a:solidFill>
            </a:endParaRPr>
          </a:p>
          <a:p>
            <a:pPr marL="914400" lvl="1" indent="-323850" algn="l" rtl="0">
              <a:lnSpc>
                <a:spcPct val="115000"/>
              </a:lnSpc>
              <a:spcBef>
                <a:spcPts val="0"/>
              </a:spcBef>
              <a:spcAft>
                <a:spcPts val="0"/>
              </a:spcAft>
              <a:buClr>
                <a:schemeClr val="dk1"/>
              </a:buClr>
              <a:buSzPts val="1500"/>
              <a:buChar char="○"/>
            </a:pPr>
            <a:r>
              <a:rPr lang="en" sz="1500">
                <a:solidFill>
                  <a:schemeClr val="dk1"/>
                </a:solidFill>
              </a:rPr>
              <a:t>Suspected integer overflow from storing time as tenth-seconds in unsigned int</a:t>
            </a:r>
            <a:endParaRPr sz="1500">
              <a:solidFill>
                <a:schemeClr val="dk1"/>
              </a:solidFill>
            </a:endParaRPr>
          </a:p>
          <a:p>
            <a:pPr marL="1371600" lvl="2" indent="-323850" algn="l" rtl="0">
              <a:lnSpc>
                <a:spcPct val="115000"/>
              </a:lnSpc>
              <a:spcBef>
                <a:spcPts val="0"/>
              </a:spcBef>
              <a:spcAft>
                <a:spcPts val="0"/>
              </a:spcAft>
              <a:buClr>
                <a:schemeClr val="dk1"/>
              </a:buClr>
              <a:buSzPts val="1500"/>
              <a:buChar char="■"/>
            </a:pPr>
            <a:r>
              <a:rPr lang="en" sz="1500">
                <a:solidFill>
                  <a:schemeClr val="dk1"/>
                </a:solidFill>
              </a:rPr>
              <a:t>Lost on 8/11/13, 00:38:49.6</a:t>
            </a:r>
            <a:endParaRPr sz="1800">
              <a:solidFill>
                <a:schemeClr val="dk1"/>
              </a:solidFill>
            </a:endParaRPr>
          </a:p>
        </p:txBody>
      </p:sp>
      <p:pic>
        <p:nvPicPr>
          <p:cNvPr id="290" name="Google Shape;290;p47" descr="An advertisement that says &quot;REMEMBER: Turn your computer off before midnight on 12/31/1999&quot;, with a Best Buy logo in the bottom right corner"/>
          <p:cNvPicPr preferRelativeResize="0"/>
          <p:nvPr/>
        </p:nvPicPr>
        <p:blipFill>
          <a:blip r:embed="rId3">
            <a:alphaModFix/>
          </a:blip>
          <a:stretch>
            <a:fillRect/>
          </a:stretch>
        </p:blipFill>
        <p:spPr>
          <a:xfrm>
            <a:off x="5479775" y="2082425"/>
            <a:ext cx="3488574" cy="1967500"/>
          </a:xfrm>
          <a:prstGeom prst="rect">
            <a:avLst/>
          </a:prstGeom>
          <a:noFill/>
          <a:ln>
            <a:noFill/>
          </a:ln>
        </p:spPr>
      </p:pic>
      <p:sp>
        <p:nvSpPr>
          <p:cNvPr id="291" name="Google Shape;291;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8"/>
          <p:cNvSpPr txBox="1">
            <a:spLocks noGrp="1"/>
          </p:cNvSpPr>
          <p:nvPr>
            <p:ph type="title"/>
          </p:nvPr>
        </p:nvSpPr>
        <p:spPr>
          <a:xfrm>
            <a:off x="311700" y="170125"/>
            <a:ext cx="8520600" cy="572700"/>
          </a:xfrm>
          <a:prstGeom prst="rect">
            <a:avLst/>
          </a:prstGeom>
          <a:noFill/>
          <a:ln>
            <a:noFill/>
          </a:ln>
        </p:spPr>
        <p:txBody>
          <a:bodyPr spcFirstLastPara="1" wrap="square" lIns="68575" tIns="34275" rIns="68575" bIns="34275" anchor="ctr" anchorCtr="0">
            <a:normAutofit/>
          </a:bodyPr>
          <a:lstStyle/>
          <a:p>
            <a:pPr marL="88900" lvl="0" indent="-88900" algn="l" rtl="0">
              <a:spcBef>
                <a:spcPts val="0"/>
              </a:spcBef>
              <a:spcAft>
                <a:spcPts val="0"/>
              </a:spcAft>
              <a:buNone/>
            </a:pPr>
            <a:r>
              <a:rPr lang="en" sz="2800" b="1"/>
              <a:t>Integers</a:t>
            </a:r>
            <a:endParaRPr sz="2800" b="1"/>
          </a:p>
        </p:txBody>
      </p:sp>
      <p:sp>
        <p:nvSpPr>
          <p:cNvPr id="299" name="Google Shape;299;p48"/>
          <p:cNvSpPr txBox="1">
            <a:spLocks noGrp="1"/>
          </p:cNvSpPr>
          <p:nvPr>
            <p:ph type="body" idx="1"/>
          </p:nvPr>
        </p:nvSpPr>
        <p:spPr>
          <a:xfrm>
            <a:off x="311700" y="742825"/>
            <a:ext cx="8520600" cy="3518100"/>
          </a:xfrm>
          <a:prstGeom prst="rect">
            <a:avLst/>
          </a:prstGeom>
          <a:noFill/>
          <a:ln>
            <a:noFill/>
          </a:ln>
        </p:spPr>
        <p:txBody>
          <a:bodyPr spcFirstLastPara="1" wrap="square" lIns="68575" tIns="34275" rIns="68575" bIns="34275" anchor="t" anchorCtr="0">
            <a:normAutofit/>
          </a:bodyPr>
          <a:lstStyle/>
          <a:p>
            <a:pPr marL="254000" lvl="0" indent="-292100" algn="l" rtl="0">
              <a:spcBef>
                <a:spcPts val="0"/>
              </a:spcBef>
              <a:spcAft>
                <a:spcPts val="0"/>
              </a:spcAft>
              <a:buSzPts val="1800"/>
              <a:buChar char="●"/>
            </a:pPr>
            <a:r>
              <a:rPr lang="en" sz="1800"/>
              <a:t>Binary representation of integers</a:t>
            </a:r>
            <a:endParaRPr sz="1800"/>
          </a:p>
          <a:p>
            <a:pPr marL="482600" lvl="1" indent="-184150" algn="l" rtl="0">
              <a:spcBef>
                <a:spcPts val="400"/>
              </a:spcBef>
              <a:spcAft>
                <a:spcPts val="0"/>
              </a:spcAft>
              <a:buSzPts val="1500"/>
              <a:buChar char="○"/>
            </a:pPr>
            <a:r>
              <a:rPr lang="en" sz="1500"/>
              <a:t>Unsigned and signed</a:t>
            </a:r>
            <a:endParaRPr sz="1500"/>
          </a:p>
          <a:p>
            <a:pPr marL="482600" lvl="1" indent="-184150" algn="l" rtl="0">
              <a:spcBef>
                <a:spcPts val="400"/>
              </a:spcBef>
              <a:spcAft>
                <a:spcPts val="0"/>
              </a:spcAft>
              <a:buSzPts val="1500"/>
              <a:buChar char="○"/>
            </a:pPr>
            <a:r>
              <a:rPr lang="en" sz="1500"/>
              <a:t>Casting in C</a:t>
            </a:r>
            <a:endParaRPr sz="1500"/>
          </a:p>
          <a:p>
            <a:pPr marL="482600" lvl="1" indent="-158750" algn="l" rtl="0">
              <a:spcBef>
                <a:spcPts val="400"/>
              </a:spcBef>
              <a:spcAft>
                <a:spcPts val="0"/>
              </a:spcAft>
              <a:buSzPts val="1100"/>
              <a:buChar char="○"/>
            </a:pPr>
            <a:r>
              <a:rPr lang="en"/>
              <a:t>Arithmetic operations</a:t>
            </a:r>
            <a:endParaRPr/>
          </a:p>
          <a:p>
            <a:pPr marL="254000" lvl="0" indent="-292100" algn="l" rtl="0">
              <a:spcBef>
                <a:spcPts val="400"/>
              </a:spcBef>
              <a:spcAft>
                <a:spcPts val="0"/>
              </a:spcAft>
              <a:buSzPts val="1800"/>
              <a:buChar char="●"/>
            </a:pPr>
            <a:r>
              <a:rPr lang="en" sz="1800"/>
              <a:t>Consequences of finite width representations</a:t>
            </a:r>
            <a:endParaRPr sz="1800"/>
          </a:p>
          <a:p>
            <a:pPr marL="482600" lvl="1" indent="-184150" algn="l" rtl="0">
              <a:spcBef>
                <a:spcPts val="400"/>
              </a:spcBef>
              <a:spcAft>
                <a:spcPts val="0"/>
              </a:spcAft>
              <a:buSzPts val="1500"/>
              <a:buChar char="○"/>
            </a:pPr>
            <a:r>
              <a:rPr lang="en"/>
              <a:t>O</a:t>
            </a:r>
            <a:r>
              <a:rPr lang="en" sz="1500"/>
              <a:t>verflow</a:t>
            </a:r>
            <a:endParaRPr sz="1500"/>
          </a:p>
          <a:p>
            <a:pPr marL="254000" lvl="0" indent="-292100" algn="l" rtl="0">
              <a:spcBef>
                <a:spcPts val="400"/>
              </a:spcBef>
              <a:spcAft>
                <a:spcPts val="0"/>
              </a:spcAft>
              <a:buClr>
                <a:srgbClr val="7030A0"/>
              </a:buClr>
              <a:buSzPts val="1800"/>
              <a:buChar char="●"/>
            </a:pPr>
            <a:r>
              <a:rPr lang="en" sz="1800" b="1">
                <a:solidFill>
                  <a:srgbClr val="7030A0"/>
                </a:solidFill>
              </a:rPr>
              <a:t>Shifting operations</a:t>
            </a:r>
            <a:endParaRPr sz="1800" b="1">
              <a:solidFill>
                <a:srgbClr val="7030A0"/>
              </a:solidFill>
            </a:endParaRPr>
          </a:p>
          <a:p>
            <a:pPr marL="254000" lvl="0" indent="-177800" algn="l" rtl="0">
              <a:spcBef>
                <a:spcPts val="400"/>
              </a:spcBef>
              <a:spcAft>
                <a:spcPts val="0"/>
              </a:spcAft>
              <a:buSzPts val="1300"/>
              <a:buNone/>
            </a:pPr>
            <a:endParaRPr sz="1100"/>
          </a:p>
        </p:txBody>
      </p:sp>
      <p:sp>
        <p:nvSpPr>
          <p:cNvPr id="300" name="Google Shape;300;p48"/>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1"/>
          <p:cNvSpPr txBox="1">
            <a:spLocks noGrp="1"/>
          </p:cNvSpPr>
          <p:nvPr>
            <p:ph type="title"/>
          </p:nvPr>
        </p:nvSpPr>
        <p:spPr>
          <a:xfrm>
            <a:off x="311700" y="170125"/>
            <a:ext cx="8520600" cy="572700"/>
          </a:xfrm>
          <a:prstGeom prst="rect">
            <a:avLst/>
          </a:prstGeom>
          <a:noFill/>
          <a:ln>
            <a:noFill/>
          </a:ln>
        </p:spPr>
        <p:txBody>
          <a:bodyPr spcFirstLastPara="1" wrap="square" lIns="68575" tIns="34275" rIns="68575" bIns="34275" anchor="ctr" anchorCtr="0">
            <a:normAutofit/>
          </a:bodyPr>
          <a:lstStyle/>
          <a:p>
            <a:pPr marL="88900" lvl="0" indent="-88900" algn="l" rtl="0">
              <a:spcBef>
                <a:spcPts val="0"/>
              </a:spcBef>
              <a:spcAft>
                <a:spcPts val="0"/>
              </a:spcAft>
              <a:buNone/>
            </a:pPr>
            <a:r>
              <a:rPr lang="en"/>
              <a:t>Announcements, Reminders</a:t>
            </a:r>
            <a:endParaRPr/>
          </a:p>
        </p:txBody>
      </p:sp>
      <p:sp>
        <p:nvSpPr>
          <p:cNvPr id="133" name="Google Shape;133;p31"/>
          <p:cNvSpPr txBox="1">
            <a:spLocks noGrp="1"/>
          </p:cNvSpPr>
          <p:nvPr>
            <p:ph type="body" idx="1"/>
          </p:nvPr>
        </p:nvSpPr>
        <p:spPr>
          <a:xfrm>
            <a:off x="311700" y="742825"/>
            <a:ext cx="8520600" cy="3518100"/>
          </a:xfrm>
          <a:prstGeom prst="rect">
            <a:avLst/>
          </a:prstGeom>
          <a:noFill/>
          <a:ln>
            <a:noFill/>
          </a:ln>
        </p:spPr>
        <p:txBody>
          <a:bodyPr spcFirstLastPara="1" wrap="square" lIns="68575" tIns="34275" rIns="68575" bIns="34275" anchor="t" anchorCtr="0">
            <a:noAutofit/>
          </a:bodyPr>
          <a:lstStyle/>
          <a:p>
            <a:pPr marL="254000" lvl="0" indent="-292100" algn="l" rtl="0">
              <a:spcBef>
                <a:spcPts val="0"/>
              </a:spcBef>
              <a:spcAft>
                <a:spcPts val="0"/>
              </a:spcAft>
              <a:buSzPts val="1800"/>
              <a:buChar char="●"/>
            </a:pPr>
            <a:r>
              <a:rPr lang="en"/>
              <a:t>Due Today:</a:t>
            </a:r>
            <a:endParaRPr/>
          </a:p>
          <a:p>
            <a:pPr marL="914400" lvl="1" indent="-323850" algn="l" rtl="0">
              <a:spcBef>
                <a:spcPts val="0"/>
              </a:spcBef>
              <a:spcAft>
                <a:spcPts val="0"/>
              </a:spcAft>
              <a:buSzPts val="1500"/>
              <a:buChar char="○"/>
            </a:pPr>
            <a:r>
              <a:rPr lang="en"/>
              <a:t>HW 3 (11:59pm)</a:t>
            </a:r>
            <a:endParaRPr/>
          </a:p>
          <a:p>
            <a:pPr marL="254000" lvl="0" indent="-292100" algn="l" rtl="0">
              <a:spcBef>
                <a:spcPts val="400"/>
              </a:spcBef>
              <a:spcAft>
                <a:spcPts val="0"/>
              </a:spcAft>
              <a:buSzPts val="1800"/>
              <a:buChar char="●"/>
            </a:pPr>
            <a:r>
              <a:rPr lang="en"/>
              <a:t>Due Monday, 7/1</a:t>
            </a:r>
            <a:endParaRPr/>
          </a:p>
          <a:p>
            <a:pPr marL="914400" lvl="1" indent="-323850" algn="l" rtl="0">
              <a:spcBef>
                <a:spcPts val="400"/>
              </a:spcBef>
              <a:spcAft>
                <a:spcPts val="0"/>
              </a:spcAft>
              <a:buSzPts val="1500"/>
              <a:buChar char="○"/>
            </a:pPr>
            <a:r>
              <a:rPr lang="en"/>
              <a:t>RD 6 (1pm)</a:t>
            </a:r>
            <a:endParaRPr/>
          </a:p>
          <a:p>
            <a:pPr marL="914400" lvl="1" indent="-323850" algn="l" rtl="0">
              <a:spcBef>
                <a:spcPts val="400"/>
              </a:spcBef>
              <a:spcAft>
                <a:spcPts val="0"/>
              </a:spcAft>
              <a:buSzPts val="1500"/>
              <a:buChar char="○"/>
            </a:pPr>
            <a:r>
              <a:rPr lang="en"/>
              <a:t>HW 4 (11:59pm)</a:t>
            </a:r>
            <a:endParaRPr/>
          </a:p>
          <a:p>
            <a:pPr marL="254000" lvl="0" indent="-292100" algn="l" rtl="0">
              <a:spcBef>
                <a:spcPts val="400"/>
              </a:spcBef>
              <a:spcAft>
                <a:spcPts val="0"/>
              </a:spcAft>
              <a:buSzPts val="1800"/>
              <a:buChar char="●"/>
            </a:pPr>
            <a:r>
              <a:rPr lang="en"/>
              <a:t>Lab 1b releases today, due 7/10</a:t>
            </a:r>
            <a:endParaRPr/>
          </a:p>
          <a:p>
            <a:pPr marL="482600" lvl="1" indent="-184150" algn="l" rtl="0">
              <a:spcBef>
                <a:spcPts val="400"/>
              </a:spcBef>
              <a:spcAft>
                <a:spcPts val="0"/>
              </a:spcAft>
              <a:buSzPts val="1500"/>
              <a:buChar char="○"/>
            </a:pPr>
            <a:r>
              <a:rPr lang="en"/>
              <a:t>Bit manipulation on a custom encoding scheme</a:t>
            </a:r>
            <a:endParaRPr/>
          </a:p>
          <a:p>
            <a:pPr marL="482600" lvl="1" indent="-184150" algn="l" rtl="0">
              <a:spcBef>
                <a:spcPts val="400"/>
              </a:spcBef>
              <a:spcAft>
                <a:spcPts val="0"/>
              </a:spcAft>
              <a:buSzPts val="1500"/>
              <a:buChar char="○"/>
            </a:pPr>
            <a:r>
              <a:rPr lang="en"/>
              <a:t>Bonus slides at the end might be helpful :)</a:t>
            </a:r>
            <a:endParaRPr/>
          </a:p>
        </p:txBody>
      </p:sp>
      <p:sp>
        <p:nvSpPr>
          <p:cNvPr id="134" name="Google Shape;134;p31"/>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Shift Operations (Review)</a:t>
            </a:r>
            <a:endParaRPr/>
          </a:p>
        </p:txBody>
      </p:sp>
      <p:sp>
        <p:nvSpPr>
          <p:cNvPr id="306" name="Google Shape;306;p49"/>
          <p:cNvSpPr txBox="1">
            <a:spLocks noGrp="1"/>
          </p:cNvSpPr>
          <p:nvPr>
            <p:ph type="body" idx="1"/>
          </p:nvPr>
        </p:nvSpPr>
        <p:spPr>
          <a:xfrm>
            <a:off x="311700" y="742825"/>
            <a:ext cx="8520600" cy="2222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Move all bits left or right, extra bits “fall off” the end</a:t>
            </a:r>
            <a:endParaRPr/>
          </a:p>
          <a:p>
            <a:pPr marL="457200" lvl="0" indent="-342900" algn="l" rtl="0">
              <a:spcBef>
                <a:spcPts val="0"/>
              </a:spcBef>
              <a:spcAft>
                <a:spcPts val="0"/>
              </a:spcAft>
              <a:buSzPts val="1800"/>
              <a:buChar char="●"/>
            </a:pPr>
            <a:r>
              <a:rPr lang="en"/>
              <a:t>Left shift by </a:t>
            </a:r>
            <a:r>
              <a:rPr lang="en" i="1"/>
              <a:t>n</a:t>
            </a:r>
            <a:r>
              <a:rPr lang="en"/>
              <a:t> positions (</a:t>
            </a:r>
            <a:r>
              <a:rPr lang="en">
                <a:latin typeface="Source Code Pro"/>
                <a:ea typeface="Source Code Pro"/>
                <a:cs typeface="Source Code Pro"/>
                <a:sym typeface="Source Code Pro"/>
              </a:rPr>
              <a:t>x &lt;&lt; n</a:t>
            </a:r>
            <a:r>
              <a:rPr lang="en"/>
              <a:t>) </a:t>
            </a:r>
            <a:endParaRPr/>
          </a:p>
          <a:p>
            <a:pPr marL="914400" lvl="1" indent="-323850" algn="l" rtl="0">
              <a:spcBef>
                <a:spcPts val="0"/>
              </a:spcBef>
              <a:spcAft>
                <a:spcPts val="0"/>
              </a:spcAft>
              <a:buSzPts val="1500"/>
              <a:buChar char="○"/>
            </a:pPr>
            <a:r>
              <a:rPr lang="en"/>
              <a:t>Lose the most-significant </a:t>
            </a:r>
            <a:r>
              <a:rPr lang="en" i="1"/>
              <a:t>n</a:t>
            </a:r>
            <a:r>
              <a:rPr lang="en"/>
              <a:t> bits, fill in the least-significant </a:t>
            </a:r>
            <a:r>
              <a:rPr lang="en" i="1"/>
              <a:t>n</a:t>
            </a:r>
            <a:r>
              <a:rPr lang="en"/>
              <a:t> bits with 0s</a:t>
            </a:r>
            <a:endParaRPr/>
          </a:p>
          <a:p>
            <a:pPr marL="457200" lvl="0" indent="-342900" algn="l" rtl="0">
              <a:spcBef>
                <a:spcPts val="0"/>
              </a:spcBef>
              <a:spcAft>
                <a:spcPts val="0"/>
              </a:spcAft>
              <a:buSzPts val="1800"/>
              <a:buChar char="●"/>
            </a:pPr>
            <a:r>
              <a:rPr lang="en"/>
              <a:t>Right shift by </a:t>
            </a:r>
            <a:r>
              <a:rPr lang="en" i="1"/>
              <a:t>n</a:t>
            </a:r>
            <a:r>
              <a:rPr lang="en"/>
              <a:t> positions (</a:t>
            </a:r>
            <a:r>
              <a:rPr lang="en">
                <a:latin typeface="Source Code Pro"/>
                <a:ea typeface="Source Code Pro"/>
                <a:cs typeface="Source Code Pro"/>
                <a:sym typeface="Source Code Pro"/>
              </a:rPr>
              <a:t>x &gt;&gt; n</a:t>
            </a:r>
            <a:r>
              <a:rPr lang="en"/>
              <a:t>)</a:t>
            </a:r>
            <a:endParaRPr/>
          </a:p>
          <a:p>
            <a:pPr marL="914400" lvl="1" indent="-323850" algn="l" rtl="0">
              <a:spcBef>
                <a:spcPts val="0"/>
              </a:spcBef>
              <a:spcAft>
                <a:spcPts val="0"/>
              </a:spcAft>
              <a:buSzPts val="1500"/>
              <a:buChar char="○"/>
            </a:pPr>
            <a:r>
              <a:rPr lang="en"/>
              <a:t>Lose the least-significant </a:t>
            </a:r>
            <a:r>
              <a:rPr lang="en" i="1"/>
              <a:t>n</a:t>
            </a:r>
            <a:r>
              <a:rPr lang="en"/>
              <a:t> bits</a:t>
            </a:r>
            <a:endParaRPr/>
          </a:p>
          <a:p>
            <a:pPr marL="914400" lvl="1" indent="-323850" algn="l" rtl="0">
              <a:spcBef>
                <a:spcPts val="0"/>
              </a:spcBef>
              <a:spcAft>
                <a:spcPts val="0"/>
              </a:spcAft>
              <a:buSzPts val="1500"/>
              <a:buChar char="○"/>
            </a:pPr>
            <a:r>
              <a:rPr lang="en"/>
              <a:t>Unsigned, use </a:t>
            </a:r>
            <a:r>
              <a:rPr lang="en" b="1">
                <a:solidFill>
                  <a:srgbClr val="7030A0"/>
                </a:solidFill>
              </a:rPr>
              <a:t>logical</a:t>
            </a:r>
            <a:r>
              <a:rPr lang="en"/>
              <a:t>: fill with most-significant </a:t>
            </a:r>
            <a:r>
              <a:rPr lang="en" i="1"/>
              <a:t>n</a:t>
            </a:r>
            <a:r>
              <a:rPr lang="en"/>
              <a:t> bits with 0s</a:t>
            </a:r>
            <a:endParaRPr/>
          </a:p>
          <a:p>
            <a:pPr marL="914400" lvl="1" indent="-323850" algn="l" rtl="0">
              <a:spcBef>
                <a:spcPts val="0"/>
              </a:spcBef>
              <a:spcAft>
                <a:spcPts val="0"/>
              </a:spcAft>
              <a:buSzPts val="1500"/>
              <a:buChar char="○"/>
            </a:pPr>
            <a:r>
              <a:rPr lang="en"/>
              <a:t>Signed, use </a:t>
            </a:r>
            <a:r>
              <a:rPr lang="en" b="1">
                <a:solidFill>
                  <a:srgbClr val="7030A0"/>
                </a:solidFill>
              </a:rPr>
              <a:t>arithmetic</a:t>
            </a:r>
            <a:r>
              <a:rPr lang="en"/>
              <a:t>: replicate the previous most-significant bit</a:t>
            </a:r>
            <a:endParaRPr i="1"/>
          </a:p>
        </p:txBody>
      </p:sp>
      <p:sp>
        <p:nvSpPr>
          <p:cNvPr id="307" name="Google Shape;307;p49"/>
          <p:cNvSpPr txBox="1"/>
          <p:nvPr/>
        </p:nvSpPr>
        <p:spPr>
          <a:xfrm>
            <a:off x="311700" y="3102925"/>
            <a:ext cx="1146300" cy="57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a:solidFill>
                  <a:schemeClr val="dk1"/>
                </a:solidFill>
              </a:rPr>
              <a:t>Ex: 0x22</a:t>
            </a:r>
            <a:endParaRPr sz="1800" b="1">
              <a:solidFill>
                <a:schemeClr val="dk1"/>
              </a:solidFill>
            </a:endParaRPr>
          </a:p>
        </p:txBody>
      </p:sp>
      <p:graphicFrame>
        <p:nvGraphicFramePr>
          <p:cNvPr id="308" name="Google Shape;308;p49"/>
          <p:cNvGraphicFramePr/>
          <p:nvPr/>
        </p:nvGraphicFramePr>
        <p:xfrm>
          <a:off x="1444450" y="2934650"/>
          <a:ext cx="3003375" cy="1251600"/>
        </p:xfrm>
        <a:graphic>
          <a:graphicData uri="http://schemas.openxmlformats.org/drawingml/2006/table">
            <a:tbl>
              <a:tblPr>
                <a:noFill/>
                <a:tableStyleId>{D6967AC0-7180-4501-8AFC-5B9D7FB76C00}</a:tableStyleId>
              </a:tblPr>
              <a:tblGrid>
                <a:gridCol w="1695850">
                  <a:extLst>
                    <a:ext uri="{9D8B030D-6E8A-4147-A177-3AD203B41FA5}">
                      <a16:colId xmlns:a16="http://schemas.microsoft.com/office/drawing/2014/main" val="20000"/>
                    </a:ext>
                  </a:extLst>
                </a:gridCol>
                <a:gridCol w="1307525">
                  <a:extLst>
                    <a:ext uri="{9D8B030D-6E8A-4147-A177-3AD203B41FA5}">
                      <a16:colId xmlns:a16="http://schemas.microsoft.com/office/drawing/2014/main" val="20001"/>
                    </a:ext>
                  </a:extLst>
                </a:gridCol>
              </a:tblGrid>
              <a:tr h="312900">
                <a:tc>
                  <a:txBody>
                    <a:bodyPr/>
                    <a:lstStyle/>
                    <a:p>
                      <a:pPr marL="0" lvl="0" indent="0" algn="l" rtl="0">
                        <a:spcBef>
                          <a:spcPts val="0"/>
                        </a:spcBef>
                        <a:spcAft>
                          <a:spcPts val="0"/>
                        </a:spcAft>
                        <a:buNone/>
                      </a:pPr>
                      <a:r>
                        <a:rPr lang="en">
                          <a:latin typeface="Source Code Pro"/>
                          <a:ea typeface="Source Code Pro"/>
                          <a:cs typeface="Source Code Pro"/>
                          <a:sym typeface="Source Code Pro"/>
                        </a:rPr>
                        <a:t>x</a:t>
                      </a:r>
                      <a:endParaRPr>
                        <a:latin typeface="Source Code Pro"/>
                        <a:ea typeface="Source Code Pro"/>
                        <a:cs typeface="Source Code Pro"/>
                        <a:sym typeface="Source Code Pro"/>
                      </a:endParaRPr>
                    </a:p>
                  </a:txBody>
                  <a:tcPr marL="91425" marR="91425"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latin typeface="Source Code Pro"/>
                          <a:ea typeface="Source Code Pro"/>
                          <a:cs typeface="Source Code Pro"/>
                          <a:sym typeface="Source Code Pro"/>
                        </a:rPr>
                        <a:t>0010 0010</a:t>
                      </a:r>
                      <a:endParaRPr>
                        <a:latin typeface="Source Code Pro"/>
                        <a:ea typeface="Source Code Pro"/>
                        <a:cs typeface="Source Code Pro"/>
                        <a:sym typeface="Source Code Pro"/>
                      </a:endParaRPr>
                    </a:p>
                  </a:txBody>
                  <a:tcPr marL="91425" marR="91425"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12900">
                <a:tc>
                  <a:txBody>
                    <a:bodyPr/>
                    <a:lstStyle/>
                    <a:p>
                      <a:pPr marL="0" lvl="0" indent="0" algn="l" rtl="0">
                        <a:spcBef>
                          <a:spcPts val="0"/>
                        </a:spcBef>
                        <a:spcAft>
                          <a:spcPts val="0"/>
                        </a:spcAft>
                        <a:buNone/>
                      </a:pPr>
                      <a:r>
                        <a:rPr lang="en">
                          <a:latin typeface="Source Code Pro"/>
                          <a:ea typeface="Source Code Pro"/>
                          <a:cs typeface="Source Code Pro"/>
                          <a:sym typeface="Source Code Pro"/>
                        </a:rPr>
                        <a:t>x &lt;&lt; 3</a:t>
                      </a:r>
                      <a:endParaRPr>
                        <a:latin typeface="Source Code Pro"/>
                        <a:ea typeface="Source Code Pro"/>
                        <a:cs typeface="Source Code Pro"/>
                        <a:sym typeface="Source Code Pro"/>
                      </a:endParaRPr>
                    </a:p>
                  </a:txBody>
                  <a:tcPr marL="91425" marR="91425"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latin typeface="Source Code Pro"/>
                          <a:ea typeface="Source Code Pro"/>
                          <a:cs typeface="Source Code Pro"/>
                          <a:sym typeface="Source Code Pro"/>
                        </a:rPr>
                        <a:t>0001 0</a:t>
                      </a:r>
                      <a:r>
                        <a:rPr lang="en" u="sng">
                          <a:solidFill>
                            <a:srgbClr val="38761D"/>
                          </a:solidFill>
                          <a:latin typeface="Source Code Pro"/>
                          <a:ea typeface="Source Code Pro"/>
                          <a:cs typeface="Source Code Pro"/>
                          <a:sym typeface="Source Code Pro"/>
                        </a:rPr>
                        <a:t>000</a:t>
                      </a:r>
                      <a:endParaRPr u="sng">
                        <a:solidFill>
                          <a:srgbClr val="38761D"/>
                        </a:solidFill>
                        <a:latin typeface="Source Code Pro"/>
                        <a:ea typeface="Source Code Pro"/>
                        <a:cs typeface="Source Code Pro"/>
                        <a:sym typeface="Source Code Pro"/>
                      </a:endParaRPr>
                    </a:p>
                  </a:txBody>
                  <a:tcPr marL="91425" marR="91425"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12900">
                <a:tc>
                  <a:txBody>
                    <a:bodyPr/>
                    <a:lstStyle/>
                    <a:p>
                      <a:pPr marL="0" lvl="0" indent="0" algn="l" rtl="0">
                        <a:spcBef>
                          <a:spcPts val="0"/>
                        </a:spcBef>
                        <a:spcAft>
                          <a:spcPts val="0"/>
                        </a:spcAft>
                        <a:buNone/>
                      </a:pPr>
                      <a:r>
                        <a:rPr lang="en"/>
                        <a:t>(logical) </a:t>
                      </a:r>
                      <a:r>
                        <a:rPr lang="en">
                          <a:latin typeface="Source Code Pro"/>
                          <a:ea typeface="Source Code Pro"/>
                          <a:cs typeface="Source Code Pro"/>
                          <a:sym typeface="Source Code Pro"/>
                        </a:rPr>
                        <a:t>x &gt;&gt; 2</a:t>
                      </a:r>
                      <a:endParaRPr>
                        <a:latin typeface="Source Code Pro"/>
                        <a:ea typeface="Source Code Pro"/>
                        <a:cs typeface="Source Code Pro"/>
                        <a:sym typeface="Source Code Pro"/>
                      </a:endParaRPr>
                    </a:p>
                  </a:txBody>
                  <a:tcPr marL="91425" marR="91425"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u="sng">
                          <a:solidFill>
                            <a:srgbClr val="1155CC"/>
                          </a:solidFill>
                          <a:latin typeface="Source Code Pro"/>
                          <a:ea typeface="Source Code Pro"/>
                          <a:cs typeface="Source Code Pro"/>
                          <a:sym typeface="Source Code Pro"/>
                        </a:rPr>
                        <a:t>00</a:t>
                      </a:r>
                      <a:r>
                        <a:rPr lang="en">
                          <a:latin typeface="Source Code Pro"/>
                          <a:ea typeface="Source Code Pro"/>
                          <a:cs typeface="Source Code Pro"/>
                          <a:sym typeface="Source Code Pro"/>
                        </a:rPr>
                        <a:t>00 1000</a:t>
                      </a:r>
                      <a:endParaRPr>
                        <a:latin typeface="Source Code Pro"/>
                        <a:ea typeface="Source Code Pro"/>
                        <a:cs typeface="Source Code Pro"/>
                        <a:sym typeface="Source Code Pro"/>
                      </a:endParaRPr>
                    </a:p>
                  </a:txBody>
                  <a:tcPr marL="91425" marR="91425"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12900">
                <a:tc>
                  <a:txBody>
                    <a:bodyPr/>
                    <a:lstStyle/>
                    <a:p>
                      <a:pPr marL="0" lvl="0" indent="0" algn="l" rtl="0">
                        <a:spcBef>
                          <a:spcPts val="0"/>
                        </a:spcBef>
                        <a:spcAft>
                          <a:spcPts val="0"/>
                        </a:spcAft>
                        <a:buNone/>
                      </a:pPr>
                      <a:r>
                        <a:rPr lang="en"/>
                        <a:t>(arithmetic) </a:t>
                      </a:r>
                      <a:r>
                        <a:rPr lang="en">
                          <a:latin typeface="Source Code Pro"/>
                          <a:ea typeface="Source Code Pro"/>
                          <a:cs typeface="Source Code Pro"/>
                          <a:sym typeface="Source Code Pro"/>
                        </a:rPr>
                        <a:t>x&gt;&gt; 2</a:t>
                      </a:r>
                      <a:endParaRPr>
                        <a:latin typeface="Source Code Pro"/>
                        <a:ea typeface="Source Code Pro"/>
                        <a:cs typeface="Source Code Pro"/>
                        <a:sym typeface="Source Code Pro"/>
                      </a:endParaRPr>
                    </a:p>
                  </a:txBody>
                  <a:tcPr marL="91425" marR="91425"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u="sng">
                          <a:solidFill>
                            <a:srgbClr val="C00000"/>
                          </a:solidFill>
                          <a:latin typeface="Source Code Pro"/>
                          <a:ea typeface="Source Code Pro"/>
                          <a:cs typeface="Source Code Pro"/>
                          <a:sym typeface="Source Code Pro"/>
                        </a:rPr>
                        <a:t>00</a:t>
                      </a:r>
                      <a:r>
                        <a:rPr lang="en">
                          <a:latin typeface="Source Code Pro"/>
                          <a:ea typeface="Source Code Pro"/>
                          <a:cs typeface="Source Code Pro"/>
                          <a:sym typeface="Source Code Pro"/>
                        </a:rPr>
                        <a:t>00 1000</a:t>
                      </a:r>
                      <a:endParaRPr>
                        <a:latin typeface="Source Code Pro"/>
                        <a:ea typeface="Source Code Pro"/>
                        <a:cs typeface="Source Code Pro"/>
                        <a:sym typeface="Source Code Pro"/>
                      </a:endParaRPr>
                    </a:p>
                  </a:txBody>
                  <a:tcPr marL="91425" marR="91425"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09" name="Google Shape;309;p49"/>
          <p:cNvSpPr txBox="1"/>
          <p:nvPr/>
        </p:nvSpPr>
        <p:spPr>
          <a:xfrm>
            <a:off x="4608075" y="3102925"/>
            <a:ext cx="1176900" cy="57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a:solidFill>
                  <a:schemeClr val="dk1"/>
                </a:solidFill>
              </a:rPr>
              <a:t>Ex: 0xA2</a:t>
            </a:r>
            <a:endParaRPr sz="1800" b="1">
              <a:solidFill>
                <a:schemeClr val="dk1"/>
              </a:solidFill>
            </a:endParaRPr>
          </a:p>
        </p:txBody>
      </p:sp>
      <p:graphicFrame>
        <p:nvGraphicFramePr>
          <p:cNvPr id="310" name="Google Shape;310;p49"/>
          <p:cNvGraphicFramePr/>
          <p:nvPr/>
        </p:nvGraphicFramePr>
        <p:xfrm>
          <a:off x="5785025" y="2934650"/>
          <a:ext cx="3003375" cy="1251600"/>
        </p:xfrm>
        <a:graphic>
          <a:graphicData uri="http://schemas.openxmlformats.org/drawingml/2006/table">
            <a:tbl>
              <a:tblPr>
                <a:noFill/>
                <a:tableStyleId>{D6967AC0-7180-4501-8AFC-5B9D7FB76C00}</a:tableStyleId>
              </a:tblPr>
              <a:tblGrid>
                <a:gridCol w="1695850">
                  <a:extLst>
                    <a:ext uri="{9D8B030D-6E8A-4147-A177-3AD203B41FA5}">
                      <a16:colId xmlns:a16="http://schemas.microsoft.com/office/drawing/2014/main" val="20000"/>
                    </a:ext>
                  </a:extLst>
                </a:gridCol>
                <a:gridCol w="1307525">
                  <a:extLst>
                    <a:ext uri="{9D8B030D-6E8A-4147-A177-3AD203B41FA5}">
                      <a16:colId xmlns:a16="http://schemas.microsoft.com/office/drawing/2014/main" val="20001"/>
                    </a:ext>
                  </a:extLst>
                </a:gridCol>
              </a:tblGrid>
              <a:tr h="312900">
                <a:tc>
                  <a:txBody>
                    <a:bodyPr/>
                    <a:lstStyle/>
                    <a:p>
                      <a:pPr marL="0" lvl="0" indent="0" algn="l" rtl="0">
                        <a:spcBef>
                          <a:spcPts val="0"/>
                        </a:spcBef>
                        <a:spcAft>
                          <a:spcPts val="0"/>
                        </a:spcAft>
                        <a:buNone/>
                      </a:pPr>
                      <a:r>
                        <a:rPr lang="en">
                          <a:latin typeface="Source Code Pro"/>
                          <a:ea typeface="Source Code Pro"/>
                          <a:cs typeface="Source Code Pro"/>
                          <a:sym typeface="Source Code Pro"/>
                        </a:rPr>
                        <a:t>x</a:t>
                      </a:r>
                      <a:endParaRPr>
                        <a:latin typeface="Source Code Pro"/>
                        <a:ea typeface="Source Code Pro"/>
                        <a:cs typeface="Source Code Pro"/>
                        <a:sym typeface="Source Code Pro"/>
                      </a:endParaRPr>
                    </a:p>
                  </a:txBody>
                  <a:tcPr marL="91425" marR="91425"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latin typeface="Source Code Pro"/>
                          <a:ea typeface="Source Code Pro"/>
                          <a:cs typeface="Source Code Pro"/>
                          <a:sym typeface="Source Code Pro"/>
                        </a:rPr>
                        <a:t>1010 0010</a:t>
                      </a:r>
                      <a:endParaRPr>
                        <a:latin typeface="Source Code Pro"/>
                        <a:ea typeface="Source Code Pro"/>
                        <a:cs typeface="Source Code Pro"/>
                        <a:sym typeface="Source Code Pro"/>
                      </a:endParaRPr>
                    </a:p>
                  </a:txBody>
                  <a:tcPr marL="91425" marR="91425"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12900">
                <a:tc>
                  <a:txBody>
                    <a:bodyPr/>
                    <a:lstStyle/>
                    <a:p>
                      <a:pPr marL="0" lvl="0" indent="0" algn="l" rtl="0">
                        <a:spcBef>
                          <a:spcPts val="0"/>
                        </a:spcBef>
                        <a:spcAft>
                          <a:spcPts val="0"/>
                        </a:spcAft>
                        <a:buNone/>
                      </a:pPr>
                      <a:r>
                        <a:rPr lang="en">
                          <a:latin typeface="Source Code Pro"/>
                          <a:ea typeface="Source Code Pro"/>
                          <a:cs typeface="Source Code Pro"/>
                          <a:sym typeface="Source Code Pro"/>
                        </a:rPr>
                        <a:t>x &lt;&lt; 3</a:t>
                      </a:r>
                      <a:endParaRPr>
                        <a:latin typeface="Source Code Pro"/>
                        <a:ea typeface="Source Code Pro"/>
                        <a:cs typeface="Source Code Pro"/>
                        <a:sym typeface="Source Code Pro"/>
                      </a:endParaRPr>
                    </a:p>
                  </a:txBody>
                  <a:tcPr marL="91425" marR="91425"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latin typeface="Source Code Pro"/>
                          <a:ea typeface="Source Code Pro"/>
                          <a:cs typeface="Source Code Pro"/>
                          <a:sym typeface="Source Code Pro"/>
                        </a:rPr>
                        <a:t>0001 0</a:t>
                      </a:r>
                      <a:r>
                        <a:rPr lang="en" u="sng">
                          <a:solidFill>
                            <a:srgbClr val="38761D"/>
                          </a:solidFill>
                          <a:latin typeface="Source Code Pro"/>
                          <a:ea typeface="Source Code Pro"/>
                          <a:cs typeface="Source Code Pro"/>
                          <a:sym typeface="Source Code Pro"/>
                        </a:rPr>
                        <a:t>000</a:t>
                      </a:r>
                      <a:endParaRPr u="sng">
                        <a:solidFill>
                          <a:srgbClr val="38761D"/>
                        </a:solidFill>
                        <a:latin typeface="Source Code Pro"/>
                        <a:ea typeface="Source Code Pro"/>
                        <a:cs typeface="Source Code Pro"/>
                        <a:sym typeface="Source Code Pro"/>
                      </a:endParaRPr>
                    </a:p>
                  </a:txBody>
                  <a:tcPr marL="91425" marR="91425"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12900">
                <a:tc>
                  <a:txBody>
                    <a:bodyPr/>
                    <a:lstStyle/>
                    <a:p>
                      <a:pPr marL="0" lvl="0" indent="0" algn="l" rtl="0">
                        <a:spcBef>
                          <a:spcPts val="0"/>
                        </a:spcBef>
                        <a:spcAft>
                          <a:spcPts val="0"/>
                        </a:spcAft>
                        <a:buNone/>
                      </a:pPr>
                      <a:r>
                        <a:rPr lang="en"/>
                        <a:t>(logical) </a:t>
                      </a:r>
                      <a:r>
                        <a:rPr lang="en">
                          <a:latin typeface="Source Code Pro"/>
                          <a:ea typeface="Source Code Pro"/>
                          <a:cs typeface="Source Code Pro"/>
                          <a:sym typeface="Source Code Pro"/>
                        </a:rPr>
                        <a:t>x &gt;&gt; 2</a:t>
                      </a:r>
                      <a:endParaRPr>
                        <a:latin typeface="Source Code Pro"/>
                        <a:ea typeface="Source Code Pro"/>
                        <a:cs typeface="Source Code Pro"/>
                        <a:sym typeface="Source Code Pro"/>
                      </a:endParaRPr>
                    </a:p>
                  </a:txBody>
                  <a:tcPr marL="91425" marR="91425"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u="sng">
                          <a:solidFill>
                            <a:srgbClr val="1155CC"/>
                          </a:solidFill>
                          <a:latin typeface="Source Code Pro"/>
                          <a:ea typeface="Source Code Pro"/>
                          <a:cs typeface="Source Code Pro"/>
                          <a:sym typeface="Source Code Pro"/>
                        </a:rPr>
                        <a:t>00</a:t>
                      </a:r>
                      <a:r>
                        <a:rPr lang="en">
                          <a:latin typeface="Source Code Pro"/>
                          <a:ea typeface="Source Code Pro"/>
                          <a:cs typeface="Source Code Pro"/>
                          <a:sym typeface="Source Code Pro"/>
                        </a:rPr>
                        <a:t>10 1000</a:t>
                      </a:r>
                      <a:endParaRPr>
                        <a:latin typeface="Source Code Pro"/>
                        <a:ea typeface="Source Code Pro"/>
                        <a:cs typeface="Source Code Pro"/>
                        <a:sym typeface="Source Code Pro"/>
                      </a:endParaRPr>
                    </a:p>
                  </a:txBody>
                  <a:tcPr marL="91425" marR="91425"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12900">
                <a:tc>
                  <a:txBody>
                    <a:bodyPr/>
                    <a:lstStyle/>
                    <a:p>
                      <a:pPr marL="0" lvl="0" indent="0" algn="l" rtl="0">
                        <a:spcBef>
                          <a:spcPts val="0"/>
                        </a:spcBef>
                        <a:spcAft>
                          <a:spcPts val="0"/>
                        </a:spcAft>
                        <a:buNone/>
                      </a:pPr>
                      <a:r>
                        <a:rPr lang="en"/>
                        <a:t>(arithmetic) </a:t>
                      </a:r>
                      <a:r>
                        <a:rPr lang="en">
                          <a:latin typeface="Source Code Pro"/>
                          <a:ea typeface="Source Code Pro"/>
                          <a:cs typeface="Source Code Pro"/>
                          <a:sym typeface="Source Code Pro"/>
                        </a:rPr>
                        <a:t>x&gt;&gt; 2</a:t>
                      </a:r>
                      <a:endParaRPr>
                        <a:latin typeface="Source Code Pro"/>
                        <a:ea typeface="Source Code Pro"/>
                        <a:cs typeface="Source Code Pro"/>
                        <a:sym typeface="Source Code Pro"/>
                      </a:endParaRPr>
                    </a:p>
                  </a:txBody>
                  <a:tcPr marL="91425" marR="91425"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u="sng">
                          <a:solidFill>
                            <a:srgbClr val="C00000"/>
                          </a:solidFill>
                          <a:latin typeface="Source Code Pro"/>
                          <a:ea typeface="Source Code Pro"/>
                          <a:cs typeface="Source Code Pro"/>
                          <a:sym typeface="Source Code Pro"/>
                        </a:rPr>
                        <a:t>11</a:t>
                      </a:r>
                      <a:r>
                        <a:rPr lang="en">
                          <a:latin typeface="Source Code Pro"/>
                          <a:ea typeface="Source Code Pro"/>
                          <a:cs typeface="Source Code Pro"/>
                          <a:sym typeface="Source Code Pro"/>
                        </a:rPr>
                        <a:t>10 1000</a:t>
                      </a:r>
                      <a:endParaRPr>
                        <a:latin typeface="Source Code Pro"/>
                        <a:ea typeface="Source Code Pro"/>
                        <a:cs typeface="Source Code Pro"/>
                        <a:sym typeface="Source Code Pro"/>
                      </a:endParaRPr>
                    </a:p>
                  </a:txBody>
                  <a:tcPr marL="91425" marR="91425"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11" name="Google Shape;311;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Shift Operations (Review) (pt 2)</a:t>
            </a:r>
            <a:endParaRPr/>
          </a:p>
        </p:txBody>
      </p:sp>
      <p:sp>
        <p:nvSpPr>
          <p:cNvPr id="317" name="Google Shape;317;p50"/>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Arithmetic</a:t>
            </a:r>
            <a:endParaRPr/>
          </a:p>
          <a:p>
            <a:pPr marL="914400" lvl="1" indent="-323850" algn="l" rtl="0">
              <a:spcBef>
                <a:spcPts val="0"/>
              </a:spcBef>
              <a:spcAft>
                <a:spcPts val="0"/>
              </a:spcAft>
              <a:buSzPts val="1500"/>
              <a:buChar char="○"/>
            </a:pPr>
            <a:r>
              <a:rPr lang="en"/>
              <a:t>Left shift (</a:t>
            </a:r>
            <a:r>
              <a:rPr lang="en">
                <a:latin typeface="Source Code Pro"/>
                <a:ea typeface="Source Code Pro"/>
                <a:cs typeface="Source Code Pro"/>
                <a:sym typeface="Source Code Pro"/>
              </a:rPr>
              <a:t>x &lt;&lt; n</a:t>
            </a:r>
            <a:r>
              <a:rPr lang="en"/>
              <a:t>) == </a:t>
            </a:r>
            <a:r>
              <a:rPr lang="en" u="sng"/>
              <a:t>multiply</a:t>
            </a:r>
            <a:r>
              <a:rPr lang="en"/>
              <a:t> by 2</a:t>
            </a:r>
            <a:r>
              <a:rPr lang="en" i="1" baseline="30000"/>
              <a:t>n</a:t>
            </a:r>
            <a:endParaRPr i="1" baseline="30000"/>
          </a:p>
          <a:p>
            <a:pPr marL="914400" lvl="1" indent="-323850" algn="l" rtl="0">
              <a:spcBef>
                <a:spcPts val="0"/>
              </a:spcBef>
              <a:spcAft>
                <a:spcPts val="0"/>
              </a:spcAft>
              <a:buSzPts val="1500"/>
              <a:buChar char="○"/>
            </a:pPr>
            <a:r>
              <a:rPr lang="en"/>
              <a:t>Right shift (</a:t>
            </a:r>
            <a:r>
              <a:rPr lang="en">
                <a:latin typeface="Source Code Pro"/>
                <a:ea typeface="Source Code Pro"/>
                <a:cs typeface="Source Code Pro"/>
                <a:sym typeface="Source Code Pro"/>
              </a:rPr>
              <a:t>x &gt;&gt; n</a:t>
            </a:r>
            <a:r>
              <a:rPr lang="en"/>
              <a:t>) == </a:t>
            </a:r>
            <a:r>
              <a:rPr lang="en" u="sng"/>
              <a:t>divide</a:t>
            </a:r>
            <a:r>
              <a:rPr lang="en"/>
              <a:t> by 2</a:t>
            </a:r>
            <a:r>
              <a:rPr lang="en" i="1" baseline="30000"/>
              <a:t>n</a:t>
            </a:r>
            <a:endParaRPr i="1" baseline="30000"/>
          </a:p>
          <a:p>
            <a:pPr marL="1371600" lvl="2" indent="-323850" algn="l" rtl="0">
              <a:spcBef>
                <a:spcPts val="0"/>
              </a:spcBef>
              <a:spcAft>
                <a:spcPts val="0"/>
              </a:spcAft>
              <a:buSzPts val="1500"/>
              <a:buChar char="■"/>
            </a:pPr>
            <a:r>
              <a:rPr lang="en"/>
              <a:t>For signed values, logical right shift preserves the sign</a:t>
            </a:r>
            <a:endParaRPr/>
          </a:p>
          <a:p>
            <a:pPr marL="914400" lvl="1" indent="-323850" algn="l" rtl="0">
              <a:spcBef>
                <a:spcPts val="0"/>
              </a:spcBef>
              <a:spcAft>
                <a:spcPts val="0"/>
              </a:spcAft>
              <a:buSzPts val="1500"/>
              <a:buChar char="○"/>
            </a:pPr>
            <a:r>
              <a:rPr lang="en" b="1"/>
              <a:t>Fun fact: </a:t>
            </a:r>
            <a:r>
              <a:rPr lang="en"/>
              <a:t>Shifting is often </a:t>
            </a:r>
            <a:r>
              <a:rPr lang="en" i="1"/>
              <a:t>faster</a:t>
            </a:r>
            <a:r>
              <a:rPr lang="en"/>
              <a:t> than the general multiply and divide operations!</a:t>
            </a:r>
            <a:endParaRPr/>
          </a:p>
          <a:p>
            <a:pPr marL="457200" lvl="0" indent="-342900" algn="l" rtl="0">
              <a:spcBef>
                <a:spcPts val="0"/>
              </a:spcBef>
              <a:spcAft>
                <a:spcPts val="0"/>
              </a:spcAft>
              <a:buSzPts val="1800"/>
              <a:buChar char="●"/>
            </a:pPr>
            <a:r>
              <a:rPr lang="en"/>
              <a:t>Notes:</a:t>
            </a:r>
            <a:endParaRPr/>
          </a:p>
          <a:p>
            <a:pPr marL="914400" lvl="1" indent="-323850" algn="l" rtl="0">
              <a:spcBef>
                <a:spcPts val="0"/>
              </a:spcBef>
              <a:spcAft>
                <a:spcPts val="0"/>
              </a:spcAft>
              <a:buSzPts val="1500"/>
              <a:buChar char="○"/>
            </a:pPr>
            <a:r>
              <a:rPr lang="en"/>
              <a:t>Shifts by less than 0 or more than </a:t>
            </a:r>
            <a:r>
              <a:rPr lang="en" i="1"/>
              <a:t>w</a:t>
            </a:r>
            <a:r>
              <a:rPr lang="en"/>
              <a:t> (width of the variable) are </a:t>
            </a:r>
            <a:r>
              <a:rPr lang="en" b="1" u="sng"/>
              <a:t>undefined</a:t>
            </a:r>
            <a:endParaRPr b="1" u="sng"/>
          </a:p>
          <a:p>
            <a:pPr marL="1371600" lvl="2" indent="-323850" algn="l" rtl="0">
              <a:spcBef>
                <a:spcPts val="0"/>
              </a:spcBef>
              <a:spcAft>
                <a:spcPts val="0"/>
              </a:spcAft>
              <a:buSzPts val="1500"/>
              <a:buChar char="■"/>
            </a:pPr>
            <a:r>
              <a:rPr lang="en"/>
              <a:t>i.e. we don’t know what will happen!</a:t>
            </a:r>
            <a:endParaRPr/>
          </a:p>
          <a:p>
            <a:pPr marL="914400" lvl="1" indent="-323850" algn="l" rtl="0">
              <a:spcBef>
                <a:spcPts val="0"/>
              </a:spcBef>
              <a:spcAft>
                <a:spcPts val="0"/>
              </a:spcAft>
              <a:buSzPts val="1500"/>
              <a:buChar char="○"/>
            </a:pPr>
            <a:r>
              <a:rPr lang="en"/>
              <a:t>In Java, arithmetic shift is </a:t>
            </a:r>
            <a:r>
              <a:rPr lang="en">
                <a:latin typeface="Source Code Pro"/>
                <a:ea typeface="Source Code Pro"/>
                <a:cs typeface="Source Code Pro"/>
                <a:sym typeface="Source Code Pro"/>
              </a:rPr>
              <a:t>&gt;&gt;</a:t>
            </a:r>
            <a:r>
              <a:rPr lang="en"/>
              <a:t>, logical is </a:t>
            </a:r>
            <a:r>
              <a:rPr lang="en">
                <a:latin typeface="Source Code Pro"/>
                <a:ea typeface="Source Code Pro"/>
                <a:cs typeface="Source Code Pro"/>
                <a:sym typeface="Source Code Pro"/>
              </a:rPr>
              <a:t>&gt;&gt;&gt;</a:t>
            </a:r>
            <a:endParaRPr>
              <a:latin typeface="Source Code Pro"/>
              <a:ea typeface="Source Code Pro"/>
              <a:cs typeface="Source Code Pro"/>
              <a:sym typeface="Source Code Pro"/>
            </a:endParaRPr>
          </a:p>
        </p:txBody>
      </p:sp>
      <p:sp>
        <p:nvSpPr>
          <p:cNvPr id="318" name="Google Shape;318;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Left Shifting, 8-bit Example</a:t>
            </a:r>
            <a:endParaRPr/>
          </a:p>
        </p:txBody>
      </p:sp>
      <p:sp>
        <p:nvSpPr>
          <p:cNvPr id="324" name="Google Shape;324;p51"/>
          <p:cNvSpPr txBox="1">
            <a:spLocks noGrp="1"/>
          </p:cNvSpPr>
          <p:nvPr>
            <p:ph type="body" idx="1"/>
          </p:nvPr>
        </p:nvSpPr>
        <p:spPr>
          <a:xfrm>
            <a:off x="311700" y="742825"/>
            <a:ext cx="8520600" cy="963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Shifting can cause overflow!</a:t>
            </a:r>
            <a:endParaRPr/>
          </a:p>
          <a:p>
            <a:pPr marL="457200" lvl="0" indent="-342900" algn="l" rtl="0">
              <a:spcBef>
                <a:spcPts val="0"/>
              </a:spcBef>
              <a:spcAft>
                <a:spcPts val="0"/>
              </a:spcAft>
              <a:buSzPts val="1800"/>
              <a:buChar char="●"/>
            </a:pPr>
            <a:r>
              <a:rPr lang="en"/>
              <a:t>In theory </a:t>
            </a:r>
            <a:r>
              <a:rPr lang="en" sz="1400">
                <a:latin typeface="Source Code Pro"/>
                <a:ea typeface="Source Code Pro"/>
                <a:cs typeface="Source Code Pro"/>
                <a:sym typeface="Source Code Pro"/>
              </a:rPr>
              <a:t>x &lt;&lt; n</a:t>
            </a:r>
            <a:r>
              <a:rPr lang="en"/>
              <a:t> should be x*2</a:t>
            </a:r>
            <a:r>
              <a:rPr lang="en" i="1" baseline="30000"/>
              <a:t>n</a:t>
            </a:r>
            <a:endParaRPr i="1" baseline="30000"/>
          </a:p>
        </p:txBody>
      </p:sp>
      <p:graphicFrame>
        <p:nvGraphicFramePr>
          <p:cNvPr id="325" name="Google Shape;325;p51"/>
          <p:cNvGraphicFramePr/>
          <p:nvPr/>
        </p:nvGraphicFramePr>
        <p:xfrm>
          <a:off x="1229050" y="1720225"/>
          <a:ext cx="6685900" cy="2284525"/>
        </p:xfrm>
        <a:graphic>
          <a:graphicData uri="http://schemas.openxmlformats.org/drawingml/2006/table">
            <a:tbl>
              <a:tblPr>
                <a:noFill/>
                <a:tableStyleId>{D6967AC0-7180-4501-8AFC-5B9D7FB76C00}</a:tableStyleId>
              </a:tblPr>
              <a:tblGrid>
                <a:gridCol w="1484750">
                  <a:extLst>
                    <a:ext uri="{9D8B030D-6E8A-4147-A177-3AD203B41FA5}">
                      <a16:colId xmlns:a16="http://schemas.microsoft.com/office/drawing/2014/main" val="20000"/>
                    </a:ext>
                  </a:extLst>
                </a:gridCol>
                <a:gridCol w="1824525">
                  <a:extLst>
                    <a:ext uri="{9D8B030D-6E8A-4147-A177-3AD203B41FA5}">
                      <a16:colId xmlns:a16="http://schemas.microsoft.com/office/drawing/2014/main" val="20001"/>
                    </a:ext>
                  </a:extLst>
                </a:gridCol>
                <a:gridCol w="994875">
                  <a:extLst>
                    <a:ext uri="{9D8B030D-6E8A-4147-A177-3AD203B41FA5}">
                      <a16:colId xmlns:a16="http://schemas.microsoft.com/office/drawing/2014/main" val="20002"/>
                    </a:ext>
                  </a:extLst>
                </a:gridCol>
                <a:gridCol w="963325">
                  <a:extLst>
                    <a:ext uri="{9D8B030D-6E8A-4147-A177-3AD203B41FA5}">
                      <a16:colId xmlns:a16="http://schemas.microsoft.com/office/drawing/2014/main" val="20003"/>
                    </a:ext>
                  </a:extLst>
                </a:gridCol>
                <a:gridCol w="1418425">
                  <a:extLst>
                    <a:ext uri="{9D8B030D-6E8A-4147-A177-3AD203B41FA5}">
                      <a16:colId xmlns:a16="http://schemas.microsoft.com/office/drawing/2014/main" val="20004"/>
                    </a:ext>
                  </a:extLst>
                </a:gridCol>
              </a:tblGrid>
              <a:tr h="430425">
                <a:tc>
                  <a:txBody>
                    <a:bodyPr/>
                    <a:lstStyle/>
                    <a:p>
                      <a:pPr marL="0" lvl="0" indent="0" algn="ctr" rtl="0">
                        <a:spcBef>
                          <a:spcPts val="0"/>
                        </a:spcBef>
                        <a:spcAft>
                          <a:spcPts val="0"/>
                        </a:spcAft>
                        <a:buNone/>
                      </a:pPr>
                      <a:r>
                        <a:rPr lang="en">
                          <a:solidFill>
                            <a:schemeClr val="lt1"/>
                          </a:solidFill>
                        </a:rPr>
                        <a:t>Code</a:t>
                      </a:r>
                      <a:endParaRPr>
                        <a:solidFill>
                          <a:schemeClr val="lt1"/>
                        </a:solidFill>
                      </a:endParaRPr>
                    </a:p>
                  </a:txBody>
                  <a:tcPr marL="0" marR="0" marT="91425" marB="91425">
                    <a:solidFill>
                      <a:srgbClr val="7030A0"/>
                    </a:solidFill>
                  </a:tcPr>
                </a:tc>
                <a:tc>
                  <a:txBody>
                    <a:bodyPr/>
                    <a:lstStyle/>
                    <a:p>
                      <a:pPr marL="0" lvl="0" indent="0" algn="ctr" rtl="0">
                        <a:spcBef>
                          <a:spcPts val="0"/>
                        </a:spcBef>
                        <a:spcAft>
                          <a:spcPts val="0"/>
                        </a:spcAft>
                        <a:buNone/>
                      </a:pPr>
                      <a:r>
                        <a:rPr lang="en">
                          <a:solidFill>
                            <a:schemeClr val="lt1"/>
                          </a:solidFill>
                        </a:rPr>
                        <a:t>Binary</a:t>
                      </a:r>
                      <a:endParaRPr>
                        <a:solidFill>
                          <a:schemeClr val="lt1"/>
                        </a:solidFill>
                      </a:endParaRPr>
                    </a:p>
                  </a:txBody>
                  <a:tcPr marL="0" marR="0" marT="91425" marB="91425">
                    <a:solidFill>
                      <a:srgbClr val="7030A0"/>
                    </a:solidFill>
                  </a:tcPr>
                </a:tc>
                <a:tc>
                  <a:txBody>
                    <a:bodyPr/>
                    <a:lstStyle/>
                    <a:p>
                      <a:pPr marL="0" lvl="0" indent="0" algn="ctr" rtl="0">
                        <a:spcBef>
                          <a:spcPts val="0"/>
                        </a:spcBef>
                        <a:spcAft>
                          <a:spcPts val="0"/>
                        </a:spcAft>
                        <a:buNone/>
                      </a:pPr>
                      <a:r>
                        <a:rPr lang="en">
                          <a:solidFill>
                            <a:schemeClr val="lt1"/>
                          </a:solidFill>
                        </a:rPr>
                        <a:t>Signed</a:t>
                      </a:r>
                      <a:endParaRPr>
                        <a:solidFill>
                          <a:schemeClr val="lt1"/>
                        </a:solidFill>
                      </a:endParaRPr>
                    </a:p>
                  </a:txBody>
                  <a:tcPr marL="0" marR="0" marT="91425" marB="91425">
                    <a:solidFill>
                      <a:srgbClr val="7030A0"/>
                    </a:solidFill>
                  </a:tcPr>
                </a:tc>
                <a:tc>
                  <a:txBody>
                    <a:bodyPr/>
                    <a:lstStyle/>
                    <a:p>
                      <a:pPr marL="0" lvl="0" indent="0" algn="ctr" rtl="0">
                        <a:spcBef>
                          <a:spcPts val="0"/>
                        </a:spcBef>
                        <a:spcAft>
                          <a:spcPts val="0"/>
                        </a:spcAft>
                        <a:buNone/>
                      </a:pPr>
                      <a:r>
                        <a:rPr lang="en">
                          <a:solidFill>
                            <a:schemeClr val="lt1"/>
                          </a:solidFill>
                        </a:rPr>
                        <a:t>Unsigned</a:t>
                      </a:r>
                      <a:endParaRPr>
                        <a:solidFill>
                          <a:schemeClr val="lt1"/>
                        </a:solidFill>
                      </a:endParaRPr>
                    </a:p>
                  </a:txBody>
                  <a:tcPr marL="0" marR="0" marT="91425" marB="91425">
                    <a:solidFill>
                      <a:srgbClr val="7030A0"/>
                    </a:solidFill>
                  </a:tcPr>
                </a:tc>
                <a:tc>
                  <a:txBody>
                    <a:bodyPr/>
                    <a:lstStyle/>
                    <a:p>
                      <a:pPr marL="0" lvl="0" indent="0" algn="ctr" rtl="0">
                        <a:spcBef>
                          <a:spcPts val="0"/>
                        </a:spcBef>
                        <a:spcAft>
                          <a:spcPts val="0"/>
                        </a:spcAft>
                        <a:buNone/>
                      </a:pPr>
                      <a:r>
                        <a:rPr lang="en">
                          <a:solidFill>
                            <a:schemeClr val="lt1"/>
                          </a:solidFill>
                        </a:rPr>
                        <a:t>Theoretical Value</a:t>
                      </a:r>
                      <a:endParaRPr>
                        <a:solidFill>
                          <a:schemeClr val="lt1"/>
                        </a:solidFill>
                      </a:endParaRPr>
                    </a:p>
                  </a:txBody>
                  <a:tcPr marL="0" marR="0" marT="91425" marB="91425">
                    <a:solidFill>
                      <a:srgbClr val="7030A0"/>
                    </a:solidFill>
                  </a:tcPr>
                </a:tc>
                <a:extLst>
                  <a:ext uri="{0D108BD9-81ED-4DB2-BD59-A6C34878D82A}">
                    <a16:rowId xmlns:a16="http://schemas.microsoft.com/office/drawing/2014/main" val="10000"/>
                  </a:ext>
                </a:extLst>
              </a:tr>
              <a:tr h="463525">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x = 25</a:t>
                      </a:r>
                      <a:endParaRPr>
                        <a:latin typeface="Source Code Pro"/>
                        <a:ea typeface="Source Code Pro"/>
                        <a:cs typeface="Source Code Pro"/>
                        <a:sym typeface="Source Code Pro"/>
                      </a:endParaRPr>
                    </a:p>
                  </a:txBody>
                  <a:tcPr marL="91425" marR="91425" marT="91425" marB="91425"/>
                </a:tc>
                <a:tc>
                  <a:txBody>
                    <a:bodyPr/>
                    <a:lstStyle/>
                    <a:p>
                      <a:pPr marL="0" lvl="0" indent="0" algn="r" rtl="0">
                        <a:spcBef>
                          <a:spcPts val="0"/>
                        </a:spcBef>
                        <a:spcAft>
                          <a:spcPts val="0"/>
                        </a:spcAft>
                        <a:buNone/>
                      </a:pPr>
                      <a:r>
                        <a:rPr lang="en" sz="1600">
                          <a:latin typeface="Source Code Pro"/>
                          <a:ea typeface="Source Code Pro"/>
                          <a:cs typeface="Source Code Pro"/>
                          <a:sym typeface="Source Code Pro"/>
                        </a:rPr>
                        <a:t>00011001</a:t>
                      </a:r>
                      <a:endParaRPr sz="1600">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a:t>25</a:t>
                      </a:r>
                      <a:endParaRPr/>
                    </a:p>
                  </a:txBody>
                  <a:tcPr marL="91425" marR="91425" marT="91425" marB="91425"/>
                </a:tc>
                <a:tc>
                  <a:txBody>
                    <a:bodyPr/>
                    <a:lstStyle/>
                    <a:p>
                      <a:pPr marL="0" lvl="0" indent="0" algn="ctr" rtl="0">
                        <a:spcBef>
                          <a:spcPts val="0"/>
                        </a:spcBef>
                        <a:spcAft>
                          <a:spcPts val="0"/>
                        </a:spcAft>
                        <a:buNone/>
                      </a:pPr>
                      <a:r>
                        <a:rPr lang="en"/>
                        <a:t>25</a:t>
                      </a:r>
                      <a:endParaRPr/>
                    </a:p>
                  </a:txBody>
                  <a:tcPr marL="91425" marR="91425" marT="91425" marB="91425"/>
                </a:tc>
                <a:tc>
                  <a:txBody>
                    <a:bodyPr/>
                    <a:lstStyle/>
                    <a:p>
                      <a:pPr marL="0" lvl="0" indent="0" algn="ctr" rtl="0">
                        <a:spcBef>
                          <a:spcPts val="0"/>
                        </a:spcBef>
                        <a:spcAft>
                          <a:spcPts val="0"/>
                        </a:spcAft>
                        <a:buNone/>
                      </a:pPr>
                      <a:r>
                        <a:rPr lang="en"/>
                        <a:t>25</a:t>
                      </a:r>
                      <a:endParaRPr/>
                    </a:p>
                  </a:txBody>
                  <a:tcPr marL="91425" marR="91425" marT="91425" marB="91425"/>
                </a:tc>
                <a:extLst>
                  <a:ext uri="{0D108BD9-81ED-4DB2-BD59-A6C34878D82A}">
                    <a16:rowId xmlns:a16="http://schemas.microsoft.com/office/drawing/2014/main" val="10001"/>
                  </a:ext>
                </a:extLst>
              </a:tr>
              <a:tr h="463525">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L1 = x &lt;&lt; 2</a:t>
                      </a:r>
                      <a:endParaRPr>
                        <a:latin typeface="Source Code Pro"/>
                        <a:ea typeface="Source Code Pro"/>
                        <a:cs typeface="Source Code Pro"/>
                        <a:sym typeface="Source Code Pro"/>
                      </a:endParaRPr>
                    </a:p>
                  </a:txBody>
                  <a:tcPr marL="91425" marR="91425" marT="91425" marB="91425"/>
                </a:tc>
                <a:tc>
                  <a:txBody>
                    <a:bodyPr/>
                    <a:lstStyle/>
                    <a:p>
                      <a:pPr marL="0" lvl="0" indent="0" algn="r" rtl="0">
                        <a:spcBef>
                          <a:spcPts val="0"/>
                        </a:spcBef>
                        <a:spcAft>
                          <a:spcPts val="0"/>
                        </a:spcAft>
                        <a:buClr>
                          <a:schemeClr val="dk1"/>
                        </a:buClr>
                        <a:buSzPts val="1100"/>
                        <a:buFont typeface="Arial"/>
                        <a:buNone/>
                      </a:pPr>
                      <a:r>
                        <a:rPr lang="en" sz="1600">
                          <a:solidFill>
                            <a:srgbClr val="999999"/>
                          </a:solidFill>
                          <a:latin typeface="Source Code Pro"/>
                          <a:ea typeface="Source Code Pro"/>
                          <a:cs typeface="Source Code Pro"/>
                          <a:sym typeface="Source Code Pro"/>
                        </a:rPr>
                        <a:t>00 </a:t>
                      </a:r>
                      <a:r>
                        <a:rPr lang="en" sz="1600">
                          <a:solidFill>
                            <a:schemeClr val="dk1"/>
                          </a:solidFill>
                          <a:latin typeface="Source Code Pro"/>
                          <a:ea typeface="Source Code Pro"/>
                          <a:cs typeface="Source Code Pro"/>
                          <a:sym typeface="Source Code Pro"/>
                        </a:rPr>
                        <a:t>011001</a:t>
                      </a:r>
                      <a:r>
                        <a:rPr lang="en" sz="1600">
                          <a:solidFill>
                            <a:srgbClr val="38761D"/>
                          </a:solidFill>
                          <a:latin typeface="Source Code Pro"/>
                          <a:ea typeface="Source Code Pro"/>
                          <a:cs typeface="Source Code Pro"/>
                          <a:sym typeface="Source Code Pro"/>
                        </a:rPr>
                        <a:t>00</a:t>
                      </a:r>
                      <a:endParaRPr sz="1600">
                        <a:solidFill>
                          <a:srgbClr val="38761D"/>
                        </a:solidFill>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a:t>100</a:t>
                      </a:r>
                      <a:endParaRPr/>
                    </a:p>
                  </a:txBody>
                  <a:tcPr marL="91425" marR="91425" marT="91425" marB="91425"/>
                </a:tc>
                <a:tc>
                  <a:txBody>
                    <a:bodyPr/>
                    <a:lstStyle/>
                    <a:p>
                      <a:pPr marL="0" lvl="0" indent="0" algn="ctr" rtl="0">
                        <a:spcBef>
                          <a:spcPts val="0"/>
                        </a:spcBef>
                        <a:spcAft>
                          <a:spcPts val="0"/>
                        </a:spcAft>
                        <a:buNone/>
                      </a:pPr>
                      <a:r>
                        <a:rPr lang="en"/>
                        <a:t>100</a:t>
                      </a:r>
                      <a:endParaRPr/>
                    </a:p>
                  </a:txBody>
                  <a:tcPr marL="91425" marR="91425" marT="91425" marB="91425"/>
                </a:tc>
                <a:tc>
                  <a:txBody>
                    <a:bodyPr/>
                    <a:lstStyle/>
                    <a:p>
                      <a:pPr marL="0" lvl="0" indent="0" algn="ctr" rtl="0">
                        <a:spcBef>
                          <a:spcPts val="0"/>
                        </a:spcBef>
                        <a:spcAft>
                          <a:spcPts val="0"/>
                        </a:spcAft>
                        <a:buNone/>
                      </a:pPr>
                      <a:r>
                        <a:rPr lang="en"/>
                        <a:t>100</a:t>
                      </a:r>
                      <a:endParaRPr/>
                    </a:p>
                  </a:txBody>
                  <a:tcPr marL="91425" marR="91425" marT="91425" marB="91425"/>
                </a:tc>
                <a:extLst>
                  <a:ext uri="{0D108BD9-81ED-4DB2-BD59-A6C34878D82A}">
                    <a16:rowId xmlns:a16="http://schemas.microsoft.com/office/drawing/2014/main" val="10002"/>
                  </a:ext>
                </a:extLst>
              </a:tr>
              <a:tr h="463525">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L2 = x &lt;&lt; 3</a:t>
                      </a:r>
                      <a:endParaRPr>
                        <a:latin typeface="Source Code Pro"/>
                        <a:ea typeface="Source Code Pro"/>
                        <a:cs typeface="Source Code Pro"/>
                        <a:sym typeface="Source Code Pro"/>
                      </a:endParaRPr>
                    </a:p>
                  </a:txBody>
                  <a:tcPr marL="91425" marR="91425" marT="91425" marB="91425"/>
                </a:tc>
                <a:tc>
                  <a:txBody>
                    <a:bodyPr/>
                    <a:lstStyle/>
                    <a:p>
                      <a:pPr marL="0" lvl="0" indent="0" algn="r" rtl="0">
                        <a:spcBef>
                          <a:spcPts val="0"/>
                        </a:spcBef>
                        <a:spcAft>
                          <a:spcPts val="0"/>
                        </a:spcAft>
                        <a:buClr>
                          <a:schemeClr val="dk1"/>
                        </a:buClr>
                        <a:buSzPts val="1100"/>
                        <a:buFont typeface="Arial"/>
                        <a:buNone/>
                      </a:pPr>
                      <a:r>
                        <a:rPr lang="en" sz="1600">
                          <a:solidFill>
                            <a:srgbClr val="999999"/>
                          </a:solidFill>
                          <a:latin typeface="Source Code Pro"/>
                          <a:ea typeface="Source Code Pro"/>
                          <a:cs typeface="Source Code Pro"/>
                          <a:sym typeface="Source Code Pro"/>
                        </a:rPr>
                        <a:t>000 </a:t>
                      </a:r>
                      <a:r>
                        <a:rPr lang="en" sz="1600">
                          <a:solidFill>
                            <a:schemeClr val="dk1"/>
                          </a:solidFill>
                          <a:latin typeface="Source Code Pro"/>
                          <a:ea typeface="Source Code Pro"/>
                          <a:cs typeface="Source Code Pro"/>
                          <a:sym typeface="Source Code Pro"/>
                        </a:rPr>
                        <a:t>11001</a:t>
                      </a:r>
                      <a:r>
                        <a:rPr lang="en" sz="1600">
                          <a:solidFill>
                            <a:srgbClr val="38761D"/>
                          </a:solidFill>
                          <a:latin typeface="Source Code Pro"/>
                          <a:ea typeface="Source Code Pro"/>
                          <a:cs typeface="Source Code Pro"/>
                          <a:sym typeface="Source Code Pro"/>
                        </a:rPr>
                        <a:t>000</a:t>
                      </a:r>
                      <a:endParaRPr sz="1600">
                        <a:solidFill>
                          <a:srgbClr val="38761D"/>
                        </a:solidFill>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a:t>-56</a:t>
                      </a:r>
                      <a:endParaRPr/>
                    </a:p>
                  </a:txBody>
                  <a:tcPr marL="91425" marR="91425" marT="91425" marB="91425"/>
                </a:tc>
                <a:tc>
                  <a:txBody>
                    <a:bodyPr/>
                    <a:lstStyle/>
                    <a:p>
                      <a:pPr marL="0" lvl="0" indent="0" algn="ctr" rtl="0">
                        <a:spcBef>
                          <a:spcPts val="0"/>
                        </a:spcBef>
                        <a:spcAft>
                          <a:spcPts val="0"/>
                        </a:spcAft>
                        <a:buNone/>
                      </a:pPr>
                      <a:r>
                        <a:rPr lang="en"/>
                        <a:t>200</a:t>
                      </a:r>
                      <a:endParaRPr/>
                    </a:p>
                  </a:txBody>
                  <a:tcPr marL="91425" marR="91425" marT="91425" marB="91425"/>
                </a:tc>
                <a:tc>
                  <a:txBody>
                    <a:bodyPr/>
                    <a:lstStyle/>
                    <a:p>
                      <a:pPr marL="0" lvl="0" indent="0" algn="ctr" rtl="0">
                        <a:spcBef>
                          <a:spcPts val="0"/>
                        </a:spcBef>
                        <a:spcAft>
                          <a:spcPts val="0"/>
                        </a:spcAft>
                        <a:buNone/>
                      </a:pPr>
                      <a:r>
                        <a:rPr lang="en"/>
                        <a:t>200</a:t>
                      </a:r>
                      <a:endParaRPr/>
                    </a:p>
                  </a:txBody>
                  <a:tcPr marL="91425" marR="91425" marT="91425" marB="91425"/>
                </a:tc>
                <a:extLst>
                  <a:ext uri="{0D108BD9-81ED-4DB2-BD59-A6C34878D82A}">
                    <a16:rowId xmlns:a16="http://schemas.microsoft.com/office/drawing/2014/main" val="10003"/>
                  </a:ext>
                </a:extLst>
              </a:tr>
              <a:tr h="463525">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L3 = x &lt;&lt; 4</a:t>
                      </a:r>
                      <a:endParaRPr>
                        <a:latin typeface="Source Code Pro"/>
                        <a:ea typeface="Source Code Pro"/>
                        <a:cs typeface="Source Code Pro"/>
                        <a:sym typeface="Source Code Pro"/>
                      </a:endParaRPr>
                    </a:p>
                  </a:txBody>
                  <a:tcPr marL="91425" marR="91425" marT="91425" marB="91425"/>
                </a:tc>
                <a:tc>
                  <a:txBody>
                    <a:bodyPr/>
                    <a:lstStyle/>
                    <a:p>
                      <a:pPr marL="0" lvl="0" indent="0" algn="r" rtl="0">
                        <a:spcBef>
                          <a:spcPts val="0"/>
                        </a:spcBef>
                        <a:spcAft>
                          <a:spcPts val="0"/>
                        </a:spcAft>
                        <a:buClr>
                          <a:schemeClr val="dk1"/>
                        </a:buClr>
                        <a:buSzPts val="1100"/>
                        <a:buFont typeface="Arial"/>
                        <a:buNone/>
                      </a:pPr>
                      <a:r>
                        <a:rPr lang="en" sz="1600">
                          <a:solidFill>
                            <a:srgbClr val="999999"/>
                          </a:solidFill>
                          <a:latin typeface="Source Code Pro"/>
                          <a:ea typeface="Source Code Pro"/>
                          <a:cs typeface="Source Code Pro"/>
                          <a:sym typeface="Source Code Pro"/>
                        </a:rPr>
                        <a:t>0001 </a:t>
                      </a:r>
                      <a:r>
                        <a:rPr lang="en" sz="1600">
                          <a:solidFill>
                            <a:schemeClr val="dk1"/>
                          </a:solidFill>
                          <a:latin typeface="Source Code Pro"/>
                          <a:ea typeface="Source Code Pro"/>
                          <a:cs typeface="Source Code Pro"/>
                          <a:sym typeface="Source Code Pro"/>
                        </a:rPr>
                        <a:t>1001</a:t>
                      </a:r>
                      <a:r>
                        <a:rPr lang="en" sz="1600">
                          <a:solidFill>
                            <a:srgbClr val="38761D"/>
                          </a:solidFill>
                          <a:latin typeface="Source Code Pro"/>
                          <a:ea typeface="Source Code Pro"/>
                          <a:cs typeface="Source Code Pro"/>
                          <a:sym typeface="Source Code Pro"/>
                        </a:rPr>
                        <a:t>0000</a:t>
                      </a:r>
                      <a:endParaRPr sz="1600">
                        <a:solidFill>
                          <a:srgbClr val="38761D"/>
                        </a:solidFill>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a:t>-112</a:t>
                      </a:r>
                      <a:endParaRPr/>
                    </a:p>
                  </a:txBody>
                  <a:tcPr marL="91425" marR="91425" marT="91425" marB="91425"/>
                </a:tc>
                <a:tc>
                  <a:txBody>
                    <a:bodyPr/>
                    <a:lstStyle/>
                    <a:p>
                      <a:pPr marL="0" lvl="0" indent="0" algn="ctr" rtl="0">
                        <a:spcBef>
                          <a:spcPts val="0"/>
                        </a:spcBef>
                        <a:spcAft>
                          <a:spcPts val="0"/>
                        </a:spcAft>
                        <a:buNone/>
                      </a:pPr>
                      <a:r>
                        <a:rPr lang="en"/>
                        <a:t>114</a:t>
                      </a:r>
                      <a:endParaRPr/>
                    </a:p>
                  </a:txBody>
                  <a:tcPr marL="91425" marR="91425" marT="91425" marB="91425"/>
                </a:tc>
                <a:tc>
                  <a:txBody>
                    <a:bodyPr/>
                    <a:lstStyle/>
                    <a:p>
                      <a:pPr marL="0" lvl="0" indent="0" algn="ctr" rtl="0">
                        <a:spcBef>
                          <a:spcPts val="0"/>
                        </a:spcBef>
                        <a:spcAft>
                          <a:spcPts val="0"/>
                        </a:spcAft>
                        <a:buNone/>
                      </a:pPr>
                      <a:r>
                        <a:rPr lang="en"/>
                        <a:t>400</a:t>
                      </a:r>
                      <a:endParaRPr/>
                    </a:p>
                  </a:txBody>
                  <a:tcPr marL="91425" marR="91425" marT="91425" marB="91425"/>
                </a:tc>
                <a:extLst>
                  <a:ext uri="{0D108BD9-81ED-4DB2-BD59-A6C34878D82A}">
                    <a16:rowId xmlns:a16="http://schemas.microsoft.com/office/drawing/2014/main" val="10004"/>
                  </a:ext>
                </a:extLst>
              </a:tr>
            </a:tbl>
          </a:graphicData>
        </a:graphic>
      </p:graphicFrame>
      <p:sp>
        <p:nvSpPr>
          <p:cNvPr id="326" name="Google Shape;326;p51"/>
          <p:cNvSpPr txBox="1"/>
          <p:nvPr/>
        </p:nvSpPr>
        <p:spPr>
          <a:xfrm>
            <a:off x="4795850" y="1127550"/>
            <a:ext cx="1667100" cy="42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Signed overflow</a:t>
            </a:r>
            <a:endParaRPr sz="1600">
              <a:solidFill>
                <a:schemeClr val="dk1"/>
              </a:solidFill>
            </a:endParaRPr>
          </a:p>
        </p:txBody>
      </p:sp>
      <p:cxnSp>
        <p:nvCxnSpPr>
          <p:cNvPr id="327" name="Google Shape;327;p51" descr="Arrow pointing from &quot;signed overflow&quot; to the number -56 in the 2nd to last row, 3rd column"/>
          <p:cNvCxnSpPr>
            <a:stCxn id="326" idx="2"/>
          </p:cNvCxnSpPr>
          <p:nvPr/>
        </p:nvCxnSpPr>
        <p:spPr>
          <a:xfrm flipH="1">
            <a:off x="5167100" y="1554150"/>
            <a:ext cx="462300" cy="1612200"/>
          </a:xfrm>
          <a:prstGeom prst="straightConnector1">
            <a:avLst/>
          </a:prstGeom>
          <a:noFill/>
          <a:ln w="28575" cap="flat" cmpd="sng">
            <a:solidFill>
              <a:srgbClr val="C00000"/>
            </a:solidFill>
            <a:prstDash val="solid"/>
            <a:round/>
            <a:headEnd type="none" w="med" len="med"/>
            <a:tailEnd type="triangle" w="med" len="med"/>
          </a:ln>
        </p:spPr>
      </p:cxnSp>
      <p:cxnSp>
        <p:nvCxnSpPr>
          <p:cNvPr id="328" name="Google Shape;328;p51" descr="Arrow pointing from &quot;signed overflow&quot; to the number -112 in the last row, 3rd column"/>
          <p:cNvCxnSpPr>
            <a:stCxn id="326" idx="2"/>
          </p:cNvCxnSpPr>
          <p:nvPr/>
        </p:nvCxnSpPr>
        <p:spPr>
          <a:xfrm flipH="1">
            <a:off x="5238200" y="1554150"/>
            <a:ext cx="391200" cy="2212200"/>
          </a:xfrm>
          <a:prstGeom prst="straightConnector1">
            <a:avLst/>
          </a:prstGeom>
          <a:noFill/>
          <a:ln w="28575" cap="flat" cmpd="sng">
            <a:solidFill>
              <a:srgbClr val="C00000"/>
            </a:solidFill>
            <a:prstDash val="solid"/>
            <a:round/>
            <a:headEnd type="none" w="med" len="med"/>
            <a:tailEnd type="triangle" w="med" len="med"/>
          </a:ln>
        </p:spPr>
      </p:cxnSp>
      <p:sp>
        <p:nvSpPr>
          <p:cNvPr id="329" name="Google Shape;329;p51"/>
          <p:cNvSpPr txBox="1"/>
          <p:nvPr/>
        </p:nvSpPr>
        <p:spPr>
          <a:xfrm>
            <a:off x="7979000" y="2533925"/>
            <a:ext cx="1107000" cy="42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Unsigned overflow</a:t>
            </a:r>
            <a:endParaRPr sz="1600">
              <a:solidFill>
                <a:schemeClr val="dk1"/>
              </a:solidFill>
            </a:endParaRPr>
          </a:p>
        </p:txBody>
      </p:sp>
      <p:cxnSp>
        <p:nvCxnSpPr>
          <p:cNvPr id="330" name="Google Shape;330;p51" descr="Arrow pointing from &quot;unsigned overflow&quot; to the number 114 in the last row, 4th column"/>
          <p:cNvCxnSpPr/>
          <p:nvPr/>
        </p:nvCxnSpPr>
        <p:spPr>
          <a:xfrm flipH="1">
            <a:off x="6368050" y="3142275"/>
            <a:ext cx="1801500" cy="563400"/>
          </a:xfrm>
          <a:prstGeom prst="straightConnector1">
            <a:avLst/>
          </a:prstGeom>
          <a:noFill/>
          <a:ln w="28575" cap="flat" cmpd="sng">
            <a:solidFill>
              <a:srgbClr val="1155CC"/>
            </a:solidFill>
            <a:prstDash val="solid"/>
            <a:round/>
            <a:headEnd type="none" w="med" len="med"/>
            <a:tailEnd type="triangle" w="med" len="med"/>
          </a:ln>
        </p:spPr>
      </p:cxnSp>
      <p:sp>
        <p:nvSpPr>
          <p:cNvPr id="331" name="Google Shape;331;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Right Shifting, 8-bit Example</a:t>
            </a:r>
            <a:endParaRPr/>
          </a:p>
        </p:txBody>
      </p:sp>
      <p:sp>
        <p:nvSpPr>
          <p:cNvPr id="337" name="Google Shape;337;p52"/>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Unsigned = </a:t>
            </a:r>
            <a:r>
              <a:rPr lang="en" u="sng"/>
              <a:t>logical</a:t>
            </a:r>
            <a:r>
              <a:rPr lang="en"/>
              <a:t> shift</a:t>
            </a:r>
            <a:endParaRPr/>
          </a:p>
          <a:p>
            <a:pPr marL="457200" lvl="0" indent="-342900" algn="l" rtl="0">
              <a:spcBef>
                <a:spcPts val="0"/>
              </a:spcBef>
              <a:spcAft>
                <a:spcPts val="0"/>
              </a:spcAft>
              <a:buSzPts val="1800"/>
              <a:buChar char="●"/>
            </a:pPr>
            <a:r>
              <a:rPr lang="en"/>
              <a:t>In theory, </a:t>
            </a:r>
            <a:r>
              <a:rPr lang="en">
                <a:latin typeface="Source Code Pro"/>
                <a:ea typeface="Source Code Pro"/>
                <a:cs typeface="Source Code Pro"/>
                <a:sym typeface="Source Code Pro"/>
              </a:rPr>
              <a:t>x &gt;&gt; n</a:t>
            </a:r>
            <a:r>
              <a:rPr lang="en"/>
              <a:t> should be x÷2</a:t>
            </a:r>
            <a:r>
              <a:rPr lang="en" i="1" baseline="30000"/>
              <a:t>n</a:t>
            </a:r>
            <a:endParaRPr/>
          </a:p>
        </p:txBody>
      </p:sp>
      <p:graphicFrame>
        <p:nvGraphicFramePr>
          <p:cNvPr id="338" name="Google Shape;338;p52"/>
          <p:cNvGraphicFramePr/>
          <p:nvPr/>
        </p:nvGraphicFramePr>
        <p:xfrm>
          <a:off x="1659313" y="1885363"/>
          <a:ext cx="5825350" cy="1909200"/>
        </p:xfrm>
        <a:graphic>
          <a:graphicData uri="http://schemas.openxmlformats.org/drawingml/2006/table">
            <a:tbl>
              <a:tblPr>
                <a:noFill/>
                <a:tableStyleId>{D6967AC0-7180-4501-8AFC-5B9D7FB76C00}</a:tableStyleId>
              </a:tblPr>
              <a:tblGrid>
                <a:gridCol w="1448675">
                  <a:extLst>
                    <a:ext uri="{9D8B030D-6E8A-4147-A177-3AD203B41FA5}">
                      <a16:colId xmlns:a16="http://schemas.microsoft.com/office/drawing/2014/main" val="20000"/>
                    </a:ext>
                  </a:extLst>
                </a:gridCol>
                <a:gridCol w="1938725">
                  <a:extLst>
                    <a:ext uri="{9D8B030D-6E8A-4147-A177-3AD203B41FA5}">
                      <a16:colId xmlns:a16="http://schemas.microsoft.com/office/drawing/2014/main" val="20001"/>
                    </a:ext>
                  </a:extLst>
                </a:gridCol>
                <a:gridCol w="986050">
                  <a:extLst>
                    <a:ext uri="{9D8B030D-6E8A-4147-A177-3AD203B41FA5}">
                      <a16:colId xmlns:a16="http://schemas.microsoft.com/office/drawing/2014/main" val="20002"/>
                    </a:ext>
                  </a:extLst>
                </a:gridCol>
                <a:gridCol w="1451900">
                  <a:extLst>
                    <a:ext uri="{9D8B030D-6E8A-4147-A177-3AD203B41FA5}">
                      <a16:colId xmlns:a16="http://schemas.microsoft.com/office/drawing/2014/main" val="20003"/>
                    </a:ext>
                  </a:extLst>
                </a:gridCol>
              </a:tblGrid>
              <a:tr h="451275">
                <a:tc>
                  <a:txBody>
                    <a:bodyPr/>
                    <a:lstStyle/>
                    <a:p>
                      <a:pPr marL="0" lvl="0" indent="0" algn="ctr" rtl="0">
                        <a:spcBef>
                          <a:spcPts val="0"/>
                        </a:spcBef>
                        <a:spcAft>
                          <a:spcPts val="0"/>
                        </a:spcAft>
                        <a:buNone/>
                      </a:pPr>
                      <a:r>
                        <a:rPr lang="en">
                          <a:solidFill>
                            <a:schemeClr val="lt1"/>
                          </a:solidFill>
                        </a:rPr>
                        <a:t>Code</a:t>
                      </a:r>
                      <a:endParaRPr>
                        <a:solidFill>
                          <a:schemeClr val="lt1"/>
                        </a:solidFill>
                      </a:endParaRPr>
                    </a:p>
                  </a:txBody>
                  <a:tcPr marL="0" marR="0" marT="91425" marB="91425">
                    <a:solidFill>
                      <a:srgbClr val="7030A0"/>
                    </a:solidFill>
                  </a:tcPr>
                </a:tc>
                <a:tc>
                  <a:txBody>
                    <a:bodyPr/>
                    <a:lstStyle/>
                    <a:p>
                      <a:pPr marL="0" lvl="0" indent="0" algn="ctr" rtl="0">
                        <a:spcBef>
                          <a:spcPts val="0"/>
                        </a:spcBef>
                        <a:spcAft>
                          <a:spcPts val="0"/>
                        </a:spcAft>
                        <a:buNone/>
                      </a:pPr>
                      <a:r>
                        <a:rPr lang="en">
                          <a:solidFill>
                            <a:schemeClr val="lt1"/>
                          </a:solidFill>
                        </a:rPr>
                        <a:t>Binary</a:t>
                      </a:r>
                      <a:endParaRPr>
                        <a:solidFill>
                          <a:schemeClr val="lt1"/>
                        </a:solidFill>
                      </a:endParaRPr>
                    </a:p>
                  </a:txBody>
                  <a:tcPr marL="0" marR="0" marT="91425" marB="91425">
                    <a:solidFill>
                      <a:srgbClr val="7030A0"/>
                    </a:solidFill>
                  </a:tcPr>
                </a:tc>
                <a:tc>
                  <a:txBody>
                    <a:bodyPr/>
                    <a:lstStyle/>
                    <a:p>
                      <a:pPr marL="0" lvl="0" indent="0" algn="ctr" rtl="0">
                        <a:spcBef>
                          <a:spcPts val="0"/>
                        </a:spcBef>
                        <a:spcAft>
                          <a:spcPts val="0"/>
                        </a:spcAft>
                        <a:buNone/>
                      </a:pPr>
                      <a:r>
                        <a:rPr lang="en">
                          <a:solidFill>
                            <a:schemeClr val="lt1"/>
                          </a:solidFill>
                        </a:rPr>
                        <a:t>Unsigned</a:t>
                      </a:r>
                      <a:endParaRPr>
                        <a:solidFill>
                          <a:schemeClr val="lt1"/>
                        </a:solidFill>
                      </a:endParaRPr>
                    </a:p>
                  </a:txBody>
                  <a:tcPr marL="0" marR="0" marT="91425" marB="91425">
                    <a:solidFill>
                      <a:srgbClr val="7030A0"/>
                    </a:solidFill>
                  </a:tcPr>
                </a:tc>
                <a:tc>
                  <a:txBody>
                    <a:bodyPr/>
                    <a:lstStyle/>
                    <a:p>
                      <a:pPr marL="0" lvl="0" indent="0" algn="ctr" rtl="0">
                        <a:spcBef>
                          <a:spcPts val="0"/>
                        </a:spcBef>
                        <a:spcAft>
                          <a:spcPts val="0"/>
                        </a:spcAft>
                        <a:buNone/>
                      </a:pPr>
                      <a:r>
                        <a:rPr lang="en">
                          <a:solidFill>
                            <a:schemeClr val="lt1"/>
                          </a:solidFill>
                        </a:rPr>
                        <a:t>Theoretical Value</a:t>
                      </a:r>
                      <a:endParaRPr>
                        <a:solidFill>
                          <a:schemeClr val="lt1"/>
                        </a:solidFill>
                      </a:endParaRPr>
                    </a:p>
                  </a:txBody>
                  <a:tcPr marL="0" marR="0" marT="91425" marB="91425">
                    <a:solidFill>
                      <a:srgbClr val="7030A0"/>
                    </a:solidFill>
                  </a:tcPr>
                </a:tc>
                <a:extLst>
                  <a:ext uri="{0D108BD9-81ED-4DB2-BD59-A6C34878D82A}">
                    <a16:rowId xmlns:a16="http://schemas.microsoft.com/office/drawing/2014/main" val="10000"/>
                  </a:ext>
                </a:extLst>
              </a:tr>
              <a:tr h="485975">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x = 240u</a:t>
                      </a:r>
                      <a:endParaRPr>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1600">
                          <a:latin typeface="Source Code Pro"/>
                          <a:ea typeface="Source Code Pro"/>
                          <a:cs typeface="Source Code Pro"/>
                          <a:sym typeface="Source Code Pro"/>
                        </a:rPr>
                        <a:t>11110000</a:t>
                      </a:r>
                      <a:endParaRPr sz="1600">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a:t>240</a:t>
                      </a:r>
                      <a:endParaRPr/>
                    </a:p>
                  </a:txBody>
                  <a:tcPr marL="91425" marR="91425" marT="91425" marB="91425"/>
                </a:tc>
                <a:tc>
                  <a:txBody>
                    <a:bodyPr/>
                    <a:lstStyle/>
                    <a:p>
                      <a:pPr marL="0" lvl="0" indent="0" algn="ctr" rtl="0">
                        <a:spcBef>
                          <a:spcPts val="0"/>
                        </a:spcBef>
                        <a:spcAft>
                          <a:spcPts val="0"/>
                        </a:spcAft>
                        <a:buNone/>
                      </a:pPr>
                      <a:r>
                        <a:rPr lang="en"/>
                        <a:t>240</a:t>
                      </a:r>
                      <a:endParaRPr/>
                    </a:p>
                  </a:txBody>
                  <a:tcPr marL="91425" marR="91425" marT="91425" marB="91425"/>
                </a:tc>
                <a:extLst>
                  <a:ext uri="{0D108BD9-81ED-4DB2-BD59-A6C34878D82A}">
                    <a16:rowId xmlns:a16="http://schemas.microsoft.com/office/drawing/2014/main" val="10001"/>
                  </a:ext>
                </a:extLst>
              </a:tr>
              <a:tr h="485975">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R1 = x &gt;&gt; 3</a:t>
                      </a:r>
                      <a:endParaRPr>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1600" u="sng">
                          <a:solidFill>
                            <a:srgbClr val="1155CC"/>
                          </a:solidFill>
                          <a:latin typeface="Source Code Pro"/>
                          <a:ea typeface="Source Code Pro"/>
                          <a:cs typeface="Source Code Pro"/>
                          <a:sym typeface="Source Code Pro"/>
                        </a:rPr>
                        <a:t>000</a:t>
                      </a:r>
                      <a:r>
                        <a:rPr lang="en" sz="1600">
                          <a:solidFill>
                            <a:schemeClr val="dk1"/>
                          </a:solidFill>
                          <a:latin typeface="Source Code Pro"/>
                          <a:ea typeface="Source Code Pro"/>
                          <a:cs typeface="Source Code Pro"/>
                          <a:sym typeface="Source Code Pro"/>
                        </a:rPr>
                        <a:t>11110 </a:t>
                      </a:r>
                      <a:r>
                        <a:rPr lang="en" sz="1600">
                          <a:solidFill>
                            <a:srgbClr val="999999"/>
                          </a:solidFill>
                          <a:latin typeface="Source Code Pro"/>
                          <a:ea typeface="Source Code Pro"/>
                          <a:cs typeface="Source Code Pro"/>
                          <a:sym typeface="Source Code Pro"/>
                        </a:rPr>
                        <a:t>000</a:t>
                      </a:r>
                      <a:endParaRPr sz="1600">
                        <a:solidFill>
                          <a:srgbClr val="999999"/>
                        </a:solidFill>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a:t>30</a:t>
                      </a:r>
                      <a:endParaRPr/>
                    </a:p>
                  </a:txBody>
                  <a:tcPr marL="91425" marR="91425" marT="91425" marB="91425"/>
                </a:tc>
                <a:tc>
                  <a:txBody>
                    <a:bodyPr/>
                    <a:lstStyle/>
                    <a:p>
                      <a:pPr marL="0" lvl="0" indent="0" algn="ctr" rtl="0">
                        <a:spcBef>
                          <a:spcPts val="0"/>
                        </a:spcBef>
                        <a:spcAft>
                          <a:spcPts val="0"/>
                        </a:spcAft>
                        <a:buNone/>
                      </a:pPr>
                      <a:r>
                        <a:rPr lang="en"/>
                        <a:t>30</a:t>
                      </a:r>
                      <a:endParaRPr/>
                    </a:p>
                  </a:txBody>
                  <a:tcPr marL="91425" marR="91425" marT="91425" marB="91425"/>
                </a:tc>
                <a:extLst>
                  <a:ext uri="{0D108BD9-81ED-4DB2-BD59-A6C34878D82A}">
                    <a16:rowId xmlns:a16="http://schemas.microsoft.com/office/drawing/2014/main" val="10002"/>
                  </a:ext>
                </a:extLst>
              </a:tr>
              <a:tr h="485975">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R2 = x &gt;&gt; 5</a:t>
                      </a:r>
                      <a:endParaRPr>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600" u="sng">
                          <a:solidFill>
                            <a:srgbClr val="1155CC"/>
                          </a:solidFill>
                          <a:latin typeface="Source Code Pro"/>
                          <a:ea typeface="Source Code Pro"/>
                          <a:cs typeface="Source Code Pro"/>
                          <a:sym typeface="Source Code Pro"/>
                        </a:rPr>
                        <a:t>00000</a:t>
                      </a:r>
                      <a:r>
                        <a:rPr lang="en" sz="1600">
                          <a:solidFill>
                            <a:schemeClr val="dk1"/>
                          </a:solidFill>
                          <a:latin typeface="Source Code Pro"/>
                          <a:ea typeface="Source Code Pro"/>
                          <a:cs typeface="Source Code Pro"/>
                          <a:sym typeface="Source Code Pro"/>
                        </a:rPr>
                        <a:t>111 </a:t>
                      </a:r>
                      <a:r>
                        <a:rPr lang="en" sz="1600">
                          <a:solidFill>
                            <a:srgbClr val="999999"/>
                          </a:solidFill>
                          <a:latin typeface="Source Code Pro"/>
                          <a:ea typeface="Source Code Pro"/>
                          <a:cs typeface="Source Code Pro"/>
                          <a:sym typeface="Source Code Pro"/>
                        </a:rPr>
                        <a:t>10000</a:t>
                      </a:r>
                      <a:endParaRPr sz="1600">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a:t>7</a:t>
                      </a:r>
                      <a:endParaRPr/>
                    </a:p>
                  </a:txBody>
                  <a:tcPr marL="91425" marR="91425" marT="91425" marB="91425"/>
                </a:tc>
                <a:tc>
                  <a:txBody>
                    <a:bodyPr/>
                    <a:lstStyle/>
                    <a:p>
                      <a:pPr marL="0" lvl="0" indent="0" algn="ctr" rtl="0">
                        <a:spcBef>
                          <a:spcPts val="0"/>
                        </a:spcBef>
                        <a:spcAft>
                          <a:spcPts val="0"/>
                        </a:spcAft>
                        <a:buNone/>
                      </a:pPr>
                      <a:r>
                        <a:rPr lang="en"/>
                        <a:t>7.5?</a:t>
                      </a:r>
                      <a:endParaRPr/>
                    </a:p>
                  </a:txBody>
                  <a:tcPr marL="91425" marR="91425" marT="91425" marB="91425"/>
                </a:tc>
                <a:extLst>
                  <a:ext uri="{0D108BD9-81ED-4DB2-BD59-A6C34878D82A}">
                    <a16:rowId xmlns:a16="http://schemas.microsoft.com/office/drawing/2014/main" val="10003"/>
                  </a:ext>
                </a:extLst>
              </a:tr>
            </a:tbl>
          </a:graphicData>
        </a:graphic>
      </p:graphicFrame>
      <p:sp>
        <p:nvSpPr>
          <p:cNvPr id="339" name="Google Shape;339;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Right Shifting, 8-bit Example (pt 2)</a:t>
            </a:r>
            <a:endParaRPr/>
          </a:p>
        </p:txBody>
      </p:sp>
      <p:sp>
        <p:nvSpPr>
          <p:cNvPr id="345" name="Google Shape;345;p53"/>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Signed = </a:t>
            </a:r>
            <a:r>
              <a:rPr lang="en" u="sng"/>
              <a:t>arithmetic</a:t>
            </a:r>
            <a:r>
              <a:rPr lang="en"/>
              <a:t> shift</a:t>
            </a:r>
            <a:endParaRPr/>
          </a:p>
          <a:p>
            <a:pPr marL="457200" lvl="0" indent="-342900" algn="l" rtl="0">
              <a:spcBef>
                <a:spcPts val="0"/>
              </a:spcBef>
              <a:spcAft>
                <a:spcPts val="0"/>
              </a:spcAft>
              <a:buSzPts val="1800"/>
              <a:buChar char="●"/>
            </a:pPr>
            <a:r>
              <a:rPr lang="en"/>
              <a:t>In theory, </a:t>
            </a:r>
            <a:r>
              <a:rPr lang="en">
                <a:latin typeface="Source Code Pro"/>
                <a:ea typeface="Source Code Pro"/>
                <a:cs typeface="Source Code Pro"/>
                <a:sym typeface="Source Code Pro"/>
              </a:rPr>
              <a:t>x &gt;&gt; n</a:t>
            </a:r>
            <a:r>
              <a:rPr lang="en"/>
              <a:t> should be x÷2</a:t>
            </a:r>
            <a:r>
              <a:rPr lang="en" i="1" baseline="30000"/>
              <a:t>n</a:t>
            </a:r>
            <a:endParaRPr/>
          </a:p>
        </p:txBody>
      </p:sp>
      <p:graphicFrame>
        <p:nvGraphicFramePr>
          <p:cNvPr id="346" name="Google Shape;346;p53"/>
          <p:cNvGraphicFramePr/>
          <p:nvPr/>
        </p:nvGraphicFramePr>
        <p:xfrm>
          <a:off x="1659313" y="1885363"/>
          <a:ext cx="5825350" cy="1909200"/>
        </p:xfrm>
        <a:graphic>
          <a:graphicData uri="http://schemas.openxmlformats.org/drawingml/2006/table">
            <a:tbl>
              <a:tblPr>
                <a:noFill/>
                <a:tableStyleId>{D6967AC0-7180-4501-8AFC-5B9D7FB76C00}</a:tableStyleId>
              </a:tblPr>
              <a:tblGrid>
                <a:gridCol w="1448675">
                  <a:extLst>
                    <a:ext uri="{9D8B030D-6E8A-4147-A177-3AD203B41FA5}">
                      <a16:colId xmlns:a16="http://schemas.microsoft.com/office/drawing/2014/main" val="20000"/>
                    </a:ext>
                  </a:extLst>
                </a:gridCol>
                <a:gridCol w="1938725">
                  <a:extLst>
                    <a:ext uri="{9D8B030D-6E8A-4147-A177-3AD203B41FA5}">
                      <a16:colId xmlns:a16="http://schemas.microsoft.com/office/drawing/2014/main" val="20001"/>
                    </a:ext>
                  </a:extLst>
                </a:gridCol>
                <a:gridCol w="986050">
                  <a:extLst>
                    <a:ext uri="{9D8B030D-6E8A-4147-A177-3AD203B41FA5}">
                      <a16:colId xmlns:a16="http://schemas.microsoft.com/office/drawing/2014/main" val="20002"/>
                    </a:ext>
                  </a:extLst>
                </a:gridCol>
                <a:gridCol w="1451900">
                  <a:extLst>
                    <a:ext uri="{9D8B030D-6E8A-4147-A177-3AD203B41FA5}">
                      <a16:colId xmlns:a16="http://schemas.microsoft.com/office/drawing/2014/main" val="20003"/>
                    </a:ext>
                  </a:extLst>
                </a:gridCol>
              </a:tblGrid>
              <a:tr h="451275">
                <a:tc>
                  <a:txBody>
                    <a:bodyPr/>
                    <a:lstStyle/>
                    <a:p>
                      <a:pPr marL="0" lvl="0" indent="0" algn="ctr" rtl="0">
                        <a:spcBef>
                          <a:spcPts val="0"/>
                        </a:spcBef>
                        <a:spcAft>
                          <a:spcPts val="0"/>
                        </a:spcAft>
                        <a:buNone/>
                      </a:pPr>
                      <a:r>
                        <a:rPr lang="en">
                          <a:solidFill>
                            <a:schemeClr val="lt1"/>
                          </a:solidFill>
                        </a:rPr>
                        <a:t>Code</a:t>
                      </a:r>
                      <a:endParaRPr>
                        <a:solidFill>
                          <a:schemeClr val="lt1"/>
                        </a:solidFill>
                      </a:endParaRPr>
                    </a:p>
                  </a:txBody>
                  <a:tcPr marL="0" marR="0" marT="91425" marB="91425">
                    <a:solidFill>
                      <a:srgbClr val="7030A0"/>
                    </a:solidFill>
                  </a:tcPr>
                </a:tc>
                <a:tc>
                  <a:txBody>
                    <a:bodyPr/>
                    <a:lstStyle/>
                    <a:p>
                      <a:pPr marL="0" lvl="0" indent="0" algn="ctr" rtl="0">
                        <a:spcBef>
                          <a:spcPts val="0"/>
                        </a:spcBef>
                        <a:spcAft>
                          <a:spcPts val="0"/>
                        </a:spcAft>
                        <a:buNone/>
                      </a:pPr>
                      <a:r>
                        <a:rPr lang="en">
                          <a:solidFill>
                            <a:schemeClr val="lt1"/>
                          </a:solidFill>
                        </a:rPr>
                        <a:t>Binary</a:t>
                      </a:r>
                      <a:endParaRPr>
                        <a:solidFill>
                          <a:schemeClr val="lt1"/>
                        </a:solidFill>
                      </a:endParaRPr>
                    </a:p>
                  </a:txBody>
                  <a:tcPr marL="0" marR="0" marT="91425" marB="91425">
                    <a:solidFill>
                      <a:srgbClr val="7030A0"/>
                    </a:solidFill>
                  </a:tcPr>
                </a:tc>
                <a:tc>
                  <a:txBody>
                    <a:bodyPr/>
                    <a:lstStyle/>
                    <a:p>
                      <a:pPr marL="0" lvl="0" indent="0" algn="ctr" rtl="0">
                        <a:spcBef>
                          <a:spcPts val="0"/>
                        </a:spcBef>
                        <a:spcAft>
                          <a:spcPts val="0"/>
                        </a:spcAft>
                        <a:buNone/>
                      </a:pPr>
                      <a:r>
                        <a:rPr lang="en">
                          <a:solidFill>
                            <a:schemeClr val="lt1"/>
                          </a:solidFill>
                        </a:rPr>
                        <a:t>Unsigned</a:t>
                      </a:r>
                      <a:endParaRPr>
                        <a:solidFill>
                          <a:schemeClr val="lt1"/>
                        </a:solidFill>
                      </a:endParaRPr>
                    </a:p>
                  </a:txBody>
                  <a:tcPr marL="0" marR="0" marT="91425" marB="91425">
                    <a:solidFill>
                      <a:srgbClr val="7030A0"/>
                    </a:solidFill>
                  </a:tcPr>
                </a:tc>
                <a:tc>
                  <a:txBody>
                    <a:bodyPr/>
                    <a:lstStyle/>
                    <a:p>
                      <a:pPr marL="0" lvl="0" indent="0" algn="ctr" rtl="0">
                        <a:spcBef>
                          <a:spcPts val="0"/>
                        </a:spcBef>
                        <a:spcAft>
                          <a:spcPts val="0"/>
                        </a:spcAft>
                        <a:buNone/>
                      </a:pPr>
                      <a:r>
                        <a:rPr lang="en">
                          <a:solidFill>
                            <a:schemeClr val="lt1"/>
                          </a:solidFill>
                        </a:rPr>
                        <a:t>Theoretical Value</a:t>
                      </a:r>
                      <a:endParaRPr>
                        <a:solidFill>
                          <a:schemeClr val="lt1"/>
                        </a:solidFill>
                      </a:endParaRPr>
                    </a:p>
                  </a:txBody>
                  <a:tcPr marL="0" marR="0" marT="91425" marB="91425">
                    <a:solidFill>
                      <a:srgbClr val="7030A0"/>
                    </a:solidFill>
                  </a:tcPr>
                </a:tc>
                <a:extLst>
                  <a:ext uri="{0D108BD9-81ED-4DB2-BD59-A6C34878D82A}">
                    <a16:rowId xmlns:a16="http://schemas.microsoft.com/office/drawing/2014/main" val="10000"/>
                  </a:ext>
                </a:extLst>
              </a:tr>
              <a:tr h="485975">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x = -16</a:t>
                      </a:r>
                      <a:endParaRPr>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1600">
                          <a:latin typeface="Source Code Pro"/>
                          <a:ea typeface="Source Code Pro"/>
                          <a:cs typeface="Source Code Pro"/>
                          <a:sym typeface="Source Code Pro"/>
                        </a:rPr>
                        <a:t>11110000</a:t>
                      </a:r>
                      <a:endParaRPr sz="1600">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a:t>-16</a:t>
                      </a:r>
                      <a:endParaRPr/>
                    </a:p>
                  </a:txBody>
                  <a:tcPr marL="91425" marR="91425" marT="91425" marB="91425"/>
                </a:tc>
                <a:tc>
                  <a:txBody>
                    <a:bodyPr/>
                    <a:lstStyle/>
                    <a:p>
                      <a:pPr marL="0" lvl="0" indent="0" algn="ctr" rtl="0">
                        <a:spcBef>
                          <a:spcPts val="0"/>
                        </a:spcBef>
                        <a:spcAft>
                          <a:spcPts val="0"/>
                        </a:spcAft>
                        <a:buNone/>
                      </a:pPr>
                      <a:r>
                        <a:rPr lang="en"/>
                        <a:t>-16</a:t>
                      </a:r>
                      <a:endParaRPr/>
                    </a:p>
                  </a:txBody>
                  <a:tcPr marL="91425" marR="91425" marT="91425" marB="91425"/>
                </a:tc>
                <a:extLst>
                  <a:ext uri="{0D108BD9-81ED-4DB2-BD59-A6C34878D82A}">
                    <a16:rowId xmlns:a16="http://schemas.microsoft.com/office/drawing/2014/main" val="10001"/>
                  </a:ext>
                </a:extLst>
              </a:tr>
              <a:tr h="485975">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R1 = x &gt;&gt; 3</a:t>
                      </a:r>
                      <a:endParaRPr>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1600" u="sng">
                          <a:solidFill>
                            <a:srgbClr val="C00000"/>
                          </a:solidFill>
                          <a:latin typeface="Source Code Pro"/>
                          <a:ea typeface="Source Code Pro"/>
                          <a:cs typeface="Source Code Pro"/>
                          <a:sym typeface="Source Code Pro"/>
                        </a:rPr>
                        <a:t>111</a:t>
                      </a:r>
                      <a:r>
                        <a:rPr lang="en" sz="1600">
                          <a:solidFill>
                            <a:schemeClr val="dk1"/>
                          </a:solidFill>
                          <a:latin typeface="Source Code Pro"/>
                          <a:ea typeface="Source Code Pro"/>
                          <a:cs typeface="Source Code Pro"/>
                          <a:sym typeface="Source Code Pro"/>
                        </a:rPr>
                        <a:t>11110 </a:t>
                      </a:r>
                      <a:r>
                        <a:rPr lang="en" sz="1600">
                          <a:solidFill>
                            <a:srgbClr val="999999"/>
                          </a:solidFill>
                          <a:latin typeface="Source Code Pro"/>
                          <a:ea typeface="Source Code Pro"/>
                          <a:cs typeface="Source Code Pro"/>
                          <a:sym typeface="Source Code Pro"/>
                        </a:rPr>
                        <a:t>000</a:t>
                      </a:r>
                      <a:endParaRPr sz="1600">
                        <a:solidFill>
                          <a:srgbClr val="999999"/>
                        </a:solidFill>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a:t>-2</a:t>
                      </a:r>
                      <a:endParaRPr/>
                    </a:p>
                  </a:txBody>
                  <a:tcPr marL="91425" marR="91425" marT="91425" marB="91425"/>
                </a:tc>
                <a:tc>
                  <a:txBody>
                    <a:bodyPr/>
                    <a:lstStyle/>
                    <a:p>
                      <a:pPr marL="0" lvl="0" indent="0" algn="ctr" rtl="0">
                        <a:spcBef>
                          <a:spcPts val="0"/>
                        </a:spcBef>
                        <a:spcAft>
                          <a:spcPts val="0"/>
                        </a:spcAft>
                        <a:buNone/>
                      </a:pPr>
                      <a:r>
                        <a:rPr lang="en"/>
                        <a:t>-2</a:t>
                      </a:r>
                      <a:endParaRPr/>
                    </a:p>
                  </a:txBody>
                  <a:tcPr marL="91425" marR="91425" marT="91425" marB="91425"/>
                </a:tc>
                <a:extLst>
                  <a:ext uri="{0D108BD9-81ED-4DB2-BD59-A6C34878D82A}">
                    <a16:rowId xmlns:a16="http://schemas.microsoft.com/office/drawing/2014/main" val="10002"/>
                  </a:ext>
                </a:extLst>
              </a:tr>
              <a:tr h="485975">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R2 = x &gt;&gt; 5</a:t>
                      </a:r>
                      <a:endParaRPr>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1600" u="sng">
                          <a:solidFill>
                            <a:srgbClr val="C00000"/>
                          </a:solidFill>
                          <a:latin typeface="Source Code Pro"/>
                          <a:ea typeface="Source Code Pro"/>
                          <a:cs typeface="Source Code Pro"/>
                          <a:sym typeface="Source Code Pro"/>
                        </a:rPr>
                        <a:t>11111</a:t>
                      </a:r>
                      <a:r>
                        <a:rPr lang="en" sz="1600">
                          <a:solidFill>
                            <a:schemeClr val="dk1"/>
                          </a:solidFill>
                          <a:latin typeface="Source Code Pro"/>
                          <a:ea typeface="Source Code Pro"/>
                          <a:cs typeface="Source Code Pro"/>
                          <a:sym typeface="Source Code Pro"/>
                        </a:rPr>
                        <a:t>111 </a:t>
                      </a:r>
                      <a:r>
                        <a:rPr lang="en" sz="1600">
                          <a:solidFill>
                            <a:srgbClr val="999999"/>
                          </a:solidFill>
                          <a:latin typeface="Source Code Pro"/>
                          <a:ea typeface="Source Code Pro"/>
                          <a:cs typeface="Source Code Pro"/>
                          <a:sym typeface="Source Code Pro"/>
                        </a:rPr>
                        <a:t>10000</a:t>
                      </a:r>
                      <a:endParaRPr sz="1600">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a:t>-1</a:t>
                      </a:r>
                      <a:endParaRPr/>
                    </a:p>
                  </a:txBody>
                  <a:tcPr marL="91425" marR="91425" marT="91425" marB="91425"/>
                </a:tc>
                <a:tc>
                  <a:txBody>
                    <a:bodyPr/>
                    <a:lstStyle/>
                    <a:p>
                      <a:pPr marL="0" lvl="0" indent="0" algn="ctr" rtl="0">
                        <a:spcBef>
                          <a:spcPts val="0"/>
                        </a:spcBef>
                        <a:spcAft>
                          <a:spcPts val="0"/>
                        </a:spcAft>
                        <a:buNone/>
                      </a:pPr>
                      <a:r>
                        <a:rPr lang="en"/>
                        <a:t>-0.5?</a:t>
                      </a:r>
                      <a:endParaRPr/>
                    </a:p>
                  </a:txBody>
                  <a:tcPr marL="91425" marR="91425" marT="91425" marB="91425"/>
                </a:tc>
                <a:extLst>
                  <a:ext uri="{0D108BD9-81ED-4DB2-BD59-A6C34878D82A}">
                    <a16:rowId xmlns:a16="http://schemas.microsoft.com/office/drawing/2014/main" val="10003"/>
                  </a:ext>
                </a:extLst>
              </a:tr>
            </a:tbl>
          </a:graphicData>
        </a:graphic>
      </p:graphicFrame>
      <p:sp>
        <p:nvSpPr>
          <p:cNvPr id="347" name="Google Shape;347;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Undefined Behavior in C</a:t>
            </a:r>
            <a:endParaRPr/>
          </a:p>
        </p:txBody>
      </p:sp>
      <p:sp>
        <p:nvSpPr>
          <p:cNvPr id="353" name="Google Shape;353;p5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Not defined in C standard, may get different behavior depending on your OS, architecture, compiler, etc.</a:t>
            </a:r>
            <a:endParaRPr/>
          </a:p>
          <a:p>
            <a:pPr marL="457200" lvl="0" indent="-342900" algn="l" rtl="0">
              <a:spcBef>
                <a:spcPts val="0"/>
              </a:spcBef>
              <a:spcAft>
                <a:spcPts val="0"/>
              </a:spcAft>
              <a:buSzPts val="1800"/>
              <a:buChar char="●"/>
            </a:pPr>
            <a:r>
              <a:rPr lang="en"/>
              <a:t>How much </a:t>
            </a:r>
            <a:r>
              <a:rPr lang="en" b="1">
                <a:solidFill>
                  <a:srgbClr val="7030A0"/>
                </a:solidFill>
              </a:rPr>
              <a:t>undefined behavior</a:t>
            </a:r>
            <a:r>
              <a:rPr lang="en"/>
              <a:t> have we talked about in just the last few lectures?</a:t>
            </a:r>
            <a:endParaRPr/>
          </a:p>
          <a:p>
            <a:pPr marL="914400" lvl="1" indent="-323850" algn="l" rtl="0">
              <a:spcBef>
                <a:spcPts val="0"/>
              </a:spcBef>
              <a:spcAft>
                <a:spcPts val="0"/>
              </a:spcAft>
              <a:buSzPts val="1500"/>
              <a:buChar char="○"/>
            </a:pPr>
            <a:r>
              <a:rPr lang="en"/>
              <a:t>Shifting by more than size of type</a:t>
            </a:r>
            <a:endParaRPr/>
          </a:p>
          <a:p>
            <a:pPr marL="914400" lvl="1" indent="-323850" algn="l" rtl="0">
              <a:spcBef>
                <a:spcPts val="0"/>
              </a:spcBef>
              <a:spcAft>
                <a:spcPts val="0"/>
              </a:spcAft>
              <a:buSzPts val="1500"/>
              <a:buChar char="○"/>
            </a:pPr>
            <a:r>
              <a:rPr lang="en"/>
              <a:t>Indexing arrays out of bounds</a:t>
            </a:r>
            <a:endParaRPr/>
          </a:p>
          <a:p>
            <a:pPr marL="914400" lvl="1" indent="-323850" algn="l" rtl="0">
              <a:spcBef>
                <a:spcPts val="0"/>
              </a:spcBef>
              <a:spcAft>
                <a:spcPts val="0"/>
              </a:spcAft>
              <a:buSzPts val="1500"/>
              <a:buChar char="○"/>
            </a:pPr>
            <a:r>
              <a:rPr lang="en"/>
              <a:t>Using a variable before initializing (mystery data)</a:t>
            </a:r>
            <a:endParaRPr/>
          </a:p>
          <a:p>
            <a:pPr marL="914400" lvl="1" indent="-323850" algn="l" rtl="0">
              <a:spcBef>
                <a:spcPts val="0"/>
              </a:spcBef>
              <a:spcAft>
                <a:spcPts val="0"/>
              </a:spcAft>
              <a:buSzPts val="1500"/>
              <a:buChar char="○"/>
            </a:pPr>
            <a:r>
              <a:rPr lang="en"/>
              <a:t>… and there will be more!</a:t>
            </a:r>
            <a:endParaRPr/>
          </a:p>
        </p:txBody>
      </p:sp>
      <p:sp>
        <p:nvSpPr>
          <p:cNvPr id="354" name="Google Shape;354;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pic>
        <p:nvPicPr>
          <p:cNvPr id="355" name="Google Shape;355;p54" descr="An image of a man in a suit talking to another man, who is holding his chin as if he is thinking very deeply. The man in a suit is gesturing towards a picture of the C standard. The image is captioned &quot;*slaps roof of c* This bad boy can hold so much undefined behavior in it&quot;"/>
          <p:cNvPicPr preferRelativeResize="0"/>
          <p:nvPr/>
        </p:nvPicPr>
        <p:blipFill>
          <a:blip r:embed="rId3">
            <a:alphaModFix/>
          </a:blip>
          <a:stretch>
            <a:fillRect/>
          </a:stretch>
        </p:blipFill>
        <p:spPr>
          <a:xfrm>
            <a:off x="5546175" y="1782775"/>
            <a:ext cx="3474975" cy="2403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 Language</a:t>
            </a:r>
            <a:endParaRPr/>
          </a:p>
        </p:txBody>
      </p:sp>
      <p:sp>
        <p:nvSpPr>
          <p:cNvPr id="361" name="Google Shape;361;p55"/>
          <p:cNvSpPr txBox="1">
            <a:spLocks noGrp="1"/>
          </p:cNvSpPr>
          <p:nvPr>
            <p:ph type="body" idx="1"/>
          </p:nvPr>
        </p:nvSpPr>
        <p:spPr>
          <a:xfrm>
            <a:off x="311700" y="742825"/>
            <a:ext cx="8520600" cy="3651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Development began in 1971, standardized in 1978</a:t>
            </a:r>
            <a:endParaRPr/>
          </a:p>
          <a:p>
            <a:pPr marL="914400" lvl="1" indent="-323850" algn="l" rtl="0">
              <a:spcBef>
                <a:spcPts val="0"/>
              </a:spcBef>
              <a:spcAft>
                <a:spcPts val="0"/>
              </a:spcAft>
              <a:buSzPts val="1500"/>
              <a:buChar char="○"/>
            </a:pPr>
            <a:r>
              <a:rPr lang="en"/>
              <a:t>Developed to write Unix (precursor to Linux and MacOS)</a:t>
            </a:r>
            <a:endParaRPr/>
          </a:p>
          <a:p>
            <a:pPr marL="457200" lvl="0" indent="-342900" algn="l" rtl="0">
              <a:spcBef>
                <a:spcPts val="0"/>
              </a:spcBef>
              <a:spcAft>
                <a:spcPts val="0"/>
              </a:spcAft>
              <a:buSzPts val="1800"/>
              <a:buChar char="●"/>
            </a:pPr>
            <a:r>
              <a:rPr lang="en"/>
              <a:t>Computers were much more limited in the 70s!</a:t>
            </a:r>
            <a:endParaRPr/>
          </a:p>
          <a:p>
            <a:pPr marL="457200" lvl="0" indent="-342900" algn="l" rtl="0">
              <a:spcBef>
                <a:spcPts val="0"/>
              </a:spcBef>
              <a:spcAft>
                <a:spcPts val="0"/>
              </a:spcAft>
              <a:buSzPts val="1800"/>
              <a:buChar char="●"/>
            </a:pPr>
            <a:r>
              <a:rPr lang="en"/>
              <a:t>Computer </a:t>
            </a:r>
            <a:r>
              <a:rPr lang="en" i="1"/>
              <a:t>users</a:t>
            </a:r>
            <a:r>
              <a:rPr lang="en"/>
              <a:t> were also very different!</a:t>
            </a:r>
            <a:endParaRPr/>
          </a:p>
          <a:p>
            <a:pPr marL="914400" lvl="1" indent="-323850" algn="l" rtl="0">
              <a:spcBef>
                <a:spcPts val="0"/>
              </a:spcBef>
              <a:spcAft>
                <a:spcPts val="0"/>
              </a:spcAft>
              <a:buSzPts val="1500"/>
              <a:buChar char="○"/>
            </a:pPr>
            <a:r>
              <a:rPr lang="en"/>
              <a:t>Not as accessible</a:t>
            </a:r>
            <a:endParaRPr/>
          </a:p>
          <a:p>
            <a:pPr marL="914400" lvl="1" indent="-323850" algn="l" rtl="0">
              <a:spcBef>
                <a:spcPts val="0"/>
              </a:spcBef>
              <a:spcAft>
                <a:spcPts val="0"/>
              </a:spcAft>
              <a:buSzPts val="1500"/>
              <a:buChar char="○"/>
            </a:pPr>
            <a:r>
              <a:rPr lang="en"/>
              <a:t>Computers were “for experts”</a:t>
            </a:r>
            <a:endParaRPr/>
          </a:p>
          <a:p>
            <a:pPr marL="457200" lvl="0" indent="-342900" algn="l" rtl="0">
              <a:spcBef>
                <a:spcPts val="0"/>
              </a:spcBef>
              <a:spcAft>
                <a:spcPts val="0"/>
              </a:spcAft>
              <a:buSzPts val="1800"/>
              <a:buChar char="●"/>
            </a:pPr>
            <a:r>
              <a:rPr lang="en"/>
              <a:t>Goals:</a:t>
            </a:r>
            <a:endParaRPr/>
          </a:p>
          <a:p>
            <a:pPr marL="914400" lvl="1" indent="-323850" algn="l" rtl="0">
              <a:spcBef>
                <a:spcPts val="0"/>
              </a:spcBef>
              <a:spcAft>
                <a:spcPts val="0"/>
              </a:spcAft>
              <a:buSzPts val="1500"/>
              <a:buChar char="○"/>
            </a:pPr>
            <a:r>
              <a:rPr lang="en"/>
              <a:t>Portability</a:t>
            </a:r>
            <a:endParaRPr/>
          </a:p>
          <a:p>
            <a:pPr marL="914400" lvl="1" indent="-323850" algn="l" rtl="0">
              <a:spcBef>
                <a:spcPts val="0"/>
              </a:spcBef>
              <a:spcAft>
                <a:spcPts val="0"/>
              </a:spcAft>
              <a:buSzPts val="1500"/>
              <a:buChar char="○"/>
            </a:pPr>
            <a:r>
              <a:rPr lang="en"/>
              <a:t>Performance</a:t>
            </a:r>
            <a:endParaRPr/>
          </a:p>
          <a:p>
            <a:pPr marL="457200" lvl="0" indent="-342900" algn="l" rtl="0">
              <a:spcBef>
                <a:spcPts val="0"/>
              </a:spcBef>
              <a:spcAft>
                <a:spcPts val="0"/>
              </a:spcAft>
              <a:buSzPts val="1800"/>
              <a:buChar char="●"/>
            </a:pPr>
            <a:r>
              <a:rPr lang="en" i="1" u="sng"/>
              <a:t>Non-Goals</a:t>
            </a:r>
            <a:r>
              <a:rPr lang="en"/>
              <a:t>:</a:t>
            </a:r>
            <a:endParaRPr/>
          </a:p>
          <a:p>
            <a:pPr marL="914400" lvl="1" indent="-323850" algn="l" rtl="0">
              <a:spcBef>
                <a:spcPts val="0"/>
              </a:spcBef>
              <a:spcAft>
                <a:spcPts val="0"/>
              </a:spcAft>
              <a:buSzPts val="1500"/>
              <a:buChar char="○"/>
            </a:pPr>
            <a:r>
              <a:rPr lang="en"/>
              <a:t>Safety</a:t>
            </a:r>
            <a:endParaRPr/>
          </a:p>
          <a:p>
            <a:pPr marL="914400" lvl="1" indent="-323850" algn="l" rtl="0">
              <a:spcBef>
                <a:spcPts val="0"/>
              </a:spcBef>
              <a:spcAft>
                <a:spcPts val="0"/>
              </a:spcAft>
              <a:buSzPts val="1500"/>
              <a:buChar char="○"/>
            </a:pPr>
            <a:r>
              <a:rPr lang="en"/>
              <a:t>Ease</a:t>
            </a:r>
            <a:endParaRPr/>
          </a:p>
        </p:txBody>
      </p:sp>
      <p:sp>
        <p:nvSpPr>
          <p:cNvPr id="362" name="Google Shape;362;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pic>
        <p:nvPicPr>
          <p:cNvPr id="363" name="Google Shape;363;p55" descr="A black-and-white photograph of two middle-aged white men with long beards. The man on the left is wearing glasses."/>
          <p:cNvPicPr preferRelativeResize="0"/>
          <p:nvPr/>
        </p:nvPicPr>
        <p:blipFill>
          <a:blip r:embed="rId3">
            <a:alphaModFix/>
          </a:blip>
          <a:stretch>
            <a:fillRect/>
          </a:stretch>
        </p:blipFill>
        <p:spPr>
          <a:xfrm>
            <a:off x="5512600" y="1929901"/>
            <a:ext cx="3183850" cy="20643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a:t>
            </a:r>
            <a:endParaRPr/>
          </a:p>
        </p:txBody>
      </p:sp>
      <p:sp>
        <p:nvSpPr>
          <p:cNvPr id="369" name="Google Shape;369;p56"/>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Casting between signed and unsigned in C</a:t>
            </a:r>
            <a:endParaRPr/>
          </a:p>
          <a:p>
            <a:pPr marL="914400" lvl="1" indent="-323850" algn="l" rtl="0">
              <a:spcBef>
                <a:spcPts val="0"/>
              </a:spcBef>
              <a:spcAft>
                <a:spcPts val="0"/>
              </a:spcAft>
              <a:buSzPts val="1500"/>
              <a:buChar char="○"/>
            </a:pPr>
            <a:r>
              <a:rPr lang="en" u="sng"/>
              <a:t>Bit pattern remains the same, just interpreted differently</a:t>
            </a:r>
            <a:endParaRPr/>
          </a:p>
          <a:p>
            <a:pPr marL="914400" lvl="1" indent="-323850" algn="l" rtl="0">
              <a:spcBef>
                <a:spcPts val="0"/>
              </a:spcBef>
              <a:spcAft>
                <a:spcPts val="0"/>
              </a:spcAft>
              <a:buSzPts val="1500"/>
              <a:buChar char="○"/>
            </a:pPr>
            <a:r>
              <a:rPr lang="en"/>
              <a:t>Cast can be </a:t>
            </a:r>
            <a:r>
              <a:rPr lang="en" b="1">
                <a:solidFill>
                  <a:srgbClr val="7030A0"/>
                </a:solidFill>
              </a:rPr>
              <a:t>explicit</a:t>
            </a:r>
            <a:r>
              <a:rPr lang="en"/>
              <a:t> or </a:t>
            </a:r>
            <a:r>
              <a:rPr lang="en" b="1">
                <a:solidFill>
                  <a:srgbClr val="7030A0"/>
                </a:solidFill>
              </a:rPr>
              <a:t>implicit</a:t>
            </a:r>
            <a:endParaRPr/>
          </a:p>
          <a:p>
            <a:pPr marL="457200" lvl="0" indent="-342900" algn="l" rtl="0">
              <a:spcBef>
                <a:spcPts val="0"/>
              </a:spcBef>
              <a:spcAft>
                <a:spcPts val="0"/>
              </a:spcAft>
              <a:buSzPts val="1800"/>
              <a:buChar char="●"/>
            </a:pPr>
            <a:r>
              <a:rPr lang="en"/>
              <a:t>We can represent a limited number of values in </a:t>
            </a:r>
            <a:r>
              <a:rPr lang="en" i="1"/>
              <a:t>w</a:t>
            </a:r>
            <a:r>
              <a:rPr lang="en"/>
              <a:t> bits</a:t>
            </a:r>
            <a:endParaRPr/>
          </a:p>
          <a:p>
            <a:pPr marL="914400" lvl="1" indent="-323850" algn="l" rtl="0">
              <a:spcBef>
                <a:spcPts val="0"/>
              </a:spcBef>
              <a:spcAft>
                <a:spcPts val="0"/>
              </a:spcAft>
              <a:buSzPts val="1500"/>
              <a:buChar char="○"/>
            </a:pPr>
            <a:r>
              <a:rPr lang="en"/>
              <a:t>When we exceed the limit (in either direction), we get </a:t>
            </a:r>
            <a:r>
              <a:rPr lang="en" b="1">
                <a:solidFill>
                  <a:srgbClr val="7030A0"/>
                </a:solidFill>
              </a:rPr>
              <a:t>overflow</a:t>
            </a:r>
            <a:endParaRPr b="1">
              <a:solidFill>
                <a:srgbClr val="7030A0"/>
              </a:solidFill>
            </a:endParaRPr>
          </a:p>
          <a:p>
            <a:pPr marL="457200" lvl="0" indent="-342900" algn="l" rtl="0">
              <a:spcBef>
                <a:spcPts val="0"/>
              </a:spcBef>
              <a:spcAft>
                <a:spcPts val="0"/>
              </a:spcAft>
              <a:buClr>
                <a:srgbClr val="7030A0"/>
              </a:buClr>
              <a:buSzPts val="1800"/>
              <a:buChar char="●"/>
            </a:pPr>
            <a:r>
              <a:rPr lang="en" b="1">
                <a:solidFill>
                  <a:srgbClr val="7030A0"/>
                </a:solidFill>
              </a:rPr>
              <a:t>Shifting</a:t>
            </a:r>
            <a:r>
              <a:rPr lang="en"/>
              <a:t> is a useful bitwise behavior</a:t>
            </a:r>
            <a:endParaRPr/>
          </a:p>
          <a:p>
            <a:pPr marL="914400" lvl="1" indent="-323850" algn="l" rtl="0">
              <a:spcBef>
                <a:spcPts val="0"/>
              </a:spcBef>
              <a:spcAft>
                <a:spcPts val="0"/>
              </a:spcAft>
              <a:buSzPts val="1500"/>
              <a:buChar char="○"/>
            </a:pPr>
            <a:r>
              <a:rPr lang="en"/>
              <a:t>Can be used to remove certain bits (similar to masking), or in place of multiplication</a:t>
            </a:r>
            <a:endParaRPr/>
          </a:p>
          <a:p>
            <a:pPr marL="914400" lvl="1" indent="-323850" algn="l" rtl="0">
              <a:spcBef>
                <a:spcPts val="0"/>
              </a:spcBef>
              <a:spcAft>
                <a:spcPts val="0"/>
              </a:spcAft>
              <a:buSzPts val="1500"/>
              <a:buChar char="○"/>
            </a:pPr>
            <a:r>
              <a:rPr lang="en"/>
              <a:t>Right shift can be </a:t>
            </a:r>
            <a:r>
              <a:rPr lang="en" b="1">
                <a:solidFill>
                  <a:srgbClr val="7030A0"/>
                </a:solidFill>
              </a:rPr>
              <a:t>logical</a:t>
            </a:r>
            <a:r>
              <a:rPr lang="en"/>
              <a:t> or </a:t>
            </a:r>
            <a:r>
              <a:rPr lang="en" b="1">
                <a:solidFill>
                  <a:srgbClr val="7030A0"/>
                </a:solidFill>
              </a:rPr>
              <a:t>arithmetic</a:t>
            </a:r>
            <a:endParaRPr b="1">
              <a:solidFill>
                <a:srgbClr val="7030A0"/>
              </a:solidFill>
            </a:endParaRPr>
          </a:p>
          <a:p>
            <a:pPr marL="1371600" lvl="2" indent="-323850" algn="l" rtl="0">
              <a:spcBef>
                <a:spcPts val="0"/>
              </a:spcBef>
              <a:spcAft>
                <a:spcPts val="0"/>
              </a:spcAft>
              <a:buSzPts val="1500"/>
              <a:buChar char="■"/>
            </a:pPr>
            <a:r>
              <a:rPr lang="en"/>
              <a:t>Logical pads with 0s, used for unsigned</a:t>
            </a:r>
            <a:endParaRPr/>
          </a:p>
          <a:p>
            <a:pPr marL="1371600" lvl="2" indent="-323850" algn="l" rtl="0">
              <a:spcBef>
                <a:spcPts val="0"/>
              </a:spcBef>
              <a:spcAft>
                <a:spcPts val="0"/>
              </a:spcAft>
              <a:buSzPts val="1500"/>
              <a:buChar char="■"/>
            </a:pPr>
            <a:r>
              <a:rPr lang="en"/>
              <a:t>Arithmetic pads with MSB, used for signed</a:t>
            </a:r>
            <a:endParaRPr/>
          </a:p>
        </p:txBody>
      </p:sp>
      <p:sp>
        <p:nvSpPr>
          <p:cNvPr id="370" name="Google Shape;370;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7"/>
          <p:cNvSpPr/>
          <p:nvPr/>
        </p:nvSpPr>
        <p:spPr>
          <a:xfrm>
            <a:off x="1135242" y="342900"/>
            <a:ext cx="6873600" cy="13158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8100" b="1">
                <a:solidFill>
                  <a:srgbClr val="4A86E8"/>
                </a:solidFill>
                <a:latin typeface="Arial Narrow"/>
                <a:ea typeface="Arial Narrow"/>
                <a:cs typeface="Arial Narrow"/>
                <a:sym typeface="Arial Narrow"/>
              </a:rPr>
              <a:t>BONUS SLIDES</a:t>
            </a:r>
            <a:endParaRPr sz="1100">
              <a:solidFill>
                <a:srgbClr val="4A86E8"/>
              </a:solidFill>
            </a:endParaRPr>
          </a:p>
        </p:txBody>
      </p:sp>
      <p:sp>
        <p:nvSpPr>
          <p:cNvPr id="377" name="Google Shape;377;p57"/>
          <p:cNvSpPr txBox="1">
            <a:spLocks noGrp="1"/>
          </p:cNvSpPr>
          <p:nvPr>
            <p:ph type="body" idx="1"/>
          </p:nvPr>
        </p:nvSpPr>
        <p:spPr>
          <a:xfrm>
            <a:off x="1485900" y="1577340"/>
            <a:ext cx="6172200" cy="30861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SzPts val="1300"/>
              <a:buNone/>
            </a:pPr>
            <a:r>
              <a:rPr lang="en" sz="1900">
                <a:solidFill>
                  <a:schemeClr val="dk1"/>
                </a:solidFill>
              </a:rPr>
              <a:t>Some examples of using shift operators in combination with bitmasks, which you may find helpful for Lab 1b.</a:t>
            </a:r>
            <a:endParaRPr sz="1900">
              <a:solidFill>
                <a:schemeClr val="dk1"/>
              </a:solidFill>
            </a:endParaRPr>
          </a:p>
          <a:p>
            <a:pPr marL="685800" lvl="2" indent="-88900" algn="l" rtl="0">
              <a:spcBef>
                <a:spcPts val="300"/>
              </a:spcBef>
              <a:spcAft>
                <a:spcPts val="0"/>
              </a:spcAft>
              <a:buSzPts val="1200"/>
              <a:buNone/>
            </a:pPr>
            <a:endParaRPr sz="1900">
              <a:solidFill>
                <a:schemeClr val="dk1"/>
              </a:solidFill>
            </a:endParaRPr>
          </a:p>
          <a:p>
            <a:pPr marL="254000" lvl="0" indent="-298450" algn="l" rtl="0">
              <a:spcBef>
                <a:spcPts val="400"/>
              </a:spcBef>
              <a:spcAft>
                <a:spcPts val="0"/>
              </a:spcAft>
              <a:buClr>
                <a:schemeClr val="dk1"/>
              </a:buClr>
              <a:buSzPts val="1900"/>
              <a:buChar char="●"/>
            </a:pPr>
            <a:r>
              <a:rPr lang="en" sz="1900">
                <a:solidFill>
                  <a:schemeClr val="dk1"/>
                </a:solidFill>
              </a:rPr>
              <a:t>Extract the 2</a:t>
            </a:r>
            <a:r>
              <a:rPr lang="en" sz="1900" baseline="30000">
                <a:solidFill>
                  <a:schemeClr val="dk1"/>
                </a:solidFill>
              </a:rPr>
              <a:t>nd</a:t>
            </a:r>
            <a:r>
              <a:rPr lang="en" sz="1900">
                <a:solidFill>
                  <a:schemeClr val="dk1"/>
                </a:solidFill>
              </a:rPr>
              <a:t> most significant byte of an </a:t>
            </a:r>
            <a:r>
              <a:rPr lang="en" sz="1900">
                <a:solidFill>
                  <a:schemeClr val="dk1"/>
                </a:solidFill>
                <a:latin typeface="Courier New"/>
                <a:ea typeface="Courier New"/>
                <a:cs typeface="Courier New"/>
                <a:sym typeface="Courier New"/>
              </a:rPr>
              <a:t>int</a:t>
            </a:r>
            <a:endParaRPr sz="1900">
              <a:solidFill>
                <a:schemeClr val="dk1"/>
              </a:solidFill>
              <a:latin typeface="Courier New"/>
              <a:ea typeface="Courier New"/>
              <a:cs typeface="Courier New"/>
              <a:sym typeface="Courier New"/>
            </a:endParaRPr>
          </a:p>
          <a:p>
            <a:pPr marL="254000" lvl="0" indent="-298450" algn="l" rtl="0">
              <a:spcBef>
                <a:spcPts val="400"/>
              </a:spcBef>
              <a:spcAft>
                <a:spcPts val="0"/>
              </a:spcAft>
              <a:buClr>
                <a:schemeClr val="dk1"/>
              </a:buClr>
              <a:buSzPts val="1900"/>
              <a:buChar char="●"/>
            </a:pPr>
            <a:r>
              <a:rPr lang="en" sz="1900">
                <a:solidFill>
                  <a:schemeClr val="dk1"/>
                </a:solidFill>
              </a:rPr>
              <a:t>Extract the sign bit of a signed </a:t>
            </a:r>
            <a:r>
              <a:rPr lang="en" sz="1900">
                <a:solidFill>
                  <a:schemeClr val="dk1"/>
                </a:solidFill>
                <a:latin typeface="Courier New"/>
                <a:ea typeface="Courier New"/>
                <a:cs typeface="Courier New"/>
                <a:sym typeface="Courier New"/>
              </a:rPr>
              <a:t>int</a:t>
            </a:r>
            <a:endParaRPr sz="1900">
              <a:solidFill>
                <a:schemeClr val="dk1"/>
              </a:solidFill>
            </a:endParaRPr>
          </a:p>
          <a:p>
            <a:pPr marL="254000" lvl="0" indent="-298450" algn="l" rtl="0">
              <a:spcBef>
                <a:spcPts val="400"/>
              </a:spcBef>
              <a:spcAft>
                <a:spcPts val="0"/>
              </a:spcAft>
              <a:buClr>
                <a:schemeClr val="dk1"/>
              </a:buClr>
              <a:buSzPts val="1900"/>
              <a:buChar char="●"/>
            </a:pPr>
            <a:r>
              <a:rPr lang="en" sz="1900">
                <a:solidFill>
                  <a:schemeClr val="dk1"/>
                </a:solidFill>
              </a:rPr>
              <a:t>Conditionals as Boolean expression</a:t>
            </a:r>
            <a:r>
              <a:rPr lang="en">
                <a:solidFill>
                  <a:schemeClr val="dk1"/>
                </a:solidFill>
              </a:rPr>
              <a:t>s</a:t>
            </a:r>
            <a:endParaRPr>
              <a:solidFill>
                <a:schemeClr val="dk1"/>
              </a:solidFill>
            </a:endParaRPr>
          </a:p>
        </p:txBody>
      </p:sp>
      <p:sp>
        <p:nvSpPr>
          <p:cNvPr id="378" name="Google Shape;378;p57"/>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8"/>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p>
            <a:pPr marL="88900" lvl="0" indent="-88900" algn="l" rtl="0">
              <a:spcBef>
                <a:spcPts val="0"/>
              </a:spcBef>
              <a:spcAft>
                <a:spcPts val="0"/>
              </a:spcAft>
              <a:buNone/>
            </a:pPr>
            <a:r>
              <a:rPr lang="en" b="1"/>
              <a:t>Practice Question 1</a:t>
            </a:r>
            <a:endParaRPr b="1"/>
          </a:p>
        </p:txBody>
      </p:sp>
      <p:sp>
        <p:nvSpPr>
          <p:cNvPr id="385" name="Google Shape;385;p58"/>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p>
            <a:pPr marL="254000" lvl="0" indent="-292100" algn="l" rtl="0">
              <a:spcBef>
                <a:spcPts val="0"/>
              </a:spcBef>
              <a:spcAft>
                <a:spcPts val="0"/>
              </a:spcAft>
              <a:buClr>
                <a:schemeClr val="dk1"/>
              </a:buClr>
              <a:buSzPts val="1800"/>
              <a:buChar char="●"/>
            </a:pPr>
            <a:r>
              <a:rPr lang="en" sz="1800">
                <a:solidFill>
                  <a:schemeClr val="dk1"/>
                </a:solidFill>
              </a:rPr>
              <a:t>Assuming 8-bit data (</a:t>
            </a:r>
            <a:r>
              <a:rPr lang="en" sz="1800" i="1">
                <a:solidFill>
                  <a:schemeClr val="dk1"/>
                </a:solidFill>
              </a:rPr>
              <a:t>i.e.</a:t>
            </a:r>
            <a:r>
              <a:rPr lang="en" sz="1800">
                <a:solidFill>
                  <a:schemeClr val="dk1"/>
                </a:solidFill>
              </a:rPr>
              <a:t>, bit position 7 is the MSB), what will the following expression evaluate to?</a:t>
            </a:r>
            <a:endParaRPr sz="1800">
              <a:solidFill>
                <a:schemeClr val="dk1"/>
              </a:solidFill>
            </a:endParaRPr>
          </a:p>
          <a:p>
            <a:pPr marL="482600" lvl="1" indent="-184150" algn="l" rtl="0">
              <a:spcBef>
                <a:spcPts val="400"/>
              </a:spcBef>
              <a:spcAft>
                <a:spcPts val="0"/>
              </a:spcAft>
              <a:buClr>
                <a:schemeClr val="dk1"/>
              </a:buClr>
              <a:buSzPts val="1500"/>
              <a:buChar char="○"/>
            </a:pPr>
            <a:r>
              <a:rPr lang="en" sz="1500">
                <a:solidFill>
                  <a:schemeClr val="dk1"/>
                </a:solidFill>
              </a:rPr>
              <a:t>UMin = 0, UMax = 255, TMin = -128, TMax = 127</a:t>
            </a:r>
            <a:endParaRPr sz="1500">
              <a:solidFill>
                <a:schemeClr val="dk1"/>
              </a:solidFill>
            </a:endParaRPr>
          </a:p>
          <a:p>
            <a:pPr marL="482600" lvl="1" indent="-88900" algn="l" rtl="0">
              <a:spcBef>
                <a:spcPts val="400"/>
              </a:spcBef>
              <a:spcAft>
                <a:spcPts val="0"/>
              </a:spcAft>
              <a:buSzPts val="2000"/>
              <a:buNone/>
            </a:pPr>
            <a:endParaRPr/>
          </a:p>
          <a:p>
            <a:pPr marL="254000" lvl="0" indent="0" algn="l" rtl="0">
              <a:spcBef>
                <a:spcPts val="400"/>
              </a:spcBef>
              <a:spcAft>
                <a:spcPts val="0"/>
              </a:spcAft>
              <a:buNone/>
            </a:pPr>
            <a:r>
              <a:rPr lang="en" sz="1800">
                <a:solidFill>
                  <a:srgbClr val="38761D"/>
                </a:solidFill>
                <a:latin typeface="Source Code Pro"/>
                <a:ea typeface="Source Code Pro"/>
                <a:cs typeface="Source Code Pro"/>
                <a:sym typeface="Source Code Pro"/>
              </a:rPr>
              <a:t>127</a:t>
            </a:r>
            <a:r>
              <a:rPr lang="en" sz="1800">
                <a:solidFill>
                  <a:schemeClr val="dk2"/>
                </a:solidFill>
                <a:latin typeface="Source Code Pro"/>
                <a:ea typeface="Source Code Pro"/>
                <a:cs typeface="Source Code Pro"/>
                <a:sym typeface="Source Code Pro"/>
              </a:rPr>
              <a:t> &lt; (</a:t>
            </a:r>
            <a:r>
              <a:rPr lang="en" sz="1800">
                <a:solidFill>
                  <a:srgbClr val="0000FF"/>
                </a:solidFill>
                <a:latin typeface="Source Code Pro"/>
                <a:ea typeface="Source Code Pro"/>
                <a:cs typeface="Source Code Pro"/>
                <a:sym typeface="Source Code Pro"/>
              </a:rPr>
              <a:t>signed char</a:t>
            </a:r>
            <a:r>
              <a:rPr lang="en" sz="1800">
                <a:solidFill>
                  <a:schemeClr val="dk2"/>
                </a:solidFill>
                <a:latin typeface="Source Code Pro"/>
                <a:ea typeface="Source Code Pro"/>
                <a:cs typeface="Source Code Pro"/>
                <a:sym typeface="Source Code Pro"/>
              </a:rPr>
              <a:t>) </a:t>
            </a:r>
            <a:r>
              <a:rPr lang="en" sz="1800">
                <a:solidFill>
                  <a:srgbClr val="38761D"/>
                </a:solidFill>
                <a:latin typeface="Source Code Pro"/>
                <a:ea typeface="Source Code Pro"/>
                <a:cs typeface="Source Code Pro"/>
                <a:sym typeface="Source Code Pro"/>
              </a:rPr>
              <a:t>128u</a:t>
            </a:r>
            <a:endParaRPr sz="1800">
              <a:solidFill>
                <a:srgbClr val="38761D"/>
              </a:solidFill>
              <a:latin typeface="Source Code Pro"/>
              <a:ea typeface="Source Code Pro"/>
              <a:cs typeface="Source Code Pro"/>
              <a:sym typeface="Source Code Pro"/>
            </a:endParaRPr>
          </a:p>
        </p:txBody>
      </p:sp>
      <p:sp>
        <p:nvSpPr>
          <p:cNvPr id="386" name="Google Shape;386;p58"/>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2"/>
          <p:cNvSpPr txBox="1">
            <a:spLocks noGrp="1"/>
          </p:cNvSpPr>
          <p:nvPr>
            <p:ph type="title"/>
          </p:nvPr>
        </p:nvSpPr>
        <p:spPr>
          <a:xfrm>
            <a:off x="311700" y="170125"/>
            <a:ext cx="8520600" cy="572700"/>
          </a:xfrm>
          <a:prstGeom prst="rect">
            <a:avLst/>
          </a:prstGeom>
          <a:noFill/>
          <a:ln>
            <a:noFill/>
          </a:ln>
        </p:spPr>
        <p:txBody>
          <a:bodyPr spcFirstLastPara="1" wrap="square" lIns="68575" tIns="34275" rIns="68575" bIns="34275" anchor="ctr" anchorCtr="0">
            <a:normAutofit/>
          </a:bodyPr>
          <a:lstStyle/>
          <a:p>
            <a:pPr marL="88900" lvl="0" indent="-88900" algn="l" rtl="0">
              <a:spcBef>
                <a:spcPts val="0"/>
              </a:spcBef>
              <a:spcAft>
                <a:spcPts val="0"/>
              </a:spcAft>
              <a:buNone/>
            </a:pPr>
            <a:r>
              <a:rPr lang="en" sz="2800" b="1"/>
              <a:t>Review Questions</a:t>
            </a:r>
            <a:endParaRPr sz="2800" b="1"/>
          </a:p>
        </p:txBody>
      </p:sp>
      <p:sp>
        <p:nvSpPr>
          <p:cNvPr id="142" name="Google Shape;142;p32"/>
          <p:cNvSpPr txBox="1">
            <a:spLocks noGrp="1"/>
          </p:cNvSpPr>
          <p:nvPr>
            <p:ph type="body" idx="1"/>
          </p:nvPr>
        </p:nvSpPr>
        <p:spPr>
          <a:xfrm>
            <a:off x="311700" y="742825"/>
            <a:ext cx="8520600" cy="3518100"/>
          </a:xfrm>
          <a:prstGeom prst="rect">
            <a:avLst/>
          </a:prstGeom>
          <a:noFill/>
          <a:ln>
            <a:noFill/>
          </a:ln>
        </p:spPr>
        <p:txBody>
          <a:bodyPr spcFirstLastPara="1" wrap="square" lIns="68575" tIns="34275" rIns="68575" bIns="34275" anchor="t" anchorCtr="0">
            <a:normAutofit/>
          </a:bodyPr>
          <a:lstStyle/>
          <a:p>
            <a:pPr marL="254000" lvl="0" indent="-292100" algn="l" rtl="0">
              <a:spcBef>
                <a:spcPts val="0"/>
              </a:spcBef>
              <a:spcAft>
                <a:spcPts val="0"/>
              </a:spcAft>
              <a:buSzPts val="1800"/>
              <a:buChar char="●"/>
            </a:pPr>
            <a:r>
              <a:rPr lang="en" sz="1800"/>
              <a:t>What is the value and encoding of </a:t>
            </a:r>
            <a:r>
              <a:rPr lang="en" sz="1800" b="1">
                <a:latin typeface="Source Code Pro"/>
                <a:ea typeface="Source Code Pro"/>
                <a:cs typeface="Source Code Pro"/>
                <a:sym typeface="Source Code Pro"/>
              </a:rPr>
              <a:t>Tmin</a:t>
            </a:r>
            <a:r>
              <a:rPr lang="en" sz="1800" b="1"/>
              <a:t> </a:t>
            </a:r>
            <a:r>
              <a:rPr lang="en" sz="1800"/>
              <a:t>(minimum </a:t>
            </a:r>
            <a:r>
              <a:rPr lang="en" sz="1800" i="1"/>
              <a:t>signed</a:t>
            </a:r>
            <a:r>
              <a:rPr lang="en" sz="1800"/>
              <a:t> value) for a fictional 7-bit wide integer data type?</a:t>
            </a:r>
            <a:endParaRPr sz="1800">
              <a:latin typeface="Source Code Pro"/>
              <a:ea typeface="Source Code Pro"/>
              <a:cs typeface="Source Code Pro"/>
              <a:sym typeface="Source Code Pro"/>
            </a:endParaRPr>
          </a:p>
          <a:p>
            <a:pPr marL="685800" lvl="2" indent="-88900" algn="l" rtl="0">
              <a:spcBef>
                <a:spcPts val="300"/>
              </a:spcBef>
              <a:spcAft>
                <a:spcPts val="0"/>
              </a:spcAft>
              <a:buSzPts val="1200"/>
              <a:buNone/>
            </a:pPr>
            <a:endParaRPr sz="1800">
              <a:latin typeface="Source Code Pro"/>
              <a:ea typeface="Source Code Pro"/>
              <a:cs typeface="Source Code Pro"/>
              <a:sym typeface="Source Code Pro"/>
            </a:endParaRPr>
          </a:p>
          <a:p>
            <a:pPr marL="254000" lvl="0" indent="-292100" algn="l" rtl="0">
              <a:spcBef>
                <a:spcPts val="400"/>
              </a:spcBef>
              <a:spcAft>
                <a:spcPts val="0"/>
              </a:spcAft>
              <a:buSzPts val="1800"/>
              <a:buChar char="●"/>
            </a:pPr>
            <a:r>
              <a:rPr lang="en" sz="1800"/>
              <a:t>For </a:t>
            </a:r>
            <a:r>
              <a:rPr lang="en" sz="1800">
                <a:solidFill>
                  <a:srgbClr val="0000FF"/>
                </a:solidFill>
                <a:latin typeface="Source Code Pro"/>
                <a:ea typeface="Source Code Pro"/>
                <a:cs typeface="Source Code Pro"/>
                <a:sym typeface="Source Code Pro"/>
              </a:rPr>
              <a:t>unsigned char</a:t>
            </a:r>
            <a:r>
              <a:rPr lang="en" sz="1800">
                <a:solidFill>
                  <a:schemeClr val="dk2"/>
                </a:solidFill>
                <a:latin typeface="Source Code Pro"/>
                <a:ea typeface="Source Code Pro"/>
                <a:cs typeface="Source Code Pro"/>
                <a:sym typeface="Source Code Pro"/>
              </a:rPr>
              <a:t> uc = </a:t>
            </a:r>
            <a:r>
              <a:rPr lang="en" sz="1800">
                <a:solidFill>
                  <a:srgbClr val="38761D"/>
                </a:solidFill>
                <a:latin typeface="Source Code Pro"/>
                <a:ea typeface="Source Code Pro"/>
                <a:cs typeface="Source Code Pro"/>
                <a:sym typeface="Source Code Pro"/>
              </a:rPr>
              <a:t>0xB3</a:t>
            </a:r>
            <a:r>
              <a:rPr lang="en" sz="1800">
                <a:solidFill>
                  <a:schemeClr val="dk2"/>
                </a:solidFill>
                <a:latin typeface="Source Code Pro"/>
                <a:ea typeface="Source Code Pro"/>
                <a:cs typeface="Source Code Pro"/>
                <a:sym typeface="Source Code Pro"/>
              </a:rPr>
              <a:t>;</a:t>
            </a:r>
            <a:r>
              <a:rPr lang="en" sz="1800"/>
              <a:t>, what the result (in hex) of the cast </a:t>
            </a:r>
            <a:r>
              <a:rPr lang="en" sz="1800">
                <a:solidFill>
                  <a:schemeClr val="dk2"/>
                </a:solidFill>
                <a:latin typeface="Source Code Pro"/>
                <a:ea typeface="Source Code Pro"/>
                <a:cs typeface="Source Code Pro"/>
                <a:sym typeface="Source Code Pro"/>
              </a:rPr>
              <a:t>(</a:t>
            </a:r>
            <a:r>
              <a:rPr lang="en" sz="1800">
                <a:solidFill>
                  <a:srgbClr val="0000FF"/>
                </a:solidFill>
                <a:latin typeface="Source Code Pro"/>
                <a:ea typeface="Source Code Pro"/>
                <a:cs typeface="Source Code Pro"/>
                <a:sym typeface="Source Code Pro"/>
              </a:rPr>
              <a:t>unsigned short</a:t>
            </a:r>
            <a:r>
              <a:rPr lang="en" sz="1800">
                <a:solidFill>
                  <a:schemeClr val="dk2"/>
                </a:solidFill>
                <a:latin typeface="Source Code Pro"/>
                <a:ea typeface="Source Code Pro"/>
                <a:cs typeface="Source Code Pro"/>
                <a:sym typeface="Source Code Pro"/>
              </a:rPr>
              <a:t>)uc</a:t>
            </a:r>
            <a:r>
              <a:rPr lang="en" sz="1800"/>
              <a:t>?</a:t>
            </a:r>
            <a:endParaRPr sz="1800"/>
          </a:p>
          <a:p>
            <a:pPr marL="685800" lvl="2" indent="-88900" algn="l" rtl="0">
              <a:spcBef>
                <a:spcPts val="300"/>
              </a:spcBef>
              <a:spcAft>
                <a:spcPts val="0"/>
              </a:spcAft>
              <a:buSzPts val="1200"/>
              <a:buNone/>
            </a:pPr>
            <a:endParaRPr sz="1800"/>
          </a:p>
          <a:p>
            <a:pPr marL="254000" lvl="0" indent="-292100" algn="l" rtl="0">
              <a:spcBef>
                <a:spcPts val="400"/>
              </a:spcBef>
              <a:spcAft>
                <a:spcPts val="0"/>
              </a:spcAft>
              <a:buSzPts val="1800"/>
              <a:buChar char="●"/>
            </a:pPr>
            <a:r>
              <a:rPr lang="en" sz="1800"/>
              <a:t>What is the result of the following expressions?</a:t>
            </a:r>
            <a:endParaRPr sz="1800"/>
          </a:p>
          <a:p>
            <a:pPr marL="482600" lvl="1" indent="-184150" algn="l" rtl="0">
              <a:spcBef>
                <a:spcPts val="400"/>
              </a:spcBef>
              <a:spcAft>
                <a:spcPts val="0"/>
              </a:spcAft>
              <a:buSzPts val="1500"/>
              <a:buFont typeface="Source Code Pro"/>
              <a:buChar char="○"/>
            </a:pPr>
            <a:r>
              <a:rPr lang="en" sz="1500">
                <a:solidFill>
                  <a:schemeClr val="dk2"/>
                </a:solidFill>
                <a:latin typeface="Source Code Pro"/>
                <a:ea typeface="Source Code Pro"/>
                <a:cs typeface="Source Code Pro"/>
                <a:sym typeface="Source Code Pro"/>
              </a:rPr>
              <a:t>(</a:t>
            </a:r>
            <a:r>
              <a:rPr lang="en" sz="1500">
                <a:solidFill>
                  <a:srgbClr val="0000FF"/>
                </a:solidFill>
                <a:latin typeface="Source Code Pro"/>
                <a:ea typeface="Source Code Pro"/>
                <a:cs typeface="Source Code Pro"/>
                <a:sym typeface="Source Code Pro"/>
              </a:rPr>
              <a:t>signed char</a:t>
            </a:r>
            <a:r>
              <a:rPr lang="en" sz="1500">
                <a:solidFill>
                  <a:schemeClr val="dk2"/>
                </a:solidFill>
                <a:latin typeface="Source Code Pro"/>
                <a:ea typeface="Source Code Pro"/>
                <a:cs typeface="Source Code Pro"/>
                <a:sym typeface="Source Code Pro"/>
              </a:rPr>
              <a:t>)uc &gt;&gt; </a:t>
            </a:r>
            <a:r>
              <a:rPr lang="en" sz="1500">
                <a:solidFill>
                  <a:srgbClr val="38761D"/>
                </a:solidFill>
                <a:latin typeface="Source Code Pro"/>
                <a:ea typeface="Source Code Pro"/>
                <a:cs typeface="Source Code Pro"/>
                <a:sym typeface="Source Code Pro"/>
              </a:rPr>
              <a:t>2</a:t>
            </a:r>
            <a:endParaRPr sz="1500">
              <a:solidFill>
                <a:srgbClr val="38761D"/>
              </a:solidFill>
              <a:latin typeface="Source Code Pro"/>
              <a:ea typeface="Source Code Pro"/>
              <a:cs typeface="Source Code Pro"/>
              <a:sym typeface="Source Code Pro"/>
            </a:endParaRPr>
          </a:p>
          <a:p>
            <a:pPr marL="482600" lvl="1" indent="-184150" algn="l" rtl="0">
              <a:spcBef>
                <a:spcPts val="400"/>
              </a:spcBef>
              <a:spcAft>
                <a:spcPts val="0"/>
              </a:spcAft>
              <a:buSzPts val="1500"/>
              <a:buFont typeface="Source Code Pro"/>
              <a:buChar char="○"/>
            </a:pPr>
            <a:r>
              <a:rPr lang="en" sz="1500">
                <a:solidFill>
                  <a:schemeClr val="dk2"/>
                </a:solidFill>
                <a:latin typeface="Source Code Pro"/>
                <a:ea typeface="Source Code Pro"/>
                <a:cs typeface="Source Code Pro"/>
                <a:sym typeface="Source Code Pro"/>
              </a:rPr>
              <a:t>(</a:t>
            </a:r>
            <a:r>
              <a:rPr lang="en" sz="1500">
                <a:solidFill>
                  <a:srgbClr val="0000FF"/>
                </a:solidFill>
                <a:latin typeface="Source Code Pro"/>
                <a:ea typeface="Source Code Pro"/>
                <a:cs typeface="Source Code Pro"/>
                <a:sym typeface="Source Code Pro"/>
              </a:rPr>
              <a:t>unsigned char</a:t>
            </a:r>
            <a:r>
              <a:rPr lang="en" sz="1500">
                <a:solidFill>
                  <a:schemeClr val="dk2"/>
                </a:solidFill>
                <a:latin typeface="Source Code Pro"/>
                <a:ea typeface="Source Code Pro"/>
                <a:cs typeface="Source Code Pro"/>
                <a:sym typeface="Source Code Pro"/>
              </a:rPr>
              <a:t>)uc &gt;&gt; </a:t>
            </a:r>
            <a:r>
              <a:rPr lang="en" sz="1500">
                <a:solidFill>
                  <a:srgbClr val="38761D"/>
                </a:solidFill>
                <a:latin typeface="Source Code Pro"/>
                <a:ea typeface="Source Code Pro"/>
                <a:cs typeface="Source Code Pro"/>
                <a:sym typeface="Source Code Pro"/>
              </a:rPr>
              <a:t>3</a:t>
            </a:r>
            <a:endParaRPr sz="800">
              <a:solidFill>
                <a:srgbClr val="38761D"/>
              </a:solidFill>
              <a:latin typeface="Source Code Pro"/>
              <a:ea typeface="Source Code Pro"/>
              <a:cs typeface="Source Code Pro"/>
              <a:sym typeface="Source Code Pro"/>
            </a:endParaRPr>
          </a:p>
        </p:txBody>
      </p:sp>
      <p:sp>
        <p:nvSpPr>
          <p:cNvPr id="143" name="Google Shape;143;p32"/>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9"/>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p>
            <a:pPr marL="88900" lvl="0" indent="-88900" algn="l" rtl="0">
              <a:spcBef>
                <a:spcPts val="0"/>
              </a:spcBef>
              <a:spcAft>
                <a:spcPts val="0"/>
              </a:spcAft>
              <a:buNone/>
            </a:pPr>
            <a:r>
              <a:rPr lang="en" b="1"/>
              <a:t>Practice Questions 2</a:t>
            </a:r>
            <a:endParaRPr b="1"/>
          </a:p>
        </p:txBody>
      </p:sp>
      <p:sp>
        <p:nvSpPr>
          <p:cNvPr id="393" name="Google Shape;393;p59"/>
          <p:cNvSpPr txBox="1">
            <a:spLocks noGrp="1"/>
          </p:cNvSpPr>
          <p:nvPr>
            <p:ph type="body" idx="1"/>
          </p:nvPr>
        </p:nvSpPr>
        <p:spPr>
          <a:xfrm>
            <a:off x="396875" y="1021551"/>
            <a:ext cx="8366100" cy="3134400"/>
          </a:xfrm>
          <a:prstGeom prst="rect">
            <a:avLst/>
          </a:prstGeom>
          <a:noFill/>
          <a:ln>
            <a:noFill/>
          </a:ln>
        </p:spPr>
        <p:txBody>
          <a:bodyPr spcFirstLastPara="1" wrap="square" lIns="68575" tIns="34275" rIns="68575" bIns="34275" anchor="t" anchorCtr="0">
            <a:normAutofit/>
          </a:bodyPr>
          <a:lstStyle/>
          <a:p>
            <a:pPr marL="254000" lvl="0" indent="-292100" algn="l" rtl="0">
              <a:spcBef>
                <a:spcPts val="400"/>
              </a:spcBef>
              <a:spcAft>
                <a:spcPts val="0"/>
              </a:spcAft>
              <a:buClr>
                <a:schemeClr val="dk1"/>
              </a:buClr>
              <a:buSzPts val="1800"/>
              <a:buChar char="●"/>
            </a:pPr>
            <a:r>
              <a:rPr lang="en" sz="1800">
                <a:solidFill>
                  <a:schemeClr val="dk1"/>
                </a:solidFill>
              </a:rPr>
              <a:t>For the following additions, did signed and/or unsigned overflow occur?</a:t>
            </a:r>
            <a:endParaRPr sz="1800">
              <a:solidFill>
                <a:schemeClr val="dk1"/>
              </a:solidFill>
            </a:endParaRPr>
          </a:p>
          <a:p>
            <a:pPr marL="482600" lvl="1" indent="-184150" algn="l" rtl="0">
              <a:spcBef>
                <a:spcPts val="400"/>
              </a:spcBef>
              <a:spcAft>
                <a:spcPts val="0"/>
              </a:spcAft>
              <a:buClr>
                <a:schemeClr val="dk1"/>
              </a:buClr>
              <a:buSzPts val="1500"/>
              <a:buFont typeface="Source Code Pro"/>
              <a:buChar char="○"/>
            </a:pPr>
            <a:r>
              <a:rPr lang="en" sz="1500">
                <a:solidFill>
                  <a:schemeClr val="dk1"/>
                </a:solidFill>
                <a:latin typeface="Source Code Pro"/>
                <a:ea typeface="Source Code Pro"/>
                <a:cs typeface="Source Code Pro"/>
                <a:sym typeface="Source Code Pro"/>
              </a:rPr>
              <a:t>0x27 + 0x81</a:t>
            </a:r>
            <a:endParaRPr sz="1500">
              <a:solidFill>
                <a:schemeClr val="dk1"/>
              </a:solidFill>
              <a:latin typeface="Source Code Pro"/>
              <a:ea typeface="Source Code Pro"/>
              <a:cs typeface="Source Code Pro"/>
              <a:sym typeface="Source Code Pro"/>
            </a:endParaRPr>
          </a:p>
          <a:p>
            <a:pPr marL="482600" lvl="1" indent="-184150" algn="l" rtl="0">
              <a:spcBef>
                <a:spcPts val="400"/>
              </a:spcBef>
              <a:spcAft>
                <a:spcPts val="0"/>
              </a:spcAft>
              <a:buClr>
                <a:schemeClr val="dk1"/>
              </a:buClr>
              <a:buSzPts val="1500"/>
              <a:buFont typeface="Source Code Pro"/>
              <a:buChar char="○"/>
            </a:pPr>
            <a:r>
              <a:rPr lang="en" sz="1500">
                <a:solidFill>
                  <a:schemeClr val="dk1"/>
                </a:solidFill>
                <a:latin typeface="Source Code Pro"/>
                <a:ea typeface="Source Code Pro"/>
                <a:cs typeface="Source Code Pro"/>
                <a:sym typeface="Source Code Pro"/>
              </a:rPr>
              <a:t>0x7F + 0xD9</a:t>
            </a:r>
            <a:endParaRPr sz="1500">
              <a:solidFill>
                <a:schemeClr val="dk1"/>
              </a:solidFill>
              <a:latin typeface="Source Code Pro"/>
              <a:ea typeface="Source Code Pro"/>
              <a:cs typeface="Source Code Pro"/>
              <a:sym typeface="Source Code Pro"/>
            </a:endParaRPr>
          </a:p>
          <a:p>
            <a:pPr marL="254000" lvl="0" indent="-292100" algn="l" rtl="0">
              <a:spcBef>
                <a:spcPts val="0"/>
              </a:spcBef>
              <a:spcAft>
                <a:spcPts val="0"/>
              </a:spcAft>
              <a:buClr>
                <a:schemeClr val="dk1"/>
              </a:buClr>
              <a:buSzPts val="1800"/>
              <a:buChar char="●"/>
            </a:pPr>
            <a:r>
              <a:rPr lang="en" sz="1800">
                <a:solidFill>
                  <a:schemeClr val="dk1"/>
                </a:solidFill>
              </a:rPr>
              <a:t>Helpful values (assuming 8-bit integers):</a:t>
            </a:r>
            <a:endParaRPr sz="1800">
              <a:solidFill>
                <a:schemeClr val="dk1"/>
              </a:solidFill>
            </a:endParaRPr>
          </a:p>
          <a:p>
            <a:pPr marL="482600" lvl="1" indent="-184150" algn="l" rtl="0">
              <a:spcBef>
                <a:spcPts val="400"/>
              </a:spcBef>
              <a:spcAft>
                <a:spcPts val="0"/>
              </a:spcAft>
              <a:buClr>
                <a:schemeClr val="dk1"/>
              </a:buClr>
              <a:buSzPts val="1500"/>
              <a:buChar char="○"/>
            </a:pPr>
            <a:r>
              <a:rPr lang="en" sz="1500" b="1">
                <a:solidFill>
                  <a:schemeClr val="dk1"/>
                </a:solidFill>
                <a:latin typeface="Source Code Pro"/>
                <a:ea typeface="Source Code Pro"/>
                <a:cs typeface="Source Code Pro"/>
                <a:sym typeface="Source Code Pro"/>
              </a:rPr>
              <a:t>0x27</a:t>
            </a:r>
            <a:r>
              <a:rPr lang="en" sz="1500">
                <a:solidFill>
                  <a:schemeClr val="dk1"/>
                </a:solidFill>
              </a:rPr>
              <a:t> = 39 (signed) = 39 (unsigned)</a:t>
            </a:r>
            <a:endParaRPr sz="1500">
              <a:solidFill>
                <a:schemeClr val="dk1"/>
              </a:solidFill>
            </a:endParaRPr>
          </a:p>
          <a:p>
            <a:pPr marL="482600" lvl="1" indent="-184150" algn="l" rtl="0">
              <a:spcBef>
                <a:spcPts val="400"/>
              </a:spcBef>
              <a:spcAft>
                <a:spcPts val="0"/>
              </a:spcAft>
              <a:buClr>
                <a:schemeClr val="dk1"/>
              </a:buClr>
              <a:buSzPts val="1500"/>
              <a:buChar char="○"/>
            </a:pPr>
            <a:r>
              <a:rPr lang="en" sz="1500" b="1">
                <a:solidFill>
                  <a:schemeClr val="dk1"/>
                </a:solidFill>
                <a:latin typeface="Source Code Pro"/>
                <a:ea typeface="Source Code Pro"/>
                <a:cs typeface="Source Code Pro"/>
                <a:sym typeface="Source Code Pro"/>
              </a:rPr>
              <a:t>0xD9</a:t>
            </a:r>
            <a:r>
              <a:rPr lang="en" sz="1500">
                <a:solidFill>
                  <a:schemeClr val="dk1"/>
                </a:solidFill>
              </a:rPr>
              <a:t> = -39 (signed) = 217 (unsigned)</a:t>
            </a:r>
            <a:endParaRPr sz="1500">
              <a:solidFill>
                <a:schemeClr val="dk1"/>
              </a:solidFill>
            </a:endParaRPr>
          </a:p>
          <a:p>
            <a:pPr marL="482600" lvl="1" indent="-184150" algn="l" rtl="0">
              <a:spcBef>
                <a:spcPts val="400"/>
              </a:spcBef>
              <a:spcAft>
                <a:spcPts val="0"/>
              </a:spcAft>
              <a:buClr>
                <a:schemeClr val="dk1"/>
              </a:buClr>
              <a:buSzPts val="1500"/>
              <a:buChar char="○"/>
            </a:pPr>
            <a:r>
              <a:rPr lang="en" sz="1500" b="1">
                <a:solidFill>
                  <a:schemeClr val="dk1"/>
                </a:solidFill>
                <a:latin typeface="Source Code Pro"/>
                <a:ea typeface="Source Code Pro"/>
                <a:cs typeface="Source Code Pro"/>
                <a:sym typeface="Source Code Pro"/>
              </a:rPr>
              <a:t>0x7F</a:t>
            </a:r>
            <a:r>
              <a:rPr lang="en" sz="1500">
                <a:solidFill>
                  <a:schemeClr val="dk1"/>
                </a:solidFill>
              </a:rPr>
              <a:t> = 127 (signed) = 127 (unsigned)</a:t>
            </a:r>
            <a:endParaRPr sz="1500">
              <a:solidFill>
                <a:schemeClr val="dk1"/>
              </a:solidFill>
            </a:endParaRPr>
          </a:p>
          <a:p>
            <a:pPr marL="482600" lvl="1" indent="-184150" algn="l" rtl="0">
              <a:spcBef>
                <a:spcPts val="400"/>
              </a:spcBef>
              <a:spcAft>
                <a:spcPts val="0"/>
              </a:spcAft>
              <a:buClr>
                <a:schemeClr val="dk1"/>
              </a:buClr>
              <a:buSzPts val="1500"/>
              <a:buChar char="○"/>
            </a:pPr>
            <a:r>
              <a:rPr lang="en" sz="1500" b="1">
                <a:solidFill>
                  <a:schemeClr val="dk1"/>
                </a:solidFill>
                <a:latin typeface="Source Code Pro"/>
                <a:ea typeface="Source Code Pro"/>
                <a:cs typeface="Source Code Pro"/>
                <a:sym typeface="Source Code Pro"/>
              </a:rPr>
              <a:t>0x81</a:t>
            </a:r>
            <a:r>
              <a:rPr lang="en" sz="1500">
                <a:solidFill>
                  <a:schemeClr val="dk1"/>
                </a:solidFill>
              </a:rPr>
              <a:t> = -127 (signed) = 129 (unsigned)</a:t>
            </a:r>
            <a:endParaRPr sz="1500" b="1">
              <a:solidFill>
                <a:schemeClr val="dk1"/>
              </a:solidFill>
              <a:latin typeface="Source Code Pro"/>
              <a:ea typeface="Source Code Pro"/>
              <a:cs typeface="Source Code Pro"/>
              <a:sym typeface="Source Code Pro"/>
            </a:endParaRPr>
          </a:p>
        </p:txBody>
      </p:sp>
      <p:sp>
        <p:nvSpPr>
          <p:cNvPr id="394" name="Google Shape;394;p59"/>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0"/>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p>
            <a:pPr marL="88900" lvl="0" indent="-88900" algn="l" rtl="0">
              <a:spcBef>
                <a:spcPts val="0"/>
              </a:spcBef>
              <a:spcAft>
                <a:spcPts val="0"/>
              </a:spcAft>
              <a:buNone/>
            </a:pPr>
            <a:r>
              <a:rPr lang="en" b="1"/>
              <a:t>Exploration Questions</a:t>
            </a:r>
            <a:endParaRPr b="1"/>
          </a:p>
        </p:txBody>
      </p:sp>
      <p:sp>
        <p:nvSpPr>
          <p:cNvPr id="400" name="Google Shape;400;p60"/>
          <p:cNvSpPr/>
          <p:nvPr/>
        </p:nvSpPr>
        <p:spPr>
          <a:xfrm>
            <a:off x="1434444" y="898242"/>
            <a:ext cx="6275100" cy="685800"/>
          </a:xfrm>
          <a:prstGeom prst="roundRect">
            <a:avLst>
              <a:gd name="adj" fmla="val 16667"/>
            </a:avLst>
          </a:prstGeom>
          <a:solidFill>
            <a:srgbClr val="FFF2CC"/>
          </a:solidFill>
          <a:ln w="9525" cap="flat" cmpd="sng">
            <a:solidFill>
              <a:srgbClr val="999999"/>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r>
              <a:rPr lang="en" sz="1800" b="0">
                <a:solidFill>
                  <a:schemeClr val="dk1"/>
                </a:solidFill>
                <a:latin typeface="Calibri"/>
                <a:ea typeface="Calibri"/>
                <a:cs typeface="Calibri"/>
                <a:sym typeface="Calibri"/>
              </a:rPr>
              <a:t>For the following expressions, find a value of </a:t>
            </a:r>
            <a:r>
              <a:rPr lang="en" sz="1800" b="0">
                <a:solidFill>
                  <a:schemeClr val="dk1"/>
                </a:solidFill>
                <a:latin typeface="Courier New"/>
                <a:ea typeface="Courier New"/>
                <a:cs typeface="Courier New"/>
                <a:sym typeface="Courier New"/>
              </a:rPr>
              <a:t>signed char x</a:t>
            </a:r>
            <a:r>
              <a:rPr lang="en" sz="1800" b="0">
                <a:solidFill>
                  <a:schemeClr val="dk1"/>
                </a:solidFill>
                <a:latin typeface="Calibri"/>
                <a:ea typeface="Calibri"/>
                <a:cs typeface="Calibri"/>
                <a:sym typeface="Calibri"/>
              </a:rPr>
              <a:t>, if there exists one, that makes the expression True.</a:t>
            </a:r>
            <a:endParaRPr sz="1100"/>
          </a:p>
        </p:txBody>
      </p:sp>
      <p:sp>
        <p:nvSpPr>
          <p:cNvPr id="401" name="Google Shape;401;p60"/>
          <p:cNvSpPr txBox="1">
            <a:spLocks noGrp="1"/>
          </p:cNvSpPr>
          <p:nvPr>
            <p:ph type="body" idx="1"/>
          </p:nvPr>
        </p:nvSpPr>
        <p:spPr>
          <a:xfrm>
            <a:off x="396875" y="1619701"/>
            <a:ext cx="8366100" cy="3131100"/>
          </a:xfrm>
          <a:prstGeom prst="rect">
            <a:avLst/>
          </a:prstGeom>
          <a:noFill/>
          <a:ln>
            <a:noFill/>
          </a:ln>
        </p:spPr>
        <p:txBody>
          <a:bodyPr spcFirstLastPara="1" wrap="square" lIns="68575" tIns="34275" rIns="68575" bIns="34275" anchor="t" anchorCtr="0">
            <a:normAutofit/>
          </a:bodyPr>
          <a:lstStyle/>
          <a:p>
            <a:pPr marL="457200" lvl="0" indent="-342900" algn="l" rtl="0">
              <a:lnSpc>
                <a:spcPct val="150000"/>
              </a:lnSpc>
              <a:spcBef>
                <a:spcPts val="400"/>
              </a:spcBef>
              <a:spcAft>
                <a:spcPts val="0"/>
              </a:spcAft>
              <a:buClr>
                <a:schemeClr val="dk1"/>
              </a:buClr>
              <a:buSzPts val="1800"/>
              <a:buChar char="●"/>
            </a:pPr>
            <a:r>
              <a:rPr lang="en" sz="1800">
                <a:solidFill>
                  <a:schemeClr val="dk1"/>
                </a:solidFill>
              </a:rPr>
              <a:t>Assume we are using 8-bit integers:</a:t>
            </a:r>
            <a:endParaRPr sz="1800">
              <a:solidFill>
                <a:schemeClr val="dk1"/>
              </a:solidFill>
            </a:endParaRPr>
          </a:p>
          <a:p>
            <a:pPr marL="914400" lvl="1" indent="-323850" algn="l" rtl="0">
              <a:lnSpc>
                <a:spcPct val="150000"/>
              </a:lnSpc>
              <a:spcBef>
                <a:spcPts val="0"/>
              </a:spcBef>
              <a:spcAft>
                <a:spcPts val="0"/>
              </a:spcAft>
              <a:buSzPts val="1500"/>
              <a:buFont typeface="Courier New"/>
              <a:buChar char="○"/>
            </a:pPr>
            <a:r>
              <a:rPr lang="en" sz="1500">
                <a:solidFill>
                  <a:schemeClr val="dk2"/>
                </a:solidFill>
                <a:latin typeface="Courier New"/>
                <a:ea typeface="Courier New"/>
                <a:cs typeface="Courier New"/>
                <a:sym typeface="Courier New"/>
              </a:rPr>
              <a:t>x == (</a:t>
            </a:r>
            <a:r>
              <a:rPr lang="en" sz="1500">
                <a:solidFill>
                  <a:srgbClr val="0000FF"/>
                </a:solidFill>
                <a:latin typeface="Courier New"/>
                <a:ea typeface="Courier New"/>
                <a:cs typeface="Courier New"/>
                <a:sym typeface="Courier New"/>
              </a:rPr>
              <a:t>unsigned char</a:t>
            </a:r>
            <a:r>
              <a:rPr lang="en" sz="1500">
                <a:solidFill>
                  <a:schemeClr val="dk2"/>
                </a:solidFill>
                <a:latin typeface="Courier New"/>
                <a:ea typeface="Courier New"/>
                <a:cs typeface="Courier New"/>
                <a:sym typeface="Courier New"/>
              </a:rPr>
              <a:t>) x</a:t>
            </a:r>
            <a:endParaRPr sz="1500">
              <a:solidFill>
                <a:schemeClr val="dk2"/>
              </a:solidFill>
            </a:endParaRPr>
          </a:p>
          <a:p>
            <a:pPr marL="914400" lvl="1" indent="-323850" algn="l" rtl="0">
              <a:lnSpc>
                <a:spcPct val="150000"/>
              </a:lnSpc>
              <a:spcBef>
                <a:spcPts val="0"/>
              </a:spcBef>
              <a:spcAft>
                <a:spcPts val="0"/>
              </a:spcAft>
              <a:buSzPts val="1500"/>
              <a:buFont typeface="Courier New"/>
              <a:buChar char="○"/>
            </a:pPr>
            <a:r>
              <a:rPr lang="en" sz="1500">
                <a:solidFill>
                  <a:schemeClr val="dk2"/>
                </a:solidFill>
                <a:latin typeface="Courier New"/>
                <a:ea typeface="Courier New"/>
                <a:cs typeface="Courier New"/>
                <a:sym typeface="Courier New"/>
              </a:rPr>
              <a:t>x &gt;= </a:t>
            </a:r>
            <a:r>
              <a:rPr lang="en" sz="1500">
                <a:solidFill>
                  <a:srgbClr val="38761D"/>
                </a:solidFill>
                <a:latin typeface="Courier New"/>
                <a:ea typeface="Courier New"/>
                <a:cs typeface="Courier New"/>
                <a:sym typeface="Courier New"/>
              </a:rPr>
              <a:t>128U</a:t>
            </a:r>
            <a:endParaRPr sz="1500">
              <a:solidFill>
                <a:srgbClr val="38761D"/>
              </a:solidFill>
            </a:endParaRPr>
          </a:p>
          <a:p>
            <a:pPr marL="914400" lvl="1" indent="-323850" algn="l" rtl="0">
              <a:lnSpc>
                <a:spcPct val="150000"/>
              </a:lnSpc>
              <a:spcBef>
                <a:spcPts val="0"/>
              </a:spcBef>
              <a:spcAft>
                <a:spcPts val="0"/>
              </a:spcAft>
              <a:buSzPts val="1500"/>
              <a:buFont typeface="Courier New"/>
              <a:buChar char="○"/>
            </a:pPr>
            <a:r>
              <a:rPr lang="en" sz="1500">
                <a:solidFill>
                  <a:schemeClr val="dk2"/>
                </a:solidFill>
                <a:latin typeface="Courier New"/>
                <a:ea typeface="Courier New"/>
                <a:cs typeface="Courier New"/>
                <a:sym typeface="Courier New"/>
              </a:rPr>
              <a:t>x != (x&gt;&gt;</a:t>
            </a:r>
            <a:r>
              <a:rPr lang="en" sz="1500">
                <a:solidFill>
                  <a:srgbClr val="38761D"/>
                </a:solidFill>
                <a:latin typeface="Courier New"/>
                <a:ea typeface="Courier New"/>
                <a:cs typeface="Courier New"/>
                <a:sym typeface="Courier New"/>
              </a:rPr>
              <a:t>2</a:t>
            </a:r>
            <a:r>
              <a:rPr lang="en" sz="1500">
                <a:solidFill>
                  <a:schemeClr val="dk2"/>
                </a:solidFill>
                <a:latin typeface="Courier New"/>
                <a:ea typeface="Courier New"/>
                <a:cs typeface="Courier New"/>
                <a:sym typeface="Courier New"/>
              </a:rPr>
              <a:t>)&lt;&lt;</a:t>
            </a:r>
            <a:r>
              <a:rPr lang="en" sz="1500">
                <a:solidFill>
                  <a:srgbClr val="38761D"/>
                </a:solidFill>
                <a:latin typeface="Courier New"/>
                <a:ea typeface="Courier New"/>
                <a:cs typeface="Courier New"/>
                <a:sym typeface="Courier New"/>
              </a:rPr>
              <a:t>2</a:t>
            </a:r>
            <a:endParaRPr sz="1500">
              <a:solidFill>
                <a:srgbClr val="38761D"/>
              </a:solidFill>
            </a:endParaRPr>
          </a:p>
          <a:p>
            <a:pPr marL="914400" lvl="1" indent="-323850" algn="l" rtl="0">
              <a:lnSpc>
                <a:spcPct val="150000"/>
              </a:lnSpc>
              <a:spcBef>
                <a:spcPts val="0"/>
              </a:spcBef>
              <a:spcAft>
                <a:spcPts val="0"/>
              </a:spcAft>
              <a:buSzPts val="1500"/>
              <a:buChar char="○"/>
            </a:pPr>
            <a:r>
              <a:rPr lang="en" sz="1500">
                <a:solidFill>
                  <a:schemeClr val="dk2"/>
                </a:solidFill>
                <a:latin typeface="Courier New"/>
                <a:ea typeface="Courier New"/>
                <a:cs typeface="Courier New"/>
                <a:sym typeface="Courier New"/>
              </a:rPr>
              <a:t>x == -x</a:t>
            </a:r>
            <a:r>
              <a:rPr lang="en" sz="1500">
                <a:solidFill>
                  <a:schemeClr val="dk2"/>
                </a:solidFill>
              </a:rPr>
              <a:t> </a:t>
            </a:r>
            <a:endParaRPr sz="1500">
              <a:solidFill>
                <a:schemeClr val="dk2"/>
              </a:solidFill>
            </a:endParaRPr>
          </a:p>
          <a:p>
            <a:pPr marL="1371600" lvl="2" indent="-323850" algn="l" rtl="0">
              <a:lnSpc>
                <a:spcPct val="150000"/>
              </a:lnSpc>
              <a:spcBef>
                <a:spcPts val="0"/>
              </a:spcBef>
              <a:spcAft>
                <a:spcPts val="0"/>
              </a:spcAft>
              <a:buSzPts val="1500"/>
              <a:buChar char="■"/>
            </a:pPr>
            <a:r>
              <a:rPr lang="en" sz="1500"/>
              <a:t>Hint:  there are two solutions</a:t>
            </a:r>
            <a:endParaRPr sz="1500">
              <a:latin typeface="Courier New"/>
              <a:ea typeface="Courier New"/>
              <a:cs typeface="Courier New"/>
              <a:sym typeface="Courier New"/>
            </a:endParaRPr>
          </a:p>
          <a:p>
            <a:pPr marL="914400" lvl="1" indent="-323850" algn="l" rtl="0">
              <a:lnSpc>
                <a:spcPct val="150000"/>
              </a:lnSpc>
              <a:spcBef>
                <a:spcPts val="0"/>
              </a:spcBef>
              <a:spcAft>
                <a:spcPts val="0"/>
              </a:spcAft>
              <a:buSzPts val="1500"/>
              <a:buFont typeface="Courier New"/>
              <a:buChar char="○"/>
            </a:pPr>
            <a:r>
              <a:rPr lang="en" sz="1500">
                <a:solidFill>
                  <a:schemeClr val="dk2"/>
                </a:solidFill>
                <a:latin typeface="Courier New"/>
                <a:ea typeface="Courier New"/>
                <a:cs typeface="Courier New"/>
                <a:sym typeface="Courier New"/>
              </a:rPr>
              <a:t>(x &lt; </a:t>
            </a:r>
            <a:r>
              <a:rPr lang="en" sz="1500">
                <a:solidFill>
                  <a:srgbClr val="38761D"/>
                </a:solidFill>
                <a:latin typeface="Courier New"/>
                <a:ea typeface="Courier New"/>
                <a:cs typeface="Courier New"/>
                <a:sym typeface="Courier New"/>
              </a:rPr>
              <a:t>128U</a:t>
            </a:r>
            <a:r>
              <a:rPr lang="en" sz="1500">
                <a:solidFill>
                  <a:schemeClr val="dk2"/>
                </a:solidFill>
                <a:latin typeface="Courier New"/>
                <a:ea typeface="Courier New"/>
                <a:cs typeface="Courier New"/>
                <a:sym typeface="Courier New"/>
              </a:rPr>
              <a:t>) &amp;&amp; (x &gt; </a:t>
            </a:r>
            <a:r>
              <a:rPr lang="en" sz="1500">
                <a:solidFill>
                  <a:srgbClr val="38761D"/>
                </a:solidFill>
                <a:latin typeface="Courier New"/>
                <a:ea typeface="Courier New"/>
                <a:cs typeface="Courier New"/>
                <a:sym typeface="Courier New"/>
              </a:rPr>
              <a:t>0x3F</a:t>
            </a:r>
            <a:r>
              <a:rPr lang="en" sz="1500">
                <a:solidFill>
                  <a:schemeClr val="dk2"/>
                </a:solidFill>
                <a:latin typeface="Courier New"/>
                <a:ea typeface="Courier New"/>
                <a:cs typeface="Courier New"/>
                <a:sym typeface="Courier New"/>
              </a:rPr>
              <a:t>)</a:t>
            </a:r>
            <a:endParaRPr sz="1500">
              <a:solidFill>
                <a:schemeClr val="dk2"/>
              </a:solidFill>
            </a:endParaRPr>
          </a:p>
        </p:txBody>
      </p:sp>
      <p:sp>
        <p:nvSpPr>
          <p:cNvPr id="402" name="Google Shape;402;p60"/>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6"/>
        <p:cNvGrpSpPr/>
        <p:nvPr/>
      </p:nvGrpSpPr>
      <p:grpSpPr>
        <a:xfrm>
          <a:off x="0" y="0"/>
          <a:ext cx="0" cy="0"/>
          <a:chOff x="0" y="0"/>
          <a:chExt cx="0" cy="0"/>
        </a:xfrm>
      </p:grpSpPr>
      <p:sp>
        <p:nvSpPr>
          <p:cNvPr id="407" name="Google Shape;407;p61"/>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p>
            <a:pPr marL="88900" lvl="0" indent="-88900" algn="l" rtl="0">
              <a:spcBef>
                <a:spcPts val="0"/>
              </a:spcBef>
              <a:spcAft>
                <a:spcPts val="0"/>
              </a:spcAft>
              <a:buNone/>
            </a:pPr>
            <a:r>
              <a:rPr lang="en" b="1"/>
              <a:t>Using Shifts and Masks</a:t>
            </a:r>
            <a:endParaRPr b="1"/>
          </a:p>
        </p:txBody>
      </p:sp>
      <p:sp>
        <p:nvSpPr>
          <p:cNvPr id="408" name="Google Shape;408;p61"/>
          <p:cNvSpPr txBox="1">
            <a:spLocks noGrp="1"/>
          </p:cNvSpPr>
          <p:nvPr>
            <p:ph type="body" idx="1"/>
          </p:nvPr>
        </p:nvSpPr>
        <p:spPr>
          <a:xfrm>
            <a:off x="1422788" y="898252"/>
            <a:ext cx="6274500" cy="892800"/>
          </a:xfrm>
          <a:prstGeom prst="rect">
            <a:avLst/>
          </a:prstGeom>
          <a:noFill/>
          <a:ln>
            <a:noFill/>
          </a:ln>
        </p:spPr>
        <p:txBody>
          <a:bodyPr spcFirstLastPara="1" wrap="square" lIns="68575" tIns="34275" rIns="68575" bIns="34275" anchor="t" anchorCtr="0">
            <a:normAutofit/>
          </a:bodyPr>
          <a:lstStyle/>
          <a:p>
            <a:pPr marL="254000" lvl="0" indent="-292100" algn="l" rtl="0">
              <a:spcBef>
                <a:spcPts val="0"/>
              </a:spcBef>
              <a:spcAft>
                <a:spcPts val="0"/>
              </a:spcAft>
              <a:buClr>
                <a:schemeClr val="dk1"/>
              </a:buClr>
              <a:buSzPts val="1800"/>
              <a:buChar char="●"/>
            </a:pPr>
            <a:r>
              <a:rPr lang="en" sz="1800">
                <a:solidFill>
                  <a:schemeClr val="dk1"/>
                </a:solidFill>
              </a:rPr>
              <a:t>Extract the 2</a:t>
            </a:r>
            <a:r>
              <a:rPr lang="en" sz="1800" baseline="30000">
                <a:solidFill>
                  <a:schemeClr val="dk1"/>
                </a:solidFill>
              </a:rPr>
              <a:t>nd</a:t>
            </a:r>
            <a:r>
              <a:rPr lang="en" sz="1800">
                <a:solidFill>
                  <a:schemeClr val="dk1"/>
                </a:solidFill>
              </a:rPr>
              <a:t> most significant </a:t>
            </a:r>
            <a:r>
              <a:rPr lang="en" sz="1800" i="1">
                <a:solidFill>
                  <a:schemeClr val="dk1"/>
                </a:solidFill>
              </a:rPr>
              <a:t>byte</a:t>
            </a:r>
            <a:r>
              <a:rPr lang="en" sz="1800">
                <a:solidFill>
                  <a:schemeClr val="dk1"/>
                </a:solidFill>
              </a:rPr>
              <a:t> of an </a:t>
            </a:r>
            <a:r>
              <a:rPr lang="en" sz="1800">
                <a:solidFill>
                  <a:schemeClr val="dk1"/>
                </a:solidFill>
                <a:latin typeface="Courier New"/>
                <a:ea typeface="Courier New"/>
                <a:cs typeface="Courier New"/>
                <a:sym typeface="Courier New"/>
              </a:rPr>
              <a:t>int</a:t>
            </a:r>
            <a:r>
              <a:rPr lang="en" sz="1800">
                <a:solidFill>
                  <a:schemeClr val="dk1"/>
                </a:solidFill>
              </a:rPr>
              <a:t>:</a:t>
            </a:r>
            <a:endParaRPr sz="1800">
              <a:solidFill>
                <a:schemeClr val="dk1"/>
              </a:solidFill>
            </a:endParaRPr>
          </a:p>
          <a:p>
            <a:pPr marL="482600" lvl="1" indent="-184150" algn="l" rtl="0">
              <a:spcBef>
                <a:spcPts val="400"/>
              </a:spcBef>
              <a:spcAft>
                <a:spcPts val="0"/>
              </a:spcAft>
              <a:buClr>
                <a:schemeClr val="dk1"/>
              </a:buClr>
              <a:buSzPts val="1500"/>
              <a:buChar char="○"/>
            </a:pPr>
            <a:r>
              <a:rPr lang="en" sz="1500">
                <a:solidFill>
                  <a:schemeClr val="dk1"/>
                </a:solidFill>
              </a:rPr>
              <a:t>First shift, then mask:  </a:t>
            </a:r>
            <a:r>
              <a:rPr lang="en" sz="1500">
                <a:latin typeface="Source Code Pro"/>
                <a:ea typeface="Source Code Pro"/>
                <a:cs typeface="Source Code Pro"/>
                <a:sym typeface="Source Code Pro"/>
              </a:rPr>
              <a:t>(x&gt;&gt;</a:t>
            </a:r>
            <a:r>
              <a:rPr lang="en" sz="1500">
                <a:solidFill>
                  <a:srgbClr val="38761D"/>
                </a:solidFill>
                <a:latin typeface="Source Code Pro"/>
                <a:ea typeface="Source Code Pro"/>
                <a:cs typeface="Source Code Pro"/>
                <a:sym typeface="Source Code Pro"/>
              </a:rPr>
              <a:t>16</a:t>
            </a:r>
            <a:r>
              <a:rPr lang="en" sz="1500">
                <a:latin typeface="Source Code Pro"/>
                <a:ea typeface="Source Code Pro"/>
                <a:cs typeface="Source Code Pro"/>
                <a:sym typeface="Source Code Pro"/>
              </a:rPr>
              <a:t>) &amp; </a:t>
            </a:r>
            <a:r>
              <a:rPr lang="en" sz="1500">
                <a:solidFill>
                  <a:srgbClr val="38761D"/>
                </a:solidFill>
                <a:latin typeface="Source Code Pro"/>
                <a:ea typeface="Source Code Pro"/>
                <a:cs typeface="Source Code Pro"/>
                <a:sym typeface="Source Code Pro"/>
              </a:rPr>
              <a:t>0xFF</a:t>
            </a:r>
            <a:endParaRPr sz="1500">
              <a:solidFill>
                <a:srgbClr val="38761D"/>
              </a:solidFill>
              <a:latin typeface="Source Code Pro"/>
              <a:ea typeface="Source Code Pro"/>
              <a:cs typeface="Source Code Pro"/>
              <a:sym typeface="Source Code Pro"/>
            </a:endParaRPr>
          </a:p>
        </p:txBody>
      </p:sp>
      <p:graphicFrame>
        <p:nvGraphicFramePr>
          <p:cNvPr id="409" name="Google Shape;409;p61"/>
          <p:cNvGraphicFramePr/>
          <p:nvPr/>
        </p:nvGraphicFramePr>
        <p:xfrm>
          <a:off x="1675300" y="1657875"/>
          <a:ext cx="5769425" cy="1227835"/>
        </p:xfrm>
        <a:graphic>
          <a:graphicData uri="http://schemas.openxmlformats.org/drawingml/2006/table">
            <a:tbl>
              <a:tblPr>
                <a:noFill/>
                <a:tableStyleId>{D6967AC0-7180-4501-8AFC-5B9D7FB76C00}</a:tableStyleId>
              </a:tblPr>
              <a:tblGrid>
                <a:gridCol w="1806475">
                  <a:extLst>
                    <a:ext uri="{9D8B030D-6E8A-4147-A177-3AD203B41FA5}">
                      <a16:colId xmlns:a16="http://schemas.microsoft.com/office/drawing/2014/main" val="20000"/>
                    </a:ext>
                  </a:extLst>
                </a:gridCol>
                <a:gridCol w="3962950">
                  <a:extLst>
                    <a:ext uri="{9D8B030D-6E8A-4147-A177-3AD203B41FA5}">
                      <a16:colId xmlns:a16="http://schemas.microsoft.com/office/drawing/2014/main" val="20001"/>
                    </a:ext>
                  </a:extLst>
                </a:gridCol>
              </a:tblGrid>
              <a:tr h="100000">
                <a:tc>
                  <a:txBody>
                    <a:bodyPr/>
                    <a:lstStyle/>
                    <a:p>
                      <a:pPr marL="0" lvl="0" indent="0" algn="ctr" rtl="0">
                        <a:spcBef>
                          <a:spcPts val="0"/>
                        </a:spcBef>
                        <a:spcAft>
                          <a:spcPts val="0"/>
                        </a:spcAft>
                        <a:buNone/>
                      </a:pPr>
                      <a:r>
                        <a:rPr lang="en" b="1"/>
                        <a:t>x</a:t>
                      </a:r>
                      <a:endParaRPr b="1"/>
                    </a:p>
                  </a:txBody>
                  <a:tcPr marL="91425" marR="91425" marT="45700" marB="0"/>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00000001 00000010 00000011 00000100</a:t>
                      </a:r>
                      <a:endParaRPr>
                        <a:latin typeface="Source Code Pro"/>
                        <a:ea typeface="Source Code Pro"/>
                        <a:cs typeface="Source Code Pro"/>
                        <a:sym typeface="Source Code Pro"/>
                      </a:endParaRPr>
                    </a:p>
                  </a:txBody>
                  <a:tcPr marL="91425" marR="91425" marT="45700" marB="0"/>
                </a:tc>
                <a:extLst>
                  <a:ext uri="{0D108BD9-81ED-4DB2-BD59-A6C34878D82A}">
                    <a16:rowId xmlns:a16="http://schemas.microsoft.com/office/drawing/2014/main" val="10000"/>
                  </a:ext>
                </a:extLst>
              </a:tr>
              <a:tr h="322925">
                <a:tc>
                  <a:txBody>
                    <a:bodyPr/>
                    <a:lstStyle/>
                    <a:p>
                      <a:pPr marL="0" lvl="0" indent="0" algn="ctr" rtl="0">
                        <a:spcBef>
                          <a:spcPts val="0"/>
                        </a:spcBef>
                        <a:spcAft>
                          <a:spcPts val="0"/>
                        </a:spcAft>
                        <a:buNone/>
                      </a:pPr>
                      <a:r>
                        <a:rPr lang="en" b="1"/>
                        <a:t>x&gt;&gt;16</a:t>
                      </a:r>
                      <a:endParaRPr b="1"/>
                    </a:p>
                  </a:txBody>
                  <a:tcPr marL="91425" marR="91425" marT="45700" marB="0"/>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00000000 00000000 00000001 00000010</a:t>
                      </a:r>
                      <a:endParaRPr>
                        <a:latin typeface="Source Code Pro"/>
                        <a:ea typeface="Source Code Pro"/>
                        <a:cs typeface="Source Code Pro"/>
                        <a:sym typeface="Source Code Pro"/>
                      </a:endParaRPr>
                    </a:p>
                  </a:txBody>
                  <a:tcPr marL="91425" marR="91425" marT="45700" marB="0"/>
                </a:tc>
                <a:extLst>
                  <a:ext uri="{0D108BD9-81ED-4DB2-BD59-A6C34878D82A}">
                    <a16:rowId xmlns:a16="http://schemas.microsoft.com/office/drawing/2014/main" val="10001"/>
                  </a:ext>
                </a:extLst>
              </a:tr>
              <a:tr h="322925">
                <a:tc>
                  <a:txBody>
                    <a:bodyPr/>
                    <a:lstStyle/>
                    <a:p>
                      <a:pPr marL="0" lvl="0" indent="0" algn="ctr" rtl="0">
                        <a:spcBef>
                          <a:spcPts val="0"/>
                        </a:spcBef>
                        <a:spcAft>
                          <a:spcPts val="0"/>
                        </a:spcAft>
                        <a:buNone/>
                      </a:pPr>
                      <a:r>
                        <a:rPr lang="en" b="1"/>
                        <a:t>0xFF</a:t>
                      </a:r>
                      <a:endParaRPr b="1"/>
                    </a:p>
                  </a:txBody>
                  <a:tcPr marL="91425" marR="91425" marT="45700" marB="0"/>
                </a:tc>
                <a:tc>
                  <a:txBody>
                    <a:bodyPr/>
                    <a:lstStyle/>
                    <a:p>
                      <a:pPr marL="0" lvl="0" indent="0" algn="ctr" rtl="0">
                        <a:spcBef>
                          <a:spcPts val="0"/>
                        </a:spcBef>
                        <a:spcAft>
                          <a:spcPts val="0"/>
                        </a:spcAft>
                        <a:buNone/>
                      </a:pPr>
                      <a:r>
                        <a:rPr lang="en" dirty="0">
                          <a:latin typeface="Source Code Pro"/>
                          <a:ea typeface="Source Code Pro"/>
                          <a:cs typeface="Source Code Pro"/>
                          <a:sym typeface="Source Code Pro"/>
                        </a:rPr>
                        <a:t>00000000 00000000 00000000 11111111</a:t>
                      </a:r>
                      <a:endParaRPr dirty="0">
                        <a:latin typeface="Source Code Pro"/>
                        <a:ea typeface="Source Code Pro"/>
                        <a:cs typeface="Source Code Pro"/>
                        <a:sym typeface="Source Code Pro"/>
                      </a:endParaRPr>
                    </a:p>
                  </a:txBody>
                  <a:tcPr marL="91425" marR="91425" marT="45700" marB="0"/>
                </a:tc>
                <a:extLst>
                  <a:ext uri="{0D108BD9-81ED-4DB2-BD59-A6C34878D82A}">
                    <a16:rowId xmlns:a16="http://schemas.microsoft.com/office/drawing/2014/main" val="10002"/>
                  </a:ext>
                </a:extLst>
              </a:tr>
              <a:tr h="322925">
                <a:tc>
                  <a:txBody>
                    <a:bodyPr/>
                    <a:lstStyle/>
                    <a:p>
                      <a:pPr marL="0" lvl="0" indent="0" algn="ctr" rtl="0">
                        <a:spcBef>
                          <a:spcPts val="0"/>
                        </a:spcBef>
                        <a:spcAft>
                          <a:spcPts val="0"/>
                        </a:spcAft>
                        <a:buNone/>
                      </a:pPr>
                      <a:r>
                        <a:rPr lang="en" b="1"/>
                        <a:t>(x&gt;&gt;16) &amp; 0xFF</a:t>
                      </a:r>
                      <a:endParaRPr b="1"/>
                    </a:p>
                  </a:txBody>
                  <a:tcPr marL="91425" marR="91425" marT="45700" marB="0"/>
                </a:tc>
                <a:tc>
                  <a:txBody>
                    <a:bodyPr/>
                    <a:lstStyle/>
                    <a:p>
                      <a:pPr marL="0" lvl="0" indent="0" algn="ctr" rtl="0">
                        <a:spcBef>
                          <a:spcPts val="0"/>
                        </a:spcBef>
                        <a:spcAft>
                          <a:spcPts val="0"/>
                        </a:spcAft>
                        <a:buNone/>
                      </a:pPr>
                      <a:r>
                        <a:rPr lang="en" dirty="0">
                          <a:latin typeface="Source Code Pro"/>
                          <a:ea typeface="Source Code Pro"/>
                          <a:cs typeface="Source Code Pro"/>
                          <a:sym typeface="Source Code Pro"/>
                        </a:rPr>
                        <a:t>00000000 00000000 00000000 00000010</a:t>
                      </a:r>
                      <a:endParaRPr dirty="0">
                        <a:latin typeface="Source Code Pro"/>
                        <a:ea typeface="Source Code Pro"/>
                        <a:cs typeface="Source Code Pro"/>
                        <a:sym typeface="Source Code Pro"/>
                      </a:endParaRPr>
                    </a:p>
                  </a:txBody>
                  <a:tcPr marL="91425" marR="91425" marT="45700" marB="0"/>
                </a:tc>
                <a:extLst>
                  <a:ext uri="{0D108BD9-81ED-4DB2-BD59-A6C34878D82A}">
                    <a16:rowId xmlns:a16="http://schemas.microsoft.com/office/drawing/2014/main" val="10003"/>
                  </a:ext>
                </a:extLst>
              </a:tr>
            </a:tbl>
          </a:graphicData>
        </a:graphic>
      </p:graphicFrame>
      <p:sp>
        <p:nvSpPr>
          <p:cNvPr id="410" name="Google Shape;410;p61" descr="Box surrounding the byte 00000010 in the first row of the table"/>
          <p:cNvSpPr txBox="1"/>
          <p:nvPr/>
        </p:nvSpPr>
        <p:spPr>
          <a:xfrm>
            <a:off x="4531153" y="1611250"/>
            <a:ext cx="936300" cy="375000"/>
          </a:xfrm>
          <a:prstGeom prst="rect">
            <a:avLst/>
          </a:prstGeom>
          <a:noFill/>
          <a:ln w="19050" cap="flat" cmpd="sng">
            <a:solidFill>
              <a:srgbClr val="FF0000"/>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b="1">
              <a:solidFill>
                <a:srgbClr val="000000"/>
              </a:solidFill>
              <a:latin typeface="Courier New"/>
              <a:ea typeface="Courier New"/>
              <a:cs typeface="Courier New"/>
              <a:sym typeface="Courier New"/>
            </a:endParaRPr>
          </a:p>
        </p:txBody>
      </p:sp>
      <p:sp>
        <p:nvSpPr>
          <p:cNvPr id="411" name="Google Shape;411;p61" descr="Box surrounding the byte 00000010 in the second row of the table"/>
          <p:cNvSpPr txBox="1"/>
          <p:nvPr/>
        </p:nvSpPr>
        <p:spPr>
          <a:xfrm>
            <a:off x="6453353" y="1892808"/>
            <a:ext cx="936300" cy="375000"/>
          </a:xfrm>
          <a:prstGeom prst="rect">
            <a:avLst/>
          </a:prstGeom>
          <a:noFill/>
          <a:ln w="19050" cap="flat" cmpd="sng">
            <a:solidFill>
              <a:srgbClr val="FF0000"/>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b="1">
              <a:solidFill>
                <a:srgbClr val="000000"/>
              </a:solidFill>
              <a:latin typeface="Courier New"/>
              <a:ea typeface="Courier New"/>
              <a:cs typeface="Courier New"/>
              <a:sym typeface="Courier New"/>
            </a:endParaRPr>
          </a:p>
        </p:txBody>
      </p:sp>
      <p:cxnSp>
        <p:nvCxnSpPr>
          <p:cNvPr id="412" name="Google Shape;412;p61" descr="Arrow pointing from the box in the first row to the box in the second"/>
          <p:cNvCxnSpPr/>
          <p:nvPr/>
        </p:nvCxnSpPr>
        <p:spPr>
          <a:xfrm>
            <a:off x="5467453" y="1790849"/>
            <a:ext cx="985800" cy="281700"/>
          </a:xfrm>
          <a:prstGeom prst="straightConnector1">
            <a:avLst/>
          </a:prstGeom>
          <a:noFill/>
          <a:ln w="19050" cap="flat" cmpd="sng">
            <a:solidFill>
              <a:srgbClr val="7030A0"/>
            </a:solidFill>
            <a:prstDash val="solid"/>
            <a:round/>
            <a:headEnd type="none" w="med" len="med"/>
            <a:tailEnd type="triangle" w="med" len="med"/>
          </a:ln>
        </p:spPr>
      </p:cxnSp>
      <p:sp>
        <p:nvSpPr>
          <p:cNvPr id="413" name="Google Shape;413;p61"/>
          <p:cNvSpPr txBox="1"/>
          <p:nvPr/>
        </p:nvSpPr>
        <p:spPr>
          <a:xfrm>
            <a:off x="1255538" y="3016725"/>
            <a:ext cx="6609000" cy="757800"/>
          </a:xfrm>
          <a:prstGeom prst="rect">
            <a:avLst/>
          </a:prstGeom>
          <a:noFill/>
          <a:ln>
            <a:noFill/>
          </a:ln>
        </p:spPr>
        <p:txBody>
          <a:bodyPr spcFirstLastPara="1" wrap="square" lIns="91425" tIns="91425" rIns="91425" bIns="91425" anchor="t" anchorCtr="0">
            <a:noAutofit/>
          </a:bodyPr>
          <a:lstStyle/>
          <a:p>
            <a:pPr marL="482600" lvl="1" indent="-184150" algn="l" rtl="0">
              <a:lnSpc>
                <a:spcPct val="115000"/>
              </a:lnSpc>
              <a:spcBef>
                <a:spcPts val="400"/>
              </a:spcBef>
              <a:spcAft>
                <a:spcPts val="0"/>
              </a:spcAft>
              <a:buClr>
                <a:schemeClr val="dk1"/>
              </a:buClr>
              <a:buSzPts val="1500"/>
              <a:buChar char="○"/>
            </a:pPr>
            <a:r>
              <a:rPr lang="en" sz="1500">
                <a:solidFill>
                  <a:schemeClr val="dk1"/>
                </a:solidFill>
              </a:rPr>
              <a:t>Or first mask, then shift: </a:t>
            </a:r>
            <a:r>
              <a:rPr lang="en" sz="1500">
                <a:solidFill>
                  <a:schemeClr val="dk2"/>
                </a:solidFill>
                <a:latin typeface="Courier New"/>
                <a:ea typeface="Courier New"/>
                <a:cs typeface="Courier New"/>
                <a:sym typeface="Courier New"/>
              </a:rPr>
              <a:t>(x &amp; </a:t>
            </a:r>
            <a:r>
              <a:rPr lang="en" sz="1500">
                <a:solidFill>
                  <a:srgbClr val="38761D"/>
                </a:solidFill>
                <a:latin typeface="Courier New"/>
                <a:ea typeface="Courier New"/>
                <a:cs typeface="Courier New"/>
                <a:sym typeface="Courier New"/>
              </a:rPr>
              <a:t>0xFF0000</a:t>
            </a:r>
            <a:r>
              <a:rPr lang="en" sz="1500">
                <a:solidFill>
                  <a:schemeClr val="dk2"/>
                </a:solidFill>
                <a:latin typeface="Courier New"/>
                <a:ea typeface="Courier New"/>
                <a:cs typeface="Courier New"/>
                <a:sym typeface="Courier New"/>
              </a:rPr>
              <a:t>)&gt;&gt;</a:t>
            </a:r>
            <a:r>
              <a:rPr lang="en" sz="1500">
                <a:solidFill>
                  <a:srgbClr val="38761D"/>
                </a:solidFill>
                <a:latin typeface="Courier New"/>
                <a:ea typeface="Courier New"/>
                <a:cs typeface="Courier New"/>
                <a:sym typeface="Courier New"/>
              </a:rPr>
              <a:t>16</a:t>
            </a:r>
            <a:endParaRPr sz="1800">
              <a:solidFill>
                <a:srgbClr val="38761D"/>
              </a:solidFill>
            </a:endParaRPr>
          </a:p>
        </p:txBody>
      </p:sp>
      <p:graphicFrame>
        <p:nvGraphicFramePr>
          <p:cNvPr id="414" name="Google Shape;414;p61"/>
          <p:cNvGraphicFramePr/>
          <p:nvPr/>
        </p:nvGraphicFramePr>
        <p:xfrm>
          <a:off x="1687288" y="3454325"/>
          <a:ext cx="5769425" cy="1227835"/>
        </p:xfrm>
        <a:graphic>
          <a:graphicData uri="http://schemas.openxmlformats.org/drawingml/2006/table">
            <a:tbl>
              <a:tblPr>
                <a:noFill/>
                <a:tableStyleId>{D6967AC0-7180-4501-8AFC-5B9D7FB76C00}</a:tableStyleId>
              </a:tblPr>
              <a:tblGrid>
                <a:gridCol w="1806475">
                  <a:extLst>
                    <a:ext uri="{9D8B030D-6E8A-4147-A177-3AD203B41FA5}">
                      <a16:colId xmlns:a16="http://schemas.microsoft.com/office/drawing/2014/main" val="20000"/>
                    </a:ext>
                  </a:extLst>
                </a:gridCol>
                <a:gridCol w="3962950">
                  <a:extLst>
                    <a:ext uri="{9D8B030D-6E8A-4147-A177-3AD203B41FA5}">
                      <a16:colId xmlns:a16="http://schemas.microsoft.com/office/drawing/2014/main" val="20001"/>
                    </a:ext>
                  </a:extLst>
                </a:gridCol>
              </a:tblGrid>
              <a:tr h="100000">
                <a:tc>
                  <a:txBody>
                    <a:bodyPr/>
                    <a:lstStyle/>
                    <a:p>
                      <a:pPr marL="0" lvl="0" indent="0" algn="ctr" rtl="0">
                        <a:spcBef>
                          <a:spcPts val="0"/>
                        </a:spcBef>
                        <a:spcAft>
                          <a:spcPts val="0"/>
                        </a:spcAft>
                        <a:buNone/>
                      </a:pPr>
                      <a:r>
                        <a:rPr lang="en" b="1"/>
                        <a:t>x</a:t>
                      </a:r>
                      <a:endParaRPr b="1"/>
                    </a:p>
                  </a:txBody>
                  <a:tcPr marL="91425" marR="91425" marT="45700" marB="0"/>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00000001 00000010 00000011 00000100</a:t>
                      </a:r>
                      <a:endParaRPr>
                        <a:latin typeface="Source Code Pro"/>
                        <a:ea typeface="Source Code Pro"/>
                        <a:cs typeface="Source Code Pro"/>
                        <a:sym typeface="Source Code Pro"/>
                      </a:endParaRPr>
                    </a:p>
                  </a:txBody>
                  <a:tcPr marL="91425" marR="91425" marT="45700" marB="0"/>
                </a:tc>
                <a:extLst>
                  <a:ext uri="{0D108BD9-81ED-4DB2-BD59-A6C34878D82A}">
                    <a16:rowId xmlns:a16="http://schemas.microsoft.com/office/drawing/2014/main" val="10000"/>
                  </a:ext>
                </a:extLst>
              </a:tr>
              <a:tr h="322925">
                <a:tc>
                  <a:txBody>
                    <a:bodyPr/>
                    <a:lstStyle/>
                    <a:p>
                      <a:pPr marL="0" lvl="0" indent="0" algn="ctr" rtl="0">
                        <a:spcBef>
                          <a:spcPts val="0"/>
                        </a:spcBef>
                        <a:spcAft>
                          <a:spcPts val="0"/>
                        </a:spcAft>
                        <a:buNone/>
                      </a:pPr>
                      <a:r>
                        <a:rPr lang="en" b="1"/>
                        <a:t>0xFF0000</a:t>
                      </a:r>
                      <a:endParaRPr b="1"/>
                    </a:p>
                  </a:txBody>
                  <a:tcPr marL="91425" marR="91425" marT="45700" marB="0"/>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00000000 11111111 00000000 00000000</a:t>
                      </a:r>
                      <a:endParaRPr>
                        <a:latin typeface="Source Code Pro"/>
                        <a:ea typeface="Source Code Pro"/>
                        <a:cs typeface="Source Code Pro"/>
                        <a:sym typeface="Source Code Pro"/>
                      </a:endParaRPr>
                    </a:p>
                  </a:txBody>
                  <a:tcPr marL="91425" marR="91425" marT="45700" marB="0"/>
                </a:tc>
                <a:extLst>
                  <a:ext uri="{0D108BD9-81ED-4DB2-BD59-A6C34878D82A}">
                    <a16:rowId xmlns:a16="http://schemas.microsoft.com/office/drawing/2014/main" val="10001"/>
                  </a:ext>
                </a:extLst>
              </a:tr>
              <a:tr h="322925">
                <a:tc>
                  <a:txBody>
                    <a:bodyPr/>
                    <a:lstStyle/>
                    <a:p>
                      <a:pPr marL="0" lvl="0" indent="0" algn="ctr" rtl="0">
                        <a:spcBef>
                          <a:spcPts val="0"/>
                        </a:spcBef>
                        <a:spcAft>
                          <a:spcPts val="0"/>
                        </a:spcAft>
                        <a:buNone/>
                      </a:pPr>
                      <a:r>
                        <a:rPr lang="en" b="1"/>
                        <a:t>X &amp; 0xFF0000</a:t>
                      </a:r>
                      <a:endParaRPr b="1"/>
                    </a:p>
                  </a:txBody>
                  <a:tcPr marL="91425" marR="91425" marT="45700" marB="0"/>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00000000 00000010 00000000 00000000</a:t>
                      </a:r>
                      <a:endParaRPr>
                        <a:latin typeface="Source Code Pro"/>
                        <a:ea typeface="Source Code Pro"/>
                        <a:cs typeface="Source Code Pro"/>
                        <a:sym typeface="Source Code Pro"/>
                      </a:endParaRPr>
                    </a:p>
                  </a:txBody>
                  <a:tcPr marL="91425" marR="91425" marT="45700" marB="0"/>
                </a:tc>
                <a:extLst>
                  <a:ext uri="{0D108BD9-81ED-4DB2-BD59-A6C34878D82A}">
                    <a16:rowId xmlns:a16="http://schemas.microsoft.com/office/drawing/2014/main" val="10002"/>
                  </a:ext>
                </a:extLst>
              </a:tr>
              <a:tr h="322925">
                <a:tc>
                  <a:txBody>
                    <a:bodyPr/>
                    <a:lstStyle/>
                    <a:p>
                      <a:pPr marL="0" lvl="0" indent="0" algn="ctr" rtl="0">
                        <a:spcBef>
                          <a:spcPts val="0"/>
                        </a:spcBef>
                        <a:spcAft>
                          <a:spcPts val="0"/>
                        </a:spcAft>
                        <a:buNone/>
                      </a:pPr>
                      <a:r>
                        <a:rPr lang="en" b="1"/>
                        <a:t>(x &amp; 0xFF)&gt;&gt;16</a:t>
                      </a:r>
                      <a:endParaRPr b="1"/>
                    </a:p>
                  </a:txBody>
                  <a:tcPr marL="91425" marR="91425" marT="45700" marB="0"/>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00000000 00000000 00000000 00000010</a:t>
                      </a:r>
                      <a:endParaRPr>
                        <a:latin typeface="Source Code Pro"/>
                        <a:ea typeface="Source Code Pro"/>
                        <a:cs typeface="Source Code Pro"/>
                        <a:sym typeface="Source Code Pro"/>
                      </a:endParaRPr>
                    </a:p>
                  </a:txBody>
                  <a:tcPr marL="91425" marR="91425" marT="45700" marB="0"/>
                </a:tc>
                <a:extLst>
                  <a:ext uri="{0D108BD9-81ED-4DB2-BD59-A6C34878D82A}">
                    <a16:rowId xmlns:a16="http://schemas.microsoft.com/office/drawing/2014/main" val="10003"/>
                  </a:ext>
                </a:extLst>
              </a:tr>
            </a:tbl>
          </a:graphicData>
        </a:graphic>
      </p:graphicFrame>
      <p:sp>
        <p:nvSpPr>
          <p:cNvPr id="415" name="Google Shape;415;p61"/>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2"/>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p>
            <a:pPr marL="88900" lvl="0" indent="-88900" algn="l" rtl="0">
              <a:spcBef>
                <a:spcPts val="0"/>
              </a:spcBef>
              <a:spcAft>
                <a:spcPts val="0"/>
              </a:spcAft>
              <a:buNone/>
            </a:pPr>
            <a:r>
              <a:rPr lang="en" b="1"/>
              <a:t>Using Shifts and Masks (pt 2)</a:t>
            </a:r>
            <a:endParaRPr b="1"/>
          </a:p>
        </p:txBody>
      </p:sp>
      <p:sp>
        <p:nvSpPr>
          <p:cNvPr id="421" name="Google Shape;421;p62"/>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p>
            <a:pPr marL="254000" lvl="0" indent="-292100" algn="l" rtl="0">
              <a:spcBef>
                <a:spcPts val="0"/>
              </a:spcBef>
              <a:spcAft>
                <a:spcPts val="0"/>
              </a:spcAft>
              <a:buClr>
                <a:schemeClr val="dk1"/>
              </a:buClr>
              <a:buSzPts val="1800"/>
              <a:buChar char="●"/>
            </a:pPr>
            <a:r>
              <a:rPr lang="en" sz="1800">
                <a:solidFill>
                  <a:schemeClr val="dk1"/>
                </a:solidFill>
              </a:rPr>
              <a:t>Extract the </a:t>
            </a:r>
            <a:r>
              <a:rPr lang="en" sz="1800" i="1">
                <a:solidFill>
                  <a:schemeClr val="dk1"/>
                </a:solidFill>
              </a:rPr>
              <a:t>sign bit </a:t>
            </a:r>
            <a:r>
              <a:rPr lang="en" sz="1800">
                <a:solidFill>
                  <a:schemeClr val="dk1"/>
                </a:solidFill>
              </a:rPr>
              <a:t>of a signed </a:t>
            </a:r>
            <a:r>
              <a:rPr lang="en" sz="1800">
                <a:solidFill>
                  <a:schemeClr val="dk1"/>
                </a:solidFill>
                <a:latin typeface="Courier New"/>
                <a:ea typeface="Courier New"/>
                <a:cs typeface="Courier New"/>
                <a:sym typeface="Courier New"/>
              </a:rPr>
              <a:t>int</a:t>
            </a:r>
            <a:r>
              <a:rPr lang="en" sz="1800">
                <a:solidFill>
                  <a:schemeClr val="dk1"/>
                </a:solidFill>
              </a:rPr>
              <a:t>:</a:t>
            </a:r>
            <a:endParaRPr sz="1800">
              <a:solidFill>
                <a:schemeClr val="dk1"/>
              </a:solidFill>
            </a:endParaRPr>
          </a:p>
          <a:p>
            <a:pPr marL="482600" lvl="1" indent="-184150" algn="l" rtl="0">
              <a:spcBef>
                <a:spcPts val="400"/>
              </a:spcBef>
              <a:spcAft>
                <a:spcPts val="0"/>
              </a:spcAft>
              <a:buClr>
                <a:schemeClr val="dk1"/>
              </a:buClr>
              <a:buSzPts val="1500"/>
              <a:buChar char="○"/>
            </a:pPr>
            <a:r>
              <a:rPr lang="en" sz="1500">
                <a:solidFill>
                  <a:schemeClr val="dk1"/>
                </a:solidFill>
              </a:rPr>
              <a:t>First shift, then mask: </a:t>
            </a:r>
            <a:r>
              <a:rPr lang="en" sz="1500">
                <a:solidFill>
                  <a:schemeClr val="dk1"/>
                </a:solidFill>
                <a:latin typeface="Source Code Pro"/>
                <a:ea typeface="Source Code Pro"/>
                <a:cs typeface="Source Code Pro"/>
                <a:sym typeface="Source Code Pro"/>
              </a:rPr>
              <a:t> </a:t>
            </a:r>
            <a:r>
              <a:rPr lang="en" sz="1500">
                <a:latin typeface="Source Code Pro"/>
                <a:ea typeface="Source Code Pro"/>
                <a:cs typeface="Source Code Pro"/>
                <a:sym typeface="Source Code Pro"/>
              </a:rPr>
              <a:t>(x&gt;&gt;</a:t>
            </a:r>
            <a:r>
              <a:rPr lang="en" sz="1500">
                <a:solidFill>
                  <a:srgbClr val="38761D"/>
                </a:solidFill>
                <a:latin typeface="Source Code Pro"/>
                <a:ea typeface="Source Code Pro"/>
                <a:cs typeface="Source Code Pro"/>
                <a:sym typeface="Source Code Pro"/>
              </a:rPr>
              <a:t>31</a:t>
            </a:r>
            <a:r>
              <a:rPr lang="en" sz="1500">
                <a:latin typeface="Source Code Pro"/>
                <a:ea typeface="Source Code Pro"/>
                <a:cs typeface="Source Code Pro"/>
                <a:sym typeface="Source Code Pro"/>
              </a:rPr>
              <a:t>) &amp; </a:t>
            </a:r>
            <a:r>
              <a:rPr lang="en" sz="1500">
                <a:solidFill>
                  <a:srgbClr val="38761D"/>
                </a:solidFill>
                <a:latin typeface="Source Code Pro"/>
                <a:ea typeface="Source Code Pro"/>
                <a:cs typeface="Source Code Pro"/>
                <a:sym typeface="Source Code Pro"/>
              </a:rPr>
              <a:t>0x1</a:t>
            </a:r>
            <a:endParaRPr sz="1500">
              <a:solidFill>
                <a:srgbClr val="38761D"/>
              </a:solidFill>
              <a:latin typeface="Source Code Pro"/>
              <a:ea typeface="Source Code Pro"/>
              <a:cs typeface="Source Code Pro"/>
              <a:sym typeface="Source Code Pro"/>
            </a:endParaRPr>
          </a:p>
          <a:p>
            <a:pPr marL="685800" lvl="2" indent="-184150" algn="l" rtl="0">
              <a:spcBef>
                <a:spcPts val="300"/>
              </a:spcBef>
              <a:spcAft>
                <a:spcPts val="0"/>
              </a:spcAft>
              <a:buClr>
                <a:schemeClr val="dk1"/>
              </a:buClr>
              <a:buSzPts val="1500"/>
              <a:buChar char="■"/>
            </a:pPr>
            <a:r>
              <a:rPr lang="en" sz="1500">
                <a:solidFill>
                  <a:schemeClr val="dk1"/>
                </a:solidFill>
              </a:rPr>
              <a:t>Assuming arithmetic shift here, but this works in either case</a:t>
            </a:r>
            <a:endParaRPr sz="1500">
              <a:solidFill>
                <a:schemeClr val="dk1"/>
              </a:solidFill>
            </a:endParaRPr>
          </a:p>
          <a:p>
            <a:pPr marL="685800" lvl="2" indent="-184150" algn="l" rtl="0">
              <a:spcBef>
                <a:spcPts val="300"/>
              </a:spcBef>
              <a:spcAft>
                <a:spcPts val="0"/>
              </a:spcAft>
              <a:buClr>
                <a:schemeClr val="dk1"/>
              </a:buClr>
              <a:buSzPts val="1500"/>
              <a:buChar char="■"/>
            </a:pPr>
            <a:r>
              <a:rPr lang="en" sz="1500">
                <a:solidFill>
                  <a:schemeClr val="dk1"/>
                </a:solidFill>
              </a:rPr>
              <a:t>Need mask to clear </a:t>
            </a:r>
            <a:r>
              <a:rPr lang="en" sz="1500">
                <a:solidFill>
                  <a:schemeClr val="dk1"/>
                </a:solidFill>
                <a:latin typeface="Courier New"/>
                <a:ea typeface="Courier New"/>
                <a:cs typeface="Courier New"/>
                <a:sym typeface="Courier New"/>
              </a:rPr>
              <a:t>1</a:t>
            </a:r>
            <a:r>
              <a:rPr lang="en" sz="1500">
                <a:solidFill>
                  <a:schemeClr val="dk1"/>
                </a:solidFill>
              </a:rPr>
              <a:t>s possibly shifted in</a:t>
            </a:r>
            <a:endParaRPr sz="1500">
              <a:solidFill>
                <a:schemeClr val="dk1"/>
              </a:solidFill>
            </a:endParaRPr>
          </a:p>
        </p:txBody>
      </p:sp>
      <p:graphicFrame>
        <p:nvGraphicFramePr>
          <p:cNvPr id="422" name="Google Shape;422;p62"/>
          <p:cNvGraphicFramePr/>
          <p:nvPr/>
        </p:nvGraphicFramePr>
        <p:xfrm>
          <a:off x="1691640" y="2331720"/>
          <a:ext cx="5760700" cy="1112600"/>
        </p:xfrm>
        <a:graphic>
          <a:graphicData uri="http://schemas.openxmlformats.org/drawingml/2006/table">
            <a:tbl>
              <a:tblPr firstRow="1" bandRow="1">
                <a:noFill/>
                <a:tableStyleId>{0FE1C220-B6A3-4A43-AF63-89D13FE9207A}</a:tableStyleId>
              </a:tblPr>
              <a:tblGrid>
                <a:gridCol w="1783100">
                  <a:extLst>
                    <a:ext uri="{9D8B030D-6E8A-4147-A177-3AD203B41FA5}">
                      <a16:colId xmlns:a16="http://schemas.microsoft.com/office/drawing/2014/main" val="20000"/>
                    </a:ext>
                  </a:extLst>
                </a:gridCol>
                <a:gridCol w="994400">
                  <a:extLst>
                    <a:ext uri="{9D8B030D-6E8A-4147-A177-3AD203B41FA5}">
                      <a16:colId xmlns:a16="http://schemas.microsoft.com/office/drawing/2014/main" val="20001"/>
                    </a:ext>
                  </a:extLst>
                </a:gridCol>
                <a:gridCol w="994400">
                  <a:extLst>
                    <a:ext uri="{9D8B030D-6E8A-4147-A177-3AD203B41FA5}">
                      <a16:colId xmlns:a16="http://schemas.microsoft.com/office/drawing/2014/main" val="20002"/>
                    </a:ext>
                  </a:extLst>
                </a:gridCol>
                <a:gridCol w="994400">
                  <a:extLst>
                    <a:ext uri="{9D8B030D-6E8A-4147-A177-3AD203B41FA5}">
                      <a16:colId xmlns:a16="http://schemas.microsoft.com/office/drawing/2014/main" val="20003"/>
                    </a:ext>
                  </a:extLst>
                </a:gridCol>
                <a:gridCol w="994400">
                  <a:extLst>
                    <a:ext uri="{9D8B030D-6E8A-4147-A177-3AD203B41FA5}">
                      <a16:colId xmlns:a16="http://schemas.microsoft.com/office/drawing/2014/main" val="20004"/>
                    </a:ext>
                  </a:extLst>
                </a:gridCol>
              </a:tblGrid>
              <a:tr h="278150">
                <a:tc>
                  <a:txBody>
                    <a:bodyPr/>
                    <a:lstStyle/>
                    <a:p>
                      <a:pPr marL="0" marR="0" lvl="0" indent="0" algn="ctr" rtl="0">
                        <a:spcBef>
                          <a:spcPts val="0"/>
                        </a:spcBef>
                        <a:spcAft>
                          <a:spcPts val="0"/>
                        </a:spcAft>
                        <a:buNone/>
                      </a:pPr>
                      <a:r>
                        <a:rPr lang="en" sz="1500" b="1">
                          <a:latin typeface="Courier New"/>
                          <a:ea typeface="Courier New"/>
                          <a:cs typeface="Courier New"/>
                          <a:sym typeface="Courier New"/>
                        </a:rPr>
                        <a:t>x</a:t>
                      </a:r>
                      <a:endParaRPr sz="1100"/>
                    </a:p>
                  </a:txBody>
                  <a:tcPr marL="68600" marR="68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00000001</a:t>
                      </a:r>
                      <a:endParaRPr sz="1100"/>
                    </a:p>
                  </a:txBody>
                  <a:tcPr marL="0" marR="0" marT="0"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00000010</a:t>
                      </a:r>
                      <a:endParaRPr sz="1100"/>
                    </a:p>
                  </a:txBody>
                  <a:tcPr marL="0" marR="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00000011</a:t>
                      </a:r>
                      <a:endParaRPr sz="1100"/>
                    </a:p>
                  </a:txBody>
                  <a:tcPr marL="0" marR="0" marT="0" marB="0" anchor="ctr">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00000100</a:t>
                      </a:r>
                      <a:endParaRPr sz="1100"/>
                    </a:p>
                  </a:txBody>
                  <a:tcPr marL="0" marR="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78150">
                <a:tc>
                  <a:txBody>
                    <a:bodyPr/>
                    <a:lstStyle/>
                    <a:p>
                      <a:pPr marL="0" marR="0" lvl="0" indent="0" algn="ctr" rtl="0">
                        <a:spcBef>
                          <a:spcPts val="0"/>
                        </a:spcBef>
                        <a:spcAft>
                          <a:spcPts val="0"/>
                        </a:spcAft>
                        <a:buNone/>
                      </a:pPr>
                      <a:r>
                        <a:rPr lang="en" sz="1500" b="1">
                          <a:latin typeface="Courier New"/>
                          <a:ea typeface="Courier New"/>
                          <a:cs typeface="Courier New"/>
                          <a:sym typeface="Courier New"/>
                        </a:rPr>
                        <a:t>x&gt;&gt;31</a:t>
                      </a:r>
                      <a:endParaRPr sz="1100"/>
                    </a:p>
                  </a:txBody>
                  <a:tcPr marL="68600" marR="68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00000000</a:t>
                      </a:r>
                      <a:endParaRPr sz="1100"/>
                    </a:p>
                  </a:txBody>
                  <a:tcPr marL="0" marR="0" marT="0"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00000000</a:t>
                      </a:r>
                      <a:endParaRPr sz="1100"/>
                    </a:p>
                  </a:txBody>
                  <a:tcPr marL="0" marR="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00000000</a:t>
                      </a:r>
                      <a:endParaRPr sz="1100"/>
                    </a:p>
                  </a:txBody>
                  <a:tcPr marL="0" marR="0" marT="0" marB="0" anchor="ctr">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00000000</a:t>
                      </a:r>
                      <a:endParaRPr sz="1100"/>
                    </a:p>
                  </a:txBody>
                  <a:tcPr marL="0" marR="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78150">
                <a:tc>
                  <a:txBody>
                    <a:bodyPr/>
                    <a:lstStyle/>
                    <a:p>
                      <a:pPr marL="0" marR="0" lvl="0" indent="0" algn="ctr" rtl="0">
                        <a:spcBef>
                          <a:spcPts val="0"/>
                        </a:spcBef>
                        <a:spcAft>
                          <a:spcPts val="0"/>
                        </a:spcAft>
                        <a:buNone/>
                      </a:pPr>
                      <a:r>
                        <a:rPr lang="en" sz="1500" b="1">
                          <a:latin typeface="Courier New"/>
                          <a:ea typeface="Courier New"/>
                          <a:cs typeface="Courier New"/>
                          <a:sym typeface="Courier New"/>
                        </a:rPr>
                        <a:t>0x1</a:t>
                      </a:r>
                      <a:endParaRPr sz="1100"/>
                    </a:p>
                  </a:txBody>
                  <a:tcPr marL="68600" marR="68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00000000</a:t>
                      </a:r>
                      <a:endParaRPr sz="1100"/>
                    </a:p>
                  </a:txBody>
                  <a:tcPr marL="0" marR="0" marT="0"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00000000</a:t>
                      </a:r>
                      <a:endParaRPr sz="1100"/>
                    </a:p>
                  </a:txBody>
                  <a:tcPr marL="0" marR="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00000000</a:t>
                      </a:r>
                      <a:endParaRPr sz="1100"/>
                    </a:p>
                  </a:txBody>
                  <a:tcPr marL="0" marR="0" marT="0" marB="0" anchor="ctr">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00000001</a:t>
                      </a:r>
                      <a:endParaRPr sz="1100"/>
                    </a:p>
                  </a:txBody>
                  <a:tcPr marL="0" marR="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78150">
                <a:tc>
                  <a:txBody>
                    <a:bodyPr/>
                    <a:lstStyle/>
                    <a:p>
                      <a:pPr marL="0" marR="0" lvl="0" indent="0" algn="ctr" rtl="0">
                        <a:spcBef>
                          <a:spcPts val="0"/>
                        </a:spcBef>
                        <a:spcAft>
                          <a:spcPts val="0"/>
                        </a:spcAft>
                        <a:buNone/>
                      </a:pPr>
                      <a:r>
                        <a:rPr lang="en" sz="1500" b="1">
                          <a:latin typeface="Courier New"/>
                          <a:ea typeface="Courier New"/>
                          <a:cs typeface="Courier New"/>
                          <a:sym typeface="Courier New"/>
                        </a:rPr>
                        <a:t>(x&gt;&gt;31) &amp; 0x1</a:t>
                      </a:r>
                      <a:endParaRPr sz="1100"/>
                    </a:p>
                  </a:txBody>
                  <a:tcPr marL="68600" marR="68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00000000</a:t>
                      </a:r>
                      <a:endParaRPr sz="1100"/>
                    </a:p>
                  </a:txBody>
                  <a:tcPr marL="0" marR="0" marT="0"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00000000</a:t>
                      </a:r>
                      <a:endParaRPr sz="1100"/>
                    </a:p>
                  </a:txBody>
                  <a:tcPr marL="0" marR="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00000000</a:t>
                      </a:r>
                      <a:endParaRPr sz="1100"/>
                    </a:p>
                  </a:txBody>
                  <a:tcPr marL="0" marR="0" marT="0" marB="0" anchor="ctr">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00000000</a:t>
                      </a:r>
                      <a:endParaRPr sz="1100"/>
                    </a:p>
                  </a:txBody>
                  <a:tcPr marL="0" marR="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23" name="Google Shape;423;p62" descr="Box surrounding the leftmost bit of the first row int the first table"/>
          <p:cNvSpPr txBox="1"/>
          <p:nvPr/>
        </p:nvSpPr>
        <p:spPr>
          <a:xfrm>
            <a:off x="3474750" y="2283374"/>
            <a:ext cx="183300" cy="318600"/>
          </a:xfrm>
          <a:prstGeom prst="rect">
            <a:avLst/>
          </a:prstGeom>
          <a:noFill/>
          <a:ln w="19050" cap="flat" cmpd="sng">
            <a:solidFill>
              <a:srgbClr val="FF0000"/>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b="1">
              <a:solidFill>
                <a:srgbClr val="000000"/>
              </a:solidFill>
              <a:latin typeface="Courier New"/>
              <a:ea typeface="Courier New"/>
              <a:cs typeface="Courier New"/>
              <a:sym typeface="Courier New"/>
            </a:endParaRPr>
          </a:p>
        </p:txBody>
      </p:sp>
      <p:sp>
        <p:nvSpPr>
          <p:cNvPr id="424" name="Google Shape;424;p62" descr="Box surrounding the rightmost bit of the second row in the first table"/>
          <p:cNvSpPr txBox="1"/>
          <p:nvPr/>
        </p:nvSpPr>
        <p:spPr>
          <a:xfrm>
            <a:off x="7269050" y="2569425"/>
            <a:ext cx="183300" cy="318600"/>
          </a:xfrm>
          <a:prstGeom prst="rect">
            <a:avLst/>
          </a:prstGeom>
          <a:noFill/>
          <a:ln w="19050" cap="flat" cmpd="sng">
            <a:solidFill>
              <a:srgbClr val="FF0000"/>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b="1">
              <a:solidFill>
                <a:srgbClr val="000000"/>
              </a:solidFill>
              <a:latin typeface="Courier New"/>
              <a:ea typeface="Courier New"/>
              <a:cs typeface="Courier New"/>
              <a:sym typeface="Courier New"/>
            </a:endParaRPr>
          </a:p>
        </p:txBody>
      </p:sp>
      <p:cxnSp>
        <p:nvCxnSpPr>
          <p:cNvPr id="425" name="Google Shape;425;p62" descr="Arrow pointing from the box in the first row to the box in the second"/>
          <p:cNvCxnSpPr>
            <a:endCxn id="424" idx="1"/>
          </p:cNvCxnSpPr>
          <p:nvPr/>
        </p:nvCxnSpPr>
        <p:spPr>
          <a:xfrm>
            <a:off x="3657950" y="2450625"/>
            <a:ext cx="3611100" cy="278100"/>
          </a:xfrm>
          <a:prstGeom prst="straightConnector1">
            <a:avLst/>
          </a:prstGeom>
          <a:noFill/>
          <a:ln w="19050" cap="flat" cmpd="sng">
            <a:solidFill>
              <a:srgbClr val="7030A0"/>
            </a:solidFill>
            <a:prstDash val="solid"/>
            <a:round/>
            <a:headEnd type="none" w="med" len="med"/>
            <a:tailEnd type="triangle" w="med" len="med"/>
          </a:ln>
        </p:spPr>
      </p:cxnSp>
      <p:graphicFrame>
        <p:nvGraphicFramePr>
          <p:cNvPr id="426" name="Google Shape;426;p62"/>
          <p:cNvGraphicFramePr/>
          <p:nvPr/>
        </p:nvGraphicFramePr>
        <p:xfrm>
          <a:off x="1691640" y="3634740"/>
          <a:ext cx="5760700" cy="1112600"/>
        </p:xfrm>
        <a:graphic>
          <a:graphicData uri="http://schemas.openxmlformats.org/drawingml/2006/table">
            <a:tbl>
              <a:tblPr firstRow="1" bandRow="1">
                <a:noFill/>
                <a:tableStyleId>{0FE1C220-B6A3-4A43-AF63-89D13FE9207A}</a:tableStyleId>
              </a:tblPr>
              <a:tblGrid>
                <a:gridCol w="1783100">
                  <a:extLst>
                    <a:ext uri="{9D8B030D-6E8A-4147-A177-3AD203B41FA5}">
                      <a16:colId xmlns:a16="http://schemas.microsoft.com/office/drawing/2014/main" val="20000"/>
                    </a:ext>
                  </a:extLst>
                </a:gridCol>
                <a:gridCol w="994400">
                  <a:extLst>
                    <a:ext uri="{9D8B030D-6E8A-4147-A177-3AD203B41FA5}">
                      <a16:colId xmlns:a16="http://schemas.microsoft.com/office/drawing/2014/main" val="20001"/>
                    </a:ext>
                  </a:extLst>
                </a:gridCol>
                <a:gridCol w="994400">
                  <a:extLst>
                    <a:ext uri="{9D8B030D-6E8A-4147-A177-3AD203B41FA5}">
                      <a16:colId xmlns:a16="http://schemas.microsoft.com/office/drawing/2014/main" val="20002"/>
                    </a:ext>
                  </a:extLst>
                </a:gridCol>
                <a:gridCol w="994400">
                  <a:extLst>
                    <a:ext uri="{9D8B030D-6E8A-4147-A177-3AD203B41FA5}">
                      <a16:colId xmlns:a16="http://schemas.microsoft.com/office/drawing/2014/main" val="20003"/>
                    </a:ext>
                  </a:extLst>
                </a:gridCol>
                <a:gridCol w="994400">
                  <a:extLst>
                    <a:ext uri="{9D8B030D-6E8A-4147-A177-3AD203B41FA5}">
                      <a16:colId xmlns:a16="http://schemas.microsoft.com/office/drawing/2014/main" val="20004"/>
                    </a:ext>
                  </a:extLst>
                </a:gridCol>
              </a:tblGrid>
              <a:tr h="278150">
                <a:tc>
                  <a:txBody>
                    <a:bodyPr/>
                    <a:lstStyle/>
                    <a:p>
                      <a:pPr marL="0" marR="0" lvl="0" indent="0" algn="ctr" rtl="0">
                        <a:spcBef>
                          <a:spcPts val="0"/>
                        </a:spcBef>
                        <a:spcAft>
                          <a:spcPts val="0"/>
                        </a:spcAft>
                        <a:buNone/>
                      </a:pPr>
                      <a:r>
                        <a:rPr lang="en" sz="1500" b="1">
                          <a:latin typeface="Courier New"/>
                          <a:ea typeface="Courier New"/>
                          <a:cs typeface="Courier New"/>
                          <a:sym typeface="Courier New"/>
                        </a:rPr>
                        <a:t>x</a:t>
                      </a:r>
                      <a:endParaRPr sz="1100"/>
                    </a:p>
                  </a:txBody>
                  <a:tcPr marL="68600" marR="68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10000001</a:t>
                      </a:r>
                      <a:endParaRPr sz="1100"/>
                    </a:p>
                  </a:txBody>
                  <a:tcPr marL="0" marR="0" marT="0"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00000010</a:t>
                      </a:r>
                      <a:endParaRPr sz="1100"/>
                    </a:p>
                  </a:txBody>
                  <a:tcPr marL="0" marR="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00000011</a:t>
                      </a:r>
                      <a:endParaRPr sz="1100"/>
                    </a:p>
                  </a:txBody>
                  <a:tcPr marL="0" marR="0" marT="0" marB="0" anchor="ctr">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00000100</a:t>
                      </a:r>
                      <a:endParaRPr sz="1100"/>
                    </a:p>
                  </a:txBody>
                  <a:tcPr marL="0" marR="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78150">
                <a:tc>
                  <a:txBody>
                    <a:bodyPr/>
                    <a:lstStyle/>
                    <a:p>
                      <a:pPr marL="0" marR="0" lvl="0" indent="0" algn="ctr" rtl="0">
                        <a:spcBef>
                          <a:spcPts val="0"/>
                        </a:spcBef>
                        <a:spcAft>
                          <a:spcPts val="0"/>
                        </a:spcAft>
                        <a:buNone/>
                      </a:pPr>
                      <a:r>
                        <a:rPr lang="en" sz="1500" b="1">
                          <a:latin typeface="Courier New"/>
                          <a:ea typeface="Courier New"/>
                          <a:cs typeface="Courier New"/>
                          <a:sym typeface="Courier New"/>
                        </a:rPr>
                        <a:t>x&gt;&gt;31</a:t>
                      </a:r>
                      <a:endParaRPr sz="1100"/>
                    </a:p>
                  </a:txBody>
                  <a:tcPr marL="68600" marR="68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11111111</a:t>
                      </a:r>
                      <a:endParaRPr sz="1100"/>
                    </a:p>
                  </a:txBody>
                  <a:tcPr marL="0" marR="0" marT="0"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11111111</a:t>
                      </a:r>
                      <a:endParaRPr sz="1100"/>
                    </a:p>
                  </a:txBody>
                  <a:tcPr marL="0" marR="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11111111</a:t>
                      </a:r>
                      <a:endParaRPr sz="1100"/>
                    </a:p>
                  </a:txBody>
                  <a:tcPr marL="0" marR="0" marT="0" marB="0" anchor="ctr">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11111111</a:t>
                      </a:r>
                      <a:endParaRPr sz="1100"/>
                    </a:p>
                  </a:txBody>
                  <a:tcPr marL="0" marR="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78150">
                <a:tc>
                  <a:txBody>
                    <a:bodyPr/>
                    <a:lstStyle/>
                    <a:p>
                      <a:pPr marL="0" marR="0" lvl="0" indent="0" algn="ctr" rtl="0">
                        <a:spcBef>
                          <a:spcPts val="0"/>
                        </a:spcBef>
                        <a:spcAft>
                          <a:spcPts val="0"/>
                        </a:spcAft>
                        <a:buNone/>
                      </a:pPr>
                      <a:r>
                        <a:rPr lang="en" sz="1500" b="1">
                          <a:latin typeface="Courier New"/>
                          <a:ea typeface="Courier New"/>
                          <a:cs typeface="Courier New"/>
                          <a:sym typeface="Courier New"/>
                        </a:rPr>
                        <a:t>0x1</a:t>
                      </a:r>
                      <a:endParaRPr sz="1100"/>
                    </a:p>
                  </a:txBody>
                  <a:tcPr marL="68600" marR="68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00000000</a:t>
                      </a:r>
                      <a:endParaRPr sz="1100"/>
                    </a:p>
                  </a:txBody>
                  <a:tcPr marL="0" marR="0" marT="0"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00000000</a:t>
                      </a:r>
                      <a:endParaRPr sz="1100"/>
                    </a:p>
                  </a:txBody>
                  <a:tcPr marL="0" marR="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00000000</a:t>
                      </a:r>
                      <a:endParaRPr sz="1100"/>
                    </a:p>
                  </a:txBody>
                  <a:tcPr marL="0" marR="0" marT="0" marB="0" anchor="ctr">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00000001</a:t>
                      </a:r>
                      <a:endParaRPr sz="1100"/>
                    </a:p>
                  </a:txBody>
                  <a:tcPr marL="0" marR="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78150">
                <a:tc>
                  <a:txBody>
                    <a:bodyPr/>
                    <a:lstStyle/>
                    <a:p>
                      <a:pPr marL="0" marR="0" lvl="0" indent="0" algn="ctr" rtl="0">
                        <a:spcBef>
                          <a:spcPts val="0"/>
                        </a:spcBef>
                        <a:spcAft>
                          <a:spcPts val="0"/>
                        </a:spcAft>
                        <a:buNone/>
                      </a:pPr>
                      <a:r>
                        <a:rPr lang="en" sz="1500" b="1">
                          <a:latin typeface="Courier New"/>
                          <a:ea typeface="Courier New"/>
                          <a:cs typeface="Courier New"/>
                          <a:sym typeface="Courier New"/>
                        </a:rPr>
                        <a:t>(x&gt;&gt;31) &amp; 0x1</a:t>
                      </a:r>
                      <a:endParaRPr sz="1100"/>
                    </a:p>
                  </a:txBody>
                  <a:tcPr marL="68600" marR="68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00000000</a:t>
                      </a:r>
                      <a:endParaRPr sz="1100"/>
                    </a:p>
                  </a:txBody>
                  <a:tcPr marL="0" marR="0" marT="0"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00000000</a:t>
                      </a:r>
                      <a:endParaRPr sz="1100"/>
                    </a:p>
                  </a:txBody>
                  <a:tcPr marL="0" marR="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00000000</a:t>
                      </a:r>
                      <a:endParaRPr sz="1100"/>
                    </a:p>
                  </a:txBody>
                  <a:tcPr marL="0" marR="0" marT="0" marB="0" anchor="ctr">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00000001</a:t>
                      </a:r>
                      <a:endParaRPr sz="1100"/>
                    </a:p>
                  </a:txBody>
                  <a:tcPr marL="0" marR="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27" name="Google Shape;427;p62" descr="Box surrounding the leftmost bit of the first row int the second table"/>
          <p:cNvSpPr txBox="1"/>
          <p:nvPr/>
        </p:nvSpPr>
        <p:spPr>
          <a:xfrm>
            <a:off x="3474700" y="3594300"/>
            <a:ext cx="183300" cy="318600"/>
          </a:xfrm>
          <a:prstGeom prst="rect">
            <a:avLst/>
          </a:prstGeom>
          <a:noFill/>
          <a:ln w="19050" cap="flat" cmpd="sng">
            <a:solidFill>
              <a:srgbClr val="FF0000"/>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b="1">
              <a:solidFill>
                <a:srgbClr val="000000"/>
              </a:solidFill>
              <a:latin typeface="Courier New"/>
              <a:ea typeface="Courier New"/>
              <a:cs typeface="Courier New"/>
              <a:sym typeface="Courier New"/>
            </a:endParaRPr>
          </a:p>
        </p:txBody>
      </p:sp>
      <p:sp>
        <p:nvSpPr>
          <p:cNvPr id="428" name="Google Shape;428;p62" descr="Box surrounding the rightmost bit of the second row in the second table"/>
          <p:cNvSpPr txBox="1"/>
          <p:nvPr/>
        </p:nvSpPr>
        <p:spPr>
          <a:xfrm>
            <a:off x="7269000" y="3872450"/>
            <a:ext cx="183300" cy="318600"/>
          </a:xfrm>
          <a:prstGeom prst="rect">
            <a:avLst/>
          </a:prstGeom>
          <a:noFill/>
          <a:ln w="19050" cap="flat" cmpd="sng">
            <a:solidFill>
              <a:srgbClr val="FF0000"/>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b="1">
              <a:solidFill>
                <a:srgbClr val="000000"/>
              </a:solidFill>
              <a:latin typeface="Courier New"/>
              <a:ea typeface="Courier New"/>
              <a:cs typeface="Courier New"/>
              <a:sym typeface="Courier New"/>
            </a:endParaRPr>
          </a:p>
        </p:txBody>
      </p:sp>
      <p:cxnSp>
        <p:nvCxnSpPr>
          <p:cNvPr id="429" name="Google Shape;429;p62" descr="Arrow pointing from the box in the first row to the box in the second"/>
          <p:cNvCxnSpPr>
            <a:endCxn id="428" idx="1"/>
          </p:cNvCxnSpPr>
          <p:nvPr/>
        </p:nvCxnSpPr>
        <p:spPr>
          <a:xfrm>
            <a:off x="3657900" y="3753650"/>
            <a:ext cx="3611100" cy="278100"/>
          </a:xfrm>
          <a:prstGeom prst="straightConnector1">
            <a:avLst/>
          </a:prstGeom>
          <a:noFill/>
          <a:ln w="19050" cap="flat" cmpd="sng">
            <a:solidFill>
              <a:srgbClr val="7030A0"/>
            </a:solidFill>
            <a:prstDash val="solid"/>
            <a:round/>
            <a:headEnd type="none" w="med" len="med"/>
            <a:tailEnd type="triangle" w="med" len="med"/>
          </a:ln>
        </p:spPr>
      </p:cxnSp>
      <p:sp>
        <p:nvSpPr>
          <p:cNvPr id="430" name="Google Shape;430;p62"/>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None/>
            </a:pPr>
            <a:fld id="{00000000-1234-1234-1234-123412341234}" type="slidenum">
              <a:rPr lang="en"/>
              <a:t>33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3"/>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p>
            <a:pPr marL="88900" lvl="0" indent="-88900" algn="l" rtl="0">
              <a:spcBef>
                <a:spcPts val="0"/>
              </a:spcBef>
              <a:spcAft>
                <a:spcPts val="0"/>
              </a:spcAft>
              <a:buNone/>
            </a:pPr>
            <a:r>
              <a:rPr lang="en" b="1"/>
              <a:t>Using Shifts and Masks (pt 3)</a:t>
            </a:r>
            <a:endParaRPr b="1"/>
          </a:p>
        </p:txBody>
      </p:sp>
      <p:sp>
        <p:nvSpPr>
          <p:cNvPr id="437" name="Google Shape;437;p63"/>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Autofit/>
          </a:bodyPr>
          <a:lstStyle/>
          <a:p>
            <a:pPr marL="254000" lvl="0" indent="-292100" algn="l" rtl="0">
              <a:spcBef>
                <a:spcPts val="0"/>
              </a:spcBef>
              <a:spcAft>
                <a:spcPts val="0"/>
              </a:spcAft>
              <a:buClr>
                <a:schemeClr val="dk1"/>
              </a:buClr>
              <a:buSzPts val="1800"/>
              <a:buChar char="●"/>
            </a:pPr>
            <a:r>
              <a:rPr lang="en" sz="1800">
                <a:solidFill>
                  <a:schemeClr val="dk1"/>
                </a:solidFill>
              </a:rPr>
              <a:t>Conditionals as Boolean expressions</a:t>
            </a:r>
            <a:endParaRPr sz="1800">
              <a:solidFill>
                <a:schemeClr val="dk1"/>
              </a:solidFill>
            </a:endParaRPr>
          </a:p>
          <a:p>
            <a:pPr marL="482600" lvl="1" indent="-184150" algn="l" rtl="0">
              <a:spcBef>
                <a:spcPts val="400"/>
              </a:spcBef>
              <a:spcAft>
                <a:spcPts val="0"/>
              </a:spcAft>
              <a:buClr>
                <a:schemeClr val="dk1"/>
              </a:buClr>
              <a:buSzPts val="1500"/>
              <a:buChar char="○"/>
            </a:pPr>
            <a:r>
              <a:rPr lang="en" sz="1500">
                <a:solidFill>
                  <a:schemeClr val="dk1"/>
                </a:solidFill>
              </a:rPr>
              <a:t>For </a:t>
            </a:r>
            <a:r>
              <a:rPr lang="en" sz="1500" b="1">
                <a:latin typeface="Source Code Pro"/>
                <a:ea typeface="Source Code Pro"/>
                <a:cs typeface="Source Code Pro"/>
                <a:sym typeface="Source Code Pro"/>
              </a:rPr>
              <a:t>int</a:t>
            </a:r>
            <a:r>
              <a:rPr lang="en" sz="1500">
                <a:latin typeface="Source Code Pro"/>
                <a:ea typeface="Source Code Pro"/>
                <a:cs typeface="Source Code Pro"/>
                <a:sym typeface="Source Code Pro"/>
              </a:rPr>
              <a:t> x</a:t>
            </a:r>
            <a:r>
              <a:rPr lang="en" sz="1500">
                <a:solidFill>
                  <a:schemeClr val="dk1"/>
                </a:solidFill>
              </a:rPr>
              <a:t>, what does </a:t>
            </a:r>
            <a:r>
              <a:rPr lang="en" sz="1500">
                <a:latin typeface="Source Code Pro"/>
                <a:ea typeface="Source Code Pro"/>
                <a:cs typeface="Source Code Pro"/>
                <a:sym typeface="Source Code Pro"/>
              </a:rPr>
              <a:t>(x&lt;&lt;</a:t>
            </a:r>
            <a:r>
              <a:rPr lang="en" sz="1500">
                <a:solidFill>
                  <a:srgbClr val="38761D"/>
                </a:solidFill>
                <a:latin typeface="Source Code Pro"/>
                <a:ea typeface="Source Code Pro"/>
                <a:cs typeface="Source Code Pro"/>
                <a:sym typeface="Source Code Pro"/>
              </a:rPr>
              <a:t>31</a:t>
            </a:r>
            <a:r>
              <a:rPr lang="en" sz="1500">
                <a:latin typeface="Source Code Pro"/>
                <a:ea typeface="Source Code Pro"/>
                <a:cs typeface="Source Code Pro"/>
                <a:sym typeface="Source Code Pro"/>
              </a:rPr>
              <a:t>)&gt;&gt;</a:t>
            </a:r>
            <a:r>
              <a:rPr lang="en" sz="1500">
                <a:solidFill>
                  <a:srgbClr val="38761D"/>
                </a:solidFill>
                <a:latin typeface="Source Code Pro"/>
                <a:ea typeface="Source Code Pro"/>
                <a:cs typeface="Source Code Pro"/>
                <a:sym typeface="Source Code Pro"/>
              </a:rPr>
              <a:t>31</a:t>
            </a:r>
            <a:r>
              <a:rPr lang="en" sz="1500">
                <a:solidFill>
                  <a:schemeClr val="dk1"/>
                </a:solidFill>
              </a:rPr>
              <a:t> do?</a:t>
            </a:r>
            <a:endParaRPr sz="1500">
              <a:solidFill>
                <a:schemeClr val="dk1"/>
              </a:solidFill>
            </a:endParaRPr>
          </a:p>
          <a:p>
            <a:pPr marL="482600" lvl="1" indent="-88900" algn="l" rtl="0">
              <a:spcBef>
                <a:spcPts val="400"/>
              </a:spcBef>
              <a:spcAft>
                <a:spcPts val="0"/>
              </a:spcAft>
              <a:buSzPts val="2000"/>
              <a:buNone/>
            </a:pPr>
            <a:endParaRPr>
              <a:solidFill>
                <a:schemeClr val="dk1"/>
              </a:solidFill>
            </a:endParaRPr>
          </a:p>
          <a:p>
            <a:pPr marL="482600" lvl="1" indent="-88900" algn="l" rtl="0">
              <a:spcBef>
                <a:spcPts val="400"/>
              </a:spcBef>
              <a:spcAft>
                <a:spcPts val="0"/>
              </a:spcAft>
              <a:buSzPts val="2000"/>
              <a:buNone/>
            </a:pPr>
            <a:endParaRPr>
              <a:solidFill>
                <a:schemeClr val="dk1"/>
              </a:solidFill>
            </a:endParaRPr>
          </a:p>
          <a:p>
            <a:pPr marL="482600" lvl="1" indent="-88900" algn="l" rtl="0">
              <a:spcBef>
                <a:spcPts val="400"/>
              </a:spcBef>
              <a:spcAft>
                <a:spcPts val="0"/>
              </a:spcAft>
              <a:buSzPts val="2000"/>
              <a:buNone/>
            </a:pPr>
            <a:endParaRPr>
              <a:solidFill>
                <a:schemeClr val="dk1"/>
              </a:solidFill>
            </a:endParaRPr>
          </a:p>
          <a:p>
            <a:pPr marL="482600" lvl="1" indent="-88900" algn="l" rtl="0">
              <a:spcBef>
                <a:spcPts val="400"/>
              </a:spcBef>
              <a:spcAft>
                <a:spcPts val="0"/>
              </a:spcAft>
              <a:buSzPts val="2000"/>
              <a:buNone/>
            </a:pPr>
            <a:endParaRPr>
              <a:solidFill>
                <a:schemeClr val="dk1"/>
              </a:solidFill>
            </a:endParaRPr>
          </a:p>
          <a:p>
            <a:pPr marL="0" lvl="1" indent="0" algn="l" rtl="0">
              <a:spcBef>
                <a:spcPts val="400"/>
              </a:spcBef>
              <a:spcAft>
                <a:spcPts val="0"/>
              </a:spcAft>
              <a:buSzPts val="2000"/>
              <a:buNone/>
            </a:pPr>
            <a:endParaRPr>
              <a:solidFill>
                <a:schemeClr val="dk1"/>
              </a:solidFill>
            </a:endParaRPr>
          </a:p>
          <a:p>
            <a:pPr marL="482600" lvl="1" indent="-184150" algn="l" rtl="0">
              <a:spcBef>
                <a:spcPts val="400"/>
              </a:spcBef>
              <a:spcAft>
                <a:spcPts val="0"/>
              </a:spcAft>
              <a:buClr>
                <a:schemeClr val="dk1"/>
              </a:buClr>
              <a:buSzPts val="1500"/>
              <a:buChar char="○"/>
            </a:pPr>
            <a:r>
              <a:rPr lang="en" sz="1500">
                <a:solidFill>
                  <a:schemeClr val="dk1"/>
                </a:solidFill>
              </a:rPr>
              <a:t>Can use in place of conditional:</a:t>
            </a:r>
            <a:endParaRPr sz="1500">
              <a:solidFill>
                <a:schemeClr val="dk1"/>
              </a:solidFill>
            </a:endParaRPr>
          </a:p>
          <a:p>
            <a:pPr marL="685800" lvl="2" indent="-184150" algn="l" rtl="0">
              <a:spcBef>
                <a:spcPts val="300"/>
              </a:spcBef>
              <a:spcAft>
                <a:spcPts val="0"/>
              </a:spcAft>
              <a:buClr>
                <a:schemeClr val="dk1"/>
              </a:buClr>
              <a:buSzPts val="1500"/>
              <a:buChar char="■"/>
            </a:pPr>
            <a:r>
              <a:rPr lang="en" sz="1500">
                <a:solidFill>
                  <a:schemeClr val="dk1"/>
                </a:solidFill>
              </a:rPr>
              <a:t>In C:  </a:t>
            </a:r>
            <a:r>
              <a:rPr lang="en" sz="1500">
                <a:latin typeface="Source Code Pro"/>
                <a:ea typeface="Source Code Pro"/>
                <a:cs typeface="Source Code Pro"/>
                <a:sym typeface="Source Code Pro"/>
              </a:rPr>
              <a:t>if(x) {a=y;} else {a=z;}</a:t>
            </a:r>
            <a:r>
              <a:rPr lang="en" sz="1500">
                <a:solidFill>
                  <a:schemeClr val="dk1"/>
                </a:solidFill>
              </a:rPr>
              <a:t> is the same as…</a:t>
            </a:r>
            <a:endParaRPr sz="1500">
              <a:solidFill>
                <a:schemeClr val="dk1"/>
              </a:solidFill>
            </a:endParaRPr>
          </a:p>
          <a:p>
            <a:pPr marL="685800" lvl="2" indent="-184150" algn="l" rtl="0">
              <a:spcBef>
                <a:spcPts val="300"/>
              </a:spcBef>
              <a:spcAft>
                <a:spcPts val="0"/>
              </a:spcAft>
              <a:buClr>
                <a:schemeClr val="dk1"/>
              </a:buClr>
              <a:buSzPts val="1500"/>
              <a:buFont typeface="Source Code Pro"/>
              <a:buChar char="■"/>
            </a:pPr>
            <a:r>
              <a:rPr lang="en" sz="1500">
                <a:latin typeface="Source Code Pro"/>
                <a:ea typeface="Source Code Pro"/>
                <a:cs typeface="Source Code Pro"/>
                <a:sym typeface="Source Code Pro"/>
              </a:rPr>
              <a:t>a=(((!!x&lt;&lt;31)&gt;&gt;31)&amp;y) | (((!x&lt;&lt;31)&gt;&gt;31)&amp;z);</a:t>
            </a:r>
            <a:endParaRPr sz="1500">
              <a:latin typeface="Source Code Pro"/>
              <a:ea typeface="Source Code Pro"/>
              <a:cs typeface="Source Code Pro"/>
              <a:sym typeface="Source Code Pro"/>
            </a:endParaRPr>
          </a:p>
        </p:txBody>
      </p:sp>
      <p:graphicFrame>
        <p:nvGraphicFramePr>
          <p:cNvPr id="438" name="Google Shape;438;p63"/>
          <p:cNvGraphicFramePr/>
          <p:nvPr/>
        </p:nvGraphicFramePr>
        <p:xfrm>
          <a:off x="1691640" y="1783080"/>
          <a:ext cx="5760700" cy="1668900"/>
        </p:xfrm>
        <a:graphic>
          <a:graphicData uri="http://schemas.openxmlformats.org/drawingml/2006/table">
            <a:tbl>
              <a:tblPr firstRow="1" bandRow="1">
                <a:noFill/>
                <a:tableStyleId>{0FE1C220-B6A3-4A43-AF63-89D13FE9207A}</a:tableStyleId>
              </a:tblPr>
              <a:tblGrid>
                <a:gridCol w="1783100">
                  <a:extLst>
                    <a:ext uri="{9D8B030D-6E8A-4147-A177-3AD203B41FA5}">
                      <a16:colId xmlns:a16="http://schemas.microsoft.com/office/drawing/2014/main" val="20000"/>
                    </a:ext>
                  </a:extLst>
                </a:gridCol>
                <a:gridCol w="994400">
                  <a:extLst>
                    <a:ext uri="{9D8B030D-6E8A-4147-A177-3AD203B41FA5}">
                      <a16:colId xmlns:a16="http://schemas.microsoft.com/office/drawing/2014/main" val="20001"/>
                    </a:ext>
                  </a:extLst>
                </a:gridCol>
                <a:gridCol w="994400">
                  <a:extLst>
                    <a:ext uri="{9D8B030D-6E8A-4147-A177-3AD203B41FA5}">
                      <a16:colId xmlns:a16="http://schemas.microsoft.com/office/drawing/2014/main" val="20002"/>
                    </a:ext>
                  </a:extLst>
                </a:gridCol>
                <a:gridCol w="994400">
                  <a:extLst>
                    <a:ext uri="{9D8B030D-6E8A-4147-A177-3AD203B41FA5}">
                      <a16:colId xmlns:a16="http://schemas.microsoft.com/office/drawing/2014/main" val="20003"/>
                    </a:ext>
                  </a:extLst>
                </a:gridCol>
                <a:gridCol w="994400">
                  <a:extLst>
                    <a:ext uri="{9D8B030D-6E8A-4147-A177-3AD203B41FA5}">
                      <a16:colId xmlns:a16="http://schemas.microsoft.com/office/drawing/2014/main" val="20004"/>
                    </a:ext>
                  </a:extLst>
                </a:gridCol>
              </a:tblGrid>
              <a:tr h="278150">
                <a:tc>
                  <a:txBody>
                    <a:bodyPr/>
                    <a:lstStyle/>
                    <a:p>
                      <a:pPr marL="0" marR="0" lvl="0" indent="0" algn="ctr" rtl="0">
                        <a:spcBef>
                          <a:spcPts val="0"/>
                        </a:spcBef>
                        <a:spcAft>
                          <a:spcPts val="0"/>
                        </a:spcAft>
                        <a:buNone/>
                      </a:pPr>
                      <a:r>
                        <a:rPr lang="en" sz="1500" b="1">
                          <a:latin typeface="Courier New"/>
                          <a:ea typeface="Courier New"/>
                          <a:cs typeface="Courier New"/>
                          <a:sym typeface="Courier New"/>
                        </a:rPr>
                        <a:t>x=!!123</a:t>
                      </a:r>
                      <a:endParaRPr sz="1100"/>
                    </a:p>
                  </a:txBody>
                  <a:tcPr marL="68600" marR="68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00000000</a:t>
                      </a:r>
                      <a:endParaRPr sz="1100"/>
                    </a:p>
                  </a:txBody>
                  <a:tcPr marL="0" marR="0" marT="0"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00000000</a:t>
                      </a:r>
                      <a:endParaRPr sz="1100"/>
                    </a:p>
                  </a:txBody>
                  <a:tcPr marL="0" marR="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00000000</a:t>
                      </a:r>
                      <a:endParaRPr sz="1100"/>
                    </a:p>
                  </a:txBody>
                  <a:tcPr marL="0" marR="0" marT="0" marB="0" anchor="ctr">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a:t>
                      </a:r>
                      <a:r>
                        <a:rPr lang="en" sz="1500">
                          <a:solidFill>
                            <a:srgbClr val="FF0000"/>
                          </a:solidFill>
                          <a:latin typeface="Courier New"/>
                          <a:ea typeface="Courier New"/>
                          <a:cs typeface="Courier New"/>
                          <a:sym typeface="Courier New"/>
                        </a:rPr>
                        <a:t>1</a:t>
                      </a:r>
                      <a:endParaRPr sz="1100"/>
                    </a:p>
                  </a:txBody>
                  <a:tcPr marL="0" marR="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78150">
                <a:tc>
                  <a:txBody>
                    <a:bodyPr/>
                    <a:lstStyle/>
                    <a:p>
                      <a:pPr marL="0" marR="0" lvl="0" indent="0" algn="ctr" rtl="0">
                        <a:spcBef>
                          <a:spcPts val="0"/>
                        </a:spcBef>
                        <a:spcAft>
                          <a:spcPts val="0"/>
                        </a:spcAft>
                        <a:buNone/>
                      </a:pPr>
                      <a:r>
                        <a:rPr lang="en" sz="1500" b="1">
                          <a:latin typeface="Courier New"/>
                          <a:ea typeface="Courier New"/>
                          <a:cs typeface="Courier New"/>
                          <a:sym typeface="Courier New"/>
                        </a:rPr>
                        <a:t>x&lt;&lt;31</a:t>
                      </a:r>
                      <a:endParaRPr sz="1100"/>
                    </a:p>
                  </a:txBody>
                  <a:tcPr marL="68600" marR="68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solidFill>
                            <a:srgbClr val="FF0000"/>
                          </a:solidFill>
                          <a:latin typeface="Courier New"/>
                          <a:ea typeface="Courier New"/>
                          <a:cs typeface="Courier New"/>
                          <a:sym typeface="Courier New"/>
                        </a:rPr>
                        <a:t>1</a:t>
                      </a:r>
                      <a:r>
                        <a:rPr lang="en" sz="1500">
                          <a:latin typeface="Courier New"/>
                          <a:ea typeface="Courier New"/>
                          <a:cs typeface="Courier New"/>
                          <a:sym typeface="Courier New"/>
                        </a:rPr>
                        <a:t>0000000</a:t>
                      </a:r>
                      <a:endParaRPr sz="1100"/>
                    </a:p>
                  </a:txBody>
                  <a:tcPr marL="0" marR="0" marT="0"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00000000</a:t>
                      </a:r>
                      <a:endParaRPr sz="1100"/>
                    </a:p>
                  </a:txBody>
                  <a:tcPr marL="0" marR="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00000000</a:t>
                      </a:r>
                      <a:endParaRPr sz="1100"/>
                    </a:p>
                  </a:txBody>
                  <a:tcPr marL="0" marR="0" marT="0" marB="0" anchor="ctr">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latin typeface="Courier New"/>
                          <a:ea typeface="Courier New"/>
                          <a:cs typeface="Courier New"/>
                          <a:sym typeface="Courier New"/>
                        </a:rPr>
                        <a:t>00000000</a:t>
                      </a:r>
                      <a:endParaRPr sz="1100"/>
                    </a:p>
                  </a:txBody>
                  <a:tcPr marL="0" marR="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78150">
                <a:tc>
                  <a:txBody>
                    <a:bodyPr/>
                    <a:lstStyle/>
                    <a:p>
                      <a:pPr marL="0" marR="0" lvl="0" indent="0" algn="ctr" rtl="0">
                        <a:spcBef>
                          <a:spcPts val="0"/>
                        </a:spcBef>
                        <a:spcAft>
                          <a:spcPts val="0"/>
                        </a:spcAft>
                        <a:buNone/>
                      </a:pPr>
                      <a:r>
                        <a:rPr lang="en" sz="1500" b="1">
                          <a:solidFill>
                            <a:srgbClr val="0070C0"/>
                          </a:solidFill>
                          <a:latin typeface="Courier New"/>
                          <a:ea typeface="Courier New"/>
                          <a:cs typeface="Courier New"/>
                          <a:sym typeface="Courier New"/>
                        </a:rPr>
                        <a:t>(x&lt;&lt;31)&gt;&gt;31</a:t>
                      </a:r>
                      <a:endParaRPr sz="1100"/>
                    </a:p>
                  </a:txBody>
                  <a:tcPr marL="68600" marR="68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solidFill>
                            <a:srgbClr val="FF0000"/>
                          </a:solidFill>
                          <a:latin typeface="Courier New"/>
                          <a:ea typeface="Courier New"/>
                          <a:cs typeface="Courier New"/>
                          <a:sym typeface="Courier New"/>
                        </a:rPr>
                        <a:t>11111111</a:t>
                      </a:r>
                      <a:endParaRPr sz="1100"/>
                    </a:p>
                  </a:txBody>
                  <a:tcPr marL="0" marR="0" marT="0"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solidFill>
                            <a:srgbClr val="FF0000"/>
                          </a:solidFill>
                          <a:latin typeface="Courier New"/>
                          <a:ea typeface="Courier New"/>
                          <a:cs typeface="Courier New"/>
                          <a:sym typeface="Courier New"/>
                        </a:rPr>
                        <a:t>11111111</a:t>
                      </a:r>
                      <a:endParaRPr sz="1100"/>
                    </a:p>
                  </a:txBody>
                  <a:tcPr marL="0" marR="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solidFill>
                            <a:srgbClr val="FF0000"/>
                          </a:solidFill>
                          <a:latin typeface="Courier New"/>
                          <a:ea typeface="Courier New"/>
                          <a:cs typeface="Courier New"/>
                          <a:sym typeface="Courier New"/>
                        </a:rPr>
                        <a:t>11111111</a:t>
                      </a:r>
                      <a:endParaRPr sz="1100"/>
                    </a:p>
                  </a:txBody>
                  <a:tcPr marL="0" marR="0" marT="0" marB="0" anchor="ctr">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solidFill>
                            <a:srgbClr val="FF0000"/>
                          </a:solidFill>
                          <a:latin typeface="Courier New"/>
                          <a:ea typeface="Courier New"/>
                          <a:cs typeface="Courier New"/>
                          <a:sym typeface="Courier New"/>
                        </a:rPr>
                        <a:t>11111111</a:t>
                      </a:r>
                      <a:endParaRPr sz="1100"/>
                    </a:p>
                  </a:txBody>
                  <a:tcPr marL="0" marR="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78150">
                <a:tc>
                  <a:txBody>
                    <a:bodyPr/>
                    <a:lstStyle/>
                    <a:p>
                      <a:pPr marL="0" marR="0" lvl="0" indent="0" algn="ctr" rtl="0">
                        <a:spcBef>
                          <a:spcPts val="0"/>
                        </a:spcBef>
                        <a:spcAft>
                          <a:spcPts val="0"/>
                        </a:spcAft>
                        <a:buNone/>
                      </a:pPr>
                      <a:r>
                        <a:rPr lang="en" sz="1500" b="1">
                          <a:latin typeface="Courier New"/>
                          <a:ea typeface="Courier New"/>
                          <a:cs typeface="Courier New"/>
                          <a:sym typeface="Courier New"/>
                        </a:rPr>
                        <a:t>!x</a:t>
                      </a:r>
                      <a:endParaRPr sz="1100"/>
                    </a:p>
                  </a:txBody>
                  <a:tcPr marL="68600" marR="68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solidFill>
                            <a:schemeClr val="dk1"/>
                          </a:solidFill>
                          <a:latin typeface="Courier New"/>
                          <a:ea typeface="Courier New"/>
                          <a:cs typeface="Courier New"/>
                          <a:sym typeface="Courier New"/>
                        </a:rPr>
                        <a:t>00000000</a:t>
                      </a:r>
                      <a:endParaRPr sz="1100"/>
                    </a:p>
                  </a:txBody>
                  <a:tcPr marL="0" marR="0" marT="0"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solidFill>
                            <a:schemeClr val="dk1"/>
                          </a:solidFill>
                          <a:latin typeface="Courier New"/>
                          <a:ea typeface="Courier New"/>
                          <a:cs typeface="Courier New"/>
                          <a:sym typeface="Courier New"/>
                        </a:rPr>
                        <a:t>00000000</a:t>
                      </a:r>
                      <a:endParaRPr sz="1100"/>
                    </a:p>
                  </a:txBody>
                  <a:tcPr marL="0" marR="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solidFill>
                            <a:schemeClr val="dk1"/>
                          </a:solidFill>
                          <a:latin typeface="Courier New"/>
                          <a:ea typeface="Courier New"/>
                          <a:cs typeface="Courier New"/>
                          <a:sym typeface="Courier New"/>
                        </a:rPr>
                        <a:t>00000000</a:t>
                      </a:r>
                      <a:endParaRPr sz="1100"/>
                    </a:p>
                  </a:txBody>
                  <a:tcPr marL="0" marR="0" marT="0" marB="0" anchor="ctr">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solidFill>
                            <a:schemeClr val="dk1"/>
                          </a:solidFill>
                          <a:latin typeface="Courier New"/>
                          <a:ea typeface="Courier New"/>
                          <a:cs typeface="Courier New"/>
                          <a:sym typeface="Courier New"/>
                        </a:rPr>
                        <a:t>0000000</a:t>
                      </a:r>
                      <a:r>
                        <a:rPr lang="en" sz="1500">
                          <a:solidFill>
                            <a:srgbClr val="FF0000"/>
                          </a:solidFill>
                          <a:latin typeface="Courier New"/>
                          <a:ea typeface="Courier New"/>
                          <a:cs typeface="Courier New"/>
                          <a:sym typeface="Courier New"/>
                        </a:rPr>
                        <a:t>0</a:t>
                      </a:r>
                      <a:endParaRPr sz="1100"/>
                    </a:p>
                  </a:txBody>
                  <a:tcPr marL="0" marR="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78150">
                <a:tc>
                  <a:txBody>
                    <a:bodyPr/>
                    <a:lstStyle/>
                    <a:p>
                      <a:pPr marL="0" marR="0" lvl="0" indent="0" algn="ctr" rtl="0">
                        <a:spcBef>
                          <a:spcPts val="0"/>
                        </a:spcBef>
                        <a:spcAft>
                          <a:spcPts val="0"/>
                        </a:spcAft>
                        <a:buNone/>
                      </a:pPr>
                      <a:r>
                        <a:rPr lang="en" sz="1500" b="1">
                          <a:latin typeface="Courier New"/>
                          <a:ea typeface="Courier New"/>
                          <a:cs typeface="Courier New"/>
                          <a:sym typeface="Courier New"/>
                        </a:rPr>
                        <a:t>!x&lt;&lt;31</a:t>
                      </a:r>
                      <a:endParaRPr sz="1100"/>
                    </a:p>
                  </a:txBody>
                  <a:tcPr marL="68600" marR="68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solidFill>
                            <a:srgbClr val="FF0000"/>
                          </a:solidFill>
                          <a:latin typeface="Courier New"/>
                          <a:ea typeface="Courier New"/>
                          <a:cs typeface="Courier New"/>
                          <a:sym typeface="Courier New"/>
                        </a:rPr>
                        <a:t>0</a:t>
                      </a:r>
                      <a:r>
                        <a:rPr lang="en" sz="1500">
                          <a:solidFill>
                            <a:schemeClr val="dk1"/>
                          </a:solidFill>
                          <a:latin typeface="Courier New"/>
                          <a:ea typeface="Courier New"/>
                          <a:cs typeface="Courier New"/>
                          <a:sym typeface="Courier New"/>
                        </a:rPr>
                        <a:t>0000000</a:t>
                      </a:r>
                      <a:endParaRPr sz="1100"/>
                    </a:p>
                  </a:txBody>
                  <a:tcPr marL="0" marR="0" marT="0"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solidFill>
                            <a:schemeClr val="dk1"/>
                          </a:solidFill>
                          <a:latin typeface="Courier New"/>
                          <a:ea typeface="Courier New"/>
                          <a:cs typeface="Courier New"/>
                          <a:sym typeface="Courier New"/>
                        </a:rPr>
                        <a:t>00000000</a:t>
                      </a:r>
                      <a:endParaRPr sz="1100"/>
                    </a:p>
                  </a:txBody>
                  <a:tcPr marL="0" marR="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solidFill>
                            <a:schemeClr val="dk1"/>
                          </a:solidFill>
                          <a:latin typeface="Courier New"/>
                          <a:ea typeface="Courier New"/>
                          <a:cs typeface="Courier New"/>
                          <a:sym typeface="Courier New"/>
                        </a:rPr>
                        <a:t>00000000</a:t>
                      </a:r>
                      <a:endParaRPr sz="1100"/>
                    </a:p>
                  </a:txBody>
                  <a:tcPr marL="0" marR="0" marT="0" marB="0" anchor="ctr">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solidFill>
                            <a:schemeClr val="dk1"/>
                          </a:solidFill>
                          <a:latin typeface="Courier New"/>
                          <a:ea typeface="Courier New"/>
                          <a:cs typeface="Courier New"/>
                          <a:sym typeface="Courier New"/>
                        </a:rPr>
                        <a:t>00000000</a:t>
                      </a:r>
                      <a:endParaRPr sz="1100"/>
                    </a:p>
                  </a:txBody>
                  <a:tcPr marL="0" marR="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78150">
                <a:tc>
                  <a:txBody>
                    <a:bodyPr/>
                    <a:lstStyle/>
                    <a:p>
                      <a:pPr marL="0" marR="0" lvl="0" indent="0" algn="ctr" rtl="0">
                        <a:spcBef>
                          <a:spcPts val="0"/>
                        </a:spcBef>
                        <a:spcAft>
                          <a:spcPts val="0"/>
                        </a:spcAft>
                        <a:buNone/>
                      </a:pPr>
                      <a:r>
                        <a:rPr lang="en" sz="1500" b="1">
                          <a:solidFill>
                            <a:srgbClr val="38761D"/>
                          </a:solidFill>
                          <a:latin typeface="Courier New"/>
                          <a:ea typeface="Courier New"/>
                          <a:cs typeface="Courier New"/>
                          <a:sym typeface="Courier New"/>
                        </a:rPr>
                        <a:t>(!x&lt;&lt;31)&gt;&gt;31</a:t>
                      </a:r>
                      <a:endParaRPr sz="1100">
                        <a:solidFill>
                          <a:srgbClr val="38761D"/>
                        </a:solidFill>
                      </a:endParaRPr>
                    </a:p>
                  </a:txBody>
                  <a:tcPr marL="68600" marR="68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solidFill>
                            <a:srgbClr val="FF0000"/>
                          </a:solidFill>
                          <a:latin typeface="Courier New"/>
                          <a:ea typeface="Courier New"/>
                          <a:cs typeface="Courier New"/>
                          <a:sym typeface="Courier New"/>
                        </a:rPr>
                        <a:t>00000000</a:t>
                      </a:r>
                      <a:endParaRPr sz="1100"/>
                    </a:p>
                  </a:txBody>
                  <a:tcPr marL="0" marR="0" marT="0"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solidFill>
                            <a:srgbClr val="FF0000"/>
                          </a:solidFill>
                          <a:latin typeface="Courier New"/>
                          <a:ea typeface="Courier New"/>
                          <a:cs typeface="Courier New"/>
                          <a:sym typeface="Courier New"/>
                        </a:rPr>
                        <a:t>00000000</a:t>
                      </a:r>
                      <a:endParaRPr sz="1100"/>
                    </a:p>
                  </a:txBody>
                  <a:tcPr marL="0" marR="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solidFill>
                            <a:srgbClr val="FF0000"/>
                          </a:solidFill>
                          <a:latin typeface="Courier New"/>
                          <a:ea typeface="Courier New"/>
                          <a:cs typeface="Courier New"/>
                          <a:sym typeface="Courier New"/>
                        </a:rPr>
                        <a:t>00000000</a:t>
                      </a:r>
                      <a:endParaRPr sz="1100"/>
                    </a:p>
                  </a:txBody>
                  <a:tcPr marL="0" marR="0" marT="0" marB="0" anchor="ctr">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500">
                          <a:solidFill>
                            <a:srgbClr val="FF0000"/>
                          </a:solidFill>
                          <a:latin typeface="Courier New"/>
                          <a:ea typeface="Courier New"/>
                          <a:cs typeface="Courier New"/>
                          <a:sym typeface="Courier New"/>
                        </a:rPr>
                        <a:t>00000000</a:t>
                      </a:r>
                      <a:endParaRPr sz="1100"/>
                    </a:p>
                  </a:txBody>
                  <a:tcPr marL="0" marR="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439" name="Google Shape;439;p63"/>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None/>
            </a:pPr>
            <a:fld id="{00000000-1234-1234-1234-123412341234}" type="slidenum">
              <a:rPr lang="en"/>
              <a:t>34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title"/>
          </p:nvPr>
        </p:nvSpPr>
        <p:spPr>
          <a:xfrm>
            <a:off x="311700" y="170125"/>
            <a:ext cx="8520600" cy="572700"/>
          </a:xfrm>
          <a:prstGeom prst="rect">
            <a:avLst/>
          </a:prstGeom>
          <a:noFill/>
          <a:ln>
            <a:noFill/>
          </a:ln>
        </p:spPr>
        <p:txBody>
          <a:bodyPr spcFirstLastPara="1" wrap="square" lIns="68575" tIns="34275" rIns="68575" bIns="34275" anchor="ctr" anchorCtr="0">
            <a:normAutofit/>
          </a:bodyPr>
          <a:lstStyle/>
          <a:p>
            <a:pPr marL="88900" lvl="0" indent="-88900" algn="l" rtl="0">
              <a:spcBef>
                <a:spcPts val="0"/>
              </a:spcBef>
              <a:spcAft>
                <a:spcPts val="0"/>
              </a:spcAft>
              <a:buNone/>
            </a:pPr>
            <a:r>
              <a:rPr lang="en" sz="2800" b="1"/>
              <a:t>Integers</a:t>
            </a:r>
            <a:endParaRPr sz="2800" b="1"/>
          </a:p>
        </p:txBody>
      </p:sp>
      <p:sp>
        <p:nvSpPr>
          <p:cNvPr id="151" name="Google Shape;151;p33" descr="&quot;Binary representation of integers&quot; and the 3 subsequent bullets are highlighted in purple"/>
          <p:cNvSpPr txBox="1">
            <a:spLocks noGrp="1"/>
          </p:cNvSpPr>
          <p:nvPr>
            <p:ph type="body" idx="1"/>
          </p:nvPr>
        </p:nvSpPr>
        <p:spPr>
          <a:xfrm>
            <a:off x="311700" y="742825"/>
            <a:ext cx="8520600" cy="3518100"/>
          </a:xfrm>
          <a:prstGeom prst="rect">
            <a:avLst/>
          </a:prstGeom>
          <a:noFill/>
          <a:ln>
            <a:noFill/>
          </a:ln>
        </p:spPr>
        <p:txBody>
          <a:bodyPr spcFirstLastPara="1" wrap="square" lIns="68575" tIns="34275" rIns="68575" bIns="34275" anchor="t" anchorCtr="0">
            <a:normAutofit/>
          </a:bodyPr>
          <a:lstStyle/>
          <a:p>
            <a:pPr marL="254000" lvl="0" indent="-292100" algn="l" rtl="0">
              <a:spcBef>
                <a:spcPts val="0"/>
              </a:spcBef>
              <a:spcAft>
                <a:spcPts val="0"/>
              </a:spcAft>
              <a:buSzPts val="1800"/>
              <a:buChar char="●"/>
            </a:pPr>
            <a:r>
              <a:rPr lang="en" sz="1800" b="1">
                <a:solidFill>
                  <a:srgbClr val="7030A0"/>
                </a:solidFill>
              </a:rPr>
              <a:t>Binary representation of integers</a:t>
            </a:r>
            <a:endParaRPr sz="1800">
              <a:solidFill>
                <a:srgbClr val="7030A0"/>
              </a:solidFill>
            </a:endParaRPr>
          </a:p>
          <a:p>
            <a:pPr marL="482600" lvl="1" indent="-184150" algn="l" rtl="0">
              <a:spcBef>
                <a:spcPts val="400"/>
              </a:spcBef>
              <a:spcAft>
                <a:spcPts val="0"/>
              </a:spcAft>
              <a:buSzPts val="1500"/>
              <a:buChar char="○"/>
            </a:pPr>
            <a:r>
              <a:rPr lang="en" sz="1500" b="1">
                <a:solidFill>
                  <a:srgbClr val="7030A0"/>
                </a:solidFill>
              </a:rPr>
              <a:t>Unsigned and signed</a:t>
            </a:r>
            <a:endParaRPr sz="1500">
              <a:solidFill>
                <a:srgbClr val="7030A0"/>
              </a:solidFill>
            </a:endParaRPr>
          </a:p>
          <a:p>
            <a:pPr marL="482600" lvl="1" indent="-184150" algn="l" rtl="0">
              <a:spcBef>
                <a:spcPts val="400"/>
              </a:spcBef>
              <a:spcAft>
                <a:spcPts val="0"/>
              </a:spcAft>
              <a:buSzPts val="1500"/>
              <a:buChar char="○"/>
            </a:pPr>
            <a:r>
              <a:rPr lang="en" sz="1500" b="1">
                <a:solidFill>
                  <a:srgbClr val="7030A0"/>
                </a:solidFill>
              </a:rPr>
              <a:t>Casting in C</a:t>
            </a:r>
            <a:endParaRPr sz="1500" b="1">
              <a:solidFill>
                <a:srgbClr val="7030A0"/>
              </a:solidFill>
            </a:endParaRPr>
          </a:p>
          <a:p>
            <a:pPr marL="482600" lvl="1" indent="-184150" algn="l" rtl="0">
              <a:spcBef>
                <a:spcPts val="400"/>
              </a:spcBef>
              <a:spcAft>
                <a:spcPts val="0"/>
              </a:spcAft>
              <a:buSzPts val="1500"/>
              <a:buChar char="○"/>
            </a:pPr>
            <a:r>
              <a:rPr lang="en" b="1">
                <a:solidFill>
                  <a:srgbClr val="7030A0"/>
                </a:solidFill>
              </a:rPr>
              <a:t>Arithmetic operations</a:t>
            </a:r>
            <a:endParaRPr b="1">
              <a:solidFill>
                <a:srgbClr val="7030A0"/>
              </a:solidFill>
            </a:endParaRPr>
          </a:p>
          <a:p>
            <a:pPr marL="254000" lvl="0" indent="-292100" algn="l" rtl="0">
              <a:spcBef>
                <a:spcPts val="400"/>
              </a:spcBef>
              <a:spcAft>
                <a:spcPts val="0"/>
              </a:spcAft>
              <a:buSzPts val="1800"/>
              <a:buChar char="●"/>
            </a:pPr>
            <a:r>
              <a:rPr lang="en" sz="1800"/>
              <a:t>Consequences of finite width representations</a:t>
            </a:r>
            <a:endParaRPr sz="1800"/>
          </a:p>
          <a:p>
            <a:pPr marL="482600" lvl="1" indent="-184150" algn="l" rtl="0">
              <a:spcBef>
                <a:spcPts val="400"/>
              </a:spcBef>
              <a:spcAft>
                <a:spcPts val="0"/>
              </a:spcAft>
              <a:buSzPts val="1500"/>
              <a:buChar char="○"/>
            </a:pPr>
            <a:r>
              <a:rPr lang="en"/>
              <a:t>O</a:t>
            </a:r>
            <a:r>
              <a:rPr lang="en" sz="1500"/>
              <a:t>verflow</a:t>
            </a:r>
            <a:endParaRPr sz="1500"/>
          </a:p>
          <a:p>
            <a:pPr marL="254000" lvl="0" indent="-292100" algn="l" rtl="0">
              <a:spcBef>
                <a:spcPts val="400"/>
              </a:spcBef>
              <a:spcAft>
                <a:spcPts val="0"/>
              </a:spcAft>
              <a:buSzPts val="1800"/>
              <a:buChar char="●"/>
            </a:pPr>
            <a:r>
              <a:rPr lang="en" sz="1800"/>
              <a:t>Shifting operations</a:t>
            </a:r>
            <a:endParaRPr sz="1800"/>
          </a:p>
          <a:p>
            <a:pPr marL="254000" lvl="0" indent="-177800" algn="l" rtl="0">
              <a:spcBef>
                <a:spcPts val="400"/>
              </a:spcBef>
              <a:spcAft>
                <a:spcPts val="0"/>
              </a:spcAft>
              <a:buSzPts val="1300"/>
              <a:buNone/>
            </a:pPr>
            <a:endParaRPr sz="1100"/>
          </a:p>
        </p:txBody>
      </p:sp>
      <p:sp>
        <p:nvSpPr>
          <p:cNvPr id="152" name="Google Shape;152;p33"/>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Values to Remember</a:t>
            </a:r>
            <a:endParaRPr/>
          </a:p>
        </p:txBody>
      </p:sp>
      <p:sp>
        <p:nvSpPr>
          <p:cNvPr id="158" name="Google Shape;158;p34"/>
          <p:cNvSpPr txBox="1">
            <a:spLocks noGrp="1"/>
          </p:cNvSpPr>
          <p:nvPr>
            <p:ph type="body" idx="1"/>
          </p:nvPr>
        </p:nvSpPr>
        <p:spPr>
          <a:xfrm>
            <a:off x="311700" y="742825"/>
            <a:ext cx="4260300" cy="1901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Unsigned</a:t>
            </a:r>
            <a:endParaRPr b="1"/>
          </a:p>
          <a:p>
            <a:pPr marL="457200" lvl="0" indent="-342900" algn="l" rtl="0">
              <a:spcBef>
                <a:spcPts val="1200"/>
              </a:spcBef>
              <a:spcAft>
                <a:spcPts val="0"/>
              </a:spcAft>
              <a:buSzPts val="1800"/>
              <a:buChar char="●"/>
            </a:pPr>
            <a:r>
              <a:rPr lang="en" b="1">
                <a:solidFill>
                  <a:srgbClr val="7030A0"/>
                </a:solidFill>
              </a:rPr>
              <a:t>UMin</a:t>
            </a:r>
            <a:r>
              <a:rPr lang="en"/>
              <a:t> = 0</a:t>
            </a:r>
            <a:endParaRPr/>
          </a:p>
          <a:p>
            <a:pPr marL="914400" lvl="1" indent="-323850" algn="l" rtl="0">
              <a:spcBef>
                <a:spcPts val="0"/>
              </a:spcBef>
              <a:spcAft>
                <a:spcPts val="0"/>
              </a:spcAft>
              <a:buSzPts val="1500"/>
              <a:buChar char="○"/>
            </a:pPr>
            <a:r>
              <a:rPr lang="en"/>
              <a:t>0b00…00</a:t>
            </a:r>
            <a:endParaRPr/>
          </a:p>
          <a:p>
            <a:pPr marL="457200" lvl="0" indent="-342900" algn="l" rtl="0">
              <a:spcBef>
                <a:spcPts val="0"/>
              </a:spcBef>
              <a:spcAft>
                <a:spcPts val="0"/>
              </a:spcAft>
              <a:buSzPts val="1800"/>
              <a:buChar char="●"/>
            </a:pPr>
            <a:r>
              <a:rPr lang="en" b="1">
                <a:solidFill>
                  <a:srgbClr val="7030A0"/>
                </a:solidFill>
              </a:rPr>
              <a:t>UMax</a:t>
            </a:r>
            <a:r>
              <a:rPr lang="en"/>
              <a:t> = 2</a:t>
            </a:r>
            <a:r>
              <a:rPr lang="en" i="1" baseline="30000"/>
              <a:t>w</a:t>
            </a:r>
            <a:r>
              <a:rPr lang="en"/>
              <a:t>-1</a:t>
            </a:r>
            <a:endParaRPr/>
          </a:p>
          <a:p>
            <a:pPr marL="914400" lvl="1" indent="-323850" algn="l" rtl="0">
              <a:spcBef>
                <a:spcPts val="0"/>
              </a:spcBef>
              <a:spcAft>
                <a:spcPts val="0"/>
              </a:spcAft>
              <a:buSzPts val="1500"/>
              <a:buChar char="○"/>
            </a:pPr>
            <a:r>
              <a:rPr lang="en"/>
              <a:t>0b11…11</a:t>
            </a:r>
            <a:endParaRPr/>
          </a:p>
        </p:txBody>
      </p:sp>
      <p:sp>
        <p:nvSpPr>
          <p:cNvPr id="159" name="Google Shape;159;p34"/>
          <p:cNvSpPr txBox="1">
            <a:spLocks noGrp="1"/>
          </p:cNvSpPr>
          <p:nvPr>
            <p:ph type="body" idx="2"/>
          </p:nvPr>
        </p:nvSpPr>
        <p:spPr>
          <a:xfrm>
            <a:off x="4572000" y="742825"/>
            <a:ext cx="4260300" cy="1828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Signed (2’s Complement)</a:t>
            </a:r>
            <a:endParaRPr b="1"/>
          </a:p>
          <a:p>
            <a:pPr marL="457200" lvl="0" indent="-342900" algn="l" rtl="0">
              <a:spcBef>
                <a:spcPts val="1200"/>
              </a:spcBef>
              <a:spcAft>
                <a:spcPts val="0"/>
              </a:spcAft>
              <a:buSzPts val="1800"/>
              <a:buChar char="●"/>
            </a:pPr>
            <a:r>
              <a:rPr lang="en" b="1">
                <a:solidFill>
                  <a:srgbClr val="7030A0"/>
                </a:solidFill>
              </a:rPr>
              <a:t>TMin</a:t>
            </a:r>
            <a:r>
              <a:rPr lang="en"/>
              <a:t> = -2</a:t>
            </a:r>
            <a:r>
              <a:rPr lang="en" i="1" baseline="30000"/>
              <a:t>w</a:t>
            </a:r>
            <a:r>
              <a:rPr lang="en" baseline="30000"/>
              <a:t>-1</a:t>
            </a:r>
            <a:endParaRPr/>
          </a:p>
          <a:p>
            <a:pPr marL="914400" lvl="1" indent="-323850" algn="l" rtl="0">
              <a:spcBef>
                <a:spcPts val="0"/>
              </a:spcBef>
              <a:spcAft>
                <a:spcPts val="0"/>
              </a:spcAft>
              <a:buSzPts val="1500"/>
              <a:buChar char="○"/>
            </a:pPr>
            <a:r>
              <a:rPr lang="en"/>
              <a:t>0b10…00</a:t>
            </a:r>
            <a:endParaRPr/>
          </a:p>
          <a:p>
            <a:pPr marL="457200" lvl="0" indent="-342900" algn="l" rtl="0">
              <a:spcBef>
                <a:spcPts val="0"/>
              </a:spcBef>
              <a:spcAft>
                <a:spcPts val="0"/>
              </a:spcAft>
              <a:buSzPts val="1800"/>
              <a:buChar char="●"/>
            </a:pPr>
            <a:r>
              <a:rPr lang="en" b="1">
                <a:solidFill>
                  <a:srgbClr val="7030A0"/>
                </a:solidFill>
              </a:rPr>
              <a:t>TMax</a:t>
            </a:r>
            <a:r>
              <a:rPr lang="en"/>
              <a:t> = 2</a:t>
            </a:r>
            <a:r>
              <a:rPr lang="en" i="1" baseline="30000"/>
              <a:t>w</a:t>
            </a:r>
            <a:r>
              <a:rPr lang="en" baseline="30000"/>
              <a:t>-1</a:t>
            </a:r>
            <a:r>
              <a:rPr lang="en"/>
              <a:t> - 1</a:t>
            </a:r>
            <a:endParaRPr/>
          </a:p>
          <a:p>
            <a:pPr marL="914400" lvl="1" indent="-323850" algn="l" rtl="0">
              <a:spcBef>
                <a:spcPts val="0"/>
              </a:spcBef>
              <a:spcAft>
                <a:spcPts val="0"/>
              </a:spcAft>
              <a:buSzPts val="1500"/>
              <a:buChar char="○"/>
            </a:pPr>
            <a:r>
              <a:rPr lang="en"/>
              <a:t>0b01…11</a:t>
            </a:r>
            <a:endParaRPr/>
          </a:p>
        </p:txBody>
      </p:sp>
      <p:sp>
        <p:nvSpPr>
          <p:cNvPr id="160" name="Google Shape;160;p34"/>
          <p:cNvSpPr txBox="1"/>
          <p:nvPr/>
        </p:nvSpPr>
        <p:spPr>
          <a:xfrm>
            <a:off x="359200" y="2644225"/>
            <a:ext cx="2139900" cy="42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dk1"/>
                </a:solidFill>
              </a:rPr>
              <a:t>Example:</a:t>
            </a:r>
            <a:r>
              <a:rPr lang="en" sz="1800">
                <a:solidFill>
                  <a:schemeClr val="dk1"/>
                </a:solidFill>
              </a:rPr>
              <a:t> if </a:t>
            </a:r>
            <a:r>
              <a:rPr lang="en" sz="1800" i="1">
                <a:solidFill>
                  <a:schemeClr val="dk1"/>
                </a:solidFill>
              </a:rPr>
              <a:t>w</a:t>
            </a:r>
            <a:r>
              <a:rPr lang="en" sz="1800">
                <a:solidFill>
                  <a:schemeClr val="dk1"/>
                </a:solidFill>
              </a:rPr>
              <a:t> = 64 </a:t>
            </a:r>
            <a:endParaRPr sz="1800">
              <a:solidFill>
                <a:schemeClr val="dk1"/>
              </a:solidFill>
            </a:endParaRPr>
          </a:p>
        </p:txBody>
      </p:sp>
      <p:graphicFrame>
        <p:nvGraphicFramePr>
          <p:cNvPr id="161" name="Google Shape;161;p34"/>
          <p:cNvGraphicFramePr/>
          <p:nvPr/>
        </p:nvGraphicFramePr>
        <p:xfrm>
          <a:off x="2583175" y="2747525"/>
          <a:ext cx="6344825" cy="1380100"/>
        </p:xfrm>
        <a:graphic>
          <a:graphicData uri="http://schemas.openxmlformats.org/drawingml/2006/table">
            <a:tbl>
              <a:tblPr>
                <a:noFill/>
                <a:tableStyleId>{D6967AC0-7180-4501-8AFC-5B9D7FB76C00}</a:tableStyleId>
              </a:tblPr>
              <a:tblGrid>
                <a:gridCol w="1038075">
                  <a:extLst>
                    <a:ext uri="{9D8B030D-6E8A-4147-A177-3AD203B41FA5}">
                      <a16:colId xmlns:a16="http://schemas.microsoft.com/office/drawing/2014/main" val="20000"/>
                    </a:ext>
                  </a:extLst>
                </a:gridCol>
                <a:gridCol w="2817300">
                  <a:extLst>
                    <a:ext uri="{9D8B030D-6E8A-4147-A177-3AD203B41FA5}">
                      <a16:colId xmlns:a16="http://schemas.microsoft.com/office/drawing/2014/main" val="20001"/>
                    </a:ext>
                  </a:extLst>
                </a:gridCol>
                <a:gridCol w="2489450">
                  <a:extLst>
                    <a:ext uri="{9D8B030D-6E8A-4147-A177-3AD203B41FA5}">
                      <a16:colId xmlns:a16="http://schemas.microsoft.com/office/drawing/2014/main" val="20002"/>
                    </a:ext>
                  </a:extLst>
                </a:gridCol>
              </a:tblGrid>
              <a:tr h="324800">
                <a:tc>
                  <a:txBody>
                    <a:bodyPr/>
                    <a:lstStyle/>
                    <a:p>
                      <a:pPr marL="0" lvl="0" indent="0" algn="ctr" rtl="0">
                        <a:spcBef>
                          <a:spcPts val="0"/>
                        </a:spcBef>
                        <a:spcAft>
                          <a:spcPts val="0"/>
                        </a:spcAft>
                        <a:buNone/>
                      </a:pPr>
                      <a:endParaRPr>
                        <a:solidFill>
                          <a:schemeClr val="lt1"/>
                        </a:solidFill>
                      </a:endParaRPr>
                    </a:p>
                  </a:txBody>
                  <a:tcPr marL="0" marR="0" marT="45700" marB="0">
                    <a:solidFill>
                      <a:srgbClr val="7030A0"/>
                    </a:solidFill>
                  </a:tcPr>
                </a:tc>
                <a:tc>
                  <a:txBody>
                    <a:bodyPr/>
                    <a:lstStyle/>
                    <a:p>
                      <a:pPr marL="0" lvl="0" indent="0" algn="ctr" rtl="0">
                        <a:spcBef>
                          <a:spcPts val="0"/>
                        </a:spcBef>
                        <a:spcAft>
                          <a:spcPts val="0"/>
                        </a:spcAft>
                        <a:buNone/>
                      </a:pPr>
                      <a:r>
                        <a:rPr lang="en">
                          <a:solidFill>
                            <a:schemeClr val="lt1"/>
                          </a:solidFill>
                        </a:rPr>
                        <a:t>Hex</a:t>
                      </a:r>
                      <a:endParaRPr>
                        <a:solidFill>
                          <a:schemeClr val="lt1"/>
                        </a:solidFill>
                      </a:endParaRPr>
                    </a:p>
                  </a:txBody>
                  <a:tcPr marL="0" marR="0" marT="45700" marB="0">
                    <a:solidFill>
                      <a:srgbClr val="7030A0"/>
                    </a:solidFill>
                  </a:tcPr>
                </a:tc>
                <a:tc>
                  <a:txBody>
                    <a:bodyPr/>
                    <a:lstStyle/>
                    <a:p>
                      <a:pPr marL="0" lvl="0" indent="0" algn="ctr" rtl="0">
                        <a:spcBef>
                          <a:spcPts val="0"/>
                        </a:spcBef>
                        <a:spcAft>
                          <a:spcPts val="0"/>
                        </a:spcAft>
                        <a:buNone/>
                      </a:pPr>
                      <a:r>
                        <a:rPr lang="en">
                          <a:solidFill>
                            <a:schemeClr val="lt1"/>
                          </a:solidFill>
                        </a:rPr>
                        <a:t>Decimal</a:t>
                      </a:r>
                      <a:endParaRPr>
                        <a:solidFill>
                          <a:schemeClr val="lt1"/>
                        </a:solidFill>
                      </a:endParaRPr>
                    </a:p>
                  </a:txBody>
                  <a:tcPr marL="0" marR="0" marT="45700" marB="0">
                    <a:solidFill>
                      <a:srgbClr val="7030A0"/>
                    </a:solidFill>
                  </a:tcPr>
                </a:tc>
                <a:extLst>
                  <a:ext uri="{0D108BD9-81ED-4DB2-BD59-A6C34878D82A}">
                    <a16:rowId xmlns:a16="http://schemas.microsoft.com/office/drawing/2014/main" val="10000"/>
                  </a:ext>
                </a:extLst>
              </a:tr>
              <a:tr h="263825">
                <a:tc>
                  <a:txBody>
                    <a:bodyPr/>
                    <a:lstStyle/>
                    <a:p>
                      <a:pPr marL="0" lvl="0" indent="0" algn="ctr" rtl="0">
                        <a:spcBef>
                          <a:spcPts val="0"/>
                        </a:spcBef>
                        <a:spcAft>
                          <a:spcPts val="0"/>
                        </a:spcAft>
                        <a:buNone/>
                      </a:pPr>
                      <a:r>
                        <a:rPr lang="en"/>
                        <a:t>UMax</a:t>
                      </a:r>
                      <a:endParaRPr/>
                    </a:p>
                  </a:txBody>
                  <a:tcPr marL="0" marR="0" marT="45700" marB="0"/>
                </a:tc>
                <a:tc>
                  <a:txBody>
                    <a:bodyPr/>
                    <a:lstStyle/>
                    <a:p>
                      <a:pPr marL="0" lvl="0" indent="0" algn="ctr" rtl="0">
                        <a:spcBef>
                          <a:spcPts val="0"/>
                        </a:spcBef>
                        <a:spcAft>
                          <a:spcPts val="0"/>
                        </a:spcAft>
                        <a:buNone/>
                      </a:pPr>
                      <a:r>
                        <a:rPr lang="en"/>
                        <a:t>FF FF FF FF FF FF FF FF</a:t>
                      </a:r>
                      <a:endParaRPr/>
                    </a:p>
                  </a:txBody>
                  <a:tcPr marL="0" marR="0" marT="45700" marB="0"/>
                </a:tc>
                <a:tc>
                  <a:txBody>
                    <a:bodyPr/>
                    <a:lstStyle/>
                    <a:p>
                      <a:pPr marL="0" lvl="0" indent="0" algn="ctr" rtl="0">
                        <a:spcBef>
                          <a:spcPts val="0"/>
                        </a:spcBef>
                        <a:spcAft>
                          <a:spcPts val="0"/>
                        </a:spcAft>
                        <a:buClr>
                          <a:schemeClr val="dk1"/>
                        </a:buClr>
                        <a:buFont typeface="Arial"/>
                        <a:buNone/>
                      </a:pPr>
                      <a:r>
                        <a:rPr lang="en">
                          <a:solidFill>
                            <a:schemeClr val="dk1"/>
                          </a:solidFill>
                          <a:latin typeface="Calibri"/>
                          <a:ea typeface="Calibri"/>
                          <a:cs typeface="Calibri"/>
                          <a:sym typeface="Calibri"/>
                        </a:rPr>
                        <a:t>18,446,744,073,709,551,615</a:t>
                      </a:r>
                      <a:endParaRPr/>
                    </a:p>
                  </a:txBody>
                  <a:tcPr marL="0" marR="0" marT="45700" marB="0"/>
                </a:tc>
                <a:extLst>
                  <a:ext uri="{0D108BD9-81ED-4DB2-BD59-A6C34878D82A}">
                    <a16:rowId xmlns:a16="http://schemas.microsoft.com/office/drawing/2014/main" val="10001"/>
                  </a:ext>
                </a:extLst>
              </a:tr>
              <a:tr h="263825">
                <a:tc>
                  <a:txBody>
                    <a:bodyPr/>
                    <a:lstStyle/>
                    <a:p>
                      <a:pPr marL="0" lvl="0" indent="0" algn="ctr" rtl="0">
                        <a:spcBef>
                          <a:spcPts val="0"/>
                        </a:spcBef>
                        <a:spcAft>
                          <a:spcPts val="0"/>
                        </a:spcAft>
                        <a:buNone/>
                      </a:pPr>
                      <a:r>
                        <a:rPr lang="en"/>
                        <a:t>TMax</a:t>
                      </a:r>
                      <a:endParaRPr/>
                    </a:p>
                  </a:txBody>
                  <a:tcPr marL="0" marR="0" marT="0" marB="0"/>
                </a:tc>
                <a:tc>
                  <a:txBody>
                    <a:bodyPr/>
                    <a:lstStyle/>
                    <a:p>
                      <a:pPr marL="0" lvl="0" indent="0" algn="ctr" rtl="0">
                        <a:spcBef>
                          <a:spcPts val="0"/>
                        </a:spcBef>
                        <a:spcAft>
                          <a:spcPts val="0"/>
                        </a:spcAft>
                        <a:buClr>
                          <a:schemeClr val="dk1"/>
                        </a:buClr>
                        <a:buSzPts val="1100"/>
                        <a:buFont typeface="Arial"/>
                        <a:buNone/>
                      </a:pPr>
                      <a:r>
                        <a:rPr lang="en">
                          <a:solidFill>
                            <a:schemeClr val="dk1"/>
                          </a:solidFill>
                        </a:rPr>
                        <a:t>7F FF FF FF FF FF FF FF</a:t>
                      </a:r>
                      <a:endParaRPr/>
                    </a:p>
                  </a:txBody>
                  <a:tcPr marL="0" marR="0" marT="0" marB="0"/>
                </a:tc>
                <a:tc>
                  <a:txBody>
                    <a:bodyPr/>
                    <a:lstStyle/>
                    <a:p>
                      <a:pPr marL="0" lvl="1" indent="0" algn="ctr" rtl="0">
                        <a:spcBef>
                          <a:spcPts val="0"/>
                        </a:spcBef>
                        <a:spcAft>
                          <a:spcPts val="0"/>
                        </a:spcAft>
                        <a:buClr>
                          <a:schemeClr val="dk1"/>
                        </a:buClr>
                        <a:buSzPts val="1800"/>
                        <a:buFont typeface="Calibri"/>
                        <a:buNone/>
                      </a:pPr>
                      <a:r>
                        <a:rPr lang="en">
                          <a:solidFill>
                            <a:schemeClr val="dk1"/>
                          </a:solidFill>
                          <a:latin typeface="Calibri"/>
                          <a:ea typeface="Calibri"/>
                          <a:cs typeface="Calibri"/>
                          <a:sym typeface="Calibri"/>
                        </a:rPr>
                        <a:t>9,223,372,036,854,775,807</a:t>
                      </a:r>
                      <a:endParaRPr/>
                    </a:p>
                  </a:txBody>
                  <a:tcPr marL="0" marR="0" marT="0" marB="0"/>
                </a:tc>
                <a:extLst>
                  <a:ext uri="{0D108BD9-81ED-4DB2-BD59-A6C34878D82A}">
                    <a16:rowId xmlns:a16="http://schemas.microsoft.com/office/drawing/2014/main" val="10002"/>
                  </a:ext>
                </a:extLst>
              </a:tr>
              <a:tr h="263825">
                <a:tc>
                  <a:txBody>
                    <a:bodyPr/>
                    <a:lstStyle/>
                    <a:p>
                      <a:pPr marL="0" lvl="0" indent="0" algn="ctr" rtl="0">
                        <a:spcBef>
                          <a:spcPts val="0"/>
                        </a:spcBef>
                        <a:spcAft>
                          <a:spcPts val="0"/>
                        </a:spcAft>
                        <a:buNone/>
                      </a:pPr>
                      <a:r>
                        <a:rPr lang="en"/>
                        <a:t>UMin</a:t>
                      </a:r>
                      <a:endParaRPr/>
                    </a:p>
                  </a:txBody>
                  <a:tcPr marL="0" marR="0" marT="0" marB="0"/>
                </a:tc>
                <a:tc>
                  <a:txBody>
                    <a:bodyPr/>
                    <a:lstStyle/>
                    <a:p>
                      <a:pPr marL="0" lvl="0" indent="0" algn="ctr" rtl="0">
                        <a:spcBef>
                          <a:spcPts val="0"/>
                        </a:spcBef>
                        <a:spcAft>
                          <a:spcPts val="0"/>
                        </a:spcAft>
                        <a:buNone/>
                      </a:pPr>
                      <a:r>
                        <a:rPr lang="en"/>
                        <a:t>00 00 00 00 00 00 00 00</a:t>
                      </a:r>
                      <a:endParaRPr/>
                    </a:p>
                  </a:txBody>
                  <a:tcPr marL="0" marR="0" marT="0" marB="0"/>
                </a:tc>
                <a:tc>
                  <a:txBody>
                    <a:bodyPr/>
                    <a:lstStyle/>
                    <a:p>
                      <a:pPr marL="0" lvl="0" indent="0" algn="ctr" rtl="0">
                        <a:spcBef>
                          <a:spcPts val="0"/>
                        </a:spcBef>
                        <a:spcAft>
                          <a:spcPts val="0"/>
                        </a:spcAft>
                        <a:buNone/>
                      </a:pPr>
                      <a:r>
                        <a:rPr lang="en"/>
                        <a:t>0</a:t>
                      </a:r>
                      <a:endParaRPr/>
                    </a:p>
                  </a:txBody>
                  <a:tcPr marL="0" marR="0" marT="0" marB="0"/>
                </a:tc>
                <a:extLst>
                  <a:ext uri="{0D108BD9-81ED-4DB2-BD59-A6C34878D82A}">
                    <a16:rowId xmlns:a16="http://schemas.microsoft.com/office/drawing/2014/main" val="10003"/>
                  </a:ext>
                </a:extLst>
              </a:tr>
              <a:tr h="263825">
                <a:tc>
                  <a:txBody>
                    <a:bodyPr/>
                    <a:lstStyle/>
                    <a:p>
                      <a:pPr marL="0" lvl="0" indent="0" algn="ctr" rtl="0">
                        <a:spcBef>
                          <a:spcPts val="0"/>
                        </a:spcBef>
                        <a:spcAft>
                          <a:spcPts val="0"/>
                        </a:spcAft>
                        <a:buNone/>
                      </a:pPr>
                      <a:r>
                        <a:rPr lang="en"/>
                        <a:t>TMin</a:t>
                      </a:r>
                      <a:endParaRPr/>
                    </a:p>
                  </a:txBody>
                  <a:tcPr marL="0" marR="0" marT="0" marB="0"/>
                </a:tc>
                <a:tc>
                  <a:txBody>
                    <a:bodyPr/>
                    <a:lstStyle/>
                    <a:p>
                      <a:pPr marL="0" lvl="0" indent="0" algn="ctr" rtl="0">
                        <a:spcBef>
                          <a:spcPts val="0"/>
                        </a:spcBef>
                        <a:spcAft>
                          <a:spcPts val="0"/>
                        </a:spcAft>
                        <a:buNone/>
                      </a:pPr>
                      <a:r>
                        <a:rPr lang="en"/>
                        <a:t>80 00 00 00 00 00 00 00</a:t>
                      </a:r>
                      <a:endParaRPr/>
                    </a:p>
                  </a:txBody>
                  <a:tcPr marL="0" marR="0" marT="0" marB="0"/>
                </a:tc>
                <a:tc>
                  <a:txBody>
                    <a:bodyPr/>
                    <a:lstStyle/>
                    <a:p>
                      <a:pPr marL="0" lvl="0" indent="0" algn="ctr" rtl="0">
                        <a:spcBef>
                          <a:spcPts val="0"/>
                        </a:spcBef>
                        <a:spcAft>
                          <a:spcPts val="0"/>
                        </a:spcAft>
                        <a:buClr>
                          <a:schemeClr val="dk1"/>
                        </a:buClr>
                        <a:buFont typeface="Arial"/>
                        <a:buNone/>
                      </a:pPr>
                      <a:r>
                        <a:rPr lang="en">
                          <a:solidFill>
                            <a:schemeClr val="dk1"/>
                          </a:solidFill>
                          <a:latin typeface="Calibri"/>
                          <a:ea typeface="Calibri"/>
                          <a:cs typeface="Calibri"/>
                          <a:sym typeface="Calibri"/>
                        </a:rPr>
                        <a:t>-9,223,372,036,854,775,808</a:t>
                      </a:r>
                      <a:endParaRPr/>
                    </a:p>
                  </a:txBody>
                  <a:tcPr marL="0" marR="0" marT="0" marB="0"/>
                </a:tc>
                <a:extLst>
                  <a:ext uri="{0D108BD9-81ED-4DB2-BD59-A6C34878D82A}">
                    <a16:rowId xmlns:a16="http://schemas.microsoft.com/office/drawing/2014/main" val="10004"/>
                  </a:ext>
                </a:extLst>
              </a:tr>
            </a:tbl>
          </a:graphicData>
        </a:graphic>
      </p:graphicFrame>
      <p:sp>
        <p:nvSpPr>
          <p:cNvPr id="162" name="Google Shape;162;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Signed/Unsigned Conversion Visualized</a:t>
            </a:r>
            <a:endParaRPr/>
          </a:p>
        </p:txBody>
      </p:sp>
      <p:pic>
        <p:nvPicPr>
          <p:cNvPr id="168" name="Google Shape;168;p35" descr="Two bars next to each other. The bar on the left is red on the bottom half and green on the top. &quot;TMin&quot; is written on the bottom. In the middle, &quot;-1&quot; is written just before the bar changes color, and &quot;0&quot; is written just after. &quot;TMax&quot; is written at the top. This side is labeled &quot;2's Complement Range&quot;&#10;The bar on the right is green on the bottom half and red on the top. It is drawn higher up than the left bar, so that it starts right where the left one changes color. &quot;0/UMin&quot; is written on the bottom. In the middle, &quot;TMax&quot; is written right before it changes color, and &quot;TMax + 1&quot; is written right after. &quot;UMax&quot; is written on the top. Black lines connect &quot;TMin&quot; on the left to &quot;TMax + 1&quot; on the right, &quot;-1&quot; on the left to &quot;UMax&quot; on the right, &quot;0&quot; on the left to &quot;0/UMin&quot; on the right, and &quot;TMax&quot; on the left to &quot;TMax&quot; on the right. These lines are labeled &quot;1000&quot;, &quot;1111&quot;, &quot;0000&quot;, and &quot;0111&quot;, respectively"/>
          <p:cNvPicPr preferRelativeResize="0"/>
          <p:nvPr/>
        </p:nvPicPr>
        <p:blipFill>
          <a:blip r:embed="rId3">
            <a:alphaModFix/>
          </a:blip>
          <a:stretch>
            <a:fillRect/>
          </a:stretch>
        </p:blipFill>
        <p:spPr>
          <a:xfrm>
            <a:off x="2427050" y="592575"/>
            <a:ext cx="4996500" cy="3662125"/>
          </a:xfrm>
          <a:prstGeom prst="rect">
            <a:avLst/>
          </a:prstGeom>
          <a:noFill/>
          <a:ln>
            <a:noFill/>
          </a:ln>
        </p:spPr>
      </p:pic>
      <p:sp>
        <p:nvSpPr>
          <p:cNvPr id="169" name="Google Shape;169;p35"/>
          <p:cNvSpPr/>
          <p:nvPr/>
        </p:nvSpPr>
        <p:spPr>
          <a:xfrm>
            <a:off x="617600" y="1058725"/>
            <a:ext cx="1446000" cy="750600"/>
          </a:xfrm>
          <a:prstGeom prst="wedgeRoundRectCallout">
            <a:avLst>
              <a:gd name="adj1" fmla="val 75671"/>
              <a:gd name="adj2" fmla="val 100523"/>
              <a:gd name="adj3"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4-bit example</a:t>
            </a:r>
            <a:endParaRPr/>
          </a:p>
        </p:txBody>
      </p:sp>
      <p:sp>
        <p:nvSpPr>
          <p:cNvPr id="170" name="Google Shape;170;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Signed/Unsigned Conversion Visualized (pt 2)</a:t>
            </a:r>
            <a:endParaRPr/>
          </a:p>
        </p:txBody>
      </p:sp>
      <p:pic>
        <p:nvPicPr>
          <p:cNvPr id="176" name="Google Shape;176;p36" descr="A circle containing the binary numbers 0000 through 0001, written clockwise. On the outside of the circle are two decimal numbers for each binary number. On the right (corresponding to 0000 through 0111), both numbers are the same values (0 though 7, increasing clockwise), and are written in green. This side is labeled &quot;same value.&quot; On the left, the innermost numbers are 7 through 15, while the outermost numbers are -8 through -1 (both going clockwise). These are written in red, and this side is labeled &quot;different value&quot;"/>
          <p:cNvPicPr preferRelativeResize="0"/>
          <p:nvPr/>
        </p:nvPicPr>
        <p:blipFill>
          <a:blip r:embed="rId3">
            <a:alphaModFix/>
          </a:blip>
          <a:stretch>
            <a:fillRect/>
          </a:stretch>
        </p:blipFill>
        <p:spPr>
          <a:xfrm>
            <a:off x="1589600" y="742825"/>
            <a:ext cx="6641450" cy="3442500"/>
          </a:xfrm>
          <a:prstGeom prst="rect">
            <a:avLst/>
          </a:prstGeom>
          <a:noFill/>
          <a:ln>
            <a:noFill/>
          </a:ln>
        </p:spPr>
      </p:pic>
      <p:sp>
        <p:nvSpPr>
          <p:cNvPr id="177" name="Google Shape;177;p36"/>
          <p:cNvSpPr/>
          <p:nvPr/>
        </p:nvSpPr>
        <p:spPr>
          <a:xfrm>
            <a:off x="617600" y="1058725"/>
            <a:ext cx="1446000" cy="750600"/>
          </a:xfrm>
          <a:prstGeom prst="wedgeRoundRectCallout">
            <a:avLst>
              <a:gd name="adj1" fmla="val 75671"/>
              <a:gd name="adj2" fmla="val 100523"/>
              <a:gd name="adj3"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4-bit example</a:t>
            </a:r>
            <a:endParaRPr/>
          </a:p>
        </p:txBody>
      </p:sp>
      <p:sp>
        <p:nvSpPr>
          <p:cNvPr id="178" name="Google Shape;178;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 Integer Casting (Review)</a:t>
            </a:r>
            <a:endParaRPr/>
          </a:p>
        </p:txBody>
      </p:sp>
      <p:sp>
        <p:nvSpPr>
          <p:cNvPr id="184" name="Google Shape;184;p37"/>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Bits are unchanged, just </a:t>
            </a:r>
            <a:r>
              <a:rPr lang="en" i="1">
                <a:solidFill>
                  <a:srgbClr val="7030A0"/>
                </a:solidFill>
              </a:rPr>
              <a:t>interpreted</a:t>
            </a:r>
            <a:r>
              <a:rPr lang="en"/>
              <a:t> differently</a:t>
            </a:r>
            <a:endParaRPr/>
          </a:p>
          <a:p>
            <a:pPr marL="914400" lvl="1" indent="-323850" algn="l" rtl="0">
              <a:lnSpc>
                <a:spcPct val="105000"/>
              </a:lnSpc>
              <a:spcBef>
                <a:spcPts val="0"/>
              </a:spcBef>
              <a:spcAft>
                <a:spcPts val="0"/>
              </a:spcAft>
              <a:buSzPts val="1500"/>
              <a:buChar char="○"/>
            </a:pPr>
            <a:r>
              <a:rPr lang="en" u="sng"/>
              <a:t>Ex:</a:t>
            </a:r>
            <a:endParaRPr u="sng"/>
          </a:p>
          <a:p>
            <a:pPr marL="914400" lvl="0" indent="0" algn="l" rtl="0">
              <a:spcBef>
                <a:spcPts val="600"/>
              </a:spcBef>
              <a:spcAft>
                <a:spcPts val="0"/>
              </a:spcAft>
              <a:buNone/>
            </a:pPr>
            <a:r>
              <a:rPr lang="en" sz="1500">
                <a:solidFill>
                  <a:srgbClr val="C00000"/>
                </a:solidFill>
                <a:latin typeface="Source Code Pro"/>
                <a:ea typeface="Source Code Pro"/>
                <a:cs typeface="Source Code Pro"/>
                <a:sym typeface="Source Code Pro"/>
              </a:rPr>
              <a:t>int tx, ty;</a:t>
            </a:r>
            <a:endParaRPr sz="1500">
              <a:solidFill>
                <a:srgbClr val="C00000"/>
              </a:solidFill>
              <a:latin typeface="Source Code Pro"/>
              <a:ea typeface="Source Code Pro"/>
              <a:cs typeface="Source Code Pro"/>
              <a:sym typeface="Source Code Pro"/>
            </a:endParaRPr>
          </a:p>
          <a:p>
            <a:pPr marL="914400" lvl="0" indent="0" algn="l" rtl="0">
              <a:spcBef>
                <a:spcPts val="0"/>
              </a:spcBef>
              <a:spcAft>
                <a:spcPts val="0"/>
              </a:spcAft>
              <a:buNone/>
            </a:pPr>
            <a:r>
              <a:rPr lang="en" sz="1500">
                <a:solidFill>
                  <a:srgbClr val="1155CC"/>
                </a:solidFill>
                <a:latin typeface="Source Code Pro"/>
                <a:ea typeface="Source Code Pro"/>
                <a:cs typeface="Source Code Pro"/>
                <a:sym typeface="Source Code Pro"/>
              </a:rPr>
              <a:t>unsigned int ux, uy;</a:t>
            </a:r>
            <a:endParaRPr u="sng"/>
          </a:p>
          <a:p>
            <a:pPr marL="457200" lvl="0" indent="-342900" algn="l" rtl="0">
              <a:spcBef>
                <a:spcPts val="0"/>
              </a:spcBef>
              <a:spcAft>
                <a:spcPts val="0"/>
              </a:spcAft>
              <a:buSzPts val="1800"/>
              <a:buChar char="●"/>
            </a:pPr>
            <a:r>
              <a:rPr lang="en" b="1">
                <a:solidFill>
                  <a:srgbClr val="7030A0"/>
                </a:solidFill>
              </a:rPr>
              <a:t>Explicit</a:t>
            </a:r>
            <a:r>
              <a:rPr lang="en"/>
              <a:t> casting:</a:t>
            </a:r>
            <a:endParaRPr/>
          </a:p>
          <a:p>
            <a:pPr marL="914400" lvl="1" indent="-323850" algn="l" rtl="0">
              <a:spcBef>
                <a:spcPts val="0"/>
              </a:spcBef>
              <a:spcAft>
                <a:spcPts val="0"/>
              </a:spcAft>
              <a:buSzPts val="1500"/>
              <a:buChar char="○"/>
            </a:pPr>
            <a:r>
              <a:rPr lang="en" u="sng"/>
              <a:t>Ex</a:t>
            </a:r>
            <a:r>
              <a:rPr lang="en"/>
              <a:t>:</a:t>
            </a:r>
            <a:endParaRPr sz="1500">
              <a:solidFill>
                <a:srgbClr val="1155CC"/>
              </a:solidFill>
              <a:latin typeface="Source Code Pro"/>
              <a:ea typeface="Source Code Pro"/>
              <a:cs typeface="Source Code Pro"/>
              <a:sym typeface="Source Code Pro"/>
            </a:endParaRPr>
          </a:p>
          <a:p>
            <a:pPr marL="914400" lvl="0" indent="0" algn="l" rtl="0">
              <a:spcBef>
                <a:spcPts val="600"/>
              </a:spcBef>
              <a:spcAft>
                <a:spcPts val="0"/>
              </a:spcAft>
              <a:buNone/>
            </a:pPr>
            <a:r>
              <a:rPr lang="en" sz="1500">
                <a:solidFill>
                  <a:srgbClr val="C00000"/>
                </a:solidFill>
                <a:latin typeface="Source Code Pro"/>
                <a:ea typeface="Source Code Pro"/>
                <a:cs typeface="Source Code Pro"/>
                <a:sym typeface="Source Code Pro"/>
              </a:rPr>
              <a:t>tx</a:t>
            </a:r>
            <a:r>
              <a:rPr lang="en" sz="1500">
                <a:latin typeface="Source Code Pro"/>
                <a:ea typeface="Source Code Pro"/>
                <a:cs typeface="Source Code Pro"/>
                <a:sym typeface="Source Code Pro"/>
              </a:rPr>
              <a:t> = (</a:t>
            </a:r>
            <a:r>
              <a:rPr lang="en" sz="1500">
                <a:solidFill>
                  <a:srgbClr val="C00000"/>
                </a:solidFill>
                <a:latin typeface="Source Code Pro"/>
                <a:ea typeface="Source Code Pro"/>
                <a:cs typeface="Source Code Pro"/>
                <a:sym typeface="Source Code Pro"/>
              </a:rPr>
              <a:t>int</a:t>
            </a:r>
            <a:r>
              <a:rPr lang="en" sz="1500">
                <a:latin typeface="Source Code Pro"/>
                <a:ea typeface="Source Code Pro"/>
                <a:cs typeface="Source Code Pro"/>
                <a:sym typeface="Source Code Pro"/>
              </a:rPr>
              <a:t>)</a:t>
            </a:r>
            <a:r>
              <a:rPr lang="en" sz="1500">
                <a:solidFill>
                  <a:srgbClr val="1155CC"/>
                </a:solidFill>
                <a:latin typeface="Source Code Pro"/>
                <a:ea typeface="Source Code Pro"/>
                <a:cs typeface="Source Code Pro"/>
                <a:sym typeface="Source Code Pro"/>
              </a:rPr>
              <a:t>ux</a:t>
            </a:r>
            <a:r>
              <a:rPr lang="en" sz="1500">
                <a:latin typeface="Source Code Pro"/>
                <a:ea typeface="Source Code Pro"/>
                <a:cs typeface="Source Code Pro"/>
                <a:sym typeface="Source Code Pro"/>
              </a:rPr>
              <a:t>;</a:t>
            </a:r>
            <a:endParaRPr sz="1500">
              <a:latin typeface="Source Code Pro"/>
              <a:ea typeface="Source Code Pro"/>
              <a:cs typeface="Source Code Pro"/>
              <a:sym typeface="Source Code Pro"/>
            </a:endParaRPr>
          </a:p>
          <a:p>
            <a:pPr marL="914400" lvl="0" indent="0" algn="l" rtl="0">
              <a:spcBef>
                <a:spcPts val="0"/>
              </a:spcBef>
              <a:spcAft>
                <a:spcPts val="0"/>
              </a:spcAft>
              <a:buNone/>
            </a:pPr>
            <a:r>
              <a:rPr lang="en" sz="1500">
                <a:solidFill>
                  <a:srgbClr val="1155CC"/>
                </a:solidFill>
                <a:latin typeface="Source Code Pro"/>
                <a:ea typeface="Source Code Pro"/>
                <a:cs typeface="Source Code Pro"/>
                <a:sym typeface="Source Code Pro"/>
              </a:rPr>
              <a:t>uy</a:t>
            </a:r>
            <a:r>
              <a:rPr lang="en" sz="1500">
                <a:latin typeface="Source Code Pro"/>
                <a:ea typeface="Source Code Pro"/>
                <a:cs typeface="Source Code Pro"/>
                <a:sym typeface="Source Code Pro"/>
              </a:rPr>
              <a:t> = (</a:t>
            </a:r>
            <a:r>
              <a:rPr lang="en" sz="1500">
                <a:solidFill>
                  <a:srgbClr val="1155CC"/>
                </a:solidFill>
                <a:latin typeface="Source Code Pro"/>
                <a:ea typeface="Source Code Pro"/>
                <a:cs typeface="Source Code Pro"/>
                <a:sym typeface="Source Code Pro"/>
              </a:rPr>
              <a:t>unsigned int</a:t>
            </a:r>
            <a:r>
              <a:rPr lang="en" sz="1500">
                <a:latin typeface="Source Code Pro"/>
                <a:ea typeface="Source Code Pro"/>
                <a:cs typeface="Source Code Pro"/>
                <a:sym typeface="Source Code Pro"/>
              </a:rPr>
              <a:t>)</a:t>
            </a:r>
            <a:r>
              <a:rPr lang="en" sz="1500">
                <a:solidFill>
                  <a:srgbClr val="C00000"/>
                </a:solidFill>
                <a:latin typeface="Source Code Pro"/>
                <a:ea typeface="Source Code Pro"/>
                <a:cs typeface="Source Code Pro"/>
                <a:sym typeface="Source Code Pro"/>
              </a:rPr>
              <a:t>ty</a:t>
            </a:r>
            <a:r>
              <a:rPr lang="en" sz="1500">
                <a:latin typeface="Source Code Pro"/>
                <a:ea typeface="Source Code Pro"/>
                <a:cs typeface="Source Code Pro"/>
                <a:sym typeface="Source Code Pro"/>
              </a:rPr>
              <a:t>;</a:t>
            </a:r>
            <a:endParaRPr sz="1500">
              <a:latin typeface="Source Code Pro"/>
              <a:ea typeface="Source Code Pro"/>
              <a:cs typeface="Source Code Pro"/>
              <a:sym typeface="Source Code Pro"/>
            </a:endParaRPr>
          </a:p>
          <a:p>
            <a:pPr marL="457200" lvl="0" indent="-342900" algn="l" rtl="0">
              <a:spcBef>
                <a:spcPts val="0"/>
              </a:spcBef>
              <a:spcAft>
                <a:spcPts val="0"/>
              </a:spcAft>
              <a:buSzPts val="1800"/>
              <a:buChar char="●"/>
            </a:pPr>
            <a:r>
              <a:rPr lang="en" b="1">
                <a:solidFill>
                  <a:srgbClr val="7030A0"/>
                </a:solidFill>
              </a:rPr>
              <a:t>Implicit</a:t>
            </a:r>
            <a:r>
              <a:rPr lang="en"/>
              <a:t> casting can occur during assignments or function calls:</a:t>
            </a:r>
            <a:endParaRPr/>
          </a:p>
          <a:p>
            <a:pPr marL="914400" lvl="1" indent="-323850" algn="l" rtl="0">
              <a:spcBef>
                <a:spcPts val="0"/>
              </a:spcBef>
              <a:spcAft>
                <a:spcPts val="0"/>
              </a:spcAft>
              <a:buSzPts val="1500"/>
              <a:buChar char="○"/>
            </a:pPr>
            <a:r>
              <a:rPr lang="en" u="sng"/>
              <a:t>Ex</a:t>
            </a:r>
            <a:r>
              <a:rPr lang="en"/>
              <a:t>:</a:t>
            </a:r>
            <a:endParaRPr/>
          </a:p>
          <a:p>
            <a:pPr marL="914400" lvl="0" indent="0" algn="l" rtl="0">
              <a:spcBef>
                <a:spcPts val="600"/>
              </a:spcBef>
              <a:spcAft>
                <a:spcPts val="0"/>
              </a:spcAft>
              <a:buNone/>
            </a:pPr>
            <a:r>
              <a:rPr lang="en" sz="1500">
                <a:solidFill>
                  <a:srgbClr val="C00000"/>
                </a:solidFill>
                <a:latin typeface="Source Code Pro"/>
                <a:ea typeface="Source Code Pro"/>
                <a:cs typeface="Source Code Pro"/>
                <a:sym typeface="Source Code Pro"/>
              </a:rPr>
              <a:t>tx</a:t>
            </a:r>
            <a:r>
              <a:rPr lang="en" sz="1500">
                <a:latin typeface="Source Code Pro"/>
                <a:ea typeface="Source Code Pro"/>
                <a:cs typeface="Source Code Pro"/>
                <a:sym typeface="Source Code Pro"/>
              </a:rPr>
              <a:t> = </a:t>
            </a:r>
            <a:r>
              <a:rPr lang="en" sz="1500">
                <a:solidFill>
                  <a:srgbClr val="1155CC"/>
                </a:solidFill>
                <a:latin typeface="Source Code Pro"/>
                <a:ea typeface="Source Code Pro"/>
                <a:cs typeface="Source Code Pro"/>
                <a:sym typeface="Source Code Pro"/>
              </a:rPr>
              <a:t>ux</a:t>
            </a:r>
            <a:r>
              <a:rPr lang="en" sz="1500">
                <a:latin typeface="Source Code Pro"/>
                <a:ea typeface="Source Code Pro"/>
                <a:cs typeface="Source Code Pro"/>
                <a:sym typeface="Source Code Pro"/>
              </a:rPr>
              <a:t>;</a:t>
            </a:r>
            <a:endParaRPr sz="1500">
              <a:latin typeface="Source Code Pro"/>
              <a:ea typeface="Source Code Pro"/>
              <a:cs typeface="Source Code Pro"/>
              <a:sym typeface="Source Code Pro"/>
            </a:endParaRPr>
          </a:p>
          <a:p>
            <a:pPr marL="914400" lvl="0" indent="0" algn="l" rtl="0">
              <a:spcBef>
                <a:spcPts val="0"/>
              </a:spcBef>
              <a:spcAft>
                <a:spcPts val="0"/>
              </a:spcAft>
              <a:buNone/>
            </a:pPr>
            <a:r>
              <a:rPr lang="en" sz="1500">
                <a:solidFill>
                  <a:srgbClr val="1155CC"/>
                </a:solidFill>
                <a:latin typeface="Source Code Pro"/>
                <a:ea typeface="Source Code Pro"/>
                <a:cs typeface="Source Code Pro"/>
                <a:sym typeface="Source Code Pro"/>
              </a:rPr>
              <a:t>uy</a:t>
            </a:r>
            <a:r>
              <a:rPr lang="en" sz="1500">
                <a:latin typeface="Source Code Pro"/>
                <a:ea typeface="Source Code Pro"/>
                <a:cs typeface="Source Code Pro"/>
                <a:sym typeface="Source Code Pro"/>
              </a:rPr>
              <a:t> = </a:t>
            </a:r>
            <a:r>
              <a:rPr lang="en" sz="1500">
                <a:solidFill>
                  <a:srgbClr val="C00000"/>
                </a:solidFill>
                <a:latin typeface="Source Code Pro"/>
                <a:ea typeface="Source Code Pro"/>
                <a:cs typeface="Source Code Pro"/>
                <a:sym typeface="Source Code Pro"/>
              </a:rPr>
              <a:t>ty</a:t>
            </a:r>
            <a:r>
              <a:rPr lang="en" sz="1500">
                <a:latin typeface="Source Code Pro"/>
                <a:ea typeface="Source Code Pro"/>
                <a:cs typeface="Source Code Pro"/>
                <a:sym typeface="Source Code Pro"/>
              </a:rPr>
              <a:t>;</a:t>
            </a:r>
            <a:endParaRPr/>
          </a:p>
        </p:txBody>
      </p:sp>
      <p:sp>
        <p:nvSpPr>
          <p:cNvPr id="185" name="Google Shape;185;p37" descr="Speech bubble pointing towards the implicit casting explanation"/>
          <p:cNvSpPr/>
          <p:nvPr/>
        </p:nvSpPr>
        <p:spPr>
          <a:xfrm>
            <a:off x="5625000" y="1329825"/>
            <a:ext cx="2308200" cy="1024200"/>
          </a:xfrm>
          <a:prstGeom prst="wedgeRoundRectCallout">
            <a:avLst>
              <a:gd name="adj1" fmla="val -63245"/>
              <a:gd name="adj2" fmla="val 105211"/>
              <a:gd name="adj3"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Common source of bugs!</a:t>
            </a:r>
            <a:endParaRPr/>
          </a:p>
        </p:txBody>
      </p:sp>
      <p:sp>
        <p:nvSpPr>
          <p:cNvPr id="186" name="Google Shape;186;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Casting Surprises (Review)</a:t>
            </a:r>
            <a:endParaRPr/>
          </a:p>
        </p:txBody>
      </p:sp>
      <p:sp>
        <p:nvSpPr>
          <p:cNvPr id="192" name="Google Shape;192;p38"/>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Font typeface="Calibri"/>
              <a:buChar char="●"/>
            </a:pPr>
            <a:r>
              <a:rPr lang="en">
                <a:latin typeface="Calibri"/>
                <a:ea typeface="Calibri"/>
                <a:cs typeface="Calibri"/>
                <a:sym typeface="Calibri"/>
              </a:rPr>
              <a:t>Integer literals (constants)</a:t>
            </a:r>
            <a:endParaRPr>
              <a:latin typeface="Calibri"/>
              <a:ea typeface="Calibri"/>
              <a:cs typeface="Calibri"/>
              <a:sym typeface="Calibri"/>
            </a:endParaRPr>
          </a:p>
          <a:p>
            <a:pPr marL="914400" lvl="1" indent="-323850" algn="l" rtl="0">
              <a:lnSpc>
                <a:spcPct val="115000"/>
              </a:lnSpc>
              <a:spcBef>
                <a:spcPts val="0"/>
              </a:spcBef>
              <a:spcAft>
                <a:spcPts val="0"/>
              </a:spcAft>
              <a:buSzPts val="1500"/>
              <a:buFont typeface="Calibri"/>
              <a:buChar char="○"/>
            </a:pPr>
            <a:r>
              <a:rPr lang="en">
                <a:latin typeface="Calibri"/>
                <a:ea typeface="Calibri"/>
                <a:cs typeface="Calibri"/>
                <a:sym typeface="Calibri"/>
              </a:rPr>
              <a:t>By default, treated as </a:t>
            </a:r>
            <a:r>
              <a:rPr lang="en" i="1">
                <a:latin typeface="Calibri"/>
                <a:ea typeface="Calibri"/>
                <a:cs typeface="Calibri"/>
                <a:sym typeface="Calibri"/>
              </a:rPr>
              <a:t>signed</a:t>
            </a:r>
            <a:r>
              <a:rPr lang="en">
                <a:latin typeface="Calibri"/>
                <a:ea typeface="Calibri"/>
                <a:cs typeface="Calibri"/>
                <a:sym typeface="Calibri"/>
              </a:rPr>
              <a:t> ints</a:t>
            </a:r>
            <a:endParaRPr>
              <a:latin typeface="Calibri"/>
              <a:ea typeface="Calibri"/>
              <a:cs typeface="Calibri"/>
              <a:sym typeface="Calibri"/>
            </a:endParaRPr>
          </a:p>
          <a:p>
            <a:pPr marL="914400" lvl="1" indent="-323850" algn="l" rtl="0">
              <a:lnSpc>
                <a:spcPct val="115000"/>
              </a:lnSpc>
              <a:spcBef>
                <a:spcPts val="0"/>
              </a:spcBef>
              <a:spcAft>
                <a:spcPts val="0"/>
              </a:spcAft>
              <a:buSzPts val="1500"/>
              <a:buFont typeface="Calibri"/>
              <a:buChar char="○"/>
            </a:pPr>
            <a:r>
              <a:rPr lang="en">
                <a:latin typeface="Calibri"/>
                <a:ea typeface="Calibri"/>
                <a:cs typeface="Calibri"/>
                <a:sym typeface="Calibri"/>
              </a:rPr>
              <a:t>Hex constants already have an explicit binary representation</a:t>
            </a:r>
            <a:endParaRPr>
              <a:latin typeface="Calibri"/>
              <a:ea typeface="Calibri"/>
              <a:cs typeface="Calibri"/>
              <a:sym typeface="Calibri"/>
            </a:endParaRPr>
          </a:p>
          <a:p>
            <a:pPr marL="914400" lvl="1" indent="-323850" algn="l" rtl="0">
              <a:lnSpc>
                <a:spcPct val="115000"/>
              </a:lnSpc>
              <a:spcBef>
                <a:spcPts val="0"/>
              </a:spcBef>
              <a:spcAft>
                <a:spcPts val="0"/>
              </a:spcAft>
              <a:buSzPts val="1500"/>
              <a:buFont typeface="Calibri"/>
              <a:buChar char="○"/>
            </a:pPr>
            <a:r>
              <a:rPr lang="en">
                <a:latin typeface="Calibri"/>
                <a:ea typeface="Calibri"/>
                <a:cs typeface="Calibri"/>
                <a:sym typeface="Calibri"/>
              </a:rPr>
              <a:t>Use “U” (or “u”) suffix to explicitly force </a:t>
            </a:r>
            <a:r>
              <a:rPr lang="en" i="1">
                <a:latin typeface="Calibri"/>
                <a:ea typeface="Calibri"/>
                <a:cs typeface="Calibri"/>
                <a:sym typeface="Calibri"/>
              </a:rPr>
              <a:t>unsigned</a:t>
            </a:r>
            <a:endParaRPr>
              <a:latin typeface="Calibri"/>
              <a:ea typeface="Calibri"/>
              <a:cs typeface="Calibri"/>
              <a:sym typeface="Calibri"/>
            </a:endParaRPr>
          </a:p>
          <a:p>
            <a:pPr marL="914400" lvl="1" indent="-323850" algn="l" rtl="0">
              <a:lnSpc>
                <a:spcPct val="115000"/>
              </a:lnSpc>
              <a:spcBef>
                <a:spcPts val="0"/>
              </a:spcBef>
              <a:spcAft>
                <a:spcPts val="0"/>
              </a:spcAft>
              <a:buSzPts val="1500"/>
              <a:buFont typeface="Calibri"/>
              <a:buChar char="○"/>
            </a:pPr>
            <a:r>
              <a:rPr lang="en" u="sng">
                <a:latin typeface="Calibri"/>
                <a:ea typeface="Calibri"/>
                <a:cs typeface="Calibri"/>
                <a:sym typeface="Calibri"/>
              </a:rPr>
              <a:t>Ex</a:t>
            </a:r>
            <a:r>
              <a:rPr lang="en">
                <a:latin typeface="Calibri"/>
                <a:ea typeface="Calibri"/>
                <a:cs typeface="Calibri"/>
                <a:sym typeface="Calibri"/>
              </a:rPr>
              <a:t>:  </a:t>
            </a:r>
            <a:r>
              <a:rPr lang="en">
                <a:solidFill>
                  <a:srgbClr val="1155CC"/>
                </a:solidFill>
                <a:latin typeface="Calibri"/>
                <a:ea typeface="Calibri"/>
                <a:cs typeface="Calibri"/>
                <a:sym typeface="Calibri"/>
              </a:rPr>
              <a:t>4294967259u</a:t>
            </a:r>
            <a:endParaRPr>
              <a:solidFill>
                <a:srgbClr val="1155CC"/>
              </a:solidFill>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
                <a:latin typeface="Calibri"/>
                <a:ea typeface="Calibri"/>
                <a:cs typeface="Calibri"/>
                <a:sym typeface="Calibri"/>
              </a:rPr>
              <a:t>Expression Evaluation</a:t>
            </a:r>
            <a:endParaRPr>
              <a:latin typeface="Calibri"/>
              <a:ea typeface="Calibri"/>
              <a:cs typeface="Calibri"/>
              <a:sym typeface="Calibri"/>
            </a:endParaRPr>
          </a:p>
          <a:p>
            <a:pPr marL="914400" lvl="1" indent="-323850" algn="l" rtl="0">
              <a:lnSpc>
                <a:spcPct val="115000"/>
              </a:lnSpc>
              <a:spcBef>
                <a:spcPts val="0"/>
              </a:spcBef>
              <a:spcAft>
                <a:spcPts val="0"/>
              </a:spcAft>
              <a:buSzPts val="1500"/>
              <a:buFont typeface="Calibri"/>
              <a:buChar char="○"/>
            </a:pPr>
            <a:r>
              <a:rPr lang="en">
                <a:latin typeface="Calibri"/>
                <a:ea typeface="Calibri"/>
                <a:cs typeface="Calibri"/>
                <a:sym typeface="Calibri"/>
              </a:rPr>
              <a:t>When you mixed unsigned and signed in a single expression, then </a:t>
            </a:r>
            <a:r>
              <a:rPr lang="en">
                <a:solidFill>
                  <a:srgbClr val="C00000"/>
                </a:solidFill>
                <a:latin typeface="Calibri"/>
                <a:ea typeface="Calibri"/>
                <a:cs typeface="Calibri"/>
                <a:sym typeface="Calibri"/>
              </a:rPr>
              <a:t>signed values are implicitly cast to </a:t>
            </a:r>
            <a:r>
              <a:rPr lang="en" u="sng">
                <a:solidFill>
                  <a:srgbClr val="C00000"/>
                </a:solidFill>
                <a:latin typeface="Calibri"/>
                <a:ea typeface="Calibri"/>
                <a:cs typeface="Calibri"/>
                <a:sym typeface="Calibri"/>
              </a:rPr>
              <a:t>unsigned</a:t>
            </a:r>
            <a:endParaRPr>
              <a:solidFill>
                <a:srgbClr val="C00000"/>
              </a:solidFill>
              <a:latin typeface="Calibri"/>
              <a:ea typeface="Calibri"/>
              <a:cs typeface="Calibri"/>
              <a:sym typeface="Calibri"/>
            </a:endParaRPr>
          </a:p>
          <a:p>
            <a:pPr marL="914400" lvl="1" indent="-323850" algn="l" rtl="0">
              <a:lnSpc>
                <a:spcPct val="115000"/>
              </a:lnSpc>
              <a:spcBef>
                <a:spcPts val="0"/>
              </a:spcBef>
              <a:spcAft>
                <a:spcPts val="0"/>
              </a:spcAft>
              <a:buSzPts val="1500"/>
              <a:buChar char="○"/>
            </a:pPr>
            <a:r>
              <a:rPr lang="en">
                <a:latin typeface="Calibri"/>
                <a:ea typeface="Calibri"/>
                <a:cs typeface="Calibri"/>
                <a:sym typeface="Calibri"/>
              </a:rPr>
              <a:t>Including comparison operators </a:t>
            </a:r>
            <a:r>
              <a:rPr lang="en">
                <a:latin typeface="Courier New"/>
                <a:ea typeface="Courier New"/>
                <a:cs typeface="Courier New"/>
                <a:sym typeface="Courier New"/>
              </a:rPr>
              <a:t>&lt;</a:t>
            </a:r>
            <a:r>
              <a:rPr lang="en">
                <a:latin typeface="Calibri"/>
                <a:ea typeface="Calibri"/>
                <a:cs typeface="Calibri"/>
                <a:sym typeface="Calibri"/>
              </a:rPr>
              <a:t>, </a:t>
            </a:r>
            <a:r>
              <a:rPr lang="en">
                <a:latin typeface="Courier New"/>
                <a:ea typeface="Courier New"/>
                <a:cs typeface="Courier New"/>
                <a:sym typeface="Courier New"/>
              </a:rPr>
              <a:t>&gt;</a:t>
            </a:r>
            <a:r>
              <a:rPr lang="en">
                <a:latin typeface="Calibri"/>
                <a:ea typeface="Calibri"/>
                <a:cs typeface="Calibri"/>
                <a:sym typeface="Calibri"/>
              </a:rPr>
              <a:t>, </a:t>
            </a:r>
            <a:r>
              <a:rPr lang="en">
                <a:latin typeface="Courier New"/>
                <a:ea typeface="Courier New"/>
                <a:cs typeface="Courier New"/>
                <a:sym typeface="Courier New"/>
              </a:rPr>
              <a:t>==</a:t>
            </a:r>
            <a:r>
              <a:rPr lang="en">
                <a:latin typeface="Calibri"/>
                <a:ea typeface="Calibri"/>
                <a:cs typeface="Calibri"/>
                <a:sym typeface="Calibri"/>
              </a:rPr>
              <a:t>, </a:t>
            </a:r>
            <a:r>
              <a:rPr lang="en">
                <a:latin typeface="Courier New"/>
                <a:ea typeface="Courier New"/>
                <a:cs typeface="Courier New"/>
                <a:sym typeface="Courier New"/>
              </a:rPr>
              <a:t>&lt;=</a:t>
            </a:r>
            <a:r>
              <a:rPr lang="en">
                <a:latin typeface="Calibri"/>
                <a:ea typeface="Calibri"/>
                <a:cs typeface="Calibri"/>
                <a:sym typeface="Calibri"/>
              </a:rPr>
              <a:t>, </a:t>
            </a:r>
            <a:r>
              <a:rPr lang="en">
                <a:latin typeface="Courier New"/>
                <a:ea typeface="Courier New"/>
                <a:cs typeface="Courier New"/>
                <a:sym typeface="Courier New"/>
              </a:rPr>
              <a:t>&gt;=</a:t>
            </a:r>
            <a:endParaRPr>
              <a:latin typeface="Calibri"/>
              <a:ea typeface="Calibri"/>
              <a:cs typeface="Calibri"/>
              <a:sym typeface="Calibri"/>
            </a:endParaRPr>
          </a:p>
          <a:p>
            <a:pPr marL="914400" lvl="1" indent="-323850" algn="l" rtl="0">
              <a:lnSpc>
                <a:spcPct val="115000"/>
              </a:lnSpc>
              <a:spcBef>
                <a:spcPts val="0"/>
              </a:spcBef>
              <a:spcAft>
                <a:spcPts val="0"/>
              </a:spcAft>
              <a:buSzPts val="1500"/>
              <a:buFont typeface="Calibri"/>
              <a:buChar char="○"/>
            </a:pPr>
            <a:r>
              <a:rPr lang="en">
                <a:latin typeface="Calibri"/>
                <a:ea typeface="Calibri"/>
                <a:cs typeface="Calibri"/>
                <a:sym typeface="Calibri"/>
              </a:rPr>
              <a:t>Yeah, no idea why. Thanks, C…</a:t>
            </a:r>
            <a:endParaRPr/>
          </a:p>
        </p:txBody>
      </p:sp>
      <p:sp>
        <p:nvSpPr>
          <p:cNvPr id="193" name="Google Shape;193;p38" descr="Warning symbol"/>
          <p:cNvSpPr txBox="1"/>
          <p:nvPr/>
        </p:nvSpPr>
        <p:spPr>
          <a:xfrm>
            <a:off x="6508803" y="170125"/>
            <a:ext cx="2323500" cy="20163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 sz="12500" b="1">
                <a:solidFill>
                  <a:srgbClr val="000000"/>
                </a:solidFill>
                <a:latin typeface="Calibri"/>
                <a:ea typeface="Calibri"/>
                <a:cs typeface="Calibri"/>
                <a:sym typeface="Calibri"/>
              </a:rPr>
              <a:t>⚠️</a:t>
            </a:r>
            <a:endParaRPr/>
          </a:p>
        </p:txBody>
      </p:sp>
      <p:sp>
        <p:nvSpPr>
          <p:cNvPr id="194" name="Google Shape;194;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UW 351">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DD110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4366</TotalTime>
  <Words>2822</Words>
  <Application>Microsoft Office PowerPoint</Application>
  <PresentationFormat>On-screen Show (16:9)</PresentationFormat>
  <Paragraphs>541</Paragraphs>
  <Slides>34</Slides>
  <Notes>34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Play</vt:lpstr>
      <vt:lpstr>Arial Narrow</vt:lpstr>
      <vt:lpstr>Arial</vt:lpstr>
      <vt:lpstr>Calibri</vt:lpstr>
      <vt:lpstr>Helvetica Neue</vt:lpstr>
      <vt:lpstr>Source Code Pro</vt:lpstr>
      <vt:lpstr>Courier New</vt:lpstr>
      <vt:lpstr>Simple Light UW 351</vt:lpstr>
      <vt:lpstr>Simple Light</vt:lpstr>
      <vt:lpstr>Integers II</vt:lpstr>
      <vt:lpstr>Announcements, Reminders</vt:lpstr>
      <vt:lpstr>Review Questions</vt:lpstr>
      <vt:lpstr>Integers</vt:lpstr>
      <vt:lpstr>Values to Remember</vt:lpstr>
      <vt:lpstr>Signed/Unsigned Conversion Visualized</vt:lpstr>
      <vt:lpstr>Signed/Unsigned Conversion Visualized (pt 2)</vt:lpstr>
      <vt:lpstr>C Integer Casting (Review)</vt:lpstr>
      <vt:lpstr>Casting Surprises (Review)</vt:lpstr>
      <vt:lpstr>Sign Extension (Review)</vt:lpstr>
      <vt:lpstr>Two’s Complement Arithmetic</vt:lpstr>
      <vt:lpstr>Why Does Two’s Complement Work?</vt:lpstr>
      <vt:lpstr>Why Does Two’s Complement Work? (pt 2)</vt:lpstr>
      <vt:lpstr>Integers</vt:lpstr>
      <vt:lpstr>Arithmetic Overflow (Review)</vt:lpstr>
      <vt:lpstr>Overflow: Unsigned</vt:lpstr>
      <vt:lpstr>Overflow: Signed</vt:lpstr>
      <vt:lpstr>Why does this matter?</vt:lpstr>
      <vt:lpstr>Integers</vt:lpstr>
      <vt:lpstr>Shift Operations (Review)</vt:lpstr>
      <vt:lpstr>Shift Operations (Review) (pt 2)</vt:lpstr>
      <vt:lpstr>Left Shifting, 8-bit Example</vt:lpstr>
      <vt:lpstr>Right Shifting, 8-bit Example</vt:lpstr>
      <vt:lpstr>Right Shifting, 8-bit Example (pt 2)</vt:lpstr>
      <vt:lpstr>Undefined Behavior in C</vt:lpstr>
      <vt:lpstr>C Language</vt:lpstr>
      <vt:lpstr>Summary</vt:lpstr>
      <vt:lpstr>PowerPoint Presentation</vt:lpstr>
      <vt:lpstr>Practice Question 1</vt:lpstr>
      <vt:lpstr>Practice Questions 2</vt:lpstr>
      <vt:lpstr>Exploration Questions</vt:lpstr>
      <vt:lpstr>Using Shifts and Masks</vt:lpstr>
      <vt:lpstr>Using Shifts and Masks (pt 2)</vt:lpstr>
      <vt:lpstr>Using Shifts and Masks (pt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Ellis Haker</cp:lastModifiedBy>
  <cp:revision>3</cp:revision>
  <dcterms:modified xsi:type="dcterms:W3CDTF">2024-07-04T04:25:44Z</dcterms:modified>
</cp:coreProperties>
</file>