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2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5143500" type="screen16x9"/>
  <p:notesSz cx="6858000" cy="9144000"/>
  <p:embeddedFontLst>
    <p:embeddedFont>
      <p:font typeface="Source Code Pro" panose="020B0509030403020204" pitchFamily="49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D33D594-0C08-4DBF-A77B-F08A6241077D}">
  <a:tblStyle styleId="{4D33D594-0C08-4DBF-A77B-F08A6241077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940" autoAdjust="0"/>
  </p:normalViewPr>
  <p:slideViewPr>
    <p:cSldViewPr snapToGrid="0">
      <p:cViewPr varScale="1">
        <p:scale>
          <a:sx n="88" d="100"/>
          <a:sy n="88" d="100"/>
        </p:scale>
        <p:origin x="13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4-06-27T04:57:25.89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13838 6667 0,'0'27'500,"0"-1"-484,0-12 15,0-1 16,0 0-32,0 14 17,0-1-1,0-13 0,0 0-15,0 1-1,0-1 17,0 0-17,0 0 1,0 14 46,0-1-15,0-12-16,0-1 1,0 0-17,0 0 282,0 0-266,0 14 32,-14-14-32,14-26 344,0 0-344,0-1 32,0 1-16,0 0 0,0 0-16,14 13 0,-14-13 63,13 13-63,0 0 0,0 0 1,1 0-1,-1 0-15,13 0 46,-12 0 32,-1 0-47,0 0 46,-13-14 32,13 14-93,0 0-17,1 0 32,-1 0-31,0 0 15,0 0-15,1 0-1,-1 0 32,0 0-31,0 0 15,-13 14 16,0-1 31,0 0-31,0 0 15,0 0-30,0 1 30,0-1 1,0 0-1,0-26 266,0 0-312,0-1 15,0 1 0,0 0 1,0 0-17,-13 13 1,13-13 15,-13-1-15,13 1 15,-13 13 32,-1 0-32,1 0 47,0 0 31,0 0-62,-1 0 78,1 0-78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4-06-26T20:42:37.56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21775 6564 0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749fffc2e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g2749fffc2e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e7f4617f8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e7f4617f8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Value encoding = numerical value (if we treat A as a low card)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e7f4617f8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e7f4617f85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Reminder: b&amp;1 = b, b&amp;0 = 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card1 ^ SUIT_MASK preserves the suit, 0 out the rest.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^ is the same as !=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! Negates to ^ to get ==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e7f4617f85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e7f4617f85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e7f4617f85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e7f4617f85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e7f4617f8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e7f4617f8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card1 &amp; VALUE_MASK preserves value, 0 out the rest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e7f4617f85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e7f4617f85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e7fb81d6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e7fb81d6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Note: your CPU doesn’t keep track of what data type your variables are! Interprets bits based on what the instruction says, not what the variable was declared as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printf</a:t>
            </a:r>
            <a:r>
              <a:rPr lang="en-US" dirty="0"/>
              <a:t>(“%d”, -1) prints -1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printf</a:t>
            </a:r>
            <a:r>
              <a:rPr lang="en-US" dirty="0"/>
              <a:t>(“%u”, -1) reads the binary for -1, but interprets as unsigned, prints out a large positive number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e7fb81d6d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e7fb81d6d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Can specify sign in C (ex: unsigned int, signed long, </a:t>
            </a:r>
            <a:r>
              <a:rPr lang="en-US" dirty="0" err="1"/>
              <a:t>etc</a:t>
            </a:r>
            <a:r>
              <a:rPr lang="en-US" dirty="0"/>
              <a:t>)</a:t>
            </a: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e7fb81d6d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e7fb81d6d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Diagram shows binary increasing clockwise. For unsigned, decimal value also increase clockwise</a:t>
            </a: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e7fb81d6d6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e7fb81d6d6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2’s complement is what’s currently used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749fffc2e1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749fffc2e1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e7fb81d6d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e7fb81d6d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e8469f124f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e8469f124f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e7fb81d6d6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e7fb81d6d6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e7fb81d6d6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e7fb81d6d6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As binary increases, negative #s decrease</a:t>
            </a: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e7fb81d6d6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e7fb81d6d6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You don’t need to know one’s complement, just a fun fact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e7fb81d6d6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e7fb81d6d6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e7fb81d6d6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e7fb81d6d6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Ex: 1 = 0b0001, ~1 = 0b1110, ~1 + 1 = 0b1111 = -1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e7fb81d6d6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e7fb81d6d6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Unsigned: 2^3 + 2^1 + 2^0 = 11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Sign-mag: -(2^1 + 2^0) = -3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2’s comp: -2^3 + 2^1 + 2^0 = -5</a:t>
            </a: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e8469f124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2e8469f124f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e7fb81d6d6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2e7fb81d6d6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749f96ec3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749f96ec3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749fffc2e1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749fffc2e1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/>
              <a:t>0x81 is 0b10000001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 ^ c: ^ = bitwise XOR, anything XOR itself is 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~c &amp; 0xA9: ~ = bitwise NOT, &amp; = bitwise AND. ~c = 0b01111100, &amp; that w/ 0b10101001 = 0b00101000 = 0x28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 || 0x80: || = logical OR. c and 0x80 are both True, True OR True = True = 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!!c: ! = logical NOT. c = True, so NOT c = False, NOT(NOT c) = True = 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2. 2 ways: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dirty="0"/>
              <a:t>0xF0 = 0b11110000 = -2^7 + 2^6 + 2^5 + 2^4 = -16 (the 2^7 is negative in 2’s comp)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dirty="0"/>
              <a:t>~0xF0 + 1 = 0b00001111 + 1 = 0b00010000 = 16. –</a:t>
            </a:r>
            <a:r>
              <a:rPr lang="en-US" dirty="0" err="1"/>
              <a:t>sc</a:t>
            </a:r>
            <a:r>
              <a:rPr lang="en-US" dirty="0"/>
              <a:t> = 16, so </a:t>
            </a:r>
            <a:r>
              <a:rPr lang="en-US" dirty="0" err="1"/>
              <a:t>sc</a:t>
            </a:r>
            <a:r>
              <a:rPr lang="en-US" dirty="0"/>
              <a:t> = -16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e7f4617f85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e7f4617f85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749fffc2e1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749fffc2e1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XOR is the same as !=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749fffc2e1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749fffc2e1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 &amp; 0 = 0, b &amp; 1 = b, so &amp; is “set some bits to 0, keep the rest the same”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 ^ 0 = b, b ^ 1 = ~b, so ^ is “negate some bits, keep the rest the same”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 | 0 = b, b | 1 = 1, so | is “set some bits to 1, keep the rest the same”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e7f4617f8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e7f4617f8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e7f4617f8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e7f4617f85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2800"/>
              <a:buNone/>
              <a:defRPr sz="2800">
                <a:solidFill>
                  <a:srgbClr val="75757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303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20960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42603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2"/>
          </p:nvPr>
        </p:nvSpPr>
        <p:spPr>
          <a:xfrm>
            <a:off x="4212150" y="742825"/>
            <a:ext cx="42603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42603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212150" y="742825"/>
            <a:ext cx="42603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42603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82053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0" y="3002175"/>
            <a:ext cx="9144000" cy="2141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</a:endParaRPr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533925" y="1391063"/>
            <a:ext cx="8076300" cy="103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549363" y="2428990"/>
            <a:ext cx="40452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4256175"/>
            <a:ext cx="9144000" cy="887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11700" y="1017663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lt1"/>
                </a:solidFill>
              </a:defRPr>
            </a:lvl1pPr>
            <a:lvl2pPr lvl="1" algn="r" rtl="0">
              <a:buNone/>
              <a:defRPr sz="1000">
                <a:solidFill>
                  <a:schemeClr val="lt1"/>
                </a:solidFill>
              </a:defRPr>
            </a:lvl2pPr>
            <a:lvl3pPr lvl="2" algn="r" rtl="0">
              <a:buNone/>
              <a:defRPr sz="1000">
                <a:solidFill>
                  <a:schemeClr val="lt1"/>
                </a:solidFill>
              </a:defRPr>
            </a:lvl3pPr>
            <a:lvl4pPr lvl="3" algn="r" rtl="0">
              <a:buNone/>
              <a:defRPr sz="1000">
                <a:solidFill>
                  <a:schemeClr val="lt1"/>
                </a:solidFill>
              </a:defRPr>
            </a:lvl4pPr>
            <a:lvl5pPr lvl="4" algn="r" rtl="0">
              <a:buNone/>
              <a:defRPr sz="1000">
                <a:solidFill>
                  <a:schemeClr val="lt1"/>
                </a:solidFill>
              </a:defRPr>
            </a:lvl5pPr>
            <a:lvl6pPr lvl="5" algn="r" rtl="0">
              <a:buNone/>
              <a:defRPr sz="1000">
                <a:solidFill>
                  <a:schemeClr val="lt1"/>
                </a:solidFill>
              </a:defRPr>
            </a:lvl6pPr>
            <a:lvl7pPr lvl="6" algn="r" rtl="0">
              <a:buNone/>
              <a:defRPr sz="1000">
                <a:solidFill>
                  <a:schemeClr val="lt1"/>
                </a:solidFill>
              </a:defRPr>
            </a:lvl7pPr>
            <a:lvl8pPr lvl="7" algn="r" rtl="0">
              <a:buNone/>
              <a:defRPr sz="1000">
                <a:solidFill>
                  <a:schemeClr val="lt1"/>
                </a:solidFill>
              </a:defRPr>
            </a:lvl8pPr>
            <a:lvl9pPr lvl="8" algn="r" rtl="0"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</a:t>
            </a: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customXml" Target="../ink/ink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ctrTitle"/>
          </p:nvPr>
        </p:nvSpPr>
        <p:spPr>
          <a:xfrm>
            <a:off x="127363" y="0"/>
            <a:ext cx="8001000" cy="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</a:pPr>
            <a:r>
              <a:rPr lang="en" sz="3000" b="1"/>
              <a:t>Data III, Integers I</a:t>
            </a:r>
            <a:endParaRPr sz="3000"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127372" y="724950"/>
            <a:ext cx="3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100">
                <a:solidFill>
                  <a:schemeClr val="dk2"/>
                </a:solidFill>
              </a:rPr>
              <a:t>CSE 351 Summer 2024</a:t>
            </a:r>
            <a:endParaRPr sz="2100">
              <a:solidFill>
                <a:schemeClr val="dk2"/>
              </a:solidFill>
            </a:endParaRPr>
          </a:p>
        </p:txBody>
      </p:sp>
      <p:sp>
        <p:nvSpPr>
          <p:cNvPr id="65" name="Google Shape;65;p15"/>
          <p:cNvSpPr txBox="1"/>
          <p:nvPr/>
        </p:nvSpPr>
        <p:spPr>
          <a:xfrm>
            <a:off x="548346" y="1180819"/>
            <a:ext cx="3761700" cy="29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Instructor: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Ellis Haker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Teaching Assistants: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Naama Amiel</a:t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Micah Chang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Shananda Dokka</a:t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Nikolas McNamee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Jiawe</a:t>
            </a:r>
            <a:r>
              <a:rPr lang="en" sz="2100">
                <a:solidFill>
                  <a:schemeClr val="dk1"/>
                </a:solidFill>
              </a:rPr>
              <a:t>i Huang</a:t>
            </a:r>
            <a:endParaRPr sz="1100"/>
          </a:p>
        </p:txBody>
      </p:sp>
      <p:pic>
        <p:nvPicPr>
          <p:cNvPr id="66" name="Google Shape;66;p15" descr="A meme with a graph showing the normal distribution of IQ. On the left side is a wojak character with two lumps on its head, captioned &quot;Zero is positive.&quot; At the peak of the curve is another character wearing glasses and crying, captioned &quot;Nooooo zero isn't positive or negative! It doesn't have a sign!.&quot; On the right is another character wearing a hood, captioned &quot;zero is positive&quot;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3250" y="489125"/>
            <a:ext cx="4847351" cy="35834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Better Approach: Fields</a:t>
            </a:r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Separate binary encodings of suit (2 bits) and value (4 btis)</a:t>
            </a:r>
            <a:endParaRPr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Still fits in one byte, easier to do comparisons </a:t>
            </a:r>
            <a:r>
              <a:rPr lang="en" sz="2600">
                <a:highlight>
                  <a:srgbClr val="FFFFFF"/>
                </a:highlight>
              </a:rPr>
              <a:t>😎</a:t>
            </a:r>
            <a:endParaRPr sz="26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highlight>
                <a:srgbClr val="FFFFFF"/>
              </a:highlight>
            </a:endParaRPr>
          </a:p>
        </p:txBody>
      </p:sp>
      <p:sp>
        <p:nvSpPr>
          <p:cNvPr id="150" name="Google Shape;150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51" name="Google Shape;151;p25" descr="At the top is the same image from the previous slide, except the rightmost 4 bits are labeled &quot;value&quot; and the next 2 are labeled &quot;suit&quot;. An arrow points from the suit bits to a chart showing the encodings for suits (clubs = 00, diamonds = 01, hearts = 10, spades = 11). Another arrow points from the value bits to a chart showing their encodings (K = 1101, Q = 1011, J = 1010, ..., 3 = 0011, 2 = 0010, A = 0001)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0727" y="1648051"/>
            <a:ext cx="5230700" cy="255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Compare Card Suits</a:t>
            </a:r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body" idx="1"/>
          </p:nvPr>
        </p:nvSpPr>
        <p:spPr>
          <a:xfrm>
            <a:off x="892098" y="742825"/>
            <a:ext cx="7339677" cy="15627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#define SUIT_MASK = 0x30</a:t>
            </a:r>
            <a:r>
              <a:rPr lang="en" sz="1600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	</a:t>
            </a:r>
            <a:r>
              <a:rPr lang="en" sz="1600" dirty="0">
                <a:solidFill>
                  <a:srgbClr val="3C78D8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// 0b00110000</a:t>
            </a:r>
            <a:endParaRPr sz="1600" dirty="0">
              <a:solidFill>
                <a:srgbClr val="3C78D8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dirty="0">
              <a:solidFill>
                <a:srgbClr val="3C78D8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int</a:t>
            </a:r>
            <a:r>
              <a:rPr lang="en" sz="1600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same_suit(</a:t>
            </a:r>
            <a:r>
              <a:rPr lang="en" sz="1600" dirty="0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char</a:t>
            </a:r>
            <a:r>
              <a:rPr lang="en" sz="1600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card1, </a:t>
            </a:r>
            <a:r>
              <a:rPr lang="en" sz="1600" dirty="0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char</a:t>
            </a:r>
            <a:r>
              <a:rPr lang="en" sz="1600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card2) {</a:t>
            </a:r>
            <a:endParaRPr sz="1600" dirty="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	return (!((card1 &amp; </a:t>
            </a:r>
            <a:r>
              <a:rPr lang="en" sz="1600" dirty="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SUIT_MASK</a:t>
            </a:r>
            <a:r>
              <a:rPr lang="en" sz="1600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 ^ (card2 &amp; </a:t>
            </a:r>
            <a:r>
              <a:rPr lang="en" sz="1600" dirty="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SUIT_MASK</a:t>
            </a:r>
            <a:r>
              <a:rPr lang="en" sz="1600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)));</a:t>
            </a:r>
            <a:endParaRPr sz="1600" dirty="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6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sz="1600" dirty="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58" name="Google Shape;158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159" name="Google Shape;159;p26" descr="A row of 8 boxes with the rightmost 6 drawn in red, and bite 4 and 5 are also highlighted. The rightmost 4 are labeled &quot;value&quot; and the next 2 are &quot;suit&quot;. The boxes contain the values 00110000 (read from left to right). To the left of the boxes is the text &quot;SUIT_MASK = 0x30 = 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2538" y="2571750"/>
            <a:ext cx="5138925" cy="84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Compare Card Suits (pt 2)</a:t>
            </a:r>
            <a:endParaRPr/>
          </a:p>
        </p:txBody>
      </p:sp>
      <p:sp>
        <p:nvSpPr>
          <p:cNvPr id="165" name="Google Shape;165;p27"/>
          <p:cNvSpPr txBox="1">
            <a:spLocks noGrp="1"/>
          </p:cNvSpPr>
          <p:nvPr>
            <p:ph type="body" idx="1"/>
          </p:nvPr>
        </p:nvSpPr>
        <p:spPr>
          <a:xfrm>
            <a:off x="999075" y="742825"/>
            <a:ext cx="7232700" cy="4491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6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return (!((card1 &amp; </a:t>
            </a:r>
            <a:r>
              <a:rPr lang="en" sz="160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SUIT_MASK</a:t>
            </a:r>
            <a:r>
              <a:rPr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 ^ (card2 &amp; </a:t>
            </a:r>
            <a:r>
              <a:rPr lang="en" sz="160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SUIT_MASK</a:t>
            </a:r>
            <a:r>
              <a:rPr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)));</a:t>
            </a:r>
            <a:endParaRPr sz="1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66" name="Google Shape;166;p27" descr="2 cards. On the left is a 2 of diamonds. On the right is a king of diamond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9900" y="1245750"/>
            <a:ext cx="1744200" cy="9056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7" name="Google Shape;167;p27" descr="Diagram placed to the left of the 2 of diamonds"/>
          <p:cNvGraphicFramePr/>
          <p:nvPr/>
        </p:nvGraphicFramePr>
        <p:xfrm>
          <a:off x="715575" y="1561550"/>
          <a:ext cx="2676400" cy="274025"/>
        </p:xfrm>
        <a:graphic>
          <a:graphicData uri="http://schemas.openxmlformats.org/drawingml/2006/table">
            <a:tbl>
              <a:tblPr>
                <a:noFill/>
                <a:tableStyleId>{4D33D594-0C08-4DBF-A77B-F08A6241077D}</a:tableStyleId>
              </a:tblPr>
              <a:tblGrid>
                <a:gridCol w="33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</a:rPr>
                        <a:t>0</a:t>
                      </a:r>
                      <a:endParaRPr sz="12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45700" marB="0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D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</a:rPr>
                        <a:t>1</a:t>
                      </a:r>
                      <a:endParaRPr sz="12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45700" marB="0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D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8" name="Google Shape;168;p27"/>
          <p:cNvSpPr txBox="1"/>
          <p:nvPr/>
        </p:nvSpPr>
        <p:spPr>
          <a:xfrm>
            <a:off x="1576175" y="1835575"/>
            <a:ext cx="95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</a:rPr>
              <a:t>&amp;</a:t>
            </a:r>
            <a:endParaRPr sz="1600" b="1">
              <a:solidFill>
                <a:schemeClr val="dk1"/>
              </a:solidFill>
            </a:endParaRPr>
          </a:p>
        </p:txBody>
      </p:sp>
      <p:graphicFrame>
        <p:nvGraphicFramePr>
          <p:cNvPr id="169" name="Google Shape;169;p27" descr="Diagram placed to the left of the 2 of diamonds"/>
          <p:cNvGraphicFramePr/>
          <p:nvPr/>
        </p:nvGraphicFramePr>
        <p:xfrm>
          <a:off x="715575" y="2105850"/>
          <a:ext cx="2676400" cy="274025"/>
        </p:xfrm>
        <a:graphic>
          <a:graphicData uri="http://schemas.openxmlformats.org/drawingml/2006/table">
            <a:tbl>
              <a:tblPr>
                <a:noFill/>
                <a:tableStyleId>{4D33D594-0C08-4DBF-A77B-F08A6241077D}</a:tableStyleId>
              </a:tblPr>
              <a:tblGrid>
                <a:gridCol w="33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</a:rPr>
                        <a:t>1</a:t>
                      </a:r>
                      <a:endParaRPr sz="12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45700" marB="0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D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</a:rPr>
                        <a:t>1</a:t>
                      </a:r>
                      <a:endParaRPr sz="12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45700" marB="0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D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0" name="Google Shape;170;p27"/>
          <p:cNvSpPr txBox="1"/>
          <p:nvPr/>
        </p:nvSpPr>
        <p:spPr>
          <a:xfrm>
            <a:off x="1576175" y="2379875"/>
            <a:ext cx="95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</a:rPr>
              <a:t>=</a:t>
            </a:r>
            <a:endParaRPr sz="1800" b="1">
              <a:solidFill>
                <a:schemeClr val="dk1"/>
              </a:solidFill>
            </a:endParaRPr>
          </a:p>
        </p:txBody>
      </p:sp>
      <p:graphicFrame>
        <p:nvGraphicFramePr>
          <p:cNvPr id="171" name="Google Shape;171;p27" descr="Diagram placed to the left of the 2 of diamonds"/>
          <p:cNvGraphicFramePr/>
          <p:nvPr/>
        </p:nvGraphicFramePr>
        <p:xfrm>
          <a:off x="715575" y="2650150"/>
          <a:ext cx="2676400" cy="274025"/>
        </p:xfrm>
        <a:graphic>
          <a:graphicData uri="http://schemas.openxmlformats.org/drawingml/2006/table">
            <a:tbl>
              <a:tblPr>
                <a:noFill/>
                <a:tableStyleId>{4D33D594-0C08-4DBF-A77B-F08A6241077D}</a:tableStyleId>
              </a:tblPr>
              <a:tblGrid>
                <a:gridCol w="33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</a:rPr>
                        <a:t>0</a:t>
                      </a:r>
                      <a:endParaRPr sz="12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45700" marB="0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D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</a:rPr>
                        <a:t>1</a:t>
                      </a:r>
                      <a:endParaRPr sz="12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45700" marB="0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D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2" name="Google Shape;172;p27" descr="Diagram placed to the right of the king of diamonds"/>
          <p:cNvGraphicFramePr/>
          <p:nvPr/>
        </p:nvGraphicFramePr>
        <p:xfrm>
          <a:off x="5752025" y="1561575"/>
          <a:ext cx="2676400" cy="274025"/>
        </p:xfrm>
        <a:graphic>
          <a:graphicData uri="http://schemas.openxmlformats.org/drawingml/2006/table">
            <a:tbl>
              <a:tblPr>
                <a:noFill/>
                <a:tableStyleId>{4D33D594-0C08-4DBF-A77B-F08A6241077D}</a:tableStyleId>
              </a:tblPr>
              <a:tblGrid>
                <a:gridCol w="33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</a:rPr>
                        <a:t>0</a:t>
                      </a:r>
                      <a:endParaRPr sz="12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45700" marB="0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D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</a:rPr>
                        <a:t>1</a:t>
                      </a:r>
                      <a:endParaRPr sz="12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45700" marB="0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D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</a:t>
                      </a:r>
                      <a:endParaRPr sz="1200"/>
                    </a:p>
                  </a:txBody>
                  <a:tcPr marL="0" marR="0" marT="45700" marB="0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3" name="Google Shape;173;p27"/>
          <p:cNvSpPr txBox="1"/>
          <p:nvPr/>
        </p:nvSpPr>
        <p:spPr>
          <a:xfrm>
            <a:off x="6612625" y="1835575"/>
            <a:ext cx="95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</a:rPr>
              <a:t>&amp;</a:t>
            </a:r>
            <a:endParaRPr sz="1600" b="1">
              <a:solidFill>
                <a:schemeClr val="dk1"/>
              </a:solidFill>
            </a:endParaRPr>
          </a:p>
        </p:txBody>
      </p:sp>
      <p:graphicFrame>
        <p:nvGraphicFramePr>
          <p:cNvPr id="174" name="Google Shape;174;p27" descr="Diagram placed to the right of the king of diamonds"/>
          <p:cNvGraphicFramePr/>
          <p:nvPr/>
        </p:nvGraphicFramePr>
        <p:xfrm>
          <a:off x="5752025" y="2105850"/>
          <a:ext cx="2676400" cy="274025"/>
        </p:xfrm>
        <a:graphic>
          <a:graphicData uri="http://schemas.openxmlformats.org/drawingml/2006/table">
            <a:tbl>
              <a:tblPr>
                <a:noFill/>
                <a:tableStyleId>{4D33D594-0C08-4DBF-A77B-F08A6241077D}</a:tableStyleId>
              </a:tblPr>
              <a:tblGrid>
                <a:gridCol w="33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</a:rPr>
                        <a:t>1</a:t>
                      </a:r>
                      <a:endParaRPr sz="12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45700" marB="0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D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</a:rPr>
                        <a:t>1</a:t>
                      </a:r>
                      <a:endParaRPr sz="12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45700" marB="0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D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5" name="Google Shape;175;p27"/>
          <p:cNvSpPr txBox="1"/>
          <p:nvPr/>
        </p:nvSpPr>
        <p:spPr>
          <a:xfrm>
            <a:off x="6612625" y="2379875"/>
            <a:ext cx="95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</a:rPr>
              <a:t>=</a:t>
            </a:r>
            <a:endParaRPr sz="1800" b="1">
              <a:solidFill>
                <a:schemeClr val="dk1"/>
              </a:solidFill>
            </a:endParaRPr>
          </a:p>
        </p:txBody>
      </p:sp>
      <p:graphicFrame>
        <p:nvGraphicFramePr>
          <p:cNvPr id="176" name="Google Shape;176;p27" descr="Diagram placed to the right of the king of diamonds"/>
          <p:cNvGraphicFramePr/>
          <p:nvPr/>
        </p:nvGraphicFramePr>
        <p:xfrm>
          <a:off x="5752025" y="2650125"/>
          <a:ext cx="2676400" cy="274025"/>
        </p:xfrm>
        <a:graphic>
          <a:graphicData uri="http://schemas.openxmlformats.org/drawingml/2006/table">
            <a:tbl>
              <a:tblPr>
                <a:noFill/>
                <a:tableStyleId>{4D33D594-0C08-4DBF-A77B-F08A6241077D}</a:tableStyleId>
              </a:tblPr>
              <a:tblGrid>
                <a:gridCol w="33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</a:rPr>
                        <a:t>0</a:t>
                      </a:r>
                      <a:endParaRPr sz="12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45700" marB="0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D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</a:rPr>
                        <a:t>1</a:t>
                      </a:r>
                      <a:endParaRPr sz="12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45700" marB="0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D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7" name="Google Shape;177;p27"/>
          <p:cNvSpPr txBox="1"/>
          <p:nvPr/>
        </p:nvSpPr>
        <p:spPr>
          <a:xfrm>
            <a:off x="4137825" y="3019900"/>
            <a:ext cx="95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</a:rPr>
              <a:t>^</a:t>
            </a:r>
            <a:endParaRPr sz="1800" b="1">
              <a:solidFill>
                <a:schemeClr val="dk1"/>
              </a:solidFill>
            </a:endParaRPr>
          </a:p>
        </p:txBody>
      </p:sp>
      <p:graphicFrame>
        <p:nvGraphicFramePr>
          <p:cNvPr id="178" name="Google Shape;178;p27" descr="Diagram placed in the bottom center of the slide"/>
          <p:cNvGraphicFramePr/>
          <p:nvPr/>
        </p:nvGraphicFramePr>
        <p:xfrm>
          <a:off x="3277225" y="3293800"/>
          <a:ext cx="2676400" cy="274025"/>
        </p:xfrm>
        <a:graphic>
          <a:graphicData uri="http://schemas.openxmlformats.org/drawingml/2006/table">
            <a:tbl>
              <a:tblPr>
                <a:noFill/>
                <a:tableStyleId>{4D33D594-0C08-4DBF-A77B-F08A6241077D}</a:tableStyleId>
              </a:tblPr>
              <a:tblGrid>
                <a:gridCol w="33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0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0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9" name="Google Shape;179;p27"/>
          <p:cNvSpPr txBox="1"/>
          <p:nvPr/>
        </p:nvSpPr>
        <p:spPr>
          <a:xfrm>
            <a:off x="4137825" y="3587875"/>
            <a:ext cx="95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</a:rPr>
              <a:t>!</a:t>
            </a:r>
            <a:endParaRPr sz="1800" b="1">
              <a:solidFill>
                <a:schemeClr val="dk1"/>
              </a:solidFill>
            </a:endParaRPr>
          </a:p>
        </p:txBody>
      </p:sp>
      <p:graphicFrame>
        <p:nvGraphicFramePr>
          <p:cNvPr id="180" name="Google Shape;180;p27" descr="Diagram placed on the bottom center of the slide"/>
          <p:cNvGraphicFramePr/>
          <p:nvPr/>
        </p:nvGraphicFramePr>
        <p:xfrm>
          <a:off x="3277225" y="3881825"/>
          <a:ext cx="2676400" cy="274025"/>
        </p:xfrm>
        <a:graphic>
          <a:graphicData uri="http://schemas.openxmlformats.org/drawingml/2006/table">
            <a:tbl>
              <a:tblPr>
                <a:noFill/>
                <a:tableStyleId>{4D33D594-0C08-4DBF-A77B-F08A6241077D}</a:tableStyleId>
              </a:tblPr>
              <a:tblGrid>
                <a:gridCol w="33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0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0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1" name="Google Shape;181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B102F3D-AB54-E761-343F-DC4B11BCD5E8}"/>
                  </a:ext>
                </a:extLst>
              </p14:cNvPr>
              <p14:cNvContentPartPr/>
              <p14:nvPr/>
            </p14:nvContentPartPr>
            <p14:xfrm>
              <a:off x="7839000" y="2363040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B102F3D-AB54-E761-343F-DC4B11BCD5E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29640" y="23536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Compare Card Suits: Equivalent Technique</a:t>
            </a:r>
            <a:endParaRPr/>
          </a:p>
        </p:txBody>
      </p:sp>
      <p:sp>
        <p:nvSpPr>
          <p:cNvPr id="187" name="Google Shape;187;p28"/>
          <p:cNvSpPr txBox="1">
            <a:spLocks noGrp="1"/>
          </p:cNvSpPr>
          <p:nvPr>
            <p:ph type="body" idx="1"/>
          </p:nvPr>
        </p:nvSpPr>
        <p:spPr>
          <a:xfrm>
            <a:off x="999075" y="742825"/>
            <a:ext cx="7232700" cy="4491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6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return (card1 &amp; </a:t>
            </a:r>
            <a:r>
              <a:rPr lang="en" sz="160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SUIT_MASK</a:t>
            </a:r>
            <a:r>
              <a:rPr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 == (card2 &amp; </a:t>
            </a:r>
            <a:r>
              <a:rPr lang="en" sz="160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SUIT_MASK</a:t>
            </a:r>
            <a:r>
              <a:rPr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);</a:t>
            </a:r>
            <a:endParaRPr sz="1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88" name="Google Shape;188;p28" descr="2 cards. On the left is a 2 of diamonds. On the right is a king of diamond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9900" y="1245750"/>
            <a:ext cx="1744200" cy="9056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9" name="Google Shape;189;p28" descr="Diagram placed to the left of the 2 of diamonds"/>
          <p:cNvGraphicFramePr/>
          <p:nvPr/>
        </p:nvGraphicFramePr>
        <p:xfrm>
          <a:off x="715575" y="1561550"/>
          <a:ext cx="2676400" cy="274025"/>
        </p:xfrm>
        <a:graphic>
          <a:graphicData uri="http://schemas.openxmlformats.org/drawingml/2006/table">
            <a:tbl>
              <a:tblPr>
                <a:noFill/>
                <a:tableStyleId>{4D33D594-0C08-4DBF-A77B-F08A6241077D}</a:tableStyleId>
              </a:tblPr>
              <a:tblGrid>
                <a:gridCol w="33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</a:rPr>
                        <a:t>0</a:t>
                      </a:r>
                      <a:endParaRPr sz="12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45700" marB="0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D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</a:rPr>
                        <a:t>1</a:t>
                      </a:r>
                      <a:endParaRPr sz="12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45700" marB="0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D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0" name="Google Shape;190;p28"/>
          <p:cNvSpPr txBox="1"/>
          <p:nvPr/>
        </p:nvSpPr>
        <p:spPr>
          <a:xfrm>
            <a:off x="1576175" y="1835575"/>
            <a:ext cx="95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</a:rPr>
              <a:t>&amp;</a:t>
            </a:r>
            <a:endParaRPr sz="1600" b="1">
              <a:solidFill>
                <a:schemeClr val="dk1"/>
              </a:solidFill>
            </a:endParaRPr>
          </a:p>
        </p:txBody>
      </p:sp>
      <p:graphicFrame>
        <p:nvGraphicFramePr>
          <p:cNvPr id="191" name="Google Shape;191;p28" descr="Diagram placed to the left of the 2 of diamonds"/>
          <p:cNvGraphicFramePr/>
          <p:nvPr/>
        </p:nvGraphicFramePr>
        <p:xfrm>
          <a:off x="715575" y="2105850"/>
          <a:ext cx="2676400" cy="274025"/>
        </p:xfrm>
        <a:graphic>
          <a:graphicData uri="http://schemas.openxmlformats.org/drawingml/2006/table">
            <a:tbl>
              <a:tblPr>
                <a:noFill/>
                <a:tableStyleId>{4D33D594-0C08-4DBF-A77B-F08A6241077D}</a:tableStyleId>
              </a:tblPr>
              <a:tblGrid>
                <a:gridCol w="33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</a:rPr>
                        <a:t>1</a:t>
                      </a:r>
                      <a:endParaRPr sz="12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45700" marB="0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D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accent6"/>
                          </a:solidFill>
                        </a:rPr>
                        <a:t>1</a:t>
                      </a:r>
                      <a:endParaRPr sz="120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45700" marB="0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D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0</a:t>
                      </a:r>
                      <a:endParaRPr sz="1200" dirty="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0</a:t>
                      </a:r>
                      <a:endParaRPr sz="1200" dirty="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2" name="Google Shape;192;p28"/>
          <p:cNvSpPr txBox="1"/>
          <p:nvPr/>
        </p:nvSpPr>
        <p:spPr>
          <a:xfrm>
            <a:off x="1576175" y="2379875"/>
            <a:ext cx="95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</a:rPr>
              <a:t>=</a:t>
            </a:r>
            <a:endParaRPr sz="1800" b="1">
              <a:solidFill>
                <a:schemeClr val="dk1"/>
              </a:solidFill>
            </a:endParaRPr>
          </a:p>
        </p:txBody>
      </p:sp>
      <p:graphicFrame>
        <p:nvGraphicFramePr>
          <p:cNvPr id="193" name="Google Shape;193;p28" descr="Diagram placed to the left of the 2 of diamonds"/>
          <p:cNvGraphicFramePr/>
          <p:nvPr/>
        </p:nvGraphicFramePr>
        <p:xfrm>
          <a:off x="715575" y="2650150"/>
          <a:ext cx="2676400" cy="274025"/>
        </p:xfrm>
        <a:graphic>
          <a:graphicData uri="http://schemas.openxmlformats.org/drawingml/2006/table">
            <a:tbl>
              <a:tblPr>
                <a:noFill/>
                <a:tableStyleId>{4D33D594-0C08-4DBF-A77B-F08A6241077D}</a:tableStyleId>
              </a:tblPr>
              <a:tblGrid>
                <a:gridCol w="33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</a:rPr>
                        <a:t>0</a:t>
                      </a:r>
                      <a:endParaRPr sz="12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45700" marB="0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D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</a:rPr>
                        <a:t>1</a:t>
                      </a:r>
                      <a:endParaRPr sz="12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45700" marB="0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D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4" name="Google Shape;194;p28" descr="Diagram placed to the right of the king of diamonds"/>
          <p:cNvGraphicFramePr/>
          <p:nvPr/>
        </p:nvGraphicFramePr>
        <p:xfrm>
          <a:off x="5752025" y="1561575"/>
          <a:ext cx="2676400" cy="274025"/>
        </p:xfrm>
        <a:graphic>
          <a:graphicData uri="http://schemas.openxmlformats.org/drawingml/2006/table">
            <a:tbl>
              <a:tblPr>
                <a:noFill/>
                <a:tableStyleId>{4D33D594-0C08-4DBF-A77B-F08A6241077D}</a:tableStyleId>
              </a:tblPr>
              <a:tblGrid>
                <a:gridCol w="33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</a:rPr>
                        <a:t>0</a:t>
                      </a:r>
                      <a:endParaRPr sz="12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45700" marB="0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D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</a:rPr>
                        <a:t>1</a:t>
                      </a:r>
                      <a:endParaRPr sz="12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45700" marB="0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D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</a:t>
                      </a:r>
                      <a:endParaRPr sz="1200"/>
                    </a:p>
                  </a:txBody>
                  <a:tcPr marL="0" marR="0" marT="45700" marB="0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5" name="Google Shape;195;p28"/>
          <p:cNvSpPr txBox="1"/>
          <p:nvPr/>
        </p:nvSpPr>
        <p:spPr>
          <a:xfrm>
            <a:off x="6612625" y="1835575"/>
            <a:ext cx="95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</a:rPr>
              <a:t>&amp;</a:t>
            </a:r>
            <a:endParaRPr sz="1600" b="1">
              <a:solidFill>
                <a:schemeClr val="dk1"/>
              </a:solidFill>
            </a:endParaRPr>
          </a:p>
        </p:txBody>
      </p:sp>
      <p:graphicFrame>
        <p:nvGraphicFramePr>
          <p:cNvPr id="196" name="Google Shape;196;p28" descr="Diagram placed to the right of the king of diamonds"/>
          <p:cNvGraphicFramePr/>
          <p:nvPr/>
        </p:nvGraphicFramePr>
        <p:xfrm>
          <a:off x="5752025" y="2105850"/>
          <a:ext cx="2676400" cy="274025"/>
        </p:xfrm>
        <a:graphic>
          <a:graphicData uri="http://schemas.openxmlformats.org/drawingml/2006/table">
            <a:tbl>
              <a:tblPr>
                <a:noFill/>
                <a:tableStyleId>{4D33D594-0C08-4DBF-A77B-F08A6241077D}</a:tableStyleId>
              </a:tblPr>
              <a:tblGrid>
                <a:gridCol w="33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</a:rPr>
                        <a:t>1</a:t>
                      </a:r>
                      <a:endParaRPr sz="12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45700" marB="0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D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</a:rPr>
                        <a:t>1</a:t>
                      </a:r>
                      <a:endParaRPr sz="12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45700" marB="0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D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7" name="Google Shape;197;p28"/>
          <p:cNvSpPr txBox="1"/>
          <p:nvPr/>
        </p:nvSpPr>
        <p:spPr>
          <a:xfrm>
            <a:off x="6612625" y="2379875"/>
            <a:ext cx="95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</a:rPr>
              <a:t>=</a:t>
            </a:r>
            <a:endParaRPr sz="1800" b="1">
              <a:solidFill>
                <a:schemeClr val="dk1"/>
              </a:solidFill>
            </a:endParaRPr>
          </a:p>
        </p:txBody>
      </p:sp>
      <p:graphicFrame>
        <p:nvGraphicFramePr>
          <p:cNvPr id="198" name="Google Shape;198;p28" descr="Diagram placed to the right of the king of diamonds"/>
          <p:cNvGraphicFramePr/>
          <p:nvPr/>
        </p:nvGraphicFramePr>
        <p:xfrm>
          <a:off x="5752025" y="2650125"/>
          <a:ext cx="2676400" cy="274025"/>
        </p:xfrm>
        <a:graphic>
          <a:graphicData uri="http://schemas.openxmlformats.org/drawingml/2006/table">
            <a:tbl>
              <a:tblPr>
                <a:noFill/>
                <a:tableStyleId>{4D33D594-0C08-4DBF-A77B-F08A6241077D}</a:tableStyleId>
              </a:tblPr>
              <a:tblGrid>
                <a:gridCol w="33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</a:rPr>
                        <a:t>0</a:t>
                      </a:r>
                      <a:endParaRPr sz="12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45700" marB="0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D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</a:rPr>
                        <a:t>1</a:t>
                      </a:r>
                      <a:endParaRPr sz="12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45700" marB="0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D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9" name="Google Shape;199;p28"/>
          <p:cNvSpPr txBox="1"/>
          <p:nvPr/>
        </p:nvSpPr>
        <p:spPr>
          <a:xfrm>
            <a:off x="4137825" y="3019900"/>
            <a:ext cx="95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</a:rPr>
              <a:t>==</a:t>
            </a:r>
            <a:endParaRPr sz="1800" b="1">
              <a:solidFill>
                <a:schemeClr val="dk1"/>
              </a:solidFill>
            </a:endParaRPr>
          </a:p>
        </p:txBody>
      </p:sp>
      <p:graphicFrame>
        <p:nvGraphicFramePr>
          <p:cNvPr id="200" name="Google Shape;200;p28" descr="Diagram placed on the bottom center of the slide"/>
          <p:cNvGraphicFramePr/>
          <p:nvPr/>
        </p:nvGraphicFramePr>
        <p:xfrm>
          <a:off x="3277225" y="3347300"/>
          <a:ext cx="2676400" cy="274025"/>
        </p:xfrm>
        <a:graphic>
          <a:graphicData uri="http://schemas.openxmlformats.org/drawingml/2006/table">
            <a:tbl>
              <a:tblPr>
                <a:noFill/>
                <a:tableStyleId>{4D33D594-0C08-4DBF-A77B-F08A6241077D}</a:tableStyleId>
              </a:tblPr>
              <a:tblGrid>
                <a:gridCol w="33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0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0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1" name="Google Shape;201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Compare Card Values</a:t>
            </a:r>
            <a:endParaRPr/>
          </a:p>
        </p:txBody>
      </p:sp>
      <p:sp>
        <p:nvSpPr>
          <p:cNvPr id="207" name="Google Shape;207;p29"/>
          <p:cNvSpPr txBox="1">
            <a:spLocks noGrp="1"/>
          </p:cNvSpPr>
          <p:nvPr>
            <p:ph type="body" idx="1"/>
          </p:nvPr>
        </p:nvSpPr>
        <p:spPr>
          <a:xfrm>
            <a:off x="999075" y="742825"/>
            <a:ext cx="7232700" cy="18288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#define VALUE_MASK = 0x0F</a:t>
            </a:r>
            <a:r>
              <a:rPr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	</a:t>
            </a:r>
            <a:r>
              <a:rPr lang="en" sz="1600">
                <a:solidFill>
                  <a:srgbClr val="3C78D8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// 0b00001111</a:t>
            </a:r>
            <a:endParaRPr sz="1600">
              <a:solidFill>
                <a:srgbClr val="3C78D8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rgbClr val="3C78D8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int</a:t>
            </a:r>
            <a:r>
              <a:rPr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greater_value(</a:t>
            </a:r>
            <a:r>
              <a:rPr lang="en" sz="1600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char</a:t>
            </a:r>
            <a:r>
              <a:rPr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card1, </a:t>
            </a:r>
            <a:r>
              <a:rPr lang="en" sz="1600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char</a:t>
            </a:r>
            <a:r>
              <a:rPr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card2) {</a:t>
            </a:r>
            <a:endParaRPr sz="1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	return ((</a:t>
            </a:r>
            <a:r>
              <a:rPr lang="en" sz="1600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unsigned int</a:t>
            </a:r>
            <a:r>
              <a:rPr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)(card1 &amp; </a:t>
            </a:r>
            <a:r>
              <a:rPr lang="en" sz="160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VALUE_MASK</a:t>
            </a:r>
            <a:r>
              <a:rPr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 &gt;</a:t>
            </a:r>
            <a:endParaRPr sz="1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914400" lvl="0" indent="457200" algn="l" rtl="0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r>
              <a:rPr lang="en" sz="1600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unsigned int</a:t>
            </a:r>
            <a:r>
              <a:rPr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)(card2 &amp; </a:t>
            </a:r>
            <a:r>
              <a:rPr lang="en" sz="160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VALUE_MASK</a:t>
            </a:r>
            <a:r>
              <a:rPr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));</a:t>
            </a:r>
            <a:endParaRPr sz="1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6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sz="1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208" name="Google Shape;208;p29" descr="A row of 8 boxes with the rightmost 6 drawn in red, and the lowest 4 (bits 0-3) are also highlighted. The rightmost 4 are labeled &quot;value&quot; and the next 2 are &quot;suit&quot;. The boxes contain the values 00001111 (read from left to right). To the left of the boxes is the text &quot;VALUE_MASK = 0x0F= 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0063" y="2908725"/>
            <a:ext cx="5410724" cy="88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0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Compare Card Values</a:t>
            </a:r>
            <a:endParaRPr/>
          </a:p>
        </p:txBody>
      </p:sp>
      <p:sp>
        <p:nvSpPr>
          <p:cNvPr id="215" name="Google Shape;215;p30"/>
          <p:cNvSpPr txBox="1">
            <a:spLocks noGrp="1"/>
          </p:cNvSpPr>
          <p:nvPr>
            <p:ph type="body" idx="1"/>
          </p:nvPr>
        </p:nvSpPr>
        <p:spPr>
          <a:xfrm>
            <a:off x="999075" y="742825"/>
            <a:ext cx="7232700" cy="7461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	return ((</a:t>
            </a:r>
            <a:r>
              <a:rPr lang="en" sz="1600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unsigned int</a:t>
            </a:r>
            <a:r>
              <a:rPr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)(card1 &amp; </a:t>
            </a:r>
            <a:r>
              <a:rPr lang="en" sz="160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VALUE_MASK</a:t>
            </a:r>
            <a:r>
              <a:rPr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 &gt;</a:t>
            </a:r>
            <a:endParaRPr sz="1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914400" lvl="0" indent="457200" algn="l" rtl="0">
              <a:lnSpc>
                <a:spcPct val="6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r>
              <a:rPr lang="en" sz="1600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unsigned int</a:t>
            </a:r>
            <a:r>
              <a:rPr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)(card2 &amp; </a:t>
            </a:r>
            <a:r>
              <a:rPr lang="en" sz="160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VALUE_MASK</a:t>
            </a:r>
            <a:r>
              <a:rPr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));</a:t>
            </a:r>
            <a:endParaRPr sz="1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216" name="Google Shape;216;p30" descr="2 cards. On the left is a 2 of diamonds. On the right is a king of diamond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9900" y="1626750"/>
            <a:ext cx="1744200" cy="9056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7" name="Google Shape;217;p30" descr="Diagram placed to the left of the 2 of diamonds"/>
          <p:cNvGraphicFramePr/>
          <p:nvPr/>
        </p:nvGraphicFramePr>
        <p:xfrm>
          <a:off x="715575" y="1942550"/>
          <a:ext cx="2676400" cy="274025"/>
        </p:xfrm>
        <a:graphic>
          <a:graphicData uri="http://schemas.openxmlformats.org/drawingml/2006/table">
            <a:tbl>
              <a:tblPr>
                <a:noFill/>
                <a:tableStyleId>{4D33D594-0C08-4DBF-A77B-F08A6241077D}</a:tableStyleId>
              </a:tblPr>
              <a:tblGrid>
                <a:gridCol w="33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0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1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</a:rPr>
                        <a:t>0</a:t>
                      </a:r>
                      <a:endParaRPr sz="12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45700" marB="0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D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</a:rPr>
                        <a:t>0</a:t>
                      </a:r>
                      <a:endParaRPr sz="12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45700" marB="0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D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</a:rPr>
                        <a:t>1</a:t>
                      </a:r>
                      <a:endParaRPr sz="12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45700" marB="0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D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</a:rPr>
                        <a:t>0</a:t>
                      </a:r>
                      <a:endParaRPr sz="12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45700" marB="0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8" name="Google Shape;218;p30"/>
          <p:cNvSpPr txBox="1"/>
          <p:nvPr/>
        </p:nvSpPr>
        <p:spPr>
          <a:xfrm>
            <a:off x="1576175" y="2216575"/>
            <a:ext cx="95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</a:rPr>
              <a:t>&amp;</a:t>
            </a:r>
            <a:endParaRPr sz="1600" b="1">
              <a:solidFill>
                <a:schemeClr val="dk1"/>
              </a:solidFill>
            </a:endParaRPr>
          </a:p>
        </p:txBody>
      </p:sp>
      <p:graphicFrame>
        <p:nvGraphicFramePr>
          <p:cNvPr id="219" name="Google Shape;219;p30" descr="Diagram placed to the left of the 2 of diamonds"/>
          <p:cNvGraphicFramePr/>
          <p:nvPr/>
        </p:nvGraphicFramePr>
        <p:xfrm>
          <a:off x="715575" y="2486850"/>
          <a:ext cx="2676400" cy="274025"/>
        </p:xfrm>
        <a:graphic>
          <a:graphicData uri="http://schemas.openxmlformats.org/drawingml/2006/table">
            <a:tbl>
              <a:tblPr>
                <a:noFill/>
                <a:tableStyleId>{4D33D594-0C08-4DBF-A77B-F08A6241077D}</a:tableStyleId>
              </a:tblPr>
              <a:tblGrid>
                <a:gridCol w="33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0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0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</a:rPr>
                        <a:t>1</a:t>
                      </a:r>
                      <a:endParaRPr sz="12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45700" marB="0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D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</a:rPr>
                        <a:t>1</a:t>
                      </a:r>
                      <a:endParaRPr sz="12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45700" marB="0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D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</a:rPr>
                        <a:t>1</a:t>
                      </a:r>
                      <a:endParaRPr sz="12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45700" marB="0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D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</a:rPr>
                        <a:t>1</a:t>
                      </a:r>
                      <a:endParaRPr sz="12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45700" marB="0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0" name="Google Shape;220;p30"/>
          <p:cNvSpPr txBox="1"/>
          <p:nvPr/>
        </p:nvSpPr>
        <p:spPr>
          <a:xfrm>
            <a:off x="1576175" y="2760875"/>
            <a:ext cx="95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</a:rPr>
              <a:t>=</a:t>
            </a:r>
            <a:endParaRPr sz="1800" b="1">
              <a:solidFill>
                <a:schemeClr val="dk1"/>
              </a:solidFill>
            </a:endParaRPr>
          </a:p>
        </p:txBody>
      </p:sp>
      <p:graphicFrame>
        <p:nvGraphicFramePr>
          <p:cNvPr id="221" name="Google Shape;221;p30" descr="Diagram placed to the left of the 2 of diamonds"/>
          <p:cNvGraphicFramePr/>
          <p:nvPr/>
        </p:nvGraphicFramePr>
        <p:xfrm>
          <a:off x="715575" y="3031150"/>
          <a:ext cx="2676400" cy="274025"/>
        </p:xfrm>
        <a:graphic>
          <a:graphicData uri="http://schemas.openxmlformats.org/drawingml/2006/table">
            <a:tbl>
              <a:tblPr>
                <a:noFill/>
                <a:tableStyleId>{4D33D594-0C08-4DBF-A77B-F08A6241077D}</a:tableStyleId>
              </a:tblPr>
              <a:tblGrid>
                <a:gridCol w="33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0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0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</a:rPr>
                        <a:t>0</a:t>
                      </a:r>
                      <a:endParaRPr sz="12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45700" marB="0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D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</a:rPr>
                        <a:t>0</a:t>
                      </a:r>
                      <a:endParaRPr sz="12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45700" marB="0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D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</a:rPr>
                        <a:t>1</a:t>
                      </a:r>
                      <a:endParaRPr sz="12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45700" marB="0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D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</a:rPr>
                        <a:t>0</a:t>
                      </a:r>
                      <a:endParaRPr sz="12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45700" marB="0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2" name="Google Shape;222;p30" descr="Diagram placed to the right of the king of diamonds"/>
          <p:cNvGraphicFramePr/>
          <p:nvPr/>
        </p:nvGraphicFramePr>
        <p:xfrm>
          <a:off x="5752025" y="1942575"/>
          <a:ext cx="2676400" cy="274025"/>
        </p:xfrm>
        <a:graphic>
          <a:graphicData uri="http://schemas.openxmlformats.org/drawingml/2006/table">
            <a:tbl>
              <a:tblPr>
                <a:noFill/>
                <a:tableStyleId>{4D33D594-0C08-4DBF-A77B-F08A6241077D}</a:tableStyleId>
              </a:tblPr>
              <a:tblGrid>
                <a:gridCol w="33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0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1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</a:rPr>
                        <a:t>1</a:t>
                      </a:r>
                      <a:endParaRPr sz="12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45700" marB="0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D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</a:rPr>
                        <a:t>1</a:t>
                      </a:r>
                      <a:endParaRPr sz="12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45700" marB="0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D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</a:rPr>
                        <a:t>0</a:t>
                      </a:r>
                      <a:endParaRPr sz="12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45700" marB="0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D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</a:rPr>
                        <a:t>1</a:t>
                      </a:r>
                      <a:endParaRPr sz="12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45700" marB="0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3" name="Google Shape;223;p30"/>
          <p:cNvSpPr txBox="1"/>
          <p:nvPr/>
        </p:nvSpPr>
        <p:spPr>
          <a:xfrm>
            <a:off x="6612625" y="2216575"/>
            <a:ext cx="95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</a:rPr>
              <a:t>&amp;</a:t>
            </a:r>
            <a:endParaRPr sz="1600" b="1">
              <a:solidFill>
                <a:schemeClr val="dk1"/>
              </a:solidFill>
            </a:endParaRPr>
          </a:p>
        </p:txBody>
      </p:sp>
      <p:graphicFrame>
        <p:nvGraphicFramePr>
          <p:cNvPr id="224" name="Google Shape;224;p30" descr="Diagram placed to the right of the king of diamonds"/>
          <p:cNvGraphicFramePr/>
          <p:nvPr/>
        </p:nvGraphicFramePr>
        <p:xfrm>
          <a:off x="5752025" y="2486850"/>
          <a:ext cx="2676400" cy="274025"/>
        </p:xfrm>
        <a:graphic>
          <a:graphicData uri="http://schemas.openxmlformats.org/drawingml/2006/table">
            <a:tbl>
              <a:tblPr>
                <a:noFill/>
                <a:tableStyleId>{4D33D594-0C08-4DBF-A77B-F08A6241077D}</a:tableStyleId>
              </a:tblPr>
              <a:tblGrid>
                <a:gridCol w="33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0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0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</a:rPr>
                        <a:t>1</a:t>
                      </a:r>
                      <a:endParaRPr sz="12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45700" marB="0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D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</a:rPr>
                        <a:t>1</a:t>
                      </a:r>
                      <a:endParaRPr sz="12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45700" marB="0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D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</a:rPr>
                        <a:t>1</a:t>
                      </a:r>
                      <a:endParaRPr sz="12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45700" marB="0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D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</a:rPr>
                        <a:t>1</a:t>
                      </a:r>
                      <a:endParaRPr sz="12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45700" marB="0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5" name="Google Shape;225;p30"/>
          <p:cNvSpPr txBox="1"/>
          <p:nvPr/>
        </p:nvSpPr>
        <p:spPr>
          <a:xfrm>
            <a:off x="6612625" y="2760875"/>
            <a:ext cx="95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</a:rPr>
              <a:t>=</a:t>
            </a:r>
            <a:endParaRPr sz="1800" b="1">
              <a:solidFill>
                <a:schemeClr val="dk1"/>
              </a:solidFill>
            </a:endParaRPr>
          </a:p>
        </p:txBody>
      </p:sp>
      <p:graphicFrame>
        <p:nvGraphicFramePr>
          <p:cNvPr id="226" name="Google Shape;226;p30" descr="Diagram placed to the right of the king of diamonds"/>
          <p:cNvGraphicFramePr/>
          <p:nvPr/>
        </p:nvGraphicFramePr>
        <p:xfrm>
          <a:off x="5752025" y="3031125"/>
          <a:ext cx="2676400" cy="274025"/>
        </p:xfrm>
        <a:graphic>
          <a:graphicData uri="http://schemas.openxmlformats.org/drawingml/2006/table">
            <a:tbl>
              <a:tblPr>
                <a:noFill/>
                <a:tableStyleId>{4D33D594-0C08-4DBF-A77B-F08A6241077D}</a:tableStyleId>
              </a:tblPr>
              <a:tblGrid>
                <a:gridCol w="33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0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0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</a:rPr>
                        <a:t>1</a:t>
                      </a:r>
                      <a:endParaRPr sz="12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45700" marB="0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D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</a:rPr>
                        <a:t>1</a:t>
                      </a:r>
                      <a:endParaRPr sz="12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45700" marB="0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D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</a:rPr>
                        <a:t>0</a:t>
                      </a:r>
                      <a:endParaRPr sz="12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45700" marB="0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D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</a:rPr>
                        <a:t>1</a:t>
                      </a:r>
                      <a:endParaRPr sz="120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45700" marB="0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7" name="Google Shape;227;p30"/>
          <p:cNvSpPr txBox="1"/>
          <p:nvPr/>
        </p:nvSpPr>
        <p:spPr>
          <a:xfrm>
            <a:off x="4137825" y="3400900"/>
            <a:ext cx="95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</a:rPr>
              <a:t>&gt;</a:t>
            </a:r>
            <a:endParaRPr sz="1800" b="1">
              <a:solidFill>
                <a:schemeClr val="dk1"/>
              </a:solidFill>
            </a:endParaRPr>
          </a:p>
        </p:txBody>
      </p:sp>
      <p:graphicFrame>
        <p:nvGraphicFramePr>
          <p:cNvPr id="228" name="Google Shape;228;p30" descr="Diagram placed on the bottom center of the slide"/>
          <p:cNvGraphicFramePr/>
          <p:nvPr/>
        </p:nvGraphicFramePr>
        <p:xfrm>
          <a:off x="3277225" y="3728300"/>
          <a:ext cx="2676400" cy="274025"/>
        </p:xfrm>
        <a:graphic>
          <a:graphicData uri="http://schemas.openxmlformats.org/drawingml/2006/table">
            <a:tbl>
              <a:tblPr>
                <a:noFill/>
                <a:tableStyleId>{4D33D594-0C08-4DBF-A77B-F08A6241077D}</a:tableStyleId>
              </a:tblPr>
              <a:tblGrid>
                <a:gridCol w="33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0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0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0" marR="0" marT="4570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9" name="Google Shape;229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1"/>
          <p:cNvSpPr txBox="1">
            <a:spLocks noGrp="1"/>
          </p:cNvSpPr>
          <p:nvPr>
            <p:ph type="title"/>
          </p:nvPr>
        </p:nvSpPr>
        <p:spPr>
          <a:xfrm>
            <a:off x="533925" y="1391063"/>
            <a:ext cx="8076300" cy="103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Integers</a:t>
            </a:r>
            <a:endParaRPr dirty="0"/>
          </a:p>
        </p:txBody>
      </p:sp>
      <p:sp>
        <p:nvSpPr>
          <p:cNvPr id="235" name="Google Shape;235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2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Encoding Integers (Review)</a:t>
            </a:r>
            <a:endParaRPr/>
          </a:p>
        </p:txBody>
      </p:sp>
      <p:sp>
        <p:nvSpPr>
          <p:cNvPr id="241" name="Google Shape;241;p32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hardware (and C) supports two flavors of integers</a:t>
            </a:r>
            <a:endParaRPr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b="1">
                <a:solidFill>
                  <a:srgbClr val="7030A0"/>
                </a:solidFill>
              </a:rPr>
              <a:t>Unsigned</a:t>
            </a:r>
            <a:r>
              <a:rPr lang="en"/>
              <a:t> - only non-negative numbers</a:t>
            </a:r>
            <a:endParaRPr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b="1">
                <a:solidFill>
                  <a:srgbClr val="7030A0"/>
                </a:solidFill>
              </a:rPr>
              <a:t>Signed</a:t>
            </a:r>
            <a:r>
              <a:rPr lang="en"/>
              <a:t> - positive and negative numbers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By default, C ints are signed</a:t>
            </a:r>
            <a:endParaRPr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Java </a:t>
            </a:r>
            <a:r>
              <a:rPr lang="en" i="1"/>
              <a:t>only</a:t>
            </a:r>
            <a:r>
              <a:rPr lang="en"/>
              <a:t> supports signed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Reminder: we cannot represent all integers in a finite number of bits!</a:t>
            </a:r>
            <a:endParaRPr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If our data type is </a:t>
            </a:r>
            <a:r>
              <a:rPr lang="en" i="1"/>
              <a:t>w</a:t>
            </a:r>
            <a:r>
              <a:rPr lang="en"/>
              <a:t> bits wide, we have 2</a:t>
            </a:r>
            <a:r>
              <a:rPr lang="en" i="1" baseline="30000"/>
              <a:t>w</a:t>
            </a:r>
            <a:r>
              <a:rPr lang="en"/>
              <a:t> different encodings</a:t>
            </a:r>
            <a:endParaRPr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Unsigned values: 0 … 2</a:t>
            </a:r>
            <a:r>
              <a:rPr lang="en" i="1" baseline="30000"/>
              <a:t>w </a:t>
            </a:r>
            <a:r>
              <a:rPr lang="en"/>
              <a:t>- 1</a:t>
            </a:r>
            <a:endParaRPr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Signed values: -2</a:t>
            </a:r>
            <a:r>
              <a:rPr lang="en" i="1" baseline="30000"/>
              <a:t>w-</a:t>
            </a:r>
            <a:r>
              <a:rPr lang="en" baseline="30000"/>
              <a:t>1</a:t>
            </a:r>
            <a:r>
              <a:rPr lang="en"/>
              <a:t> … 2</a:t>
            </a:r>
            <a:r>
              <a:rPr lang="en" i="1" baseline="30000"/>
              <a:t>w-</a:t>
            </a:r>
            <a:r>
              <a:rPr lang="en" baseline="30000"/>
              <a:t>1</a:t>
            </a:r>
            <a:r>
              <a:rPr lang="en"/>
              <a:t> - 1</a:t>
            </a:r>
            <a:endParaRPr/>
          </a:p>
        </p:txBody>
      </p:sp>
      <p:sp>
        <p:nvSpPr>
          <p:cNvPr id="242" name="Google Shape;24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3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Unsigned Integers (Review)</a:t>
            </a:r>
            <a:endParaRPr/>
          </a:p>
        </p:txBody>
      </p:sp>
      <p:sp>
        <p:nvSpPr>
          <p:cNvPr id="248" name="Google Shape;248;p33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Just like the binary-&gt;base 10 conversion from day 1</a:t>
            </a:r>
            <a:endParaRPr/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i="1"/>
              <a:t>b</a:t>
            </a:r>
            <a:r>
              <a:rPr lang="en" sz="2000" baseline="-25000"/>
              <a:t>7</a:t>
            </a:r>
            <a:r>
              <a:rPr lang="en" sz="2000" i="1"/>
              <a:t>b</a:t>
            </a:r>
            <a:r>
              <a:rPr lang="en" sz="2000" baseline="-25000"/>
              <a:t>6</a:t>
            </a:r>
            <a:r>
              <a:rPr lang="en" sz="2000" i="1"/>
              <a:t>b</a:t>
            </a:r>
            <a:r>
              <a:rPr lang="en" sz="2000" baseline="-25000"/>
              <a:t>5</a:t>
            </a:r>
            <a:r>
              <a:rPr lang="en" sz="2000" i="1"/>
              <a:t>b</a:t>
            </a:r>
            <a:r>
              <a:rPr lang="en" sz="2000" baseline="-25000"/>
              <a:t>4</a:t>
            </a:r>
            <a:r>
              <a:rPr lang="en" sz="2000" i="1"/>
              <a:t>b</a:t>
            </a:r>
            <a:r>
              <a:rPr lang="en" sz="2000" baseline="-25000"/>
              <a:t>3</a:t>
            </a:r>
            <a:r>
              <a:rPr lang="en" sz="2000" i="1"/>
              <a:t>b</a:t>
            </a:r>
            <a:r>
              <a:rPr lang="en" sz="2000" baseline="-25000"/>
              <a:t>2</a:t>
            </a:r>
            <a:r>
              <a:rPr lang="en" sz="2000" i="1"/>
              <a:t>b</a:t>
            </a:r>
            <a:r>
              <a:rPr lang="en" sz="2000" baseline="-25000"/>
              <a:t>1</a:t>
            </a:r>
            <a:r>
              <a:rPr lang="en" sz="2000" i="1"/>
              <a:t>b</a:t>
            </a:r>
            <a:r>
              <a:rPr lang="en" sz="2000" baseline="-25000"/>
              <a:t>0</a:t>
            </a:r>
            <a:r>
              <a:rPr lang="en" sz="2000"/>
              <a:t> = </a:t>
            </a:r>
            <a:r>
              <a:rPr lang="en" sz="2000" i="1"/>
              <a:t>b</a:t>
            </a:r>
            <a:r>
              <a:rPr lang="en" sz="2000" baseline="-25000"/>
              <a:t>7</a:t>
            </a:r>
            <a:r>
              <a:rPr lang="en" sz="2000"/>
              <a:t>*2</a:t>
            </a:r>
            <a:r>
              <a:rPr lang="en" sz="2000" baseline="30000"/>
              <a:t>7</a:t>
            </a:r>
            <a:r>
              <a:rPr lang="en" sz="2000"/>
              <a:t> + </a:t>
            </a:r>
            <a:r>
              <a:rPr lang="en" sz="2000" i="1"/>
              <a:t>b</a:t>
            </a:r>
            <a:r>
              <a:rPr lang="en" sz="2000" baseline="-25000"/>
              <a:t>6</a:t>
            </a:r>
            <a:r>
              <a:rPr lang="en" sz="2000"/>
              <a:t>*2</a:t>
            </a:r>
            <a:r>
              <a:rPr lang="en" sz="2000" baseline="30000"/>
              <a:t>6</a:t>
            </a:r>
            <a:r>
              <a:rPr lang="en" sz="2000"/>
              <a:t> + … + </a:t>
            </a:r>
            <a:r>
              <a:rPr lang="en" sz="2000" i="1"/>
              <a:t>b</a:t>
            </a:r>
            <a:r>
              <a:rPr lang="en" sz="2000" baseline="-25000"/>
              <a:t>1</a:t>
            </a:r>
            <a:r>
              <a:rPr lang="en" sz="2000"/>
              <a:t>*2</a:t>
            </a:r>
            <a:r>
              <a:rPr lang="en" sz="2000" baseline="30000"/>
              <a:t>1</a:t>
            </a:r>
            <a:r>
              <a:rPr lang="en" sz="2000"/>
              <a:t> + </a:t>
            </a:r>
            <a:r>
              <a:rPr lang="en" sz="2000" i="1"/>
              <a:t>b</a:t>
            </a:r>
            <a:r>
              <a:rPr lang="en" sz="2000" baseline="-25000"/>
              <a:t>0</a:t>
            </a:r>
            <a:r>
              <a:rPr lang="en" sz="2000"/>
              <a:t>*2</a:t>
            </a:r>
            <a:r>
              <a:rPr lang="en" sz="2000" baseline="30000"/>
              <a:t>0</a:t>
            </a:r>
            <a:r>
              <a:rPr lang="en" sz="2000"/>
              <a:t> </a:t>
            </a:r>
            <a:endParaRPr sz="200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Arithmetic: just add like “normal”</a:t>
            </a:r>
            <a:endParaRPr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If sum exceeds 1 bit, carry over to the next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u="sng"/>
              <a:t>Ex:</a:t>
            </a:r>
            <a:r>
              <a:rPr lang="en"/>
              <a:t> 4+5 = 9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249" name="Google Shape;249;p33" descr="An example of the bitwise addition: 0b0100 + 0b0101 = 0b1001. The numbers are written on top of each other, so that each place is lined up. Above the last place is a greyed out &quot;1&quot;, which is labeled &quot;carry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6550" y="2830975"/>
            <a:ext cx="2507798" cy="139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3" descr="A circle labeled &quot;Unsigned&quot; with the 4-bit binary numbers 0000 through 1111 written clockwise around the inside. On the outside of the circle are the numbers 0 through 15, also going clockwise. 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0925" y="1733800"/>
            <a:ext cx="2830226" cy="248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4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represent signed integers?</a:t>
            </a:r>
            <a:endParaRPr/>
          </a:p>
        </p:txBody>
      </p:sp>
      <p:sp>
        <p:nvSpPr>
          <p:cNvPr id="257" name="Google Shape;257;p34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Historically, different machines did this different ways</a:t>
            </a:r>
            <a:endParaRPr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Sign and magnitude</a:t>
            </a:r>
            <a:endParaRPr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1’s complement</a:t>
            </a:r>
            <a:endParaRPr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2’s complement</a:t>
            </a:r>
            <a:endParaRPr b="1">
              <a:solidFill>
                <a:srgbClr val="7030A0"/>
              </a:solidFill>
            </a:endParaRPr>
          </a:p>
        </p:txBody>
      </p:sp>
      <p:sp>
        <p:nvSpPr>
          <p:cNvPr id="258" name="Google Shape;258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Administrivia</a:t>
            </a: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HW 2 due today (11:59pm)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Due Friday:</a:t>
            </a:r>
            <a:endParaRPr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RD 5 (1pm)</a:t>
            </a:r>
            <a:endParaRPr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HW 3 (11:59pm)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Due Monday:</a:t>
            </a:r>
            <a:endParaRPr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RD 6 (1pm)</a:t>
            </a:r>
            <a:endParaRPr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HW 4 (11:59pm)</a:t>
            </a: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75" name="Google Shape;75;p16" descr="A meme split into two parts. On the left is a screenshot of some code containing the line &quot;if (a &amp;&amp; b)&quot; and a picture of Mr. Incredible with a smug expression. On the right is another screenshot containing &quot;if(a &amp; b)&quot; and a picture black-and-white picture of Mr. Incredible with a blank expression. The picture on the right is highly compressed, making the face difficult to see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0375" y="1119363"/>
            <a:ext cx="4020200" cy="290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5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 and Magnitude (Review)</a:t>
            </a:r>
            <a:endParaRPr/>
          </a:p>
        </p:txBody>
      </p:sp>
      <p:sp>
        <p:nvSpPr>
          <p:cNvPr id="264" name="Google Shape;264;p35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58635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Designate highest-order (most-significant) bit to represent sign</a:t>
            </a:r>
            <a:endParaRPr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Sign = 0: positive number</a:t>
            </a:r>
            <a:endParaRPr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/>
              <a:t>0x7F = 0b</a:t>
            </a:r>
            <a:r>
              <a:rPr lang="en" u="sng">
                <a:solidFill>
                  <a:schemeClr val="accent6"/>
                </a:solidFill>
              </a:rPr>
              <a:t>0</a:t>
            </a:r>
            <a:r>
              <a:rPr lang="en"/>
              <a:t>1111111 = positive 0b1111111 = 127</a:t>
            </a:r>
            <a:endParaRPr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Sign = 1: negative number</a:t>
            </a:r>
            <a:endParaRPr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/>
              <a:t>0xFF = 0b</a:t>
            </a:r>
            <a:r>
              <a:rPr lang="en" u="sng">
                <a:solidFill>
                  <a:schemeClr val="accent6"/>
                </a:solidFill>
              </a:rPr>
              <a:t>1</a:t>
            </a:r>
            <a:r>
              <a:rPr lang="en"/>
              <a:t>1111111 = negative 0b1111111 = -127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Benefits:</a:t>
            </a:r>
            <a:endParaRPr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Positive numbers have the same encoding as their unsigned equivalents</a:t>
            </a:r>
            <a:endParaRPr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0x00 = 0</a:t>
            </a:r>
            <a:endParaRPr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Easy to tell the sign of a number</a:t>
            </a:r>
            <a:endParaRPr/>
          </a:p>
        </p:txBody>
      </p:sp>
      <p:sp>
        <p:nvSpPr>
          <p:cNvPr id="265" name="Google Shape;265;p35"/>
          <p:cNvSpPr/>
          <p:nvPr/>
        </p:nvSpPr>
        <p:spPr>
          <a:xfrm>
            <a:off x="6982800" y="62875"/>
            <a:ext cx="1849500" cy="787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Not used in practice for integers!</a:t>
            </a:r>
            <a:endParaRPr>
              <a:solidFill>
                <a:schemeClr val="accent6"/>
              </a:solidFill>
            </a:endParaRPr>
          </a:p>
        </p:txBody>
      </p:sp>
      <p:pic>
        <p:nvPicPr>
          <p:cNvPr id="266" name="Google Shape;266;p35" descr="A circle labeled &quot;Sign and Magnitude&quot; with the 4-bit binary numbers written clockwise on the inside. On the outside, the binary numbers 0000...0111 are labeled +0...+7, and the binary numbers 1000...1111 are labeled -0...-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3700" y="1685957"/>
            <a:ext cx="2937450" cy="2496193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6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 and Magnitude (pt 2)</a:t>
            </a:r>
            <a:endParaRPr/>
          </a:p>
        </p:txBody>
      </p:sp>
      <p:sp>
        <p:nvSpPr>
          <p:cNvPr id="273" name="Google Shape;273;p36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Drawbacks?</a:t>
            </a:r>
            <a:endParaRPr/>
          </a:p>
        </p:txBody>
      </p:sp>
      <p:sp>
        <p:nvSpPr>
          <p:cNvPr id="274" name="Google Shape;274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3388" y="1187274"/>
            <a:ext cx="7097226" cy="300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7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 and Magnitude (pt 2)</a:t>
            </a:r>
            <a:endParaRPr/>
          </a:p>
        </p:txBody>
      </p:sp>
      <p:sp>
        <p:nvSpPr>
          <p:cNvPr id="281" name="Google Shape;281;p37"/>
          <p:cNvSpPr txBox="1">
            <a:spLocks noGrp="1"/>
          </p:cNvSpPr>
          <p:nvPr>
            <p:ph type="body" idx="1"/>
          </p:nvPr>
        </p:nvSpPr>
        <p:spPr>
          <a:xfrm>
            <a:off x="311700" y="742823"/>
            <a:ext cx="8520600" cy="3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Drawbacks:</a:t>
            </a:r>
            <a:endParaRPr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>
                <a:solidFill>
                  <a:schemeClr val="accent6"/>
                </a:solidFill>
              </a:rPr>
              <a:t>Two representations of 0 </a:t>
            </a:r>
            <a:r>
              <a:rPr lang="en"/>
              <a:t>(bad for checking equality)</a:t>
            </a:r>
            <a:endParaRPr/>
          </a:p>
          <a:p>
            <a:pPr marL="0" lvl="0" indent="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0x00 = 0b</a:t>
            </a:r>
            <a:r>
              <a:rPr lang="en" sz="1600" u="sng">
                <a:solidFill>
                  <a:schemeClr val="accent6"/>
                </a:solidFill>
              </a:rPr>
              <a:t>0</a:t>
            </a:r>
            <a:r>
              <a:rPr lang="en" sz="1600"/>
              <a:t>000000 = positive 0b0000000 = “positive” 0</a:t>
            </a:r>
            <a:endParaRPr sz="1600"/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/>
              <a:t>0x80 = 0b</a:t>
            </a:r>
            <a:r>
              <a:rPr lang="en" sz="1600" u="sng">
                <a:solidFill>
                  <a:schemeClr val="accent6"/>
                </a:solidFill>
              </a:rPr>
              <a:t>1</a:t>
            </a:r>
            <a:r>
              <a:rPr lang="en" sz="1600"/>
              <a:t>000000 = positive 0b0000000 = “negative” 0</a:t>
            </a:r>
            <a:endParaRPr sz="1600"/>
          </a:p>
        </p:txBody>
      </p:sp>
      <p:sp>
        <p:nvSpPr>
          <p:cNvPr id="282" name="Google Shape;282;p37"/>
          <p:cNvSpPr/>
          <p:nvPr/>
        </p:nvSpPr>
        <p:spPr>
          <a:xfrm>
            <a:off x="6982800" y="62875"/>
            <a:ext cx="1849500" cy="787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Not used in practice for integers!</a:t>
            </a:r>
            <a:endParaRPr>
              <a:solidFill>
                <a:schemeClr val="accent6"/>
              </a:solidFill>
            </a:endParaRPr>
          </a:p>
        </p:txBody>
      </p:sp>
      <p:pic>
        <p:nvPicPr>
          <p:cNvPr id="283" name="Google Shape;283;p37" descr="The same diagram as the previous slide, except binary numbers 0000 and 1000 (labeled +0 and -0, respectively) are written in red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1275" y="1627900"/>
            <a:ext cx="2892725" cy="255652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8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 and Magnitude (pt 3)</a:t>
            </a:r>
            <a:endParaRPr/>
          </a:p>
        </p:txBody>
      </p:sp>
      <p:sp>
        <p:nvSpPr>
          <p:cNvPr id="290" name="Google Shape;290;p38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5672400" cy="3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Drawbacks:</a:t>
            </a:r>
            <a:endParaRPr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Two representations of 0 (bad for checking equality)</a:t>
            </a:r>
            <a:endParaRPr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>
                <a:solidFill>
                  <a:schemeClr val="accent6"/>
                </a:solidFill>
              </a:rPr>
              <a:t>Arithmetic is cumbersome</a:t>
            </a:r>
            <a:endParaRPr>
              <a:solidFill>
                <a:schemeClr val="accent6"/>
              </a:solidFill>
            </a:endParaRPr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/>
              <a:t>Negative numbers increment in the wrong direction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accent6"/>
                </a:solidFill>
              </a:rPr>
              <a:t>	</a:t>
            </a:r>
            <a:r>
              <a:rPr lang="en" sz="1600" u="sng"/>
              <a:t>Ex:</a:t>
            </a:r>
            <a:r>
              <a:rPr lang="en" sz="1600"/>
              <a:t> 4-3 != 4+(-3)</a:t>
            </a:r>
            <a:endParaRPr sz="1600"/>
          </a:p>
        </p:txBody>
      </p:sp>
      <p:pic>
        <p:nvPicPr>
          <p:cNvPr id="291" name="Google Shape;291;p38" descr="An example of binary subtraction, with each binary number labeled with its sign-magnitude value: 0100 (4) - 0011 (3) = 0001 (1). At the bottom is a green check mark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700" y="2683013"/>
            <a:ext cx="2346275" cy="150727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8"/>
          <p:cNvSpPr/>
          <p:nvPr/>
        </p:nvSpPr>
        <p:spPr>
          <a:xfrm>
            <a:off x="6982800" y="62875"/>
            <a:ext cx="1849500" cy="787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Not used in practice for integers!</a:t>
            </a:r>
            <a:endParaRPr>
              <a:solidFill>
                <a:schemeClr val="accent6"/>
              </a:solidFill>
            </a:endParaRPr>
          </a:p>
        </p:txBody>
      </p:sp>
      <p:pic>
        <p:nvPicPr>
          <p:cNvPr id="293" name="Google Shape;293;p38" descr="The same diagram as the previous slide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1275" y="1627900"/>
            <a:ext cx="2892725" cy="255652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pic>
        <p:nvPicPr>
          <p:cNvPr id="295" name="Google Shape;295;p38" descr="An example of binary addition, with each binary number labeled with its sign-magnitude value: 0100 (4) + 1001 (-3) = 1111 (-7). At the bottom is a red X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57547" y="2683025"/>
            <a:ext cx="2158404" cy="145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9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Two’s Complement</a:t>
            </a:r>
            <a:endParaRPr/>
          </a:p>
        </p:txBody>
      </p:sp>
      <p:sp>
        <p:nvSpPr>
          <p:cNvPr id="301" name="Google Shape;301;p39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55731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Let’s fix these problems:</a:t>
            </a:r>
            <a:endParaRPr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Flip negative encodings so incrementing works</a:t>
            </a:r>
            <a:endParaRPr/>
          </a:p>
          <a:p>
            <a:pPr marL="1371600" lvl="1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lphaLcPeriod"/>
            </a:pPr>
            <a:r>
              <a:rPr lang="en"/>
              <a:t>This is called “one’s complement”</a:t>
            </a:r>
            <a:endParaRPr/>
          </a:p>
        </p:txBody>
      </p:sp>
      <p:pic>
        <p:nvPicPr>
          <p:cNvPr id="302" name="Google Shape;302;p39" descr="The same diagram as the previous slide, except the label &quot;Sign and Magnitude&quot; has been removed, and the negative numbers on the outside of the circle are written in red and have been flipped, so that 0b1111 corresponds to -0 and 0b1000 corresponds to -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1750" y="1597325"/>
            <a:ext cx="2905850" cy="2626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0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Two’s Complement (pt 2)</a:t>
            </a:r>
            <a:endParaRPr/>
          </a:p>
        </p:txBody>
      </p:sp>
      <p:sp>
        <p:nvSpPr>
          <p:cNvPr id="309" name="Google Shape;309;p40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56955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Let’s fix these problems:</a:t>
            </a:r>
            <a:endParaRPr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Flip negative encodings so incrementing works</a:t>
            </a:r>
            <a:endParaRPr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Shift negative encodings over by 1 to eliminate double-0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Still has a lot of the same benefits as sign-magnitude</a:t>
            </a:r>
            <a:endParaRPr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Positive values still the same as unsigned</a:t>
            </a:r>
            <a:endParaRPr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MSB still indicates sign!</a:t>
            </a:r>
            <a:endParaRPr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/>
              <a:t>0 is treated as “positive”, so we can represent one more negative number than positive</a:t>
            </a:r>
            <a:endParaRPr/>
          </a:p>
        </p:txBody>
      </p:sp>
      <p:pic>
        <p:nvPicPr>
          <p:cNvPr id="310" name="Google Shape;310;p40" descr="The same diagram as the previous slide, except the circle is now labeled &quot;Two's complement&quot;, and the negative numbers on the left have been decremented by 1, so that 0b1111 corresponds to -1, and 0b1000 corresponds to -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6550" y="1619500"/>
            <a:ext cx="2991650" cy="2553375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1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Two’s Complement Negatives (Review)</a:t>
            </a:r>
            <a:endParaRPr/>
          </a:p>
        </p:txBody>
      </p:sp>
      <p:sp>
        <p:nvSpPr>
          <p:cNvPr id="317" name="Google Shape;317;p41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Accomplished with one neat mathematical trick!</a:t>
            </a:r>
            <a:endParaRPr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Most-significant bit has negative weight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4-bit example:</a:t>
            </a:r>
            <a:endParaRPr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1010</a:t>
            </a:r>
            <a:r>
              <a:rPr lang="en" baseline="-25000"/>
              <a:t>2</a:t>
            </a:r>
            <a:r>
              <a:rPr lang="en"/>
              <a:t> unsigned:</a:t>
            </a:r>
            <a:endParaRPr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/>
              <a:t>1*2</a:t>
            </a:r>
            <a:r>
              <a:rPr lang="en" baseline="30000"/>
              <a:t>3</a:t>
            </a:r>
            <a:r>
              <a:rPr lang="en"/>
              <a:t> + 0*2</a:t>
            </a:r>
            <a:r>
              <a:rPr lang="en" baseline="30000"/>
              <a:t>2</a:t>
            </a:r>
            <a:r>
              <a:rPr lang="en"/>
              <a:t> + 1*2</a:t>
            </a:r>
            <a:r>
              <a:rPr lang="en" baseline="30000"/>
              <a:t>1</a:t>
            </a:r>
            <a:r>
              <a:rPr lang="en"/>
              <a:t> + 0*2</a:t>
            </a:r>
            <a:r>
              <a:rPr lang="en" baseline="30000"/>
              <a:t>0</a:t>
            </a:r>
            <a:r>
              <a:rPr lang="en"/>
              <a:t> = </a:t>
            </a:r>
            <a:r>
              <a:rPr lang="en" b="1"/>
              <a:t>10</a:t>
            </a:r>
            <a:endParaRPr b="1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>
                <a:solidFill>
                  <a:schemeClr val="accent6"/>
                </a:solidFill>
              </a:rPr>
              <a:t>1</a:t>
            </a:r>
            <a:r>
              <a:rPr lang="en">
                <a:solidFill>
                  <a:srgbClr val="1155CC"/>
                </a:solidFill>
              </a:rPr>
              <a:t>010</a:t>
            </a:r>
            <a:r>
              <a:rPr lang="en" baseline="-25000"/>
              <a:t>2</a:t>
            </a:r>
            <a:r>
              <a:rPr lang="en"/>
              <a:t> two’s complement:</a:t>
            </a:r>
            <a:endParaRPr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>
                <a:solidFill>
                  <a:schemeClr val="accent6"/>
                </a:solidFill>
              </a:rPr>
              <a:t>-1*2</a:t>
            </a:r>
            <a:r>
              <a:rPr lang="en" baseline="30000">
                <a:solidFill>
                  <a:schemeClr val="accent6"/>
                </a:solidFill>
              </a:rPr>
              <a:t>3</a:t>
            </a:r>
            <a:r>
              <a:rPr lang="en"/>
              <a:t> + </a:t>
            </a:r>
            <a:r>
              <a:rPr lang="en">
                <a:solidFill>
                  <a:srgbClr val="1155CC"/>
                </a:solidFill>
              </a:rPr>
              <a:t>0*2</a:t>
            </a:r>
            <a:r>
              <a:rPr lang="en" baseline="30000">
                <a:solidFill>
                  <a:srgbClr val="1155CC"/>
                </a:solidFill>
              </a:rPr>
              <a:t>2</a:t>
            </a:r>
            <a:r>
              <a:rPr lang="en"/>
              <a:t> + </a:t>
            </a:r>
            <a:r>
              <a:rPr lang="en">
                <a:solidFill>
                  <a:srgbClr val="1155CC"/>
                </a:solidFill>
              </a:rPr>
              <a:t>1*2</a:t>
            </a:r>
            <a:r>
              <a:rPr lang="en" baseline="30000">
                <a:solidFill>
                  <a:srgbClr val="1155CC"/>
                </a:solidFill>
              </a:rPr>
              <a:t>1</a:t>
            </a:r>
            <a:r>
              <a:rPr lang="en"/>
              <a:t> + </a:t>
            </a:r>
            <a:r>
              <a:rPr lang="en">
                <a:solidFill>
                  <a:srgbClr val="1155CC"/>
                </a:solidFill>
              </a:rPr>
              <a:t>0*2</a:t>
            </a:r>
            <a:r>
              <a:rPr lang="en" baseline="30000">
                <a:solidFill>
                  <a:srgbClr val="1155CC"/>
                </a:solidFill>
              </a:rPr>
              <a:t>0</a:t>
            </a:r>
            <a:r>
              <a:rPr lang="en">
                <a:solidFill>
                  <a:srgbClr val="1155CC"/>
                </a:solidFill>
              </a:rPr>
              <a:t> </a:t>
            </a:r>
            <a:r>
              <a:rPr lang="en"/>
              <a:t>= </a:t>
            </a:r>
            <a:r>
              <a:rPr lang="en" b="1"/>
              <a:t>-6</a:t>
            </a:r>
            <a:endParaRPr baseline="-250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-1 is represented as </a:t>
            </a:r>
            <a:r>
              <a:rPr lang="en">
                <a:solidFill>
                  <a:schemeClr val="accent6"/>
                </a:solidFill>
              </a:rPr>
              <a:t>1</a:t>
            </a:r>
            <a:r>
              <a:rPr lang="en">
                <a:solidFill>
                  <a:srgbClr val="1155CC"/>
                </a:solidFill>
              </a:rPr>
              <a:t>1..11</a:t>
            </a:r>
            <a:r>
              <a:rPr lang="en" baseline="-25000"/>
              <a:t>2</a:t>
            </a:r>
            <a:endParaRPr baseline="-250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MSB makes it “super negative,” need to add as much positive value as possible to get to -1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Easy trick to negate: just flip the bits and add 1!</a:t>
            </a:r>
            <a:endParaRPr/>
          </a:p>
        </p:txBody>
      </p:sp>
      <p:pic>
        <p:nvPicPr>
          <p:cNvPr id="318" name="Google Shape;318;p41" descr="A row of boxes representing a binary number. They contain the values b_(w-1), b_(w-1), ..., b_(1), b_(0). The leftmost box is highlighted in red, and labeled &quot;-2^i&quot;, the rest are blue and labeled &quot;2^i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8119" y="1174369"/>
            <a:ext cx="4273025" cy="112782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2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Polling Question</a:t>
            </a:r>
            <a:endParaRPr/>
          </a:p>
        </p:txBody>
      </p:sp>
      <p:sp>
        <p:nvSpPr>
          <p:cNvPr id="325" name="Google Shape;325;p42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 the 4-bit number encoding </a:t>
            </a: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x = 0b1011</a:t>
            </a:r>
            <a:endParaRPr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Which of the following numbers is </a:t>
            </a:r>
            <a:r>
              <a:rPr lang="en" b="1"/>
              <a:t>NOT</a:t>
            </a:r>
            <a:r>
              <a:rPr lang="en"/>
              <a:t> a valid interpretation of </a:t>
            </a: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x</a:t>
            </a:r>
            <a:r>
              <a:rPr lang="en"/>
              <a:t> using any of the number representation schemes discussed today? (Unsigned, Sign and Magnitude, or 2’s Complement)</a:t>
            </a:r>
            <a:endParaRPr/>
          </a:p>
          <a:p>
            <a:pPr marL="9144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1800"/>
              <a:buAutoNum type="alphaUcParenR"/>
            </a:pPr>
            <a:r>
              <a:rPr lang="en"/>
              <a:t>-4</a:t>
            </a:r>
            <a:endParaRPr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AutoNum type="alphaUcParenR"/>
            </a:pPr>
            <a:r>
              <a:rPr lang="en"/>
              <a:t>-5</a:t>
            </a:r>
            <a:endParaRPr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AutoNum type="alphaUcParenR"/>
            </a:pPr>
            <a:r>
              <a:rPr lang="en"/>
              <a:t>11</a:t>
            </a:r>
            <a:endParaRPr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AutoNum type="alphaUcParenR"/>
            </a:pPr>
            <a:r>
              <a:rPr lang="en"/>
              <a:t>-3</a:t>
            </a:r>
            <a:endParaRPr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AutoNum type="alphaUcParenR"/>
            </a:pPr>
            <a:r>
              <a:rPr lang="en"/>
              <a:t>We’re lost…</a:t>
            </a:r>
            <a:endParaRPr/>
          </a:p>
        </p:txBody>
      </p:sp>
      <p:sp>
        <p:nvSpPr>
          <p:cNvPr id="326" name="Google Shape;326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3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332" name="Google Shape;332;p43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Discuss these questions in groups of 2-4</a:t>
            </a:r>
            <a:endParaRPr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dirty="0"/>
              <a:t>We’ll discuss as a class afterwards, so be prepared to share out</a:t>
            </a:r>
            <a:endParaRPr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dirty="0"/>
              <a:t>Please be respectful of others’ opinions and experiences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Java was designed to only support </a:t>
            </a:r>
            <a:r>
              <a:rPr lang="en" u="sng" dirty="0"/>
              <a:t>signed</a:t>
            </a:r>
            <a:r>
              <a:rPr lang="en" dirty="0"/>
              <a:t> ints</a:t>
            </a:r>
            <a:endParaRPr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dirty="0"/>
              <a:t>Why might the designers of Java chosen this?</a:t>
            </a:r>
            <a:endParaRPr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dirty="0"/>
              <a:t>What are some benefits and drawbacks of this decision?</a:t>
            </a:r>
            <a:endParaRPr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dirty="0"/>
              <a:t>What does this tell you about the implicit </a:t>
            </a:r>
            <a:r>
              <a:rPr lang="en" i="1" dirty="0"/>
              <a:t>values</a:t>
            </a:r>
            <a:r>
              <a:rPr lang="en" dirty="0"/>
              <a:t> embedded in C vs Java?</a:t>
            </a:r>
            <a:endParaRPr dirty="0"/>
          </a:p>
        </p:txBody>
      </p:sp>
      <p:sp>
        <p:nvSpPr>
          <p:cNvPr id="333" name="Google Shape;333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4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339" name="Google Shape;339;p44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rgbClr val="7030A0"/>
                </a:solidFill>
              </a:rPr>
              <a:t>Bitwise operators </a:t>
            </a:r>
            <a:r>
              <a:rPr lang="en"/>
              <a:t>allow for fine-grained manipulations of data</a:t>
            </a:r>
            <a:endParaRPr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Bitwise AND (</a:t>
            </a:r>
            <a:r>
              <a:rPr lang="en" b="1">
                <a:solidFill>
                  <a:srgbClr val="7030A0"/>
                </a:solidFill>
              </a:rPr>
              <a:t>&amp;</a:t>
            </a:r>
            <a:r>
              <a:rPr lang="en"/>
              <a:t>), OR (</a:t>
            </a:r>
            <a:r>
              <a:rPr lang="en" b="1">
                <a:solidFill>
                  <a:srgbClr val="7030A0"/>
                </a:solidFill>
              </a:rPr>
              <a:t>|</a:t>
            </a:r>
            <a:r>
              <a:rPr lang="en"/>
              <a:t>), and NOT (</a:t>
            </a:r>
            <a:r>
              <a:rPr lang="en" b="1">
                <a:solidFill>
                  <a:srgbClr val="7030A0"/>
                </a:solidFill>
              </a:rPr>
              <a:t>~</a:t>
            </a:r>
            <a:r>
              <a:rPr lang="en"/>
              <a:t>) are </a:t>
            </a:r>
            <a:r>
              <a:rPr lang="en" i="1"/>
              <a:t>different</a:t>
            </a:r>
            <a:r>
              <a:rPr lang="en"/>
              <a:t> than logical AND (&amp;&amp;), OR (||), and NOT (!)</a:t>
            </a:r>
            <a:endParaRPr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Useful for </a:t>
            </a:r>
            <a:r>
              <a:rPr lang="en" b="1">
                <a:solidFill>
                  <a:srgbClr val="7030A0"/>
                </a:solidFill>
              </a:rPr>
              <a:t>bitmasks</a:t>
            </a:r>
            <a:endParaRPr b="1">
              <a:solidFill>
                <a:srgbClr val="7030A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Choice of </a:t>
            </a:r>
            <a:r>
              <a:rPr lang="en" i="1"/>
              <a:t>encoding scheme</a:t>
            </a:r>
            <a:r>
              <a:rPr lang="en"/>
              <a:t> is important</a:t>
            </a:r>
            <a:endParaRPr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Tradeoffs based on size requirements and desired operations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Integers are represented using </a:t>
            </a:r>
            <a:r>
              <a:rPr lang="en" b="1">
                <a:solidFill>
                  <a:srgbClr val="7030A0"/>
                </a:solidFill>
              </a:rPr>
              <a:t>unsigned</a:t>
            </a:r>
            <a:r>
              <a:rPr lang="en"/>
              <a:t> and </a:t>
            </a:r>
            <a:r>
              <a:rPr lang="en" b="1">
                <a:solidFill>
                  <a:srgbClr val="7030A0"/>
                </a:solidFill>
              </a:rPr>
              <a:t>two’s complement</a:t>
            </a:r>
            <a:r>
              <a:rPr lang="en"/>
              <a:t> representations</a:t>
            </a:r>
            <a:endParaRPr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Sign and Magnitude no longer used for integers</a:t>
            </a:r>
            <a:endParaRPr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Limited by fixed bit width</a:t>
            </a:r>
            <a:endParaRPr/>
          </a:p>
        </p:txBody>
      </p:sp>
      <p:sp>
        <p:nvSpPr>
          <p:cNvPr id="340" name="Google Shape;340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Recap: CPU and Memory</a:t>
            </a:r>
            <a:endParaRPr/>
          </a:p>
        </p:txBody>
      </p:sp>
      <p:pic>
        <p:nvPicPr>
          <p:cNvPr id="81" name="Google Shape;81;p17" descr="On the left is a yellow box containing the word &quot;CPU&quot; and a picture of an abacus. On the left is a green box containing the word &quot;Memory.&quot; A red arrow labeled &quot;instruction&quot; points from Memory to CPU. There are two blue arrows labeled &quot;data&quot; pointing in either direction between the two boxe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3976" y="740664"/>
            <a:ext cx="4892042" cy="21469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2887650"/>
            <a:ext cx="8520600" cy="137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How does the CPU find its data in memory?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How are common C types encoded?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How can we use C to manipulate data in memory?</a:t>
            </a: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Questions</a:t>
            </a: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Compute the result of the following expressions for </a:t>
            </a:r>
            <a:r>
              <a:rPr lang="en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char</a:t>
            </a: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c = </a:t>
            </a:r>
            <a:r>
              <a:rPr lang="en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0x81</a:t>
            </a: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;</a:t>
            </a:r>
            <a:endParaRPr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91440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Source Code Pro"/>
              <a:buChar char="●"/>
            </a:pP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 ^ c</a:t>
            </a:r>
            <a:endParaRPr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91440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Source Code Pro"/>
              <a:buChar char="●"/>
            </a:pP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~c &amp; </a:t>
            </a:r>
            <a:r>
              <a:rPr lang="en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0xA9</a:t>
            </a:r>
            <a:endParaRPr>
              <a:solidFill>
                <a:srgbClr val="38761D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91440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Source Code Pro"/>
              <a:buChar char="●"/>
            </a:pP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 || </a:t>
            </a:r>
            <a:r>
              <a:rPr lang="en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0x80</a:t>
            </a:r>
            <a:endParaRPr>
              <a:solidFill>
                <a:srgbClr val="38761D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91440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Source Code Pro"/>
              <a:buChar char="●"/>
            </a:pP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!!c</a:t>
            </a:r>
            <a:endParaRPr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Compute the decimal value of </a:t>
            </a:r>
            <a:r>
              <a:rPr lang="en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signed char</a:t>
            </a: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sc = </a:t>
            </a:r>
            <a:r>
              <a:rPr lang="en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0xF0</a:t>
            </a: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; </a:t>
            </a:r>
            <a:r>
              <a:rPr lang="en"/>
              <a:t>(using 2’s complement)</a:t>
            </a: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Logical Operators (Review)</a:t>
            </a: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boolean type in C by default</a:t>
            </a:r>
            <a:endParaRPr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All non-zero values are treated as “true,” zero is “false”</a:t>
            </a:r>
            <a:endParaRPr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Result is always a 1 or 0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AND (&amp;&amp;), OR (||), NOT (!)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graphicFrame>
        <p:nvGraphicFramePr>
          <p:cNvPr id="97" name="Google Shape;97;p19"/>
          <p:cNvGraphicFramePr/>
          <p:nvPr/>
        </p:nvGraphicFramePr>
        <p:xfrm>
          <a:off x="1255525" y="2832150"/>
          <a:ext cx="2080175" cy="1143000"/>
        </p:xfrm>
        <a:graphic>
          <a:graphicData uri="http://schemas.openxmlformats.org/drawingml/2006/table">
            <a:tbl>
              <a:tblPr>
                <a:noFill/>
                <a:tableStyleId>{4D33D594-0C08-4DBF-A77B-F08A6241077D}</a:tableStyleId>
              </a:tblPr>
              <a:tblGrid>
                <a:gridCol w="818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&amp;&amp; (AND)</a:t>
                      </a:r>
                      <a:endParaRPr b="1"/>
                    </a:p>
                  </a:txBody>
                  <a:tcPr marL="0" marR="0" marT="0" marB="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F</a:t>
                      </a:r>
                      <a:endParaRPr b="1"/>
                    </a:p>
                  </a:txBody>
                  <a:tcPr marL="91425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T</a:t>
                      </a:r>
                      <a:endParaRPr b="1"/>
                    </a:p>
                  </a:txBody>
                  <a:tcPr marL="91425" marR="0" marT="0" marB="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F</a:t>
                      </a:r>
                      <a:endParaRPr b="1"/>
                    </a:p>
                  </a:txBody>
                  <a:tcPr marL="91425" marR="0" marT="0" marB="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</a:t>
                      </a:r>
                      <a:endParaRPr/>
                    </a:p>
                  </a:txBody>
                  <a:tcPr marL="91425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</a:t>
                      </a:r>
                      <a:endParaRPr/>
                    </a:p>
                  </a:txBody>
                  <a:tcPr marL="91425" marR="0" marT="0" marB="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T</a:t>
                      </a:r>
                      <a:endParaRPr b="1"/>
                    </a:p>
                  </a:txBody>
                  <a:tcPr marL="91425" marR="0" marT="0" marB="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</a:t>
                      </a:r>
                      <a:endParaRPr/>
                    </a:p>
                  </a:txBody>
                  <a:tcPr marL="91425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</a:t>
                      </a:r>
                      <a:endParaRPr/>
                    </a:p>
                  </a:txBody>
                  <a:tcPr marL="91425" marR="0" marT="0" marB="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8" name="Google Shape;98;p19"/>
          <p:cNvGraphicFramePr/>
          <p:nvPr/>
        </p:nvGraphicFramePr>
        <p:xfrm>
          <a:off x="3848050" y="2832150"/>
          <a:ext cx="2080175" cy="1143000"/>
        </p:xfrm>
        <a:graphic>
          <a:graphicData uri="http://schemas.openxmlformats.org/drawingml/2006/table">
            <a:tbl>
              <a:tblPr>
                <a:noFill/>
                <a:tableStyleId>{4D33D594-0C08-4DBF-A77B-F08A6241077D}</a:tableStyleId>
              </a:tblPr>
              <a:tblGrid>
                <a:gridCol w="818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|| (OR)</a:t>
                      </a:r>
                      <a:endParaRPr b="1"/>
                    </a:p>
                  </a:txBody>
                  <a:tcPr marL="91425" marR="0" marT="0" marB="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F</a:t>
                      </a:r>
                      <a:endParaRPr b="1"/>
                    </a:p>
                  </a:txBody>
                  <a:tcPr marL="91425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T</a:t>
                      </a:r>
                      <a:endParaRPr b="1"/>
                    </a:p>
                  </a:txBody>
                  <a:tcPr marL="91425" marR="0" marT="0" marB="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F</a:t>
                      </a:r>
                      <a:endParaRPr b="1"/>
                    </a:p>
                  </a:txBody>
                  <a:tcPr marL="91425" marR="0" marT="0" marB="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</a:t>
                      </a:r>
                      <a:endParaRPr/>
                    </a:p>
                  </a:txBody>
                  <a:tcPr marL="91425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</a:t>
                      </a:r>
                      <a:endParaRPr/>
                    </a:p>
                  </a:txBody>
                  <a:tcPr marL="91425" marR="0" marT="0" marB="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T</a:t>
                      </a:r>
                      <a:endParaRPr b="1"/>
                    </a:p>
                  </a:txBody>
                  <a:tcPr marL="91425" marR="0" marT="0" marB="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</a:t>
                      </a:r>
                      <a:endParaRPr/>
                    </a:p>
                  </a:txBody>
                  <a:tcPr marL="91425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</a:t>
                      </a:r>
                      <a:endParaRPr/>
                    </a:p>
                  </a:txBody>
                  <a:tcPr marL="91425" marR="0" marT="0" marB="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9" name="Google Shape;99;p19"/>
          <p:cNvGraphicFramePr/>
          <p:nvPr/>
        </p:nvGraphicFramePr>
        <p:xfrm>
          <a:off x="6440575" y="2832150"/>
          <a:ext cx="1384225" cy="1143000"/>
        </p:xfrm>
        <a:graphic>
          <a:graphicData uri="http://schemas.openxmlformats.org/drawingml/2006/table">
            <a:tbl>
              <a:tblPr>
                <a:noFill/>
                <a:tableStyleId>{4D33D594-0C08-4DBF-A77B-F08A6241077D}</a:tableStyleId>
              </a:tblPr>
              <a:tblGrid>
                <a:gridCol w="818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! (NOT)</a:t>
                      </a:r>
                      <a:endParaRPr b="1"/>
                    </a:p>
                  </a:txBody>
                  <a:tcPr marL="91425" marR="0" marT="0" marB="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F</a:t>
                      </a:r>
                      <a:endParaRPr b="1"/>
                    </a:p>
                  </a:txBody>
                  <a:tcPr marL="91425" marR="0" marT="0" marB="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</a:t>
                      </a:r>
                      <a:endParaRPr/>
                    </a:p>
                  </a:txBody>
                  <a:tcPr marL="91425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T</a:t>
                      </a:r>
                      <a:endParaRPr b="1"/>
                    </a:p>
                  </a:txBody>
                  <a:tcPr marL="91425" marR="0" marT="0" marB="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</a:t>
                      </a:r>
                      <a:endParaRPr/>
                    </a:p>
                  </a:txBody>
                  <a:tcPr marL="91425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0" name="Google Shape;10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Bitwise Operators (Review)</a:t>
            </a:r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12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Apply the given operation (AND, OR, NOT, XOR) to </a:t>
            </a:r>
            <a:r>
              <a:rPr lang="en" i="1"/>
              <a:t>each bit</a:t>
            </a:r>
            <a:r>
              <a:rPr lang="en"/>
              <a:t> of a value separately</a:t>
            </a:r>
            <a:endParaRPr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Ex: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0xA | 0x3</a:t>
            </a:r>
            <a:r>
              <a:rPr lang="en"/>
              <a:t> =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0b1010 | 0b0011</a:t>
            </a:r>
            <a:r>
              <a:rPr lang="en"/>
              <a:t> =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0b1011 = 0xB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graphicFrame>
        <p:nvGraphicFramePr>
          <p:cNvPr id="107" name="Google Shape;107;p20"/>
          <p:cNvGraphicFramePr/>
          <p:nvPr/>
        </p:nvGraphicFramePr>
        <p:xfrm>
          <a:off x="311700" y="2832150"/>
          <a:ext cx="2080175" cy="1143000"/>
        </p:xfrm>
        <a:graphic>
          <a:graphicData uri="http://schemas.openxmlformats.org/drawingml/2006/table">
            <a:tbl>
              <a:tblPr>
                <a:noFill/>
                <a:tableStyleId>{4D33D594-0C08-4DBF-A77B-F08A6241077D}</a:tableStyleId>
              </a:tblPr>
              <a:tblGrid>
                <a:gridCol w="818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&amp; (AND)</a:t>
                      </a:r>
                      <a:endParaRPr b="1"/>
                    </a:p>
                  </a:txBody>
                  <a:tcPr marL="91425" marR="0" marT="0" marB="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0</a:t>
                      </a:r>
                      <a:endParaRPr b="1"/>
                    </a:p>
                  </a:txBody>
                  <a:tcPr marL="91425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1</a:t>
                      </a:r>
                      <a:endParaRPr b="1"/>
                    </a:p>
                  </a:txBody>
                  <a:tcPr marL="91425" marR="0" marT="0" marB="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0</a:t>
                      </a:r>
                      <a:endParaRPr b="1"/>
                    </a:p>
                  </a:txBody>
                  <a:tcPr marL="91425" marR="0" marT="0" marB="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0" marT="0" marB="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1</a:t>
                      </a:r>
                      <a:endParaRPr b="1"/>
                    </a:p>
                  </a:txBody>
                  <a:tcPr marL="91425" marR="0" marT="0" marB="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0" marT="0" marB="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8" name="Google Shape;108;p20"/>
          <p:cNvGraphicFramePr/>
          <p:nvPr/>
        </p:nvGraphicFramePr>
        <p:xfrm>
          <a:off x="2698088" y="2832150"/>
          <a:ext cx="2080175" cy="1143000"/>
        </p:xfrm>
        <a:graphic>
          <a:graphicData uri="http://schemas.openxmlformats.org/drawingml/2006/table">
            <a:tbl>
              <a:tblPr>
                <a:noFill/>
                <a:tableStyleId>{4D33D594-0C08-4DBF-A77B-F08A6241077D}</a:tableStyleId>
              </a:tblPr>
              <a:tblGrid>
                <a:gridCol w="818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| (OR)</a:t>
                      </a:r>
                      <a:endParaRPr b="1"/>
                    </a:p>
                  </a:txBody>
                  <a:tcPr marL="91425" marR="0" marT="0" marB="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0</a:t>
                      </a:r>
                      <a:endParaRPr b="1"/>
                    </a:p>
                  </a:txBody>
                  <a:tcPr marL="91425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1</a:t>
                      </a:r>
                      <a:endParaRPr b="1"/>
                    </a:p>
                  </a:txBody>
                  <a:tcPr marL="91425" marR="0" marT="0" marB="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0</a:t>
                      </a:r>
                      <a:endParaRPr b="1"/>
                    </a:p>
                  </a:txBody>
                  <a:tcPr marL="91425" marR="0" marT="0" marB="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0" marT="0" marB="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1</a:t>
                      </a:r>
                      <a:endParaRPr b="1"/>
                    </a:p>
                  </a:txBody>
                  <a:tcPr marL="91425" marR="0" marT="0" marB="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0" marT="0" marB="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9" name="Google Shape;109;p20"/>
          <p:cNvGraphicFramePr/>
          <p:nvPr/>
        </p:nvGraphicFramePr>
        <p:xfrm>
          <a:off x="5084488" y="2832150"/>
          <a:ext cx="2080175" cy="1143000"/>
        </p:xfrm>
        <a:graphic>
          <a:graphicData uri="http://schemas.openxmlformats.org/drawingml/2006/table">
            <a:tbl>
              <a:tblPr>
                <a:noFill/>
                <a:tableStyleId>{4D33D594-0C08-4DBF-A77B-F08A6241077D}</a:tableStyleId>
              </a:tblPr>
              <a:tblGrid>
                <a:gridCol w="818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^ (XOR)</a:t>
                      </a:r>
                      <a:endParaRPr b="1"/>
                    </a:p>
                  </a:txBody>
                  <a:tcPr marL="91425" marR="0" marT="0" marB="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0</a:t>
                      </a:r>
                      <a:endParaRPr b="1"/>
                    </a:p>
                  </a:txBody>
                  <a:tcPr marL="91425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1</a:t>
                      </a:r>
                      <a:endParaRPr b="1"/>
                    </a:p>
                  </a:txBody>
                  <a:tcPr marL="91425" marR="0" marT="0" marB="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0</a:t>
                      </a:r>
                      <a:endParaRPr b="1"/>
                    </a:p>
                  </a:txBody>
                  <a:tcPr marL="91425" marR="0" marT="0" marB="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0" marT="0" marB="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1</a:t>
                      </a:r>
                      <a:endParaRPr b="1"/>
                    </a:p>
                  </a:txBody>
                  <a:tcPr marL="91425" marR="0" marT="0" marB="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0" marT="0" marB="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0" name="Google Shape;110;p20"/>
          <p:cNvGraphicFramePr/>
          <p:nvPr/>
        </p:nvGraphicFramePr>
        <p:xfrm>
          <a:off x="7448075" y="2832150"/>
          <a:ext cx="1384225" cy="1143000"/>
        </p:xfrm>
        <a:graphic>
          <a:graphicData uri="http://schemas.openxmlformats.org/drawingml/2006/table">
            <a:tbl>
              <a:tblPr>
                <a:noFill/>
                <a:tableStyleId>{4D33D594-0C08-4DBF-A77B-F08A6241077D}</a:tableStyleId>
              </a:tblPr>
              <a:tblGrid>
                <a:gridCol w="818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~ (NOT)</a:t>
                      </a:r>
                      <a:endParaRPr b="1"/>
                    </a:p>
                  </a:txBody>
                  <a:tcPr marL="91425" marR="0" marT="0" marB="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0</a:t>
                      </a:r>
                      <a:endParaRPr b="1"/>
                    </a:p>
                  </a:txBody>
                  <a:tcPr marL="91425" marR="0" marT="0" marB="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1</a:t>
                      </a:r>
                      <a:endParaRPr b="1"/>
                    </a:p>
                  </a:txBody>
                  <a:tcPr marL="91425" marR="0" marT="0" marB="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1" name="Google Shape;11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Bitmasks</a:t>
            </a:r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We can use binary bitwise operators (&amp;, |, ^) along with a specially chosen </a:t>
            </a:r>
            <a:r>
              <a:rPr lang="en" b="1" dirty="0">
                <a:solidFill>
                  <a:srgbClr val="7030A0"/>
                </a:solidFill>
              </a:rPr>
              <a:t>bitmask</a:t>
            </a:r>
            <a:r>
              <a:rPr lang="en" dirty="0"/>
              <a:t> in order to read or write to particular bits in a piece of data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Useful operations </a:t>
            </a:r>
            <a:r>
              <a:rPr lang="en" dirty="0"/>
              <a:t>- for any bit </a:t>
            </a:r>
            <a:r>
              <a:rPr lang="en" i="1" dirty="0"/>
              <a:t>b</a:t>
            </a:r>
            <a:r>
              <a:rPr lang="en" dirty="0"/>
              <a:t> (answer with 0, 1, </a:t>
            </a:r>
            <a:r>
              <a:rPr lang="en" i="1" dirty="0"/>
              <a:t>b</a:t>
            </a:r>
            <a:r>
              <a:rPr lang="en" dirty="0"/>
              <a:t>, or ~</a:t>
            </a:r>
            <a:r>
              <a:rPr lang="en" i="1" dirty="0"/>
              <a:t>b</a:t>
            </a:r>
            <a:r>
              <a:rPr lang="en" dirty="0"/>
              <a:t>):</a:t>
            </a:r>
            <a:endParaRPr dirty="0"/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i="1" dirty="0"/>
              <a:t>b</a:t>
            </a:r>
            <a:r>
              <a:rPr lang="en" dirty="0"/>
              <a:t> &amp; 0 = ___		 </a:t>
            </a:r>
            <a:r>
              <a:rPr lang="en" i="1" dirty="0"/>
              <a:t>	b ^</a:t>
            </a:r>
            <a:r>
              <a:rPr lang="en" dirty="0"/>
              <a:t> 0 = ___ 		</a:t>
            </a:r>
            <a:r>
              <a:rPr lang="en" i="1" dirty="0"/>
              <a:t>b</a:t>
            </a:r>
            <a:r>
              <a:rPr lang="en" dirty="0"/>
              <a:t> | 0 = ___					</a:t>
            </a:r>
            <a:endParaRPr lang="en-US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45720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i="1" dirty="0"/>
              <a:t>b</a:t>
            </a:r>
            <a:r>
              <a:rPr lang="en" dirty="0"/>
              <a:t> &amp; 1 = ___</a:t>
            </a:r>
            <a:r>
              <a:rPr lang="en" i="1" dirty="0"/>
              <a:t>			 b</a:t>
            </a:r>
            <a:r>
              <a:rPr lang="en" dirty="0"/>
              <a:t> ^ 1 = ___ </a:t>
            </a:r>
            <a:r>
              <a:rPr lang="en" i="1" dirty="0"/>
              <a:t>		b</a:t>
            </a:r>
            <a:r>
              <a:rPr lang="en" dirty="0"/>
              <a:t> | 1 = ___	</a:t>
            </a:r>
            <a:endParaRPr dirty="0"/>
          </a:p>
        </p:txBody>
      </p:sp>
      <p:sp>
        <p:nvSpPr>
          <p:cNvPr id="118" name="Google Shape;118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6D87482-DB13-33A1-DF51-6A584C605616}"/>
                  </a:ext>
                </a:extLst>
              </p14:cNvPr>
              <p14:cNvContentPartPr/>
              <p14:nvPr/>
            </p14:nvContentPartPr>
            <p14:xfrm>
              <a:off x="4976640" y="2400120"/>
              <a:ext cx="100440" cy="138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6D87482-DB13-33A1-DF51-6A584C60561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67280" y="2390760"/>
                <a:ext cx="119160" cy="157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Numerical Encoding Design Example</a:t>
            </a:r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Encode a standard deck of playing cards</a:t>
            </a:r>
            <a:endParaRPr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4 suits, 13 cards each = 52 total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Operations to implement:</a:t>
            </a:r>
            <a:endParaRPr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Which card is of higher value?</a:t>
            </a:r>
            <a:endParaRPr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Are they the same suit?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First: how to represent?</a:t>
            </a:r>
            <a:endParaRPr b="1"/>
          </a:p>
        </p:txBody>
      </p:sp>
      <p:pic>
        <p:nvPicPr>
          <p:cNvPr id="133" name="Google Shape;133;p23" descr="A deck of playing cards spread out so all cards are visibl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8750" y="1902575"/>
            <a:ext cx="5180050" cy="229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Naive Approach</a:t>
            </a:r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55551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Binary encoding of 52 cards - only 6 bits needed</a:t>
            </a:r>
            <a:endParaRPr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2</a:t>
            </a:r>
            <a:r>
              <a:rPr lang="en" baseline="30000"/>
              <a:t>6</a:t>
            </a:r>
            <a:r>
              <a:rPr lang="en"/>
              <a:t> = 64 &gt;= 52</a:t>
            </a:r>
            <a:endParaRPr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/>
              <a:t>Fits in one byte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Just count cards in binary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Problem:</a:t>
            </a:r>
            <a:r>
              <a:rPr lang="en"/>
              <a:t> hard to compare value &amp; suit</a:t>
            </a:r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42" name="Google Shape;142;p24" descr="A row of 8 boxes. The rightmost 6 boxes are highlighted in red and labeled &quot;low-order 6 bits of a byte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247" y="2662347"/>
            <a:ext cx="3518675" cy="10935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3" name="Google Shape;143;p24"/>
          <p:cNvGraphicFramePr/>
          <p:nvPr/>
        </p:nvGraphicFramePr>
        <p:xfrm>
          <a:off x="5314350" y="1091325"/>
          <a:ext cx="3619500" cy="3047760"/>
        </p:xfrm>
        <a:graphic>
          <a:graphicData uri="http://schemas.openxmlformats.org/drawingml/2006/table">
            <a:tbl>
              <a:tblPr>
                <a:noFill/>
                <a:tableStyleId>{4D33D594-0C08-4DBF-A77B-F08A6241077D}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/>
                        <a:t>Binary</a:t>
                      </a:r>
                      <a:endParaRPr sz="1300"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/>
                        <a:t>Suit &amp; Value</a:t>
                      </a:r>
                      <a:endParaRPr sz="1300"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000000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Ace of Clubs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000001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Ace of Diamonds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000010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Ace of Hearts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000011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Ace of Spades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…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…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110010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King of Hearts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110011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King of Spades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 UW 351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DD1100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2089</Words>
  <Application>Microsoft Office PowerPoint</Application>
  <PresentationFormat>On-screen Show (16:9)</PresentationFormat>
  <Paragraphs>501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Play</vt:lpstr>
      <vt:lpstr>Arial</vt:lpstr>
      <vt:lpstr>Wingdings</vt:lpstr>
      <vt:lpstr>Source Code Pro</vt:lpstr>
      <vt:lpstr>Simple Light UW 351</vt:lpstr>
      <vt:lpstr>Data III, Integers I</vt:lpstr>
      <vt:lpstr>Administrivia</vt:lpstr>
      <vt:lpstr>Recap: CPU and Memory</vt:lpstr>
      <vt:lpstr>Review Questions</vt:lpstr>
      <vt:lpstr>Logical Operators (Review)</vt:lpstr>
      <vt:lpstr>Bitwise Operators (Review)</vt:lpstr>
      <vt:lpstr>Bitmasks</vt:lpstr>
      <vt:lpstr>Numerical Encoding Design Example</vt:lpstr>
      <vt:lpstr>Naive Approach</vt:lpstr>
      <vt:lpstr>Better Approach: Fields</vt:lpstr>
      <vt:lpstr>Compare Card Suits</vt:lpstr>
      <vt:lpstr>Compare Card Suits (pt 2)</vt:lpstr>
      <vt:lpstr>Compare Card Suits: Equivalent Technique</vt:lpstr>
      <vt:lpstr>Compare Card Values</vt:lpstr>
      <vt:lpstr>Compare Card Values</vt:lpstr>
      <vt:lpstr>Integers</vt:lpstr>
      <vt:lpstr>Encoding Integers (Review)</vt:lpstr>
      <vt:lpstr>Unsigned Integers (Review)</vt:lpstr>
      <vt:lpstr>How do we represent signed integers?</vt:lpstr>
      <vt:lpstr>Sign and Magnitude (Review)</vt:lpstr>
      <vt:lpstr>Sign and Magnitude (pt 2)</vt:lpstr>
      <vt:lpstr>Sign and Magnitude (pt 2)</vt:lpstr>
      <vt:lpstr>Sign and Magnitude (pt 3)</vt:lpstr>
      <vt:lpstr>Two’s Complement</vt:lpstr>
      <vt:lpstr>Two’s Complement (pt 2)</vt:lpstr>
      <vt:lpstr>Two’s Complement Negatives (Review)</vt:lpstr>
      <vt:lpstr>Polling Question</vt:lpstr>
      <vt:lpstr>Discussion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Ellis Haker</cp:lastModifiedBy>
  <cp:revision>3</cp:revision>
  <dcterms:modified xsi:type="dcterms:W3CDTF">2024-06-27T05:13:28Z</dcterms:modified>
</cp:coreProperties>
</file>