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Source Code Pro" panose="020B0509030403020204" pitchFamily="49"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E62994-3E89-4BCC-B1D9-2995BD32B8DF}">
  <a:tblStyle styleId="{2AE62994-3E89-4BCC-B1D9-2995BD32B8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21" autoAdjust="0"/>
  </p:normalViewPr>
  <p:slideViewPr>
    <p:cSldViewPr snapToGrid="0">
      <p:cViewPr varScale="1">
        <p:scale>
          <a:sx n="81" d="100"/>
          <a:sy n="81" d="100"/>
        </p:scale>
        <p:origin x="1498"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6-26T01:03:21.909"/>
    </inkml:context>
    <inkml:brush xml:id="br0">
      <inkml:brushProperty name="width" value="0.05292" units="cm"/>
      <inkml:brushProperty name="height" value="0.05292" units="cm"/>
      <inkml:brushProperty name="color" value="#0070C0"/>
    </inkml:brush>
  </inkml:definitions>
  <inkml:trace contextRef="#ctx0" brushRef="#br0">18719 2064 0,'-26'0'47,"-1"0"31,14 0-47,13 13-31,40-13 63,79 0-48,40-26 1,-40 26 0,-27-27-1,-26 27 1,-13-26-1,-26 26 79,-14 0-63,13 0-15,-26 13 0,0 13 93,14 1-93,-14 12-1,26 28 1,-26-1 0,27-27 15,-27-25-31,0 12 15,26 14 1,-26-14-16,0 1 0,0-14 16,13 40-1,-13-40-15,27 66 32,-27-52-17,0 13 1,26-14-1,-26 27 1,27-13 0,-27 13-1,0-27 1,0 0 0,13-26-16,-13 67 31,26-14-16,-26-27 1,0 14-16,0-14 16,27 14-1,-27-14-15,0 40 32,0 14-17,26-67-15,-26 14 16,0-1-16,0 14 15,0 13 1,0 13 0,0 0-1,0-40 1,0 54-16,0-14 16,0 0 15,0 13-16,0 1 1,0-41-16,0-12 16,0 79-1,0-27 1,0-13 0,27-13-16,-27 0 15,0 0 1,0-13-16,0-14 15,0 14-15,26 26 16,-26-53 0,0 14-16,0-14 0,0 40 15,13-27 1,-13 14 0,0 13-1,0-27 16,0 1-15,0-1 0,0 1-1,0-1-15,0 1 16,0-14 0,0 27-1,0 12 1,27-12-1,-27 0 1,0-14 0,0 1-1,0-14 1,0 13 0,0 1-1,0-14 16,0 14-15,0-14 0,0 13-1,0 14 1,0-27 0,0 27-1,0-14 1,0-12-1,26 25 1,-26 1 0,0-14 15,0-12-15,0 12-1,0-13 16,0 14-31,0-1 32,0-13-17,0 14 17,0-14-17,0 14 16,0-1 1,0-13-17,0 14 1,0-14 0,14 13-1,-14 1 16,0-1-15,0 1 15,0 12-15,0-25 0,0 12 15,0-13 0,0 14-15,0-1-1,0-12 17,0 25 30,0-26-46,0 14-1,26-27 1,-26 26-16,0-12 31,0 12 32,-13-13 30,-14-13-77,1 0-16,13 0 16,-80 27-1,53-27-15,-92 0 16,53 0 0,26 0-16,13 0 15,-39 0 1,39 0-16,27 0 15</inkml:trace>
  <inkml:trace contextRef="#ctx0" brushRef="#br0" timeOffset="1393.72">20611 1945 0,'0'-14'78,"-53"14"-15,0 14-32,40 12-15,-13-13 15,39-13-15,26 40-1,1-13 1,-13-27-16,-14 39 16,13-12-1,1-27 1,-27 26-16,0 1 15,-66-14 17,26-13-32,13 26 15,-25 14 1,52-14 0</inkml:trace>
  <inkml:trace contextRef="#ctx0" brushRef="#br0" timeOffset="2514.13">20836 1984 0,'0'0'16,"0"-13"31,0 40 15,0-14-46,26-13-1,14 0 1,-13 0-16,-1 0 16,-13-27-1,14 27 16,-1 67 1,1-1-17,-1 13 1,-26-13 0,13 14-1,-13-67-15,0 13 16,-66 1-1,26-27 1,-52-14 0,79-25-16,-14 12 15,27 14 1</inkml:trace>
  <inkml:trace contextRef="#ctx0" brushRef="#br0" timeOffset="3115.39">21167 1852 0,'-14'0'16,"41"66"77,-27-13-77,26-13 0,-12-14-1,12-12 16,40-67-15,-13 13 0,-26 13-1,-1 54 17,-26 26-17,0-13 1,40-40 15,-1-40 0,-39 13-31</inkml:trace>
  <inkml:trace contextRef="#ctx0" brushRef="#br0" timeOffset="3473.88">21577 1561 0,'0'0'0,"13"225"63,13-93-32,-26-92-31,0 13 16,27 0-1,-27-27 1,0-39 15</inkml:trace>
  <inkml:trace contextRef="#ctx0" brushRef="#br0" timeOffset="3658.22">21497 1971 0,'40'0'15,"13"-13"1,0 13-16,13-40 16,0 40-16,14-26 31,-67 26-31</inkml:trace>
  <inkml:trace contextRef="#ctx0" brushRef="#br0" timeOffset="4423.63">22066 1998 0,'0'0'0,"-13"0"16,-13-27 31,-14 1-32,13 26 1,14 13 0,13 27-1,-26 26 1,39-53 0,27-13-1,-1 0-15,1-26 16,53-14-1,-67 13 1,1 27 0,-14 14 15,13-14-15,-13 13-1,40-13-15</inkml:trace>
  <inkml:trace contextRef="#ctx0" brushRef="#br0" timeOffset="4695.57">22384 1865 0,'0'27'31,"53"26"-15,-27-27 0,14 1-16,-1 26 31,1-27-15</inkml:trace>
  <inkml:trace contextRef="#ctx0" brushRef="#br0" timeOffset="4940.27">22582 1879 0,'-26'39'31,"-14"1"-15,0 0-16,1-1 0,-1-12 16,14-14-1,-1 13 1</inkml:trace>
  <inkml:trace contextRef="#ctx0" brushRef="#br0" timeOffset="5690.07">23429 1945 0,'0'66'62,"0"-53"-46,26 27 15,-26-14-15,27-26-16,-27-26 0</inkml:trace>
  <inkml:trace contextRef="#ctx0" brushRef="#br0" timeOffset="5839.88">23521 1614 0,'0'0'15,"-13"13"1,26 40-1</inkml:trace>
  <inkml:trace contextRef="#ctx0" brushRef="#br0" timeOffset="6422.79">23720 1865 0,'-13'27'62,"-14"-1"-46,1-13-1,-1 27 1,27-13 0,14-1 15,38-26-15,-12 0-16,-27 0 15,53 13 1,-66 14-1,27-27-15,-27 26 16,0-13 0,-27 14-1,-12-1 17,-1 1-17</inkml:trace>
  <inkml:trace contextRef="#ctx0" brushRef="#br0" timeOffset="54000.3">20333 3003 0,'13'13'313,"27"53"-297,0-39-16,-14 26 31,1-27-16,-27-13-15,13-13 0,13-52 63,-26 12-47,0 0-1,0 14 16,27 26 1</inkml:trace>
  <inkml:trace contextRef="#ctx0" brushRef="#br0" timeOffset="54482.84">20664 3069 0,'0'0'15,"26"0"1,14 0 0,-27-13 15,14 0-15,-27-14 15,0 14-16,-13 13 1,-1 0 0,-12 0-1,-14 53 1,40-27-16,0 1 16,0 13-1,40-1 1,39-39-1,-39-26 1,-14-1-16,14 27 16,-13-53-16</inkml:trace>
  <inkml:trace contextRef="#ctx0" brushRef="#br0" timeOffset="54882.65">20968 3069 0,'0'0'16,"0"13"-1,27 14 1,-14 26-1,27-27 1,-54-26 47,14-39-48,-13-14 1,13 13-1,0 0 1,0 14 0,27 26-16,-14 0 15,27 0 1</inkml:trace>
  <inkml:trace contextRef="#ctx0" brushRef="#br0" timeOffset="55549.15">21220 2990 0,'0'0'0,"0"13"78,13 13-63,-13-12 1,0 12 0,26-26-1,14-26 1,-14 26 62,-12 0-47,12 0-15,-13 0 15,14 13 0,39 53-15,-53-13 0,40 26-1,-26 1 1,-27-14-1,0-40 1,-40 1-16,-106 52 31,54-79-31,26 0 32,118-40-17</inkml:trace>
  <inkml:trace contextRef="#ctx0" brushRef="#br0" timeOffset="56832.1">22357 2950 0,'-26'27'172,"26"-1"-156,-27-26-1,27 13 1,80-13 46,-27 27-46,-27-1 0,-39 14 15,-14 0 0,1-40-15,26 13-1</inkml:trace>
  <inkml:trace contextRef="#ctx0" brushRef="#br0" timeOffset="57114.11">22556 3003 0,'0'0'0,"-14"0"47,28 13-32,-14 53 1,0-26 0,26-40-16</inkml:trace>
  <inkml:trace contextRef="#ctx0" brushRef="#br0" timeOffset="57297.79">22556 2791 0,'0'0'16,"26"0"31,-13 27-47</inkml:trace>
  <inkml:trace contextRef="#ctx0" brushRef="#br0" timeOffset="58113.06">22701 2924 0,'0'92'110,"0"-39"-95,0-13-15,27-27 16,-27 27 0,26-40-1,1-13 16,-27-14-15,0-13 0,13 1-16,13-27 15,-26 52 1,27 14 46,-27 27-30,13 26-17,-13-40-15,26-13 16,-26 40 0,27-14-16,26-52 62,13-41-46,-66 41-1,13 26 1,14 13 15,-27 80-15,0-67-1,13-26 1,-13 27-16</inkml:trace>
  <inkml:trace contextRef="#ctx0" brushRef="#br0" timeOffset="58729.72">23270 3016 0,'0'27'31,"0"26"-15,0-27-1,0 1 1,13-27 15</inkml:trace>
  <inkml:trace contextRef="#ctx0" brushRef="#br0" timeOffset="58898.52">23323 2593 0,'-13'0'0,"26"0"0,-26-13 31,26 52 1</inkml:trace>
  <inkml:trace contextRef="#ctx0" brushRef="#br0" timeOffset="59249.81">23442 2606 0,'0'0'16,"0"53"0,0-26-16,0-1 0,0 27 15,0 66 1,40 66 0,-14-26-1,-26-133 1,27-12-1,-27-67 32</inkml:trace>
  <inkml:trace contextRef="#ctx0" brushRef="#br0" timeOffset="59701.45">23667 3096 0,'-26'39'109,"26"41"-93,0-54-1,26-39 16,0-27-15,-26-13 0,27 53 15,-14 0-15,14 0-16,12 14 31,-26-14-16</inkml:trace>
  <inkml:trace contextRef="#ctx0" brushRef="#br0" timeOffset="60013.31">23892 3149 0,'26'0'31,"14"26"1,-27 27-17,14-53 1,-27 13 0,-14-13-1,14-40 1,-13 14-16,13-14 15,0-26 1,0 40-16,0-1 16,13 14-1,14-13-15,52-1 16</inkml:trace>
  <inkml:trace contextRef="#ctx0" brushRef="#br0" timeOffset="60911.56">20783 3889 0,'-13'-26'15,"13"79"48,39 26-32,-39-26-31,40 13 16,-13-26-1,-14-40 1</inkml:trace>
  <inkml:trace contextRef="#ctx0" brushRef="#br0" timeOffset="61394.19">20770 4075 0,'26'0'31,"1"0"-15,79 0 15,-27 0-15,-66 0-1,-39 0 79,26 52-63,66-12-15,-53-40-16,14 0 16,25 0-1,-25-40 1,-27 14 15,-13 26-31,-14-13 16,1 13-1,-1 0 1,27-27-16</inkml:trace>
  <inkml:trace contextRef="#ctx0" brushRef="#br0" timeOffset="61960.68">21709 3850 0,'-26'0'16,"52"0"-16,-39 0 46,105 92-14,-65 1-17,-27-14 1,0-52-16,0-14 16,-13 13-1,-14-26-15,1-26 31,-1-1-15</inkml:trace>
  <inkml:trace contextRef="#ctx0" brushRef="#br0" timeOffset="62160.3">21564 3889 0,'0'0'0,"66"0"31,66-13-15,-66 13 0,-39 0-16</inkml:trace>
  <inkml:trace contextRef="#ctx0" brushRef="#br0" timeOffset="62709.71">22066 4008 0,'-26'0'31,"26"-13"-16,-13 13 1,-14 0 0,27 13-1,0 14 1,-26-1 0,26 1-16,0-1 15,13-26 1,0-13-1,27-40 17,-14 27-17,-13 26 17,27 13-17,13 13 1,-26 1-1,12-27-15</inkml:trace>
  <inkml:trace contextRef="#ctx0" brushRef="#br0" timeOffset="63275.47">22357 3969 0,'0'0'0,"0"-13"16,14 52 46,38 41-46,-12-54-16,-40-13 16,27-13-16,-27 27 15,13-41 1,13-25-1,1-27 1,-27 52 0,0-12-16,13 26 31</inkml:trace>
  <inkml:trace contextRef="#ctx0" brushRef="#br0" timeOffset="63708.13">22754 4008 0,'0'-26'47,"-26"26"-16,-1 26-15,27 54 0,0-14-1,27-66 1,-1 0-1,1 0 1,-1 0 15,-26-27-31,40 27 16,13 14 0,26-14-1,-39 26 1,-40-13-1</inkml:trace>
  <inkml:trace contextRef="#ctx0" brushRef="#br0" timeOffset="119612.84">5900 10028 0,'66'-14'140,"-39"-12"-124,-1 0 0,-26-14-1,0 13 1,-13 27-1,0 0-15,-14 0 16,-12 14 0,12 25-1,27 14 1,0 0 0,40 27 15,0-80-16,12 0 1,-25 0-16,-1-14 16,14-12-16</inkml:trace>
  <inkml:trace contextRef="#ctx0" brushRef="#br0" timeOffset="119995.93">6257 9882 0,'-26'0'0,"39"13"47,40 54-31,-26-54-16,25 13 15,41 27 1,-80-26-16,14-1 15,-27-13 17</inkml:trace>
  <inkml:trace contextRef="#ctx0" brushRef="#br0" timeOffset="120278.59">6429 9909 0,'0'0'15,"-26"53"1,-1 13-1,1-27-15,26 1 16,-26 13 0,12-27-16,14 1 15,0-54 17</inkml:trace>
  <inkml:trace contextRef="#ctx0" brushRef="#br0" timeOffset="120512.13">6562 9882 0</inkml:trace>
  <inkml:trace contextRef="#ctx0" brushRef="#br0" timeOffset="120695.31">6641 10041 0,'0'0'0,"-26"26"16,39-39 15</inkml:trace>
  <inkml:trace contextRef="#ctx0" brushRef="#br0" timeOffset="122595.23">6562 9895 0,'0'-26'188,"13"26"-16,13 0-157</inkml:trace>
  <inkml:trace contextRef="#ctx0" brushRef="#br0" timeOffset="123958.63">7117 9737 0,'0'53'125,"14"-1"-109,-14-38-16,26 39 31,-26-27-15,13-26-16,40 0 31,26 0-15,-26 0-1,-39 0 1,25 13-1,-39 14 17,-13-14-17,-40 13 1,13 1 0,14-27-1</inkml:trace>
  <inkml:trace contextRef="#ctx0" brushRef="#br0" timeOffset="124608.75">7527 9948 0,'0'14'125,"0"12"-94,27-26 1,-14 0-32,14-13 31,-1 13-15,-13 0 15,14 39-16,52 14 1,-26 27 0,13-1-1,-53-39 1,-13 13-16,0-27 16,-39 14-1,-80-40 1,26 0-1,53 0 1,40-13 0</inkml:trace>
  <inkml:trace contextRef="#ctx0" brushRef="#br0" timeOffset="125308.07">7951 9684 0,'0'92'47,"26"-65"-31,1 26-1,-1 0 1,-26-27-16,27 14 16</inkml:trace>
  <inkml:trace contextRef="#ctx0" brushRef="#br0" timeOffset="125708.13">7990 9882 0,'0'0'0,"93"13"62,-27-26-46,-53 13-16,14-26 31,-27 12 16,-27 14-16,27 27 0,0-1-31,0 41 32,27-67-32,-14 0 15,66 26 1,-39-39-1,-13-27-15</inkml:trace>
  <inkml:trace contextRef="#ctx0" brushRef="#br0" timeOffset="126190.84">8440 9842 0,'-13'0'78,"0"14"-62,-14 12-1,14 1 1,13-1 0,79-26 31,-52 0-32,-1 0-15,1-13 16,-14 13-1,-13 40 17,-26 12-1,26-12-15,0-13 15,26-41-31</inkml:trace>
  <inkml:trace contextRef="#ctx0" brushRef="#br0" timeOffset="127206.48">9036 9895 0,'0'-26'32,"0"39"14,0 0-30,0 14 0,13 52 15,13-66 0,1-13 0,39-26-15,-40-14 0,-13 40-1,-13-26-15,27 26 47,-14 13-31,27-13-1,0 27 1,-14-41 0,0-12-1,-26 13 1,0-27 15,0 27 0</inkml:trace>
  <inkml:trace contextRef="#ctx0" brushRef="#br0" timeOffset="128099.3">9750 9671 0,'0'-27'0,"0"54"93,-13 25-77,-53 15 0,26 12-1,40-39-15,-53 13 16,13-27 0,14 14-1,52-54 48</inkml:trace>
  <inkml:trace contextRef="#ctx0" brushRef="#br0" timeOffset="128355.49">9776 9842 0,'0'27'16,"0"-1"15,14 1-16,-14-1 1,26-26 0</inkml:trace>
  <inkml:trace contextRef="#ctx0" brushRef="#br0" timeOffset="128522.31">9856 9737 0,'13'26'47</inkml:trace>
  <inkml:trace contextRef="#ctx0" brushRef="#br0" timeOffset="129104.67">9948 9842 0,'0'40'94,"14"66"-79,-14-93 1,13-13 0,13 0 15,14-26-16,-27-14 1,27 14-16,-14 39 63,1 40-48,12-14 1,-25-12-1,12-27 17</inkml:trace>
  <inkml:trace contextRef="#ctx0" brushRef="#br0" timeOffset="130936.1">11232 9948 0,'-14'0'125,"-12"0"-109,13 0-1,-14 27 1,27 12 15,0 1-15,0-13 0,27-27 15,-1 0-31,-13 0 31,-13-14-15,27-12-1,-1 13 1,-13 13 46,40 0-46,-39 26 0,52 1-1,-53-27 1,13 0 31</inkml:trace>
  <inkml:trace contextRef="#ctx0" brushRef="#br0" timeOffset="131719.73">11734 9710 0,'0'0'15,"-26"0"1,-14 0 15,14 0-15,-14 0-1,14 0 1,26 40 62,0 13-62,0 26-1,0 1 1,0-28 0,13 1-1,-13-39 1,26 12-1,-13-13 1,14 14 15,-1-27-15,-12 0 0,25 0-1,-12-13 1,-14 13 15,-13-14-31</inkml:trace>
  <inkml:trace contextRef="#ctx0" brushRef="#br0" timeOffset="132202.57">11919 9909 0,'-26'0'47,"26"-27"-31,-40 27-16,27 13 16,-13 27-1,26 0 1,0-1-1,0-25 1,79-14 0,-66-27 15,-13 1-15,0 13-1,0-14 16</inkml:trace>
  <inkml:trace contextRef="#ctx0" brushRef="#br0" timeOffset="132884.72">12025 9737 0,'0'0'0,"0"-27"16,14 27 15,25 0 0,-12 0-15,-1 0-1,-26 13-15,13-13 16,-13 27 62,27 52-47,-27-26-15,26 27 0,67 65 15,-93-132-31,26 67 31,-26-54 0,-53-26 16,40 27-31,-13-27-1,26 13 1,13-13 15,0 0-15</inkml:trace>
  <inkml:trace contextRef="#ctx0" brushRef="#br0" timeOffset="133901.15">13137 9922 0,'-27'0'47,"27"26"31,13 14-63,14-14-15,-27 1 16,26 13 0,1-40 15,-1-27-15,-26-26-16,0 40 15,13-27 1,14 40 15,13 0 0,-14 14-15,40-14 0,-53 0-1,-13-14 16,0 1-15,-39-13 0</inkml:trace>
  <inkml:trace contextRef="#ctx0" brushRef="#br0" timeOffset="134783.13">13652 9948 0,'-26'0'63,"0"0"-48,12 0 1,-12 14 0,26 12-1,13 0 1,0 14 0,67-40-16,-41 0 15,-12-13 1,-27-27-1,0 1 17,-27-1-17,-12 40 1</inkml:trace>
  <inkml:trace contextRef="#ctx0" brushRef="#br0" timeOffset="135433.65">13838 9882 0,'0'0'0,"0"13"94,0 14-63,-27-1-15,27 14-1,13 13 1,1-40-1,12-13 32,54-40-31,-54 1 0,-26-1-1,26 14 1,-26 39 15,40 13-15,-40 1-1,13-1 1,14-26-16,13-13 31,-40-13-31</inkml:trace>
  <inkml:trace contextRef="#ctx0" brushRef="#br0" timeOffset="135699.22">14182 9723 0,'0'40'31,"0"13"-15,0 53-1,0-14 1,0-52-16,0-27 16,0 14-1,26-54 1</inkml:trace>
  <inkml:trace contextRef="#ctx0" brushRef="#br0" timeOffset="136198.74">14459 9591 0,'0'0'15,"0"13"1,0 54-16,0-28 15,27 14-15,-27-13 16,66 105 0,-66-131-1,0 12 1,0-13 0,-13-13 46,-40 27-46,53 12-1,0-12 1,13-14 0,106-26-1,-92 13 1,26-66-1</inkml:trace>
  <inkml:trace contextRef="#ctx0" brushRef="#br0" timeOffset="137364.46">15200 9671 0,'-26'0'15,"26"26"48,13 14-48,-13-1-15,0 1 16,0 26 0,27-39-16,-27-14 15,39 13 1,14-26 0,-13 0-1,-14 0-15,-12 0 16,12 0-1,-26 27 1,-26-14 0,-1 27-1,-13-14-15,14-26 32,39 0 14,27 0-30,-27 0-16,27-13 16,-1 13-1,-25-27-15,12 27 16,1 0 0,-27-13-16,13 13 15,13-66 1,-26 40-1,0-1 17,-13 27-17,-27 27 17,40 52-17,0-66-15,0 27 16,27-40-16,-1 26 15,-13-26-15,27 0 16,0-13 0,-40 0-16,26-14 15</inkml:trace>
  <inkml:trace contextRef="#ctx0" brushRef="#br0" timeOffset="138397.34">16338 9948 0,'-26'0'16,"26"-26"15,-14 26 16,-12 13-31,-1-13-1,14 40 1,-13-14 0,52-13 46,54-13-46,-67 27-1,13-27 1,-26 13 0,0 14 15,-26-1-16,26-13-15,-13-13 16,13-26 31,0-1-31</inkml:trace>
  <inkml:trace contextRef="#ctx0" brushRef="#br0" timeOffset="138730.41">16404 9697 0,'-26'0'16,"26"40"15,13 39-15,27-39-16,-40 13 16,39 39-1,-12-39-15,-27-26 16,0-1-16,26 1 15,-26-41 1</inkml:trace>
  <inkml:trace contextRef="#ctx0" brushRef="#br0" timeOffset="138896.17">16470 10001 0,'106'0'62,"-79"0"-46,-1 0-16,1 0 16</inkml:trace>
  <inkml:trace contextRef="#ctx0" brushRef="#br0" timeOffset="139263.15">16788 9935 0,'-66'13'62,"39"27"-46,27 13-1,13 13 1,27-66 0,-13 0-1,-1 0-15,-26-13 16,0-27-1,0 27 1,0-14 0</inkml:trace>
  <inkml:trace contextRef="#ctx0" brushRef="#br0" timeOffset="139645.66">16854 10014 0,'26'14'31,"-26"39"-15,14-53-16,-14 26 16,0-39 46,0-40-31,0 13-15,26 27 0,1-13-1,78-1 1</inkml:trace>
  <inkml:trace contextRef="#ctx0" brushRef="#br0" timeOffset="140062.51">17092 9975 0,'0'0'0,"106"0"47,-80 0-31,14-13-16,53-14 31,-107 27 16,-38 0-32,-1 0 1,39 0 0,-12 40-1,39 26 1,14-40 0,-1-26-16,14 27 15,52-54 1</inkml:trace>
  <inkml:trace contextRef="#ctx0" brushRef="#br0" timeOffset="140945.29">17648 9671 0,'0'0'16,"0"39"0,0 1-1,13 39 1,27-26-16,-40-13 15,53 13 1,-53-27 0,0-39 46,-53 13-31,39 13-15,14 14 0,0 12-1,0-12 1,67-27 0,-1 0-1,-27-27-15,1 27 16,-13-39-16</inkml:trace>
  <inkml:trace contextRef="#ctx0" brushRef="#br0" timeOffset="141944.57">18680 9922 0,'0'-13'31,"-14"13"1,-12-27-17,13 27 17,-27 0-17,14 0-15,26 13 16,-27-13-16,27 40 15,0-13 1,0 12 0,13-39-1,1 0-15,12 0 32,14-39-17,-14 12 1,1 27 31,39 40-32,-27-27 1,-12 13 0,-1-26-1,-12 0 1</inkml:trace>
  <inkml:trace contextRef="#ctx0" brushRef="#br0" timeOffset="142311.44">18971 9869 0,'-27'0'47,"14"0"-32,-14 13 1,1 27-1,26 0-15,0-1 16,13-12 0,40-1-1,13-26 1,0-26 0,-39-14-16,-14 40 15,-13-40-15</inkml:trace>
  <inkml:trace contextRef="#ctx0" brushRef="#br0" timeOffset="142583.66">19196 9882 0,'-40'0'62,"13"13"-46,14 14-1,13-14-15,0 14 16,-26 12-16,65-12 16,14-1-1,13-26 1,-26-26 15,0 26-31</inkml:trace>
  <inkml:trace contextRef="#ctx0" brushRef="#br0" timeOffset="143293">19513 9935 0,'-26'0'31,"-1"0"1,14 0-17,-14 0 1,1 0 0,26 27-1,0 12 1,0-12-16,26-14 31,54-13-15,-54-40-16,1 1 31,-27 12-15</inkml:trace>
  <inkml:trace contextRef="#ctx0" brushRef="#br0" timeOffset="143642.56">19725 9882 0,'0'40'47,"39"0"-31,-39-27-16,27-13 15,-27 26 1,-13-52 46,-14-67-30,54 93-32,-27-26 15,26 26 1,40-27-16</inkml:trace>
  <inkml:trace contextRef="#ctx0" brushRef="#br0" timeOffset="144409.16">20029 9631 0,'0'13'32,"0"40"-32,0-13 15,13 52 1,27-26-16,-40-26 16,26 0-16,-26-14 15,0-13-15,27 14 31,-67-1 32,-39 1-47,79-1-1,0 1 1,13-27-1,0 0-15,67 0 32,-14-40-17,-40 14 1,1-1-16</inkml:trace>
  <inkml:trace contextRef="#ctx0" brushRef="#br0" timeOffset="144675.65">20399 9948 0,'0'40'47,"0"13"-31,0-27-1</inkml:trace>
  <inkml:trace contextRef="#ctx0" brushRef="#br0" timeOffset="144817.93">20439 9750 0,'-26'0'15,"52"0"-15,-39 0 16,39 0-1</inkml:trace>
  <inkml:trace contextRef="#ctx0" brushRef="#br0" timeOffset="145808.1">20532 9962 0,'0'0'16,"0"-27"0,0 54 62,13 25-63,-13-25 1,26-27-16,-26 26 31,27-26-15,26-13 15,0-27-15,-53 14-16,26 26 0,-26-26 15,27 65 48,-1-26-47,-13-13-1</inkml:trace>
  <inkml:trace contextRef="#ctx0" brushRef="#br0" timeOffset="146357.57">20981 9909 0,'0'0'0,"-13"0"110,-40 53-95,53-40 1,14-13 31,25 0-31,-12 0-16,-1 0 31,-13 0-16,14 0-15,-27 26 16,66 40 0,0 14-1,13-1 1,-52-26-16,-27-26 16,0-1-16,-13 14 15,-40-14 1,-66 1-1,-106-27 1,132-14 0</inkml:trace>
  <inkml:trace contextRef="#ctx0" brushRef="#br0" timeOffset="148156.23">6548 10557 0,'-13'0'46,"13"13"48,0 66-78,27-52-16,-27 13 15,26 13 1,-26-14 0,0-12-1</inkml:trace>
  <inkml:trace contextRef="#ctx0" brushRef="#br0" timeOffset="148672.35">6535 10782 0,'27'0'47,"39"-40"-32,-53 14 1,27 26 0,-14 0-1,-26-14 1,0-12 62,-13 26-62,13 13-1,0 0 1,0 14 0,40-1-1,13-26 1,-40 0-1,-13-13 1,0-13 0,-27 12-1,1 14 32,26-26-47</inkml:trace>
  <inkml:trace contextRef="#ctx0" brushRef="#br0" timeOffset="149654.54">7355 10729 0,'80'-13'78,"-80"-1"-62,26 14-16,-26-26 15,0-1 17,-13 27-17,-13 0 1,12 0 0,-39 14 15,53 25-16,0 1 1,27-27 0,26-13-1,-14 0-15,-25 0 16,78-53 0</inkml:trace>
  <inkml:trace contextRef="#ctx0" brushRef="#br0" timeOffset="150209.01">7660 10597 0,'0'0'15,"0"26"79,13 27-94,-13-13 16,13-40-1,14 0 1,-1 0-1,14-27 1,-27-13 0,27 40-1,-40-26-15,26 39 16,-13 40 0,-13-26 15,27-27-31,-27 26 15,13-26 1</inkml:trace>
  <inkml:trace contextRef="#ctx0" brushRef="#br0" timeOffset="151154.1">8109 10398 0,'0'53'78,"0"-27"-78,27 14 0,-27 0 16,26 0-16,-26-14 16,0 14-1,0-1-15,14-39 16,-14-13 31,-27 13-32,1 0 1,-1 0 0,27 13-1,0 14 16,13-27-31,54 26 32,-1-39-17,-40 13-15,-13-26 16,14 12 0,13 14-16,-27 0 62,66 14-31,-66-14-15,14 0 0</inkml:trace>
  <inkml:trace contextRef="#ctx0" brushRef="#br0" timeOffset="151311.04">8467 10477 0,'-27'-13'0,"54"26"0,-41-26 47</inkml:trace>
  <inkml:trace contextRef="#ctx0" brushRef="#br0" timeOffset="152185.73">8744 10663 0,'0'-14'16,"-26"-12"46,0 26-46,12 0 0,-12 26 15,26 14-15,13 0-1,0-14 1,27-26 15,13-13-15,-13 0-1,-14 13 1,14 0 0,-14 0-1,1-40 1</inkml:trace>
  <inkml:trace contextRef="#ctx0" brushRef="#br0" timeOffset="152619.12">8956 10597 0,'0'52'62,"0"15"-46,13-28-1,-13-12 17,53-40-17,-13 13-15,-27-40 16,40 0 0,-26 40-16,-27-26 15,13 26 1,-13 26-1,0 1 1,0-1 0,26-26-16</inkml:trace>
  <inkml:trace contextRef="#ctx0" brushRef="#br0" timeOffset="153967.37">9379 10663 0,'0'26'109,"0"14"-93,0-27-1,27-13 16,39 0-15,-39-26-16,12 26 16,1-67-1,-14 67 1,-26 14 15,0 12-15,0-13-1,0 14-15,40-27 32,-13 0-17,25 0 1,-25 0 0,-1-13-1,-12-1 1,-14-39-1,-27 53 32,1 27-31,26 13 0,0-1-1,26-39 1,27 0-1,-27 0 1,1 0-16</inkml:trace>
  <inkml:trace contextRef="#ctx0" brushRef="#br0" timeOffset="154385.01">10081 10570 0,'-14'0'15,"28"0"-15,-54 0 16,40 27 0,-27-14-1,-12 26 1,39-12-1,-13-1 1,39-26 15,-13 0-31,67 0 32,-67 14-17,-13 12 1,0-13 15,-53 14-15,26-27-1</inkml:trace>
  <inkml:trace contextRef="#ctx0" brushRef="#br0" timeOffset="154832.54">10253 10583 0,'0'0'15,"-27"14"1,14 12 15,-14 0-15,27-12 0,14-14-1,25 0 1,1 0-1,-13 0 1,-1 0 0,-26 26-1,26-13 1,-52 54 0,0-41-1,12-26 1,14 13-1</inkml:trace>
  <inkml:trace contextRef="#ctx0" brushRef="#br0" timeOffset="155016.85">10597 10808 0,'-40'53'16,"40"-26"15,0 12-15,-13-39-16</inkml:trace>
  <inkml:trace contextRef="#ctx0" brushRef="#br0" timeOffset="156915.26">11126 10477 0,'0'40'234,"0"-13"-218,13-27-16,-13 53 16,26 26-1,1-53 1,-27 14 0,0-27 15,13-13-16,53-13 17,-26 13-1,-14 0-31,-26 13 16,14 1-1,-14 12 1,-14-26-1,14 26-15,-39-26 16,-1 14 0,14-14-1,78-14 17,-12 14-32</inkml:trace>
  <inkml:trace contextRef="#ctx0" brushRef="#br0" timeOffset="157431.64">11509 10676 0,'0'13'110,"0"40"-79,0-26-31,14-27 31,12 0 0,-13 0-15,14-27 0,-1 27 15,-13 13-15,27-13 15</inkml:trace>
  <inkml:trace contextRef="#ctx0" brushRef="#br0" timeOffset="157681.62">11761 10477 0,'0'0'0,"0"14"16,13 78 15,-13-26-15,26-13-16,-26-13 16,0 0-1</inkml:trace>
  <inkml:trace contextRef="#ctx0" brushRef="#br0" timeOffset="157864.64">11721 10702 0,'0'0'15,"13"0"1,80 0-1,26-26 1,13-14 0,-92 14-16</inkml:trace>
  <inkml:trace contextRef="#ctx0" brushRef="#br0" timeOffset="158664.44">12607 10636 0,'-13'0'0,"13"-26"15,-26 26 17,-1 0-17,14 0 1,-13 0-1,26 13 1,-14 0 0,14 27-1,0 0 17,40-40-17,0 0 1,-27 0-16,13 0 15,14-27 1,-13 27 0,-1 13-1,0 14-15,-26-1 16,14 14 0,12-40-16</inkml:trace>
  <inkml:trace contextRef="#ctx0" brushRef="#br0" timeOffset="159431.93">13070 10464 0,'-26'0'47,"13"0"-32,-27 0-15,14 0 16,-14 0-1,13 0 1,27 53 47,0 40-48,14 13 1,12-14-1,-26-39-15,27-26 16,-14-14 0,13-13-1,14 0 1,-27 0-16,14 0 16,-1-27-1,-26 1-15,40 26 0,-40-13 16</inkml:trace>
  <inkml:trace contextRef="#ctx0" brushRef="#br0" timeOffset="159762.73">13322 10676 0,'-13'0'16,"26"0"-16,-66-27 16,26 27-1,1 27 1,26 39 0,13-26-1,27-14 1,-14-26-16,1 0 31,-27-39-15,0 12-1,0 1 1</inkml:trace>
  <inkml:trace contextRef="#ctx0" brushRef="#br0" timeOffset="160345.79">13388 10451 0,'40'-13'15,"-27"13"1,13 0 0,14 0-16,-27 0 31,-13 53 63,0-27-79,27 14 1,-1 39 0,-26-26-1,27 13 1,-27-26-1,0-27 1,0 14-16,0-1 31,-40-13-15,13-13 0,27 27 30</inkml:trace>
  <inkml:trace contextRef="#ctx0" brushRef="#br0" timeOffset="161212.04">14010 10716 0,'0'0'0,"-27"0"47,14-14-32,-13 14 1,-1 27 0,27-14-1,0 66 16,40-79-15,-27 0 0,-13-13-16,40 13 15,-27-26 1,13 26 0,1-13-1,13 13-15,-14 0 31,14 0-15</inkml:trace>
  <inkml:trace contextRef="#ctx0" brushRef="#br0" timeOffset="161478.03">14235 10491 0,'0'119'62,"39"-40"-62,-39-39 16,0 13-1,27-27 1</inkml:trace>
  <inkml:trace contextRef="#ctx0" brushRef="#br0" timeOffset="162377.16">14433 10702 0,'0'-26'16,"0"13"-1,0 52 79,0 14-63,0-13-15,13-40 0,-13-13 15,13 0-15,14-14-1,-1 27 1,1 0-1,-1 0 1,14 13 0,-27-13-1,14 0 1,-14 0 0,-13-13 15,0-13 0,0 12-15</inkml:trace>
  <inkml:trace contextRef="#ctx0" brushRef="#br0" timeOffset="162826.82">14843 10689 0,'0'-13'31,"-13"13"16,0 13 0,-14 14-31,27 12-1,27-39 17,-1-13-1,-13 13 0,14 0 0</inkml:trace>
  <inkml:trace contextRef="#ctx0" brushRef="#br0" timeOffset="163327.21">15015 10702 0,'0'0'0,"-13"0"63,13 27-48,0-1 16,26-26 32,14 66-32,0-26-15,-1 0-16,-25 0 15,39 65 1,-53-65-16,0-14 16,-40 1-16,27-27 15,-106 40 1,66-54 0,53-12-1,0-14 1,0 14-16,26-1 15,1 1-15</inkml:trace>
  <inkml:trace contextRef="#ctx0" brushRef="#br0" timeOffset="163832.59">15359 10689 0,'-13'0'47,"-14"0"-16,14 27-15,13-14 0,13 13 15,27-26-16,-13 0-15,92 0 32,-80 40-17,1-40-15,-40 26 16,0-12 0,-13-14-16,-14 39 15,-65 14 1,65-53-1,27 14-15</inkml:trace>
  <inkml:trace contextRef="#ctx0" brushRef="#br0" timeOffset="165458.29">16126 10689 0,'-13'0'187,"-13"13"-171,-1 14 0,14 13 15,13 12-15,13-52-1,40 0 1,0 0-1,-13 0-15</inkml:trace>
  <inkml:trace contextRef="#ctx0" brushRef="#br0" timeOffset="165874.71">16417 10689 0,'-26'0'32,"13"0"-1,-14 13-16,1 27 1,26 0 0,26-1-1,54-39 1,-41 0 15,-39-39-15,-26 39-1,13-13 1,13-14 15</inkml:trace>
  <inkml:trace contextRef="#ctx0" brushRef="#br0" timeOffset="167356.85">16576 10702 0,'0'-26'16,"0"52"-16,0-39 78,0 26-62,0 67 15,0-67-16,27-13 32,-1 0-31,-26-40 0,13 14-1,14-1 1,-27 1-1,26 39 79,-13 0-78,-13 14-1,27-1 1,-1-26-16,-26 14 16,14-14 31,12-14-32,0 1 1,1 13-1,-1 0 1,-12 0 0,12 0 15,1 0-15,-14 13-16,40-13 31,-27 0-16,14 0 1,-14 0 15,-26-13-15,0-13 15,0 12 0,-13 14 1,-13 0-1,12 27-31,14 13 16,0-14-1,14-13 1,25-13-1,27 0 1,-52 0-16,12 0 16,14-26-1,-40 13 1,0-14 0,0-13-1,0 14 1,-27 26 62,1 26-47,26 1-15,66-27-1,-39 0 1,25 0 0,-38 13-1,12 14 1,-26-14 0,-13 13-1,0-26 1,-14 0-1</inkml:trace>
  <inkml:trace contextRef="#ctx0" brushRef="#br0" timeOffset="168622.29">17873 10491 0,'-27'-27'32,"27"67"46,0 26-63,0-13 1,27 0 0,-1-13-1,-13-40 32,27 0-31,0 0-1,-1 0 1,-39 26 0,0 1-1,0 12 1,-13-12 0,0-27-1,13 26 63,66-26-46,-53 0-32,40-40 0,-26 40 15,39-13 1,-40-13-1,1-1 1,-27-12 0,-14 39 15,1 0-15,-26 13-1,39 40 1,0 0-16,0-14 15,0-25-15,66-14 16,-27 0 0,1 0-16,0 0 15</inkml:trace>
  <inkml:trace contextRef="#ctx0" brushRef="#br0" timeOffset="169521.54">18666 10967 0,'-13'0'46,"-13"-40"-14,12 1-17,-12-1 1,0 0-16,-1-119 31,27 67-15,0 26-1,0 39-15,27 1 16,-14 26 0,-13 26 15,0 40-31</inkml:trace>
  <inkml:trace contextRef="#ctx0" brushRef="#br0" timeOffset="169721.81">18574 10795 0,'0'0'16,"0"13"0,66-13 15,-13-26-16,-14-1 1,-12 27-16</inkml:trace>
  <inkml:trace contextRef="#ctx0" brushRef="#br0" timeOffset="170056.24">18812 10729 0,'-13'0'16,"-1"40"47,14 12-32,0-12-16,53-40 1,-13 0 0,-40-26 15,-13 26-15,0-27-1,13 1 1</inkml:trace>
  <inkml:trace contextRef="#ctx0" brushRef="#br0" timeOffset="170388.47">18971 10795 0,'26'26'15,"-26"-12"1,27 25 0,-14-39-16,-13 27 0,26-27 15,-26 26-15,-13-92 63,13 26-48,-26-12 1,39 38 0,13 14-1,27 0 1</inkml:trace>
  <inkml:trace contextRef="#ctx0" brushRef="#br0" timeOffset="170720.82">19275 10782 0,'40'0'31,"-27"0"-15,26-13-16,-12-1 31,-93 14 16,26 0-32,0 80 1,40-27 0,0-40-1,53 27 1,40-40-1,0 0 1,-54-27-16</inkml:trace>
  <inkml:trace contextRef="#ctx0" brushRef="#br0" timeOffset="171553.27">20029 10808 0,'0'-13'16,"-13"13"-16,-40-26 47,40 26-31,-27 0 15,40 39 0,13-12-15,27-1-16,13-26 31,-14-40-15,-25 40-1,-14-13-15,39 13 31,-12 13-15,-1 14 0,1 13-16,-1-40 15,1 26-15,12-26 16,-12 0 0,-1-13-1</inkml:trace>
  <inkml:trace contextRef="#ctx0" brushRef="#br0" timeOffset="172152.39">20532 10517 0,'-53'0'62,"26"0"-46,-12 0 0,-1 0-1,40 13 32,0 54-31,0-41-16,0 27 15,0 66 1,0-53-16,0-13 16,0 66-1,13-106 1,14-13-1,39-13 1,-27-40 0,-12 53-1,-27-26 1</inkml:trace>
  <inkml:trace contextRef="#ctx0" brushRef="#br0" timeOffset="172453.02">20677 10729 0,'0'0'0,"0"26"16,0 27-1,0 0 1,0-13 0,0-27-16,0 27 15,13-40 16</inkml:trace>
  <inkml:trace contextRef="#ctx0" brushRef="#br0" timeOffset="173135.47">20809 10583 0,'93'-26'63,"-40"26"-47,-27 13-1,-26 14 48,0-14-48,0 26 1,0 14 0,0-13-1,0-13 1,40 12-16,-13 27 31,-1-13-15,-26-26-1,0 12-15,0-25 32,-13-14-1,-40 26-16,40 1-15,-14-27 16,27 13 0,27-13-1,-1 0-15</inkml:trace>
  <inkml:trace contextRef="#ctx0" brushRef="#br0" timeOffset="173551.5">21458 10901 0,'0'0'15,"0"40"-15,-40-40 16,0 79 0,40-66-16,-13 27 15</inkml:trace>
  <inkml:trace contextRef="#ctx0" brushRef="#br0" timeOffset="175476.89">9922 11311 0,'0'0'0,"0"26"63,0-12-47,13 39-1,-13-27 1,0 0-1,0-39 48,0-40-47,13 27-1,14 26 1,-14-27-1,13 27 1,14 14 0</inkml:trace>
  <inkml:trace contextRef="#ctx0" brushRef="#br0" timeOffset="175849.96">10147 11377 0,'0'0'16,"0"-13"0,26 13-1,-26-13 1,0-14 15,-26 40 16,-1 40-16,27-13-31,0-27 16,0 27 0,66-14-1,40-39 1,-13-40-1,-40 0 1</inkml:trace>
  <inkml:trace contextRef="#ctx0" brushRef="#br0" timeOffset="176265.55">10491 11311 0,'-27'0'63,"1"0"-47,-14 13-1,40 14 1,0-1-16,27-26 31,12 27-15,14-1-1,13 0 1,-39 1-16,-1 39 16,1-13-1,-54 13 1,-26-53-1,14 40 1,-1-53-16,-13 0 16,40 0 15,39-39-31</inkml:trace>
  <inkml:trace contextRef="#ctx0" brushRef="#br0" timeOffset="176865.2">10769 11364 0,'0'0'16,"-27"0"-1,1 0-15,12 26 32,14 1-17,0 26 1,0-40-1,53-13 1,-26 0-16,-14 0 31,-13-27-15,40 14 0,-14 13-1,1 0 1,-1 0-16,-13 0 15,14 0 17,-27-39 46,26 12-63,-26 14-15,13 13 32,27 0-32</inkml:trace>
  <inkml:trace contextRef="#ctx0" brushRef="#br0" timeOffset="177398.44">11390 11139 0,'0'26'0,"0"-52"0,0 92 16,14-39-16,12 25 15,-26 1-15,53-13 16,-27 26-1,1-53 1,-40-13 15,-14-26 1,14 26-32,-27 0 15,1 26 1,39 27-1,0 0 1,13-26 0,26-27-16,-12 0 15,92-93 1,-53 53 0</inkml:trace>
  <inkml:trace contextRef="#ctx0" brushRef="#br0" timeOffset="178413.39">11880 11126 0,'0'0'0,"0"13"94,0 13-63,0 27-15,0 0 0,13 40-1,-13-53 1,13-14 0,-13 0-16,0 1 15,27-27 32,12 0 16,1 0-48,26 0 1,0-40-1,-66 27 1,14-13 0,-14-1-1,0 14 17,-27 13-17,14 0 1,-14 0-16,27 53 31,14-27-15,-14 1-16,39-27 0,54 0 31,-67 0-15,14-66-16</inkml:trace>
  <inkml:trace contextRef="#ctx0" brushRef="#br0" timeOffset="178780.88">12369 11298 0,'0'0'16,"0"-27"0,-13 27 15,0 13 0,13 1-31,0 25 31,26-12-15,14-27 0,26 0-1,-53 0-15,14 0 16,12 40-16,-25-14 31,-14 0-15,-14 1-1,-12-14 1,0-13 0</inkml:trace>
  <inkml:trace contextRef="#ctx0" brushRef="#br0" timeOffset="179229.79">12647 11284 0,'0'-26'0,"0"52"16,-13-39 15,0 40-15,13-1-1,-27 40 17,27-52-1,27-14-16,26 0 1,-27 0 0,0 26-16,1-26 15,-27 40 1,26-14-16,-26 14 31,-13-27-15,13 14-16,-40-27 15,14 26 1,0-26 0,26 13-16</inkml:trace>
  <inkml:trace contextRef="#ctx0" brushRef="#br0" timeOffset="180029.76">13639 11576 0,'0'0'0,"0"-14"16,-26-12 15,13-1 16,-27 27-32,13 0 1,14 14 0,13 12-16,0 27 15,0 0 1,27-27 0,12-26-1,1-13 1,-14-66-1,-26 52 1,0 1 15,27 26 1,-1 0-32</inkml:trace>
  <inkml:trace contextRef="#ctx0" brushRef="#br0" timeOffset="180329.51">13864 11602 0,'0'13'0,"0"-26"0,-13-53 78,-27-66-62,14 39-16,26 0 16,0-65-1,0 118 1,26 40 0,-13 0-1,14 0 1,-1 26-1,-26 1-15,27-1 0</inkml:trace>
  <inkml:trace contextRef="#ctx0" brushRef="#br0" timeOffset="180496.18">13745 11430 0,'119'0'47,"-13"-26"-32</inkml:trace>
  <inkml:trace contextRef="#ctx0" brushRef="#br0" timeOffset="181245.6">14552 11523 0,'66'-27'78,"-26"-26"-47,-40 27-15,0 13 0,-40 13 15,-13 39-15,53-26-16,-39 14 15,39 39 1,0-53-16,39-13 15,27 27 1,-13-27-16,0-13 16,13-54-1</inkml:trace>
  <inkml:trace contextRef="#ctx0" brushRef="#br0" timeOffset="181696.67">14843 11377 0,'0'0'0,"0"27"78,0 78-47,13-65-31,1-40 31,65-53 1,-26-26-17,0 66 1,-40 13 0,-13 13-16,0 53 15,0-26 1,0-14-1</inkml:trace>
  <inkml:trace contextRef="#ctx0" brushRef="#br0" timeOffset="182660.81">15280 11192 0,'0'0'0,"0"26"47,13 54-32,27 12 1,-14 14 0,-26-79-1,-26-41 48,-1 14-48,1 0 1,-1 14 0,27 12-16,0 1 15,0-1-15,13-13 31,14-13-15,52 0 0,-13-53-1,-39 14 1,-27 12 0,26 27-1,-12 0 32,12 27-31,-26-1-1,26 1 1,-12-27 0,-14-14-16</inkml:trace>
  <inkml:trace contextRef="#ctx0" brushRef="#br0" timeOffset="182798.06">15610 11126 0,'-26'0'16,"52"0"-16,-52 13 16,79 27-1</inkml:trace>
  <inkml:trace contextRef="#ctx0" brushRef="#br0" timeOffset="183443.9">15835 11483 0,'-26'0'63,"13"0"-48,-14 0 17,1 26-17,26 1-15,0-14 16,26 40 0,1-53-1,26 0 1,-53-13-1,39 13 1,-39-40-16,27 40 0,-1 0 31,27 0-15,-13 0 0,-14 0-1,-13 0 1</inkml:trace>
  <inkml:trace contextRef="#ctx0" brushRef="#br0" timeOffset="183959.62">16100 11470 0,'13'106'93,"14"-80"-77,-27-13 0,92-79 30,-26 0-14,-52 66-32,12 0 31,-26 26 0,0 14-15,26-40 15</inkml:trace>
  <inkml:trace contextRef="#ctx0" brushRef="#br0" timeOffset="185191.84">16457 11443 0,'0'13'78,"27"40"-62,-27-13 0,0 0-1,26-40-15,27-27 47,-13-12-31,-40 12-16,39 27 15,1-26 1,-27 26 0,-13 39 46,0-25-31,27-14-15,-14 0 0,13 0-1,14 0 1,-27 0-1,14 0 1,-27-27 15,0 1-15,0 12 15,-14 14 0,1 53-15,13-13 15,0 13-15,40-53 0,26 0-1,-26-26 1,-1-1-16</inkml:trace>
  <inkml:trace contextRef="#ctx0" brushRef="#br0" timeOffset="186024.57">17132 11443 0,'0'0'0,"0"-26"15,-13 39 63,-14 13-62,-13 14 0,14 0-1,26-27 1,0 14-1,53-27 32,0 0-31,-27 0-16,1 0 16,12 0-1,-39 13 32,-13-13-31,-13 26-1,12-26 1</inkml:trace>
  <inkml:trace contextRef="#ctx0" brushRef="#br0" timeOffset="186456.84">17383 11404 0,'-13'0'31,"-14"13"1,1 26-17,26-12-15,0-1 32,40-26-1,-1 0-16,-12 0 1,-1 0 0,-26 14 31,-13 12-32,-27 14-15,27-40 16,13 26-1,0-13-15</inkml:trace>
  <inkml:trace contextRef="#ctx0" brushRef="#br0" timeOffset="186974.02">17846 11099 0,'0'13'31,"0"1"-15,0 78 0,0 1-1,13 0 1,-13-41-1,0-12 1,0-27-16</inkml:trace>
  <inkml:trace contextRef="#ctx0" brushRef="#br0" timeOffset="187159.4">17899 11681 0,'0'0'15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6-26T01:11:24.007"/>
    </inkml:context>
    <inkml:brush xml:id="br0">
      <inkml:brushProperty name="width" value="0.05292" units="cm"/>
      <inkml:brushProperty name="height" value="0.05292" units="cm"/>
      <inkml:brushProperty name="color" value="#0070C0"/>
    </inkml:brush>
  </inkml:definitions>
  <inkml:trace contextRef="#ctx0" brushRef="#br0">15835 7805 0,'0'-26'47,"0"39"63,0 27-95,-13 39 1,13-13-1,-13-39 1,13-14-16,0 27 16,106-40-1,0-27 1,-54 1 15,-25 26-15,-40 13 15</inkml:trace>
  <inkml:trace contextRef="#ctx0" brushRef="#br0" timeOffset="382.64">15875 7990 0,'0'0'16,"238"-211"15,-119 131-15,40-12-16,-27-1 16,1 53-16,-14-12 15,-67 52-15,-12-27 16,-93 67 15,40-40-15</inkml:trace>
  <inkml:trace contextRef="#ctx0" brushRef="#br0" timeOffset="2281.31">16999 7210 0,'0'-27'16,"-13"27"0,26 67 109,-13-54-125,14-13 15,-14 26 1,26-26-16,-13 0 15,27-26 1,-13 26 0,-1-40-16,-13 40 15,-13-13-15,27 13 16,-27 26 46,26-26-46,1 0 0,12 0-1,1-13-15</inkml:trace>
  <inkml:trace contextRef="#ctx0" brushRef="#br0" timeOffset="2585.83">17370 7197 0,'0'-14'16,"-13"-12"15,-14 39 32,40 27-48,27-40 1,-13 0 0,-1 0-1,-26-27 1,0 1 15,-26 13-15</inkml:trace>
  <inkml:trace contextRef="#ctx0" brushRef="#br0" timeOffset="2863.81">17555 6879 0,'0'93'31,"0"-67"-15,13 14-16,-13 0 16,27-1-1,-27 1 1</inkml:trace>
  <inkml:trace contextRef="#ctx0" brushRef="#br0" timeOffset="3014.97">17542 7091 0,'26'-13'15,"1"13"-15,-14-40 16,53 13 0,-53 27-1</inkml:trace>
  <inkml:trace contextRef="#ctx0" brushRef="#br0" timeOffset="3830.28">18164 7038 0,'39'0'62,"-12"-27"-46,-27 1 15,0 13-15,-40 13 15,0 0 0,14 39 1,66 41-17,-1-54 1,41-26 0,-54 0-16,14 0 15,13-26 1</inkml:trace>
  <inkml:trace contextRef="#ctx0" brushRef="#br0" timeOffset="4079.97">18402 6932 0,'26'27'31,"40"12"-15,-39-12-16,26 12 15,-14 1 1,-39-27 0,27-13-1</inkml:trace>
  <inkml:trace contextRef="#ctx0" brushRef="#br0" timeOffset="4295.89">18561 6945 0,'-40'0'16,"80"0"-16,-107 27 15,54-27-15,-13 53 0,-1-40 16,1 13 0,26 14-16,-27-13 0,27-1 15,14-26 1</inkml:trace>
  <inkml:trace contextRef="#ctx0" brushRef="#br0" timeOffset="4729.58">18812 6985 0,'-27'0'31,"14"0"-15,13 13 0,0 27-1,0-27 1,0 27-1,13-40 1,27-27 0,-13 1-1,-27 13 1,13 13 15,13 0-15,14 13-1</inkml:trace>
  <inkml:trace contextRef="#ctx0" brushRef="#br0" timeOffset="4974.25">19063 6972 0,'-13'13'32,"26"-26"-32,-52 52 15,39-25 1,0 12 0,26 1-1,-13-27-15,53 0 31,-52-14-31</inkml:trace>
  <inkml:trace contextRef="#ctx0" brushRef="#br0" timeOffset="5345.69">19248 6720 0,'0'119'63,"14"-52"-47,12-28-16,-26 1 15,0-27 1,0 27-16</inkml:trace>
  <inkml:trace contextRef="#ctx0" brushRef="#br0" timeOffset="5528.53">19235 6919 0,'146'-27'62,"-146"1"-62</inkml:trace>
  <inkml:trace contextRef="#ctx0" brushRef="#br0" timeOffset="5795.21">19460 6681 0,'-26'53'31,"26"-27"-31,13 1 16,-13 12-16,0 27 15,26-26 17,1-13-17</inkml:trace>
  <inkml:trace contextRef="#ctx0" brushRef="#br0" timeOffset="6219.16">19592 6879 0,'0'13'94,"-13"67"-63,13-67-15,13 13 15,1-26-15,78 0 15,-26 40-15,-52-40-16,12 53 15,-26 0 1,0-40-16,-40 14 16,-26-27-1,27 0 1,12 0-16</inkml:trace>
  <inkml:trace contextRef="#ctx0" brushRef="#br0" timeOffset="6977.82">18296 7157 0,'0'0'0,"0"26"63,40 1 46,92-27-93,159 26-1,66-26 1,-185 0-16,-13 0 0,-14 0 15,1 0 1,-120 0 0</inkml:trace>
  <inkml:trace contextRef="#ctx0" brushRef="#br0" timeOffset="7796.3">20241 6853 0,'-27'0'47,"54"66"-32,-27-26 1,39 39-16,-12-39 16,-27-14 15,0 1-15</inkml:trace>
  <inkml:trace contextRef="#ctx0" brushRef="#br0" timeOffset="7993.47">20161 7011 0,'80'-26'47,"25"26"-31,-78 0-1,-14-13-15</inkml:trace>
  <inkml:trace contextRef="#ctx0" brushRef="#br0" timeOffset="8535.1">20466 6800 0,'0'39'63,"0"14"-48,0-13 1,13 0-16,-13 13 0,0-27 15,0 14-15,26-14 16,-26-12 0,27-14-1,12-27 1,-12-13 0,-27 27-1,26 13 1,-13 0-1,27 13-15,53-13 32,-67-13-17,-26-13 1,0 12 0,0-12-1,-79 26 1,79 13-1,0 40 1,26-13 0,107-40 15,-94 0-31</inkml:trace>
  <inkml:trace contextRef="#ctx0" brushRef="#br0" timeOffset="9509.87">21299 6959 0,'-27'13'156,"1"0"-125,119-13 32,-27 53-48,-40-27 1,-39 1 0,-13-1-1,-14 1 1,53-40 15,0 13-15</inkml:trace>
  <inkml:trace contextRef="#ctx0" brushRef="#br0" timeOffset="9891.83">21590 7025 0,'0'0'16,"-13"0"-1,13-27-15,-27 27 16,-12 0 15,39 13-15,0 1-16,0 25 15,13-12 1,27-27 0,-14 0 15,0-27-15,1 27 30,-14 0-30,14 0-16,-1 0 16,1-26-16</inkml:trace>
  <inkml:trace contextRef="#ctx0" brushRef="#br0" timeOffset="10515.91">21788 6985 0,'0'0'16,"-13"-13"-16,13-14 15,0 41 48,0 12-32,0 14-15,0-1-1,13-25 1,1-14 0,25 0 15,-12-27-15,-27 1-16,13 26 62,27 0-46,-14 0-1,1 0 1,-1 13 0,27-13 15,-27 0-16,1-27 17,-27 1-17,-27 26 17,27 13-17,-26-13-15,26 27 16,13-1-1,27 1 1,79-27 0,-66-14-1</inkml:trace>
  <inkml:trace contextRef="#ctx0" brushRef="#br0" timeOffset="11457.17">22701 7038 0,'0'-27'16,"-13"27"-16,-27-26 31,14 26-15,13 0-1,-14 40 1,27-14 0,0 1-1,40-27 1,0 0 15,-14 0-15,0-14-1,1 14-15,-14 0 16,-13-13-16,40 13 16,-14 0-16,27-26 31,-26-1-15,-14 14 15,-13-13-16,-40 26 1,1 0 0,131 26 46,1 0-31,-93-12-31,26 12 16,-26 14 0,-13-40-16,13 40 15,-93-1 1,120-52 31</inkml:trace>
  <inkml:trace contextRef="#ctx0" brushRef="#br0" timeOffset="12050.45">23588 7011 0,'0'0'15,"-40"-26"16,13 26-15,-12 0 0,-1 26-1,40 1 1,0-1 0,40-26-1,-1 0-15,1 0 16,26 0-1,-39 0-15,-14 0 16,66 0 0,-79 27-1,27-27-15,-27 13 16,26-13-16,-26 27 16</inkml:trace>
  <inkml:trace contextRef="#ctx0" brushRef="#br0" timeOffset="13905.47">18031 7594 0,'-26'26'31,"26"40"0,13-39-31,-13 12 16,0 1-16,27-14 16,-27 41-1,26-41-15,-26-13 16,0-39 15,-13-27-15,13 0-16,-27 0 15,27-92 1,0 105-16,0 27 16,14-14-1,65 27 1,-39 13 0,-40 27-1,0 26 16,-27-26-31,-13 0 16,27-40-16,-13 39 0,-14-39 31</inkml:trace>
  <inkml:trace contextRef="#ctx0" brushRef="#br0" timeOffset="14238.42">18283 7607 0,'0'0'16,"-27"0"-1,14 0 1,13 39 15,0 1-15,26-13-1,14-27-15,-13 0 16,-27-40 15,-14 13-15</inkml:trace>
  <inkml:trace contextRef="#ctx0" brushRef="#br0" timeOffset="14454.62">18415 7607 0,'0'0'0,"13"26"62</inkml:trace>
  <inkml:trace contextRef="#ctx0" brushRef="#br0" timeOffset="14621.38">18415 7435 0,'0'-27'31,"0"54"-31,0-40 15,13 13-15</inkml:trace>
  <inkml:trace contextRef="#ctx0" brushRef="#br0" timeOffset="15070.92">18587 7554 0,'0'0'0,"0"40"94,0-1-78,0-26-16,0 14 31,66-54 31,-26-12-46,-1 65 15,-39 14-15,14-27 0,12-13-1</inkml:trace>
  <inkml:trace contextRef="#ctx0" brushRef="#br0" timeOffset="15354.16">18891 7369 0,'0'26'31,"0"93"-15,0-92 0,0 78-1,0-65 1,0-13-1</inkml:trace>
  <inkml:trace contextRef="#ctx0" brushRef="#br0" timeOffset="15986.53">18904 7646 0,'133'-26'78,"-54"0"-62,-79 12 15,-13-12 0,-14 26-15,1 0-1,26 66 17,0-53-17,0 27 1,26-14-16,27-26 31,-13 0-15,-40-13-16,27 13 62,65 27-46,-52-27 0,-14 0-16,14 53 15,0-53-15,-14 26 16,-39-66 46,-14-39-46,27 26 0,14 27-1,12-1 1,1 27-1,-1 0-15</inkml:trace>
  <inkml:trace contextRef="#ctx0" brushRef="#br0" timeOffset="16253.45">19711 7382 0,'0'40'47,"0"65"-32,0-78 1,0-1-16</inkml:trace>
  <inkml:trace contextRef="#ctx0" brushRef="#br0" timeOffset="16469.87">19751 7792 0</inkml:trace>
  <inkml:trace contextRef="#ctx0" brushRef="#br0" timeOffset="39339.06">17013 8321 0,'0'40'188,"13"13"-173,-13-27 1,26-26-16,-26 40 16,27-14-1,-1-79 32,-26 27-31,0 0-16,27-27 15,-1 26 1,1-13 0,-27 67 46,13 52-46,13-79-1,-26 27-15,27-27 16,-27 26 0,13-26 15,14-39-15,-27-1-16,26 40 15,0-40 1,-12 40 15,-14 40 0,26 13-15,1-27 0,-14-26-1,26-26 1</inkml:trace>
  <inkml:trace contextRef="#ctx0" brushRef="#br0" timeOffset="39733.92">17568 8361 0,'-53'0'63,"40"0"-47,-13 13-1,26 40 1,0-40-1,39-13 1,1 0 0,-40-26 31,0-1-16</inkml:trace>
  <inkml:trace contextRef="#ctx0" brushRef="#br0" timeOffset="40100.6">17661 8387 0,'13'40'47,"14"0"-16,-27-1-15,0-52 31,0-27-32,0 14-15,0 13 16,0-53 0,39 66 15</inkml:trace>
  <inkml:trace contextRef="#ctx0" brushRef="#br0" timeOffset="40451.28">17926 8401 0,'0'0'15,"39"0"32,-12 0-16,-27-14-15,-14-12 15,1 26-15,-13 0-1,-1 53 1,27-40 0,0 13-16,0 1 15,53-1-15,0-26 32,13 0-17,-39-26-15</inkml:trace>
  <inkml:trace contextRef="#ctx0" brushRef="#br0" timeOffset="41248.79">18508 8149 0,'0'80'63,"13"65"-48,27-105 1,-40-14-16,26 27 31,0-53 0,-12 0-15</inkml:trace>
  <inkml:trace contextRef="#ctx0" brushRef="#br0" timeOffset="41432.44">18732 8440 0,'-13'27'16,"13"12"31,13-52-31</inkml:trace>
  <inkml:trace contextRef="#ctx0" brushRef="#br0" timeOffset="41565.76">18772 8242 0,'0'-27'0,"0"54"0,-26-54 15,65 27 17,1 0-32</inkml:trace>
  <inkml:trace contextRef="#ctx0" brushRef="#br0" timeOffset="41899">18904 8109 0,'0'14'47,"0"52"-31,0-26-16,14-1 15,12 67 1,-26-66-16,0-14 15,27 1-15,-27-1 16</inkml:trace>
  <inkml:trace contextRef="#ctx0" brushRef="#br0" timeOffset="42204.24">19076 8321 0,'-26'13'31,"26"14"-16,-40 26 1,40-40-16,0 40 16,0-27-1,40-26 1,-14 0 0,-12-39 15,25 39-31</inkml:trace>
  <inkml:trace contextRef="#ctx0" brushRef="#br0" timeOffset="42565.16">19156 8401 0,'13'0'15,"14"0"-15,25 0 31,-12 0-15,-13-27 0,-27 1-1,0 12 1,-40 14 15,13 27 16,27 13-31,0-14-16,27 14 31,92-40-15,-66-14-16</inkml:trace>
  <inkml:trace contextRef="#ctx0" brushRef="#br0" timeOffset="43497.34">19910 8334 0,'0'0'0,"-27"0"16,-12 0 46,12 0-31,14 27-15,-13-1 0,26-12-1,13-14-15,-13 26 16,26-26-16,1 0 15,26-13 1,-27-27 0,1 27-1,-1 13 1,0 0 0,-26 26-16,53 1 0,-26-1 15,39 27 16,-40-53-31,14 0 16</inkml:trace>
  <inkml:trace contextRef="#ctx0" brushRef="#br0" timeOffset="44413.23">20770 8334 0,'-13'-26'63,"-1"26"-48,-25 0 1,12 13 0,-13-13-16,40 27 15,-39-14 1,12 40-16,54 26 31,52-79-15,-39 0-16,13 0 15,53-26 1</inkml:trace>
  <inkml:trace contextRef="#ctx0" brushRef="#br0" timeOffset="44762.5">21021 8348 0,'0'0'16,"-13"0"-1,-27 0 1,14 13-1,-1 27-15,27-27 16,14 26 0,-1-39-16,13 27 15,40-27 1,-39 0 0,-27-13-16,0-1 15,-13 14 1,-14-26-16,-13-14 31</inkml:trace>
  <inkml:trace contextRef="#ctx0" brushRef="#br0" timeOffset="45529.23">21220 8361 0,'0'0'0,"0"-13"16,0 66 124,0-1-124,13-12-1,13-40 17,40-40-17,-26 1 1,-40 26 0,27 13-1,12 0 48,-12 0-63</inkml:trace>
  <inkml:trace contextRef="#ctx0" brushRef="#br0" timeOffset="45962.23">21603 8308 0,'-13'0'0,"0"0"15,-27 13 1,14 27-1,26-27 17,26-13 15,27 0-32,-53 27-15,26-27 16,14 26-1,-40-13 1,0 14 0,0-14-1,-40-13-15,40 26 0,-66-26 16,66 27 0,0-40-1</inkml:trace>
  <inkml:trace contextRef="#ctx0" brushRef="#br0" timeOffset="46561.92">21736 8136 0,'13'79'78,"13"107"-63,-13-147 1,-13-12 0,0-14-1,27-13 1</inkml:trace>
  <inkml:trace contextRef="#ctx0" brushRef="#br0" timeOffset="46744.5">21683 8374 0,'39'0'32,"14"0"-32,0-13 15,-13 13-15,-1-40 0,1 40 16,0-13-16,-14 13 31</inkml:trace>
  <inkml:trace contextRef="#ctx0" brushRef="#br0" timeOffset="47244.21">22119 8361 0,'0'0'0,"-26"0"32,26-27-32,-14 27 31,-12 27-15,26 13-1,0 12 1,0-25-1,26-27 17,27-40-17,-53 14 1,27 26 0,-1 13 15,-12-13-31,12 26 15,14-26 1</inkml:trace>
  <inkml:trace contextRef="#ctx0" brushRef="#br0" timeOffset="48032.58">22357 8321 0,'0'0'15,"0"27"48,0 39-47,0-40-16,14-13 0,-14 14 15,26-1 16,0-39 1,27-13-17,-53-14-15,14 40 16,-14-13-16,26 13 47,-26 53-32,26-53 17,1 0-1,-27-27-31</inkml:trace>
  <inkml:trace contextRef="#ctx0" brushRef="#br0" timeOffset="48377.39">22781 8057 0,'0'198'63,"0"-66"-47,0-13-1,0-66 1,0-26-16</inkml:trace>
  <inkml:trace contextRef="#ctx0" brushRef="#br0" timeOffset="48550.32">22582 8440 0,'0'0'0,"357"-39"47,-79-28-31,-238 67-16,-14-39 16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6-26T01:14:20.011"/>
    </inkml:context>
    <inkml:brush xml:id="br0">
      <inkml:brushProperty name="width" value="0.05292" units="cm"/>
      <inkml:brushProperty name="height" value="0.05292" units="cm"/>
      <inkml:brushProperty name="color" value="#0070C0"/>
    </inkml:brush>
  </inkml:definitions>
  <inkml:trace contextRef="#ctx0" brushRef="#br0">8480 4485 0,'13'0'94,"-39"0"328,26 26-407,-14-26 1,14 40 0,-26-14-1,26-12 1,0 12-1,-26-26 1,26 13 0,26 14 77,27-27-77,26 26 0,14-26-1,-1 0 1,-65 0 0,-1 0-1,-52 0 32,-1 0-31</inkml:trace>
  <inkml:trace contextRef="#ctx0" brushRef="#br0" timeOffset="416.9">8480 4657 0,'26'0'31,"40"-27"-15,-39 27-1,118-39 1,120-14 15,-225 53-31</inkml:trace>
  <inkml:trace contextRef="#ctx0" brushRef="#br0" timeOffset="35589.76">9406 4471 0,'0'-13'78,"0"106"32,26-27-95,-12-40-15,25 1 31,27-27-15,-39-66 15,-1 0-15,-26 79 46,80 66-46,-41-79 0,1-13-1,-40-13 17,0-41-17,0 28 1</inkml:trace>
  <inkml:trace contextRef="#ctx0" brushRef="#br0" timeOffset="36593.68">9842 4273 0,'0'0'0,"0"-26"47,0 131 31,14 14-62,12-13 15,-13-79-16,40-40 48,-39-14-47,12 1-1,14 26 1,-40 13 15,0 27-15,0-14-1,39-26 17,-25-13-1,12 13-31</inkml:trace>
  <inkml:trace contextRef="#ctx0" brushRef="#br0" timeOffset="36993.18">10186 4564 0,'27'0'15,"-1"0"17,1-26-32,39 12 15,-66-12 17,0-1-1,-26 27 0,-1 14 0,1 39-15,26 13 15,13-66-31,-13 13 0,53-13 31,-27 0-31,14-26 16</inkml:trace>
  <inkml:trace contextRef="#ctx0" brushRef="#br0" timeOffset="37735.61">10504 4458 0,'0'27'94,"0"79"-79,0-54 17,26-52-1,1-26-15,-1-14-1,-12 14 16,-14-1-31,26 27 16,-13 14 15,-13 12-15,0-13 0,0 14 15,27-27-16,-27-13-15</inkml:trace>
  <inkml:trace contextRef="#ctx0" brushRef="#br0" timeOffset="38951.78">11205 4498 0,'0'13'94,"0"14"-79,13 39 16,27-66-15,-27 0 0,-13-40-16,27 0 15,-1 40 1,-26-39 0,27 92 30,26 26-14,-1 14-17,-25-1 1,-27-26 0,0 0-1,-27-66 1,1 27-16,-67-27 31,40 0-15,27-13-1,26-27-15,0 14 16,26-27 0,54 0-1,-40 13-15</inkml:trace>
  <inkml:trace contextRef="#ctx0" brushRef="#br0" timeOffset="39275.29">11695 4485 0,'-27'0'16,"54"0"-16,-94 0 31,41 39 0,66 28-15,39-41 15,-53-79-15,-26 0 15,-26 53 0</inkml:trace>
  <inkml:trace contextRef="#ctx0" brushRef="#br0" timeOffset="39853.26">11840 4471 0,'0'0'16,"-13"0"62,13 14-47,0 39-15,40 13 15,-14-66 0,14-27-15,-14-12-16,1 12 31,-27 14-31,13-14 31,13 27 1,14 14-17,0 25 17,-14-12-1,1-27-16</inkml:trace>
  <inkml:trace contextRef="#ctx0" brushRef="#br0" timeOffset="41493.22">12740 4260 0,'0'26'78,"13"54"-62,-13-27-16,13 52 31,14-65 0,-41-40 16,-39-26-31,1 52 31,52 1-32,0-14 17,26 13-1,27-26-16,0-26 1,-40 26-16</inkml:trace>
  <inkml:trace contextRef="#ctx0" brushRef="#br0" timeOffset="41866.06">12885 4538 0,'27'0'47,"52"0"-31,-26-27 15,-27 14-15,-26-14 15,-66 27 16,27 14-16,39 25-31,-14-12 16,14-1-1,53-26 1,27 0-1,-1 0 1</inkml:trace>
  <inkml:trace contextRef="#ctx0" brushRef="#br0" timeOffset="42169.11">13256 4471 0,'-53'53'94,"53"14"-79,39-54 17,133-26-1,-145 13-31,-27-14 0</inkml:trace>
  <inkml:trace contextRef="#ctx0" brushRef="#br0" timeOffset="42834.89">13494 4233 0,'0'0'16,"26"119"31,40 80-16,-39-80 0,-14-79-15,13-67 15,1-39-15</inkml:trace>
  <inkml:trace contextRef="#ctx0" brushRef="#br0" timeOffset="43364.37">13838 4551 0,'0'-27'15,"-14"27"16,-25-13 1,-1 13-32,27 40 31,13 52-15,26-65 15,27-40 0,-40-27 0,27 40-15,-13 0-16,-1 0 31,1 0-15,-14 0-1,13 0 1</inkml:trace>
  <inkml:trace contextRef="#ctx0" brushRef="#br0" timeOffset="43746.15">14063 4591 0,'0'0'0,"13"13"31,13 13-31,1 14 31,-27-53 16,-27-53-15,27 52-32,-26-39 31,52 40-16,1 13-15,12 0 16</inkml:trace>
  <inkml:trace contextRef="#ctx0" brushRef="#br0" timeOffset="44162.14">14274 4511 0,'27'0'32,"-14"0"-1,13-26 16,-26-1-16,-13 27 0,0 0-15,13 13-16,-53 67 31,106-14 0,-13-66-31,158 0 32,-13-66-17</inkml:trace>
  <inkml:trace contextRef="#ctx0" brushRef="#br0" timeOffset="45510.49">15425 4485 0,'-26'0'125,"-27"0"-94,40 0-15,-14 53 15,27-14 0,27 1-15,-1-40-1,1-13 1,25-27 0,-25 40 15,-1 0-15,1 0-1,-1 0 1,14 27 15,0-27-15,-14 0-16</inkml:trace>
  <inkml:trace contextRef="#ctx0" brushRef="#br0" timeOffset="46548.51">16153 4366 0,'-27'13'94,"1"40"-63,-1 0-15,54-53 15,39 0 0,13 13 1,-79 13-17,-39 14 16,-14-13 1,53-1-1,53-92-15</inkml:trace>
  <inkml:trace contextRef="#ctx0" brushRef="#br0" timeOffset="46895.26">16312 4220 0,'0'0'16,"0"66"31,26 40-31,53-13 15,-52-54-16,-27-12 1</inkml:trace>
  <inkml:trace contextRef="#ctx0" brushRef="#br0" timeOffset="47055.91">16325 4524 0,'26'-26'16,"27"26"-16,0-27 31,-13 27-15</inkml:trace>
  <inkml:trace contextRef="#ctx0" brushRef="#br0" timeOffset="47400.99">16616 4485 0,'0'0'0,"0"53"31,0-14-31,26-12 32,-26-40 15,0-67-16,0 40-31,40-26 15,-40 53 1,13 13 0,27 0-1,-14 0 1</inkml:trace>
  <inkml:trace contextRef="#ctx0" brushRef="#br0" timeOffset="47701.36">16907 4485 0,'13'92'47</inkml:trace>
  <inkml:trace contextRef="#ctx0" brushRef="#br0" timeOffset="47835.13">16960 4273 0,'0'0'15</inkml:trace>
  <inkml:trace contextRef="#ctx0" brushRef="#br0" timeOffset="48689.44">17224 4471 0,'0'0'0,"0"-26"31,0 39 63,0 53-78,14-26 15,25-40 0,-12-13-31,12-27 16,-25 27-1,12 13 1,1 0 0,-27 26-1,0 1 1,39-27 15,-26 0-31</inkml:trace>
  <inkml:trace contextRef="#ctx0" brushRef="#br0" timeOffset="49150.54">17621 4445 0,'-13'0'15,"-13"0"1,12 13 0,14 14-1,0-1 17,0-13-17,14-13 1,52 0-1,-53 0 17,66 0-17,-65 14-15,38 78 16,1 14 0,-53-27 15,-53-12-16,27-67-15,0 0 16,-14 0 0,80-27 15</inkml:trace>
  <inkml:trace contextRef="#ctx0" brushRef="#br0" timeOffset="50241.89">18349 4445 0,'0'0'0,"0"-13"62,0 39-15,0 67-16,40-67 1,-1-65-17,-12-1 17,-14 40 30,53 26-46,-39-39-1,-27-53 17,0 53-17</inkml:trace>
  <inkml:trace contextRef="#ctx0" brushRef="#br0" timeOffset="50609.3">18865 4180 0,'-27'133'78,"-39"65"-47,13-132 0,80-79 0</inkml:trace>
  <inkml:trace contextRef="#ctx0" brushRef="#br0" timeOffset="51334.17">19420 4180 0,'-92'133'94,"92"-120"-63,66-26-15</inkml:trace>
  <inkml:trace contextRef="#ctx0" brushRef="#br0" timeOffset="51498.42">19539 4167 0,'-26'106'47,"26"-93"-32,0 14-15,13-27 32</inkml:trace>
  <inkml:trace contextRef="#ctx0" brushRef="#br0" timeOffset="52364.4">19817 4194 0,'0'26'47,"14"27"-16,-1-27-31,13-26 31</inkml:trace>
  <inkml:trace contextRef="#ctx0" brushRef="#br0" timeOffset="52559.19">19936 4127 0,'-13'27'16,"26"66"15,53-54-15,-52-39 0</inkml:trace>
  <inkml:trace contextRef="#ctx0" brushRef="#br0" timeOffset="53041.1">20254 4551 0,'-13'53'46,"-67"105"-14,80-118-1</inkml:trace>
  <inkml:trace contextRef="#ctx0" brushRef="#br0" timeOffset="55412.02">9353 5345 0,'13'79'109,"-13"-13"-78</inkml:trace>
  <inkml:trace contextRef="#ctx0" brushRef="#br0" timeOffset="55571.96">9419 5120 0,'0'0'15,"-13"0"1,26 26 15,14-13-31</inkml:trace>
  <inkml:trace contextRef="#ctx0" brushRef="#br0" timeOffset="56304.86">9525 5278 0,'13'80'78,"-13"-67"-62,27 27-1,-27-14 1,13-26-16,13-79 62,1 26-46,-27 40 0,0-14-1,26 54 48,-26 12-48,0-12-15,0-1 16,14-13 0,12-13 15,-26-26-15,26 0-16,1-1 15,-27 1 1,13 26 15,-13 26-15,0-13-1,0 14 1,27-1 0</inkml:trace>
  <inkml:trace contextRef="#ctx0" brushRef="#br0" timeOffset="56837.28">9935 5318 0,'40'159'47,"-14"0"-16,-26-133 0,0-39 0,-13 0-31,-27-120 32,14-12-17,26 79 1,0 39 0,26-12-1,14 12 1,-14 67-1,-26 13 1,0 0 0,-13-1-1,0-52 1,-27 14 0,14-14 15,26-27-31</inkml:trace>
  <inkml:trace contextRef="#ctx0" brushRef="#br0" timeOffset="57166.82">10134 5067 0,'-27'26'32,"67"133"-1,-14-66-16,-26-67 1,13-26-16,-13-13 63</inkml:trace>
  <inkml:trace contextRef="#ctx0" brushRef="#br0" timeOffset="57416.5">10319 5292 0,'0'39'47,"0"1"-32</inkml:trace>
  <inkml:trace contextRef="#ctx0" brushRef="#br0" timeOffset="57539.92">10292 5067 0,'0'0'16,"0"26"-16</inkml:trace>
  <inkml:trace contextRef="#ctx0" brushRef="#br0" timeOffset="58401.35">10649 5278 0,'0'-13'63,"-52"40"-32,25 52 0,27 0 0,27-79-31,52 0 32,-66 0-32,14-13 0,-1 13 15,-26-26-15</inkml:trace>
  <inkml:trace contextRef="#ctx0" brushRef="#br0" timeOffset="58644.71">10835 5305 0,'0'53'78,"39"-14"-62</inkml:trace>
  <inkml:trace contextRef="#ctx0" brushRef="#br0" timeOffset="58788.24">10888 5106 0,'0'0'16</inkml:trace>
  <inkml:trace contextRef="#ctx0" brushRef="#br0" timeOffset="59065.88">11033 5067 0,'0'53'31,"0"-106"-31,40 278 31,-40-186-31,39 54 32</inkml:trace>
  <inkml:trace contextRef="#ctx0" brushRef="#br0" timeOffset="59234.56">11020 5331 0,'13'0'16,"0"0"-1,67-39 1,26-14 15</inkml:trace>
  <inkml:trace contextRef="#ctx0" brushRef="#br0" timeOffset="59934.26">11377 5120 0,'0'0'15,"0"53"32,13 26-31,-13 14-1,0-27 17,40-13-17,-14-53 1,-12 0 0,-14-14-16</inkml:trace>
  <inkml:trace contextRef="#ctx0" brushRef="#br0" timeOffset="60486.94">11562 5345 0,'0'0'0,"0"26"46,0 27-14,53-53 15,-40-13-32,27-14 32,-13 27-31,-14 13 31,13 1-32,-26 12-15,27 1 16,-27 39-1,13 0 1,-13-13 15,-40-27-15,-92 40 0,53-39-1,52-27 1,54 0-1,39-40 1</inkml:trace>
  <inkml:trace contextRef="#ctx0" brushRef="#br0" timeOffset="61304.73">12541 5305 0,'0'0'15,"-13"0"17,-13 0-32,-14 0 31,13 13 0,27 80 0,67-67 1,12-92-1,-53 66 0,-12 0-31,25 0 47,14 0-31</inkml:trace>
  <inkml:trace contextRef="#ctx0" brushRef="#br0" timeOffset="61612.4">12753 5133 0,'0'13'47,"40"172"-16,-14-145-31,-26 13 16,0 13 15,13-106 0,14-13-15</inkml:trace>
  <inkml:trace contextRef="#ctx0" brushRef="#br0" timeOffset="61865.84">12898 5093 0,'0'0'0,"0"80"32,40 39-17,-40-27 1,27-65 0,-27-14-1,26-13 16</inkml:trace>
  <inkml:trace contextRef="#ctx0" brushRef="#br0" timeOffset="62215.4">13229 5318 0,'0'0'0,"-13"-26"32,-14 26-32,-12 53 46,39 13-14,0-40-32,66-26 31,-53-53-15,-13 27-1</inkml:trace>
  <inkml:trace contextRef="#ctx0" brushRef="#br0" timeOffset="63097.93">13481 5331 0,'0'-26'63,"-67"79"-1,67 0-46,0-27-1,40 14 1,26-40 0,40-13-1,-66-27 1,-1 13-1</inkml:trace>
  <inkml:trace contextRef="#ctx0" brushRef="#br0" timeOffset="63591.8">13745 5331 0,'0'0'0,"-26"-26"62,-1 26-31,-13 40 1,40 52-1,14-92-15,25 0-1,-12-13 16,13-14-15,-14 27 15,14 0-15,13 0 0,-27 0 15,1 0-31</inkml:trace>
  <inkml:trace contextRef="#ctx0" brushRef="#br0" timeOffset="63970.33">13996 5106 0,'0'0'0,"0"27"31,0 26-15,14 0-1,12 79 1,1-53 15</inkml:trace>
  <inkml:trace contextRef="#ctx0" brushRef="#br0" timeOffset="64383.02">13970 5358 0,'0'0'0,"40"0"31,-1 0-15,80 0 15,-66-27 1,-53 14-1,0-13 0,-13 26 0,0 53 1,13-27-32,0 0 15,13 14 1,27-40-1,-1 0 1,-25 0 0</inkml:trace>
  <inkml:trace contextRef="#ctx0" brushRef="#br0" timeOffset="64816.14">14473 5278 0,'-14'0'47,"-25"14"-16,12 25 0,1-12-15,39-27 15,66 0 0,-26 0-15,-39 39-1,-28-25 48,-39 12-47</inkml:trace>
  <inkml:trace contextRef="#ctx0" brushRef="#br0" timeOffset="65812.36">15121 5093 0,'0'0'16,"0"-26"15,0 92 0,40 185 0,-40-185-31,26 14 47,1-80-31,-27-13-16,13-14 16,13 1-1</inkml:trace>
  <inkml:trace contextRef="#ctx0" brushRef="#br0" timeOffset="66514.57">15650 5345 0,'0'0'0,"13"0"31,1 0-15,12-27 15,0-13 0,-39 40-31,-40 0 31,-13 80 1,66-27-1,13-53-16,80 39 1,-40-39 0,-27-13-1</inkml:trace>
  <inkml:trace contextRef="#ctx0" brushRef="#br0" timeOffset="66811.88">15875 5278 0,'53'27'16,"79"26"31,-92 0-16</inkml:trace>
  <inkml:trace contextRef="#ctx0" brushRef="#br0" timeOffset="67001.17">16087 5252 0,'-14'13'16,"28"-26"-16,-94 158 46,41-118-46,39-1 0,0-12 32</inkml:trace>
  <inkml:trace contextRef="#ctx0" brushRef="#br0" timeOffset="67813.64">16312 5093 0,'0'0'0,"-14"0"31,14 40-15,14 66 15,38 0-15,-25-80 0,-27 0-1</inkml:trace>
  <inkml:trace contextRef="#ctx0" brushRef="#br0" timeOffset="68046.86">16272 5358 0,'40'-13'63,"65"-14"-48,-105 1 1,67 26 0</inkml:trace>
  <inkml:trace contextRef="#ctx0" brushRef="#br0" timeOffset="68412.53">16523 5384 0,'40'13'16,"-80"-26"-16,133 132 31,-93-105 16,0-41-16,0-13-31,0-39 31,0 39-15,92 27 15,-52 13-15</inkml:trace>
  <inkml:trace contextRef="#ctx0" brushRef="#br0" timeOffset="68765.33">16841 5371 0,'0'0'16,"-40"-13"15,0 26 0,40 80 1,53-93-1,53-53-15,-93 39-1,14 14 1,12 0-1,-12 0 1,52 0 0</inkml:trace>
  <inkml:trace contextRef="#ctx0" brushRef="#br0" timeOffset="69827.92">17423 5093 0,'-27'0'31,"54"0"-31,-1 185 125,1-105-94,39-80 16,13-53-16,-52 53-15,-27 53 15,-53-14-15,0-25-1,53 12 1,66-39 31</inkml:trace>
  <inkml:trace contextRef="#ctx0" brushRef="#br0" timeOffset="70579.83">17780 5318 0,'-13'27'250,"13"25"-219,66-38 16,-13-41-16,-27 1-15,-26 39-1,14 27 1,12-1 0,27 28-1,-27 38 16,-52 14-15,-53-105 15,-14-14-15,66-53 15,54 13-15</inkml:trace>
  <inkml:trace contextRef="#ctx0" brushRef="#br0" timeOffset="71174.5">18256 5159 0,'0'14'47,"13"105"-32,-13-40 17,0-13-17,0-53-15</inkml:trace>
  <inkml:trace contextRef="#ctx0" brushRef="#br0" timeOffset="71536.69">18269 5424 0,'-13'-27'31,"26"54"-31,-13-54 31,14 27-31,12 0 16,67 0 15,-40 0 0,-53-26 1,-14 0-1,-12 26 0,13 39 0,13 1-31,119 0 32,-13-54-17,-106-39 1</inkml:trace>
  <inkml:trace contextRef="#ctx0" brushRef="#br0" timeOffset="72479.45">19169 5450 0,'0'0'16,"0"27"15,-26-27 16,26-13-31,-14-14-1,-12-39 1,-1 0-1,27-40 1,40 40 0,26 13-1,-13 53 17,-53 93-1,-13-27-16</inkml:trace>
  <inkml:trace contextRef="#ctx0" brushRef="#br0" timeOffset="72655.19">19050 5464 0,'0'0'16,"13"0"15,93-40-16,-53 40 17,13 0-17</inkml:trace>
  <inkml:trace contextRef="#ctx0" brushRef="#br0" timeOffset="73012.13">19354 5384 0,'0'0'0,"-13"0"63,0 40-32,13 13 0,13-53 1,53-27-1,-39-26 0,-14 53-15</inkml:trace>
  <inkml:trace contextRef="#ctx0" brushRef="#br0" timeOffset="73328.22">19513 5411 0,'0'0'16,"0"13"0,26 13-1,-26-39 63,-13-53-62,66-27 15,53 67 1,-80 26-1</inkml:trace>
  <inkml:trace contextRef="#ctx0" brushRef="#br0" timeOffset="75295.2">20201 5331 0,'0'66'250,"0"-52"-203,26 12-16,14-79 1,-13 40-32,-1-13 15,14-14 1,-40 53 15,26 27-15,-26-1-1,0-12 17,27-27-1,-14-13-31</inkml:trace>
  <inkml:trace contextRef="#ctx0" brushRef="#br0" timeOffset="75939.89">20492 5331 0,'0'-26'47,"0"39"31,0 0-62,0 27 0,0-27-1,26 67 1,1-80-1,-14 0 17,53-53-17,-26 0 17,0 26-1,-40 14-16,39 106 48,-12-93-32</inkml:trace>
  <inkml:trace contextRef="#ctx0" brushRef="#br0" timeOffset="76354.35">20889 5106 0,'0'53'62,"13"93"-30,-13-106-32,27 39 47,-1-119-16,-26 27-31,0-13 15</inkml:trace>
  <inkml:trace contextRef="#ctx0" brushRef="#br0" timeOffset="76629.59">20995 5027 0,'0'0'0,"26"106"31,-26-53-31,80 132 47,-80-159-31,13 1 15</inkml:trace>
  <inkml:trace contextRef="#ctx0" brushRef="#br0" timeOffset="77398.39">21762 5292 0,'0'-27'0,"-13"40"63,0-13-48,-14 40 1,1 39 0,26-52 15,66-1-16,-27-26-15,41-53 32,-54-13-17</inkml:trace>
  <inkml:trace contextRef="#ctx0" brushRef="#br0" timeOffset="77913.85">21881 5027 0,'0'13'78,"0"67"-62,13-27 0,14 39-1,-1-26 1,-26-13-1,13-53-15,-13 13 16,27-13 0,39-39 15,-40-1-15,-26 14-1,27 39 16,-27 0-15,26 14 15,14-27-15</inkml:trace>
  <inkml:trace contextRef="#ctx0" brushRef="#br0" timeOffset="78485.61">22331 5278 0,'0'-26'47,"-27"0"-16,-39 39 1,40 40-1,26 39 0,26-92 0,40-53 16,-26 53-15,-13 0-32,-1 40 31,-13-27 0</inkml:trace>
  <inkml:trace contextRef="#ctx0" brushRef="#br0" timeOffset="79081.46">22635 5318 0,'0'53'78,"13"66"-46,-13-172 30,0 0-46,27-39-1,12 65 17,-12 27-17,13 0 1</inkml:trace>
  <inkml:trace contextRef="#ctx0" brushRef="#br0" timeOffset="184796.4">14116 2355 0,'-27'66'203,"1"-26"-187,-1 39 15,40-79 0,67-13 1,52-40-17,-66 53 1</inkml:trace>
  <inkml:trace contextRef="#ctx0" brushRef="#br0" timeOffset="185661.12">14116 2474 0,'-27'0'0,"54"0"0,-54 26 47,27-39 31,13 13-62,1-26-16,38 26 15,41-40 16,145-39-15,-26 52 15,211-13-15,-105 14 15,370-53-15,-199-27 15,-357 106-31,265-93 31,-132-26 16,-265 40-16,-40 52 1,40 14-32,-13 13 31</inkml:trace>
  <inkml:trace contextRef="#ctx0" brushRef="#br0" timeOffset="187465.73">16788 1058 0,'0'14'125,"-27"78"-93,67-132 14</inkml:trace>
  <inkml:trace contextRef="#ctx0" brushRef="#br0" timeOffset="187654.24">16960 1005 0,'0'0'0,"0"14"31,0 12-31,-27 14 32</inkml:trace>
  <inkml:trace contextRef="#ctx0" brushRef="#br0" timeOffset="188461.99">17052 1257 0,'0'-13'0,"0"26"0,0 0 141,14 40-95,-1-53 1,106-106-15,-106 106 14,-13 13-30,0 27 0,27-40 15,-27 26-15,39-26-1</inkml:trace>
  <inkml:trace contextRef="#ctx0" brushRef="#br0" timeOffset="189245.61">17410 1191 0,'-27'0'31,"27"39"110,27 14-94,-1-26-47,67-93 46,-93 52-14,0-12 61,0 52-14,26 1-48,-13-27 0</inkml:trace>
  <inkml:trace contextRef="#ctx0" brushRef="#br0" timeOffset="189668.1">17727 979 0,'0'0'16,"0"53"15,0-40-15,0 14-16,13-1 0,-13 93 46,0-79-46,0-14 47,53-52-31</inkml:trace>
  <inkml:trace contextRef="#ctx0" brushRef="#br0" timeOffset="189985.27">17859 952 0,'53'133'78,"-53"-14"-46,14-106 14</inkml:trace>
  <inkml:trace contextRef="#ctx0" brushRef="#br0" timeOffset="190805.58">18534 952 0,'0'-26'16,"13"172"78,40 26-63,-53-146-15,27-26 15,-41 0-15</inkml:trace>
  <inkml:trace contextRef="#ctx0" brushRef="#br0" timeOffset="190997.38">18481 1177 0,'0'0'0,"106"-26"32,13 13 14,-79 13-14</inkml:trace>
  <inkml:trace contextRef="#ctx0" brushRef="#br0" timeOffset="191359.87">18838 1164 0,'0'0'0,"40"0"47,-40-13-47,26 13 0,-26-13 47,-79 13 0,66 119-16,211-93 16,-145-26-47</inkml:trace>
  <inkml:trace contextRef="#ctx0" brushRef="#br0" timeOffset="192248.86">19116 1177 0,'27'67'62,"-14"-41"-15,-13-52 0,0-41-31,26 28-1,-26 12 16,40 27-15,13 0 0</inkml:trace>
  <inkml:trace contextRef="#ctx0" brushRef="#br0" timeOffset="193088.02">19394 1111 0,'0'0'15,"0"-13"16,13 106 16,0-14-15,14-79 14,-14-106 1,14 66 0,-1 40-16,-13 40 16,14 0-15,-14-40 14,53-66 1,-39 0 0,-14 105-16,13-26-15,1 80 15,-27-80 16</inkml:trace>
  <inkml:trace contextRef="#ctx0" brushRef="#br0" timeOffset="193750.04">19897 1177 0,'13'27'78,"-13"-1"-31</inkml:trace>
  <inkml:trace contextRef="#ctx0" brushRef="#br0" timeOffset="193924.07">19923 939 0,'0'0'16,"0"13"31,0 14-47</inkml:trace>
  <inkml:trace contextRef="#ctx0" brushRef="#br0" timeOffset="194517.68">20069 1111 0,'13'0'110,"0"80"-95,40-41 17,-40-25-17,27-14 16,39-80 16,-65 80-15,12 0-32,0 13 15,-26 1 16,0 12 1</inkml:trace>
  <inkml:trace contextRef="#ctx0" brushRef="#br0" timeOffset="195355.99">20558 1151 0,'-26'0'31,"52"0"-31,-105 0 47,66 0-47,13 66 47,52-39-16,41-54 16,-53 40 0,-1-13-47,28 14 46,-41-14-46</inkml:trace>
  <inkml:trace contextRef="#ctx0" brushRef="#br0" timeOffset="195721.07">20862 900 0,'0'66'62,"14"106"-31,-14-133-15,13 1 15</inkml:trace>
  <inkml:trace contextRef="#ctx0" brushRef="#br0" timeOffset="195925.8">20783 1124 0,'0'0'15,"146"0"32,-120 0-47,0 0 16,1 0 0</inkml:trace>
  <inkml:trace contextRef="#ctx0" brushRef="#br0" timeOffset="196335.65">21180 1164 0,'-40'-13'31,"80"26"-31,-133 40 47,186 26 0,13-118-16,-186-14 16</inkml:trace>
  <inkml:trace contextRef="#ctx0" brushRef="#br0" timeOffset="196823.92">21497 1257 0,'0'66'63,"0"-26"-32,27-40-31,-27-27 47,-13 1-32,13-14-15,-14-13 16,14 13 0,0 1-1,27 25 17,52 14-17</inkml:trace>
  <inkml:trace contextRef="#ctx0" brushRef="#br0" timeOffset="197249.61">21683 926 0,'0'0'16,"0"13"31,26 80-1,-26-106-14</inkml:trace>
  <inkml:trace contextRef="#ctx0" brushRef="#br0" timeOffset="197448.74">21749 900 0,'39'26'79,"-39"14"-48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740a04ced7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2740a04ced7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40a04ced7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40a04ced7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LSB of y is 00, and is at the lowest address within 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40a04ced7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40a04ced7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40a04ced7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740a04ced7_2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Incorrect!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7b8e8aaaf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7b8e8aaaf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40a04ced7_2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40a04ced7_2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Can think of the line “int* z = &amp;y + 3” as “set z to point 3 </a:t>
            </a:r>
            <a:r>
              <a:rPr lang="en-US" dirty="0" err="1"/>
              <a:t>ints</a:t>
            </a:r>
            <a:r>
              <a:rPr lang="en-US" dirty="0"/>
              <a:t> after the address of y”</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40a04ced7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40a04ced7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740a04ced7_2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740a04ced7_2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Array syntax is very similar to Java</a:t>
            </a:r>
          </a:p>
          <a:p>
            <a:pPr marL="0" lvl="0" indent="0" algn="l" rtl="0">
              <a:spcBef>
                <a:spcPts val="0"/>
              </a:spcBef>
              <a:spcAft>
                <a:spcPts val="0"/>
              </a:spcAft>
              <a:buNone/>
            </a:pPr>
            <a:r>
              <a:rPr lang="en-US" dirty="0"/>
              <a:t>Additional note with regard to a being an address: not exactly the same as a pointer! More like a constant</a:t>
            </a:r>
          </a:p>
          <a:p>
            <a:pPr marL="0" lvl="0" indent="0" algn="l" rtl="0">
              <a:spcBef>
                <a:spcPts val="0"/>
              </a:spcBef>
              <a:spcAft>
                <a:spcPts val="0"/>
              </a:spcAft>
              <a:buNone/>
            </a:pPr>
            <a:r>
              <a:rPr lang="en-US" dirty="0"/>
              <a:t>Endianness example: bytes w/in a[0] would be stored according to </a:t>
            </a:r>
            <a:r>
              <a:rPr lang="en-US" dirty="0" err="1"/>
              <a:t>endiannes</a:t>
            </a:r>
            <a:r>
              <a:rPr lang="en-US" dirty="0"/>
              <a:t>, but a[0] always comes before a[1], regardless of endianness!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e7b8e8aaa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e7b8e8aaa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7b8e8aaa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e7b8e8aaa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Because we’re in little endian, 0x5F is stored at the lowest address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e7b8e8aaa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e7b8e8aaa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Calculates where these indices would be if they existed, so a[-1] = bytes 0xC-0xF, and a[6] = bytes 0x28-0x2B</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40a04ced7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40a04ced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e7b8e8aaa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e7b8e8aaa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Reminder that a evaluates to starting address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e7b8e8aaa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e7b8e8aaa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p points to the start of the array, the p+1 points to element 1, so *(p+1) = a[1]</a:t>
            </a:r>
          </a:p>
          <a:p>
            <a:pPr marL="0" lvl="0" indent="0" algn="l" rtl="0">
              <a:spcBef>
                <a:spcPts val="0"/>
              </a:spcBef>
              <a:spcAft>
                <a:spcPts val="0"/>
              </a:spcAft>
              <a:buNone/>
            </a:pPr>
            <a:r>
              <a:rPr lang="en-US" dirty="0"/>
              <a:t>“p” and “a” have the same value, can be used interchangeably.</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7b8e8aaa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e7b8e8aaa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Line 4 does pointer arithmetic, so p=104, which now points to a[1]. In line 5, the *p on the RHS evaluates to 10, so adding 1 gets 11, and we store that back into *p (a[1]), so the correct answer is B</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e7b8e8aaaf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e7b8e8aaaf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e7b8e8aaa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e7b8e8aaa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Also called a “null terminator”</a:t>
            </a:r>
          </a:p>
          <a:p>
            <a:pPr marL="0" lvl="0" indent="0" algn="l" rtl="0">
              <a:spcBef>
                <a:spcPts val="0"/>
              </a:spcBef>
              <a:spcAft>
                <a:spcPts val="0"/>
              </a:spcAft>
              <a:buNone/>
            </a:pPr>
            <a:r>
              <a:rPr lang="en-US" dirty="0"/>
              <a:t>Declaring a string in quotes, implicitly allocates 1 extra byte for the null char</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e7b8e8aaa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e7b8e8aaa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Aka: we don’t have to care about endianness</a:t>
            </a:r>
          </a:p>
          <a:p>
            <a:pPr marL="0" lvl="0" indent="0" algn="l" rtl="0">
              <a:spcBef>
                <a:spcPts val="0"/>
              </a:spcBef>
              <a:spcAft>
                <a:spcPts val="0"/>
              </a:spcAft>
              <a:buNone/>
            </a:pPr>
            <a:r>
              <a:rPr lang="en-US" dirty="0"/>
              <a:t>1</a:t>
            </a:r>
            <a:r>
              <a:rPr lang="en-US" baseline="30000" dirty="0"/>
              <a:t>st</a:t>
            </a:r>
            <a:r>
              <a:rPr lang="en-US" dirty="0"/>
              <a:t> char = lowest address, null terminator = highest address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e7b8e8aaa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e7b8e8aaa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 gets the value </a:t>
            </a:r>
            <a:r>
              <a:rPr lang="en-US" dirty="0" err="1"/>
              <a:t>start+I</a:t>
            </a:r>
            <a:r>
              <a:rPr lang="en-US" dirty="0"/>
              <a:t>, %.2hhX gets the value *(</a:t>
            </a:r>
            <a:r>
              <a:rPr lang="en-US" dirty="0" err="1"/>
              <a:t>start+i</a:t>
            </a:r>
            <a:r>
              <a:rPr lang="en-US" dirty="0"/>
              <a:t>)</a:t>
            </a:r>
          </a:p>
          <a:p>
            <a:pPr marL="0" lvl="0" indent="0" algn="l" rtl="0">
              <a:spcBef>
                <a:spcPts val="0"/>
              </a:spcBef>
              <a:spcAft>
                <a:spcPts val="0"/>
              </a:spcAft>
              <a:buNone/>
            </a:pPr>
            <a:r>
              <a:rPr lang="en-US" dirty="0"/>
              <a:t>*(</a:t>
            </a:r>
            <a:r>
              <a:rPr lang="en-US" dirty="0" err="1"/>
              <a:t>start+i</a:t>
            </a:r>
            <a:r>
              <a:rPr lang="en-US" dirty="0"/>
              <a:t>) = start[</a:t>
            </a:r>
            <a:r>
              <a:rPr lang="en-US" dirty="0" err="1"/>
              <a:t>i</a:t>
            </a:r>
            <a:r>
              <a:rPr lang="en-US" dirty="0"/>
              <a:t>]</a:t>
            </a:r>
          </a:p>
          <a:p>
            <a:pPr marL="0" lvl="0" indent="0" algn="l" rtl="0">
              <a:spcBef>
                <a:spcPts val="0"/>
              </a:spcBef>
              <a:spcAft>
                <a:spcPts val="0"/>
              </a:spcAft>
              <a:buNone/>
            </a:pPr>
            <a:r>
              <a:rPr lang="en-US" dirty="0"/>
              <a:t>Prints in format: “&lt;</a:t>
            </a:r>
            <a:r>
              <a:rPr lang="en-US" dirty="0" err="1"/>
              <a:t>addr</a:t>
            </a:r>
            <a:r>
              <a:rPr lang="en-US" dirty="0"/>
              <a:t>&gt;	0x&lt;data&gt;”</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e7b8e8aaaf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e7b8e8aaa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a:t>
            </a:r>
            <a:r>
              <a:rPr lang="en-US" dirty="0" err="1"/>
              <a:t>show_bytes</a:t>
            </a:r>
            <a:r>
              <a:rPr lang="en-US" dirty="0"/>
              <a:t> trusts that </a:t>
            </a:r>
            <a:r>
              <a:rPr lang="en-US" dirty="0" err="1"/>
              <a:t>len</a:t>
            </a:r>
            <a:r>
              <a:rPr lang="en-US" dirty="0"/>
              <a:t> is correct! DANGER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Since x is an int, start will be it’s starting address, cast to a char*, and </a:t>
            </a:r>
            <a:r>
              <a:rPr lang="en-US" dirty="0" err="1"/>
              <a:t>len</a:t>
            </a:r>
            <a:r>
              <a:rPr lang="en-US" dirty="0"/>
              <a:t> =  4</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e7b8e8aaaf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e7b8e8aaaf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 gets the value x, so this prints out “int x = 123456”</a:t>
            </a:r>
          </a:p>
          <a:p>
            <a:pPr marL="0" lvl="0" indent="0" algn="l" rtl="0">
              <a:spcBef>
                <a:spcPts val="0"/>
              </a:spcBef>
              <a:spcAft>
                <a:spcPts val="0"/>
              </a:spcAft>
              <a:buNone/>
            </a:pPr>
            <a:r>
              <a:rPr lang="en-US" dirty="0"/>
              <a:t>We know this machine is little endian because LSB (0x40) is at lowest address</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e7b8e8aaaf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e7b8e8aaaf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40a04ced7_2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740a04ced7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e7b8e8aaaf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e7b8e8aaaf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this code actually doesn’t work! Strings declared in quotes are static. My bad…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 = 0x6F, 10 = 0xA, 0x6F + 0xA = 0x79 = ‘y’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Diagram is an array containing the values ‘h’, ‘e’, ‘l’, ‘l’, ‘o’, ‘\0’. Two boxes labeled “str” and “p” both point to the beginning of this array (‘h’). ‘h’ is then replaced with ‘j’, The “p” box is changed to point to the letter ‘o’, and ‘o’ is changed to ‘y’</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e7b8e8aaaf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e7b8e8aaaf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e7b8e8aaaf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e7b8e8aaa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lecture’s focus is a and c</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e7b8e8aaaf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e7b8e8aaa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40a04ced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740a04ced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Remember that &amp; = dereference and * = address-of</a:t>
            </a:r>
          </a:p>
          <a:p>
            <a:pPr marL="228600" lvl="0" indent="-228600" algn="l" rtl="0">
              <a:spcBef>
                <a:spcPts val="0"/>
              </a:spcBef>
              <a:spcAft>
                <a:spcPts val="0"/>
              </a:spcAft>
              <a:buAutoNum type="alphaLcParenR"/>
            </a:pPr>
            <a:r>
              <a:rPr lang="en-US" dirty="0"/>
              <a:t>Int + int = int</a:t>
            </a:r>
          </a:p>
          <a:p>
            <a:pPr marL="228600" lvl="0" indent="-228600" algn="l" rtl="0">
              <a:spcBef>
                <a:spcPts val="0"/>
              </a:spcBef>
              <a:spcAft>
                <a:spcPts val="0"/>
              </a:spcAft>
              <a:buAutoNum type="alphaLcParenR"/>
            </a:pPr>
            <a:r>
              <a:rPr lang="en-US" dirty="0"/>
              <a:t>Char* + int = char*</a:t>
            </a:r>
          </a:p>
          <a:p>
            <a:pPr marL="228600" lvl="0" indent="-228600" algn="l" rtl="0">
              <a:spcBef>
                <a:spcPts val="0"/>
              </a:spcBef>
              <a:spcAft>
                <a:spcPts val="0"/>
              </a:spcAft>
              <a:buAutoNum type="alphaLcParenR"/>
            </a:pPr>
            <a:r>
              <a:rPr lang="en-US" dirty="0"/>
              <a:t>Int* + int = int*</a:t>
            </a:r>
          </a:p>
          <a:p>
            <a:pPr marL="228600" lvl="0" indent="-228600" algn="l" rtl="0">
              <a:spcBef>
                <a:spcPts val="0"/>
              </a:spcBef>
              <a:spcAft>
                <a:spcPts val="0"/>
              </a:spcAft>
              <a:buAutoNum type="alphaLcParenR"/>
            </a:pPr>
            <a:r>
              <a:rPr lang="en-US" dirty="0"/>
              <a:t>* and &amp; cancel each other out, so we end up back at p, which is a char*</a:t>
            </a:r>
          </a:p>
          <a:p>
            <a:pPr marL="228600" lvl="0" indent="-228600" algn="l" rtl="0">
              <a:spcBef>
                <a:spcPts val="0"/>
              </a:spcBef>
              <a:spcAft>
                <a:spcPts val="0"/>
              </a:spcAft>
              <a:buAutoNum type="alphaLcParenR"/>
            </a:pPr>
            <a:r>
              <a:rPr lang="en-US" dirty="0"/>
              <a:t>Int</a:t>
            </a:r>
          </a:p>
          <a:p>
            <a:pPr marL="228600" lvl="0" indent="-228600" algn="l" rtl="0">
              <a:spcBef>
                <a:spcPts val="0"/>
              </a:spcBef>
              <a:spcAft>
                <a:spcPts val="0"/>
              </a:spcAft>
              <a:buAutoNum type="alphaLcParenR"/>
            </a:pPr>
            <a:r>
              <a:rPr lang="en-US" dirty="0"/>
              <a:t>Int*</a:t>
            </a:r>
          </a:p>
          <a:p>
            <a:pPr marL="0" lvl="0" indent="0" algn="l" rtl="0">
              <a:spcBef>
                <a:spcPts val="0"/>
              </a:spcBef>
              <a:spcAft>
                <a:spcPts val="0"/>
              </a:spcAft>
              <a:buNone/>
            </a:pPr>
            <a:r>
              <a:rPr lang="en-US" dirty="0"/>
              <a:t>So b, c, d, and f are the correct answers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740a04ced7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40a04ced7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Declaring a variable = allocating memory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740a04ced7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740a04ced7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40a04ced7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40a04ced7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757575"/>
              </a:buClr>
              <a:buSzPts val="2800"/>
              <a:buNone/>
              <a:defRPr sz="2800">
                <a:solidFill>
                  <a:srgbClr val="75757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dk1"/>
              </a:buClr>
              <a:buSzPts val="1800"/>
              <a:buChar char="●"/>
              <a:defRPr>
                <a:solidFill>
                  <a:schemeClr val="dk1"/>
                </a:solidFill>
              </a:defRPr>
            </a:lvl1pPr>
            <a:lvl2pPr marL="914400" lvl="1" indent="-317500" algn="ctr">
              <a:spcBef>
                <a:spcPts val="0"/>
              </a:spcBef>
              <a:spcAft>
                <a:spcPts val="0"/>
              </a:spcAft>
              <a:buClr>
                <a:schemeClr val="dk1"/>
              </a:buClr>
              <a:buSzPts val="1400"/>
              <a:buChar char="○"/>
              <a:defRPr>
                <a:solidFill>
                  <a:schemeClr val="dk1"/>
                </a:solidFill>
              </a:defRPr>
            </a:lvl2pPr>
            <a:lvl3pPr marL="1371600" lvl="2" indent="-317500" algn="ctr">
              <a:spcBef>
                <a:spcPts val="0"/>
              </a:spcBef>
              <a:spcAft>
                <a:spcPts val="0"/>
              </a:spcAft>
              <a:buClr>
                <a:schemeClr val="dk1"/>
              </a:buClr>
              <a:buSzPts val="1400"/>
              <a:buChar char="■"/>
              <a:defRPr>
                <a:solidFill>
                  <a:schemeClr val="dk1"/>
                </a:solidFill>
              </a:defRPr>
            </a:lvl3pPr>
            <a:lvl4pPr marL="1828800" lvl="3" indent="-317500" algn="ctr">
              <a:spcBef>
                <a:spcPts val="0"/>
              </a:spcBef>
              <a:spcAft>
                <a:spcPts val="0"/>
              </a:spcAft>
              <a:buClr>
                <a:schemeClr val="dk1"/>
              </a:buClr>
              <a:buSzPts val="1400"/>
              <a:buChar char="●"/>
              <a:defRPr>
                <a:solidFill>
                  <a:schemeClr val="dk1"/>
                </a:solidFill>
              </a:defRPr>
            </a:lvl4pPr>
            <a:lvl5pPr marL="2286000" lvl="4" indent="-317500" algn="ctr">
              <a:spcBef>
                <a:spcPts val="0"/>
              </a:spcBef>
              <a:spcAft>
                <a:spcPts val="0"/>
              </a:spcAft>
              <a:buClr>
                <a:schemeClr val="dk1"/>
              </a:buClr>
              <a:buSzPts val="1400"/>
              <a:buChar char="○"/>
              <a:defRPr>
                <a:solidFill>
                  <a:schemeClr val="dk1"/>
                </a:solidFill>
              </a:defRPr>
            </a:lvl5pPr>
            <a:lvl6pPr marL="2743200" lvl="5" indent="-317500" algn="ctr">
              <a:spcBef>
                <a:spcPts val="0"/>
              </a:spcBef>
              <a:spcAft>
                <a:spcPts val="0"/>
              </a:spcAft>
              <a:buClr>
                <a:schemeClr val="dk1"/>
              </a:buClr>
              <a:buSzPts val="1400"/>
              <a:buChar char="■"/>
              <a:defRPr>
                <a:solidFill>
                  <a:schemeClr val="dk1"/>
                </a:solidFill>
              </a:defRPr>
            </a:lvl6pPr>
            <a:lvl7pPr marL="3200400" lvl="6" indent="-317500" algn="ctr">
              <a:spcBef>
                <a:spcPts val="0"/>
              </a:spcBef>
              <a:spcAft>
                <a:spcPts val="0"/>
              </a:spcAft>
              <a:buClr>
                <a:schemeClr val="dk1"/>
              </a:buClr>
              <a:buSzPts val="1400"/>
              <a:buChar char="●"/>
              <a:defRPr>
                <a:solidFill>
                  <a:schemeClr val="dk1"/>
                </a:solidFill>
              </a:defRPr>
            </a:lvl7pPr>
            <a:lvl8pPr marL="3657600" lvl="7" indent="-317500" algn="ctr">
              <a:spcBef>
                <a:spcPts val="0"/>
              </a:spcBef>
              <a:spcAft>
                <a:spcPts val="0"/>
              </a:spcAft>
              <a:buClr>
                <a:schemeClr val="dk1"/>
              </a:buClr>
              <a:buSzPts val="1400"/>
              <a:buChar char="○"/>
              <a:defRPr>
                <a:solidFill>
                  <a:schemeClr val="dk1"/>
                </a:solidFill>
              </a:defRPr>
            </a:lvl8pPr>
            <a:lvl9pPr marL="4114800" lvl="8" indent="-317500" algn="ctr">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21215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23850">
              <a:spcBef>
                <a:spcPts val="0"/>
              </a:spcBef>
              <a:spcAft>
                <a:spcPts val="0"/>
              </a:spcAft>
              <a:buClr>
                <a:schemeClr val="dk1"/>
              </a:buClr>
              <a:buSzPts val="1500"/>
              <a:buChar char="○"/>
              <a:defRPr sz="1500">
                <a:solidFill>
                  <a:schemeClr val="dk1"/>
                </a:solidFill>
              </a:defRPr>
            </a:lvl2pPr>
            <a:lvl3pPr marL="1371600" lvl="2" indent="-323850">
              <a:spcBef>
                <a:spcPts val="0"/>
              </a:spcBef>
              <a:spcAft>
                <a:spcPts val="0"/>
              </a:spcAft>
              <a:buClr>
                <a:schemeClr val="dk1"/>
              </a:buClr>
              <a:buSzPts val="1500"/>
              <a:buChar char="■"/>
              <a:defRPr sz="1500">
                <a:solidFill>
                  <a:schemeClr val="dk1"/>
                </a:solidFill>
              </a:defRPr>
            </a:lvl3pPr>
            <a:lvl4pPr marL="1828800" lvl="3" indent="-323850">
              <a:spcBef>
                <a:spcPts val="0"/>
              </a:spcBef>
              <a:spcAft>
                <a:spcPts val="0"/>
              </a:spcAft>
              <a:buClr>
                <a:schemeClr val="dk1"/>
              </a:buClr>
              <a:buSzPts val="1500"/>
              <a:buChar char="●"/>
              <a:defRPr sz="1500">
                <a:solidFill>
                  <a:schemeClr val="dk1"/>
                </a:solidFill>
              </a:defRPr>
            </a:lvl4pPr>
            <a:lvl5pPr marL="2286000" lvl="4" indent="-323850">
              <a:spcBef>
                <a:spcPts val="0"/>
              </a:spcBef>
              <a:spcAft>
                <a:spcPts val="0"/>
              </a:spcAft>
              <a:buClr>
                <a:schemeClr val="dk1"/>
              </a:buClr>
              <a:buSzPts val="1500"/>
              <a:buChar char="○"/>
              <a:defRPr sz="1500">
                <a:solidFill>
                  <a:schemeClr val="dk1"/>
                </a:solidFill>
              </a:defRPr>
            </a:lvl5pPr>
            <a:lvl6pPr marL="2743200" lvl="5" indent="-323850">
              <a:spcBef>
                <a:spcPts val="0"/>
              </a:spcBef>
              <a:spcAft>
                <a:spcPts val="0"/>
              </a:spcAft>
              <a:buClr>
                <a:schemeClr val="dk1"/>
              </a:buClr>
              <a:buSzPts val="1500"/>
              <a:buChar char="■"/>
              <a:defRPr sz="1500">
                <a:solidFill>
                  <a:schemeClr val="dk1"/>
                </a:solidFill>
              </a:defRPr>
            </a:lvl6pPr>
            <a:lvl7pPr marL="3200400" lvl="6" indent="-323850">
              <a:spcBef>
                <a:spcPts val="0"/>
              </a:spcBef>
              <a:spcAft>
                <a:spcPts val="0"/>
              </a:spcAft>
              <a:buClr>
                <a:schemeClr val="dk1"/>
              </a:buClr>
              <a:buSzPts val="1500"/>
              <a:buChar char="●"/>
              <a:defRPr sz="1500">
                <a:solidFill>
                  <a:schemeClr val="dk1"/>
                </a:solidFill>
              </a:defRPr>
            </a:lvl7pPr>
            <a:lvl8pPr marL="3657600" lvl="7" indent="-323850">
              <a:spcBef>
                <a:spcPts val="0"/>
              </a:spcBef>
              <a:spcAft>
                <a:spcPts val="0"/>
              </a:spcAft>
              <a:buClr>
                <a:schemeClr val="dk1"/>
              </a:buClr>
              <a:buSzPts val="1500"/>
              <a:buChar char="○"/>
              <a:defRPr sz="1500">
                <a:solidFill>
                  <a:schemeClr val="dk1"/>
                </a:solidFill>
              </a:defRPr>
            </a:lvl8pPr>
            <a:lvl9pPr marL="4114800" lvl="8" indent="-323850">
              <a:spcBef>
                <a:spcPts val="0"/>
              </a:spcBef>
              <a:spcAft>
                <a:spcPts val="0"/>
              </a:spcAft>
              <a:buClr>
                <a:schemeClr val="dk1"/>
              </a:buClr>
              <a:buSzPts val="1500"/>
              <a:buChar char="■"/>
              <a:defRPr sz="15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21215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sz="1400">
                <a:solidFill>
                  <a:schemeClr val="dk1"/>
                </a:solidFill>
              </a:defRPr>
            </a:lvl2pPr>
            <a:lvl3pPr marL="1371600" lvl="2" indent="-317500">
              <a:lnSpc>
                <a:spcPct val="115000"/>
              </a:lnSpc>
              <a:spcBef>
                <a:spcPts val="0"/>
              </a:spcBef>
              <a:spcAft>
                <a:spcPts val="0"/>
              </a:spcAft>
              <a:buClr>
                <a:schemeClr val="dk1"/>
              </a:buClr>
              <a:buSzPts val="1400"/>
              <a:buChar char="■"/>
              <a:defRPr sz="1400">
                <a:solidFill>
                  <a:schemeClr val="dk1"/>
                </a:solidFill>
              </a:defRPr>
            </a:lvl3pPr>
            <a:lvl4pPr marL="1828800" lvl="3" indent="-317500">
              <a:lnSpc>
                <a:spcPct val="115000"/>
              </a:lnSpc>
              <a:spcBef>
                <a:spcPts val="0"/>
              </a:spcBef>
              <a:spcAft>
                <a:spcPts val="0"/>
              </a:spcAft>
              <a:buClr>
                <a:schemeClr val="dk1"/>
              </a:buClr>
              <a:buSzPts val="1400"/>
              <a:buChar char="●"/>
              <a:defRPr sz="1400">
                <a:solidFill>
                  <a:schemeClr val="dk1"/>
                </a:solidFill>
              </a:defRPr>
            </a:lvl4pPr>
            <a:lvl5pPr marL="2286000" lvl="4" indent="-317500">
              <a:lnSpc>
                <a:spcPct val="115000"/>
              </a:lnSpc>
              <a:spcBef>
                <a:spcPts val="0"/>
              </a:spcBef>
              <a:spcAft>
                <a:spcPts val="0"/>
              </a:spcAft>
              <a:buClr>
                <a:schemeClr val="dk1"/>
              </a:buClr>
              <a:buSzPts val="1400"/>
              <a:buChar char="○"/>
              <a:defRPr sz="1400">
                <a:solidFill>
                  <a:schemeClr val="dk1"/>
                </a:solidFill>
              </a:defRPr>
            </a:lvl5pPr>
            <a:lvl6pPr marL="2743200" lvl="5" indent="-317500">
              <a:lnSpc>
                <a:spcPct val="115000"/>
              </a:lnSpc>
              <a:spcBef>
                <a:spcPts val="0"/>
              </a:spcBef>
              <a:spcAft>
                <a:spcPts val="0"/>
              </a:spcAft>
              <a:buClr>
                <a:schemeClr val="dk1"/>
              </a:buClr>
              <a:buSzPts val="1400"/>
              <a:buChar char="■"/>
              <a:defRPr sz="1400">
                <a:solidFill>
                  <a:schemeClr val="dk1"/>
                </a:solidFill>
              </a:defRPr>
            </a:lvl6pPr>
            <a:lvl7pPr marL="3200400" lvl="6" indent="-317500">
              <a:lnSpc>
                <a:spcPct val="115000"/>
              </a:lnSpc>
              <a:spcBef>
                <a:spcPts val="0"/>
              </a:spcBef>
              <a:spcAft>
                <a:spcPts val="0"/>
              </a:spcAft>
              <a:buClr>
                <a:schemeClr val="dk1"/>
              </a:buClr>
              <a:buSzPts val="1400"/>
              <a:buChar char="●"/>
              <a:defRPr sz="1400">
                <a:solidFill>
                  <a:schemeClr val="dk1"/>
                </a:solidFill>
              </a:defRPr>
            </a:lvl7pPr>
            <a:lvl8pPr marL="3657600" lvl="7" indent="-317500">
              <a:lnSpc>
                <a:spcPct val="115000"/>
              </a:lnSpc>
              <a:spcBef>
                <a:spcPts val="0"/>
              </a:spcBef>
              <a:spcAft>
                <a:spcPts val="0"/>
              </a:spcAft>
              <a:buClr>
                <a:schemeClr val="dk1"/>
              </a:buClr>
              <a:buSzPts val="1400"/>
              <a:buChar char="○"/>
              <a:defRPr sz="1400">
                <a:solidFill>
                  <a:schemeClr val="dk1"/>
                </a:solidFill>
              </a:defRPr>
            </a:lvl8pPr>
            <a:lvl9pPr marL="4114800" lvl="8" indent="-31750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Memory, Data, &amp; Addressing II</a:t>
            </a:r>
            <a:endParaRPr sz="3000"/>
          </a:p>
        </p:txBody>
      </p:sp>
      <p:sp>
        <p:nvSpPr>
          <p:cNvPr id="64" name="Google Shape;64;p15"/>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65" name="Google Shape;65;p15"/>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66" name="Google Shape;66;p15" descr="A wojak meme showing 2 characters. The one on the right is pointing at the word &quot;int&quot; and is labeled &quot;int*&quot;. The one on the left is pointing at the one on the right and is labeled &quot;int**&quot;."/>
          <p:cNvPicPr preferRelativeResize="0"/>
          <p:nvPr/>
        </p:nvPicPr>
        <p:blipFill>
          <a:blip r:embed="rId3">
            <a:alphaModFix/>
          </a:blip>
          <a:stretch>
            <a:fillRect/>
          </a:stretch>
        </p:blipFill>
        <p:spPr>
          <a:xfrm>
            <a:off x="4935702" y="859824"/>
            <a:ext cx="3536749" cy="3330001"/>
          </a:xfrm>
          <a:prstGeom prst="rect">
            <a:avLst/>
          </a:prstGeom>
          <a:noFill/>
          <a:ln w="19050" cap="flat" cmpd="sng">
            <a:solidFill>
              <a:schemeClr val="dk2"/>
            </a:solidFill>
            <a:prstDash val="solid"/>
            <a:round/>
            <a:headEnd type="none" w="sm" len="sm"/>
            <a:tailEnd type="none" w="sm" len="sm"/>
          </a:ln>
        </p:spPr>
      </p:pic>
      <p:sp>
        <p:nvSpPr>
          <p:cNvPr id="67" name="Google Shape;6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Assignment in C (pt 4)</a:t>
            </a:r>
            <a:endParaRPr/>
          </a:p>
        </p:txBody>
      </p:sp>
      <p:sp>
        <p:nvSpPr>
          <p:cNvPr id="144" name="Google Shape;144;p24"/>
          <p:cNvSpPr txBox="1">
            <a:spLocks noGrp="1"/>
          </p:cNvSpPr>
          <p:nvPr>
            <p:ph type="body" idx="1"/>
          </p:nvPr>
        </p:nvSpPr>
        <p:spPr>
          <a:xfrm>
            <a:off x="311700" y="742825"/>
            <a:ext cx="52827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Source Code Pro"/>
              <a:buChar char="●"/>
            </a:pPr>
            <a:r>
              <a:rPr lang="en">
                <a:latin typeface="Source Code Pro"/>
                <a:ea typeface="Source Code Pro"/>
                <a:cs typeface="Source Code Pro"/>
                <a:sym typeface="Source Code Pro"/>
              </a:rPr>
              <a:t>Left hand side = Right hand side</a:t>
            </a:r>
            <a:endParaRPr>
              <a:latin typeface="Source Code Pro"/>
              <a:ea typeface="Source Code Pro"/>
              <a:cs typeface="Source Code Pro"/>
              <a:sym typeface="Source Code Pro"/>
            </a:endParaRPr>
          </a:p>
          <a:p>
            <a:pPr marL="914400" lvl="1" indent="-323850" algn="l" rtl="0">
              <a:spcBef>
                <a:spcPts val="0"/>
              </a:spcBef>
              <a:spcAft>
                <a:spcPts val="0"/>
              </a:spcAft>
              <a:buSzPts val="1500"/>
              <a:buChar char="○"/>
            </a:pPr>
            <a:r>
              <a:rPr lang="en"/>
              <a:t>LHS must evaluate to a </a:t>
            </a:r>
            <a:r>
              <a:rPr lang="en" i="1"/>
              <a:t>location</a:t>
            </a:r>
            <a:endParaRPr/>
          </a:p>
          <a:p>
            <a:pPr marL="914400" lvl="1" indent="-323850" algn="l" rtl="0">
              <a:spcBef>
                <a:spcPts val="0"/>
              </a:spcBef>
              <a:spcAft>
                <a:spcPts val="0"/>
              </a:spcAft>
              <a:buSzPts val="1500"/>
              <a:buChar char="○"/>
            </a:pPr>
            <a:r>
              <a:rPr lang="en"/>
              <a:t>RHS must evaluate to a </a:t>
            </a:r>
            <a:r>
              <a:rPr lang="en" i="1"/>
              <a:t>value</a:t>
            </a:r>
            <a:endParaRPr/>
          </a:p>
          <a:p>
            <a:pPr marL="1371600" lvl="2" indent="-323850" algn="l" rtl="0">
              <a:spcBef>
                <a:spcPts val="0"/>
              </a:spcBef>
              <a:spcAft>
                <a:spcPts val="0"/>
              </a:spcAft>
              <a:buSzPts val="1500"/>
              <a:buChar char="■"/>
            </a:pPr>
            <a:r>
              <a:rPr lang="en"/>
              <a:t>Could be an address, or any other data</a:t>
            </a:r>
            <a:endParaRPr/>
          </a:p>
          <a:p>
            <a:pPr marL="914400" lvl="1" indent="-323850" algn="l" rtl="0">
              <a:spcBef>
                <a:spcPts val="0"/>
              </a:spcBef>
              <a:spcAft>
                <a:spcPts val="0"/>
              </a:spcAft>
              <a:buSzPts val="1500"/>
              <a:buChar char="○"/>
            </a:pPr>
            <a:r>
              <a:rPr lang="en"/>
              <a:t>Store RHS value at LHS location</a:t>
            </a:r>
            <a:endParaRPr/>
          </a:p>
          <a:p>
            <a:pPr marL="0" lvl="0" indent="0" algn="l" rtl="0">
              <a:spcBef>
                <a:spcPts val="1200"/>
              </a:spcBef>
              <a:spcAft>
                <a:spcPts val="0"/>
              </a:spcAft>
              <a:buNone/>
            </a:pPr>
            <a:r>
              <a:rPr lang="en" u="sng"/>
              <a:t>Example:</a:t>
            </a:r>
            <a:endParaRPr u="sng"/>
          </a:p>
          <a:p>
            <a:pPr marL="0" lvl="0" indent="0" algn="l" rtl="0">
              <a:lnSpc>
                <a:spcPct val="80000"/>
              </a:lnSpc>
              <a:spcBef>
                <a:spcPts val="120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y;</a:t>
            </a:r>
            <a:endParaRPr sz="1500"/>
          </a:p>
          <a:p>
            <a:pPr marL="0" lvl="0" indent="0" algn="l" rtl="0">
              <a:lnSpc>
                <a:spcPct val="80000"/>
              </a:lnSpc>
              <a:spcBef>
                <a:spcPts val="120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x = </a:t>
            </a:r>
            <a:r>
              <a:rPr lang="en">
                <a:solidFill>
                  <a:srgbClr val="38761D"/>
                </a:solidFill>
                <a:latin typeface="Source Code Pro"/>
                <a:ea typeface="Source Code Pro"/>
                <a:cs typeface="Source Code Pro"/>
                <a:sym typeface="Source Code Pro"/>
              </a:rPr>
              <a:t>0</a:t>
            </a:r>
            <a:r>
              <a:rPr lang="en">
                <a:solidFill>
                  <a:schemeClr val="dk2"/>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1200"/>
              </a:spcAft>
              <a:buNone/>
            </a:pPr>
            <a:r>
              <a:rPr lang="en">
                <a:solidFill>
                  <a:schemeClr val="dk2"/>
                </a:solidFill>
                <a:latin typeface="Source Code Pro"/>
                <a:ea typeface="Source Code Pro"/>
                <a:cs typeface="Source Code Pro"/>
                <a:sym typeface="Source Code Pro"/>
              </a:rPr>
              <a:t>y = </a:t>
            </a:r>
            <a:r>
              <a:rPr lang="en">
                <a:solidFill>
                  <a:srgbClr val="38761D"/>
                </a:solidFill>
                <a:latin typeface="Source Code Pro"/>
                <a:ea typeface="Source Code Pro"/>
                <a:cs typeface="Source Code Pro"/>
                <a:sym typeface="Source Code Pro"/>
              </a:rPr>
              <a:t>0x3CD02700</a:t>
            </a:r>
            <a:r>
              <a:rPr lang="en">
                <a:solidFill>
                  <a:srgbClr val="757575"/>
                </a:solidFill>
                <a:latin typeface="Source Code Pro"/>
                <a:ea typeface="Source Code Pro"/>
                <a:cs typeface="Source Code Pro"/>
                <a:sym typeface="Source Code Pro"/>
              </a:rPr>
              <a:t>;</a:t>
            </a:r>
            <a:endParaRPr>
              <a:solidFill>
                <a:srgbClr val="757575"/>
              </a:solidFill>
              <a:latin typeface="Source Code Pro"/>
              <a:ea typeface="Source Code Pro"/>
              <a:cs typeface="Source Code Pro"/>
              <a:sym typeface="Source Code Pro"/>
            </a:endParaRPr>
          </a:p>
        </p:txBody>
      </p:sp>
      <p:sp>
        <p:nvSpPr>
          <p:cNvPr id="145" name="Google Shape;145;p24"/>
          <p:cNvSpPr/>
          <p:nvPr/>
        </p:nvSpPr>
        <p:spPr>
          <a:xfrm>
            <a:off x="6485550" y="170125"/>
            <a:ext cx="1979400" cy="787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32-bit example</a:t>
            </a:r>
            <a:endParaRPr>
              <a:solidFill>
                <a:schemeClr val="accent6"/>
              </a:solidFill>
            </a:endParaRPr>
          </a:p>
          <a:p>
            <a:pPr marL="0" lvl="0" indent="0" algn="ctr" rtl="0">
              <a:spcBef>
                <a:spcPts val="0"/>
              </a:spcBef>
              <a:spcAft>
                <a:spcPts val="0"/>
              </a:spcAft>
              <a:buNone/>
            </a:pPr>
            <a:r>
              <a:rPr lang="en" sz="1100">
                <a:solidFill>
                  <a:schemeClr val="accent6"/>
                </a:solidFill>
              </a:rPr>
              <a:t>(pointers are 4-bytes wide)</a:t>
            </a:r>
            <a:endParaRPr sz="1100">
              <a:solidFill>
                <a:schemeClr val="accent6"/>
              </a:solidFill>
            </a:endParaRPr>
          </a:p>
          <a:p>
            <a:pPr marL="0" lvl="0" indent="0" algn="ctr" rtl="0">
              <a:spcBef>
                <a:spcPts val="0"/>
              </a:spcBef>
              <a:spcAft>
                <a:spcPts val="0"/>
              </a:spcAft>
              <a:buNone/>
            </a:pPr>
            <a:r>
              <a:rPr lang="en">
                <a:solidFill>
                  <a:schemeClr val="accent6"/>
                </a:solidFill>
              </a:rPr>
              <a:t>little-endian</a:t>
            </a:r>
            <a:endParaRPr>
              <a:solidFill>
                <a:schemeClr val="accent6"/>
              </a:solidFill>
            </a:endParaRPr>
          </a:p>
        </p:txBody>
      </p:sp>
      <p:graphicFrame>
        <p:nvGraphicFramePr>
          <p:cNvPr id="146" name="Google Shape;146;p24" descr="The same diagram as the previous slide, but the first row in memory (starting with address 0x00) is now written in black text, and the data in the third row (0x08) has been replaced with the values 00 27 D0 3C, written in red."/>
          <p:cNvGraphicFramePr/>
          <p:nvPr/>
        </p:nvGraphicFramePr>
        <p:xfrm>
          <a:off x="5368275" y="1139300"/>
          <a:ext cx="3280100" cy="2864910"/>
        </p:xfrm>
        <a:graphic>
          <a:graphicData uri="http://schemas.openxmlformats.org/drawingml/2006/table">
            <a:tbl>
              <a:tblPr>
                <a:noFill/>
                <a:tableStyleId>{2AE62994-3E89-4BCC-B1D9-2995BD32B8DF}</a:tableStyleId>
              </a:tblPr>
              <a:tblGrid>
                <a:gridCol w="778300">
                  <a:extLst>
                    <a:ext uri="{9D8B030D-6E8A-4147-A177-3AD203B41FA5}">
                      <a16:colId xmlns:a16="http://schemas.microsoft.com/office/drawing/2014/main" val="20000"/>
                    </a:ext>
                  </a:extLst>
                </a:gridCol>
                <a:gridCol w="625450">
                  <a:extLst>
                    <a:ext uri="{9D8B030D-6E8A-4147-A177-3AD203B41FA5}">
                      <a16:colId xmlns:a16="http://schemas.microsoft.com/office/drawing/2014/main" val="20001"/>
                    </a:ext>
                  </a:extLst>
                </a:gridCol>
                <a:gridCol w="625450">
                  <a:extLst>
                    <a:ext uri="{9D8B030D-6E8A-4147-A177-3AD203B41FA5}">
                      <a16:colId xmlns:a16="http://schemas.microsoft.com/office/drawing/2014/main" val="20002"/>
                    </a:ext>
                  </a:extLst>
                </a:gridCol>
                <a:gridCol w="625450">
                  <a:extLst>
                    <a:ext uri="{9D8B030D-6E8A-4147-A177-3AD203B41FA5}">
                      <a16:colId xmlns:a16="http://schemas.microsoft.com/office/drawing/2014/main" val="20003"/>
                    </a:ext>
                  </a:extLst>
                </a:gridCol>
                <a:gridCol w="6254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0x0</a:t>
                      </a:r>
                      <a:endParaRPr sz="1200"/>
                    </a:p>
                  </a:txBody>
                  <a:tcPr marL="91425" marR="91425" marT="91425" marB="91425">
                    <a:lnL w="19050" cap="flat" cmpd="sng">
                      <a:solidFill>
                        <a:schemeClr val="dk1">
                          <a:alpha val="0"/>
                        </a:schemeClr>
                      </a:solidFill>
                      <a:prstDash val="solid"/>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0x1</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0x3</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b="1">
                          <a:solidFill>
                            <a:srgbClr val="7030A0"/>
                          </a:solidFill>
                        </a:rPr>
                        <a:t>0x00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b="1">
                          <a:solidFill>
                            <a:srgbClr val="7030A0"/>
                          </a:solidFill>
                        </a:rPr>
                        <a:t>0x04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A7</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32</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b="1">
                          <a:solidFill>
                            <a:srgbClr val="7030A0"/>
                          </a:solidFill>
                        </a:rPr>
                        <a:t>0x08</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27</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D0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3C</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b="1">
                          <a:solidFill>
                            <a:srgbClr val="7030A0"/>
                          </a:solidFill>
                        </a:rPr>
                        <a:t>0x0C</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DE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AD</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BE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EF</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b="1">
                          <a:solidFill>
                            <a:srgbClr val="7030A0"/>
                          </a:solidFill>
                        </a:rPr>
                        <a:t>0x10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26</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500" b="1">
                          <a:solidFill>
                            <a:srgbClr val="7030A0"/>
                          </a:solidFill>
                        </a:rPr>
                        <a:t>0x14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7" name="Google Shape;147;p24" descr="label for first row in memory (beginning with address 0x00"/>
          <p:cNvSpPr txBox="1"/>
          <p:nvPr/>
        </p:nvSpPr>
        <p:spPr>
          <a:xfrm>
            <a:off x="8659125" y="1551588"/>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rPr>
              <a:t>x</a:t>
            </a:r>
            <a:endParaRPr sz="1800">
              <a:solidFill>
                <a:schemeClr val="accent6"/>
              </a:solidFill>
            </a:endParaRPr>
          </a:p>
        </p:txBody>
      </p:sp>
      <p:sp>
        <p:nvSpPr>
          <p:cNvPr id="148" name="Google Shape;148;p24" descr="label for 3rd row in memory (beginning with address 0x08)"/>
          <p:cNvSpPr txBox="1"/>
          <p:nvPr/>
        </p:nvSpPr>
        <p:spPr>
          <a:xfrm>
            <a:off x="8659125" y="2367000"/>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rPr>
              <a:t>y</a:t>
            </a:r>
            <a:endParaRPr sz="1800">
              <a:solidFill>
                <a:srgbClr val="0000FF"/>
              </a:solidFill>
            </a:endParaRPr>
          </a:p>
        </p:txBody>
      </p:sp>
      <p:sp>
        <p:nvSpPr>
          <p:cNvPr id="149" name="Google Shape;149;p24" descr="Speech bubble pointing to the 0x08 row of the memory diagram"/>
          <p:cNvSpPr/>
          <p:nvPr/>
        </p:nvSpPr>
        <p:spPr>
          <a:xfrm>
            <a:off x="3500350" y="2888925"/>
            <a:ext cx="1230600" cy="606000"/>
          </a:xfrm>
          <a:prstGeom prst="wedgeRoundRectCallout">
            <a:avLst>
              <a:gd name="adj1" fmla="val 179167"/>
              <a:gd name="adj2" fmla="val -90359"/>
              <a:gd name="adj3" fmla="val 0"/>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little-endian!</a:t>
            </a:r>
            <a:endParaRPr>
              <a:solidFill>
                <a:schemeClr val="dk1"/>
              </a:solidFill>
            </a:endParaRPr>
          </a:p>
        </p:txBody>
      </p:sp>
      <p:sp>
        <p:nvSpPr>
          <p:cNvPr id="150" name="Google Shape;15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Assignment in C (pt 6)</a:t>
            </a:r>
            <a:endParaRPr/>
          </a:p>
        </p:txBody>
      </p:sp>
      <p:sp>
        <p:nvSpPr>
          <p:cNvPr id="156" name="Google Shape;156;p25"/>
          <p:cNvSpPr txBox="1">
            <a:spLocks noGrp="1"/>
          </p:cNvSpPr>
          <p:nvPr>
            <p:ph type="body" idx="1"/>
          </p:nvPr>
        </p:nvSpPr>
        <p:spPr>
          <a:xfrm>
            <a:off x="311700" y="742825"/>
            <a:ext cx="5282700" cy="3518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Source Code Pro"/>
              <a:buChar char="●"/>
            </a:pPr>
            <a:r>
              <a:rPr lang="en">
                <a:latin typeface="Source Code Pro"/>
                <a:ea typeface="Source Code Pro"/>
                <a:cs typeface="Source Code Pro"/>
                <a:sym typeface="Source Code Pro"/>
              </a:rPr>
              <a:t>Left hand side = Right hand side</a:t>
            </a:r>
            <a:endParaRPr>
              <a:latin typeface="Source Code Pro"/>
              <a:ea typeface="Source Code Pro"/>
              <a:cs typeface="Source Code Pro"/>
              <a:sym typeface="Source Code Pro"/>
            </a:endParaRPr>
          </a:p>
          <a:p>
            <a:pPr marL="914400" lvl="1" indent="-323850" algn="l" rtl="0">
              <a:spcBef>
                <a:spcPts val="0"/>
              </a:spcBef>
              <a:spcAft>
                <a:spcPts val="0"/>
              </a:spcAft>
              <a:buSzPts val="1500"/>
              <a:buChar char="○"/>
            </a:pPr>
            <a:r>
              <a:rPr lang="en"/>
              <a:t>LHS must evaluate to a </a:t>
            </a:r>
            <a:r>
              <a:rPr lang="en" i="1"/>
              <a:t>location</a:t>
            </a:r>
            <a:endParaRPr/>
          </a:p>
          <a:p>
            <a:pPr marL="914400" lvl="1" indent="-323850" algn="l" rtl="0">
              <a:spcBef>
                <a:spcPts val="0"/>
              </a:spcBef>
              <a:spcAft>
                <a:spcPts val="0"/>
              </a:spcAft>
              <a:buSzPts val="1500"/>
              <a:buChar char="○"/>
            </a:pPr>
            <a:r>
              <a:rPr lang="en"/>
              <a:t>RHS must evaluate to a </a:t>
            </a:r>
            <a:r>
              <a:rPr lang="en" i="1"/>
              <a:t>value</a:t>
            </a:r>
            <a:endParaRPr/>
          </a:p>
          <a:p>
            <a:pPr marL="1371600" lvl="2" indent="-323850" algn="l" rtl="0">
              <a:spcBef>
                <a:spcPts val="0"/>
              </a:spcBef>
              <a:spcAft>
                <a:spcPts val="0"/>
              </a:spcAft>
              <a:buSzPts val="1500"/>
              <a:buChar char="■"/>
            </a:pPr>
            <a:r>
              <a:rPr lang="en"/>
              <a:t>Could be an address, or any other data</a:t>
            </a:r>
            <a:endParaRPr/>
          </a:p>
          <a:p>
            <a:pPr marL="914400" lvl="1" indent="-323850" algn="l" rtl="0">
              <a:spcBef>
                <a:spcPts val="0"/>
              </a:spcBef>
              <a:spcAft>
                <a:spcPts val="0"/>
              </a:spcAft>
              <a:buSzPts val="1500"/>
              <a:buChar char="○"/>
            </a:pPr>
            <a:r>
              <a:rPr lang="en"/>
              <a:t>Store RHS value at LHS location</a:t>
            </a:r>
            <a:endParaRPr/>
          </a:p>
          <a:p>
            <a:pPr marL="0" lvl="0" indent="0" algn="l" rtl="0">
              <a:spcBef>
                <a:spcPts val="1200"/>
              </a:spcBef>
              <a:spcAft>
                <a:spcPts val="0"/>
              </a:spcAft>
              <a:buNone/>
            </a:pPr>
            <a:r>
              <a:rPr lang="en" u="sng"/>
              <a:t>Example:</a:t>
            </a:r>
            <a:endParaRPr u="sng"/>
          </a:p>
          <a:p>
            <a:pPr marL="0" lvl="0" indent="0" algn="l" rtl="0">
              <a:lnSpc>
                <a:spcPct val="80000"/>
              </a:lnSpc>
              <a:spcBef>
                <a:spcPts val="120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y;</a:t>
            </a:r>
            <a:endParaRPr sz="1500"/>
          </a:p>
          <a:p>
            <a:pPr marL="0" lvl="0" indent="0" algn="l" rtl="0">
              <a:lnSpc>
                <a:spcPct val="80000"/>
              </a:lnSpc>
              <a:spcBef>
                <a:spcPts val="120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x = </a:t>
            </a:r>
            <a:r>
              <a:rPr lang="en">
                <a:solidFill>
                  <a:srgbClr val="38761D"/>
                </a:solidFill>
                <a:latin typeface="Source Code Pro"/>
                <a:ea typeface="Source Code Pro"/>
                <a:cs typeface="Source Code Pro"/>
                <a:sym typeface="Source Code Pro"/>
              </a:rPr>
              <a:t>0</a:t>
            </a:r>
            <a:r>
              <a:rPr lang="en">
                <a:solidFill>
                  <a:schemeClr val="dk2"/>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y = </a:t>
            </a:r>
            <a:r>
              <a:rPr lang="en">
                <a:solidFill>
                  <a:srgbClr val="38761D"/>
                </a:solidFill>
                <a:latin typeface="Source Code Pro"/>
                <a:ea typeface="Source Code Pro"/>
                <a:cs typeface="Source Code Pro"/>
                <a:sym typeface="Source Code Pro"/>
              </a:rPr>
              <a:t>0x3CD02700</a:t>
            </a:r>
            <a:r>
              <a:rPr lang="en">
                <a:solidFill>
                  <a:srgbClr val="757575"/>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1200"/>
              </a:spcAft>
              <a:buNone/>
            </a:pPr>
            <a:r>
              <a:rPr lang="en">
                <a:solidFill>
                  <a:schemeClr val="dk2"/>
                </a:solidFill>
                <a:latin typeface="Source Code Pro"/>
                <a:ea typeface="Source Code Pro"/>
                <a:cs typeface="Source Code Pro"/>
                <a:sym typeface="Source Code Pro"/>
              </a:rPr>
              <a:t>x = y + </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a:t>
            </a:r>
            <a:r>
              <a:rPr lang="en">
                <a:latin typeface="Source Code Pro"/>
                <a:ea typeface="Source Code Pro"/>
                <a:cs typeface="Source Code Pro"/>
                <a:sym typeface="Source Code Pro"/>
              </a:rPr>
              <a:t> </a:t>
            </a:r>
            <a:r>
              <a:rPr lang="en"/>
              <a:t>(compute </a:t>
            </a:r>
            <a:r>
              <a:rPr lang="en">
                <a:latin typeface="Source Code Pro"/>
                <a:ea typeface="Source Code Pro"/>
                <a:cs typeface="Source Code Pro"/>
                <a:sym typeface="Source Code Pro"/>
              </a:rPr>
              <a:t>y+3</a:t>
            </a:r>
            <a:r>
              <a:rPr lang="en"/>
              <a:t>, then store into </a:t>
            </a:r>
            <a:r>
              <a:rPr lang="en">
                <a:latin typeface="Source Code Pro"/>
                <a:ea typeface="Source Code Pro"/>
                <a:cs typeface="Source Code Pro"/>
                <a:sym typeface="Source Code Pro"/>
              </a:rPr>
              <a:t>x</a:t>
            </a:r>
            <a:r>
              <a:rPr lang="en"/>
              <a:t>)</a:t>
            </a:r>
            <a:endParaRPr/>
          </a:p>
        </p:txBody>
      </p:sp>
      <p:sp>
        <p:nvSpPr>
          <p:cNvPr id="157" name="Google Shape;157;p25"/>
          <p:cNvSpPr/>
          <p:nvPr/>
        </p:nvSpPr>
        <p:spPr>
          <a:xfrm>
            <a:off x="6485550" y="170125"/>
            <a:ext cx="1979400" cy="787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32-bit example</a:t>
            </a:r>
            <a:endParaRPr>
              <a:solidFill>
                <a:schemeClr val="accent6"/>
              </a:solidFill>
            </a:endParaRPr>
          </a:p>
          <a:p>
            <a:pPr marL="0" lvl="0" indent="0" algn="ctr" rtl="0">
              <a:spcBef>
                <a:spcPts val="0"/>
              </a:spcBef>
              <a:spcAft>
                <a:spcPts val="0"/>
              </a:spcAft>
              <a:buNone/>
            </a:pPr>
            <a:r>
              <a:rPr lang="en" sz="1100">
                <a:solidFill>
                  <a:schemeClr val="accent6"/>
                </a:solidFill>
              </a:rPr>
              <a:t>(pointers are 4-bytes wide)</a:t>
            </a:r>
            <a:endParaRPr sz="1100">
              <a:solidFill>
                <a:schemeClr val="accent6"/>
              </a:solidFill>
            </a:endParaRPr>
          </a:p>
          <a:p>
            <a:pPr marL="0" lvl="0" indent="0" algn="ctr" rtl="0">
              <a:spcBef>
                <a:spcPts val="0"/>
              </a:spcBef>
              <a:spcAft>
                <a:spcPts val="0"/>
              </a:spcAft>
              <a:buNone/>
            </a:pPr>
            <a:r>
              <a:rPr lang="en">
                <a:solidFill>
                  <a:schemeClr val="accent6"/>
                </a:solidFill>
              </a:rPr>
              <a:t>little-endian</a:t>
            </a:r>
            <a:endParaRPr>
              <a:solidFill>
                <a:schemeClr val="accent6"/>
              </a:solidFill>
            </a:endParaRPr>
          </a:p>
        </p:txBody>
      </p:sp>
      <p:graphicFrame>
        <p:nvGraphicFramePr>
          <p:cNvPr id="158" name="Google Shape;158;p25" descr="The same diagram as the previous slide, except the 0x08 row is now written in black, and the 0x00 row is now 03 27 D0 3C, written in red."/>
          <p:cNvGraphicFramePr/>
          <p:nvPr/>
        </p:nvGraphicFramePr>
        <p:xfrm>
          <a:off x="5368275" y="1139300"/>
          <a:ext cx="3280100" cy="2864910"/>
        </p:xfrm>
        <a:graphic>
          <a:graphicData uri="http://schemas.openxmlformats.org/drawingml/2006/table">
            <a:tbl>
              <a:tblPr>
                <a:noFill/>
                <a:tableStyleId>{2AE62994-3E89-4BCC-B1D9-2995BD32B8DF}</a:tableStyleId>
              </a:tblPr>
              <a:tblGrid>
                <a:gridCol w="778300">
                  <a:extLst>
                    <a:ext uri="{9D8B030D-6E8A-4147-A177-3AD203B41FA5}">
                      <a16:colId xmlns:a16="http://schemas.microsoft.com/office/drawing/2014/main" val="20000"/>
                    </a:ext>
                  </a:extLst>
                </a:gridCol>
                <a:gridCol w="625450">
                  <a:extLst>
                    <a:ext uri="{9D8B030D-6E8A-4147-A177-3AD203B41FA5}">
                      <a16:colId xmlns:a16="http://schemas.microsoft.com/office/drawing/2014/main" val="20001"/>
                    </a:ext>
                  </a:extLst>
                </a:gridCol>
                <a:gridCol w="625450">
                  <a:extLst>
                    <a:ext uri="{9D8B030D-6E8A-4147-A177-3AD203B41FA5}">
                      <a16:colId xmlns:a16="http://schemas.microsoft.com/office/drawing/2014/main" val="20002"/>
                    </a:ext>
                  </a:extLst>
                </a:gridCol>
                <a:gridCol w="625450">
                  <a:extLst>
                    <a:ext uri="{9D8B030D-6E8A-4147-A177-3AD203B41FA5}">
                      <a16:colId xmlns:a16="http://schemas.microsoft.com/office/drawing/2014/main" val="20003"/>
                    </a:ext>
                  </a:extLst>
                </a:gridCol>
                <a:gridCol w="6254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0x0</a:t>
                      </a:r>
                      <a:endParaRPr sz="1200"/>
                    </a:p>
                  </a:txBody>
                  <a:tcPr marL="91425" marR="91425" marT="91425" marB="91425">
                    <a:lnL w="19050" cap="flat" cmpd="sng">
                      <a:solidFill>
                        <a:schemeClr val="dk1">
                          <a:alpha val="0"/>
                        </a:schemeClr>
                      </a:solidFill>
                      <a:prstDash val="solid"/>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0x1</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0x3</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b="1">
                          <a:solidFill>
                            <a:srgbClr val="7030A0"/>
                          </a:solidFill>
                        </a:rPr>
                        <a:t>0x00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03</a:t>
                      </a:r>
                      <a:endParaRPr>
                        <a:solidFill>
                          <a:schemeClr val="accent6"/>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27</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D0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3C</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b="1">
                          <a:solidFill>
                            <a:srgbClr val="7030A0"/>
                          </a:solidFill>
                        </a:rPr>
                        <a:t>0x04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A7</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32</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b="1">
                          <a:solidFill>
                            <a:srgbClr val="7030A0"/>
                          </a:solidFill>
                        </a:rPr>
                        <a:t>0x08</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27</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3C</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b="1">
                          <a:solidFill>
                            <a:srgbClr val="7030A0"/>
                          </a:solidFill>
                        </a:rPr>
                        <a:t>0x0C</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DE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AD</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BE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EF</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b="1">
                          <a:solidFill>
                            <a:srgbClr val="7030A0"/>
                          </a:solidFill>
                        </a:rPr>
                        <a:t>0x10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26</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500" b="1">
                          <a:solidFill>
                            <a:srgbClr val="7030A0"/>
                          </a:solidFill>
                        </a:rPr>
                        <a:t>0x14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59" name="Google Shape;159;p25" descr="label for first row in memory (beginning with address 0x00"/>
          <p:cNvSpPr txBox="1"/>
          <p:nvPr/>
        </p:nvSpPr>
        <p:spPr>
          <a:xfrm>
            <a:off x="8659125" y="1551588"/>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rPr>
              <a:t>x</a:t>
            </a:r>
            <a:endParaRPr sz="1800">
              <a:solidFill>
                <a:schemeClr val="accent6"/>
              </a:solidFill>
            </a:endParaRPr>
          </a:p>
        </p:txBody>
      </p:sp>
      <p:sp>
        <p:nvSpPr>
          <p:cNvPr id="160" name="Google Shape;160;p25" descr="label for 3rd row in memory (beginning with address 0x08)"/>
          <p:cNvSpPr txBox="1"/>
          <p:nvPr/>
        </p:nvSpPr>
        <p:spPr>
          <a:xfrm>
            <a:off x="8659125" y="2367000"/>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rPr>
              <a:t>y</a:t>
            </a:r>
            <a:endParaRPr sz="1800">
              <a:solidFill>
                <a:srgbClr val="0000FF"/>
              </a:solidFill>
            </a:endParaRPr>
          </a:p>
        </p:txBody>
      </p:sp>
      <p:sp>
        <p:nvSpPr>
          <p:cNvPr id="161" name="Google Shape;16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Assignment in C (pt 7)</a:t>
            </a:r>
            <a:endParaRPr/>
          </a:p>
        </p:txBody>
      </p:sp>
      <p:sp>
        <p:nvSpPr>
          <p:cNvPr id="167" name="Google Shape;167;p26"/>
          <p:cNvSpPr txBox="1">
            <a:spLocks noGrp="1"/>
          </p:cNvSpPr>
          <p:nvPr>
            <p:ph type="body" idx="1"/>
          </p:nvPr>
        </p:nvSpPr>
        <p:spPr>
          <a:xfrm>
            <a:off x="311700" y="742825"/>
            <a:ext cx="52827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t>Example:</a:t>
            </a:r>
            <a:endParaRPr u="sng"/>
          </a:p>
          <a:p>
            <a:pPr marL="0" lvl="0" indent="0" algn="l" rtl="0">
              <a:lnSpc>
                <a:spcPct val="80000"/>
              </a:lnSpc>
              <a:spcBef>
                <a:spcPts val="120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y;</a:t>
            </a:r>
            <a:endParaRPr sz="1500"/>
          </a:p>
          <a:p>
            <a:pPr marL="0" lvl="0" indent="0" algn="l" rtl="0">
              <a:lnSpc>
                <a:spcPct val="80000"/>
              </a:lnSpc>
              <a:spcBef>
                <a:spcPts val="120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x = </a:t>
            </a:r>
            <a:r>
              <a:rPr lang="en">
                <a:solidFill>
                  <a:srgbClr val="38761D"/>
                </a:solidFill>
                <a:latin typeface="Source Code Pro"/>
                <a:ea typeface="Source Code Pro"/>
                <a:cs typeface="Source Code Pro"/>
                <a:sym typeface="Source Code Pro"/>
              </a:rPr>
              <a:t>0</a:t>
            </a:r>
            <a:r>
              <a:rPr lang="en">
                <a:solidFill>
                  <a:schemeClr val="dk2"/>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y = </a:t>
            </a:r>
            <a:r>
              <a:rPr lang="en">
                <a:solidFill>
                  <a:srgbClr val="38761D"/>
                </a:solidFill>
                <a:latin typeface="Source Code Pro"/>
                <a:ea typeface="Source Code Pro"/>
                <a:cs typeface="Source Code Pro"/>
                <a:sym typeface="Source Code Pro"/>
              </a:rPr>
              <a:t>0x3CD02700</a:t>
            </a:r>
            <a:r>
              <a:rPr lang="en">
                <a:solidFill>
                  <a:srgbClr val="757575"/>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a:solidFill>
                  <a:schemeClr val="dk2"/>
                </a:solidFill>
                <a:latin typeface="Source Code Pro"/>
                <a:ea typeface="Source Code Pro"/>
                <a:cs typeface="Source Code Pro"/>
                <a:sym typeface="Source Code Pro"/>
              </a:rPr>
              <a:t>x = y + </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 z = &amp;y + </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 </a:t>
            </a:r>
            <a:r>
              <a:rPr lang="en"/>
              <a:t>(</a:t>
            </a:r>
            <a:r>
              <a:rPr lang="en">
                <a:latin typeface="Source Code Pro"/>
                <a:ea typeface="Source Code Pro"/>
                <a:cs typeface="Source Code Pro"/>
                <a:sym typeface="Source Code Pro"/>
              </a:rPr>
              <a:t>z </a:t>
            </a:r>
            <a:r>
              <a:rPr lang="en"/>
              <a:t>stored at 0x0C)</a:t>
            </a:r>
            <a:endParaRPr/>
          </a:p>
          <a:p>
            <a:pPr marL="0" lvl="0" indent="457200" algn="l" rtl="0">
              <a:lnSpc>
                <a:spcPct val="80000"/>
              </a:lnSpc>
              <a:spcBef>
                <a:spcPts val="1200"/>
              </a:spcBef>
              <a:spcAft>
                <a:spcPts val="0"/>
              </a:spcAft>
              <a:buClr>
                <a:schemeClr val="dk1"/>
              </a:buClr>
              <a:buSzPts val="1100"/>
              <a:buFont typeface="Arial"/>
              <a:buNone/>
            </a:pPr>
            <a:r>
              <a:rPr lang="en" sz="1600"/>
              <a:t>(compute </a:t>
            </a:r>
            <a:r>
              <a:rPr lang="en" sz="1600">
                <a:latin typeface="Source Code Pro"/>
                <a:ea typeface="Source Code Pro"/>
                <a:cs typeface="Source Code Pro"/>
                <a:sym typeface="Source Code Pro"/>
              </a:rPr>
              <a:t>&amp;y+3</a:t>
            </a:r>
            <a:r>
              <a:rPr lang="en" sz="1600"/>
              <a:t>, and store into </a:t>
            </a:r>
            <a:r>
              <a:rPr lang="en" sz="1600">
                <a:latin typeface="Source Code Pro"/>
                <a:ea typeface="Source Code Pro"/>
                <a:cs typeface="Source Code Pro"/>
                <a:sym typeface="Source Code Pro"/>
              </a:rPr>
              <a:t>z</a:t>
            </a:r>
            <a:r>
              <a:rPr lang="en" sz="1600"/>
              <a:t>?)</a:t>
            </a:r>
            <a:r>
              <a:rPr lang="en">
                <a:solidFill>
                  <a:schemeClr val="dk2"/>
                </a:solidFill>
                <a:latin typeface="Source Code Pro"/>
                <a:ea typeface="Source Code Pro"/>
                <a:cs typeface="Source Code Pro"/>
                <a:sym typeface="Source Code Pro"/>
              </a:rPr>
              <a:t> </a:t>
            </a:r>
            <a:endParaRPr/>
          </a:p>
          <a:p>
            <a:pPr marL="0" lvl="0" indent="0" algn="l" rtl="0">
              <a:lnSpc>
                <a:spcPct val="80000"/>
              </a:lnSpc>
              <a:spcBef>
                <a:spcPts val="1200"/>
              </a:spcBef>
              <a:spcAft>
                <a:spcPts val="1200"/>
              </a:spcAft>
              <a:buNone/>
            </a:pPr>
            <a:endParaRPr>
              <a:latin typeface="Source Code Pro"/>
              <a:ea typeface="Source Code Pro"/>
              <a:cs typeface="Source Code Pro"/>
              <a:sym typeface="Source Code Pro"/>
            </a:endParaRPr>
          </a:p>
        </p:txBody>
      </p:sp>
      <p:sp>
        <p:nvSpPr>
          <p:cNvPr id="168" name="Google Shape;168;p26"/>
          <p:cNvSpPr/>
          <p:nvPr/>
        </p:nvSpPr>
        <p:spPr>
          <a:xfrm>
            <a:off x="6485550" y="170125"/>
            <a:ext cx="1979400" cy="787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32-bit example</a:t>
            </a:r>
            <a:endParaRPr>
              <a:solidFill>
                <a:schemeClr val="accent6"/>
              </a:solidFill>
            </a:endParaRPr>
          </a:p>
          <a:p>
            <a:pPr marL="0" lvl="0" indent="0" algn="ctr" rtl="0">
              <a:spcBef>
                <a:spcPts val="0"/>
              </a:spcBef>
              <a:spcAft>
                <a:spcPts val="0"/>
              </a:spcAft>
              <a:buNone/>
            </a:pPr>
            <a:r>
              <a:rPr lang="en" sz="1100">
                <a:solidFill>
                  <a:schemeClr val="accent6"/>
                </a:solidFill>
              </a:rPr>
              <a:t>(pointers are 4-bytes wide)</a:t>
            </a:r>
            <a:endParaRPr sz="1100">
              <a:solidFill>
                <a:schemeClr val="accent6"/>
              </a:solidFill>
            </a:endParaRPr>
          </a:p>
          <a:p>
            <a:pPr marL="0" lvl="0" indent="0" algn="ctr" rtl="0">
              <a:spcBef>
                <a:spcPts val="0"/>
              </a:spcBef>
              <a:spcAft>
                <a:spcPts val="0"/>
              </a:spcAft>
              <a:buNone/>
            </a:pPr>
            <a:r>
              <a:rPr lang="en">
                <a:solidFill>
                  <a:schemeClr val="accent6"/>
                </a:solidFill>
              </a:rPr>
              <a:t>little-endian</a:t>
            </a:r>
            <a:endParaRPr>
              <a:solidFill>
                <a:schemeClr val="accent6"/>
              </a:solidFill>
            </a:endParaRPr>
          </a:p>
        </p:txBody>
      </p:sp>
      <p:graphicFrame>
        <p:nvGraphicFramePr>
          <p:cNvPr id="169" name="Google Shape;169;p26" descr="The same diagram as the previous slide."/>
          <p:cNvGraphicFramePr/>
          <p:nvPr/>
        </p:nvGraphicFramePr>
        <p:xfrm>
          <a:off x="5368275" y="1139300"/>
          <a:ext cx="3280100" cy="2864910"/>
        </p:xfrm>
        <a:graphic>
          <a:graphicData uri="http://schemas.openxmlformats.org/drawingml/2006/table">
            <a:tbl>
              <a:tblPr>
                <a:noFill/>
                <a:tableStyleId>{2AE62994-3E89-4BCC-B1D9-2995BD32B8DF}</a:tableStyleId>
              </a:tblPr>
              <a:tblGrid>
                <a:gridCol w="778300">
                  <a:extLst>
                    <a:ext uri="{9D8B030D-6E8A-4147-A177-3AD203B41FA5}">
                      <a16:colId xmlns:a16="http://schemas.microsoft.com/office/drawing/2014/main" val="20000"/>
                    </a:ext>
                  </a:extLst>
                </a:gridCol>
                <a:gridCol w="625450">
                  <a:extLst>
                    <a:ext uri="{9D8B030D-6E8A-4147-A177-3AD203B41FA5}">
                      <a16:colId xmlns:a16="http://schemas.microsoft.com/office/drawing/2014/main" val="20001"/>
                    </a:ext>
                  </a:extLst>
                </a:gridCol>
                <a:gridCol w="625450">
                  <a:extLst>
                    <a:ext uri="{9D8B030D-6E8A-4147-A177-3AD203B41FA5}">
                      <a16:colId xmlns:a16="http://schemas.microsoft.com/office/drawing/2014/main" val="20002"/>
                    </a:ext>
                  </a:extLst>
                </a:gridCol>
                <a:gridCol w="625450">
                  <a:extLst>
                    <a:ext uri="{9D8B030D-6E8A-4147-A177-3AD203B41FA5}">
                      <a16:colId xmlns:a16="http://schemas.microsoft.com/office/drawing/2014/main" val="20003"/>
                    </a:ext>
                  </a:extLst>
                </a:gridCol>
                <a:gridCol w="6254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0x0</a:t>
                      </a:r>
                      <a:endParaRPr sz="1200"/>
                    </a:p>
                  </a:txBody>
                  <a:tcPr marL="91425" marR="91425" marT="91425" marB="91425">
                    <a:lnL w="19050" cap="flat" cmpd="sng">
                      <a:solidFill>
                        <a:schemeClr val="dk1">
                          <a:alpha val="0"/>
                        </a:schemeClr>
                      </a:solidFill>
                      <a:prstDash val="solid"/>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0x1</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0x3</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b="1">
                          <a:solidFill>
                            <a:srgbClr val="7030A0"/>
                          </a:solidFill>
                        </a:rPr>
                        <a:t>0x00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03</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27</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3C</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b="1">
                          <a:solidFill>
                            <a:srgbClr val="7030A0"/>
                          </a:solidFill>
                        </a:rPr>
                        <a:t>0x04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A7</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32</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b="1">
                          <a:solidFill>
                            <a:srgbClr val="7030A0"/>
                          </a:solidFill>
                        </a:rPr>
                        <a:t>0x08</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27</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3C</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b="1">
                          <a:solidFill>
                            <a:srgbClr val="7030A0"/>
                          </a:solidFill>
                        </a:rPr>
                        <a:t>0x0C</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DE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AD</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BE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EF</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b="1">
                          <a:solidFill>
                            <a:srgbClr val="7030A0"/>
                          </a:solidFill>
                        </a:rPr>
                        <a:t>0x10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26</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500" b="1">
                          <a:solidFill>
                            <a:srgbClr val="7030A0"/>
                          </a:solidFill>
                        </a:rPr>
                        <a:t>0x14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70" name="Google Shape;170;p26" descr="label for first row in memory (beginning with address 0x00"/>
          <p:cNvSpPr txBox="1"/>
          <p:nvPr/>
        </p:nvSpPr>
        <p:spPr>
          <a:xfrm>
            <a:off x="8659125" y="1551588"/>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rPr>
              <a:t>x</a:t>
            </a:r>
            <a:endParaRPr sz="1800">
              <a:solidFill>
                <a:schemeClr val="accent6"/>
              </a:solidFill>
            </a:endParaRPr>
          </a:p>
        </p:txBody>
      </p:sp>
      <p:sp>
        <p:nvSpPr>
          <p:cNvPr id="171" name="Google Shape;171;p26" descr="label for 3rd row in memory (beginning with address 0x08)"/>
          <p:cNvSpPr txBox="1"/>
          <p:nvPr/>
        </p:nvSpPr>
        <p:spPr>
          <a:xfrm>
            <a:off x="8659125" y="2367000"/>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rPr>
              <a:t>y</a:t>
            </a:r>
            <a:endParaRPr sz="1800">
              <a:solidFill>
                <a:srgbClr val="0000FF"/>
              </a:solidFill>
            </a:endParaRPr>
          </a:p>
        </p:txBody>
      </p:sp>
      <p:sp>
        <p:nvSpPr>
          <p:cNvPr id="172" name="Google Shape;172;p26" descr="label for 4th row in memory (beginning with address 0x0C)"/>
          <p:cNvSpPr txBox="1"/>
          <p:nvPr/>
        </p:nvSpPr>
        <p:spPr>
          <a:xfrm>
            <a:off x="8659125" y="2769875"/>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8761D"/>
                </a:solidFill>
              </a:rPr>
              <a:t>z</a:t>
            </a:r>
            <a:endParaRPr sz="1800">
              <a:solidFill>
                <a:srgbClr val="38761D"/>
              </a:solidFill>
            </a:endParaRPr>
          </a:p>
        </p:txBody>
      </p:sp>
      <p:sp>
        <p:nvSpPr>
          <p:cNvPr id="173" name="Google Shape;17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Assignment in C (pt 8)</a:t>
            </a:r>
            <a:endParaRPr/>
          </a:p>
        </p:txBody>
      </p:sp>
      <p:sp>
        <p:nvSpPr>
          <p:cNvPr id="179" name="Google Shape;179;p27"/>
          <p:cNvSpPr txBox="1">
            <a:spLocks noGrp="1"/>
          </p:cNvSpPr>
          <p:nvPr>
            <p:ph type="body" idx="1"/>
          </p:nvPr>
        </p:nvSpPr>
        <p:spPr>
          <a:xfrm>
            <a:off x="311700" y="742825"/>
            <a:ext cx="52827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t>Example:</a:t>
            </a:r>
            <a:endParaRPr u="sng"/>
          </a:p>
          <a:p>
            <a:pPr marL="0" lvl="0" indent="0" algn="l" rtl="0">
              <a:lnSpc>
                <a:spcPct val="80000"/>
              </a:lnSpc>
              <a:spcBef>
                <a:spcPts val="120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y;</a:t>
            </a:r>
            <a:endParaRPr sz="1500"/>
          </a:p>
          <a:p>
            <a:pPr marL="0" lvl="0" indent="0" algn="l" rtl="0">
              <a:lnSpc>
                <a:spcPct val="80000"/>
              </a:lnSpc>
              <a:spcBef>
                <a:spcPts val="120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x = </a:t>
            </a:r>
            <a:r>
              <a:rPr lang="en">
                <a:solidFill>
                  <a:srgbClr val="38761D"/>
                </a:solidFill>
                <a:latin typeface="Source Code Pro"/>
                <a:ea typeface="Source Code Pro"/>
                <a:cs typeface="Source Code Pro"/>
                <a:sym typeface="Source Code Pro"/>
              </a:rPr>
              <a:t>0</a:t>
            </a:r>
            <a:r>
              <a:rPr lang="en">
                <a:solidFill>
                  <a:schemeClr val="dk2"/>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y = </a:t>
            </a:r>
            <a:r>
              <a:rPr lang="en">
                <a:solidFill>
                  <a:srgbClr val="38761D"/>
                </a:solidFill>
                <a:latin typeface="Source Code Pro"/>
                <a:ea typeface="Source Code Pro"/>
                <a:cs typeface="Source Code Pro"/>
                <a:sym typeface="Source Code Pro"/>
              </a:rPr>
              <a:t>0x3CD02700</a:t>
            </a:r>
            <a:r>
              <a:rPr lang="en">
                <a:solidFill>
                  <a:srgbClr val="757575"/>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a:solidFill>
                  <a:schemeClr val="dk2"/>
                </a:solidFill>
                <a:latin typeface="Source Code Pro"/>
                <a:ea typeface="Source Code Pro"/>
                <a:cs typeface="Source Code Pro"/>
                <a:sym typeface="Source Code Pro"/>
              </a:rPr>
              <a:t>x = y + </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 z = &amp;y + </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 </a:t>
            </a:r>
            <a:r>
              <a:rPr lang="en"/>
              <a:t>(</a:t>
            </a:r>
            <a:r>
              <a:rPr lang="en">
                <a:latin typeface="Source Code Pro"/>
                <a:ea typeface="Source Code Pro"/>
                <a:cs typeface="Source Code Pro"/>
                <a:sym typeface="Source Code Pro"/>
              </a:rPr>
              <a:t>z </a:t>
            </a:r>
            <a:r>
              <a:rPr lang="en"/>
              <a:t>stored at 0x0C)</a:t>
            </a:r>
            <a:endParaRPr/>
          </a:p>
          <a:p>
            <a:pPr marL="0" lvl="0" indent="457200" algn="l" rtl="0">
              <a:lnSpc>
                <a:spcPct val="80000"/>
              </a:lnSpc>
              <a:spcBef>
                <a:spcPts val="1200"/>
              </a:spcBef>
              <a:spcAft>
                <a:spcPts val="0"/>
              </a:spcAft>
              <a:buClr>
                <a:schemeClr val="dk1"/>
              </a:buClr>
              <a:buSzPts val="1100"/>
              <a:buFont typeface="Arial"/>
              <a:buNone/>
            </a:pPr>
            <a:r>
              <a:rPr lang="en" sz="1600"/>
              <a:t>(compute </a:t>
            </a:r>
            <a:r>
              <a:rPr lang="en" sz="1600">
                <a:latin typeface="Source Code Pro"/>
                <a:ea typeface="Source Code Pro"/>
                <a:cs typeface="Source Code Pro"/>
                <a:sym typeface="Source Code Pro"/>
              </a:rPr>
              <a:t>&amp;y+</a:t>
            </a:r>
            <a:r>
              <a:rPr lang="en" sz="1600" b="1">
                <a:latin typeface="Source Code Pro"/>
                <a:ea typeface="Source Code Pro"/>
                <a:cs typeface="Source Code Pro"/>
                <a:sym typeface="Source Code Pro"/>
              </a:rPr>
              <a:t>12</a:t>
            </a:r>
            <a:r>
              <a:rPr lang="en" sz="1600"/>
              <a:t>, and store into </a:t>
            </a:r>
            <a:r>
              <a:rPr lang="en" sz="1600">
                <a:latin typeface="Source Code Pro"/>
                <a:ea typeface="Source Code Pro"/>
                <a:cs typeface="Source Code Pro"/>
                <a:sym typeface="Source Code Pro"/>
              </a:rPr>
              <a:t>z</a:t>
            </a:r>
            <a:r>
              <a:rPr lang="en" sz="1600"/>
              <a:t>)</a:t>
            </a:r>
            <a:r>
              <a:rPr lang="en">
                <a:solidFill>
                  <a:schemeClr val="dk2"/>
                </a:solidFill>
                <a:latin typeface="Source Code Pro"/>
                <a:ea typeface="Source Code Pro"/>
                <a:cs typeface="Source Code Pro"/>
                <a:sym typeface="Source Code Pro"/>
              </a:rPr>
              <a:t> </a:t>
            </a:r>
            <a:endParaRPr/>
          </a:p>
          <a:p>
            <a:pPr marL="0" lvl="0" indent="0" algn="l" rtl="0">
              <a:lnSpc>
                <a:spcPct val="80000"/>
              </a:lnSpc>
              <a:spcBef>
                <a:spcPts val="1200"/>
              </a:spcBef>
              <a:spcAft>
                <a:spcPts val="1200"/>
              </a:spcAft>
              <a:buNone/>
            </a:pPr>
            <a:endParaRPr>
              <a:latin typeface="Source Code Pro"/>
              <a:ea typeface="Source Code Pro"/>
              <a:cs typeface="Source Code Pro"/>
              <a:sym typeface="Source Code Pro"/>
            </a:endParaRPr>
          </a:p>
        </p:txBody>
      </p:sp>
      <p:sp>
        <p:nvSpPr>
          <p:cNvPr id="180" name="Google Shape;180;p27" descr="Speech bubble pointing to the line &quot;compute '&amp;y+3'...&quot;"/>
          <p:cNvSpPr/>
          <p:nvPr/>
        </p:nvSpPr>
        <p:spPr>
          <a:xfrm>
            <a:off x="2017650" y="3592750"/>
            <a:ext cx="2292900" cy="572700"/>
          </a:xfrm>
          <a:prstGeom prst="wedgeRoundRectCallout">
            <a:avLst>
              <a:gd name="adj1" fmla="val -45666"/>
              <a:gd name="adj2" fmla="val -87489"/>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Pointer arithmetic!</a:t>
            </a:r>
            <a:endParaRPr/>
          </a:p>
        </p:txBody>
      </p:sp>
      <p:sp>
        <p:nvSpPr>
          <p:cNvPr id="181" name="Google Shape;181;p27"/>
          <p:cNvSpPr/>
          <p:nvPr/>
        </p:nvSpPr>
        <p:spPr>
          <a:xfrm>
            <a:off x="6485550" y="170125"/>
            <a:ext cx="1979400" cy="787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32-bit example</a:t>
            </a:r>
            <a:endParaRPr>
              <a:solidFill>
                <a:schemeClr val="accent6"/>
              </a:solidFill>
            </a:endParaRPr>
          </a:p>
          <a:p>
            <a:pPr marL="0" lvl="0" indent="0" algn="ctr" rtl="0">
              <a:spcBef>
                <a:spcPts val="0"/>
              </a:spcBef>
              <a:spcAft>
                <a:spcPts val="0"/>
              </a:spcAft>
              <a:buNone/>
            </a:pPr>
            <a:r>
              <a:rPr lang="en" sz="1100">
                <a:solidFill>
                  <a:schemeClr val="accent6"/>
                </a:solidFill>
              </a:rPr>
              <a:t>(pointers are 4-bytes wide)</a:t>
            </a:r>
            <a:endParaRPr sz="1100">
              <a:solidFill>
                <a:schemeClr val="accent6"/>
              </a:solidFill>
            </a:endParaRPr>
          </a:p>
          <a:p>
            <a:pPr marL="0" lvl="0" indent="0" algn="ctr" rtl="0">
              <a:spcBef>
                <a:spcPts val="0"/>
              </a:spcBef>
              <a:spcAft>
                <a:spcPts val="0"/>
              </a:spcAft>
              <a:buNone/>
            </a:pPr>
            <a:r>
              <a:rPr lang="en">
                <a:solidFill>
                  <a:schemeClr val="accent6"/>
                </a:solidFill>
              </a:rPr>
              <a:t>little-endian</a:t>
            </a:r>
            <a:endParaRPr>
              <a:solidFill>
                <a:schemeClr val="accent6"/>
              </a:solidFill>
            </a:endParaRPr>
          </a:p>
        </p:txBody>
      </p:sp>
      <p:graphicFrame>
        <p:nvGraphicFramePr>
          <p:cNvPr id="182" name="Google Shape;182;p27" descr="The same diagram as the previous slide, except the 0x00 row is now written in black, and the 4th row in memory (address 0x0C) contains the values 14 00 00 00, written in red."/>
          <p:cNvGraphicFramePr/>
          <p:nvPr/>
        </p:nvGraphicFramePr>
        <p:xfrm>
          <a:off x="5368275" y="1139300"/>
          <a:ext cx="3280100" cy="2864910"/>
        </p:xfrm>
        <a:graphic>
          <a:graphicData uri="http://schemas.openxmlformats.org/drawingml/2006/table">
            <a:tbl>
              <a:tblPr>
                <a:noFill/>
                <a:tableStyleId>{2AE62994-3E89-4BCC-B1D9-2995BD32B8DF}</a:tableStyleId>
              </a:tblPr>
              <a:tblGrid>
                <a:gridCol w="778300">
                  <a:extLst>
                    <a:ext uri="{9D8B030D-6E8A-4147-A177-3AD203B41FA5}">
                      <a16:colId xmlns:a16="http://schemas.microsoft.com/office/drawing/2014/main" val="20000"/>
                    </a:ext>
                  </a:extLst>
                </a:gridCol>
                <a:gridCol w="625450">
                  <a:extLst>
                    <a:ext uri="{9D8B030D-6E8A-4147-A177-3AD203B41FA5}">
                      <a16:colId xmlns:a16="http://schemas.microsoft.com/office/drawing/2014/main" val="20001"/>
                    </a:ext>
                  </a:extLst>
                </a:gridCol>
                <a:gridCol w="625450">
                  <a:extLst>
                    <a:ext uri="{9D8B030D-6E8A-4147-A177-3AD203B41FA5}">
                      <a16:colId xmlns:a16="http://schemas.microsoft.com/office/drawing/2014/main" val="20002"/>
                    </a:ext>
                  </a:extLst>
                </a:gridCol>
                <a:gridCol w="625450">
                  <a:extLst>
                    <a:ext uri="{9D8B030D-6E8A-4147-A177-3AD203B41FA5}">
                      <a16:colId xmlns:a16="http://schemas.microsoft.com/office/drawing/2014/main" val="20003"/>
                    </a:ext>
                  </a:extLst>
                </a:gridCol>
                <a:gridCol w="6254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0x0</a:t>
                      </a:r>
                      <a:endParaRPr sz="1200"/>
                    </a:p>
                  </a:txBody>
                  <a:tcPr marL="91425" marR="91425" marT="91425" marB="91425">
                    <a:lnL w="19050" cap="flat" cmpd="sng">
                      <a:solidFill>
                        <a:schemeClr val="dk1">
                          <a:alpha val="0"/>
                        </a:schemeClr>
                      </a:solidFill>
                      <a:prstDash val="solid"/>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0x1</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0x3</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b="1">
                          <a:solidFill>
                            <a:srgbClr val="7030A0"/>
                          </a:solidFill>
                        </a:rPr>
                        <a:t>0x00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03</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27</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3C</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b="1">
                          <a:solidFill>
                            <a:srgbClr val="7030A0"/>
                          </a:solidFill>
                        </a:rPr>
                        <a:t>0x04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A7</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32</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b="1">
                          <a:solidFill>
                            <a:srgbClr val="7030A0"/>
                          </a:solidFill>
                        </a:rPr>
                        <a:t>0x08</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27</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3C</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b="1">
                          <a:solidFill>
                            <a:srgbClr val="7030A0"/>
                          </a:solidFill>
                        </a:rPr>
                        <a:t>0x0C</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14</a:t>
                      </a:r>
                      <a:endParaRPr>
                        <a:solidFill>
                          <a:schemeClr val="accent6"/>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b="1">
                          <a:solidFill>
                            <a:srgbClr val="7030A0"/>
                          </a:solidFill>
                        </a:rPr>
                        <a:t>0x10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26</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500" b="1">
                          <a:solidFill>
                            <a:srgbClr val="7030A0"/>
                          </a:solidFill>
                        </a:rPr>
                        <a:t>0x14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cxnSp>
        <p:nvCxnSpPr>
          <p:cNvPr id="183" name="Google Shape;183;p27" descr="Arrow points from the middle of row 0x0C to the beginning of row 0x14"/>
          <p:cNvCxnSpPr/>
          <p:nvPr/>
        </p:nvCxnSpPr>
        <p:spPr>
          <a:xfrm flipH="1">
            <a:off x="6580425" y="3164050"/>
            <a:ext cx="825300" cy="489300"/>
          </a:xfrm>
          <a:prstGeom prst="straightConnector1">
            <a:avLst/>
          </a:prstGeom>
          <a:noFill/>
          <a:ln w="28575" cap="flat" cmpd="sng">
            <a:solidFill>
              <a:schemeClr val="accent6"/>
            </a:solidFill>
            <a:prstDash val="solid"/>
            <a:round/>
            <a:headEnd type="none" w="med" len="med"/>
            <a:tailEnd type="triangle" w="med" len="med"/>
          </a:ln>
        </p:spPr>
      </p:cxnSp>
      <p:sp>
        <p:nvSpPr>
          <p:cNvPr id="184" name="Google Shape;184;p27" descr="label for first row in memory (beginning with address 0x00"/>
          <p:cNvSpPr txBox="1"/>
          <p:nvPr/>
        </p:nvSpPr>
        <p:spPr>
          <a:xfrm>
            <a:off x="8659125" y="1551588"/>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rPr>
              <a:t>x</a:t>
            </a:r>
            <a:endParaRPr sz="1800">
              <a:solidFill>
                <a:schemeClr val="accent6"/>
              </a:solidFill>
            </a:endParaRPr>
          </a:p>
        </p:txBody>
      </p:sp>
      <p:sp>
        <p:nvSpPr>
          <p:cNvPr id="185" name="Google Shape;185;p27" descr="label for 3rd row in memory (beginning with address 0x08)"/>
          <p:cNvSpPr txBox="1"/>
          <p:nvPr/>
        </p:nvSpPr>
        <p:spPr>
          <a:xfrm>
            <a:off x="8659125" y="2367000"/>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rPr>
              <a:t>y</a:t>
            </a:r>
            <a:endParaRPr sz="1800">
              <a:solidFill>
                <a:srgbClr val="0000FF"/>
              </a:solidFill>
            </a:endParaRPr>
          </a:p>
        </p:txBody>
      </p:sp>
      <p:sp>
        <p:nvSpPr>
          <p:cNvPr id="186" name="Google Shape;186;p27" descr="label for 4th row in memory (beginning with address 0x0C)"/>
          <p:cNvSpPr txBox="1"/>
          <p:nvPr/>
        </p:nvSpPr>
        <p:spPr>
          <a:xfrm>
            <a:off x="8659125" y="2769875"/>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8761D"/>
                </a:solidFill>
              </a:rPr>
              <a:t>z</a:t>
            </a:r>
            <a:endParaRPr sz="1800">
              <a:solidFill>
                <a:srgbClr val="38761D"/>
              </a:solidFill>
            </a:endParaRPr>
          </a:p>
        </p:txBody>
      </p:sp>
      <p:sp>
        <p:nvSpPr>
          <p:cNvPr id="187" name="Google Shape;18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Pointer Arithmetic (Review)</a:t>
            </a:r>
            <a:endParaRPr/>
          </a:p>
        </p:txBody>
      </p:sp>
      <p:sp>
        <p:nvSpPr>
          <p:cNvPr id="193" name="Google Shape;193;p2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Pointer arithmetic is scaled by the size of the target type</a:t>
            </a:r>
            <a:endParaRPr/>
          </a:p>
          <a:p>
            <a:pPr marL="914400" lvl="1" indent="-323850" algn="l" rtl="0">
              <a:spcBef>
                <a:spcPts val="0"/>
              </a:spcBef>
              <a:spcAft>
                <a:spcPts val="0"/>
              </a:spcAft>
              <a:buSzPts val="1500"/>
              <a:buChar char="○"/>
            </a:pPr>
            <a:r>
              <a:rPr lang="en"/>
              <a:t>In this example </a:t>
            </a:r>
            <a:r>
              <a:rPr lang="en">
                <a:latin typeface="Source Code Pro"/>
                <a:ea typeface="Source Code Pro"/>
                <a:cs typeface="Source Code Pro"/>
                <a:sym typeface="Source Code Pro"/>
              </a:rPr>
              <a:t>sizeof(int)</a:t>
            </a:r>
            <a:r>
              <a:rPr lang="en"/>
              <a:t> = 4</a:t>
            </a:r>
            <a:endParaRPr/>
          </a:p>
          <a:p>
            <a:pPr marL="457200" lvl="0" indent="-342900" algn="l" rtl="0">
              <a:spcBef>
                <a:spcPts val="0"/>
              </a:spcBef>
              <a:spcAft>
                <a:spcPts val="0"/>
              </a:spcAft>
              <a:buSzPts val="1800"/>
              <a:buChar char="●"/>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 z = &amp;y + </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914400" lvl="1" indent="-323850" algn="l" rtl="0">
              <a:spcBef>
                <a:spcPts val="0"/>
              </a:spcBef>
              <a:spcAft>
                <a:spcPts val="0"/>
              </a:spcAft>
              <a:buSzPts val="1500"/>
              <a:buChar char="○"/>
            </a:pPr>
            <a:r>
              <a:rPr lang="en"/>
              <a:t>Get address of </a:t>
            </a:r>
            <a:r>
              <a:rPr lang="en">
                <a:latin typeface="Source Code Pro"/>
                <a:ea typeface="Source Code Pro"/>
                <a:cs typeface="Source Code Pro"/>
                <a:sym typeface="Source Code Pro"/>
              </a:rPr>
              <a:t>y, add 3*sizeof(int)</a:t>
            </a:r>
            <a:r>
              <a:rPr lang="en"/>
              <a:t>, then store result in </a:t>
            </a:r>
            <a:r>
              <a:rPr lang="en">
                <a:latin typeface="Source Code Pro"/>
                <a:ea typeface="Source Code Pro"/>
                <a:cs typeface="Source Code Pro"/>
                <a:sym typeface="Source Code Pro"/>
              </a:rPr>
              <a:t>z</a:t>
            </a:r>
            <a:endParaRPr/>
          </a:p>
          <a:p>
            <a:pPr marL="914400" lvl="1" indent="-323850" algn="l" rtl="0">
              <a:spcBef>
                <a:spcPts val="0"/>
              </a:spcBef>
              <a:spcAft>
                <a:spcPts val="0"/>
              </a:spcAft>
              <a:buSzPts val="1500"/>
              <a:buChar char="○"/>
            </a:pPr>
            <a:r>
              <a:rPr lang="en"/>
              <a:t>&amp;y = 0x08 = 8</a:t>
            </a:r>
            <a:r>
              <a:rPr lang="en" baseline="-25000"/>
              <a:t>10</a:t>
            </a:r>
            <a:endParaRPr baseline="-25000"/>
          </a:p>
          <a:p>
            <a:pPr marL="914400" lvl="1" indent="-323850" algn="l" rtl="0">
              <a:spcBef>
                <a:spcPts val="0"/>
              </a:spcBef>
              <a:spcAft>
                <a:spcPts val="0"/>
              </a:spcAft>
              <a:buSzPts val="1500"/>
              <a:buChar char="○"/>
            </a:pPr>
            <a:r>
              <a:rPr lang="en"/>
              <a:t>3*4=12</a:t>
            </a:r>
            <a:endParaRPr/>
          </a:p>
          <a:p>
            <a:pPr marL="914400" lvl="1" indent="-323850" algn="l" rtl="0">
              <a:spcBef>
                <a:spcPts val="0"/>
              </a:spcBef>
              <a:spcAft>
                <a:spcPts val="0"/>
              </a:spcAft>
              <a:buSzPts val="1500"/>
              <a:buChar char="○"/>
            </a:pPr>
            <a:r>
              <a:rPr lang="en"/>
              <a:t>8+12 =20 = 0x14 (1*16 + 4)</a:t>
            </a:r>
            <a:endParaRPr/>
          </a:p>
          <a:p>
            <a:pPr marL="457200" lvl="0" indent="-342900" algn="l" rtl="0">
              <a:spcBef>
                <a:spcPts val="0"/>
              </a:spcBef>
              <a:spcAft>
                <a:spcPts val="0"/>
              </a:spcAft>
              <a:buSzPts val="1800"/>
              <a:buChar char="●"/>
            </a:pPr>
            <a:r>
              <a:rPr lang="en" b="1"/>
              <a:t>Pointer arithmetic can be dangerous!</a:t>
            </a:r>
            <a:endParaRPr b="1"/>
          </a:p>
          <a:p>
            <a:pPr marL="914400" lvl="1" indent="-323850" algn="l" rtl="0">
              <a:spcBef>
                <a:spcPts val="0"/>
              </a:spcBef>
              <a:spcAft>
                <a:spcPts val="0"/>
              </a:spcAft>
              <a:buSzPts val="1500"/>
              <a:buChar char="○"/>
            </a:pPr>
            <a:r>
              <a:rPr lang="en"/>
              <a:t>Can easily lead to bad memory accesses</a:t>
            </a:r>
            <a:endParaRPr/>
          </a:p>
          <a:p>
            <a:pPr marL="914400" lvl="1" indent="-323850" algn="l" rtl="0">
              <a:spcBef>
                <a:spcPts val="0"/>
              </a:spcBef>
              <a:spcAft>
                <a:spcPts val="0"/>
              </a:spcAft>
              <a:buSzPts val="1500"/>
              <a:buChar char="○"/>
            </a:pPr>
            <a:r>
              <a:rPr lang="en"/>
              <a:t>Be especially careful with casting</a:t>
            </a:r>
            <a:endParaRPr/>
          </a:p>
        </p:txBody>
      </p:sp>
      <p:sp>
        <p:nvSpPr>
          <p:cNvPr id="194" name="Google Shape;19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Assignment in C (pt 8)</a:t>
            </a:r>
            <a:endParaRPr/>
          </a:p>
        </p:txBody>
      </p:sp>
      <p:sp>
        <p:nvSpPr>
          <p:cNvPr id="200" name="Google Shape;200;p29"/>
          <p:cNvSpPr txBox="1">
            <a:spLocks noGrp="1"/>
          </p:cNvSpPr>
          <p:nvPr>
            <p:ph type="body" idx="1"/>
          </p:nvPr>
        </p:nvSpPr>
        <p:spPr>
          <a:xfrm>
            <a:off x="311700" y="742825"/>
            <a:ext cx="5282700" cy="3518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u="sng"/>
              <a:t>Example:</a:t>
            </a:r>
            <a:endParaRPr u="sng"/>
          </a:p>
          <a:p>
            <a:pPr marL="0" lvl="0" indent="0" algn="l" rtl="0">
              <a:lnSpc>
                <a:spcPct val="80000"/>
              </a:lnSpc>
              <a:spcBef>
                <a:spcPts val="120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y;</a:t>
            </a:r>
            <a:endParaRPr sz="1500"/>
          </a:p>
          <a:p>
            <a:pPr marL="0" lvl="0" indent="0" algn="l" rtl="0">
              <a:lnSpc>
                <a:spcPct val="80000"/>
              </a:lnSpc>
              <a:spcBef>
                <a:spcPts val="1200"/>
              </a:spcBef>
              <a:spcAft>
                <a:spcPts val="0"/>
              </a:spcAft>
              <a:buNone/>
            </a:pPr>
            <a:r>
              <a:rPr lang="en">
                <a:solidFill>
                  <a:schemeClr val="dk2"/>
                </a:solidFill>
                <a:latin typeface="Source Code Pro"/>
                <a:ea typeface="Source Code Pro"/>
                <a:cs typeface="Source Code Pro"/>
                <a:sym typeface="Source Code Pro"/>
              </a:rPr>
              <a:t>x = </a:t>
            </a:r>
            <a:r>
              <a:rPr lang="en">
                <a:solidFill>
                  <a:srgbClr val="38761D"/>
                </a:solidFill>
                <a:latin typeface="Source Code Pro"/>
                <a:ea typeface="Source Code Pro"/>
                <a:cs typeface="Source Code Pro"/>
                <a:sym typeface="Source Code Pro"/>
              </a:rPr>
              <a:t>0</a:t>
            </a:r>
            <a:r>
              <a:rPr lang="en">
                <a:solidFill>
                  <a:schemeClr val="dk2"/>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a:solidFill>
                  <a:schemeClr val="dk2"/>
                </a:solidFill>
                <a:latin typeface="Source Code Pro"/>
                <a:ea typeface="Source Code Pro"/>
                <a:cs typeface="Source Code Pro"/>
                <a:sym typeface="Source Code Pro"/>
              </a:rPr>
              <a:t>y = </a:t>
            </a:r>
            <a:r>
              <a:rPr lang="en">
                <a:solidFill>
                  <a:srgbClr val="38761D"/>
                </a:solidFill>
                <a:latin typeface="Source Code Pro"/>
                <a:ea typeface="Source Code Pro"/>
                <a:cs typeface="Source Code Pro"/>
                <a:sym typeface="Source Code Pro"/>
              </a:rPr>
              <a:t>0x3CD02700</a:t>
            </a:r>
            <a:r>
              <a:rPr lang="en">
                <a:solidFill>
                  <a:srgbClr val="757575"/>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a:solidFill>
                  <a:schemeClr val="dk2"/>
                </a:solidFill>
                <a:latin typeface="Source Code Pro"/>
                <a:ea typeface="Source Code Pro"/>
                <a:cs typeface="Source Code Pro"/>
                <a:sym typeface="Source Code Pro"/>
              </a:rPr>
              <a:t>x = y + </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 z = &amp;y + </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endParaRPr>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endParaRPr>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1200"/>
              </a:spcAft>
              <a:buNone/>
            </a:pP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z = y; </a:t>
            </a:r>
            <a:r>
              <a:rPr lang="en" sz="1500"/>
              <a:t>(get value at </a:t>
            </a:r>
            <a:r>
              <a:rPr lang="en" sz="1500">
                <a:latin typeface="Source Code Pro"/>
                <a:ea typeface="Source Code Pro"/>
                <a:cs typeface="Source Code Pro"/>
                <a:sym typeface="Source Code Pro"/>
              </a:rPr>
              <a:t>y</a:t>
            </a:r>
            <a:r>
              <a:rPr lang="en" sz="1500"/>
              <a:t>, put in address stored in </a:t>
            </a:r>
            <a:r>
              <a:rPr lang="en" sz="1500">
                <a:latin typeface="Source Code Pro"/>
                <a:ea typeface="Source Code Pro"/>
                <a:cs typeface="Source Code Pro"/>
                <a:sym typeface="Source Code Pro"/>
              </a:rPr>
              <a:t>z</a:t>
            </a:r>
            <a:r>
              <a:rPr lang="en" sz="1500"/>
              <a:t>)</a:t>
            </a:r>
            <a:endParaRPr sz="1500"/>
          </a:p>
        </p:txBody>
      </p:sp>
      <p:sp>
        <p:nvSpPr>
          <p:cNvPr id="201" name="Google Shape;201;p29" descr="Speech bubble pointing to &quot;*z = y&quot;"/>
          <p:cNvSpPr/>
          <p:nvPr/>
        </p:nvSpPr>
        <p:spPr>
          <a:xfrm>
            <a:off x="2736075" y="2950050"/>
            <a:ext cx="2109300" cy="642600"/>
          </a:xfrm>
          <a:prstGeom prst="wedgeRoundRectCallout">
            <a:avLst>
              <a:gd name="adj1" fmla="val -147104"/>
              <a:gd name="adj2" fmla="val 95102"/>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The dereference of a pointer is also a location</a:t>
            </a:r>
            <a:endParaRPr/>
          </a:p>
        </p:txBody>
      </p:sp>
      <p:sp>
        <p:nvSpPr>
          <p:cNvPr id="202" name="Google Shape;202;p29"/>
          <p:cNvSpPr/>
          <p:nvPr/>
        </p:nvSpPr>
        <p:spPr>
          <a:xfrm>
            <a:off x="6485550" y="170125"/>
            <a:ext cx="1979400" cy="787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32-bit example</a:t>
            </a:r>
            <a:endParaRPr>
              <a:solidFill>
                <a:schemeClr val="accent6"/>
              </a:solidFill>
            </a:endParaRPr>
          </a:p>
          <a:p>
            <a:pPr marL="0" lvl="0" indent="0" algn="ctr" rtl="0">
              <a:spcBef>
                <a:spcPts val="0"/>
              </a:spcBef>
              <a:spcAft>
                <a:spcPts val="0"/>
              </a:spcAft>
              <a:buNone/>
            </a:pPr>
            <a:r>
              <a:rPr lang="en" sz="1100">
                <a:solidFill>
                  <a:schemeClr val="accent6"/>
                </a:solidFill>
              </a:rPr>
              <a:t>(pointers are 4-bytes wide)</a:t>
            </a:r>
            <a:endParaRPr sz="1100">
              <a:solidFill>
                <a:schemeClr val="accent6"/>
              </a:solidFill>
            </a:endParaRPr>
          </a:p>
          <a:p>
            <a:pPr marL="0" lvl="0" indent="0" algn="ctr" rtl="0">
              <a:spcBef>
                <a:spcPts val="0"/>
              </a:spcBef>
              <a:spcAft>
                <a:spcPts val="0"/>
              </a:spcAft>
              <a:buNone/>
            </a:pPr>
            <a:r>
              <a:rPr lang="en">
                <a:solidFill>
                  <a:schemeClr val="accent6"/>
                </a:solidFill>
              </a:rPr>
              <a:t>little-endian</a:t>
            </a:r>
            <a:endParaRPr>
              <a:solidFill>
                <a:schemeClr val="accent6"/>
              </a:solidFill>
            </a:endParaRPr>
          </a:p>
        </p:txBody>
      </p:sp>
      <p:graphicFrame>
        <p:nvGraphicFramePr>
          <p:cNvPr id="203" name="Google Shape;203;p29" descr="The same diagram as slide 14, but row 0x0C is now written in black, and 0x14 contains the data 00 27 D0 3C, written in red."/>
          <p:cNvGraphicFramePr/>
          <p:nvPr/>
        </p:nvGraphicFramePr>
        <p:xfrm>
          <a:off x="5368275" y="1139300"/>
          <a:ext cx="3280100" cy="2864910"/>
        </p:xfrm>
        <a:graphic>
          <a:graphicData uri="http://schemas.openxmlformats.org/drawingml/2006/table">
            <a:tbl>
              <a:tblPr>
                <a:noFill/>
                <a:tableStyleId>{2AE62994-3E89-4BCC-B1D9-2995BD32B8DF}</a:tableStyleId>
              </a:tblPr>
              <a:tblGrid>
                <a:gridCol w="778300">
                  <a:extLst>
                    <a:ext uri="{9D8B030D-6E8A-4147-A177-3AD203B41FA5}">
                      <a16:colId xmlns:a16="http://schemas.microsoft.com/office/drawing/2014/main" val="20000"/>
                    </a:ext>
                  </a:extLst>
                </a:gridCol>
                <a:gridCol w="625450">
                  <a:extLst>
                    <a:ext uri="{9D8B030D-6E8A-4147-A177-3AD203B41FA5}">
                      <a16:colId xmlns:a16="http://schemas.microsoft.com/office/drawing/2014/main" val="20001"/>
                    </a:ext>
                  </a:extLst>
                </a:gridCol>
                <a:gridCol w="625450">
                  <a:extLst>
                    <a:ext uri="{9D8B030D-6E8A-4147-A177-3AD203B41FA5}">
                      <a16:colId xmlns:a16="http://schemas.microsoft.com/office/drawing/2014/main" val="20002"/>
                    </a:ext>
                  </a:extLst>
                </a:gridCol>
                <a:gridCol w="625450">
                  <a:extLst>
                    <a:ext uri="{9D8B030D-6E8A-4147-A177-3AD203B41FA5}">
                      <a16:colId xmlns:a16="http://schemas.microsoft.com/office/drawing/2014/main" val="20003"/>
                    </a:ext>
                  </a:extLst>
                </a:gridCol>
                <a:gridCol w="6254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0x0</a:t>
                      </a:r>
                      <a:endParaRPr sz="1200"/>
                    </a:p>
                  </a:txBody>
                  <a:tcPr marL="91425" marR="91425" marT="91425" marB="91425">
                    <a:lnL w="19050" cap="flat" cmpd="sng">
                      <a:solidFill>
                        <a:schemeClr val="dk1">
                          <a:alpha val="0"/>
                        </a:schemeClr>
                      </a:solidFill>
                      <a:prstDash val="solid"/>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0x1</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0x3</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b="1">
                          <a:solidFill>
                            <a:srgbClr val="7030A0"/>
                          </a:solidFill>
                        </a:rPr>
                        <a:t>0x00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03</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27</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3C</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b="1">
                          <a:solidFill>
                            <a:srgbClr val="7030A0"/>
                          </a:solidFill>
                        </a:rPr>
                        <a:t>0x04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A7</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32</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b="1">
                          <a:solidFill>
                            <a:srgbClr val="7030A0"/>
                          </a:solidFill>
                        </a:rPr>
                        <a:t>0x08</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27</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3C</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b="1">
                          <a:solidFill>
                            <a:srgbClr val="7030A0"/>
                          </a:solidFill>
                        </a:rPr>
                        <a:t>0x0C</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14</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b="1">
                          <a:solidFill>
                            <a:srgbClr val="7030A0"/>
                          </a:solidFill>
                        </a:rPr>
                        <a:t>0x10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26</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500" b="1">
                          <a:solidFill>
                            <a:srgbClr val="7030A0"/>
                          </a:solidFill>
                        </a:rPr>
                        <a:t>0x14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27</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D0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3C</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cxnSp>
        <p:nvCxnSpPr>
          <p:cNvPr id="204" name="Google Shape;204;p29" descr="Arrow points from the middle of row 0x0C to the beginning of row 0x14"/>
          <p:cNvCxnSpPr/>
          <p:nvPr/>
        </p:nvCxnSpPr>
        <p:spPr>
          <a:xfrm flipH="1">
            <a:off x="6580425" y="3164050"/>
            <a:ext cx="825300" cy="489300"/>
          </a:xfrm>
          <a:prstGeom prst="straightConnector1">
            <a:avLst/>
          </a:prstGeom>
          <a:noFill/>
          <a:ln w="28575" cap="flat" cmpd="sng">
            <a:solidFill>
              <a:schemeClr val="accent6"/>
            </a:solidFill>
            <a:prstDash val="solid"/>
            <a:round/>
            <a:headEnd type="none" w="med" len="med"/>
            <a:tailEnd type="triangle" w="med" len="med"/>
          </a:ln>
        </p:spPr>
      </p:cxnSp>
      <p:sp>
        <p:nvSpPr>
          <p:cNvPr id="205" name="Google Shape;205;p29" descr="label for first row in memory (beginning with address 0x00"/>
          <p:cNvSpPr txBox="1"/>
          <p:nvPr/>
        </p:nvSpPr>
        <p:spPr>
          <a:xfrm>
            <a:off x="8659125" y="1551588"/>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rPr>
              <a:t>x</a:t>
            </a:r>
            <a:endParaRPr sz="1800">
              <a:solidFill>
                <a:schemeClr val="accent6"/>
              </a:solidFill>
            </a:endParaRPr>
          </a:p>
        </p:txBody>
      </p:sp>
      <p:sp>
        <p:nvSpPr>
          <p:cNvPr id="206" name="Google Shape;206;p29" descr="label for 3rd row in memory (beginning with address 0x08)"/>
          <p:cNvSpPr txBox="1"/>
          <p:nvPr/>
        </p:nvSpPr>
        <p:spPr>
          <a:xfrm>
            <a:off x="8659125" y="2367000"/>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rPr>
              <a:t>y</a:t>
            </a:r>
            <a:endParaRPr sz="1800">
              <a:solidFill>
                <a:srgbClr val="0000FF"/>
              </a:solidFill>
            </a:endParaRPr>
          </a:p>
        </p:txBody>
      </p:sp>
      <p:sp>
        <p:nvSpPr>
          <p:cNvPr id="207" name="Google Shape;207;p29" descr="label for 4th row in memory (beginning with address 0x0C)"/>
          <p:cNvSpPr txBox="1"/>
          <p:nvPr/>
        </p:nvSpPr>
        <p:spPr>
          <a:xfrm>
            <a:off x="8659125" y="2769875"/>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8761D"/>
                </a:solidFill>
              </a:rPr>
              <a:t>z</a:t>
            </a:r>
            <a:endParaRPr sz="1800">
              <a:solidFill>
                <a:srgbClr val="38761D"/>
              </a:solidFill>
            </a:endParaRPr>
          </a:p>
        </p:txBody>
      </p:sp>
      <p:sp>
        <p:nvSpPr>
          <p:cNvPr id="208" name="Google Shape;20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Arrays in C (Review)</a:t>
            </a:r>
            <a:endParaRPr/>
          </a:p>
        </p:txBody>
      </p:sp>
      <p:sp>
        <p:nvSpPr>
          <p:cNvPr id="214" name="Google Shape;214;p3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Source Code Pro"/>
              <a:buChar char="●"/>
            </a:pPr>
            <a:r>
              <a:rPr lang="en"/>
              <a:t>Declaration: </a:t>
            </a:r>
            <a:r>
              <a:rPr lang="en">
                <a:solidFill>
                  <a:schemeClr val="dk2"/>
                </a:solidFill>
                <a:latin typeface="Source Code Pro"/>
                <a:ea typeface="Source Code Pro"/>
                <a:cs typeface="Source Code Pro"/>
                <a:sym typeface="Source Code Pro"/>
              </a:rPr>
              <a:t>type name[size];</a:t>
            </a:r>
            <a:endParaRPr>
              <a:solidFill>
                <a:schemeClr val="dk2"/>
              </a:solidFill>
              <a:latin typeface="Source Code Pro"/>
              <a:ea typeface="Source Code Pro"/>
              <a:cs typeface="Source Code Pro"/>
              <a:sym typeface="Source Code Pro"/>
            </a:endParaRPr>
          </a:p>
          <a:p>
            <a:pPr marL="914400" lvl="1" indent="-323850" algn="l" rtl="0">
              <a:spcBef>
                <a:spcPts val="0"/>
              </a:spcBef>
              <a:spcAft>
                <a:spcPts val="0"/>
              </a:spcAft>
              <a:buSzPts val="1500"/>
              <a:buChar char="○"/>
            </a:pPr>
            <a:r>
              <a:rPr lang="en" u="sng"/>
              <a:t>Example</a:t>
            </a:r>
            <a:r>
              <a:rPr lang="en"/>
              <a:t>: </a:t>
            </a:r>
            <a:r>
              <a:rPr lang="en">
                <a:solidFill>
                  <a:srgbClr val="0000FF"/>
                </a:solidFill>
                <a:latin typeface="Source Code Pro"/>
                <a:ea typeface="Source Code Pro"/>
                <a:cs typeface="Source Code Pro"/>
                <a:sym typeface="Source Code Pro"/>
              </a:rPr>
              <a:t>int </a:t>
            </a:r>
            <a:r>
              <a:rPr lang="en">
                <a:latin typeface="Source Code Pro"/>
                <a:ea typeface="Source Code Pro"/>
                <a:cs typeface="Source Code Pro"/>
                <a:sym typeface="Source Code Pro"/>
              </a:rPr>
              <a:t>a</a:t>
            </a:r>
            <a:r>
              <a:rPr lang="en">
                <a:solidFill>
                  <a:schemeClr val="dk2"/>
                </a:solidFill>
                <a:latin typeface="Source Code Pro"/>
                <a:ea typeface="Source Code Pro"/>
                <a:cs typeface="Source Code Pro"/>
                <a:sym typeface="Source Code Pro"/>
              </a:rPr>
              <a:t>[</a:t>
            </a:r>
            <a:r>
              <a:rPr lang="en">
                <a:solidFill>
                  <a:srgbClr val="38761D"/>
                </a:solidFill>
                <a:latin typeface="Source Code Pro"/>
                <a:ea typeface="Source Code Pro"/>
                <a:cs typeface="Source Code Pro"/>
                <a:sym typeface="Source Code Pro"/>
              </a:rPr>
              <a:t>6</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914400" lvl="1" indent="-323850" algn="l" rtl="0">
              <a:spcBef>
                <a:spcPts val="0"/>
              </a:spcBef>
              <a:spcAft>
                <a:spcPts val="0"/>
              </a:spcAft>
              <a:buSzPts val="1500"/>
              <a:buChar char="○"/>
            </a:pPr>
            <a:r>
              <a:rPr lang="en"/>
              <a:t>Can also use initialization list: </a:t>
            </a:r>
            <a:r>
              <a:rPr lang="en">
                <a:solidFill>
                  <a:srgbClr val="0000FF"/>
                </a:solidFill>
                <a:latin typeface="Source Code Pro"/>
                <a:ea typeface="Source Code Pro"/>
                <a:cs typeface="Source Code Pro"/>
                <a:sym typeface="Source Code Pro"/>
              </a:rPr>
              <a:t>int </a:t>
            </a:r>
            <a:r>
              <a:rPr lang="en">
                <a:latin typeface="Source Code Pro"/>
                <a:ea typeface="Source Code Pro"/>
                <a:cs typeface="Source Code Pro"/>
                <a:sym typeface="Source Code Pro"/>
              </a:rPr>
              <a:t>a</a:t>
            </a:r>
            <a:r>
              <a:rPr lang="en">
                <a:solidFill>
                  <a:schemeClr val="dk2"/>
                </a:solidFill>
                <a:latin typeface="Source Code Pro"/>
                <a:ea typeface="Source Code Pro"/>
                <a:cs typeface="Source Code Pro"/>
                <a:sym typeface="Source Code Pro"/>
              </a:rPr>
              <a:t>[] = {</a:t>
            </a:r>
            <a:r>
              <a:rPr lang="en">
                <a:solidFill>
                  <a:srgbClr val="38761D"/>
                </a:solidFill>
                <a:latin typeface="Source Code Pro"/>
                <a:ea typeface="Source Code Pro"/>
                <a:cs typeface="Source Code Pro"/>
                <a:sym typeface="Source Code Pro"/>
              </a:rPr>
              <a:t>2</a:t>
            </a:r>
            <a:r>
              <a:rPr lang="en">
                <a:solidFill>
                  <a:schemeClr val="dk2"/>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4</a:t>
            </a:r>
            <a:r>
              <a:rPr lang="en">
                <a:solidFill>
                  <a:schemeClr val="dk2"/>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6</a:t>
            </a:r>
            <a:r>
              <a:rPr lang="en">
                <a:solidFill>
                  <a:schemeClr val="dk2"/>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8</a:t>
            </a:r>
            <a:r>
              <a:rPr lang="en">
                <a:solidFill>
                  <a:schemeClr val="dk2"/>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10</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a:t>Indexing using brackets </a:t>
            </a:r>
            <a:endParaRPr/>
          </a:p>
          <a:p>
            <a:pPr marL="914400" lvl="1" indent="-323850" algn="l" rtl="0">
              <a:spcBef>
                <a:spcPts val="0"/>
              </a:spcBef>
              <a:spcAft>
                <a:spcPts val="0"/>
              </a:spcAft>
              <a:buSzPts val="1500"/>
              <a:buChar char="○"/>
            </a:pPr>
            <a:r>
              <a:rPr lang="en"/>
              <a:t>i.e. </a:t>
            </a:r>
            <a:r>
              <a:rPr lang="en">
                <a:latin typeface="Source Code Pro"/>
                <a:ea typeface="Source Code Pro"/>
                <a:cs typeface="Source Code Pro"/>
                <a:sym typeface="Source Code Pro"/>
              </a:rPr>
              <a:t>a</a:t>
            </a:r>
            <a:r>
              <a:rPr lang="en">
                <a:solidFill>
                  <a:schemeClr val="dk2"/>
                </a:solidFill>
                <a:latin typeface="Source Code Pro"/>
                <a:ea typeface="Source Code Pro"/>
                <a:cs typeface="Source Code Pro"/>
                <a:sym typeface="Source Code Pro"/>
              </a:rPr>
              <a:t>[</a:t>
            </a:r>
            <a:r>
              <a:rPr lang="en">
                <a:solidFill>
                  <a:srgbClr val="38761D"/>
                </a:solidFill>
                <a:latin typeface="Source Code Pro"/>
                <a:ea typeface="Source Code Pro"/>
                <a:cs typeface="Source Code Pro"/>
                <a:sym typeface="Source Code Pro"/>
              </a:rPr>
              <a:t>n</a:t>
            </a:r>
            <a:r>
              <a:rPr lang="en">
                <a:solidFill>
                  <a:schemeClr val="dk2"/>
                </a:solidFill>
                <a:latin typeface="Source Code Pro"/>
                <a:ea typeface="Source Code Pro"/>
                <a:cs typeface="Source Code Pro"/>
                <a:sym typeface="Source Code Pro"/>
              </a:rPr>
              <a:t>] </a:t>
            </a:r>
            <a:r>
              <a:rPr lang="en"/>
              <a:t>gets the n</a:t>
            </a:r>
            <a:r>
              <a:rPr lang="en" baseline="30000"/>
              <a:t>th</a:t>
            </a:r>
            <a:r>
              <a:rPr lang="en"/>
              <a:t> element of the array, counting from 0</a:t>
            </a:r>
            <a:endParaRPr/>
          </a:p>
          <a:p>
            <a:pPr marL="457200" lvl="0" indent="-342900" algn="l" rtl="0">
              <a:spcBef>
                <a:spcPts val="0"/>
              </a:spcBef>
              <a:spcAft>
                <a:spcPts val="0"/>
              </a:spcAft>
              <a:buSzPts val="1800"/>
              <a:buChar char="●"/>
            </a:pPr>
            <a:r>
              <a:rPr lang="en"/>
              <a:t>Stored as a single </a:t>
            </a:r>
            <a:r>
              <a:rPr lang="en" b="1"/>
              <a:t>contiguous</a:t>
            </a:r>
            <a:r>
              <a:rPr lang="en"/>
              <a:t> chunk of memory</a:t>
            </a:r>
            <a:endParaRPr/>
          </a:p>
          <a:p>
            <a:pPr marL="914400" lvl="1" indent="-323850" algn="l" rtl="0">
              <a:spcBef>
                <a:spcPts val="0"/>
              </a:spcBef>
              <a:spcAft>
                <a:spcPts val="0"/>
              </a:spcAft>
              <a:buSzPts val="1500"/>
              <a:buChar char="○"/>
            </a:pPr>
            <a:r>
              <a:rPr lang="en"/>
              <a:t>Total size = size of data * number of elements</a:t>
            </a:r>
            <a:endParaRPr/>
          </a:p>
          <a:p>
            <a:pPr marL="914400" lvl="1" indent="-311150" algn="l" rtl="0">
              <a:spcBef>
                <a:spcPts val="0"/>
              </a:spcBef>
              <a:spcAft>
                <a:spcPts val="0"/>
              </a:spcAft>
              <a:buSzPts val="1300"/>
              <a:buChar char="○"/>
            </a:pPr>
            <a:r>
              <a:rPr lang="en" sz="1600"/>
              <a:t>Variable name (</a:t>
            </a:r>
            <a:r>
              <a:rPr lang="en" sz="1600">
                <a:latin typeface="Source Code Pro"/>
                <a:ea typeface="Source Code Pro"/>
                <a:cs typeface="Source Code Pro"/>
                <a:sym typeface="Source Code Pro"/>
              </a:rPr>
              <a:t>a</a:t>
            </a:r>
            <a:r>
              <a:rPr lang="en" sz="1600"/>
              <a:t>) evaluates to the </a:t>
            </a:r>
            <a:r>
              <a:rPr lang="en" sz="1600" i="1"/>
              <a:t>starting address</a:t>
            </a:r>
            <a:endParaRPr sz="1300"/>
          </a:p>
          <a:p>
            <a:pPr marL="914400" lvl="1" indent="-323850" algn="l" rtl="0">
              <a:spcBef>
                <a:spcPts val="0"/>
              </a:spcBef>
              <a:spcAft>
                <a:spcPts val="0"/>
              </a:spcAft>
              <a:buSzPts val="1500"/>
              <a:buChar char="○"/>
            </a:pPr>
            <a:r>
              <a:rPr lang="en"/>
              <a:t>Endianness only applies within a </a:t>
            </a:r>
            <a:r>
              <a:rPr lang="en" i="1"/>
              <a:t>single element</a:t>
            </a:r>
            <a:r>
              <a:rPr lang="en"/>
              <a:t>. Elements always stored in increasing order</a:t>
            </a:r>
            <a:endParaRPr/>
          </a:p>
        </p:txBody>
      </p:sp>
      <p:sp>
        <p:nvSpPr>
          <p:cNvPr id="215" name="Google Shape;21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46DD963-424D-4F15-7520-B3E35D79390B}"/>
                  </a:ext>
                </a:extLst>
              </p14:cNvPr>
              <p14:cNvContentPartPr/>
              <p14:nvPr/>
            </p14:nvContentPartPr>
            <p14:xfrm>
              <a:off x="2124000" y="561960"/>
              <a:ext cx="6548760" cy="3662640"/>
            </p14:xfrm>
          </p:contentPart>
        </mc:Choice>
        <mc:Fallback>
          <p:pic>
            <p:nvPicPr>
              <p:cNvPr id="3" name="Ink 2">
                <a:extLst>
                  <a:ext uri="{FF2B5EF4-FFF2-40B4-BE49-F238E27FC236}">
                    <a16:creationId xmlns:a16="http://schemas.microsoft.com/office/drawing/2014/main" id="{246DD963-424D-4F15-7520-B3E35D79390B}"/>
                  </a:ext>
                </a:extLst>
              </p:cNvPr>
              <p:cNvPicPr/>
              <p:nvPr/>
            </p:nvPicPr>
            <p:blipFill>
              <a:blip r:embed="rId4"/>
              <a:stretch>
                <a:fillRect/>
              </a:stretch>
            </p:blipFill>
            <p:spPr>
              <a:xfrm>
                <a:off x="2114640" y="552600"/>
                <a:ext cx="6567480" cy="3681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52C974F2-DC45-3969-EE20-A2005CF86BDD}"/>
                  </a:ext>
                </a:extLst>
              </p14:cNvPr>
              <p14:cNvContentPartPr/>
              <p14:nvPr/>
            </p14:nvContentPartPr>
            <p14:xfrm>
              <a:off x="5691240" y="2405160"/>
              <a:ext cx="2876760" cy="686160"/>
            </p14:xfrm>
          </p:contentPart>
        </mc:Choice>
        <mc:Fallback>
          <p:pic>
            <p:nvPicPr>
              <p:cNvPr id="4" name="Ink 3">
                <a:extLst>
                  <a:ext uri="{FF2B5EF4-FFF2-40B4-BE49-F238E27FC236}">
                    <a16:creationId xmlns:a16="http://schemas.microsoft.com/office/drawing/2014/main" id="{52C974F2-DC45-3969-EE20-A2005CF86BDD}"/>
                  </a:ext>
                </a:extLst>
              </p:cNvPr>
              <p:cNvPicPr/>
              <p:nvPr/>
            </p:nvPicPr>
            <p:blipFill>
              <a:blip r:embed="rId6"/>
              <a:stretch>
                <a:fillRect/>
              </a:stretch>
            </p:blipFill>
            <p:spPr>
              <a:xfrm>
                <a:off x="5681880" y="2395800"/>
                <a:ext cx="2895480" cy="70488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Arrays in C Example</a:t>
            </a:r>
            <a:endParaRPr/>
          </a:p>
        </p:txBody>
      </p:sp>
      <p:sp>
        <p:nvSpPr>
          <p:cNvPr id="221" name="Google Shape;221;p31"/>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1200"/>
              </a:spcAft>
              <a:buNone/>
            </a:pPr>
            <a:r>
              <a:rPr lang="en" sz="1600"/>
              <a:t>Declaration: </a:t>
            </a:r>
            <a:r>
              <a:rPr lang="en" sz="1600">
                <a:solidFill>
                  <a:srgbClr val="0000FF"/>
                </a:solidFill>
                <a:latin typeface="Source Code Pro"/>
                <a:ea typeface="Source Code Pro"/>
                <a:cs typeface="Source Code Pro"/>
                <a:sym typeface="Source Code Pro"/>
              </a:rPr>
              <a:t>int </a:t>
            </a: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6</a:t>
            </a:r>
            <a:r>
              <a:rPr lang="en" sz="1600">
                <a:solidFill>
                  <a:schemeClr val="dk2"/>
                </a:solidFill>
                <a:latin typeface="Source Code Pro"/>
                <a:ea typeface="Source Code Pro"/>
                <a:cs typeface="Source Code Pro"/>
                <a:sym typeface="Source Code Pro"/>
              </a:rPr>
              <a:t>];</a:t>
            </a:r>
            <a:endParaRPr sz="1600"/>
          </a:p>
        </p:txBody>
      </p:sp>
      <p:sp>
        <p:nvSpPr>
          <p:cNvPr id="222" name="Google Shape;222;p31"/>
          <p:cNvSpPr/>
          <p:nvPr/>
        </p:nvSpPr>
        <p:spPr>
          <a:xfrm>
            <a:off x="6137050" y="170125"/>
            <a:ext cx="2328000" cy="716400"/>
          </a:xfrm>
          <a:prstGeom prst="roundRect">
            <a:avLst>
              <a:gd name="adj" fmla="val 16667"/>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1155CC"/>
                </a:solidFill>
              </a:rPr>
              <a:t>64-bit example</a:t>
            </a:r>
            <a:endParaRPr>
              <a:solidFill>
                <a:srgbClr val="1155CC"/>
              </a:solidFill>
            </a:endParaRPr>
          </a:p>
          <a:p>
            <a:pPr marL="0" lvl="0" indent="0" algn="ctr" rtl="0">
              <a:spcBef>
                <a:spcPts val="0"/>
              </a:spcBef>
              <a:spcAft>
                <a:spcPts val="0"/>
              </a:spcAft>
              <a:buNone/>
            </a:pPr>
            <a:r>
              <a:rPr lang="en" sz="1100">
                <a:solidFill>
                  <a:srgbClr val="1155CC"/>
                </a:solidFill>
              </a:rPr>
              <a:t>(pointers are 8-bytes wide)</a:t>
            </a:r>
            <a:endParaRPr sz="1100">
              <a:solidFill>
                <a:srgbClr val="1155CC"/>
              </a:solidFill>
            </a:endParaRPr>
          </a:p>
          <a:p>
            <a:pPr marL="0" lvl="0" indent="0" algn="ctr" rtl="0">
              <a:spcBef>
                <a:spcPts val="0"/>
              </a:spcBef>
              <a:spcAft>
                <a:spcPts val="0"/>
              </a:spcAft>
              <a:buNone/>
            </a:pPr>
            <a:r>
              <a:rPr lang="en">
                <a:solidFill>
                  <a:srgbClr val="1155CC"/>
                </a:solidFill>
              </a:rPr>
              <a:t>little-endian</a:t>
            </a:r>
            <a:endParaRPr>
              <a:solidFill>
                <a:srgbClr val="1155CC"/>
              </a:solidFill>
            </a:endParaRPr>
          </a:p>
        </p:txBody>
      </p:sp>
      <p:graphicFrame>
        <p:nvGraphicFramePr>
          <p:cNvPr id="223" name="Google Shape;223;p31" descr="Graph representing memory. Each row represents 8 bytes. On the left are the addresses of the beginning of each row in hex, starting with 0x0. At the top are the offsets within each row (0x0-0x7 for odd rows, 0x8-0xF for even rows). 6 red boxes spanning 4 bytes each have been drawn between addresses 0x10 and 0x2F, representing the elements of a."/>
          <p:cNvGraphicFramePr/>
          <p:nvPr/>
        </p:nvGraphicFramePr>
        <p:xfrm>
          <a:off x="4962888" y="1016213"/>
          <a:ext cx="3962275" cy="3133050"/>
        </p:xfrm>
        <a:graphic>
          <a:graphicData uri="http://schemas.openxmlformats.org/drawingml/2006/table">
            <a:tbl>
              <a:tblPr>
                <a:noFill/>
                <a:tableStyleId>{2AE62994-3E89-4BCC-B1D9-2995BD32B8DF}</a:tableStyleId>
              </a:tblPr>
              <a:tblGrid>
                <a:gridCol w="644075">
                  <a:extLst>
                    <a:ext uri="{9D8B030D-6E8A-4147-A177-3AD203B41FA5}">
                      <a16:colId xmlns:a16="http://schemas.microsoft.com/office/drawing/2014/main" val="20000"/>
                    </a:ext>
                  </a:extLst>
                </a:gridCol>
                <a:gridCol w="414775">
                  <a:extLst>
                    <a:ext uri="{9D8B030D-6E8A-4147-A177-3AD203B41FA5}">
                      <a16:colId xmlns:a16="http://schemas.microsoft.com/office/drawing/2014/main" val="20001"/>
                    </a:ext>
                  </a:extLst>
                </a:gridCol>
                <a:gridCol w="414775">
                  <a:extLst>
                    <a:ext uri="{9D8B030D-6E8A-4147-A177-3AD203B41FA5}">
                      <a16:colId xmlns:a16="http://schemas.microsoft.com/office/drawing/2014/main" val="20002"/>
                    </a:ext>
                  </a:extLst>
                </a:gridCol>
                <a:gridCol w="414775">
                  <a:extLst>
                    <a:ext uri="{9D8B030D-6E8A-4147-A177-3AD203B41FA5}">
                      <a16:colId xmlns:a16="http://schemas.microsoft.com/office/drawing/2014/main" val="20003"/>
                    </a:ext>
                  </a:extLst>
                </a:gridCol>
                <a:gridCol w="414775">
                  <a:extLst>
                    <a:ext uri="{9D8B030D-6E8A-4147-A177-3AD203B41FA5}">
                      <a16:colId xmlns:a16="http://schemas.microsoft.com/office/drawing/2014/main" val="20004"/>
                    </a:ext>
                  </a:extLst>
                </a:gridCol>
                <a:gridCol w="414775">
                  <a:extLst>
                    <a:ext uri="{9D8B030D-6E8A-4147-A177-3AD203B41FA5}">
                      <a16:colId xmlns:a16="http://schemas.microsoft.com/office/drawing/2014/main" val="20005"/>
                    </a:ext>
                  </a:extLst>
                </a:gridCol>
                <a:gridCol w="414775">
                  <a:extLst>
                    <a:ext uri="{9D8B030D-6E8A-4147-A177-3AD203B41FA5}">
                      <a16:colId xmlns:a16="http://schemas.microsoft.com/office/drawing/2014/main" val="20006"/>
                    </a:ext>
                  </a:extLst>
                </a:gridCol>
                <a:gridCol w="414775">
                  <a:extLst>
                    <a:ext uri="{9D8B030D-6E8A-4147-A177-3AD203B41FA5}">
                      <a16:colId xmlns:a16="http://schemas.microsoft.com/office/drawing/2014/main" val="20007"/>
                    </a:ext>
                  </a:extLst>
                </a:gridCol>
                <a:gridCol w="414775">
                  <a:extLst>
                    <a:ext uri="{9D8B030D-6E8A-4147-A177-3AD203B41FA5}">
                      <a16:colId xmlns:a16="http://schemas.microsoft.com/office/drawing/2014/main" val="20008"/>
                    </a:ext>
                  </a:extLst>
                </a:gridCol>
              </a:tblGrid>
              <a:tr h="282825">
                <a:tc>
                  <a:txBody>
                    <a:bodyPr/>
                    <a:lstStyle/>
                    <a:p>
                      <a:pPr marL="0" lvl="0" indent="0" algn="l" rtl="0">
                        <a:spcBef>
                          <a:spcPts val="0"/>
                        </a:spcBef>
                        <a:spcAft>
                          <a:spcPts val="0"/>
                        </a:spcAft>
                        <a:buNone/>
                      </a:pP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000"/>
                        <a:t>0x0</a:t>
                      </a:r>
                      <a:endParaRPr sz="1000"/>
                    </a:p>
                    <a:p>
                      <a:pPr marL="0" lvl="0" indent="0" algn="l" rtl="0">
                        <a:spcBef>
                          <a:spcPts val="0"/>
                        </a:spcBef>
                        <a:spcAft>
                          <a:spcPts val="0"/>
                        </a:spcAft>
                        <a:buNone/>
                      </a:pPr>
                      <a:r>
                        <a:rPr lang="en" sz="1000"/>
                        <a:t>0x8</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0x1</a:t>
                      </a:r>
                      <a:endParaRPr sz="1000"/>
                    </a:p>
                    <a:p>
                      <a:pPr marL="0" lvl="0" indent="0" algn="l" rtl="0">
                        <a:spcBef>
                          <a:spcPts val="0"/>
                        </a:spcBef>
                        <a:spcAft>
                          <a:spcPts val="0"/>
                        </a:spcAft>
                        <a:buNone/>
                      </a:pPr>
                      <a:r>
                        <a:rPr lang="en" sz="1000"/>
                        <a:t>0x9</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0x2</a:t>
                      </a:r>
                      <a:endParaRPr sz="1000"/>
                    </a:p>
                    <a:p>
                      <a:pPr marL="0" lvl="0" indent="0" algn="l" rtl="0">
                        <a:spcBef>
                          <a:spcPts val="0"/>
                        </a:spcBef>
                        <a:spcAft>
                          <a:spcPts val="0"/>
                        </a:spcAft>
                        <a:buNone/>
                      </a:pPr>
                      <a:r>
                        <a:rPr lang="en" sz="1000"/>
                        <a:t>0xA</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0x3</a:t>
                      </a:r>
                      <a:endParaRPr sz="1000"/>
                    </a:p>
                    <a:p>
                      <a:pPr marL="0" lvl="0" indent="0" algn="l" rtl="0">
                        <a:spcBef>
                          <a:spcPts val="0"/>
                        </a:spcBef>
                        <a:spcAft>
                          <a:spcPts val="0"/>
                        </a:spcAft>
                        <a:buNone/>
                      </a:pPr>
                      <a:r>
                        <a:rPr lang="en" sz="1000"/>
                        <a:t>0xB</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0x4</a:t>
                      </a:r>
                      <a:endParaRPr sz="1000"/>
                    </a:p>
                    <a:p>
                      <a:pPr marL="0" lvl="0" indent="0" algn="l" rtl="0">
                        <a:spcBef>
                          <a:spcPts val="0"/>
                        </a:spcBef>
                        <a:spcAft>
                          <a:spcPts val="0"/>
                        </a:spcAft>
                        <a:buNone/>
                      </a:pPr>
                      <a:r>
                        <a:rPr lang="en" sz="1000"/>
                        <a:t>0xC</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0x5</a:t>
                      </a:r>
                      <a:endParaRPr sz="1000"/>
                    </a:p>
                    <a:p>
                      <a:pPr marL="0" lvl="0" indent="0" algn="l" rtl="0">
                        <a:spcBef>
                          <a:spcPts val="0"/>
                        </a:spcBef>
                        <a:spcAft>
                          <a:spcPts val="0"/>
                        </a:spcAft>
                        <a:buNone/>
                      </a:pPr>
                      <a:r>
                        <a:rPr lang="en" sz="1000"/>
                        <a:t>0xD</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0x6</a:t>
                      </a:r>
                      <a:endParaRPr sz="1000"/>
                    </a:p>
                    <a:p>
                      <a:pPr marL="0" lvl="0" indent="0" algn="l" rtl="0">
                        <a:spcBef>
                          <a:spcPts val="0"/>
                        </a:spcBef>
                        <a:spcAft>
                          <a:spcPts val="0"/>
                        </a:spcAft>
                        <a:buNone/>
                      </a:pPr>
                      <a:r>
                        <a:rPr lang="en" sz="1000"/>
                        <a:t>0xE</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0x7</a:t>
                      </a:r>
                      <a:endParaRPr sz="1000"/>
                    </a:p>
                    <a:p>
                      <a:pPr marL="0" lvl="0" indent="0" algn="l" rtl="0">
                        <a:spcBef>
                          <a:spcPts val="0"/>
                        </a:spcBef>
                        <a:spcAft>
                          <a:spcPts val="0"/>
                        </a:spcAft>
                        <a:buNone/>
                      </a:pPr>
                      <a:r>
                        <a:rPr lang="en" sz="1000"/>
                        <a:t>0xF</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2825">
                <a:tc>
                  <a:txBody>
                    <a:bodyPr/>
                    <a:lstStyle/>
                    <a:p>
                      <a:pPr marL="0" lvl="0" indent="0" algn="l" rtl="0">
                        <a:spcBef>
                          <a:spcPts val="0"/>
                        </a:spcBef>
                        <a:spcAft>
                          <a:spcPts val="0"/>
                        </a:spcAft>
                        <a:buNone/>
                      </a:pPr>
                      <a:r>
                        <a:rPr lang="en" b="1">
                          <a:solidFill>
                            <a:srgbClr val="7030A0"/>
                          </a:solidFill>
                        </a:rPr>
                        <a:t>0x00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82825">
                <a:tc>
                  <a:txBody>
                    <a:bodyPr/>
                    <a:lstStyle/>
                    <a:p>
                      <a:pPr marL="0" lvl="0" indent="0" algn="l" rtl="0">
                        <a:spcBef>
                          <a:spcPts val="0"/>
                        </a:spcBef>
                        <a:spcAft>
                          <a:spcPts val="0"/>
                        </a:spcAft>
                        <a:buNone/>
                      </a:pPr>
                      <a:r>
                        <a:rPr lang="en" b="1">
                          <a:solidFill>
                            <a:srgbClr val="7030A0"/>
                          </a:solidFill>
                        </a:rPr>
                        <a:t>0x08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282825">
                <a:tc>
                  <a:txBody>
                    <a:bodyPr/>
                    <a:lstStyle/>
                    <a:p>
                      <a:pPr marL="0" lvl="0" indent="0" algn="l" rtl="0">
                        <a:spcBef>
                          <a:spcPts val="0"/>
                        </a:spcBef>
                        <a:spcAft>
                          <a:spcPts val="0"/>
                        </a:spcAft>
                        <a:buNone/>
                      </a:pPr>
                      <a:r>
                        <a:rPr lang="en" b="1">
                          <a:solidFill>
                            <a:srgbClr val="7030A0"/>
                          </a:solidFill>
                        </a:rPr>
                        <a:t>0x10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282825">
                <a:tc>
                  <a:txBody>
                    <a:bodyPr/>
                    <a:lstStyle/>
                    <a:p>
                      <a:pPr marL="0" lvl="0" indent="0" algn="l" rtl="0">
                        <a:spcBef>
                          <a:spcPts val="0"/>
                        </a:spcBef>
                        <a:spcAft>
                          <a:spcPts val="0"/>
                        </a:spcAft>
                        <a:buNone/>
                      </a:pPr>
                      <a:r>
                        <a:rPr lang="en" b="1">
                          <a:solidFill>
                            <a:srgbClr val="7030A0"/>
                          </a:solidFill>
                        </a:rPr>
                        <a:t>0x18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282825">
                <a:tc>
                  <a:txBody>
                    <a:bodyPr/>
                    <a:lstStyle/>
                    <a:p>
                      <a:pPr marL="0" lvl="0" indent="0" algn="l" rtl="0">
                        <a:spcBef>
                          <a:spcPts val="0"/>
                        </a:spcBef>
                        <a:spcAft>
                          <a:spcPts val="0"/>
                        </a:spcAft>
                        <a:buNone/>
                      </a:pPr>
                      <a:r>
                        <a:rPr lang="en" b="1">
                          <a:solidFill>
                            <a:srgbClr val="7030A0"/>
                          </a:solidFill>
                        </a:rPr>
                        <a:t>0x20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282825">
                <a:tc>
                  <a:txBody>
                    <a:bodyPr/>
                    <a:lstStyle/>
                    <a:p>
                      <a:pPr marL="0" lvl="0" indent="0" algn="l" rtl="0">
                        <a:spcBef>
                          <a:spcPts val="0"/>
                        </a:spcBef>
                        <a:spcAft>
                          <a:spcPts val="0"/>
                        </a:spcAft>
                        <a:buNone/>
                      </a:pPr>
                      <a:r>
                        <a:rPr lang="en" b="1">
                          <a:solidFill>
                            <a:srgbClr val="7030A0"/>
                          </a:solidFill>
                        </a:rPr>
                        <a:t>0x28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2825">
                <a:tc>
                  <a:txBody>
                    <a:bodyPr/>
                    <a:lstStyle/>
                    <a:p>
                      <a:pPr marL="0" lvl="0" indent="0" algn="l" rtl="0">
                        <a:spcBef>
                          <a:spcPts val="0"/>
                        </a:spcBef>
                        <a:spcAft>
                          <a:spcPts val="0"/>
                        </a:spcAft>
                        <a:buNone/>
                      </a:pPr>
                      <a:r>
                        <a:rPr lang="en" b="1">
                          <a:solidFill>
                            <a:srgbClr val="7030A0"/>
                          </a:solidFill>
                        </a:rPr>
                        <a:t>0x30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2825">
                <a:tc>
                  <a:txBody>
                    <a:bodyPr/>
                    <a:lstStyle/>
                    <a:p>
                      <a:pPr marL="0" lvl="0" indent="0" algn="l" rtl="0">
                        <a:spcBef>
                          <a:spcPts val="0"/>
                        </a:spcBef>
                        <a:spcAft>
                          <a:spcPts val="0"/>
                        </a:spcAft>
                        <a:buNone/>
                      </a:pPr>
                      <a:r>
                        <a:rPr lang="en" b="1">
                          <a:solidFill>
                            <a:srgbClr val="7030A0"/>
                          </a:solidFill>
                        </a:rPr>
                        <a:t>0x38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2825">
                <a:tc>
                  <a:txBody>
                    <a:bodyPr/>
                    <a:lstStyle/>
                    <a:p>
                      <a:pPr marL="0" lvl="0" indent="0" algn="l" rtl="0">
                        <a:spcBef>
                          <a:spcPts val="0"/>
                        </a:spcBef>
                        <a:spcAft>
                          <a:spcPts val="0"/>
                        </a:spcAft>
                        <a:buNone/>
                      </a:pPr>
                      <a:r>
                        <a:rPr lang="en" b="1">
                          <a:solidFill>
                            <a:srgbClr val="7030A0"/>
                          </a:solidFill>
                        </a:rPr>
                        <a:t>0x40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282825">
                <a:tc>
                  <a:txBody>
                    <a:bodyPr/>
                    <a:lstStyle/>
                    <a:p>
                      <a:pPr marL="0" lvl="0" indent="0" algn="l" rtl="0">
                        <a:spcBef>
                          <a:spcPts val="0"/>
                        </a:spcBef>
                        <a:spcAft>
                          <a:spcPts val="0"/>
                        </a:spcAft>
                        <a:buNone/>
                      </a:pPr>
                      <a:r>
                        <a:rPr lang="en" b="1">
                          <a:solidFill>
                            <a:srgbClr val="7030A0"/>
                          </a:solidFill>
                        </a:rPr>
                        <a:t>0x48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24" name="Google Shape;224;p31" descr="Label for 0x10"/>
          <p:cNvSpPr txBox="1"/>
          <p:nvPr/>
        </p:nvSpPr>
        <p:spPr>
          <a:xfrm>
            <a:off x="4483500" y="177587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a[0]</a:t>
            </a:r>
            <a:endParaRPr>
              <a:solidFill>
                <a:schemeClr val="accent6"/>
              </a:solidFill>
              <a:latin typeface="Source Code Pro"/>
              <a:ea typeface="Source Code Pro"/>
              <a:cs typeface="Source Code Pro"/>
              <a:sym typeface="Source Code Pro"/>
            </a:endParaRPr>
          </a:p>
        </p:txBody>
      </p:sp>
      <p:sp>
        <p:nvSpPr>
          <p:cNvPr id="225" name="Google Shape;225;p31" descr="Label for 0x18"/>
          <p:cNvSpPr txBox="1"/>
          <p:nvPr/>
        </p:nvSpPr>
        <p:spPr>
          <a:xfrm>
            <a:off x="4483500" y="2058700"/>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a[2]</a:t>
            </a:r>
            <a:endParaRPr>
              <a:solidFill>
                <a:schemeClr val="accent6"/>
              </a:solidFill>
              <a:latin typeface="Source Code Pro"/>
              <a:ea typeface="Source Code Pro"/>
              <a:cs typeface="Source Code Pro"/>
              <a:sym typeface="Source Code Pro"/>
            </a:endParaRPr>
          </a:p>
        </p:txBody>
      </p:sp>
      <p:sp>
        <p:nvSpPr>
          <p:cNvPr id="226" name="Google Shape;226;p31" descr="Label for 0x20"/>
          <p:cNvSpPr txBox="1"/>
          <p:nvPr/>
        </p:nvSpPr>
        <p:spPr>
          <a:xfrm>
            <a:off x="4483500" y="234152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a[4]</a:t>
            </a:r>
            <a:endParaRPr>
              <a:solidFill>
                <a:schemeClr val="accent6"/>
              </a:solidFill>
              <a:latin typeface="Source Code Pro"/>
              <a:ea typeface="Source Code Pro"/>
              <a:cs typeface="Source Code Pro"/>
              <a:sym typeface="Source Code Pro"/>
            </a:endParaRPr>
          </a:p>
        </p:txBody>
      </p:sp>
      <p:sp>
        <p:nvSpPr>
          <p:cNvPr id="227" name="Google Shape;227;p31"/>
          <p:cNvSpPr txBox="1"/>
          <p:nvPr/>
        </p:nvSpPr>
        <p:spPr>
          <a:xfrm>
            <a:off x="3695625" y="3017950"/>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a[1]</a:t>
            </a:r>
            <a:endParaRPr>
              <a:solidFill>
                <a:schemeClr val="accent6"/>
              </a:solidFill>
              <a:latin typeface="Source Code Pro"/>
              <a:ea typeface="Source Code Pro"/>
              <a:cs typeface="Source Code Pro"/>
              <a:sym typeface="Source Code Pro"/>
            </a:endParaRPr>
          </a:p>
        </p:txBody>
      </p:sp>
      <p:cxnSp>
        <p:nvCxnSpPr>
          <p:cNvPr id="228" name="Google Shape;228;p31" descr="Arrow from a[1] to 0x14"/>
          <p:cNvCxnSpPr>
            <a:stCxn id="227" idx="3"/>
          </p:cNvCxnSpPr>
          <p:nvPr/>
        </p:nvCxnSpPr>
        <p:spPr>
          <a:xfrm rot="10800000" flipH="1">
            <a:off x="4329825" y="2093950"/>
            <a:ext cx="3114000" cy="1120800"/>
          </a:xfrm>
          <a:prstGeom prst="straightConnector1">
            <a:avLst/>
          </a:prstGeom>
          <a:noFill/>
          <a:ln w="19050" cap="flat" cmpd="sng">
            <a:solidFill>
              <a:schemeClr val="dk2"/>
            </a:solidFill>
            <a:prstDash val="solid"/>
            <a:round/>
            <a:headEnd type="none" w="med" len="med"/>
            <a:tailEnd type="triangle" w="med" len="med"/>
          </a:ln>
        </p:spPr>
      </p:cxnSp>
      <p:sp>
        <p:nvSpPr>
          <p:cNvPr id="229" name="Google Shape;229;p31"/>
          <p:cNvSpPr txBox="1"/>
          <p:nvPr/>
        </p:nvSpPr>
        <p:spPr>
          <a:xfrm>
            <a:off x="3695625" y="326552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a[3]</a:t>
            </a:r>
            <a:endParaRPr>
              <a:solidFill>
                <a:schemeClr val="accent6"/>
              </a:solidFill>
              <a:latin typeface="Source Code Pro"/>
              <a:ea typeface="Source Code Pro"/>
              <a:cs typeface="Source Code Pro"/>
              <a:sym typeface="Source Code Pro"/>
            </a:endParaRPr>
          </a:p>
        </p:txBody>
      </p:sp>
      <p:cxnSp>
        <p:nvCxnSpPr>
          <p:cNvPr id="230" name="Google Shape;230;p31" descr="Arrow from a[3] to 0x1C"/>
          <p:cNvCxnSpPr>
            <a:stCxn id="229" idx="3"/>
          </p:cNvCxnSpPr>
          <p:nvPr/>
        </p:nvCxnSpPr>
        <p:spPr>
          <a:xfrm rot="10800000" flipH="1">
            <a:off x="4329825" y="2341525"/>
            <a:ext cx="3114000" cy="1120800"/>
          </a:xfrm>
          <a:prstGeom prst="straightConnector1">
            <a:avLst/>
          </a:prstGeom>
          <a:noFill/>
          <a:ln w="19050" cap="flat" cmpd="sng">
            <a:solidFill>
              <a:schemeClr val="dk2"/>
            </a:solidFill>
            <a:prstDash val="solid"/>
            <a:round/>
            <a:headEnd type="none" w="med" len="med"/>
            <a:tailEnd type="triangle" w="med" len="med"/>
          </a:ln>
        </p:spPr>
      </p:cxnSp>
      <p:sp>
        <p:nvSpPr>
          <p:cNvPr id="231" name="Google Shape;231;p31" descr="A"/>
          <p:cNvSpPr txBox="1"/>
          <p:nvPr/>
        </p:nvSpPr>
        <p:spPr>
          <a:xfrm>
            <a:off x="3695625" y="3578400"/>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a[5]</a:t>
            </a:r>
            <a:endParaRPr>
              <a:solidFill>
                <a:schemeClr val="accent6"/>
              </a:solidFill>
              <a:latin typeface="Source Code Pro"/>
              <a:ea typeface="Source Code Pro"/>
              <a:cs typeface="Source Code Pro"/>
              <a:sym typeface="Source Code Pro"/>
            </a:endParaRPr>
          </a:p>
        </p:txBody>
      </p:sp>
      <p:cxnSp>
        <p:nvCxnSpPr>
          <p:cNvPr id="232" name="Google Shape;232;p31" descr="Arrow from a[5] to 0x24"/>
          <p:cNvCxnSpPr>
            <a:stCxn id="231" idx="3"/>
          </p:cNvCxnSpPr>
          <p:nvPr/>
        </p:nvCxnSpPr>
        <p:spPr>
          <a:xfrm rot="10800000" flipH="1">
            <a:off x="4329825" y="2654400"/>
            <a:ext cx="3114000" cy="1120800"/>
          </a:xfrm>
          <a:prstGeom prst="straightConnector1">
            <a:avLst/>
          </a:prstGeom>
          <a:noFill/>
          <a:ln w="19050" cap="flat" cmpd="sng">
            <a:solidFill>
              <a:schemeClr val="dk2"/>
            </a:solidFill>
            <a:prstDash val="solid"/>
            <a:round/>
            <a:headEnd type="none" w="med" len="med"/>
            <a:tailEnd type="triangle" w="med" len="med"/>
          </a:ln>
        </p:spPr>
      </p:cxnSp>
      <p:sp>
        <p:nvSpPr>
          <p:cNvPr id="233" name="Google Shape;23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Arrays in C Example (pt 2)</a:t>
            </a:r>
            <a:endParaRPr/>
          </a:p>
        </p:txBody>
      </p:sp>
      <p:sp>
        <p:nvSpPr>
          <p:cNvPr id="239" name="Google Shape;239;p32"/>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 sz="1600"/>
              <a:t>Declaration: </a:t>
            </a:r>
            <a:r>
              <a:rPr lang="en" sz="1600">
                <a:solidFill>
                  <a:srgbClr val="0000FF"/>
                </a:solidFill>
                <a:latin typeface="Source Code Pro"/>
                <a:ea typeface="Source Code Pro"/>
                <a:cs typeface="Source Code Pro"/>
                <a:sym typeface="Source Code Pro"/>
              </a:rPr>
              <a:t>int </a:t>
            </a: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6</a:t>
            </a:r>
            <a:r>
              <a:rPr lang="en" sz="1600">
                <a:solidFill>
                  <a:schemeClr val="dk2"/>
                </a:solidFill>
                <a:latin typeface="Source Code Pro"/>
                <a:ea typeface="Source Code Pro"/>
                <a:cs typeface="Source Code Pro"/>
                <a:sym typeface="Source Code Pro"/>
              </a:rPr>
              <a:t>];</a:t>
            </a:r>
            <a:endParaRPr sz="1600">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sz="1600"/>
              <a:t>Indexing:	</a:t>
            </a: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0</a:t>
            </a:r>
            <a:r>
              <a:rPr lang="en" sz="1600">
                <a:solidFill>
                  <a:schemeClr val="dk2"/>
                </a:solidFill>
                <a:latin typeface="Source Code Pro"/>
                <a:ea typeface="Source Code Pro"/>
                <a:cs typeface="Source Code Pro"/>
                <a:sym typeface="Source Code Pro"/>
              </a:rPr>
              <a:t>] = </a:t>
            </a:r>
            <a:r>
              <a:rPr lang="en" sz="1600">
                <a:solidFill>
                  <a:srgbClr val="38761D"/>
                </a:solidFill>
                <a:latin typeface="Source Code Pro"/>
                <a:ea typeface="Source Code Pro"/>
                <a:cs typeface="Source Code Pro"/>
                <a:sym typeface="Source Code Pro"/>
              </a:rPr>
              <a:t>0x15F</a:t>
            </a:r>
            <a:r>
              <a:rPr lang="en" sz="1600">
                <a:solidFill>
                  <a:schemeClr val="dk2"/>
                </a:solidFill>
                <a:latin typeface="Source Code Pro"/>
                <a:ea typeface="Source Code Pro"/>
                <a:cs typeface="Source Code Pro"/>
                <a:sym typeface="Source Code Pro"/>
              </a:rPr>
              <a:t>;</a:t>
            </a:r>
            <a:endParaRPr sz="1600">
              <a:solidFill>
                <a:schemeClr val="dk2"/>
              </a:solidFill>
              <a:latin typeface="Source Code Pro"/>
              <a:ea typeface="Source Code Pro"/>
              <a:cs typeface="Source Code Pro"/>
              <a:sym typeface="Source Code Pro"/>
            </a:endParaRPr>
          </a:p>
          <a:p>
            <a:pPr marL="457200" lvl="0" indent="457200" algn="l" rtl="0">
              <a:lnSpc>
                <a:spcPct val="80000"/>
              </a:lnSpc>
              <a:spcBef>
                <a:spcPts val="1200"/>
              </a:spcBef>
              <a:spcAft>
                <a:spcPts val="1200"/>
              </a:spcAft>
              <a:buClr>
                <a:schemeClr val="dk1"/>
              </a:buClr>
              <a:buSzPts val="1100"/>
              <a:buFont typeface="Arial"/>
              <a:buNone/>
            </a:pP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5</a:t>
            </a:r>
            <a:r>
              <a:rPr lang="en" sz="1600">
                <a:solidFill>
                  <a:schemeClr val="dk2"/>
                </a:solidFill>
                <a:latin typeface="Source Code Pro"/>
                <a:ea typeface="Source Code Pro"/>
                <a:cs typeface="Source Code Pro"/>
                <a:sym typeface="Source Code Pro"/>
              </a:rPr>
              <a:t>] = a[</a:t>
            </a:r>
            <a:r>
              <a:rPr lang="en" sz="1600">
                <a:solidFill>
                  <a:srgbClr val="38761D"/>
                </a:solidFill>
                <a:latin typeface="Source Code Pro"/>
                <a:ea typeface="Source Code Pro"/>
                <a:cs typeface="Source Code Pro"/>
                <a:sym typeface="Source Code Pro"/>
              </a:rPr>
              <a:t>0</a:t>
            </a:r>
            <a:r>
              <a:rPr lang="en" sz="1600">
                <a:solidFill>
                  <a:schemeClr val="dk2"/>
                </a:solidFill>
                <a:latin typeface="Source Code Pro"/>
                <a:ea typeface="Source Code Pro"/>
                <a:cs typeface="Source Code Pro"/>
                <a:sym typeface="Source Code Pro"/>
              </a:rPr>
              <a:t>];</a:t>
            </a:r>
            <a:endParaRPr sz="1600">
              <a:solidFill>
                <a:schemeClr val="dk2"/>
              </a:solidFill>
              <a:latin typeface="Source Code Pro"/>
              <a:ea typeface="Source Code Pro"/>
              <a:cs typeface="Source Code Pro"/>
              <a:sym typeface="Source Code Pro"/>
            </a:endParaRPr>
          </a:p>
        </p:txBody>
      </p:sp>
      <p:sp>
        <p:nvSpPr>
          <p:cNvPr id="240" name="Google Shape;240;p32"/>
          <p:cNvSpPr/>
          <p:nvPr/>
        </p:nvSpPr>
        <p:spPr>
          <a:xfrm>
            <a:off x="6137050" y="170125"/>
            <a:ext cx="2328000" cy="716400"/>
          </a:xfrm>
          <a:prstGeom prst="roundRect">
            <a:avLst>
              <a:gd name="adj" fmla="val 16667"/>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1155CC"/>
                </a:solidFill>
              </a:rPr>
              <a:t>64-bit example</a:t>
            </a:r>
            <a:endParaRPr>
              <a:solidFill>
                <a:srgbClr val="1155CC"/>
              </a:solidFill>
            </a:endParaRPr>
          </a:p>
          <a:p>
            <a:pPr marL="0" lvl="0" indent="0" algn="ctr" rtl="0">
              <a:spcBef>
                <a:spcPts val="0"/>
              </a:spcBef>
              <a:spcAft>
                <a:spcPts val="0"/>
              </a:spcAft>
              <a:buNone/>
            </a:pPr>
            <a:r>
              <a:rPr lang="en" sz="1100">
                <a:solidFill>
                  <a:srgbClr val="1155CC"/>
                </a:solidFill>
              </a:rPr>
              <a:t>(pointers are 8-bytes wide)</a:t>
            </a:r>
            <a:endParaRPr sz="1100">
              <a:solidFill>
                <a:srgbClr val="1155CC"/>
              </a:solidFill>
            </a:endParaRPr>
          </a:p>
          <a:p>
            <a:pPr marL="0" lvl="0" indent="0" algn="ctr" rtl="0">
              <a:spcBef>
                <a:spcPts val="0"/>
              </a:spcBef>
              <a:spcAft>
                <a:spcPts val="0"/>
              </a:spcAft>
              <a:buNone/>
            </a:pPr>
            <a:r>
              <a:rPr lang="en">
                <a:solidFill>
                  <a:srgbClr val="1155CC"/>
                </a:solidFill>
              </a:rPr>
              <a:t>little-endian</a:t>
            </a:r>
            <a:endParaRPr>
              <a:solidFill>
                <a:srgbClr val="1155CC"/>
              </a:solidFill>
            </a:endParaRPr>
          </a:p>
        </p:txBody>
      </p:sp>
      <p:graphicFrame>
        <p:nvGraphicFramePr>
          <p:cNvPr id="241" name="Google Shape;241;p32" descr="The same diagram as before, but bytes 0x10-0x13 and 0x24-0x27 each contain the values 5F 10 00 00"/>
          <p:cNvGraphicFramePr/>
          <p:nvPr/>
        </p:nvGraphicFramePr>
        <p:xfrm>
          <a:off x="4962888" y="1016213"/>
          <a:ext cx="3962275" cy="3133050"/>
        </p:xfrm>
        <a:graphic>
          <a:graphicData uri="http://schemas.openxmlformats.org/drawingml/2006/table">
            <a:tbl>
              <a:tblPr>
                <a:noFill/>
                <a:tableStyleId>{2AE62994-3E89-4BCC-B1D9-2995BD32B8DF}</a:tableStyleId>
              </a:tblPr>
              <a:tblGrid>
                <a:gridCol w="644075">
                  <a:extLst>
                    <a:ext uri="{9D8B030D-6E8A-4147-A177-3AD203B41FA5}">
                      <a16:colId xmlns:a16="http://schemas.microsoft.com/office/drawing/2014/main" val="20000"/>
                    </a:ext>
                  </a:extLst>
                </a:gridCol>
                <a:gridCol w="414775">
                  <a:extLst>
                    <a:ext uri="{9D8B030D-6E8A-4147-A177-3AD203B41FA5}">
                      <a16:colId xmlns:a16="http://schemas.microsoft.com/office/drawing/2014/main" val="20001"/>
                    </a:ext>
                  </a:extLst>
                </a:gridCol>
                <a:gridCol w="414775">
                  <a:extLst>
                    <a:ext uri="{9D8B030D-6E8A-4147-A177-3AD203B41FA5}">
                      <a16:colId xmlns:a16="http://schemas.microsoft.com/office/drawing/2014/main" val="20002"/>
                    </a:ext>
                  </a:extLst>
                </a:gridCol>
                <a:gridCol w="414775">
                  <a:extLst>
                    <a:ext uri="{9D8B030D-6E8A-4147-A177-3AD203B41FA5}">
                      <a16:colId xmlns:a16="http://schemas.microsoft.com/office/drawing/2014/main" val="20003"/>
                    </a:ext>
                  </a:extLst>
                </a:gridCol>
                <a:gridCol w="414775">
                  <a:extLst>
                    <a:ext uri="{9D8B030D-6E8A-4147-A177-3AD203B41FA5}">
                      <a16:colId xmlns:a16="http://schemas.microsoft.com/office/drawing/2014/main" val="20004"/>
                    </a:ext>
                  </a:extLst>
                </a:gridCol>
                <a:gridCol w="414775">
                  <a:extLst>
                    <a:ext uri="{9D8B030D-6E8A-4147-A177-3AD203B41FA5}">
                      <a16:colId xmlns:a16="http://schemas.microsoft.com/office/drawing/2014/main" val="20005"/>
                    </a:ext>
                  </a:extLst>
                </a:gridCol>
                <a:gridCol w="414775">
                  <a:extLst>
                    <a:ext uri="{9D8B030D-6E8A-4147-A177-3AD203B41FA5}">
                      <a16:colId xmlns:a16="http://schemas.microsoft.com/office/drawing/2014/main" val="20006"/>
                    </a:ext>
                  </a:extLst>
                </a:gridCol>
                <a:gridCol w="414775">
                  <a:extLst>
                    <a:ext uri="{9D8B030D-6E8A-4147-A177-3AD203B41FA5}">
                      <a16:colId xmlns:a16="http://schemas.microsoft.com/office/drawing/2014/main" val="20007"/>
                    </a:ext>
                  </a:extLst>
                </a:gridCol>
                <a:gridCol w="414775">
                  <a:extLst>
                    <a:ext uri="{9D8B030D-6E8A-4147-A177-3AD203B41FA5}">
                      <a16:colId xmlns:a16="http://schemas.microsoft.com/office/drawing/2014/main" val="20008"/>
                    </a:ext>
                  </a:extLst>
                </a:gridCol>
              </a:tblGrid>
              <a:tr h="282825">
                <a:tc>
                  <a:txBody>
                    <a:bodyPr/>
                    <a:lstStyle/>
                    <a:p>
                      <a:pPr marL="0" lvl="0" indent="0" algn="l" rtl="0">
                        <a:spcBef>
                          <a:spcPts val="0"/>
                        </a:spcBef>
                        <a:spcAft>
                          <a:spcPts val="0"/>
                        </a:spcAft>
                        <a:buNone/>
                      </a:pP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000"/>
                        <a:t>0x0</a:t>
                      </a:r>
                      <a:endParaRPr sz="1000"/>
                    </a:p>
                    <a:p>
                      <a:pPr marL="0" lvl="0" indent="0" algn="l" rtl="0">
                        <a:spcBef>
                          <a:spcPts val="0"/>
                        </a:spcBef>
                        <a:spcAft>
                          <a:spcPts val="0"/>
                        </a:spcAft>
                        <a:buNone/>
                      </a:pPr>
                      <a:r>
                        <a:rPr lang="en" sz="1000"/>
                        <a:t>0x8</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0x1</a:t>
                      </a:r>
                      <a:endParaRPr sz="1000"/>
                    </a:p>
                    <a:p>
                      <a:pPr marL="0" lvl="0" indent="0" algn="l" rtl="0">
                        <a:spcBef>
                          <a:spcPts val="0"/>
                        </a:spcBef>
                        <a:spcAft>
                          <a:spcPts val="0"/>
                        </a:spcAft>
                        <a:buNone/>
                      </a:pPr>
                      <a:r>
                        <a:rPr lang="en" sz="1000"/>
                        <a:t>0x9</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0x2</a:t>
                      </a:r>
                      <a:endParaRPr sz="1000"/>
                    </a:p>
                    <a:p>
                      <a:pPr marL="0" lvl="0" indent="0" algn="l" rtl="0">
                        <a:spcBef>
                          <a:spcPts val="0"/>
                        </a:spcBef>
                        <a:spcAft>
                          <a:spcPts val="0"/>
                        </a:spcAft>
                        <a:buNone/>
                      </a:pPr>
                      <a:r>
                        <a:rPr lang="en" sz="1000"/>
                        <a:t>0xA</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0x3</a:t>
                      </a:r>
                      <a:endParaRPr sz="1000"/>
                    </a:p>
                    <a:p>
                      <a:pPr marL="0" lvl="0" indent="0" algn="l" rtl="0">
                        <a:spcBef>
                          <a:spcPts val="0"/>
                        </a:spcBef>
                        <a:spcAft>
                          <a:spcPts val="0"/>
                        </a:spcAft>
                        <a:buNone/>
                      </a:pPr>
                      <a:r>
                        <a:rPr lang="en" sz="1000"/>
                        <a:t>0xB</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0x4</a:t>
                      </a:r>
                      <a:endParaRPr sz="1000"/>
                    </a:p>
                    <a:p>
                      <a:pPr marL="0" lvl="0" indent="0" algn="l" rtl="0">
                        <a:spcBef>
                          <a:spcPts val="0"/>
                        </a:spcBef>
                        <a:spcAft>
                          <a:spcPts val="0"/>
                        </a:spcAft>
                        <a:buNone/>
                      </a:pPr>
                      <a:r>
                        <a:rPr lang="en" sz="1000"/>
                        <a:t>0xC</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0x5</a:t>
                      </a:r>
                      <a:endParaRPr sz="1000"/>
                    </a:p>
                    <a:p>
                      <a:pPr marL="0" lvl="0" indent="0" algn="l" rtl="0">
                        <a:spcBef>
                          <a:spcPts val="0"/>
                        </a:spcBef>
                        <a:spcAft>
                          <a:spcPts val="0"/>
                        </a:spcAft>
                        <a:buNone/>
                      </a:pPr>
                      <a:r>
                        <a:rPr lang="en" sz="1000"/>
                        <a:t>0xD</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0x6</a:t>
                      </a:r>
                      <a:endParaRPr sz="1000"/>
                    </a:p>
                    <a:p>
                      <a:pPr marL="0" lvl="0" indent="0" algn="l" rtl="0">
                        <a:spcBef>
                          <a:spcPts val="0"/>
                        </a:spcBef>
                        <a:spcAft>
                          <a:spcPts val="0"/>
                        </a:spcAft>
                        <a:buNone/>
                      </a:pPr>
                      <a:r>
                        <a:rPr lang="en" sz="1000"/>
                        <a:t>0xE</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0x7</a:t>
                      </a:r>
                      <a:endParaRPr sz="1000"/>
                    </a:p>
                    <a:p>
                      <a:pPr marL="0" lvl="0" indent="0" algn="l" rtl="0">
                        <a:spcBef>
                          <a:spcPts val="0"/>
                        </a:spcBef>
                        <a:spcAft>
                          <a:spcPts val="0"/>
                        </a:spcAft>
                        <a:buNone/>
                      </a:pPr>
                      <a:r>
                        <a:rPr lang="en" sz="1000"/>
                        <a:t>0xF</a:t>
                      </a:r>
                      <a:endParaRPr sz="10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2825">
                <a:tc>
                  <a:txBody>
                    <a:bodyPr/>
                    <a:lstStyle/>
                    <a:p>
                      <a:pPr marL="0" lvl="0" indent="0" algn="l" rtl="0">
                        <a:spcBef>
                          <a:spcPts val="0"/>
                        </a:spcBef>
                        <a:spcAft>
                          <a:spcPts val="0"/>
                        </a:spcAft>
                        <a:buNone/>
                      </a:pPr>
                      <a:r>
                        <a:rPr lang="en" b="1">
                          <a:solidFill>
                            <a:srgbClr val="7030A0"/>
                          </a:solidFill>
                        </a:rPr>
                        <a:t>0x00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82825">
                <a:tc>
                  <a:txBody>
                    <a:bodyPr/>
                    <a:lstStyle/>
                    <a:p>
                      <a:pPr marL="0" lvl="0" indent="0" algn="l" rtl="0">
                        <a:spcBef>
                          <a:spcPts val="0"/>
                        </a:spcBef>
                        <a:spcAft>
                          <a:spcPts val="0"/>
                        </a:spcAft>
                        <a:buNone/>
                      </a:pPr>
                      <a:r>
                        <a:rPr lang="en" b="1">
                          <a:solidFill>
                            <a:srgbClr val="7030A0"/>
                          </a:solidFill>
                        </a:rPr>
                        <a:t>0x08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282825">
                <a:tc>
                  <a:txBody>
                    <a:bodyPr/>
                    <a:lstStyle/>
                    <a:p>
                      <a:pPr marL="0" lvl="0" indent="0" algn="l" rtl="0">
                        <a:spcBef>
                          <a:spcPts val="0"/>
                        </a:spcBef>
                        <a:spcAft>
                          <a:spcPts val="0"/>
                        </a:spcAft>
                        <a:buNone/>
                      </a:pPr>
                      <a:r>
                        <a:rPr lang="en" b="1">
                          <a:solidFill>
                            <a:srgbClr val="7030A0"/>
                          </a:solidFill>
                        </a:rPr>
                        <a:t>0x10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5F</a:t>
                      </a: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01</a:t>
                      </a: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282825">
                <a:tc>
                  <a:txBody>
                    <a:bodyPr/>
                    <a:lstStyle/>
                    <a:p>
                      <a:pPr marL="0" lvl="0" indent="0" algn="l" rtl="0">
                        <a:spcBef>
                          <a:spcPts val="0"/>
                        </a:spcBef>
                        <a:spcAft>
                          <a:spcPts val="0"/>
                        </a:spcAft>
                        <a:buNone/>
                      </a:pPr>
                      <a:r>
                        <a:rPr lang="en" b="1">
                          <a:solidFill>
                            <a:srgbClr val="7030A0"/>
                          </a:solidFill>
                        </a:rPr>
                        <a:t>0x18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282825">
                <a:tc>
                  <a:txBody>
                    <a:bodyPr/>
                    <a:lstStyle/>
                    <a:p>
                      <a:pPr marL="0" lvl="0" indent="0" algn="l" rtl="0">
                        <a:spcBef>
                          <a:spcPts val="0"/>
                        </a:spcBef>
                        <a:spcAft>
                          <a:spcPts val="0"/>
                        </a:spcAft>
                        <a:buNone/>
                      </a:pPr>
                      <a:r>
                        <a:rPr lang="en" b="1">
                          <a:solidFill>
                            <a:srgbClr val="7030A0"/>
                          </a:solidFill>
                        </a:rPr>
                        <a:t>0x20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5F</a:t>
                      </a:r>
                      <a:endParaRPr/>
                    </a:p>
                  </a:txBody>
                  <a:tcPr marL="91425" marR="91425"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01</a:t>
                      </a: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91425"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282825">
                <a:tc>
                  <a:txBody>
                    <a:bodyPr/>
                    <a:lstStyle/>
                    <a:p>
                      <a:pPr marL="0" lvl="0" indent="0" algn="l" rtl="0">
                        <a:spcBef>
                          <a:spcPts val="0"/>
                        </a:spcBef>
                        <a:spcAft>
                          <a:spcPts val="0"/>
                        </a:spcAft>
                        <a:buNone/>
                      </a:pPr>
                      <a:r>
                        <a:rPr lang="en" b="1">
                          <a:solidFill>
                            <a:srgbClr val="7030A0"/>
                          </a:solidFill>
                        </a:rPr>
                        <a:t>0x28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2825">
                <a:tc>
                  <a:txBody>
                    <a:bodyPr/>
                    <a:lstStyle/>
                    <a:p>
                      <a:pPr marL="0" lvl="0" indent="0" algn="l" rtl="0">
                        <a:spcBef>
                          <a:spcPts val="0"/>
                        </a:spcBef>
                        <a:spcAft>
                          <a:spcPts val="0"/>
                        </a:spcAft>
                        <a:buNone/>
                      </a:pPr>
                      <a:r>
                        <a:rPr lang="en" b="1">
                          <a:solidFill>
                            <a:srgbClr val="7030A0"/>
                          </a:solidFill>
                        </a:rPr>
                        <a:t>0x30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2825">
                <a:tc>
                  <a:txBody>
                    <a:bodyPr/>
                    <a:lstStyle/>
                    <a:p>
                      <a:pPr marL="0" lvl="0" indent="0" algn="l" rtl="0">
                        <a:spcBef>
                          <a:spcPts val="0"/>
                        </a:spcBef>
                        <a:spcAft>
                          <a:spcPts val="0"/>
                        </a:spcAft>
                        <a:buNone/>
                      </a:pPr>
                      <a:r>
                        <a:rPr lang="en" b="1">
                          <a:solidFill>
                            <a:srgbClr val="7030A0"/>
                          </a:solidFill>
                        </a:rPr>
                        <a:t>0x38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2825">
                <a:tc>
                  <a:txBody>
                    <a:bodyPr/>
                    <a:lstStyle/>
                    <a:p>
                      <a:pPr marL="0" lvl="0" indent="0" algn="l" rtl="0">
                        <a:spcBef>
                          <a:spcPts val="0"/>
                        </a:spcBef>
                        <a:spcAft>
                          <a:spcPts val="0"/>
                        </a:spcAft>
                        <a:buNone/>
                      </a:pPr>
                      <a:r>
                        <a:rPr lang="en" b="1">
                          <a:solidFill>
                            <a:srgbClr val="7030A0"/>
                          </a:solidFill>
                        </a:rPr>
                        <a:t>0x40</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282825">
                <a:tc>
                  <a:txBody>
                    <a:bodyPr/>
                    <a:lstStyle/>
                    <a:p>
                      <a:pPr marL="0" lvl="0" indent="0" algn="l" rtl="0">
                        <a:spcBef>
                          <a:spcPts val="0"/>
                        </a:spcBef>
                        <a:spcAft>
                          <a:spcPts val="0"/>
                        </a:spcAft>
                        <a:buNone/>
                      </a:pPr>
                      <a:r>
                        <a:rPr lang="en" b="1">
                          <a:solidFill>
                            <a:srgbClr val="7030A0"/>
                          </a:solidFill>
                        </a:rPr>
                        <a:t>0x48</a:t>
                      </a:r>
                      <a:endParaRPr b="1">
                        <a:solidFill>
                          <a:srgbClr val="7030A0"/>
                        </a:solidFill>
                      </a:endParaRPr>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42" name="Google Shape;242;p32" descr="Label for 0x10"/>
          <p:cNvSpPr txBox="1"/>
          <p:nvPr/>
        </p:nvSpPr>
        <p:spPr>
          <a:xfrm>
            <a:off x="4483500" y="177587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a[0]</a:t>
            </a:r>
            <a:endParaRPr>
              <a:solidFill>
                <a:schemeClr val="accent6"/>
              </a:solidFill>
              <a:latin typeface="Source Code Pro"/>
              <a:ea typeface="Source Code Pro"/>
              <a:cs typeface="Source Code Pro"/>
              <a:sym typeface="Source Code Pro"/>
            </a:endParaRPr>
          </a:p>
        </p:txBody>
      </p:sp>
      <p:sp>
        <p:nvSpPr>
          <p:cNvPr id="243" name="Google Shape;243;p32" descr="Label for 0x18"/>
          <p:cNvSpPr txBox="1"/>
          <p:nvPr/>
        </p:nvSpPr>
        <p:spPr>
          <a:xfrm>
            <a:off x="4483500" y="2058700"/>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a[2]</a:t>
            </a:r>
            <a:endParaRPr>
              <a:solidFill>
                <a:schemeClr val="accent6"/>
              </a:solidFill>
              <a:latin typeface="Source Code Pro"/>
              <a:ea typeface="Source Code Pro"/>
              <a:cs typeface="Source Code Pro"/>
              <a:sym typeface="Source Code Pro"/>
            </a:endParaRPr>
          </a:p>
        </p:txBody>
      </p:sp>
      <p:sp>
        <p:nvSpPr>
          <p:cNvPr id="244" name="Google Shape;244;p32" descr="Label for 0x20"/>
          <p:cNvSpPr txBox="1"/>
          <p:nvPr/>
        </p:nvSpPr>
        <p:spPr>
          <a:xfrm>
            <a:off x="4483500" y="234152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a[4]</a:t>
            </a:r>
            <a:endParaRPr>
              <a:solidFill>
                <a:schemeClr val="accent6"/>
              </a:solidFill>
              <a:latin typeface="Source Code Pro"/>
              <a:ea typeface="Source Code Pro"/>
              <a:cs typeface="Source Code Pro"/>
              <a:sym typeface="Source Code Pro"/>
            </a:endParaRPr>
          </a:p>
        </p:txBody>
      </p:sp>
      <p:sp>
        <p:nvSpPr>
          <p:cNvPr id="245" name="Google Shape;24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Arrays in C Example (pt 3)</a:t>
            </a:r>
            <a:endParaRPr/>
          </a:p>
        </p:txBody>
      </p:sp>
      <p:sp>
        <p:nvSpPr>
          <p:cNvPr id="251" name="Google Shape;251;p33"/>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 sz="1600"/>
              <a:t>Declaration: </a:t>
            </a:r>
            <a:r>
              <a:rPr lang="en" sz="1600">
                <a:solidFill>
                  <a:srgbClr val="0000FF"/>
                </a:solidFill>
                <a:latin typeface="Source Code Pro"/>
                <a:ea typeface="Source Code Pro"/>
                <a:cs typeface="Source Code Pro"/>
                <a:sym typeface="Source Code Pro"/>
              </a:rPr>
              <a:t>int </a:t>
            </a: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6</a:t>
            </a:r>
            <a:r>
              <a:rPr lang="en" sz="1600">
                <a:solidFill>
                  <a:schemeClr val="dk2"/>
                </a:solidFill>
                <a:latin typeface="Source Code Pro"/>
                <a:ea typeface="Source Code Pro"/>
                <a:cs typeface="Source Code Pro"/>
                <a:sym typeface="Source Code Pro"/>
              </a:rPr>
              <a:t>];</a:t>
            </a:r>
            <a:endParaRPr sz="1600">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sz="1600"/>
              <a:t>Indexing:	</a:t>
            </a: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0</a:t>
            </a:r>
            <a:r>
              <a:rPr lang="en" sz="1600">
                <a:solidFill>
                  <a:schemeClr val="dk2"/>
                </a:solidFill>
                <a:latin typeface="Source Code Pro"/>
                <a:ea typeface="Source Code Pro"/>
                <a:cs typeface="Source Code Pro"/>
                <a:sym typeface="Source Code Pro"/>
              </a:rPr>
              <a:t>] = </a:t>
            </a:r>
            <a:r>
              <a:rPr lang="en" sz="1600">
                <a:solidFill>
                  <a:srgbClr val="38761D"/>
                </a:solidFill>
                <a:latin typeface="Source Code Pro"/>
                <a:ea typeface="Source Code Pro"/>
                <a:cs typeface="Source Code Pro"/>
                <a:sym typeface="Source Code Pro"/>
              </a:rPr>
              <a:t>0x15F</a:t>
            </a:r>
            <a:r>
              <a:rPr lang="en" sz="1600">
                <a:solidFill>
                  <a:schemeClr val="dk2"/>
                </a:solidFill>
                <a:latin typeface="Source Code Pro"/>
                <a:ea typeface="Source Code Pro"/>
                <a:cs typeface="Source Code Pro"/>
                <a:sym typeface="Source Code Pro"/>
              </a:rPr>
              <a:t>;</a:t>
            </a:r>
            <a:endParaRPr sz="1600">
              <a:solidFill>
                <a:schemeClr val="dk2"/>
              </a:solidFill>
              <a:latin typeface="Source Code Pro"/>
              <a:ea typeface="Source Code Pro"/>
              <a:cs typeface="Source Code Pro"/>
              <a:sym typeface="Source Code Pro"/>
            </a:endParaRPr>
          </a:p>
          <a:p>
            <a:pPr marL="457200" lvl="0" indent="457200" algn="l" rtl="0">
              <a:lnSpc>
                <a:spcPct val="80000"/>
              </a:lnSpc>
              <a:spcBef>
                <a:spcPts val="1200"/>
              </a:spcBef>
              <a:spcAft>
                <a:spcPts val="0"/>
              </a:spcAft>
              <a:buNone/>
            </a:pP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5</a:t>
            </a:r>
            <a:r>
              <a:rPr lang="en" sz="1600">
                <a:solidFill>
                  <a:schemeClr val="dk2"/>
                </a:solidFill>
                <a:latin typeface="Source Code Pro"/>
                <a:ea typeface="Source Code Pro"/>
                <a:cs typeface="Source Code Pro"/>
                <a:sym typeface="Source Code Pro"/>
              </a:rPr>
              <a:t>] = a[</a:t>
            </a:r>
            <a:r>
              <a:rPr lang="en" sz="1600">
                <a:solidFill>
                  <a:srgbClr val="38761D"/>
                </a:solidFill>
                <a:latin typeface="Source Code Pro"/>
                <a:ea typeface="Source Code Pro"/>
                <a:cs typeface="Source Code Pro"/>
                <a:sym typeface="Source Code Pro"/>
              </a:rPr>
              <a:t>0</a:t>
            </a:r>
            <a:r>
              <a:rPr lang="en" sz="1600">
                <a:solidFill>
                  <a:schemeClr val="dk2"/>
                </a:solidFill>
                <a:latin typeface="Source Code Pro"/>
                <a:ea typeface="Source Code Pro"/>
                <a:cs typeface="Source Code Pro"/>
                <a:sym typeface="Source Code Pro"/>
              </a:rPr>
              <a:t>];</a:t>
            </a:r>
            <a:endParaRPr sz="1600">
              <a:solidFill>
                <a:schemeClr val="dk2"/>
              </a:solidFill>
              <a:latin typeface="Source Code Pro"/>
              <a:ea typeface="Source Code Pro"/>
              <a:cs typeface="Source Code Pro"/>
              <a:sym typeface="Source Code Pro"/>
            </a:endParaRPr>
          </a:p>
          <a:p>
            <a:pPr marL="457200" lvl="0" indent="457200" algn="l" rtl="0">
              <a:lnSpc>
                <a:spcPct val="80000"/>
              </a:lnSpc>
              <a:spcBef>
                <a:spcPts val="1200"/>
              </a:spcBef>
              <a:spcAft>
                <a:spcPts val="0"/>
              </a:spcAft>
              <a:buNone/>
            </a:pP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6</a:t>
            </a:r>
            <a:r>
              <a:rPr lang="en" sz="1600">
                <a:solidFill>
                  <a:schemeClr val="dk2"/>
                </a:solidFill>
                <a:latin typeface="Source Code Pro"/>
                <a:ea typeface="Source Code Pro"/>
                <a:cs typeface="Source Code Pro"/>
                <a:sym typeface="Source Code Pro"/>
              </a:rPr>
              <a:t>] = </a:t>
            </a:r>
            <a:r>
              <a:rPr lang="en" sz="1600">
                <a:solidFill>
                  <a:srgbClr val="38761D"/>
                </a:solidFill>
                <a:latin typeface="Source Code Pro"/>
                <a:ea typeface="Source Code Pro"/>
                <a:cs typeface="Source Code Pro"/>
                <a:sym typeface="Source Code Pro"/>
              </a:rPr>
              <a:t>0xBAD</a:t>
            </a:r>
            <a:r>
              <a:rPr lang="en" sz="1600">
                <a:solidFill>
                  <a:schemeClr val="dk2"/>
                </a:solidFill>
                <a:latin typeface="Source Code Pro"/>
                <a:ea typeface="Source Code Pro"/>
                <a:cs typeface="Source Code Pro"/>
                <a:sym typeface="Source Code Pro"/>
              </a:rPr>
              <a:t>;</a:t>
            </a:r>
            <a:endParaRPr sz="1600">
              <a:solidFill>
                <a:schemeClr val="dk2"/>
              </a:solidFill>
              <a:latin typeface="Source Code Pro"/>
              <a:ea typeface="Source Code Pro"/>
              <a:cs typeface="Source Code Pro"/>
              <a:sym typeface="Source Code Pro"/>
            </a:endParaRPr>
          </a:p>
          <a:p>
            <a:pPr marL="457200" lvl="0" indent="457200" algn="l" rtl="0">
              <a:lnSpc>
                <a:spcPct val="80000"/>
              </a:lnSpc>
              <a:spcBef>
                <a:spcPts val="1200"/>
              </a:spcBef>
              <a:spcAft>
                <a:spcPts val="0"/>
              </a:spcAft>
              <a:buNone/>
            </a:pPr>
            <a:r>
              <a:rPr lang="en" sz="1600">
                <a:solidFill>
                  <a:schemeClr val="dk2"/>
                </a:solidFill>
                <a:latin typeface="Source Code Pro"/>
                <a:ea typeface="Source Code Pro"/>
                <a:cs typeface="Source Code Pro"/>
                <a:sym typeface="Source Code Pro"/>
              </a:rPr>
              <a:t>a[</a:t>
            </a:r>
            <a:r>
              <a:rPr lang="en" sz="1600">
                <a:solidFill>
                  <a:srgbClr val="38761D"/>
                </a:solidFill>
                <a:latin typeface="Source Code Pro"/>
                <a:ea typeface="Source Code Pro"/>
                <a:cs typeface="Source Code Pro"/>
                <a:sym typeface="Source Code Pro"/>
              </a:rPr>
              <a:t>-1</a:t>
            </a:r>
            <a:r>
              <a:rPr lang="en" sz="1600">
                <a:solidFill>
                  <a:schemeClr val="dk2"/>
                </a:solidFill>
                <a:latin typeface="Source Code Pro"/>
                <a:ea typeface="Source Code Pro"/>
                <a:cs typeface="Source Code Pro"/>
                <a:sym typeface="Source Code Pro"/>
              </a:rPr>
              <a:t>] = </a:t>
            </a:r>
            <a:r>
              <a:rPr lang="en" sz="1600">
                <a:solidFill>
                  <a:srgbClr val="38761D"/>
                </a:solidFill>
                <a:latin typeface="Source Code Pro"/>
                <a:ea typeface="Source Code Pro"/>
                <a:cs typeface="Source Code Pro"/>
                <a:sym typeface="Source Code Pro"/>
              </a:rPr>
              <a:t>0xBAD</a:t>
            </a:r>
            <a:r>
              <a:rPr lang="en" sz="1600">
                <a:solidFill>
                  <a:schemeClr val="dk2"/>
                </a:solidFill>
                <a:latin typeface="Source Code Pro"/>
                <a:ea typeface="Source Code Pro"/>
                <a:cs typeface="Source Code Pro"/>
                <a:sym typeface="Source Code Pro"/>
              </a:rPr>
              <a:t>;</a:t>
            </a:r>
            <a:endParaRPr sz="1600">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1200"/>
              </a:spcAft>
              <a:buNone/>
            </a:pPr>
            <a:endParaRPr>
              <a:solidFill>
                <a:schemeClr val="dk2"/>
              </a:solidFill>
              <a:latin typeface="Source Code Pro"/>
              <a:ea typeface="Source Code Pro"/>
              <a:cs typeface="Source Code Pro"/>
              <a:sym typeface="Source Code Pro"/>
            </a:endParaRPr>
          </a:p>
        </p:txBody>
      </p:sp>
      <p:sp>
        <p:nvSpPr>
          <p:cNvPr id="252" name="Google Shape;252;p33"/>
          <p:cNvSpPr/>
          <p:nvPr/>
        </p:nvSpPr>
        <p:spPr>
          <a:xfrm>
            <a:off x="2980600" y="2819450"/>
            <a:ext cx="1895400" cy="881100"/>
          </a:xfrm>
          <a:prstGeom prst="wedgeRoundRectCallout">
            <a:avLst>
              <a:gd name="adj1" fmla="val -46369"/>
              <a:gd name="adj2" fmla="val -121916"/>
              <a:gd name="adj3" fmla="val 0"/>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No bounds checking!!</a:t>
            </a:r>
            <a:endParaRPr/>
          </a:p>
        </p:txBody>
      </p:sp>
      <p:sp>
        <p:nvSpPr>
          <p:cNvPr id="253" name="Google Shape;253;p33"/>
          <p:cNvSpPr/>
          <p:nvPr/>
        </p:nvSpPr>
        <p:spPr>
          <a:xfrm>
            <a:off x="6137050" y="170125"/>
            <a:ext cx="2328000" cy="716400"/>
          </a:xfrm>
          <a:prstGeom prst="roundRect">
            <a:avLst>
              <a:gd name="adj" fmla="val 16667"/>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1155CC"/>
                </a:solidFill>
              </a:rPr>
              <a:t>64-bit example</a:t>
            </a:r>
            <a:endParaRPr>
              <a:solidFill>
                <a:srgbClr val="1155CC"/>
              </a:solidFill>
            </a:endParaRPr>
          </a:p>
          <a:p>
            <a:pPr marL="0" lvl="0" indent="0" algn="ctr" rtl="0">
              <a:spcBef>
                <a:spcPts val="0"/>
              </a:spcBef>
              <a:spcAft>
                <a:spcPts val="0"/>
              </a:spcAft>
              <a:buNone/>
            </a:pPr>
            <a:r>
              <a:rPr lang="en" sz="1100">
                <a:solidFill>
                  <a:srgbClr val="1155CC"/>
                </a:solidFill>
              </a:rPr>
              <a:t>(pointers are 8-bytes wide)</a:t>
            </a:r>
            <a:endParaRPr sz="1100">
              <a:solidFill>
                <a:srgbClr val="1155CC"/>
              </a:solidFill>
            </a:endParaRPr>
          </a:p>
          <a:p>
            <a:pPr marL="0" lvl="0" indent="0" algn="ctr" rtl="0">
              <a:spcBef>
                <a:spcPts val="0"/>
              </a:spcBef>
              <a:spcAft>
                <a:spcPts val="0"/>
              </a:spcAft>
              <a:buNone/>
            </a:pPr>
            <a:r>
              <a:rPr lang="en">
                <a:solidFill>
                  <a:srgbClr val="1155CC"/>
                </a:solidFill>
              </a:rPr>
              <a:t>little-endian</a:t>
            </a:r>
            <a:endParaRPr>
              <a:solidFill>
                <a:srgbClr val="1155CC"/>
              </a:solidFill>
            </a:endParaRPr>
          </a:p>
        </p:txBody>
      </p:sp>
      <p:graphicFrame>
        <p:nvGraphicFramePr>
          <p:cNvPr id="254" name="Google Shape;254;p33" descr="The same diagram as before, except bytes 0x0C-0x0F and 0x28-0x2B each contain the values AD 0B 00 00"/>
          <p:cNvGraphicFramePr/>
          <p:nvPr/>
        </p:nvGraphicFramePr>
        <p:xfrm>
          <a:off x="4962888" y="1016213"/>
          <a:ext cx="3962275" cy="3133050"/>
        </p:xfrm>
        <a:graphic>
          <a:graphicData uri="http://schemas.openxmlformats.org/drawingml/2006/table">
            <a:tbl>
              <a:tblPr>
                <a:noFill/>
                <a:tableStyleId>{2AE62994-3E89-4BCC-B1D9-2995BD32B8DF}</a:tableStyleId>
              </a:tblPr>
              <a:tblGrid>
                <a:gridCol w="644075">
                  <a:extLst>
                    <a:ext uri="{9D8B030D-6E8A-4147-A177-3AD203B41FA5}">
                      <a16:colId xmlns:a16="http://schemas.microsoft.com/office/drawing/2014/main" val="20000"/>
                    </a:ext>
                  </a:extLst>
                </a:gridCol>
                <a:gridCol w="414775">
                  <a:extLst>
                    <a:ext uri="{9D8B030D-6E8A-4147-A177-3AD203B41FA5}">
                      <a16:colId xmlns:a16="http://schemas.microsoft.com/office/drawing/2014/main" val="20001"/>
                    </a:ext>
                  </a:extLst>
                </a:gridCol>
                <a:gridCol w="414775">
                  <a:extLst>
                    <a:ext uri="{9D8B030D-6E8A-4147-A177-3AD203B41FA5}">
                      <a16:colId xmlns:a16="http://schemas.microsoft.com/office/drawing/2014/main" val="20002"/>
                    </a:ext>
                  </a:extLst>
                </a:gridCol>
                <a:gridCol w="414775">
                  <a:extLst>
                    <a:ext uri="{9D8B030D-6E8A-4147-A177-3AD203B41FA5}">
                      <a16:colId xmlns:a16="http://schemas.microsoft.com/office/drawing/2014/main" val="20003"/>
                    </a:ext>
                  </a:extLst>
                </a:gridCol>
                <a:gridCol w="414775">
                  <a:extLst>
                    <a:ext uri="{9D8B030D-6E8A-4147-A177-3AD203B41FA5}">
                      <a16:colId xmlns:a16="http://schemas.microsoft.com/office/drawing/2014/main" val="20004"/>
                    </a:ext>
                  </a:extLst>
                </a:gridCol>
                <a:gridCol w="414775">
                  <a:extLst>
                    <a:ext uri="{9D8B030D-6E8A-4147-A177-3AD203B41FA5}">
                      <a16:colId xmlns:a16="http://schemas.microsoft.com/office/drawing/2014/main" val="20005"/>
                    </a:ext>
                  </a:extLst>
                </a:gridCol>
                <a:gridCol w="414775">
                  <a:extLst>
                    <a:ext uri="{9D8B030D-6E8A-4147-A177-3AD203B41FA5}">
                      <a16:colId xmlns:a16="http://schemas.microsoft.com/office/drawing/2014/main" val="20006"/>
                    </a:ext>
                  </a:extLst>
                </a:gridCol>
                <a:gridCol w="414775">
                  <a:extLst>
                    <a:ext uri="{9D8B030D-6E8A-4147-A177-3AD203B41FA5}">
                      <a16:colId xmlns:a16="http://schemas.microsoft.com/office/drawing/2014/main" val="20007"/>
                    </a:ext>
                  </a:extLst>
                </a:gridCol>
                <a:gridCol w="414775">
                  <a:extLst>
                    <a:ext uri="{9D8B030D-6E8A-4147-A177-3AD203B41FA5}">
                      <a16:colId xmlns:a16="http://schemas.microsoft.com/office/drawing/2014/main" val="20008"/>
                    </a:ext>
                  </a:extLst>
                </a:gridCol>
              </a:tblGrid>
              <a:tr h="282825">
                <a:tc>
                  <a:txBody>
                    <a:bodyPr/>
                    <a:lstStyle/>
                    <a:p>
                      <a:pPr marL="0" lvl="0" indent="0" algn="l" rtl="0">
                        <a:spcBef>
                          <a:spcPts val="0"/>
                        </a:spcBef>
                        <a:spcAft>
                          <a:spcPts val="0"/>
                        </a:spcAft>
                        <a:buNone/>
                      </a:pP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000"/>
                        <a:t>0x0</a:t>
                      </a:r>
                      <a:endParaRPr sz="1000"/>
                    </a:p>
                    <a:p>
                      <a:pPr marL="0" lvl="0" indent="0" algn="l" rtl="0">
                        <a:spcBef>
                          <a:spcPts val="0"/>
                        </a:spcBef>
                        <a:spcAft>
                          <a:spcPts val="0"/>
                        </a:spcAft>
                        <a:buNone/>
                      </a:pPr>
                      <a:r>
                        <a:rPr lang="en" sz="1000"/>
                        <a:t>0x8</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0x1</a:t>
                      </a:r>
                      <a:endParaRPr sz="1000"/>
                    </a:p>
                    <a:p>
                      <a:pPr marL="0" lvl="0" indent="0" algn="l" rtl="0">
                        <a:spcBef>
                          <a:spcPts val="0"/>
                        </a:spcBef>
                        <a:spcAft>
                          <a:spcPts val="0"/>
                        </a:spcAft>
                        <a:buNone/>
                      </a:pPr>
                      <a:r>
                        <a:rPr lang="en" sz="1000"/>
                        <a:t>0x9</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0x2</a:t>
                      </a:r>
                      <a:endParaRPr sz="1000"/>
                    </a:p>
                    <a:p>
                      <a:pPr marL="0" lvl="0" indent="0" algn="l" rtl="0">
                        <a:spcBef>
                          <a:spcPts val="0"/>
                        </a:spcBef>
                        <a:spcAft>
                          <a:spcPts val="0"/>
                        </a:spcAft>
                        <a:buNone/>
                      </a:pPr>
                      <a:r>
                        <a:rPr lang="en" sz="1000"/>
                        <a:t>0xA</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0x3</a:t>
                      </a:r>
                      <a:endParaRPr sz="1000"/>
                    </a:p>
                    <a:p>
                      <a:pPr marL="0" lvl="0" indent="0" algn="l" rtl="0">
                        <a:spcBef>
                          <a:spcPts val="0"/>
                        </a:spcBef>
                        <a:spcAft>
                          <a:spcPts val="0"/>
                        </a:spcAft>
                        <a:buNone/>
                      </a:pPr>
                      <a:r>
                        <a:rPr lang="en" sz="1000"/>
                        <a:t>0xB</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0x4</a:t>
                      </a:r>
                      <a:endParaRPr sz="1000"/>
                    </a:p>
                    <a:p>
                      <a:pPr marL="0" lvl="0" indent="0" algn="l" rtl="0">
                        <a:spcBef>
                          <a:spcPts val="0"/>
                        </a:spcBef>
                        <a:spcAft>
                          <a:spcPts val="0"/>
                        </a:spcAft>
                        <a:buNone/>
                      </a:pPr>
                      <a:r>
                        <a:rPr lang="en" sz="1000"/>
                        <a:t>0xC</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0x5</a:t>
                      </a:r>
                      <a:endParaRPr sz="1000"/>
                    </a:p>
                    <a:p>
                      <a:pPr marL="0" lvl="0" indent="0" algn="l" rtl="0">
                        <a:spcBef>
                          <a:spcPts val="0"/>
                        </a:spcBef>
                        <a:spcAft>
                          <a:spcPts val="0"/>
                        </a:spcAft>
                        <a:buNone/>
                      </a:pPr>
                      <a:r>
                        <a:rPr lang="en" sz="1000"/>
                        <a:t>0xD</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0x6</a:t>
                      </a:r>
                      <a:endParaRPr sz="1000"/>
                    </a:p>
                    <a:p>
                      <a:pPr marL="0" lvl="0" indent="0" algn="l" rtl="0">
                        <a:spcBef>
                          <a:spcPts val="0"/>
                        </a:spcBef>
                        <a:spcAft>
                          <a:spcPts val="0"/>
                        </a:spcAft>
                        <a:buNone/>
                      </a:pPr>
                      <a:r>
                        <a:rPr lang="en" sz="1000"/>
                        <a:t>0xE</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0x7</a:t>
                      </a:r>
                      <a:endParaRPr sz="1000"/>
                    </a:p>
                    <a:p>
                      <a:pPr marL="0" lvl="0" indent="0" algn="l" rtl="0">
                        <a:spcBef>
                          <a:spcPts val="0"/>
                        </a:spcBef>
                        <a:spcAft>
                          <a:spcPts val="0"/>
                        </a:spcAft>
                        <a:buNone/>
                      </a:pPr>
                      <a:r>
                        <a:rPr lang="en" sz="1000"/>
                        <a:t>0xF</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2825">
                <a:tc>
                  <a:txBody>
                    <a:bodyPr/>
                    <a:lstStyle/>
                    <a:p>
                      <a:pPr marL="0" lvl="0" indent="0" algn="l" rtl="0">
                        <a:spcBef>
                          <a:spcPts val="0"/>
                        </a:spcBef>
                        <a:spcAft>
                          <a:spcPts val="0"/>
                        </a:spcAft>
                        <a:buNone/>
                      </a:pPr>
                      <a:r>
                        <a:rPr lang="en" b="1">
                          <a:solidFill>
                            <a:srgbClr val="7030A0"/>
                          </a:solidFill>
                        </a:rPr>
                        <a:t>0x00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82825">
                <a:tc>
                  <a:txBody>
                    <a:bodyPr/>
                    <a:lstStyle/>
                    <a:p>
                      <a:pPr marL="0" lvl="0" indent="0" algn="l" rtl="0">
                        <a:spcBef>
                          <a:spcPts val="0"/>
                        </a:spcBef>
                        <a:spcAft>
                          <a:spcPts val="0"/>
                        </a:spcAft>
                        <a:buNone/>
                      </a:pPr>
                      <a:r>
                        <a:rPr lang="en" b="1">
                          <a:solidFill>
                            <a:srgbClr val="7030A0"/>
                          </a:solidFill>
                        </a:rPr>
                        <a:t>0x08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AD</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0B</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282825">
                <a:tc>
                  <a:txBody>
                    <a:bodyPr/>
                    <a:lstStyle/>
                    <a:p>
                      <a:pPr marL="0" lvl="0" indent="0" algn="l" rtl="0">
                        <a:spcBef>
                          <a:spcPts val="0"/>
                        </a:spcBef>
                        <a:spcAft>
                          <a:spcPts val="0"/>
                        </a:spcAft>
                        <a:buNone/>
                      </a:pPr>
                      <a:r>
                        <a:rPr lang="en" b="1">
                          <a:solidFill>
                            <a:srgbClr val="7030A0"/>
                          </a:solidFill>
                        </a:rPr>
                        <a:t>0x10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5F</a:t>
                      </a: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01</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282825">
                <a:tc>
                  <a:txBody>
                    <a:bodyPr/>
                    <a:lstStyle/>
                    <a:p>
                      <a:pPr marL="0" lvl="0" indent="0" algn="l" rtl="0">
                        <a:spcBef>
                          <a:spcPts val="0"/>
                        </a:spcBef>
                        <a:spcAft>
                          <a:spcPts val="0"/>
                        </a:spcAft>
                        <a:buNone/>
                      </a:pPr>
                      <a:r>
                        <a:rPr lang="en" b="1">
                          <a:solidFill>
                            <a:srgbClr val="7030A0"/>
                          </a:solidFill>
                        </a:rPr>
                        <a:t>0x18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282825">
                <a:tc>
                  <a:txBody>
                    <a:bodyPr/>
                    <a:lstStyle/>
                    <a:p>
                      <a:pPr marL="0" lvl="0" indent="0" algn="l" rtl="0">
                        <a:spcBef>
                          <a:spcPts val="0"/>
                        </a:spcBef>
                        <a:spcAft>
                          <a:spcPts val="0"/>
                        </a:spcAft>
                        <a:buNone/>
                      </a:pPr>
                      <a:r>
                        <a:rPr lang="en" b="1">
                          <a:solidFill>
                            <a:srgbClr val="7030A0"/>
                          </a:solidFill>
                        </a:rPr>
                        <a:t>0x20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5F</a:t>
                      </a: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01</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282825">
                <a:tc>
                  <a:txBody>
                    <a:bodyPr/>
                    <a:lstStyle/>
                    <a:p>
                      <a:pPr marL="0" lvl="0" indent="0" algn="l" rtl="0">
                        <a:spcBef>
                          <a:spcPts val="0"/>
                        </a:spcBef>
                        <a:spcAft>
                          <a:spcPts val="0"/>
                        </a:spcAft>
                        <a:buNone/>
                      </a:pPr>
                      <a:r>
                        <a:rPr lang="en" b="1">
                          <a:solidFill>
                            <a:srgbClr val="7030A0"/>
                          </a:solidFill>
                        </a:rPr>
                        <a:t>0x28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AD</a:t>
                      </a: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0B</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2825">
                <a:tc>
                  <a:txBody>
                    <a:bodyPr/>
                    <a:lstStyle/>
                    <a:p>
                      <a:pPr marL="0" lvl="0" indent="0" algn="l" rtl="0">
                        <a:spcBef>
                          <a:spcPts val="0"/>
                        </a:spcBef>
                        <a:spcAft>
                          <a:spcPts val="0"/>
                        </a:spcAft>
                        <a:buNone/>
                      </a:pPr>
                      <a:r>
                        <a:rPr lang="en" b="1">
                          <a:solidFill>
                            <a:srgbClr val="7030A0"/>
                          </a:solidFill>
                        </a:rPr>
                        <a:t>0x30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2825">
                <a:tc>
                  <a:txBody>
                    <a:bodyPr/>
                    <a:lstStyle/>
                    <a:p>
                      <a:pPr marL="0" lvl="0" indent="0" algn="l" rtl="0">
                        <a:spcBef>
                          <a:spcPts val="0"/>
                        </a:spcBef>
                        <a:spcAft>
                          <a:spcPts val="0"/>
                        </a:spcAft>
                        <a:buNone/>
                      </a:pPr>
                      <a:r>
                        <a:rPr lang="en" b="1">
                          <a:solidFill>
                            <a:srgbClr val="7030A0"/>
                          </a:solidFill>
                        </a:rPr>
                        <a:t>0x38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2825">
                <a:tc>
                  <a:txBody>
                    <a:bodyPr/>
                    <a:lstStyle/>
                    <a:p>
                      <a:pPr marL="0" lvl="0" indent="0" algn="l" rtl="0">
                        <a:spcBef>
                          <a:spcPts val="0"/>
                        </a:spcBef>
                        <a:spcAft>
                          <a:spcPts val="0"/>
                        </a:spcAft>
                        <a:buNone/>
                      </a:pPr>
                      <a:r>
                        <a:rPr lang="en" b="1">
                          <a:solidFill>
                            <a:srgbClr val="7030A0"/>
                          </a:solidFill>
                        </a:rPr>
                        <a:t>0x40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282825">
                <a:tc>
                  <a:txBody>
                    <a:bodyPr/>
                    <a:lstStyle/>
                    <a:p>
                      <a:pPr marL="0" lvl="0" indent="0" algn="l" rtl="0">
                        <a:spcBef>
                          <a:spcPts val="0"/>
                        </a:spcBef>
                        <a:spcAft>
                          <a:spcPts val="0"/>
                        </a:spcAft>
                        <a:buNone/>
                      </a:pPr>
                      <a:r>
                        <a:rPr lang="en" b="1">
                          <a:solidFill>
                            <a:srgbClr val="7030A0"/>
                          </a:solidFill>
                        </a:rPr>
                        <a:t>0x48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55" name="Google Shape;255;p33" descr="Label for 0x10"/>
          <p:cNvSpPr txBox="1"/>
          <p:nvPr/>
        </p:nvSpPr>
        <p:spPr>
          <a:xfrm>
            <a:off x="4483500" y="177587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a[0]</a:t>
            </a:r>
            <a:endParaRPr>
              <a:solidFill>
                <a:schemeClr val="accent6"/>
              </a:solidFill>
              <a:latin typeface="Source Code Pro"/>
              <a:ea typeface="Source Code Pro"/>
              <a:cs typeface="Source Code Pro"/>
              <a:sym typeface="Source Code Pro"/>
            </a:endParaRPr>
          </a:p>
        </p:txBody>
      </p:sp>
      <p:sp>
        <p:nvSpPr>
          <p:cNvPr id="256" name="Google Shape;256;p33" descr="Label for 0x18"/>
          <p:cNvSpPr txBox="1"/>
          <p:nvPr/>
        </p:nvSpPr>
        <p:spPr>
          <a:xfrm>
            <a:off x="4483500" y="2058700"/>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a[2]</a:t>
            </a:r>
            <a:endParaRPr>
              <a:solidFill>
                <a:schemeClr val="accent6"/>
              </a:solidFill>
              <a:latin typeface="Source Code Pro"/>
              <a:ea typeface="Source Code Pro"/>
              <a:cs typeface="Source Code Pro"/>
              <a:sym typeface="Source Code Pro"/>
            </a:endParaRPr>
          </a:p>
        </p:txBody>
      </p:sp>
      <p:sp>
        <p:nvSpPr>
          <p:cNvPr id="257" name="Google Shape;257;p33" descr="Label for 0x20"/>
          <p:cNvSpPr txBox="1"/>
          <p:nvPr/>
        </p:nvSpPr>
        <p:spPr>
          <a:xfrm>
            <a:off x="4483500" y="234152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a[4]</a:t>
            </a:r>
            <a:endParaRPr>
              <a:solidFill>
                <a:schemeClr val="accent6"/>
              </a:solidFill>
              <a:latin typeface="Source Code Pro"/>
              <a:ea typeface="Source Code Pro"/>
              <a:cs typeface="Source Code Pro"/>
              <a:sym typeface="Source Code Pro"/>
            </a:endParaRPr>
          </a:p>
        </p:txBody>
      </p:sp>
      <p:sp>
        <p:nvSpPr>
          <p:cNvPr id="258" name="Google Shape;25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73" name="Google Shape;73;p1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HW 1 and Lab 0 due tonight (11:59pm)</a:t>
            </a:r>
            <a:endParaRPr/>
          </a:p>
          <a:p>
            <a:pPr marL="457200" lvl="0" indent="-342900" algn="l" rtl="0">
              <a:spcBef>
                <a:spcPts val="0"/>
              </a:spcBef>
              <a:spcAft>
                <a:spcPts val="0"/>
              </a:spcAft>
              <a:buSzPts val="1800"/>
              <a:buChar char="●"/>
            </a:pPr>
            <a:r>
              <a:rPr lang="en"/>
              <a:t>Due Wednesday, 6/26:</a:t>
            </a:r>
            <a:endParaRPr/>
          </a:p>
          <a:p>
            <a:pPr marL="914400" lvl="1" indent="-323850" algn="l" rtl="0">
              <a:spcBef>
                <a:spcPts val="0"/>
              </a:spcBef>
              <a:spcAft>
                <a:spcPts val="0"/>
              </a:spcAft>
              <a:buSzPts val="1500"/>
              <a:buChar char="○"/>
            </a:pPr>
            <a:r>
              <a:rPr lang="en"/>
              <a:t>RD 4 (1pm)</a:t>
            </a:r>
            <a:endParaRPr/>
          </a:p>
          <a:p>
            <a:pPr marL="914400" lvl="1" indent="-323850" algn="l" rtl="0">
              <a:spcBef>
                <a:spcPts val="0"/>
              </a:spcBef>
              <a:spcAft>
                <a:spcPts val="0"/>
              </a:spcAft>
              <a:buSzPts val="1500"/>
              <a:buChar char="○"/>
            </a:pPr>
            <a:r>
              <a:rPr lang="en"/>
              <a:t>HW 2 (11:59pm)</a:t>
            </a:r>
            <a:endParaRPr/>
          </a:p>
          <a:p>
            <a:pPr marL="457200" lvl="0" indent="-342900" algn="l" rtl="0">
              <a:spcBef>
                <a:spcPts val="0"/>
              </a:spcBef>
              <a:spcAft>
                <a:spcPts val="0"/>
              </a:spcAft>
              <a:buSzPts val="1800"/>
              <a:buChar char="●"/>
            </a:pPr>
            <a:r>
              <a:rPr lang="en"/>
              <a:t>Lab 1a out now!</a:t>
            </a:r>
            <a:endParaRPr/>
          </a:p>
          <a:p>
            <a:pPr marL="914400" lvl="1" indent="-323850" algn="l" rtl="0">
              <a:spcBef>
                <a:spcPts val="0"/>
              </a:spcBef>
              <a:spcAft>
                <a:spcPts val="0"/>
              </a:spcAft>
              <a:buSzPts val="1500"/>
              <a:buChar char="○"/>
            </a:pPr>
            <a:r>
              <a:rPr lang="en"/>
              <a:t>Due 7/3 (late due date 7/5), turn in on Gradescope</a:t>
            </a:r>
            <a:endParaRPr/>
          </a:p>
          <a:p>
            <a:pPr marL="914400" lvl="1" indent="-323850" algn="l" rtl="0">
              <a:spcBef>
                <a:spcPts val="0"/>
              </a:spcBef>
              <a:spcAft>
                <a:spcPts val="0"/>
              </a:spcAft>
              <a:buSzPts val="1500"/>
              <a:buChar char="○"/>
            </a:pPr>
            <a:r>
              <a:rPr lang="en"/>
              <a:t>Can be completed with a partner</a:t>
            </a:r>
            <a:endParaRPr/>
          </a:p>
          <a:p>
            <a:pPr marL="1371600" lvl="2" indent="-323850" algn="l" rtl="0">
              <a:spcBef>
                <a:spcPts val="0"/>
              </a:spcBef>
              <a:spcAft>
                <a:spcPts val="0"/>
              </a:spcAft>
              <a:buSzPts val="1500"/>
              <a:buChar char="■"/>
            </a:pPr>
            <a:r>
              <a:rPr lang="en"/>
              <a:t>Turn in </a:t>
            </a:r>
            <a:r>
              <a:rPr lang="en" i="1"/>
              <a:t>one submission</a:t>
            </a:r>
            <a:r>
              <a:rPr lang="en"/>
              <a:t> for the both of you</a:t>
            </a:r>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Arrays in C Example (pt 4)</a:t>
            </a:r>
            <a:endParaRPr/>
          </a:p>
        </p:txBody>
      </p:sp>
      <p:sp>
        <p:nvSpPr>
          <p:cNvPr id="264" name="Google Shape;264;p3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 sz="1600" dirty="0"/>
              <a:t>Declaration: </a:t>
            </a:r>
            <a:r>
              <a:rPr lang="en" sz="1600" dirty="0">
                <a:solidFill>
                  <a:srgbClr val="0000FF"/>
                </a:solidFill>
                <a:latin typeface="Source Code Pro"/>
                <a:ea typeface="Source Code Pro"/>
                <a:cs typeface="Source Code Pro"/>
                <a:sym typeface="Source Code Pro"/>
              </a:rPr>
              <a:t>int </a:t>
            </a:r>
            <a:r>
              <a:rPr lang="en" sz="1600" dirty="0">
                <a:solidFill>
                  <a:schemeClr val="dk2"/>
                </a:solidFill>
                <a:latin typeface="Source Code Pro"/>
                <a:ea typeface="Source Code Pro"/>
                <a:cs typeface="Source Code Pro"/>
                <a:sym typeface="Source Code Pro"/>
              </a:rPr>
              <a:t>a[</a:t>
            </a:r>
            <a:r>
              <a:rPr lang="en" sz="1600" dirty="0">
                <a:solidFill>
                  <a:srgbClr val="38761D"/>
                </a:solidFill>
                <a:latin typeface="Source Code Pro"/>
                <a:ea typeface="Source Code Pro"/>
                <a:cs typeface="Source Code Pro"/>
                <a:sym typeface="Source Code Pro"/>
              </a:rPr>
              <a:t>6</a:t>
            </a:r>
            <a:r>
              <a:rPr lang="en" sz="1600" dirty="0">
                <a:solidFill>
                  <a:schemeClr val="dk2"/>
                </a:solidFill>
                <a:latin typeface="Source Code Pro"/>
                <a:ea typeface="Source Code Pro"/>
                <a:cs typeface="Source Code Pro"/>
                <a:sym typeface="Source Code Pro"/>
              </a:rPr>
              <a:t>];</a:t>
            </a:r>
            <a:endParaRPr sz="1600" dirty="0">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sz="1600" dirty="0"/>
              <a:t>Indexing:	</a:t>
            </a:r>
            <a:r>
              <a:rPr lang="en" sz="1600" dirty="0">
                <a:solidFill>
                  <a:schemeClr val="dk2"/>
                </a:solidFill>
                <a:latin typeface="Source Code Pro"/>
                <a:ea typeface="Source Code Pro"/>
                <a:cs typeface="Source Code Pro"/>
                <a:sym typeface="Source Code Pro"/>
              </a:rPr>
              <a:t>a[</a:t>
            </a:r>
            <a:r>
              <a:rPr lang="en" sz="1600" dirty="0">
                <a:solidFill>
                  <a:srgbClr val="38761D"/>
                </a:solidFill>
                <a:latin typeface="Source Code Pro"/>
                <a:ea typeface="Source Code Pro"/>
                <a:cs typeface="Source Code Pro"/>
                <a:sym typeface="Source Code Pro"/>
              </a:rPr>
              <a:t>0</a:t>
            </a:r>
            <a:r>
              <a:rPr lang="en" sz="1600" dirty="0">
                <a:solidFill>
                  <a:schemeClr val="dk2"/>
                </a:solidFill>
                <a:latin typeface="Source Code Pro"/>
                <a:ea typeface="Source Code Pro"/>
                <a:cs typeface="Source Code Pro"/>
                <a:sym typeface="Source Code Pro"/>
              </a:rPr>
              <a:t>] = </a:t>
            </a:r>
            <a:r>
              <a:rPr lang="en" sz="1600" dirty="0">
                <a:solidFill>
                  <a:srgbClr val="38761D"/>
                </a:solidFill>
                <a:latin typeface="Source Code Pro"/>
                <a:ea typeface="Source Code Pro"/>
                <a:cs typeface="Source Code Pro"/>
                <a:sym typeface="Source Code Pro"/>
              </a:rPr>
              <a:t>0x15F</a:t>
            </a:r>
            <a:r>
              <a:rPr lang="en" sz="1600" dirty="0">
                <a:solidFill>
                  <a:schemeClr val="dk2"/>
                </a:solidFill>
                <a:latin typeface="Source Code Pro"/>
                <a:ea typeface="Source Code Pro"/>
                <a:cs typeface="Source Code Pro"/>
                <a:sym typeface="Source Code Pro"/>
              </a:rPr>
              <a:t>;</a:t>
            </a:r>
            <a:endParaRPr sz="1600" dirty="0">
              <a:solidFill>
                <a:schemeClr val="dk2"/>
              </a:solidFill>
              <a:latin typeface="Source Code Pro"/>
              <a:ea typeface="Source Code Pro"/>
              <a:cs typeface="Source Code Pro"/>
              <a:sym typeface="Source Code Pro"/>
            </a:endParaRPr>
          </a:p>
          <a:p>
            <a:pPr marL="457200" lvl="0" indent="457200" algn="l" rtl="0">
              <a:lnSpc>
                <a:spcPct val="80000"/>
              </a:lnSpc>
              <a:spcBef>
                <a:spcPts val="1200"/>
              </a:spcBef>
              <a:spcAft>
                <a:spcPts val="0"/>
              </a:spcAft>
              <a:buNone/>
            </a:pPr>
            <a:r>
              <a:rPr lang="en" sz="1600" dirty="0">
                <a:solidFill>
                  <a:schemeClr val="dk2"/>
                </a:solidFill>
                <a:latin typeface="Source Code Pro"/>
                <a:ea typeface="Source Code Pro"/>
                <a:cs typeface="Source Code Pro"/>
                <a:sym typeface="Source Code Pro"/>
              </a:rPr>
              <a:t>a[</a:t>
            </a:r>
            <a:r>
              <a:rPr lang="en" sz="1600" dirty="0">
                <a:solidFill>
                  <a:srgbClr val="38761D"/>
                </a:solidFill>
                <a:latin typeface="Source Code Pro"/>
                <a:ea typeface="Source Code Pro"/>
                <a:cs typeface="Source Code Pro"/>
                <a:sym typeface="Source Code Pro"/>
              </a:rPr>
              <a:t>5</a:t>
            </a:r>
            <a:r>
              <a:rPr lang="en" sz="1600" dirty="0">
                <a:solidFill>
                  <a:schemeClr val="dk2"/>
                </a:solidFill>
                <a:latin typeface="Source Code Pro"/>
                <a:ea typeface="Source Code Pro"/>
                <a:cs typeface="Source Code Pro"/>
                <a:sym typeface="Source Code Pro"/>
              </a:rPr>
              <a:t>] = a[</a:t>
            </a:r>
            <a:r>
              <a:rPr lang="en" sz="1600" dirty="0">
                <a:solidFill>
                  <a:srgbClr val="38761D"/>
                </a:solidFill>
                <a:latin typeface="Source Code Pro"/>
                <a:ea typeface="Source Code Pro"/>
                <a:cs typeface="Source Code Pro"/>
                <a:sym typeface="Source Code Pro"/>
              </a:rPr>
              <a:t>0</a:t>
            </a:r>
            <a:r>
              <a:rPr lang="en" sz="1600" dirty="0">
                <a:solidFill>
                  <a:schemeClr val="dk2"/>
                </a:solidFill>
                <a:latin typeface="Source Code Pro"/>
                <a:ea typeface="Source Code Pro"/>
                <a:cs typeface="Source Code Pro"/>
                <a:sym typeface="Source Code Pro"/>
              </a:rPr>
              <a:t>];</a:t>
            </a:r>
            <a:endParaRPr sz="1600" dirty="0">
              <a:solidFill>
                <a:schemeClr val="dk2"/>
              </a:solidFill>
              <a:latin typeface="Source Code Pro"/>
              <a:ea typeface="Source Code Pro"/>
              <a:cs typeface="Source Code Pro"/>
              <a:sym typeface="Source Code Pro"/>
            </a:endParaRPr>
          </a:p>
          <a:p>
            <a:pPr marL="457200" lvl="0" indent="457200" algn="l" rtl="0">
              <a:lnSpc>
                <a:spcPct val="80000"/>
              </a:lnSpc>
              <a:spcBef>
                <a:spcPts val="1200"/>
              </a:spcBef>
              <a:spcAft>
                <a:spcPts val="0"/>
              </a:spcAft>
              <a:buNone/>
            </a:pPr>
            <a:r>
              <a:rPr lang="en" sz="1600" dirty="0">
                <a:solidFill>
                  <a:schemeClr val="dk2"/>
                </a:solidFill>
                <a:latin typeface="Source Code Pro"/>
                <a:ea typeface="Source Code Pro"/>
                <a:cs typeface="Source Code Pro"/>
                <a:sym typeface="Source Code Pro"/>
              </a:rPr>
              <a:t>a[</a:t>
            </a:r>
            <a:r>
              <a:rPr lang="en" sz="1600" dirty="0">
                <a:solidFill>
                  <a:srgbClr val="38761D"/>
                </a:solidFill>
                <a:latin typeface="Source Code Pro"/>
                <a:ea typeface="Source Code Pro"/>
                <a:cs typeface="Source Code Pro"/>
                <a:sym typeface="Source Code Pro"/>
              </a:rPr>
              <a:t>6</a:t>
            </a:r>
            <a:r>
              <a:rPr lang="en" sz="1600" dirty="0">
                <a:solidFill>
                  <a:schemeClr val="dk2"/>
                </a:solidFill>
                <a:latin typeface="Source Code Pro"/>
                <a:ea typeface="Source Code Pro"/>
                <a:cs typeface="Source Code Pro"/>
                <a:sym typeface="Source Code Pro"/>
              </a:rPr>
              <a:t>] = </a:t>
            </a:r>
            <a:r>
              <a:rPr lang="en" sz="1600" dirty="0">
                <a:solidFill>
                  <a:srgbClr val="38761D"/>
                </a:solidFill>
                <a:latin typeface="Source Code Pro"/>
                <a:ea typeface="Source Code Pro"/>
                <a:cs typeface="Source Code Pro"/>
                <a:sym typeface="Source Code Pro"/>
              </a:rPr>
              <a:t>0xBAD</a:t>
            </a:r>
            <a:r>
              <a:rPr lang="en" sz="1600" dirty="0">
                <a:solidFill>
                  <a:schemeClr val="dk2"/>
                </a:solidFill>
                <a:latin typeface="Source Code Pro"/>
                <a:ea typeface="Source Code Pro"/>
                <a:cs typeface="Source Code Pro"/>
                <a:sym typeface="Source Code Pro"/>
              </a:rPr>
              <a:t>;</a:t>
            </a:r>
            <a:endParaRPr sz="1600" dirty="0">
              <a:solidFill>
                <a:schemeClr val="dk2"/>
              </a:solidFill>
              <a:latin typeface="Source Code Pro"/>
              <a:ea typeface="Source Code Pro"/>
              <a:cs typeface="Source Code Pro"/>
              <a:sym typeface="Source Code Pro"/>
            </a:endParaRPr>
          </a:p>
          <a:p>
            <a:pPr marL="457200" lvl="0" indent="457200" algn="l" rtl="0">
              <a:lnSpc>
                <a:spcPct val="80000"/>
              </a:lnSpc>
              <a:spcBef>
                <a:spcPts val="1200"/>
              </a:spcBef>
              <a:spcAft>
                <a:spcPts val="0"/>
              </a:spcAft>
              <a:buNone/>
            </a:pPr>
            <a:r>
              <a:rPr lang="en" sz="1600" dirty="0">
                <a:solidFill>
                  <a:schemeClr val="dk2"/>
                </a:solidFill>
                <a:latin typeface="Source Code Pro"/>
                <a:ea typeface="Source Code Pro"/>
                <a:cs typeface="Source Code Pro"/>
                <a:sym typeface="Source Code Pro"/>
              </a:rPr>
              <a:t>a[</a:t>
            </a:r>
            <a:r>
              <a:rPr lang="en" sz="1600" dirty="0">
                <a:solidFill>
                  <a:srgbClr val="38761D"/>
                </a:solidFill>
                <a:latin typeface="Source Code Pro"/>
                <a:ea typeface="Source Code Pro"/>
                <a:cs typeface="Source Code Pro"/>
                <a:sym typeface="Source Code Pro"/>
              </a:rPr>
              <a:t>-1</a:t>
            </a:r>
            <a:r>
              <a:rPr lang="en" sz="1600" dirty="0">
                <a:solidFill>
                  <a:schemeClr val="dk2"/>
                </a:solidFill>
                <a:latin typeface="Source Code Pro"/>
                <a:ea typeface="Source Code Pro"/>
                <a:cs typeface="Source Code Pro"/>
                <a:sym typeface="Source Code Pro"/>
              </a:rPr>
              <a:t>] = </a:t>
            </a:r>
            <a:r>
              <a:rPr lang="en" sz="1600" dirty="0">
                <a:solidFill>
                  <a:srgbClr val="38761D"/>
                </a:solidFill>
                <a:latin typeface="Source Code Pro"/>
                <a:ea typeface="Source Code Pro"/>
                <a:cs typeface="Source Code Pro"/>
                <a:sym typeface="Source Code Pro"/>
              </a:rPr>
              <a:t>0xBAD</a:t>
            </a:r>
            <a:r>
              <a:rPr lang="en" sz="1600" dirty="0">
                <a:solidFill>
                  <a:schemeClr val="dk2"/>
                </a:solidFill>
                <a:latin typeface="Source Code Pro"/>
                <a:ea typeface="Source Code Pro"/>
                <a:cs typeface="Source Code Pro"/>
                <a:sym typeface="Source Code Pro"/>
              </a:rPr>
              <a:t>;</a:t>
            </a:r>
            <a:endParaRPr sz="1600" dirty="0">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sz="1600" dirty="0"/>
              <a:t>Pointers: </a:t>
            </a:r>
            <a:r>
              <a:rPr lang="en" sz="1600" dirty="0">
                <a:solidFill>
                  <a:srgbClr val="0000FF"/>
                </a:solidFill>
                <a:latin typeface="Source Code Pro"/>
                <a:ea typeface="Source Code Pro"/>
                <a:cs typeface="Source Code Pro"/>
                <a:sym typeface="Source Code Pro"/>
              </a:rPr>
              <a:t>int</a:t>
            </a:r>
            <a:r>
              <a:rPr lang="en" sz="1600" dirty="0">
                <a:latin typeface="Source Code Pro"/>
                <a:ea typeface="Source Code Pro"/>
                <a:cs typeface="Source Code Pro"/>
                <a:sym typeface="Source Code Pro"/>
              </a:rPr>
              <a:t>*</a:t>
            </a:r>
            <a:r>
              <a:rPr lang="en" sz="1600" dirty="0">
                <a:solidFill>
                  <a:srgbClr val="0000FF"/>
                </a:solidFill>
                <a:latin typeface="Source Code Pro"/>
                <a:ea typeface="Source Code Pro"/>
                <a:cs typeface="Source Code Pro"/>
                <a:sym typeface="Source Code Pro"/>
              </a:rPr>
              <a:t> </a:t>
            </a:r>
            <a:r>
              <a:rPr lang="en" sz="1600" dirty="0">
                <a:solidFill>
                  <a:schemeClr val="dk2"/>
                </a:solidFill>
                <a:latin typeface="Source Code Pro"/>
                <a:ea typeface="Source Code Pro"/>
                <a:cs typeface="Source Code Pro"/>
                <a:sym typeface="Source Code Pro"/>
              </a:rPr>
              <a:t>p;</a:t>
            </a:r>
            <a:endParaRPr sz="1600" dirty="0">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sz="1600" dirty="0">
                <a:solidFill>
                  <a:schemeClr val="dk2"/>
                </a:solidFill>
                <a:latin typeface="Source Code Pro"/>
                <a:ea typeface="Source Code Pro"/>
                <a:cs typeface="Source Code Pro"/>
                <a:sym typeface="Source Code Pro"/>
              </a:rPr>
              <a:t>	p = a;</a:t>
            </a:r>
            <a:endParaRPr sz="1600" dirty="0">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0"/>
              </a:spcAft>
              <a:buNone/>
            </a:pPr>
            <a:r>
              <a:rPr lang="en" sz="1600" dirty="0">
                <a:solidFill>
                  <a:schemeClr val="dk2"/>
                </a:solidFill>
                <a:latin typeface="Source Code Pro"/>
                <a:ea typeface="Source Code Pro"/>
                <a:cs typeface="Source Code Pro"/>
                <a:sym typeface="Source Code Pro"/>
              </a:rPr>
              <a:t>	p = &amp;a[0];</a:t>
            </a:r>
            <a:endParaRPr sz="1600" dirty="0">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1200"/>
              </a:spcAft>
              <a:buNone/>
            </a:pPr>
            <a:r>
              <a:rPr lang="en" sz="1600" dirty="0">
                <a:solidFill>
                  <a:schemeClr val="dk2"/>
                </a:solidFill>
                <a:latin typeface="Source Code Pro"/>
                <a:ea typeface="Source Code Pro"/>
                <a:cs typeface="Source Code Pro"/>
                <a:sym typeface="Source Code Pro"/>
              </a:rPr>
              <a:t>	p = 0x10;</a:t>
            </a:r>
            <a:endParaRPr dirty="0">
              <a:solidFill>
                <a:schemeClr val="dk2"/>
              </a:solidFill>
              <a:latin typeface="Source Code Pro"/>
              <a:ea typeface="Source Code Pro"/>
              <a:cs typeface="Source Code Pro"/>
              <a:sym typeface="Source Code Pro"/>
            </a:endParaRPr>
          </a:p>
        </p:txBody>
      </p:sp>
      <p:sp>
        <p:nvSpPr>
          <p:cNvPr id="265" name="Google Shape;265;p34" descr="Bracket surrounding &quot;p=a&quot;, &quot;p=&amp;a[0]&quot;, and &quot;p=0x10&quot;"/>
          <p:cNvSpPr/>
          <p:nvPr/>
        </p:nvSpPr>
        <p:spPr>
          <a:xfrm>
            <a:off x="2483850" y="2904200"/>
            <a:ext cx="412800" cy="1001100"/>
          </a:xfrm>
          <a:prstGeom prst="rightBrace">
            <a:avLst>
              <a:gd name="adj1" fmla="val 50000"/>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34" descr="label for bracket"/>
          <p:cNvSpPr txBox="1"/>
          <p:nvPr/>
        </p:nvSpPr>
        <p:spPr>
          <a:xfrm>
            <a:off x="2896650" y="3189900"/>
            <a:ext cx="1131000" cy="3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equivalent</a:t>
            </a:r>
            <a:endParaRPr sz="1500">
              <a:solidFill>
                <a:schemeClr val="dk1"/>
              </a:solidFill>
            </a:endParaRPr>
          </a:p>
        </p:txBody>
      </p:sp>
      <p:sp>
        <p:nvSpPr>
          <p:cNvPr id="267" name="Google Shape;267;p34"/>
          <p:cNvSpPr/>
          <p:nvPr/>
        </p:nvSpPr>
        <p:spPr>
          <a:xfrm>
            <a:off x="6137050" y="170125"/>
            <a:ext cx="2328000" cy="716400"/>
          </a:xfrm>
          <a:prstGeom prst="roundRect">
            <a:avLst>
              <a:gd name="adj" fmla="val 16667"/>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1155CC"/>
                </a:solidFill>
              </a:rPr>
              <a:t>64-bit example</a:t>
            </a:r>
            <a:endParaRPr>
              <a:solidFill>
                <a:srgbClr val="1155CC"/>
              </a:solidFill>
            </a:endParaRPr>
          </a:p>
          <a:p>
            <a:pPr marL="0" lvl="0" indent="0" algn="ctr" rtl="0">
              <a:spcBef>
                <a:spcPts val="0"/>
              </a:spcBef>
              <a:spcAft>
                <a:spcPts val="0"/>
              </a:spcAft>
              <a:buNone/>
            </a:pPr>
            <a:r>
              <a:rPr lang="en" sz="1100">
                <a:solidFill>
                  <a:srgbClr val="1155CC"/>
                </a:solidFill>
              </a:rPr>
              <a:t>(pointers are 8-bytes wide)</a:t>
            </a:r>
            <a:endParaRPr sz="1100">
              <a:solidFill>
                <a:srgbClr val="1155CC"/>
              </a:solidFill>
            </a:endParaRPr>
          </a:p>
          <a:p>
            <a:pPr marL="0" lvl="0" indent="0" algn="ctr" rtl="0">
              <a:spcBef>
                <a:spcPts val="0"/>
              </a:spcBef>
              <a:spcAft>
                <a:spcPts val="0"/>
              </a:spcAft>
              <a:buNone/>
            </a:pPr>
            <a:r>
              <a:rPr lang="en">
                <a:solidFill>
                  <a:srgbClr val="1155CC"/>
                </a:solidFill>
              </a:rPr>
              <a:t>little-endian</a:t>
            </a:r>
            <a:endParaRPr>
              <a:solidFill>
                <a:srgbClr val="1155CC"/>
              </a:solidFill>
            </a:endParaRPr>
          </a:p>
        </p:txBody>
      </p:sp>
      <p:graphicFrame>
        <p:nvGraphicFramePr>
          <p:cNvPr id="268" name="Google Shape;268;p34" descr="The same diagram as before, except bytes 0x40 contain the values 10 00 00 00 00 00 00 00. There is a blue box drawn around them"/>
          <p:cNvGraphicFramePr/>
          <p:nvPr/>
        </p:nvGraphicFramePr>
        <p:xfrm>
          <a:off x="4962888" y="1016213"/>
          <a:ext cx="3962275" cy="3133050"/>
        </p:xfrm>
        <a:graphic>
          <a:graphicData uri="http://schemas.openxmlformats.org/drawingml/2006/table">
            <a:tbl>
              <a:tblPr>
                <a:noFill/>
                <a:tableStyleId>{2AE62994-3E89-4BCC-B1D9-2995BD32B8DF}</a:tableStyleId>
              </a:tblPr>
              <a:tblGrid>
                <a:gridCol w="644075">
                  <a:extLst>
                    <a:ext uri="{9D8B030D-6E8A-4147-A177-3AD203B41FA5}">
                      <a16:colId xmlns:a16="http://schemas.microsoft.com/office/drawing/2014/main" val="20000"/>
                    </a:ext>
                  </a:extLst>
                </a:gridCol>
                <a:gridCol w="414775">
                  <a:extLst>
                    <a:ext uri="{9D8B030D-6E8A-4147-A177-3AD203B41FA5}">
                      <a16:colId xmlns:a16="http://schemas.microsoft.com/office/drawing/2014/main" val="20001"/>
                    </a:ext>
                  </a:extLst>
                </a:gridCol>
                <a:gridCol w="414775">
                  <a:extLst>
                    <a:ext uri="{9D8B030D-6E8A-4147-A177-3AD203B41FA5}">
                      <a16:colId xmlns:a16="http://schemas.microsoft.com/office/drawing/2014/main" val="20002"/>
                    </a:ext>
                  </a:extLst>
                </a:gridCol>
                <a:gridCol w="414775">
                  <a:extLst>
                    <a:ext uri="{9D8B030D-6E8A-4147-A177-3AD203B41FA5}">
                      <a16:colId xmlns:a16="http://schemas.microsoft.com/office/drawing/2014/main" val="20003"/>
                    </a:ext>
                  </a:extLst>
                </a:gridCol>
                <a:gridCol w="414775">
                  <a:extLst>
                    <a:ext uri="{9D8B030D-6E8A-4147-A177-3AD203B41FA5}">
                      <a16:colId xmlns:a16="http://schemas.microsoft.com/office/drawing/2014/main" val="20004"/>
                    </a:ext>
                  </a:extLst>
                </a:gridCol>
                <a:gridCol w="414775">
                  <a:extLst>
                    <a:ext uri="{9D8B030D-6E8A-4147-A177-3AD203B41FA5}">
                      <a16:colId xmlns:a16="http://schemas.microsoft.com/office/drawing/2014/main" val="20005"/>
                    </a:ext>
                  </a:extLst>
                </a:gridCol>
                <a:gridCol w="414775">
                  <a:extLst>
                    <a:ext uri="{9D8B030D-6E8A-4147-A177-3AD203B41FA5}">
                      <a16:colId xmlns:a16="http://schemas.microsoft.com/office/drawing/2014/main" val="20006"/>
                    </a:ext>
                  </a:extLst>
                </a:gridCol>
                <a:gridCol w="414775">
                  <a:extLst>
                    <a:ext uri="{9D8B030D-6E8A-4147-A177-3AD203B41FA5}">
                      <a16:colId xmlns:a16="http://schemas.microsoft.com/office/drawing/2014/main" val="20007"/>
                    </a:ext>
                  </a:extLst>
                </a:gridCol>
                <a:gridCol w="414775">
                  <a:extLst>
                    <a:ext uri="{9D8B030D-6E8A-4147-A177-3AD203B41FA5}">
                      <a16:colId xmlns:a16="http://schemas.microsoft.com/office/drawing/2014/main" val="20008"/>
                    </a:ext>
                  </a:extLst>
                </a:gridCol>
              </a:tblGrid>
              <a:tr h="282825">
                <a:tc>
                  <a:txBody>
                    <a:bodyPr/>
                    <a:lstStyle/>
                    <a:p>
                      <a:pPr marL="0" lvl="0" indent="0" algn="l" rtl="0">
                        <a:spcBef>
                          <a:spcPts val="0"/>
                        </a:spcBef>
                        <a:spcAft>
                          <a:spcPts val="0"/>
                        </a:spcAft>
                        <a:buNone/>
                      </a:pP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000"/>
                        <a:t>0x0</a:t>
                      </a:r>
                      <a:endParaRPr sz="1000"/>
                    </a:p>
                    <a:p>
                      <a:pPr marL="0" lvl="0" indent="0" algn="l" rtl="0">
                        <a:spcBef>
                          <a:spcPts val="0"/>
                        </a:spcBef>
                        <a:spcAft>
                          <a:spcPts val="0"/>
                        </a:spcAft>
                        <a:buNone/>
                      </a:pPr>
                      <a:r>
                        <a:rPr lang="en" sz="1000"/>
                        <a:t>0x8</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0x1</a:t>
                      </a:r>
                      <a:endParaRPr sz="1000"/>
                    </a:p>
                    <a:p>
                      <a:pPr marL="0" lvl="0" indent="0" algn="l" rtl="0">
                        <a:spcBef>
                          <a:spcPts val="0"/>
                        </a:spcBef>
                        <a:spcAft>
                          <a:spcPts val="0"/>
                        </a:spcAft>
                        <a:buNone/>
                      </a:pPr>
                      <a:r>
                        <a:rPr lang="en" sz="1000"/>
                        <a:t>0x9</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0x2</a:t>
                      </a:r>
                      <a:endParaRPr sz="1000"/>
                    </a:p>
                    <a:p>
                      <a:pPr marL="0" lvl="0" indent="0" algn="l" rtl="0">
                        <a:spcBef>
                          <a:spcPts val="0"/>
                        </a:spcBef>
                        <a:spcAft>
                          <a:spcPts val="0"/>
                        </a:spcAft>
                        <a:buNone/>
                      </a:pPr>
                      <a:r>
                        <a:rPr lang="en" sz="1000"/>
                        <a:t>0xA</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0x3</a:t>
                      </a:r>
                      <a:endParaRPr sz="1000"/>
                    </a:p>
                    <a:p>
                      <a:pPr marL="0" lvl="0" indent="0" algn="l" rtl="0">
                        <a:spcBef>
                          <a:spcPts val="0"/>
                        </a:spcBef>
                        <a:spcAft>
                          <a:spcPts val="0"/>
                        </a:spcAft>
                        <a:buNone/>
                      </a:pPr>
                      <a:r>
                        <a:rPr lang="en" sz="1000"/>
                        <a:t>0xB</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0x4</a:t>
                      </a:r>
                      <a:endParaRPr sz="1000"/>
                    </a:p>
                    <a:p>
                      <a:pPr marL="0" lvl="0" indent="0" algn="l" rtl="0">
                        <a:spcBef>
                          <a:spcPts val="0"/>
                        </a:spcBef>
                        <a:spcAft>
                          <a:spcPts val="0"/>
                        </a:spcAft>
                        <a:buNone/>
                      </a:pPr>
                      <a:r>
                        <a:rPr lang="en" sz="1000"/>
                        <a:t>0xC</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0x5</a:t>
                      </a:r>
                      <a:endParaRPr sz="1000"/>
                    </a:p>
                    <a:p>
                      <a:pPr marL="0" lvl="0" indent="0" algn="l" rtl="0">
                        <a:spcBef>
                          <a:spcPts val="0"/>
                        </a:spcBef>
                        <a:spcAft>
                          <a:spcPts val="0"/>
                        </a:spcAft>
                        <a:buNone/>
                      </a:pPr>
                      <a:r>
                        <a:rPr lang="en" sz="1000"/>
                        <a:t>0xD</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0x6</a:t>
                      </a:r>
                      <a:endParaRPr sz="1000"/>
                    </a:p>
                    <a:p>
                      <a:pPr marL="0" lvl="0" indent="0" algn="l" rtl="0">
                        <a:spcBef>
                          <a:spcPts val="0"/>
                        </a:spcBef>
                        <a:spcAft>
                          <a:spcPts val="0"/>
                        </a:spcAft>
                        <a:buNone/>
                      </a:pPr>
                      <a:r>
                        <a:rPr lang="en" sz="1000"/>
                        <a:t>0xE</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0x7</a:t>
                      </a:r>
                      <a:endParaRPr sz="1000"/>
                    </a:p>
                    <a:p>
                      <a:pPr marL="0" lvl="0" indent="0" algn="l" rtl="0">
                        <a:spcBef>
                          <a:spcPts val="0"/>
                        </a:spcBef>
                        <a:spcAft>
                          <a:spcPts val="0"/>
                        </a:spcAft>
                        <a:buNone/>
                      </a:pPr>
                      <a:r>
                        <a:rPr lang="en" sz="1000"/>
                        <a:t>0xF</a:t>
                      </a:r>
                      <a:endParaRPr sz="1000"/>
                    </a:p>
                  </a:txBody>
                  <a:tcPr marL="91425"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2825">
                <a:tc>
                  <a:txBody>
                    <a:bodyPr/>
                    <a:lstStyle/>
                    <a:p>
                      <a:pPr marL="0" lvl="0" indent="0" algn="l" rtl="0">
                        <a:spcBef>
                          <a:spcPts val="0"/>
                        </a:spcBef>
                        <a:spcAft>
                          <a:spcPts val="0"/>
                        </a:spcAft>
                        <a:buNone/>
                      </a:pPr>
                      <a:r>
                        <a:rPr lang="en" b="1">
                          <a:solidFill>
                            <a:srgbClr val="7030A0"/>
                          </a:solidFill>
                        </a:rPr>
                        <a:t>0x00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82825">
                <a:tc>
                  <a:txBody>
                    <a:bodyPr/>
                    <a:lstStyle/>
                    <a:p>
                      <a:pPr marL="0" lvl="0" indent="0" algn="l" rtl="0">
                        <a:spcBef>
                          <a:spcPts val="0"/>
                        </a:spcBef>
                        <a:spcAft>
                          <a:spcPts val="0"/>
                        </a:spcAft>
                        <a:buNone/>
                      </a:pPr>
                      <a:r>
                        <a:rPr lang="en" b="1">
                          <a:solidFill>
                            <a:srgbClr val="7030A0"/>
                          </a:solidFill>
                        </a:rPr>
                        <a:t>0x08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AD</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0B</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282825">
                <a:tc>
                  <a:txBody>
                    <a:bodyPr/>
                    <a:lstStyle/>
                    <a:p>
                      <a:pPr marL="0" lvl="0" indent="0" algn="l" rtl="0">
                        <a:spcBef>
                          <a:spcPts val="0"/>
                        </a:spcBef>
                        <a:spcAft>
                          <a:spcPts val="0"/>
                        </a:spcAft>
                        <a:buNone/>
                      </a:pPr>
                      <a:r>
                        <a:rPr lang="en" b="1">
                          <a:solidFill>
                            <a:srgbClr val="7030A0"/>
                          </a:solidFill>
                        </a:rPr>
                        <a:t>0x10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5F</a:t>
                      </a: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01</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282825">
                <a:tc>
                  <a:txBody>
                    <a:bodyPr/>
                    <a:lstStyle/>
                    <a:p>
                      <a:pPr marL="0" lvl="0" indent="0" algn="l" rtl="0">
                        <a:spcBef>
                          <a:spcPts val="0"/>
                        </a:spcBef>
                        <a:spcAft>
                          <a:spcPts val="0"/>
                        </a:spcAft>
                        <a:buNone/>
                      </a:pPr>
                      <a:r>
                        <a:rPr lang="en" b="1">
                          <a:solidFill>
                            <a:srgbClr val="7030A0"/>
                          </a:solidFill>
                        </a:rPr>
                        <a:t>0x18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282825">
                <a:tc>
                  <a:txBody>
                    <a:bodyPr/>
                    <a:lstStyle/>
                    <a:p>
                      <a:pPr marL="0" lvl="0" indent="0" algn="l" rtl="0">
                        <a:spcBef>
                          <a:spcPts val="0"/>
                        </a:spcBef>
                        <a:spcAft>
                          <a:spcPts val="0"/>
                        </a:spcAft>
                        <a:buNone/>
                      </a:pPr>
                      <a:r>
                        <a:rPr lang="en" b="1">
                          <a:solidFill>
                            <a:srgbClr val="7030A0"/>
                          </a:solidFill>
                        </a:rPr>
                        <a:t>0x20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5F</a:t>
                      </a:r>
                      <a:endParaRPr/>
                    </a:p>
                  </a:txBody>
                  <a:tcPr marL="91425" marR="0" marT="0" marB="0">
                    <a:lnL w="38100" cap="flat" cmpd="sng">
                      <a:solidFill>
                        <a:schemeClr val="accent6"/>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01</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282825">
                <a:tc>
                  <a:txBody>
                    <a:bodyPr/>
                    <a:lstStyle/>
                    <a:p>
                      <a:pPr marL="0" lvl="0" indent="0" algn="l" rtl="0">
                        <a:spcBef>
                          <a:spcPts val="0"/>
                        </a:spcBef>
                        <a:spcAft>
                          <a:spcPts val="0"/>
                        </a:spcAft>
                        <a:buNone/>
                      </a:pPr>
                      <a:r>
                        <a:rPr lang="en" b="1">
                          <a:solidFill>
                            <a:srgbClr val="7030A0"/>
                          </a:solidFill>
                        </a:rPr>
                        <a:t>0x28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AD</a:t>
                      </a: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0B</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38100" cap="flat" cmpd="sng">
                      <a:solidFill>
                        <a:schemeClr val="accent6"/>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2825">
                <a:tc>
                  <a:txBody>
                    <a:bodyPr/>
                    <a:lstStyle/>
                    <a:p>
                      <a:pPr marL="0" lvl="0" indent="0" algn="l" rtl="0">
                        <a:spcBef>
                          <a:spcPts val="0"/>
                        </a:spcBef>
                        <a:spcAft>
                          <a:spcPts val="0"/>
                        </a:spcAft>
                        <a:buNone/>
                      </a:pPr>
                      <a:r>
                        <a:rPr lang="en" b="1">
                          <a:solidFill>
                            <a:srgbClr val="7030A0"/>
                          </a:solidFill>
                        </a:rPr>
                        <a:t>0x30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2825">
                <a:tc>
                  <a:txBody>
                    <a:bodyPr/>
                    <a:lstStyle/>
                    <a:p>
                      <a:pPr marL="0" lvl="0" indent="0" algn="l" rtl="0">
                        <a:spcBef>
                          <a:spcPts val="0"/>
                        </a:spcBef>
                        <a:spcAft>
                          <a:spcPts val="0"/>
                        </a:spcAft>
                        <a:buNone/>
                      </a:pPr>
                      <a:r>
                        <a:rPr lang="en" b="1">
                          <a:solidFill>
                            <a:srgbClr val="7030A0"/>
                          </a:solidFill>
                        </a:rPr>
                        <a:t>0x38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8"/>
                  </a:ext>
                </a:extLst>
              </a:tr>
              <a:tr h="282825">
                <a:tc>
                  <a:txBody>
                    <a:bodyPr/>
                    <a:lstStyle/>
                    <a:p>
                      <a:pPr marL="0" lvl="0" indent="0" algn="l" rtl="0">
                        <a:spcBef>
                          <a:spcPts val="0"/>
                        </a:spcBef>
                        <a:spcAft>
                          <a:spcPts val="0"/>
                        </a:spcAft>
                        <a:buNone/>
                      </a:pPr>
                      <a:r>
                        <a:rPr lang="en" b="1">
                          <a:solidFill>
                            <a:srgbClr val="7030A0"/>
                          </a:solidFill>
                        </a:rPr>
                        <a:t>0x40</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38100" cap="flat" cmpd="sng">
                      <a:solidFill>
                        <a:srgbClr val="0000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0" marT="0" marB="0">
                    <a:lnL w="38100" cap="flat" cmpd="sng">
                      <a:solidFill>
                        <a:srgbClr val="0000FF"/>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
                        <a:t>00</a:t>
                      </a:r>
                      <a:endParaRPr/>
                    </a:p>
                  </a:txBody>
                  <a:tcPr marL="91425" marR="0" marT="0" marB="0">
                    <a:lnL w="19050" cap="flat" cmpd="sng">
                      <a:solidFill>
                        <a:srgbClr val="6AA84F"/>
                      </a:solidFill>
                      <a:prstDash val="dash"/>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9"/>
                  </a:ext>
                </a:extLst>
              </a:tr>
              <a:tr h="282825">
                <a:tc>
                  <a:txBody>
                    <a:bodyPr/>
                    <a:lstStyle/>
                    <a:p>
                      <a:pPr marL="0" lvl="0" indent="0" algn="l" rtl="0">
                        <a:spcBef>
                          <a:spcPts val="0"/>
                        </a:spcBef>
                        <a:spcAft>
                          <a:spcPts val="0"/>
                        </a:spcAft>
                        <a:buNone/>
                      </a:pPr>
                      <a:r>
                        <a:rPr lang="en" b="1">
                          <a:solidFill>
                            <a:srgbClr val="7030A0"/>
                          </a:solidFill>
                        </a:rPr>
                        <a:t>0x48</a:t>
                      </a:r>
                      <a:endParaRPr b="1">
                        <a:solidFill>
                          <a:srgbClr val="7030A0"/>
                        </a:solidFill>
                      </a:endParaRPr>
                    </a:p>
                  </a:txBody>
                  <a:tcPr marL="91425" marR="0"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38100" cap="flat" cmpd="sng">
                      <a:solidFill>
                        <a:srgbClr val="0000FF"/>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0" marT="0" marB="0">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38100" cap="flat" cmpd="sng">
                      <a:solidFill>
                        <a:srgbClr val="0000FF"/>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cxnSp>
        <p:nvCxnSpPr>
          <p:cNvPr id="269" name="Google Shape;269;p34" descr="Arrow pointing from the middle of the 0x40 row to byte 0x10"/>
          <p:cNvCxnSpPr/>
          <p:nvPr/>
        </p:nvCxnSpPr>
        <p:spPr>
          <a:xfrm rot="10800000">
            <a:off x="5869550" y="2117100"/>
            <a:ext cx="1398600" cy="1467300"/>
          </a:xfrm>
          <a:prstGeom prst="straightConnector1">
            <a:avLst/>
          </a:prstGeom>
          <a:noFill/>
          <a:ln w="28575" cap="flat" cmpd="sng">
            <a:solidFill>
              <a:srgbClr val="0000FF"/>
            </a:solidFill>
            <a:prstDash val="solid"/>
            <a:round/>
            <a:headEnd type="none" w="med" len="med"/>
            <a:tailEnd type="triangle" w="med" len="med"/>
          </a:ln>
        </p:spPr>
      </p:cxnSp>
      <p:sp>
        <p:nvSpPr>
          <p:cNvPr id="270" name="Google Shape;270;p34" descr="Label for 0x10"/>
          <p:cNvSpPr txBox="1"/>
          <p:nvPr/>
        </p:nvSpPr>
        <p:spPr>
          <a:xfrm>
            <a:off x="4483500" y="177587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a[0]</a:t>
            </a:r>
            <a:endParaRPr>
              <a:solidFill>
                <a:schemeClr val="accent6"/>
              </a:solidFill>
              <a:latin typeface="Source Code Pro"/>
              <a:ea typeface="Source Code Pro"/>
              <a:cs typeface="Source Code Pro"/>
              <a:sym typeface="Source Code Pro"/>
            </a:endParaRPr>
          </a:p>
        </p:txBody>
      </p:sp>
      <p:sp>
        <p:nvSpPr>
          <p:cNvPr id="271" name="Google Shape;271;p34" descr="Label for 0x18"/>
          <p:cNvSpPr txBox="1"/>
          <p:nvPr/>
        </p:nvSpPr>
        <p:spPr>
          <a:xfrm>
            <a:off x="4483500" y="2058700"/>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a[2]</a:t>
            </a:r>
            <a:endParaRPr>
              <a:solidFill>
                <a:schemeClr val="accent6"/>
              </a:solidFill>
              <a:latin typeface="Source Code Pro"/>
              <a:ea typeface="Source Code Pro"/>
              <a:cs typeface="Source Code Pro"/>
              <a:sym typeface="Source Code Pro"/>
            </a:endParaRPr>
          </a:p>
        </p:txBody>
      </p:sp>
      <p:sp>
        <p:nvSpPr>
          <p:cNvPr id="272" name="Google Shape;272;p34" descr="Label for 0x20"/>
          <p:cNvSpPr txBox="1"/>
          <p:nvPr/>
        </p:nvSpPr>
        <p:spPr>
          <a:xfrm>
            <a:off x="4483500" y="2341525"/>
            <a:ext cx="6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a[4]</a:t>
            </a:r>
            <a:endParaRPr>
              <a:solidFill>
                <a:schemeClr val="accent6"/>
              </a:solidFill>
              <a:latin typeface="Source Code Pro"/>
              <a:ea typeface="Source Code Pro"/>
              <a:cs typeface="Source Code Pro"/>
              <a:sym typeface="Source Code Pro"/>
            </a:endParaRPr>
          </a:p>
        </p:txBody>
      </p:sp>
      <p:sp>
        <p:nvSpPr>
          <p:cNvPr id="273" name="Google Shape;273;p34" descr="Label for 0x40"/>
          <p:cNvSpPr txBox="1"/>
          <p:nvPr/>
        </p:nvSpPr>
        <p:spPr>
          <a:xfrm>
            <a:off x="4712100" y="3472825"/>
            <a:ext cx="339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p</a:t>
            </a:r>
            <a:endParaRPr>
              <a:solidFill>
                <a:srgbClr val="0000FF"/>
              </a:solidFill>
              <a:latin typeface="Source Code Pro"/>
              <a:ea typeface="Source Code Pro"/>
              <a:cs typeface="Source Code Pro"/>
              <a:sym typeface="Source Code Pro"/>
            </a:endParaRPr>
          </a:p>
        </p:txBody>
      </p:sp>
      <p:sp>
        <p:nvSpPr>
          <p:cNvPr id="274" name="Google Shape;27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Arrays and Pointer Arithmetic</a:t>
            </a:r>
            <a:endParaRPr/>
          </a:p>
        </p:txBody>
      </p:sp>
      <p:sp>
        <p:nvSpPr>
          <p:cNvPr id="280" name="Google Shape;280;p3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Both are scaled by the size of the type, so they can be used interchangeably!</a:t>
            </a:r>
            <a:endParaRPr/>
          </a:p>
          <a:p>
            <a:pPr marL="914400" lvl="1" indent="-323850" algn="l" rtl="0">
              <a:spcBef>
                <a:spcPts val="0"/>
              </a:spcBef>
              <a:spcAft>
                <a:spcPts val="0"/>
              </a:spcAft>
              <a:buSzPts val="1500"/>
              <a:buChar char="○"/>
            </a:pPr>
            <a:r>
              <a:rPr lang="en"/>
              <a:t>Array indexing = pointer arithmetic + dereference</a:t>
            </a:r>
            <a:endParaRPr/>
          </a:p>
          <a:p>
            <a:pPr marL="914400" lvl="0" indent="0" algn="l" rtl="0">
              <a:spcBef>
                <a:spcPts val="1200"/>
              </a:spcBef>
              <a:spcAft>
                <a:spcPts val="0"/>
              </a:spcAft>
              <a:buNone/>
            </a:pPr>
            <a:endParaRPr/>
          </a:p>
          <a:p>
            <a:pPr marL="457200" lvl="0" indent="-342900" algn="l" rtl="0">
              <a:spcBef>
                <a:spcPts val="1200"/>
              </a:spcBef>
              <a:spcAft>
                <a:spcPts val="0"/>
              </a:spcAft>
              <a:buSzPts val="1800"/>
              <a:buChar char="●"/>
            </a:pPr>
            <a:r>
              <a:rPr lang="en" u="sng"/>
              <a:t>Example</a:t>
            </a:r>
            <a:r>
              <a:rPr lang="en"/>
              <a:t>: all of the following are equivalent</a:t>
            </a:r>
            <a:endParaRPr/>
          </a:p>
          <a:p>
            <a:pPr marL="914400" lvl="1" indent="-323850" algn="l" rtl="0">
              <a:spcBef>
                <a:spcPts val="0"/>
              </a:spcBef>
              <a:spcAft>
                <a:spcPts val="0"/>
              </a:spcAft>
              <a:buSzPts val="1500"/>
              <a:buFont typeface="Source Code Pro"/>
              <a:buChar char="○"/>
            </a:pPr>
            <a:r>
              <a:rPr lang="en">
                <a:solidFill>
                  <a:schemeClr val="dk2"/>
                </a:solidFill>
                <a:latin typeface="Source Code Pro"/>
                <a:ea typeface="Source Code Pro"/>
                <a:cs typeface="Source Code Pro"/>
                <a:sym typeface="Source Code Pro"/>
              </a:rPr>
              <a:t>a[</a:t>
            </a:r>
            <a:r>
              <a:rPr lang="en">
                <a:solidFill>
                  <a:srgbClr val="38761D"/>
                </a:solidFill>
                <a:latin typeface="Source Code Pro"/>
                <a:ea typeface="Source Code Pro"/>
                <a:cs typeface="Source Code Pro"/>
                <a:sym typeface="Source Code Pro"/>
              </a:rPr>
              <a:t>1</a:t>
            </a:r>
            <a:r>
              <a:rPr lang="en">
                <a:solidFill>
                  <a:schemeClr val="dk2"/>
                </a:solidFill>
                <a:latin typeface="Source Code Pro"/>
                <a:ea typeface="Source Code Pro"/>
                <a:cs typeface="Source Code Pro"/>
                <a:sym typeface="Source Code Pro"/>
              </a:rPr>
              <a:t>] = </a:t>
            </a:r>
            <a:r>
              <a:rPr lang="en">
                <a:solidFill>
                  <a:srgbClr val="38761D"/>
                </a:solidFill>
                <a:latin typeface="Source Code Pro"/>
                <a:ea typeface="Source Code Pro"/>
                <a:cs typeface="Source Code Pro"/>
                <a:sym typeface="Source Code Pro"/>
              </a:rPr>
              <a:t>0xB</a:t>
            </a:r>
            <a:endParaRPr>
              <a:solidFill>
                <a:srgbClr val="38761D"/>
              </a:solidFill>
              <a:latin typeface="Source Code Pro"/>
              <a:ea typeface="Source Code Pro"/>
              <a:cs typeface="Source Code Pro"/>
              <a:sym typeface="Source Code Pro"/>
            </a:endParaRPr>
          </a:p>
          <a:p>
            <a:pPr marL="914400" lvl="1" indent="-323850" algn="l" rtl="0">
              <a:spcBef>
                <a:spcPts val="0"/>
              </a:spcBef>
              <a:spcAft>
                <a:spcPts val="0"/>
              </a:spcAft>
              <a:buSzPts val="1500"/>
              <a:buFont typeface="Source Code Pro"/>
              <a:buChar char="○"/>
            </a:pP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(p+</a:t>
            </a:r>
            <a:r>
              <a:rPr lang="en">
                <a:solidFill>
                  <a:srgbClr val="38761D"/>
                </a:solidFill>
                <a:latin typeface="Source Code Pro"/>
                <a:ea typeface="Source Code Pro"/>
                <a:cs typeface="Source Code Pro"/>
                <a:sym typeface="Source Code Pro"/>
              </a:rPr>
              <a:t>1</a:t>
            </a:r>
            <a:r>
              <a:rPr lang="en">
                <a:solidFill>
                  <a:schemeClr val="dk2"/>
                </a:solidFill>
                <a:latin typeface="Source Code Pro"/>
                <a:ea typeface="Source Code Pro"/>
                <a:cs typeface="Source Code Pro"/>
                <a:sym typeface="Source Code Pro"/>
              </a:rPr>
              <a:t>) = </a:t>
            </a:r>
            <a:r>
              <a:rPr lang="en">
                <a:solidFill>
                  <a:srgbClr val="38761D"/>
                </a:solidFill>
                <a:latin typeface="Source Code Pro"/>
                <a:ea typeface="Source Code Pro"/>
                <a:cs typeface="Source Code Pro"/>
                <a:sym typeface="Source Code Pro"/>
              </a:rPr>
              <a:t>0xB</a:t>
            </a:r>
            <a:endParaRPr>
              <a:solidFill>
                <a:srgbClr val="38761D"/>
              </a:solidFill>
              <a:latin typeface="Source Code Pro"/>
              <a:ea typeface="Source Code Pro"/>
              <a:cs typeface="Source Code Pro"/>
              <a:sym typeface="Source Code Pro"/>
            </a:endParaRPr>
          </a:p>
          <a:p>
            <a:pPr marL="914400" lvl="0" indent="0" algn="l" rtl="0">
              <a:spcBef>
                <a:spcPts val="1200"/>
              </a:spcBef>
              <a:spcAft>
                <a:spcPts val="0"/>
              </a:spcAft>
              <a:buNone/>
            </a:pPr>
            <a:endParaRPr>
              <a:solidFill>
                <a:srgbClr val="38761D"/>
              </a:solidFill>
              <a:latin typeface="Source Code Pro"/>
              <a:ea typeface="Source Code Pro"/>
              <a:cs typeface="Source Code Pro"/>
              <a:sym typeface="Source Code Pro"/>
            </a:endParaRPr>
          </a:p>
          <a:p>
            <a:pPr marL="914400" lvl="1" indent="-323850" algn="l" rtl="0">
              <a:spcBef>
                <a:spcPts val="1200"/>
              </a:spcBef>
              <a:spcAft>
                <a:spcPts val="0"/>
              </a:spcAft>
              <a:buSzPts val="1500"/>
              <a:buFont typeface="Source Code Pro"/>
              <a:buChar char="○"/>
            </a:pPr>
            <a:r>
              <a:rPr lang="en">
                <a:solidFill>
                  <a:schemeClr val="dk2"/>
                </a:solidFill>
                <a:latin typeface="Source Code Pro"/>
                <a:ea typeface="Source Code Pro"/>
                <a:cs typeface="Source Code Pro"/>
                <a:sym typeface="Source Code Pro"/>
              </a:rPr>
              <a:t>p[</a:t>
            </a:r>
            <a:r>
              <a:rPr lang="en">
                <a:solidFill>
                  <a:srgbClr val="38761D"/>
                </a:solidFill>
                <a:latin typeface="Source Code Pro"/>
                <a:ea typeface="Source Code Pro"/>
                <a:cs typeface="Source Code Pro"/>
                <a:sym typeface="Source Code Pro"/>
              </a:rPr>
              <a:t>1</a:t>
            </a:r>
            <a:r>
              <a:rPr lang="en">
                <a:solidFill>
                  <a:schemeClr val="dk2"/>
                </a:solidFill>
                <a:latin typeface="Source Code Pro"/>
                <a:ea typeface="Source Code Pro"/>
                <a:cs typeface="Source Code Pro"/>
                <a:sym typeface="Source Code Pro"/>
              </a:rPr>
              <a:t>] = </a:t>
            </a:r>
            <a:r>
              <a:rPr lang="en">
                <a:solidFill>
                  <a:srgbClr val="38761D"/>
                </a:solidFill>
                <a:latin typeface="Source Code Pro"/>
                <a:ea typeface="Source Code Pro"/>
                <a:cs typeface="Source Code Pro"/>
                <a:sym typeface="Source Code Pro"/>
              </a:rPr>
              <a:t>0xB</a:t>
            </a:r>
            <a:endParaRPr>
              <a:solidFill>
                <a:srgbClr val="38761D"/>
              </a:solidFill>
              <a:latin typeface="Source Code Pro"/>
              <a:ea typeface="Source Code Pro"/>
              <a:cs typeface="Source Code Pro"/>
              <a:sym typeface="Source Code Pro"/>
            </a:endParaRPr>
          </a:p>
          <a:p>
            <a:pPr marL="914400" lvl="1" indent="-323850" algn="l" rtl="0">
              <a:spcBef>
                <a:spcPts val="0"/>
              </a:spcBef>
              <a:spcAft>
                <a:spcPts val="0"/>
              </a:spcAft>
              <a:buSzPts val="1500"/>
              <a:buFont typeface="Source Code Pro"/>
              <a:buChar char="○"/>
            </a:pP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(a+1) = </a:t>
            </a:r>
            <a:r>
              <a:rPr lang="en">
                <a:solidFill>
                  <a:srgbClr val="38761D"/>
                </a:solidFill>
                <a:latin typeface="Source Code Pro"/>
                <a:ea typeface="Source Code Pro"/>
                <a:cs typeface="Source Code Pro"/>
                <a:sym typeface="Source Code Pro"/>
              </a:rPr>
              <a:t>0xB</a:t>
            </a:r>
            <a:endParaRPr/>
          </a:p>
        </p:txBody>
      </p:sp>
      <p:sp>
        <p:nvSpPr>
          <p:cNvPr id="281" name="Google Shape;28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Polling Question</a:t>
            </a:r>
            <a:endParaRPr/>
          </a:p>
        </p:txBody>
      </p:sp>
      <p:sp>
        <p:nvSpPr>
          <p:cNvPr id="287" name="Google Shape;287;p36"/>
          <p:cNvSpPr txBox="1">
            <a:spLocks noGrp="1"/>
          </p:cNvSpPr>
          <p:nvPr>
            <p:ph type="body" idx="2"/>
          </p:nvPr>
        </p:nvSpPr>
        <p:spPr>
          <a:xfrm>
            <a:off x="311700" y="742825"/>
            <a:ext cx="4260300" cy="370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Consider the following code:</a:t>
            </a:r>
            <a:endParaRPr dirty="0"/>
          </a:p>
          <a:p>
            <a:pPr marL="0" lvl="0" indent="0" algn="l" rtl="0">
              <a:lnSpc>
                <a:spcPct val="60000"/>
              </a:lnSpc>
              <a:spcBef>
                <a:spcPts val="1200"/>
              </a:spcBef>
              <a:spcAft>
                <a:spcPts val="0"/>
              </a:spcAft>
              <a:buNone/>
            </a:pPr>
            <a:r>
              <a:rPr lang="en" dirty="0">
                <a:solidFill>
                  <a:srgbClr val="9E9E9E"/>
                </a:solidFill>
                <a:latin typeface="Source Code Pro"/>
                <a:ea typeface="Source Code Pro"/>
                <a:cs typeface="Source Code Pro"/>
                <a:sym typeface="Source Code Pro"/>
              </a:rPr>
              <a:t>1</a:t>
            </a:r>
            <a:r>
              <a:rPr lang="en" dirty="0">
                <a:solidFill>
                  <a:schemeClr val="dk2"/>
                </a:solidFill>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void</a:t>
            </a:r>
            <a:r>
              <a:rPr lang="en" dirty="0">
                <a:solidFill>
                  <a:schemeClr val="dk2"/>
                </a:solidFill>
                <a:latin typeface="Source Code Pro"/>
                <a:ea typeface="Source Code Pro"/>
                <a:cs typeface="Source Code Pro"/>
                <a:sym typeface="Source Code Pro"/>
              </a:rPr>
              <a:t> main() {</a:t>
            </a:r>
            <a:endParaRPr dirty="0">
              <a:solidFill>
                <a:schemeClr val="dk2"/>
              </a:solidFill>
              <a:latin typeface="Source Code Pro"/>
              <a:ea typeface="Source Code Pro"/>
              <a:cs typeface="Source Code Pro"/>
              <a:sym typeface="Source Code Pro"/>
            </a:endParaRPr>
          </a:p>
          <a:p>
            <a:pPr marL="0" lvl="0" indent="0" algn="l" rtl="0">
              <a:lnSpc>
                <a:spcPct val="60000"/>
              </a:lnSpc>
              <a:spcBef>
                <a:spcPts val="1200"/>
              </a:spcBef>
              <a:spcAft>
                <a:spcPts val="0"/>
              </a:spcAft>
              <a:buNone/>
            </a:pPr>
            <a:r>
              <a:rPr lang="en" dirty="0">
                <a:solidFill>
                  <a:srgbClr val="9E9E9E"/>
                </a:solidFill>
                <a:latin typeface="Source Code Pro"/>
                <a:ea typeface="Source Code Pro"/>
                <a:cs typeface="Source Code Pro"/>
                <a:sym typeface="Source Code Pro"/>
              </a:rPr>
              <a:t>2</a:t>
            </a:r>
            <a:r>
              <a:rPr lang="en" dirty="0">
                <a:solidFill>
                  <a:schemeClr val="dk2"/>
                </a:solidFill>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solidFill>
                  <a:schemeClr val="dk2"/>
                </a:solidFill>
                <a:latin typeface="Source Code Pro"/>
                <a:ea typeface="Source Code Pro"/>
                <a:cs typeface="Source Code Pro"/>
                <a:sym typeface="Source Code Pro"/>
              </a:rPr>
              <a:t> a[] = {</a:t>
            </a:r>
            <a:r>
              <a:rPr lang="en" dirty="0">
                <a:solidFill>
                  <a:srgbClr val="38761D"/>
                </a:solidFill>
                <a:latin typeface="Source Code Pro"/>
                <a:ea typeface="Source Code Pro"/>
                <a:cs typeface="Source Code Pro"/>
                <a:sym typeface="Source Code Pro"/>
              </a:rPr>
              <a:t>0x5</a:t>
            </a:r>
            <a:r>
              <a:rPr lang="en" dirty="0">
                <a:solidFill>
                  <a:schemeClr val="dk2"/>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0x10</a:t>
            </a:r>
            <a:r>
              <a:rPr lang="en" dirty="0">
                <a:solidFill>
                  <a:schemeClr val="dk2"/>
                </a:solidFill>
                <a:latin typeface="Source Code Pro"/>
                <a:ea typeface="Source Code Pro"/>
                <a:cs typeface="Source Code Pro"/>
                <a:sym typeface="Source Code Pro"/>
              </a:rPr>
              <a:t>};</a:t>
            </a:r>
            <a:endParaRPr dirty="0">
              <a:solidFill>
                <a:schemeClr val="dk2"/>
              </a:solidFill>
              <a:latin typeface="Source Code Pro"/>
              <a:ea typeface="Source Code Pro"/>
              <a:cs typeface="Source Code Pro"/>
              <a:sym typeface="Source Code Pro"/>
            </a:endParaRPr>
          </a:p>
          <a:p>
            <a:pPr marL="0" lvl="0" indent="0" algn="l" rtl="0">
              <a:lnSpc>
                <a:spcPct val="60000"/>
              </a:lnSpc>
              <a:spcBef>
                <a:spcPts val="1200"/>
              </a:spcBef>
              <a:spcAft>
                <a:spcPts val="0"/>
              </a:spcAft>
              <a:buNone/>
            </a:pPr>
            <a:r>
              <a:rPr lang="en" dirty="0">
                <a:solidFill>
                  <a:srgbClr val="9E9E9E"/>
                </a:solidFill>
                <a:latin typeface="Source Code Pro"/>
                <a:ea typeface="Source Code Pro"/>
                <a:cs typeface="Source Code Pro"/>
                <a:sym typeface="Source Code Pro"/>
              </a:rPr>
              <a:t>3</a:t>
            </a:r>
            <a:r>
              <a:rPr lang="en" dirty="0">
                <a:solidFill>
                  <a:schemeClr val="dk2"/>
                </a:solidFill>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a:t>
            </a:r>
            <a:r>
              <a:rPr lang="en" dirty="0">
                <a:solidFill>
                  <a:schemeClr val="dk2"/>
                </a:solidFill>
                <a:latin typeface="Source Code Pro"/>
                <a:ea typeface="Source Code Pro"/>
                <a:cs typeface="Source Code Pro"/>
                <a:sym typeface="Source Code Pro"/>
              </a:rPr>
              <a:t> p = a;</a:t>
            </a:r>
            <a:endParaRPr dirty="0">
              <a:solidFill>
                <a:schemeClr val="dk2"/>
              </a:solidFill>
              <a:latin typeface="Source Code Pro"/>
              <a:ea typeface="Source Code Pro"/>
              <a:cs typeface="Source Code Pro"/>
              <a:sym typeface="Source Code Pro"/>
            </a:endParaRPr>
          </a:p>
          <a:p>
            <a:pPr marL="0" lvl="0" indent="0" algn="l" rtl="0">
              <a:lnSpc>
                <a:spcPct val="60000"/>
              </a:lnSpc>
              <a:spcBef>
                <a:spcPts val="1200"/>
              </a:spcBef>
              <a:spcAft>
                <a:spcPts val="0"/>
              </a:spcAft>
              <a:buNone/>
            </a:pPr>
            <a:r>
              <a:rPr lang="en" dirty="0">
                <a:solidFill>
                  <a:srgbClr val="9E9E9E"/>
                </a:solidFill>
                <a:latin typeface="Source Code Pro"/>
                <a:ea typeface="Source Code Pro"/>
                <a:cs typeface="Source Code Pro"/>
                <a:sym typeface="Source Code Pro"/>
              </a:rPr>
              <a:t>4</a:t>
            </a:r>
            <a:r>
              <a:rPr lang="en" dirty="0">
                <a:solidFill>
                  <a:schemeClr val="dk2"/>
                </a:solidFill>
                <a:latin typeface="Source Code Pro"/>
                <a:ea typeface="Source Code Pro"/>
                <a:cs typeface="Source Code Pro"/>
                <a:sym typeface="Source Code Pro"/>
              </a:rPr>
              <a:t>	p = p + </a:t>
            </a:r>
            <a:r>
              <a:rPr lang="en" dirty="0">
                <a:solidFill>
                  <a:srgbClr val="38761D"/>
                </a:solidFill>
                <a:latin typeface="Source Code Pro"/>
                <a:ea typeface="Source Code Pro"/>
                <a:cs typeface="Source Code Pro"/>
                <a:sym typeface="Source Code Pro"/>
              </a:rPr>
              <a:t>1</a:t>
            </a:r>
            <a:r>
              <a:rPr lang="en" dirty="0">
                <a:solidFill>
                  <a:schemeClr val="dk2"/>
                </a:solidFill>
                <a:latin typeface="Source Code Pro"/>
                <a:ea typeface="Source Code Pro"/>
                <a:cs typeface="Source Code Pro"/>
                <a:sym typeface="Source Code Pro"/>
              </a:rPr>
              <a:t>;</a:t>
            </a:r>
            <a:endParaRPr dirty="0">
              <a:solidFill>
                <a:schemeClr val="dk2"/>
              </a:solidFill>
              <a:latin typeface="Source Code Pro"/>
              <a:ea typeface="Source Code Pro"/>
              <a:cs typeface="Source Code Pro"/>
              <a:sym typeface="Source Code Pro"/>
            </a:endParaRPr>
          </a:p>
          <a:p>
            <a:pPr marL="0" lvl="0" indent="0" algn="l" rtl="0">
              <a:lnSpc>
                <a:spcPct val="60000"/>
              </a:lnSpc>
              <a:spcBef>
                <a:spcPts val="1200"/>
              </a:spcBef>
              <a:spcAft>
                <a:spcPts val="0"/>
              </a:spcAft>
              <a:buNone/>
            </a:pPr>
            <a:r>
              <a:rPr lang="en" dirty="0">
                <a:solidFill>
                  <a:srgbClr val="9E9E9E"/>
                </a:solidFill>
                <a:latin typeface="Source Code Pro"/>
                <a:ea typeface="Source Code Pro"/>
                <a:cs typeface="Source Code Pro"/>
                <a:sym typeface="Source Code Pro"/>
              </a:rPr>
              <a:t>5</a:t>
            </a:r>
            <a:r>
              <a:rPr lang="en" dirty="0">
                <a:solidFill>
                  <a:schemeClr val="dk2"/>
                </a:solidFill>
                <a:latin typeface="Source Code Pro"/>
                <a:ea typeface="Source Code Pro"/>
                <a:cs typeface="Source Code Pro"/>
                <a:sym typeface="Source Code Pro"/>
              </a:rPr>
              <a:t>	</a:t>
            </a:r>
            <a:r>
              <a:rPr lang="en" dirty="0">
                <a:latin typeface="Source Code Pro"/>
                <a:ea typeface="Source Code Pro"/>
                <a:cs typeface="Source Code Pro"/>
                <a:sym typeface="Source Code Pro"/>
              </a:rPr>
              <a:t>*</a:t>
            </a:r>
            <a:r>
              <a:rPr lang="en" dirty="0">
                <a:solidFill>
                  <a:schemeClr val="dk2"/>
                </a:solidFill>
                <a:latin typeface="Source Code Pro"/>
                <a:ea typeface="Source Code Pro"/>
                <a:cs typeface="Source Code Pro"/>
                <a:sym typeface="Source Code Pro"/>
              </a:rPr>
              <a:t>p = </a:t>
            </a:r>
            <a:r>
              <a:rPr lang="en" dirty="0">
                <a:latin typeface="Source Code Pro"/>
                <a:ea typeface="Source Code Pro"/>
                <a:cs typeface="Source Code Pro"/>
                <a:sym typeface="Source Code Pro"/>
              </a:rPr>
              <a:t>*</a:t>
            </a:r>
            <a:r>
              <a:rPr lang="en" dirty="0">
                <a:solidFill>
                  <a:schemeClr val="dk2"/>
                </a:solidFill>
                <a:latin typeface="Source Code Pro"/>
                <a:ea typeface="Source Code Pro"/>
                <a:cs typeface="Source Code Pro"/>
                <a:sym typeface="Source Code Pro"/>
              </a:rPr>
              <a:t>p + </a:t>
            </a:r>
            <a:r>
              <a:rPr lang="en" dirty="0">
                <a:solidFill>
                  <a:srgbClr val="38761D"/>
                </a:solidFill>
                <a:latin typeface="Source Code Pro"/>
                <a:ea typeface="Source Code Pro"/>
                <a:cs typeface="Source Code Pro"/>
                <a:sym typeface="Source Code Pro"/>
              </a:rPr>
              <a:t>1</a:t>
            </a:r>
            <a:r>
              <a:rPr lang="en" dirty="0">
                <a:solidFill>
                  <a:schemeClr val="dk2"/>
                </a:solidFill>
                <a:latin typeface="Source Code Pro"/>
                <a:ea typeface="Source Code Pro"/>
                <a:cs typeface="Source Code Pro"/>
                <a:sym typeface="Source Code Pro"/>
              </a:rPr>
              <a:t>;</a:t>
            </a:r>
            <a:endParaRPr dirty="0">
              <a:solidFill>
                <a:schemeClr val="dk2"/>
              </a:solidFill>
              <a:latin typeface="Source Code Pro"/>
              <a:ea typeface="Source Code Pro"/>
              <a:cs typeface="Source Code Pro"/>
              <a:sym typeface="Source Code Pro"/>
            </a:endParaRPr>
          </a:p>
          <a:p>
            <a:pPr marL="0" lvl="0" indent="0" algn="l" rtl="0">
              <a:lnSpc>
                <a:spcPct val="60000"/>
              </a:lnSpc>
              <a:spcBef>
                <a:spcPts val="1200"/>
              </a:spcBef>
              <a:spcAft>
                <a:spcPts val="0"/>
              </a:spcAft>
              <a:buNone/>
            </a:pPr>
            <a:r>
              <a:rPr lang="en" dirty="0">
                <a:solidFill>
                  <a:srgbClr val="9E9E9E"/>
                </a:solidFill>
                <a:latin typeface="Source Code Pro"/>
                <a:ea typeface="Source Code Pro"/>
                <a:cs typeface="Source Code Pro"/>
                <a:sym typeface="Source Code Pro"/>
              </a:rPr>
              <a:t>6</a:t>
            </a:r>
            <a:r>
              <a:rPr lang="en" dirty="0">
                <a:solidFill>
                  <a:schemeClr val="dk2"/>
                </a:solidFill>
                <a:latin typeface="Source Code Pro"/>
                <a:ea typeface="Source Code Pro"/>
                <a:cs typeface="Source Code Pro"/>
                <a:sym typeface="Source Code Pro"/>
              </a:rPr>
              <a:t> }</a:t>
            </a:r>
            <a:endParaRPr dirty="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dirty="0"/>
              <a:t>The variable values just </a:t>
            </a:r>
            <a:r>
              <a:rPr lang="en" i="1" dirty="0"/>
              <a:t>after</a:t>
            </a:r>
            <a:r>
              <a:rPr lang="en" dirty="0"/>
              <a:t> line 3 executes are shown in the diagram on the right. What are they after line 5?</a:t>
            </a:r>
            <a:endParaRPr dirty="0"/>
          </a:p>
        </p:txBody>
      </p:sp>
      <p:pic>
        <p:nvPicPr>
          <p:cNvPr id="288" name="Google Shape;288;p36" descr="A column of 3 boxes representing bytes in memory, labeled &quot;Data (hex). From top to bottom, they contain the values 5, 10, and 100 and are labeled a[0], a[1], and p, respectively. Between the a[1] and p boxes is a  &quot;...&quot;, indicating that some memory is left out of the diagram. On the right, the a[0] box is labeled with the address 0x100."/>
          <p:cNvPicPr preferRelativeResize="0"/>
          <p:nvPr/>
        </p:nvPicPr>
        <p:blipFill>
          <a:blip r:embed="rId3">
            <a:alphaModFix/>
          </a:blip>
          <a:stretch>
            <a:fillRect/>
          </a:stretch>
        </p:blipFill>
        <p:spPr>
          <a:xfrm>
            <a:off x="5822133" y="260504"/>
            <a:ext cx="2650325" cy="1731900"/>
          </a:xfrm>
          <a:prstGeom prst="rect">
            <a:avLst/>
          </a:prstGeom>
          <a:noFill/>
          <a:ln>
            <a:noFill/>
          </a:ln>
        </p:spPr>
      </p:pic>
      <p:sp>
        <p:nvSpPr>
          <p:cNvPr id="289" name="Google Shape;289;p36"/>
          <p:cNvSpPr txBox="1">
            <a:spLocks noGrp="1"/>
          </p:cNvSpPr>
          <p:nvPr>
            <p:ph type="body" idx="1"/>
          </p:nvPr>
        </p:nvSpPr>
        <p:spPr>
          <a:xfrm>
            <a:off x="4883700" y="2201075"/>
            <a:ext cx="4260300" cy="204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2"/>
                </a:solidFill>
                <a:latin typeface="Source Code Pro"/>
                <a:ea typeface="Source Code Pro"/>
                <a:cs typeface="Source Code Pro"/>
                <a:sym typeface="Source Code Pro"/>
              </a:rPr>
              <a:t>	p	a[</a:t>
            </a:r>
            <a:r>
              <a:rPr lang="en" dirty="0">
                <a:solidFill>
                  <a:srgbClr val="38761D"/>
                </a:solidFill>
                <a:latin typeface="Source Code Pro"/>
                <a:ea typeface="Source Code Pro"/>
                <a:cs typeface="Source Code Pro"/>
                <a:sym typeface="Source Code Pro"/>
              </a:rPr>
              <a:t>0</a:t>
            </a:r>
            <a:r>
              <a:rPr lang="en" dirty="0">
                <a:solidFill>
                  <a:schemeClr val="dk2"/>
                </a:solidFill>
                <a:latin typeface="Source Code Pro"/>
                <a:ea typeface="Source Code Pro"/>
                <a:cs typeface="Source Code Pro"/>
                <a:sym typeface="Source Code Pro"/>
              </a:rPr>
              <a:t>]	a[</a:t>
            </a:r>
            <a:r>
              <a:rPr lang="en" dirty="0">
                <a:solidFill>
                  <a:srgbClr val="38761D"/>
                </a:solidFill>
                <a:latin typeface="Source Code Pro"/>
                <a:ea typeface="Source Code Pro"/>
                <a:cs typeface="Source Code Pro"/>
                <a:sym typeface="Source Code Pro"/>
              </a:rPr>
              <a:t>1</a:t>
            </a:r>
            <a:r>
              <a:rPr lang="en" dirty="0">
                <a:solidFill>
                  <a:schemeClr val="dk2"/>
                </a:solidFill>
                <a:latin typeface="Source Code Pro"/>
                <a:ea typeface="Source Code Pro"/>
                <a:cs typeface="Source Code Pro"/>
                <a:sym typeface="Source Code Pro"/>
              </a:rPr>
              <a:t>]</a:t>
            </a:r>
            <a:endParaRPr dirty="0">
              <a:solidFill>
                <a:schemeClr val="dk2"/>
              </a:solidFill>
              <a:latin typeface="Source Code Pro"/>
              <a:ea typeface="Source Code Pro"/>
              <a:cs typeface="Source Code Pro"/>
              <a:sym typeface="Source Code Pro"/>
            </a:endParaRPr>
          </a:p>
          <a:p>
            <a:pPr marL="457200" lvl="0" indent="-342900" algn="l" rtl="0">
              <a:spcBef>
                <a:spcPts val="1200"/>
              </a:spcBef>
              <a:spcAft>
                <a:spcPts val="0"/>
              </a:spcAft>
              <a:buClr>
                <a:srgbClr val="7030A0"/>
              </a:buClr>
              <a:buSzPts val="1800"/>
              <a:buAutoNum type="alphaUcParenR"/>
            </a:pPr>
            <a:r>
              <a:rPr lang="en" dirty="0">
                <a:latin typeface="Source Code Pro"/>
                <a:ea typeface="Source Code Pro"/>
                <a:cs typeface="Source Code Pro"/>
                <a:sym typeface="Source Code Pro"/>
              </a:rPr>
              <a:t>0x101	0x05	0x11</a:t>
            </a:r>
            <a:endParaRPr dirty="0">
              <a:latin typeface="Source Code Pro"/>
              <a:ea typeface="Source Code Pro"/>
              <a:cs typeface="Source Code Pro"/>
              <a:sym typeface="Source Code Pro"/>
            </a:endParaRPr>
          </a:p>
          <a:p>
            <a:pPr marL="457200" lvl="0" indent="-342900" algn="l" rtl="0">
              <a:spcBef>
                <a:spcPts val="0"/>
              </a:spcBef>
              <a:spcAft>
                <a:spcPts val="0"/>
              </a:spcAft>
              <a:buClr>
                <a:srgbClr val="7030A0"/>
              </a:buClr>
              <a:buSzPts val="1800"/>
              <a:buAutoNum type="alphaUcParenR"/>
            </a:pPr>
            <a:r>
              <a:rPr lang="en" dirty="0">
                <a:latin typeface="Source Code Pro"/>
                <a:ea typeface="Source Code Pro"/>
                <a:cs typeface="Source Code Pro"/>
                <a:sym typeface="Source Code Pro"/>
              </a:rPr>
              <a:t>0x104	0x05	0x11</a:t>
            </a:r>
            <a:endParaRPr dirty="0">
              <a:latin typeface="Source Code Pro"/>
              <a:ea typeface="Source Code Pro"/>
              <a:cs typeface="Source Code Pro"/>
              <a:sym typeface="Source Code Pro"/>
            </a:endParaRPr>
          </a:p>
          <a:p>
            <a:pPr marL="457200" lvl="0" indent="-342900" algn="l" rtl="0">
              <a:spcBef>
                <a:spcPts val="0"/>
              </a:spcBef>
              <a:spcAft>
                <a:spcPts val="0"/>
              </a:spcAft>
              <a:buClr>
                <a:srgbClr val="7030A0"/>
              </a:buClr>
              <a:buSzPts val="1800"/>
              <a:buAutoNum type="alphaUcParenR"/>
            </a:pPr>
            <a:r>
              <a:rPr lang="en" dirty="0">
                <a:latin typeface="Source Code Pro"/>
                <a:ea typeface="Source Code Pro"/>
                <a:cs typeface="Source Code Pro"/>
                <a:sym typeface="Source Code Pro"/>
              </a:rPr>
              <a:t>0x101	0x06	0x10</a:t>
            </a:r>
            <a:endParaRPr dirty="0">
              <a:latin typeface="Source Code Pro"/>
              <a:ea typeface="Source Code Pro"/>
              <a:cs typeface="Source Code Pro"/>
              <a:sym typeface="Source Code Pro"/>
            </a:endParaRPr>
          </a:p>
          <a:p>
            <a:pPr marL="457200" lvl="0" indent="-342900" algn="l" rtl="0">
              <a:spcBef>
                <a:spcPts val="0"/>
              </a:spcBef>
              <a:spcAft>
                <a:spcPts val="0"/>
              </a:spcAft>
              <a:buClr>
                <a:srgbClr val="7030A0"/>
              </a:buClr>
              <a:buSzPts val="1800"/>
              <a:buAutoNum type="alphaUcParenR"/>
            </a:pPr>
            <a:r>
              <a:rPr lang="en" dirty="0">
                <a:latin typeface="Source Code Pro"/>
                <a:ea typeface="Source Code Pro"/>
                <a:cs typeface="Source Code Pro"/>
                <a:sym typeface="Source Code Pro"/>
              </a:rPr>
              <a:t>0x104	0x06	0x10</a:t>
            </a:r>
            <a:endParaRPr dirty="0">
              <a:latin typeface="Source Code Pro"/>
              <a:ea typeface="Source Code Pro"/>
              <a:cs typeface="Source Code Pro"/>
              <a:sym typeface="Source Code Pro"/>
            </a:endParaRPr>
          </a:p>
        </p:txBody>
      </p:sp>
      <p:sp>
        <p:nvSpPr>
          <p:cNvPr id="290" name="Google Shape;29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Representing Strings (Review)</a:t>
            </a:r>
            <a:endParaRPr/>
          </a:p>
        </p:txBody>
      </p:sp>
      <p:sp>
        <p:nvSpPr>
          <p:cNvPr id="296" name="Google Shape;296;p37"/>
          <p:cNvSpPr txBox="1">
            <a:spLocks noGrp="1"/>
          </p:cNvSpPr>
          <p:nvPr>
            <p:ph type="body" idx="1"/>
          </p:nvPr>
        </p:nvSpPr>
        <p:spPr>
          <a:xfrm>
            <a:off x="311700" y="742825"/>
            <a:ext cx="40335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In C, stored as an array of bytes (</a:t>
            </a:r>
            <a:r>
              <a:rPr lang="en" b="1" dirty="0">
                <a:latin typeface="Source Code Pro"/>
                <a:ea typeface="Source Code Pro"/>
                <a:cs typeface="Source Code Pro"/>
                <a:sym typeface="Source Code Pro"/>
              </a:rPr>
              <a:t>char*</a:t>
            </a:r>
            <a:r>
              <a:rPr lang="en" dirty="0"/>
              <a:t>)</a:t>
            </a:r>
            <a:endParaRPr dirty="0"/>
          </a:p>
          <a:p>
            <a:pPr marL="914400" lvl="1" indent="-323850" algn="l" rtl="0">
              <a:spcBef>
                <a:spcPts val="0"/>
              </a:spcBef>
              <a:spcAft>
                <a:spcPts val="0"/>
              </a:spcAft>
              <a:buSzPts val="1500"/>
              <a:buChar char="○"/>
            </a:pPr>
            <a:r>
              <a:rPr lang="en" dirty="0"/>
              <a:t>No </a:t>
            </a:r>
            <a:r>
              <a:rPr lang="en" dirty="0">
                <a:latin typeface="Source Code Pro"/>
                <a:ea typeface="Source Code Pro"/>
                <a:cs typeface="Source Code Pro"/>
                <a:sym typeface="Source Code Pro"/>
              </a:rPr>
              <a:t>String</a:t>
            </a:r>
            <a:r>
              <a:rPr lang="en" dirty="0"/>
              <a:t> keyword, unlike in Java</a:t>
            </a:r>
            <a:endParaRPr dirty="0"/>
          </a:p>
          <a:p>
            <a:pPr marL="914400" lvl="1" indent="-323850" algn="l" rtl="0">
              <a:spcBef>
                <a:spcPts val="0"/>
              </a:spcBef>
              <a:spcAft>
                <a:spcPts val="0"/>
              </a:spcAft>
              <a:buSzPts val="1500"/>
              <a:buChar char="○"/>
            </a:pPr>
            <a:r>
              <a:rPr lang="en" dirty="0"/>
              <a:t>One-byte </a:t>
            </a:r>
            <a:r>
              <a:rPr lang="en" dirty="0">
                <a:solidFill>
                  <a:srgbClr val="7030A0"/>
                </a:solidFill>
              </a:rPr>
              <a:t>ASCII </a:t>
            </a:r>
            <a:r>
              <a:rPr lang="en" dirty="0"/>
              <a:t>codes for each character (English-only)</a:t>
            </a:r>
            <a:endParaRPr dirty="0"/>
          </a:p>
        </p:txBody>
      </p:sp>
      <p:pic>
        <p:nvPicPr>
          <p:cNvPr id="297" name="Google Shape;297;p37" descr="Chart showing the hex encodings for all ASCII characters"/>
          <p:cNvPicPr preferRelativeResize="0"/>
          <p:nvPr/>
        </p:nvPicPr>
        <p:blipFill>
          <a:blip r:embed="rId3">
            <a:alphaModFix/>
          </a:blip>
          <a:stretch>
            <a:fillRect/>
          </a:stretch>
        </p:blipFill>
        <p:spPr>
          <a:xfrm>
            <a:off x="4345200" y="843608"/>
            <a:ext cx="4544324" cy="3240292"/>
          </a:xfrm>
          <a:prstGeom prst="rect">
            <a:avLst/>
          </a:prstGeom>
          <a:noFill/>
          <a:ln>
            <a:noFill/>
          </a:ln>
        </p:spPr>
      </p:pic>
      <p:sp>
        <p:nvSpPr>
          <p:cNvPr id="298" name="Google Shape;29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Representing Strings (Review) (pt 2)</a:t>
            </a:r>
            <a:endParaRPr/>
          </a:p>
        </p:txBody>
      </p:sp>
      <p:sp>
        <p:nvSpPr>
          <p:cNvPr id="304" name="Google Shape;304;p3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Last character followed by a </a:t>
            </a:r>
            <a:r>
              <a:rPr lang="en">
                <a:solidFill>
                  <a:srgbClr val="7030A0"/>
                </a:solidFill>
              </a:rPr>
              <a:t>null character</a:t>
            </a:r>
            <a:r>
              <a:rPr lang="en"/>
              <a:t> to mark the end of the string</a:t>
            </a:r>
            <a:endParaRPr/>
          </a:p>
          <a:p>
            <a:pPr marL="914400" lvl="1" indent="-323850" algn="l" rtl="0">
              <a:spcBef>
                <a:spcPts val="0"/>
              </a:spcBef>
              <a:spcAft>
                <a:spcPts val="0"/>
              </a:spcAft>
              <a:buSzPts val="1500"/>
              <a:buChar char="○"/>
            </a:pPr>
            <a:r>
              <a:rPr lang="en"/>
              <a:t>0 byte, often written as </a:t>
            </a:r>
            <a:r>
              <a:rPr lang="en">
                <a:latin typeface="Source Code Pro"/>
                <a:ea typeface="Source Code Pro"/>
                <a:cs typeface="Source Code Pro"/>
                <a:sym typeface="Source Code Pro"/>
              </a:rPr>
              <a:t>‘\0’</a:t>
            </a:r>
            <a:endParaRPr>
              <a:latin typeface="Source Code Pro"/>
              <a:ea typeface="Source Code Pro"/>
              <a:cs typeface="Source Code Pro"/>
              <a:sym typeface="Source Code Pro"/>
            </a:endParaRPr>
          </a:p>
          <a:p>
            <a:pPr marL="0" lvl="0" indent="0" algn="l" rtl="0">
              <a:spcBef>
                <a:spcPts val="1200"/>
              </a:spcBef>
              <a:spcAft>
                <a:spcPts val="0"/>
              </a:spcAft>
              <a:buNone/>
            </a:pPr>
            <a:r>
              <a:rPr lang="en" sz="1500" u="sng"/>
              <a:t>Example</a:t>
            </a:r>
            <a:r>
              <a:rPr lang="en" sz="1500"/>
              <a:t>: </a:t>
            </a:r>
            <a:r>
              <a:rPr lang="en" sz="1500">
                <a:solidFill>
                  <a:srgbClr val="38761D"/>
                </a:solidFill>
                <a:latin typeface="Source Code Pro"/>
                <a:ea typeface="Source Code Pro"/>
                <a:cs typeface="Source Code Pro"/>
                <a:sym typeface="Source Code Pro"/>
              </a:rPr>
              <a:t>“Sam is cool!”</a:t>
            </a:r>
            <a:r>
              <a:rPr lang="en" sz="1500">
                <a:solidFill>
                  <a:schemeClr val="dk2"/>
                </a:solidFill>
                <a:latin typeface="Source Code Pro"/>
                <a:ea typeface="Source Code Pro"/>
                <a:cs typeface="Source Code Pro"/>
                <a:sym typeface="Source Code Pro"/>
              </a:rPr>
              <a:t>;</a:t>
            </a:r>
            <a:endParaRPr sz="1500">
              <a:solidFill>
                <a:schemeClr val="dk2"/>
              </a:solidFill>
              <a:latin typeface="Source Code Pro"/>
              <a:ea typeface="Source Code Pro"/>
              <a:cs typeface="Source Code Pro"/>
              <a:sym typeface="Source Code Pro"/>
            </a:endParaRPr>
          </a:p>
          <a:p>
            <a:pPr marL="0" lvl="0" indent="0" algn="l" rtl="0">
              <a:spcBef>
                <a:spcPts val="1200"/>
              </a:spcBef>
              <a:spcAft>
                <a:spcPts val="0"/>
              </a:spcAft>
              <a:buNone/>
            </a:pPr>
            <a:endParaRPr sz="1500">
              <a:solidFill>
                <a:schemeClr val="dk2"/>
              </a:solidFill>
              <a:latin typeface="Source Code Pro"/>
              <a:ea typeface="Source Code Pro"/>
              <a:cs typeface="Source Code Pro"/>
              <a:sym typeface="Source Code Pro"/>
            </a:endParaRPr>
          </a:p>
          <a:p>
            <a:pPr marL="0" lvl="0" indent="0" algn="l" rtl="0">
              <a:spcBef>
                <a:spcPts val="1200"/>
              </a:spcBef>
              <a:spcAft>
                <a:spcPts val="1200"/>
              </a:spcAft>
              <a:buNone/>
            </a:pPr>
            <a:endParaRPr sz="1500">
              <a:solidFill>
                <a:schemeClr val="dk2"/>
              </a:solidFill>
              <a:latin typeface="Source Code Pro"/>
              <a:ea typeface="Source Code Pro"/>
              <a:cs typeface="Source Code Pro"/>
              <a:sym typeface="Source Code Pro"/>
            </a:endParaRPr>
          </a:p>
        </p:txBody>
      </p:sp>
      <p:graphicFrame>
        <p:nvGraphicFramePr>
          <p:cNvPr id="305" name="Google Shape;305;p38"/>
          <p:cNvGraphicFramePr/>
          <p:nvPr/>
        </p:nvGraphicFramePr>
        <p:xfrm>
          <a:off x="232413" y="2230000"/>
          <a:ext cx="8240025" cy="1219110"/>
        </p:xfrm>
        <a:graphic>
          <a:graphicData uri="http://schemas.openxmlformats.org/drawingml/2006/table">
            <a:tbl>
              <a:tblPr>
                <a:noFill/>
                <a:tableStyleId>{2AE62994-3E89-4BCC-B1D9-2995BD32B8DF}</a:tableStyleId>
              </a:tblPr>
              <a:tblGrid>
                <a:gridCol w="979525">
                  <a:extLst>
                    <a:ext uri="{9D8B030D-6E8A-4147-A177-3AD203B41FA5}">
                      <a16:colId xmlns:a16="http://schemas.microsoft.com/office/drawing/2014/main" val="20000"/>
                    </a:ext>
                  </a:extLst>
                </a:gridCol>
                <a:gridCol w="558500">
                  <a:extLst>
                    <a:ext uri="{9D8B030D-6E8A-4147-A177-3AD203B41FA5}">
                      <a16:colId xmlns:a16="http://schemas.microsoft.com/office/drawing/2014/main" val="20001"/>
                    </a:ext>
                  </a:extLst>
                </a:gridCol>
                <a:gridCol w="558500">
                  <a:extLst>
                    <a:ext uri="{9D8B030D-6E8A-4147-A177-3AD203B41FA5}">
                      <a16:colId xmlns:a16="http://schemas.microsoft.com/office/drawing/2014/main" val="20002"/>
                    </a:ext>
                  </a:extLst>
                </a:gridCol>
                <a:gridCol w="558500">
                  <a:extLst>
                    <a:ext uri="{9D8B030D-6E8A-4147-A177-3AD203B41FA5}">
                      <a16:colId xmlns:a16="http://schemas.microsoft.com/office/drawing/2014/main" val="20003"/>
                    </a:ext>
                  </a:extLst>
                </a:gridCol>
                <a:gridCol w="558500">
                  <a:extLst>
                    <a:ext uri="{9D8B030D-6E8A-4147-A177-3AD203B41FA5}">
                      <a16:colId xmlns:a16="http://schemas.microsoft.com/office/drawing/2014/main" val="20004"/>
                    </a:ext>
                  </a:extLst>
                </a:gridCol>
                <a:gridCol w="558500">
                  <a:extLst>
                    <a:ext uri="{9D8B030D-6E8A-4147-A177-3AD203B41FA5}">
                      <a16:colId xmlns:a16="http://schemas.microsoft.com/office/drawing/2014/main" val="20005"/>
                    </a:ext>
                  </a:extLst>
                </a:gridCol>
                <a:gridCol w="558500">
                  <a:extLst>
                    <a:ext uri="{9D8B030D-6E8A-4147-A177-3AD203B41FA5}">
                      <a16:colId xmlns:a16="http://schemas.microsoft.com/office/drawing/2014/main" val="20006"/>
                    </a:ext>
                  </a:extLst>
                </a:gridCol>
                <a:gridCol w="558500">
                  <a:extLst>
                    <a:ext uri="{9D8B030D-6E8A-4147-A177-3AD203B41FA5}">
                      <a16:colId xmlns:a16="http://schemas.microsoft.com/office/drawing/2014/main" val="20007"/>
                    </a:ext>
                  </a:extLst>
                </a:gridCol>
                <a:gridCol w="558500">
                  <a:extLst>
                    <a:ext uri="{9D8B030D-6E8A-4147-A177-3AD203B41FA5}">
                      <a16:colId xmlns:a16="http://schemas.microsoft.com/office/drawing/2014/main" val="20008"/>
                    </a:ext>
                  </a:extLst>
                </a:gridCol>
                <a:gridCol w="558500">
                  <a:extLst>
                    <a:ext uri="{9D8B030D-6E8A-4147-A177-3AD203B41FA5}">
                      <a16:colId xmlns:a16="http://schemas.microsoft.com/office/drawing/2014/main" val="20009"/>
                    </a:ext>
                  </a:extLst>
                </a:gridCol>
                <a:gridCol w="558500">
                  <a:extLst>
                    <a:ext uri="{9D8B030D-6E8A-4147-A177-3AD203B41FA5}">
                      <a16:colId xmlns:a16="http://schemas.microsoft.com/office/drawing/2014/main" val="20010"/>
                    </a:ext>
                  </a:extLst>
                </a:gridCol>
                <a:gridCol w="558500">
                  <a:extLst>
                    <a:ext uri="{9D8B030D-6E8A-4147-A177-3AD203B41FA5}">
                      <a16:colId xmlns:a16="http://schemas.microsoft.com/office/drawing/2014/main" val="20011"/>
                    </a:ext>
                  </a:extLst>
                </a:gridCol>
                <a:gridCol w="558500">
                  <a:extLst>
                    <a:ext uri="{9D8B030D-6E8A-4147-A177-3AD203B41FA5}">
                      <a16:colId xmlns:a16="http://schemas.microsoft.com/office/drawing/2014/main" val="20012"/>
                    </a:ext>
                  </a:extLst>
                </a:gridCol>
                <a:gridCol w="558500">
                  <a:extLst>
                    <a:ext uri="{9D8B030D-6E8A-4147-A177-3AD203B41FA5}">
                      <a16:colId xmlns:a16="http://schemas.microsoft.com/office/drawing/2014/main" val="20013"/>
                    </a:ext>
                  </a:extLst>
                </a:gridCol>
              </a:tblGrid>
              <a:tr h="381000">
                <a:tc>
                  <a:txBody>
                    <a:bodyPr/>
                    <a:lstStyle/>
                    <a:p>
                      <a:pPr marL="0" lvl="0" indent="0" algn="r" rtl="0">
                        <a:spcBef>
                          <a:spcPts val="0"/>
                        </a:spcBef>
                        <a:spcAft>
                          <a:spcPts val="0"/>
                        </a:spcAft>
                        <a:buNone/>
                      </a:pPr>
                      <a:r>
                        <a:rPr lang="en"/>
                        <a:t>Decimal</a:t>
                      </a:r>
                      <a:endParaRPr/>
                    </a:p>
                  </a:txBody>
                  <a:tcPr marL="0"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83</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97</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109</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32</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105</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115</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32</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99</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111</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111</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108</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33</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r" rtl="0">
                        <a:spcBef>
                          <a:spcPts val="0"/>
                        </a:spcBef>
                        <a:spcAft>
                          <a:spcPts val="0"/>
                        </a:spcAft>
                        <a:buNone/>
                      </a:pPr>
                      <a:r>
                        <a:rPr lang="en"/>
                        <a:t>Hex</a:t>
                      </a:r>
                      <a:endParaRPr/>
                    </a:p>
                  </a:txBody>
                  <a:tcPr marL="0"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0x53</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0x61</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0x6D</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0x20</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0x69</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0x73</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0x20</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0x63</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0x6F</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0x6F</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0x6C</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0x21</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0x00</a:t>
                      </a:r>
                      <a:endParaRPr sz="1200"/>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r" rtl="0">
                        <a:spcBef>
                          <a:spcPts val="0"/>
                        </a:spcBef>
                        <a:spcAft>
                          <a:spcPts val="0"/>
                        </a:spcAft>
                        <a:buNone/>
                      </a:pPr>
                      <a:r>
                        <a:rPr lang="en"/>
                        <a:t>Text</a:t>
                      </a:r>
                      <a:endParaRPr/>
                    </a:p>
                  </a:txBody>
                  <a:tcPr marL="0"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‘S’</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‘a’</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‘m’</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 ‘</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‘i’</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‘s’</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 ‘</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‘c’</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‘o’</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‘o’</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‘l’</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‘\0’</a:t>
                      </a:r>
                      <a:endParaRPr sz="1600">
                        <a:latin typeface="Source Code Pro"/>
                        <a:ea typeface="Source Code Pro"/>
                        <a:cs typeface="Source Code Pro"/>
                        <a:sym typeface="Source Code Pro"/>
                      </a:endParaRPr>
                    </a:p>
                  </a:txBody>
                  <a:tcPr marL="0" marR="0"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06" name="Google Shape;306;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306EF5D-7B02-7607-8E7A-87D7102F5B5B}"/>
                  </a:ext>
                </a:extLst>
              </p14:cNvPr>
              <p14:cNvContentPartPr/>
              <p14:nvPr/>
            </p14:nvContentPartPr>
            <p14:xfrm>
              <a:off x="3024360" y="324000"/>
              <a:ext cx="5177160" cy="1752840"/>
            </p14:xfrm>
          </p:contentPart>
        </mc:Choice>
        <mc:Fallback>
          <p:pic>
            <p:nvPicPr>
              <p:cNvPr id="3" name="Ink 2">
                <a:extLst>
                  <a:ext uri="{FF2B5EF4-FFF2-40B4-BE49-F238E27FC236}">
                    <a16:creationId xmlns:a16="http://schemas.microsoft.com/office/drawing/2014/main" id="{1306EF5D-7B02-7607-8E7A-87D7102F5B5B}"/>
                  </a:ext>
                </a:extLst>
              </p:cNvPr>
              <p:cNvPicPr/>
              <p:nvPr/>
            </p:nvPicPr>
            <p:blipFill>
              <a:blip r:embed="rId4"/>
              <a:stretch>
                <a:fillRect/>
              </a:stretch>
            </p:blipFill>
            <p:spPr>
              <a:xfrm>
                <a:off x="3015000" y="314640"/>
                <a:ext cx="5195880" cy="177156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Endianness and Strings</a:t>
            </a:r>
            <a:endParaRPr/>
          </a:p>
        </p:txBody>
      </p:sp>
      <p:sp>
        <p:nvSpPr>
          <p:cNvPr id="312" name="Google Shape;312;p3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Endianness doesn’t apply to single-byte values (like </a:t>
            </a:r>
            <a:r>
              <a:rPr lang="en">
                <a:latin typeface="Source Code Pro"/>
                <a:ea typeface="Source Code Pro"/>
                <a:cs typeface="Source Code Pro"/>
                <a:sym typeface="Source Code Pro"/>
              </a:rPr>
              <a:t>chars</a:t>
            </a:r>
            <a:r>
              <a:rPr lang="en"/>
              <a:t>)</a:t>
            </a:r>
            <a:endParaRPr/>
          </a:p>
          <a:p>
            <a:pPr marL="457200" lvl="0" indent="-342900" algn="l" rtl="0">
              <a:spcBef>
                <a:spcPts val="0"/>
              </a:spcBef>
              <a:spcAft>
                <a:spcPts val="0"/>
              </a:spcAft>
              <a:buSzPts val="1800"/>
              <a:buChar char="●"/>
            </a:pPr>
            <a:r>
              <a:rPr lang="en"/>
              <a:t>As with all arrays, element 0 is stored at the lowest address </a:t>
            </a:r>
            <a:r>
              <a:rPr lang="en" i="1"/>
              <a:t>regardless of endianness</a:t>
            </a:r>
            <a:endParaRPr/>
          </a:p>
          <a:p>
            <a:pPr marL="0" lvl="0" indent="0" algn="l" rtl="0">
              <a:spcBef>
                <a:spcPts val="1200"/>
              </a:spcBef>
              <a:spcAft>
                <a:spcPts val="1200"/>
              </a:spcAft>
              <a:buNone/>
            </a:pPr>
            <a:r>
              <a:rPr lang="en" u="sng"/>
              <a:t>Example</a:t>
            </a:r>
            <a:r>
              <a:rPr lang="en"/>
              <a:t>: </a:t>
            </a:r>
            <a:r>
              <a:rPr lang="en" sz="1500">
                <a:solidFill>
                  <a:srgbClr val="38761D"/>
                </a:solidFill>
                <a:latin typeface="Source Code Pro"/>
                <a:ea typeface="Source Code Pro"/>
                <a:cs typeface="Source Code Pro"/>
                <a:sym typeface="Source Code Pro"/>
              </a:rPr>
              <a:t>“12345”</a:t>
            </a:r>
            <a:r>
              <a:rPr lang="en" sz="1500">
                <a:solidFill>
                  <a:schemeClr val="dk2"/>
                </a:solidFill>
                <a:latin typeface="Source Code Pro"/>
                <a:ea typeface="Source Code Pro"/>
                <a:cs typeface="Source Code Pro"/>
                <a:sym typeface="Source Code Pro"/>
              </a:rPr>
              <a:t>;</a:t>
            </a:r>
            <a:endParaRPr/>
          </a:p>
        </p:txBody>
      </p:sp>
      <p:graphicFrame>
        <p:nvGraphicFramePr>
          <p:cNvPr id="313" name="Google Shape;313;p39"/>
          <p:cNvGraphicFramePr/>
          <p:nvPr/>
        </p:nvGraphicFramePr>
        <p:xfrm>
          <a:off x="2018625" y="2504675"/>
          <a:ext cx="5106750" cy="1219110"/>
        </p:xfrm>
        <a:graphic>
          <a:graphicData uri="http://schemas.openxmlformats.org/drawingml/2006/table">
            <a:tbl>
              <a:tblPr>
                <a:noFill/>
                <a:tableStyleId>{2AE62994-3E89-4BCC-B1D9-2995BD32B8DF}</a:tableStyleId>
              </a:tblPr>
              <a:tblGrid>
                <a:gridCol w="851125">
                  <a:extLst>
                    <a:ext uri="{9D8B030D-6E8A-4147-A177-3AD203B41FA5}">
                      <a16:colId xmlns:a16="http://schemas.microsoft.com/office/drawing/2014/main" val="20000"/>
                    </a:ext>
                  </a:extLst>
                </a:gridCol>
                <a:gridCol w="851125">
                  <a:extLst>
                    <a:ext uri="{9D8B030D-6E8A-4147-A177-3AD203B41FA5}">
                      <a16:colId xmlns:a16="http://schemas.microsoft.com/office/drawing/2014/main" val="20001"/>
                    </a:ext>
                  </a:extLst>
                </a:gridCol>
                <a:gridCol w="851125">
                  <a:extLst>
                    <a:ext uri="{9D8B030D-6E8A-4147-A177-3AD203B41FA5}">
                      <a16:colId xmlns:a16="http://schemas.microsoft.com/office/drawing/2014/main" val="20002"/>
                    </a:ext>
                  </a:extLst>
                </a:gridCol>
                <a:gridCol w="851125">
                  <a:extLst>
                    <a:ext uri="{9D8B030D-6E8A-4147-A177-3AD203B41FA5}">
                      <a16:colId xmlns:a16="http://schemas.microsoft.com/office/drawing/2014/main" val="20003"/>
                    </a:ext>
                  </a:extLst>
                </a:gridCol>
                <a:gridCol w="851125">
                  <a:extLst>
                    <a:ext uri="{9D8B030D-6E8A-4147-A177-3AD203B41FA5}">
                      <a16:colId xmlns:a16="http://schemas.microsoft.com/office/drawing/2014/main" val="20004"/>
                    </a:ext>
                  </a:extLst>
                </a:gridCol>
                <a:gridCol w="85112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b="1">
                          <a:solidFill>
                            <a:srgbClr val="7030A0"/>
                          </a:solidFill>
                        </a:rPr>
                        <a:t>0x00</a:t>
                      </a:r>
                      <a:endParaRPr b="1">
                        <a:solidFill>
                          <a:srgbClr val="7030A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7030A0"/>
                          </a:solidFill>
                        </a:rPr>
                        <a:t>0x01</a:t>
                      </a:r>
                      <a:endParaRPr b="1">
                        <a:solidFill>
                          <a:srgbClr val="7030A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7030A0"/>
                          </a:solidFill>
                        </a:rPr>
                        <a:t>0x02</a:t>
                      </a:r>
                      <a:endParaRPr b="1">
                        <a:solidFill>
                          <a:srgbClr val="7030A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7030A0"/>
                          </a:solidFill>
                        </a:rPr>
                        <a:t>0x03</a:t>
                      </a:r>
                      <a:endParaRPr b="1">
                        <a:solidFill>
                          <a:srgbClr val="7030A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7030A0"/>
                          </a:solidFill>
                        </a:rPr>
                        <a:t>0x04</a:t>
                      </a:r>
                      <a:endParaRPr b="1">
                        <a:solidFill>
                          <a:srgbClr val="7030A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7030A0"/>
                          </a:solidFill>
                        </a:rPr>
                        <a:t>0x05</a:t>
                      </a:r>
                      <a:endParaRPr b="1">
                        <a:solidFill>
                          <a:srgbClr val="7030A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0x31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0x32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0x33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0x34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0x35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0x00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‘1’</a:t>
                      </a:r>
                      <a:endParaRPr sz="160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‘2’</a:t>
                      </a:r>
                      <a:endParaRPr sz="160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‘3’</a:t>
                      </a:r>
                      <a:endParaRPr sz="160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‘4’</a:t>
                      </a:r>
                      <a:endParaRPr sz="160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‘5’</a:t>
                      </a:r>
                      <a:endParaRPr sz="160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Source Code Pro"/>
                          <a:ea typeface="Source Code Pro"/>
                          <a:cs typeface="Source Code Pro"/>
                          <a:sym typeface="Source Code Pro"/>
                        </a:rPr>
                        <a:t>‘\0’</a:t>
                      </a:r>
                      <a:endParaRPr sz="160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4" name="Google Shape;31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Examining Data Representations</a:t>
            </a:r>
            <a:endParaRPr/>
          </a:p>
        </p:txBody>
      </p:sp>
      <p:sp>
        <p:nvSpPr>
          <p:cNvPr id="320" name="Google Shape;320;p40"/>
          <p:cNvSpPr txBox="1">
            <a:spLocks noGrp="1"/>
          </p:cNvSpPr>
          <p:nvPr>
            <p:ph type="body" idx="1"/>
          </p:nvPr>
        </p:nvSpPr>
        <p:spPr>
          <a:xfrm>
            <a:off x="311700" y="742825"/>
            <a:ext cx="8520600" cy="1014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Source Code Pro"/>
              <a:buChar char="●"/>
            </a:pPr>
            <a:r>
              <a:rPr lang="en">
                <a:latin typeface="Source Code Pro"/>
                <a:ea typeface="Source Code Pro"/>
                <a:cs typeface="Source Code Pro"/>
                <a:sym typeface="Source Code Pro"/>
              </a:rPr>
              <a:t>show_bytes</a:t>
            </a:r>
            <a:r>
              <a:rPr lang="en"/>
              <a:t> prints out the byte representation of the data at </a:t>
            </a:r>
            <a:r>
              <a:rPr lang="en">
                <a:latin typeface="Source Code Pro"/>
                <a:ea typeface="Source Code Pro"/>
                <a:cs typeface="Source Code Pro"/>
                <a:sym typeface="Source Code Pro"/>
              </a:rPr>
              <a:t>start</a:t>
            </a:r>
            <a:endParaRPr/>
          </a:p>
          <a:p>
            <a:pPr marL="914400" lvl="1" indent="-323850" algn="l" rtl="0">
              <a:spcBef>
                <a:spcPts val="0"/>
              </a:spcBef>
              <a:spcAft>
                <a:spcPts val="0"/>
              </a:spcAft>
              <a:buSzPts val="1500"/>
              <a:buChar char="○"/>
            </a:pPr>
            <a:r>
              <a:rPr lang="en"/>
              <a:t>Tread any data as a byte array by casting it to </a:t>
            </a:r>
            <a:r>
              <a:rPr lang="en">
                <a:latin typeface="Source Code Pro"/>
                <a:ea typeface="Source Code Pro"/>
                <a:cs typeface="Source Code Pro"/>
                <a:sym typeface="Source Code Pro"/>
              </a:rPr>
              <a:t>char*</a:t>
            </a:r>
            <a:endParaRPr>
              <a:latin typeface="Source Code Pro"/>
              <a:ea typeface="Source Code Pro"/>
              <a:cs typeface="Source Code Pro"/>
              <a:sym typeface="Source Code Pro"/>
            </a:endParaRPr>
          </a:p>
          <a:p>
            <a:pPr marL="1371600" lvl="2" indent="-323850" algn="l" rtl="0">
              <a:spcBef>
                <a:spcPts val="0"/>
              </a:spcBef>
              <a:spcAft>
                <a:spcPts val="0"/>
              </a:spcAft>
              <a:buSzPts val="1500"/>
              <a:buChar char="■"/>
            </a:pPr>
            <a:r>
              <a:rPr lang="en"/>
              <a:t>C has </a:t>
            </a:r>
            <a:r>
              <a:rPr lang="en">
                <a:solidFill>
                  <a:schemeClr val="accent6"/>
                </a:solidFill>
              </a:rPr>
              <a:t>unchecked casts</a:t>
            </a:r>
            <a:r>
              <a:rPr lang="en"/>
              <a:t>. </a:t>
            </a:r>
            <a:r>
              <a:rPr lang="en">
                <a:solidFill>
                  <a:schemeClr val="accent6"/>
                </a:solidFill>
              </a:rPr>
              <a:t>!! Danger !!</a:t>
            </a:r>
            <a:endParaRPr>
              <a:solidFill>
                <a:schemeClr val="accent6"/>
              </a:solidFill>
              <a:latin typeface="Source Code Pro"/>
              <a:ea typeface="Source Code Pro"/>
              <a:cs typeface="Source Code Pro"/>
              <a:sym typeface="Source Code Pro"/>
            </a:endParaRPr>
          </a:p>
        </p:txBody>
      </p:sp>
      <p:sp>
        <p:nvSpPr>
          <p:cNvPr id="321" name="Google Shape;321;p40"/>
          <p:cNvSpPr txBox="1"/>
          <p:nvPr/>
        </p:nvSpPr>
        <p:spPr>
          <a:xfrm>
            <a:off x="1343400" y="1757725"/>
            <a:ext cx="6457200" cy="15363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rgbClr val="0000FF"/>
                </a:solidFill>
                <a:latin typeface="Source Code Pro"/>
                <a:ea typeface="Source Code Pro"/>
                <a:cs typeface="Source Code Pro"/>
                <a:sym typeface="Source Code Pro"/>
              </a:rPr>
              <a:t>void</a:t>
            </a:r>
            <a:r>
              <a:rPr lang="en" sz="1500">
                <a:solidFill>
                  <a:schemeClr val="dk2"/>
                </a:solidFill>
                <a:latin typeface="Source Code Pro"/>
                <a:ea typeface="Source Code Pro"/>
                <a:cs typeface="Source Code Pro"/>
                <a:sym typeface="Source Code Pro"/>
              </a:rPr>
              <a:t> show_bytes(</a:t>
            </a:r>
            <a:r>
              <a:rPr lang="en" sz="1500">
                <a:solidFill>
                  <a:srgbClr val="0000FF"/>
                </a:solidFill>
                <a:latin typeface="Source Code Pro"/>
                <a:ea typeface="Source Code Pro"/>
                <a:cs typeface="Source Code Pro"/>
                <a:sym typeface="Source Code Pro"/>
              </a:rPr>
              <a:t>char</a:t>
            </a:r>
            <a:r>
              <a:rPr lang="en" sz="1500">
                <a:solidFill>
                  <a:schemeClr val="dk1"/>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 start, </a:t>
            </a:r>
            <a:r>
              <a:rPr lang="en" sz="1500">
                <a:solidFill>
                  <a:srgbClr val="0000FF"/>
                </a:solidFill>
                <a:latin typeface="Source Code Pro"/>
                <a:ea typeface="Source Code Pro"/>
                <a:cs typeface="Source Code Pro"/>
                <a:sym typeface="Source Code Pro"/>
              </a:rPr>
              <a:t>int</a:t>
            </a:r>
            <a:r>
              <a:rPr lang="en" sz="1500">
                <a:solidFill>
                  <a:schemeClr val="dk2"/>
                </a:solidFill>
                <a:latin typeface="Source Code Pro"/>
                <a:ea typeface="Source Code Pro"/>
                <a:cs typeface="Source Code Pro"/>
                <a:sym typeface="Source Code Pro"/>
              </a:rPr>
              <a:t> len) {</a:t>
            </a:r>
            <a:endParaRPr sz="1500">
              <a:solidFill>
                <a:schemeClr val="dk2"/>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sz="1500">
                <a:solidFill>
                  <a:srgbClr val="0000FF"/>
                </a:solidFill>
                <a:latin typeface="Source Code Pro"/>
                <a:ea typeface="Source Code Pro"/>
                <a:cs typeface="Source Code Pro"/>
                <a:sym typeface="Source Code Pro"/>
              </a:rPr>
              <a:t>int</a:t>
            </a:r>
            <a:r>
              <a:rPr lang="en" sz="1500">
                <a:solidFill>
                  <a:schemeClr val="dk2"/>
                </a:solidFill>
                <a:latin typeface="Source Code Pro"/>
                <a:ea typeface="Source Code Pro"/>
                <a:cs typeface="Source Code Pro"/>
                <a:sym typeface="Source Code Pro"/>
              </a:rPr>
              <a:t> i;</a:t>
            </a:r>
            <a:endParaRPr sz="1500">
              <a:solidFill>
                <a:schemeClr val="dk2"/>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sz="1500">
                <a:solidFill>
                  <a:schemeClr val="accent6"/>
                </a:solidFill>
                <a:latin typeface="Source Code Pro"/>
                <a:ea typeface="Source Code Pro"/>
                <a:cs typeface="Source Code Pro"/>
                <a:sym typeface="Source Code Pro"/>
              </a:rPr>
              <a:t>for</a:t>
            </a:r>
            <a:r>
              <a:rPr lang="en" sz="1500">
                <a:solidFill>
                  <a:schemeClr val="dk2"/>
                </a:solidFill>
                <a:latin typeface="Source Code Pro"/>
                <a:ea typeface="Source Code Pro"/>
                <a:cs typeface="Source Code Pro"/>
                <a:sym typeface="Source Code Pro"/>
              </a:rPr>
              <a:t> (i = </a:t>
            </a:r>
            <a:r>
              <a:rPr lang="en" sz="1500">
                <a:solidFill>
                  <a:srgbClr val="38761D"/>
                </a:solidFill>
                <a:latin typeface="Source Code Pro"/>
                <a:ea typeface="Source Code Pro"/>
                <a:cs typeface="Source Code Pro"/>
                <a:sym typeface="Source Code Pro"/>
              </a:rPr>
              <a:t>0</a:t>
            </a:r>
            <a:r>
              <a:rPr lang="en" sz="1500">
                <a:solidFill>
                  <a:schemeClr val="dk2"/>
                </a:solidFill>
                <a:latin typeface="Source Code Pro"/>
                <a:ea typeface="Source Code Pro"/>
                <a:cs typeface="Source Code Pro"/>
                <a:sym typeface="Source Code Pro"/>
              </a:rPr>
              <a:t>; i &lt; len; i++){</a:t>
            </a:r>
            <a:endParaRPr sz="1500">
              <a:solidFill>
                <a:schemeClr val="dk2"/>
              </a:solidFill>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sz="1500">
                <a:solidFill>
                  <a:schemeClr val="dk2"/>
                </a:solidFill>
                <a:latin typeface="Source Code Pro"/>
                <a:ea typeface="Source Code Pro"/>
                <a:cs typeface="Source Code Pro"/>
                <a:sym typeface="Source Code Pro"/>
              </a:rPr>
              <a:t>printf(</a:t>
            </a:r>
            <a:r>
              <a:rPr lang="en" sz="1500">
                <a:solidFill>
                  <a:srgbClr val="38761D"/>
                </a:solidFill>
                <a:latin typeface="Source Code Pro"/>
                <a:ea typeface="Source Code Pro"/>
                <a:cs typeface="Source Code Pro"/>
                <a:sym typeface="Source Code Pro"/>
              </a:rPr>
              <a:t>"</a:t>
            </a:r>
            <a:r>
              <a:rPr lang="en" sz="1500">
                <a:solidFill>
                  <a:srgbClr val="7030A0"/>
                </a:solidFill>
                <a:latin typeface="Source Code Pro"/>
                <a:ea typeface="Source Code Pro"/>
                <a:cs typeface="Source Code Pro"/>
                <a:sym typeface="Source Code Pro"/>
              </a:rPr>
              <a:t>%p\t</a:t>
            </a:r>
            <a:r>
              <a:rPr lang="en" sz="1500">
                <a:solidFill>
                  <a:srgbClr val="38761D"/>
                </a:solidFill>
                <a:latin typeface="Source Code Pro"/>
                <a:ea typeface="Source Code Pro"/>
                <a:cs typeface="Source Code Pro"/>
                <a:sym typeface="Source Code Pro"/>
              </a:rPr>
              <a:t>0x</a:t>
            </a:r>
            <a:r>
              <a:rPr lang="en" sz="1500">
                <a:solidFill>
                  <a:srgbClr val="7030A0"/>
                </a:solidFill>
                <a:latin typeface="Source Code Pro"/>
                <a:ea typeface="Source Code Pro"/>
                <a:cs typeface="Source Code Pro"/>
                <a:sym typeface="Source Code Pro"/>
              </a:rPr>
              <a:t>%.2hhX\n</a:t>
            </a:r>
            <a:r>
              <a:rPr lang="en" sz="1500">
                <a:solidFill>
                  <a:srgbClr val="38761D"/>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 start+i, </a:t>
            </a:r>
            <a:r>
              <a:rPr lang="en" sz="1500">
                <a:solidFill>
                  <a:schemeClr val="dk1"/>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(start+i));</a:t>
            </a:r>
            <a:endParaRPr sz="1500">
              <a:solidFill>
                <a:schemeClr val="dk2"/>
              </a:solidFill>
              <a:latin typeface="Source Code Pro"/>
              <a:ea typeface="Source Code Pro"/>
              <a:cs typeface="Source Code Pro"/>
              <a:sym typeface="Source Code Pro"/>
            </a:endParaRPr>
          </a:p>
          <a:p>
            <a:pPr marL="457200" lvl="0" indent="0" algn="l" rtl="0">
              <a:spcBef>
                <a:spcPts val="0"/>
              </a:spcBef>
              <a:spcAft>
                <a:spcPts val="0"/>
              </a:spcAft>
              <a:buClr>
                <a:schemeClr val="dk1"/>
              </a:buClr>
              <a:buSzPts val="1100"/>
              <a:buFont typeface="Arial"/>
              <a:buNone/>
            </a:pPr>
            <a:r>
              <a:rPr lang="en" sz="1500">
                <a:solidFill>
                  <a:schemeClr val="dk2"/>
                </a:solidFill>
                <a:latin typeface="Source Code Pro"/>
                <a:ea typeface="Source Code Pro"/>
                <a:cs typeface="Source Code Pro"/>
                <a:sym typeface="Source Code Pro"/>
              </a:rPr>
              <a:t>printf(</a:t>
            </a:r>
            <a:r>
              <a:rPr lang="en" sz="1500">
                <a:solidFill>
                  <a:srgbClr val="38761D"/>
                </a:solidFill>
                <a:latin typeface="Source Code Pro"/>
                <a:ea typeface="Source Code Pro"/>
                <a:cs typeface="Source Code Pro"/>
                <a:sym typeface="Source Code Pro"/>
              </a:rPr>
              <a:t>"</a:t>
            </a:r>
            <a:r>
              <a:rPr lang="en" sz="1500">
                <a:solidFill>
                  <a:srgbClr val="7030A0"/>
                </a:solidFill>
                <a:latin typeface="Source Code Pro"/>
                <a:ea typeface="Source Code Pro"/>
                <a:cs typeface="Source Code Pro"/>
                <a:sym typeface="Source Code Pro"/>
              </a:rPr>
              <a:t>\n</a:t>
            </a:r>
            <a:r>
              <a:rPr lang="en" sz="1500">
                <a:solidFill>
                  <a:srgbClr val="38761D"/>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a:t>
            </a:r>
            <a:endParaRPr sz="15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sz="1500">
                <a:solidFill>
                  <a:schemeClr val="dk2"/>
                </a:solidFill>
                <a:latin typeface="Source Code Pro"/>
                <a:ea typeface="Source Code Pro"/>
                <a:cs typeface="Source Code Pro"/>
                <a:sym typeface="Source Code Pro"/>
              </a:rPr>
              <a:t>}</a:t>
            </a:r>
            <a:endParaRPr sz="1500">
              <a:solidFill>
                <a:schemeClr val="dk2"/>
              </a:solidFill>
              <a:latin typeface="Source Code Pro"/>
              <a:ea typeface="Source Code Pro"/>
              <a:cs typeface="Source Code Pro"/>
              <a:sym typeface="Source Code Pro"/>
            </a:endParaRPr>
          </a:p>
        </p:txBody>
      </p:sp>
      <p:sp>
        <p:nvSpPr>
          <p:cNvPr id="322" name="Google Shape;322;p40"/>
          <p:cNvSpPr txBox="1"/>
          <p:nvPr/>
        </p:nvSpPr>
        <p:spPr>
          <a:xfrm>
            <a:off x="311700" y="3294025"/>
            <a:ext cx="8520600" cy="855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Source Code Pro"/>
              <a:buChar char="●"/>
            </a:pPr>
            <a:r>
              <a:rPr lang="en" sz="1800" dirty="0">
                <a:solidFill>
                  <a:schemeClr val="dk1"/>
                </a:solidFill>
                <a:latin typeface="Source Code Pro"/>
                <a:ea typeface="Source Code Pro"/>
                <a:cs typeface="Source Code Pro"/>
                <a:sym typeface="Source Code Pro"/>
              </a:rPr>
              <a:t>printf</a:t>
            </a:r>
            <a:r>
              <a:rPr lang="en" sz="1800" dirty="0">
                <a:solidFill>
                  <a:schemeClr val="dk1"/>
                </a:solidFill>
              </a:rPr>
              <a:t> directives: </a:t>
            </a:r>
            <a:r>
              <a:rPr lang="en" sz="1800" dirty="0">
                <a:solidFill>
                  <a:srgbClr val="7030A0"/>
                </a:solidFill>
                <a:latin typeface="Source Code Pro"/>
                <a:ea typeface="Source Code Pro"/>
                <a:cs typeface="Source Code Pro"/>
                <a:sym typeface="Source Code Pro"/>
              </a:rPr>
              <a:t>%p</a:t>
            </a:r>
            <a:r>
              <a:rPr lang="en" sz="1800" dirty="0">
                <a:solidFill>
                  <a:schemeClr val="dk1"/>
                </a:solidFill>
                <a:latin typeface="Source Code Pro"/>
                <a:ea typeface="Source Code Pro"/>
                <a:cs typeface="Source Code Pro"/>
                <a:sym typeface="Source Code Pro"/>
              </a:rPr>
              <a:t>	</a:t>
            </a:r>
            <a:r>
              <a:rPr lang="en" sz="1800" dirty="0">
                <a:solidFill>
                  <a:schemeClr val="dk1"/>
                </a:solidFill>
              </a:rPr>
              <a:t> = print pointer	</a:t>
            </a:r>
            <a:r>
              <a:rPr lang="en" sz="1800" dirty="0">
                <a:solidFill>
                  <a:srgbClr val="7030A0"/>
                </a:solidFill>
                <a:latin typeface="Source Code Pro"/>
                <a:ea typeface="Source Code Pro"/>
                <a:cs typeface="Source Code Pro"/>
                <a:sym typeface="Source Code Pro"/>
              </a:rPr>
              <a:t>\t</a:t>
            </a:r>
            <a:r>
              <a:rPr lang="en" sz="1800" dirty="0">
                <a:solidFill>
                  <a:schemeClr val="dk1"/>
                </a:solidFill>
              </a:rPr>
              <a:t> = tab</a:t>
            </a:r>
            <a:endParaRPr sz="1800" dirty="0">
              <a:solidFill>
                <a:schemeClr val="dk1"/>
              </a:solidFill>
              <a:latin typeface="Source Code Pro"/>
              <a:ea typeface="Source Code Pro"/>
              <a:cs typeface="Source Code Pro"/>
              <a:sym typeface="Source Code Pro"/>
            </a:endParaRPr>
          </a:p>
          <a:p>
            <a:pPr marL="457200" lvl="0" indent="457200" algn="l" rtl="0">
              <a:spcBef>
                <a:spcPts val="0"/>
              </a:spcBef>
              <a:spcAft>
                <a:spcPts val="0"/>
              </a:spcAft>
              <a:buNone/>
            </a:pPr>
            <a:r>
              <a:rPr lang="en" sz="1800" dirty="0">
                <a:solidFill>
                  <a:srgbClr val="7030A0"/>
                </a:solidFill>
                <a:latin typeface="Source Code Pro"/>
                <a:ea typeface="Source Code Pro"/>
                <a:cs typeface="Source Code Pro"/>
                <a:sym typeface="Source Code Pro"/>
              </a:rPr>
              <a:t>%.2hh</a:t>
            </a:r>
            <a:r>
              <a:rPr lang="en" sz="1800" dirty="0">
                <a:solidFill>
                  <a:schemeClr val="dk1"/>
                </a:solidFill>
              </a:rPr>
              <a:t> = print value as char in hex, padding to 2 digits	</a:t>
            </a:r>
            <a:r>
              <a:rPr lang="en" sz="1800" dirty="0">
                <a:solidFill>
                  <a:schemeClr val="dk1"/>
                </a:solidFill>
                <a:latin typeface="Source Code Pro"/>
                <a:ea typeface="Source Code Pro"/>
                <a:sym typeface="Source Code Pro"/>
              </a:rPr>
              <a:t>  </a:t>
            </a:r>
            <a:r>
              <a:rPr lang="en" sz="1800" dirty="0">
                <a:solidFill>
                  <a:srgbClr val="7030A0"/>
                </a:solidFill>
                <a:latin typeface="Source Code Pro"/>
                <a:ea typeface="Source Code Pro"/>
                <a:cs typeface="Source Code Pro"/>
                <a:sym typeface="Source Code Pro"/>
              </a:rPr>
              <a:t>\n</a:t>
            </a:r>
            <a:r>
              <a:rPr lang="en" sz="1800" dirty="0">
                <a:solidFill>
                  <a:schemeClr val="dk1"/>
                </a:solidFill>
              </a:rPr>
              <a:t> = new line</a:t>
            </a:r>
            <a:endParaRPr sz="1800" dirty="0">
              <a:solidFill>
                <a:schemeClr val="dk1"/>
              </a:solidFill>
            </a:endParaRPr>
          </a:p>
        </p:txBody>
      </p:sp>
      <p:sp>
        <p:nvSpPr>
          <p:cNvPr id="323" name="Google Shape;32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Examining Data Representations (pt 2)</a:t>
            </a:r>
            <a:endParaRPr/>
          </a:p>
        </p:txBody>
      </p:sp>
      <p:sp>
        <p:nvSpPr>
          <p:cNvPr id="329" name="Google Shape;329;p41"/>
          <p:cNvSpPr txBox="1"/>
          <p:nvPr/>
        </p:nvSpPr>
        <p:spPr>
          <a:xfrm>
            <a:off x="1343400" y="779475"/>
            <a:ext cx="6457200" cy="15363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FF"/>
                </a:solidFill>
                <a:latin typeface="Source Code Pro"/>
                <a:ea typeface="Source Code Pro"/>
                <a:cs typeface="Source Code Pro"/>
                <a:sym typeface="Source Code Pro"/>
              </a:rPr>
              <a:t>void</a:t>
            </a:r>
            <a:r>
              <a:rPr lang="en" sz="1500">
                <a:solidFill>
                  <a:schemeClr val="dk2"/>
                </a:solidFill>
                <a:latin typeface="Source Code Pro"/>
                <a:ea typeface="Source Code Pro"/>
                <a:cs typeface="Source Code Pro"/>
                <a:sym typeface="Source Code Pro"/>
              </a:rPr>
              <a:t> show_bytes(</a:t>
            </a:r>
            <a:r>
              <a:rPr lang="en" sz="1500">
                <a:solidFill>
                  <a:srgbClr val="0000FF"/>
                </a:solidFill>
                <a:latin typeface="Source Code Pro"/>
                <a:ea typeface="Source Code Pro"/>
                <a:cs typeface="Source Code Pro"/>
                <a:sym typeface="Source Code Pro"/>
              </a:rPr>
              <a:t>char</a:t>
            </a:r>
            <a:r>
              <a:rPr lang="en" sz="1500">
                <a:solidFill>
                  <a:schemeClr val="dk1"/>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 start, </a:t>
            </a:r>
            <a:r>
              <a:rPr lang="en" sz="1500">
                <a:solidFill>
                  <a:srgbClr val="0000FF"/>
                </a:solidFill>
                <a:latin typeface="Source Code Pro"/>
                <a:ea typeface="Source Code Pro"/>
                <a:cs typeface="Source Code Pro"/>
                <a:sym typeface="Source Code Pro"/>
              </a:rPr>
              <a:t>int</a:t>
            </a:r>
            <a:r>
              <a:rPr lang="en" sz="1500">
                <a:solidFill>
                  <a:schemeClr val="dk2"/>
                </a:solidFill>
                <a:latin typeface="Source Code Pro"/>
                <a:ea typeface="Source Code Pro"/>
                <a:cs typeface="Source Code Pro"/>
                <a:sym typeface="Source Code Pro"/>
              </a:rPr>
              <a:t> len) {</a:t>
            </a:r>
            <a:endParaRPr sz="1500">
              <a:solidFill>
                <a:schemeClr val="dk2"/>
              </a:solidFill>
              <a:latin typeface="Source Code Pro"/>
              <a:ea typeface="Source Code Pro"/>
              <a:cs typeface="Source Code Pro"/>
              <a:sym typeface="Source Code Pro"/>
            </a:endParaRPr>
          </a:p>
          <a:p>
            <a:pPr marL="0" lvl="0" indent="457200" algn="l" rtl="0">
              <a:spcBef>
                <a:spcPts val="0"/>
              </a:spcBef>
              <a:spcAft>
                <a:spcPts val="0"/>
              </a:spcAft>
              <a:buNone/>
            </a:pPr>
            <a:r>
              <a:rPr lang="en" sz="1500">
                <a:solidFill>
                  <a:srgbClr val="0000FF"/>
                </a:solidFill>
                <a:latin typeface="Source Code Pro"/>
                <a:ea typeface="Source Code Pro"/>
                <a:cs typeface="Source Code Pro"/>
                <a:sym typeface="Source Code Pro"/>
              </a:rPr>
              <a:t>int</a:t>
            </a:r>
            <a:r>
              <a:rPr lang="en" sz="1500">
                <a:solidFill>
                  <a:schemeClr val="dk2"/>
                </a:solidFill>
                <a:latin typeface="Source Code Pro"/>
                <a:ea typeface="Source Code Pro"/>
                <a:cs typeface="Source Code Pro"/>
                <a:sym typeface="Source Code Pro"/>
              </a:rPr>
              <a:t> i;</a:t>
            </a:r>
            <a:endParaRPr sz="1500">
              <a:solidFill>
                <a:schemeClr val="dk2"/>
              </a:solidFill>
              <a:latin typeface="Source Code Pro"/>
              <a:ea typeface="Source Code Pro"/>
              <a:cs typeface="Source Code Pro"/>
              <a:sym typeface="Source Code Pro"/>
            </a:endParaRPr>
          </a:p>
          <a:p>
            <a:pPr marL="0" lvl="0" indent="457200" algn="l" rtl="0">
              <a:spcBef>
                <a:spcPts val="0"/>
              </a:spcBef>
              <a:spcAft>
                <a:spcPts val="0"/>
              </a:spcAft>
              <a:buNone/>
            </a:pPr>
            <a:r>
              <a:rPr lang="en" sz="1500">
                <a:solidFill>
                  <a:schemeClr val="accent6"/>
                </a:solidFill>
                <a:latin typeface="Source Code Pro"/>
                <a:ea typeface="Source Code Pro"/>
                <a:cs typeface="Source Code Pro"/>
                <a:sym typeface="Source Code Pro"/>
              </a:rPr>
              <a:t>for</a:t>
            </a:r>
            <a:r>
              <a:rPr lang="en" sz="1500">
                <a:solidFill>
                  <a:schemeClr val="dk2"/>
                </a:solidFill>
                <a:latin typeface="Source Code Pro"/>
                <a:ea typeface="Source Code Pro"/>
                <a:cs typeface="Source Code Pro"/>
                <a:sym typeface="Source Code Pro"/>
              </a:rPr>
              <a:t> (i = </a:t>
            </a:r>
            <a:r>
              <a:rPr lang="en" sz="1500">
                <a:solidFill>
                  <a:srgbClr val="38761D"/>
                </a:solidFill>
                <a:latin typeface="Source Code Pro"/>
                <a:ea typeface="Source Code Pro"/>
                <a:cs typeface="Source Code Pro"/>
                <a:sym typeface="Source Code Pro"/>
              </a:rPr>
              <a:t>0</a:t>
            </a:r>
            <a:r>
              <a:rPr lang="en" sz="1500">
                <a:solidFill>
                  <a:schemeClr val="dk2"/>
                </a:solidFill>
                <a:latin typeface="Source Code Pro"/>
                <a:ea typeface="Source Code Pro"/>
                <a:cs typeface="Source Code Pro"/>
                <a:sym typeface="Source Code Pro"/>
              </a:rPr>
              <a:t>; i &lt; len; i++){</a:t>
            </a:r>
            <a:endParaRPr sz="1500">
              <a:solidFill>
                <a:schemeClr val="dk2"/>
              </a:solidFill>
              <a:latin typeface="Source Code Pro"/>
              <a:ea typeface="Source Code Pro"/>
              <a:cs typeface="Source Code Pro"/>
              <a:sym typeface="Source Code Pro"/>
            </a:endParaRPr>
          </a:p>
          <a:p>
            <a:pPr marL="457200" lvl="0" indent="457200" algn="l" rtl="0">
              <a:spcBef>
                <a:spcPts val="0"/>
              </a:spcBef>
              <a:spcAft>
                <a:spcPts val="0"/>
              </a:spcAft>
              <a:buNone/>
            </a:pPr>
            <a:r>
              <a:rPr lang="en" sz="1500">
                <a:solidFill>
                  <a:schemeClr val="dk2"/>
                </a:solidFill>
                <a:latin typeface="Source Code Pro"/>
                <a:ea typeface="Source Code Pro"/>
                <a:cs typeface="Source Code Pro"/>
                <a:sym typeface="Source Code Pro"/>
              </a:rPr>
              <a:t>printf(</a:t>
            </a:r>
            <a:r>
              <a:rPr lang="en" sz="1500">
                <a:solidFill>
                  <a:srgbClr val="38761D"/>
                </a:solidFill>
                <a:latin typeface="Source Code Pro"/>
                <a:ea typeface="Source Code Pro"/>
                <a:cs typeface="Source Code Pro"/>
                <a:sym typeface="Source Code Pro"/>
              </a:rPr>
              <a:t>"</a:t>
            </a:r>
            <a:r>
              <a:rPr lang="en" sz="1500">
                <a:solidFill>
                  <a:srgbClr val="7030A0"/>
                </a:solidFill>
                <a:latin typeface="Source Code Pro"/>
                <a:ea typeface="Source Code Pro"/>
                <a:cs typeface="Source Code Pro"/>
                <a:sym typeface="Source Code Pro"/>
              </a:rPr>
              <a:t>%p\t</a:t>
            </a:r>
            <a:r>
              <a:rPr lang="en" sz="1500">
                <a:solidFill>
                  <a:srgbClr val="38761D"/>
                </a:solidFill>
                <a:latin typeface="Source Code Pro"/>
                <a:ea typeface="Source Code Pro"/>
                <a:cs typeface="Source Code Pro"/>
                <a:sym typeface="Source Code Pro"/>
              </a:rPr>
              <a:t>0x</a:t>
            </a:r>
            <a:r>
              <a:rPr lang="en" sz="1500">
                <a:solidFill>
                  <a:srgbClr val="7030A0"/>
                </a:solidFill>
                <a:latin typeface="Source Code Pro"/>
                <a:ea typeface="Source Code Pro"/>
                <a:cs typeface="Source Code Pro"/>
                <a:sym typeface="Source Code Pro"/>
              </a:rPr>
              <a:t>%.2hhX\n</a:t>
            </a:r>
            <a:r>
              <a:rPr lang="en" sz="1500">
                <a:solidFill>
                  <a:srgbClr val="38761D"/>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 start+i, </a:t>
            </a:r>
            <a:r>
              <a:rPr lang="en" sz="1500">
                <a:solidFill>
                  <a:schemeClr val="dk1"/>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(start+i));</a:t>
            </a:r>
            <a:endParaRPr sz="1500">
              <a:solidFill>
                <a:schemeClr val="dk2"/>
              </a:solidFill>
              <a:latin typeface="Source Code Pro"/>
              <a:ea typeface="Source Code Pro"/>
              <a:cs typeface="Source Code Pro"/>
              <a:sym typeface="Source Code Pro"/>
            </a:endParaRPr>
          </a:p>
          <a:p>
            <a:pPr marL="457200" lvl="0" indent="0" algn="l" rtl="0">
              <a:spcBef>
                <a:spcPts val="0"/>
              </a:spcBef>
              <a:spcAft>
                <a:spcPts val="0"/>
              </a:spcAft>
              <a:buNone/>
            </a:pPr>
            <a:r>
              <a:rPr lang="en" sz="1500">
                <a:solidFill>
                  <a:schemeClr val="dk2"/>
                </a:solidFill>
                <a:latin typeface="Source Code Pro"/>
                <a:ea typeface="Source Code Pro"/>
                <a:cs typeface="Source Code Pro"/>
                <a:sym typeface="Source Code Pro"/>
              </a:rPr>
              <a:t>printf(</a:t>
            </a:r>
            <a:r>
              <a:rPr lang="en" sz="1500">
                <a:solidFill>
                  <a:srgbClr val="38761D"/>
                </a:solidFill>
                <a:latin typeface="Source Code Pro"/>
                <a:ea typeface="Source Code Pro"/>
                <a:cs typeface="Source Code Pro"/>
                <a:sym typeface="Source Code Pro"/>
              </a:rPr>
              <a:t>"</a:t>
            </a:r>
            <a:r>
              <a:rPr lang="en" sz="1500">
                <a:solidFill>
                  <a:srgbClr val="7030A0"/>
                </a:solidFill>
                <a:latin typeface="Source Code Pro"/>
                <a:ea typeface="Source Code Pro"/>
                <a:cs typeface="Source Code Pro"/>
                <a:sym typeface="Source Code Pro"/>
              </a:rPr>
              <a:t>\n</a:t>
            </a:r>
            <a:r>
              <a:rPr lang="en" sz="1500">
                <a:solidFill>
                  <a:srgbClr val="38761D"/>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a:t>
            </a:r>
            <a:endParaRPr sz="15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sz="1500">
                <a:solidFill>
                  <a:schemeClr val="dk2"/>
                </a:solidFill>
                <a:latin typeface="Source Code Pro"/>
                <a:ea typeface="Source Code Pro"/>
                <a:cs typeface="Source Code Pro"/>
                <a:sym typeface="Source Code Pro"/>
              </a:rPr>
              <a:t>}</a:t>
            </a:r>
            <a:endParaRPr sz="1500">
              <a:solidFill>
                <a:schemeClr val="dk2"/>
              </a:solidFill>
              <a:latin typeface="Source Code Pro"/>
              <a:ea typeface="Source Code Pro"/>
              <a:cs typeface="Source Code Pro"/>
              <a:sym typeface="Source Code Pro"/>
            </a:endParaRPr>
          </a:p>
        </p:txBody>
      </p:sp>
      <p:sp>
        <p:nvSpPr>
          <p:cNvPr id="330" name="Google Shape;330;p41"/>
          <p:cNvSpPr txBox="1"/>
          <p:nvPr/>
        </p:nvSpPr>
        <p:spPr>
          <a:xfrm>
            <a:off x="1343400" y="2536825"/>
            <a:ext cx="6457200" cy="8640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FF"/>
                </a:solidFill>
                <a:latin typeface="Source Code Pro"/>
                <a:ea typeface="Source Code Pro"/>
                <a:cs typeface="Source Code Pro"/>
                <a:sym typeface="Source Code Pro"/>
              </a:rPr>
              <a:t>void</a:t>
            </a:r>
            <a:r>
              <a:rPr lang="en" sz="1500">
                <a:solidFill>
                  <a:schemeClr val="dk2"/>
                </a:solidFill>
                <a:latin typeface="Source Code Pro"/>
                <a:ea typeface="Source Code Pro"/>
                <a:cs typeface="Source Code Pro"/>
                <a:sym typeface="Source Code Pro"/>
              </a:rPr>
              <a:t> show_int(</a:t>
            </a:r>
            <a:r>
              <a:rPr lang="en" sz="1500">
                <a:solidFill>
                  <a:srgbClr val="0000FF"/>
                </a:solidFill>
                <a:latin typeface="Source Code Pro"/>
                <a:ea typeface="Source Code Pro"/>
                <a:cs typeface="Source Code Pro"/>
                <a:sym typeface="Source Code Pro"/>
              </a:rPr>
              <a:t>int</a:t>
            </a:r>
            <a:r>
              <a:rPr lang="en" sz="1500">
                <a:solidFill>
                  <a:schemeClr val="dk2"/>
                </a:solidFill>
                <a:latin typeface="Source Code Pro"/>
                <a:ea typeface="Source Code Pro"/>
                <a:cs typeface="Source Code Pro"/>
                <a:sym typeface="Source Code Pro"/>
              </a:rPr>
              <a:t> x) {</a:t>
            </a:r>
            <a:endParaRPr sz="15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sz="1500">
                <a:solidFill>
                  <a:schemeClr val="dk2"/>
                </a:solidFill>
                <a:latin typeface="Source Code Pro"/>
                <a:ea typeface="Source Code Pro"/>
                <a:cs typeface="Source Code Pro"/>
                <a:sym typeface="Source Code Pro"/>
              </a:rPr>
              <a:t>	show_bytes(</a:t>
            </a:r>
            <a:r>
              <a:rPr lang="en" sz="1500" u="sng">
                <a:solidFill>
                  <a:schemeClr val="dk2"/>
                </a:solidFill>
                <a:latin typeface="Source Code Pro"/>
                <a:ea typeface="Source Code Pro"/>
                <a:cs typeface="Source Code Pro"/>
                <a:sym typeface="Source Code Pro"/>
              </a:rPr>
              <a:t>(</a:t>
            </a:r>
            <a:r>
              <a:rPr lang="en" sz="1500" u="sng">
                <a:solidFill>
                  <a:srgbClr val="0000FF"/>
                </a:solidFill>
                <a:latin typeface="Source Code Pro"/>
                <a:ea typeface="Source Code Pro"/>
                <a:cs typeface="Source Code Pro"/>
                <a:sym typeface="Source Code Pro"/>
              </a:rPr>
              <a:t>char</a:t>
            </a:r>
            <a:r>
              <a:rPr lang="en" sz="1500" u="sng">
                <a:solidFill>
                  <a:schemeClr val="dk1"/>
                </a:solidFill>
                <a:latin typeface="Source Code Pro"/>
                <a:ea typeface="Source Code Pro"/>
                <a:cs typeface="Source Code Pro"/>
                <a:sym typeface="Source Code Pro"/>
              </a:rPr>
              <a:t>*</a:t>
            </a:r>
            <a:r>
              <a:rPr lang="en" sz="1500" u="sng">
                <a:solidFill>
                  <a:schemeClr val="dk2"/>
                </a:solidFill>
                <a:latin typeface="Source Code Pro"/>
                <a:ea typeface="Source Code Pro"/>
                <a:cs typeface="Source Code Pro"/>
                <a:sym typeface="Source Code Pro"/>
              </a:rPr>
              <a:t>) </a:t>
            </a:r>
            <a:r>
              <a:rPr lang="en" sz="1500" u="sng">
                <a:solidFill>
                  <a:schemeClr val="dk1"/>
                </a:solidFill>
                <a:latin typeface="Source Code Pro"/>
                <a:ea typeface="Source Code Pro"/>
                <a:cs typeface="Source Code Pro"/>
                <a:sym typeface="Source Code Pro"/>
              </a:rPr>
              <a:t>&amp;</a:t>
            </a:r>
            <a:r>
              <a:rPr lang="en" sz="1500" u="sng">
                <a:solidFill>
                  <a:schemeClr val="dk2"/>
                </a:solidFill>
                <a:latin typeface="Source Code Pro"/>
                <a:ea typeface="Source Code Pro"/>
                <a:cs typeface="Source Code Pro"/>
                <a:sym typeface="Source Code Pro"/>
              </a:rPr>
              <a:t>x</a:t>
            </a:r>
            <a:r>
              <a:rPr lang="en" sz="1500">
                <a:solidFill>
                  <a:schemeClr val="dk2"/>
                </a:solidFill>
                <a:latin typeface="Source Code Pro"/>
                <a:ea typeface="Source Code Pro"/>
                <a:cs typeface="Source Code Pro"/>
                <a:sym typeface="Source Code Pro"/>
              </a:rPr>
              <a:t>, sizeof(</a:t>
            </a:r>
            <a:r>
              <a:rPr lang="en" sz="1500">
                <a:solidFill>
                  <a:srgbClr val="0000FF"/>
                </a:solidFill>
                <a:latin typeface="Source Code Pro"/>
                <a:ea typeface="Source Code Pro"/>
                <a:cs typeface="Source Code Pro"/>
                <a:sym typeface="Source Code Pro"/>
              </a:rPr>
              <a:t>int</a:t>
            </a:r>
            <a:r>
              <a:rPr lang="en" sz="1500">
                <a:solidFill>
                  <a:schemeClr val="dk2"/>
                </a:solidFill>
                <a:latin typeface="Source Code Pro"/>
                <a:ea typeface="Source Code Pro"/>
                <a:cs typeface="Source Code Pro"/>
                <a:sym typeface="Source Code Pro"/>
              </a:rPr>
              <a:t>));</a:t>
            </a:r>
            <a:endParaRPr sz="15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sz="1500">
                <a:solidFill>
                  <a:schemeClr val="dk2"/>
                </a:solidFill>
                <a:latin typeface="Source Code Pro"/>
                <a:ea typeface="Source Code Pro"/>
                <a:cs typeface="Source Code Pro"/>
                <a:sym typeface="Source Code Pro"/>
              </a:rPr>
              <a:t>}</a:t>
            </a:r>
            <a:endParaRPr sz="1500">
              <a:solidFill>
                <a:schemeClr val="dk2"/>
              </a:solidFill>
              <a:latin typeface="Source Code Pro"/>
              <a:ea typeface="Source Code Pro"/>
              <a:cs typeface="Source Code Pro"/>
              <a:sym typeface="Source Code Pro"/>
            </a:endParaRPr>
          </a:p>
        </p:txBody>
      </p:sp>
      <p:sp>
        <p:nvSpPr>
          <p:cNvPr id="331" name="Google Shape;331;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0">
                <a:latin typeface="Source Code Pro"/>
                <a:ea typeface="Source Code Pro"/>
                <a:cs typeface="Source Code Pro"/>
                <a:sym typeface="Source Code Pro"/>
              </a:rPr>
              <a:t>show_bytes</a:t>
            </a:r>
            <a:r>
              <a:rPr lang="en"/>
              <a:t> Execution Example</a:t>
            </a:r>
            <a:endParaRPr/>
          </a:p>
        </p:txBody>
      </p:sp>
      <p:sp>
        <p:nvSpPr>
          <p:cNvPr id="337" name="Google Shape;337;p42"/>
          <p:cNvSpPr txBox="1"/>
          <p:nvPr/>
        </p:nvSpPr>
        <p:spPr>
          <a:xfrm>
            <a:off x="1343400" y="742825"/>
            <a:ext cx="6457200" cy="12846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FF"/>
                </a:solidFill>
                <a:latin typeface="Source Code Pro"/>
                <a:ea typeface="Source Code Pro"/>
                <a:cs typeface="Source Code Pro"/>
                <a:sym typeface="Source Code Pro"/>
              </a:rPr>
              <a:t>int </a:t>
            </a:r>
            <a:r>
              <a:rPr lang="en" sz="1500">
                <a:solidFill>
                  <a:schemeClr val="dk2"/>
                </a:solidFill>
                <a:latin typeface="Source Code Pro"/>
                <a:ea typeface="Source Code Pro"/>
                <a:cs typeface="Source Code Pro"/>
                <a:sym typeface="Source Code Pro"/>
              </a:rPr>
              <a:t>main() {</a:t>
            </a:r>
            <a:endParaRPr sz="1500">
              <a:solidFill>
                <a:schemeClr val="dk2"/>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sz="1500">
                <a:solidFill>
                  <a:srgbClr val="0000FF"/>
                </a:solidFill>
                <a:latin typeface="Source Code Pro"/>
                <a:ea typeface="Source Code Pro"/>
                <a:cs typeface="Source Code Pro"/>
                <a:sym typeface="Source Code Pro"/>
              </a:rPr>
              <a:t>int</a:t>
            </a:r>
            <a:r>
              <a:rPr lang="en" sz="1500">
                <a:solidFill>
                  <a:schemeClr val="dk2"/>
                </a:solidFill>
                <a:latin typeface="Source Code Pro"/>
                <a:ea typeface="Source Code Pro"/>
                <a:cs typeface="Source Code Pro"/>
                <a:sym typeface="Source Code Pro"/>
              </a:rPr>
              <a:t> x = </a:t>
            </a:r>
            <a:r>
              <a:rPr lang="en" sz="1500">
                <a:solidFill>
                  <a:srgbClr val="38761D"/>
                </a:solidFill>
                <a:latin typeface="Source Code Pro"/>
                <a:ea typeface="Source Code Pro"/>
                <a:cs typeface="Source Code Pro"/>
                <a:sym typeface="Source Code Pro"/>
              </a:rPr>
              <a:t>123456</a:t>
            </a:r>
            <a:r>
              <a:rPr lang="en" sz="1500">
                <a:solidFill>
                  <a:schemeClr val="dk2"/>
                </a:solidFill>
                <a:latin typeface="Source Code Pro"/>
                <a:ea typeface="Source Code Pro"/>
                <a:cs typeface="Source Code Pro"/>
                <a:sym typeface="Source Code Pro"/>
              </a:rPr>
              <a:t>;</a:t>
            </a:r>
            <a:r>
              <a:rPr lang="en" sz="1500">
                <a:solidFill>
                  <a:srgbClr val="3C78D8"/>
                </a:solidFill>
                <a:latin typeface="Source Code Pro"/>
                <a:ea typeface="Source Code Pro"/>
                <a:cs typeface="Source Code Pro"/>
                <a:sym typeface="Source Code Pro"/>
              </a:rPr>
              <a:t> // 0x00 01 E2 40</a:t>
            </a:r>
            <a:endParaRPr sz="1500">
              <a:solidFill>
                <a:srgbClr val="3C78D8"/>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sz="1500">
                <a:solidFill>
                  <a:schemeClr val="dk2"/>
                </a:solidFill>
                <a:latin typeface="Source Code Pro"/>
                <a:ea typeface="Source Code Pro"/>
                <a:cs typeface="Source Code Pro"/>
                <a:sym typeface="Source Code Pro"/>
              </a:rPr>
              <a:t>printf(</a:t>
            </a:r>
            <a:r>
              <a:rPr lang="en" sz="1500">
                <a:solidFill>
                  <a:srgbClr val="38761D"/>
                </a:solidFill>
                <a:latin typeface="Source Code Pro"/>
                <a:ea typeface="Source Code Pro"/>
                <a:cs typeface="Source Code Pro"/>
                <a:sym typeface="Source Code Pro"/>
              </a:rPr>
              <a:t>"int x = </a:t>
            </a:r>
            <a:r>
              <a:rPr lang="en" sz="1500">
                <a:solidFill>
                  <a:srgbClr val="7030A0"/>
                </a:solidFill>
                <a:latin typeface="Source Code Pro"/>
                <a:ea typeface="Source Code Pro"/>
                <a:cs typeface="Source Code Pro"/>
                <a:sym typeface="Source Code Pro"/>
              </a:rPr>
              <a:t>%d</a:t>
            </a:r>
            <a:r>
              <a:rPr lang="en" sz="1500">
                <a:solidFill>
                  <a:srgbClr val="38761D"/>
                </a:solidFill>
                <a:latin typeface="Source Code Pro"/>
                <a:ea typeface="Source Code Pro"/>
                <a:cs typeface="Source Code Pro"/>
                <a:sym typeface="Source Code Pro"/>
              </a:rPr>
              <a:t>;</a:t>
            </a:r>
            <a:r>
              <a:rPr lang="en" sz="1500">
                <a:solidFill>
                  <a:srgbClr val="7030A0"/>
                </a:solidFill>
                <a:latin typeface="Source Code Pro"/>
                <a:ea typeface="Source Code Pro"/>
                <a:cs typeface="Source Code Pro"/>
                <a:sym typeface="Source Code Pro"/>
              </a:rPr>
              <a:t>\n</a:t>
            </a:r>
            <a:r>
              <a:rPr lang="en" sz="1500">
                <a:solidFill>
                  <a:srgbClr val="38761D"/>
                </a:solidFill>
                <a:latin typeface="Source Code Pro"/>
                <a:ea typeface="Source Code Pro"/>
                <a:cs typeface="Source Code Pro"/>
                <a:sym typeface="Source Code Pro"/>
              </a:rPr>
              <a:t>"</a:t>
            </a:r>
            <a:r>
              <a:rPr lang="en" sz="1500">
                <a:solidFill>
                  <a:schemeClr val="dk2"/>
                </a:solidFill>
                <a:latin typeface="Source Code Pro"/>
                <a:ea typeface="Source Code Pro"/>
                <a:cs typeface="Source Code Pro"/>
                <a:sym typeface="Source Code Pro"/>
              </a:rPr>
              <a:t>, x);</a:t>
            </a:r>
            <a:endParaRPr sz="1500">
              <a:solidFill>
                <a:schemeClr val="dk2"/>
              </a:solidFill>
              <a:latin typeface="Source Code Pro"/>
              <a:ea typeface="Source Code Pro"/>
              <a:cs typeface="Source Code Pro"/>
              <a:sym typeface="Source Code Pro"/>
            </a:endParaRPr>
          </a:p>
          <a:p>
            <a:pPr marL="0" lvl="0" indent="457200" algn="l" rtl="0">
              <a:spcBef>
                <a:spcPts val="0"/>
              </a:spcBef>
              <a:spcAft>
                <a:spcPts val="0"/>
              </a:spcAft>
              <a:buNone/>
            </a:pPr>
            <a:r>
              <a:rPr lang="en" sz="1500">
                <a:solidFill>
                  <a:schemeClr val="dk2"/>
                </a:solidFill>
                <a:latin typeface="Source Code Pro"/>
                <a:ea typeface="Source Code Pro"/>
                <a:cs typeface="Source Code Pro"/>
                <a:sym typeface="Source Code Pro"/>
              </a:rPr>
              <a:t>show_int(x);</a:t>
            </a:r>
            <a:endParaRPr sz="15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sz="1500">
                <a:solidFill>
                  <a:schemeClr val="dk2"/>
                </a:solidFill>
                <a:latin typeface="Source Code Pro"/>
                <a:ea typeface="Source Code Pro"/>
                <a:cs typeface="Source Code Pro"/>
                <a:sym typeface="Source Code Pro"/>
              </a:rPr>
              <a:t>}</a:t>
            </a:r>
            <a:endParaRPr sz="1500">
              <a:solidFill>
                <a:schemeClr val="dk2"/>
              </a:solidFill>
              <a:latin typeface="Source Code Pro"/>
              <a:ea typeface="Source Code Pro"/>
              <a:cs typeface="Source Code Pro"/>
              <a:sym typeface="Source Code Pro"/>
            </a:endParaRPr>
          </a:p>
        </p:txBody>
      </p:sp>
      <p:sp>
        <p:nvSpPr>
          <p:cNvPr id="338" name="Google Shape;338;p42"/>
          <p:cNvSpPr txBox="1">
            <a:spLocks noGrp="1"/>
          </p:cNvSpPr>
          <p:nvPr>
            <p:ph type="body" idx="1"/>
          </p:nvPr>
        </p:nvSpPr>
        <p:spPr>
          <a:xfrm>
            <a:off x="311700" y="2027425"/>
            <a:ext cx="8520600" cy="6879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Result (Linux x86-64)</a:t>
            </a:r>
            <a:endParaRPr/>
          </a:p>
          <a:p>
            <a:pPr marL="914400" lvl="1" indent="-323850" algn="l" rtl="0">
              <a:spcBef>
                <a:spcPts val="0"/>
              </a:spcBef>
              <a:spcAft>
                <a:spcPts val="0"/>
              </a:spcAft>
              <a:buSzPts val="1500"/>
              <a:buChar char="○"/>
            </a:pPr>
            <a:r>
              <a:rPr lang="en" b="1"/>
              <a:t>Note:</a:t>
            </a:r>
            <a:r>
              <a:rPr lang="en"/>
              <a:t> addresses will change with each run (try it!), but fall in the same general range</a:t>
            </a:r>
            <a:endParaRPr/>
          </a:p>
        </p:txBody>
      </p:sp>
      <p:pic>
        <p:nvPicPr>
          <p:cNvPr id="339" name="Google Shape;339;p42" descr="A screenshot of a terminal containing the following text:&#10;int x = 123456;&#10;0x7fffb245549c 0x40&#10;0x7fffb245549d 0xE2&#10;0x7fffb245549e 0x01&#10;0x7fffb245549f 0x00"/>
          <p:cNvPicPr preferRelativeResize="0"/>
          <p:nvPr/>
        </p:nvPicPr>
        <p:blipFill>
          <a:blip r:embed="rId3">
            <a:alphaModFix/>
          </a:blip>
          <a:stretch>
            <a:fillRect/>
          </a:stretch>
        </p:blipFill>
        <p:spPr>
          <a:xfrm>
            <a:off x="1218475" y="2639125"/>
            <a:ext cx="6707050" cy="1502900"/>
          </a:xfrm>
          <a:prstGeom prst="rect">
            <a:avLst/>
          </a:prstGeom>
          <a:noFill/>
          <a:ln>
            <a:noFill/>
          </a:ln>
        </p:spPr>
      </p:pic>
      <p:sp>
        <p:nvSpPr>
          <p:cNvPr id="340" name="Google Shape;34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Box-and-Arrow Diagrams (Review)</a:t>
            </a:r>
            <a:endParaRPr/>
          </a:p>
        </p:txBody>
      </p:sp>
      <p:sp>
        <p:nvSpPr>
          <p:cNvPr id="346" name="Google Shape;346;p4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Simplified way of drawing out memory</a:t>
            </a:r>
            <a:endParaRPr/>
          </a:p>
          <a:p>
            <a:pPr marL="457200" lvl="0" indent="-342900" algn="l" rtl="0">
              <a:spcBef>
                <a:spcPts val="0"/>
              </a:spcBef>
              <a:spcAft>
                <a:spcPts val="0"/>
              </a:spcAft>
              <a:buSzPts val="1800"/>
              <a:buChar char="●"/>
            </a:pPr>
            <a:r>
              <a:rPr lang="en"/>
              <a:t>Each variable is a box</a:t>
            </a:r>
            <a:endParaRPr/>
          </a:p>
          <a:p>
            <a:pPr marL="914400" lvl="1" indent="-323850" algn="l" rtl="0">
              <a:spcBef>
                <a:spcPts val="0"/>
              </a:spcBef>
              <a:spcAft>
                <a:spcPts val="0"/>
              </a:spcAft>
              <a:buSzPts val="1500"/>
              <a:buChar char="○"/>
            </a:pPr>
            <a:r>
              <a:rPr lang="en"/>
              <a:t>If relevant, the address may be written above the box</a:t>
            </a:r>
            <a:endParaRPr/>
          </a:p>
          <a:p>
            <a:pPr marL="457200" lvl="0" indent="-342900" algn="l" rtl="0">
              <a:spcBef>
                <a:spcPts val="0"/>
              </a:spcBef>
              <a:spcAft>
                <a:spcPts val="0"/>
              </a:spcAft>
              <a:buSzPts val="1800"/>
              <a:buChar char="●"/>
            </a:pPr>
            <a:r>
              <a:rPr lang="en"/>
              <a:t>If a pointer points to another variable, draw an arrow between them</a:t>
            </a:r>
            <a:endParaRPr/>
          </a:p>
          <a:p>
            <a:pPr marL="914400" lvl="1" indent="-323850" algn="l" rtl="0">
              <a:spcBef>
                <a:spcPts val="0"/>
              </a:spcBef>
              <a:spcAft>
                <a:spcPts val="0"/>
              </a:spcAft>
              <a:buSzPts val="1500"/>
              <a:buChar char="○"/>
            </a:pPr>
            <a:r>
              <a:rPr lang="en"/>
              <a:t>If relevant, may also write the address inside the pointer’s box</a:t>
            </a:r>
            <a:endParaRPr/>
          </a:p>
        </p:txBody>
      </p:sp>
      <p:pic>
        <p:nvPicPr>
          <p:cNvPr id="347" name="Google Shape;347;p43" descr="The memory diagram from slide 20."/>
          <p:cNvPicPr preferRelativeResize="0"/>
          <p:nvPr/>
        </p:nvPicPr>
        <p:blipFill>
          <a:blip r:embed="rId3">
            <a:alphaModFix/>
          </a:blip>
          <a:stretch>
            <a:fillRect/>
          </a:stretch>
        </p:blipFill>
        <p:spPr>
          <a:xfrm>
            <a:off x="208400" y="2286575"/>
            <a:ext cx="2693050" cy="1922325"/>
          </a:xfrm>
          <a:prstGeom prst="rect">
            <a:avLst/>
          </a:prstGeom>
          <a:noFill/>
          <a:ln>
            <a:noFill/>
          </a:ln>
        </p:spPr>
      </p:pic>
      <p:pic>
        <p:nvPicPr>
          <p:cNvPr id="348" name="Google Shape;348;p43" descr="At the bottom is a row of 6 grey boxes. The first and last box contain the value 15F, and the first box is labeled a. On either side of the row, there is a transparent box draw in a dotted line containing the value BAD. At the top is a grey box labeled p, which contains a pointer to box labeled a."/>
          <p:cNvPicPr preferRelativeResize="0"/>
          <p:nvPr/>
        </p:nvPicPr>
        <p:blipFill>
          <a:blip r:embed="rId4">
            <a:alphaModFix/>
          </a:blip>
          <a:stretch>
            <a:fillRect/>
          </a:stretch>
        </p:blipFill>
        <p:spPr>
          <a:xfrm>
            <a:off x="4957038" y="2520937"/>
            <a:ext cx="3889013" cy="1568875"/>
          </a:xfrm>
          <a:prstGeom prst="rect">
            <a:avLst/>
          </a:prstGeom>
          <a:noFill/>
          <a:ln>
            <a:noFill/>
          </a:ln>
        </p:spPr>
      </p:pic>
      <p:cxnSp>
        <p:nvCxnSpPr>
          <p:cNvPr id="349" name="Google Shape;349;p43" descr="Arrow points from the diagram from slide 20 to the diagram containing the grey boxes"/>
          <p:cNvCxnSpPr/>
          <p:nvPr/>
        </p:nvCxnSpPr>
        <p:spPr>
          <a:xfrm rot="10800000" flipH="1">
            <a:off x="3279600" y="3301475"/>
            <a:ext cx="1299300" cy="7800"/>
          </a:xfrm>
          <a:prstGeom prst="straightConnector1">
            <a:avLst/>
          </a:prstGeom>
          <a:noFill/>
          <a:ln w="76200" cap="flat" cmpd="sng">
            <a:solidFill>
              <a:schemeClr val="accent6"/>
            </a:solidFill>
            <a:prstDash val="solid"/>
            <a:round/>
            <a:headEnd type="none" w="med" len="med"/>
            <a:tailEnd type="triangle" w="med" len="med"/>
          </a:ln>
        </p:spPr>
      </p:cxnSp>
      <p:sp>
        <p:nvSpPr>
          <p:cNvPr id="350" name="Google Shape;35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Reminder: Lab Late Days</a:t>
            </a:r>
            <a:endParaRPr/>
          </a:p>
        </p:txBody>
      </p:sp>
      <p:sp>
        <p:nvSpPr>
          <p:cNvPr id="80" name="Google Shape;80;p1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You get </a:t>
            </a:r>
            <a:r>
              <a:rPr lang="en">
                <a:solidFill>
                  <a:schemeClr val="accent6"/>
                </a:solidFill>
              </a:rPr>
              <a:t>5 free late days</a:t>
            </a:r>
            <a:r>
              <a:rPr lang="en"/>
              <a:t> for the quarter</a:t>
            </a:r>
            <a:endParaRPr/>
          </a:p>
          <a:p>
            <a:pPr marL="914400" lvl="1" indent="-323850" algn="l" rtl="0">
              <a:spcBef>
                <a:spcPts val="0"/>
              </a:spcBef>
              <a:spcAft>
                <a:spcPts val="0"/>
              </a:spcAft>
              <a:buSzPts val="1500"/>
              <a:buChar char="○"/>
            </a:pPr>
            <a:r>
              <a:rPr lang="en"/>
              <a:t>Late days </a:t>
            </a:r>
            <a:r>
              <a:rPr lang="en" b="1"/>
              <a:t>only</a:t>
            </a:r>
            <a:r>
              <a:rPr lang="en"/>
              <a:t> apply to labs</a:t>
            </a:r>
            <a:endParaRPr/>
          </a:p>
          <a:p>
            <a:pPr marL="914400" lvl="1" indent="-323850" algn="l" rtl="0">
              <a:spcBef>
                <a:spcPts val="0"/>
              </a:spcBef>
              <a:spcAft>
                <a:spcPts val="0"/>
              </a:spcAft>
              <a:buSzPts val="1500"/>
              <a:buChar char="○"/>
            </a:pPr>
            <a:r>
              <a:rPr lang="en"/>
              <a:t>No benefit to having leftover late days</a:t>
            </a:r>
            <a:endParaRPr/>
          </a:p>
          <a:p>
            <a:pPr marL="914400" lvl="1" indent="-323850" algn="l" rtl="0">
              <a:spcBef>
                <a:spcPts val="0"/>
              </a:spcBef>
              <a:spcAft>
                <a:spcPts val="0"/>
              </a:spcAft>
              <a:buSzPts val="1500"/>
              <a:buChar char="○"/>
            </a:pPr>
            <a:r>
              <a:rPr lang="en"/>
              <a:t>If working with a partner, every counts towards both of your late days</a:t>
            </a:r>
            <a:endParaRPr/>
          </a:p>
          <a:p>
            <a:pPr marL="457200" lvl="0" indent="-342900" algn="l" rtl="0">
              <a:spcBef>
                <a:spcPts val="0"/>
              </a:spcBef>
              <a:spcAft>
                <a:spcPts val="0"/>
              </a:spcAft>
              <a:buSzPts val="1800"/>
              <a:buChar char="●"/>
            </a:pPr>
            <a:r>
              <a:rPr lang="en"/>
              <a:t>Count lateness in </a:t>
            </a:r>
            <a:r>
              <a:rPr lang="en" i="1"/>
              <a:t>days</a:t>
            </a:r>
            <a:r>
              <a:rPr lang="en"/>
              <a:t> (even if just by a second)</a:t>
            </a:r>
            <a:endParaRPr/>
          </a:p>
          <a:p>
            <a:pPr marL="914400" lvl="1" indent="-323850" algn="l" rtl="0">
              <a:spcBef>
                <a:spcPts val="0"/>
              </a:spcBef>
              <a:spcAft>
                <a:spcPts val="0"/>
              </a:spcAft>
              <a:buSzPts val="1500"/>
              <a:buChar char="○"/>
            </a:pPr>
            <a:r>
              <a:rPr lang="en"/>
              <a:t>Weekends count as 1 day</a:t>
            </a:r>
            <a:endParaRPr/>
          </a:p>
          <a:p>
            <a:pPr marL="914400" lvl="1" indent="-323850" algn="l" rtl="0">
              <a:spcBef>
                <a:spcPts val="0"/>
              </a:spcBef>
              <a:spcAft>
                <a:spcPts val="0"/>
              </a:spcAft>
              <a:buSzPts val="1500"/>
              <a:buChar char="○"/>
            </a:pPr>
            <a:r>
              <a:rPr lang="en">
                <a:solidFill>
                  <a:schemeClr val="accent6"/>
                </a:solidFill>
              </a:rPr>
              <a:t>No submissions accepted more than 2 days late</a:t>
            </a:r>
            <a:endParaRPr>
              <a:solidFill>
                <a:schemeClr val="accent6"/>
              </a:solidFill>
            </a:endParaRPr>
          </a:p>
          <a:p>
            <a:pPr marL="457200" lvl="0" indent="-342900" algn="l" rtl="0">
              <a:spcBef>
                <a:spcPts val="0"/>
              </a:spcBef>
              <a:spcAft>
                <a:spcPts val="0"/>
              </a:spcAft>
              <a:buSzPts val="1800"/>
              <a:buChar char="●"/>
            </a:pPr>
            <a:r>
              <a:rPr lang="en"/>
              <a:t>Once free late days are used up, deduct 10% per day</a:t>
            </a:r>
            <a:endParaRPr/>
          </a:p>
          <a:p>
            <a:pPr marL="457200" lvl="0" indent="-342900" algn="l" rtl="0">
              <a:spcBef>
                <a:spcPts val="0"/>
              </a:spcBef>
              <a:spcAft>
                <a:spcPts val="0"/>
              </a:spcAft>
              <a:buSzPts val="1800"/>
              <a:buChar char="●"/>
            </a:pPr>
            <a:r>
              <a:rPr lang="en"/>
              <a:t>Use at your own risk - don’t want to fall to far behind</a:t>
            </a:r>
            <a:endParaRPr/>
          </a:p>
          <a:p>
            <a:pPr marL="914400" lvl="1" indent="-323850" algn="l" rtl="0">
              <a:spcBef>
                <a:spcPts val="0"/>
              </a:spcBef>
              <a:spcAft>
                <a:spcPts val="0"/>
              </a:spcAft>
              <a:buSzPts val="1500"/>
              <a:buChar char="○"/>
            </a:pPr>
            <a:r>
              <a:rPr lang="en"/>
              <a:t>Intended to allow for unexpected circumstances</a:t>
            </a:r>
            <a:endParaRPr/>
          </a:p>
        </p:txBody>
      </p:sp>
      <p:sp>
        <p:nvSpPr>
          <p:cNvPr id="81" name="Google Shape;8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Polling Question</a:t>
            </a:r>
            <a:endParaRPr/>
          </a:p>
        </p:txBody>
      </p:sp>
      <p:sp>
        <p:nvSpPr>
          <p:cNvPr id="356" name="Google Shape;356;p4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Consider the following code:</a:t>
            </a:r>
            <a:endParaRPr/>
          </a:p>
          <a:p>
            <a:pPr marL="0" lvl="0" indent="457200" algn="l" rtl="0">
              <a:lnSpc>
                <a:spcPct val="80000"/>
              </a:lnSpc>
              <a:spcBef>
                <a:spcPts val="120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a:t>
            </a:r>
            <a:r>
              <a:rPr lang="en">
                <a:solidFill>
                  <a:srgbClr val="0000FF"/>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str = </a:t>
            </a:r>
            <a:r>
              <a:rPr lang="en">
                <a:solidFill>
                  <a:srgbClr val="38761D"/>
                </a:solidFill>
                <a:latin typeface="Source Code Pro"/>
                <a:ea typeface="Source Code Pro"/>
                <a:cs typeface="Source Code Pro"/>
                <a:sym typeface="Source Code Pro"/>
              </a:rPr>
              <a:t>“hello”</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457200" algn="l" rtl="0">
              <a:lnSpc>
                <a:spcPct val="80000"/>
              </a:lnSpc>
              <a:spcBef>
                <a:spcPts val="120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p = str;</a:t>
            </a:r>
            <a:endParaRPr>
              <a:solidFill>
                <a:schemeClr val="dk2"/>
              </a:solidFill>
              <a:latin typeface="Source Code Pro"/>
              <a:ea typeface="Source Code Pro"/>
              <a:cs typeface="Source Code Pro"/>
              <a:sym typeface="Source Code Pro"/>
            </a:endParaRPr>
          </a:p>
          <a:p>
            <a:pPr marL="0" lvl="0" indent="457200" algn="l" rtl="0">
              <a:lnSpc>
                <a:spcPct val="80000"/>
              </a:lnSpc>
              <a:spcBef>
                <a:spcPts val="1200"/>
              </a:spcBef>
              <a:spcAft>
                <a:spcPts val="0"/>
              </a:spcAft>
              <a:buNone/>
            </a:pP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str = </a:t>
            </a:r>
            <a:r>
              <a:rPr lang="en">
                <a:solidFill>
                  <a:srgbClr val="38761D"/>
                </a:solidFill>
                <a:latin typeface="Source Code Pro"/>
                <a:ea typeface="Source Code Pro"/>
                <a:cs typeface="Source Code Pro"/>
                <a:sym typeface="Source Code Pro"/>
              </a:rPr>
              <a:t>‘j’</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457200" algn="l" rtl="0">
              <a:lnSpc>
                <a:spcPct val="80000"/>
              </a:lnSpc>
              <a:spcBef>
                <a:spcPts val="1200"/>
              </a:spcBef>
              <a:spcAft>
                <a:spcPts val="0"/>
              </a:spcAft>
              <a:buNone/>
            </a:pPr>
            <a:r>
              <a:rPr lang="en">
                <a:solidFill>
                  <a:schemeClr val="dk2"/>
                </a:solidFill>
                <a:latin typeface="Source Code Pro"/>
                <a:ea typeface="Source Code Pro"/>
                <a:cs typeface="Source Code Pro"/>
                <a:sym typeface="Source Code Pro"/>
              </a:rPr>
              <a:t>p += </a:t>
            </a:r>
            <a:r>
              <a:rPr lang="en">
                <a:solidFill>
                  <a:srgbClr val="38761D"/>
                </a:solidFill>
                <a:latin typeface="Source Code Pro"/>
                <a:ea typeface="Source Code Pro"/>
                <a:cs typeface="Source Code Pro"/>
                <a:sym typeface="Source Code Pro"/>
              </a:rPr>
              <a:t>4</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457200" algn="l" rtl="0">
              <a:lnSpc>
                <a:spcPct val="80000"/>
              </a:lnSpc>
              <a:spcBef>
                <a:spcPts val="1200"/>
              </a:spcBef>
              <a:spcAft>
                <a:spcPts val="0"/>
              </a:spcAft>
              <a:buNone/>
            </a:pPr>
            <a:r>
              <a:rPr lang="en">
                <a:solidFill>
                  <a:schemeClr val="dk2"/>
                </a:solidFill>
                <a:latin typeface="Source Code Pro"/>
                <a:ea typeface="Source Code Pro"/>
                <a:cs typeface="Source Code Pro"/>
                <a:sym typeface="Source Code Pro"/>
              </a:rPr>
              <a:t>*p = *p + 10;</a:t>
            </a:r>
            <a:endParaRPr>
              <a:solidFill>
                <a:schemeClr val="dk2"/>
              </a:solidFill>
              <a:latin typeface="Source Code Pro"/>
              <a:ea typeface="Source Code Pro"/>
              <a:cs typeface="Source Code Pro"/>
              <a:sym typeface="Source Code Pro"/>
            </a:endParaRPr>
          </a:p>
          <a:p>
            <a:pPr marL="0" lvl="0" indent="0" algn="l" rtl="0">
              <a:lnSpc>
                <a:spcPct val="80000"/>
              </a:lnSpc>
              <a:spcBef>
                <a:spcPts val="1200"/>
              </a:spcBef>
              <a:spcAft>
                <a:spcPts val="1200"/>
              </a:spcAft>
              <a:buNone/>
            </a:pPr>
            <a:r>
              <a:rPr lang="en"/>
              <a:t>After it’s finished, what will the value of </a:t>
            </a:r>
            <a:r>
              <a:rPr lang="en">
                <a:solidFill>
                  <a:schemeClr val="dk2"/>
                </a:solidFill>
                <a:latin typeface="Source Code Pro"/>
                <a:ea typeface="Source Code Pro"/>
                <a:cs typeface="Source Code Pro"/>
                <a:sym typeface="Source Code Pro"/>
              </a:rPr>
              <a:t>str</a:t>
            </a:r>
            <a:r>
              <a:rPr lang="en"/>
              <a:t> be? (Hint: draw a memory diagram!) You may want to look up an ASCII encoding chart.</a:t>
            </a:r>
            <a:endParaRPr/>
          </a:p>
        </p:txBody>
      </p:sp>
      <p:sp>
        <p:nvSpPr>
          <p:cNvPr id="357" name="Google Shape;35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363" name="Google Shape;363;p4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Variables are represented by locations in memory</a:t>
            </a:r>
            <a:endParaRPr/>
          </a:p>
          <a:p>
            <a:pPr marL="914400" lvl="1" indent="-323850" algn="l" rtl="0">
              <a:spcBef>
                <a:spcPts val="0"/>
              </a:spcBef>
              <a:spcAft>
                <a:spcPts val="0"/>
              </a:spcAft>
              <a:buSzPts val="1500"/>
              <a:buChar char="○"/>
            </a:pPr>
            <a:r>
              <a:rPr lang="en"/>
              <a:t>Assignment in C stores a value in that location</a:t>
            </a:r>
            <a:endParaRPr/>
          </a:p>
          <a:p>
            <a:pPr marL="457200" lvl="0" indent="-342900" algn="l" rtl="0">
              <a:spcBef>
                <a:spcPts val="0"/>
              </a:spcBef>
              <a:spcAft>
                <a:spcPts val="0"/>
              </a:spcAft>
              <a:buSzPts val="1800"/>
              <a:buChar char="●"/>
            </a:pPr>
            <a:r>
              <a:rPr lang="en" b="1">
                <a:solidFill>
                  <a:srgbClr val="7030A0"/>
                </a:solidFill>
              </a:rPr>
              <a:t>Pointer arithmetic</a:t>
            </a:r>
            <a:r>
              <a:rPr lang="en"/>
              <a:t> scales by the size of the target type</a:t>
            </a:r>
            <a:endParaRPr/>
          </a:p>
          <a:p>
            <a:pPr marL="914400" lvl="1" indent="-323850" algn="l" rtl="0">
              <a:spcBef>
                <a:spcPts val="0"/>
              </a:spcBef>
              <a:spcAft>
                <a:spcPts val="0"/>
              </a:spcAft>
              <a:buSzPts val="1500"/>
              <a:buChar char="○"/>
            </a:pPr>
            <a:r>
              <a:rPr lang="en"/>
              <a:t>Convenient when scanning array-like structures in memory</a:t>
            </a:r>
            <a:endParaRPr/>
          </a:p>
          <a:p>
            <a:pPr marL="914400" lvl="1" indent="-323850" algn="l" rtl="0">
              <a:spcBef>
                <a:spcPts val="0"/>
              </a:spcBef>
              <a:spcAft>
                <a:spcPts val="0"/>
              </a:spcAft>
              <a:buSzPts val="1500"/>
              <a:buChar char="○"/>
            </a:pPr>
            <a:r>
              <a:rPr lang="en" u="sng">
                <a:solidFill>
                  <a:schemeClr val="accent6"/>
                </a:solidFill>
              </a:rPr>
              <a:t>Be careful when using!</a:t>
            </a:r>
            <a:r>
              <a:rPr lang="en"/>
              <a:t> Particularly when casting to another pointer type</a:t>
            </a:r>
            <a:endParaRPr/>
          </a:p>
          <a:p>
            <a:pPr marL="457200" lvl="0" indent="-342900" algn="l" rtl="0">
              <a:spcBef>
                <a:spcPts val="0"/>
              </a:spcBef>
              <a:spcAft>
                <a:spcPts val="0"/>
              </a:spcAft>
              <a:buSzPts val="1800"/>
              <a:buChar char="●"/>
            </a:pPr>
            <a:r>
              <a:rPr lang="en" b="1">
                <a:solidFill>
                  <a:srgbClr val="7030A0"/>
                </a:solidFill>
              </a:rPr>
              <a:t>Arrays</a:t>
            </a:r>
            <a:r>
              <a:rPr lang="en"/>
              <a:t> are stored as </a:t>
            </a:r>
            <a:r>
              <a:rPr lang="en" b="1"/>
              <a:t>contiguous</a:t>
            </a:r>
            <a:r>
              <a:rPr lang="en"/>
              <a:t> blocks of memory</a:t>
            </a:r>
            <a:endParaRPr/>
          </a:p>
          <a:p>
            <a:pPr marL="914400" lvl="1" indent="-323850" algn="l" rtl="0">
              <a:spcBef>
                <a:spcPts val="0"/>
              </a:spcBef>
              <a:spcAft>
                <a:spcPts val="0"/>
              </a:spcAft>
              <a:buSzPts val="1500"/>
              <a:buChar char="○"/>
            </a:pPr>
            <a:r>
              <a:rPr lang="en"/>
              <a:t>Unlike Java, C does not do bounds checking on arrays!!</a:t>
            </a:r>
            <a:endParaRPr/>
          </a:p>
          <a:p>
            <a:pPr marL="914400" lvl="1" indent="-323850" algn="l" rtl="0">
              <a:spcBef>
                <a:spcPts val="0"/>
              </a:spcBef>
              <a:spcAft>
                <a:spcPts val="0"/>
              </a:spcAft>
              <a:buSzPts val="1500"/>
              <a:buChar char="○"/>
            </a:pPr>
            <a:r>
              <a:rPr lang="en"/>
              <a:t>Array indexing is equivalent to doing pointer arithmetic, then dereferencing the result</a:t>
            </a:r>
            <a:endParaRPr/>
          </a:p>
          <a:p>
            <a:pPr marL="914400" lvl="1" indent="-323850" algn="l" rtl="0">
              <a:spcBef>
                <a:spcPts val="0"/>
              </a:spcBef>
              <a:spcAft>
                <a:spcPts val="0"/>
              </a:spcAft>
              <a:buSzPts val="1500"/>
              <a:buChar char="○"/>
            </a:pPr>
            <a:r>
              <a:rPr lang="en" b="1">
                <a:solidFill>
                  <a:srgbClr val="7030A0"/>
                </a:solidFill>
              </a:rPr>
              <a:t>Strings</a:t>
            </a:r>
            <a:r>
              <a:rPr lang="en"/>
              <a:t> are </a:t>
            </a:r>
            <a:r>
              <a:rPr lang="en" b="1"/>
              <a:t>null-terminated</a:t>
            </a:r>
            <a:r>
              <a:rPr lang="en"/>
              <a:t> arrays of ASCII characters</a:t>
            </a:r>
            <a:endParaRPr/>
          </a:p>
          <a:p>
            <a:pPr marL="1371600" lvl="2" indent="-323850" algn="l" rtl="0">
              <a:spcBef>
                <a:spcPts val="0"/>
              </a:spcBef>
              <a:spcAft>
                <a:spcPts val="0"/>
              </a:spcAft>
              <a:buSzPts val="1500"/>
              <a:buChar char="■"/>
            </a:pPr>
            <a:r>
              <a:rPr lang="en"/>
              <a:t>Unlike Java, no dedicated String type</a:t>
            </a:r>
            <a:endParaRPr/>
          </a:p>
        </p:txBody>
      </p:sp>
      <p:sp>
        <p:nvSpPr>
          <p:cNvPr id="364" name="Google Shape;364;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CPU and Memory</a:t>
            </a:r>
            <a:endParaRPr/>
          </a:p>
        </p:txBody>
      </p:sp>
      <p:pic>
        <p:nvPicPr>
          <p:cNvPr id="87" name="Google Shape;87;p18" descr="On the left is a yellow box containing the word &quot;CPU&quot; and a picture of an abacus. On the left is a green box containing the word &quot;Memory.&quot; A red arrow labeled &quot;instruction&quot; points from Memory to CPU. There are two blue arrows labeled &quot;data&quot; pointing in either direction between the two boxes."/>
          <p:cNvPicPr preferRelativeResize="0"/>
          <p:nvPr/>
        </p:nvPicPr>
        <p:blipFill>
          <a:blip r:embed="rId3">
            <a:alphaModFix/>
          </a:blip>
          <a:stretch>
            <a:fillRect/>
          </a:stretch>
        </p:blipFill>
        <p:spPr>
          <a:xfrm>
            <a:off x="2093976" y="740664"/>
            <a:ext cx="4892042" cy="2146975"/>
          </a:xfrm>
          <a:prstGeom prst="rect">
            <a:avLst/>
          </a:prstGeom>
          <a:noFill/>
          <a:ln>
            <a:noFill/>
          </a:ln>
        </p:spPr>
      </p:pic>
      <p:sp>
        <p:nvSpPr>
          <p:cNvPr id="88" name="Google Shape;88;p18"/>
          <p:cNvSpPr txBox="1">
            <a:spLocks noGrp="1"/>
          </p:cNvSpPr>
          <p:nvPr>
            <p:ph type="body" idx="1"/>
          </p:nvPr>
        </p:nvSpPr>
        <p:spPr>
          <a:xfrm>
            <a:off x="311700" y="2887650"/>
            <a:ext cx="8520600" cy="1373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lphaLcPeriod"/>
            </a:pPr>
            <a:r>
              <a:rPr lang="en"/>
              <a:t>How does the CPU find its data in memory?</a:t>
            </a:r>
            <a:endParaRPr/>
          </a:p>
          <a:p>
            <a:pPr marL="457200" lvl="0" indent="-342900" algn="l" rtl="0">
              <a:spcBef>
                <a:spcPts val="0"/>
              </a:spcBef>
              <a:spcAft>
                <a:spcPts val="0"/>
              </a:spcAft>
              <a:buSzPts val="1800"/>
              <a:buAutoNum type="alphaLcPeriod"/>
            </a:pPr>
            <a:r>
              <a:rPr lang="en"/>
              <a:t>How are common C types encoded?</a:t>
            </a:r>
            <a:endParaRPr/>
          </a:p>
          <a:p>
            <a:pPr marL="457200" lvl="0" indent="-342900" algn="l" rtl="0">
              <a:spcBef>
                <a:spcPts val="0"/>
              </a:spcBef>
              <a:spcAft>
                <a:spcPts val="0"/>
              </a:spcAft>
              <a:buSzPts val="1800"/>
              <a:buAutoNum type="alphaLcPeriod"/>
            </a:pPr>
            <a:r>
              <a:rPr lang="en"/>
              <a:t>How can we use C to manipulate data in memory?</a:t>
            </a:r>
            <a:endParaRPr/>
          </a:p>
        </p:txBody>
      </p:sp>
      <p:sp>
        <p:nvSpPr>
          <p:cNvPr id="89" name="Google Shape;8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Outline</a:t>
            </a:r>
            <a:endParaRPr/>
          </a:p>
        </p:txBody>
      </p:sp>
      <p:sp>
        <p:nvSpPr>
          <p:cNvPr id="95" name="Google Shape;95;p1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Assignment in C</a:t>
            </a:r>
            <a:endParaRPr/>
          </a:p>
          <a:p>
            <a:pPr marL="914400" lvl="1" indent="-323850" algn="l" rtl="0">
              <a:spcBef>
                <a:spcPts val="0"/>
              </a:spcBef>
              <a:spcAft>
                <a:spcPts val="0"/>
              </a:spcAft>
              <a:buSzPts val="1500"/>
              <a:buChar char="○"/>
            </a:pPr>
            <a:r>
              <a:rPr lang="en"/>
              <a:t>Memory example</a:t>
            </a:r>
            <a:endParaRPr/>
          </a:p>
          <a:p>
            <a:pPr marL="457200" lvl="0" indent="-342900" algn="l" rtl="0">
              <a:spcBef>
                <a:spcPts val="0"/>
              </a:spcBef>
              <a:spcAft>
                <a:spcPts val="0"/>
              </a:spcAft>
              <a:buSzPts val="1800"/>
              <a:buChar char="●"/>
            </a:pPr>
            <a:r>
              <a:rPr lang="en"/>
              <a:t>More pointers</a:t>
            </a:r>
            <a:endParaRPr/>
          </a:p>
          <a:p>
            <a:pPr marL="914400" lvl="1" indent="-323850" algn="l" rtl="0">
              <a:spcBef>
                <a:spcPts val="0"/>
              </a:spcBef>
              <a:spcAft>
                <a:spcPts val="0"/>
              </a:spcAft>
              <a:buSzPts val="1500"/>
              <a:buChar char="○"/>
            </a:pPr>
            <a:r>
              <a:rPr lang="en"/>
              <a:t>Pointer arithmetic</a:t>
            </a:r>
            <a:endParaRPr/>
          </a:p>
          <a:p>
            <a:pPr marL="457200" lvl="0" indent="-342900" algn="l" rtl="0">
              <a:spcBef>
                <a:spcPts val="0"/>
              </a:spcBef>
              <a:spcAft>
                <a:spcPts val="0"/>
              </a:spcAft>
              <a:buSzPts val="1800"/>
              <a:buChar char="●"/>
            </a:pPr>
            <a:r>
              <a:rPr lang="en"/>
              <a:t>Arrays</a:t>
            </a:r>
            <a:endParaRPr/>
          </a:p>
          <a:p>
            <a:pPr marL="914400" lvl="1" indent="-323850" algn="l" rtl="0">
              <a:spcBef>
                <a:spcPts val="0"/>
              </a:spcBef>
              <a:spcAft>
                <a:spcPts val="0"/>
              </a:spcAft>
              <a:buSzPts val="1500"/>
              <a:buChar char="○"/>
            </a:pPr>
            <a:r>
              <a:rPr lang="en"/>
              <a:t>Memory example</a:t>
            </a:r>
            <a:endParaRPr/>
          </a:p>
          <a:p>
            <a:pPr marL="914400" lvl="1" indent="-323850" algn="l" rtl="0">
              <a:spcBef>
                <a:spcPts val="0"/>
              </a:spcBef>
              <a:spcAft>
                <a:spcPts val="0"/>
              </a:spcAft>
              <a:buSzPts val="1500"/>
              <a:buChar char="○"/>
            </a:pPr>
            <a:r>
              <a:rPr lang="en"/>
              <a:t>Arrays and pointers</a:t>
            </a:r>
            <a:endParaRPr/>
          </a:p>
          <a:p>
            <a:pPr marL="457200" lvl="0" indent="-342900" algn="l" rtl="0">
              <a:spcBef>
                <a:spcPts val="0"/>
              </a:spcBef>
              <a:spcAft>
                <a:spcPts val="0"/>
              </a:spcAft>
              <a:buSzPts val="1800"/>
              <a:buChar char="●"/>
            </a:pPr>
            <a:r>
              <a:rPr lang="en"/>
              <a:t>Strings</a:t>
            </a:r>
            <a:endParaRPr/>
          </a:p>
          <a:p>
            <a:pPr marL="457200" lvl="0" indent="-342900" algn="l" rtl="0">
              <a:spcBef>
                <a:spcPts val="0"/>
              </a:spcBef>
              <a:spcAft>
                <a:spcPts val="0"/>
              </a:spcAft>
              <a:buSzPts val="1800"/>
              <a:buChar char="●"/>
            </a:pPr>
            <a:r>
              <a:rPr lang="en"/>
              <a:t>Box-and-arrow diagrams</a:t>
            </a:r>
            <a:endParaRPr/>
          </a:p>
        </p:txBody>
      </p:sp>
      <p:sp>
        <p:nvSpPr>
          <p:cNvPr id="96" name="Google Shape;9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Question</a:t>
            </a:r>
            <a:endParaRPr/>
          </a:p>
        </p:txBody>
      </p:sp>
      <p:sp>
        <p:nvSpPr>
          <p:cNvPr id="102" name="Google Shape;102;p20"/>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the code on the right, which of the following expressions evaluate to an address?</a:t>
            </a:r>
            <a:endParaRPr/>
          </a:p>
          <a:p>
            <a:pPr marL="457200" lvl="0" indent="-342900" algn="l" rtl="0">
              <a:spcBef>
                <a:spcPts val="1200"/>
              </a:spcBef>
              <a:spcAft>
                <a:spcPts val="0"/>
              </a:spcAft>
              <a:buClr>
                <a:srgbClr val="7030A0"/>
              </a:buClr>
              <a:buSzPts val="1800"/>
              <a:buAutoNum type="alphaUcParenR"/>
            </a:pPr>
            <a:r>
              <a:rPr lang="en">
                <a:solidFill>
                  <a:schemeClr val="dk2"/>
                </a:solidFill>
                <a:latin typeface="Source Code Pro"/>
                <a:ea typeface="Source Code Pro"/>
                <a:cs typeface="Source Code Pro"/>
                <a:sym typeface="Source Code Pro"/>
              </a:rPr>
              <a:t>x + </a:t>
            </a:r>
            <a:r>
              <a:rPr lang="en">
                <a:solidFill>
                  <a:srgbClr val="38761D"/>
                </a:solidFill>
                <a:latin typeface="Source Code Pro"/>
                <a:ea typeface="Source Code Pro"/>
                <a:cs typeface="Source Code Pro"/>
                <a:sym typeface="Source Code Pro"/>
              </a:rPr>
              <a:t>10</a:t>
            </a:r>
            <a:endParaRPr>
              <a:solidFill>
                <a:srgbClr val="38761D"/>
              </a:solidFill>
              <a:latin typeface="Source Code Pro"/>
              <a:ea typeface="Source Code Pro"/>
              <a:cs typeface="Source Code Pro"/>
              <a:sym typeface="Source Code Pro"/>
            </a:endParaRPr>
          </a:p>
          <a:p>
            <a:pPr marL="457200" lvl="0" indent="-342900" algn="l" rtl="0">
              <a:spcBef>
                <a:spcPts val="0"/>
              </a:spcBef>
              <a:spcAft>
                <a:spcPts val="0"/>
              </a:spcAft>
              <a:buClr>
                <a:srgbClr val="7030A0"/>
              </a:buClr>
              <a:buSzPts val="1800"/>
              <a:buAutoNum type="alphaUcParenR"/>
            </a:pPr>
            <a:r>
              <a:rPr lang="en">
                <a:solidFill>
                  <a:schemeClr val="dk2"/>
                </a:solidFill>
                <a:latin typeface="Source Code Pro"/>
                <a:ea typeface="Source Code Pro"/>
                <a:cs typeface="Source Code Pro"/>
                <a:sym typeface="Source Code Pro"/>
              </a:rPr>
              <a:t>p + </a:t>
            </a:r>
            <a:r>
              <a:rPr lang="en">
                <a:solidFill>
                  <a:srgbClr val="38761D"/>
                </a:solidFill>
                <a:latin typeface="Source Code Pro"/>
                <a:ea typeface="Source Code Pro"/>
                <a:cs typeface="Source Code Pro"/>
                <a:sym typeface="Source Code Pro"/>
              </a:rPr>
              <a:t>10</a:t>
            </a:r>
            <a:endParaRPr>
              <a:solidFill>
                <a:srgbClr val="38761D"/>
              </a:solidFill>
              <a:latin typeface="Source Code Pro"/>
              <a:ea typeface="Source Code Pro"/>
              <a:cs typeface="Source Code Pro"/>
              <a:sym typeface="Source Code Pro"/>
            </a:endParaRPr>
          </a:p>
          <a:p>
            <a:pPr marL="457200" lvl="0" indent="-342900" algn="l" rtl="0">
              <a:spcBef>
                <a:spcPts val="0"/>
              </a:spcBef>
              <a:spcAft>
                <a:spcPts val="0"/>
              </a:spcAft>
              <a:buClr>
                <a:srgbClr val="7030A0"/>
              </a:buClr>
              <a:buSzPts val="1800"/>
              <a:buAutoNum type="alphaUcParenR"/>
            </a:pPr>
            <a:r>
              <a:rPr lang="en">
                <a:latin typeface="Source Code Pro"/>
                <a:ea typeface="Source Code Pro"/>
                <a:cs typeface="Source Code Pro"/>
                <a:sym typeface="Source Code Pro"/>
              </a:rPr>
              <a:t>&amp;</a:t>
            </a:r>
            <a:r>
              <a:rPr lang="en">
                <a:solidFill>
                  <a:schemeClr val="dk2"/>
                </a:solidFill>
                <a:latin typeface="Source Code Pro"/>
                <a:ea typeface="Source Code Pro"/>
                <a:cs typeface="Source Code Pro"/>
                <a:sym typeface="Source Code Pro"/>
              </a:rPr>
              <a:t>x + </a:t>
            </a:r>
            <a:r>
              <a:rPr lang="en">
                <a:solidFill>
                  <a:srgbClr val="38761D"/>
                </a:solidFill>
                <a:latin typeface="Source Code Pro"/>
                <a:ea typeface="Source Code Pro"/>
                <a:cs typeface="Source Code Pro"/>
                <a:sym typeface="Source Code Pro"/>
              </a:rPr>
              <a:t>10</a:t>
            </a:r>
            <a:endParaRPr>
              <a:solidFill>
                <a:srgbClr val="38761D"/>
              </a:solidFill>
              <a:latin typeface="Source Code Pro"/>
              <a:ea typeface="Source Code Pro"/>
              <a:cs typeface="Source Code Pro"/>
              <a:sym typeface="Source Code Pro"/>
            </a:endParaRPr>
          </a:p>
          <a:p>
            <a:pPr marL="457200" lvl="0" indent="-342900" algn="l" rtl="0">
              <a:spcBef>
                <a:spcPts val="0"/>
              </a:spcBef>
              <a:spcAft>
                <a:spcPts val="0"/>
              </a:spcAft>
              <a:buClr>
                <a:srgbClr val="7030A0"/>
              </a:buClr>
              <a:buSzPts val="1800"/>
              <a:buAutoNum type="alphaUcParenR"/>
            </a:pPr>
            <a:r>
              <a:rPr lang="en">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a:t>
            </a:r>
            <a:r>
              <a:rPr lang="en">
                <a:latin typeface="Source Code Pro"/>
                <a:ea typeface="Source Code Pro"/>
                <a:cs typeface="Source Code Pro"/>
                <a:sym typeface="Source Code Pro"/>
              </a:rPr>
              <a:t>&amp;</a:t>
            </a:r>
            <a:r>
              <a:rPr lang="en">
                <a:solidFill>
                  <a:schemeClr val="dk2"/>
                </a:solidFill>
                <a:latin typeface="Source Code Pro"/>
                <a:ea typeface="Source Code Pro"/>
                <a:cs typeface="Source Code Pro"/>
                <a:sym typeface="Source Code Pro"/>
              </a:rPr>
              <a:t>p)</a:t>
            </a:r>
            <a:endParaRPr>
              <a:solidFill>
                <a:schemeClr val="dk2"/>
              </a:solidFill>
              <a:latin typeface="Source Code Pro"/>
              <a:ea typeface="Source Code Pro"/>
              <a:cs typeface="Source Code Pro"/>
              <a:sym typeface="Source Code Pro"/>
            </a:endParaRPr>
          </a:p>
          <a:p>
            <a:pPr marL="457200" lvl="0" indent="-342900" algn="l" rtl="0">
              <a:spcBef>
                <a:spcPts val="0"/>
              </a:spcBef>
              <a:spcAft>
                <a:spcPts val="0"/>
              </a:spcAft>
              <a:buClr>
                <a:srgbClr val="7030A0"/>
              </a:buClr>
              <a:buSzPts val="1800"/>
              <a:buAutoNum type="alphaUcParenR"/>
            </a:pPr>
            <a:r>
              <a:rPr lang="en">
                <a:solidFill>
                  <a:schemeClr val="dk2"/>
                </a:solidFill>
                <a:latin typeface="Source Code Pro"/>
                <a:ea typeface="Source Code Pro"/>
                <a:cs typeface="Source Code Pro"/>
                <a:sym typeface="Source Code Pro"/>
              </a:rPr>
              <a:t>ar[</a:t>
            </a:r>
            <a:r>
              <a:rPr lang="en">
                <a:solidFill>
                  <a:srgbClr val="38761D"/>
                </a:solidFill>
                <a:latin typeface="Source Code Pro"/>
                <a:ea typeface="Source Code Pro"/>
                <a:cs typeface="Source Code Pro"/>
                <a:sym typeface="Source Code Pro"/>
              </a:rPr>
              <a:t>1</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457200" lvl="0" indent="-342900" algn="l" rtl="0">
              <a:spcBef>
                <a:spcPts val="0"/>
              </a:spcBef>
              <a:spcAft>
                <a:spcPts val="0"/>
              </a:spcAft>
              <a:buClr>
                <a:srgbClr val="7030A0"/>
              </a:buClr>
              <a:buSzPts val="1800"/>
              <a:buAutoNum type="alphaUcParenR"/>
            </a:pPr>
            <a:r>
              <a:rPr lang="en">
                <a:latin typeface="Source Code Pro"/>
                <a:ea typeface="Source Code Pro"/>
                <a:cs typeface="Source Code Pro"/>
                <a:sym typeface="Source Code Pro"/>
              </a:rPr>
              <a:t>&amp;</a:t>
            </a:r>
            <a:r>
              <a:rPr lang="en">
                <a:solidFill>
                  <a:schemeClr val="dk2"/>
                </a:solidFill>
                <a:latin typeface="Source Code Pro"/>
                <a:ea typeface="Source Code Pro"/>
                <a:cs typeface="Source Code Pro"/>
                <a:sym typeface="Source Code Pro"/>
              </a:rPr>
              <a:t>ar[</a:t>
            </a:r>
            <a:r>
              <a:rPr lang="en">
                <a:solidFill>
                  <a:srgbClr val="38761D"/>
                </a:solidFill>
                <a:latin typeface="Source Code Pro"/>
                <a:ea typeface="Source Code Pro"/>
                <a:cs typeface="Source Code Pro"/>
                <a:sym typeface="Source Code Pro"/>
              </a:rPr>
              <a:t>2</a:t>
            </a:r>
            <a:r>
              <a:rPr lang="en">
                <a:solidFill>
                  <a:schemeClr val="dk2"/>
                </a:solidFill>
                <a:latin typeface="Source Code Pro"/>
                <a:ea typeface="Source Code Pro"/>
                <a:cs typeface="Source Code Pro"/>
                <a:sym typeface="Source Code Pro"/>
              </a:rPr>
              <a:t>]</a:t>
            </a:r>
            <a:endParaRPr>
              <a:solidFill>
                <a:schemeClr val="accent6"/>
              </a:solidFill>
              <a:latin typeface="Source Code Pro"/>
              <a:ea typeface="Source Code Pro"/>
              <a:cs typeface="Source Code Pro"/>
              <a:sym typeface="Source Code Pro"/>
            </a:endParaRPr>
          </a:p>
        </p:txBody>
      </p:sp>
      <p:sp>
        <p:nvSpPr>
          <p:cNvPr id="103" name="Google Shape;103;p20"/>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 </a:t>
            </a:r>
            <a:r>
              <a:rPr lang="en">
                <a:solidFill>
                  <a:srgbClr val="38761D"/>
                </a:solidFill>
                <a:latin typeface="Source Code Pro"/>
                <a:ea typeface="Source Code Pro"/>
                <a:cs typeface="Source Code Pro"/>
                <a:sym typeface="Source Code Pro"/>
              </a:rPr>
              <a:t>351</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0" algn="l" rtl="0">
              <a:lnSpc>
                <a:spcPct val="100000"/>
              </a:lnSpc>
              <a:spcBef>
                <a:spcPts val="1200"/>
              </a:spcBef>
              <a:spcAft>
                <a:spcPts val="0"/>
              </a:spcAft>
              <a:buNone/>
            </a:pPr>
            <a:r>
              <a:rPr lang="en">
                <a:solidFill>
                  <a:srgbClr val="0000FF"/>
                </a:solidFill>
                <a:latin typeface="Source Code Pro"/>
                <a:ea typeface="Source Code Pro"/>
                <a:cs typeface="Source Code Pro"/>
                <a:sym typeface="Source Code Pro"/>
              </a:rPr>
              <a:t>char</a:t>
            </a:r>
            <a:r>
              <a:rPr lang="en">
                <a:solidFill>
                  <a:schemeClr val="accent2"/>
                </a:solidFill>
                <a:latin typeface="Source Code Pro"/>
                <a:ea typeface="Source Code Pro"/>
                <a:cs typeface="Source Code Pro"/>
                <a:sym typeface="Source Code Pro"/>
              </a:rPr>
              <a:t>*</a:t>
            </a:r>
            <a:r>
              <a:rPr lang="en">
                <a:solidFill>
                  <a:schemeClr val="dk2"/>
                </a:solidFill>
                <a:latin typeface="Source Code Pro"/>
                <a:ea typeface="Source Code Pro"/>
                <a:cs typeface="Source Code Pro"/>
                <a:sym typeface="Source Code Pro"/>
              </a:rPr>
              <a:t> p = </a:t>
            </a:r>
            <a:r>
              <a:rPr lang="en">
                <a:latin typeface="Source Code Pro"/>
                <a:ea typeface="Source Code Pro"/>
                <a:cs typeface="Source Code Pro"/>
                <a:sym typeface="Source Code Pro"/>
              </a:rPr>
              <a:t>&amp;</a:t>
            </a:r>
            <a:r>
              <a:rPr lang="en">
                <a:solidFill>
                  <a:schemeClr val="dk2"/>
                </a:solidFill>
                <a:latin typeface="Source Code Pro"/>
                <a:ea typeface="Source Code Pro"/>
                <a:cs typeface="Source Code Pro"/>
                <a:sym typeface="Source Code Pro"/>
              </a:rPr>
              <a:t>x;</a:t>
            </a:r>
            <a:endParaRPr>
              <a:solidFill>
                <a:schemeClr val="dk2"/>
              </a:solidFill>
              <a:latin typeface="Source Code Pro"/>
              <a:ea typeface="Source Code Pro"/>
              <a:cs typeface="Source Code Pro"/>
              <a:sym typeface="Source Code Pro"/>
            </a:endParaRPr>
          </a:p>
          <a:p>
            <a:pPr marL="0" lvl="0" indent="0" algn="l" rtl="0">
              <a:lnSpc>
                <a:spcPct val="100000"/>
              </a:lnSpc>
              <a:spcBef>
                <a:spcPts val="120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ar[</a:t>
            </a:r>
            <a:r>
              <a:rPr lang="en">
                <a:solidFill>
                  <a:srgbClr val="38761D"/>
                </a:solidFill>
                <a:latin typeface="Source Code Pro"/>
                <a:ea typeface="Source Code Pro"/>
                <a:cs typeface="Source Code Pro"/>
                <a:sym typeface="Source Code Pro"/>
              </a:rPr>
              <a:t>3</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a:p>
            <a:pPr marL="0" lvl="0" indent="0" algn="l" rtl="0">
              <a:spcBef>
                <a:spcPts val="1200"/>
              </a:spcBef>
              <a:spcAft>
                <a:spcPts val="1200"/>
              </a:spcAft>
              <a:buNone/>
            </a:pPr>
            <a:endParaRPr>
              <a:solidFill>
                <a:srgbClr val="38761D"/>
              </a:solidFill>
            </a:endParaRPr>
          </a:p>
        </p:txBody>
      </p:sp>
      <p:pic>
        <p:nvPicPr>
          <p:cNvPr id="104" name="Google Shape;104;p20" descr="A meme split into two sections. The top is a picture of Patrick Star wearing a bandana and two eye-patches, captioned &quot;Me breezing thru C in school.&quot; The bottom is a picture of Patrick wearing a purple sweater with &quot;Mom come pick me up I'm scared&quot; added on top in white writing, captioned &quot;We start learning pointers.&quot;"/>
          <p:cNvPicPr preferRelativeResize="0"/>
          <p:nvPr/>
        </p:nvPicPr>
        <p:blipFill>
          <a:blip r:embed="rId3">
            <a:alphaModFix/>
          </a:blip>
          <a:stretch>
            <a:fillRect/>
          </a:stretch>
        </p:blipFill>
        <p:spPr>
          <a:xfrm>
            <a:off x="6682850" y="1872450"/>
            <a:ext cx="2277150" cy="2259275"/>
          </a:xfrm>
          <a:prstGeom prst="rect">
            <a:avLst/>
          </a:prstGeom>
          <a:noFill/>
          <a:ln w="19050" cap="flat" cmpd="sng">
            <a:solidFill>
              <a:schemeClr val="dk2"/>
            </a:solidFill>
            <a:prstDash val="solid"/>
            <a:round/>
            <a:headEnd type="none" w="sm" len="sm"/>
            <a:tailEnd type="none" w="sm" len="sm"/>
          </a:ln>
        </p:spPr>
      </p:pic>
      <p:sp>
        <p:nvSpPr>
          <p:cNvPr id="105" name="Google Shape;10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Assignment in C</a:t>
            </a:r>
            <a:endParaRPr/>
          </a:p>
        </p:txBody>
      </p:sp>
      <p:sp>
        <p:nvSpPr>
          <p:cNvPr id="111" name="Google Shape;111;p21"/>
          <p:cNvSpPr txBox="1">
            <a:spLocks noGrp="1"/>
          </p:cNvSpPr>
          <p:nvPr>
            <p:ph type="body" idx="1"/>
          </p:nvPr>
        </p:nvSpPr>
        <p:spPr>
          <a:xfrm>
            <a:off x="311700" y="742825"/>
            <a:ext cx="53898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variable is represented by a location</a:t>
            </a:r>
            <a:endParaRPr/>
          </a:p>
          <a:p>
            <a:pPr marL="457200" lvl="0" indent="-342900" algn="l" rtl="0">
              <a:spcBef>
                <a:spcPts val="0"/>
              </a:spcBef>
              <a:spcAft>
                <a:spcPts val="0"/>
              </a:spcAft>
              <a:buSzPts val="1800"/>
              <a:buChar char="●"/>
            </a:pPr>
            <a:r>
              <a:rPr lang="en"/>
              <a:t>Declaration ≠ initialization!</a:t>
            </a:r>
            <a:endParaRPr/>
          </a:p>
          <a:p>
            <a:pPr marL="914400" lvl="1" indent="-323850" algn="l" rtl="0">
              <a:spcBef>
                <a:spcPts val="0"/>
              </a:spcBef>
              <a:spcAft>
                <a:spcPts val="0"/>
              </a:spcAft>
              <a:buSzPts val="1500"/>
              <a:buChar char="○"/>
            </a:pPr>
            <a:r>
              <a:rPr lang="en"/>
              <a:t>Initially “garbage” or “mystery data”</a:t>
            </a:r>
            <a:endParaRPr/>
          </a:p>
          <a:p>
            <a:pPr marL="0" lvl="0" indent="0" algn="l" rtl="0">
              <a:spcBef>
                <a:spcPts val="1200"/>
              </a:spcBef>
              <a:spcAft>
                <a:spcPts val="0"/>
              </a:spcAft>
              <a:buNone/>
            </a:pPr>
            <a:r>
              <a:rPr lang="en" u="sng"/>
              <a:t>Example:</a:t>
            </a:r>
            <a:endParaRPr u="sng"/>
          </a:p>
          <a:p>
            <a:pPr marL="0" lvl="0" indent="0" algn="l" rtl="0">
              <a:lnSpc>
                <a:spcPct val="80000"/>
              </a:lnSpc>
              <a:spcBef>
                <a:spcPts val="120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y;</a:t>
            </a:r>
            <a:endParaRPr>
              <a:solidFill>
                <a:schemeClr val="dk2"/>
              </a:solidFill>
              <a:latin typeface="Source Code Pro"/>
              <a:ea typeface="Source Code Pro"/>
              <a:cs typeface="Source Code Pro"/>
              <a:sym typeface="Source Code Pro"/>
            </a:endParaRPr>
          </a:p>
          <a:p>
            <a:pPr marL="0" lvl="0" indent="457200" algn="l" rtl="0">
              <a:lnSpc>
                <a:spcPct val="80000"/>
              </a:lnSpc>
              <a:spcBef>
                <a:spcPts val="1200"/>
              </a:spcBef>
              <a:spcAft>
                <a:spcPts val="1200"/>
              </a:spcAft>
              <a:buNone/>
            </a:pPr>
            <a:r>
              <a:rPr lang="en" sz="1500"/>
              <a:t>(</a:t>
            </a:r>
            <a:r>
              <a:rPr lang="en" sz="1500">
                <a:latin typeface="Source Code Pro"/>
                <a:ea typeface="Source Code Pro"/>
                <a:cs typeface="Source Code Pro"/>
                <a:sym typeface="Source Code Pro"/>
              </a:rPr>
              <a:t>x</a:t>
            </a:r>
            <a:r>
              <a:rPr lang="en" sz="1500"/>
              <a:t> is at address </a:t>
            </a:r>
            <a:r>
              <a:rPr lang="en" sz="1500">
                <a:latin typeface="Source Code Pro"/>
                <a:ea typeface="Source Code Pro"/>
                <a:cs typeface="Source Code Pro"/>
                <a:sym typeface="Source Code Pro"/>
              </a:rPr>
              <a:t>0x00</a:t>
            </a:r>
            <a:r>
              <a:rPr lang="en" sz="1500"/>
              <a:t>, </a:t>
            </a:r>
            <a:r>
              <a:rPr lang="en" sz="1500">
                <a:latin typeface="Source Code Pro"/>
                <a:ea typeface="Source Code Pro"/>
                <a:cs typeface="Source Code Pro"/>
                <a:sym typeface="Source Code Pro"/>
              </a:rPr>
              <a:t>y</a:t>
            </a:r>
            <a:r>
              <a:rPr lang="en" sz="1500"/>
              <a:t> is at address </a:t>
            </a:r>
            <a:r>
              <a:rPr lang="en" sz="1500">
                <a:latin typeface="Source Code Pro"/>
                <a:ea typeface="Source Code Pro"/>
                <a:cs typeface="Source Code Pro"/>
                <a:sym typeface="Source Code Pro"/>
              </a:rPr>
              <a:t>0x08</a:t>
            </a:r>
            <a:r>
              <a:rPr lang="en" sz="1500"/>
              <a:t>)</a:t>
            </a:r>
            <a:endParaRPr>
              <a:latin typeface="Source Code Pro"/>
              <a:ea typeface="Source Code Pro"/>
              <a:cs typeface="Source Code Pro"/>
              <a:sym typeface="Source Code Pro"/>
            </a:endParaRPr>
          </a:p>
        </p:txBody>
      </p:sp>
      <p:sp>
        <p:nvSpPr>
          <p:cNvPr id="112" name="Google Shape;112;p21"/>
          <p:cNvSpPr/>
          <p:nvPr/>
        </p:nvSpPr>
        <p:spPr>
          <a:xfrm>
            <a:off x="6485550" y="170125"/>
            <a:ext cx="1979400" cy="787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32-bit example</a:t>
            </a:r>
            <a:endParaRPr>
              <a:solidFill>
                <a:schemeClr val="accent6"/>
              </a:solidFill>
            </a:endParaRPr>
          </a:p>
          <a:p>
            <a:pPr marL="0" lvl="0" indent="0" algn="ctr" rtl="0">
              <a:spcBef>
                <a:spcPts val="0"/>
              </a:spcBef>
              <a:spcAft>
                <a:spcPts val="0"/>
              </a:spcAft>
              <a:buNone/>
            </a:pPr>
            <a:r>
              <a:rPr lang="en" sz="1100">
                <a:solidFill>
                  <a:schemeClr val="accent6"/>
                </a:solidFill>
              </a:rPr>
              <a:t>(pointers are 4-bytes wide)</a:t>
            </a:r>
            <a:endParaRPr sz="1100">
              <a:solidFill>
                <a:schemeClr val="accent6"/>
              </a:solidFill>
            </a:endParaRPr>
          </a:p>
          <a:p>
            <a:pPr marL="0" lvl="0" indent="0" algn="ctr" rtl="0">
              <a:spcBef>
                <a:spcPts val="0"/>
              </a:spcBef>
              <a:spcAft>
                <a:spcPts val="0"/>
              </a:spcAft>
              <a:buNone/>
            </a:pPr>
            <a:r>
              <a:rPr lang="en">
                <a:solidFill>
                  <a:schemeClr val="accent6"/>
                </a:solidFill>
              </a:rPr>
              <a:t>little-endian</a:t>
            </a:r>
            <a:endParaRPr>
              <a:solidFill>
                <a:schemeClr val="accent6"/>
              </a:solidFill>
            </a:endParaRPr>
          </a:p>
        </p:txBody>
      </p:sp>
      <p:graphicFrame>
        <p:nvGraphicFramePr>
          <p:cNvPr id="113" name="Google Shape;113;p21" descr="Graph representing memory, broken up into 4-byte rows. The leftmost column of the table are labels showing the first address of each row. The top row are labels for the byte offsets within a row. All other cells represent bytes in memory, and are filled with random data."/>
          <p:cNvGraphicFramePr/>
          <p:nvPr/>
        </p:nvGraphicFramePr>
        <p:xfrm>
          <a:off x="5368275" y="1139300"/>
          <a:ext cx="3280100" cy="2864910"/>
        </p:xfrm>
        <a:graphic>
          <a:graphicData uri="http://schemas.openxmlformats.org/drawingml/2006/table">
            <a:tbl>
              <a:tblPr>
                <a:noFill/>
                <a:tableStyleId>{2AE62994-3E89-4BCC-B1D9-2995BD32B8DF}</a:tableStyleId>
              </a:tblPr>
              <a:tblGrid>
                <a:gridCol w="778300">
                  <a:extLst>
                    <a:ext uri="{9D8B030D-6E8A-4147-A177-3AD203B41FA5}">
                      <a16:colId xmlns:a16="http://schemas.microsoft.com/office/drawing/2014/main" val="20000"/>
                    </a:ext>
                  </a:extLst>
                </a:gridCol>
                <a:gridCol w="625450">
                  <a:extLst>
                    <a:ext uri="{9D8B030D-6E8A-4147-A177-3AD203B41FA5}">
                      <a16:colId xmlns:a16="http://schemas.microsoft.com/office/drawing/2014/main" val="20001"/>
                    </a:ext>
                  </a:extLst>
                </a:gridCol>
                <a:gridCol w="625450">
                  <a:extLst>
                    <a:ext uri="{9D8B030D-6E8A-4147-A177-3AD203B41FA5}">
                      <a16:colId xmlns:a16="http://schemas.microsoft.com/office/drawing/2014/main" val="20002"/>
                    </a:ext>
                  </a:extLst>
                </a:gridCol>
                <a:gridCol w="625450">
                  <a:extLst>
                    <a:ext uri="{9D8B030D-6E8A-4147-A177-3AD203B41FA5}">
                      <a16:colId xmlns:a16="http://schemas.microsoft.com/office/drawing/2014/main" val="20003"/>
                    </a:ext>
                  </a:extLst>
                </a:gridCol>
                <a:gridCol w="6254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0x0</a:t>
                      </a:r>
                      <a:endParaRPr sz="1200"/>
                    </a:p>
                  </a:txBody>
                  <a:tcPr marL="91425" marR="91425" marT="91425" marB="91425">
                    <a:lnL w="19050" cap="flat" cmpd="sng">
                      <a:solidFill>
                        <a:schemeClr val="dk1">
                          <a:alpha val="0"/>
                        </a:schemeClr>
                      </a:solidFill>
                      <a:prstDash val="solid"/>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0x1</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0x3</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b="1">
                          <a:solidFill>
                            <a:srgbClr val="7030A0"/>
                          </a:solidFill>
                        </a:rPr>
                        <a:t>0x00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01</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29</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F3</a:t>
                      </a:r>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b="1">
                          <a:solidFill>
                            <a:srgbClr val="7030A0"/>
                          </a:solidFill>
                        </a:rPr>
                        <a:t>0x04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t>A7</a:t>
                      </a:r>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32</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b="1">
                          <a:solidFill>
                            <a:srgbClr val="7030A0"/>
                          </a:solidFill>
                        </a:rPr>
                        <a:t>0x08</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t>01</a:t>
                      </a:r>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b="1">
                          <a:solidFill>
                            <a:srgbClr val="7030A0"/>
                          </a:solidFill>
                        </a:rPr>
                        <a:t>0x0C</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t>DE</a:t>
                      </a:r>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AD</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BE</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EF</a:t>
                      </a:r>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b="1">
                          <a:solidFill>
                            <a:srgbClr val="7030A0"/>
                          </a:solidFill>
                        </a:rPr>
                        <a:t>0x10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t>26</a:t>
                      </a:r>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00</a:t>
                      </a:r>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500" b="1">
                          <a:solidFill>
                            <a:srgbClr val="7030A0"/>
                          </a:solidFill>
                        </a:rPr>
                        <a:t>0x14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t>EE</a:t>
                      </a:r>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EE</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EE</a:t>
                      </a:r>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EE</a:t>
                      </a:r>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14" name="Google Shape;114;p21" descr="label for first row in memory (beginning with address 0x00"/>
          <p:cNvSpPr txBox="1"/>
          <p:nvPr/>
        </p:nvSpPr>
        <p:spPr>
          <a:xfrm>
            <a:off x="8659125" y="1551588"/>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rPr>
              <a:t>x</a:t>
            </a:r>
            <a:endParaRPr sz="1800">
              <a:solidFill>
                <a:schemeClr val="accent6"/>
              </a:solidFill>
            </a:endParaRPr>
          </a:p>
        </p:txBody>
      </p:sp>
      <p:sp>
        <p:nvSpPr>
          <p:cNvPr id="115" name="Google Shape;115;p21" descr="label for 3rd row in memory (beginning with address 0x08)"/>
          <p:cNvSpPr txBox="1"/>
          <p:nvPr/>
        </p:nvSpPr>
        <p:spPr>
          <a:xfrm>
            <a:off x="8659125" y="2367000"/>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rPr>
              <a:t>y</a:t>
            </a:r>
            <a:endParaRPr sz="1800">
              <a:solidFill>
                <a:srgbClr val="0000FF"/>
              </a:solidFill>
            </a:endParaRPr>
          </a:p>
        </p:txBody>
      </p:sp>
      <p:sp>
        <p:nvSpPr>
          <p:cNvPr id="116" name="Google Shape;11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Assignment in C (pt 2)</a:t>
            </a:r>
            <a:endParaRPr/>
          </a:p>
        </p:txBody>
      </p:sp>
      <p:sp>
        <p:nvSpPr>
          <p:cNvPr id="122" name="Google Shape;122;p22"/>
          <p:cNvSpPr txBox="1">
            <a:spLocks noGrp="1"/>
          </p:cNvSpPr>
          <p:nvPr>
            <p:ph type="body" idx="1"/>
          </p:nvPr>
        </p:nvSpPr>
        <p:spPr>
          <a:xfrm>
            <a:off x="311700" y="742825"/>
            <a:ext cx="52827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variable is represented by a location</a:t>
            </a:r>
            <a:endParaRPr/>
          </a:p>
          <a:p>
            <a:pPr marL="457200" lvl="0" indent="-342900" algn="l" rtl="0">
              <a:spcBef>
                <a:spcPts val="0"/>
              </a:spcBef>
              <a:spcAft>
                <a:spcPts val="0"/>
              </a:spcAft>
              <a:buSzPts val="1800"/>
              <a:buChar char="●"/>
            </a:pPr>
            <a:r>
              <a:rPr lang="en"/>
              <a:t>Declaration ≠ initialization!</a:t>
            </a:r>
            <a:endParaRPr/>
          </a:p>
          <a:p>
            <a:pPr marL="914400" lvl="1" indent="-323850" algn="l" rtl="0">
              <a:spcBef>
                <a:spcPts val="0"/>
              </a:spcBef>
              <a:spcAft>
                <a:spcPts val="0"/>
              </a:spcAft>
              <a:buSzPts val="1500"/>
              <a:buChar char="○"/>
            </a:pPr>
            <a:r>
              <a:rPr lang="en"/>
              <a:t>Initially “garbage” or “mystery data”</a:t>
            </a:r>
            <a:endParaRPr/>
          </a:p>
          <a:p>
            <a:pPr marL="0" lvl="0" indent="0" algn="l" rtl="0">
              <a:spcBef>
                <a:spcPts val="1200"/>
              </a:spcBef>
              <a:spcAft>
                <a:spcPts val="0"/>
              </a:spcAft>
              <a:buNone/>
            </a:pPr>
            <a:r>
              <a:rPr lang="en" u="sng"/>
              <a:t>Example:</a:t>
            </a:r>
            <a:endParaRPr u="sng"/>
          </a:p>
          <a:p>
            <a:pPr marL="0" lvl="0" indent="0" algn="l" rtl="0">
              <a:lnSpc>
                <a:spcPct val="80000"/>
              </a:lnSpc>
              <a:spcBef>
                <a:spcPts val="120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y;</a:t>
            </a:r>
            <a:endParaRPr sz="1500"/>
          </a:p>
          <a:p>
            <a:pPr marL="0" lvl="0" indent="457200" algn="l" rtl="0">
              <a:lnSpc>
                <a:spcPct val="80000"/>
              </a:lnSpc>
              <a:spcBef>
                <a:spcPts val="1200"/>
              </a:spcBef>
              <a:spcAft>
                <a:spcPts val="1200"/>
              </a:spcAft>
              <a:buNone/>
            </a:pPr>
            <a:r>
              <a:rPr lang="en" sz="1500"/>
              <a:t>(</a:t>
            </a:r>
            <a:r>
              <a:rPr lang="en" sz="1500">
                <a:latin typeface="Source Code Pro"/>
                <a:ea typeface="Source Code Pro"/>
                <a:cs typeface="Source Code Pro"/>
                <a:sym typeface="Source Code Pro"/>
              </a:rPr>
              <a:t>x</a:t>
            </a:r>
            <a:r>
              <a:rPr lang="en" sz="1500"/>
              <a:t> is at address </a:t>
            </a:r>
            <a:r>
              <a:rPr lang="en" sz="1500">
                <a:latin typeface="Source Code Pro"/>
                <a:ea typeface="Source Code Pro"/>
                <a:cs typeface="Source Code Pro"/>
                <a:sym typeface="Source Code Pro"/>
              </a:rPr>
              <a:t>0x00</a:t>
            </a:r>
            <a:r>
              <a:rPr lang="en" sz="1500"/>
              <a:t>, </a:t>
            </a:r>
            <a:r>
              <a:rPr lang="en" sz="1500">
                <a:latin typeface="Source Code Pro"/>
                <a:ea typeface="Source Code Pro"/>
                <a:cs typeface="Source Code Pro"/>
                <a:sym typeface="Source Code Pro"/>
              </a:rPr>
              <a:t>y</a:t>
            </a:r>
            <a:r>
              <a:rPr lang="en" sz="1500"/>
              <a:t> is at address </a:t>
            </a:r>
            <a:r>
              <a:rPr lang="en" sz="1500">
                <a:latin typeface="Source Code Pro"/>
                <a:ea typeface="Source Code Pro"/>
                <a:cs typeface="Source Code Pro"/>
                <a:sym typeface="Source Code Pro"/>
              </a:rPr>
              <a:t>0x08</a:t>
            </a:r>
            <a:r>
              <a:rPr lang="en" sz="1500"/>
              <a:t>)</a:t>
            </a:r>
            <a:endParaRPr sz="1500"/>
          </a:p>
        </p:txBody>
      </p:sp>
      <p:sp>
        <p:nvSpPr>
          <p:cNvPr id="123" name="Google Shape;123;p22"/>
          <p:cNvSpPr/>
          <p:nvPr/>
        </p:nvSpPr>
        <p:spPr>
          <a:xfrm>
            <a:off x="6485550" y="170125"/>
            <a:ext cx="1979400" cy="787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32-bit example</a:t>
            </a:r>
            <a:endParaRPr>
              <a:solidFill>
                <a:schemeClr val="accent6"/>
              </a:solidFill>
            </a:endParaRPr>
          </a:p>
          <a:p>
            <a:pPr marL="0" lvl="0" indent="0" algn="ctr" rtl="0">
              <a:spcBef>
                <a:spcPts val="0"/>
              </a:spcBef>
              <a:spcAft>
                <a:spcPts val="0"/>
              </a:spcAft>
              <a:buNone/>
            </a:pPr>
            <a:r>
              <a:rPr lang="en" sz="1100">
                <a:solidFill>
                  <a:schemeClr val="accent6"/>
                </a:solidFill>
              </a:rPr>
              <a:t>(pointers are 4-bytes wide)</a:t>
            </a:r>
            <a:endParaRPr sz="1100">
              <a:solidFill>
                <a:schemeClr val="accent6"/>
              </a:solidFill>
            </a:endParaRPr>
          </a:p>
          <a:p>
            <a:pPr marL="0" lvl="0" indent="0" algn="ctr" rtl="0">
              <a:spcBef>
                <a:spcPts val="0"/>
              </a:spcBef>
              <a:spcAft>
                <a:spcPts val="0"/>
              </a:spcAft>
              <a:buNone/>
            </a:pPr>
            <a:r>
              <a:rPr lang="en">
                <a:solidFill>
                  <a:schemeClr val="accent6"/>
                </a:solidFill>
              </a:rPr>
              <a:t>little-endian</a:t>
            </a:r>
            <a:endParaRPr>
              <a:solidFill>
                <a:schemeClr val="accent6"/>
              </a:solidFill>
            </a:endParaRPr>
          </a:p>
        </p:txBody>
      </p:sp>
      <p:graphicFrame>
        <p:nvGraphicFramePr>
          <p:cNvPr id="124" name="Google Shape;124;p22" descr="The same diagram as before, except the data in all but the first and 3rd rows (starting addresses 0x00 and 0x08) has been greyed out."/>
          <p:cNvGraphicFramePr/>
          <p:nvPr/>
        </p:nvGraphicFramePr>
        <p:xfrm>
          <a:off x="5368275" y="1139300"/>
          <a:ext cx="3280100" cy="2864910"/>
        </p:xfrm>
        <a:graphic>
          <a:graphicData uri="http://schemas.openxmlformats.org/drawingml/2006/table">
            <a:tbl>
              <a:tblPr>
                <a:noFill/>
                <a:tableStyleId>{2AE62994-3E89-4BCC-B1D9-2995BD32B8DF}</a:tableStyleId>
              </a:tblPr>
              <a:tblGrid>
                <a:gridCol w="778300">
                  <a:extLst>
                    <a:ext uri="{9D8B030D-6E8A-4147-A177-3AD203B41FA5}">
                      <a16:colId xmlns:a16="http://schemas.microsoft.com/office/drawing/2014/main" val="20000"/>
                    </a:ext>
                  </a:extLst>
                </a:gridCol>
                <a:gridCol w="625450">
                  <a:extLst>
                    <a:ext uri="{9D8B030D-6E8A-4147-A177-3AD203B41FA5}">
                      <a16:colId xmlns:a16="http://schemas.microsoft.com/office/drawing/2014/main" val="20001"/>
                    </a:ext>
                  </a:extLst>
                </a:gridCol>
                <a:gridCol w="625450">
                  <a:extLst>
                    <a:ext uri="{9D8B030D-6E8A-4147-A177-3AD203B41FA5}">
                      <a16:colId xmlns:a16="http://schemas.microsoft.com/office/drawing/2014/main" val="20002"/>
                    </a:ext>
                  </a:extLst>
                </a:gridCol>
                <a:gridCol w="625450">
                  <a:extLst>
                    <a:ext uri="{9D8B030D-6E8A-4147-A177-3AD203B41FA5}">
                      <a16:colId xmlns:a16="http://schemas.microsoft.com/office/drawing/2014/main" val="20003"/>
                    </a:ext>
                  </a:extLst>
                </a:gridCol>
                <a:gridCol w="6254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0x0</a:t>
                      </a:r>
                      <a:endParaRPr sz="1200"/>
                    </a:p>
                  </a:txBody>
                  <a:tcPr marL="91425" marR="91425" marT="91425" marB="91425">
                    <a:lnL w="19050" cap="flat" cmpd="sng">
                      <a:solidFill>
                        <a:schemeClr val="dk1">
                          <a:alpha val="0"/>
                        </a:schemeClr>
                      </a:solidFill>
                      <a:prstDash val="solid"/>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0x1</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0x3</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b="1">
                          <a:solidFill>
                            <a:srgbClr val="7030A0"/>
                          </a:solidFill>
                        </a:rPr>
                        <a:t>0x00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01</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29</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F3</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b="1">
                          <a:solidFill>
                            <a:srgbClr val="7030A0"/>
                          </a:solidFill>
                        </a:rPr>
                        <a:t>0x04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A7</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32</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b="1">
                          <a:solidFill>
                            <a:srgbClr val="7030A0"/>
                          </a:solidFill>
                        </a:rPr>
                        <a:t>0x08</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01</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b="1">
                          <a:solidFill>
                            <a:srgbClr val="7030A0"/>
                          </a:solidFill>
                        </a:rPr>
                        <a:t>0x0C</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DE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AD</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BE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EF</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b="1">
                          <a:solidFill>
                            <a:srgbClr val="7030A0"/>
                          </a:solidFill>
                        </a:rPr>
                        <a:t>0x10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26</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500" b="1">
                          <a:solidFill>
                            <a:srgbClr val="7030A0"/>
                          </a:solidFill>
                        </a:rPr>
                        <a:t>0x14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25" name="Google Shape;125;p22" descr="label for first row in memory (beginning with address 0x00"/>
          <p:cNvSpPr txBox="1"/>
          <p:nvPr/>
        </p:nvSpPr>
        <p:spPr>
          <a:xfrm>
            <a:off x="8659125" y="1551588"/>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rPr>
              <a:t>x</a:t>
            </a:r>
            <a:endParaRPr sz="1800">
              <a:solidFill>
                <a:schemeClr val="accent6"/>
              </a:solidFill>
            </a:endParaRPr>
          </a:p>
        </p:txBody>
      </p:sp>
      <p:sp>
        <p:nvSpPr>
          <p:cNvPr id="126" name="Google Shape;126;p22" descr="label for 3rd row in memory (beginning with address 0x08)"/>
          <p:cNvSpPr txBox="1"/>
          <p:nvPr/>
        </p:nvSpPr>
        <p:spPr>
          <a:xfrm>
            <a:off x="8659125" y="2367000"/>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rPr>
              <a:t>y</a:t>
            </a:r>
            <a:endParaRPr sz="1800">
              <a:solidFill>
                <a:srgbClr val="0000FF"/>
              </a:solidFill>
            </a:endParaRPr>
          </a:p>
        </p:txBody>
      </p:sp>
      <p:sp>
        <p:nvSpPr>
          <p:cNvPr id="127" name="Google Shape;1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Assignment in C (pt 3)</a:t>
            </a:r>
            <a:endParaRPr/>
          </a:p>
        </p:txBody>
      </p:sp>
      <p:sp>
        <p:nvSpPr>
          <p:cNvPr id="133" name="Google Shape;133;p23"/>
          <p:cNvSpPr txBox="1">
            <a:spLocks noGrp="1"/>
          </p:cNvSpPr>
          <p:nvPr>
            <p:ph type="body" idx="1"/>
          </p:nvPr>
        </p:nvSpPr>
        <p:spPr>
          <a:xfrm>
            <a:off x="311700" y="742825"/>
            <a:ext cx="52827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Source Code Pro"/>
              <a:buChar char="●"/>
            </a:pPr>
            <a:r>
              <a:rPr lang="en">
                <a:latin typeface="Source Code Pro"/>
                <a:ea typeface="Source Code Pro"/>
                <a:cs typeface="Source Code Pro"/>
                <a:sym typeface="Source Code Pro"/>
              </a:rPr>
              <a:t>Left hand side = Right hand side</a:t>
            </a:r>
            <a:endParaRPr>
              <a:latin typeface="Source Code Pro"/>
              <a:ea typeface="Source Code Pro"/>
              <a:cs typeface="Source Code Pro"/>
              <a:sym typeface="Source Code Pro"/>
            </a:endParaRPr>
          </a:p>
          <a:p>
            <a:pPr marL="914400" lvl="1" indent="-323850" algn="l" rtl="0">
              <a:spcBef>
                <a:spcPts val="0"/>
              </a:spcBef>
              <a:spcAft>
                <a:spcPts val="0"/>
              </a:spcAft>
              <a:buSzPts val="1500"/>
              <a:buChar char="○"/>
            </a:pPr>
            <a:r>
              <a:rPr lang="en"/>
              <a:t>LHS must evaluate to a </a:t>
            </a:r>
            <a:r>
              <a:rPr lang="en" i="1"/>
              <a:t>location</a:t>
            </a:r>
            <a:endParaRPr/>
          </a:p>
          <a:p>
            <a:pPr marL="914400" lvl="1" indent="-323850" algn="l" rtl="0">
              <a:spcBef>
                <a:spcPts val="0"/>
              </a:spcBef>
              <a:spcAft>
                <a:spcPts val="0"/>
              </a:spcAft>
              <a:buSzPts val="1500"/>
              <a:buChar char="○"/>
            </a:pPr>
            <a:r>
              <a:rPr lang="en"/>
              <a:t>RHS must evaluate to a </a:t>
            </a:r>
            <a:r>
              <a:rPr lang="en" i="1"/>
              <a:t>value</a:t>
            </a:r>
            <a:endParaRPr/>
          </a:p>
          <a:p>
            <a:pPr marL="1371600" lvl="2" indent="-323850" algn="l" rtl="0">
              <a:spcBef>
                <a:spcPts val="0"/>
              </a:spcBef>
              <a:spcAft>
                <a:spcPts val="0"/>
              </a:spcAft>
              <a:buSzPts val="1500"/>
              <a:buChar char="■"/>
            </a:pPr>
            <a:r>
              <a:rPr lang="en"/>
              <a:t>Could be an address, or any other data</a:t>
            </a:r>
            <a:endParaRPr/>
          </a:p>
          <a:p>
            <a:pPr marL="914400" lvl="1" indent="-323850" algn="l" rtl="0">
              <a:spcBef>
                <a:spcPts val="0"/>
              </a:spcBef>
              <a:spcAft>
                <a:spcPts val="0"/>
              </a:spcAft>
              <a:buSzPts val="1500"/>
              <a:buChar char="○"/>
            </a:pPr>
            <a:r>
              <a:rPr lang="en"/>
              <a:t>Store RHS value at LHS location</a:t>
            </a:r>
            <a:endParaRPr/>
          </a:p>
          <a:p>
            <a:pPr marL="0" lvl="0" indent="0" algn="l" rtl="0">
              <a:spcBef>
                <a:spcPts val="1200"/>
              </a:spcBef>
              <a:spcAft>
                <a:spcPts val="0"/>
              </a:spcAft>
              <a:buNone/>
            </a:pPr>
            <a:r>
              <a:rPr lang="en" u="sng"/>
              <a:t>Example:</a:t>
            </a:r>
            <a:endParaRPr u="sng"/>
          </a:p>
          <a:p>
            <a:pPr marL="0" lvl="0" indent="0" algn="l" rtl="0">
              <a:lnSpc>
                <a:spcPct val="80000"/>
              </a:lnSpc>
              <a:spcBef>
                <a:spcPts val="120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2"/>
                </a:solidFill>
                <a:latin typeface="Source Code Pro"/>
                <a:ea typeface="Source Code Pro"/>
                <a:cs typeface="Source Code Pro"/>
                <a:sym typeface="Source Code Pro"/>
              </a:rPr>
              <a:t> x, y;</a:t>
            </a:r>
            <a:endParaRPr sz="1500"/>
          </a:p>
          <a:p>
            <a:pPr marL="0" lvl="0" indent="0" algn="l" rtl="0">
              <a:lnSpc>
                <a:spcPct val="80000"/>
              </a:lnSpc>
              <a:spcBef>
                <a:spcPts val="1200"/>
              </a:spcBef>
              <a:spcAft>
                <a:spcPts val="1200"/>
              </a:spcAft>
              <a:buNone/>
            </a:pPr>
            <a:r>
              <a:rPr lang="en">
                <a:solidFill>
                  <a:schemeClr val="dk2"/>
                </a:solidFill>
                <a:latin typeface="Source Code Pro"/>
                <a:ea typeface="Source Code Pro"/>
                <a:cs typeface="Source Code Pro"/>
                <a:sym typeface="Source Code Pro"/>
              </a:rPr>
              <a:t>x = </a:t>
            </a:r>
            <a:r>
              <a:rPr lang="en">
                <a:solidFill>
                  <a:srgbClr val="38761D"/>
                </a:solidFill>
                <a:latin typeface="Source Code Pro"/>
                <a:ea typeface="Source Code Pro"/>
                <a:cs typeface="Source Code Pro"/>
                <a:sym typeface="Source Code Pro"/>
              </a:rPr>
              <a:t>0</a:t>
            </a:r>
            <a:r>
              <a:rPr lang="en">
                <a:solidFill>
                  <a:schemeClr val="dk2"/>
                </a:solidFill>
                <a:latin typeface="Source Code Pro"/>
                <a:ea typeface="Source Code Pro"/>
                <a:cs typeface="Source Code Pro"/>
                <a:sym typeface="Source Code Pro"/>
              </a:rPr>
              <a:t>;</a:t>
            </a:r>
            <a:endParaRPr>
              <a:solidFill>
                <a:schemeClr val="dk2"/>
              </a:solidFill>
              <a:latin typeface="Source Code Pro"/>
              <a:ea typeface="Source Code Pro"/>
              <a:cs typeface="Source Code Pro"/>
              <a:sym typeface="Source Code Pro"/>
            </a:endParaRPr>
          </a:p>
        </p:txBody>
      </p:sp>
      <p:sp>
        <p:nvSpPr>
          <p:cNvPr id="134" name="Google Shape;134;p23"/>
          <p:cNvSpPr/>
          <p:nvPr/>
        </p:nvSpPr>
        <p:spPr>
          <a:xfrm>
            <a:off x="6485550" y="170125"/>
            <a:ext cx="1979400" cy="787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32-bit example</a:t>
            </a:r>
            <a:endParaRPr>
              <a:solidFill>
                <a:schemeClr val="accent6"/>
              </a:solidFill>
            </a:endParaRPr>
          </a:p>
          <a:p>
            <a:pPr marL="0" lvl="0" indent="0" algn="ctr" rtl="0">
              <a:spcBef>
                <a:spcPts val="0"/>
              </a:spcBef>
              <a:spcAft>
                <a:spcPts val="0"/>
              </a:spcAft>
              <a:buNone/>
            </a:pPr>
            <a:r>
              <a:rPr lang="en" sz="1100">
                <a:solidFill>
                  <a:schemeClr val="accent6"/>
                </a:solidFill>
              </a:rPr>
              <a:t>(pointers are 4-bytes wide)</a:t>
            </a:r>
            <a:endParaRPr sz="1100">
              <a:solidFill>
                <a:schemeClr val="accent6"/>
              </a:solidFill>
            </a:endParaRPr>
          </a:p>
          <a:p>
            <a:pPr marL="0" lvl="0" indent="0" algn="ctr" rtl="0">
              <a:spcBef>
                <a:spcPts val="0"/>
              </a:spcBef>
              <a:spcAft>
                <a:spcPts val="0"/>
              </a:spcAft>
              <a:buNone/>
            </a:pPr>
            <a:r>
              <a:rPr lang="en">
                <a:solidFill>
                  <a:schemeClr val="accent6"/>
                </a:solidFill>
              </a:rPr>
              <a:t>little-endian</a:t>
            </a:r>
            <a:endParaRPr>
              <a:solidFill>
                <a:schemeClr val="accent6"/>
              </a:solidFill>
            </a:endParaRPr>
          </a:p>
        </p:txBody>
      </p:sp>
      <p:graphicFrame>
        <p:nvGraphicFramePr>
          <p:cNvPr id="135" name="Google Shape;135;p23" descr="The same diagram as the previous slide, but the first row in memory (starting with address 0x00) has been replaced with 00 00 00 00, and is written in red."/>
          <p:cNvGraphicFramePr/>
          <p:nvPr/>
        </p:nvGraphicFramePr>
        <p:xfrm>
          <a:off x="5368275" y="1139300"/>
          <a:ext cx="3280100" cy="2864910"/>
        </p:xfrm>
        <a:graphic>
          <a:graphicData uri="http://schemas.openxmlformats.org/drawingml/2006/table">
            <a:tbl>
              <a:tblPr>
                <a:noFill/>
                <a:tableStyleId>{2AE62994-3E89-4BCC-B1D9-2995BD32B8DF}</a:tableStyleId>
              </a:tblPr>
              <a:tblGrid>
                <a:gridCol w="778300">
                  <a:extLst>
                    <a:ext uri="{9D8B030D-6E8A-4147-A177-3AD203B41FA5}">
                      <a16:colId xmlns:a16="http://schemas.microsoft.com/office/drawing/2014/main" val="20000"/>
                    </a:ext>
                  </a:extLst>
                </a:gridCol>
                <a:gridCol w="625450">
                  <a:extLst>
                    <a:ext uri="{9D8B030D-6E8A-4147-A177-3AD203B41FA5}">
                      <a16:colId xmlns:a16="http://schemas.microsoft.com/office/drawing/2014/main" val="20001"/>
                    </a:ext>
                  </a:extLst>
                </a:gridCol>
                <a:gridCol w="625450">
                  <a:extLst>
                    <a:ext uri="{9D8B030D-6E8A-4147-A177-3AD203B41FA5}">
                      <a16:colId xmlns:a16="http://schemas.microsoft.com/office/drawing/2014/main" val="20002"/>
                    </a:ext>
                  </a:extLst>
                </a:gridCol>
                <a:gridCol w="625450">
                  <a:extLst>
                    <a:ext uri="{9D8B030D-6E8A-4147-A177-3AD203B41FA5}">
                      <a16:colId xmlns:a16="http://schemas.microsoft.com/office/drawing/2014/main" val="20003"/>
                    </a:ext>
                  </a:extLst>
                </a:gridCol>
                <a:gridCol w="6254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t>0x0</a:t>
                      </a:r>
                      <a:endParaRPr sz="1200"/>
                    </a:p>
                  </a:txBody>
                  <a:tcPr marL="91425" marR="91425" marT="91425" marB="91425">
                    <a:lnL w="19050" cap="flat" cmpd="sng">
                      <a:solidFill>
                        <a:schemeClr val="dk1">
                          <a:alpha val="0"/>
                        </a:schemeClr>
                      </a:solidFill>
                      <a:prstDash val="solid"/>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0x1</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0x2</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rgbClr val="6AA84F">
                          <a:alpha val="0"/>
                        </a:srgbClr>
                      </a:solidFill>
                      <a:prstDash val="dash"/>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t>0x3</a:t>
                      </a:r>
                      <a:endParaRPr sz="1200"/>
                    </a:p>
                  </a:txBody>
                  <a:tcPr marL="91425" marR="91425" marT="91425" marB="91425">
                    <a:lnL w="19050" cap="flat" cmpd="sng">
                      <a:solidFill>
                        <a:srgbClr val="6AA84F">
                          <a:alpha val="0"/>
                        </a:srgbClr>
                      </a:solidFill>
                      <a:prstDash val="dash"/>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b="1">
                          <a:solidFill>
                            <a:srgbClr val="7030A0"/>
                          </a:solidFill>
                        </a:rPr>
                        <a:t>0x00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6"/>
                          </a:solidFill>
                        </a:rPr>
                        <a:t>00</a:t>
                      </a:r>
                      <a:endParaRPr>
                        <a:solidFill>
                          <a:schemeClr val="accent6"/>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b="1">
                          <a:solidFill>
                            <a:srgbClr val="7030A0"/>
                          </a:solidFill>
                        </a:rPr>
                        <a:t>0x04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A7</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32</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b="1">
                          <a:solidFill>
                            <a:srgbClr val="7030A0"/>
                          </a:solidFill>
                        </a:rPr>
                        <a:t>0x08</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01</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00</a:t>
                      </a:r>
                      <a:endParaRPr>
                        <a:solidFill>
                          <a:schemeClr val="dk1"/>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b="1">
                          <a:solidFill>
                            <a:srgbClr val="7030A0"/>
                          </a:solidFill>
                        </a:rPr>
                        <a:t>0x0C</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DE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AD</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BE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EF</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b="1">
                          <a:solidFill>
                            <a:srgbClr val="7030A0"/>
                          </a:solidFill>
                        </a:rPr>
                        <a:t>0x10</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26</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00</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500" b="1">
                          <a:solidFill>
                            <a:srgbClr val="7030A0"/>
                          </a:solidFill>
                        </a:rPr>
                        <a:t>0x14</a:t>
                      </a:r>
                      <a:endParaRPr sz="1500" b="1">
                        <a:solidFill>
                          <a:srgbClr val="7030A0"/>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chemeClr val="dk1"/>
                      </a:solidFill>
                      <a:prstDash val="solid"/>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rgbClr val="6AA84F"/>
                      </a:solidFill>
                      <a:prstDash val="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B7B7B7"/>
                          </a:solidFill>
                        </a:rPr>
                        <a:t>EE</a:t>
                      </a:r>
                      <a:endParaRPr>
                        <a:solidFill>
                          <a:srgbClr val="B7B7B7"/>
                        </a:solidFill>
                      </a:endParaRPr>
                    </a:p>
                  </a:txBody>
                  <a:tcPr marL="91425" marR="91425" marT="91425" marB="91425">
                    <a:lnL w="19050" cap="flat" cmpd="sng">
                      <a:solidFill>
                        <a:srgbClr val="6AA84F"/>
                      </a:solidFill>
                      <a:prstDash val="dash"/>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36" name="Google Shape;136;p23" descr="label for first row in memory (beginning with address 0x00"/>
          <p:cNvSpPr txBox="1"/>
          <p:nvPr/>
        </p:nvSpPr>
        <p:spPr>
          <a:xfrm>
            <a:off x="8659125" y="1551588"/>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rPr>
              <a:t>x</a:t>
            </a:r>
            <a:endParaRPr sz="1800">
              <a:solidFill>
                <a:schemeClr val="accent6"/>
              </a:solidFill>
            </a:endParaRPr>
          </a:p>
        </p:txBody>
      </p:sp>
      <p:sp>
        <p:nvSpPr>
          <p:cNvPr id="137" name="Google Shape;137;p23" descr="label for 3rd row in memory (beginning with address 0x08)"/>
          <p:cNvSpPr txBox="1"/>
          <p:nvPr/>
        </p:nvSpPr>
        <p:spPr>
          <a:xfrm>
            <a:off x="8659125" y="2367000"/>
            <a:ext cx="435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rPr>
              <a:t>y</a:t>
            </a:r>
            <a:endParaRPr sz="1800">
              <a:solidFill>
                <a:srgbClr val="0000FF"/>
              </a:solidFill>
            </a:endParaRPr>
          </a:p>
        </p:txBody>
      </p:sp>
      <p:sp>
        <p:nvSpPr>
          <p:cNvPr id="138" name="Google Shape;13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3208</Words>
  <Application>Microsoft Office PowerPoint</Application>
  <PresentationFormat>On-screen Show (16:9)</PresentationFormat>
  <Paragraphs>890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Source Code Pro</vt:lpstr>
      <vt:lpstr>Play</vt:lpstr>
      <vt:lpstr>Simple Light UW 351</vt:lpstr>
      <vt:lpstr>Memory, Data, &amp; Addressing II</vt:lpstr>
      <vt:lpstr>Administrivia</vt:lpstr>
      <vt:lpstr>Reminder: Lab Late Days</vt:lpstr>
      <vt:lpstr>Recap: CPU and Memory</vt:lpstr>
      <vt:lpstr>Lecture Outline</vt:lpstr>
      <vt:lpstr>Review Question</vt:lpstr>
      <vt:lpstr>Assignment in C</vt:lpstr>
      <vt:lpstr>Assignment in C (pt 2)</vt:lpstr>
      <vt:lpstr>Assignment in C (pt 3)</vt:lpstr>
      <vt:lpstr>Assignment in C (pt 4)</vt:lpstr>
      <vt:lpstr>Assignment in C (pt 6)</vt:lpstr>
      <vt:lpstr>Assignment in C (pt 7)</vt:lpstr>
      <vt:lpstr>Assignment in C (pt 8)</vt:lpstr>
      <vt:lpstr>Pointer Arithmetic (Review)</vt:lpstr>
      <vt:lpstr>Assignment in C (pt 8)</vt:lpstr>
      <vt:lpstr>Arrays in C (Review)</vt:lpstr>
      <vt:lpstr>Arrays in C Example</vt:lpstr>
      <vt:lpstr>Arrays in C Example (pt 2)</vt:lpstr>
      <vt:lpstr>Arrays in C Example (pt 3)</vt:lpstr>
      <vt:lpstr>Arrays in C Example (pt 4)</vt:lpstr>
      <vt:lpstr>Arrays and Pointer Arithmetic</vt:lpstr>
      <vt:lpstr>Polling Question</vt:lpstr>
      <vt:lpstr>Representing Strings (Review)</vt:lpstr>
      <vt:lpstr>Representing Strings (Review) (pt 2)</vt:lpstr>
      <vt:lpstr>Endianness and Strings</vt:lpstr>
      <vt:lpstr>Examining Data Representations</vt:lpstr>
      <vt:lpstr>Examining Data Representations (pt 2)</vt:lpstr>
      <vt:lpstr>show_bytes Execution Example</vt:lpstr>
      <vt:lpstr>Box-and-Arrow Diagrams (Review)</vt:lpstr>
      <vt:lpstr>Polling Question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2</cp:revision>
  <dcterms:modified xsi:type="dcterms:W3CDTF">2024-06-26T01:40:40Z</dcterms:modified>
</cp:coreProperties>
</file>