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Source Code Pro" panose="020B0509030403020204" pitchFamily="49"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E677DB-D2A0-49FC-A8F4-67CC22253734}">
  <a:tblStyle styleId="{3BE677DB-D2A0-49FC-A8F4-67CC222537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48BD5A5-5CE1-440C-9824-34DE9BE7A6B6}"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68" autoAdjust="0"/>
  </p:normalViewPr>
  <p:slideViewPr>
    <p:cSldViewPr snapToGrid="0">
      <p:cViewPr varScale="1">
        <p:scale>
          <a:sx n="56" d="100"/>
          <a:sy n="56" d="100"/>
        </p:scale>
        <p:origin x="16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3a4fa4e8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3a4fa4e8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~1:25-1:30</a:t>
            </a:r>
            <a:endParaRPr/>
          </a:p>
        </p:txBody>
      </p:sp>
      <p:sp>
        <p:nvSpPr>
          <p:cNvPr id="135" name="Google Shape;135;g273a4fa4e87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3a4fa4e8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73a4fa4e8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3a4fa4e8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73a4fa4e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3a4fa4e8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3a4fa4e87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~1:45-1:50</a:t>
            </a:r>
            <a:endParaRPr/>
          </a:p>
        </p:txBody>
      </p:sp>
      <p:sp>
        <p:nvSpPr>
          <p:cNvPr id="193" name="Google Shape;193;g273a4fa4e87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4c15fd923_0_1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 if we’re in base 4, then we have the symbols 0-3. After that, we have to go to double-digits, so we’d write the number four as 10, five as 11, etc.</a:t>
            </a:r>
            <a:endParaRPr dirty="0"/>
          </a:p>
        </p:txBody>
      </p:sp>
      <p:sp>
        <p:nvSpPr>
          <p:cNvPr id="199" name="Google Shape;199;g2e4c15fd923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4c15fd923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e4c15fd923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5f585579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start by listing all the powers of 4 that are &lt;= the target number. This tells us what the values of each place will be. Starting from highest to lowest, we have:</a:t>
            </a:r>
            <a:br>
              <a:rPr lang="en-US" dirty="0"/>
            </a:br>
            <a:r>
              <a:rPr lang="en-US" dirty="0"/>
              <a:t>64, 16, 4, 1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Then, starting from the highest one, we figure out how many times we can fit that into the target number (i.e. what should the value of that place be), subtract that amount, and then continue to the next base.</a:t>
            </a:r>
          </a:p>
        </p:txBody>
      </p:sp>
      <p:sp>
        <p:nvSpPr>
          <p:cNvPr id="219" name="Google Shape;219;g2e5f585579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4c6439b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base 8, the lowest place represents 1s, the next is 8s, and the next is 64s, so the final value of this number is 1*64+0*8+7*1 = 71</a:t>
            </a:r>
            <a:endParaRPr dirty="0"/>
          </a:p>
        </p:txBody>
      </p:sp>
      <p:sp>
        <p:nvSpPr>
          <p:cNvPr id="226" name="Google Shape;226;g2e4c6439b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4c6439b2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e4c6439b2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5f585579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2e5f585579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e5f585579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We list the powers of 16 that are &lt;= 108:</a:t>
            </a:r>
          </a:p>
          <a:p>
            <a:pPr marL="0" lvl="0" indent="0" algn="l" rtl="0">
              <a:spcBef>
                <a:spcPts val="0"/>
              </a:spcBef>
              <a:spcAft>
                <a:spcPts val="0"/>
              </a:spcAft>
              <a:buNone/>
            </a:pPr>
            <a:r>
              <a:rPr lang="en-US" dirty="0"/>
              <a:t>16, 1</a:t>
            </a:r>
          </a:p>
          <a:p>
            <a:pPr marL="0" lvl="0" indent="0" algn="l" rtl="0">
              <a:spcBef>
                <a:spcPts val="0"/>
              </a:spcBef>
              <a:spcAft>
                <a:spcPts val="0"/>
              </a:spcAft>
              <a:buNone/>
            </a:pPr>
            <a:r>
              <a:rPr lang="en-US" dirty="0"/>
              <a:t>Then we figure out how many times 16 can go into 108, which is 6, so that’s the value of our 16s place. 16*6=96, subtracting that from 108, we get 12, so that is how many we have in our 1s place. 12 in hex is C, so the final value is 0x6C.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Split the number into groups of 4, starting from the right. The leftmost group will have 3 bits, so we add a leading 0. Then, we plug these values into the chart and get the result 0x4DAD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 Plug the hex values into the chart, and we get 0b0011 1100 1001. Removing the two leading 0s gets us 0b1111001001</a:t>
            </a:r>
          </a:p>
        </p:txBody>
      </p:sp>
      <p:sp>
        <p:nvSpPr>
          <p:cNvPr id="263" name="Google Shape;263;g2e5f58557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4c6439b2e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g2e4c6439b2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5f5855792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g2e5f5855792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5f5855792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g2e5f5855792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e5f5855792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e5f5855792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e5f5855792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2e5f5855792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73ad169251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273ad169251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73a4fa518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273a4fa51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3a4fa5187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73a4fa5187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73a4fa5187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Software Applications = most of CSE</a:t>
            </a:r>
          </a:p>
          <a:p>
            <a:pPr marL="0" lvl="0" indent="0" algn="l" rtl="0">
              <a:spcBef>
                <a:spcPts val="0"/>
              </a:spcBef>
              <a:spcAft>
                <a:spcPts val="0"/>
              </a:spcAft>
              <a:buNone/>
            </a:pPr>
            <a:r>
              <a:rPr lang="en-US" dirty="0"/>
              <a:t>Operating Systems = CSE451 (and some other courses)</a:t>
            </a:r>
          </a:p>
          <a:p>
            <a:pPr marL="0" lvl="0" indent="0" algn="l" rtl="0">
              <a:spcBef>
                <a:spcPts val="0"/>
              </a:spcBef>
              <a:spcAft>
                <a:spcPts val="0"/>
              </a:spcAft>
              <a:buNone/>
            </a:pPr>
            <a:r>
              <a:rPr lang="en-US" dirty="0"/>
              <a:t>Hardware = most of ECE, CSE369, 371, and 469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CSE351 lives between OS and Hardware</a:t>
            </a:r>
            <a:endParaRPr dirty="0"/>
          </a:p>
        </p:txBody>
      </p:sp>
      <p:sp>
        <p:nvSpPr>
          <p:cNvPr id="120" name="Google Shape;120;g273a4fa518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3a4fa5187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273a4fa5187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rgbClr val="757575"/>
              </a:buClr>
              <a:buSzPts val="3700"/>
              <a:buNone/>
              <a:defRPr sz="3700">
                <a:solidFill>
                  <a:srgbClr val="757575"/>
                </a:solidFill>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9" name="Google Shape;49;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dk1"/>
              </a:buClr>
              <a:buSzPts val="2400"/>
              <a:buChar char="●"/>
              <a:defRPr>
                <a:solidFill>
                  <a:schemeClr val="dk1"/>
                </a:solidFill>
              </a:defRPr>
            </a:lvl1pPr>
            <a:lvl2pPr marL="914400" lvl="1" indent="-349250" algn="ctr">
              <a:spcBef>
                <a:spcPts val="0"/>
              </a:spcBef>
              <a:spcAft>
                <a:spcPts val="0"/>
              </a:spcAft>
              <a:buClr>
                <a:schemeClr val="dk1"/>
              </a:buClr>
              <a:buSzPts val="1900"/>
              <a:buChar char="○"/>
              <a:defRPr>
                <a:solidFill>
                  <a:schemeClr val="dk1"/>
                </a:solidFill>
              </a:defRPr>
            </a:lvl2pPr>
            <a:lvl3pPr marL="1371600" lvl="2" indent="-349250" algn="ctr">
              <a:spcBef>
                <a:spcPts val="0"/>
              </a:spcBef>
              <a:spcAft>
                <a:spcPts val="0"/>
              </a:spcAft>
              <a:buClr>
                <a:schemeClr val="dk1"/>
              </a:buClr>
              <a:buSzPts val="1900"/>
              <a:buChar char="■"/>
              <a:defRPr>
                <a:solidFill>
                  <a:schemeClr val="dk1"/>
                </a:solidFill>
              </a:defRPr>
            </a:lvl3pPr>
            <a:lvl4pPr marL="1828800" lvl="3" indent="-349250" algn="ctr">
              <a:spcBef>
                <a:spcPts val="0"/>
              </a:spcBef>
              <a:spcAft>
                <a:spcPts val="0"/>
              </a:spcAft>
              <a:buClr>
                <a:schemeClr val="dk1"/>
              </a:buClr>
              <a:buSzPts val="1900"/>
              <a:buChar char="●"/>
              <a:defRPr>
                <a:solidFill>
                  <a:schemeClr val="dk1"/>
                </a:solidFill>
              </a:defRPr>
            </a:lvl4pPr>
            <a:lvl5pPr marL="2286000" lvl="4" indent="-349250" algn="ctr">
              <a:spcBef>
                <a:spcPts val="0"/>
              </a:spcBef>
              <a:spcAft>
                <a:spcPts val="0"/>
              </a:spcAft>
              <a:buClr>
                <a:schemeClr val="dk1"/>
              </a:buClr>
              <a:buSzPts val="1900"/>
              <a:buChar char="○"/>
              <a:defRPr>
                <a:solidFill>
                  <a:schemeClr val="dk1"/>
                </a:solidFill>
              </a:defRPr>
            </a:lvl5pPr>
            <a:lvl6pPr marL="2743200" lvl="5" indent="-349250" algn="ctr">
              <a:spcBef>
                <a:spcPts val="0"/>
              </a:spcBef>
              <a:spcAft>
                <a:spcPts val="0"/>
              </a:spcAft>
              <a:buClr>
                <a:schemeClr val="dk1"/>
              </a:buClr>
              <a:buSzPts val="1900"/>
              <a:buChar char="■"/>
              <a:defRPr>
                <a:solidFill>
                  <a:schemeClr val="dk1"/>
                </a:solidFill>
              </a:defRPr>
            </a:lvl6pPr>
            <a:lvl7pPr marL="3200400" lvl="6" indent="-349250" algn="ctr">
              <a:spcBef>
                <a:spcPts val="0"/>
              </a:spcBef>
              <a:spcAft>
                <a:spcPts val="0"/>
              </a:spcAft>
              <a:buClr>
                <a:schemeClr val="dk1"/>
              </a:buClr>
              <a:buSzPts val="1900"/>
              <a:buChar char="●"/>
              <a:defRPr>
                <a:solidFill>
                  <a:schemeClr val="dk1"/>
                </a:solidFill>
              </a:defRPr>
            </a:lvl7pPr>
            <a:lvl8pPr marL="3657600" lvl="7" indent="-349250" algn="ctr">
              <a:spcBef>
                <a:spcPts val="0"/>
              </a:spcBef>
              <a:spcAft>
                <a:spcPts val="0"/>
              </a:spcAft>
              <a:buClr>
                <a:schemeClr val="dk1"/>
              </a:buClr>
              <a:buSzPts val="1900"/>
              <a:buChar char="○"/>
              <a:defRPr>
                <a:solidFill>
                  <a:schemeClr val="dk1"/>
                </a:solidFill>
              </a:defRPr>
            </a:lvl8pPr>
            <a:lvl9pPr marL="4114800" lvl="8" indent="-349250" algn="ctr">
              <a:spcBef>
                <a:spcPts val="0"/>
              </a:spcBef>
              <a:spcAft>
                <a:spcPts val="0"/>
              </a:spcAft>
              <a:buClr>
                <a:schemeClr val="dk1"/>
              </a:buClr>
              <a:buSzPts val="1900"/>
              <a:buChar char="■"/>
              <a:defRPr>
                <a:solidFill>
                  <a:schemeClr val="dk1"/>
                </a:solidFill>
              </a:defRPr>
            </a:lvl9pPr>
          </a:lstStyle>
          <a:p>
            <a:endParaRPr/>
          </a:p>
        </p:txBody>
      </p:sp>
      <p:sp>
        <p:nvSpPr>
          <p:cNvPr id="50" name="Google Shape;50;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5" name="Google Shape;55;p13"/>
          <p:cNvSpPr txBox="1">
            <a:spLocks noGrp="1"/>
          </p:cNvSpPr>
          <p:nvPr>
            <p:ph type="body" idx="1"/>
          </p:nvPr>
        </p:nvSpPr>
        <p:spPr>
          <a:xfrm>
            <a:off x="838200" y="1690813"/>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solidFill>
                  <a:schemeClr val="dk1"/>
                </a:solidFill>
              </a:defRPr>
            </a:lvl1pPr>
            <a:lvl2pPr marL="914400" lvl="1" indent="-342900" algn="l" rtl="0">
              <a:lnSpc>
                <a:spcPct val="90000"/>
              </a:lnSpc>
              <a:spcBef>
                <a:spcPts val="1600"/>
              </a:spcBef>
              <a:spcAft>
                <a:spcPts val="0"/>
              </a:spcAft>
              <a:buClr>
                <a:schemeClr val="dk1"/>
              </a:buClr>
              <a:buSzPts val="1800"/>
              <a:buChar char="○"/>
              <a:defRPr>
                <a:solidFill>
                  <a:schemeClr val="dk1"/>
                </a:solidFill>
              </a:defRPr>
            </a:lvl2pPr>
            <a:lvl3pPr marL="1371600" lvl="2" indent="-342900" algn="l" rtl="0">
              <a:lnSpc>
                <a:spcPct val="90000"/>
              </a:lnSpc>
              <a:spcBef>
                <a:spcPts val="1600"/>
              </a:spcBef>
              <a:spcAft>
                <a:spcPts val="0"/>
              </a:spcAft>
              <a:buClr>
                <a:schemeClr val="dk1"/>
              </a:buClr>
              <a:buSzPts val="1800"/>
              <a:buChar char="■"/>
              <a:defRPr>
                <a:solidFill>
                  <a:schemeClr val="dk1"/>
                </a:solidFill>
              </a:defRPr>
            </a:lvl3pPr>
            <a:lvl4pPr marL="1828800" lvl="3" indent="-342900" algn="l" rtl="0">
              <a:lnSpc>
                <a:spcPct val="90000"/>
              </a:lnSpc>
              <a:spcBef>
                <a:spcPts val="1600"/>
              </a:spcBef>
              <a:spcAft>
                <a:spcPts val="0"/>
              </a:spcAft>
              <a:buClr>
                <a:schemeClr val="dk1"/>
              </a:buClr>
              <a:buSzPts val="1800"/>
              <a:buChar char="●"/>
              <a:defRPr>
                <a:solidFill>
                  <a:schemeClr val="dk1"/>
                </a:solidFill>
              </a:defRPr>
            </a:lvl4pPr>
            <a:lvl5pPr marL="2286000" lvl="4" indent="-342900" algn="l" rtl="0">
              <a:lnSpc>
                <a:spcPct val="90000"/>
              </a:lnSpc>
              <a:spcBef>
                <a:spcPts val="1600"/>
              </a:spcBef>
              <a:spcAft>
                <a:spcPts val="0"/>
              </a:spcAft>
              <a:buClr>
                <a:schemeClr val="dk1"/>
              </a:buClr>
              <a:buSzPts val="1800"/>
              <a:buChar char="○"/>
              <a:defRPr>
                <a:solidFill>
                  <a:schemeClr val="dk1"/>
                </a:solidFill>
              </a:defRPr>
            </a:lvl5pPr>
            <a:lvl6pPr marL="2743200" lvl="5" indent="-342900" algn="l" rtl="0">
              <a:lnSpc>
                <a:spcPct val="90000"/>
              </a:lnSpc>
              <a:spcBef>
                <a:spcPts val="1600"/>
              </a:spcBef>
              <a:spcAft>
                <a:spcPts val="0"/>
              </a:spcAft>
              <a:buClr>
                <a:schemeClr val="dk1"/>
              </a:buClr>
              <a:buSzPts val="1800"/>
              <a:buChar char="■"/>
              <a:defRPr>
                <a:solidFill>
                  <a:schemeClr val="dk1"/>
                </a:solidFill>
              </a:defRPr>
            </a:lvl6pPr>
            <a:lvl7pPr marL="3200400" lvl="6" indent="-342900" algn="l" rtl="0">
              <a:lnSpc>
                <a:spcPct val="90000"/>
              </a:lnSpc>
              <a:spcBef>
                <a:spcPts val="1600"/>
              </a:spcBef>
              <a:spcAft>
                <a:spcPts val="0"/>
              </a:spcAft>
              <a:buClr>
                <a:schemeClr val="dk1"/>
              </a:buClr>
              <a:buSzPts val="1800"/>
              <a:buChar char="●"/>
              <a:defRPr>
                <a:solidFill>
                  <a:schemeClr val="dk1"/>
                </a:solidFill>
              </a:defRPr>
            </a:lvl7pPr>
            <a:lvl8pPr marL="3657600" lvl="7" indent="-342900" algn="l" rtl="0">
              <a:lnSpc>
                <a:spcPct val="90000"/>
              </a:lnSpc>
              <a:spcBef>
                <a:spcPts val="1600"/>
              </a:spcBef>
              <a:spcAft>
                <a:spcPts val="0"/>
              </a:spcAft>
              <a:buClr>
                <a:schemeClr val="dk1"/>
              </a:buClr>
              <a:buSzPts val="1800"/>
              <a:buChar char="○"/>
              <a:defRPr>
                <a:solidFill>
                  <a:schemeClr val="dk1"/>
                </a:solidFill>
              </a:defRPr>
            </a:lvl8pPr>
            <a:lvl9pPr marL="4114800" lvl="8" indent="-342900" algn="l" rtl="0">
              <a:lnSpc>
                <a:spcPct val="90000"/>
              </a:lnSpc>
              <a:spcBef>
                <a:spcPts val="1600"/>
              </a:spcBef>
              <a:spcAft>
                <a:spcPts val="1600"/>
              </a:spcAft>
              <a:buClr>
                <a:schemeClr val="dk1"/>
              </a:buClr>
              <a:buSzPts val="1800"/>
              <a:buChar char="■"/>
              <a:defRPr>
                <a:solidFill>
                  <a:schemeClr val="dk1"/>
                </a:solidFill>
              </a:defRPr>
            </a:lvl9pPr>
          </a:lstStyle>
          <a:p>
            <a:endParaRPr/>
          </a:p>
        </p:txBody>
      </p:sp>
      <p:sp>
        <p:nvSpPr>
          <p:cNvPr id="56" name="Google Shape;56;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9" name="Google Shape;59;p14"/>
          <p:cNvSpPr txBox="1">
            <a:spLocks noGrp="1"/>
          </p:cNvSpPr>
          <p:nvPr>
            <p:ph type="body" idx="1"/>
          </p:nvPr>
        </p:nvSpPr>
        <p:spPr>
          <a:xfrm>
            <a:off x="838200" y="16908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solidFill>
                  <a:schemeClr val="dk1"/>
                </a:solidFill>
              </a:defRPr>
            </a:lvl1pPr>
            <a:lvl2pPr marL="914400" lvl="1" indent="-342900" algn="l" rtl="0">
              <a:lnSpc>
                <a:spcPct val="90000"/>
              </a:lnSpc>
              <a:spcBef>
                <a:spcPts val="1600"/>
              </a:spcBef>
              <a:spcAft>
                <a:spcPts val="0"/>
              </a:spcAft>
              <a:buClr>
                <a:schemeClr val="dk1"/>
              </a:buClr>
              <a:buSzPts val="1800"/>
              <a:buChar char="○"/>
              <a:defRPr>
                <a:solidFill>
                  <a:schemeClr val="dk1"/>
                </a:solidFill>
              </a:defRPr>
            </a:lvl2pPr>
            <a:lvl3pPr marL="1371600" lvl="2" indent="-342900" algn="l" rtl="0">
              <a:lnSpc>
                <a:spcPct val="90000"/>
              </a:lnSpc>
              <a:spcBef>
                <a:spcPts val="1600"/>
              </a:spcBef>
              <a:spcAft>
                <a:spcPts val="0"/>
              </a:spcAft>
              <a:buClr>
                <a:schemeClr val="dk1"/>
              </a:buClr>
              <a:buSzPts val="1800"/>
              <a:buChar char="■"/>
              <a:defRPr>
                <a:solidFill>
                  <a:schemeClr val="dk1"/>
                </a:solidFill>
              </a:defRPr>
            </a:lvl3pPr>
            <a:lvl4pPr marL="1828800" lvl="3" indent="-342900" algn="l" rtl="0">
              <a:lnSpc>
                <a:spcPct val="90000"/>
              </a:lnSpc>
              <a:spcBef>
                <a:spcPts val="1600"/>
              </a:spcBef>
              <a:spcAft>
                <a:spcPts val="0"/>
              </a:spcAft>
              <a:buClr>
                <a:schemeClr val="dk1"/>
              </a:buClr>
              <a:buSzPts val="1800"/>
              <a:buChar char="●"/>
              <a:defRPr>
                <a:solidFill>
                  <a:schemeClr val="dk1"/>
                </a:solidFill>
              </a:defRPr>
            </a:lvl4pPr>
            <a:lvl5pPr marL="2286000" lvl="4" indent="-342900" algn="l" rtl="0">
              <a:lnSpc>
                <a:spcPct val="90000"/>
              </a:lnSpc>
              <a:spcBef>
                <a:spcPts val="1600"/>
              </a:spcBef>
              <a:spcAft>
                <a:spcPts val="0"/>
              </a:spcAft>
              <a:buClr>
                <a:schemeClr val="dk1"/>
              </a:buClr>
              <a:buSzPts val="1800"/>
              <a:buChar char="○"/>
              <a:defRPr>
                <a:solidFill>
                  <a:schemeClr val="dk1"/>
                </a:solidFill>
              </a:defRPr>
            </a:lvl5pPr>
            <a:lvl6pPr marL="2743200" lvl="5" indent="-342900" algn="l" rtl="0">
              <a:lnSpc>
                <a:spcPct val="90000"/>
              </a:lnSpc>
              <a:spcBef>
                <a:spcPts val="1600"/>
              </a:spcBef>
              <a:spcAft>
                <a:spcPts val="0"/>
              </a:spcAft>
              <a:buClr>
                <a:schemeClr val="dk1"/>
              </a:buClr>
              <a:buSzPts val="1800"/>
              <a:buChar char="■"/>
              <a:defRPr>
                <a:solidFill>
                  <a:schemeClr val="dk1"/>
                </a:solidFill>
              </a:defRPr>
            </a:lvl6pPr>
            <a:lvl7pPr marL="3200400" lvl="6" indent="-342900" algn="l" rtl="0">
              <a:lnSpc>
                <a:spcPct val="90000"/>
              </a:lnSpc>
              <a:spcBef>
                <a:spcPts val="1600"/>
              </a:spcBef>
              <a:spcAft>
                <a:spcPts val="0"/>
              </a:spcAft>
              <a:buClr>
                <a:schemeClr val="dk1"/>
              </a:buClr>
              <a:buSzPts val="1800"/>
              <a:buChar char="●"/>
              <a:defRPr>
                <a:solidFill>
                  <a:schemeClr val="dk1"/>
                </a:solidFill>
              </a:defRPr>
            </a:lvl7pPr>
            <a:lvl8pPr marL="3657600" lvl="7" indent="-342900" algn="l" rtl="0">
              <a:lnSpc>
                <a:spcPct val="90000"/>
              </a:lnSpc>
              <a:spcBef>
                <a:spcPts val="1600"/>
              </a:spcBef>
              <a:spcAft>
                <a:spcPts val="0"/>
              </a:spcAft>
              <a:buClr>
                <a:schemeClr val="dk1"/>
              </a:buClr>
              <a:buSzPts val="1800"/>
              <a:buChar char="○"/>
              <a:defRPr>
                <a:solidFill>
                  <a:schemeClr val="dk1"/>
                </a:solidFill>
              </a:defRPr>
            </a:lvl8pPr>
            <a:lvl9pPr marL="4114800" lvl="8" indent="-342900" algn="l" rtl="0">
              <a:lnSpc>
                <a:spcPct val="90000"/>
              </a:lnSpc>
              <a:spcBef>
                <a:spcPts val="1600"/>
              </a:spcBef>
              <a:spcAft>
                <a:spcPts val="1600"/>
              </a:spcAft>
              <a:buClr>
                <a:schemeClr val="dk1"/>
              </a:buClr>
              <a:buSzPts val="1800"/>
              <a:buChar char="■"/>
              <a:defRPr>
                <a:solidFill>
                  <a:schemeClr val="dk1"/>
                </a:solidFill>
              </a:defRPr>
            </a:lvl9pPr>
          </a:lstStyle>
          <a:p>
            <a:endParaRPr/>
          </a:p>
        </p:txBody>
      </p:sp>
      <p:sp>
        <p:nvSpPr>
          <p:cNvPr id="60" name="Google Shape;60;p14"/>
          <p:cNvSpPr txBox="1">
            <a:spLocks noGrp="1"/>
          </p:cNvSpPr>
          <p:nvPr>
            <p:ph type="body" idx="2"/>
          </p:nvPr>
        </p:nvSpPr>
        <p:spPr>
          <a:xfrm>
            <a:off x="6172200" y="16908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solidFill>
                  <a:schemeClr val="dk1"/>
                </a:solidFill>
              </a:defRPr>
            </a:lvl1pPr>
            <a:lvl2pPr marL="914400" lvl="1" indent="-342900" algn="l" rtl="0">
              <a:lnSpc>
                <a:spcPct val="90000"/>
              </a:lnSpc>
              <a:spcBef>
                <a:spcPts val="1600"/>
              </a:spcBef>
              <a:spcAft>
                <a:spcPts val="0"/>
              </a:spcAft>
              <a:buClr>
                <a:schemeClr val="dk1"/>
              </a:buClr>
              <a:buSzPts val="1800"/>
              <a:buChar char="○"/>
              <a:defRPr>
                <a:solidFill>
                  <a:schemeClr val="dk1"/>
                </a:solidFill>
              </a:defRPr>
            </a:lvl2pPr>
            <a:lvl3pPr marL="1371600" lvl="2" indent="-342900" algn="l" rtl="0">
              <a:lnSpc>
                <a:spcPct val="90000"/>
              </a:lnSpc>
              <a:spcBef>
                <a:spcPts val="1600"/>
              </a:spcBef>
              <a:spcAft>
                <a:spcPts val="0"/>
              </a:spcAft>
              <a:buClr>
                <a:schemeClr val="dk1"/>
              </a:buClr>
              <a:buSzPts val="1800"/>
              <a:buChar char="■"/>
              <a:defRPr>
                <a:solidFill>
                  <a:schemeClr val="dk1"/>
                </a:solidFill>
              </a:defRPr>
            </a:lvl3pPr>
            <a:lvl4pPr marL="1828800" lvl="3" indent="-342900" algn="l" rtl="0">
              <a:lnSpc>
                <a:spcPct val="90000"/>
              </a:lnSpc>
              <a:spcBef>
                <a:spcPts val="1600"/>
              </a:spcBef>
              <a:spcAft>
                <a:spcPts val="0"/>
              </a:spcAft>
              <a:buClr>
                <a:schemeClr val="dk1"/>
              </a:buClr>
              <a:buSzPts val="1800"/>
              <a:buChar char="●"/>
              <a:defRPr>
                <a:solidFill>
                  <a:schemeClr val="dk1"/>
                </a:solidFill>
              </a:defRPr>
            </a:lvl4pPr>
            <a:lvl5pPr marL="2286000" lvl="4" indent="-342900" algn="l" rtl="0">
              <a:lnSpc>
                <a:spcPct val="90000"/>
              </a:lnSpc>
              <a:spcBef>
                <a:spcPts val="1600"/>
              </a:spcBef>
              <a:spcAft>
                <a:spcPts val="0"/>
              </a:spcAft>
              <a:buClr>
                <a:schemeClr val="dk1"/>
              </a:buClr>
              <a:buSzPts val="1800"/>
              <a:buChar char="○"/>
              <a:defRPr>
                <a:solidFill>
                  <a:schemeClr val="dk1"/>
                </a:solidFill>
              </a:defRPr>
            </a:lvl5pPr>
            <a:lvl6pPr marL="2743200" lvl="5" indent="-342900" algn="l" rtl="0">
              <a:lnSpc>
                <a:spcPct val="90000"/>
              </a:lnSpc>
              <a:spcBef>
                <a:spcPts val="1600"/>
              </a:spcBef>
              <a:spcAft>
                <a:spcPts val="0"/>
              </a:spcAft>
              <a:buClr>
                <a:schemeClr val="dk1"/>
              </a:buClr>
              <a:buSzPts val="1800"/>
              <a:buChar char="■"/>
              <a:defRPr>
                <a:solidFill>
                  <a:schemeClr val="dk1"/>
                </a:solidFill>
              </a:defRPr>
            </a:lvl6pPr>
            <a:lvl7pPr marL="3200400" lvl="6" indent="-342900" algn="l" rtl="0">
              <a:lnSpc>
                <a:spcPct val="90000"/>
              </a:lnSpc>
              <a:spcBef>
                <a:spcPts val="1600"/>
              </a:spcBef>
              <a:spcAft>
                <a:spcPts val="0"/>
              </a:spcAft>
              <a:buClr>
                <a:schemeClr val="dk1"/>
              </a:buClr>
              <a:buSzPts val="1800"/>
              <a:buChar char="●"/>
              <a:defRPr>
                <a:solidFill>
                  <a:schemeClr val="dk1"/>
                </a:solidFill>
              </a:defRPr>
            </a:lvl7pPr>
            <a:lvl8pPr marL="3657600" lvl="7" indent="-342900" algn="l" rtl="0">
              <a:lnSpc>
                <a:spcPct val="90000"/>
              </a:lnSpc>
              <a:spcBef>
                <a:spcPts val="1600"/>
              </a:spcBef>
              <a:spcAft>
                <a:spcPts val="0"/>
              </a:spcAft>
              <a:buClr>
                <a:schemeClr val="dk1"/>
              </a:buClr>
              <a:buSzPts val="1800"/>
              <a:buChar char="○"/>
              <a:defRPr>
                <a:solidFill>
                  <a:schemeClr val="dk1"/>
                </a:solidFill>
              </a:defRPr>
            </a:lvl8pPr>
            <a:lvl9pPr marL="4114800" lvl="8" indent="-342900" algn="l" rtl="0">
              <a:lnSpc>
                <a:spcPct val="90000"/>
              </a:lnSpc>
              <a:spcBef>
                <a:spcPts val="1600"/>
              </a:spcBef>
              <a:spcAft>
                <a:spcPts val="1600"/>
              </a:spcAft>
              <a:buClr>
                <a:schemeClr val="dk1"/>
              </a:buClr>
              <a:buSzPts val="1800"/>
              <a:buChar char="■"/>
              <a:defRPr>
                <a:solidFill>
                  <a:schemeClr val="dk1"/>
                </a:solidFill>
              </a:defRPr>
            </a:lvl9pPr>
          </a:lstStyle>
          <a:p>
            <a:endParaRPr/>
          </a:p>
        </p:txBody>
      </p:sp>
      <p:sp>
        <p:nvSpPr>
          <p:cNvPr id="61" name="Google Shape;61;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35688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Clr>
                <a:schemeClr val="dk1"/>
              </a:buClr>
              <a:buSzPts val="2400"/>
              <a:buChar char="●"/>
              <a:defRPr>
                <a:solidFill>
                  <a:schemeClr val="dk1"/>
                </a:solidFill>
              </a:defRPr>
            </a:lvl1pPr>
            <a:lvl2pPr marL="914400" lvl="1" indent="-349250">
              <a:spcBef>
                <a:spcPts val="0"/>
              </a:spcBef>
              <a:spcAft>
                <a:spcPts val="0"/>
              </a:spcAft>
              <a:buClr>
                <a:schemeClr val="dk1"/>
              </a:buClr>
              <a:buSzPts val="1900"/>
              <a:buChar char="○"/>
              <a:defRPr>
                <a:solidFill>
                  <a:schemeClr val="dk1"/>
                </a:solidFill>
              </a:defRPr>
            </a:lvl2pPr>
            <a:lvl3pPr marL="1371600" lvl="2" indent="-349250">
              <a:spcBef>
                <a:spcPts val="0"/>
              </a:spcBef>
              <a:spcAft>
                <a:spcPts val="0"/>
              </a:spcAft>
              <a:buClr>
                <a:schemeClr val="dk1"/>
              </a:buClr>
              <a:buSzPts val="1900"/>
              <a:buChar char="■"/>
              <a:defRPr>
                <a:solidFill>
                  <a:schemeClr val="dk1"/>
                </a:solidFill>
              </a:defRPr>
            </a:lvl3pPr>
            <a:lvl4pPr marL="1828800" lvl="3" indent="-349250">
              <a:spcBef>
                <a:spcPts val="0"/>
              </a:spcBef>
              <a:spcAft>
                <a:spcPts val="0"/>
              </a:spcAft>
              <a:buClr>
                <a:schemeClr val="dk1"/>
              </a:buClr>
              <a:buSzPts val="1900"/>
              <a:buChar char="●"/>
              <a:defRPr>
                <a:solidFill>
                  <a:schemeClr val="dk1"/>
                </a:solidFill>
              </a:defRPr>
            </a:lvl4pPr>
            <a:lvl5pPr marL="2286000" lvl="4" indent="-349250">
              <a:spcBef>
                <a:spcPts val="0"/>
              </a:spcBef>
              <a:spcAft>
                <a:spcPts val="0"/>
              </a:spcAft>
              <a:buClr>
                <a:schemeClr val="dk1"/>
              </a:buClr>
              <a:buSzPts val="1900"/>
              <a:buChar char="○"/>
              <a:defRPr>
                <a:solidFill>
                  <a:schemeClr val="dk1"/>
                </a:solidFill>
              </a:defRPr>
            </a:lvl5pPr>
            <a:lvl6pPr marL="2743200" lvl="5" indent="-349250">
              <a:spcBef>
                <a:spcPts val="0"/>
              </a:spcBef>
              <a:spcAft>
                <a:spcPts val="0"/>
              </a:spcAft>
              <a:buClr>
                <a:schemeClr val="dk1"/>
              </a:buClr>
              <a:buSzPts val="1900"/>
              <a:buChar char="■"/>
              <a:defRPr>
                <a:solidFill>
                  <a:schemeClr val="dk1"/>
                </a:solidFill>
              </a:defRPr>
            </a:lvl6pPr>
            <a:lvl7pPr marL="3200400" lvl="6" indent="-349250">
              <a:spcBef>
                <a:spcPts val="0"/>
              </a:spcBef>
              <a:spcAft>
                <a:spcPts val="0"/>
              </a:spcAft>
              <a:buClr>
                <a:schemeClr val="dk1"/>
              </a:buClr>
              <a:buSzPts val="1900"/>
              <a:buChar char="●"/>
              <a:defRPr>
                <a:solidFill>
                  <a:schemeClr val="dk1"/>
                </a:solidFill>
              </a:defRPr>
            </a:lvl7pPr>
            <a:lvl8pPr marL="3657600" lvl="7" indent="-349250">
              <a:spcBef>
                <a:spcPts val="0"/>
              </a:spcBef>
              <a:spcAft>
                <a:spcPts val="0"/>
              </a:spcAft>
              <a:buClr>
                <a:schemeClr val="dk1"/>
              </a:buClr>
              <a:buSzPts val="1900"/>
              <a:buChar char="○"/>
              <a:defRPr>
                <a:solidFill>
                  <a:schemeClr val="dk1"/>
                </a:solidFill>
              </a:defRPr>
            </a:lvl8pPr>
            <a:lvl9pPr marL="4114800" lvl="8" indent="-349250">
              <a:spcBef>
                <a:spcPts val="0"/>
              </a:spcBef>
              <a:spcAft>
                <a:spcPts val="0"/>
              </a:spcAft>
              <a:buClr>
                <a:schemeClr val="dk1"/>
              </a:buClr>
              <a:buSzPts val="1900"/>
              <a:buChar char="■"/>
              <a:defRPr>
                <a:solidFill>
                  <a:schemeClr val="dk1"/>
                </a:solidFill>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35688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Clr>
                <a:schemeClr val="dk1"/>
              </a:buClr>
              <a:buSzPts val="1900"/>
              <a:buChar char="●"/>
              <a:defRPr sz="1900">
                <a:solidFill>
                  <a:schemeClr val="dk1"/>
                </a:solidFill>
              </a:defRPr>
            </a:lvl1pPr>
            <a:lvl2pPr marL="914400" lvl="1" indent="-330200">
              <a:spcBef>
                <a:spcPts val="0"/>
              </a:spcBef>
              <a:spcAft>
                <a:spcPts val="0"/>
              </a:spcAft>
              <a:buClr>
                <a:schemeClr val="dk1"/>
              </a:buClr>
              <a:buSzPts val="1600"/>
              <a:buChar char="○"/>
              <a:defRPr sz="1600">
                <a:solidFill>
                  <a:schemeClr val="dk1"/>
                </a:solidFill>
              </a:defRPr>
            </a:lvl2pPr>
            <a:lvl3pPr marL="1371600" lvl="2" indent="-330200">
              <a:spcBef>
                <a:spcPts val="0"/>
              </a:spcBef>
              <a:spcAft>
                <a:spcPts val="0"/>
              </a:spcAft>
              <a:buClr>
                <a:schemeClr val="dk1"/>
              </a:buClr>
              <a:buSzPts val="1600"/>
              <a:buChar char="■"/>
              <a:defRPr sz="1600">
                <a:solidFill>
                  <a:schemeClr val="dk1"/>
                </a:solidFill>
              </a:defRPr>
            </a:lvl3pPr>
            <a:lvl4pPr marL="1828800" lvl="3" indent="-330200">
              <a:spcBef>
                <a:spcPts val="0"/>
              </a:spcBef>
              <a:spcAft>
                <a:spcPts val="0"/>
              </a:spcAft>
              <a:buClr>
                <a:schemeClr val="dk1"/>
              </a:buClr>
              <a:buSzPts val="1600"/>
              <a:buChar char="●"/>
              <a:defRPr sz="1600">
                <a:solidFill>
                  <a:schemeClr val="dk1"/>
                </a:solidFill>
              </a:defRPr>
            </a:lvl4pPr>
            <a:lvl5pPr marL="2286000" lvl="4" indent="-330200">
              <a:spcBef>
                <a:spcPts val="0"/>
              </a:spcBef>
              <a:spcAft>
                <a:spcPts val="0"/>
              </a:spcAft>
              <a:buClr>
                <a:schemeClr val="dk1"/>
              </a:buClr>
              <a:buSzPts val="1600"/>
              <a:buChar char="○"/>
              <a:defRPr sz="1600">
                <a:solidFill>
                  <a:schemeClr val="dk1"/>
                </a:solidFill>
              </a:defRPr>
            </a:lvl5pPr>
            <a:lvl6pPr marL="2743200" lvl="5" indent="-330200">
              <a:spcBef>
                <a:spcPts val="0"/>
              </a:spcBef>
              <a:spcAft>
                <a:spcPts val="0"/>
              </a:spcAft>
              <a:buClr>
                <a:schemeClr val="dk1"/>
              </a:buClr>
              <a:buSzPts val="1600"/>
              <a:buChar char="■"/>
              <a:defRPr sz="1600">
                <a:solidFill>
                  <a:schemeClr val="dk1"/>
                </a:solidFill>
              </a:defRPr>
            </a:lvl6pPr>
            <a:lvl7pPr marL="3200400" lvl="6" indent="-330200">
              <a:spcBef>
                <a:spcPts val="0"/>
              </a:spcBef>
              <a:spcAft>
                <a:spcPts val="0"/>
              </a:spcAft>
              <a:buClr>
                <a:schemeClr val="dk1"/>
              </a:buClr>
              <a:buSzPts val="1600"/>
              <a:buChar char="●"/>
              <a:defRPr sz="1600">
                <a:solidFill>
                  <a:schemeClr val="dk1"/>
                </a:solidFill>
              </a:defRPr>
            </a:lvl7pPr>
            <a:lvl8pPr marL="3657600" lvl="7" indent="-330200">
              <a:spcBef>
                <a:spcPts val="0"/>
              </a:spcBef>
              <a:spcAft>
                <a:spcPts val="0"/>
              </a:spcAft>
              <a:buClr>
                <a:schemeClr val="dk1"/>
              </a:buClr>
              <a:buSzPts val="1600"/>
              <a:buChar char="○"/>
              <a:defRPr sz="1600">
                <a:solidFill>
                  <a:schemeClr val="dk1"/>
                </a:solidFill>
              </a:defRPr>
            </a:lvl8pPr>
            <a:lvl9pPr marL="4114800" lvl="8" indent="-330200">
              <a:spcBef>
                <a:spcPts val="0"/>
              </a:spcBef>
              <a:spcAft>
                <a:spcPts val="0"/>
              </a:spcAft>
              <a:buClr>
                <a:schemeClr val="dk1"/>
              </a:buClr>
              <a:buSzPts val="1600"/>
              <a:buChar char="■"/>
              <a:defRPr sz="1600">
                <a:solidFill>
                  <a:schemeClr val="dk1"/>
                </a:solidFill>
              </a:defRPr>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Clr>
                <a:schemeClr val="dk1"/>
              </a:buClr>
              <a:buSzPts val="1900"/>
              <a:buChar char="●"/>
              <a:defRPr sz="1900">
                <a:solidFill>
                  <a:schemeClr val="dk1"/>
                </a:solidFill>
              </a:defRPr>
            </a:lvl1pPr>
            <a:lvl2pPr marL="914400" lvl="1" indent="-330200">
              <a:spcBef>
                <a:spcPts val="0"/>
              </a:spcBef>
              <a:spcAft>
                <a:spcPts val="0"/>
              </a:spcAft>
              <a:buClr>
                <a:schemeClr val="dk1"/>
              </a:buClr>
              <a:buSzPts val="1600"/>
              <a:buChar char="○"/>
              <a:defRPr sz="1600">
                <a:solidFill>
                  <a:schemeClr val="dk1"/>
                </a:solidFill>
              </a:defRPr>
            </a:lvl2pPr>
            <a:lvl3pPr marL="1371600" lvl="2" indent="-330200">
              <a:spcBef>
                <a:spcPts val="0"/>
              </a:spcBef>
              <a:spcAft>
                <a:spcPts val="0"/>
              </a:spcAft>
              <a:buClr>
                <a:schemeClr val="dk1"/>
              </a:buClr>
              <a:buSzPts val="1600"/>
              <a:buChar char="■"/>
              <a:defRPr sz="1600">
                <a:solidFill>
                  <a:schemeClr val="dk1"/>
                </a:solidFill>
              </a:defRPr>
            </a:lvl3pPr>
            <a:lvl4pPr marL="1828800" lvl="3" indent="-330200">
              <a:spcBef>
                <a:spcPts val="0"/>
              </a:spcBef>
              <a:spcAft>
                <a:spcPts val="0"/>
              </a:spcAft>
              <a:buClr>
                <a:schemeClr val="dk1"/>
              </a:buClr>
              <a:buSzPts val="1600"/>
              <a:buChar char="●"/>
              <a:defRPr sz="1600">
                <a:solidFill>
                  <a:schemeClr val="dk1"/>
                </a:solidFill>
              </a:defRPr>
            </a:lvl4pPr>
            <a:lvl5pPr marL="2286000" lvl="4" indent="-330200">
              <a:spcBef>
                <a:spcPts val="0"/>
              </a:spcBef>
              <a:spcAft>
                <a:spcPts val="0"/>
              </a:spcAft>
              <a:buClr>
                <a:schemeClr val="dk1"/>
              </a:buClr>
              <a:buSzPts val="1600"/>
              <a:buChar char="○"/>
              <a:defRPr sz="1600">
                <a:solidFill>
                  <a:schemeClr val="dk1"/>
                </a:solidFill>
              </a:defRPr>
            </a:lvl5pPr>
            <a:lvl6pPr marL="2743200" lvl="5" indent="-330200">
              <a:spcBef>
                <a:spcPts val="0"/>
              </a:spcBef>
              <a:spcAft>
                <a:spcPts val="0"/>
              </a:spcAft>
              <a:buClr>
                <a:schemeClr val="dk1"/>
              </a:buClr>
              <a:buSzPts val="1600"/>
              <a:buChar char="■"/>
              <a:defRPr sz="1600">
                <a:solidFill>
                  <a:schemeClr val="dk1"/>
                </a:solidFill>
              </a:defRPr>
            </a:lvl6pPr>
            <a:lvl7pPr marL="3200400" lvl="6" indent="-330200">
              <a:spcBef>
                <a:spcPts val="0"/>
              </a:spcBef>
              <a:spcAft>
                <a:spcPts val="0"/>
              </a:spcAft>
              <a:buClr>
                <a:schemeClr val="dk1"/>
              </a:buClr>
              <a:buSzPts val="1600"/>
              <a:buChar char="●"/>
              <a:defRPr sz="1600">
                <a:solidFill>
                  <a:schemeClr val="dk1"/>
                </a:solidFill>
              </a:defRPr>
            </a:lvl7pPr>
            <a:lvl8pPr marL="3657600" lvl="7" indent="-330200">
              <a:spcBef>
                <a:spcPts val="0"/>
              </a:spcBef>
              <a:spcAft>
                <a:spcPts val="0"/>
              </a:spcAft>
              <a:buClr>
                <a:schemeClr val="dk1"/>
              </a:buClr>
              <a:buSzPts val="1600"/>
              <a:buChar char="○"/>
              <a:defRPr sz="1600">
                <a:solidFill>
                  <a:schemeClr val="dk1"/>
                </a:solidFill>
              </a:defRPr>
            </a:lvl8pPr>
            <a:lvl9pPr marL="4114800" lvl="8" indent="-330200">
              <a:spcBef>
                <a:spcPts val="0"/>
              </a:spcBef>
              <a:spcAft>
                <a:spcPts val="0"/>
              </a:spcAft>
              <a:buClr>
                <a:schemeClr val="dk1"/>
              </a:buClr>
              <a:buSzPts val="1600"/>
              <a:buChar char="■"/>
              <a:defRPr sz="1600">
                <a:solidFill>
                  <a:schemeClr val="dk1"/>
                </a:solidFill>
              </a:defRPr>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478550"/>
            <a:ext cx="10881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48625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Clr>
                <a:schemeClr val="dk1"/>
              </a:buClr>
              <a:buSzPts val="1600"/>
              <a:buChar char="●"/>
              <a:defRPr sz="1600">
                <a:solidFill>
                  <a:schemeClr val="dk1"/>
                </a:solidFill>
              </a:defRPr>
            </a:lvl1pPr>
            <a:lvl2pPr marL="914400" lvl="1" indent="-330200">
              <a:spcBef>
                <a:spcPts val="0"/>
              </a:spcBef>
              <a:spcAft>
                <a:spcPts val="0"/>
              </a:spcAft>
              <a:buClr>
                <a:schemeClr val="dk1"/>
              </a:buClr>
              <a:buSzPts val="1600"/>
              <a:buChar char="○"/>
              <a:defRPr sz="1600">
                <a:solidFill>
                  <a:schemeClr val="dk1"/>
                </a:solidFill>
              </a:defRPr>
            </a:lvl2pPr>
            <a:lvl3pPr marL="1371600" lvl="2" indent="-330200">
              <a:spcBef>
                <a:spcPts val="0"/>
              </a:spcBef>
              <a:spcAft>
                <a:spcPts val="0"/>
              </a:spcAft>
              <a:buClr>
                <a:schemeClr val="dk1"/>
              </a:buClr>
              <a:buSzPts val="1600"/>
              <a:buChar char="■"/>
              <a:defRPr sz="1600">
                <a:solidFill>
                  <a:schemeClr val="dk1"/>
                </a:solidFill>
              </a:defRPr>
            </a:lvl3pPr>
            <a:lvl4pPr marL="1828800" lvl="3" indent="-330200">
              <a:spcBef>
                <a:spcPts val="0"/>
              </a:spcBef>
              <a:spcAft>
                <a:spcPts val="0"/>
              </a:spcAft>
              <a:buClr>
                <a:schemeClr val="dk1"/>
              </a:buClr>
              <a:buSzPts val="1600"/>
              <a:buChar char="●"/>
              <a:defRPr sz="1600">
                <a:solidFill>
                  <a:schemeClr val="dk1"/>
                </a:solidFill>
              </a:defRPr>
            </a:lvl4pPr>
            <a:lvl5pPr marL="2286000" lvl="4" indent="-330200">
              <a:spcBef>
                <a:spcPts val="0"/>
              </a:spcBef>
              <a:spcAft>
                <a:spcPts val="0"/>
              </a:spcAft>
              <a:buClr>
                <a:schemeClr val="dk1"/>
              </a:buClr>
              <a:buSzPts val="1600"/>
              <a:buChar char="○"/>
              <a:defRPr sz="1600">
                <a:solidFill>
                  <a:schemeClr val="dk1"/>
                </a:solidFill>
              </a:defRPr>
            </a:lvl5pPr>
            <a:lvl6pPr marL="2743200" lvl="5" indent="-330200">
              <a:spcBef>
                <a:spcPts val="0"/>
              </a:spcBef>
              <a:spcAft>
                <a:spcPts val="0"/>
              </a:spcAft>
              <a:buClr>
                <a:schemeClr val="dk1"/>
              </a:buClr>
              <a:buSzPts val="1600"/>
              <a:buChar char="■"/>
              <a:defRPr sz="1600">
                <a:solidFill>
                  <a:schemeClr val="dk1"/>
                </a:solidFill>
              </a:defRPr>
            </a:lvl6pPr>
            <a:lvl7pPr marL="3200400" lvl="6" indent="-330200">
              <a:spcBef>
                <a:spcPts val="0"/>
              </a:spcBef>
              <a:spcAft>
                <a:spcPts val="0"/>
              </a:spcAft>
              <a:buClr>
                <a:schemeClr val="dk1"/>
              </a:buClr>
              <a:buSzPts val="1600"/>
              <a:buChar char="●"/>
              <a:defRPr sz="1600">
                <a:solidFill>
                  <a:schemeClr val="dk1"/>
                </a:solidFill>
              </a:defRPr>
            </a:lvl7pPr>
            <a:lvl8pPr marL="3657600" lvl="7" indent="-330200">
              <a:spcBef>
                <a:spcPts val="0"/>
              </a:spcBef>
              <a:spcAft>
                <a:spcPts val="0"/>
              </a:spcAft>
              <a:buClr>
                <a:schemeClr val="dk1"/>
              </a:buClr>
              <a:buSzPts val="1600"/>
              <a:buChar char="○"/>
              <a:defRPr sz="1600">
                <a:solidFill>
                  <a:schemeClr val="dk1"/>
                </a:solidFill>
              </a:defRPr>
            </a:lvl8pPr>
            <a:lvl9pPr marL="4114800" lvl="8" indent="-330200">
              <a:spcBef>
                <a:spcPts val="0"/>
              </a:spcBef>
              <a:spcAft>
                <a:spcPts val="0"/>
              </a:spcAft>
              <a:buClr>
                <a:schemeClr val="dk1"/>
              </a:buClr>
              <a:buSzPts val="1600"/>
              <a:buChar char="■"/>
              <a:defRPr sz="1600">
                <a:solidFill>
                  <a:schemeClr val="dk1"/>
                </a:solidFill>
              </a:defRPr>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9"/>
        <p:cNvGrpSpPr/>
        <p:nvPr/>
      </p:nvGrpSpPr>
      <p:grpSpPr>
        <a:xfrm>
          <a:off x="0" y="0"/>
          <a:ext cx="0" cy="0"/>
          <a:chOff x="0" y="0"/>
          <a:chExt cx="0" cy="0"/>
        </a:xfrm>
      </p:grpSpPr>
      <p:sp>
        <p:nvSpPr>
          <p:cNvPr id="40" name="Google Shape;40;p9"/>
          <p:cNvSpPr/>
          <p:nvPr/>
        </p:nvSpPr>
        <p:spPr>
          <a:xfrm>
            <a:off x="0" y="4002900"/>
            <a:ext cx="12192000" cy="2855100"/>
          </a:xfrm>
          <a:prstGeom prst="rect">
            <a:avLst/>
          </a:prstGeom>
          <a:solidFill>
            <a:srgbClr val="7030A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lt1"/>
              </a:solidFill>
            </a:endParaRPr>
          </a:p>
        </p:txBody>
      </p:sp>
      <p:sp>
        <p:nvSpPr>
          <p:cNvPr id="41" name="Google Shape;41;p9"/>
          <p:cNvSpPr txBox="1">
            <a:spLocks noGrp="1"/>
          </p:cNvSpPr>
          <p:nvPr>
            <p:ph type="title"/>
          </p:nvPr>
        </p:nvSpPr>
        <p:spPr>
          <a:xfrm>
            <a:off x="711900" y="1854750"/>
            <a:ext cx="10768200" cy="1383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399150" y="3238654"/>
            <a:ext cx="5393700" cy="8946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6" name="Google Shape;46;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35688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1"/>
              </a:buClr>
              <a:buSzPts val="2400"/>
              <a:buChar char="●"/>
              <a:defRPr sz="2400">
                <a:solidFill>
                  <a:schemeClr val="dk1"/>
                </a:solidFill>
              </a:defRPr>
            </a:lvl1pPr>
            <a:lvl2pPr marL="914400" lvl="1" indent="-349250">
              <a:lnSpc>
                <a:spcPct val="115000"/>
              </a:lnSpc>
              <a:spcBef>
                <a:spcPts val="0"/>
              </a:spcBef>
              <a:spcAft>
                <a:spcPts val="0"/>
              </a:spcAft>
              <a:buClr>
                <a:schemeClr val="dk1"/>
              </a:buClr>
              <a:buSzPts val="1900"/>
              <a:buChar char="○"/>
              <a:defRPr sz="1900">
                <a:solidFill>
                  <a:schemeClr val="dk1"/>
                </a:solidFill>
              </a:defRPr>
            </a:lvl2pPr>
            <a:lvl3pPr marL="1371600" lvl="2" indent="-349250">
              <a:lnSpc>
                <a:spcPct val="115000"/>
              </a:lnSpc>
              <a:spcBef>
                <a:spcPts val="0"/>
              </a:spcBef>
              <a:spcAft>
                <a:spcPts val="0"/>
              </a:spcAft>
              <a:buClr>
                <a:schemeClr val="dk1"/>
              </a:buClr>
              <a:buSzPts val="1900"/>
              <a:buChar char="■"/>
              <a:defRPr sz="1900">
                <a:solidFill>
                  <a:schemeClr val="dk1"/>
                </a:solidFill>
              </a:defRPr>
            </a:lvl3pPr>
            <a:lvl4pPr marL="1828800" lvl="3" indent="-349250">
              <a:lnSpc>
                <a:spcPct val="115000"/>
              </a:lnSpc>
              <a:spcBef>
                <a:spcPts val="0"/>
              </a:spcBef>
              <a:spcAft>
                <a:spcPts val="0"/>
              </a:spcAft>
              <a:buClr>
                <a:schemeClr val="dk1"/>
              </a:buClr>
              <a:buSzPts val="1900"/>
              <a:buChar char="●"/>
              <a:defRPr sz="1900">
                <a:solidFill>
                  <a:schemeClr val="dk1"/>
                </a:solidFill>
              </a:defRPr>
            </a:lvl4pPr>
            <a:lvl5pPr marL="2286000" lvl="4" indent="-349250">
              <a:lnSpc>
                <a:spcPct val="115000"/>
              </a:lnSpc>
              <a:spcBef>
                <a:spcPts val="0"/>
              </a:spcBef>
              <a:spcAft>
                <a:spcPts val="0"/>
              </a:spcAft>
              <a:buClr>
                <a:schemeClr val="dk1"/>
              </a:buClr>
              <a:buSzPts val="1900"/>
              <a:buChar char="○"/>
              <a:defRPr sz="1900">
                <a:solidFill>
                  <a:schemeClr val="dk1"/>
                </a:solidFill>
              </a:defRPr>
            </a:lvl5pPr>
            <a:lvl6pPr marL="2743200" lvl="5" indent="-349250">
              <a:lnSpc>
                <a:spcPct val="115000"/>
              </a:lnSpc>
              <a:spcBef>
                <a:spcPts val="0"/>
              </a:spcBef>
              <a:spcAft>
                <a:spcPts val="0"/>
              </a:spcAft>
              <a:buClr>
                <a:schemeClr val="dk1"/>
              </a:buClr>
              <a:buSzPts val="1900"/>
              <a:buChar char="■"/>
              <a:defRPr sz="1900">
                <a:solidFill>
                  <a:schemeClr val="dk1"/>
                </a:solidFill>
              </a:defRPr>
            </a:lvl6pPr>
            <a:lvl7pPr marL="3200400" lvl="6" indent="-349250">
              <a:lnSpc>
                <a:spcPct val="115000"/>
              </a:lnSpc>
              <a:spcBef>
                <a:spcPts val="0"/>
              </a:spcBef>
              <a:spcAft>
                <a:spcPts val="0"/>
              </a:spcAft>
              <a:buClr>
                <a:schemeClr val="dk1"/>
              </a:buClr>
              <a:buSzPts val="1900"/>
              <a:buChar char="●"/>
              <a:defRPr sz="1900">
                <a:solidFill>
                  <a:schemeClr val="dk1"/>
                </a:solidFill>
              </a:defRPr>
            </a:lvl7pPr>
            <a:lvl8pPr marL="3657600" lvl="7" indent="-349250">
              <a:lnSpc>
                <a:spcPct val="115000"/>
              </a:lnSpc>
              <a:spcBef>
                <a:spcPts val="0"/>
              </a:spcBef>
              <a:spcAft>
                <a:spcPts val="0"/>
              </a:spcAft>
              <a:buClr>
                <a:schemeClr val="dk1"/>
              </a:buClr>
              <a:buSzPts val="1900"/>
              <a:buChar char="○"/>
              <a:defRPr sz="1900">
                <a:solidFill>
                  <a:schemeClr val="dk1"/>
                </a:solidFill>
              </a:defRPr>
            </a:lvl8pPr>
            <a:lvl9pPr marL="4114800" lvl="8" indent="-349250">
              <a:lnSpc>
                <a:spcPct val="115000"/>
              </a:lnSpc>
              <a:spcBef>
                <a:spcPts val="0"/>
              </a:spcBef>
              <a:spcAft>
                <a:spcPts val="0"/>
              </a:spcAft>
              <a:buClr>
                <a:schemeClr val="dk1"/>
              </a:buClr>
              <a:buSzPts val="1900"/>
              <a:buChar char="■"/>
              <a:defRPr sz="1900">
                <a:solidFill>
                  <a:schemeClr val="dk1"/>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lt1"/>
                </a:solidFill>
              </a:defRPr>
            </a:lvl1pPr>
            <a:lvl2pPr lvl="1" algn="r" rtl="0">
              <a:buNone/>
              <a:defRPr sz="1300">
                <a:solidFill>
                  <a:schemeClr val="lt1"/>
                </a:solidFill>
              </a:defRPr>
            </a:lvl2pPr>
            <a:lvl3pPr lvl="2" algn="r" rtl="0">
              <a:buNone/>
              <a:defRPr sz="1300">
                <a:solidFill>
                  <a:schemeClr val="lt1"/>
                </a:solidFill>
              </a:defRPr>
            </a:lvl3pPr>
            <a:lvl4pPr lvl="3" algn="r" rtl="0">
              <a:buNone/>
              <a:defRPr sz="1300">
                <a:solidFill>
                  <a:schemeClr val="lt1"/>
                </a:solidFill>
              </a:defRPr>
            </a:lvl4pPr>
            <a:lvl5pPr lvl="4" algn="r" rtl="0">
              <a:buNone/>
              <a:defRPr sz="1300">
                <a:solidFill>
                  <a:schemeClr val="lt1"/>
                </a:solidFill>
              </a:defRPr>
            </a:lvl5pPr>
            <a:lvl6pPr lvl="5" algn="r" rtl="0">
              <a:buNone/>
              <a:defRPr sz="1300">
                <a:solidFill>
                  <a:schemeClr val="lt1"/>
                </a:solidFill>
              </a:defRPr>
            </a:lvl6pPr>
            <a:lvl7pPr lvl="6" algn="r" rtl="0">
              <a:buNone/>
              <a:defRPr sz="1300">
                <a:solidFill>
                  <a:schemeClr val="lt1"/>
                </a:solidFill>
              </a:defRPr>
            </a:lvl7pPr>
            <a:lvl8pPr lvl="7" algn="r" rtl="0">
              <a:buNone/>
              <a:defRPr sz="1300">
                <a:solidFill>
                  <a:schemeClr val="lt1"/>
                </a:solidFill>
              </a:defRPr>
            </a:lvl8pPr>
            <a:lvl9pPr lvl="8" algn="r" rtl="0">
              <a:buNone/>
              <a:defRPr sz="1300">
                <a:solidFill>
                  <a:schemeClr val="lt1"/>
                </a:solidFill>
              </a:defRPr>
            </a:lvl9pPr>
          </a:lstStyle>
          <a:p>
            <a:pPr marL="0" lvl="0" indent="0" algn="r" rtl="0">
              <a:spcBef>
                <a:spcPts val="0"/>
              </a:spcBef>
              <a:spcAft>
                <a:spcPts val="0"/>
              </a:spcAft>
              <a:buNone/>
            </a:pPr>
            <a:r>
              <a:rPr lang="en-US"/>
              <a:t>#</a:t>
            </a:r>
            <a:fld id="{00000000-1234-1234-1234-123412341234}" type="slidenum">
              <a:rPr lang="en-US">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courses.cs.washington.edu/courses/cse351/24s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courses.cs.washington.edu/courses/cse351/24su/#event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docs.google.com/forms/d/e/1FAIpQLSd9kddBTX7zsxxCIQhLw4jgHDnm-1JBk7sz8DHHk2-Pe_fkoA/viewform" TargetMode="External"/><Relationship Id="rId4" Type="http://schemas.openxmlformats.org/officeDocument/2006/relationships/hyperlink" Target="https://edstem.org/us/courses/59716/discussion/504311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51/24su/syllabus.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69817" y="0"/>
            <a:ext cx="10668000" cy="96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Play"/>
              <a:buNone/>
            </a:pPr>
            <a:r>
              <a:rPr lang="en-US" sz="4000" b="1" dirty="0"/>
              <a:t>The Hardware Software Interface</a:t>
            </a:r>
            <a:endParaRPr sz="4000" dirty="0"/>
          </a:p>
        </p:txBody>
      </p:sp>
      <p:sp>
        <p:nvSpPr>
          <p:cNvPr id="67" name="Google Shape;67;p15"/>
          <p:cNvSpPr txBox="1">
            <a:spLocks noGrp="1"/>
          </p:cNvSpPr>
          <p:nvPr>
            <p:ph type="subTitle" idx="1"/>
          </p:nvPr>
        </p:nvSpPr>
        <p:spPr>
          <a:xfrm>
            <a:off x="169829" y="966600"/>
            <a:ext cx="4517700" cy="48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dirty="0">
                <a:solidFill>
                  <a:schemeClr val="dk2"/>
                </a:solidFill>
              </a:rPr>
              <a:t>CSE 351 Summer 2024</a:t>
            </a:r>
            <a:endParaRPr sz="2800" dirty="0">
              <a:solidFill>
                <a:schemeClr val="dk2"/>
              </a:solidFill>
            </a:endParaRPr>
          </a:p>
        </p:txBody>
      </p:sp>
      <p:sp>
        <p:nvSpPr>
          <p:cNvPr id="68" name="Google Shape;68;p15"/>
          <p:cNvSpPr txBox="1"/>
          <p:nvPr/>
        </p:nvSpPr>
        <p:spPr>
          <a:xfrm>
            <a:off x="731128" y="1574425"/>
            <a:ext cx="50157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chemeClr val="dk1"/>
                </a:solidFill>
                <a:latin typeface="Arial"/>
                <a:ea typeface="Arial"/>
                <a:cs typeface="Arial"/>
                <a:sym typeface="Arial"/>
              </a:rPr>
              <a:t>Instructor:</a:t>
            </a:r>
            <a:endParaRPr dirty="0"/>
          </a:p>
          <a:p>
            <a:pPr marL="0" marR="0" lvl="0" indent="0" algn="l" rtl="0">
              <a:spcBef>
                <a:spcPts val="0"/>
              </a:spcBef>
              <a:spcAft>
                <a:spcPts val="0"/>
              </a:spcAft>
              <a:buNone/>
            </a:pPr>
            <a:r>
              <a:rPr lang="en-US" sz="2800" dirty="0">
                <a:solidFill>
                  <a:schemeClr val="dk1"/>
                </a:solidFill>
                <a:latin typeface="Arial"/>
                <a:ea typeface="Arial"/>
                <a:cs typeface="Arial"/>
                <a:sym typeface="Arial"/>
              </a:rPr>
              <a:t>Ellis Haker</a:t>
            </a:r>
            <a:endParaRPr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en-US" sz="2800" b="1" dirty="0">
                <a:solidFill>
                  <a:schemeClr val="dk1"/>
                </a:solidFill>
                <a:latin typeface="Arial"/>
                <a:ea typeface="Arial"/>
                <a:cs typeface="Arial"/>
                <a:sym typeface="Arial"/>
              </a:rPr>
              <a:t>Teaching Assistants:</a:t>
            </a:r>
            <a:endParaRPr dirty="0"/>
          </a:p>
          <a:p>
            <a:pPr marL="0" marR="0" lvl="0" indent="0" algn="l" rtl="0">
              <a:spcBef>
                <a:spcPts val="0"/>
              </a:spcBef>
              <a:spcAft>
                <a:spcPts val="0"/>
              </a:spcAft>
              <a:buNone/>
            </a:pPr>
            <a:r>
              <a:rPr lang="en-US" sz="2800" dirty="0" err="1">
                <a:solidFill>
                  <a:schemeClr val="dk1"/>
                </a:solidFill>
                <a:latin typeface="Arial"/>
                <a:ea typeface="Arial"/>
                <a:cs typeface="Arial"/>
                <a:sym typeface="Arial"/>
              </a:rPr>
              <a:t>Naama</a:t>
            </a:r>
            <a:r>
              <a:rPr lang="en-US" sz="2800">
                <a:solidFill>
                  <a:schemeClr val="dk1"/>
                </a:solidFill>
                <a:latin typeface="Arial"/>
                <a:ea typeface="Arial"/>
                <a:cs typeface="Arial"/>
                <a:sym typeface="Arial"/>
              </a:rPr>
              <a:t> Amiel</a:t>
            </a: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Micah Chang</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Shananda Dokka</a:t>
            </a: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Nikolas McNamee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Jiawe</a:t>
            </a:r>
            <a:r>
              <a:rPr lang="en-US" sz="2800">
                <a:solidFill>
                  <a:schemeClr val="dk1"/>
                </a:solidFill>
              </a:rPr>
              <a:t>i Huang</a:t>
            </a:r>
            <a:endParaRPr/>
          </a:p>
        </p:txBody>
      </p:sp>
      <p:pic>
        <p:nvPicPr>
          <p:cNvPr id="69" name="Google Shape;69;p15" descr="The image is split into two sections. In the top section is the number 0. To the left of it is the caption &quot;Make a meme that humans understand.&quot; In the bottom section is the number 1. To the right of it is the caption &quot;Make a meme that computers understand.&quot;"/>
          <p:cNvPicPr preferRelativeResize="0"/>
          <p:nvPr/>
        </p:nvPicPr>
        <p:blipFill>
          <a:blip r:embed="rId3">
            <a:alphaModFix/>
          </a:blip>
          <a:stretch>
            <a:fillRect/>
          </a:stretch>
        </p:blipFill>
        <p:spPr>
          <a:xfrm>
            <a:off x="7892428" y="1117675"/>
            <a:ext cx="3404168" cy="5099948"/>
          </a:xfrm>
          <a:prstGeom prst="rect">
            <a:avLst/>
          </a:prstGeom>
          <a:noFill/>
          <a:ln w="38100" cap="flat" cmpd="sng">
            <a:solidFill>
              <a:schemeClr val="dk2"/>
            </a:solidFill>
            <a:prstDash val="solid"/>
            <a:round/>
            <a:headEnd type="none" w="sm" len="sm"/>
            <a:tailEnd type="none" w="sm" len="sm"/>
          </a:ln>
        </p:spPr>
      </p:pic>
      <p:sp>
        <p:nvSpPr>
          <p:cNvPr id="70" name="Google Shape;7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711900" y="1854750"/>
            <a:ext cx="10768200" cy="1383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a:t>Syllabus/Logistics</a:t>
            </a:r>
            <a:endParaRPr/>
          </a:p>
        </p:txBody>
      </p:sp>
      <p:sp>
        <p:nvSpPr>
          <p:cNvPr id="138" name="Google Shape;138;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Important Tools</a:t>
            </a:r>
            <a:endParaRPr/>
          </a:p>
        </p:txBody>
      </p:sp>
      <p:sp>
        <p:nvSpPr>
          <p:cNvPr id="144" name="Google Shape;144;p25"/>
          <p:cNvSpPr txBox="1">
            <a:spLocks noGrp="1"/>
          </p:cNvSpPr>
          <p:nvPr>
            <p:ph type="body" idx="1"/>
          </p:nvPr>
        </p:nvSpPr>
        <p:spPr>
          <a:xfrm>
            <a:off x="838200" y="1306286"/>
            <a:ext cx="10515600" cy="4596357"/>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b="1"/>
              <a:t>Course Website:</a:t>
            </a:r>
            <a:r>
              <a:rPr lang="en-US"/>
              <a:t> </a:t>
            </a:r>
            <a:r>
              <a:rPr lang="en-US" sz="2400" u="sng">
                <a:solidFill>
                  <a:schemeClr val="hlink"/>
                </a:solidFill>
                <a:hlinkClick r:id="rId3"/>
              </a:rPr>
              <a:t>https://courses.cs.Washington.edu/courses/cse351/24su</a:t>
            </a:r>
            <a:endParaRPr sz="2400"/>
          </a:p>
          <a:p>
            <a:pPr marL="685800" lvl="1" indent="-228600" algn="l" rtl="0">
              <a:lnSpc>
                <a:spcPct val="90000"/>
              </a:lnSpc>
              <a:spcBef>
                <a:spcPts val="500"/>
              </a:spcBef>
              <a:spcAft>
                <a:spcPts val="0"/>
              </a:spcAft>
              <a:buClr>
                <a:schemeClr val="dk1"/>
              </a:buClr>
              <a:buSzPts val="2400"/>
              <a:buChar char="○"/>
            </a:pPr>
            <a:r>
              <a:rPr lang="en-US"/>
              <a:t>Syllabus, schedule, lab specs, etc.</a:t>
            </a:r>
            <a:endParaRPr/>
          </a:p>
          <a:p>
            <a:pPr marL="228600" lvl="0" indent="-203200" algn="l" rtl="0">
              <a:lnSpc>
                <a:spcPct val="90000"/>
              </a:lnSpc>
              <a:spcBef>
                <a:spcPts val="1000"/>
              </a:spcBef>
              <a:spcAft>
                <a:spcPts val="0"/>
              </a:spcAft>
              <a:buClr>
                <a:schemeClr val="dk1"/>
              </a:buClr>
              <a:buSzPts val="2400"/>
              <a:buChar char="●"/>
            </a:pPr>
            <a:r>
              <a:rPr lang="en-US" b="1"/>
              <a:t>Ed course</a:t>
            </a:r>
            <a:endParaRPr b="1">
              <a:solidFill>
                <a:srgbClr val="FF0000"/>
              </a:solidFill>
            </a:endParaRPr>
          </a:p>
          <a:p>
            <a:pPr marL="685800" lvl="1" indent="-228600" algn="l" rtl="0">
              <a:lnSpc>
                <a:spcPct val="90000"/>
              </a:lnSpc>
              <a:spcBef>
                <a:spcPts val="500"/>
              </a:spcBef>
              <a:spcAft>
                <a:spcPts val="0"/>
              </a:spcAft>
              <a:buClr>
                <a:schemeClr val="dk1"/>
              </a:buClr>
              <a:buSzPts val="2400"/>
              <a:buChar char="○"/>
            </a:pPr>
            <a:r>
              <a:rPr lang="en-US"/>
              <a:t>Discussion: announcements, ask and answer questions</a:t>
            </a:r>
            <a:endParaRPr/>
          </a:p>
          <a:p>
            <a:pPr marL="685800" lvl="1" indent="-228600" algn="l" rtl="0">
              <a:lnSpc>
                <a:spcPct val="90000"/>
              </a:lnSpc>
              <a:spcBef>
                <a:spcPts val="500"/>
              </a:spcBef>
              <a:spcAft>
                <a:spcPts val="0"/>
              </a:spcAft>
              <a:buClr>
                <a:schemeClr val="dk1"/>
              </a:buClr>
              <a:buSzPts val="2400"/>
              <a:buChar char="○"/>
            </a:pPr>
            <a:r>
              <a:rPr lang="en-US"/>
              <a:t>Lessons: readings, lecture polls, homework</a:t>
            </a:r>
            <a:endParaRPr/>
          </a:p>
          <a:p>
            <a:pPr marL="228600" lvl="0" indent="-203200" algn="l" rtl="0">
              <a:lnSpc>
                <a:spcPct val="90000"/>
              </a:lnSpc>
              <a:spcBef>
                <a:spcPts val="1000"/>
              </a:spcBef>
              <a:spcAft>
                <a:spcPts val="0"/>
              </a:spcAft>
              <a:buClr>
                <a:schemeClr val="dk1"/>
              </a:buClr>
              <a:buSzPts val="2400"/>
              <a:buChar char="●"/>
            </a:pPr>
            <a:r>
              <a:rPr lang="en-US" b="1"/>
              <a:t>Gradescope:</a:t>
            </a:r>
            <a:r>
              <a:rPr lang="en-US"/>
              <a:t> lab submissions, take-home quizzes</a:t>
            </a:r>
            <a:endParaRPr/>
          </a:p>
          <a:p>
            <a:pPr marL="228600" lvl="0" indent="-203200" algn="l" rtl="0">
              <a:lnSpc>
                <a:spcPct val="90000"/>
              </a:lnSpc>
              <a:spcBef>
                <a:spcPts val="1000"/>
              </a:spcBef>
              <a:spcAft>
                <a:spcPts val="0"/>
              </a:spcAft>
              <a:buClr>
                <a:schemeClr val="dk1"/>
              </a:buClr>
              <a:buSzPts val="2400"/>
              <a:buChar char="●"/>
            </a:pPr>
            <a:r>
              <a:rPr lang="en-US" b="1"/>
              <a:t>Canvas:</a:t>
            </a:r>
            <a:r>
              <a:rPr lang="en-US"/>
              <a:t> surveys, grade book</a:t>
            </a:r>
            <a:endParaRPr/>
          </a:p>
          <a:p>
            <a:pPr marL="228600" lvl="0" indent="-203200" algn="l" rtl="0">
              <a:lnSpc>
                <a:spcPct val="90000"/>
              </a:lnSpc>
              <a:spcBef>
                <a:spcPts val="1000"/>
              </a:spcBef>
              <a:spcAft>
                <a:spcPts val="1600"/>
              </a:spcAft>
              <a:buClr>
                <a:schemeClr val="dk1"/>
              </a:buClr>
              <a:buSzPts val="2400"/>
              <a:buChar char="●"/>
            </a:pPr>
            <a:r>
              <a:rPr lang="en-US" b="1"/>
              <a:t>Panopto:</a:t>
            </a:r>
            <a:r>
              <a:rPr lang="en-US"/>
              <a:t> lecture recordings</a:t>
            </a:r>
            <a:endParaRPr/>
          </a:p>
        </p:txBody>
      </p:sp>
      <p:pic>
        <p:nvPicPr>
          <p:cNvPr id="145" name="Google Shape;145;p25" descr="A screenshot of the navigation bar on Ed, with the Ed Lessons button is circled in red."/>
          <p:cNvPicPr preferRelativeResize="0"/>
          <p:nvPr/>
        </p:nvPicPr>
        <p:blipFill>
          <a:blip r:embed="rId4">
            <a:alphaModFix/>
          </a:blip>
          <a:stretch>
            <a:fillRect/>
          </a:stretch>
        </p:blipFill>
        <p:spPr>
          <a:xfrm>
            <a:off x="6307275" y="4129105"/>
            <a:ext cx="5119800" cy="1094648"/>
          </a:xfrm>
          <a:prstGeom prst="rect">
            <a:avLst/>
          </a:prstGeom>
          <a:noFill/>
          <a:ln>
            <a:noFill/>
          </a:ln>
        </p:spPr>
      </p:pic>
      <p:sp>
        <p:nvSpPr>
          <p:cNvPr id="146" name="Google Shape;146;p25"/>
          <p:cNvSpPr txBox="1"/>
          <p:nvPr/>
        </p:nvSpPr>
        <p:spPr>
          <a:xfrm>
            <a:off x="6307275" y="5223750"/>
            <a:ext cx="5119800" cy="3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rPr>
              <a:t>Find Ed Lessons in the top-right corner of Ed.</a:t>
            </a:r>
            <a:endParaRPr sz="1600">
              <a:solidFill>
                <a:schemeClr val="dk1"/>
              </a:solidFill>
            </a:endParaRPr>
          </a:p>
        </p:txBody>
      </p:sp>
      <p:sp>
        <p:nvSpPr>
          <p:cNvPr id="147" name="Google Shape;147;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Quizzes</a:t>
            </a:r>
            <a:endParaRPr/>
          </a:p>
        </p:txBody>
      </p:sp>
      <p:sp>
        <p:nvSpPr>
          <p:cNvPr id="153" name="Google Shape;153;p26"/>
          <p:cNvSpPr txBox="1">
            <a:spLocks noGrp="1"/>
          </p:cNvSpPr>
          <p:nvPr>
            <p:ph type="body" idx="1"/>
          </p:nvPr>
        </p:nvSpPr>
        <p:spPr>
          <a:xfrm>
            <a:off x="838200" y="1306286"/>
            <a:ext cx="10515600" cy="4577679"/>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1000"/>
              </a:spcBef>
              <a:spcAft>
                <a:spcPts val="0"/>
              </a:spcAft>
              <a:buSzPts val="2400"/>
              <a:buChar char="●"/>
            </a:pPr>
            <a:r>
              <a:rPr lang="en-US"/>
              <a:t>Three throughout the quarter</a:t>
            </a:r>
            <a:endParaRPr/>
          </a:p>
          <a:p>
            <a:pPr marL="228600" lvl="0" indent="-203200" algn="l" rtl="0">
              <a:lnSpc>
                <a:spcPct val="90000"/>
              </a:lnSpc>
              <a:spcBef>
                <a:spcPts val="1600"/>
              </a:spcBef>
              <a:spcAft>
                <a:spcPts val="0"/>
              </a:spcAft>
              <a:buSzPts val="2400"/>
              <a:buChar char="●"/>
            </a:pPr>
            <a:r>
              <a:rPr lang="en-US"/>
              <a:t>Take-home on Gradescope</a:t>
            </a:r>
            <a:endParaRPr/>
          </a:p>
          <a:p>
            <a:pPr marL="228600" lvl="0" indent="-203200" algn="l" rtl="0">
              <a:lnSpc>
                <a:spcPct val="90000"/>
              </a:lnSpc>
              <a:spcBef>
                <a:spcPts val="1600"/>
              </a:spcBef>
              <a:spcAft>
                <a:spcPts val="0"/>
              </a:spcAft>
              <a:buSzPts val="2400"/>
              <a:buChar char="●"/>
            </a:pPr>
            <a:r>
              <a:rPr lang="en-US"/>
              <a:t>Will have ~1 week to complete</a:t>
            </a:r>
            <a:endParaRPr/>
          </a:p>
          <a:p>
            <a:pPr marL="228600" lvl="0" indent="0" algn="l" rtl="0">
              <a:lnSpc>
                <a:spcPct val="90000"/>
              </a:lnSpc>
              <a:spcBef>
                <a:spcPts val="1600"/>
              </a:spcBef>
              <a:spcAft>
                <a:spcPts val="0"/>
              </a:spcAft>
              <a:buNone/>
            </a:pPr>
            <a:endParaRPr/>
          </a:p>
          <a:p>
            <a:pPr marL="228600" lvl="0" indent="-203200" algn="l" rtl="0">
              <a:lnSpc>
                <a:spcPct val="90000"/>
              </a:lnSpc>
              <a:spcBef>
                <a:spcPts val="1600"/>
              </a:spcBef>
              <a:spcAft>
                <a:spcPts val="1600"/>
              </a:spcAft>
              <a:buClr>
                <a:srgbClr val="7030A0"/>
              </a:buClr>
              <a:buSzPts val="2400"/>
              <a:buChar char="●"/>
            </a:pPr>
            <a:r>
              <a:rPr lang="en-US">
                <a:solidFill>
                  <a:srgbClr val="7030A0"/>
                </a:solidFill>
              </a:rPr>
              <a:t>More information to come when we get to the first quiz</a:t>
            </a:r>
            <a:endParaRPr>
              <a:solidFill>
                <a:srgbClr val="7030A0"/>
              </a:solidFill>
            </a:endParaRPr>
          </a:p>
        </p:txBody>
      </p:sp>
      <p:sp>
        <p:nvSpPr>
          <p:cNvPr id="154" name="Google Shape;154;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Assignments</a:t>
            </a:r>
            <a:endParaRPr/>
          </a:p>
        </p:txBody>
      </p:sp>
      <p:sp>
        <p:nvSpPr>
          <p:cNvPr id="160" name="Google Shape;160;p27"/>
          <p:cNvSpPr txBox="1">
            <a:spLocks noGrp="1"/>
          </p:cNvSpPr>
          <p:nvPr>
            <p:ph type="body" idx="1"/>
          </p:nvPr>
        </p:nvSpPr>
        <p:spPr>
          <a:xfrm>
            <a:off x="838200" y="1306286"/>
            <a:ext cx="10515600" cy="45777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b="1"/>
              <a:t>Pre-lecture readings: </a:t>
            </a:r>
            <a:r>
              <a:rPr lang="en-US"/>
              <a:t>Ed</a:t>
            </a:r>
            <a:endParaRPr b="1"/>
          </a:p>
          <a:p>
            <a:pPr marL="685800" lvl="1" indent="-228600" algn="l" rtl="0">
              <a:lnSpc>
                <a:spcPct val="90000"/>
              </a:lnSpc>
              <a:spcBef>
                <a:spcPts val="500"/>
              </a:spcBef>
              <a:spcAft>
                <a:spcPts val="0"/>
              </a:spcAft>
              <a:buClr>
                <a:schemeClr val="dk1"/>
              </a:buClr>
              <a:buSzPts val="2400"/>
              <a:buChar char="○"/>
            </a:pPr>
            <a:r>
              <a:rPr lang="en-US"/>
              <a:t>Graded on completion, due 1pm before lecture</a:t>
            </a:r>
            <a:endParaRPr/>
          </a:p>
          <a:p>
            <a:pPr marL="228600" lvl="0" indent="-203200" algn="l" rtl="0">
              <a:lnSpc>
                <a:spcPct val="90000"/>
              </a:lnSpc>
              <a:spcBef>
                <a:spcPts val="1000"/>
              </a:spcBef>
              <a:spcAft>
                <a:spcPts val="0"/>
              </a:spcAft>
              <a:buClr>
                <a:schemeClr val="dk1"/>
              </a:buClr>
              <a:buSzPts val="2400"/>
              <a:buChar char="●"/>
            </a:pPr>
            <a:r>
              <a:rPr lang="en-US" b="1"/>
              <a:t>Lecture polls: </a:t>
            </a:r>
            <a:r>
              <a:rPr lang="en-US"/>
              <a:t>Ed</a:t>
            </a:r>
            <a:endParaRPr b="1"/>
          </a:p>
          <a:p>
            <a:pPr marL="685800" lvl="1" indent="-228600" algn="l" rtl="0">
              <a:lnSpc>
                <a:spcPct val="90000"/>
              </a:lnSpc>
              <a:spcBef>
                <a:spcPts val="500"/>
              </a:spcBef>
              <a:spcAft>
                <a:spcPts val="0"/>
              </a:spcAft>
              <a:buClr>
                <a:schemeClr val="dk1"/>
              </a:buClr>
              <a:buSzPts val="2400"/>
              <a:buChar char="○"/>
            </a:pPr>
            <a:r>
              <a:rPr lang="en-US"/>
              <a:t>Conducted during class, graded on completion, due 1pm before the next lecture</a:t>
            </a:r>
            <a:endParaRPr/>
          </a:p>
          <a:p>
            <a:pPr marL="228600" lvl="0" indent="-203200" algn="l" rtl="0">
              <a:lnSpc>
                <a:spcPct val="90000"/>
              </a:lnSpc>
              <a:spcBef>
                <a:spcPts val="1000"/>
              </a:spcBef>
              <a:spcAft>
                <a:spcPts val="0"/>
              </a:spcAft>
              <a:buClr>
                <a:schemeClr val="dk1"/>
              </a:buClr>
              <a:buSzPts val="2400"/>
              <a:buChar char="●"/>
            </a:pPr>
            <a:r>
              <a:rPr lang="en-US" b="1"/>
              <a:t>Homework: </a:t>
            </a:r>
            <a:r>
              <a:rPr lang="en-US"/>
              <a:t>Ed</a:t>
            </a:r>
            <a:endParaRPr b="1"/>
          </a:p>
          <a:p>
            <a:pPr marL="685800" lvl="1" indent="-228600" algn="l" rtl="0">
              <a:lnSpc>
                <a:spcPct val="90000"/>
              </a:lnSpc>
              <a:spcBef>
                <a:spcPts val="500"/>
              </a:spcBef>
              <a:spcAft>
                <a:spcPts val="0"/>
              </a:spcAft>
              <a:buClr>
                <a:schemeClr val="dk1"/>
              </a:buClr>
              <a:buSzPts val="2400"/>
              <a:buChar char="○"/>
            </a:pPr>
            <a:r>
              <a:rPr lang="en-US"/>
              <a:t>Unlimited attempts, due 1pm two lectures after it’s assigned</a:t>
            </a:r>
            <a:endParaRPr/>
          </a:p>
          <a:p>
            <a:pPr marL="228600" lvl="0" indent="-203200" algn="l" rtl="0">
              <a:lnSpc>
                <a:spcPct val="90000"/>
              </a:lnSpc>
              <a:spcBef>
                <a:spcPts val="1000"/>
              </a:spcBef>
              <a:spcAft>
                <a:spcPts val="0"/>
              </a:spcAft>
              <a:buClr>
                <a:schemeClr val="dk1"/>
              </a:buClr>
              <a:buSzPts val="2400"/>
              <a:buChar char="●"/>
            </a:pPr>
            <a:r>
              <a:rPr lang="en-US" b="1"/>
              <a:t>Labs:</a:t>
            </a:r>
            <a:r>
              <a:rPr lang="en-US"/>
              <a:t> Course website/Gradescope (except for Lab0)</a:t>
            </a:r>
            <a:endParaRPr/>
          </a:p>
          <a:p>
            <a:pPr marL="685800" lvl="1" indent="-228600" algn="l" rtl="0">
              <a:lnSpc>
                <a:spcPct val="90000"/>
              </a:lnSpc>
              <a:spcBef>
                <a:spcPts val="500"/>
              </a:spcBef>
              <a:spcAft>
                <a:spcPts val="0"/>
              </a:spcAft>
              <a:buClr>
                <a:schemeClr val="dk1"/>
              </a:buClr>
              <a:buSzPts val="2400"/>
              <a:buChar char="○"/>
            </a:pPr>
            <a:r>
              <a:rPr lang="en-US"/>
              <a:t>~1-2 weeks per lab, due at 11:59pm</a:t>
            </a:r>
            <a:endParaRPr/>
          </a:p>
          <a:p>
            <a:pPr marL="228600" lvl="0" indent="-203200" algn="l" rtl="0">
              <a:lnSpc>
                <a:spcPct val="90000"/>
              </a:lnSpc>
              <a:spcBef>
                <a:spcPts val="1000"/>
              </a:spcBef>
              <a:spcAft>
                <a:spcPts val="1600"/>
              </a:spcAft>
              <a:buClr>
                <a:srgbClr val="7030A0"/>
              </a:buClr>
              <a:buSzPts val="2400"/>
              <a:buChar char="●"/>
            </a:pPr>
            <a:r>
              <a:rPr lang="en-US">
                <a:solidFill>
                  <a:srgbClr val="7030A0"/>
                </a:solidFill>
              </a:rPr>
              <a:t>Assignments need to be turned in </a:t>
            </a:r>
            <a:r>
              <a:rPr lang="en-US" b="1" u="sng">
                <a:solidFill>
                  <a:srgbClr val="7030A0"/>
                </a:solidFill>
              </a:rPr>
              <a:t>before</a:t>
            </a:r>
            <a:r>
              <a:rPr lang="en-US">
                <a:solidFill>
                  <a:srgbClr val="7030A0"/>
                </a:solidFill>
              </a:rPr>
              <a:t> the time listed. If the clock reads 11:59pm when you turn in your lab, it’s late!</a:t>
            </a:r>
            <a:endParaRPr/>
          </a:p>
        </p:txBody>
      </p:sp>
      <p:sp>
        <p:nvSpPr>
          <p:cNvPr id="161" name="Google Shape;161;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Late Policies</a:t>
            </a:r>
            <a:endParaRPr/>
          </a:p>
        </p:txBody>
      </p:sp>
      <p:sp>
        <p:nvSpPr>
          <p:cNvPr id="167" name="Google Shape;167;p28"/>
          <p:cNvSpPr txBox="1">
            <a:spLocks noGrp="1"/>
          </p:cNvSpPr>
          <p:nvPr>
            <p:ph type="body" idx="1"/>
          </p:nvPr>
        </p:nvSpPr>
        <p:spPr>
          <a:xfrm>
            <a:off x="838200" y="1306286"/>
            <a:ext cx="10515600" cy="4596357"/>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a:t>Labs can be turned in </a:t>
            </a:r>
            <a:r>
              <a:rPr lang="en-US" b="1"/>
              <a:t>up to 2 days </a:t>
            </a:r>
            <a:r>
              <a:rPr lang="en-US"/>
              <a:t>after the deadline</a:t>
            </a:r>
            <a:endParaRPr/>
          </a:p>
          <a:p>
            <a:pPr marL="685800" lvl="1" indent="-228600" algn="l" rtl="0">
              <a:lnSpc>
                <a:spcPct val="90000"/>
              </a:lnSpc>
              <a:spcBef>
                <a:spcPts val="500"/>
              </a:spcBef>
              <a:spcAft>
                <a:spcPts val="0"/>
              </a:spcAft>
              <a:buClr>
                <a:schemeClr val="dk1"/>
              </a:buClr>
              <a:buSzPts val="2400"/>
              <a:buChar char="○"/>
            </a:pPr>
            <a:r>
              <a:rPr lang="en-US"/>
              <a:t>You get </a:t>
            </a:r>
            <a:r>
              <a:rPr lang="en-US" b="1"/>
              <a:t>5</a:t>
            </a:r>
            <a:r>
              <a:rPr lang="en-US"/>
              <a:t> free late days to use throughout the quarter</a:t>
            </a:r>
            <a:endParaRPr/>
          </a:p>
          <a:p>
            <a:pPr marL="685800" lvl="1" indent="-228600" algn="l" rtl="0">
              <a:lnSpc>
                <a:spcPct val="90000"/>
              </a:lnSpc>
              <a:spcBef>
                <a:spcPts val="500"/>
              </a:spcBef>
              <a:spcAft>
                <a:spcPts val="0"/>
              </a:spcAft>
              <a:buClr>
                <a:schemeClr val="dk1"/>
              </a:buClr>
              <a:buSzPts val="2400"/>
              <a:buChar char="○"/>
            </a:pPr>
            <a:r>
              <a:rPr lang="en-US"/>
              <a:t>After your free late days are used up, we will deduct 10% per day</a:t>
            </a:r>
            <a:endParaRPr/>
          </a:p>
          <a:p>
            <a:pPr marL="685800" lvl="0" indent="0" algn="l" rtl="0">
              <a:lnSpc>
                <a:spcPct val="90000"/>
              </a:lnSpc>
              <a:spcBef>
                <a:spcPts val="500"/>
              </a:spcBef>
              <a:spcAft>
                <a:spcPts val="0"/>
              </a:spcAft>
              <a:buNone/>
            </a:pPr>
            <a:endParaRPr/>
          </a:p>
          <a:p>
            <a:pPr marL="228600" lvl="0" indent="-203200" algn="l" rtl="0">
              <a:lnSpc>
                <a:spcPct val="90000"/>
              </a:lnSpc>
              <a:spcBef>
                <a:spcPts val="1000"/>
              </a:spcBef>
              <a:spcAft>
                <a:spcPts val="0"/>
              </a:spcAft>
              <a:buClr>
                <a:schemeClr val="dk1"/>
              </a:buClr>
              <a:buSzPts val="2400"/>
              <a:buChar char="●"/>
            </a:pPr>
            <a:r>
              <a:rPr lang="en-US" b="1" u="sng"/>
              <a:t>We cannot accept Ed assignments after the due date!</a:t>
            </a:r>
            <a:endParaRPr/>
          </a:p>
          <a:p>
            <a:pPr marL="685800" lvl="1" indent="-228600" algn="l" rtl="0">
              <a:lnSpc>
                <a:spcPct val="90000"/>
              </a:lnSpc>
              <a:spcBef>
                <a:spcPts val="500"/>
              </a:spcBef>
              <a:spcAft>
                <a:spcPts val="0"/>
              </a:spcAft>
              <a:buClr>
                <a:schemeClr val="dk1"/>
              </a:buClr>
              <a:buSzPts val="2400"/>
              <a:buChar char="○"/>
            </a:pPr>
            <a:r>
              <a:rPr lang="en-US"/>
              <a:t>You only need to complete 80% of the readings and lecture polls for full credit</a:t>
            </a:r>
            <a:endParaRPr/>
          </a:p>
          <a:p>
            <a:pPr marL="685800" lvl="1" indent="-228600" algn="l" rtl="0">
              <a:lnSpc>
                <a:spcPct val="90000"/>
              </a:lnSpc>
              <a:spcBef>
                <a:spcPts val="500"/>
              </a:spcBef>
              <a:spcAft>
                <a:spcPts val="0"/>
              </a:spcAft>
              <a:buClr>
                <a:schemeClr val="dk1"/>
              </a:buClr>
              <a:buSzPts val="2400"/>
              <a:buChar char="○"/>
            </a:pPr>
            <a:r>
              <a:rPr lang="en-US"/>
              <a:t>Your lowest homework score will be dropped</a:t>
            </a:r>
            <a:endParaRPr/>
          </a:p>
          <a:p>
            <a:pPr marL="685800" lvl="1" indent="-76200" algn="l" rtl="0">
              <a:lnSpc>
                <a:spcPct val="90000"/>
              </a:lnSpc>
              <a:spcBef>
                <a:spcPts val="500"/>
              </a:spcBef>
              <a:spcAft>
                <a:spcPts val="0"/>
              </a:spcAft>
              <a:buClr>
                <a:schemeClr val="dk1"/>
              </a:buClr>
              <a:buSzPts val="2400"/>
              <a:buNone/>
            </a:pPr>
            <a:endParaRPr/>
          </a:p>
          <a:p>
            <a:pPr marL="228600" lvl="0" indent="-203200" algn="l" rtl="0">
              <a:lnSpc>
                <a:spcPct val="90000"/>
              </a:lnSpc>
              <a:spcBef>
                <a:spcPts val="1000"/>
              </a:spcBef>
              <a:spcAft>
                <a:spcPts val="0"/>
              </a:spcAft>
              <a:buClr>
                <a:schemeClr val="dk1"/>
              </a:buClr>
              <a:buSzPts val="2400"/>
              <a:buChar char="●"/>
            </a:pPr>
            <a:r>
              <a:rPr lang="en-US"/>
              <a:t>If you have DRS accommodations that contradict these policies, I will contact you</a:t>
            </a:r>
            <a:endParaRPr/>
          </a:p>
          <a:p>
            <a:pPr marL="685800" lvl="1" indent="-228600" algn="l" rtl="0">
              <a:lnSpc>
                <a:spcPct val="90000"/>
              </a:lnSpc>
              <a:spcBef>
                <a:spcPts val="500"/>
              </a:spcBef>
              <a:spcAft>
                <a:spcPts val="0"/>
              </a:spcAft>
              <a:buClr>
                <a:schemeClr val="dk1"/>
              </a:buClr>
              <a:buSzPts val="2400"/>
              <a:buChar char="○"/>
            </a:pPr>
            <a:r>
              <a:rPr lang="en-US"/>
              <a:t>Please email me if I don’t reach out by the end of today</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1600"/>
              </a:spcAft>
              <a:buClr>
                <a:schemeClr val="dk1"/>
              </a:buClr>
              <a:buSzPts val="2400"/>
              <a:buNone/>
            </a:pPr>
            <a:endParaRPr/>
          </a:p>
        </p:txBody>
      </p:sp>
      <p:sp>
        <p:nvSpPr>
          <p:cNvPr id="168" name="Google Shape;168;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Extensions, Accommodations, Help</a:t>
            </a:r>
            <a:endParaRPr/>
          </a:p>
        </p:txBody>
      </p:sp>
      <p:sp>
        <p:nvSpPr>
          <p:cNvPr id="174" name="Google Shape;174;p29"/>
          <p:cNvSpPr txBox="1">
            <a:spLocks noGrp="1"/>
          </p:cNvSpPr>
          <p:nvPr>
            <p:ph type="body" idx="1"/>
          </p:nvPr>
        </p:nvSpPr>
        <p:spPr>
          <a:xfrm>
            <a:off x="838200" y="1306275"/>
            <a:ext cx="10515600" cy="45225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a:t>We’re here to help! We want you to have the best experience possible</a:t>
            </a:r>
            <a:endParaRPr/>
          </a:p>
          <a:p>
            <a:pPr marL="228600" lvl="0" indent="-203200" algn="l" rtl="0">
              <a:lnSpc>
                <a:spcPct val="90000"/>
              </a:lnSpc>
              <a:spcBef>
                <a:spcPts val="1000"/>
              </a:spcBef>
              <a:spcAft>
                <a:spcPts val="0"/>
              </a:spcAft>
              <a:buClr>
                <a:schemeClr val="dk1"/>
              </a:buClr>
              <a:buSzPts val="2400"/>
              <a:buChar char="●"/>
            </a:pPr>
            <a:r>
              <a:rPr lang="en-US"/>
              <a:t>Extenuating circumstances</a:t>
            </a:r>
            <a:endParaRPr/>
          </a:p>
          <a:p>
            <a:pPr marL="685800" lvl="1" indent="-196850" algn="l" rtl="0">
              <a:lnSpc>
                <a:spcPct val="115000"/>
              </a:lnSpc>
              <a:spcBef>
                <a:spcPts val="500"/>
              </a:spcBef>
              <a:spcAft>
                <a:spcPts val="0"/>
              </a:spcAft>
              <a:buClr>
                <a:schemeClr val="dk1"/>
              </a:buClr>
              <a:buSzPts val="1900"/>
              <a:buChar char="○"/>
            </a:pPr>
            <a:r>
              <a:rPr lang="en-US"/>
              <a:t>Students (and staff) face an extremely varied set of circumstances</a:t>
            </a:r>
            <a:endParaRPr/>
          </a:p>
          <a:p>
            <a:pPr marL="685800" lvl="1" indent="-196850" algn="l" rtl="0">
              <a:lnSpc>
                <a:spcPct val="115000"/>
              </a:lnSpc>
              <a:spcBef>
                <a:spcPts val="500"/>
              </a:spcBef>
              <a:spcAft>
                <a:spcPts val="0"/>
              </a:spcAft>
              <a:buClr>
                <a:schemeClr val="dk1"/>
              </a:buClr>
              <a:buSzPts val="1900"/>
              <a:buChar char="○"/>
            </a:pPr>
            <a:r>
              <a:rPr lang="en-US"/>
              <a:t>We will try to be accommodating, but </a:t>
            </a:r>
            <a:r>
              <a:rPr lang="en-US" b="1" u="sng"/>
              <a:t>the earlier you reach out, the better</a:t>
            </a:r>
            <a:endParaRPr b="1" u="sng"/>
          </a:p>
          <a:p>
            <a:pPr marL="685800" lvl="1" indent="-196850" algn="l" rtl="0">
              <a:lnSpc>
                <a:spcPct val="115000"/>
              </a:lnSpc>
              <a:spcBef>
                <a:spcPts val="500"/>
              </a:spcBef>
              <a:spcAft>
                <a:spcPts val="0"/>
              </a:spcAft>
              <a:buClr>
                <a:schemeClr val="dk1"/>
              </a:buClr>
              <a:buSzPts val="1900"/>
              <a:buChar char="○"/>
            </a:pPr>
            <a:r>
              <a:rPr lang="en-US"/>
              <a:t>For formal accommodations go through Disability Resources for Students (DRS)</a:t>
            </a:r>
            <a:endParaRPr/>
          </a:p>
          <a:p>
            <a:pPr marL="1143000" lvl="2" indent="-209550" algn="l" rtl="0">
              <a:lnSpc>
                <a:spcPct val="115000"/>
              </a:lnSpc>
              <a:spcBef>
                <a:spcPts val="500"/>
              </a:spcBef>
              <a:spcAft>
                <a:spcPts val="0"/>
              </a:spcAft>
              <a:buClr>
                <a:schemeClr val="dk1"/>
              </a:buClr>
              <a:buSzPts val="1900"/>
              <a:buChar char="■"/>
            </a:pPr>
            <a:r>
              <a:rPr lang="en-US"/>
              <a:t>They can help you even for temporary disabilities (injury, etc.)</a:t>
            </a:r>
            <a:endParaRPr/>
          </a:p>
          <a:p>
            <a:pPr marL="228600" lvl="0" indent="-190500" algn="l" rtl="0">
              <a:lnSpc>
                <a:spcPct val="90000"/>
              </a:lnSpc>
              <a:spcBef>
                <a:spcPts val="1000"/>
              </a:spcBef>
              <a:spcAft>
                <a:spcPts val="0"/>
              </a:spcAft>
              <a:buClr>
                <a:schemeClr val="dk1"/>
              </a:buClr>
              <a:buSzPts val="2400"/>
              <a:buChar char="●"/>
            </a:pPr>
            <a:r>
              <a:rPr lang="en-US"/>
              <a:t>Don’t suffer in silence – talk to a staff member!</a:t>
            </a:r>
            <a:endParaRPr/>
          </a:p>
          <a:p>
            <a:pPr marL="685800" lvl="1" indent="-234950" algn="l" rtl="0">
              <a:lnSpc>
                <a:spcPct val="90000"/>
              </a:lnSpc>
              <a:spcBef>
                <a:spcPts val="1000"/>
              </a:spcBef>
              <a:spcAft>
                <a:spcPts val="0"/>
              </a:spcAft>
              <a:buSzPts val="1900"/>
              <a:buChar char="○"/>
            </a:pPr>
            <a:r>
              <a:rPr lang="en-US"/>
              <a:t>Go to </a:t>
            </a:r>
            <a:r>
              <a:rPr lang="en-US" u="sng">
                <a:solidFill>
                  <a:schemeClr val="hlink"/>
                </a:solidFill>
                <a:hlinkClick r:id="rId3"/>
              </a:rPr>
              <a:t>office hours</a:t>
            </a:r>
            <a:endParaRPr/>
          </a:p>
          <a:p>
            <a:pPr marL="685800" lvl="1" indent="-234950" algn="l" rtl="0">
              <a:lnSpc>
                <a:spcPct val="90000"/>
              </a:lnSpc>
              <a:spcBef>
                <a:spcPts val="1000"/>
              </a:spcBef>
              <a:spcAft>
                <a:spcPts val="0"/>
              </a:spcAft>
              <a:buSzPts val="1900"/>
              <a:buChar char="○"/>
            </a:pPr>
            <a:r>
              <a:rPr lang="en-US"/>
              <a:t>Ask on the </a:t>
            </a:r>
            <a:r>
              <a:rPr lang="en-US" u="sng">
                <a:solidFill>
                  <a:schemeClr val="hlink"/>
                </a:solidFill>
                <a:hlinkClick r:id="rId4"/>
              </a:rPr>
              <a:t>Ed board</a:t>
            </a:r>
            <a:endParaRPr b="1"/>
          </a:p>
          <a:p>
            <a:pPr marL="685800" lvl="1" indent="-234950" algn="l" rtl="0">
              <a:lnSpc>
                <a:spcPct val="90000"/>
              </a:lnSpc>
              <a:spcBef>
                <a:spcPts val="1000"/>
              </a:spcBef>
              <a:spcAft>
                <a:spcPts val="0"/>
              </a:spcAft>
              <a:buSzPts val="1900"/>
              <a:buChar char="○"/>
            </a:pPr>
            <a:r>
              <a:rPr lang="en-US"/>
              <a:t>Request a </a:t>
            </a:r>
            <a:r>
              <a:rPr lang="en-US" u="sng">
                <a:solidFill>
                  <a:schemeClr val="hlink"/>
                </a:solidFill>
                <a:hlinkClick r:id="rId5"/>
              </a:rPr>
              <a:t>1-on-1 meeting</a:t>
            </a:r>
            <a:endParaRPr/>
          </a:p>
        </p:txBody>
      </p:sp>
      <p:sp>
        <p:nvSpPr>
          <p:cNvPr id="175" name="Google Shape;175;p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Grade Breakdown</a:t>
            </a:r>
            <a:endParaRPr/>
          </a:p>
        </p:txBody>
      </p:sp>
      <p:sp>
        <p:nvSpPr>
          <p:cNvPr id="181" name="Google Shape;181;p30"/>
          <p:cNvSpPr txBox="1">
            <a:spLocks noGrp="1"/>
          </p:cNvSpPr>
          <p:nvPr>
            <p:ph type="body" idx="1"/>
          </p:nvPr>
        </p:nvSpPr>
        <p:spPr>
          <a:xfrm>
            <a:off x="838200" y="1306286"/>
            <a:ext cx="10515600" cy="45777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b="1"/>
              <a:t>Pre-lecture readings: </a:t>
            </a:r>
            <a:r>
              <a:rPr lang="en-US"/>
              <a:t>7%</a:t>
            </a:r>
            <a:endParaRPr/>
          </a:p>
          <a:p>
            <a:pPr marL="228600" lvl="0" indent="-203200" algn="l" rtl="0">
              <a:lnSpc>
                <a:spcPct val="90000"/>
              </a:lnSpc>
              <a:spcBef>
                <a:spcPts val="1000"/>
              </a:spcBef>
              <a:spcAft>
                <a:spcPts val="0"/>
              </a:spcAft>
              <a:buClr>
                <a:schemeClr val="dk1"/>
              </a:buClr>
              <a:buSzPts val="2400"/>
              <a:buChar char="●"/>
            </a:pPr>
            <a:r>
              <a:rPr lang="en-US" b="1"/>
              <a:t>Homework: </a:t>
            </a:r>
            <a:r>
              <a:rPr lang="en-US"/>
              <a:t>20%</a:t>
            </a:r>
            <a:endParaRPr/>
          </a:p>
          <a:p>
            <a:pPr marL="228600" lvl="0" indent="-203200" algn="l" rtl="0">
              <a:lnSpc>
                <a:spcPct val="90000"/>
              </a:lnSpc>
              <a:spcBef>
                <a:spcPts val="1000"/>
              </a:spcBef>
              <a:spcAft>
                <a:spcPts val="0"/>
              </a:spcAft>
              <a:buClr>
                <a:schemeClr val="dk1"/>
              </a:buClr>
              <a:buSzPts val="2400"/>
              <a:buChar char="●"/>
            </a:pPr>
            <a:r>
              <a:rPr lang="en-US" b="1"/>
              <a:t>Labs:</a:t>
            </a:r>
            <a:r>
              <a:rPr lang="en-US"/>
              <a:t> 40%</a:t>
            </a:r>
            <a:endParaRPr/>
          </a:p>
          <a:p>
            <a:pPr marL="685800" lvl="1" indent="-228600" algn="l" rtl="0">
              <a:lnSpc>
                <a:spcPct val="90000"/>
              </a:lnSpc>
              <a:spcBef>
                <a:spcPts val="1000"/>
              </a:spcBef>
              <a:spcAft>
                <a:spcPts val="0"/>
              </a:spcAft>
              <a:buClr>
                <a:schemeClr val="dk1"/>
              </a:buClr>
              <a:buSzPts val="1800"/>
              <a:buChar char="○"/>
            </a:pPr>
            <a:r>
              <a:rPr lang="en-US"/>
              <a:t>Can be done individually or in pairs</a:t>
            </a:r>
            <a:endParaRPr/>
          </a:p>
          <a:p>
            <a:pPr marL="228600" lvl="0" indent="-203200" algn="l" rtl="0">
              <a:lnSpc>
                <a:spcPct val="90000"/>
              </a:lnSpc>
              <a:spcBef>
                <a:spcPts val="1000"/>
              </a:spcBef>
              <a:spcAft>
                <a:spcPts val="0"/>
              </a:spcAft>
              <a:buSzPts val="2400"/>
              <a:buChar char="●"/>
            </a:pPr>
            <a:r>
              <a:rPr lang="en-US" b="1"/>
              <a:t>Quizzes:</a:t>
            </a:r>
            <a:r>
              <a:rPr lang="en-US"/>
              <a:t> 30% (10% each)</a:t>
            </a:r>
            <a:endParaRPr/>
          </a:p>
          <a:p>
            <a:pPr marL="228600" lvl="0" indent="-203200" algn="l" rtl="0">
              <a:lnSpc>
                <a:spcPct val="90000"/>
              </a:lnSpc>
              <a:spcBef>
                <a:spcPts val="1000"/>
              </a:spcBef>
              <a:spcAft>
                <a:spcPts val="0"/>
              </a:spcAft>
              <a:buSzPts val="2400"/>
              <a:buChar char="●"/>
            </a:pPr>
            <a:r>
              <a:rPr lang="en-US" b="1"/>
              <a:t>Participation: </a:t>
            </a:r>
            <a:r>
              <a:rPr lang="en-US"/>
              <a:t>3%</a:t>
            </a:r>
            <a:endParaRPr/>
          </a:p>
          <a:p>
            <a:pPr marL="685800" lvl="1" indent="-228600" algn="l" rtl="0">
              <a:lnSpc>
                <a:spcPct val="90000"/>
              </a:lnSpc>
              <a:spcBef>
                <a:spcPts val="1000"/>
              </a:spcBef>
              <a:spcAft>
                <a:spcPts val="0"/>
              </a:spcAft>
              <a:buSzPts val="1800"/>
              <a:buChar char="○"/>
            </a:pPr>
            <a:r>
              <a:rPr lang="en-US"/>
              <a:t>Includes answering lecure polls, participation in section, office hours, and Ed</a:t>
            </a:r>
            <a:endParaRPr/>
          </a:p>
        </p:txBody>
      </p:sp>
      <p:sp>
        <p:nvSpPr>
          <p:cNvPr id="182" name="Google Shape;182;p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Administrivia/TODOs</a:t>
            </a:r>
            <a:endParaRPr/>
          </a:p>
        </p:txBody>
      </p:sp>
      <p:sp>
        <p:nvSpPr>
          <p:cNvPr id="188" name="Google Shape;188;p31"/>
          <p:cNvSpPr txBox="1">
            <a:spLocks noGrp="1"/>
          </p:cNvSpPr>
          <p:nvPr>
            <p:ph type="body" idx="1"/>
          </p:nvPr>
        </p:nvSpPr>
        <p:spPr>
          <a:xfrm>
            <a:off x="838200" y="1230086"/>
            <a:ext cx="10515600" cy="4691100"/>
          </a:xfrm>
          <a:prstGeom prst="rect">
            <a:avLst/>
          </a:prstGeom>
          <a:noFill/>
          <a:ln>
            <a:noFill/>
          </a:ln>
        </p:spPr>
        <p:txBody>
          <a:bodyPr spcFirstLastPara="1" wrap="square" lIns="91425" tIns="45700" rIns="91425" bIns="45700" anchor="t" anchorCtr="0">
            <a:normAutofit fontScale="92500" lnSpcReduction="10000"/>
          </a:bodyPr>
          <a:lstStyle/>
          <a:p>
            <a:pPr marL="228600" lvl="0" indent="-190500" algn="l" rtl="0">
              <a:lnSpc>
                <a:spcPct val="115000"/>
              </a:lnSpc>
              <a:spcBef>
                <a:spcPts val="0"/>
              </a:spcBef>
              <a:spcAft>
                <a:spcPts val="0"/>
              </a:spcAft>
              <a:buClr>
                <a:schemeClr val="dk1"/>
              </a:buClr>
              <a:buSzPts val="2200"/>
              <a:buChar char="●"/>
            </a:pPr>
            <a:r>
              <a:rPr lang="en-US" sz="2200"/>
              <a:t>Explore the course website, and </a:t>
            </a:r>
            <a:r>
              <a:rPr lang="en-US" sz="2200" u="sng"/>
              <a:t>read the syllabus</a:t>
            </a:r>
            <a:endParaRPr sz="2200" u="sng"/>
          </a:p>
          <a:p>
            <a:pPr marL="228600" lvl="0" indent="-190500" algn="l" rtl="0">
              <a:lnSpc>
                <a:spcPct val="115000"/>
              </a:lnSpc>
              <a:spcBef>
                <a:spcPts val="0"/>
              </a:spcBef>
              <a:spcAft>
                <a:spcPts val="0"/>
              </a:spcAft>
              <a:buSzPts val="2200"/>
              <a:buChar char="●"/>
            </a:pPr>
            <a:r>
              <a:rPr lang="en-US" sz="2200"/>
              <a:t>Make sure you can connect to the CSE Linux environment (attu/calgary)</a:t>
            </a:r>
            <a:endParaRPr sz="2200"/>
          </a:p>
          <a:p>
            <a:pPr marL="228600" lvl="0" indent="-190500" algn="l" rtl="0">
              <a:lnSpc>
                <a:spcPct val="115000"/>
              </a:lnSpc>
              <a:spcBef>
                <a:spcPts val="0"/>
              </a:spcBef>
              <a:spcAft>
                <a:spcPts val="0"/>
              </a:spcAft>
              <a:buClr>
                <a:schemeClr val="dk1"/>
              </a:buClr>
              <a:buSzPts val="2200"/>
              <a:buChar char="●"/>
            </a:pPr>
            <a:r>
              <a:rPr lang="en-US" sz="2200"/>
              <a:t>(Optionally) sign up for CSE 391: System and Software Tools</a:t>
            </a:r>
            <a:endParaRPr sz="2200"/>
          </a:p>
          <a:p>
            <a:pPr marL="228600" lvl="0" indent="-190500" algn="l" rtl="0">
              <a:lnSpc>
                <a:spcPct val="115000"/>
              </a:lnSpc>
              <a:spcBef>
                <a:spcPts val="0"/>
              </a:spcBef>
              <a:spcAft>
                <a:spcPts val="0"/>
              </a:spcAft>
              <a:buSzPts val="2200"/>
              <a:buChar char="●"/>
            </a:pPr>
            <a:r>
              <a:rPr lang="en-US" sz="2200"/>
              <a:t>Due</a:t>
            </a:r>
            <a:r>
              <a:rPr lang="en-US" sz="2200" b="1"/>
              <a:t> Friday </a:t>
            </a:r>
            <a:r>
              <a:rPr lang="en-US" sz="2200"/>
              <a:t>(6/21)</a:t>
            </a:r>
            <a:endParaRPr sz="2200"/>
          </a:p>
          <a:p>
            <a:pPr marL="685800" lvl="1" indent="-190500" algn="l" rtl="0">
              <a:lnSpc>
                <a:spcPct val="115000"/>
              </a:lnSpc>
              <a:spcBef>
                <a:spcPts val="500"/>
              </a:spcBef>
              <a:spcAft>
                <a:spcPts val="0"/>
              </a:spcAft>
              <a:buClr>
                <a:schemeClr val="dk1"/>
              </a:buClr>
              <a:buSzPts val="1800"/>
              <a:buChar char="○"/>
            </a:pPr>
            <a:r>
              <a:rPr lang="en-US" sz="1800"/>
              <a:t>Pre-course Survey (on Canvas), due 1pm</a:t>
            </a:r>
            <a:endParaRPr sz="1800"/>
          </a:p>
          <a:p>
            <a:pPr marL="685800" lvl="1" indent="-190500" algn="l" rtl="0">
              <a:lnSpc>
                <a:spcPct val="115000"/>
              </a:lnSpc>
              <a:spcBef>
                <a:spcPts val="500"/>
              </a:spcBef>
              <a:spcAft>
                <a:spcPts val="0"/>
              </a:spcAft>
              <a:buClr>
                <a:schemeClr val="dk1"/>
              </a:buClr>
              <a:buSzPts val="1800"/>
              <a:buChar char="○"/>
            </a:pPr>
            <a:r>
              <a:rPr lang="en-US" sz="1800"/>
              <a:t>HW0 (Ed) due 1pm</a:t>
            </a:r>
            <a:endParaRPr sz="1800"/>
          </a:p>
          <a:p>
            <a:pPr marL="685800" lvl="1" indent="-190500" algn="l" rtl="0">
              <a:lnSpc>
                <a:spcPct val="115000"/>
              </a:lnSpc>
              <a:spcBef>
                <a:spcPts val="500"/>
              </a:spcBef>
              <a:spcAft>
                <a:spcPts val="0"/>
              </a:spcAft>
              <a:buClr>
                <a:schemeClr val="dk1"/>
              </a:buClr>
              <a:buSzPts val="1800"/>
              <a:buChar char="○"/>
            </a:pPr>
            <a:r>
              <a:rPr lang="en-US" sz="1800"/>
              <a:t>RD1 &amp; RD2 (Ed) due 1pm</a:t>
            </a:r>
            <a:endParaRPr sz="1800"/>
          </a:p>
          <a:p>
            <a:pPr marL="228600" lvl="0" indent="-190500" algn="l" rtl="0">
              <a:lnSpc>
                <a:spcPct val="115000"/>
              </a:lnSpc>
              <a:spcBef>
                <a:spcPts val="1000"/>
              </a:spcBef>
              <a:spcAft>
                <a:spcPts val="0"/>
              </a:spcAft>
              <a:buClr>
                <a:schemeClr val="dk1"/>
              </a:buClr>
              <a:buSzPts val="2200"/>
              <a:buChar char="●"/>
            </a:pPr>
            <a:r>
              <a:rPr lang="en-US" sz="2200"/>
              <a:t>Due</a:t>
            </a:r>
            <a:r>
              <a:rPr lang="en-US" sz="2200" b="1"/>
              <a:t> Monday </a:t>
            </a:r>
            <a:r>
              <a:rPr lang="en-US" sz="2200"/>
              <a:t>(6/24)</a:t>
            </a:r>
            <a:endParaRPr sz="2200"/>
          </a:p>
          <a:p>
            <a:pPr marL="685800" lvl="1" indent="-190500" algn="l" rtl="0">
              <a:lnSpc>
                <a:spcPct val="115000"/>
              </a:lnSpc>
              <a:spcBef>
                <a:spcPts val="500"/>
              </a:spcBef>
              <a:spcAft>
                <a:spcPts val="0"/>
              </a:spcAft>
              <a:buClr>
                <a:schemeClr val="dk1"/>
              </a:buClr>
              <a:buSzPts val="1800"/>
              <a:buChar char="○"/>
            </a:pPr>
            <a:r>
              <a:rPr lang="en-US" sz="1800"/>
              <a:t>RD3 (Ed) due 1pm</a:t>
            </a:r>
            <a:endParaRPr sz="1800"/>
          </a:p>
          <a:p>
            <a:pPr marL="685800" lvl="1" indent="-190500" algn="l" rtl="0">
              <a:lnSpc>
                <a:spcPct val="115000"/>
              </a:lnSpc>
              <a:spcBef>
                <a:spcPts val="500"/>
              </a:spcBef>
              <a:spcAft>
                <a:spcPts val="0"/>
              </a:spcAft>
              <a:buSzPts val="1800"/>
              <a:buChar char="○"/>
            </a:pPr>
            <a:r>
              <a:rPr lang="en-US" sz="1800"/>
              <a:t>HW1 (Ed) due 1pm</a:t>
            </a:r>
            <a:endParaRPr sz="1800"/>
          </a:p>
          <a:p>
            <a:pPr marL="685800" lvl="1" indent="-190500" algn="l" rtl="0">
              <a:lnSpc>
                <a:spcPct val="115000"/>
              </a:lnSpc>
              <a:spcBef>
                <a:spcPts val="500"/>
              </a:spcBef>
              <a:spcAft>
                <a:spcPts val="0"/>
              </a:spcAft>
              <a:buClr>
                <a:schemeClr val="dk1"/>
              </a:buClr>
              <a:buSzPts val="1800"/>
              <a:buChar char="○"/>
            </a:pPr>
            <a:r>
              <a:rPr lang="en-US" sz="1800"/>
              <a:t>Lab0 (Ed) due 11:59pm</a:t>
            </a:r>
            <a:endParaRPr sz="1800"/>
          </a:p>
          <a:p>
            <a:pPr marL="228600" lvl="0" indent="-190500" algn="l" rtl="0">
              <a:lnSpc>
                <a:spcPct val="115000"/>
              </a:lnSpc>
              <a:spcBef>
                <a:spcPts val="1000"/>
              </a:spcBef>
              <a:spcAft>
                <a:spcPts val="1600"/>
              </a:spcAft>
              <a:buClr>
                <a:srgbClr val="7030A0"/>
              </a:buClr>
              <a:buSzPts val="2200"/>
              <a:buChar char="●"/>
            </a:pPr>
            <a:r>
              <a:rPr lang="en-US" sz="2200">
                <a:solidFill>
                  <a:srgbClr val="7030A0"/>
                </a:solidFill>
              </a:rPr>
              <a:t>Reminder: </a:t>
            </a:r>
            <a:r>
              <a:rPr lang="en-US" sz="2200" b="1">
                <a:solidFill>
                  <a:srgbClr val="7030A0"/>
                </a:solidFill>
              </a:rPr>
              <a:t>no class on Wednesday </a:t>
            </a:r>
            <a:r>
              <a:rPr lang="en-US" sz="2200">
                <a:solidFill>
                  <a:srgbClr val="7030A0"/>
                </a:solidFill>
              </a:rPr>
              <a:t>due to holiday</a:t>
            </a:r>
            <a:r>
              <a:rPr lang="en-US" sz="2200" b="1">
                <a:solidFill>
                  <a:srgbClr val="7030A0"/>
                </a:solidFill>
              </a:rPr>
              <a:t>!</a:t>
            </a:r>
            <a:endParaRPr sz="2200">
              <a:solidFill>
                <a:srgbClr val="7030A0"/>
              </a:solidFill>
            </a:endParaRPr>
          </a:p>
        </p:txBody>
      </p:sp>
      <p:sp>
        <p:nvSpPr>
          <p:cNvPr id="189" name="Google Shape;189;p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711900" y="1854750"/>
            <a:ext cx="10768200" cy="1383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a:t>Binary</a:t>
            </a:r>
            <a:endParaRPr/>
          </a:p>
        </p:txBody>
      </p:sp>
      <p:sp>
        <p:nvSpPr>
          <p:cNvPr id="196" name="Google Shape;196;p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Base Definitions (Review)</a:t>
            </a:r>
            <a:endParaRPr/>
          </a:p>
        </p:txBody>
      </p:sp>
      <p:sp>
        <p:nvSpPr>
          <p:cNvPr id="202" name="Google Shape;202;p33"/>
          <p:cNvSpPr txBox="1">
            <a:spLocks noGrp="1"/>
          </p:cNvSpPr>
          <p:nvPr>
            <p:ph type="body" idx="1"/>
          </p:nvPr>
        </p:nvSpPr>
        <p:spPr>
          <a:xfrm>
            <a:off x="838200" y="1306280"/>
            <a:ext cx="10515600" cy="2413200"/>
          </a:xfrm>
          <a:prstGeom prst="rect">
            <a:avLst/>
          </a:prstGeom>
          <a:noFill/>
          <a:ln>
            <a:noFill/>
          </a:ln>
        </p:spPr>
        <p:txBody>
          <a:bodyPr spcFirstLastPara="1" wrap="square" lIns="91425" tIns="45700" rIns="91425" bIns="45700" anchor="t" anchorCtr="0">
            <a:normAutofit fontScale="92500" lnSpcReduction="20000"/>
          </a:bodyPr>
          <a:lstStyle/>
          <a:p>
            <a:pPr marL="228600" lvl="0" indent="-203200" algn="l" rtl="0">
              <a:lnSpc>
                <a:spcPct val="90000"/>
              </a:lnSpc>
              <a:spcBef>
                <a:spcPts val="1000"/>
              </a:spcBef>
              <a:spcAft>
                <a:spcPts val="0"/>
              </a:spcAft>
              <a:buSzPts val="2400"/>
              <a:buChar char="●"/>
            </a:pPr>
            <a:r>
              <a:rPr lang="en-US"/>
              <a:t>If we’re in base </a:t>
            </a:r>
            <a:r>
              <a:rPr lang="en-US" i="1"/>
              <a:t>b</a:t>
            </a:r>
            <a:r>
              <a:rPr lang="en-US"/>
              <a:t>, that means we have </a:t>
            </a:r>
            <a:r>
              <a:rPr lang="en-US" i="1"/>
              <a:t>b</a:t>
            </a:r>
            <a:r>
              <a:rPr lang="en-US"/>
              <a:t> possible symbols to use</a:t>
            </a:r>
            <a:endParaRPr/>
          </a:p>
          <a:p>
            <a:pPr marL="685800" lvl="1" indent="-228600" algn="l" rtl="0">
              <a:lnSpc>
                <a:spcPct val="90000"/>
              </a:lnSpc>
              <a:spcBef>
                <a:spcPts val="1600"/>
              </a:spcBef>
              <a:spcAft>
                <a:spcPts val="0"/>
              </a:spcAft>
              <a:buSzPts val="1800"/>
              <a:buChar char="○"/>
            </a:pPr>
            <a:r>
              <a:rPr lang="en-US"/>
              <a:t>In decimal (base 10), we have the digits 0-9</a:t>
            </a:r>
            <a:endParaRPr/>
          </a:p>
          <a:p>
            <a:pPr marL="228600" lvl="0" indent="-203200" algn="l" rtl="0">
              <a:lnSpc>
                <a:spcPct val="90000"/>
              </a:lnSpc>
              <a:spcBef>
                <a:spcPts val="1600"/>
              </a:spcBef>
              <a:spcAft>
                <a:spcPts val="0"/>
              </a:spcAft>
              <a:buSzPts val="2400"/>
              <a:buChar char="●"/>
            </a:pPr>
            <a:r>
              <a:rPr lang="en-US"/>
              <a:t>Each digit represents a power of </a:t>
            </a:r>
            <a:r>
              <a:rPr lang="en-US" i="1"/>
              <a:t>b</a:t>
            </a:r>
            <a:endParaRPr/>
          </a:p>
          <a:p>
            <a:pPr marL="685800" lvl="1" indent="-228600" algn="l" rtl="0">
              <a:lnSpc>
                <a:spcPct val="90000"/>
              </a:lnSpc>
              <a:spcBef>
                <a:spcPts val="1600"/>
              </a:spcBef>
              <a:spcAft>
                <a:spcPts val="0"/>
              </a:spcAft>
              <a:buSzPts val="1800"/>
              <a:buChar char="○"/>
            </a:pPr>
            <a:r>
              <a:rPr lang="en-US"/>
              <a:t>The rightmost digit always represents 1 (</a:t>
            </a:r>
            <a:r>
              <a:rPr lang="en-US" i="1"/>
              <a:t>b</a:t>
            </a:r>
            <a:r>
              <a:rPr lang="en-US" baseline="30000"/>
              <a:t>0</a:t>
            </a:r>
            <a:r>
              <a:rPr lang="en-US"/>
              <a:t>), and it increases as we read left</a:t>
            </a:r>
            <a:endParaRPr/>
          </a:p>
          <a:p>
            <a:pPr marL="685800" lvl="0" indent="0" algn="l" rtl="0">
              <a:lnSpc>
                <a:spcPct val="90000"/>
              </a:lnSpc>
              <a:spcBef>
                <a:spcPts val="1600"/>
              </a:spcBef>
              <a:spcAft>
                <a:spcPts val="1600"/>
              </a:spcAft>
              <a:buNone/>
            </a:pPr>
            <a:r>
              <a:rPr lang="en-US" sz="1900"/>
              <a:t>Ex: compare the number written “351” in base 10 vs base 6</a:t>
            </a:r>
            <a:endParaRPr/>
          </a:p>
        </p:txBody>
      </p:sp>
      <p:graphicFrame>
        <p:nvGraphicFramePr>
          <p:cNvPr id="203" name="Google Shape;203;p33"/>
          <p:cNvGraphicFramePr/>
          <p:nvPr/>
        </p:nvGraphicFramePr>
        <p:xfrm>
          <a:off x="919725" y="3831950"/>
          <a:ext cx="4580475" cy="901960"/>
        </p:xfrm>
        <a:graphic>
          <a:graphicData uri="http://schemas.openxmlformats.org/drawingml/2006/table">
            <a:tbl>
              <a:tblPr>
                <a:noFill/>
                <a:tableStyleId>{3BE677DB-D2A0-49FC-A8F4-67CC22253734}</a:tableStyleId>
              </a:tblPr>
              <a:tblGrid>
                <a:gridCol w="1526825">
                  <a:extLst>
                    <a:ext uri="{9D8B030D-6E8A-4147-A177-3AD203B41FA5}">
                      <a16:colId xmlns:a16="http://schemas.microsoft.com/office/drawing/2014/main" val="20000"/>
                    </a:ext>
                  </a:extLst>
                </a:gridCol>
                <a:gridCol w="1526825">
                  <a:extLst>
                    <a:ext uri="{9D8B030D-6E8A-4147-A177-3AD203B41FA5}">
                      <a16:colId xmlns:a16="http://schemas.microsoft.com/office/drawing/2014/main" val="20001"/>
                    </a:ext>
                  </a:extLst>
                </a:gridCol>
                <a:gridCol w="1526825">
                  <a:extLst>
                    <a:ext uri="{9D8B030D-6E8A-4147-A177-3AD203B41FA5}">
                      <a16:colId xmlns:a16="http://schemas.microsoft.com/office/drawing/2014/main" val="20002"/>
                    </a:ext>
                  </a:extLst>
                </a:gridCol>
              </a:tblGrid>
              <a:tr h="383475">
                <a:tc>
                  <a:txBody>
                    <a:bodyPr/>
                    <a:lstStyle/>
                    <a:p>
                      <a:pPr marL="0" lvl="0" indent="0" algn="ctr" rtl="0">
                        <a:spcBef>
                          <a:spcPts val="0"/>
                        </a:spcBef>
                        <a:spcAft>
                          <a:spcPts val="0"/>
                        </a:spcAft>
                        <a:buNone/>
                      </a:pPr>
                      <a:r>
                        <a:rPr lang="en-US" b="1"/>
                        <a:t>10</a:t>
                      </a:r>
                      <a:r>
                        <a:rPr lang="en-US" b="1" baseline="30000"/>
                        <a:t>2</a:t>
                      </a:r>
                      <a:r>
                        <a:rPr lang="en-US" b="1"/>
                        <a:t> = 100</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b="1"/>
                        <a:t>10</a:t>
                      </a:r>
                      <a:r>
                        <a:rPr lang="en-US" b="1" baseline="30000"/>
                        <a:t>1</a:t>
                      </a:r>
                      <a:r>
                        <a:rPr lang="en-US" b="1"/>
                        <a:t> = 10</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b="1"/>
                        <a:t>10</a:t>
                      </a:r>
                      <a:r>
                        <a:rPr lang="en-US" b="1" baseline="30000"/>
                        <a:t>0</a:t>
                      </a:r>
                      <a:r>
                        <a:rPr lang="en-US" b="1"/>
                        <a:t> = 1</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05750">
                <a:tc>
                  <a:txBody>
                    <a:bodyPr/>
                    <a:lstStyle/>
                    <a:p>
                      <a:pPr marL="0" lvl="0" indent="0" algn="ctr" rtl="0">
                        <a:spcBef>
                          <a:spcPts val="0"/>
                        </a:spcBef>
                        <a:spcAft>
                          <a:spcPts val="0"/>
                        </a:spcAft>
                        <a:buNone/>
                      </a:pPr>
                      <a:r>
                        <a:rPr lang="en-US"/>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04" name="Google Shape;204;p33"/>
          <p:cNvSpPr txBox="1"/>
          <p:nvPr/>
        </p:nvSpPr>
        <p:spPr>
          <a:xfrm>
            <a:off x="927300" y="4738450"/>
            <a:ext cx="45753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rPr>
              <a:t>In base 10, this numeral means we have 3 100s, 5 10s, and a 1.</a:t>
            </a:r>
            <a:endParaRPr sz="1600">
              <a:solidFill>
                <a:schemeClr val="dk1"/>
              </a:solidFill>
            </a:endParaRPr>
          </a:p>
        </p:txBody>
      </p:sp>
      <p:graphicFrame>
        <p:nvGraphicFramePr>
          <p:cNvPr id="205" name="Google Shape;205;p33"/>
          <p:cNvGraphicFramePr/>
          <p:nvPr/>
        </p:nvGraphicFramePr>
        <p:xfrm>
          <a:off x="6402050" y="3831950"/>
          <a:ext cx="4580475" cy="901960"/>
        </p:xfrm>
        <a:graphic>
          <a:graphicData uri="http://schemas.openxmlformats.org/drawingml/2006/table">
            <a:tbl>
              <a:tblPr>
                <a:noFill/>
                <a:tableStyleId>{3BE677DB-D2A0-49FC-A8F4-67CC22253734}</a:tableStyleId>
              </a:tblPr>
              <a:tblGrid>
                <a:gridCol w="1526825">
                  <a:extLst>
                    <a:ext uri="{9D8B030D-6E8A-4147-A177-3AD203B41FA5}">
                      <a16:colId xmlns:a16="http://schemas.microsoft.com/office/drawing/2014/main" val="20000"/>
                    </a:ext>
                  </a:extLst>
                </a:gridCol>
                <a:gridCol w="1526825">
                  <a:extLst>
                    <a:ext uri="{9D8B030D-6E8A-4147-A177-3AD203B41FA5}">
                      <a16:colId xmlns:a16="http://schemas.microsoft.com/office/drawing/2014/main" val="20001"/>
                    </a:ext>
                  </a:extLst>
                </a:gridCol>
                <a:gridCol w="1526825">
                  <a:extLst>
                    <a:ext uri="{9D8B030D-6E8A-4147-A177-3AD203B41FA5}">
                      <a16:colId xmlns:a16="http://schemas.microsoft.com/office/drawing/2014/main" val="20002"/>
                    </a:ext>
                  </a:extLst>
                </a:gridCol>
              </a:tblGrid>
              <a:tr h="383475">
                <a:tc>
                  <a:txBody>
                    <a:bodyPr/>
                    <a:lstStyle/>
                    <a:p>
                      <a:pPr marL="0" lvl="0" indent="0" algn="ctr" rtl="0">
                        <a:spcBef>
                          <a:spcPts val="0"/>
                        </a:spcBef>
                        <a:spcAft>
                          <a:spcPts val="0"/>
                        </a:spcAft>
                        <a:buNone/>
                      </a:pPr>
                      <a:r>
                        <a:rPr lang="en-US" b="1"/>
                        <a:t>6</a:t>
                      </a:r>
                      <a:r>
                        <a:rPr lang="en-US" b="1" baseline="30000"/>
                        <a:t>2</a:t>
                      </a:r>
                      <a:r>
                        <a:rPr lang="en-US" b="1"/>
                        <a:t> = 36</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b="1"/>
                        <a:t>6</a:t>
                      </a:r>
                      <a:r>
                        <a:rPr lang="en-US" b="1" baseline="30000"/>
                        <a:t>1</a:t>
                      </a:r>
                      <a:r>
                        <a:rPr lang="en-US" b="1"/>
                        <a:t> = 6</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b="1"/>
                        <a:t>6</a:t>
                      </a:r>
                      <a:r>
                        <a:rPr lang="en-US" b="1" baseline="30000"/>
                        <a:t>0</a:t>
                      </a:r>
                      <a:r>
                        <a:rPr lang="en-US" b="1"/>
                        <a:t> = 1</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05750">
                <a:tc>
                  <a:txBody>
                    <a:bodyPr/>
                    <a:lstStyle/>
                    <a:p>
                      <a:pPr marL="0" lvl="0" indent="0" algn="ctr" rtl="0">
                        <a:spcBef>
                          <a:spcPts val="0"/>
                        </a:spcBef>
                        <a:spcAft>
                          <a:spcPts val="0"/>
                        </a:spcAft>
                        <a:buNone/>
                      </a:pPr>
                      <a:r>
                        <a:rPr lang="en-US"/>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06" name="Google Shape;206;p33"/>
          <p:cNvSpPr txBox="1"/>
          <p:nvPr/>
        </p:nvSpPr>
        <p:spPr>
          <a:xfrm>
            <a:off x="6404638" y="4738450"/>
            <a:ext cx="45753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rPr>
              <a:t>In base 6, this numeral means we have 3 36s, 5 6s, and a 1.</a:t>
            </a:r>
            <a:endParaRPr sz="1600">
              <a:solidFill>
                <a:schemeClr val="dk1"/>
              </a:solidFill>
            </a:endParaRPr>
          </a:p>
        </p:txBody>
      </p:sp>
      <p:sp>
        <p:nvSpPr>
          <p:cNvPr id="207" name="Google Shape;207;p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Lecture Outline</a:t>
            </a:r>
            <a:endParaRPr/>
          </a:p>
        </p:txBody>
      </p:sp>
      <p:sp>
        <p:nvSpPr>
          <p:cNvPr id="76" name="Google Shape;76;p16"/>
          <p:cNvSpPr txBox="1">
            <a:spLocks noGrp="1"/>
          </p:cNvSpPr>
          <p:nvPr>
            <p:ph type="body" idx="1"/>
          </p:nvPr>
        </p:nvSpPr>
        <p:spPr>
          <a:xfrm>
            <a:off x="838200" y="1306281"/>
            <a:ext cx="10515600" cy="45963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SzPts val="2400"/>
              <a:buChar char="●"/>
            </a:pPr>
            <a:r>
              <a:rPr lang="en-US">
                <a:solidFill>
                  <a:schemeClr val="dk1"/>
                </a:solidFill>
              </a:rPr>
              <a:t>Introduction</a:t>
            </a:r>
            <a:endParaRPr>
              <a:solidFill>
                <a:schemeClr val="dk1"/>
              </a:solidFill>
            </a:endParaRPr>
          </a:p>
          <a:p>
            <a:pPr marL="228600" lvl="0" indent="-203200" algn="l" rtl="0">
              <a:lnSpc>
                <a:spcPct val="90000"/>
              </a:lnSpc>
              <a:spcBef>
                <a:spcPts val="1000"/>
              </a:spcBef>
              <a:spcAft>
                <a:spcPts val="0"/>
              </a:spcAft>
              <a:buSzPts val="2400"/>
              <a:buChar char="●"/>
            </a:pPr>
            <a:r>
              <a:rPr lang="en-US" u="sng">
                <a:solidFill>
                  <a:schemeClr val="hlink"/>
                </a:solidFill>
                <a:hlinkClick r:id="rId3"/>
              </a:rPr>
              <a:t>Syllabus</a:t>
            </a:r>
            <a:r>
              <a:rPr lang="en-US">
                <a:solidFill>
                  <a:schemeClr val="dk1"/>
                </a:solidFill>
              </a:rPr>
              <a:t>/Logistics</a:t>
            </a:r>
            <a:endParaRPr>
              <a:solidFill>
                <a:schemeClr val="dk1"/>
              </a:solidFill>
            </a:endParaRPr>
          </a:p>
          <a:p>
            <a:pPr marL="228600" lvl="0" indent="-203200" algn="l" rtl="0">
              <a:lnSpc>
                <a:spcPct val="90000"/>
              </a:lnSpc>
              <a:spcBef>
                <a:spcPts val="1000"/>
              </a:spcBef>
              <a:spcAft>
                <a:spcPts val="1600"/>
              </a:spcAft>
              <a:buSzPts val="2400"/>
              <a:buChar char="●"/>
            </a:pPr>
            <a:r>
              <a:rPr lang="en-US">
                <a:solidFill>
                  <a:schemeClr val="dk1"/>
                </a:solidFill>
              </a:rPr>
              <a:t>Binary and Numerical Representation</a:t>
            </a:r>
            <a:endParaRPr>
              <a:solidFill>
                <a:schemeClr val="dk1"/>
              </a:solidFill>
            </a:endParaRPr>
          </a:p>
        </p:txBody>
      </p:sp>
      <p:sp>
        <p:nvSpPr>
          <p:cNvPr id="77" name="Google Shape;77;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Base Conversions pt 1 (Review)</a:t>
            </a:r>
            <a:endParaRPr/>
          </a:p>
        </p:txBody>
      </p:sp>
      <p:sp>
        <p:nvSpPr>
          <p:cNvPr id="213" name="Google Shape;213;p34"/>
          <p:cNvSpPr txBox="1">
            <a:spLocks noGrp="1"/>
          </p:cNvSpPr>
          <p:nvPr>
            <p:ph type="body" idx="1"/>
          </p:nvPr>
        </p:nvSpPr>
        <p:spPr>
          <a:xfrm>
            <a:off x="838200" y="1306283"/>
            <a:ext cx="10515600" cy="1394100"/>
          </a:xfrm>
          <a:prstGeom prst="rect">
            <a:avLst/>
          </a:prstGeom>
          <a:noFill/>
          <a:ln>
            <a:noFill/>
          </a:ln>
        </p:spPr>
        <p:txBody>
          <a:bodyPr spcFirstLastPara="1" wrap="square" lIns="91425" tIns="45700" rIns="91425" bIns="45700" anchor="t" anchorCtr="0">
            <a:normAutofit fontScale="92500" lnSpcReduction="10000"/>
          </a:bodyPr>
          <a:lstStyle/>
          <a:p>
            <a:pPr marL="228600" lvl="0" indent="-203200" algn="l" rtl="0">
              <a:lnSpc>
                <a:spcPct val="90000"/>
              </a:lnSpc>
              <a:spcBef>
                <a:spcPts val="1000"/>
              </a:spcBef>
              <a:spcAft>
                <a:spcPts val="0"/>
              </a:spcAft>
              <a:buSzPts val="2400"/>
              <a:buChar char="●"/>
            </a:pPr>
            <a:r>
              <a:rPr lang="en-US"/>
              <a:t>To convert from base </a:t>
            </a:r>
            <a:r>
              <a:rPr lang="en-US" i="1"/>
              <a:t>b</a:t>
            </a:r>
            <a:r>
              <a:rPr lang="en-US"/>
              <a:t> to decimal, multiply each digit by its corresponding place value, then add them</a:t>
            </a:r>
            <a:endParaRPr/>
          </a:p>
          <a:p>
            <a:pPr marL="0" lvl="0" indent="457200" algn="l" rtl="0">
              <a:lnSpc>
                <a:spcPct val="90000"/>
              </a:lnSpc>
              <a:spcBef>
                <a:spcPts val="1600"/>
              </a:spcBef>
              <a:spcAft>
                <a:spcPts val="1600"/>
              </a:spcAft>
              <a:buNone/>
            </a:pPr>
            <a:r>
              <a:rPr lang="en-US" sz="1900"/>
              <a:t>Ex: find the decimal value of 246</a:t>
            </a:r>
            <a:r>
              <a:rPr lang="en-US" sz="1900" baseline="-25000"/>
              <a:t>8</a:t>
            </a:r>
            <a:r>
              <a:rPr lang="en-US" sz="1900"/>
              <a:t> (note, the subscript “8” denotes the base):</a:t>
            </a:r>
            <a:endParaRPr sz="1400"/>
          </a:p>
        </p:txBody>
      </p:sp>
      <p:graphicFrame>
        <p:nvGraphicFramePr>
          <p:cNvPr id="214" name="Google Shape;214;p34"/>
          <p:cNvGraphicFramePr/>
          <p:nvPr/>
        </p:nvGraphicFramePr>
        <p:xfrm>
          <a:off x="1329525" y="2700375"/>
          <a:ext cx="6858000" cy="901960"/>
        </p:xfrm>
        <a:graphic>
          <a:graphicData uri="http://schemas.openxmlformats.org/drawingml/2006/table">
            <a:tbl>
              <a:tblPr>
                <a:noFill/>
                <a:tableStyleId>{3BE677DB-D2A0-49FC-A8F4-67CC22253734}</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83475">
                <a:tc>
                  <a:txBody>
                    <a:bodyPr/>
                    <a:lstStyle/>
                    <a:p>
                      <a:pPr marL="0" lvl="0" indent="0" algn="ctr" rtl="0">
                        <a:spcBef>
                          <a:spcPts val="0"/>
                        </a:spcBef>
                        <a:spcAft>
                          <a:spcPts val="0"/>
                        </a:spcAft>
                        <a:buNone/>
                      </a:pPr>
                      <a:r>
                        <a:rPr lang="en-US" b="1"/>
                        <a:t>8</a:t>
                      </a:r>
                      <a:r>
                        <a:rPr lang="en-US" b="1" baseline="30000"/>
                        <a:t>2</a:t>
                      </a:r>
                      <a:r>
                        <a:rPr lang="en-US" b="1"/>
                        <a:t> = 64</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b="1"/>
                        <a:t>8</a:t>
                      </a:r>
                      <a:r>
                        <a:rPr lang="en-US" b="1" baseline="30000"/>
                        <a:t>1</a:t>
                      </a:r>
                      <a:r>
                        <a:rPr lang="en-US" b="1"/>
                        <a:t> = 8</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b="1"/>
                        <a:t>8</a:t>
                      </a:r>
                      <a:r>
                        <a:rPr lang="en-US" b="1" baseline="30000"/>
                        <a:t>0</a:t>
                      </a:r>
                      <a:r>
                        <a:rPr lang="en-US" b="1"/>
                        <a:t> = 1</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05750">
                <a:tc>
                  <a:txBody>
                    <a:bodyPr/>
                    <a:lstStyle/>
                    <a:p>
                      <a:pPr marL="0" lvl="0" indent="0" algn="ctr" rtl="0">
                        <a:spcBef>
                          <a:spcPts val="0"/>
                        </a:spcBef>
                        <a:spcAft>
                          <a:spcPts val="0"/>
                        </a:spcAft>
                        <a:buNone/>
                      </a:pPr>
                      <a:r>
                        <a:rPr lang="en-US"/>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5" name="Google Shape;215;p34"/>
          <p:cNvSpPr txBox="1">
            <a:spLocks noGrp="1"/>
          </p:cNvSpPr>
          <p:nvPr>
            <p:ph type="body" idx="1"/>
          </p:nvPr>
        </p:nvSpPr>
        <p:spPr>
          <a:xfrm>
            <a:off x="1329525" y="3761950"/>
            <a:ext cx="10024200" cy="139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1600"/>
              </a:spcAft>
              <a:buNone/>
            </a:pPr>
            <a:r>
              <a:rPr lang="en-US" sz="1900"/>
              <a:t>So the total value is 2*64 + 4*8 +6*1 = </a:t>
            </a:r>
            <a:r>
              <a:rPr lang="en-US" sz="1900" b="1" u="sng"/>
              <a:t>166</a:t>
            </a:r>
            <a:endParaRPr sz="1900" b="1" u="sng"/>
          </a:p>
        </p:txBody>
      </p:sp>
      <p:sp>
        <p:nvSpPr>
          <p:cNvPr id="216" name="Google Shape;216;p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Base Conversions pt 2 (Review)</a:t>
            </a:r>
            <a:endParaRPr/>
          </a:p>
        </p:txBody>
      </p:sp>
      <p:sp>
        <p:nvSpPr>
          <p:cNvPr id="222" name="Google Shape;222;p35"/>
          <p:cNvSpPr txBox="1">
            <a:spLocks noGrp="1"/>
          </p:cNvSpPr>
          <p:nvPr>
            <p:ph type="body" idx="1"/>
          </p:nvPr>
        </p:nvSpPr>
        <p:spPr>
          <a:xfrm>
            <a:off x="838200" y="1306250"/>
            <a:ext cx="10515600" cy="4532700"/>
          </a:xfrm>
          <a:prstGeom prst="rect">
            <a:avLst/>
          </a:prstGeom>
          <a:noFill/>
          <a:ln>
            <a:noFill/>
          </a:ln>
        </p:spPr>
        <p:txBody>
          <a:bodyPr spcFirstLastPara="1" wrap="square" lIns="91425" tIns="45700" rIns="91425" bIns="45700" anchor="t" anchorCtr="0">
            <a:normAutofit fontScale="92500" lnSpcReduction="20000"/>
          </a:bodyPr>
          <a:lstStyle/>
          <a:p>
            <a:pPr marL="228600" lvl="0" indent="-203200" algn="l" rtl="0">
              <a:lnSpc>
                <a:spcPct val="90000"/>
              </a:lnSpc>
              <a:spcBef>
                <a:spcPts val="1000"/>
              </a:spcBef>
              <a:spcAft>
                <a:spcPts val="0"/>
              </a:spcAft>
              <a:buSzPts val="2400"/>
              <a:buChar char="●"/>
            </a:pPr>
            <a:r>
              <a:rPr lang="en-US"/>
              <a:t>To convert a number </a:t>
            </a:r>
            <a:r>
              <a:rPr lang="en-US" i="1"/>
              <a:t>N </a:t>
            </a:r>
            <a:r>
              <a:rPr lang="en-US"/>
              <a:t>from decimal to base </a:t>
            </a:r>
            <a:r>
              <a:rPr lang="en-US" i="1"/>
              <a:t>b</a:t>
            </a:r>
            <a:r>
              <a:rPr lang="en-US"/>
              <a:t>:</a:t>
            </a:r>
            <a:endParaRPr/>
          </a:p>
          <a:p>
            <a:pPr marL="914400" lvl="0" indent="-349250" algn="l" rtl="0">
              <a:lnSpc>
                <a:spcPct val="115000"/>
              </a:lnSpc>
              <a:spcBef>
                <a:spcPts val="1600"/>
              </a:spcBef>
              <a:spcAft>
                <a:spcPts val="0"/>
              </a:spcAft>
              <a:buSzPts val="1900"/>
              <a:buAutoNum type="arabicPeriod"/>
            </a:pPr>
            <a:r>
              <a:rPr lang="en-US" sz="1900"/>
              <a:t>Find the highest power </a:t>
            </a:r>
            <a:r>
              <a:rPr lang="en-US" sz="1900" i="1"/>
              <a:t>i</a:t>
            </a:r>
            <a:r>
              <a:rPr lang="en-US" sz="1900"/>
              <a:t> such that </a:t>
            </a:r>
            <a:r>
              <a:rPr lang="en-US" sz="1900" i="1"/>
              <a:t>b</a:t>
            </a:r>
            <a:r>
              <a:rPr lang="en-US" sz="1900" i="1" baseline="30000"/>
              <a:t>i</a:t>
            </a:r>
            <a:r>
              <a:rPr lang="en-US" sz="1900"/>
              <a:t> &lt; </a:t>
            </a:r>
            <a:r>
              <a:rPr lang="en-US" sz="1900" i="1"/>
              <a:t>N</a:t>
            </a:r>
            <a:endParaRPr sz="1900" i="1"/>
          </a:p>
          <a:p>
            <a:pPr marL="914400" lvl="0" indent="-349250" algn="l" rtl="0">
              <a:lnSpc>
                <a:spcPct val="115000"/>
              </a:lnSpc>
              <a:spcBef>
                <a:spcPts val="0"/>
              </a:spcBef>
              <a:spcAft>
                <a:spcPts val="0"/>
              </a:spcAft>
              <a:buSzPts val="1900"/>
              <a:buAutoNum type="arabicPeriod"/>
            </a:pPr>
            <a:r>
              <a:rPr lang="en-US" sz="1900"/>
              <a:t>Divide </a:t>
            </a:r>
            <a:r>
              <a:rPr lang="en-US" sz="1900" i="1"/>
              <a:t>N</a:t>
            </a:r>
            <a:r>
              <a:rPr lang="en-US" sz="1900"/>
              <a:t> by </a:t>
            </a:r>
            <a:r>
              <a:rPr lang="en-US" sz="1900" i="1"/>
              <a:t>b</a:t>
            </a:r>
            <a:r>
              <a:rPr lang="en-US" sz="1900" i="1" baseline="30000"/>
              <a:t>i</a:t>
            </a:r>
            <a:r>
              <a:rPr lang="en-US" sz="1900"/>
              <a:t> and round down to the nearest integer. The result is the </a:t>
            </a:r>
            <a:r>
              <a:rPr lang="en-US" sz="1900" i="1"/>
              <a:t>i</a:t>
            </a:r>
            <a:r>
              <a:rPr lang="en-US" sz="1900"/>
              <a:t>th digit of our final number</a:t>
            </a:r>
            <a:endParaRPr sz="1900"/>
          </a:p>
          <a:p>
            <a:pPr marL="914400" lvl="0" indent="-349250" algn="l" rtl="0">
              <a:lnSpc>
                <a:spcPct val="115000"/>
              </a:lnSpc>
              <a:spcBef>
                <a:spcPts val="0"/>
              </a:spcBef>
              <a:spcAft>
                <a:spcPts val="0"/>
              </a:spcAft>
              <a:buSzPts val="1900"/>
              <a:buAutoNum type="arabicPeriod"/>
            </a:pPr>
            <a:r>
              <a:rPr lang="en-US" sz="1900"/>
              <a:t>Take the remainder, and repeat step 2 with </a:t>
            </a:r>
            <a:r>
              <a:rPr lang="en-US" sz="1900" i="1"/>
              <a:t>i-</a:t>
            </a:r>
            <a:r>
              <a:rPr lang="en-US" sz="1900"/>
              <a:t>1 until you reach </a:t>
            </a:r>
            <a:r>
              <a:rPr lang="en-US" sz="1900" i="1"/>
              <a:t>i</a:t>
            </a:r>
            <a:r>
              <a:rPr lang="en-US" sz="1900"/>
              <a:t>=0</a:t>
            </a:r>
            <a:endParaRPr sz="1900"/>
          </a:p>
          <a:p>
            <a:pPr marL="0" lvl="0" indent="457200" algn="l" rtl="0">
              <a:lnSpc>
                <a:spcPct val="100000"/>
              </a:lnSpc>
              <a:spcBef>
                <a:spcPts val="1600"/>
              </a:spcBef>
              <a:spcAft>
                <a:spcPts val="0"/>
              </a:spcAft>
              <a:buNone/>
            </a:pPr>
            <a:r>
              <a:rPr lang="en-US" sz="1900"/>
              <a:t>Ex: convert the number 123 to base 4:</a:t>
            </a:r>
            <a:endParaRPr sz="1900"/>
          </a:p>
          <a:p>
            <a:pPr marL="0" lvl="0" indent="457200" algn="l" rtl="0">
              <a:lnSpc>
                <a:spcPct val="100000"/>
              </a:lnSpc>
              <a:spcBef>
                <a:spcPts val="1600"/>
              </a:spcBef>
              <a:spcAft>
                <a:spcPts val="0"/>
              </a:spcAft>
              <a:buNone/>
            </a:pPr>
            <a:r>
              <a:rPr lang="en-US" sz="1900"/>
              <a:t>	4</a:t>
            </a:r>
            <a:r>
              <a:rPr lang="en-US" sz="1900" baseline="30000"/>
              <a:t>3</a:t>
            </a:r>
            <a:r>
              <a:rPr lang="en-US" sz="1900"/>
              <a:t> = 64, 123/64 = </a:t>
            </a:r>
            <a:r>
              <a:rPr lang="en-US" sz="1900" b="1" u="sng"/>
              <a:t>1</a:t>
            </a:r>
            <a:r>
              <a:rPr lang="en-US" sz="1900"/>
              <a:t>, remainder = </a:t>
            </a:r>
            <a:r>
              <a:rPr lang="en-US" sz="1900" b="1"/>
              <a:t>59</a:t>
            </a:r>
            <a:endParaRPr sz="1900" b="1"/>
          </a:p>
          <a:p>
            <a:pPr marL="457200" lvl="0" indent="457200" algn="l" rtl="0">
              <a:lnSpc>
                <a:spcPct val="100000"/>
              </a:lnSpc>
              <a:spcBef>
                <a:spcPts val="1600"/>
              </a:spcBef>
              <a:spcAft>
                <a:spcPts val="0"/>
              </a:spcAft>
              <a:buNone/>
            </a:pPr>
            <a:r>
              <a:rPr lang="en-US" sz="1900"/>
              <a:t>4</a:t>
            </a:r>
            <a:r>
              <a:rPr lang="en-US" sz="1900" baseline="30000"/>
              <a:t>2</a:t>
            </a:r>
            <a:r>
              <a:rPr lang="en-US" sz="1900"/>
              <a:t> = 16, 59/16 = </a:t>
            </a:r>
            <a:r>
              <a:rPr lang="en-US" sz="1900" b="1" u="sng"/>
              <a:t>3</a:t>
            </a:r>
            <a:r>
              <a:rPr lang="en-US" sz="1900"/>
              <a:t>, remainder = </a:t>
            </a:r>
            <a:r>
              <a:rPr lang="en-US" sz="1900" b="1"/>
              <a:t>11</a:t>
            </a:r>
            <a:endParaRPr sz="1900" b="1"/>
          </a:p>
          <a:p>
            <a:pPr marL="457200" lvl="0" indent="457200" algn="l" rtl="0">
              <a:lnSpc>
                <a:spcPct val="100000"/>
              </a:lnSpc>
              <a:spcBef>
                <a:spcPts val="1600"/>
              </a:spcBef>
              <a:spcAft>
                <a:spcPts val="0"/>
              </a:spcAft>
              <a:buNone/>
            </a:pPr>
            <a:r>
              <a:rPr lang="en-US" sz="1900"/>
              <a:t>4</a:t>
            </a:r>
            <a:r>
              <a:rPr lang="en-US" sz="1900" baseline="30000"/>
              <a:t>1</a:t>
            </a:r>
            <a:r>
              <a:rPr lang="en-US" sz="1900"/>
              <a:t> = 4, 11/4 = </a:t>
            </a:r>
            <a:r>
              <a:rPr lang="en-US" sz="1900" b="1" u="sng"/>
              <a:t>2</a:t>
            </a:r>
            <a:r>
              <a:rPr lang="en-US" sz="1900"/>
              <a:t>, remainder = </a:t>
            </a:r>
            <a:r>
              <a:rPr lang="en-US" sz="1900" b="1"/>
              <a:t>3</a:t>
            </a:r>
            <a:endParaRPr sz="1900" b="1"/>
          </a:p>
          <a:p>
            <a:pPr marL="457200" lvl="0" indent="457200" algn="l" rtl="0">
              <a:lnSpc>
                <a:spcPct val="100000"/>
              </a:lnSpc>
              <a:spcBef>
                <a:spcPts val="1600"/>
              </a:spcBef>
              <a:spcAft>
                <a:spcPts val="0"/>
              </a:spcAft>
              <a:buNone/>
            </a:pPr>
            <a:r>
              <a:rPr lang="en-US" sz="1900"/>
              <a:t>4</a:t>
            </a:r>
            <a:r>
              <a:rPr lang="en-US" sz="1900" baseline="30000"/>
              <a:t>0</a:t>
            </a:r>
            <a:r>
              <a:rPr lang="en-US" sz="1900"/>
              <a:t> = 1, 3/1 = </a:t>
            </a:r>
            <a:r>
              <a:rPr lang="en-US" sz="1900" b="1" u="sng"/>
              <a:t>3</a:t>
            </a:r>
            <a:endParaRPr sz="1900"/>
          </a:p>
          <a:p>
            <a:pPr marL="457200" lvl="0" indent="457200" algn="l" rtl="0">
              <a:lnSpc>
                <a:spcPct val="100000"/>
              </a:lnSpc>
              <a:spcBef>
                <a:spcPts val="1600"/>
              </a:spcBef>
              <a:spcAft>
                <a:spcPts val="1600"/>
              </a:spcAft>
              <a:buNone/>
            </a:pPr>
            <a:r>
              <a:rPr lang="en-US" sz="1900"/>
              <a:t>So the final answer is </a:t>
            </a:r>
            <a:r>
              <a:rPr lang="en-US" sz="1900" b="1" u="sng"/>
              <a:t>1323</a:t>
            </a:r>
            <a:r>
              <a:rPr lang="en-US" sz="1900" b="1" u="sng" baseline="-25000"/>
              <a:t>4</a:t>
            </a:r>
            <a:endParaRPr sz="1900"/>
          </a:p>
        </p:txBody>
      </p:sp>
      <p:sp>
        <p:nvSpPr>
          <p:cNvPr id="223" name="Google Shape;223;p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831300" y="4409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Review Question: Base Conversion</a:t>
            </a:r>
            <a:endParaRPr/>
          </a:p>
        </p:txBody>
      </p:sp>
      <p:sp>
        <p:nvSpPr>
          <p:cNvPr id="229" name="Google Shape;229;p36"/>
          <p:cNvSpPr txBox="1">
            <a:spLocks noGrp="1"/>
          </p:cNvSpPr>
          <p:nvPr>
            <p:ph type="body" idx="1"/>
          </p:nvPr>
        </p:nvSpPr>
        <p:spPr>
          <a:xfrm>
            <a:off x="415600" y="1356875"/>
            <a:ext cx="55260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400" b="1" dirty="0"/>
              <a:t>What is the </a:t>
            </a:r>
            <a:r>
              <a:rPr lang="en-US" sz="2400" b="1" i="1" dirty="0"/>
              <a:t>decimal value</a:t>
            </a:r>
            <a:r>
              <a:rPr lang="en-US" sz="2400" b="1" dirty="0"/>
              <a:t> of 107</a:t>
            </a:r>
            <a:r>
              <a:rPr lang="en-US" sz="2400" b="1" baseline="-25000" dirty="0"/>
              <a:t>8</a:t>
            </a:r>
            <a:r>
              <a:rPr lang="en-US" sz="2400" b="1" dirty="0"/>
              <a:t>?</a:t>
            </a:r>
            <a:endParaRPr sz="2400" b="1" dirty="0"/>
          </a:p>
          <a:p>
            <a:pPr marL="914400" lvl="0" indent="-381000" algn="l" rtl="0">
              <a:spcBef>
                <a:spcPts val="1600"/>
              </a:spcBef>
              <a:spcAft>
                <a:spcPts val="0"/>
              </a:spcAft>
              <a:buClr>
                <a:srgbClr val="7030A0"/>
              </a:buClr>
              <a:buSzPts val="2400"/>
              <a:buAutoNum type="alphaUcPeriod"/>
            </a:pPr>
            <a:r>
              <a:rPr lang="en-US" sz="2400" dirty="0"/>
              <a:t>71</a:t>
            </a:r>
            <a:endParaRPr sz="2400" dirty="0"/>
          </a:p>
          <a:p>
            <a:pPr marL="914400" lvl="0" indent="-381000" algn="l" rtl="0">
              <a:spcBef>
                <a:spcPts val="0"/>
              </a:spcBef>
              <a:spcAft>
                <a:spcPts val="0"/>
              </a:spcAft>
              <a:buClr>
                <a:srgbClr val="7030A0"/>
              </a:buClr>
              <a:buSzPts val="2400"/>
              <a:buAutoNum type="alphaUcPeriod"/>
            </a:pPr>
            <a:r>
              <a:rPr lang="en-US" sz="2400" dirty="0"/>
              <a:t>87</a:t>
            </a:r>
            <a:endParaRPr sz="2400" dirty="0"/>
          </a:p>
          <a:p>
            <a:pPr marL="914400" lvl="0" indent="-381000" algn="l" rtl="0">
              <a:spcBef>
                <a:spcPts val="0"/>
              </a:spcBef>
              <a:spcAft>
                <a:spcPts val="0"/>
              </a:spcAft>
              <a:buClr>
                <a:srgbClr val="7030A0"/>
              </a:buClr>
              <a:buSzPts val="2400"/>
              <a:buAutoNum type="alphaUcPeriod"/>
            </a:pPr>
            <a:r>
              <a:rPr lang="en-US" sz="2400" dirty="0"/>
              <a:t>107</a:t>
            </a:r>
            <a:endParaRPr sz="2400" dirty="0"/>
          </a:p>
          <a:p>
            <a:pPr marL="914400" lvl="0" indent="-381000" algn="l" rtl="0">
              <a:spcBef>
                <a:spcPts val="0"/>
              </a:spcBef>
              <a:spcAft>
                <a:spcPts val="0"/>
              </a:spcAft>
              <a:buClr>
                <a:srgbClr val="7030A0"/>
              </a:buClr>
              <a:buSzPts val="2400"/>
              <a:buAutoNum type="alphaUcPeriod"/>
            </a:pPr>
            <a:r>
              <a:rPr lang="en-US" sz="2400" dirty="0"/>
              <a:t>568</a:t>
            </a:r>
            <a:endParaRPr sz="2400" dirty="0"/>
          </a:p>
          <a:p>
            <a:pPr marL="0" lvl="0" indent="0" algn="l" rtl="0">
              <a:spcBef>
                <a:spcPts val="1600"/>
              </a:spcBef>
              <a:spcAft>
                <a:spcPts val="1600"/>
              </a:spcAft>
              <a:buNone/>
            </a:pPr>
            <a:endParaRPr sz="2400" dirty="0">
              <a:solidFill>
                <a:srgbClr val="7030A0"/>
              </a:solidFill>
            </a:endParaRPr>
          </a:p>
        </p:txBody>
      </p:sp>
      <p:sp>
        <p:nvSpPr>
          <p:cNvPr id="230" name="Google Shape;230;p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Binary</a:t>
            </a:r>
            <a:endParaRPr/>
          </a:p>
        </p:txBody>
      </p:sp>
      <p:sp>
        <p:nvSpPr>
          <p:cNvPr id="236" name="Google Shape;236;p37"/>
          <p:cNvSpPr txBox="1">
            <a:spLocks noGrp="1"/>
          </p:cNvSpPr>
          <p:nvPr>
            <p:ph type="body" idx="1"/>
          </p:nvPr>
        </p:nvSpPr>
        <p:spPr>
          <a:xfrm>
            <a:off x="838200" y="1306286"/>
            <a:ext cx="10515600" cy="4596300"/>
          </a:xfrm>
          <a:prstGeom prst="rect">
            <a:avLst/>
          </a:prstGeom>
          <a:noFill/>
          <a:ln>
            <a:noFill/>
          </a:ln>
        </p:spPr>
        <p:txBody>
          <a:bodyPr spcFirstLastPara="1" wrap="square" lIns="91425" tIns="45700" rIns="91425" bIns="45700" anchor="t" anchorCtr="0">
            <a:normAutofit/>
          </a:bodyPr>
          <a:lstStyle/>
          <a:p>
            <a:pPr marL="228600" lvl="0" indent="-266700" algn="l" rtl="0">
              <a:spcBef>
                <a:spcPts val="0"/>
              </a:spcBef>
              <a:spcAft>
                <a:spcPts val="0"/>
              </a:spcAft>
              <a:buSzPts val="2400"/>
              <a:buChar char="●"/>
            </a:pPr>
            <a:r>
              <a:rPr lang="en-US" i="1"/>
              <a:t>Humans</a:t>
            </a:r>
            <a:r>
              <a:rPr lang="en-US"/>
              <a:t> think about numbers in base 10, but </a:t>
            </a:r>
            <a:r>
              <a:rPr lang="en-US" i="1"/>
              <a:t>computers</a:t>
            </a:r>
            <a:r>
              <a:rPr lang="en-US"/>
              <a:t> “think” about numbers in base 2</a:t>
            </a:r>
            <a:r>
              <a:rPr lang="en-US" b="1"/>
              <a:t> </a:t>
            </a:r>
            <a:r>
              <a:rPr lang="en-US"/>
              <a:t>(</a:t>
            </a:r>
            <a:r>
              <a:rPr lang="en-US" b="1">
                <a:solidFill>
                  <a:srgbClr val="7030A0"/>
                </a:solidFill>
              </a:rPr>
              <a:t>binary</a:t>
            </a:r>
            <a:r>
              <a:rPr lang="en-US"/>
              <a:t>)</a:t>
            </a:r>
            <a:endParaRPr/>
          </a:p>
          <a:p>
            <a:pPr marL="0" lvl="0" indent="0" algn="l" rtl="0">
              <a:spcBef>
                <a:spcPts val="0"/>
              </a:spcBef>
              <a:spcAft>
                <a:spcPts val="0"/>
              </a:spcAft>
              <a:buNone/>
            </a:pPr>
            <a:endParaRPr/>
          </a:p>
          <a:p>
            <a:pPr marL="228600" lvl="0" indent="-203200" algn="l" rtl="0">
              <a:lnSpc>
                <a:spcPct val="150000"/>
              </a:lnSpc>
              <a:spcBef>
                <a:spcPts val="0"/>
              </a:spcBef>
              <a:spcAft>
                <a:spcPts val="0"/>
              </a:spcAft>
              <a:buSzPts val="2400"/>
              <a:buChar char="●"/>
            </a:pPr>
            <a:r>
              <a:rPr lang="en-US"/>
              <a:t>A binary digit is called a </a:t>
            </a:r>
            <a:r>
              <a:rPr lang="en-US" b="1">
                <a:solidFill>
                  <a:srgbClr val="7030A0"/>
                </a:solidFill>
              </a:rPr>
              <a:t>bit</a:t>
            </a:r>
            <a:endParaRPr b="1"/>
          </a:p>
          <a:p>
            <a:pPr marL="228600" lvl="0" indent="-203200" algn="l" rtl="0">
              <a:lnSpc>
                <a:spcPct val="150000"/>
              </a:lnSpc>
              <a:spcBef>
                <a:spcPts val="0"/>
              </a:spcBef>
              <a:spcAft>
                <a:spcPts val="0"/>
              </a:spcAft>
              <a:buSzPts val="2400"/>
              <a:buChar char="●"/>
            </a:pPr>
            <a:r>
              <a:rPr lang="en-US"/>
              <a:t>A group of 4 bits is called a </a:t>
            </a:r>
            <a:r>
              <a:rPr lang="en-US" b="1">
                <a:solidFill>
                  <a:srgbClr val="7030A0"/>
                </a:solidFill>
              </a:rPr>
              <a:t>nibble</a:t>
            </a:r>
            <a:endParaRPr/>
          </a:p>
          <a:p>
            <a:pPr marL="228600" lvl="0" indent="-203200" algn="l" rtl="0">
              <a:lnSpc>
                <a:spcPct val="150000"/>
              </a:lnSpc>
              <a:spcBef>
                <a:spcPts val="0"/>
              </a:spcBef>
              <a:spcAft>
                <a:spcPts val="0"/>
              </a:spcAft>
              <a:buSzPts val="2400"/>
              <a:buChar char="●"/>
            </a:pPr>
            <a:r>
              <a:rPr lang="en-US"/>
              <a:t>A group of 8 bits is called a </a:t>
            </a:r>
            <a:r>
              <a:rPr lang="en-US" b="1">
                <a:solidFill>
                  <a:srgbClr val="7030A0"/>
                </a:solidFill>
              </a:rPr>
              <a:t>byte</a:t>
            </a:r>
            <a:endParaRPr/>
          </a:p>
        </p:txBody>
      </p:sp>
      <p:sp>
        <p:nvSpPr>
          <p:cNvPr id="237" name="Google Shape;237;p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Why Binary?</a:t>
            </a:r>
            <a:endParaRPr/>
          </a:p>
        </p:txBody>
      </p:sp>
      <p:sp>
        <p:nvSpPr>
          <p:cNvPr id="243" name="Google Shape;243;p38"/>
          <p:cNvSpPr txBox="1">
            <a:spLocks noGrp="1"/>
          </p:cNvSpPr>
          <p:nvPr>
            <p:ph type="body" idx="1"/>
          </p:nvPr>
        </p:nvSpPr>
        <p:spPr>
          <a:xfrm>
            <a:off x="838200" y="1306252"/>
            <a:ext cx="9849600" cy="28848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a:t>Easy to store and read</a:t>
            </a:r>
            <a:endParaRPr/>
          </a:p>
          <a:p>
            <a:pPr marL="685800" lvl="1" indent="-228600" algn="l" rtl="0">
              <a:lnSpc>
                <a:spcPct val="90000"/>
              </a:lnSpc>
              <a:spcBef>
                <a:spcPts val="500"/>
              </a:spcBef>
              <a:spcAft>
                <a:spcPts val="0"/>
              </a:spcAft>
              <a:buClr>
                <a:schemeClr val="dk1"/>
              </a:buClr>
              <a:buSzPts val="2400"/>
              <a:buChar char="○"/>
            </a:pPr>
            <a:r>
              <a:rPr lang="en-US"/>
              <a:t>For larger bases, noise would lead to inaccuracies</a:t>
            </a:r>
            <a:endParaRPr/>
          </a:p>
          <a:p>
            <a:pPr marL="228600" lvl="0" indent="-203200" algn="l" rtl="0">
              <a:lnSpc>
                <a:spcPct val="90000"/>
              </a:lnSpc>
              <a:spcBef>
                <a:spcPts val="1000"/>
              </a:spcBef>
              <a:spcAft>
                <a:spcPts val="0"/>
              </a:spcAft>
              <a:buClr>
                <a:schemeClr val="dk1"/>
              </a:buClr>
              <a:buSzPts val="2400"/>
              <a:buChar char="●"/>
            </a:pPr>
            <a:r>
              <a:rPr lang="en-US"/>
              <a:t>Other bases are possible, but not yet viable</a:t>
            </a:r>
            <a:endParaRPr/>
          </a:p>
          <a:p>
            <a:pPr marL="685800" lvl="1" indent="-228600" algn="l" rtl="0">
              <a:lnSpc>
                <a:spcPct val="90000"/>
              </a:lnSpc>
              <a:spcBef>
                <a:spcPts val="500"/>
              </a:spcBef>
              <a:spcAft>
                <a:spcPts val="0"/>
              </a:spcAft>
              <a:buClr>
                <a:schemeClr val="dk1"/>
              </a:buClr>
              <a:buSzPts val="2400"/>
              <a:buChar char="○"/>
            </a:pPr>
            <a:r>
              <a:rPr lang="en-US"/>
              <a:t>The Setun was a ternary (base 3) computer built in the USSR in 1958</a:t>
            </a:r>
            <a:endParaRPr/>
          </a:p>
          <a:p>
            <a:pPr marL="685800" lvl="1" indent="-228600" algn="l" rtl="0">
              <a:lnSpc>
                <a:spcPct val="90000"/>
              </a:lnSpc>
              <a:spcBef>
                <a:spcPts val="500"/>
              </a:spcBef>
              <a:spcAft>
                <a:spcPts val="0"/>
              </a:spcAft>
              <a:buClr>
                <a:schemeClr val="dk1"/>
              </a:buClr>
              <a:buSzPts val="2400"/>
              <a:buChar char="○"/>
            </a:pPr>
            <a:r>
              <a:rPr lang="en-US"/>
              <a:t>UW research into DNA storage (base 4: A, C, G, T)</a:t>
            </a:r>
            <a:endParaRPr/>
          </a:p>
          <a:p>
            <a:pPr marL="685800" lvl="1" indent="-228600" algn="l" rtl="0">
              <a:lnSpc>
                <a:spcPct val="90000"/>
              </a:lnSpc>
              <a:spcBef>
                <a:spcPts val="500"/>
              </a:spcBef>
              <a:spcAft>
                <a:spcPts val="1600"/>
              </a:spcAft>
              <a:buClr>
                <a:schemeClr val="dk1"/>
              </a:buClr>
              <a:buSzPts val="2400"/>
              <a:buChar char="○"/>
            </a:pPr>
            <a:r>
              <a:rPr lang="en-US"/>
              <a:t>Quantum</a:t>
            </a:r>
            <a:endParaRPr/>
          </a:p>
        </p:txBody>
      </p:sp>
      <p:pic>
        <p:nvPicPr>
          <p:cNvPr id="244" name="Google Shape;244;p38" descr="A graph. The Y axis is labeled with voltages, the X axis is unlabeled. A jagged line starts between 0.0 and 0.5V, then increases to between 2.8 and 3.3V, before lowering back to its initial position. The two low-voltage sections are labeled &quot;0&quot;, while the higher-voltage section is labeled &quot;1&quot;"/>
          <p:cNvPicPr preferRelativeResize="0"/>
          <p:nvPr/>
        </p:nvPicPr>
        <p:blipFill rotWithShape="1">
          <a:blip r:embed="rId3">
            <a:alphaModFix/>
          </a:blip>
          <a:srcRect/>
          <a:stretch/>
        </p:blipFill>
        <p:spPr>
          <a:xfrm>
            <a:off x="5254444" y="3587669"/>
            <a:ext cx="6873352" cy="2096248"/>
          </a:xfrm>
          <a:prstGeom prst="rect">
            <a:avLst/>
          </a:prstGeom>
          <a:noFill/>
          <a:ln>
            <a:noFill/>
          </a:ln>
        </p:spPr>
      </p:pic>
      <p:sp>
        <p:nvSpPr>
          <p:cNvPr id="245" name="Google Shape;245;p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Binary and Hex (Review)</a:t>
            </a:r>
            <a:endParaRPr/>
          </a:p>
        </p:txBody>
      </p:sp>
      <p:sp>
        <p:nvSpPr>
          <p:cNvPr id="251" name="Google Shape;251;p39"/>
          <p:cNvSpPr txBox="1">
            <a:spLocks noGrp="1"/>
          </p:cNvSpPr>
          <p:nvPr>
            <p:ph type="body" idx="1"/>
          </p:nvPr>
        </p:nvSpPr>
        <p:spPr>
          <a:xfrm>
            <a:off x="838200" y="1306286"/>
            <a:ext cx="10515600" cy="4691100"/>
          </a:xfrm>
          <a:prstGeom prst="rect">
            <a:avLst/>
          </a:prstGeom>
          <a:noFill/>
          <a:ln>
            <a:noFill/>
          </a:ln>
        </p:spPr>
        <p:txBody>
          <a:bodyPr spcFirstLastPara="1" wrap="square" lIns="91425" tIns="45700" rIns="91425" bIns="45700" anchor="t" anchorCtr="0">
            <a:normAutofit/>
          </a:bodyPr>
          <a:lstStyle/>
          <a:p>
            <a:pPr marL="457200" lvl="0" indent="-381000" algn="l" rtl="0">
              <a:spcBef>
                <a:spcPts val="0"/>
              </a:spcBef>
              <a:spcAft>
                <a:spcPts val="0"/>
              </a:spcAft>
              <a:buSzPts val="2400"/>
              <a:buChar char="●"/>
            </a:pPr>
            <a:r>
              <a:rPr lang="en-US"/>
              <a:t>Binary is inconvenient for humans, so computer scientists often write numbers in </a:t>
            </a:r>
            <a:r>
              <a:rPr lang="en-US" b="1"/>
              <a:t>base 16</a:t>
            </a:r>
            <a:r>
              <a:rPr lang="en-US"/>
              <a:t> (hexadecimal)</a:t>
            </a:r>
            <a:endParaRPr/>
          </a:p>
          <a:p>
            <a:pPr marL="914400" lvl="1" indent="-342900" algn="l" rtl="0">
              <a:spcBef>
                <a:spcPts val="1000"/>
              </a:spcBef>
              <a:spcAft>
                <a:spcPts val="0"/>
              </a:spcAft>
              <a:buSzPts val="1800"/>
              <a:buChar char="○"/>
            </a:pPr>
            <a:r>
              <a:rPr lang="en-US"/>
              <a:t>16 digits: 0-9, A-F</a:t>
            </a:r>
            <a:endParaRPr/>
          </a:p>
          <a:p>
            <a:pPr marL="914400" lvl="1" indent="-342900" algn="l" rtl="0">
              <a:spcBef>
                <a:spcPts val="1000"/>
              </a:spcBef>
              <a:spcAft>
                <a:spcPts val="0"/>
              </a:spcAft>
              <a:buSzPts val="1800"/>
              <a:buChar char="○"/>
            </a:pPr>
            <a:r>
              <a:rPr lang="en-US"/>
              <a:t>Why hex?</a:t>
            </a:r>
            <a:endParaRPr/>
          </a:p>
          <a:p>
            <a:pPr marL="1371600" lvl="2" indent="-342900" algn="l" rtl="0">
              <a:spcBef>
                <a:spcPts val="1000"/>
              </a:spcBef>
              <a:spcAft>
                <a:spcPts val="0"/>
              </a:spcAft>
              <a:buSzPts val="1800"/>
              <a:buChar char="■"/>
            </a:pPr>
            <a:r>
              <a:rPr lang="en-US"/>
              <a:t>Easy conversion, each hex digit = 4 bits!</a:t>
            </a:r>
            <a:endParaRPr/>
          </a:p>
          <a:p>
            <a:pPr marL="1828800" lvl="3" indent="-342900" algn="l" rtl="0">
              <a:spcBef>
                <a:spcPts val="1000"/>
              </a:spcBef>
              <a:spcAft>
                <a:spcPts val="0"/>
              </a:spcAft>
              <a:buSzPts val="1800"/>
              <a:buChar char="●"/>
            </a:pPr>
            <a:r>
              <a:rPr lang="en-US"/>
              <a:t>2 hex digits = 1 byte</a:t>
            </a:r>
            <a:endParaRPr/>
          </a:p>
          <a:p>
            <a:pPr marL="457200" lvl="0" indent="-381000" algn="l" rtl="0">
              <a:spcBef>
                <a:spcPts val="1000"/>
              </a:spcBef>
              <a:spcAft>
                <a:spcPts val="0"/>
              </a:spcAft>
              <a:buSzPts val="2400"/>
              <a:buChar char="●"/>
            </a:pPr>
            <a:r>
              <a:rPr lang="en-US"/>
              <a:t>We use prefixes to denote common bases</a:t>
            </a:r>
            <a:endParaRPr/>
          </a:p>
          <a:p>
            <a:pPr marL="914400" lvl="1" indent="-342900" algn="l" rtl="0">
              <a:spcBef>
                <a:spcPts val="1000"/>
              </a:spcBef>
              <a:spcAft>
                <a:spcPts val="0"/>
              </a:spcAft>
              <a:buSzPts val="1800"/>
              <a:buChar char="○"/>
            </a:pPr>
            <a:r>
              <a:rPr lang="en-US"/>
              <a:t>0b = binary</a:t>
            </a:r>
            <a:endParaRPr/>
          </a:p>
          <a:p>
            <a:pPr marL="914400" lvl="1" indent="-342900" algn="l" rtl="0">
              <a:spcBef>
                <a:spcPts val="1000"/>
              </a:spcBef>
              <a:spcAft>
                <a:spcPts val="0"/>
              </a:spcAft>
              <a:buSzPts val="1800"/>
              <a:buChar char="○"/>
            </a:pPr>
            <a:r>
              <a:rPr lang="en-US"/>
              <a:t>0x = hex</a:t>
            </a:r>
            <a:endParaRPr/>
          </a:p>
          <a:p>
            <a:pPr marL="914400" lvl="1" indent="-342900" algn="l" rtl="0">
              <a:spcBef>
                <a:spcPts val="1000"/>
              </a:spcBef>
              <a:spcAft>
                <a:spcPts val="0"/>
              </a:spcAft>
              <a:buSzPts val="1800"/>
              <a:buChar char="○"/>
            </a:pPr>
            <a:r>
              <a:rPr lang="en-US"/>
              <a:t>No prefix = decimal</a:t>
            </a:r>
            <a:endParaRPr/>
          </a:p>
        </p:txBody>
      </p:sp>
      <p:sp>
        <p:nvSpPr>
          <p:cNvPr id="252" name="Google Shape;252;p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3200" b="1" dirty="0"/>
              <a:t>Common Base Conversion (Review)</a:t>
            </a:r>
            <a:endParaRPr sz="3200" dirty="0"/>
          </a:p>
        </p:txBody>
      </p:sp>
      <p:sp>
        <p:nvSpPr>
          <p:cNvPr id="258" name="Google Shape;258;p40"/>
          <p:cNvSpPr txBox="1">
            <a:spLocks noGrp="1"/>
          </p:cNvSpPr>
          <p:nvPr>
            <p:ph type="body" idx="1"/>
          </p:nvPr>
        </p:nvSpPr>
        <p:spPr>
          <a:xfrm>
            <a:off x="838200" y="1306275"/>
            <a:ext cx="6961200" cy="4532700"/>
          </a:xfrm>
          <a:prstGeom prst="rect">
            <a:avLst/>
          </a:prstGeom>
          <a:noFill/>
          <a:ln>
            <a:noFill/>
          </a:ln>
        </p:spPr>
        <p:txBody>
          <a:bodyPr spcFirstLastPara="1" wrap="square" lIns="91425" tIns="45700" rIns="91425" bIns="45700" anchor="t" anchorCtr="0">
            <a:normAutofit lnSpcReduction="10000"/>
          </a:bodyPr>
          <a:lstStyle/>
          <a:p>
            <a:pPr marL="228600" lvl="0" indent="-254000" algn="l" rtl="0">
              <a:lnSpc>
                <a:spcPct val="150000"/>
              </a:lnSpc>
              <a:spcBef>
                <a:spcPts val="0"/>
              </a:spcBef>
              <a:spcAft>
                <a:spcPts val="0"/>
              </a:spcAft>
              <a:buSzPts val="2200"/>
              <a:buChar char="●"/>
            </a:pPr>
            <a:r>
              <a:rPr lang="en-US" sz="2200" dirty="0"/>
              <a:t>hex -&gt; binary: translate each digit according to chart, then drop </a:t>
            </a:r>
            <a:r>
              <a:rPr lang="en-US" sz="2200" b="1" dirty="0">
                <a:solidFill>
                  <a:srgbClr val="7030A0"/>
                </a:solidFill>
              </a:rPr>
              <a:t>leading 0s</a:t>
            </a:r>
            <a:endParaRPr sz="2200" b="1" dirty="0">
              <a:solidFill>
                <a:srgbClr val="7030A0"/>
              </a:solidFill>
            </a:endParaRPr>
          </a:p>
          <a:p>
            <a:pPr marL="685800" lvl="1" indent="-228600" algn="l" rtl="0">
              <a:lnSpc>
                <a:spcPct val="150000"/>
              </a:lnSpc>
              <a:spcBef>
                <a:spcPts val="0"/>
              </a:spcBef>
              <a:spcAft>
                <a:spcPts val="0"/>
              </a:spcAft>
              <a:buSzPts val="1800"/>
              <a:buChar char="○"/>
            </a:pPr>
            <a:r>
              <a:rPr lang="en-US" dirty="0"/>
              <a:t>Ex: 0x2D = 0b0010 1101 = 0b101101</a:t>
            </a:r>
            <a:endParaRPr dirty="0"/>
          </a:p>
          <a:p>
            <a:pPr marL="228600" lvl="0" indent="-254000" algn="l" rtl="0">
              <a:lnSpc>
                <a:spcPct val="150000"/>
              </a:lnSpc>
              <a:spcBef>
                <a:spcPts val="0"/>
              </a:spcBef>
              <a:spcAft>
                <a:spcPts val="0"/>
              </a:spcAft>
              <a:buSzPts val="2200"/>
              <a:buChar char="●"/>
            </a:pPr>
            <a:r>
              <a:rPr lang="en-US" sz="2200" dirty="0"/>
              <a:t>binary -&gt; hex: break into groups of 4 bits from right to left, add </a:t>
            </a:r>
            <a:r>
              <a:rPr lang="en-US" sz="2200" b="1" dirty="0">
                <a:solidFill>
                  <a:srgbClr val="7030A0"/>
                </a:solidFill>
              </a:rPr>
              <a:t>leading 0s</a:t>
            </a:r>
            <a:r>
              <a:rPr lang="en-US" sz="2200" dirty="0"/>
              <a:t> if necessary, then translate</a:t>
            </a:r>
            <a:endParaRPr sz="2200" dirty="0"/>
          </a:p>
          <a:p>
            <a:pPr marL="685800" lvl="1" indent="-228600" algn="l" rtl="0">
              <a:lnSpc>
                <a:spcPct val="150000"/>
              </a:lnSpc>
              <a:spcBef>
                <a:spcPts val="0"/>
              </a:spcBef>
              <a:spcAft>
                <a:spcPts val="0"/>
              </a:spcAft>
              <a:buSzPts val="1800"/>
              <a:buChar char="○"/>
            </a:pPr>
            <a:r>
              <a:rPr lang="en-US" dirty="0"/>
              <a:t>Ex: 0b101101 = 0b0010 1101 = 0x2D</a:t>
            </a:r>
            <a:endParaRPr dirty="0"/>
          </a:p>
          <a:p>
            <a:pPr marL="228600" lvl="0" indent="-254000" algn="l" rtl="0">
              <a:lnSpc>
                <a:spcPct val="150000"/>
              </a:lnSpc>
              <a:spcBef>
                <a:spcPts val="0"/>
              </a:spcBef>
              <a:spcAft>
                <a:spcPts val="0"/>
              </a:spcAft>
              <a:buSzPts val="2200"/>
              <a:buChar char="●"/>
            </a:pPr>
            <a:r>
              <a:rPr lang="en-US" sz="2200" b="1" dirty="0"/>
              <a:t>Note:</a:t>
            </a:r>
            <a:r>
              <a:rPr lang="en-US" sz="2200" dirty="0"/>
              <a:t> does not work for decimal conversions!</a:t>
            </a:r>
            <a:endParaRPr sz="2200" dirty="0"/>
          </a:p>
          <a:p>
            <a:pPr marL="685800" lvl="0" indent="0" algn="l" rtl="0">
              <a:lnSpc>
                <a:spcPct val="100000"/>
              </a:lnSpc>
              <a:spcBef>
                <a:spcPts val="1000"/>
              </a:spcBef>
              <a:spcAft>
                <a:spcPts val="0"/>
              </a:spcAft>
              <a:buNone/>
            </a:pPr>
            <a:endParaRPr dirty="0"/>
          </a:p>
          <a:p>
            <a:pPr marL="228600" lvl="0" indent="-203200" algn="l" rtl="0">
              <a:lnSpc>
                <a:spcPct val="100000"/>
              </a:lnSpc>
              <a:spcBef>
                <a:spcPts val="1000"/>
              </a:spcBef>
              <a:spcAft>
                <a:spcPts val="0"/>
              </a:spcAft>
              <a:buClr>
                <a:schemeClr val="dk1"/>
              </a:buClr>
              <a:buSzPts val="2400"/>
              <a:buChar char="●"/>
            </a:pPr>
            <a:r>
              <a:rPr lang="en-US" dirty="0"/>
              <a:t>You will probably have this table memorized by the end of the quarter :)</a:t>
            </a:r>
            <a:endParaRPr dirty="0"/>
          </a:p>
        </p:txBody>
      </p:sp>
      <p:graphicFrame>
        <p:nvGraphicFramePr>
          <p:cNvPr id="259" name="Google Shape;259;p40"/>
          <p:cNvGraphicFramePr/>
          <p:nvPr/>
        </p:nvGraphicFramePr>
        <p:xfrm>
          <a:off x="8078694" y="206836"/>
          <a:ext cx="3275100" cy="6218090"/>
        </p:xfrm>
        <a:graphic>
          <a:graphicData uri="http://schemas.openxmlformats.org/drawingml/2006/table">
            <a:tbl>
              <a:tblPr firstRow="1" bandRow="1">
                <a:noFill/>
                <a:tableStyleId>{B48BD5A5-5CE1-440C-9824-34DE9BE7A6B6}</a:tableStyleId>
              </a:tblPr>
              <a:tblGrid>
                <a:gridCol w="1091700">
                  <a:extLst>
                    <a:ext uri="{9D8B030D-6E8A-4147-A177-3AD203B41FA5}">
                      <a16:colId xmlns:a16="http://schemas.microsoft.com/office/drawing/2014/main" val="20000"/>
                    </a:ext>
                  </a:extLst>
                </a:gridCol>
                <a:gridCol w="1091700">
                  <a:extLst>
                    <a:ext uri="{9D8B030D-6E8A-4147-A177-3AD203B41FA5}">
                      <a16:colId xmlns:a16="http://schemas.microsoft.com/office/drawing/2014/main" val="20001"/>
                    </a:ext>
                  </a:extLst>
                </a:gridCol>
                <a:gridCol w="1091700">
                  <a:extLst>
                    <a:ext uri="{9D8B030D-6E8A-4147-A177-3AD203B41FA5}">
                      <a16:colId xmlns:a16="http://schemas.microsoft.com/office/drawing/2014/main" val="20002"/>
                    </a:ext>
                  </a:extLst>
                </a:gridCol>
              </a:tblGrid>
              <a:tr h="317425">
                <a:tc>
                  <a:txBody>
                    <a:bodyPr/>
                    <a:lstStyle/>
                    <a:p>
                      <a:pPr marL="0" marR="0" lvl="0" indent="0" algn="ctr" rtl="0">
                        <a:spcBef>
                          <a:spcPts val="0"/>
                        </a:spcBef>
                        <a:spcAft>
                          <a:spcPts val="0"/>
                        </a:spcAft>
                        <a:buNone/>
                      </a:pPr>
                      <a:r>
                        <a:rPr lang="en-US" sz="1800" u="none" strike="noStrike" cap="none" dirty="0"/>
                        <a:t>Base 10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US" sz="1800" u="none" strike="noStrike" cap="none" dirty="0"/>
                        <a:t>Base 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US" sz="1800" u="none" strike="noStrike" cap="none" dirty="0"/>
                        <a:t>Base 16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0000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0001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0010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3</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0011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3</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0100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0101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0110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7</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0111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7</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1000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1001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1010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A</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1011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B</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1100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C</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13</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1101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1110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317425">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1111</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dirty="0">
                          <a:latin typeface="Arial"/>
                          <a:ea typeface="Arial"/>
                          <a:cs typeface="Arial"/>
                          <a:sym typeface="Arial"/>
                        </a:rPr>
                        <a:t>F</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260" name="Google Shape;260;p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831300" y="4409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t>Review Questions: Binary, Hex, and Decimal</a:t>
            </a:r>
            <a:endParaRPr dirty="0"/>
          </a:p>
        </p:txBody>
      </p:sp>
      <p:sp>
        <p:nvSpPr>
          <p:cNvPr id="266" name="Google Shape;266;p41"/>
          <p:cNvSpPr txBox="1">
            <a:spLocks noGrp="1"/>
          </p:cNvSpPr>
          <p:nvPr>
            <p:ph type="body" idx="1"/>
          </p:nvPr>
        </p:nvSpPr>
        <p:spPr>
          <a:xfrm>
            <a:off x="415600" y="1356875"/>
            <a:ext cx="55260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100"/>
              <a:buFont typeface="Arial"/>
              <a:buNone/>
            </a:pPr>
            <a:r>
              <a:rPr lang="en-US" sz="2400" b="1" dirty="0"/>
              <a:t>What is the </a:t>
            </a:r>
            <a:r>
              <a:rPr lang="en-US" sz="2400" b="1" i="1" dirty="0"/>
              <a:t>hex value</a:t>
            </a:r>
            <a:r>
              <a:rPr lang="en-US" sz="2400" b="1" dirty="0"/>
              <a:t> of 108?</a:t>
            </a:r>
            <a:endParaRPr sz="2400" b="1" dirty="0"/>
          </a:p>
          <a:p>
            <a:pPr marL="914400" lvl="0" indent="-381000" algn="l" rtl="0">
              <a:spcBef>
                <a:spcPts val="1600"/>
              </a:spcBef>
              <a:spcAft>
                <a:spcPts val="0"/>
              </a:spcAft>
              <a:buClr>
                <a:srgbClr val="7030A0"/>
              </a:buClr>
              <a:buSzPts val="2400"/>
              <a:buAutoNum type="alphaUcPeriod"/>
            </a:pPr>
            <a:r>
              <a:rPr lang="en-US" sz="2400" dirty="0"/>
              <a:t>0x6C</a:t>
            </a:r>
            <a:endParaRPr sz="2400" dirty="0"/>
          </a:p>
          <a:p>
            <a:pPr marL="914400" lvl="0" indent="-381000" algn="l" rtl="0">
              <a:spcBef>
                <a:spcPts val="0"/>
              </a:spcBef>
              <a:spcAft>
                <a:spcPts val="0"/>
              </a:spcAft>
              <a:buClr>
                <a:srgbClr val="7030A0"/>
              </a:buClr>
              <a:buSzPts val="2400"/>
              <a:buAutoNum type="alphaUcPeriod"/>
            </a:pPr>
            <a:r>
              <a:rPr lang="en-US" sz="2400" dirty="0"/>
              <a:t>0xA8</a:t>
            </a:r>
            <a:endParaRPr sz="2400" dirty="0"/>
          </a:p>
          <a:p>
            <a:pPr marL="914400" lvl="0" indent="-381000" algn="l" rtl="0">
              <a:spcBef>
                <a:spcPts val="0"/>
              </a:spcBef>
              <a:spcAft>
                <a:spcPts val="0"/>
              </a:spcAft>
              <a:buClr>
                <a:srgbClr val="7030A0"/>
              </a:buClr>
              <a:buSzPts val="2400"/>
              <a:buAutoNum type="alphaUcPeriod"/>
            </a:pPr>
            <a:r>
              <a:rPr lang="en-US" sz="2400" dirty="0"/>
              <a:t>0x108</a:t>
            </a:r>
            <a:endParaRPr sz="2400" dirty="0"/>
          </a:p>
          <a:p>
            <a:pPr marL="914400" lvl="0" indent="-381000" algn="l" rtl="0">
              <a:spcBef>
                <a:spcPts val="0"/>
              </a:spcBef>
              <a:spcAft>
                <a:spcPts val="0"/>
              </a:spcAft>
              <a:buClr>
                <a:srgbClr val="7030A0"/>
              </a:buClr>
              <a:buSzPts val="2400"/>
              <a:buAutoNum type="alphaUcPeriod"/>
            </a:pPr>
            <a:r>
              <a:rPr lang="en-US" sz="2400" dirty="0"/>
              <a:t>0x612</a:t>
            </a:r>
            <a:endParaRPr sz="2400" dirty="0"/>
          </a:p>
          <a:p>
            <a:pPr marL="0" lvl="0" indent="0" algn="l" rtl="0">
              <a:spcBef>
                <a:spcPts val="1600"/>
              </a:spcBef>
              <a:spcAft>
                <a:spcPts val="0"/>
              </a:spcAft>
              <a:buClr>
                <a:schemeClr val="dk1"/>
              </a:buClr>
              <a:buSzPts val="1100"/>
              <a:buFont typeface="Arial"/>
              <a:buNone/>
            </a:pPr>
            <a:endParaRPr sz="2400" dirty="0">
              <a:solidFill>
                <a:srgbClr val="7030A0"/>
              </a:solidFill>
            </a:endParaRPr>
          </a:p>
          <a:p>
            <a:pPr marL="0" lvl="0" indent="0" algn="l" rtl="0">
              <a:spcBef>
                <a:spcPts val="1600"/>
              </a:spcBef>
              <a:spcAft>
                <a:spcPts val="1600"/>
              </a:spcAft>
              <a:buClr>
                <a:schemeClr val="dk1"/>
              </a:buClr>
              <a:buSzPts val="1100"/>
              <a:buFont typeface="Arial"/>
              <a:buNone/>
            </a:pPr>
            <a:endParaRPr sz="2400" dirty="0">
              <a:solidFill>
                <a:srgbClr val="7030A0"/>
              </a:solidFill>
            </a:endParaRPr>
          </a:p>
        </p:txBody>
      </p:sp>
      <p:sp>
        <p:nvSpPr>
          <p:cNvPr id="267" name="Google Shape;267;p41"/>
          <p:cNvSpPr txBox="1">
            <a:spLocks noGrp="1"/>
          </p:cNvSpPr>
          <p:nvPr>
            <p:ph type="body" idx="2"/>
          </p:nvPr>
        </p:nvSpPr>
        <p:spPr>
          <a:xfrm>
            <a:off x="5941725" y="1356875"/>
            <a:ext cx="5834700" cy="4734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100"/>
              <a:buFont typeface="Arial"/>
              <a:buNone/>
            </a:pPr>
            <a:r>
              <a:rPr lang="en-US" sz="2400" b="1" dirty="0"/>
              <a:t>Convert 0b100110110101101 to hex.</a:t>
            </a:r>
            <a:endParaRPr sz="2400" b="1" dirty="0"/>
          </a:p>
          <a:p>
            <a:pPr marL="0" lvl="0" indent="0" algn="l" rtl="0">
              <a:spcBef>
                <a:spcPts val="1600"/>
              </a:spcBef>
              <a:spcAft>
                <a:spcPts val="0"/>
              </a:spcAft>
              <a:buNone/>
            </a:pPr>
            <a:endParaRPr sz="2400" b="1" dirty="0"/>
          </a:p>
          <a:p>
            <a:pPr marL="0" lvl="0" indent="0" algn="l" rtl="0">
              <a:spcBef>
                <a:spcPts val="1600"/>
              </a:spcBef>
              <a:spcAft>
                <a:spcPts val="0"/>
              </a:spcAft>
              <a:buNone/>
            </a:pPr>
            <a:endParaRPr sz="2400" b="1" dirty="0"/>
          </a:p>
          <a:p>
            <a:pPr marL="0" lvl="0" indent="0" algn="l" rtl="0">
              <a:spcBef>
                <a:spcPts val="1600"/>
              </a:spcBef>
              <a:spcAft>
                <a:spcPts val="1600"/>
              </a:spcAft>
              <a:buNone/>
            </a:pPr>
            <a:r>
              <a:rPr lang="en-US" sz="2400" b="1" dirty="0"/>
              <a:t>Convert 0x3C9 to binary.</a:t>
            </a:r>
            <a:endParaRPr sz="2400" b="1" dirty="0"/>
          </a:p>
        </p:txBody>
      </p:sp>
      <p:sp>
        <p:nvSpPr>
          <p:cNvPr id="268" name="Google Shape;268;p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t>Numerical Encoding</a:t>
            </a:r>
            <a:endParaRPr dirty="0"/>
          </a:p>
        </p:txBody>
      </p:sp>
      <p:sp>
        <p:nvSpPr>
          <p:cNvPr id="274" name="Google Shape;274;p42"/>
          <p:cNvSpPr txBox="1">
            <a:spLocks noGrp="1"/>
          </p:cNvSpPr>
          <p:nvPr>
            <p:ph type="body" idx="1"/>
          </p:nvPr>
        </p:nvSpPr>
        <p:spPr>
          <a:xfrm>
            <a:off x="838200" y="1306286"/>
            <a:ext cx="10515600" cy="4596357"/>
          </a:xfrm>
          <a:prstGeom prst="rect">
            <a:avLst/>
          </a:prstGeom>
          <a:noFill/>
          <a:ln>
            <a:noFill/>
          </a:ln>
        </p:spPr>
        <p:txBody>
          <a:bodyPr spcFirstLastPara="1" wrap="square" lIns="91425" tIns="45700" rIns="91425" bIns="45700" anchor="t" anchorCtr="0">
            <a:normAutofit/>
          </a:bodyPr>
          <a:lstStyle/>
          <a:p>
            <a:pPr marL="228600" lvl="0" indent="-203200" algn="l" rtl="0">
              <a:lnSpc>
                <a:spcPct val="115000"/>
              </a:lnSpc>
              <a:spcBef>
                <a:spcPts val="0"/>
              </a:spcBef>
              <a:spcAft>
                <a:spcPts val="0"/>
              </a:spcAft>
              <a:buClr>
                <a:srgbClr val="7030A0"/>
              </a:buClr>
              <a:buSzPts val="2400"/>
              <a:buChar char="●"/>
            </a:pPr>
            <a:r>
              <a:rPr lang="en-US" dirty="0">
                <a:solidFill>
                  <a:srgbClr val="7030A0"/>
                </a:solidFill>
              </a:rPr>
              <a:t>You can represent </a:t>
            </a:r>
            <a:r>
              <a:rPr lang="en-US" u="sng" dirty="0">
                <a:solidFill>
                  <a:srgbClr val="7030A0"/>
                </a:solidFill>
              </a:rPr>
              <a:t>anything</a:t>
            </a:r>
            <a:r>
              <a:rPr lang="en-US" dirty="0">
                <a:solidFill>
                  <a:srgbClr val="7030A0"/>
                </a:solidFill>
              </a:rPr>
              <a:t> countable using numbers!</a:t>
            </a:r>
            <a:endParaRPr dirty="0"/>
          </a:p>
          <a:p>
            <a:pPr marL="685800" lvl="1" indent="-234950" algn="l" rtl="0">
              <a:lnSpc>
                <a:spcPct val="115000"/>
              </a:lnSpc>
              <a:spcBef>
                <a:spcPts val="0"/>
              </a:spcBef>
              <a:spcAft>
                <a:spcPts val="0"/>
              </a:spcAft>
              <a:buClr>
                <a:srgbClr val="7030A0"/>
              </a:buClr>
              <a:buSzPts val="1900"/>
              <a:buChar char="○"/>
            </a:pPr>
            <a:r>
              <a:rPr lang="en-US" i="1" dirty="0"/>
              <a:t>But</a:t>
            </a:r>
            <a:r>
              <a:rPr lang="en-US" dirty="0"/>
              <a:t> you need to agree on an encoding</a:t>
            </a:r>
            <a:endParaRPr dirty="0"/>
          </a:p>
          <a:p>
            <a:pPr marL="228600" lvl="0" indent="-203200" algn="l" rtl="0">
              <a:lnSpc>
                <a:spcPct val="115000"/>
              </a:lnSpc>
              <a:spcBef>
                <a:spcPts val="0"/>
              </a:spcBef>
              <a:spcAft>
                <a:spcPts val="0"/>
              </a:spcAft>
              <a:buSzPts val="2400"/>
              <a:buChar char="●"/>
            </a:pPr>
            <a:r>
              <a:rPr lang="en-US" dirty="0"/>
              <a:t>Computers store all data as a binary number</a:t>
            </a:r>
            <a:endParaRPr dirty="0"/>
          </a:p>
          <a:p>
            <a:pPr marL="228600" lvl="0" indent="-203200" algn="l" rtl="0">
              <a:lnSpc>
                <a:spcPct val="115000"/>
              </a:lnSpc>
              <a:spcBef>
                <a:spcPts val="1000"/>
              </a:spcBef>
              <a:spcAft>
                <a:spcPts val="0"/>
              </a:spcAft>
              <a:buClr>
                <a:schemeClr val="dk1"/>
              </a:buClr>
              <a:buSzPts val="2400"/>
              <a:buChar char="●"/>
            </a:pPr>
            <a:r>
              <a:rPr lang="en-US" dirty="0"/>
              <a:t>Examples:</a:t>
            </a:r>
            <a:endParaRPr dirty="0"/>
          </a:p>
          <a:p>
            <a:pPr marL="685800" lvl="1" indent="-234950" algn="l" rtl="0">
              <a:lnSpc>
                <a:spcPct val="115000"/>
              </a:lnSpc>
              <a:spcBef>
                <a:spcPts val="1000"/>
              </a:spcBef>
              <a:spcAft>
                <a:spcPts val="0"/>
              </a:spcAft>
              <a:buSzPts val="1900"/>
              <a:buChar char="○"/>
            </a:pPr>
            <a:r>
              <a:rPr lang="en-US" dirty="0"/>
              <a:t>Decimal Integers: 0→0b0, 1→0b1, 2→0b10, etc.</a:t>
            </a:r>
            <a:endParaRPr dirty="0"/>
          </a:p>
          <a:p>
            <a:pPr marL="685800" lvl="1" indent="-196850" algn="l" rtl="0">
              <a:lnSpc>
                <a:spcPct val="115000"/>
              </a:lnSpc>
              <a:spcBef>
                <a:spcPts val="500"/>
              </a:spcBef>
              <a:spcAft>
                <a:spcPts val="0"/>
              </a:spcAft>
              <a:buClr>
                <a:schemeClr val="dk1"/>
              </a:buClr>
              <a:buSzPts val="1900"/>
              <a:buChar char="○"/>
            </a:pPr>
            <a:r>
              <a:rPr lang="en-US" dirty="0"/>
              <a:t>English Letters: CSE→0x435345, yay→0x796179</a:t>
            </a:r>
            <a:endParaRPr dirty="0"/>
          </a:p>
          <a:p>
            <a:pPr marL="685800" lvl="1" indent="-196850" algn="l" rtl="0">
              <a:lnSpc>
                <a:spcPct val="115000"/>
              </a:lnSpc>
              <a:spcBef>
                <a:spcPts val="500"/>
              </a:spcBef>
              <a:spcAft>
                <a:spcPts val="1600"/>
              </a:spcAft>
              <a:buClr>
                <a:schemeClr val="dk1"/>
              </a:buClr>
              <a:buSzPts val="1900"/>
              <a:buChar char="○"/>
            </a:pPr>
            <a:r>
              <a:rPr lang="en-US" dirty="0"/>
              <a:t>Emojis: 😃 0x0, 😞 0x1, 😎 0x2, 😇 0x3, 😈 0x4, 🙋 0x5</a:t>
            </a:r>
            <a:endParaRPr dirty="0"/>
          </a:p>
        </p:txBody>
      </p:sp>
      <p:sp>
        <p:nvSpPr>
          <p:cNvPr id="275" name="Google Shape;275;p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E6F21"/>
        </a:solidFill>
        <a:effectLst/>
      </p:bgPr>
    </p:bg>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solidFill>
                  <a:schemeClr val="lt1"/>
                </a:solidFill>
              </a:rPr>
              <a:t>So What’s it Mean?</a:t>
            </a:r>
            <a:endParaRPr dirty="0">
              <a:solidFill>
                <a:schemeClr val="lt1"/>
              </a:solidFill>
            </a:endParaRPr>
          </a:p>
        </p:txBody>
      </p:sp>
      <p:sp>
        <p:nvSpPr>
          <p:cNvPr id="281" name="Google Shape;281;p43"/>
          <p:cNvSpPr txBox="1">
            <a:spLocks noGrp="1"/>
          </p:cNvSpPr>
          <p:nvPr>
            <p:ph type="body" idx="1"/>
          </p:nvPr>
        </p:nvSpPr>
        <p:spPr>
          <a:xfrm>
            <a:off x="838200" y="1306286"/>
            <a:ext cx="10515600" cy="4596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b="1" u="sng" dirty="0">
                <a:solidFill>
                  <a:schemeClr val="lt1"/>
                </a:solidFill>
              </a:rPr>
              <a:t>A sequence of bits can have many meanings!</a:t>
            </a:r>
            <a:endParaRPr b="1" u="sng" dirty="0">
              <a:solidFill>
                <a:schemeClr val="lt1"/>
              </a:solidFill>
            </a:endParaRPr>
          </a:p>
          <a:p>
            <a:pPr marL="457200" lvl="0" indent="-381000" algn="l" rtl="0">
              <a:lnSpc>
                <a:spcPct val="150000"/>
              </a:lnSpc>
              <a:spcBef>
                <a:spcPts val="0"/>
              </a:spcBef>
              <a:spcAft>
                <a:spcPts val="0"/>
              </a:spcAft>
              <a:buClr>
                <a:schemeClr val="lt1"/>
              </a:buClr>
              <a:buSzPts val="2400"/>
              <a:buChar char="●"/>
            </a:pPr>
            <a:r>
              <a:rPr lang="en-US" dirty="0">
                <a:solidFill>
                  <a:schemeClr val="lt1"/>
                </a:solidFill>
              </a:rPr>
              <a:t>Consider the hex sequence </a:t>
            </a:r>
            <a:r>
              <a:rPr lang="en-US" dirty="0">
                <a:solidFill>
                  <a:schemeClr val="lt1"/>
                </a:solidFill>
                <a:latin typeface="Source Code Pro"/>
                <a:ea typeface="Source Code Pro"/>
                <a:cs typeface="Source Code Pro"/>
                <a:sym typeface="Source Code Pro"/>
              </a:rPr>
              <a:t>0x4E6F21</a:t>
            </a:r>
            <a:endParaRPr dirty="0">
              <a:solidFill>
                <a:schemeClr val="lt1"/>
              </a:solidFill>
              <a:latin typeface="Source Code Pro"/>
              <a:ea typeface="Source Code Pro"/>
              <a:cs typeface="Source Code Pro"/>
              <a:sym typeface="Source Code Pro"/>
            </a:endParaRPr>
          </a:p>
          <a:p>
            <a:pPr marL="914400" lvl="1" indent="-342900" algn="l" rtl="0">
              <a:lnSpc>
                <a:spcPct val="150000"/>
              </a:lnSpc>
              <a:spcBef>
                <a:spcPts val="0"/>
              </a:spcBef>
              <a:spcAft>
                <a:spcPts val="0"/>
              </a:spcAft>
              <a:buClr>
                <a:schemeClr val="lt1"/>
              </a:buClr>
              <a:buSzPts val="1800"/>
              <a:buChar char="○"/>
            </a:pPr>
            <a:r>
              <a:rPr lang="en-US" dirty="0">
                <a:solidFill>
                  <a:schemeClr val="lt1"/>
                </a:solidFill>
              </a:rPr>
              <a:t>Possible interpretations include:</a:t>
            </a:r>
            <a:endParaRPr dirty="0">
              <a:solidFill>
                <a:schemeClr val="lt1"/>
              </a:solidFill>
            </a:endParaRPr>
          </a:p>
          <a:p>
            <a:pPr marL="1371600" lvl="2" indent="-342900" algn="l" rtl="0">
              <a:lnSpc>
                <a:spcPct val="150000"/>
              </a:lnSpc>
              <a:spcBef>
                <a:spcPts val="0"/>
              </a:spcBef>
              <a:spcAft>
                <a:spcPts val="0"/>
              </a:spcAft>
              <a:buClr>
                <a:schemeClr val="lt1"/>
              </a:buClr>
              <a:buSzPts val="1800"/>
              <a:buChar char="■"/>
            </a:pPr>
            <a:r>
              <a:rPr lang="en-US" dirty="0">
                <a:solidFill>
                  <a:schemeClr val="lt1"/>
                </a:solidFill>
              </a:rPr>
              <a:t>The decimal number 5120257</a:t>
            </a:r>
            <a:endParaRPr dirty="0">
              <a:solidFill>
                <a:schemeClr val="lt1"/>
              </a:solidFill>
            </a:endParaRPr>
          </a:p>
          <a:p>
            <a:pPr marL="1371600" lvl="2" indent="-342900" algn="l" rtl="0">
              <a:lnSpc>
                <a:spcPct val="150000"/>
              </a:lnSpc>
              <a:spcBef>
                <a:spcPts val="0"/>
              </a:spcBef>
              <a:spcAft>
                <a:spcPts val="0"/>
              </a:spcAft>
              <a:buClr>
                <a:schemeClr val="lt1"/>
              </a:buClr>
              <a:buSzPts val="1800"/>
              <a:buChar char="■"/>
            </a:pPr>
            <a:r>
              <a:rPr lang="en-US" dirty="0">
                <a:solidFill>
                  <a:schemeClr val="lt1"/>
                </a:solidFill>
              </a:rPr>
              <a:t>The real number 7.203034*10</a:t>
            </a:r>
            <a:r>
              <a:rPr lang="en-US" baseline="30000" dirty="0">
                <a:solidFill>
                  <a:schemeClr val="lt1"/>
                </a:solidFill>
              </a:rPr>
              <a:t>-39</a:t>
            </a:r>
            <a:endParaRPr dirty="0">
              <a:solidFill>
                <a:schemeClr val="lt1"/>
              </a:solidFill>
            </a:endParaRPr>
          </a:p>
          <a:p>
            <a:pPr marL="1371600" lvl="2" indent="-342900" algn="l" rtl="0">
              <a:lnSpc>
                <a:spcPct val="150000"/>
              </a:lnSpc>
              <a:spcBef>
                <a:spcPts val="0"/>
              </a:spcBef>
              <a:spcAft>
                <a:spcPts val="0"/>
              </a:spcAft>
              <a:buClr>
                <a:schemeClr val="lt1"/>
              </a:buClr>
              <a:buSzPts val="1800"/>
              <a:buChar char="■"/>
            </a:pPr>
            <a:r>
              <a:rPr lang="en-US" dirty="0">
                <a:solidFill>
                  <a:schemeClr val="lt1"/>
                </a:solidFill>
              </a:rPr>
              <a:t>The characters “No!”</a:t>
            </a:r>
            <a:endParaRPr dirty="0">
              <a:solidFill>
                <a:schemeClr val="lt1"/>
              </a:solidFill>
            </a:endParaRPr>
          </a:p>
          <a:p>
            <a:pPr marL="1371600" lvl="2" indent="-342900" algn="l" rtl="0">
              <a:lnSpc>
                <a:spcPct val="150000"/>
              </a:lnSpc>
              <a:spcBef>
                <a:spcPts val="0"/>
              </a:spcBef>
              <a:spcAft>
                <a:spcPts val="0"/>
              </a:spcAft>
              <a:buClr>
                <a:schemeClr val="lt1"/>
              </a:buClr>
              <a:buSzPts val="1800"/>
              <a:buChar char="■"/>
            </a:pPr>
            <a:r>
              <a:rPr lang="en-US" dirty="0">
                <a:solidFill>
                  <a:schemeClr val="lt1"/>
                </a:solidFill>
              </a:rPr>
              <a:t>The background color of this slide (sort of an olive green?)</a:t>
            </a:r>
            <a:endParaRPr dirty="0">
              <a:solidFill>
                <a:schemeClr val="lt1"/>
              </a:solidFill>
            </a:endParaRPr>
          </a:p>
          <a:p>
            <a:pPr marL="457200" lvl="0" indent="-381000" algn="l" rtl="0">
              <a:lnSpc>
                <a:spcPct val="150000"/>
              </a:lnSpc>
              <a:spcBef>
                <a:spcPts val="0"/>
              </a:spcBef>
              <a:spcAft>
                <a:spcPts val="0"/>
              </a:spcAft>
              <a:buClr>
                <a:schemeClr val="lt1"/>
              </a:buClr>
              <a:buSzPts val="2400"/>
              <a:buChar char="●"/>
            </a:pPr>
            <a:r>
              <a:rPr lang="en-US" dirty="0">
                <a:solidFill>
                  <a:schemeClr val="lt1"/>
                </a:solidFill>
              </a:rPr>
              <a:t>It’s up to the program/programmer to decide how to interpret the sequence of bits</a:t>
            </a:r>
            <a:endParaRPr dirty="0">
              <a:solidFill>
                <a:schemeClr val="lt1"/>
              </a:solidFill>
            </a:endParaRPr>
          </a:p>
        </p:txBody>
      </p:sp>
      <p:sp>
        <p:nvSpPr>
          <p:cNvPr id="282" name="Google Shape;282;p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Introductions: Course Staff</a:t>
            </a:r>
            <a:endParaRPr/>
          </a:p>
        </p:txBody>
      </p:sp>
      <p:sp>
        <p:nvSpPr>
          <p:cNvPr id="83" name="Google Shape;83;p17"/>
          <p:cNvSpPr txBox="1">
            <a:spLocks noGrp="1"/>
          </p:cNvSpPr>
          <p:nvPr>
            <p:ph type="body" idx="1"/>
          </p:nvPr>
        </p:nvSpPr>
        <p:spPr>
          <a:xfrm>
            <a:off x="838200" y="1306286"/>
            <a:ext cx="10515600" cy="4596357"/>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a:t>Instructor: Ellis</a:t>
            </a:r>
            <a:endParaRPr/>
          </a:p>
          <a:p>
            <a:pPr marL="685800" lvl="1" indent="-228600" algn="l" rtl="0">
              <a:lnSpc>
                <a:spcPct val="90000"/>
              </a:lnSpc>
              <a:spcBef>
                <a:spcPts val="500"/>
              </a:spcBef>
              <a:spcAft>
                <a:spcPts val="0"/>
              </a:spcAft>
              <a:buClr>
                <a:schemeClr val="dk1"/>
              </a:buClr>
              <a:buSzPts val="2400"/>
              <a:buChar char="○"/>
            </a:pPr>
            <a:r>
              <a:rPr lang="en-US"/>
              <a:t>BS/MS student</a:t>
            </a:r>
            <a:endParaRPr/>
          </a:p>
          <a:p>
            <a:pPr marL="685800" lvl="1" indent="-228600" algn="l" rtl="0">
              <a:lnSpc>
                <a:spcPct val="90000"/>
              </a:lnSpc>
              <a:spcBef>
                <a:spcPts val="500"/>
              </a:spcBef>
              <a:spcAft>
                <a:spcPts val="0"/>
              </a:spcAft>
              <a:buClr>
                <a:schemeClr val="dk1"/>
              </a:buClr>
              <a:buSzPts val="2400"/>
              <a:buChar char="○"/>
            </a:pPr>
            <a:r>
              <a:rPr lang="en-US"/>
              <a:t>Research focus in Operating Systems</a:t>
            </a:r>
            <a:endParaRPr/>
          </a:p>
          <a:p>
            <a:pPr marL="685800" lvl="1" indent="-228600" algn="l" rtl="0">
              <a:lnSpc>
                <a:spcPct val="90000"/>
              </a:lnSpc>
              <a:spcBef>
                <a:spcPts val="500"/>
              </a:spcBef>
              <a:spcAft>
                <a:spcPts val="0"/>
              </a:spcAft>
              <a:buClr>
                <a:schemeClr val="dk1"/>
              </a:buClr>
              <a:buSzPts val="2400"/>
              <a:buChar char="○"/>
            </a:pPr>
            <a:r>
              <a:rPr lang="en-US"/>
              <a:t>Long-time TA, first-time instructor!</a:t>
            </a:r>
            <a:endParaRPr/>
          </a:p>
          <a:p>
            <a:pPr marL="228600" lvl="0" indent="-203200" algn="l" rtl="0">
              <a:lnSpc>
                <a:spcPct val="90000"/>
              </a:lnSpc>
              <a:spcBef>
                <a:spcPts val="1000"/>
              </a:spcBef>
              <a:spcAft>
                <a:spcPts val="0"/>
              </a:spcAft>
              <a:buClr>
                <a:schemeClr val="dk1"/>
              </a:buClr>
              <a:buSzPts val="2400"/>
              <a:buChar char="●"/>
            </a:pPr>
            <a:r>
              <a:rPr lang="en-US"/>
              <a:t>TAs:</a:t>
            </a:r>
            <a:endParaRPr/>
          </a:p>
          <a:p>
            <a:pPr marL="685800" lvl="1" indent="-228600" algn="l" rtl="0">
              <a:lnSpc>
                <a:spcPct val="90000"/>
              </a:lnSpc>
              <a:spcBef>
                <a:spcPts val="500"/>
              </a:spcBef>
              <a:spcAft>
                <a:spcPts val="0"/>
              </a:spcAft>
              <a:buClr>
                <a:schemeClr val="dk1"/>
              </a:buClr>
              <a:buSzPts val="2400"/>
              <a:buChar char="○"/>
            </a:pPr>
            <a:r>
              <a:rPr lang="en-US"/>
              <a:t>Naama, Micah, Shananda, Nikolas, and Jiawei</a:t>
            </a:r>
            <a:endParaRPr/>
          </a:p>
          <a:p>
            <a:pPr marL="685800" lvl="1" indent="-228600" algn="l" rtl="0">
              <a:lnSpc>
                <a:spcPct val="90000"/>
              </a:lnSpc>
              <a:spcBef>
                <a:spcPts val="500"/>
              </a:spcBef>
              <a:spcAft>
                <a:spcPts val="0"/>
              </a:spcAft>
              <a:buClr>
                <a:schemeClr val="dk1"/>
              </a:buClr>
              <a:buSzPts val="2400"/>
              <a:buChar char="○"/>
            </a:pPr>
            <a:r>
              <a:rPr lang="en-US"/>
              <a:t>Available in section, office hours, and on Ed</a:t>
            </a:r>
            <a:endParaRPr/>
          </a:p>
          <a:p>
            <a:pPr marL="228600" lvl="0" indent="-203200" algn="l" rtl="0">
              <a:lnSpc>
                <a:spcPct val="90000"/>
              </a:lnSpc>
              <a:spcBef>
                <a:spcPts val="1000"/>
              </a:spcBef>
              <a:spcAft>
                <a:spcPts val="0"/>
              </a:spcAft>
              <a:buClr>
                <a:srgbClr val="7030A0"/>
              </a:buClr>
              <a:buSzPts val="2400"/>
              <a:buChar char="●"/>
            </a:pPr>
            <a:r>
              <a:rPr lang="en-US">
                <a:solidFill>
                  <a:srgbClr val="7030A0"/>
                </a:solidFill>
              </a:rPr>
              <a:t>More than anything, we want you to feel </a:t>
            </a:r>
            <a:endParaRPr/>
          </a:p>
          <a:p>
            <a:pPr marL="685800" lvl="1" indent="-228600" algn="l" rtl="0">
              <a:lnSpc>
                <a:spcPct val="90000"/>
              </a:lnSpc>
              <a:spcBef>
                <a:spcPts val="500"/>
              </a:spcBef>
              <a:spcAft>
                <a:spcPts val="0"/>
              </a:spcAft>
              <a:buClr>
                <a:srgbClr val="7030A0"/>
              </a:buClr>
              <a:buSzPts val="2400"/>
              <a:buChar char="○"/>
            </a:pPr>
            <a:r>
              <a:rPr lang="en-US">
                <a:solidFill>
                  <a:srgbClr val="7030A0"/>
                </a:solidFill>
              </a:rPr>
              <a:t>Welcome in this space </a:t>
            </a:r>
            <a:endParaRPr/>
          </a:p>
          <a:p>
            <a:pPr marL="685800" lvl="1" indent="-228600" algn="l" rtl="0">
              <a:lnSpc>
                <a:spcPct val="90000"/>
              </a:lnSpc>
              <a:spcBef>
                <a:spcPts val="500"/>
              </a:spcBef>
              <a:spcAft>
                <a:spcPts val="0"/>
              </a:spcAft>
              <a:buClr>
                <a:srgbClr val="7030A0"/>
              </a:buClr>
              <a:buSzPts val="2400"/>
              <a:buChar char="○"/>
            </a:pPr>
            <a:r>
              <a:rPr lang="en-US">
                <a:solidFill>
                  <a:srgbClr val="7030A0"/>
                </a:solidFill>
              </a:rPr>
              <a:t>Able to learn and succeed in this course</a:t>
            </a:r>
            <a:endParaRPr/>
          </a:p>
          <a:p>
            <a:pPr marL="685800" lvl="1" indent="-228600" algn="l" rtl="0">
              <a:lnSpc>
                <a:spcPct val="90000"/>
              </a:lnSpc>
              <a:spcBef>
                <a:spcPts val="500"/>
              </a:spcBef>
              <a:spcAft>
                <a:spcPts val="1600"/>
              </a:spcAft>
              <a:buClr>
                <a:srgbClr val="7030A0"/>
              </a:buClr>
              <a:buSzPts val="2400"/>
              <a:buChar char="○"/>
            </a:pPr>
            <a:r>
              <a:rPr lang="en-US">
                <a:solidFill>
                  <a:srgbClr val="7030A0"/>
                </a:solidFill>
              </a:rPr>
              <a:t>Comfortable reaching out if you need help or want change</a:t>
            </a:r>
            <a:endParaRPr/>
          </a:p>
        </p:txBody>
      </p:sp>
      <p:sp>
        <p:nvSpPr>
          <p:cNvPr id="84" name="Google Shape;84;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t>Binary Encoding Example - Colors</a:t>
            </a:r>
            <a:endParaRPr dirty="0"/>
          </a:p>
        </p:txBody>
      </p:sp>
      <p:sp>
        <p:nvSpPr>
          <p:cNvPr id="288" name="Google Shape;288;p44"/>
          <p:cNvSpPr txBox="1">
            <a:spLocks noGrp="1"/>
          </p:cNvSpPr>
          <p:nvPr>
            <p:ph type="body" idx="1"/>
          </p:nvPr>
        </p:nvSpPr>
        <p:spPr>
          <a:xfrm>
            <a:off x="838200" y="1306275"/>
            <a:ext cx="7711500" cy="30246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0"/>
              </a:spcBef>
              <a:spcAft>
                <a:spcPts val="0"/>
              </a:spcAft>
              <a:buSzPts val="2400"/>
              <a:buChar char="●"/>
            </a:pPr>
            <a:r>
              <a:rPr lang="en-US" dirty="0"/>
              <a:t>RGB - Red, Green Blue</a:t>
            </a:r>
            <a:endParaRPr dirty="0"/>
          </a:p>
          <a:p>
            <a:pPr marL="914400" lvl="1" indent="-342900" algn="l" rtl="0">
              <a:lnSpc>
                <a:spcPct val="150000"/>
              </a:lnSpc>
              <a:spcBef>
                <a:spcPts val="0"/>
              </a:spcBef>
              <a:spcAft>
                <a:spcPts val="0"/>
              </a:spcAft>
              <a:buSzPts val="1800"/>
              <a:buChar char="○"/>
            </a:pPr>
            <a:r>
              <a:rPr lang="en-US" dirty="0"/>
              <a:t>Additive model, represent amount of each color of light</a:t>
            </a:r>
            <a:endParaRPr dirty="0"/>
          </a:p>
          <a:p>
            <a:pPr marL="1371600" lvl="2" indent="-342900" algn="l" rtl="0">
              <a:lnSpc>
                <a:spcPct val="150000"/>
              </a:lnSpc>
              <a:spcBef>
                <a:spcPts val="0"/>
              </a:spcBef>
              <a:spcAft>
                <a:spcPts val="0"/>
              </a:spcAft>
              <a:buSzPts val="1800"/>
              <a:buChar char="■"/>
            </a:pPr>
            <a:r>
              <a:rPr lang="en-US" dirty="0"/>
              <a:t>1 byte (8 bits) for each color</a:t>
            </a:r>
            <a:endParaRPr dirty="0"/>
          </a:p>
          <a:p>
            <a:pPr marL="0" lvl="0" indent="457200" algn="l" rtl="0">
              <a:lnSpc>
                <a:spcPct val="150000"/>
              </a:lnSpc>
              <a:spcBef>
                <a:spcPts val="0"/>
              </a:spcBef>
              <a:spcAft>
                <a:spcPts val="0"/>
              </a:spcAft>
              <a:buNone/>
            </a:pPr>
            <a:r>
              <a:rPr lang="en-US" dirty="0"/>
              <a:t>Ex: </a:t>
            </a:r>
            <a:r>
              <a:rPr lang="en-US" b="1" dirty="0">
                <a:solidFill>
                  <a:srgbClr val="0000FF"/>
                </a:solidFill>
              </a:rPr>
              <a:t>Blue</a:t>
            </a:r>
            <a:r>
              <a:rPr lang="en-US" dirty="0"/>
              <a:t> = </a:t>
            </a:r>
            <a:r>
              <a:rPr lang="en-US" b="1" dirty="0"/>
              <a:t>0x</a:t>
            </a:r>
            <a:r>
              <a:rPr lang="en-US" b="1" dirty="0">
                <a:solidFill>
                  <a:srgbClr val="CC0000"/>
                </a:solidFill>
              </a:rPr>
              <a:t>00</a:t>
            </a:r>
            <a:r>
              <a:rPr lang="en-US" b="1" dirty="0">
                <a:solidFill>
                  <a:srgbClr val="008600"/>
                </a:solidFill>
              </a:rPr>
              <a:t>00</a:t>
            </a:r>
            <a:r>
              <a:rPr lang="en-US" b="1" dirty="0">
                <a:solidFill>
                  <a:srgbClr val="0000FF"/>
                </a:solidFill>
              </a:rPr>
              <a:t>FF</a:t>
            </a:r>
            <a:r>
              <a:rPr lang="en-US" dirty="0"/>
              <a:t>,</a:t>
            </a:r>
            <a:r>
              <a:rPr lang="en-US" dirty="0">
                <a:solidFill>
                  <a:srgbClr val="0000FF"/>
                </a:solidFill>
              </a:rPr>
              <a:t> </a:t>
            </a:r>
            <a:r>
              <a:rPr lang="en-US" b="1" dirty="0">
                <a:solidFill>
                  <a:schemeClr val="lt1"/>
                </a:solidFill>
                <a:highlight>
                  <a:schemeClr val="dk2"/>
                </a:highlight>
              </a:rPr>
              <a:t>White</a:t>
            </a:r>
            <a:r>
              <a:rPr lang="en-US" dirty="0">
                <a:highlight>
                  <a:schemeClr val="lt1"/>
                </a:highlight>
              </a:rPr>
              <a:t> = </a:t>
            </a:r>
            <a:r>
              <a:rPr lang="en-US" b="1" dirty="0"/>
              <a:t>0x</a:t>
            </a:r>
            <a:r>
              <a:rPr lang="en-US" b="1" dirty="0">
                <a:solidFill>
                  <a:srgbClr val="CC0000"/>
                </a:solidFill>
              </a:rPr>
              <a:t>FF</a:t>
            </a:r>
            <a:r>
              <a:rPr lang="en-US" b="1" dirty="0">
                <a:solidFill>
                  <a:srgbClr val="008600"/>
                </a:solidFill>
              </a:rPr>
              <a:t>FF</a:t>
            </a:r>
            <a:r>
              <a:rPr lang="en-US" b="1" dirty="0">
                <a:solidFill>
                  <a:srgbClr val="0000FF"/>
                </a:solidFill>
              </a:rPr>
              <a:t>FF</a:t>
            </a:r>
            <a:endParaRPr dirty="0"/>
          </a:p>
          <a:p>
            <a:pPr marL="0" lvl="0" indent="457200" algn="l" rtl="0">
              <a:lnSpc>
                <a:spcPct val="150000"/>
              </a:lnSpc>
              <a:spcBef>
                <a:spcPts val="0"/>
              </a:spcBef>
              <a:spcAft>
                <a:spcPts val="0"/>
              </a:spcAft>
              <a:buNone/>
            </a:pPr>
            <a:r>
              <a:rPr lang="en-US" b="1" dirty="0">
                <a:solidFill>
                  <a:srgbClr val="7030A0"/>
                </a:solidFill>
              </a:rPr>
              <a:t>Dark Purple</a:t>
            </a:r>
            <a:r>
              <a:rPr lang="en-US" dirty="0"/>
              <a:t> = </a:t>
            </a:r>
            <a:r>
              <a:rPr lang="en-US" b="1" dirty="0"/>
              <a:t>0x</a:t>
            </a:r>
            <a:r>
              <a:rPr lang="en-US" b="1" dirty="0">
                <a:solidFill>
                  <a:srgbClr val="CC0000"/>
                </a:solidFill>
              </a:rPr>
              <a:t>70</a:t>
            </a:r>
            <a:r>
              <a:rPr lang="en-US" b="1" dirty="0">
                <a:solidFill>
                  <a:srgbClr val="008600"/>
                </a:solidFill>
              </a:rPr>
              <a:t>30</a:t>
            </a:r>
            <a:r>
              <a:rPr lang="en-US" b="1" dirty="0">
                <a:solidFill>
                  <a:srgbClr val="0000FF"/>
                </a:solidFill>
              </a:rPr>
              <a:t>a0</a:t>
            </a:r>
            <a:endParaRPr dirty="0">
              <a:highlight>
                <a:schemeClr val="lt1"/>
              </a:highlight>
            </a:endParaRPr>
          </a:p>
        </p:txBody>
      </p:sp>
      <p:pic>
        <p:nvPicPr>
          <p:cNvPr id="289" name="Google Shape;289;p44" descr="A Venn diagram with three regions: R (colored red), G (colored green), and B (colored blue). The region where R and G overlap is yellow, the region where G and B overlap is cyan, and the region where R and B overlap is magenta. The center, where all 3 regions overlap, is white."/>
          <p:cNvPicPr preferRelativeResize="0"/>
          <p:nvPr/>
        </p:nvPicPr>
        <p:blipFill>
          <a:blip r:embed="rId3">
            <a:alphaModFix/>
          </a:blip>
          <a:stretch>
            <a:fillRect/>
          </a:stretch>
        </p:blipFill>
        <p:spPr>
          <a:xfrm>
            <a:off x="8077425" y="2099175"/>
            <a:ext cx="3219175" cy="3145975"/>
          </a:xfrm>
          <a:prstGeom prst="rect">
            <a:avLst/>
          </a:prstGeom>
          <a:noFill/>
          <a:ln>
            <a:noFill/>
          </a:ln>
        </p:spPr>
      </p:pic>
      <p:sp>
        <p:nvSpPr>
          <p:cNvPr id="290" name="Google Shape;290;p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t>Binary Encoding Example - Text</a:t>
            </a:r>
            <a:endParaRPr dirty="0"/>
          </a:p>
        </p:txBody>
      </p:sp>
      <p:sp>
        <p:nvSpPr>
          <p:cNvPr id="296" name="Google Shape;296;p45"/>
          <p:cNvSpPr txBox="1">
            <a:spLocks noGrp="1"/>
          </p:cNvSpPr>
          <p:nvPr>
            <p:ph type="body" idx="1"/>
          </p:nvPr>
        </p:nvSpPr>
        <p:spPr>
          <a:xfrm>
            <a:off x="838200" y="1306275"/>
            <a:ext cx="4878600" cy="35748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0"/>
              </a:spcBef>
              <a:spcAft>
                <a:spcPts val="0"/>
              </a:spcAft>
              <a:buSzPts val="2400"/>
              <a:buChar char="●"/>
            </a:pPr>
            <a:r>
              <a:rPr lang="en-US" dirty="0"/>
              <a:t>American Standard Information Exchange (ASCII)</a:t>
            </a:r>
            <a:endParaRPr dirty="0"/>
          </a:p>
          <a:p>
            <a:pPr marL="457200" lvl="0" indent="-381000" algn="l" rtl="0">
              <a:lnSpc>
                <a:spcPct val="150000"/>
              </a:lnSpc>
              <a:spcBef>
                <a:spcPts val="0"/>
              </a:spcBef>
              <a:spcAft>
                <a:spcPts val="0"/>
              </a:spcAft>
              <a:buSzPts val="2400"/>
              <a:buChar char="●"/>
            </a:pPr>
            <a:r>
              <a:rPr lang="en-US" dirty="0"/>
              <a:t>Unicode (international)</a:t>
            </a:r>
            <a:endParaRPr dirty="0"/>
          </a:p>
        </p:txBody>
      </p:sp>
      <p:pic>
        <p:nvPicPr>
          <p:cNvPr id="297" name="Google Shape;297;p45" descr="A chart depicting the ASCII encodings for every character."/>
          <p:cNvPicPr preferRelativeResize="0"/>
          <p:nvPr/>
        </p:nvPicPr>
        <p:blipFill>
          <a:blip r:embed="rId3">
            <a:alphaModFix/>
          </a:blip>
          <a:stretch>
            <a:fillRect/>
          </a:stretch>
        </p:blipFill>
        <p:spPr>
          <a:xfrm>
            <a:off x="5830775" y="1192859"/>
            <a:ext cx="6197522" cy="4229917"/>
          </a:xfrm>
          <a:prstGeom prst="rect">
            <a:avLst/>
          </a:prstGeom>
          <a:noFill/>
          <a:ln>
            <a:noFill/>
          </a:ln>
        </p:spPr>
      </p:pic>
      <p:sp>
        <p:nvSpPr>
          <p:cNvPr id="298" name="Google Shape;298;p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Play"/>
              <a:buNone/>
            </a:pPr>
            <a:r>
              <a:rPr lang="en-US" sz="3530" b="1" dirty="0"/>
              <a:t>Binary Encoding Example - Files and Programs</a:t>
            </a:r>
            <a:endParaRPr sz="3530" dirty="0"/>
          </a:p>
        </p:txBody>
      </p:sp>
      <p:sp>
        <p:nvSpPr>
          <p:cNvPr id="304" name="Google Shape;304;p46"/>
          <p:cNvSpPr txBox="1">
            <a:spLocks noGrp="1"/>
          </p:cNvSpPr>
          <p:nvPr>
            <p:ph type="body" idx="1"/>
          </p:nvPr>
        </p:nvSpPr>
        <p:spPr>
          <a:xfrm>
            <a:off x="838200" y="1306286"/>
            <a:ext cx="10515600" cy="45963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0"/>
              </a:spcBef>
              <a:spcAft>
                <a:spcPts val="0"/>
              </a:spcAft>
              <a:buSzPts val="2400"/>
              <a:buChar char="●"/>
            </a:pPr>
            <a:r>
              <a:rPr lang="en-US" dirty="0"/>
              <a:t>At the lowest level, all digital data is stored as bits!</a:t>
            </a:r>
            <a:endParaRPr dirty="0"/>
          </a:p>
          <a:p>
            <a:pPr marL="457200" lvl="0" indent="-381000" algn="l" rtl="0">
              <a:lnSpc>
                <a:spcPct val="150000"/>
              </a:lnSpc>
              <a:spcBef>
                <a:spcPts val="0"/>
              </a:spcBef>
              <a:spcAft>
                <a:spcPts val="0"/>
              </a:spcAft>
              <a:buSzPts val="2400"/>
              <a:buChar char="●"/>
            </a:pPr>
            <a:r>
              <a:rPr lang="en-US" dirty="0"/>
              <a:t>Layers of abstraction keep everything comprehensible to humans</a:t>
            </a:r>
            <a:endParaRPr dirty="0"/>
          </a:p>
          <a:p>
            <a:pPr marL="914400" lvl="1" indent="-342900" algn="l" rtl="0">
              <a:lnSpc>
                <a:spcPct val="150000"/>
              </a:lnSpc>
              <a:spcBef>
                <a:spcPts val="0"/>
              </a:spcBef>
              <a:spcAft>
                <a:spcPts val="0"/>
              </a:spcAft>
              <a:buSzPts val="1800"/>
              <a:buChar char="○"/>
            </a:pPr>
            <a:r>
              <a:rPr lang="en-US" dirty="0"/>
              <a:t>Data/files are groups of bits interpreted by a program</a:t>
            </a:r>
            <a:endParaRPr dirty="0"/>
          </a:p>
          <a:p>
            <a:pPr marL="914400" lvl="1" indent="-342900" algn="l" rtl="0">
              <a:lnSpc>
                <a:spcPct val="150000"/>
              </a:lnSpc>
              <a:spcBef>
                <a:spcPts val="0"/>
              </a:spcBef>
              <a:spcAft>
                <a:spcPts val="0"/>
              </a:spcAft>
              <a:buSzPts val="1800"/>
              <a:buChar char="○"/>
            </a:pPr>
            <a:r>
              <a:rPr lang="en-US" dirty="0"/>
              <a:t>Program is </a:t>
            </a:r>
            <a:r>
              <a:rPr lang="en-US" i="1" dirty="0"/>
              <a:t>also</a:t>
            </a:r>
            <a:r>
              <a:rPr lang="en-US" dirty="0"/>
              <a:t> a sequence of bits interpreted by the CPU</a:t>
            </a:r>
            <a:endParaRPr dirty="0"/>
          </a:p>
          <a:p>
            <a:pPr marL="914400" lvl="0" indent="0" algn="l" rtl="0">
              <a:lnSpc>
                <a:spcPct val="150000"/>
              </a:lnSpc>
              <a:spcBef>
                <a:spcPts val="0"/>
              </a:spcBef>
              <a:spcAft>
                <a:spcPts val="0"/>
              </a:spcAft>
              <a:buNone/>
            </a:pPr>
            <a:endParaRPr dirty="0"/>
          </a:p>
          <a:p>
            <a:pPr marL="457200" lvl="0" indent="-381000" algn="l" rtl="0">
              <a:lnSpc>
                <a:spcPct val="150000"/>
              </a:lnSpc>
              <a:spcBef>
                <a:spcPts val="0"/>
              </a:spcBef>
              <a:spcAft>
                <a:spcPts val="0"/>
              </a:spcAft>
              <a:buSzPts val="2400"/>
              <a:buChar char="●"/>
            </a:pPr>
            <a:r>
              <a:rPr lang="en-US" dirty="0"/>
              <a:t>You can see the hex representation of your files in a text editor - try it!</a:t>
            </a:r>
            <a:endParaRPr dirty="0"/>
          </a:p>
          <a:p>
            <a:pPr marL="914400" lvl="1" indent="-342900" algn="l" rtl="0">
              <a:lnSpc>
                <a:spcPct val="150000"/>
              </a:lnSpc>
              <a:spcBef>
                <a:spcPts val="0"/>
              </a:spcBef>
              <a:spcAft>
                <a:spcPts val="0"/>
              </a:spcAft>
              <a:buSzPts val="1800"/>
              <a:buChar char="○"/>
            </a:pPr>
            <a:r>
              <a:rPr lang="en-US" dirty="0"/>
              <a:t>Vim: </a:t>
            </a:r>
            <a:r>
              <a:rPr lang="en-US" dirty="0">
                <a:latin typeface="Source Code Pro"/>
                <a:ea typeface="Source Code Pro"/>
                <a:cs typeface="Source Code Pro"/>
                <a:sym typeface="Source Code Pro"/>
              </a:rPr>
              <a:t>%!</a:t>
            </a:r>
            <a:r>
              <a:rPr lang="en-US" dirty="0" err="1">
                <a:latin typeface="Source Code Pro"/>
                <a:ea typeface="Source Code Pro"/>
                <a:cs typeface="Source Code Pro"/>
                <a:sym typeface="Source Code Pro"/>
              </a:rPr>
              <a:t>xxd</a:t>
            </a:r>
            <a:endParaRPr dirty="0">
              <a:latin typeface="Source Code Pro"/>
              <a:ea typeface="Source Code Pro"/>
              <a:cs typeface="Source Code Pro"/>
              <a:sym typeface="Source Code Pro"/>
            </a:endParaRPr>
          </a:p>
          <a:p>
            <a:pPr marL="914400" lvl="1" indent="-342900" algn="l" rtl="0">
              <a:lnSpc>
                <a:spcPct val="150000"/>
              </a:lnSpc>
              <a:spcBef>
                <a:spcPts val="0"/>
              </a:spcBef>
              <a:spcAft>
                <a:spcPts val="0"/>
              </a:spcAft>
              <a:buSzPts val="1800"/>
              <a:buChar char="○"/>
            </a:pPr>
            <a:r>
              <a:rPr lang="en-US" dirty="0"/>
              <a:t>Emacs: </a:t>
            </a:r>
            <a:r>
              <a:rPr lang="en-US" dirty="0">
                <a:latin typeface="Source Code Pro"/>
                <a:ea typeface="Source Code Pro"/>
                <a:cs typeface="Source Code Pro"/>
                <a:sym typeface="Source Code Pro"/>
              </a:rPr>
              <a:t>M-x </a:t>
            </a:r>
            <a:r>
              <a:rPr lang="en-US" dirty="0" err="1">
                <a:latin typeface="Source Code Pro"/>
                <a:ea typeface="Source Code Pro"/>
                <a:cs typeface="Source Code Pro"/>
                <a:sym typeface="Source Code Pro"/>
              </a:rPr>
              <a:t>hexl</a:t>
            </a:r>
            <a:r>
              <a:rPr lang="en-US" dirty="0">
                <a:latin typeface="Source Code Pro"/>
                <a:ea typeface="Source Code Pro"/>
                <a:cs typeface="Source Code Pro"/>
                <a:sym typeface="Source Code Pro"/>
              </a:rPr>
              <a:t>-mode</a:t>
            </a:r>
            <a:endParaRPr dirty="0">
              <a:latin typeface="Source Code Pro"/>
              <a:ea typeface="Source Code Pro"/>
              <a:cs typeface="Source Code Pro"/>
              <a:sym typeface="Source Code Pro"/>
            </a:endParaRPr>
          </a:p>
        </p:txBody>
      </p:sp>
      <p:sp>
        <p:nvSpPr>
          <p:cNvPr id="305" name="Google Shape;305;p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Play"/>
              <a:buNone/>
            </a:pPr>
            <a:r>
              <a:rPr lang="en-US" sz="3530" b="1"/>
              <a:t>Summary</a:t>
            </a:r>
            <a:endParaRPr sz="3530"/>
          </a:p>
        </p:txBody>
      </p:sp>
      <p:sp>
        <p:nvSpPr>
          <p:cNvPr id="311" name="Google Shape;311;p47"/>
          <p:cNvSpPr txBox="1">
            <a:spLocks noGrp="1"/>
          </p:cNvSpPr>
          <p:nvPr>
            <p:ph type="body" idx="1"/>
          </p:nvPr>
        </p:nvSpPr>
        <p:spPr>
          <a:xfrm>
            <a:off x="838200" y="1306286"/>
            <a:ext cx="10515600" cy="45963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0"/>
              </a:spcBef>
              <a:spcAft>
                <a:spcPts val="0"/>
              </a:spcAft>
              <a:buSzPts val="2400"/>
              <a:buChar char="●"/>
            </a:pPr>
            <a:r>
              <a:rPr lang="en-US"/>
              <a:t>All computer data is stored in </a:t>
            </a:r>
            <a:r>
              <a:rPr lang="en-US" b="1">
                <a:solidFill>
                  <a:srgbClr val="7030A0"/>
                </a:solidFill>
              </a:rPr>
              <a:t>binary</a:t>
            </a:r>
            <a:endParaRPr b="1">
              <a:solidFill>
                <a:srgbClr val="7030A0"/>
              </a:solidFill>
            </a:endParaRPr>
          </a:p>
          <a:p>
            <a:pPr marL="914400" lvl="1" indent="-342900" algn="l" rtl="0">
              <a:lnSpc>
                <a:spcPct val="150000"/>
              </a:lnSpc>
              <a:spcBef>
                <a:spcPts val="0"/>
              </a:spcBef>
              <a:spcAft>
                <a:spcPts val="0"/>
              </a:spcAft>
              <a:buSzPts val="1800"/>
              <a:buChar char="○"/>
            </a:pPr>
            <a:r>
              <a:rPr lang="en-US"/>
              <a:t>Humans think in </a:t>
            </a:r>
            <a:r>
              <a:rPr lang="en-US" b="1">
                <a:solidFill>
                  <a:srgbClr val="7030A0"/>
                </a:solidFill>
              </a:rPr>
              <a:t>decimal</a:t>
            </a:r>
            <a:r>
              <a:rPr lang="en-US"/>
              <a:t>, have to convert between bases</a:t>
            </a:r>
            <a:endParaRPr/>
          </a:p>
          <a:p>
            <a:pPr marL="914400" lvl="1" indent="-342900" algn="l" rtl="0">
              <a:lnSpc>
                <a:spcPct val="150000"/>
              </a:lnSpc>
              <a:spcBef>
                <a:spcPts val="0"/>
              </a:spcBef>
              <a:spcAft>
                <a:spcPts val="0"/>
              </a:spcAft>
              <a:buSzPts val="1800"/>
              <a:buChar char="○"/>
            </a:pPr>
            <a:r>
              <a:rPr lang="en-US" b="1">
                <a:solidFill>
                  <a:srgbClr val="7030A0"/>
                </a:solidFill>
              </a:rPr>
              <a:t>Hex</a:t>
            </a:r>
            <a:r>
              <a:rPr lang="en-US"/>
              <a:t> as a more human-readable base that’s easy to convert</a:t>
            </a:r>
            <a:endParaRPr/>
          </a:p>
          <a:p>
            <a:pPr marL="457200" lvl="0" indent="-381000" algn="l" rtl="0">
              <a:lnSpc>
                <a:spcPct val="150000"/>
              </a:lnSpc>
              <a:spcBef>
                <a:spcPts val="0"/>
              </a:spcBef>
              <a:spcAft>
                <a:spcPts val="0"/>
              </a:spcAft>
              <a:buSzPts val="2400"/>
              <a:buChar char="●"/>
            </a:pPr>
            <a:r>
              <a:rPr lang="en-US"/>
              <a:t>Binary can represent </a:t>
            </a:r>
            <a:r>
              <a:rPr lang="en-US" i="1"/>
              <a:t>anything!</a:t>
            </a:r>
            <a:endParaRPr i="1"/>
          </a:p>
          <a:p>
            <a:pPr marL="914400" lvl="1" indent="-342900" algn="l" rtl="0">
              <a:lnSpc>
                <a:spcPct val="150000"/>
              </a:lnSpc>
              <a:spcBef>
                <a:spcPts val="0"/>
              </a:spcBef>
              <a:spcAft>
                <a:spcPts val="0"/>
              </a:spcAft>
              <a:buSzPts val="1800"/>
              <a:buChar char="○"/>
            </a:pPr>
            <a:r>
              <a:rPr lang="en-US"/>
              <a:t>Program needs to know how to interpret the bits</a:t>
            </a:r>
            <a:endParaRPr/>
          </a:p>
        </p:txBody>
      </p:sp>
      <p:sp>
        <p:nvSpPr>
          <p:cNvPr id="312" name="Google Shape;312;p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8918"/>
              <a:buFont typeface="Play"/>
              <a:buNone/>
            </a:pPr>
            <a:r>
              <a:rPr lang="en-US" b="1"/>
              <a:t>Some fun topics we will touch on (vote on Ed!)</a:t>
            </a:r>
            <a:endParaRPr/>
          </a:p>
        </p:txBody>
      </p:sp>
      <p:sp>
        <p:nvSpPr>
          <p:cNvPr id="318" name="Google Shape;318;p48"/>
          <p:cNvSpPr txBox="1">
            <a:spLocks noGrp="1"/>
          </p:cNvSpPr>
          <p:nvPr>
            <p:ph type="body" idx="1"/>
          </p:nvPr>
        </p:nvSpPr>
        <p:spPr>
          <a:xfrm>
            <a:off x="838200" y="1306275"/>
            <a:ext cx="10515600" cy="4596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7030A0"/>
              </a:buClr>
              <a:buSzPts val="2400"/>
              <a:buAutoNum type="alphaUcPeriod"/>
            </a:pPr>
            <a:r>
              <a:rPr lang="en-US"/>
              <a:t>What is a GFLOP and why is it used in computer benchmarks?</a:t>
            </a:r>
            <a:endParaRPr/>
          </a:p>
          <a:p>
            <a:pPr marL="457200" lvl="0" indent="-381000" algn="l" rtl="0">
              <a:lnSpc>
                <a:spcPct val="115000"/>
              </a:lnSpc>
              <a:spcBef>
                <a:spcPts val="0"/>
              </a:spcBef>
              <a:spcAft>
                <a:spcPts val="0"/>
              </a:spcAft>
              <a:buClr>
                <a:srgbClr val="7030A0"/>
              </a:buClr>
              <a:buSzPts val="2400"/>
              <a:buAutoNum type="alphaUcPeriod"/>
            </a:pPr>
            <a:r>
              <a:rPr lang="en-US"/>
              <a:t>How and why does running many programs for a long time eat into your memory (RAM)?</a:t>
            </a:r>
            <a:endParaRPr/>
          </a:p>
          <a:p>
            <a:pPr marL="457200" lvl="0" indent="-381000" algn="l" rtl="0">
              <a:lnSpc>
                <a:spcPct val="115000"/>
              </a:lnSpc>
              <a:spcBef>
                <a:spcPts val="0"/>
              </a:spcBef>
              <a:spcAft>
                <a:spcPts val="0"/>
              </a:spcAft>
              <a:buClr>
                <a:srgbClr val="7030A0"/>
              </a:buClr>
              <a:buSzPts val="2400"/>
              <a:buAutoNum type="alphaUcPeriod"/>
            </a:pPr>
            <a:r>
              <a:rPr lang="en-US"/>
              <a:t>What is stack overflow and how does it happen?</a:t>
            </a:r>
            <a:endParaRPr/>
          </a:p>
          <a:p>
            <a:pPr marL="457200" lvl="0" indent="-381000" algn="l" rtl="0">
              <a:lnSpc>
                <a:spcPct val="115000"/>
              </a:lnSpc>
              <a:spcBef>
                <a:spcPts val="0"/>
              </a:spcBef>
              <a:spcAft>
                <a:spcPts val="0"/>
              </a:spcAft>
              <a:buClr>
                <a:srgbClr val="7030A0"/>
              </a:buClr>
              <a:buSzPts val="2400"/>
              <a:buAutoNum type="alphaUcPeriod"/>
            </a:pPr>
            <a:r>
              <a:rPr lang="en-US">
                <a:solidFill>
                  <a:srgbClr val="000000"/>
                </a:solidFill>
              </a:rPr>
              <a:t>Why does your computer slow down when you run out of </a:t>
            </a:r>
            <a:r>
              <a:rPr lang="en-US" i="1">
                <a:solidFill>
                  <a:srgbClr val="000000"/>
                </a:solidFill>
              </a:rPr>
              <a:t>disk</a:t>
            </a:r>
            <a:r>
              <a:rPr lang="en-US">
                <a:solidFill>
                  <a:srgbClr val="000000"/>
                </a:solidFill>
              </a:rPr>
              <a:t> space?</a:t>
            </a:r>
            <a:endParaRPr>
              <a:solidFill>
                <a:srgbClr val="000000"/>
              </a:solidFill>
            </a:endParaRPr>
          </a:p>
          <a:p>
            <a:pPr marL="457200" lvl="0" indent="-381000" algn="l" rtl="0">
              <a:lnSpc>
                <a:spcPct val="115000"/>
              </a:lnSpc>
              <a:spcBef>
                <a:spcPts val="0"/>
              </a:spcBef>
              <a:spcAft>
                <a:spcPts val="0"/>
              </a:spcAft>
              <a:buClr>
                <a:srgbClr val="7030A0"/>
              </a:buClr>
              <a:buSzPts val="2400"/>
              <a:buAutoNum type="alphaUcPeriod"/>
            </a:pPr>
            <a:r>
              <a:rPr lang="en-US">
                <a:solidFill>
                  <a:srgbClr val="000000"/>
                </a:solidFill>
              </a:rPr>
              <a:t>What was the flaw behind the original Internet worm, the Heartbleed bug, and the Cloudbleed bug?</a:t>
            </a:r>
            <a:endParaRPr>
              <a:solidFill>
                <a:srgbClr val="000000"/>
              </a:solidFill>
            </a:endParaRPr>
          </a:p>
          <a:p>
            <a:pPr marL="457200" lvl="0" indent="-381000" algn="l" rtl="0">
              <a:lnSpc>
                <a:spcPct val="115000"/>
              </a:lnSpc>
              <a:spcBef>
                <a:spcPts val="0"/>
              </a:spcBef>
              <a:spcAft>
                <a:spcPts val="0"/>
              </a:spcAft>
              <a:buClr>
                <a:srgbClr val="7030A0"/>
              </a:buClr>
              <a:buSzPts val="2400"/>
              <a:buAutoNum type="alphaUcPeriod"/>
            </a:pPr>
            <a:r>
              <a:rPr lang="en-US">
                <a:solidFill>
                  <a:srgbClr val="000000"/>
                </a:solidFill>
              </a:rPr>
              <a:t>What is the meaning behind the different CPU specifications? (</a:t>
            </a:r>
            <a:r>
              <a:rPr lang="en-US" i="1">
                <a:solidFill>
                  <a:srgbClr val="000000"/>
                </a:solidFill>
              </a:rPr>
              <a:t>e.g.</a:t>
            </a:r>
            <a:r>
              <a:rPr lang="en-US">
                <a:solidFill>
                  <a:srgbClr val="000000"/>
                </a:solidFill>
              </a:rPr>
              <a:t>, # of cores, # and size of cache)</a:t>
            </a:r>
            <a:endParaRPr/>
          </a:p>
        </p:txBody>
      </p:sp>
      <p:sp>
        <p:nvSpPr>
          <p:cNvPr id="319" name="Google Shape;319;p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Introductions: You!</a:t>
            </a:r>
            <a:endParaRPr/>
          </a:p>
        </p:txBody>
      </p:sp>
      <p:sp>
        <p:nvSpPr>
          <p:cNvPr id="90" name="Google Shape;90;p18"/>
          <p:cNvSpPr txBox="1">
            <a:spLocks noGrp="1"/>
          </p:cNvSpPr>
          <p:nvPr>
            <p:ph type="body" idx="1"/>
          </p:nvPr>
        </p:nvSpPr>
        <p:spPr>
          <a:xfrm>
            <a:off x="838200" y="1306286"/>
            <a:ext cx="10515600" cy="4596357"/>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a:t>~70 students</a:t>
            </a:r>
            <a:endParaRPr/>
          </a:p>
          <a:p>
            <a:pPr marL="228600" lvl="0" indent="-203200" algn="l" rtl="0">
              <a:lnSpc>
                <a:spcPct val="90000"/>
              </a:lnSpc>
              <a:spcBef>
                <a:spcPts val="1000"/>
              </a:spcBef>
              <a:spcAft>
                <a:spcPts val="0"/>
              </a:spcAft>
              <a:buClr>
                <a:schemeClr val="dk1"/>
              </a:buClr>
              <a:buSzPts val="2400"/>
              <a:buChar char="●"/>
            </a:pPr>
            <a:r>
              <a:rPr lang="en-US"/>
              <a:t>CSE majors, ECE majors, and more</a:t>
            </a:r>
            <a:endParaRPr/>
          </a:p>
          <a:p>
            <a:pPr marL="685800" lvl="1" indent="-228600" algn="l" rtl="0">
              <a:lnSpc>
                <a:spcPct val="90000"/>
              </a:lnSpc>
              <a:spcBef>
                <a:spcPts val="500"/>
              </a:spcBef>
              <a:spcAft>
                <a:spcPts val="0"/>
              </a:spcAft>
              <a:buClr>
                <a:schemeClr val="dk1"/>
              </a:buClr>
              <a:buSzPts val="2400"/>
              <a:buChar char="○"/>
            </a:pPr>
            <a:r>
              <a:rPr lang="en-US"/>
              <a:t>Majority of the class are non-majors</a:t>
            </a:r>
            <a:endParaRPr/>
          </a:p>
          <a:p>
            <a:pPr marL="685800" lvl="1" indent="-228600" algn="l" rtl="0">
              <a:lnSpc>
                <a:spcPct val="90000"/>
              </a:lnSpc>
              <a:spcBef>
                <a:spcPts val="500"/>
              </a:spcBef>
              <a:spcAft>
                <a:spcPts val="0"/>
              </a:spcAft>
              <a:buClr>
                <a:schemeClr val="dk1"/>
              </a:buClr>
              <a:buSzPts val="2400"/>
              <a:buChar char="○"/>
            </a:pPr>
            <a:r>
              <a:rPr lang="en-US"/>
              <a:t>Most of you will find almost everything in the course new</a:t>
            </a:r>
            <a:endParaRPr/>
          </a:p>
          <a:p>
            <a:pPr marL="228600" lvl="0" indent="-203200" algn="l" rtl="0">
              <a:lnSpc>
                <a:spcPct val="90000"/>
              </a:lnSpc>
              <a:spcBef>
                <a:spcPts val="1000"/>
              </a:spcBef>
              <a:spcAft>
                <a:spcPts val="0"/>
              </a:spcAft>
              <a:buClr>
                <a:schemeClr val="dk1"/>
              </a:buClr>
              <a:buSzPts val="2400"/>
              <a:buChar char="●"/>
            </a:pPr>
            <a:r>
              <a:rPr lang="en-US"/>
              <a:t>Get to know each other! Help each other out!</a:t>
            </a:r>
            <a:endParaRPr/>
          </a:p>
          <a:p>
            <a:pPr marL="685800" lvl="1" indent="-228600" algn="l" rtl="0">
              <a:lnSpc>
                <a:spcPct val="90000"/>
              </a:lnSpc>
              <a:spcBef>
                <a:spcPts val="500"/>
              </a:spcBef>
              <a:spcAft>
                <a:spcPts val="0"/>
              </a:spcAft>
              <a:buClr>
                <a:schemeClr val="dk1"/>
              </a:buClr>
              <a:buSzPts val="2400"/>
              <a:buChar char="○"/>
            </a:pPr>
            <a:r>
              <a:rPr lang="en-US"/>
              <a:t>Research suggests that group work supports learning</a:t>
            </a:r>
            <a:endParaRPr/>
          </a:p>
          <a:p>
            <a:pPr marL="685800" lvl="1" indent="-228600" algn="l" rtl="0">
              <a:lnSpc>
                <a:spcPct val="90000"/>
              </a:lnSpc>
              <a:spcBef>
                <a:spcPts val="500"/>
              </a:spcBef>
              <a:spcAft>
                <a:spcPts val="0"/>
              </a:spcAft>
              <a:buClr>
                <a:schemeClr val="dk1"/>
              </a:buClr>
              <a:buSzPts val="2400"/>
              <a:buChar char="○"/>
            </a:pPr>
            <a:r>
              <a:rPr lang="en-US"/>
              <a:t>Working well with others is a valuable life skill</a:t>
            </a:r>
            <a:endParaRPr/>
          </a:p>
          <a:p>
            <a:pPr marL="685800" lvl="1" indent="-228600" algn="l" rtl="0">
              <a:lnSpc>
                <a:spcPct val="90000"/>
              </a:lnSpc>
              <a:spcBef>
                <a:spcPts val="500"/>
              </a:spcBef>
              <a:spcAft>
                <a:spcPts val="0"/>
              </a:spcAft>
              <a:buClr>
                <a:schemeClr val="dk1"/>
              </a:buClr>
              <a:buSzPts val="2400"/>
              <a:buChar char="○"/>
            </a:pPr>
            <a:r>
              <a:rPr lang="en-US"/>
              <a:t>Diversity of perspectives expands your horizons</a:t>
            </a:r>
            <a:endParaRPr/>
          </a:p>
          <a:p>
            <a:pPr marL="685800" lvl="1" indent="-228600" algn="l" rtl="0">
              <a:lnSpc>
                <a:spcPct val="90000"/>
              </a:lnSpc>
              <a:spcBef>
                <a:spcPts val="500"/>
              </a:spcBef>
              <a:spcAft>
                <a:spcPts val="1600"/>
              </a:spcAft>
              <a:buClr>
                <a:srgbClr val="7030A0"/>
              </a:buClr>
              <a:buSzPts val="2400"/>
              <a:buChar char="○"/>
            </a:pPr>
            <a:r>
              <a:rPr lang="en-US">
                <a:solidFill>
                  <a:srgbClr val="7030A0"/>
                </a:solidFill>
              </a:rPr>
              <a:t>Take advantage of group work, where permissible, to </a:t>
            </a:r>
            <a:r>
              <a:rPr lang="en-US" u="sng">
                <a:solidFill>
                  <a:srgbClr val="7030A0"/>
                </a:solidFill>
              </a:rPr>
              <a:t>learn</a:t>
            </a:r>
            <a:r>
              <a:rPr lang="en-US">
                <a:solidFill>
                  <a:srgbClr val="7030A0"/>
                </a:solidFill>
              </a:rPr>
              <a:t>, not just get a grade</a:t>
            </a:r>
            <a:endParaRPr/>
          </a:p>
        </p:txBody>
      </p:sp>
      <p:sp>
        <p:nvSpPr>
          <p:cNvPr id="91" name="Google Shape;91;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838200" y="365125"/>
            <a:ext cx="10515600" cy="941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Introductions: CSE 351</a:t>
            </a:r>
            <a:endParaRPr/>
          </a:p>
        </p:txBody>
      </p:sp>
      <p:pic>
        <p:nvPicPr>
          <p:cNvPr id="97" name="Google Shape;97;p19" descr="On the left is a photo of a smart phone that's been taken apart so the internals are visible, with a sequence of 1s and 0s in the background. On the right is a hand holding a smart phone that is running Minecraft, with some code in shown in the background. In between these two images is a double-pointed arrow labeled &quot;HW/SW Interface.&quot;"/>
          <p:cNvPicPr preferRelativeResize="0"/>
          <p:nvPr/>
        </p:nvPicPr>
        <p:blipFill>
          <a:blip r:embed="rId3">
            <a:alphaModFix/>
          </a:blip>
          <a:stretch>
            <a:fillRect/>
          </a:stretch>
        </p:blipFill>
        <p:spPr>
          <a:xfrm>
            <a:off x="1943275" y="1203900"/>
            <a:ext cx="8305450" cy="3272051"/>
          </a:xfrm>
          <a:prstGeom prst="rect">
            <a:avLst/>
          </a:prstGeom>
          <a:noFill/>
          <a:ln>
            <a:noFill/>
          </a:ln>
        </p:spPr>
      </p:pic>
      <p:sp>
        <p:nvSpPr>
          <p:cNvPr id="98" name="Google Shape;98;p19"/>
          <p:cNvSpPr txBox="1">
            <a:spLocks noGrp="1"/>
          </p:cNvSpPr>
          <p:nvPr>
            <p:ph type="body" idx="1"/>
          </p:nvPr>
        </p:nvSpPr>
        <p:spPr>
          <a:xfrm>
            <a:off x="838200" y="4475951"/>
            <a:ext cx="10515600" cy="1306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You’ll learn the key abstractions “under the hood”</a:t>
            </a:r>
            <a:endParaRPr/>
          </a:p>
          <a:p>
            <a:pPr marL="914400" lvl="1" indent="-342900" algn="l" rtl="0">
              <a:lnSpc>
                <a:spcPct val="90000"/>
              </a:lnSpc>
              <a:spcBef>
                <a:spcPts val="0"/>
              </a:spcBef>
              <a:spcAft>
                <a:spcPts val="0"/>
              </a:spcAft>
              <a:buClr>
                <a:srgbClr val="7030A0"/>
              </a:buClr>
              <a:buSzPts val="1800"/>
              <a:buChar char="○"/>
            </a:pPr>
            <a:r>
              <a:rPr lang="en-US">
                <a:solidFill>
                  <a:srgbClr val="7030A0"/>
                </a:solidFill>
              </a:rPr>
              <a:t>How does your source code become something the computer understands?</a:t>
            </a:r>
            <a:endParaRPr>
              <a:solidFill>
                <a:srgbClr val="7030A0"/>
              </a:solidFill>
            </a:endParaRPr>
          </a:p>
          <a:p>
            <a:pPr marL="914400" lvl="1" indent="-342900" algn="l" rtl="0">
              <a:lnSpc>
                <a:spcPct val="90000"/>
              </a:lnSpc>
              <a:spcBef>
                <a:spcPts val="0"/>
              </a:spcBef>
              <a:spcAft>
                <a:spcPts val="0"/>
              </a:spcAft>
              <a:buClr>
                <a:srgbClr val="7030A0"/>
              </a:buClr>
              <a:buSzPts val="1800"/>
              <a:buChar char="○"/>
            </a:pPr>
            <a:r>
              <a:rPr lang="en-US">
                <a:solidFill>
                  <a:srgbClr val="7030A0"/>
                </a:solidFill>
              </a:rPr>
              <a:t>What happens as your computer is executing one or more programs?</a:t>
            </a:r>
            <a:endParaRPr>
              <a:solidFill>
                <a:srgbClr val="7030A0"/>
              </a:solidFill>
            </a:endParaRPr>
          </a:p>
        </p:txBody>
      </p:sp>
      <p:sp>
        <p:nvSpPr>
          <p:cNvPr id="99" name="Google Shape;99;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Some History</a:t>
            </a:r>
            <a:endParaRPr/>
          </a:p>
        </p:txBody>
      </p:sp>
      <p:sp>
        <p:nvSpPr>
          <p:cNvPr id="105" name="Google Shape;105;p20"/>
          <p:cNvSpPr txBox="1">
            <a:spLocks noGrp="1"/>
          </p:cNvSpPr>
          <p:nvPr>
            <p:ph type="body" idx="1"/>
          </p:nvPr>
        </p:nvSpPr>
        <p:spPr>
          <a:xfrm>
            <a:off x="838200" y="1306275"/>
            <a:ext cx="5805900" cy="45963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a:t>Hardware started out quite primitive</a:t>
            </a:r>
            <a:endParaRPr/>
          </a:p>
          <a:p>
            <a:pPr marL="914400" lvl="1" indent="-342900" algn="l" rtl="0">
              <a:lnSpc>
                <a:spcPct val="115000"/>
              </a:lnSpc>
              <a:spcBef>
                <a:spcPts val="0"/>
              </a:spcBef>
              <a:spcAft>
                <a:spcPts val="0"/>
              </a:spcAft>
              <a:buSzPts val="1800"/>
              <a:buChar char="○"/>
            </a:pPr>
            <a:r>
              <a:rPr lang="en-US"/>
              <a:t>Programmed with very basic instructions</a:t>
            </a:r>
            <a:endParaRPr/>
          </a:p>
          <a:p>
            <a:pPr marL="1371600" lvl="2" indent="-342900" algn="l" rtl="0">
              <a:lnSpc>
                <a:spcPct val="115000"/>
              </a:lnSpc>
              <a:spcBef>
                <a:spcPts val="0"/>
              </a:spcBef>
              <a:spcAft>
                <a:spcPts val="0"/>
              </a:spcAft>
              <a:buSzPts val="1800"/>
              <a:buChar char="■"/>
            </a:pPr>
            <a:r>
              <a:rPr lang="en-US"/>
              <a:t>Very tedious!</a:t>
            </a:r>
            <a:endParaRPr/>
          </a:p>
          <a:p>
            <a:pPr marL="457200" lvl="0" indent="-381000" algn="l" rtl="0">
              <a:lnSpc>
                <a:spcPct val="115000"/>
              </a:lnSpc>
              <a:spcBef>
                <a:spcPts val="0"/>
              </a:spcBef>
              <a:spcAft>
                <a:spcPts val="0"/>
              </a:spcAft>
              <a:buSzPts val="2400"/>
              <a:buChar char="●"/>
            </a:pPr>
            <a:r>
              <a:rPr lang="en-US"/>
              <a:t>Software was also very basic</a:t>
            </a:r>
            <a:endParaRPr/>
          </a:p>
          <a:p>
            <a:pPr marL="914400" lvl="1" indent="-342900" algn="l" rtl="0">
              <a:lnSpc>
                <a:spcPct val="115000"/>
              </a:lnSpc>
              <a:spcBef>
                <a:spcPts val="0"/>
              </a:spcBef>
              <a:spcAft>
                <a:spcPts val="0"/>
              </a:spcAft>
              <a:buSzPts val="1800"/>
              <a:buChar char="○"/>
            </a:pPr>
            <a:r>
              <a:rPr lang="en-US"/>
              <a:t>Programs reflected the actual hardware they ran on</a:t>
            </a:r>
            <a:endParaRPr/>
          </a:p>
          <a:p>
            <a:pPr marL="914400" lvl="1" indent="-342900" algn="l" rtl="0">
              <a:lnSpc>
                <a:spcPct val="115000"/>
              </a:lnSpc>
              <a:spcBef>
                <a:spcPts val="0"/>
              </a:spcBef>
              <a:spcAft>
                <a:spcPts val="0"/>
              </a:spcAft>
              <a:buSzPts val="1800"/>
              <a:buChar char="○"/>
            </a:pPr>
            <a:r>
              <a:rPr lang="en-US"/>
              <a:t>Programmer had to specify each step manually</a:t>
            </a:r>
            <a:endParaRPr/>
          </a:p>
          <a:p>
            <a:pPr marL="0" lvl="0" indent="0" algn="l" rtl="0">
              <a:lnSpc>
                <a:spcPct val="115000"/>
              </a:lnSpc>
              <a:spcBef>
                <a:spcPts val="0"/>
              </a:spcBef>
              <a:spcAft>
                <a:spcPts val="0"/>
              </a:spcAft>
              <a:buNone/>
            </a:pPr>
            <a:endParaRPr/>
          </a:p>
        </p:txBody>
      </p:sp>
      <p:pic>
        <p:nvPicPr>
          <p:cNvPr id="106" name="Google Shape;106;p20" descr="A black-and-white photograph of two women plugging wires into a large machine, which takes up the entire background of the image."/>
          <p:cNvPicPr preferRelativeResize="0"/>
          <p:nvPr/>
        </p:nvPicPr>
        <p:blipFill>
          <a:blip r:embed="rId3">
            <a:alphaModFix/>
          </a:blip>
          <a:stretch>
            <a:fillRect/>
          </a:stretch>
        </p:blipFill>
        <p:spPr>
          <a:xfrm>
            <a:off x="6602750" y="1601250"/>
            <a:ext cx="4881576" cy="3254374"/>
          </a:xfrm>
          <a:prstGeom prst="rect">
            <a:avLst/>
          </a:prstGeom>
          <a:noFill/>
          <a:ln>
            <a:noFill/>
          </a:ln>
        </p:spPr>
      </p:pic>
      <p:sp>
        <p:nvSpPr>
          <p:cNvPr id="107" name="Google Shape;107;p20"/>
          <p:cNvSpPr txBox="1"/>
          <p:nvPr/>
        </p:nvSpPr>
        <p:spPr>
          <a:xfrm>
            <a:off x="6623625" y="4840350"/>
            <a:ext cx="48606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rPr>
              <a:t>Programmers working on the ENIAC, circa 1946.</a:t>
            </a:r>
            <a:endParaRPr sz="1600">
              <a:solidFill>
                <a:schemeClr val="dk1"/>
              </a:solidFill>
            </a:endParaRPr>
          </a:p>
        </p:txBody>
      </p:sp>
      <p:sp>
        <p:nvSpPr>
          <p:cNvPr id="108" name="Google Shape;108;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Some History pt 2</a:t>
            </a:r>
            <a:endParaRPr/>
          </a:p>
        </p:txBody>
      </p:sp>
      <p:sp>
        <p:nvSpPr>
          <p:cNvPr id="114" name="Google Shape;114;p21"/>
          <p:cNvSpPr txBox="1">
            <a:spLocks noGrp="1"/>
          </p:cNvSpPr>
          <p:nvPr>
            <p:ph type="body" idx="1"/>
          </p:nvPr>
        </p:nvSpPr>
        <p:spPr>
          <a:xfrm>
            <a:off x="838200" y="1306275"/>
            <a:ext cx="6111600" cy="4596300"/>
          </a:xfrm>
          <a:prstGeom prst="rect">
            <a:avLst/>
          </a:prstGeom>
          <a:noFill/>
          <a:ln>
            <a:noFill/>
          </a:ln>
        </p:spPr>
        <p:txBody>
          <a:bodyPr spcFirstLastPara="1" wrap="square" lIns="91425" tIns="45700" rIns="91425" bIns="45700" anchor="t" anchorCtr="0">
            <a:normAutofit fontScale="92500"/>
          </a:bodyPr>
          <a:lstStyle/>
          <a:p>
            <a:pPr marL="457200" lvl="0" indent="-381000" algn="l" rtl="0">
              <a:lnSpc>
                <a:spcPct val="150000"/>
              </a:lnSpc>
              <a:spcBef>
                <a:spcPts val="0"/>
              </a:spcBef>
              <a:spcAft>
                <a:spcPts val="0"/>
              </a:spcAft>
              <a:buSzPts val="2400"/>
              <a:buChar char="●"/>
            </a:pPr>
            <a:r>
              <a:rPr lang="en-US"/>
              <a:t>As time went on, programming became more abstract</a:t>
            </a:r>
            <a:endParaRPr/>
          </a:p>
          <a:p>
            <a:pPr marL="914400" lvl="1" indent="-342900" algn="l" rtl="0">
              <a:lnSpc>
                <a:spcPct val="150000"/>
              </a:lnSpc>
              <a:spcBef>
                <a:spcPts val="0"/>
              </a:spcBef>
              <a:spcAft>
                <a:spcPts val="0"/>
              </a:spcAft>
              <a:buSzPts val="1800"/>
              <a:buChar char="○"/>
            </a:pPr>
            <a:r>
              <a:rPr lang="en-US"/>
              <a:t>Assembly language: basic set of instructions</a:t>
            </a:r>
            <a:endParaRPr/>
          </a:p>
          <a:p>
            <a:pPr marL="914400" lvl="1" indent="-342900" algn="l" rtl="0">
              <a:lnSpc>
                <a:spcPct val="150000"/>
              </a:lnSpc>
              <a:spcBef>
                <a:spcPts val="0"/>
              </a:spcBef>
              <a:spcAft>
                <a:spcPts val="0"/>
              </a:spcAft>
              <a:buSzPts val="1800"/>
              <a:buChar char="○"/>
            </a:pPr>
            <a:r>
              <a:rPr lang="en-US"/>
              <a:t>Early high-level languages: C, FORTRAN, etc.</a:t>
            </a:r>
            <a:endParaRPr/>
          </a:p>
          <a:p>
            <a:pPr marL="1371600" lvl="2" indent="-342900" algn="l" rtl="0">
              <a:lnSpc>
                <a:spcPct val="150000"/>
              </a:lnSpc>
              <a:spcBef>
                <a:spcPts val="0"/>
              </a:spcBef>
              <a:spcAft>
                <a:spcPts val="0"/>
              </a:spcAft>
              <a:buSzPts val="1800"/>
              <a:buChar char="■"/>
            </a:pPr>
            <a:r>
              <a:rPr lang="en-US"/>
              <a:t>Data types, arrays, loops, etc.</a:t>
            </a:r>
            <a:endParaRPr/>
          </a:p>
          <a:p>
            <a:pPr marL="1371600" lvl="2" indent="-342900" algn="l" rtl="0">
              <a:lnSpc>
                <a:spcPct val="150000"/>
              </a:lnSpc>
              <a:spcBef>
                <a:spcPts val="0"/>
              </a:spcBef>
              <a:spcAft>
                <a:spcPts val="0"/>
              </a:spcAft>
              <a:buSzPts val="1800"/>
              <a:buChar char="■"/>
            </a:pPr>
            <a:r>
              <a:rPr lang="en-US"/>
              <a:t>Still closer to the hardware than modern languages</a:t>
            </a:r>
            <a:endParaRPr/>
          </a:p>
          <a:p>
            <a:pPr marL="914400" lvl="1" indent="-342900" algn="l" rtl="0">
              <a:lnSpc>
                <a:spcPct val="150000"/>
              </a:lnSpc>
              <a:spcBef>
                <a:spcPts val="0"/>
              </a:spcBef>
              <a:spcAft>
                <a:spcPts val="0"/>
              </a:spcAft>
              <a:buSzPts val="1800"/>
              <a:buChar char="○"/>
            </a:pPr>
            <a:r>
              <a:rPr lang="en-US"/>
              <a:t>Now: Java, Python, etc.</a:t>
            </a:r>
            <a:endParaRPr/>
          </a:p>
          <a:p>
            <a:pPr marL="1371600" lvl="2" indent="-342900" algn="l" rtl="0">
              <a:lnSpc>
                <a:spcPct val="150000"/>
              </a:lnSpc>
              <a:spcBef>
                <a:spcPts val="0"/>
              </a:spcBef>
              <a:spcAft>
                <a:spcPts val="0"/>
              </a:spcAft>
              <a:buSzPts val="1800"/>
              <a:buChar char="■"/>
            </a:pPr>
            <a:r>
              <a:rPr lang="en-US"/>
              <a:t>Lots of convenient features!</a:t>
            </a:r>
            <a:endParaRPr/>
          </a:p>
          <a:p>
            <a:pPr marL="1371600" lvl="2" indent="-342900" algn="l" rtl="0">
              <a:lnSpc>
                <a:spcPct val="150000"/>
              </a:lnSpc>
              <a:spcBef>
                <a:spcPts val="0"/>
              </a:spcBef>
              <a:spcAft>
                <a:spcPts val="0"/>
              </a:spcAft>
              <a:buSzPts val="1800"/>
              <a:buChar char="■"/>
            </a:pPr>
            <a:r>
              <a:rPr lang="en-US"/>
              <a:t>Don’t have to know much about the hardware to program</a:t>
            </a:r>
            <a:endParaRPr/>
          </a:p>
        </p:txBody>
      </p:sp>
      <p:pic>
        <p:nvPicPr>
          <p:cNvPr id="115" name="Google Shape;115;p21" descr="A black-and-white photograph of two men. One is sitting at a desk with a keyboard, the other is standing behind him. Behind the desk is a very large computer, which takes up most of the room."/>
          <p:cNvPicPr preferRelativeResize="0"/>
          <p:nvPr/>
        </p:nvPicPr>
        <p:blipFill>
          <a:blip r:embed="rId3">
            <a:alphaModFix/>
          </a:blip>
          <a:stretch>
            <a:fillRect/>
          </a:stretch>
        </p:blipFill>
        <p:spPr>
          <a:xfrm>
            <a:off x="7063375" y="877750"/>
            <a:ext cx="4681149" cy="3748577"/>
          </a:xfrm>
          <a:prstGeom prst="rect">
            <a:avLst/>
          </a:prstGeom>
          <a:noFill/>
          <a:ln>
            <a:noFill/>
          </a:ln>
        </p:spPr>
      </p:pic>
      <p:sp>
        <p:nvSpPr>
          <p:cNvPr id="116" name="Google Shape;116;p21"/>
          <p:cNvSpPr txBox="1"/>
          <p:nvPr/>
        </p:nvSpPr>
        <p:spPr>
          <a:xfrm>
            <a:off x="7072000" y="4636550"/>
            <a:ext cx="4681200" cy="73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rPr>
              <a:t>Brian Kernighan and Dennis Ritchie, creators of the original C standard.</a:t>
            </a:r>
            <a:endParaRPr sz="1600">
              <a:solidFill>
                <a:schemeClr val="dk1"/>
              </a:solidFill>
            </a:endParaRPr>
          </a:p>
        </p:txBody>
      </p:sp>
      <p:sp>
        <p:nvSpPr>
          <p:cNvPr id="117" name="Google Shape;117;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Layers of Computing</a:t>
            </a:r>
            <a:endParaRPr/>
          </a:p>
        </p:txBody>
      </p:sp>
      <p:pic>
        <p:nvPicPr>
          <p:cNvPr id="123" name="Google Shape;123;p22" descr="Four boxes stack on top of each other. From top to bottom, they are labeled:&#10;1. &quot;Software Applications (written in Java, Python, C, etc.)&quot; &#10;2. &quot;Programming Languages &amp; Libraries (e.g. Java Runtime Env, C Standard Lib)&quot;&#10;3. &quot;Operating System (e.g. MacOS, Windows, Linux)&quot;&#10;4. &quot;Hardware (e.g. CPU, memory, disk, network, peripherals)&quot;.&#10;There is a dotted line between boxes 2 and 3 labeled &quot;OS/App Interface,&quot; and another dotted line between boxes 3 and 4 labeled &quot;HW/SW Interface.&quot;"/>
          <p:cNvPicPr preferRelativeResize="0"/>
          <p:nvPr/>
        </p:nvPicPr>
        <p:blipFill>
          <a:blip r:embed="rId3">
            <a:alphaModFix/>
          </a:blip>
          <a:stretch>
            <a:fillRect/>
          </a:stretch>
        </p:blipFill>
        <p:spPr>
          <a:xfrm>
            <a:off x="2105250" y="1203875"/>
            <a:ext cx="7696200" cy="4305300"/>
          </a:xfrm>
          <a:prstGeom prst="rect">
            <a:avLst/>
          </a:prstGeom>
          <a:noFill/>
          <a:ln>
            <a:noFill/>
          </a:ln>
        </p:spPr>
      </p:pic>
      <p:sp>
        <p:nvSpPr>
          <p:cNvPr id="124" name="Google Shape;124;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838200" y="365125"/>
            <a:ext cx="10515600" cy="94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Course Perspective</a:t>
            </a:r>
            <a:endParaRPr/>
          </a:p>
        </p:txBody>
      </p:sp>
      <p:sp>
        <p:nvSpPr>
          <p:cNvPr id="130" name="Google Shape;130;p23"/>
          <p:cNvSpPr txBox="1">
            <a:spLocks noGrp="1"/>
          </p:cNvSpPr>
          <p:nvPr>
            <p:ph type="body" idx="1"/>
          </p:nvPr>
        </p:nvSpPr>
        <p:spPr>
          <a:xfrm>
            <a:off x="838200" y="1306275"/>
            <a:ext cx="10515600" cy="45963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a:t>CSE 351 will make you a better programmer</a:t>
            </a:r>
            <a:endParaRPr/>
          </a:p>
          <a:p>
            <a:pPr marL="914400" lvl="1" indent="-342900" algn="l" rtl="0">
              <a:lnSpc>
                <a:spcPct val="115000"/>
              </a:lnSpc>
              <a:spcBef>
                <a:spcPts val="0"/>
              </a:spcBef>
              <a:spcAft>
                <a:spcPts val="0"/>
              </a:spcAft>
              <a:buSzPts val="1800"/>
              <a:buChar char="○"/>
            </a:pPr>
            <a:r>
              <a:rPr lang="en-US"/>
              <a:t>Learn how software really works</a:t>
            </a:r>
            <a:endParaRPr/>
          </a:p>
          <a:p>
            <a:pPr marL="1371600" lvl="2" indent="-342900" algn="l" rtl="0">
              <a:lnSpc>
                <a:spcPct val="115000"/>
              </a:lnSpc>
              <a:spcBef>
                <a:spcPts val="0"/>
              </a:spcBef>
              <a:spcAft>
                <a:spcPts val="0"/>
              </a:spcAft>
              <a:buSzPts val="1800"/>
              <a:buChar char="■"/>
            </a:pPr>
            <a:r>
              <a:rPr lang="en-US"/>
              <a:t>Understand some of the abstractions that exist between hardware and software, why they exist, and how they build upon each other</a:t>
            </a:r>
            <a:endParaRPr/>
          </a:p>
          <a:p>
            <a:pPr marL="457200" lvl="0" indent="-381000" algn="l" rtl="0">
              <a:lnSpc>
                <a:spcPct val="115000"/>
              </a:lnSpc>
              <a:spcBef>
                <a:spcPts val="0"/>
              </a:spcBef>
              <a:spcAft>
                <a:spcPts val="0"/>
              </a:spcAft>
              <a:buSzPts val="2400"/>
              <a:buChar char="●"/>
            </a:pPr>
            <a:r>
              <a:rPr lang="en-US"/>
              <a:t>Why is this important?</a:t>
            </a:r>
            <a:endParaRPr/>
          </a:p>
          <a:p>
            <a:pPr marL="914400" lvl="1" indent="-342900" algn="l" rtl="0">
              <a:lnSpc>
                <a:spcPct val="115000"/>
              </a:lnSpc>
              <a:spcBef>
                <a:spcPts val="0"/>
              </a:spcBef>
              <a:spcAft>
                <a:spcPts val="0"/>
              </a:spcAft>
              <a:buSzPts val="1800"/>
              <a:buChar char="○"/>
            </a:pPr>
            <a:r>
              <a:rPr lang="en-US"/>
              <a:t>Better debugging</a:t>
            </a:r>
            <a:endParaRPr/>
          </a:p>
          <a:p>
            <a:pPr marL="914400" lvl="1" indent="-342900" algn="l" rtl="0">
              <a:lnSpc>
                <a:spcPct val="115000"/>
              </a:lnSpc>
              <a:spcBef>
                <a:spcPts val="0"/>
              </a:spcBef>
              <a:spcAft>
                <a:spcPts val="0"/>
              </a:spcAft>
              <a:buSzPts val="1800"/>
              <a:buChar char="○"/>
            </a:pPr>
            <a:r>
              <a:rPr lang="en-US"/>
              <a:t>Better basis for evaluation performance</a:t>
            </a:r>
            <a:endParaRPr/>
          </a:p>
          <a:p>
            <a:pPr marL="914400" lvl="0" indent="0" algn="l" rtl="0">
              <a:lnSpc>
                <a:spcPct val="115000"/>
              </a:lnSpc>
              <a:spcBef>
                <a:spcPts val="0"/>
              </a:spcBef>
              <a:spcAft>
                <a:spcPts val="0"/>
              </a:spcAft>
              <a:buNone/>
            </a:pPr>
            <a:endParaRPr/>
          </a:p>
          <a:p>
            <a:pPr marL="457200" lvl="0" indent="-381000" algn="l" rtl="0">
              <a:lnSpc>
                <a:spcPct val="115000"/>
              </a:lnSpc>
              <a:spcBef>
                <a:spcPts val="0"/>
              </a:spcBef>
              <a:spcAft>
                <a:spcPts val="0"/>
              </a:spcAft>
              <a:buSzPts val="2400"/>
              <a:buChar char="●"/>
            </a:pPr>
            <a:r>
              <a:rPr lang="en-US"/>
              <a:t>You might miss Java, but keep an open mind!</a:t>
            </a:r>
            <a:endParaRPr/>
          </a:p>
          <a:p>
            <a:pPr marL="914400" lvl="1" indent="-342900" algn="l" rtl="0">
              <a:lnSpc>
                <a:spcPct val="115000"/>
              </a:lnSpc>
              <a:spcBef>
                <a:spcPts val="0"/>
              </a:spcBef>
              <a:spcAft>
                <a:spcPts val="0"/>
              </a:spcAft>
              <a:buSzPts val="1800"/>
              <a:buChar char="○"/>
            </a:pPr>
            <a:r>
              <a:rPr lang="en-US"/>
              <a:t>Take note of anything that piques your interest. There’s lots of classes you can take to explore this space further</a:t>
            </a:r>
            <a:endParaRPr/>
          </a:p>
        </p:txBody>
      </p:sp>
      <p:sp>
        <p:nvSpPr>
          <p:cNvPr id="131" name="Google Shape;131;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2474</Words>
  <Application>Microsoft Office PowerPoint</Application>
  <PresentationFormat>Widescreen</PresentationFormat>
  <Paragraphs>383</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Source Code Pro</vt:lpstr>
      <vt:lpstr>Play</vt:lpstr>
      <vt:lpstr>Arial</vt:lpstr>
      <vt:lpstr>Simple Light UW 351</vt:lpstr>
      <vt:lpstr>The Hardware Software Interface</vt:lpstr>
      <vt:lpstr>Lecture Outline</vt:lpstr>
      <vt:lpstr>Introductions: Course Staff</vt:lpstr>
      <vt:lpstr>Introductions: You!</vt:lpstr>
      <vt:lpstr>Introductions: CSE 351</vt:lpstr>
      <vt:lpstr>Some History</vt:lpstr>
      <vt:lpstr>Some History pt 2</vt:lpstr>
      <vt:lpstr>Layers of Computing</vt:lpstr>
      <vt:lpstr>Course Perspective</vt:lpstr>
      <vt:lpstr>Syllabus/Logistics</vt:lpstr>
      <vt:lpstr>Important Tools</vt:lpstr>
      <vt:lpstr>Quizzes</vt:lpstr>
      <vt:lpstr>Assignments</vt:lpstr>
      <vt:lpstr>Late Policies</vt:lpstr>
      <vt:lpstr>Extensions, Accommodations, Help</vt:lpstr>
      <vt:lpstr>Grade Breakdown</vt:lpstr>
      <vt:lpstr>Administrivia/TODOs</vt:lpstr>
      <vt:lpstr>Binary</vt:lpstr>
      <vt:lpstr>Base Definitions (Review)</vt:lpstr>
      <vt:lpstr>Base Conversions pt 1 (Review)</vt:lpstr>
      <vt:lpstr>Base Conversions pt 2 (Review)</vt:lpstr>
      <vt:lpstr>Review Question: Base Conversion</vt:lpstr>
      <vt:lpstr>Binary</vt:lpstr>
      <vt:lpstr>Why Binary?</vt:lpstr>
      <vt:lpstr>Binary and Hex (Review)</vt:lpstr>
      <vt:lpstr>Common Base Conversion (Review)</vt:lpstr>
      <vt:lpstr>Review Questions: Binary, Hex, and Decimal</vt:lpstr>
      <vt:lpstr>Numerical Encoding</vt:lpstr>
      <vt:lpstr>So What’s it Mean?</vt:lpstr>
      <vt:lpstr>Binary Encoding Example - Colors</vt:lpstr>
      <vt:lpstr>Binary Encoding Example - Text</vt:lpstr>
      <vt:lpstr>Binary Encoding Example - Files and Programs</vt:lpstr>
      <vt:lpstr>Summary</vt:lpstr>
      <vt:lpstr>Some fun topics we will touch on (vote on 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Hardware Software Interface</dc:title>
  <cp:lastModifiedBy>Ellis Haker</cp:lastModifiedBy>
  <cp:revision>1</cp:revision>
  <dcterms:modified xsi:type="dcterms:W3CDTF">2024-06-18T00:32:13Z</dcterms:modified>
</cp:coreProperties>
</file>