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y="5143500" cx="9144000"/>
  <p:notesSz cx="6858000" cy="9144000"/>
  <p:embeddedFontLst>
    <p:embeddedFont>
      <p:font typeface="Helvetica Neue"/>
      <p:regular r:id="rId45"/>
      <p:bold r:id="rId46"/>
      <p:italic r:id="rId47"/>
      <p:boldItalic r:id="rId48"/>
    </p:embeddedFont>
    <p:embeddedFont>
      <p:font typeface="Shrikhand"/>
      <p:regular r:id="rId49"/>
    </p:embeddedFont>
    <p:embeddedFont>
      <p:font typeface="IBM Plex Mono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Mara Kirdani-Rya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419380-5E15-45A1-BC7A-E96D3A55C883}">
  <a:tblStyle styleId="{27419380-5E15-45A1-BC7A-E96D3A55C88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font" Target="fonts/HelveticaNeue-bold.fntdata"/><Relationship Id="rId45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48" Type="http://schemas.openxmlformats.org/officeDocument/2006/relationships/font" Target="fonts/HelveticaNeue-boldItalic.fntdata"/><Relationship Id="rId47" Type="http://schemas.openxmlformats.org/officeDocument/2006/relationships/font" Target="fonts/HelveticaNeue-italic.fntdata"/><Relationship Id="rId49" Type="http://schemas.openxmlformats.org/officeDocument/2006/relationships/font" Target="fonts/Shrikhand-regular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font" Target="fonts/IBMPlexMono-bold.fntdata"/><Relationship Id="rId50" Type="http://schemas.openxmlformats.org/officeDocument/2006/relationships/font" Target="fonts/IBMPlexMono-regular.fntdata"/><Relationship Id="rId53" Type="http://schemas.openxmlformats.org/officeDocument/2006/relationships/font" Target="fonts/IBMPlexMono-boldItalic.fntdata"/><Relationship Id="rId52" Type="http://schemas.openxmlformats.org/officeDocument/2006/relationships/font" Target="fonts/IBMPlexMono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1-06-28T19:45:27.111">
    <p:pos x="6000" y="0"/>
    <p:text>sign-magnitude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14ea3a87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14ea3a87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8" name="Google Shape;27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5" name="Google Shape;28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5" name="Google Shape;29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2" name="Google Shape;31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7" name="Google Shape;32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6" name="Google Shape;33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2" name="Google Shape;35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4" name="Google Shape;374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2" name="Google Shape;38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9" name="Google Shape;389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14ea3a98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e14ea3a98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463850" y="2844925"/>
            <a:ext cx="6216300" cy="634500"/>
          </a:xfrm>
          <a:prstGeom prst="roundRect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6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2"/>
          <p:cNvSpPr/>
          <p:nvPr/>
        </p:nvSpPr>
        <p:spPr>
          <a:xfrm rot="-2700000">
            <a:off x="5325170" y="3891077"/>
            <a:ext cx="5992306" cy="39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 rot="-2700000">
            <a:off x="5498256" y="4237213"/>
            <a:ext cx="5992306" cy="3937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rot="-2700000">
            <a:off x="5801145" y="4446052"/>
            <a:ext cx="5992306" cy="3937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 rot="-2700000">
            <a:off x="-1772969" y="463813"/>
            <a:ext cx="5992306" cy="3937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 rot="-2700000">
            <a:off x="-2018135" y="196722"/>
            <a:ext cx="5992306" cy="39371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447100" y="1918225"/>
            <a:ext cx="8264100" cy="1384500"/>
          </a:xfrm>
          <a:prstGeom prst="roundRect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302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302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rikhand"/>
              <a:buNone/>
              <a:defRPr b="0" i="0" sz="2800" u="none" cap="none" strike="noStrike">
                <a:solidFill>
                  <a:schemeClr val="dk1"/>
                </a:solidFill>
                <a:latin typeface="Shrikhand"/>
                <a:ea typeface="Shrikhand"/>
                <a:cs typeface="Shrikhand"/>
                <a:sym typeface="Shrikha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comments" Target="../comments/comment1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351 AB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2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311700" y="2834125"/>
            <a:ext cx="8520600" cy="6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Kashish and Colton!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33" name="Google Shape;133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Now we assign x a value. </a:t>
            </a:r>
            <a:endParaRPr/>
          </a:p>
        </p:txBody>
      </p:sp>
      <p:sp>
        <p:nvSpPr>
          <p:cNvPr id="134" name="Google Shape;134;p22"/>
          <p:cNvSpPr/>
          <p:nvPr/>
        </p:nvSpPr>
        <p:spPr>
          <a:xfrm>
            <a:off x="5403375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6942700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5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5403375" y="38659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6942700" y="3903000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138" name="Google Shape;138;p22"/>
          <p:cNvCxnSpPr/>
          <p:nvPr/>
        </p:nvCxnSpPr>
        <p:spPr>
          <a:xfrm flipH="1" rot="10800000">
            <a:off x="5692099" y="3588450"/>
            <a:ext cx="1243200" cy="9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44" name="Google Shape;144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45" name="Google Shape;145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Dereference ptr and assign a value at the location pointed to. This is the location where x is, so we’ve changed the value of x!</a:t>
            </a:r>
            <a:endParaRPr/>
          </a:p>
        </p:txBody>
      </p:sp>
      <p:sp>
        <p:nvSpPr>
          <p:cNvPr id="146" name="Google Shape;146;p23"/>
          <p:cNvSpPr/>
          <p:nvPr/>
        </p:nvSpPr>
        <p:spPr>
          <a:xfrm>
            <a:off x="5403375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47" name="Google Shape;147;p23"/>
          <p:cNvSpPr/>
          <p:nvPr/>
        </p:nvSpPr>
        <p:spPr>
          <a:xfrm>
            <a:off x="6942700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200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5403375" y="38659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6942700" y="3903000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150" name="Google Shape;150;p23"/>
          <p:cNvCxnSpPr/>
          <p:nvPr/>
        </p:nvCxnSpPr>
        <p:spPr>
          <a:xfrm flipH="1" rot="10800000">
            <a:off x="5692099" y="3588450"/>
            <a:ext cx="1243200" cy="9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57" name="Google Shape;157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Increment ptr by 2. Now that we’re manipulating a pointer variable, we perform pointer arithmetic. The value of x does not change.</a:t>
            </a:r>
            <a:endParaRPr/>
          </a:p>
        </p:txBody>
      </p:sp>
      <p:sp>
        <p:nvSpPr>
          <p:cNvPr id="158" name="Google Shape;158;p24"/>
          <p:cNvSpPr/>
          <p:nvPr/>
        </p:nvSpPr>
        <p:spPr>
          <a:xfrm>
            <a:off x="5403375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59" name="Google Shape;159;p24"/>
          <p:cNvSpPr/>
          <p:nvPr/>
        </p:nvSpPr>
        <p:spPr>
          <a:xfrm>
            <a:off x="6942700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200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60" name="Google Shape;160;p24"/>
          <p:cNvSpPr txBox="1"/>
          <p:nvPr/>
        </p:nvSpPr>
        <p:spPr>
          <a:xfrm>
            <a:off x="5403375" y="38659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61" name="Google Shape;161;p24"/>
          <p:cNvSpPr txBox="1"/>
          <p:nvPr/>
        </p:nvSpPr>
        <p:spPr>
          <a:xfrm>
            <a:off x="6942700" y="3903000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62" name="Google Shape;162;p24"/>
          <p:cNvSpPr/>
          <p:nvPr/>
        </p:nvSpPr>
        <p:spPr>
          <a:xfrm>
            <a:off x="7571800" y="327435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?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63" name="Google Shape;163;p24"/>
          <p:cNvSpPr/>
          <p:nvPr/>
        </p:nvSpPr>
        <p:spPr>
          <a:xfrm>
            <a:off x="8200900" y="327435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?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164" name="Google Shape;164;p24"/>
          <p:cNvCxnSpPr>
            <a:endCxn id="163" idx="0"/>
          </p:cNvCxnSpPr>
          <p:nvPr/>
        </p:nvCxnSpPr>
        <p:spPr>
          <a:xfrm flipH="1" rot="10800000">
            <a:off x="5691850" y="3274350"/>
            <a:ext cx="2823600" cy="315000"/>
          </a:xfrm>
          <a:prstGeom prst="bentConnector4">
            <a:avLst>
              <a:gd fmla="val 267" name="adj1"/>
              <a:gd fmla="val 230246" name="adj2"/>
            </a:avLst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65" name="Google Shape;165;p24"/>
          <p:cNvSpPr txBox="1"/>
          <p:nvPr/>
        </p:nvSpPr>
        <p:spPr>
          <a:xfrm>
            <a:off x="5174775" y="2542210"/>
            <a:ext cx="39588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" sz="12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incremented by 8 bytes</a:t>
            </a:r>
            <a:endParaRPr b="1" i="1" sz="12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" sz="12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8 == 2 * sizeof(int)</a:t>
            </a:r>
            <a:endParaRPr b="1" i="1" sz="12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410, y = 350;   // assume &amp;x = 0x10, &amp;y = 0x14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to an integer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try! “Exercise”- first page of the section handout</a:t>
            </a:r>
            <a:endParaRPr b="0" i="1" sz="2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8" name="Google Shape;178;p26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x = 410, y = 350;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// assume &amp;x = 0x10, &amp;y = 0x14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to an integer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79" name="Google Shape;179;p26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6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410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82" name="Google Shape;182;p26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83" name="Google Shape;183;p26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9" name="Google Shape;189;p27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410, y = 350;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// assume &amp;x = 0x10, &amp;y = 0x14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p = &amp;x;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        // p is a pointer to an integer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0" name="Google Shape;190;p27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2" name="Google Shape;192;p27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410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4" name="Google Shape;194;p27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4090275" y="2687325"/>
            <a:ext cx="12582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0x10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413023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197" name="Google Shape;197;p27"/>
          <p:cNvCxnSpPr/>
          <p:nvPr/>
        </p:nvCxnSpPr>
        <p:spPr>
          <a:xfrm>
            <a:off x="5063373" y="3001425"/>
            <a:ext cx="11025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410, y = 350;   // assume &amp;x = 0x10, &amp;y = 0x14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to an integer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2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04" name="Google Shape;204;p28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07" name="Google Shape;207;p28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08" name="Google Shape;208;p28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09" name="Google Shape;209;p28"/>
          <p:cNvSpPr/>
          <p:nvPr/>
        </p:nvSpPr>
        <p:spPr>
          <a:xfrm>
            <a:off x="4090275" y="2687325"/>
            <a:ext cx="12582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0x10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3413023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211" name="Google Shape;211;p28"/>
          <p:cNvCxnSpPr/>
          <p:nvPr/>
        </p:nvCxnSpPr>
        <p:spPr>
          <a:xfrm>
            <a:off x="5063373" y="3001425"/>
            <a:ext cx="11025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17" name="Google Shape;217;p29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410, y = 350;   // assume &amp;x = 0x10, &amp;y = 0x14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to an integer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p = p + 4; 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 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2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18" name="Google Shape;218;p29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9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0" name="Google Shape;220;p29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1" name="Google Shape;221;p29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2" name="Google Shape;222;p29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3" name="Google Shape;223;p29"/>
          <p:cNvSpPr/>
          <p:nvPr/>
        </p:nvSpPr>
        <p:spPr>
          <a:xfrm>
            <a:off x="4090275" y="2687325"/>
            <a:ext cx="12582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0x20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4" name="Google Shape;224;p29"/>
          <p:cNvSpPr txBox="1"/>
          <p:nvPr/>
        </p:nvSpPr>
        <p:spPr>
          <a:xfrm>
            <a:off x="3413023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25" name="Google Shape;225;p29"/>
          <p:cNvSpPr/>
          <p:nvPr/>
        </p:nvSpPr>
        <p:spPr>
          <a:xfrm>
            <a:off x="5063375" y="2440050"/>
            <a:ext cx="2944300" cy="568825"/>
          </a:xfrm>
          <a:custGeom>
            <a:rect b="b" l="l" r="r" t="t"/>
            <a:pathLst>
              <a:path extrusionOk="0" h="22753" w="117772">
                <a:moveTo>
                  <a:pt x="0" y="22753"/>
                </a:moveTo>
                <a:lnTo>
                  <a:pt x="0" y="0"/>
                </a:lnTo>
                <a:lnTo>
                  <a:pt x="102229" y="0"/>
                </a:lnTo>
                <a:lnTo>
                  <a:pt x="117772" y="15543"/>
                </a:lnTo>
              </a:path>
            </a:pathLst>
          </a:cu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sp>
      <p:sp>
        <p:nvSpPr>
          <p:cNvPr id="226" name="Google Shape;226;p29"/>
          <p:cNvSpPr/>
          <p:nvPr/>
        </p:nvSpPr>
        <p:spPr>
          <a:xfrm>
            <a:off x="80561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?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32" name="Google Shape;232;p30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410, y = 350;   // assume &amp;x = 0x10, &amp;y = 0x14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to an integer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2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0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5" name="Google Shape;235;p30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4090275" y="2687325"/>
            <a:ext cx="12582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0x14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8" name="Google Shape;238;p30"/>
          <p:cNvSpPr txBox="1"/>
          <p:nvPr/>
        </p:nvSpPr>
        <p:spPr>
          <a:xfrm>
            <a:off x="3413023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39" name="Google Shape;239;p30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240" name="Google Shape;240;p30"/>
          <p:cNvCxnSpPr>
            <a:endCxn id="239" idx="1"/>
          </p:cNvCxnSpPr>
          <p:nvPr/>
        </p:nvCxnSpPr>
        <p:spPr>
          <a:xfrm>
            <a:off x="5063250" y="3001275"/>
            <a:ext cx="1130100" cy="9102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#1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46" name="Google Shape;246;p31"/>
          <p:cNvSpPr txBox="1"/>
          <p:nvPr>
            <p:ph idx="1" type="body"/>
          </p:nvPr>
        </p:nvSpPr>
        <p:spPr>
          <a:xfrm>
            <a:off x="311700" y="1152475"/>
            <a:ext cx="85206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main(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argc, </a:t>
            </a:r>
            <a:r>
              <a:rPr b="1"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char **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argv) {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x = 410, y = 350;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// assume &amp;x = 0x10, &amp;y = 0x14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latin typeface="IBM Plex Mono"/>
                <a:ea typeface="IBM Plex Mono"/>
                <a:cs typeface="IBM Plex Mono"/>
                <a:sym typeface="IBM Plex Mono"/>
              </a:rPr>
              <a:t>int *</a:t>
            </a:r>
            <a:r>
              <a:rPr lang="en" sz="1200">
                <a:latin typeface="IBM Plex Mono"/>
                <a:ea typeface="IBM Plex Mono"/>
                <a:cs typeface="IBM Plex Mono"/>
                <a:sym typeface="IBM Plex Mono"/>
              </a:rPr>
              <a:t>p = &amp;x;            // p is a pointer t</a:t>
            </a: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o an integer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 = 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p + 4;   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 = &amp;y;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x = *p + 1;</a:t>
            </a:r>
            <a:endParaRPr sz="12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2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47" name="Google Shape;247;p31"/>
          <p:cNvSpPr/>
          <p:nvPr/>
        </p:nvSpPr>
        <p:spPr>
          <a:xfrm>
            <a:off x="2875475" y="2222321"/>
            <a:ext cx="5981100" cy="254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1"/>
          <p:cNvSpPr txBox="1"/>
          <p:nvPr/>
        </p:nvSpPr>
        <p:spPr>
          <a:xfrm>
            <a:off x="6858575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49" name="Google Shape;249;p31"/>
          <p:cNvSpPr/>
          <p:nvPr/>
        </p:nvSpPr>
        <p:spPr>
          <a:xfrm>
            <a:off x="6193350" y="26873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351</a:t>
            </a:r>
            <a:endParaRPr b="1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50" name="Google Shape;250;p31"/>
          <p:cNvSpPr txBox="1"/>
          <p:nvPr/>
        </p:nvSpPr>
        <p:spPr>
          <a:xfrm>
            <a:off x="6858575" y="35648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y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51" name="Google Shape;251;p31"/>
          <p:cNvSpPr/>
          <p:nvPr/>
        </p:nvSpPr>
        <p:spPr>
          <a:xfrm>
            <a:off x="4090275" y="2687325"/>
            <a:ext cx="12582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0x14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52" name="Google Shape;252;p31"/>
          <p:cNvSpPr txBox="1"/>
          <p:nvPr/>
        </p:nvSpPr>
        <p:spPr>
          <a:xfrm>
            <a:off x="3413023" y="268732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253" name="Google Shape;253;p31"/>
          <p:cNvSpPr/>
          <p:nvPr/>
        </p:nvSpPr>
        <p:spPr>
          <a:xfrm>
            <a:off x="6193350" y="3596925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350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254" name="Google Shape;254;p31"/>
          <p:cNvCxnSpPr>
            <a:endCxn id="253" idx="1"/>
          </p:cNvCxnSpPr>
          <p:nvPr/>
        </p:nvCxnSpPr>
        <p:spPr>
          <a:xfrm>
            <a:off x="5063250" y="3001275"/>
            <a:ext cx="1130100" cy="910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Administrivia	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HW4 due Friday 7/2 8PM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HW5 due Friday 7/2 8PM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Lab1a due Tomorrow 7/2 8PM (Tip: A late day used over weekends/holidays only counts as one late day used :) Try to finish on time, this lab shouldn’t take a super long time but it is there if you need it.)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Remember to keep your webcams on and unmute your microphones to </a:t>
            </a:r>
            <a:r>
              <a:rPr lang="en"/>
              <a:t>interrupt</a:t>
            </a:r>
            <a:r>
              <a:rPr lang="en"/>
              <a:t> us </a:t>
            </a:r>
            <a:r>
              <a:rPr b="1" lang="en"/>
              <a:t>as often as possible!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Bitwise Operators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Bitwise Operators in C</a:t>
            </a:r>
            <a:endParaRPr/>
          </a:p>
        </p:txBody>
      </p:sp>
      <p:sp>
        <p:nvSpPr>
          <p:cNvPr id="265" name="Google Shape;265;p33"/>
          <p:cNvSpPr txBox="1"/>
          <p:nvPr>
            <p:ph idx="1" type="body"/>
          </p:nvPr>
        </p:nvSpPr>
        <p:spPr>
          <a:xfrm>
            <a:off x="311700" y="1152475"/>
            <a:ext cx="7089000" cy="4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These perform operations on </a:t>
            </a:r>
            <a:r>
              <a:rPr i="1" lang="en"/>
              <a:t>each bit independently </a:t>
            </a:r>
            <a:r>
              <a:rPr lang="en"/>
              <a:t>in a value.</a:t>
            </a:r>
            <a:endParaRPr/>
          </a:p>
        </p:txBody>
      </p:sp>
      <p:graphicFrame>
        <p:nvGraphicFramePr>
          <p:cNvPr id="266" name="Google Shape;266;p33"/>
          <p:cNvGraphicFramePr/>
          <p:nvPr/>
        </p:nvGraphicFramePr>
        <p:xfrm>
          <a:off x="341900" y="169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524600"/>
                <a:gridCol w="524600"/>
                <a:gridCol w="524600"/>
              </a:tblGrid>
              <a:tr h="5707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solidFill>
                            <a:schemeClr val="l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NOT: ~x</a:t>
                      </a:r>
                      <a:endParaRPr sz="2400" u="none" cap="none" strike="noStrike">
                        <a:solidFill>
                          <a:schemeClr val="l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918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“Flips” all bits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graphicFrame>
        <p:nvGraphicFramePr>
          <p:cNvPr id="267" name="Google Shape;267;p33"/>
          <p:cNvGraphicFramePr/>
          <p:nvPr/>
        </p:nvGraphicFramePr>
        <p:xfrm>
          <a:off x="2197638" y="169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93575"/>
                <a:gridCol w="693575"/>
                <a:gridCol w="693575"/>
              </a:tblGrid>
              <a:tr h="5707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solidFill>
                            <a:schemeClr val="l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AND: x &amp; y</a:t>
                      </a:r>
                      <a:endParaRPr sz="2400" u="none" cap="none" strike="noStrike">
                        <a:solidFill>
                          <a:schemeClr val="l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18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 iff both bits 1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graphicFrame>
        <p:nvGraphicFramePr>
          <p:cNvPr id="268" name="Google Shape;268;p33"/>
          <p:cNvGraphicFramePr/>
          <p:nvPr/>
        </p:nvGraphicFramePr>
        <p:xfrm>
          <a:off x="4560300" y="169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93575"/>
                <a:gridCol w="693575"/>
                <a:gridCol w="693575"/>
              </a:tblGrid>
              <a:tr h="5707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solidFill>
                            <a:schemeClr val="l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OR: x | y</a:t>
                      </a:r>
                      <a:endParaRPr sz="2400" u="none" cap="none" strike="noStrike">
                        <a:solidFill>
                          <a:schemeClr val="l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18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 iff either or both 1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graphicFrame>
        <p:nvGraphicFramePr>
          <p:cNvPr id="269" name="Google Shape;269;p33"/>
          <p:cNvGraphicFramePr/>
          <p:nvPr/>
        </p:nvGraphicFramePr>
        <p:xfrm>
          <a:off x="6891550" y="169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93575"/>
                <a:gridCol w="693575"/>
                <a:gridCol w="693575"/>
              </a:tblGrid>
              <a:tr h="5707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solidFill>
                            <a:schemeClr val="l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XOR: x ^ y</a:t>
                      </a:r>
                      <a:endParaRPr sz="2400" u="none" cap="none" strike="noStrike">
                        <a:solidFill>
                          <a:schemeClr val="l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18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 iff exactly one is 1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Bitwise vs Logical</a:t>
            </a:r>
            <a:endParaRPr/>
          </a:p>
        </p:txBody>
      </p:sp>
      <p:sp>
        <p:nvSpPr>
          <p:cNvPr id="275" name="Google Shape;27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Remember, bitwise operators are </a:t>
            </a:r>
            <a:r>
              <a:rPr b="1" lang="en"/>
              <a:t>not the same as logical operators</a:t>
            </a:r>
            <a:r>
              <a:rPr lang="en"/>
              <a:t>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While they perform similar “logical” operations (AND, OR, NOT), bitwise operators transform the </a:t>
            </a:r>
            <a:r>
              <a:rPr i="1" lang="en"/>
              <a:t>individual bits </a:t>
            </a:r>
            <a:r>
              <a:rPr lang="en"/>
              <a:t>of a value, whereas logical operators are used in boolean expressions and treat </a:t>
            </a:r>
            <a:r>
              <a:rPr i="1" lang="en"/>
              <a:t>entire values </a:t>
            </a:r>
            <a:r>
              <a:rPr lang="en"/>
              <a:t>as either true or false.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For example,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0xA &amp; 0x5 = 0x0</a:t>
            </a:r>
            <a:r>
              <a:rPr lang="en"/>
              <a:t>, but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 0xA &amp;&amp; 0x5 = 0x1.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Masking Example</a:t>
            </a:r>
            <a:endParaRPr/>
          </a:p>
        </p:txBody>
      </p:sp>
      <p:sp>
        <p:nvSpPr>
          <p:cNvPr id="281" name="Google Shape;28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Masking is using a specific bit vector and operator to change data or extract information.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How would you replace the least significant byte of x with 0xAA? For example: 0x2134 should become 0x21AA.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Zero out the LS byte with an AND mask.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x &amp; ~0xFF</a:t>
            </a:r>
            <a:r>
              <a:rPr lang="en"/>
              <a:t>  (or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x &amp;= ~0xFF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an OR to set the LS byte.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x | 0xAA</a:t>
            </a:r>
            <a:r>
              <a:rPr lang="en"/>
              <a:t>  (or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x |= 0xAA</a:t>
            </a:r>
            <a:r>
              <a:rPr lang="en"/>
              <a:t>)</a:t>
            </a:r>
            <a:endParaRPr/>
          </a:p>
        </p:txBody>
      </p:sp>
      <p:sp>
        <p:nvSpPr>
          <p:cNvPr id="282" name="Google Shape;282;p35"/>
          <p:cNvSpPr txBox="1"/>
          <p:nvPr/>
        </p:nvSpPr>
        <p:spPr>
          <a:xfrm>
            <a:off x="6194375" y="3818775"/>
            <a:ext cx="2693700" cy="9696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&amp; 0 = 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0</a:t>
            </a: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 	x &amp; 1 = 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1" i="0" sz="14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| 0 = 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	x | 1 = 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1</a:t>
            </a:r>
            <a:endParaRPr b="1" i="0" sz="14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^ 0 = 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r>
              <a:rPr b="0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	x ^ 1 = ~</a:t>
            </a:r>
            <a:r>
              <a:rPr b="1" i="0" lang="en" sz="14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1" i="0" sz="14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1</a:t>
            </a:r>
            <a:endParaRPr/>
          </a:p>
        </p:txBody>
      </p:sp>
      <p:sp>
        <p:nvSpPr>
          <p:cNvPr id="288" name="Google Shape;288;p36"/>
          <p:cNvSpPr txBox="1"/>
          <p:nvPr>
            <p:ph idx="1" type="body"/>
          </p:nvPr>
        </p:nvSpPr>
        <p:spPr>
          <a:xfrm>
            <a:off x="311700" y="1152475"/>
            <a:ext cx="85206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If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signed char a = 0x88</a:t>
            </a:r>
            <a:r>
              <a:rPr lang="en"/>
              <a:t>, complete the </a:t>
            </a:r>
            <a:r>
              <a:rPr i="1" lang="en"/>
              <a:t>bitwise </a:t>
            </a:r>
            <a:r>
              <a:rPr lang="en"/>
              <a:t>C statement so that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b = 0xF1</a:t>
            </a:r>
            <a:r>
              <a:rPr lang="en"/>
              <a:t>. The first blank should be an operator and the second should be a numeral.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89" name="Google Shape;289;p36"/>
          <p:cNvSpPr txBox="1"/>
          <p:nvPr>
            <p:ph idx="1" type="body"/>
          </p:nvPr>
        </p:nvSpPr>
        <p:spPr>
          <a:xfrm>
            <a:off x="397500" y="3272650"/>
            <a:ext cx="84348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4800">
                <a:latin typeface="IBM Plex Mono"/>
                <a:ea typeface="IBM Plex Mono"/>
                <a:cs typeface="IBM Plex Mono"/>
                <a:sym typeface="IBM Plex Mono"/>
              </a:rPr>
              <a:t>b = a </a:t>
            </a:r>
            <a:r>
              <a:rPr lang="en" sz="4800"/>
              <a:t>_____</a:t>
            </a:r>
            <a:r>
              <a:rPr lang="en" sz="4800">
                <a:latin typeface="IBM Plex Mono"/>
                <a:ea typeface="IBM Plex Mono"/>
                <a:cs typeface="IBM Plex Mono"/>
                <a:sym typeface="IBM Plex Mono"/>
              </a:rPr>
              <a:t> 0x </a:t>
            </a:r>
            <a:r>
              <a:rPr lang="en" sz="4800"/>
              <a:t>______</a:t>
            </a:r>
            <a:endParaRPr sz="4800"/>
          </a:p>
        </p:txBody>
      </p:sp>
      <p:sp>
        <p:nvSpPr>
          <p:cNvPr id="290" name="Google Shape;290;p36"/>
          <p:cNvSpPr txBox="1"/>
          <p:nvPr>
            <p:ph idx="1" type="body"/>
          </p:nvPr>
        </p:nvSpPr>
        <p:spPr>
          <a:xfrm>
            <a:off x="3485750" y="3136402"/>
            <a:ext cx="1144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48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^ 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291" name="Google Shape;291;p36"/>
          <p:cNvSpPr txBox="1"/>
          <p:nvPr>
            <p:ph idx="1" type="body"/>
          </p:nvPr>
        </p:nvSpPr>
        <p:spPr>
          <a:xfrm>
            <a:off x="6608850" y="3136402"/>
            <a:ext cx="1144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48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79 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292" name="Google Shape;292;p36"/>
          <p:cNvSpPr txBox="1"/>
          <p:nvPr>
            <p:ph idx="1" type="body"/>
          </p:nvPr>
        </p:nvSpPr>
        <p:spPr>
          <a:xfrm>
            <a:off x="427125" y="2012972"/>
            <a:ext cx="84348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   a = 0b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10001000</a:t>
            </a:r>
            <a:endParaRPr b="1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0xF1 = 0b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11110001</a:t>
            </a:r>
            <a:endParaRPr b="1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0x79 = 0b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01111001</a:t>
            </a:r>
            <a:endParaRPr b="1"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2</a:t>
            </a:r>
            <a:endParaRPr/>
          </a:p>
        </p:txBody>
      </p:sp>
      <p:sp>
        <p:nvSpPr>
          <p:cNvPr id="298" name="Google Shape;29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returns the number of pairs of bits that are the opposite of each other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(i.e. 0 and 1 or 1 and 0). Bits are "paired" by taking adjacent bits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starting at the lsb (0) and pairs do not overlap. For example, there are 16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distinct pairs in a 32-bit integer.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6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num_pairs_opposite(</a:t>
            </a:r>
            <a:r>
              <a:rPr b="1" lang="en" sz="1600"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 x) {</a:t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count = 0;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for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(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i = 0; i &lt; 8 *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sizeof(int)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/ 2; i++) {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// fill in the for loop!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}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return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count;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6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2</a:t>
            </a:r>
            <a:endParaRPr/>
          </a:p>
        </p:txBody>
      </p:sp>
      <p:sp>
        <p:nvSpPr>
          <p:cNvPr id="304" name="Google Shape;304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returns the number of pairs of bits that are the opposite of each other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(i.e. 0 and 1 or 1 and 0). Bits are "paired" by taking adjacent bits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starting at the lsb (0) and pairs do not overlap. For example, there are 16 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// distinct pairs in a 32-bit integer.</a:t>
            </a:r>
            <a:endParaRPr sz="1400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600"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num_pairs_opposite(</a:t>
            </a:r>
            <a:r>
              <a:rPr b="1" lang="en" sz="1600"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 x) {</a:t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count = 0;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for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(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i = 0; i &lt; 8 *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sizeof(int)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/ 2; i++) {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bit0 = x &amp; 1;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bit1 = (x &gt;&gt; 1) &amp; 1;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count += bit0 ^ bit1;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  x &gt;&gt;= 2;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}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  </a:t>
            </a:r>
            <a:r>
              <a:rPr b="1"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return </a:t>
            </a:r>
            <a:r>
              <a:rPr lang="en" sz="1200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count;</a:t>
            </a:r>
            <a:endParaRPr sz="1200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latin typeface="IBM Plex Mono"/>
                <a:ea typeface="IBM Plex Mono"/>
                <a:cs typeface="IBM Plex Mono"/>
                <a:sym typeface="IBM Plex Mono"/>
              </a:rPr>
              <a:t>}</a:t>
            </a:r>
            <a:endParaRPr sz="16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Integers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What’s Two’s Complement?</a:t>
            </a:r>
            <a:endParaRPr/>
          </a:p>
        </p:txBody>
      </p:sp>
      <p:sp>
        <p:nvSpPr>
          <p:cNvPr id="315" name="Google Shape;315;p40"/>
          <p:cNvSpPr txBox="1"/>
          <p:nvPr>
            <p:ph idx="1" type="body"/>
          </p:nvPr>
        </p:nvSpPr>
        <p:spPr>
          <a:xfrm>
            <a:off x="311700" y="1152475"/>
            <a:ext cx="8520600" cy="19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 way of representing </a:t>
            </a:r>
            <a:r>
              <a:rPr i="1" lang="en"/>
              <a:t>signed </a:t>
            </a:r>
            <a:r>
              <a:rPr lang="en"/>
              <a:t>integers (positive or negative)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Similar to sign-magnitude integers, except the most significant bit has negative “weight” (but equivalent magnitude)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For instance, to represent -120 in eight bits, we would store:</a:t>
            </a:r>
            <a:endParaRPr/>
          </a:p>
        </p:txBody>
      </p:sp>
      <p:graphicFrame>
        <p:nvGraphicFramePr>
          <p:cNvPr id="316" name="Google Shape;316;p40"/>
          <p:cNvGraphicFramePr/>
          <p:nvPr/>
        </p:nvGraphicFramePr>
        <p:xfrm>
          <a:off x="311763" y="328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805750"/>
                <a:gridCol w="805750"/>
                <a:gridCol w="805750"/>
                <a:gridCol w="805750"/>
                <a:gridCol w="805750"/>
                <a:gridCol w="805750"/>
                <a:gridCol w="805750"/>
                <a:gridCol w="805750"/>
                <a:gridCol w="2074475"/>
              </a:tblGrid>
              <a:tr h="722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- 128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+ 8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+ 0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=  -120</a:t>
                      </a:r>
                      <a:endParaRPr b="1"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7" name="Google Shape;317;p40"/>
          <p:cNvSpPr/>
          <p:nvPr/>
        </p:nvSpPr>
        <p:spPr>
          <a:xfrm>
            <a:off x="73800" y="2403225"/>
            <a:ext cx="7975200" cy="249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Why Two’s Complement?</a:t>
            </a:r>
            <a:endParaRPr/>
          </a:p>
        </p:txBody>
      </p:sp>
      <p:sp>
        <p:nvSpPr>
          <p:cNvPr id="323" name="Google Shape;323;p41"/>
          <p:cNvSpPr txBox="1"/>
          <p:nvPr>
            <p:ph idx="1" type="body"/>
          </p:nvPr>
        </p:nvSpPr>
        <p:spPr>
          <a:xfrm>
            <a:off x="311700" y="1152475"/>
            <a:ext cx="5259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We use two’s complement because it has many handy properties: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 and subtraction are performed the same way as unsigned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Positive numbers are represented the same way as unsigned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Single zero (compare sign-magnitude)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representation of 0 is all zeroes (0b0...0)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Roughly the same number of negative and positive integers</a:t>
            </a:r>
            <a:endParaRPr/>
          </a:p>
        </p:txBody>
      </p:sp>
      <p:pic>
        <p:nvPicPr>
          <p:cNvPr id="324" name="Google Shape;32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9375" y="1224213"/>
            <a:ext cx="2866575" cy="26950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Pointers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Negation</a:t>
            </a:r>
            <a:endParaRPr/>
          </a:p>
        </p:txBody>
      </p:sp>
      <p:sp>
        <p:nvSpPr>
          <p:cNvPr id="330" name="Google Shape;330;p42"/>
          <p:cNvSpPr txBox="1"/>
          <p:nvPr>
            <p:ph idx="1" type="body"/>
          </p:nvPr>
        </p:nvSpPr>
        <p:spPr>
          <a:xfrm>
            <a:off x="311700" y="1152475"/>
            <a:ext cx="2316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If we want to negate a two’s complement integer, we</a:t>
            </a:r>
            <a:r>
              <a:rPr b="1" lang="en"/>
              <a:t> flip every bit and add 1:</a:t>
            </a:r>
            <a:endParaRPr b="1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en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-x = ~x + 1</a:t>
            </a:r>
            <a:endParaRPr/>
          </a:p>
        </p:txBody>
      </p:sp>
      <p:graphicFrame>
        <p:nvGraphicFramePr>
          <p:cNvPr id="331" name="Google Shape;331;p42"/>
          <p:cNvGraphicFramePr/>
          <p:nvPr/>
        </p:nvGraphicFramePr>
        <p:xfrm>
          <a:off x="2885538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843350"/>
              </a:tblGrid>
              <a:tr h="458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1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1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36575" marL="3657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-128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64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4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-60</a:t>
                      </a:r>
                      <a:endParaRPr b="1"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32" name="Google Shape;332;p42"/>
          <p:cNvGraphicFramePr/>
          <p:nvPr/>
        </p:nvGraphicFramePr>
        <p:xfrm>
          <a:off x="2885538" y="2351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843350"/>
              </a:tblGrid>
              <a:tr h="415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36575" marL="3657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32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16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8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59</a:t>
                      </a:r>
                      <a:endParaRPr b="1"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33" name="Google Shape;333;p42"/>
          <p:cNvGraphicFramePr/>
          <p:nvPr/>
        </p:nvGraphicFramePr>
        <p:xfrm>
          <a:off x="2885538" y="35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637925"/>
                <a:gridCol w="843350"/>
              </a:tblGrid>
              <a:tr h="393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lt2"/>
                          </a:solidFill>
                          <a:highlight>
                            <a:schemeClr val="accent2"/>
                          </a:highlight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</a:t>
                      </a:r>
                      <a:endParaRPr b="1" sz="2400" u="none" cap="none" strike="noStrike">
                        <a:solidFill>
                          <a:schemeClr val="lt2"/>
                        </a:solidFill>
                        <a:highlight>
                          <a:schemeClr val="accent2"/>
                        </a:highlight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chemeClr val="accent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36575" marL="3657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4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23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16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8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4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60</a:t>
                      </a:r>
                      <a:endParaRPr b="1"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36575" marL="3657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1a</a:t>
            </a:r>
            <a:endParaRPr/>
          </a:p>
        </p:txBody>
      </p:sp>
      <p:sp>
        <p:nvSpPr>
          <p:cNvPr id="339" name="Google Shape;339;p43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What is the largest 8-bit integer? What happens when we add 1? What is the </a:t>
            </a:r>
            <a:r>
              <a:rPr b="1" lang="en"/>
              <a:t>most negative </a:t>
            </a:r>
            <a:r>
              <a:rPr lang="en"/>
              <a:t>integer we can represent?</a:t>
            </a:r>
            <a:endParaRPr/>
          </a:p>
        </p:txBody>
      </p:sp>
      <p:graphicFrame>
        <p:nvGraphicFramePr>
          <p:cNvPr id="340" name="Google Shape;340;p43"/>
          <p:cNvGraphicFramePr/>
          <p:nvPr/>
        </p:nvGraphicFramePr>
        <p:xfrm>
          <a:off x="952500" y="219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Unsigned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Two’s Complement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0b11111111 (255)</a:t>
                      </a:r>
                      <a:endParaRPr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0b01111111 (127)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0b00000000 (0)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0b10000000 (-128)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N/A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0b10000000 (-128)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1" name="Google Shape;341;p43"/>
          <p:cNvSpPr/>
          <p:nvPr/>
        </p:nvSpPr>
        <p:spPr>
          <a:xfrm>
            <a:off x="995175" y="2719575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Largest: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2" name="Google Shape;342;p43"/>
          <p:cNvSpPr/>
          <p:nvPr/>
        </p:nvSpPr>
        <p:spPr>
          <a:xfrm>
            <a:off x="4615268" y="268466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0111 1111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43"/>
          <p:cNvSpPr/>
          <p:nvPr/>
        </p:nvSpPr>
        <p:spPr>
          <a:xfrm>
            <a:off x="995163" y="316011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Largest + 1: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4" name="Google Shape;344;p43"/>
          <p:cNvSpPr/>
          <p:nvPr/>
        </p:nvSpPr>
        <p:spPr>
          <a:xfrm>
            <a:off x="4622513" y="310896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1000 0000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43"/>
          <p:cNvSpPr/>
          <p:nvPr/>
        </p:nvSpPr>
        <p:spPr>
          <a:xfrm>
            <a:off x="1040460" y="3600646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Most Negative: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6" name="Google Shape;346;p43"/>
          <p:cNvSpPr/>
          <p:nvPr/>
        </p:nvSpPr>
        <p:spPr>
          <a:xfrm>
            <a:off x="4617285" y="3565734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1000 0000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3"/>
          <p:cNvSpPr/>
          <p:nvPr/>
        </p:nvSpPr>
        <p:spPr>
          <a:xfrm>
            <a:off x="4622513" y="268466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Largest: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8" name="Google Shape;348;p43"/>
          <p:cNvSpPr/>
          <p:nvPr/>
        </p:nvSpPr>
        <p:spPr>
          <a:xfrm>
            <a:off x="4599875" y="3125200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Largest + 1: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9" name="Google Shape;349;p43"/>
          <p:cNvSpPr/>
          <p:nvPr/>
        </p:nvSpPr>
        <p:spPr>
          <a:xfrm>
            <a:off x="4599873" y="3600659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Most Negative:</a:t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1a</a:t>
            </a:r>
            <a:endParaRPr/>
          </a:p>
        </p:txBody>
      </p:sp>
      <p:sp>
        <p:nvSpPr>
          <p:cNvPr id="355" name="Google Shape;355;p44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What is the largest 8-bit integer? What happens when we add 1? What is the </a:t>
            </a:r>
            <a:r>
              <a:rPr b="1" lang="en"/>
              <a:t>most negative </a:t>
            </a:r>
            <a:r>
              <a:rPr lang="en"/>
              <a:t>integer we can represent?</a:t>
            </a:r>
            <a:endParaRPr/>
          </a:p>
        </p:txBody>
      </p:sp>
      <p:graphicFrame>
        <p:nvGraphicFramePr>
          <p:cNvPr id="356" name="Google Shape;356;p44"/>
          <p:cNvGraphicFramePr/>
          <p:nvPr/>
        </p:nvGraphicFramePr>
        <p:xfrm>
          <a:off x="952500" y="219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Unsigned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Two’s Complement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0b11111111 (255)</a:t>
                      </a:r>
                      <a:endParaRPr sz="1800" u="none" cap="none" strike="noStrike">
                        <a:solidFill>
                          <a:schemeClr val="accen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0b01111111 (127)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0b00000000 (0)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0b10000000 (-128)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N/A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0b10000000 (-128)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7" name="Google Shape;357;p44"/>
          <p:cNvSpPr/>
          <p:nvPr/>
        </p:nvSpPr>
        <p:spPr>
          <a:xfrm>
            <a:off x="4615268" y="268466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0111 1111</a:t>
            </a:r>
            <a:endParaRPr b="1" i="0" sz="1800" u="none" cap="none" strike="noStrik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8" name="Google Shape;358;p44"/>
          <p:cNvSpPr/>
          <p:nvPr/>
        </p:nvSpPr>
        <p:spPr>
          <a:xfrm>
            <a:off x="4622513" y="3108963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1000 0000</a:t>
            </a:r>
            <a:endParaRPr b="1" i="0" sz="1800" u="none" cap="none" strike="noStrik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9" name="Google Shape;359;p44"/>
          <p:cNvSpPr/>
          <p:nvPr/>
        </p:nvSpPr>
        <p:spPr>
          <a:xfrm>
            <a:off x="4615285" y="3533284"/>
            <a:ext cx="34758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1000 0000</a:t>
            </a:r>
            <a:endParaRPr b="1" i="0" sz="1800" u="none" cap="none" strike="noStrik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1b</a:t>
            </a:r>
            <a:endParaRPr/>
          </a:p>
        </p:txBody>
      </p:sp>
      <p:sp>
        <p:nvSpPr>
          <p:cNvPr id="365" name="Google Shape;365;p45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What are the 8-bit representations of the following numbers?</a:t>
            </a:r>
            <a:endParaRPr/>
          </a:p>
        </p:txBody>
      </p:sp>
      <p:graphicFrame>
        <p:nvGraphicFramePr>
          <p:cNvPr id="366" name="Google Shape;366;p45"/>
          <p:cNvGraphicFramePr/>
          <p:nvPr/>
        </p:nvGraphicFramePr>
        <p:xfrm>
          <a:off x="952500" y="219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{27419380-5E15-45A1-BC7A-E96D3A55C883}</a:tableStyleId>
              </a:tblPr>
              <a:tblGrid>
                <a:gridCol w="941875"/>
                <a:gridCol w="3148550"/>
                <a:gridCol w="3148550"/>
              </a:tblGrid>
              <a:tr h="4590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Unsigned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Two’s Complement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0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 39: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0b00100111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0b00100111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0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-39: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1" lang="en" sz="1800" u="none" cap="none" strike="noStrike">
                          <a:solidFill>
                            <a:schemeClr val="accen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Can’t do it!</a:t>
                      </a:r>
                      <a:endParaRPr b="1" i="1" sz="1800" u="none" cap="none" strike="noStrike">
                        <a:solidFill>
                          <a:schemeClr val="accen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0b11011001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0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dk2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127:</a:t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0b01111111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chemeClr val="accent1"/>
                          </a:solidFill>
                          <a:latin typeface="IBM Plex Mono"/>
                          <a:ea typeface="IBM Plex Mono"/>
                          <a:cs typeface="IBM Plex Mono"/>
                          <a:sym typeface="IBM Plex Mono"/>
                        </a:rPr>
                        <a:t>0b01111111</a:t>
                      </a:r>
                      <a:endParaRPr b="1" sz="1800" u="none" cap="none" strike="noStrike">
                        <a:solidFill>
                          <a:schemeClr val="accent1"/>
                        </a:solidFill>
                        <a:latin typeface="IBM Plex Mono"/>
                        <a:ea typeface="IBM Plex Mono"/>
                        <a:cs typeface="IBM Plex Mono"/>
                        <a:sym typeface="IBM Plex Mon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67" name="Google Shape;367;p45"/>
          <p:cNvSpPr/>
          <p:nvPr/>
        </p:nvSpPr>
        <p:spPr>
          <a:xfrm>
            <a:off x="1921750" y="3140213"/>
            <a:ext cx="61545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45"/>
          <p:cNvSpPr/>
          <p:nvPr/>
        </p:nvSpPr>
        <p:spPr>
          <a:xfrm>
            <a:off x="1921755" y="2683864"/>
            <a:ext cx="61545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45"/>
          <p:cNvSpPr/>
          <p:nvPr/>
        </p:nvSpPr>
        <p:spPr>
          <a:xfrm>
            <a:off x="1921758" y="3596575"/>
            <a:ext cx="60861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45"/>
          <p:cNvSpPr txBox="1"/>
          <p:nvPr/>
        </p:nvSpPr>
        <p:spPr>
          <a:xfrm>
            <a:off x="5042925" y="4229775"/>
            <a:ext cx="3148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" sz="1800" u="none" cap="none" strike="noStrike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Remember!</a:t>
            </a:r>
            <a:r>
              <a:rPr b="1" i="1" lang="en" sz="1800" u="none" cap="none" strike="noStrike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 -x = ~x + 1</a:t>
            </a:r>
            <a:endParaRPr b="1" i="1" sz="1800" u="none" cap="none" strike="noStrike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371" name="Google Shape;371;p45"/>
          <p:cNvCxnSpPr>
            <a:stCxn id="370" idx="3"/>
            <a:endCxn id="368" idx="3"/>
          </p:cNvCxnSpPr>
          <p:nvPr/>
        </p:nvCxnSpPr>
        <p:spPr>
          <a:xfrm rot="10800000">
            <a:off x="8076225" y="2878425"/>
            <a:ext cx="115200" cy="1637700"/>
          </a:xfrm>
          <a:prstGeom prst="bentConnector3">
            <a:avLst>
              <a:gd fmla="val -206706" name="adj1"/>
            </a:avLst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2</a:t>
            </a:r>
            <a:endParaRPr/>
          </a:p>
        </p:txBody>
      </p:sp>
      <p:sp>
        <p:nvSpPr>
          <p:cNvPr id="377" name="Google Shape;377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Take the 32-bit numeral 0xC0800000. Circle the number representation below that has the most negative value for this numeral.</a:t>
            </a:r>
            <a:endParaRPr/>
          </a:p>
        </p:txBody>
      </p:sp>
      <p:sp>
        <p:nvSpPr>
          <p:cNvPr id="378" name="Google Shape;378;p46"/>
          <p:cNvSpPr/>
          <p:nvPr/>
        </p:nvSpPr>
        <p:spPr>
          <a:xfrm>
            <a:off x="898425" y="2411875"/>
            <a:ext cx="70344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Sign &amp; Magnitude		Two’s Complement		Unsigned</a:t>
            </a:r>
            <a:endParaRPr b="0" i="0" sz="20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9" name="Google Shape;379;p46"/>
          <p:cNvSpPr/>
          <p:nvPr/>
        </p:nvSpPr>
        <p:spPr>
          <a:xfrm>
            <a:off x="784475" y="2249825"/>
            <a:ext cx="2486700" cy="747600"/>
          </a:xfrm>
          <a:prstGeom prst="ellipse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3</a:t>
            </a:r>
            <a:endParaRPr/>
          </a:p>
        </p:txBody>
      </p:sp>
      <p:sp>
        <p:nvSpPr>
          <p:cNvPr id="385" name="Google Shape;385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Given the 4-bit bit vector 0b1101, what is its value in decimal (base 10)? Circle your answer.</a:t>
            </a:r>
            <a:endParaRPr/>
          </a:p>
        </p:txBody>
      </p:sp>
      <p:sp>
        <p:nvSpPr>
          <p:cNvPr id="386" name="Google Shape;386;p47"/>
          <p:cNvSpPr/>
          <p:nvPr/>
        </p:nvSpPr>
        <p:spPr>
          <a:xfrm>
            <a:off x="939400" y="2377050"/>
            <a:ext cx="70344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				-3				-5				Undefined</a:t>
            </a:r>
            <a:endParaRPr b="0" i="0" sz="20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Exercise 3</a:t>
            </a:r>
            <a:endParaRPr/>
          </a:p>
        </p:txBody>
      </p:sp>
      <p:sp>
        <p:nvSpPr>
          <p:cNvPr id="392" name="Google Shape;392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Given the 4-bit bit vector 0b1101, what is its value in decimal (base 10)? Circle your answer.</a:t>
            </a:r>
            <a:endParaRPr/>
          </a:p>
        </p:txBody>
      </p:sp>
      <p:sp>
        <p:nvSpPr>
          <p:cNvPr id="393" name="Google Shape;393;p48"/>
          <p:cNvSpPr/>
          <p:nvPr/>
        </p:nvSpPr>
        <p:spPr>
          <a:xfrm>
            <a:off x="939400" y="2377050"/>
            <a:ext cx="7034400" cy="38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				-3				-5				Undefined</a:t>
            </a:r>
            <a:endParaRPr b="0" i="0" sz="20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4" name="Google Shape;394;p48"/>
          <p:cNvSpPr/>
          <p:nvPr/>
        </p:nvSpPr>
        <p:spPr>
          <a:xfrm>
            <a:off x="5950150" y="2197950"/>
            <a:ext cx="2486700" cy="747600"/>
          </a:xfrm>
          <a:prstGeom prst="ellipse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Pointer Operations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3999900" cy="15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8197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400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&amp;p</a:t>
            </a:r>
            <a:endParaRPr b="1" sz="2400">
              <a:solidFill>
                <a:schemeClr val="accent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Gives the memory address of the variable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r>
              <a:rPr lang="en"/>
              <a:t>, rather than its value.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832400" y="1152475"/>
            <a:ext cx="3999900" cy="15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400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</a:t>
            </a:r>
            <a:endParaRPr b="1" sz="2400">
              <a:solidFill>
                <a:schemeClr val="accent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Give the value at address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r>
              <a:rPr lang="en"/>
              <a:t>, rather than the value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r>
              <a:rPr lang="en"/>
              <a:t> itself. We often call this “dereferencing.”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311700" y="3116550"/>
            <a:ext cx="8300100" cy="16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Say we had a variable </a:t>
            </a:r>
            <a:r>
              <a:rPr b="1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with the value </a:t>
            </a:r>
            <a:r>
              <a:rPr b="1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0x15F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stored at </a:t>
            </a:r>
            <a:r>
              <a:rPr b="1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0x400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Then:</a:t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expression </a:t>
            </a:r>
            <a:r>
              <a:rPr b="1" i="0" lang="en" sz="1800" u="none" cap="none" strike="noStrike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&amp;x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would evaluate to 0x400</a:t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expression </a:t>
            </a:r>
            <a:r>
              <a:rPr b="1" i="0" lang="en" sz="1800" u="none" cap="none" strike="noStrike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would evaluate to 0x15F</a:t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expression </a:t>
            </a:r>
            <a:r>
              <a:rPr b="1" i="0" lang="en" sz="1800" u="none" cap="none" strike="noStrike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*x</a:t>
            </a:r>
            <a:r>
              <a:rPr b="0" i="0" lang="en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would evaluate to (the value stored at address 0x15F)</a:t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Pointer Arithmetic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In C, arithmetic on pointers (++, +, --, -) is </a:t>
            </a:r>
            <a:r>
              <a:rPr i="1" lang="en"/>
              <a:t>scaled by the size of the data type the pointer points to</a:t>
            </a:r>
            <a:r>
              <a:rPr lang="en"/>
              <a:t>. Consider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r>
              <a:rPr lang="en"/>
              <a:t> declared with pointer </a:t>
            </a:r>
            <a:r>
              <a:rPr b="1" lang="en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type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* p</a:t>
            </a:r>
            <a:r>
              <a:rPr lang="en"/>
              <a:t>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expression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p = p + i</a:t>
            </a:r>
            <a:r>
              <a:rPr lang="en"/>
              <a:t> will change the value of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p</a:t>
            </a:r>
            <a:r>
              <a:rPr lang="en"/>
              <a:t> (an address) by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i*</a:t>
            </a:r>
            <a:r>
              <a:rPr b="1" lang="en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sizeof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(</a:t>
            </a:r>
            <a:r>
              <a:rPr b="1" lang="en">
                <a:solidFill>
                  <a:schemeClr val="accent2"/>
                </a:solidFill>
                <a:latin typeface="IBM Plex Mono"/>
                <a:ea typeface="IBM Plex Mono"/>
                <a:cs typeface="IBM Plex Mono"/>
                <a:sym typeface="IBM Plex Mono"/>
              </a:rPr>
              <a:t>type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)</a:t>
            </a:r>
            <a:r>
              <a:rPr lang="en"/>
              <a:t> (in bytes).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contrast, the line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*p = *p + 1</a:t>
            </a:r>
            <a:r>
              <a:rPr lang="en"/>
              <a:t> will perform regular arithmetic unless </a:t>
            </a:r>
            <a:r>
              <a:rPr b="1" lang="en">
                <a:latin typeface="IBM Plex Mono"/>
                <a:ea typeface="IBM Plex Mono"/>
                <a:cs typeface="IBM Plex Mono"/>
                <a:sym typeface="IBM Plex Mono"/>
              </a:rPr>
              <a:t>*p</a:t>
            </a:r>
            <a:r>
              <a:rPr lang="en"/>
              <a:t> is also of a pointer data type.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What About Arrays?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int y[10];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int *z;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z = y;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y[2] = 5;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z[2] = 5;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*(z + 2) = 5;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Arrays in C are contiguous chunks of memory, but they have a special relationship with pointers.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If we have an array variable, it functions like a constant pointer to the first element in the array (note: not always! e.g. </a:t>
            </a:r>
            <a:r>
              <a:rPr lang="en">
                <a:latin typeface="IBM Plex Mono"/>
                <a:ea typeface="IBM Plex Mono"/>
                <a:cs typeface="IBM Plex Mono"/>
                <a:sym typeface="IBM Plex Mono"/>
              </a:rPr>
              <a:t>sizeof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We will discuss arrays in more detail in a future section!</a:t>
            </a: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2920350" y="2764021"/>
            <a:ext cx="112200" cy="1570200"/>
          </a:xfrm>
          <a:prstGeom prst="rightBracket">
            <a:avLst>
              <a:gd fmla="val 0" name="adj"/>
            </a:avLst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3032550" y="3231218"/>
            <a:ext cx="39588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" sz="1200" u="none" cap="none" strike="noStrike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These are</a:t>
            </a:r>
            <a:endParaRPr b="1" i="1" sz="1200" u="none" cap="none" strike="noStrike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" sz="1200" u="none" cap="none" strike="noStrike">
                <a:solidFill>
                  <a:schemeClr val="accent4"/>
                </a:solidFill>
                <a:latin typeface="IBM Plex Mono"/>
                <a:ea typeface="IBM Plex Mono"/>
                <a:cs typeface="IBM Plex Mono"/>
                <a:sym typeface="IBM Plex Mono"/>
              </a:rPr>
              <a:t>equivalent!</a:t>
            </a:r>
            <a:endParaRPr b="1" i="1" sz="1200" u="none" cap="none" strike="noStrike">
              <a:solidFill>
                <a:schemeClr val="accent4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Consider the code to the left. How can we represent the result after each line diagrammatically?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Declare two variables, an int and a pointer to an int.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Note that neither is initialized! We’ve set aside space for the variables but they’re full of garbage.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/>
          <p:nvPr/>
        </p:nvSpPr>
        <p:spPr>
          <a:xfrm>
            <a:off x="5403375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6942700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5403375" y="38659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6942700" y="3903000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1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accent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x;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int *ptr;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lt2"/>
                </a:solidFill>
                <a:highlight>
                  <a:schemeClr val="accent1"/>
                </a:highlight>
                <a:latin typeface="IBM Plex Mono"/>
                <a:ea typeface="IBM Plex Mono"/>
                <a:cs typeface="IBM Plex Mono"/>
                <a:sym typeface="IBM Plex Mono"/>
              </a:rPr>
              <a:t>ptr = &amp;x;</a:t>
            </a:r>
            <a:endParaRPr sz="2400">
              <a:solidFill>
                <a:schemeClr val="lt2"/>
              </a:solidFill>
              <a:highlight>
                <a:schemeClr val="accent1"/>
              </a:highlight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 = 5;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*ptr = 200;</a:t>
            </a:r>
            <a:endParaRPr sz="2400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IBM Plex Mono"/>
                <a:ea typeface="IBM Plex Mono"/>
                <a:cs typeface="IBM Plex Mono"/>
                <a:sym typeface="IBM Plex Mono"/>
              </a:rPr>
              <a:t>ptr += 2;</a:t>
            </a:r>
            <a:endParaRPr sz="2400"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21" name="Google Shape;121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We use the address-of operator to assign the address where the variable x is stored to ptr.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Remember, a pointer is just a variable which holds an address!</a:t>
            </a: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5403375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1"/>
          <p:cNvSpPr/>
          <p:nvPr/>
        </p:nvSpPr>
        <p:spPr>
          <a:xfrm>
            <a:off x="6942700" y="3273900"/>
            <a:ext cx="629100" cy="62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5403375" y="3865975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ptr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6942700" y="3903000"/>
            <a:ext cx="6291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IBM Plex Mono"/>
                <a:ea typeface="IBM Plex Mono"/>
                <a:cs typeface="IBM Plex Mono"/>
                <a:sym typeface="IBM Plex Mono"/>
              </a:rPr>
              <a:t>x</a:t>
            </a:r>
            <a:endParaRPr b="0" i="0" sz="1800" u="none" cap="none" strike="noStrike">
              <a:solidFill>
                <a:schemeClr val="dk2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cxnSp>
        <p:nvCxnSpPr>
          <p:cNvPr id="126" name="Google Shape;126;p21"/>
          <p:cNvCxnSpPr/>
          <p:nvPr/>
        </p:nvCxnSpPr>
        <p:spPr>
          <a:xfrm flipH="1" rot="10800000">
            <a:off x="5692099" y="3588450"/>
            <a:ext cx="1243200" cy="9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351E1A"/>
      </a:dk1>
      <a:lt1>
        <a:srgbClr val="FFFFFF"/>
      </a:lt1>
      <a:dk2>
        <a:srgbClr val="533029"/>
      </a:dk2>
      <a:lt2>
        <a:srgbClr val="F8ECD4"/>
      </a:lt2>
      <a:accent1>
        <a:srgbClr val="9E2E3E"/>
      </a:accent1>
      <a:accent2>
        <a:srgbClr val="3060A0"/>
      </a:accent2>
      <a:accent3>
        <a:srgbClr val="DC8C1D"/>
      </a:accent3>
      <a:accent4>
        <a:srgbClr val="398E41"/>
      </a:accent4>
      <a:accent5>
        <a:srgbClr val="CB5624"/>
      </a:accent5>
      <a:accent6>
        <a:srgbClr val="8F5195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