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2.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3.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4.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notesSlides/notesSlide17.xml" ContentType="application/vnd.openxmlformats-officedocument.presentationml.notesSlide+xml"/>
  <Override PartName="/ppt/ink/ink2.xml" ContentType="application/inkml+xml"/>
  <Override PartName="/ppt/notesSlides/notesSlide18.xml" ContentType="application/vnd.openxmlformats-officedocument.presentationml.notesSlide+xml"/>
  <Override PartName="/ppt/ink/ink3.xml" ContentType="application/inkml+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19.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20.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1.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22.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notesSlides/notesSlide23.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notesSlides/notesSlide24.xml" ContentType="application/vnd.openxmlformats-officedocument.presentationml.notesSlide+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notesSlides/notesSlide25.xml" ContentType="application/vnd.openxmlformats-officedocument.presentationml.notesSlide+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notesSlides/notesSlide26.xml" ContentType="application/vnd.openxmlformats-officedocument.presentationml.notesSlide+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notesSlides/notesSlide27.xml" ContentType="application/vnd.openxmlformats-officedocument.presentationml.notesSlide+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notesSlides/notesSlide28.xml" ContentType="application/vnd.openxmlformats-officedocument.presentationml.notesSlide+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notesSlides/notesSlide29.xml" ContentType="application/vnd.openxmlformats-officedocument.presentationml.notesSlide+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notesSlides/notesSlide30.xml" ContentType="application/vnd.openxmlformats-officedocument.presentationml.notesSlide+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notesSlides/notesSlide31.xml" ContentType="application/vnd.openxmlformats-officedocument.presentationml.notesSlide+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ink/ink8.xml" ContentType="application/inkml+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17" r:id="rId1"/>
  </p:sldMasterIdLst>
  <p:notesMasterIdLst>
    <p:notesMasterId r:id="rId71"/>
  </p:notesMasterIdLst>
  <p:handoutMasterIdLst>
    <p:handoutMasterId r:id="rId72"/>
  </p:handoutMasterIdLst>
  <p:sldIdLst>
    <p:sldId id="770" r:id="rId2"/>
    <p:sldId id="841" r:id="rId3"/>
    <p:sldId id="756" r:id="rId4"/>
    <p:sldId id="842" r:id="rId5"/>
    <p:sldId id="843" r:id="rId6"/>
    <p:sldId id="780" r:id="rId7"/>
    <p:sldId id="788" r:id="rId8"/>
    <p:sldId id="789" r:id="rId9"/>
    <p:sldId id="791" r:id="rId10"/>
    <p:sldId id="790" r:id="rId11"/>
    <p:sldId id="787" r:id="rId12"/>
    <p:sldId id="792" r:id="rId13"/>
    <p:sldId id="793" r:id="rId14"/>
    <p:sldId id="831" r:id="rId15"/>
    <p:sldId id="832" r:id="rId16"/>
    <p:sldId id="784" r:id="rId17"/>
    <p:sldId id="778" r:id="rId18"/>
    <p:sldId id="620" r:id="rId19"/>
    <p:sldId id="618" r:id="rId20"/>
    <p:sldId id="774" r:id="rId21"/>
    <p:sldId id="779" r:id="rId22"/>
    <p:sldId id="773" r:id="rId23"/>
    <p:sldId id="685" r:id="rId24"/>
    <p:sldId id="775" r:id="rId25"/>
    <p:sldId id="837" r:id="rId26"/>
    <p:sldId id="839" r:id="rId27"/>
    <p:sldId id="840" r:id="rId28"/>
    <p:sldId id="767" r:id="rId29"/>
    <p:sldId id="648" r:id="rId30"/>
    <p:sldId id="649" r:id="rId31"/>
    <p:sldId id="786" r:id="rId32"/>
    <p:sldId id="594" r:id="rId33"/>
    <p:sldId id="643" r:id="rId34"/>
    <p:sldId id="776" r:id="rId35"/>
    <p:sldId id="721" r:id="rId36"/>
    <p:sldId id="743" r:id="rId37"/>
    <p:sldId id="758" r:id="rId38"/>
    <p:sldId id="759" r:id="rId39"/>
    <p:sldId id="595" r:id="rId40"/>
    <p:sldId id="725" r:id="rId41"/>
    <p:sldId id="644" r:id="rId42"/>
    <p:sldId id="777" r:id="rId43"/>
    <p:sldId id="630" r:id="rId44"/>
    <p:sldId id="654" r:id="rId45"/>
    <p:sldId id="762" r:id="rId46"/>
    <p:sldId id="761" r:id="rId47"/>
    <p:sldId id="785" r:id="rId48"/>
    <p:sldId id="817" r:id="rId49"/>
    <p:sldId id="835" r:id="rId50"/>
    <p:sldId id="818" r:id="rId51"/>
    <p:sldId id="807" r:id="rId52"/>
    <p:sldId id="808" r:id="rId53"/>
    <p:sldId id="809" r:id="rId54"/>
    <p:sldId id="821" r:id="rId55"/>
    <p:sldId id="830" r:id="rId56"/>
    <p:sldId id="822" r:id="rId57"/>
    <p:sldId id="820" r:id="rId58"/>
    <p:sldId id="823" r:id="rId59"/>
    <p:sldId id="825" r:id="rId60"/>
    <p:sldId id="811" r:id="rId61"/>
    <p:sldId id="826" r:id="rId62"/>
    <p:sldId id="828" r:id="rId63"/>
    <p:sldId id="810" r:id="rId64"/>
    <p:sldId id="812" r:id="rId65"/>
    <p:sldId id="813" r:id="rId66"/>
    <p:sldId id="814" r:id="rId67"/>
    <p:sldId id="815" r:id="rId68"/>
    <p:sldId id="829" r:id="rId69"/>
    <p:sldId id="834" r:id="rId70"/>
  </p:sldIdLst>
  <p:sldSz cx="9144000" cy="6858000" type="screen4x3"/>
  <p:notesSz cx="9296400" cy="7010400"/>
  <p:custDataLst>
    <p:tags r:id="rId73"/>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don Holt" initials="B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2A85"/>
    <a:srgbClr val="50CC97"/>
    <a:srgbClr val="FFFF99"/>
    <a:srgbClr val="4E6F21"/>
    <a:srgbClr val="3E6353"/>
    <a:srgbClr val="C00000"/>
    <a:srgbClr val="0000FF"/>
    <a:srgbClr val="F6F5BD"/>
    <a:srgbClr val="FF6600"/>
    <a:srgbClr val="000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085" autoAdjust="0"/>
  </p:normalViewPr>
  <p:slideViewPr>
    <p:cSldViewPr snapToObjects="1">
      <p:cViewPr varScale="1">
        <p:scale>
          <a:sx n="98" d="100"/>
          <a:sy n="98" d="100"/>
        </p:scale>
        <p:origin x="95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Objects="1">
      <p:cViewPr varScale="1">
        <p:scale>
          <a:sx n="111" d="100"/>
          <a:sy n="111" d="100"/>
        </p:scale>
        <p:origin x="2488" y="20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49581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9-24T07:31:22.061"/>
    </inkml:context>
    <inkml:brush xml:id="br0">
      <inkml:brushProperty name="width" value="0.05" units="cm"/>
      <inkml:brushProperty name="height" value="0.05" units="cm"/>
    </inkml:brush>
  </inkml:definitions>
  <inkml:trace contextRef="#ctx0" brushRef="#br0">1 0 15288 0 0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9-24T07:31:22.061"/>
    </inkml:context>
    <inkml:brush xml:id="br0">
      <inkml:brushProperty name="width" value="0.05" units="cm"/>
      <inkml:brushProperty name="height" value="0.05" units="cm"/>
    </inkml:brush>
  </inkml:definitions>
  <inkml:trace contextRef="#ctx0" brushRef="#br0">1 0 15288 0 0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9-24T07:31:22.061"/>
    </inkml:context>
    <inkml:brush xml:id="br0">
      <inkml:brushProperty name="width" value="0.05" units="cm"/>
      <inkml:brushProperty name="height" value="0.05" units="cm"/>
    </inkml:brush>
  </inkml:definitions>
  <inkml:trace contextRef="#ctx0" brushRef="#br0">1 0 15288 0 0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17T17:40:05.421"/>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1205 340 16383,'-38'9'0,"5"-1"0,15-8 0,0 8 0,-8-6 0,7 14 0,-73 5 0,31 3 0,-17 5 0,-1 0 0,10 0 0,20-9 0,4-1 0,9-3 0,9-14 0,1 6 0,8-8 0,-8 8 0,-1 1 0,-28 13 0,15-3 0,-7 2 0,29-3 0,10 0 0,8 0 0,0 0 0,0-1 0,0 28 0,0-12 0,1 22 0,-2 2 0,-7-6 0,6 34 0,-14-51 0,14-14 0,-14 6 0,15-1 0,-7 3 0,23 17 0,7 4 0,-5 1 0,3 26 0,-1 0 0,-11-26 0,-15 26 0,-5 0 0,0-26 0,-9 43 0,13-38 0,8-22 0,0 11 0,-8-26 0,-2 8 0,-7 2 0,7 26 0,2-13 0,-4 33 0,-2 12 0,0 4 0,5-36 0,0 0 0,-11 43 0,3 1 0,15-35 0,1-8 0,-11 14 0,12 17 0,0-60 0,0-8 0,0 7 0,0-5 0,8 14 0,-6-14 0,6 5 0,-8 1 0,-11 21 0,8-7 0,-14 34 0,-1 4 0,13-18 0,-7 4 0,1-3 0,11-28 0,0-13 0,0 6 0,0-8 0,0-1 0,0 1 0,0 8 0,0-6 0,0 33 0,0-21 0,-8 23 0,6 0 0,-6-23 0,8 40 0,8-55 0,-6 25 0,6-32 0,-8 8 0,0 27 0,0-21 0,0 29 0,0-6 0,0 37 0,0 8 0,0-38 0,0 0 0,0 42 0,0 4 0,0-18 0,0-8 0,0 5 0,0 1 0,0-8 0,0-40 0,0 13 0,0-27 0,0 0 0,8 0 0,29 3 0,-4-10 0,39 15 0,7 5 0,0 3 0,-13-4 0,6-1 0,6-3 0,-5-4 0,6 3 0,21-10 0,-4-4 0,-35 1 0,31-12 0,-72 0 0,-2-8 0,-11 14 0,1 3 0,10 11 0,10 14 0,35 6 0,7 0 0,-10 0 0,10-2 0,18 5 0,-17-9 0,-11-7 0,3 2 0,7-3 0,0-18 0,-8-6 0,-10 6 0,28-5 0,-10-6 0,-53-5 0,26 14 0,-25-12 0,28 26 0,53-17 0,-37 3 0,3-1 0,-1-5 0,-1 0 0,-2 6 0,-4 0 0,22-3 0,-20 16 0,-12-17 0,-21 6 0,-9-8 0,1 0 0,-8-8 0,6 6 0,-6 2 0,35 14 0,6 8 0,18-12 0,19-5 0,-6 0 0,14-1 0,3-1 0,-5-3 0,-18-4 0,-4-2 0,2 0 0,6-1 0,10 2 0,7-1 0,3 1 0,1-2 0,-1-1 0,-17 0 0,0-1 0,1 0 0,-1-2 0,0 0 0,-1-1 0,13-5 0,0-3 0,-1 0 0,-1 1 0,-2 4 0,13 4 0,-1 3 0,-4 0 0,-9-3 0,3-12 0,-8-2 0,-43 18 0,-44 15 0,4-1 0,43 7 0,-13-3 0,42 12 0,-14-20 0,13 14 0,10 0 0,5-13 0,0-2 0,-12 10 0,-3-1 0,-5-9 0,-5-4 0,23-17 0,-44 14 0,50-21 0,-73 16 0,-9 0 0,4 2 0,-4 0 0,18-1 0,27-13 0,-9 8 0,6-1 0,10-10 0,3-4 0,20-3 0,-3 0 0,-30 8 0,-4 2 0,36-15 0,-82 29 0,4-2 0,2-16 0,11 6 0,17-13 0,0 13 0,7-33 0,-22 29 0,3-48 0,-32 47 0,6-20 0,-6 28 0,24-1 0,-4 0 0,21 0 0,-13-8 0,14-1 0,5-25 0,1-7 0,5-14 0,-6 9 0,-8-6 0,-29 9 0,-11 5 0,-3-6 0,-24-29 0,16 79 0,10-20 0,20 20 0,13-41 0,12 21 0,-8-42 0,2 19 0,6-8 0,-4 5 0,-9 4 0,-2 0 0,9-10 0,0-7 0,-20 10 0,-37 17 0,-9 8 0,-1-16 0,-46 13 0,74 23 0,10 6 0,10-16 0,23-20 0,-11 5 0,9-10 0,0-11 0,-8-7 0,-6-9 0,-8-3 0,-4-7 0,-2 3 0,7-9 0,-15 2 0,-33 11 0,-17-2 0,7 19 0,0 12 0,-18 5 0,9 19 0,47 34 0,10-20 0,18 12 0,17-43 0,-13 12 0,1-13 0,-46-7 0,1 20 0,-17-13 0,-4-2 0,5 3 0,-27-15 0,55 36 0,2 15 0,16-9 0,2 0 0,8-8 0,-1-2 0,-25-65 0,11 43 0,-26-27 0,-9 2 0,7 33 0,2-4 0,-3 0 0,-15-1 0,27 15 0,-1-13 0,32 19 0,19-21 0,1 7 0,12-34 0,-3-4 0,-13 18 0,7-18 0,-12 4 0,-36 42 0,-2-13 0,-8 19 0,0 7 0,16 1 0,-4 2 0,22 14 0,-22-14 0,-4 6 0,-10 0 0,-13-6 0,13 6 0,-14-15 0,14 5 0,3-6 0,-15-19 0,19 29 0,-47-42 0,35 52 0,-20-26 0,27 23 0,8-9 0,-5 8 0,5-6 0,-16 14 0,6-14 0,-33 14 0,-8-11 0,-7-4 0,3 5 0,-7 0 0,-2-1 0,-12-2 0,-1 1 0,12 1 0,-5 0 0,3 1 0,0-1 0,-6 0 0,9 0 0,10 2 0,10 1 0,-7-7 0,-15-9 0,60 24 0,14-14 0,-22 6 0,12 0 0,-21-6 0,5 7 0,-50-8 0,-16-2 0,32 3 0,-3 0 0,-8 4 0,-10 2 0,-5 2 0,12 2 0,-7 0 0,-2 2 0,3 1 0,7 3 0,-2 5 0,7 2 0,-7 0 0,0-6 0,-10-1 0,-2 0 0,7 0 0,17 3 0,5 7 0,11-1 0,-36-9 0,59 0 0,8 0 0,-8 0 0,-1 8 0,-67-6 0,44 6 0,-44-8 0,66-8 0,3 6 0,-1-6 0,-2 8 0,-8 8 0,-45-8 0,-9 2 0,1 17 0,-4-17 0,-9-1 0,0 18 0,8-1 0,41-15 0,-2 0 0,-22 11 0,-10 4 0,17-6 0,9-7 0,-23 21 0,58-24 0,6 6 0,-6-8 0,9 0 0,-9 0 0,6 0 0,-14 0 0,15 0 0,-7 0 0,-19 0 0,20 8 0,-46-6 0,46 6 0,-20-8 0,27-8 0,1 6 0,-9 2 0,-2 2 0,-27 18 0,15-17 0,-34 20 0,34-20 0,-15 8 0,19-3 0,1-6 0,-59 6 0,52-8 0,-50 0 0,64 0 0,1 0 0,1 0 0,8 0 0,0 8 0,0-6 0,-26 18 0,11-17 0,-14 8 0,22-11 0,-1 0 0,6 0 0,-33 12 0,29-9 0,-29 16 0,25-9 0,1 0 0,1-2 0,8 0 0,0-6 0,0 6 0,8-8 0,3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17T17:42:30.10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35 16383,'49'-12'0,"8"6"0,-35 0 0,25-1 0,-36 10 0,17-9 0,-16 11 0,6 0 0,70 26 0,-49-18 0,23 3 0,2-3 0,-19-13 0,20-5 0,-29 4 0,-17-4 0,-8 10 0,18 4 0,-1 13 0,30-14 0,21-8 0,-10 4 0,22 19 0,6-18 0,-1-3 0,-22 7 0,-28-4 0,31-5 0,-37 5 0,-9-3 0,3 18 0,-12-11 0,52 32 0,23-29 0,-41 1 0,4-2 0,23-9 0,-5-4 0,-5 2 0,13 5 0,-73-3 0,9 3 0,34-5 0,-10 0 0,18-7 0,1-1 0,-18 4 0,34-11 0,-64 21 0,-4 0 0,9 1 0,-14 3 0,13-9 0,30-8 0,-5 4 0,31-16 0,14 7 0,-2 3 0,-17-4 0,16 2 0,-12 3 0,-58 8 0,-11 6 0,-8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17T17:42:34.93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1 101 16383,'77'-11'0,"0"1"0,-23 0 0,-2 2 0,16 6 0,-7 4 0,-15 3 0,28 4 0,-47-7 0,47 5 0,-13-10 0,1 0 0,17 9 0,-12-6 0,-10 1 0,-35 4 0,14-5 0,19 0 0,3 0 0,0 0 0,21-6 0,-3 0 0,-30 3 0,10-14 0,-39 15 0,-5-3 0,17-3 0,-7 6 0,52-5 0,-3-5 0,-5 9 0,-5-15 0,-30 17 0,-5 1 0,49 1 0,-53 10 0,32-10 0,-42 4 0,1-5 0,48 0 0,-39 0 0,33 0 0,-38 5 0,2-3 0,-1 8 0,4-3 0,-4-1 0,70-16 0,-49 7 0,13-5 0,-4 1 0,-26 7 0,7 0 0,-17 0 0,0 5 0,23-11 0,-13 9 0,32-3 0,-32 2 0,12 6 0,-26-3 0,13 7 0,-13-5 0,14 4 0,-9-11 0,22 8 0,-19-7 0,19 7 0,-27-3 0,7-3 0,2 3 0,3-5 0,21 0 0,-14-5 0,4 3 0,-14-3 0,0 10 0,1-3 0,18 3 0,-9-5 0,9-5 0,-18 3 0,-1 2 0,0 2 0,1 3 0,0-5 0,5 0 0,59-30 0,-43 23 0,49-23 0,-29 28 0,-5 4 0,-14-2 0,48 1 0,0-2 0,-41-7 0,33 12 0,-52-11 0,-16 12 0,1-5 0,9 0 0,9 0 0,8 0 0,13 0 0,-23-5 0,-1 4 0,-21 1 0,10 1 0,1 4 0,0-5 0,5 0 0,7 8 0,-3-6 0,47 6 0,-41-8 0,18 5 0,-2 2 0,-21 1 0,33 6 0,-30-9 0,8 2 0,13 3 0,-13 0 0,35-3 0,-1-23 0,2-4 0,16 11 0,-23-2 0,8-4 0,-17 5 0,-20 10 0,44 0 0,-61 6 0,-9-5 0,4 9 0,0-3 0,-4-1 0,9 0 0,-9-1 0,4-4 0,0 10 0,1-10 0,0 4 0,-1-5 0,0 0 0,2 5 0,-1-3 0,-1 3 0,0-10 0,1-2 0,0 1 0,5 0 0,-10 6 0,4 0 0,0-5 0,-4 4 0,9-4 0,-4 5 0,18 0 0,-9 0 0,9 0 0,-13 0 0,-4 0 0,-2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17T17:42:36.81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1 199 16383,'84'6'0,"0"-1"0,3-5 0,2 0 0,18 0 0,-20-1 0,-3-4 0,-20-4 0,9-4 0,-4 4 0,1 7 0,-4 1 0,-7-5 0,4 0 0,6 0 0,7 1 0,-9-1 0,30-6 0,-38 4 0,-2-3 0,18-8 0,-30 16 0,39-12 0,12-1 0,-18 14 0,-1 0 0,11-11 0,-2 0 0,-15 8 0,-13 1 0,-24-6 0,-5 2 0,-17 8 0,17 0 0,-12 0 0,17 0 0,-15 0 0,-1 0 0,-1 0 0,0 6 0,-4-5 0,4 9 0,0-8 0,1 3 0,0-5 0,-1 5 0,6-4 0,-9 15 0,13-8 0,-14 4 0,4-7 0,0 0 0,-4-4 0,10 5 0,-10-1 0,9-4 0,-4 4 0,0-5 0,5-5 0,-10 4 0,4-4 0,0-1 0,1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17T18:29:07.986"/>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636 342 16383,'0'43'0,"0"-17"0,0 4 0,0-19 0,-23 11 0,7-7 0,-58 26 0,41-30 0,-24 13 0,40-29 0,5 4 0,6 1 0,-15 6 0,6 11 0,-13-4 0,10 4 0,1-5 0,0 0 0,4 0 0,-22 9 0,13-12 0,-9 17 0,20-18 0,0 9 0,5-10 0,-6 8 0,0-7 0,-5 14 0,-1-9 0,5 4 0,-3-10 0,15 3 0,-9-3 0,3 4 0,1 1 0,0 5 0,6-4 0,0 4 0,-5 0 0,4-4 0,-10 9 0,10-3 0,-9-1 0,8-1 0,-3 0 0,5 1 0,0 0 0,0 17 0,0-13 0,0 8 0,0-7 0,0-10 0,0 4 0,0 0 0,0-4 0,0 9 0,0-9 0,0 4 0,0-5 0,0-1 0,0 1 0,0 0 0,0 0 0,0-1 0,0 1 0,0 0 0,0 0 0,0-1 0,0 6 0,0-4 0,0 4 0,0-5 0,0 0 0,0 5 0,0-4 0,0 9 0,0-4 0,0 6 0,0-1 0,0 1 0,0-1 0,0 1 0,0-6 0,0-1 0,0-5 0,0-1 0,5 1 0,-3 0 0,8 0 0,2-6 0,32 36 0,-14-33 0,20 38 0,-14-29 0,-15 2 0,14 1 0,-22-9 0,9 5 0,-9-4 0,4 4 0,-5-5 0,0-6 0,-1 0 0,1-1 0,-5 1 0,3 1 0,2 3 0,19-1 0,-5 9 0,5-8 0,-14 6 0,-5-15 0,5 10 0,14 5 0,-5 4 0,23 5 0,42 18 0,-44-23 0,33 16 0,-68-29 0,0 3 0,0-9 0,5 10 0,1 1 0,5-5 0,1 9 0,12-7 0,-9 3 0,21-3 0,-26-3 0,25 1 0,-13 3 0,18-1 0,10 11 0,5 1 0,29 0 0,-5 3 0,5 3 0,-11-1 0,-3-2 0,-10-6 0,4-1 0,10 2 0,8 1 0,-10-4 0,-15-6 0,-3-3 0,3 0 0,4 0 0,-2-2 0,14-4 0,-9-2 0,8 1 0,-4 6 0,-9 0 0,-38-3 0,29 10 0,-7-12 0,3-2 0,-5 1 0,4 0 0,20 0 0,11 0 0,-8 0 0,-15 0 0,-2 0 0,26 2 0,3-4 0,4-17 0,-6 0 0,-36 14 0,2 0 0,20-8 0,10-3 0,-17 7 0,-4 17 0,26-1 0,-39 5 0,-4 0 0,-9-3 0,37 1 0,0-5 0,-37-10 0,38-2 0,-67-5 0,-4 6 0,0 1 0,6-1 0,43-19 0,-14 13 0,31-2 0,26-2 0,-11 2 0,-27 5 0,2 0 0,8 0 0,12-2 0,3 0 0,-7 2 0,2 3 0,-5 1 0,-4 0 0,4-4 0,-2 1 0,19 7 0,-20 2 0,-53-1 0,-2 0 0,-6 0 0,6-10 0,2 2 0,23-18 0,3-4 0,-5 8 0,24-13 0,-3 0 0,-33 13 0,33-10 0,-54-3 0,4 19 0,-1-19 0,-2 27 0,14-12 0,61-13 0,-44 5 0,49-13 0,1-1 0,-48 14 0,18 1 0,-6-2 0,-38-1 0,-3 9 0,-4-54 0,-8 42 0,0-28 0,0 25 0,0-4 0,0-11 0,0-1 0,0 5 0,0-51 0,0 38 0,0 14 0,1-40 0,-2-5 0,-7 26 0,8-3 0,-7-6 0,-20 6 0,-5 11 0,4 16 0,1-12 0,-4-1 0,-17 11 0,23 24 0,-22-22 0,-4-1 0,2 11 0,7 4 0,-4-3 0,-6-3 0,1 5 0,-14 9 0,-10-19 0,-4 1 0,-12 18 0,37 3 0,-1-1 0,2 5 0,3 0 0,-34-16 0,-8 19 0,-3 0 0,43-7 0,1 0 0,-38 7 0,-2 4 0,20 0 0,6-1 0,-19-11 0,13 14 0,-14 4 0,13-1 0,-19-5 0,-1 3 0,-2 4 0,35 4 0,8 0 0,-20-3 0,19 9 0,4 1 0,2-3 0,-13-4 0,-11 3 0,-13 12 0,-1 1 0,8-11 0,-3-1 0,8 3 0,-5 2 0,11-4 0,-25 1 0,-1-6 0,17-5 0,28 12 0,-17-4 0,-3-1 0,2-5 0,-27 16 0,38-22 0,6-1 0,7 9 0,-32-11 0,-7-2 0,1 4 0,27-4 0,-7 1 0,-9 5 0,-8 3 0,11 0 0,-20-1 0,9 4 0,-12 2 0,17-1 0,18-1 0,5 3 0,-6 0 0,-6-6 0,2-2 0,-14 9 0,5-2 0,-11 0 0,14 1 0,10 5 0,-2-3 0,-2-2 0,-25-7 0,47 5 0,-63-3 0,38 3 0,14-5 0,-28 7 0,-3 3 0,19 1 0,0-2 0,4 1 0,20 3 0,21-12 0,-10-1 0,-7-1 0,3-4 0,-47 17 0,46-14 0,-27 13 0,48-11 0,2-4 0,5 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4074249" cy="334326"/>
          </a:xfrm>
          <a:prstGeom prst="rect">
            <a:avLst/>
          </a:prstGeom>
          <a:noFill/>
          <a:ln w="9525">
            <a:noFill/>
            <a:miter lim="800000"/>
            <a:headEnd/>
            <a:tailEnd/>
          </a:ln>
          <a:effectLst/>
        </p:spPr>
        <p:txBody>
          <a:bodyPr vert="horz" wrap="square" lIns="88285" tIns="44143" rIns="88285" bIns="44143"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5238319" y="0"/>
            <a:ext cx="4074249" cy="334326"/>
          </a:xfrm>
          <a:prstGeom prst="rect">
            <a:avLst/>
          </a:prstGeom>
          <a:noFill/>
          <a:ln w="9525">
            <a:noFill/>
            <a:miter lim="800000"/>
            <a:headEnd/>
            <a:tailEnd/>
          </a:ln>
          <a:effectLst/>
        </p:spPr>
        <p:txBody>
          <a:bodyPr vert="horz" wrap="square" lIns="88285" tIns="44143" rIns="88285" bIns="44143"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2873375" y="501650"/>
            <a:ext cx="3565525" cy="2674938"/>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1261077" y="3343261"/>
            <a:ext cx="6790414" cy="3120376"/>
          </a:xfrm>
          <a:prstGeom prst="rect">
            <a:avLst/>
          </a:prstGeom>
          <a:noFill/>
          <a:ln w="9525">
            <a:noFill/>
            <a:miter lim="800000"/>
            <a:headEnd/>
            <a:tailEnd/>
          </a:ln>
          <a:effectLst/>
        </p:spPr>
        <p:txBody>
          <a:bodyPr vert="horz" wrap="square" lIns="88285" tIns="44143" rIns="88285" bIns="4414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08582" name="Rectangle 6"/>
          <p:cNvSpPr>
            <a:spLocks noGrp="1" noChangeArrowheads="1"/>
          </p:cNvSpPr>
          <p:nvPr>
            <p:ph type="ftr" sz="quarter" idx="4"/>
          </p:nvPr>
        </p:nvSpPr>
        <p:spPr bwMode="auto">
          <a:xfrm>
            <a:off x="0" y="6686521"/>
            <a:ext cx="4074249" cy="334326"/>
          </a:xfrm>
          <a:prstGeom prst="rect">
            <a:avLst/>
          </a:prstGeom>
          <a:noFill/>
          <a:ln w="9525">
            <a:noFill/>
            <a:miter lim="800000"/>
            <a:headEnd/>
            <a:tailEnd/>
          </a:ln>
          <a:effectLst/>
        </p:spPr>
        <p:txBody>
          <a:bodyPr vert="horz" wrap="square" lIns="88285" tIns="44143" rIns="88285" bIns="44143"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5238319" y="6686521"/>
            <a:ext cx="4074249" cy="334326"/>
          </a:xfrm>
          <a:prstGeom prst="rect">
            <a:avLst/>
          </a:prstGeom>
          <a:noFill/>
          <a:ln w="9525">
            <a:noFill/>
            <a:miter lim="800000"/>
            <a:headEnd/>
            <a:tailEnd/>
          </a:ln>
          <a:effectLst/>
        </p:spPr>
        <p:txBody>
          <a:bodyPr vert="horz" wrap="square" lIns="88285" tIns="44143" rIns="88285" bIns="44143"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1162335635"/>
      </p:ext>
    </p:extLst>
  </p:cSld>
  <p:clrMap bg1="lt1" tx1="dk1" bg2="lt2" tx2="dk2" accent1="accent1" accent2="accent2" accent3="accent3" accent4="accent4" accent5="accent5" accent6="accent6" hlink="hlink" folHlink="folHlink"/>
  <p:hf hdr="0" ftr="0" dt="0"/>
  <p:notesStyle>
    <a:lvl1pPr marL="137160" indent="-137160" algn="l" rtl="0" eaLnBrk="0" fontAlgn="base" hangingPunct="0">
      <a:spcBef>
        <a:spcPct val="30000"/>
      </a:spcBef>
      <a:spcAft>
        <a:spcPct val="0"/>
      </a:spcAft>
      <a:buFont typeface=".AppleSystemUIFont" charset="-120"/>
      <a:buChar char="–"/>
      <a:defRPr sz="1400" b="0" i="0" kern="1200">
        <a:solidFill>
          <a:schemeClr val="tx1"/>
        </a:solidFill>
        <a:latin typeface="Roboto Regular" charset="0"/>
        <a:ea typeface="Roboto Regular" charset="0"/>
        <a:cs typeface="Roboto Regular" charset="0"/>
      </a:defRPr>
    </a:lvl1pPr>
    <a:lvl2pPr marL="320040" indent="-137160" algn="l" rtl="0" eaLnBrk="0" fontAlgn="base" hangingPunct="0">
      <a:spcBef>
        <a:spcPct val="30000"/>
      </a:spcBef>
      <a:spcAft>
        <a:spcPct val="0"/>
      </a:spcAft>
      <a:buFont typeface=".AppleSystemUIFont" charset="-120"/>
      <a:buChar char="–"/>
      <a:defRPr sz="1400" b="0" i="0" kern="1200">
        <a:solidFill>
          <a:schemeClr val="tx1"/>
        </a:solidFill>
        <a:latin typeface="Roboto Regular" charset="0"/>
        <a:ea typeface="Roboto Regular" charset="0"/>
        <a:cs typeface="Roboto Regular" charset="0"/>
      </a:defRPr>
    </a:lvl2pPr>
    <a:lvl3pPr marL="548640" indent="-137160" algn="l" rtl="0" eaLnBrk="0" fontAlgn="base" hangingPunct="0">
      <a:spcBef>
        <a:spcPct val="30000"/>
      </a:spcBef>
      <a:spcAft>
        <a:spcPct val="0"/>
      </a:spcAft>
      <a:buFont typeface=".AppleSystemUIFont" charset="-120"/>
      <a:buChar char="–"/>
      <a:defRPr sz="1400" b="0" i="0" kern="1200">
        <a:solidFill>
          <a:schemeClr val="tx1"/>
        </a:solidFill>
        <a:latin typeface="Roboto Regular" charset="0"/>
        <a:ea typeface="Roboto Regular" charset="0"/>
        <a:cs typeface="Roboto Regular" charset="0"/>
      </a:defRPr>
    </a:lvl3pPr>
    <a:lvl4pPr marL="1371600" algn="l" rtl="0" eaLnBrk="0" fontAlgn="base" hangingPunct="0">
      <a:spcBef>
        <a:spcPct val="30000"/>
      </a:spcBef>
      <a:spcAft>
        <a:spcPct val="0"/>
      </a:spcAft>
      <a:defRPr sz="1400" b="0" i="0" kern="1200">
        <a:solidFill>
          <a:schemeClr val="tx1"/>
        </a:solidFill>
        <a:latin typeface="Roboto Regular" charset="0"/>
        <a:ea typeface="Roboto Regular" charset="0"/>
        <a:cs typeface="Roboto Regular" charset="0"/>
      </a:defRPr>
    </a:lvl4pPr>
    <a:lvl5pPr marL="1828800" algn="l" rtl="0" eaLnBrk="0" fontAlgn="base" hangingPunct="0">
      <a:spcBef>
        <a:spcPct val="30000"/>
      </a:spcBef>
      <a:spcAft>
        <a:spcPct val="0"/>
      </a:spcAft>
      <a:defRPr sz="1400" b="0" i="0" kern="1200">
        <a:solidFill>
          <a:schemeClr val="tx1"/>
        </a:solidFill>
        <a:latin typeface="Roboto Regular" charset="0"/>
        <a:ea typeface="Roboto Regular" charset="0"/>
        <a:cs typeface="Roboto Regular"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wikipedia.org/wiki/Adenine"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en.wikipedia.org/wiki/Thymine" TargetMode="External"/><Relationship Id="rId5" Type="http://schemas.openxmlformats.org/officeDocument/2006/relationships/hyperlink" Target="https://en.wikipedia.org/wiki/Guanine" TargetMode="External"/><Relationship Id="rId4" Type="http://schemas.openxmlformats.org/officeDocument/2006/relationships/hyperlink" Target="https://en.wikipedia.org/wiki/Cytosin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Be courageous! From the I-90 bike tunnel</a:t>
            </a:r>
          </a:p>
          <a:p>
            <a:r>
              <a:rPr lang="en-US" dirty="0"/>
              <a:t>Matisse helped revolutionize modern art in early 20</a:t>
            </a:r>
            <a:r>
              <a:rPr lang="en-US" baseline="30000" dirty="0"/>
              <a:t>th</a:t>
            </a:r>
            <a:r>
              <a:rPr lang="en-US" dirty="0"/>
              <a:t> century, heavily </a:t>
            </a:r>
            <a:r>
              <a:rPr lang="en-US" dirty="0" err="1"/>
              <a:t>critized</a:t>
            </a:r>
            <a:r>
              <a:rPr lang="en-US" dirty="0"/>
              <a:t> for challenging norms in painting</a:t>
            </a:r>
          </a:p>
          <a:p>
            <a:endParaRPr lang="en-US" dirty="0"/>
          </a:p>
          <a:p>
            <a:r>
              <a:rPr lang="en-US" dirty="0"/>
              <a:t>Lost ones, Lauryn Hill</a:t>
            </a:r>
          </a:p>
          <a:p>
            <a:endParaRPr lang="en-US" dirty="0"/>
          </a:p>
          <a:p>
            <a:r>
              <a:rPr lang="en-US" dirty="0"/>
              <a:t>Went over – took a while to go through unit summaries  (~10min), finished on time, but didn’t have time </a:t>
            </a:r>
            <a:r>
              <a:rPr lang="en-US"/>
              <a:t>for breakouts</a:t>
            </a:r>
            <a:endParaRPr lang="en-US" dirty="0"/>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1</a:t>
            </a:fld>
            <a:endParaRPr lang="en-US"/>
          </a:p>
        </p:txBody>
      </p:sp>
    </p:spTree>
    <p:extLst>
      <p:ext uri="{BB962C8B-B14F-4D97-AF65-F5344CB8AC3E}">
        <p14:creationId xmlns:p14="http://schemas.microsoft.com/office/powerpoint/2010/main" val="351443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5EE5425-8A97-1043-9E07-A737978270BC}" type="slidenum">
              <a:rPr lang="en-US"/>
              <a:pPr/>
              <a:t>19</a:t>
            </a:fld>
            <a:endParaRPr lang="en-US"/>
          </a:p>
        </p:txBody>
      </p:sp>
      <p:sp>
        <p:nvSpPr>
          <p:cNvPr id="50177" name="Text Box 1"/>
          <p:cNvSpPr txBox="1">
            <a:spLocks noGrp="1" noRot="1" noChangeAspect="1" noChangeArrowheads="1"/>
          </p:cNvSpPr>
          <p:nvPr>
            <p:ph type="sldImg"/>
          </p:nvPr>
        </p:nvSpPr>
        <p:spPr bwMode="auto">
          <a:xfrm>
            <a:off x="3106738" y="557213"/>
            <a:ext cx="3679825" cy="27590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0178" name="Text Box 2"/>
          <p:cNvSpPr txBox="1">
            <a:spLocks noGrp="1" noChangeArrowheads="1"/>
          </p:cNvSpPr>
          <p:nvPr>
            <p:ph type="body" idx="1"/>
          </p:nvPr>
        </p:nvSpPr>
        <p:spPr bwMode="auto">
          <a:xfrm>
            <a:off x="990269" y="3493012"/>
            <a:ext cx="7916087" cy="324342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132428" indent="-176571"/>
            <a:r>
              <a:rPr lang="en-US" dirty="0"/>
              <a:t>CPU:</a:t>
            </a:r>
            <a:r>
              <a:rPr lang="en-US" baseline="0" dirty="0"/>
              <a:t> all computations done here</a:t>
            </a:r>
          </a:p>
          <a:p>
            <a:pPr marL="132428" indent="-176571"/>
            <a:r>
              <a:rPr lang="en-US" baseline="0" dirty="0"/>
              <a:t>Memory: big array of bytes</a:t>
            </a:r>
            <a:endParaRPr lang="en-US" dirty="0"/>
          </a:p>
          <a:p>
            <a:pPr marL="132428" indent="-176571"/>
            <a:r>
              <a:rPr lang="en-US" dirty="0"/>
              <a:t>Big</a:t>
            </a:r>
            <a:r>
              <a:rPr lang="en-US" baseline="0" dirty="0"/>
              <a:t> pipe between CPU and memory, since we compute on data, we’ll need lots of data</a:t>
            </a:r>
            <a:endParaRPr lang="en-US" b="1" baseline="0" dirty="0"/>
          </a:p>
          <a:p>
            <a:pPr marL="132428" indent="-176571"/>
            <a:r>
              <a:rPr lang="en-US" b="1" baseline="0" dirty="0"/>
              <a:t>Bus:</a:t>
            </a:r>
            <a:r>
              <a:rPr lang="en-US" b="0" baseline="0" dirty="0"/>
              <a:t> connect everything else to each other</a:t>
            </a:r>
          </a:p>
          <a:p>
            <a:pPr marL="308999" lvl="1" indent="-176571"/>
            <a:r>
              <a:rPr lang="en-US" b="0" baseline="0" dirty="0"/>
              <a:t>Bus just means you broadcast on it (to everyone)</a:t>
            </a:r>
          </a:p>
          <a:p>
            <a:pPr marL="308999" lvl="1" indent="-176571"/>
            <a:r>
              <a:rPr lang="en-US" b="0" baseline="0" dirty="0"/>
              <a:t>Same root as the other kind of “bus”</a:t>
            </a:r>
            <a:endParaRPr lang="en-US" b="1" baseline="0" dirty="0"/>
          </a:p>
          <a:p>
            <a:pPr marL="132428" indent="-176571"/>
            <a:r>
              <a:rPr lang="en-US" baseline="0" dirty="0"/>
              <a:t>Disks bigger storage, slower, farther away, </a:t>
            </a:r>
            <a:r>
              <a:rPr lang="en-US" b="1" baseline="0" dirty="0"/>
              <a:t>persistent</a:t>
            </a:r>
          </a:p>
          <a:p>
            <a:pPr marL="132428" indent="-176571"/>
            <a:r>
              <a:rPr lang="en-US" baseline="0" dirty="0"/>
              <a:t>Network, etc.</a:t>
            </a:r>
          </a:p>
        </p:txBody>
      </p:sp>
    </p:spTree>
    <p:extLst>
      <p:ext uri="{BB962C8B-B14F-4D97-AF65-F5344CB8AC3E}">
        <p14:creationId xmlns:p14="http://schemas.microsoft.com/office/powerpoint/2010/main" val="1190029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2A24D67-AA03-4141-A9D7-1A8F09B304A1}" type="slidenum">
              <a:rPr lang="en-US"/>
              <a:pPr/>
              <a:t>20</a:t>
            </a:fld>
            <a:endParaRPr lang="en-US"/>
          </a:p>
        </p:txBody>
      </p:sp>
      <p:sp>
        <p:nvSpPr>
          <p:cNvPr id="54273" name="Text Box 1"/>
          <p:cNvSpPr txBox="1">
            <a:spLocks noGrp="1" noRot="1" noChangeAspect="1" noChangeArrowheads="1"/>
          </p:cNvSpPr>
          <p:nvPr>
            <p:ph type="sldImg"/>
          </p:nvPr>
        </p:nvSpPr>
        <p:spPr bwMode="auto">
          <a:xfrm>
            <a:off x="3106738" y="557213"/>
            <a:ext cx="3679825" cy="27590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4274" name="Text Box 2"/>
          <p:cNvSpPr txBox="1">
            <a:spLocks noGrp="1" noChangeArrowheads="1"/>
          </p:cNvSpPr>
          <p:nvPr>
            <p:ph type="body" idx="1"/>
          </p:nvPr>
        </p:nvSpPr>
        <p:spPr bwMode="auto">
          <a:xfrm>
            <a:off x="990269" y="3493012"/>
            <a:ext cx="7916087" cy="324342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132428" indent="-132428" defTabSz="882853">
              <a:defRPr/>
            </a:pPr>
            <a:r>
              <a:rPr lang="en-US" dirty="0"/>
              <a:t>The CPU</a:t>
            </a:r>
            <a:r>
              <a:rPr lang="en-US" baseline="0" dirty="0"/>
              <a:t> and Memory are what this course focuses on.</a:t>
            </a:r>
            <a:endParaRPr lang="en-US" dirty="0"/>
          </a:p>
          <a:p>
            <a:endParaRPr lang="en-US" dirty="0"/>
          </a:p>
        </p:txBody>
      </p:sp>
    </p:spTree>
    <p:extLst>
      <p:ext uri="{BB962C8B-B14F-4D97-AF65-F5344CB8AC3E}">
        <p14:creationId xmlns:p14="http://schemas.microsoft.com/office/powerpoint/2010/main" val="2292142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ea typeface="+mn-ea"/>
                <a:cs typeface="+mn-cs"/>
                <a:hlinkClick r:id="rId3" tooltip="Adenine"/>
              </a:rPr>
              <a:t>adenine</a:t>
            </a:r>
            <a:r>
              <a:rPr lang="en-US" sz="1200" dirty="0">
                <a:latin typeface="+mn-lt"/>
                <a:ea typeface="+mn-ea"/>
                <a:cs typeface="+mn-cs"/>
              </a:rPr>
              <a:t> (A), </a:t>
            </a:r>
            <a:r>
              <a:rPr lang="en-US" sz="1200" dirty="0">
                <a:latin typeface="+mn-lt"/>
                <a:ea typeface="+mn-ea"/>
                <a:cs typeface="+mn-cs"/>
                <a:hlinkClick r:id="rId4" tooltip="Cytosine"/>
              </a:rPr>
              <a:t>cytosine</a:t>
            </a:r>
            <a:r>
              <a:rPr lang="en-US" sz="1200" dirty="0">
                <a:latin typeface="+mn-lt"/>
                <a:ea typeface="+mn-ea"/>
                <a:cs typeface="+mn-cs"/>
              </a:rPr>
              <a:t> (C), </a:t>
            </a:r>
            <a:r>
              <a:rPr lang="en-US" sz="1200" dirty="0">
                <a:latin typeface="+mn-lt"/>
                <a:ea typeface="+mn-ea"/>
                <a:cs typeface="+mn-cs"/>
                <a:hlinkClick r:id="rId5" tooltip="Guanine"/>
              </a:rPr>
              <a:t>guanine</a:t>
            </a:r>
            <a:r>
              <a:rPr lang="en-US" sz="1200" dirty="0">
                <a:latin typeface="+mn-lt"/>
                <a:ea typeface="+mn-ea"/>
                <a:cs typeface="+mn-cs"/>
              </a:rPr>
              <a:t> (G), or </a:t>
            </a:r>
            <a:r>
              <a:rPr lang="en-US" sz="1200" dirty="0">
                <a:latin typeface="+mn-lt"/>
                <a:ea typeface="+mn-ea"/>
                <a:cs typeface="+mn-cs"/>
                <a:hlinkClick r:id="rId6" tooltip="Thymine"/>
              </a:rPr>
              <a:t>thymine</a:t>
            </a:r>
            <a:r>
              <a:rPr lang="en-US" sz="1200" dirty="0">
                <a:latin typeface="+mn-lt"/>
                <a:ea typeface="+mn-ea"/>
                <a:cs typeface="+mn-cs"/>
              </a:rPr>
              <a:t> (T)</a:t>
            </a:r>
            <a:endParaRPr lang="en-US" dirty="0"/>
          </a:p>
        </p:txBody>
      </p:sp>
      <p:sp>
        <p:nvSpPr>
          <p:cNvPr id="4" name="Slide Number Placeholder 3"/>
          <p:cNvSpPr>
            <a:spLocks noGrp="1"/>
          </p:cNvSpPr>
          <p:nvPr>
            <p:ph type="sldNum" sz="quarter" idx="10"/>
          </p:nvPr>
        </p:nvSpPr>
        <p:spPr/>
        <p:txBody>
          <a:bodyPr/>
          <a:lstStyle/>
          <a:p>
            <a:fld id="{E2A9C353-C064-48F2-9AA4-8E67F0D81FC7}" type="slidenum">
              <a:rPr lang="en-US" smtClean="0"/>
              <a:t>21</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85908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2A24D67-AA03-4141-A9D7-1A8F09B304A1}" type="slidenum">
              <a:rPr lang="en-US"/>
              <a:pPr/>
              <a:t>22</a:t>
            </a:fld>
            <a:endParaRPr lang="en-US"/>
          </a:p>
        </p:txBody>
      </p:sp>
      <p:sp>
        <p:nvSpPr>
          <p:cNvPr id="54273" name="Text Box 1"/>
          <p:cNvSpPr txBox="1">
            <a:spLocks noGrp="1" noRot="1" noChangeAspect="1" noChangeArrowheads="1"/>
          </p:cNvSpPr>
          <p:nvPr>
            <p:ph type="sldImg"/>
          </p:nvPr>
        </p:nvSpPr>
        <p:spPr bwMode="auto">
          <a:xfrm>
            <a:off x="3106738" y="557213"/>
            <a:ext cx="3679825" cy="27590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4274" name="Text Box 2"/>
          <p:cNvSpPr txBox="1">
            <a:spLocks noGrp="1" noChangeArrowheads="1"/>
          </p:cNvSpPr>
          <p:nvPr>
            <p:ph type="body" idx="1"/>
          </p:nvPr>
        </p:nvSpPr>
        <p:spPr bwMode="auto">
          <a:xfrm>
            <a:off x="990269" y="3493012"/>
            <a:ext cx="7916087" cy="324342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132428" indent="-132428" defTabSz="882853">
              <a:defRPr/>
            </a:pPr>
            <a:r>
              <a:rPr lang="en-US" dirty="0"/>
              <a:t>The CPU</a:t>
            </a:r>
            <a:r>
              <a:rPr lang="en-US" baseline="0" dirty="0"/>
              <a:t> and Memory are what this course focuses on.</a:t>
            </a:r>
            <a:endParaRPr lang="en-US" dirty="0"/>
          </a:p>
          <a:p>
            <a:endParaRPr lang="en-US" dirty="0"/>
          </a:p>
        </p:txBody>
      </p:sp>
    </p:spTree>
    <p:extLst>
      <p:ext uri="{BB962C8B-B14F-4D97-AF65-F5344CB8AC3E}">
        <p14:creationId xmlns:p14="http://schemas.microsoft.com/office/powerpoint/2010/main" val="1488270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2A24D67-AA03-4141-A9D7-1A8F09B304A1}" type="slidenum">
              <a:rPr lang="en-US"/>
              <a:pPr/>
              <a:t>23</a:t>
            </a:fld>
            <a:endParaRPr lang="en-US"/>
          </a:p>
        </p:txBody>
      </p:sp>
      <p:sp>
        <p:nvSpPr>
          <p:cNvPr id="54273" name="Text Box 1"/>
          <p:cNvSpPr txBox="1">
            <a:spLocks noGrp="1" noRot="1" noChangeAspect="1" noChangeArrowheads="1"/>
          </p:cNvSpPr>
          <p:nvPr>
            <p:ph type="sldImg"/>
          </p:nvPr>
        </p:nvSpPr>
        <p:spPr bwMode="auto">
          <a:xfrm>
            <a:off x="3106738" y="557213"/>
            <a:ext cx="3679825" cy="27590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4274" name="Text Box 2"/>
          <p:cNvSpPr txBox="1">
            <a:spLocks noGrp="1" noChangeArrowheads="1"/>
          </p:cNvSpPr>
          <p:nvPr>
            <p:ph type="body" idx="1"/>
          </p:nvPr>
        </p:nvSpPr>
        <p:spPr bwMode="auto">
          <a:xfrm>
            <a:off x="990269" y="3493012"/>
            <a:ext cx="7916087" cy="324342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dirty="0"/>
              <a:t>Take EE/CSE469 to</a:t>
            </a:r>
            <a:r>
              <a:rPr lang="en-US" baseline="0" dirty="0"/>
              <a:t> learn about the internal workings and design of the CPU, but we will reveal a few more details here.</a:t>
            </a:r>
            <a:endParaRPr lang="en-US" dirty="0"/>
          </a:p>
        </p:txBody>
      </p:sp>
    </p:spTree>
    <p:extLst>
      <p:ext uri="{BB962C8B-B14F-4D97-AF65-F5344CB8AC3E}">
        <p14:creationId xmlns:p14="http://schemas.microsoft.com/office/powerpoint/2010/main" val="4250985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2A24D67-AA03-4141-A9D7-1A8F09B304A1}" type="slidenum">
              <a:rPr lang="en-US"/>
              <a:pPr/>
              <a:t>24</a:t>
            </a:fld>
            <a:endParaRPr lang="en-US"/>
          </a:p>
        </p:txBody>
      </p:sp>
      <p:sp>
        <p:nvSpPr>
          <p:cNvPr id="54273" name="Text Box 1"/>
          <p:cNvSpPr txBox="1">
            <a:spLocks noGrp="1" noRot="1" noChangeAspect="1" noChangeArrowheads="1"/>
          </p:cNvSpPr>
          <p:nvPr>
            <p:ph type="sldImg"/>
          </p:nvPr>
        </p:nvSpPr>
        <p:spPr bwMode="auto">
          <a:xfrm>
            <a:off x="3106738" y="557213"/>
            <a:ext cx="3679825" cy="27590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4274" name="Text Box 2"/>
          <p:cNvSpPr txBox="1">
            <a:spLocks noGrp="1" noChangeArrowheads="1"/>
          </p:cNvSpPr>
          <p:nvPr>
            <p:ph type="body" idx="1"/>
          </p:nvPr>
        </p:nvSpPr>
        <p:spPr bwMode="auto">
          <a:xfrm>
            <a:off x="990269" y="3493012"/>
            <a:ext cx="7916087" cy="324342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043559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A9C353-C064-48F2-9AA4-8E67F0D81FC7}" type="slidenum">
              <a:rPr lang="en-US" smtClean="0"/>
              <a:t>25</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324958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A9C353-C064-48F2-9AA4-8E67F0D81FC7}" type="slidenum">
              <a:rPr lang="en-US" smtClean="0"/>
              <a:t>26</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1546503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A9C353-C064-48F2-9AA4-8E67F0D81FC7}" type="slidenum">
              <a:rPr lang="en-US" smtClean="0"/>
              <a:t>27</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917187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w="9525"/>
        </p:spPr>
        <p:txBody>
          <a:bodyPr/>
          <a:lstStyle/>
          <a:p>
            <a:pPr marL="0" indent="0">
              <a:buNone/>
            </a:pPr>
            <a:r>
              <a:rPr lang="en-US" baseline="0" dirty="0"/>
              <a:t>House analogy:  each byte is a house, which has a unique address/number.  Address space is the block, size of address space is how many houses are on this block.</a:t>
            </a:r>
          </a:p>
          <a:p>
            <a:pPr marL="0" indent="0">
              <a:buNone/>
            </a:pPr>
            <a:endParaRPr lang="en-US" baseline="0" dirty="0"/>
          </a:p>
          <a:p>
            <a:r>
              <a:rPr lang="en-US" baseline="0" dirty="0"/>
              <a:t>Each byte can be read and written</a:t>
            </a:r>
          </a:p>
          <a:p>
            <a:r>
              <a:rPr lang="en-US" baseline="0" dirty="0"/>
              <a:t>Address space determined by how many bits in the address</a:t>
            </a:r>
          </a:p>
          <a:p>
            <a:r>
              <a:rPr lang="en-US" baseline="0" dirty="0"/>
              <a:t>So what if things don’t fit in a single byte?</a:t>
            </a:r>
          </a:p>
          <a:p>
            <a:r>
              <a:rPr lang="en-US" baseline="0" dirty="0"/>
              <a:t>How many things does 1 byte allow us to address?</a:t>
            </a:r>
            <a:endParaRPr lang="en-US" dirty="0"/>
          </a:p>
        </p:txBody>
      </p:sp>
    </p:spTree>
    <p:extLst>
      <p:ext uri="{BB962C8B-B14F-4D97-AF65-F5344CB8AC3E}">
        <p14:creationId xmlns:p14="http://schemas.microsoft.com/office/powerpoint/2010/main" val="2384342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Y’all, things aren’t due at midnight, that feels inhumane and mean. Science says that the vast, vast majority of folks benefit from consistent bedtimes and not working for a few hours before bed.</a:t>
            </a:r>
          </a:p>
          <a:p>
            <a:pPr lvl="1"/>
            <a:r>
              <a:rPr lang="en-US" dirty="0"/>
              <a:t>If you’re up until 2am on the reg and you’d prefer a different deadline time, reach out, but goodness, sleep is so so important for learning.</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a:t>
            </a:fld>
            <a:endParaRPr lang="en-US"/>
          </a:p>
        </p:txBody>
      </p:sp>
    </p:spTree>
    <p:extLst>
      <p:ext uri="{BB962C8B-B14F-4D97-AF65-F5344CB8AC3E}">
        <p14:creationId xmlns:p14="http://schemas.microsoft.com/office/powerpoint/2010/main" val="2676480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w="9525"/>
        </p:spPr>
        <p:txBody>
          <a:bodyPr/>
          <a:lstStyle/>
          <a:p>
            <a:pPr marL="165535" lvl="2" indent="-165535" defTabSz="882853">
              <a:defRPr/>
            </a:pPr>
            <a:r>
              <a:rPr lang="en-US" dirty="0"/>
              <a:t>Instead,</a:t>
            </a:r>
            <a:r>
              <a:rPr lang="en-US" baseline="0" dirty="0"/>
              <a:t> we typically talk about addresses in terms of “words”</a:t>
            </a:r>
          </a:p>
          <a:p>
            <a:pPr marL="308999" lvl="3" indent="-132428" defTabSz="882853">
              <a:buFont typeface=".AppleSystemUIFont" charset="-120"/>
              <a:buChar char="–"/>
              <a:defRPr/>
            </a:pPr>
            <a:r>
              <a:rPr lang="en-US" dirty="0"/>
              <a:t>Use same</a:t>
            </a:r>
            <a:r>
              <a:rPr lang="en-US" baseline="0" dirty="0"/>
              <a:t> word size anywhere that you typically store addresses</a:t>
            </a:r>
            <a:endParaRPr lang="en-US" dirty="0"/>
          </a:p>
          <a:p>
            <a:pPr marL="165535" lvl="2" indent="-165535" defTabSz="882853">
              <a:defRPr/>
            </a:pPr>
            <a:r>
              <a:rPr lang="en-US" dirty="0"/>
              <a:t>You could count the world population with 33 fingers</a:t>
            </a:r>
            <a:r>
              <a:rPr lang="en-US" baseline="0" dirty="0"/>
              <a:t> (u</a:t>
            </a:r>
            <a:r>
              <a:rPr lang="en-US" dirty="0"/>
              <a:t>sing population</a:t>
            </a:r>
            <a:r>
              <a:rPr lang="en-US" baseline="0" dirty="0"/>
              <a:t> number of</a:t>
            </a:r>
            <a:r>
              <a:rPr lang="en-US" dirty="0"/>
              <a:t> 7.454 billion)</a:t>
            </a:r>
          </a:p>
        </p:txBody>
      </p:sp>
    </p:spTree>
    <p:extLst>
      <p:ext uri="{BB962C8B-B14F-4D97-AF65-F5344CB8AC3E}">
        <p14:creationId xmlns:p14="http://schemas.microsoft.com/office/powerpoint/2010/main" val="3036004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w="9525"/>
        </p:spPr>
        <p:txBody>
          <a:bodyPr/>
          <a:lstStyle/>
          <a:p>
            <a:r>
              <a:rPr lang="en-US" dirty="0"/>
              <a:t>This mapping is mostly an arbitrary</a:t>
            </a:r>
            <a:r>
              <a:rPr lang="en-US" baseline="0" dirty="0"/>
              <a:t> historical artifact except for address sizes.</a:t>
            </a:r>
          </a:p>
          <a:p>
            <a:r>
              <a:rPr lang="en-US" baseline="0" dirty="0"/>
              <a:t>Java Chars are </a:t>
            </a:r>
            <a:r>
              <a:rPr lang="en-US" baseline="0" dirty="0" err="1"/>
              <a:t>unicode</a:t>
            </a:r>
            <a:r>
              <a:rPr lang="en-US" baseline="0" dirty="0"/>
              <a:t>!</a:t>
            </a:r>
            <a:endParaRPr lang="en-US" dirty="0"/>
          </a:p>
        </p:txBody>
      </p:sp>
    </p:spTree>
    <p:extLst>
      <p:ext uri="{BB962C8B-B14F-4D97-AF65-F5344CB8AC3E}">
        <p14:creationId xmlns:p14="http://schemas.microsoft.com/office/powerpoint/2010/main" val="50288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w="9525"/>
        </p:spPr>
        <p:txBody>
          <a:bodyPr/>
          <a:lstStyle/>
          <a:p>
            <a:r>
              <a:rPr lang="en-US" dirty="0"/>
              <a:t>What do we use to</a:t>
            </a:r>
            <a:r>
              <a:rPr lang="en-US" baseline="0" dirty="0"/>
              <a:t> address bigger chunks of bytes?</a:t>
            </a:r>
            <a:endParaRPr lang="en-US" dirty="0"/>
          </a:p>
        </p:txBody>
      </p:sp>
    </p:spTree>
    <p:extLst>
      <p:ext uri="{BB962C8B-B14F-4D97-AF65-F5344CB8AC3E}">
        <p14:creationId xmlns:p14="http://schemas.microsoft.com/office/powerpoint/2010/main" val="3850945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w="9525"/>
        </p:spPr>
        <p:txBody>
          <a:bodyPr/>
          <a:lstStyle/>
          <a:p>
            <a:r>
              <a:rPr lang="en-US" dirty="0"/>
              <a:t>Use the </a:t>
            </a:r>
            <a:r>
              <a:rPr lang="en-US" b="1" dirty="0"/>
              <a:t>first </a:t>
            </a:r>
            <a:r>
              <a:rPr lang="en-US" b="0" dirty="0"/>
              <a:t>byte</a:t>
            </a:r>
            <a:r>
              <a:rPr lang="en-US" b="0" baseline="0" dirty="0"/>
              <a:t> of the word</a:t>
            </a:r>
          </a:p>
          <a:p>
            <a:r>
              <a:rPr lang="en-US" b="0" baseline="0" dirty="0"/>
              <a:t>Still count by bytes</a:t>
            </a:r>
          </a:p>
          <a:p>
            <a:pPr lvl="0"/>
            <a:r>
              <a:rPr lang="en-US" b="0" baseline="0" dirty="0"/>
              <a:t>Aside: </a:t>
            </a:r>
            <a:r>
              <a:rPr lang="en-US" b="0" i="1" baseline="0" dirty="0"/>
              <a:t>isn’t this wasteful?</a:t>
            </a:r>
          </a:p>
          <a:p>
            <a:pPr lvl="1"/>
            <a:r>
              <a:rPr lang="en-US" b="0" i="0" baseline="0" dirty="0"/>
              <a:t>Yes, but remember how much we can address with 64 bits? Probably don’t need to worry too much.</a:t>
            </a:r>
            <a:endParaRPr lang="en-US" b="0" i="0" dirty="0"/>
          </a:p>
        </p:txBody>
      </p:sp>
    </p:spTree>
    <p:extLst>
      <p:ext uri="{BB962C8B-B14F-4D97-AF65-F5344CB8AC3E}">
        <p14:creationId xmlns:p14="http://schemas.microsoft.com/office/powerpoint/2010/main" val="3656287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w="9525"/>
        </p:spPr>
        <p:txBody>
          <a:bodyPr/>
          <a:lstStyle/>
          <a:p>
            <a:r>
              <a:rPr lang="en-US" dirty="0"/>
              <a:t>Use the </a:t>
            </a:r>
            <a:r>
              <a:rPr lang="en-US" b="1" dirty="0"/>
              <a:t>first </a:t>
            </a:r>
            <a:r>
              <a:rPr lang="en-US" b="0" dirty="0"/>
              <a:t>byte</a:t>
            </a:r>
            <a:r>
              <a:rPr lang="en-US" b="0" baseline="0" dirty="0"/>
              <a:t> of the word</a:t>
            </a:r>
          </a:p>
          <a:p>
            <a:r>
              <a:rPr lang="en-US" b="0" baseline="0" dirty="0"/>
              <a:t>Still count by bytes</a:t>
            </a:r>
          </a:p>
          <a:p>
            <a:pPr lvl="0"/>
            <a:r>
              <a:rPr lang="en-US" b="0" baseline="0" dirty="0"/>
              <a:t>Aside: </a:t>
            </a:r>
            <a:r>
              <a:rPr lang="en-US" b="0" i="1" baseline="0" dirty="0"/>
              <a:t>isn’t this wasteful?</a:t>
            </a:r>
          </a:p>
          <a:p>
            <a:pPr lvl="1"/>
            <a:r>
              <a:rPr lang="en-US" b="0" i="0" baseline="0" dirty="0"/>
              <a:t>Yes, but remember how much we can address with 64 bits? Probably don’t need to worry too much.</a:t>
            </a:r>
            <a:endParaRPr lang="en-US" b="0" i="0" dirty="0"/>
          </a:p>
        </p:txBody>
      </p:sp>
    </p:spTree>
    <p:extLst>
      <p:ext uri="{BB962C8B-B14F-4D97-AF65-F5344CB8AC3E}">
        <p14:creationId xmlns:p14="http://schemas.microsoft.com/office/powerpoint/2010/main" val="3116091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this course, we’ll be doing everything in 64-bits</a:t>
            </a:r>
          </a:p>
          <a:p>
            <a:r>
              <a:rPr lang="en-US" b="1" baseline="0" dirty="0"/>
              <a:t>What’s the second row’s address going to be?</a:t>
            </a:r>
          </a:p>
          <a:p>
            <a:pPr lvl="1"/>
            <a:r>
              <a:rPr lang="en-US" b="0" baseline="0" dirty="0"/>
              <a:t>0x08</a:t>
            </a:r>
          </a:p>
          <a:p>
            <a:r>
              <a:rPr lang="en-US" b="1" baseline="0" dirty="0"/>
              <a:t>Third?</a:t>
            </a:r>
          </a:p>
          <a:p>
            <a:pPr lvl="1"/>
            <a:r>
              <a:rPr lang="en-US" b="0" baseline="0" dirty="0"/>
              <a:t>0x10</a:t>
            </a:r>
            <a:endParaRPr lang="en-US" b="0"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35</a:t>
            </a:fld>
            <a:endParaRPr lang="en-US"/>
          </a:p>
        </p:txBody>
      </p:sp>
    </p:spTree>
    <p:extLst>
      <p:ext uri="{BB962C8B-B14F-4D97-AF65-F5344CB8AC3E}">
        <p14:creationId xmlns:p14="http://schemas.microsoft.com/office/powerpoint/2010/main" val="429829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2428" indent="-132428" defTabSz="882853">
              <a:defRPr/>
            </a:pPr>
            <a:r>
              <a:rPr lang="en-US" baseline="0" dirty="0"/>
              <a:t>Note that everything is just </a:t>
            </a:r>
            <a:r>
              <a:rPr lang="en-US" b="1" baseline="0" dirty="0"/>
              <a:t>padded with extra 0s</a:t>
            </a:r>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37</a:t>
            </a:fld>
            <a:endParaRPr lang="en-US"/>
          </a:p>
        </p:txBody>
      </p:sp>
    </p:spTree>
    <p:extLst>
      <p:ext uri="{BB962C8B-B14F-4D97-AF65-F5344CB8AC3E}">
        <p14:creationId xmlns:p14="http://schemas.microsoft.com/office/powerpoint/2010/main" val="132186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2428" indent="-132428" defTabSz="882853">
              <a:defRPr/>
            </a:pPr>
            <a:r>
              <a:rPr lang="en-US" baseline="0" dirty="0"/>
              <a:t>Note that everything is just </a:t>
            </a:r>
            <a:r>
              <a:rPr lang="en-US" b="1" baseline="0" dirty="0"/>
              <a:t>padded with extra 0s</a:t>
            </a:r>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38</a:t>
            </a:fld>
            <a:endParaRPr lang="en-US"/>
          </a:p>
        </p:txBody>
      </p:sp>
    </p:spTree>
    <p:extLst>
      <p:ext uri="{BB962C8B-B14F-4D97-AF65-F5344CB8AC3E}">
        <p14:creationId xmlns:p14="http://schemas.microsoft.com/office/powerpoint/2010/main" val="36922156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w="9525"/>
        </p:spPr>
        <p:txBody>
          <a:bodyPr/>
          <a:lstStyle/>
          <a:p>
            <a:r>
              <a:rPr lang="en-US" dirty="0"/>
              <a:t>This mapping is mostly an arbitrary</a:t>
            </a:r>
            <a:r>
              <a:rPr lang="en-US" baseline="0" dirty="0"/>
              <a:t> historical artifact except for address sizes.</a:t>
            </a:r>
          </a:p>
          <a:p>
            <a:r>
              <a:rPr lang="en-US" baseline="0" dirty="0"/>
              <a:t>Single letters (characters) are single byte, because C uses ASCII by default, and excludes most other language</a:t>
            </a:r>
            <a:endParaRPr lang="en-US" dirty="0"/>
          </a:p>
        </p:txBody>
      </p:sp>
    </p:spTree>
    <p:extLst>
      <p:ext uri="{BB962C8B-B14F-4D97-AF65-F5344CB8AC3E}">
        <p14:creationId xmlns:p14="http://schemas.microsoft.com/office/powerpoint/2010/main" val="50288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832574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an idea of how I’d like to do this, and I’d like to try it at least once.  We can do floor-plans/essays, or something else that I haven’t thought of! My requirements are that it doesn’t have a single correct answer and that there’s lots of space for self-expressions, but beyond that I’m open to ideas.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11</a:t>
            </a:fld>
            <a:endParaRPr lang="en-US"/>
          </a:p>
        </p:txBody>
      </p:sp>
    </p:spTree>
    <p:extLst>
      <p:ext uri="{BB962C8B-B14F-4D97-AF65-F5344CB8AC3E}">
        <p14:creationId xmlns:p14="http://schemas.microsoft.com/office/powerpoint/2010/main" val="13123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w="9525"/>
        </p:spPr>
        <p:txBody>
          <a:bodyPr/>
          <a:lstStyle/>
          <a:p>
            <a:r>
              <a:rPr lang="en-US" dirty="0"/>
              <a:t>Big Endian</a:t>
            </a:r>
          </a:p>
          <a:p>
            <a:pPr lvl="1"/>
            <a:r>
              <a:rPr lang="en-US" dirty="0"/>
              <a:t>Most significant is first</a:t>
            </a:r>
          </a:p>
          <a:p>
            <a:pPr lvl="0"/>
            <a:r>
              <a:rPr lang="en-US" dirty="0"/>
              <a:t>Little</a:t>
            </a:r>
            <a:r>
              <a:rPr lang="en-US" baseline="0" dirty="0"/>
              <a:t> Endian</a:t>
            </a:r>
          </a:p>
          <a:p>
            <a:pPr lvl="1"/>
            <a:r>
              <a:rPr lang="en-US" dirty="0"/>
              <a:t>Looks backwards</a:t>
            </a:r>
          </a:p>
          <a:p>
            <a:pPr lvl="1"/>
            <a:r>
              <a:rPr lang="en-US" b="1" dirty="0"/>
              <a:t>Let’s look at some more examples</a:t>
            </a:r>
            <a:r>
              <a:rPr lang="is-IS" b="1" dirty="0"/>
              <a:t>…</a:t>
            </a:r>
            <a:endParaRPr lang="en-US" b="1" dirty="0"/>
          </a:p>
        </p:txBody>
      </p:sp>
    </p:spTree>
    <p:extLst>
      <p:ext uri="{BB962C8B-B14F-4D97-AF65-F5344CB8AC3E}">
        <p14:creationId xmlns:p14="http://schemas.microsoft.com/office/powerpoint/2010/main" val="2571293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w="9525"/>
        </p:spPr>
        <p:txBody>
          <a:bodyPr/>
          <a:lstStyle/>
          <a:p>
            <a:r>
              <a:rPr lang="en-US" dirty="0"/>
              <a:t>Big Endian</a:t>
            </a:r>
          </a:p>
          <a:p>
            <a:pPr lvl="1"/>
            <a:r>
              <a:rPr lang="en-US" dirty="0"/>
              <a:t>Most significant is first</a:t>
            </a:r>
          </a:p>
          <a:p>
            <a:pPr lvl="0"/>
            <a:r>
              <a:rPr lang="en-US" dirty="0"/>
              <a:t>Little</a:t>
            </a:r>
            <a:r>
              <a:rPr lang="en-US" baseline="0" dirty="0"/>
              <a:t> Endian</a:t>
            </a:r>
          </a:p>
          <a:p>
            <a:pPr lvl="1"/>
            <a:r>
              <a:rPr lang="en-US" dirty="0"/>
              <a:t>Looks backwards</a:t>
            </a:r>
          </a:p>
          <a:p>
            <a:pPr lvl="1"/>
            <a:r>
              <a:rPr lang="en-US" b="1" dirty="0"/>
              <a:t>Let’s look at some more examples</a:t>
            </a:r>
            <a:r>
              <a:rPr lang="is-IS" b="1" dirty="0"/>
              <a:t>…</a:t>
            </a:r>
            <a:endParaRPr lang="en-US" b="1" dirty="0"/>
          </a:p>
        </p:txBody>
      </p:sp>
    </p:spTree>
    <p:extLst>
      <p:ext uri="{BB962C8B-B14F-4D97-AF65-F5344CB8AC3E}">
        <p14:creationId xmlns:p14="http://schemas.microsoft.com/office/powerpoint/2010/main" val="26120773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3455113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45</a:t>
            </a:fld>
            <a:endParaRPr lang="en-US"/>
          </a:p>
        </p:txBody>
      </p:sp>
    </p:spTree>
    <p:extLst>
      <p:ext uri="{BB962C8B-B14F-4D97-AF65-F5344CB8AC3E}">
        <p14:creationId xmlns:p14="http://schemas.microsoft.com/office/powerpoint/2010/main" val="3605403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historic relics are antiques, other are dangerous and should be replaced</a:t>
            </a:r>
          </a:p>
          <a:p>
            <a:pPr lvl="1"/>
            <a:r>
              <a:rPr lang="en-US" dirty="0" err="1"/>
              <a:t>Endiannees</a:t>
            </a:r>
            <a:r>
              <a:rPr lang="en-US" dirty="0"/>
              <a:t> might be cute, other pieces are more dated</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48</a:t>
            </a:fld>
            <a:endParaRPr lang="en-US"/>
          </a:p>
        </p:txBody>
      </p:sp>
    </p:spTree>
    <p:extLst>
      <p:ext uri="{BB962C8B-B14F-4D97-AF65-F5344CB8AC3E}">
        <p14:creationId xmlns:p14="http://schemas.microsoft.com/office/powerpoint/2010/main" val="2159143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2A24D67-AA03-4141-A9D7-1A8F09B304A1}" type="slidenum">
              <a:rPr lang="en-US"/>
              <a:pPr/>
              <a:t>50</a:t>
            </a:fld>
            <a:endParaRPr lang="en-US"/>
          </a:p>
        </p:txBody>
      </p:sp>
      <p:sp>
        <p:nvSpPr>
          <p:cNvPr id="54273" name="Text Box 1"/>
          <p:cNvSpPr txBox="1">
            <a:spLocks noGrp="1" noRot="1" noChangeAspect="1" noChangeArrowheads="1"/>
          </p:cNvSpPr>
          <p:nvPr>
            <p:ph type="sldImg"/>
          </p:nvPr>
        </p:nvSpPr>
        <p:spPr bwMode="auto">
          <a:xfrm>
            <a:off x="3106738" y="557213"/>
            <a:ext cx="3679825" cy="27590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4274" name="Text Box 2"/>
          <p:cNvSpPr txBox="1">
            <a:spLocks noGrp="1" noChangeArrowheads="1"/>
          </p:cNvSpPr>
          <p:nvPr>
            <p:ph type="body" idx="1"/>
          </p:nvPr>
        </p:nvSpPr>
        <p:spPr bwMode="auto">
          <a:xfrm>
            <a:off x="990269" y="3493012"/>
            <a:ext cx="7916087" cy="324342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dirty="0"/>
              <a:t>We started with our 351 view of hardware, let’s look at a historic view</a:t>
            </a:r>
          </a:p>
        </p:txBody>
      </p:sp>
    </p:spTree>
    <p:extLst>
      <p:ext uri="{BB962C8B-B14F-4D97-AF65-F5344CB8AC3E}">
        <p14:creationId xmlns:p14="http://schemas.microsoft.com/office/powerpoint/2010/main" val="32617009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 view of computers is just people,</a:t>
            </a:r>
          </a:p>
          <a:p>
            <a:r>
              <a:rPr lang="en-US" dirty="0"/>
              <a:t>Adds “computers wanted” referred to people who could do arithmetic quickly and accurately</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51</a:t>
            </a:fld>
            <a:endParaRPr lang="en-US"/>
          </a:p>
        </p:txBody>
      </p:sp>
    </p:spTree>
    <p:extLst>
      <p:ext uri="{BB962C8B-B14F-4D97-AF65-F5344CB8AC3E}">
        <p14:creationId xmlns:p14="http://schemas.microsoft.com/office/powerpoint/2010/main" val="320262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Computing was one of the few careers available to women interested in mathematics, </a:t>
            </a:r>
          </a:p>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52</a:t>
            </a:fld>
            <a:endParaRPr lang="en-US"/>
          </a:p>
        </p:txBody>
      </p:sp>
    </p:spTree>
    <p:extLst>
      <p:ext uri="{BB962C8B-B14F-4D97-AF65-F5344CB8AC3E}">
        <p14:creationId xmlns:p14="http://schemas.microsoft.com/office/powerpoint/2010/main" val="4622121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NACA: National Advisory committee for Aeronautics</a:t>
            </a:r>
          </a:p>
          <a:p>
            <a:r>
              <a:rPr lang="en-US" dirty="0"/>
              <a:t>Computing, one of few routes to a high paying job for women, especially women of color</a:t>
            </a:r>
          </a:p>
          <a:p>
            <a:r>
              <a:rPr lang="en-US" dirty="0"/>
              <a:t>Foundation of modern computers are people, computing for aeronautics, cryptography (science, engineering, warfare)</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53</a:t>
            </a:fld>
            <a:endParaRPr lang="en-US"/>
          </a:p>
        </p:txBody>
      </p:sp>
    </p:spTree>
    <p:extLst>
      <p:ext uri="{BB962C8B-B14F-4D97-AF65-F5344CB8AC3E}">
        <p14:creationId xmlns:p14="http://schemas.microsoft.com/office/powerpoint/2010/main" val="34561570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ENIAC enters, Augmenting human ability, automating out the labor of these human computers</a:t>
            </a:r>
          </a:p>
          <a:p>
            <a:pPr lvl="1"/>
            <a:r>
              <a:rPr lang="en-US" dirty="0"/>
              <a:t>ENIAC: ballistics calculations for the </a:t>
            </a:r>
            <a:r>
              <a:rPr lang="en-US"/>
              <a:t>US military</a:t>
            </a:r>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54</a:t>
            </a:fld>
            <a:endParaRPr lang="en-US"/>
          </a:p>
        </p:txBody>
      </p:sp>
    </p:spTree>
    <p:extLst>
      <p:ext uri="{BB962C8B-B14F-4D97-AF65-F5344CB8AC3E}">
        <p14:creationId xmlns:p14="http://schemas.microsoft.com/office/powerpoint/2010/main" val="3001594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questions here!</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12</a:t>
            </a:fld>
            <a:endParaRPr lang="en-US"/>
          </a:p>
        </p:txBody>
      </p:sp>
    </p:spTree>
    <p:extLst>
      <p:ext uri="{BB962C8B-B14F-4D97-AF65-F5344CB8AC3E}">
        <p14:creationId xmlns:p14="http://schemas.microsoft.com/office/powerpoint/2010/main" val="17527154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 of computers was exclusive to men, while “boring, repetitive work” of programming was a job for women</a:t>
            </a:r>
          </a:p>
          <a:p>
            <a:r>
              <a:rPr lang="en-US" dirty="0"/>
              <a:t>Quote in reading, ”if not programming, what will I do?”</a:t>
            </a:r>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55</a:t>
            </a:fld>
            <a:endParaRPr lang="en-US"/>
          </a:p>
        </p:txBody>
      </p:sp>
    </p:spTree>
    <p:extLst>
      <p:ext uri="{BB962C8B-B14F-4D97-AF65-F5344CB8AC3E}">
        <p14:creationId xmlns:p14="http://schemas.microsoft.com/office/powerpoint/2010/main" val="41477221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Lucrative jobs available to women interested in mathematics</a:t>
            </a:r>
          </a:p>
          <a:p>
            <a:pPr marL="137160" marR="0" lvl="0" indent="-137160" algn="l" defTabSz="914400" rtl="0" eaLnBrk="0" fontAlgn="base" latinLnBrk="0" hangingPunct="0">
              <a:lnSpc>
                <a:spcPct val="100000"/>
              </a:lnSpc>
              <a:spcBef>
                <a:spcPct val="30000"/>
              </a:spcBef>
              <a:spcAft>
                <a:spcPct val="0"/>
              </a:spcAft>
              <a:buClrTx/>
              <a:buSzTx/>
              <a:buFont typeface=".AppleSystemUIFont" charset="-120"/>
              <a:buChar char="–"/>
              <a:tabLst/>
              <a:defRPr/>
            </a:pPr>
            <a:r>
              <a:rPr lang="en-US" dirty="0"/>
              <a:t>8k in 1967 -&gt; $63,337, 20k -&gt; $158,343</a:t>
            </a:r>
          </a:p>
          <a:p>
            <a:pPr marL="137160" marR="0" lvl="0" indent="-137160" algn="l" defTabSz="914400" rtl="0" eaLnBrk="0" fontAlgn="base" latinLnBrk="0" hangingPunct="0">
              <a:lnSpc>
                <a:spcPct val="100000"/>
              </a:lnSpc>
              <a:spcBef>
                <a:spcPct val="30000"/>
              </a:spcBef>
              <a:spcAft>
                <a:spcPct val="0"/>
              </a:spcAft>
              <a:buClrTx/>
              <a:buSzTx/>
              <a:buFont typeface=".AppleSystemUIFont" charset="-120"/>
              <a:buChar char="–"/>
              <a:tabLst/>
              <a:defRPr/>
            </a:pPr>
            <a:endParaRPr lang="en-US" dirty="0"/>
          </a:p>
          <a:p>
            <a:pPr marL="137160" marR="0" lvl="0" indent="-137160" algn="l" defTabSz="914400" rtl="0" eaLnBrk="0" fontAlgn="base" latinLnBrk="0" hangingPunct="0">
              <a:lnSpc>
                <a:spcPct val="100000"/>
              </a:lnSpc>
              <a:spcBef>
                <a:spcPct val="30000"/>
              </a:spcBef>
              <a:spcAft>
                <a:spcPct val="0"/>
              </a:spcAft>
              <a:buClrTx/>
              <a:buSzTx/>
              <a:buFont typeface=".AppleSystemUIFont" charset="-120"/>
              <a:buChar char="–"/>
              <a:tabLst/>
              <a:defRPr/>
            </a:pPr>
            <a:r>
              <a:rPr lang="en-US" dirty="0"/>
              <a:t>One story: boring </a:t>
            </a:r>
            <a:r>
              <a:rPr lang="en-US" dirty="0" err="1"/>
              <a:t>repet</a:t>
            </a:r>
            <a:endParaRPr lang="en-US" dirty="0"/>
          </a:p>
          <a:p>
            <a:r>
              <a:rPr lang="en-US" dirty="0"/>
              <a:t>http://</a:t>
            </a:r>
            <a:r>
              <a:rPr lang="en-US" dirty="0" err="1"/>
              <a:t>thecomputerboys.com</a:t>
            </a:r>
            <a:r>
              <a:rPr lang="en-US" dirty="0"/>
              <a:t>/wp-content/uploads/2011/06/cosmopolitan-april-1967-1-large.jpg</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56</a:t>
            </a:fld>
            <a:endParaRPr lang="en-US"/>
          </a:p>
        </p:txBody>
      </p:sp>
    </p:spTree>
    <p:extLst>
      <p:ext uri="{BB962C8B-B14F-4D97-AF65-F5344CB8AC3E}">
        <p14:creationId xmlns:p14="http://schemas.microsoft.com/office/powerpoint/2010/main" val="40974318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Narrative in computers and in programming</a:t>
            </a:r>
          </a:p>
          <a:p>
            <a:r>
              <a:rPr lang="en-US" dirty="0"/>
              <a:t>Automation: replace work viewed as ”unskilled” with robots for profit, efficiency</a:t>
            </a:r>
          </a:p>
          <a:p>
            <a:r>
              <a:rPr lang="en-US" dirty="0"/>
              <a:t>Augmentation: “unskilled” work performed by “skilled” workers is a waste of time</a:t>
            </a:r>
          </a:p>
          <a:p>
            <a:r>
              <a:rPr lang="en-US" dirty="0"/>
              <a:t>This relic remains, look anywhere in computing</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58</a:t>
            </a:fld>
            <a:endParaRPr lang="en-US"/>
          </a:p>
        </p:txBody>
      </p:sp>
    </p:spTree>
    <p:extLst>
      <p:ext uri="{BB962C8B-B14F-4D97-AF65-F5344CB8AC3E}">
        <p14:creationId xmlns:p14="http://schemas.microsoft.com/office/powerpoint/2010/main" val="10681924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unskilled replacement wasn’t neutral…</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59</a:t>
            </a:fld>
            <a:endParaRPr lang="en-US"/>
          </a:p>
        </p:txBody>
      </p:sp>
    </p:spTree>
    <p:extLst>
      <p:ext uri="{BB962C8B-B14F-4D97-AF65-F5344CB8AC3E}">
        <p14:creationId xmlns:p14="http://schemas.microsoft.com/office/powerpoint/2010/main" val="13259304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racist! Replacing (frequently) marginalized workers with robot slaves; racism maintained throughout transitions in the integrated circuit</a:t>
            </a:r>
          </a:p>
          <a:p>
            <a:r>
              <a:rPr lang="en-US" dirty="0"/>
              <a:t>Note that the “we” advertises to </a:t>
            </a:r>
            <a:r>
              <a:rPr lang="en-US" dirty="0" err="1"/>
              <a:t>weathly</a:t>
            </a:r>
            <a:r>
              <a:rPr lang="en-US" dirty="0"/>
              <a:t> white men, through </a:t>
            </a:r>
            <a:r>
              <a:rPr lang="en-US" dirty="0" err="1"/>
              <a:t>imagry</a:t>
            </a:r>
            <a:r>
              <a:rPr lang="en-US" dirty="0"/>
              <a:t>/narratives</a:t>
            </a:r>
          </a:p>
          <a:p>
            <a:r>
              <a:rPr lang="en-US" dirty="0"/>
              <a:t>Cred to </a:t>
            </a:r>
            <a:r>
              <a:rPr lang="en-US" dirty="0" err="1"/>
              <a:t>Ruha</a:t>
            </a:r>
            <a:r>
              <a:rPr lang="en-US" dirty="0"/>
              <a:t> Benjamin, </a:t>
            </a:r>
            <a:r>
              <a:rPr lang="en-US" dirty="0" err="1"/>
              <a:t>mechanix</a:t>
            </a:r>
            <a:r>
              <a:rPr lang="en-US" dirty="0"/>
              <a:t> </a:t>
            </a:r>
            <a:r>
              <a:rPr lang="en-US" dirty="0" err="1"/>
              <a:t>illustraed</a:t>
            </a:r>
            <a:r>
              <a:rPr lang="en-US" dirty="0"/>
              <a:t>, 1957</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60</a:t>
            </a:fld>
            <a:endParaRPr lang="en-US"/>
          </a:p>
        </p:txBody>
      </p:sp>
    </p:spTree>
    <p:extLst>
      <p:ext uri="{BB962C8B-B14F-4D97-AF65-F5344CB8AC3E}">
        <p14:creationId xmlns:p14="http://schemas.microsoft.com/office/powerpoint/2010/main" val="39955475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evidence of racist histories</a:t>
            </a:r>
          </a:p>
          <a:p>
            <a:r>
              <a:rPr lang="en-US" dirty="0"/>
              <a:t>It’s better, but goodness, this was a long, long time coming in 2020</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61</a:t>
            </a:fld>
            <a:endParaRPr lang="en-US"/>
          </a:p>
        </p:txBody>
      </p:sp>
    </p:spTree>
    <p:extLst>
      <p:ext uri="{BB962C8B-B14F-4D97-AF65-F5344CB8AC3E}">
        <p14:creationId xmlns:p14="http://schemas.microsoft.com/office/powerpoint/2010/main" val="7464428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Boring repetitive work should be automated</a:t>
            </a:r>
          </a:p>
          <a:p>
            <a:r>
              <a:rPr lang="en-US" dirty="0"/>
              <a:t>”Robot work” – cooking, caring for children, personal maintenance, inter-personal relating</a:t>
            </a:r>
          </a:p>
          <a:p>
            <a:r>
              <a:rPr lang="en-US" dirty="0"/>
              <a:t>”Robots”, either machines, or unstable work for marginalized people</a:t>
            </a:r>
          </a:p>
          <a:p>
            <a:r>
              <a:rPr lang="en-US" dirty="0"/>
              <a:t>See “Neoliberalism and the feminization of labor” for a much broader picture</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62</a:t>
            </a:fld>
            <a:endParaRPr lang="en-US"/>
          </a:p>
        </p:txBody>
      </p:sp>
    </p:spTree>
    <p:extLst>
      <p:ext uri="{BB962C8B-B14F-4D97-AF65-F5344CB8AC3E}">
        <p14:creationId xmlns:p14="http://schemas.microsoft.com/office/powerpoint/2010/main" val="11700326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 of computers was exclusive to men, while “boring, repetitive work” of programming was a job for women</a:t>
            </a:r>
          </a:p>
          <a:p>
            <a:endParaRPr lang="en-US" dirty="0"/>
          </a:p>
          <a:p>
            <a:r>
              <a:rPr lang="en-US" baseline="0" dirty="0"/>
              <a:t>By 1970, these guys (one of whom is Ritchie, who wrote the C book), are typing instructions into a PDP-11</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63</a:t>
            </a:fld>
            <a:endParaRPr lang="en-US"/>
          </a:p>
        </p:txBody>
      </p:sp>
    </p:spTree>
    <p:extLst>
      <p:ext uri="{BB962C8B-B14F-4D97-AF65-F5344CB8AC3E}">
        <p14:creationId xmlns:p14="http://schemas.microsoft.com/office/powerpoint/2010/main" val="26890835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 computing, automated the role of programmers.</a:t>
            </a:r>
          </a:p>
          <a:p>
            <a:r>
              <a:rPr lang="en-US" dirty="0"/>
              <a:t>New robots/tools to augment humans to do more “interesting, innovative work”, for whom?</a:t>
            </a:r>
          </a:p>
          <a:p>
            <a:r>
              <a:rPr lang="en-US" dirty="0"/>
              <a:t>Wealthy, white boys, mostly, those already with social power and privilege</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64</a:t>
            </a:fld>
            <a:endParaRPr lang="en-US"/>
          </a:p>
        </p:txBody>
      </p:sp>
    </p:spTree>
    <p:extLst>
      <p:ext uri="{BB962C8B-B14F-4D97-AF65-F5344CB8AC3E}">
        <p14:creationId xmlns:p14="http://schemas.microsoft.com/office/powerpoint/2010/main" val="23031021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 marR="0" lvl="0" indent="-137160" algn="l" defTabSz="914400" rtl="0" eaLnBrk="0" fontAlgn="base" latinLnBrk="0" hangingPunct="0">
              <a:lnSpc>
                <a:spcPct val="100000"/>
              </a:lnSpc>
              <a:spcBef>
                <a:spcPct val="30000"/>
              </a:spcBef>
              <a:spcAft>
                <a:spcPct val="0"/>
              </a:spcAft>
              <a:buClrTx/>
              <a:buSzTx/>
              <a:buFont typeface=".AppleSystemUIFont" charset="-120"/>
              <a:buChar char="–"/>
              <a:tabLst/>
              <a:defRPr/>
            </a:pPr>
            <a:r>
              <a:rPr lang="en-US" dirty="0"/>
              <a:t>Boys, and men, wealthy, and white</a:t>
            </a:r>
          </a:p>
          <a:p>
            <a:pPr marL="320040" marR="0" lvl="1" indent="-137160" algn="l" defTabSz="914400" rtl="0" eaLnBrk="0" fontAlgn="base" latinLnBrk="0" hangingPunct="0">
              <a:lnSpc>
                <a:spcPct val="100000"/>
              </a:lnSpc>
              <a:spcBef>
                <a:spcPct val="30000"/>
              </a:spcBef>
              <a:spcAft>
                <a:spcPct val="0"/>
              </a:spcAft>
              <a:buClrTx/>
              <a:buSzTx/>
              <a:buFont typeface=".AppleSystemUIFont" charset="-120"/>
              <a:buChar char="–"/>
              <a:tabLst/>
              <a:defRPr/>
            </a:pPr>
            <a:r>
              <a:rPr lang="en-US" dirty="0"/>
              <a:t>White, upper-middle class suburban boys encouraged to learn mathematics</a:t>
            </a:r>
          </a:p>
          <a:p>
            <a:pPr marL="320040" marR="0" lvl="1" indent="-137160" algn="l" defTabSz="914400" rtl="0" eaLnBrk="0" fontAlgn="base" latinLnBrk="0" hangingPunct="0">
              <a:lnSpc>
                <a:spcPct val="100000"/>
              </a:lnSpc>
              <a:spcBef>
                <a:spcPct val="30000"/>
              </a:spcBef>
              <a:spcAft>
                <a:spcPct val="0"/>
              </a:spcAft>
              <a:buClrTx/>
              <a:buSzTx/>
              <a:buFont typeface=".AppleSystemUIFont" charset="-120"/>
              <a:buChar char="–"/>
              <a:tabLst/>
              <a:defRPr/>
            </a:pPr>
            <a:r>
              <a:rPr lang="en-US" dirty="0"/>
              <a:t>Literally colonial relics on the right</a:t>
            </a:r>
          </a:p>
          <a:p>
            <a:pPr marL="137160" marR="0" lvl="0" indent="-137160" algn="l" defTabSz="914400" rtl="0" eaLnBrk="0" fontAlgn="base" latinLnBrk="0" hangingPunct="0">
              <a:lnSpc>
                <a:spcPct val="100000"/>
              </a:lnSpc>
              <a:spcBef>
                <a:spcPct val="30000"/>
              </a:spcBef>
              <a:spcAft>
                <a:spcPct val="0"/>
              </a:spcAft>
              <a:buClrTx/>
              <a:buSzTx/>
              <a:buFont typeface=".AppleSystemUIFont" charset="-120"/>
              <a:buChar char="–"/>
              <a:tabLst/>
              <a:defRPr/>
            </a:pPr>
            <a:r>
              <a:rPr lang="en-US" dirty="0"/>
              <a:t>http://</a:t>
            </a:r>
            <a:r>
              <a:rPr lang="en-US" dirty="0" err="1"/>
              <a:t>flashbak.com</a:t>
            </a:r>
            <a:r>
              <a:rPr lang="en-US" dirty="0"/>
              <a:t>/wp-content/uploads/2014/10/1980S-COMPUTER-14.jpg</a:t>
            </a:r>
          </a:p>
          <a:p>
            <a:r>
              <a:rPr lang="en-US" dirty="0"/>
              <a:t>http://</a:t>
            </a:r>
            <a:r>
              <a:rPr lang="en-US" dirty="0" err="1"/>
              <a:t>blog.modernmechanix.com</a:t>
            </a:r>
            <a:r>
              <a:rPr lang="en-US" dirty="0"/>
              <a:t>/apple-ad-what-kind-of-man-owns-his-own-computer/</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65</a:t>
            </a:fld>
            <a:endParaRPr lang="en-US"/>
          </a:p>
        </p:txBody>
      </p:sp>
    </p:spTree>
    <p:extLst>
      <p:ext uri="{BB962C8B-B14F-4D97-AF65-F5344CB8AC3E}">
        <p14:creationId xmlns:p14="http://schemas.microsoft.com/office/powerpoint/2010/main" val="1718082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“If you’re having trouble getting started, come to office hours! For me, anxiety about task completion sometimes manifests as procrastination and de-prioritization, and that’s something that’s really helpful for me to talk through”</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13</a:t>
            </a:fld>
            <a:endParaRPr lang="en-US"/>
          </a:p>
        </p:txBody>
      </p:sp>
    </p:spTree>
    <p:extLst>
      <p:ext uri="{BB962C8B-B14F-4D97-AF65-F5344CB8AC3E}">
        <p14:creationId xmlns:p14="http://schemas.microsoft.com/office/powerpoint/2010/main" val="31131254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Who could attend universities that could afford computers, who were encouraged to take mathematics courses</a:t>
            </a:r>
          </a:p>
          <a:p>
            <a:endParaRPr lang="en-US" dirty="0"/>
          </a:p>
          <a:p>
            <a:r>
              <a:rPr lang="en-US" dirty="0"/>
              <a:t>Computing tied to mathematics, men encouraged to take math courses, women encouraged to be wives and homemakers</a:t>
            </a:r>
          </a:p>
          <a:p>
            <a:r>
              <a:rPr lang="en-US" dirty="0"/>
              <a:t>https://</a:t>
            </a:r>
            <a:r>
              <a:rPr lang="en-US" dirty="0" err="1"/>
              <a:t>timeline.com</a:t>
            </a:r>
            <a:r>
              <a:rPr lang="en-US" dirty="0"/>
              <a:t>/apple-kids-cant-wait-2792d326aa31</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66</a:t>
            </a:fld>
            <a:endParaRPr lang="en-US"/>
          </a:p>
        </p:txBody>
      </p:sp>
    </p:spTree>
    <p:extLst>
      <p:ext uri="{BB962C8B-B14F-4D97-AF65-F5344CB8AC3E}">
        <p14:creationId xmlns:p14="http://schemas.microsoft.com/office/powerpoint/2010/main" val="22866391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Norms mirrored by K-12 schools that could afford expensive computers</a:t>
            </a:r>
          </a:p>
          <a:p>
            <a:endParaRPr lang="en-US" dirty="0"/>
          </a:p>
          <a:p>
            <a:r>
              <a:rPr lang="en-US" dirty="0"/>
              <a:t>https://</a:t>
            </a:r>
            <a:r>
              <a:rPr lang="en-US" dirty="0" err="1"/>
              <a:t>www.google.com</a:t>
            </a:r>
            <a:r>
              <a:rPr lang="en-US" dirty="0"/>
              <a:t>/</a:t>
            </a:r>
            <a:r>
              <a:rPr lang="en-US" dirty="0" err="1"/>
              <a:t>url?sa</a:t>
            </a:r>
            <a:r>
              <a:rPr lang="en-US" dirty="0"/>
              <a:t>=</a:t>
            </a:r>
            <a:r>
              <a:rPr lang="en-US" dirty="0" err="1"/>
              <a:t>i&amp;url</a:t>
            </a:r>
            <a:r>
              <a:rPr lang="en-US" dirty="0"/>
              <a:t>=https%3A%2F%2Ftimeline.com%2Fapple-kids-cant-wait-2792d326aa31&amp;psig=AOvVaw1SDBMXAQgiXaiuwCfnD1ta&amp;ust=1623971922131000&amp;source=</a:t>
            </a:r>
            <a:r>
              <a:rPr lang="en-US" dirty="0" err="1"/>
              <a:t>images&amp;cd</a:t>
            </a:r>
            <a:r>
              <a:rPr lang="en-US" dirty="0"/>
              <a:t>=</a:t>
            </a:r>
            <a:r>
              <a:rPr lang="en-US" dirty="0" err="1"/>
              <a:t>vfe&amp;ved</a:t>
            </a:r>
            <a:r>
              <a:rPr lang="en-US" dirty="0"/>
              <a:t>=0CAoQjRxqFwoTCKCR2f6knfECFQAAAAAdAAAAABAv</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67</a:t>
            </a:fld>
            <a:endParaRPr lang="en-US"/>
          </a:p>
        </p:txBody>
      </p:sp>
    </p:spTree>
    <p:extLst>
      <p:ext uri="{BB962C8B-B14F-4D97-AF65-F5344CB8AC3E}">
        <p14:creationId xmlns:p14="http://schemas.microsoft.com/office/powerpoint/2010/main" val="25961150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68</a:t>
            </a:fld>
            <a:endParaRPr lang="en-US"/>
          </a:p>
        </p:txBody>
      </p:sp>
    </p:spTree>
    <p:extLst>
      <p:ext uri="{BB962C8B-B14F-4D97-AF65-F5344CB8AC3E}">
        <p14:creationId xmlns:p14="http://schemas.microsoft.com/office/powerpoint/2010/main" val="883900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Individuals feel that life is worth living when they can shape their reality, rather than be shaped by it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14</a:t>
            </a:fld>
            <a:endParaRPr lang="en-US"/>
          </a:p>
        </p:txBody>
      </p:sp>
    </p:spTree>
    <p:extLst>
      <p:ext uri="{BB962C8B-B14F-4D97-AF65-F5344CB8AC3E}">
        <p14:creationId xmlns:p14="http://schemas.microsoft.com/office/powerpoint/2010/main" val="3586224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16</a:t>
            </a:fld>
            <a:endParaRPr lang="en-US"/>
          </a:p>
        </p:txBody>
      </p:sp>
    </p:spTree>
    <p:extLst>
      <p:ext uri="{BB962C8B-B14F-4D97-AF65-F5344CB8AC3E}">
        <p14:creationId xmlns:p14="http://schemas.microsoft.com/office/powerpoint/2010/main" val="1069277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17</a:t>
            </a:fld>
            <a:endParaRPr lang="en-US"/>
          </a:p>
        </p:txBody>
      </p:sp>
    </p:spTree>
    <p:extLst>
      <p:ext uri="{BB962C8B-B14F-4D97-AF65-F5344CB8AC3E}">
        <p14:creationId xmlns:p14="http://schemas.microsoft.com/office/powerpoint/2010/main" val="192514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4EB1A4D-CB29-DC44-9DB2-B7FC7F75C5F4}" type="slidenum">
              <a:rPr lang="en-US"/>
              <a:pPr/>
              <a:t>18</a:t>
            </a:fld>
            <a:endParaRPr lang="en-US"/>
          </a:p>
        </p:txBody>
      </p:sp>
      <p:sp>
        <p:nvSpPr>
          <p:cNvPr id="52225" name="Text Box 1"/>
          <p:cNvSpPr txBox="1">
            <a:spLocks noGrp="1" noRot="1" noChangeAspect="1" noChangeArrowheads="1"/>
          </p:cNvSpPr>
          <p:nvPr>
            <p:ph type="sldImg"/>
          </p:nvPr>
        </p:nvSpPr>
        <p:spPr bwMode="auto">
          <a:xfrm>
            <a:off x="3106738" y="557213"/>
            <a:ext cx="3679825" cy="27590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2226" name="Text Box 2"/>
          <p:cNvSpPr txBox="1">
            <a:spLocks noGrp="1" noChangeArrowheads="1"/>
          </p:cNvSpPr>
          <p:nvPr>
            <p:ph type="body" idx="1"/>
          </p:nvPr>
        </p:nvSpPr>
        <p:spPr bwMode="auto">
          <a:xfrm>
            <a:off x="990269" y="3493012"/>
            <a:ext cx="7916087" cy="324342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dirty="0"/>
              <a:t>CPU</a:t>
            </a:r>
          </a:p>
          <a:p>
            <a:pPr lvl="1"/>
            <a:r>
              <a:rPr lang="en-US" dirty="0"/>
              <a:t>Looks funny because of heat sink</a:t>
            </a:r>
          </a:p>
          <a:p>
            <a:pPr lvl="0"/>
            <a:endParaRPr lang="en-US" dirty="0"/>
          </a:p>
        </p:txBody>
      </p:sp>
    </p:spTree>
    <p:extLst>
      <p:ext uri="{BB962C8B-B14F-4D97-AF65-F5344CB8AC3E}">
        <p14:creationId xmlns:p14="http://schemas.microsoft.com/office/powerpoint/2010/main" val="2944280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p:spPr>
        <p:txBody>
          <a:bodyPr/>
          <a:lstStyle>
            <a:lvl1pPr>
              <a:lnSpc>
                <a:spcPct val="80000"/>
              </a:lnSpc>
              <a:defRPr sz="4400" b="0" i="0" strike="noStrike" normalizeH="0" baseline="0">
                <a:ln>
                  <a:noFill/>
                </a:ln>
                <a:solidFill>
                  <a:schemeClr val="tx1"/>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1158713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2601398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7CBE8339-D2AD-46DC-A898-FD1E949067F0}" type="slidenum">
              <a:rPr lang="en-US" smtClean="0"/>
              <a:pPr/>
              <a:t>‹#›</a:t>
            </a:fld>
            <a:endParaRPr lang="en-US" dirty="0"/>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050004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243770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438510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4B2A8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BB2DC-B8EF-8740-94EA-CD02C62F68F3}"/>
              </a:ext>
            </a:extLst>
          </p:cNvPr>
          <p:cNvSpPr>
            <a:spLocks noGrp="1"/>
          </p:cNvSpPr>
          <p:nvPr>
            <p:ph type="title"/>
          </p:nvPr>
        </p:nvSpPr>
        <p:spPr>
          <a:xfrm>
            <a:off x="377544" y="685800"/>
            <a:ext cx="8461656" cy="4724400"/>
          </a:xfrm>
        </p:spPr>
        <p:txBody>
          <a:bodyPr/>
          <a:lstStyle>
            <a:lvl1pPr>
              <a:defRPr sz="6000" b="1" spc="-150">
                <a:solidFill>
                  <a:schemeClr val="bg1"/>
                </a:solidFill>
                <a:effectLst/>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8B60A0A1-3851-DE4E-AB5C-BDE6784F0357}"/>
              </a:ext>
            </a:extLst>
          </p:cNvPr>
          <p:cNvSpPr>
            <a:spLocks noGrp="1"/>
          </p:cNvSpPr>
          <p:nvPr>
            <p:ph type="sldNum" sz="quarter" idx="10"/>
          </p:nvPr>
        </p:nvSpPr>
        <p:spPr/>
        <p:txBody>
          <a:body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1978403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81000"/>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7CBE8339-D2AD-46DC-A898-FD1E949067F0}" type="slidenum">
              <a:rPr lang="en-US" smtClean="0"/>
              <a:pPr/>
              <a:t>‹#›</a:t>
            </a:fld>
            <a:endParaRPr lang="en-US" dirty="0"/>
          </a:p>
        </p:txBody>
      </p:sp>
      <p:sp>
        <p:nvSpPr>
          <p:cNvPr id="9" name="Rectangle 8"/>
          <p:cNvSpPr>
            <a:spLocks noChangeArrowheads="1"/>
          </p:cNvSpPr>
          <p:nvPr/>
        </p:nvSpPr>
        <p:spPr bwMode="auto">
          <a:xfrm>
            <a:off x="0" y="1"/>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6" name="TextBox 15"/>
          <p:cNvSpPr txBox="1"/>
          <p:nvPr/>
        </p:nvSpPr>
        <p:spPr>
          <a:xfrm>
            <a:off x="7907763" y="-2231"/>
            <a:ext cx="1236237" cy="230832"/>
          </a:xfrm>
          <a:prstGeom prst="rect">
            <a:avLst/>
          </a:prstGeom>
          <a:noFill/>
        </p:spPr>
        <p:txBody>
          <a:bodyPr wrap="none" rtlCol="0">
            <a:spAutoFit/>
          </a:bodyPr>
          <a:lstStyle/>
          <a:p>
            <a:pPr algn="r"/>
            <a:r>
              <a:rPr lang="en-US" sz="900" b="0" i="0" dirty="0">
                <a:solidFill>
                  <a:schemeClr val="bg1"/>
                </a:solidFill>
                <a:latin typeface="Roboto Regular" charset="0"/>
                <a:ea typeface="Roboto Regular" charset="0"/>
                <a:cs typeface="Roboto Regular" charset="0"/>
              </a:rPr>
              <a:t>CSE351</a:t>
            </a:r>
            <a:r>
              <a:rPr lang="en-US" sz="900" b="0" i="0" baseline="0" dirty="0">
                <a:solidFill>
                  <a:schemeClr val="bg1"/>
                </a:solidFill>
                <a:latin typeface="Roboto Regular" charset="0"/>
                <a:ea typeface="Roboto Regular" charset="0"/>
                <a:cs typeface="Roboto Regular" charset="0"/>
              </a:rPr>
              <a:t>, </a:t>
            </a:r>
            <a:r>
              <a:rPr lang="en-US" sz="900" b="0" i="0" dirty="0">
                <a:solidFill>
                  <a:schemeClr val="bg1"/>
                </a:solidFill>
                <a:latin typeface="Roboto Regular" charset="0"/>
                <a:ea typeface="Roboto Regular" charset="0"/>
                <a:cs typeface="Roboto Regular" charset="0"/>
              </a:rPr>
              <a:t>Summer 2021</a:t>
            </a:r>
          </a:p>
        </p:txBody>
      </p:sp>
      <p:sp>
        <p:nvSpPr>
          <p:cNvPr id="22" name="TextBox 21"/>
          <p:cNvSpPr txBox="1"/>
          <p:nvPr/>
        </p:nvSpPr>
        <p:spPr>
          <a:xfrm>
            <a:off x="3902595" y="-2231"/>
            <a:ext cx="1338828" cy="230832"/>
          </a:xfrm>
          <a:prstGeom prst="rect">
            <a:avLst/>
          </a:prstGeom>
          <a:noFill/>
        </p:spPr>
        <p:txBody>
          <a:bodyPr wrap="none" rtlCol="0">
            <a:spAutoFit/>
          </a:bodyPr>
          <a:lstStyle/>
          <a:p>
            <a:pPr algn="ctr"/>
            <a:r>
              <a:rPr lang="en-US" sz="900" b="0" i="0" dirty="0">
                <a:solidFill>
                  <a:schemeClr val="bg1"/>
                </a:solidFill>
                <a:latin typeface="Roboto Regular" charset="0"/>
                <a:ea typeface="Roboto Regular" charset="0"/>
                <a:cs typeface="Roboto Regular" charset="0"/>
              </a:rPr>
              <a:t>L02:  Memory &amp; Data I</a:t>
            </a:r>
          </a:p>
        </p:txBody>
      </p:sp>
      <p:sp>
        <p:nvSpPr>
          <p:cNvPr id="10" name="Rectangle 9">
            <a:extLst>
              <a:ext uri="{FF2B5EF4-FFF2-40B4-BE49-F238E27FC236}">
                <a16:creationId xmlns:a16="http://schemas.microsoft.com/office/drawing/2014/main" id="{132BD1EF-C1B2-3B4A-87D8-D7AFA1B61BAD}"/>
              </a:ext>
            </a:extLst>
          </p:cNvPr>
          <p:cNvSpPr>
            <a:spLocks noChangeArrowheads="1"/>
          </p:cNvSpPr>
          <p:nvPr/>
        </p:nvSpPr>
        <p:spPr bwMode="auto">
          <a:xfrm>
            <a:off x="0" y="-15072"/>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3" name="Picture 12">
            <a:extLst>
              <a:ext uri="{FF2B5EF4-FFF2-40B4-BE49-F238E27FC236}">
                <a16:creationId xmlns:a16="http://schemas.microsoft.com/office/drawing/2014/main" id="{23A5C743-0375-A54B-BE44-8E90C432E0A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4" name="TextBox 13">
            <a:extLst>
              <a:ext uri="{FF2B5EF4-FFF2-40B4-BE49-F238E27FC236}">
                <a16:creationId xmlns:a16="http://schemas.microsoft.com/office/drawing/2014/main" id="{1D3D797E-A950-EB48-9F56-A273C3153EE8}"/>
              </a:ext>
            </a:extLst>
          </p:cNvPr>
          <p:cNvSpPr txBox="1"/>
          <p:nvPr/>
        </p:nvSpPr>
        <p:spPr>
          <a:xfrm>
            <a:off x="3870540" y="-2231"/>
            <a:ext cx="1402948" cy="230832"/>
          </a:xfrm>
          <a:prstGeom prst="rect">
            <a:avLst/>
          </a:prstGeom>
          <a:noFill/>
        </p:spPr>
        <p:txBody>
          <a:bodyPr wrap="none" rtlCol="0">
            <a:spAutoFit/>
          </a:bodyPr>
          <a:lstStyle/>
          <a:p>
            <a:pPr algn="ctr"/>
            <a:r>
              <a:rPr lang="en-US" sz="900" b="0" i="0" dirty="0">
                <a:solidFill>
                  <a:schemeClr val="bg1"/>
                </a:solidFill>
                <a:latin typeface="Roboto Regular" charset="0"/>
                <a:ea typeface="Roboto Regular" charset="0"/>
                <a:cs typeface="Roboto Regular" charset="0"/>
              </a:rPr>
              <a:t>L02: Memory and Data I</a:t>
            </a:r>
          </a:p>
        </p:txBody>
      </p:sp>
      <p:sp>
        <p:nvSpPr>
          <p:cNvPr id="2" name="TextBox 1">
            <a:extLst>
              <a:ext uri="{FF2B5EF4-FFF2-40B4-BE49-F238E27FC236}">
                <a16:creationId xmlns:a16="http://schemas.microsoft.com/office/drawing/2014/main" id="{255601E9-1770-4C48-A488-A7E1E9C55125}"/>
              </a:ext>
            </a:extLst>
          </p:cNvPr>
          <p:cNvSpPr txBox="1"/>
          <p:nvPr userDrawn="1"/>
        </p:nvSpPr>
        <p:spPr>
          <a:xfrm>
            <a:off x="7714676" y="-6829"/>
            <a:ext cx="1402948" cy="230832"/>
          </a:xfrm>
          <a:prstGeom prst="rect">
            <a:avLst/>
          </a:prstGeom>
          <a:noFill/>
        </p:spPr>
        <p:txBody>
          <a:bodyPr wrap="square" rtlCol="0">
            <a:spAutoFit/>
          </a:bodyPr>
          <a:lstStyle/>
          <a:p>
            <a:r>
              <a:rPr lang="en-US" sz="900" b="0" i="0" dirty="0">
                <a:solidFill>
                  <a:schemeClr val="bg1"/>
                </a:solidFill>
                <a:latin typeface="Roboto" panose="02000000000000000000" pitchFamily="2" charset="0"/>
                <a:ea typeface="Roboto" panose="02000000000000000000" pitchFamily="2" charset="0"/>
              </a:rPr>
              <a:t>CSE351, Summer 2021</a:t>
            </a:r>
          </a:p>
        </p:txBody>
      </p:sp>
    </p:spTree>
    <p:extLst>
      <p:ext uri="{BB962C8B-B14F-4D97-AF65-F5344CB8AC3E}">
        <p14:creationId xmlns:p14="http://schemas.microsoft.com/office/powerpoint/2010/main" val="159215893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4" r:id="rId6"/>
  </p:sldLayoutIdLst>
  <p:hf hdr="0" ftr="0" dt="0"/>
  <p:txStyles>
    <p:titleStyle>
      <a:lvl1pPr marL="119063" indent="-119063" algn="l" rtl="0" eaLnBrk="1" fontAlgn="base" hangingPunct="1">
        <a:spcBef>
          <a:spcPct val="0"/>
        </a:spcBef>
        <a:spcAft>
          <a:spcPct val="0"/>
        </a:spcAft>
        <a:defRPr sz="3600" b="1" i="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Courier New" panose="02070309020205020404" pitchFamily="49" charset="0"/>
        <a:buChar char="o"/>
        <a:defRPr sz="2800" b="0" i="0">
          <a:solidFill>
            <a:schemeClr val="tx1"/>
          </a:solidFill>
          <a:latin typeface="Arial" panose="020B0604020202020204" pitchFamily="34" charset="0"/>
          <a:ea typeface="+mn-ea"/>
          <a:cs typeface="Arial" panose="020B0604020202020204" pitchFamily="34" charset="0"/>
        </a:defRPr>
      </a:lvl1pPr>
      <a:lvl2pPr marL="649224" indent="-285750" algn="l" rtl="0" eaLnBrk="1" fontAlgn="base" hangingPunct="1">
        <a:spcBef>
          <a:spcPct val="20000"/>
        </a:spcBef>
        <a:spcAft>
          <a:spcPct val="0"/>
        </a:spcAft>
        <a:buClr>
          <a:srgbClr val="4B2A85"/>
        </a:buClr>
        <a:buSzPct val="110000"/>
        <a:buFont typeface="Arial" panose="020B0604020202020204" pitchFamily="34" charset="0"/>
        <a:buChar char="•"/>
        <a:defRPr sz="2400" b="0" i="0">
          <a:solidFill>
            <a:schemeClr val="tx1"/>
          </a:solidFill>
          <a:latin typeface="Arial" panose="020B0604020202020204" pitchFamily="34" charset="0"/>
          <a:cs typeface="Arial" panose="020B0604020202020204"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400" b="0" i="0">
          <a:solidFill>
            <a:schemeClr val="tx1"/>
          </a:solidFill>
          <a:latin typeface="Arial" panose="020B0604020202020204" pitchFamily="34" charset="0"/>
          <a:cs typeface="Arial" panose="020B0604020202020204" pitchFamily="34" charset="0"/>
        </a:defRPr>
      </a:lvl3pPr>
      <a:lvl4pPr marL="1170432" indent="-228600" algn="l" rtl="0" eaLnBrk="1" fontAlgn="base" hangingPunct="1">
        <a:spcBef>
          <a:spcPct val="20000"/>
        </a:spcBef>
        <a:spcAft>
          <a:spcPct val="0"/>
        </a:spcAft>
        <a:buClr>
          <a:srgbClr val="4B2A85"/>
        </a:buClr>
        <a:buFont typeface="Arial" panose="020B0604020202020204" pitchFamily="34" charset="0"/>
        <a:buChar char="•"/>
        <a:defRPr sz="2400" b="0" i="0">
          <a:solidFill>
            <a:schemeClr val="tx1"/>
          </a:solidFill>
          <a:latin typeface="Arial" panose="020B0604020202020204" pitchFamily="34" charset="0"/>
          <a:cs typeface="Arial" panose="020B0604020202020204" pitchFamily="34" charset="0"/>
        </a:defRPr>
      </a:lvl4pPr>
      <a:lvl5pPr marL="1444752" indent="-228600" algn="l" rtl="0" eaLnBrk="1" fontAlgn="base" hangingPunct="1">
        <a:spcBef>
          <a:spcPct val="20000"/>
        </a:spcBef>
        <a:spcAft>
          <a:spcPct val="0"/>
        </a:spcAft>
        <a:buClr>
          <a:srgbClr val="4B2A85"/>
        </a:buClr>
        <a:buFont typeface="Arial" panose="020B0604020202020204" pitchFamily="34" charset="0"/>
        <a:buChar char="•"/>
        <a:defRPr sz="2400" b="0" i="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4.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notesSlide" Target="../notesSlides/notesSlide9.xml"/><Relationship Id="rId5" Type="http://schemas.openxmlformats.org/officeDocument/2006/relationships/tags" Target="../tags/tag11.xml"/><Relationship Id="rId10" Type="http://schemas.openxmlformats.org/officeDocument/2006/relationships/slideLayout" Target="../slideLayouts/slideLayout4.xml"/><Relationship Id="rId4" Type="http://schemas.openxmlformats.org/officeDocument/2006/relationships/tags" Target="../tags/tag10.xml"/><Relationship Id="rId9" Type="http://schemas.openxmlformats.org/officeDocument/2006/relationships/tags" Target="../tags/tag15.xml"/></Relationships>
</file>

<file path=ppt/slides/_rels/slide19.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notesSlide" Target="../notesSlides/notesSlide10.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slideLayout" Target="../slideLayouts/slideLayout4.xml"/><Relationship Id="rId2" Type="http://schemas.openxmlformats.org/officeDocument/2006/relationships/tags" Target="../tags/tag17.xml"/><Relationship Id="rId16" Type="http://schemas.openxmlformats.org/officeDocument/2006/relationships/tags" Target="../tags/tag31.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tags" Target="../tags/tag30.xml"/><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9"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tags" Target="../tags/tag51.xml"/><Relationship Id="rId18" Type="http://schemas.openxmlformats.org/officeDocument/2006/relationships/tags" Target="../tags/tag56.xml"/><Relationship Id="rId26" Type="http://schemas.openxmlformats.org/officeDocument/2006/relationships/slideLayout" Target="../slideLayouts/slideLayout2.xml"/><Relationship Id="rId3" Type="http://schemas.openxmlformats.org/officeDocument/2006/relationships/tags" Target="../tags/tag41.xml"/><Relationship Id="rId21" Type="http://schemas.openxmlformats.org/officeDocument/2006/relationships/tags" Target="../tags/tag59.xml"/><Relationship Id="rId7" Type="http://schemas.openxmlformats.org/officeDocument/2006/relationships/tags" Target="../tags/tag45.xml"/><Relationship Id="rId12" Type="http://schemas.openxmlformats.org/officeDocument/2006/relationships/tags" Target="../tags/tag50.xml"/><Relationship Id="rId17" Type="http://schemas.openxmlformats.org/officeDocument/2006/relationships/tags" Target="../tags/tag55.xml"/><Relationship Id="rId25" Type="http://schemas.openxmlformats.org/officeDocument/2006/relationships/tags" Target="../tags/tag63.xml"/><Relationship Id="rId2" Type="http://schemas.openxmlformats.org/officeDocument/2006/relationships/tags" Target="../tags/tag40.xml"/><Relationship Id="rId16" Type="http://schemas.openxmlformats.org/officeDocument/2006/relationships/tags" Target="../tags/tag54.xml"/><Relationship Id="rId20" Type="http://schemas.openxmlformats.org/officeDocument/2006/relationships/tags" Target="../tags/tag58.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24" Type="http://schemas.openxmlformats.org/officeDocument/2006/relationships/tags" Target="../tags/tag62.xml"/><Relationship Id="rId5" Type="http://schemas.openxmlformats.org/officeDocument/2006/relationships/tags" Target="../tags/tag43.xml"/><Relationship Id="rId15" Type="http://schemas.openxmlformats.org/officeDocument/2006/relationships/tags" Target="../tags/tag53.xml"/><Relationship Id="rId23" Type="http://schemas.openxmlformats.org/officeDocument/2006/relationships/tags" Target="../tags/tag61.xml"/><Relationship Id="rId10" Type="http://schemas.openxmlformats.org/officeDocument/2006/relationships/tags" Target="../tags/tag48.xml"/><Relationship Id="rId19" Type="http://schemas.openxmlformats.org/officeDocument/2006/relationships/tags" Target="../tags/tag57.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tags" Target="../tags/tag52.xml"/><Relationship Id="rId22" Type="http://schemas.openxmlformats.org/officeDocument/2006/relationships/tags" Target="../tags/tag60.xml"/><Relationship Id="rId27"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slideLayout" Target="../slideLayouts/slideLayout2.xml"/><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tags" Target="../tags/tag75.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74.xml"/><Relationship Id="rId5" Type="http://schemas.openxmlformats.org/officeDocument/2006/relationships/tags" Target="../tags/tag68.xml"/><Relationship Id="rId10" Type="http://schemas.openxmlformats.org/officeDocument/2006/relationships/tags" Target="../tags/tag73.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tags" Target="../tags/tag88.xml"/><Relationship Id="rId18" Type="http://schemas.openxmlformats.org/officeDocument/2006/relationships/notesSlide" Target="../notesSlides/notesSlide14.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tags" Target="../tags/tag87.xml"/><Relationship Id="rId17" Type="http://schemas.openxmlformats.org/officeDocument/2006/relationships/slideLayout" Target="../slideLayouts/slideLayout2.xml"/><Relationship Id="rId2" Type="http://schemas.openxmlformats.org/officeDocument/2006/relationships/tags" Target="../tags/tag77.xml"/><Relationship Id="rId16" Type="http://schemas.openxmlformats.org/officeDocument/2006/relationships/tags" Target="../tags/tag91.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5" Type="http://schemas.openxmlformats.org/officeDocument/2006/relationships/tags" Target="../tags/tag80.xml"/><Relationship Id="rId15" Type="http://schemas.openxmlformats.org/officeDocument/2006/relationships/tags" Target="../tags/tag90.xml"/><Relationship Id="rId10" Type="http://schemas.openxmlformats.org/officeDocument/2006/relationships/tags" Target="../tags/tag85.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tags" Target="../tags/tag89.xml"/></Relationships>
</file>

<file path=ppt/slides/_rels/slide24.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tags" Target="../tags/tag104.xml"/><Relationship Id="rId18" Type="http://schemas.openxmlformats.org/officeDocument/2006/relationships/slideLayout" Target="../slideLayouts/slideLayout2.xml"/><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tags" Target="../tags/tag103.xml"/><Relationship Id="rId17" Type="http://schemas.openxmlformats.org/officeDocument/2006/relationships/tags" Target="../tags/tag108.xml"/><Relationship Id="rId2" Type="http://schemas.openxmlformats.org/officeDocument/2006/relationships/tags" Target="../tags/tag93.xml"/><Relationship Id="rId16" Type="http://schemas.openxmlformats.org/officeDocument/2006/relationships/tags" Target="../tags/tag107.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tags" Target="../tags/tag102.xml"/><Relationship Id="rId5" Type="http://schemas.openxmlformats.org/officeDocument/2006/relationships/tags" Target="../tags/tag96.xml"/><Relationship Id="rId15" Type="http://schemas.openxmlformats.org/officeDocument/2006/relationships/tags" Target="../tags/tag106.xml"/><Relationship Id="rId10" Type="http://schemas.openxmlformats.org/officeDocument/2006/relationships/tags" Target="../tags/tag101.xml"/><Relationship Id="rId19" Type="http://schemas.openxmlformats.org/officeDocument/2006/relationships/notesSlide" Target="../notesSlides/notesSlide15.xml"/><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tags" Target="../tags/tag105.xml"/></Relationships>
</file>

<file path=ppt/slides/_rels/slide2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1.xml"/><Relationship Id="rId7" Type="http://schemas.openxmlformats.org/officeDocument/2006/relationships/tags" Target="../tags/tag115.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9"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118.xml"/><Relationship Id="rId7" Type="http://schemas.openxmlformats.org/officeDocument/2006/relationships/image" Target="../media/image50.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17.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122.xml"/></Relationships>
</file>

<file path=ppt/slides/_rels/slide32.xml.rels><?xml version="1.0" encoding="UTF-8" standalone="yes"?>
<Relationships xmlns="http://schemas.openxmlformats.org/package/2006/relationships"><Relationship Id="rId13" Type="http://schemas.openxmlformats.org/officeDocument/2006/relationships/tags" Target="../tags/tag135.xml"/><Relationship Id="rId18" Type="http://schemas.openxmlformats.org/officeDocument/2006/relationships/tags" Target="../tags/tag140.xml"/><Relationship Id="rId26" Type="http://schemas.openxmlformats.org/officeDocument/2006/relationships/tags" Target="../tags/tag148.xml"/><Relationship Id="rId39" Type="http://schemas.openxmlformats.org/officeDocument/2006/relationships/tags" Target="../tags/tag161.xml"/><Relationship Id="rId21" Type="http://schemas.openxmlformats.org/officeDocument/2006/relationships/tags" Target="../tags/tag143.xml"/><Relationship Id="rId34" Type="http://schemas.openxmlformats.org/officeDocument/2006/relationships/tags" Target="../tags/tag156.xml"/><Relationship Id="rId42" Type="http://schemas.openxmlformats.org/officeDocument/2006/relationships/tags" Target="../tags/tag164.xml"/><Relationship Id="rId47" Type="http://schemas.openxmlformats.org/officeDocument/2006/relationships/tags" Target="../tags/tag169.xml"/><Relationship Id="rId50" Type="http://schemas.openxmlformats.org/officeDocument/2006/relationships/tags" Target="../tags/tag172.xml"/><Relationship Id="rId55" Type="http://schemas.openxmlformats.org/officeDocument/2006/relationships/notesSlide" Target="../notesSlides/notesSlide22.xml"/><Relationship Id="rId7" Type="http://schemas.openxmlformats.org/officeDocument/2006/relationships/tags" Target="../tags/tag129.xml"/><Relationship Id="rId2" Type="http://schemas.openxmlformats.org/officeDocument/2006/relationships/tags" Target="../tags/tag124.xml"/><Relationship Id="rId16" Type="http://schemas.openxmlformats.org/officeDocument/2006/relationships/tags" Target="../tags/tag138.xml"/><Relationship Id="rId29" Type="http://schemas.openxmlformats.org/officeDocument/2006/relationships/tags" Target="../tags/tag151.xml"/><Relationship Id="rId11" Type="http://schemas.openxmlformats.org/officeDocument/2006/relationships/tags" Target="../tags/tag133.xml"/><Relationship Id="rId24" Type="http://schemas.openxmlformats.org/officeDocument/2006/relationships/tags" Target="../tags/tag146.xml"/><Relationship Id="rId32" Type="http://schemas.openxmlformats.org/officeDocument/2006/relationships/tags" Target="../tags/tag154.xml"/><Relationship Id="rId37" Type="http://schemas.openxmlformats.org/officeDocument/2006/relationships/tags" Target="../tags/tag159.xml"/><Relationship Id="rId40" Type="http://schemas.openxmlformats.org/officeDocument/2006/relationships/tags" Target="../tags/tag162.xml"/><Relationship Id="rId45" Type="http://schemas.openxmlformats.org/officeDocument/2006/relationships/tags" Target="../tags/tag167.xml"/><Relationship Id="rId53" Type="http://schemas.openxmlformats.org/officeDocument/2006/relationships/tags" Target="../tags/tag175.xml"/><Relationship Id="rId5" Type="http://schemas.openxmlformats.org/officeDocument/2006/relationships/tags" Target="../tags/tag127.xml"/><Relationship Id="rId10" Type="http://schemas.openxmlformats.org/officeDocument/2006/relationships/tags" Target="../tags/tag132.xml"/><Relationship Id="rId19" Type="http://schemas.openxmlformats.org/officeDocument/2006/relationships/tags" Target="../tags/tag141.xml"/><Relationship Id="rId31" Type="http://schemas.openxmlformats.org/officeDocument/2006/relationships/tags" Target="../tags/tag153.xml"/><Relationship Id="rId44" Type="http://schemas.openxmlformats.org/officeDocument/2006/relationships/tags" Target="../tags/tag166.xml"/><Relationship Id="rId52" Type="http://schemas.openxmlformats.org/officeDocument/2006/relationships/tags" Target="../tags/tag174.xml"/><Relationship Id="rId4" Type="http://schemas.openxmlformats.org/officeDocument/2006/relationships/tags" Target="../tags/tag126.xml"/><Relationship Id="rId9" Type="http://schemas.openxmlformats.org/officeDocument/2006/relationships/tags" Target="../tags/tag131.xml"/><Relationship Id="rId14" Type="http://schemas.openxmlformats.org/officeDocument/2006/relationships/tags" Target="../tags/tag136.xml"/><Relationship Id="rId22" Type="http://schemas.openxmlformats.org/officeDocument/2006/relationships/tags" Target="../tags/tag144.xml"/><Relationship Id="rId27" Type="http://schemas.openxmlformats.org/officeDocument/2006/relationships/tags" Target="../tags/tag149.xml"/><Relationship Id="rId30" Type="http://schemas.openxmlformats.org/officeDocument/2006/relationships/tags" Target="../tags/tag152.xml"/><Relationship Id="rId35" Type="http://schemas.openxmlformats.org/officeDocument/2006/relationships/tags" Target="../tags/tag157.xml"/><Relationship Id="rId43" Type="http://schemas.openxmlformats.org/officeDocument/2006/relationships/tags" Target="../tags/tag165.xml"/><Relationship Id="rId48" Type="http://schemas.openxmlformats.org/officeDocument/2006/relationships/tags" Target="../tags/tag170.xml"/><Relationship Id="rId8" Type="http://schemas.openxmlformats.org/officeDocument/2006/relationships/tags" Target="../tags/tag130.xml"/><Relationship Id="rId51" Type="http://schemas.openxmlformats.org/officeDocument/2006/relationships/tags" Target="../tags/tag173.xml"/><Relationship Id="rId3" Type="http://schemas.openxmlformats.org/officeDocument/2006/relationships/tags" Target="../tags/tag125.xml"/><Relationship Id="rId12" Type="http://schemas.openxmlformats.org/officeDocument/2006/relationships/tags" Target="../tags/tag134.xml"/><Relationship Id="rId17" Type="http://schemas.openxmlformats.org/officeDocument/2006/relationships/tags" Target="../tags/tag139.xml"/><Relationship Id="rId25" Type="http://schemas.openxmlformats.org/officeDocument/2006/relationships/tags" Target="../tags/tag147.xml"/><Relationship Id="rId33" Type="http://schemas.openxmlformats.org/officeDocument/2006/relationships/tags" Target="../tags/tag155.xml"/><Relationship Id="rId38" Type="http://schemas.openxmlformats.org/officeDocument/2006/relationships/tags" Target="../tags/tag160.xml"/><Relationship Id="rId46" Type="http://schemas.openxmlformats.org/officeDocument/2006/relationships/tags" Target="../tags/tag168.xml"/><Relationship Id="rId20" Type="http://schemas.openxmlformats.org/officeDocument/2006/relationships/tags" Target="../tags/tag142.xml"/><Relationship Id="rId41" Type="http://schemas.openxmlformats.org/officeDocument/2006/relationships/tags" Target="../tags/tag163.xml"/><Relationship Id="rId54" Type="http://schemas.openxmlformats.org/officeDocument/2006/relationships/slideLayout" Target="../slideLayouts/slideLayout2.xml"/><Relationship Id="rId1" Type="http://schemas.openxmlformats.org/officeDocument/2006/relationships/tags" Target="../tags/tag123.xml"/><Relationship Id="rId6" Type="http://schemas.openxmlformats.org/officeDocument/2006/relationships/tags" Target="../tags/tag128.xml"/><Relationship Id="rId15" Type="http://schemas.openxmlformats.org/officeDocument/2006/relationships/tags" Target="../tags/tag137.xml"/><Relationship Id="rId23" Type="http://schemas.openxmlformats.org/officeDocument/2006/relationships/tags" Target="../tags/tag145.xml"/><Relationship Id="rId28" Type="http://schemas.openxmlformats.org/officeDocument/2006/relationships/tags" Target="../tags/tag150.xml"/><Relationship Id="rId36" Type="http://schemas.openxmlformats.org/officeDocument/2006/relationships/tags" Target="../tags/tag158.xml"/><Relationship Id="rId49" Type="http://schemas.openxmlformats.org/officeDocument/2006/relationships/tags" Target="../tags/tag171.xml"/></Relationships>
</file>

<file path=ppt/slides/_rels/slide33.xml.rels><?xml version="1.0" encoding="UTF-8" standalone="yes"?>
<Relationships xmlns="http://schemas.openxmlformats.org/package/2006/relationships"><Relationship Id="rId13" Type="http://schemas.openxmlformats.org/officeDocument/2006/relationships/tags" Target="../tags/tag188.xml"/><Relationship Id="rId18" Type="http://schemas.openxmlformats.org/officeDocument/2006/relationships/tags" Target="../tags/tag193.xml"/><Relationship Id="rId26" Type="http://schemas.openxmlformats.org/officeDocument/2006/relationships/tags" Target="../tags/tag201.xml"/><Relationship Id="rId39" Type="http://schemas.openxmlformats.org/officeDocument/2006/relationships/tags" Target="../tags/tag214.xml"/><Relationship Id="rId21" Type="http://schemas.openxmlformats.org/officeDocument/2006/relationships/tags" Target="../tags/tag196.xml"/><Relationship Id="rId34" Type="http://schemas.openxmlformats.org/officeDocument/2006/relationships/tags" Target="../tags/tag209.xml"/><Relationship Id="rId42" Type="http://schemas.openxmlformats.org/officeDocument/2006/relationships/tags" Target="../tags/tag217.xml"/><Relationship Id="rId47" Type="http://schemas.openxmlformats.org/officeDocument/2006/relationships/tags" Target="../tags/tag222.xml"/><Relationship Id="rId50" Type="http://schemas.openxmlformats.org/officeDocument/2006/relationships/tags" Target="../tags/tag225.xml"/><Relationship Id="rId55" Type="http://schemas.openxmlformats.org/officeDocument/2006/relationships/tags" Target="../tags/tag230.xml"/><Relationship Id="rId63" Type="http://schemas.openxmlformats.org/officeDocument/2006/relationships/notesSlide" Target="../notesSlides/notesSlide23.xml"/><Relationship Id="rId7" Type="http://schemas.openxmlformats.org/officeDocument/2006/relationships/tags" Target="../tags/tag182.xml"/><Relationship Id="rId2" Type="http://schemas.openxmlformats.org/officeDocument/2006/relationships/tags" Target="../tags/tag177.xml"/><Relationship Id="rId16" Type="http://schemas.openxmlformats.org/officeDocument/2006/relationships/tags" Target="../tags/tag191.xml"/><Relationship Id="rId29" Type="http://schemas.openxmlformats.org/officeDocument/2006/relationships/tags" Target="../tags/tag204.xml"/><Relationship Id="rId11" Type="http://schemas.openxmlformats.org/officeDocument/2006/relationships/tags" Target="../tags/tag186.xml"/><Relationship Id="rId24" Type="http://schemas.openxmlformats.org/officeDocument/2006/relationships/tags" Target="../tags/tag199.xml"/><Relationship Id="rId32" Type="http://schemas.openxmlformats.org/officeDocument/2006/relationships/tags" Target="../tags/tag207.xml"/><Relationship Id="rId37" Type="http://schemas.openxmlformats.org/officeDocument/2006/relationships/tags" Target="../tags/tag212.xml"/><Relationship Id="rId40" Type="http://schemas.openxmlformats.org/officeDocument/2006/relationships/tags" Target="../tags/tag215.xml"/><Relationship Id="rId45" Type="http://schemas.openxmlformats.org/officeDocument/2006/relationships/tags" Target="../tags/tag220.xml"/><Relationship Id="rId53" Type="http://schemas.openxmlformats.org/officeDocument/2006/relationships/tags" Target="../tags/tag228.xml"/><Relationship Id="rId58" Type="http://schemas.openxmlformats.org/officeDocument/2006/relationships/tags" Target="../tags/tag233.xml"/><Relationship Id="rId5" Type="http://schemas.openxmlformats.org/officeDocument/2006/relationships/tags" Target="../tags/tag180.xml"/><Relationship Id="rId61" Type="http://schemas.openxmlformats.org/officeDocument/2006/relationships/tags" Target="../tags/tag236.xml"/><Relationship Id="rId19" Type="http://schemas.openxmlformats.org/officeDocument/2006/relationships/tags" Target="../tags/tag194.xml"/><Relationship Id="rId14" Type="http://schemas.openxmlformats.org/officeDocument/2006/relationships/tags" Target="../tags/tag189.xml"/><Relationship Id="rId22" Type="http://schemas.openxmlformats.org/officeDocument/2006/relationships/tags" Target="../tags/tag197.xml"/><Relationship Id="rId27" Type="http://schemas.openxmlformats.org/officeDocument/2006/relationships/tags" Target="../tags/tag202.xml"/><Relationship Id="rId30" Type="http://schemas.openxmlformats.org/officeDocument/2006/relationships/tags" Target="../tags/tag205.xml"/><Relationship Id="rId35" Type="http://schemas.openxmlformats.org/officeDocument/2006/relationships/tags" Target="../tags/tag210.xml"/><Relationship Id="rId43" Type="http://schemas.openxmlformats.org/officeDocument/2006/relationships/tags" Target="../tags/tag218.xml"/><Relationship Id="rId48" Type="http://schemas.openxmlformats.org/officeDocument/2006/relationships/tags" Target="../tags/tag223.xml"/><Relationship Id="rId56" Type="http://schemas.openxmlformats.org/officeDocument/2006/relationships/tags" Target="../tags/tag231.xml"/><Relationship Id="rId8" Type="http://schemas.openxmlformats.org/officeDocument/2006/relationships/tags" Target="../tags/tag183.xml"/><Relationship Id="rId51" Type="http://schemas.openxmlformats.org/officeDocument/2006/relationships/tags" Target="../tags/tag226.xml"/><Relationship Id="rId3" Type="http://schemas.openxmlformats.org/officeDocument/2006/relationships/tags" Target="../tags/tag178.xml"/><Relationship Id="rId12" Type="http://schemas.openxmlformats.org/officeDocument/2006/relationships/tags" Target="../tags/tag187.xml"/><Relationship Id="rId17" Type="http://schemas.openxmlformats.org/officeDocument/2006/relationships/tags" Target="../tags/tag192.xml"/><Relationship Id="rId25" Type="http://schemas.openxmlformats.org/officeDocument/2006/relationships/tags" Target="../tags/tag200.xml"/><Relationship Id="rId33" Type="http://schemas.openxmlformats.org/officeDocument/2006/relationships/tags" Target="../tags/tag208.xml"/><Relationship Id="rId38" Type="http://schemas.openxmlformats.org/officeDocument/2006/relationships/tags" Target="../tags/tag213.xml"/><Relationship Id="rId46" Type="http://schemas.openxmlformats.org/officeDocument/2006/relationships/tags" Target="../tags/tag221.xml"/><Relationship Id="rId59" Type="http://schemas.openxmlformats.org/officeDocument/2006/relationships/tags" Target="../tags/tag234.xml"/><Relationship Id="rId20" Type="http://schemas.openxmlformats.org/officeDocument/2006/relationships/tags" Target="../tags/tag195.xml"/><Relationship Id="rId41" Type="http://schemas.openxmlformats.org/officeDocument/2006/relationships/tags" Target="../tags/tag216.xml"/><Relationship Id="rId54" Type="http://schemas.openxmlformats.org/officeDocument/2006/relationships/tags" Target="../tags/tag229.xml"/><Relationship Id="rId62" Type="http://schemas.openxmlformats.org/officeDocument/2006/relationships/slideLayout" Target="../slideLayouts/slideLayout2.xml"/><Relationship Id="rId1" Type="http://schemas.openxmlformats.org/officeDocument/2006/relationships/tags" Target="../tags/tag176.xml"/><Relationship Id="rId6" Type="http://schemas.openxmlformats.org/officeDocument/2006/relationships/tags" Target="../tags/tag181.xml"/><Relationship Id="rId15" Type="http://schemas.openxmlformats.org/officeDocument/2006/relationships/tags" Target="../tags/tag190.xml"/><Relationship Id="rId23" Type="http://schemas.openxmlformats.org/officeDocument/2006/relationships/tags" Target="../tags/tag198.xml"/><Relationship Id="rId28" Type="http://schemas.openxmlformats.org/officeDocument/2006/relationships/tags" Target="../tags/tag203.xml"/><Relationship Id="rId36" Type="http://schemas.openxmlformats.org/officeDocument/2006/relationships/tags" Target="../tags/tag211.xml"/><Relationship Id="rId49" Type="http://schemas.openxmlformats.org/officeDocument/2006/relationships/tags" Target="../tags/tag224.xml"/><Relationship Id="rId57" Type="http://schemas.openxmlformats.org/officeDocument/2006/relationships/tags" Target="../tags/tag232.xml"/><Relationship Id="rId10" Type="http://schemas.openxmlformats.org/officeDocument/2006/relationships/tags" Target="../tags/tag185.xml"/><Relationship Id="rId31" Type="http://schemas.openxmlformats.org/officeDocument/2006/relationships/tags" Target="../tags/tag206.xml"/><Relationship Id="rId44" Type="http://schemas.openxmlformats.org/officeDocument/2006/relationships/tags" Target="../tags/tag219.xml"/><Relationship Id="rId52" Type="http://schemas.openxmlformats.org/officeDocument/2006/relationships/tags" Target="../tags/tag227.xml"/><Relationship Id="rId60" Type="http://schemas.openxmlformats.org/officeDocument/2006/relationships/tags" Target="../tags/tag235.xml"/><Relationship Id="rId4" Type="http://schemas.openxmlformats.org/officeDocument/2006/relationships/tags" Target="../tags/tag179.xml"/><Relationship Id="rId9" Type="http://schemas.openxmlformats.org/officeDocument/2006/relationships/tags" Target="../tags/tag184.xml"/></Relationships>
</file>

<file path=ppt/slides/_rels/slide34.xml.rels><?xml version="1.0" encoding="UTF-8" standalone="yes"?>
<Relationships xmlns="http://schemas.openxmlformats.org/package/2006/relationships"><Relationship Id="rId13" Type="http://schemas.openxmlformats.org/officeDocument/2006/relationships/tags" Target="../tags/tag249.xml"/><Relationship Id="rId18" Type="http://schemas.openxmlformats.org/officeDocument/2006/relationships/tags" Target="../tags/tag254.xml"/><Relationship Id="rId26" Type="http://schemas.openxmlformats.org/officeDocument/2006/relationships/tags" Target="../tags/tag262.xml"/><Relationship Id="rId39" Type="http://schemas.openxmlformats.org/officeDocument/2006/relationships/tags" Target="../tags/tag275.xml"/><Relationship Id="rId21" Type="http://schemas.openxmlformats.org/officeDocument/2006/relationships/tags" Target="../tags/tag257.xml"/><Relationship Id="rId34" Type="http://schemas.openxmlformats.org/officeDocument/2006/relationships/tags" Target="../tags/tag270.xml"/><Relationship Id="rId42" Type="http://schemas.openxmlformats.org/officeDocument/2006/relationships/tags" Target="../tags/tag278.xml"/><Relationship Id="rId47" Type="http://schemas.openxmlformats.org/officeDocument/2006/relationships/tags" Target="../tags/tag283.xml"/><Relationship Id="rId50" Type="http://schemas.openxmlformats.org/officeDocument/2006/relationships/tags" Target="../tags/tag286.xml"/><Relationship Id="rId55" Type="http://schemas.openxmlformats.org/officeDocument/2006/relationships/tags" Target="../tags/tag291.xml"/><Relationship Id="rId63" Type="http://schemas.openxmlformats.org/officeDocument/2006/relationships/notesSlide" Target="../notesSlides/notesSlide24.xml"/><Relationship Id="rId7" Type="http://schemas.openxmlformats.org/officeDocument/2006/relationships/tags" Target="../tags/tag243.xml"/><Relationship Id="rId2" Type="http://schemas.openxmlformats.org/officeDocument/2006/relationships/tags" Target="../tags/tag238.xml"/><Relationship Id="rId16" Type="http://schemas.openxmlformats.org/officeDocument/2006/relationships/tags" Target="../tags/tag252.xml"/><Relationship Id="rId29" Type="http://schemas.openxmlformats.org/officeDocument/2006/relationships/tags" Target="../tags/tag265.xml"/><Relationship Id="rId11" Type="http://schemas.openxmlformats.org/officeDocument/2006/relationships/tags" Target="../tags/tag247.xml"/><Relationship Id="rId24" Type="http://schemas.openxmlformats.org/officeDocument/2006/relationships/tags" Target="../tags/tag260.xml"/><Relationship Id="rId32" Type="http://schemas.openxmlformats.org/officeDocument/2006/relationships/tags" Target="../tags/tag268.xml"/><Relationship Id="rId37" Type="http://schemas.openxmlformats.org/officeDocument/2006/relationships/tags" Target="../tags/tag273.xml"/><Relationship Id="rId40" Type="http://schemas.openxmlformats.org/officeDocument/2006/relationships/tags" Target="../tags/tag276.xml"/><Relationship Id="rId45" Type="http://schemas.openxmlformats.org/officeDocument/2006/relationships/tags" Target="../tags/tag281.xml"/><Relationship Id="rId53" Type="http://schemas.openxmlformats.org/officeDocument/2006/relationships/tags" Target="../tags/tag289.xml"/><Relationship Id="rId58" Type="http://schemas.openxmlformats.org/officeDocument/2006/relationships/tags" Target="../tags/tag294.xml"/><Relationship Id="rId5" Type="http://schemas.openxmlformats.org/officeDocument/2006/relationships/tags" Target="../tags/tag241.xml"/><Relationship Id="rId61" Type="http://schemas.openxmlformats.org/officeDocument/2006/relationships/tags" Target="../tags/tag297.xml"/><Relationship Id="rId19" Type="http://schemas.openxmlformats.org/officeDocument/2006/relationships/tags" Target="../tags/tag255.xml"/><Relationship Id="rId14" Type="http://schemas.openxmlformats.org/officeDocument/2006/relationships/tags" Target="../tags/tag250.xml"/><Relationship Id="rId22" Type="http://schemas.openxmlformats.org/officeDocument/2006/relationships/tags" Target="../tags/tag258.xml"/><Relationship Id="rId27" Type="http://schemas.openxmlformats.org/officeDocument/2006/relationships/tags" Target="../tags/tag263.xml"/><Relationship Id="rId30" Type="http://schemas.openxmlformats.org/officeDocument/2006/relationships/tags" Target="../tags/tag266.xml"/><Relationship Id="rId35" Type="http://schemas.openxmlformats.org/officeDocument/2006/relationships/tags" Target="../tags/tag271.xml"/><Relationship Id="rId43" Type="http://schemas.openxmlformats.org/officeDocument/2006/relationships/tags" Target="../tags/tag279.xml"/><Relationship Id="rId48" Type="http://schemas.openxmlformats.org/officeDocument/2006/relationships/tags" Target="../tags/tag284.xml"/><Relationship Id="rId56" Type="http://schemas.openxmlformats.org/officeDocument/2006/relationships/tags" Target="../tags/tag292.xml"/><Relationship Id="rId8" Type="http://schemas.openxmlformats.org/officeDocument/2006/relationships/tags" Target="../tags/tag244.xml"/><Relationship Id="rId51" Type="http://schemas.openxmlformats.org/officeDocument/2006/relationships/tags" Target="../tags/tag287.xml"/><Relationship Id="rId3" Type="http://schemas.openxmlformats.org/officeDocument/2006/relationships/tags" Target="../tags/tag239.xml"/><Relationship Id="rId12" Type="http://schemas.openxmlformats.org/officeDocument/2006/relationships/tags" Target="../tags/tag248.xml"/><Relationship Id="rId17" Type="http://schemas.openxmlformats.org/officeDocument/2006/relationships/tags" Target="../tags/tag253.xml"/><Relationship Id="rId25" Type="http://schemas.openxmlformats.org/officeDocument/2006/relationships/tags" Target="../tags/tag261.xml"/><Relationship Id="rId33" Type="http://schemas.openxmlformats.org/officeDocument/2006/relationships/tags" Target="../tags/tag269.xml"/><Relationship Id="rId38" Type="http://schemas.openxmlformats.org/officeDocument/2006/relationships/tags" Target="../tags/tag274.xml"/><Relationship Id="rId46" Type="http://schemas.openxmlformats.org/officeDocument/2006/relationships/tags" Target="../tags/tag282.xml"/><Relationship Id="rId59" Type="http://schemas.openxmlformats.org/officeDocument/2006/relationships/tags" Target="../tags/tag295.xml"/><Relationship Id="rId20" Type="http://schemas.openxmlformats.org/officeDocument/2006/relationships/tags" Target="../tags/tag256.xml"/><Relationship Id="rId41" Type="http://schemas.openxmlformats.org/officeDocument/2006/relationships/tags" Target="../tags/tag277.xml"/><Relationship Id="rId54" Type="http://schemas.openxmlformats.org/officeDocument/2006/relationships/tags" Target="../tags/tag290.xml"/><Relationship Id="rId62" Type="http://schemas.openxmlformats.org/officeDocument/2006/relationships/slideLayout" Target="../slideLayouts/slideLayout2.xml"/><Relationship Id="rId1" Type="http://schemas.openxmlformats.org/officeDocument/2006/relationships/tags" Target="../tags/tag237.xml"/><Relationship Id="rId6" Type="http://schemas.openxmlformats.org/officeDocument/2006/relationships/tags" Target="../tags/tag242.xml"/><Relationship Id="rId15" Type="http://schemas.openxmlformats.org/officeDocument/2006/relationships/tags" Target="../tags/tag251.xml"/><Relationship Id="rId23" Type="http://schemas.openxmlformats.org/officeDocument/2006/relationships/tags" Target="../tags/tag259.xml"/><Relationship Id="rId28" Type="http://schemas.openxmlformats.org/officeDocument/2006/relationships/tags" Target="../tags/tag264.xml"/><Relationship Id="rId36" Type="http://schemas.openxmlformats.org/officeDocument/2006/relationships/tags" Target="../tags/tag272.xml"/><Relationship Id="rId49" Type="http://schemas.openxmlformats.org/officeDocument/2006/relationships/tags" Target="../tags/tag285.xml"/><Relationship Id="rId57" Type="http://schemas.openxmlformats.org/officeDocument/2006/relationships/tags" Target="../tags/tag293.xml"/><Relationship Id="rId10" Type="http://schemas.openxmlformats.org/officeDocument/2006/relationships/tags" Target="../tags/tag246.xml"/><Relationship Id="rId31" Type="http://schemas.openxmlformats.org/officeDocument/2006/relationships/tags" Target="../tags/tag267.xml"/><Relationship Id="rId44" Type="http://schemas.openxmlformats.org/officeDocument/2006/relationships/tags" Target="../tags/tag280.xml"/><Relationship Id="rId52" Type="http://schemas.openxmlformats.org/officeDocument/2006/relationships/tags" Target="../tags/tag288.xml"/><Relationship Id="rId60" Type="http://schemas.openxmlformats.org/officeDocument/2006/relationships/tags" Target="../tags/tag296.xml"/><Relationship Id="rId4" Type="http://schemas.openxmlformats.org/officeDocument/2006/relationships/tags" Target="../tags/tag240.xml"/><Relationship Id="rId9" Type="http://schemas.openxmlformats.org/officeDocument/2006/relationships/tags" Target="../tags/tag245.xml"/></Relationships>
</file>

<file path=ppt/slides/_rels/slide35.xml.rels><?xml version="1.0" encoding="UTF-8" standalone="yes"?>
<Relationships xmlns="http://schemas.openxmlformats.org/package/2006/relationships"><Relationship Id="rId13" Type="http://schemas.openxmlformats.org/officeDocument/2006/relationships/tags" Target="../tags/tag310.xml"/><Relationship Id="rId18" Type="http://schemas.openxmlformats.org/officeDocument/2006/relationships/tags" Target="../tags/tag315.xml"/><Relationship Id="rId26" Type="http://schemas.openxmlformats.org/officeDocument/2006/relationships/tags" Target="../tags/tag323.xml"/><Relationship Id="rId39" Type="http://schemas.openxmlformats.org/officeDocument/2006/relationships/tags" Target="../tags/tag336.xml"/><Relationship Id="rId21" Type="http://schemas.openxmlformats.org/officeDocument/2006/relationships/tags" Target="../tags/tag318.xml"/><Relationship Id="rId34" Type="http://schemas.openxmlformats.org/officeDocument/2006/relationships/tags" Target="../tags/tag331.xml"/><Relationship Id="rId42" Type="http://schemas.openxmlformats.org/officeDocument/2006/relationships/tags" Target="../tags/tag339.xml"/><Relationship Id="rId47" Type="http://schemas.openxmlformats.org/officeDocument/2006/relationships/tags" Target="../tags/tag344.xml"/><Relationship Id="rId7" Type="http://schemas.openxmlformats.org/officeDocument/2006/relationships/tags" Target="../tags/tag304.xml"/><Relationship Id="rId2" Type="http://schemas.openxmlformats.org/officeDocument/2006/relationships/tags" Target="../tags/tag299.xml"/><Relationship Id="rId16" Type="http://schemas.openxmlformats.org/officeDocument/2006/relationships/tags" Target="../tags/tag313.xml"/><Relationship Id="rId29" Type="http://schemas.openxmlformats.org/officeDocument/2006/relationships/tags" Target="../tags/tag326.xml"/><Relationship Id="rId11" Type="http://schemas.openxmlformats.org/officeDocument/2006/relationships/tags" Target="../tags/tag308.xml"/><Relationship Id="rId24" Type="http://schemas.openxmlformats.org/officeDocument/2006/relationships/tags" Target="../tags/tag321.xml"/><Relationship Id="rId32" Type="http://schemas.openxmlformats.org/officeDocument/2006/relationships/tags" Target="../tags/tag329.xml"/><Relationship Id="rId37" Type="http://schemas.openxmlformats.org/officeDocument/2006/relationships/tags" Target="../tags/tag334.xml"/><Relationship Id="rId40" Type="http://schemas.openxmlformats.org/officeDocument/2006/relationships/tags" Target="../tags/tag337.xml"/><Relationship Id="rId45" Type="http://schemas.openxmlformats.org/officeDocument/2006/relationships/tags" Target="../tags/tag342.xml"/><Relationship Id="rId5" Type="http://schemas.openxmlformats.org/officeDocument/2006/relationships/tags" Target="../tags/tag302.xml"/><Relationship Id="rId15" Type="http://schemas.openxmlformats.org/officeDocument/2006/relationships/tags" Target="../tags/tag312.xml"/><Relationship Id="rId23" Type="http://schemas.openxmlformats.org/officeDocument/2006/relationships/tags" Target="../tags/tag320.xml"/><Relationship Id="rId28" Type="http://schemas.openxmlformats.org/officeDocument/2006/relationships/tags" Target="../tags/tag325.xml"/><Relationship Id="rId36" Type="http://schemas.openxmlformats.org/officeDocument/2006/relationships/tags" Target="../tags/tag333.xml"/><Relationship Id="rId49" Type="http://schemas.openxmlformats.org/officeDocument/2006/relationships/notesSlide" Target="../notesSlides/notesSlide25.xml"/><Relationship Id="rId10" Type="http://schemas.openxmlformats.org/officeDocument/2006/relationships/tags" Target="../tags/tag307.xml"/><Relationship Id="rId19" Type="http://schemas.openxmlformats.org/officeDocument/2006/relationships/tags" Target="../tags/tag316.xml"/><Relationship Id="rId31" Type="http://schemas.openxmlformats.org/officeDocument/2006/relationships/tags" Target="../tags/tag328.xml"/><Relationship Id="rId44" Type="http://schemas.openxmlformats.org/officeDocument/2006/relationships/tags" Target="../tags/tag341.xml"/><Relationship Id="rId4" Type="http://schemas.openxmlformats.org/officeDocument/2006/relationships/tags" Target="../tags/tag301.xml"/><Relationship Id="rId9" Type="http://schemas.openxmlformats.org/officeDocument/2006/relationships/tags" Target="../tags/tag306.xml"/><Relationship Id="rId14" Type="http://schemas.openxmlformats.org/officeDocument/2006/relationships/tags" Target="../tags/tag311.xml"/><Relationship Id="rId22" Type="http://schemas.openxmlformats.org/officeDocument/2006/relationships/tags" Target="../tags/tag319.xml"/><Relationship Id="rId27" Type="http://schemas.openxmlformats.org/officeDocument/2006/relationships/tags" Target="../tags/tag324.xml"/><Relationship Id="rId30" Type="http://schemas.openxmlformats.org/officeDocument/2006/relationships/tags" Target="../tags/tag327.xml"/><Relationship Id="rId35" Type="http://schemas.openxmlformats.org/officeDocument/2006/relationships/tags" Target="../tags/tag332.xml"/><Relationship Id="rId43" Type="http://schemas.openxmlformats.org/officeDocument/2006/relationships/tags" Target="../tags/tag340.xml"/><Relationship Id="rId48" Type="http://schemas.openxmlformats.org/officeDocument/2006/relationships/slideLayout" Target="../slideLayouts/slideLayout2.xml"/><Relationship Id="rId8" Type="http://schemas.openxmlformats.org/officeDocument/2006/relationships/tags" Target="../tags/tag305.xml"/><Relationship Id="rId3" Type="http://schemas.openxmlformats.org/officeDocument/2006/relationships/tags" Target="../tags/tag300.xml"/><Relationship Id="rId12" Type="http://schemas.openxmlformats.org/officeDocument/2006/relationships/tags" Target="../tags/tag309.xml"/><Relationship Id="rId17" Type="http://schemas.openxmlformats.org/officeDocument/2006/relationships/tags" Target="../tags/tag314.xml"/><Relationship Id="rId25" Type="http://schemas.openxmlformats.org/officeDocument/2006/relationships/tags" Target="../tags/tag322.xml"/><Relationship Id="rId33" Type="http://schemas.openxmlformats.org/officeDocument/2006/relationships/tags" Target="../tags/tag330.xml"/><Relationship Id="rId38" Type="http://schemas.openxmlformats.org/officeDocument/2006/relationships/tags" Target="../tags/tag335.xml"/><Relationship Id="rId46" Type="http://schemas.openxmlformats.org/officeDocument/2006/relationships/tags" Target="../tags/tag343.xml"/><Relationship Id="rId20" Type="http://schemas.openxmlformats.org/officeDocument/2006/relationships/tags" Target="../tags/tag317.xml"/><Relationship Id="rId41" Type="http://schemas.openxmlformats.org/officeDocument/2006/relationships/tags" Target="../tags/tag338.xml"/><Relationship Id="rId1" Type="http://schemas.openxmlformats.org/officeDocument/2006/relationships/tags" Target="../tags/tag298.xml"/><Relationship Id="rId6" Type="http://schemas.openxmlformats.org/officeDocument/2006/relationships/tags" Target="../tags/tag303.xml"/></Relationships>
</file>

<file path=ppt/slides/_rels/slide36.xml.rels><?xml version="1.0" encoding="UTF-8" standalone="yes"?>
<Relationships xmlns="http://schemas.openxmlformats.org/package/2006/relationships"><Relationship Id="rId13" Type="http://schemas.openxmlformats.org/officeDocument/2006/relationships/tags" Target="../tags/tag357.xml"/><Relationship Id="rId18" Type="http://schemas.openxmlformats.org/officeDocument/2006/relationships/tags" Target="../tags/tag362.xml"/><Relationship Id="rId26" Type="http://schemas.openxmlformats.org/officeDocument/2006/relationships/tags" Target="../tags/tag370.xml"/><Relationship Id="rId39" Type="http://schemas.openxmlformats.org/officeDocument/2006/relationships/tags" Target="../tags/tag383.xml"/><Relationship Id="rId21" Type="http://schemas.openxmlformats.org/officeDocument/2006/relationships/tags" Target="../tags/tag365.xml"/><Relationship Id="rId34" Type="http://schemas.openxmlformats.org/officeDocument/2006/relationships/tags" Target="../tags/tag378.xml"/><Relationship Id="rId42" Type="http://schemas.openxmlformats.org/officeDocument/2006/relationships/tags" Target="../tags/tag386.xml"/><Relationship Id="rId47" Type="http://schemas.openxmlformats.org/officeDocument/2006/relationships/tags" Target="../tags/tag391.xml"/><Relationship Id="rId50" Type="http://schemas.openxmlformats.org/officeDocument/2006/relationships/tags" Target="../tags/tag394.xml"/><Relationship Id="rId55" Type="http://schemas.openxmlformats.org/officeDocument/2006/relationships/tags" Target="../tags/tag399.xml"/><Relationship Id="rId63" Type="http://schemas.openxmlformats.org/officeDocument/2006/relationships/tags" Target="../tags/tag407.xml"/><Relationship Id="rId7" Type="http://schemas.openxmlformats.org/officeDocument/2006/relationships/tags" Target="../tags/tag351.xml"/><Relationship Id="rId2" Type="http://schemas.openxmlformats.org/officeDocument/2006/relationships/tags" Target="../tags/tag346.xml"/><Relationship Id="rId16" Type="http://schemas.openxmlformats.org/officeDocument/2006/relationships/tags" Target="../tags/tag360.xml"/><Relationship Id="rId29" Type="http://schemas.openxmlformats.org/officeDocument/2006/relationships/tags" Target="../tags/tag373.xml"/><Relationship Id="rId11" Type="http://schemas.openxmlformats.org/officeDocument/2006/relationships/tags" Target="../tags/tag355.xml"/><Relationship Id="rId24" Type="http://schemas.openxmlformats.org/officeDocument/2006/relationships/tags" Target="../tags/tag368.xml"/><Relationship Id="rId32" Type="http://schemas.openxmlformats.org/officeDocument/2006/relationships/tags" Target="../tags/tag376.xml"/><Relationship Id="rId37" Type="http://schemas.openxmlformats.org/officeDocument/2006/relationships/tags" Target="../tags/tag381.xml"/><Relationship Id="rId40" Type="http://schemas.openxmlformats.org/officeDocument/2006/relationships/tags" Target="../tags/tag384.xml"/><Relationship Id="rId45" Type="http://schemas.openxmlformats.org/officeDocument/2006/relationships/tags" Target="../tags/tag389.xml"/><Relationship Id="rId53" Type="http://schemas.openxmlformats.org/officeDocument/2006/relationships/tags" Target="../tags/tag397.xml"/><Relationship Id="rId58" Type="http://schemas.openxmlformats.org/officeDocument/2006/relationships/tags" Target="../tags/tag402.xml"/><Relationship Id="rId5" Type="http://schemas.openxmlformats.org/officeDocument/2006/relationships/tags" Target="../tags/tag349.xml"/><Relationship Id="rId61" Type="http://schemas.openxmlformats.org/officeDocument/2006/relationships/tags" Target="../tags/tag405.xml"/><Relationship Id="rId19" Type="http://schemas.openxmlformats.org/officeDocument/2006/relationships/tags" Target="../tags/tag363.xml"/><Relationship Id="rId14" Type="http://schemas.openxmlformats.org/officeDocument/2006/relationships/tags" Target="../tags/tag358.xml"/><Relationship Id="rId22" Type="http://schemas.openxmlformats.org/officeDocument/2006/relationships/tags" Target="../tags/tag366.xml"/><Relationship Id="rId27" Type="http://schemas.openxmlformats.org/officeDocument/2006/relationships/tags" Target="../tags/tag371.xml"/><Relationship Id="rId30" Type="http://schemas.openxmlformats.org/officeDocument/2006/relationships/tags" Target="../tags/tag374.xml"/><Relationship Id="rId35" Type="http://schemas.openxmlformats.org/officeDocument/2006/relationships/tags" Target="../tags/tag379.xml"/><Relationship Id="rId43" Type="http://schemas.openxmlformats.org/officeDocument/2006/relationships/tags" Target="../tags/tag387.xml"/><Relationship Id="rId48" Type="http://schemas.openxmlformats.org/officeDocument/2006/relationships/tags" Target="../tags/tag392.xml"/><Relationship Id="rId56" Type="http://schemas.openxmlformats.org/officeDocument/2006/relationships/tags" Target="../tags/tag400.xml"/><Relationship Id="rId64" Type="http://schemas.openxmlformats.org/officeDocument/2006/relationships/slideLayout" Target="../slideLayouts/slideLayout2.xml"/><Relationship Id="rId8" Type="http://schemas.openxmlformats.org/officeDocument/2006/relationships/tags" Target="../tags/tag352.xml"/><Relationship Id="rId51" Type="http://schemas.openxmlformats.org/officeDocument/2006/relationships/tags" Target="../tags/tag395.xml"/><Relationship Id="rId3" Type="http://schemas.openxmlformats.org/officeDocument/2006/relationships/tags" Target="../tags/tag347.xml"/><Relationship Id="rId12" Type="http://schemas.openxmlformats.org/officeDocument/2006/relationships/tags" Target="../tags/tag356.xml"/><Relationship Id="rId17" Type="http://schemas.openxmlformats.org/officeDocument/2006/relationships/tags" Target="../tags/tag361.xml"/><Relationship Id="rId25" Type="http://schemas.openxmlformats.org/officeDocument/2006/relationships/tags" Target="../tags/tag369.xml"/><Relationship Id="rId33" Type="http://schemas.openxmlformats.org/officeDocument/2006/relationships/tags" Target="../tags/tag377.xml"/><Relationship Id="rId38" Type="http://schemas.openxmlformats.org/officeDocument/2006/relationships/tags" Target="../tags/tag382.xml"/><Relationship Id="rId46" Type="http://schemas.openxmlformats.org/officeDocument/2006/relationships/tags" Target="../tags/tag390.xml"/><Relationship Id="rId59" Type="http://schemas.openxmlformats.org/officeDocument/2006/relationships/tags" Target="../tags/tag403.xml"/><Relationship Id="rId20" Type="http://schemas.openxmlformats.org/officeDocument/2006/relationships/tags" Target="../tags/tag364.xml"/><Relationship Id="rId41" Type="http://schemas.openxmlformats.org/officeDocument/2006/relationships/tags" Target="../tags/tag385.xml"/><Relationship Id="rId54" Type="http://schemas.openxmlformats.org/officeDocument/2006/relationships/tags" Target="../tags/tag398.xml"/><Relationship Id="rId62" Type="http://schemas.openxmlformats.org/officeDocument/2006/relationships/tags" Target="../tags/tag406.xml"/><Relationship Id="rId1" Type="http://schemas.openxmlformats.org/officeDocument/2006/relationships/tags" Target="../tags/tag345.xml"/><Relationship Id="rId6" Type="http://schemas.openxmlformats.org/officeDocument/2006/relationships/tags" Target="../tags/tag350.xml"/><Relationship Id="rId15" Type="http://schemas.openxmlformats.org/officeDocument/2006/relationships/tags" Target="../tags/tag359.xml"/><Relationship Id="rId23" Type="http://schemas.openxmlformats.org/officeDocument/2006/relationships/tags" Target="../tags/tag367.xml"/><Relationship Id="rId28" Type="http://schemas.openxmlformats.org/officeDocument/2006/relationships/tags" Target="../tags/tag372.xml"/><Relationship Id="rId36" Type="http://schemas.openxmlformats.org/officeDocument/2006/relationships/tags" Target="../tags/tag380.xml"/><Relationship Id="rId49" Type="http://schemas.openxmlformats.org/officeDocument/2006/relationships/tags" Target="../tags/tag393.xml"/><Relationship Id="rId57" Type="http://schemas.openxmlformats.org/officeDocument/2006/relationships/tags" Target="../tags/tag401.xml"/><Relationship Id="rId10" Type="http://schemas.openxmlformats.org/officeDocument/2006/relationships/tags" Target="../tags/tag354.xml"/><Relationship Id="rId31" Type="http://schemas.openxmlformats.org/officeDocument/2006/relationships/tags" Target="../tags/tag375.xml"/><Relationship Id="rId44" Type="http://schemas.openxmlformats.org/officeDocument/2006/relationships/tags" Target="../tags/tag388.xml"/><Relationship Id="rId52" Type="http://schemas.openxmlformats.org/officeDocument/2006/relationships/tags" Target="../tags/tag396.xml"/><Relationship Id="rId60" Type="http://schemas.openxmlformats.org/officeDocument/2006/relationships/tags" Target="../tags/tag404.xml"/><Relationship Id="rId4" Type="http://schemas.openxmlformats.org/officeDocument/2006/relationships/tags" Target="../tags/tag348.xml"/><Relationship Id="rId9" Type="http://schemas.openxmlformats.org/officeDocument/2006/relationships/tags" Target="../tags/tag353.xml"/></Relationships>
</file>

<file path=ppt/slides/_rels/slide37.xml.rels><?xml version="1.0" encoding="UTF-8" standalone="yes"?>
<Relationships xmlns="http://schemas.openxmlformats.org/package/2006/relationships"><Relationship Id="rId13" Type="http://schemas.openxmlformats.org/officeDocument/2006/relationships/tags" Target="../tags/tag420.xml"/><Relationship Id="rId18" Type="http://schemas.openxmlformats.org/officeDocument/2006/relationships/tags" Target="../tags/tag425.xml"/><Relationship Id="rId26" Type="http://schemas.openxmlformats.org/officeDocument/2006/relationships/tags" Target="../tags/tag433.xml"/><Relationship Id="rId39" Type="http://schemas.openxmlformats.org/officeDocument/2006/relationships/tags" Target="../tags/tag446.xml"/><Relationship Id="rId21" Type="http://schemas.openxmlformats.org/officeDocument/2006/relationships/tags" Target="../tags/tag428.xml"/><Relationship Id="rId34" Type="http://schemas.openxmlformats.org/officeDocument/2006/relationships/tags" Target="../tags/tag441.xml"/><Relationship Id="rId42" Type="http://schemas.openxmlformats.org/officeDocument/2006/relationships/tags" Target="../tags/tag449.xml"/><Relationship Id="rId7" Type="http://schemas.openxmlformats.org/officeDocument/2006/relationships/tags" Target="../tags/tag414.xml"/><Relationship Id="rId2" Type="http://schemas.openxmlformats.org/officeDocument/2006/relationships/tags" Target="../tags/tag409.xml"/><Relationship Id="rId16" Type="http://schemas.openxmlformats.org/officeDocument/2006/relationships/tags" Target="../tags/tag423.xml"/><Relationship Id="rId29" Type="http://schemas.openxmlformats.org/officeDocument/2006/relationships/tags" Target="../tags/tag436.xml"/><Relationship Id="rId1" Type="http://schemas.openxmlformats.org/officeDocument/2006/relationships/tags" Target="../tags/tag408.xml"/><Relationship Id="rId6" Type="http://schemas.openxmlformats.org/officeDocument/2006/relationships/tags" Target="../tags/tag413.xml"/><Relationship Id="rId11" Type="http://schemas.openxmlformats.org/officeDocument/2006/relationships/tags" Target="../tags/tag418.xml"/><Relationship Id="rId24" Type="http://schemas.openxmlformats.org/officeDocument/2006/relationships/tags" Target="../tags/tag431.xml"/><Relationship Id="rId32" Type="http://schemas.openxmlformats.org/officeDocument/2006/relationships/tags" Target="../tags/tag439.xml"/><Relationship Id="rId37" Type="http://schemas.openxmlformats.org/officeDocument/2006/relationships/tags" Target="../tags/tag444.xml"/><Relationship Id="rId40" Type="http://schemas.openxmlformats.org/officeDocument/2006/relationships/tags" Target="../tags/tag447.xml"/><Relationship Id="rId45" Type="http://schemas.openxmlformats.org/officeDocument/2006/relationships/slideLayout" Target="../slideLayouts/slideLayout2.xml"/><Relationship Id="rId5" Type="http://schemas.openxmlformats.org/officeDocument/2006/relationships/tags" Target="../tags/tag412.xml"/><Relationship Id="rId15" Type="http://schemas.openxmlformats.org/officeDocument/2006/relationships/tags" Target="../tags/tag422.xml"/><Relationship Id="rId23" Type="http://schemas.openxmlformats.org/officeDocument/2006/relationships/tags" Target="../tags/tag430.xml"/><Relationship Id="rId28" Type="http://schemas.openxmlformats.org/officeDocument/2006/relationships/tags" Target="../tags/tag435.xml"/><Relationship Id="rId36" Type="http://schemas.openxmlformats.org/officeDocument/2006/relationships/tags" Target="../tags/tag443.xml"/><Relationship Id="rId10" Type="http://schemas.openxmlformats.org/officeDocument/2006/relationships/tags" Target="../tags/tag417.xml"/><Relationship Id="rId19" Type="http://schemas.openxmlformats.org/officeDocument/2006/relationships/tags" Target="../tags/tag426.xml"/><Relationship Id="rId31" Type="http://schemas.openxmlformats.org/officeDocument/2006/relationships/tags" Target="../tags/tag438.xml"/><Relationship Id="rId44" Type="http://schemas.openxmlformats.org/officeDocument/2006/relationships/tags" Target="../tags/tag451.xml"/><Relationship Id="rId4" Type="http://schemas.openxmlformats.org/officeDocument/2006/relationships/tags" Target="../tags/tag411.xml"/><Relationship Id="rId9" Type="http://schemas.openxmlformats.org/officeDocument/2006/relationships/tags" Target="../tags/tag416.xml"/><Relationship Id="rId14" Type="http://schemas.openxmlformats.org/officeDocument/2006/relationships/tags" Target="../tags/tag421.xml"/><Relationship Id="rId22" Type="http://schemas.openxmlformats.org/officeDocument/2006/relationships/tags" Target="../tags/tag429.xml"/><Relationship Id="rId27" Type="http://schemas.openxmlformats.org/officeDocument/2006/relationships/tags" Target="../tags/tag434.xml"/><Relationship Id="rId30" Type="http://schemas.openxmlformats.org/officeDocument/2006/relationships/tags" Target="../tags/tag437.xml"/><Relationship Id="rId35" Type="http://schemas.openxmlformats.org/officeDocument/2006/relationships/tags" Target="../tags/tag442.xml"/><Relationship Id="rId43" Type="http://schemas.openxmlformats.org/officeDocument/2006/relationships/tags" Target="../tags/tag450.xml"/><Relationship Id="rId8" Type="http://schemas.openxmlformats.org/officeDocument/2006/relationships/tags" Target="../tags/tag415.xml"/><Relationship Id="rId3" Type="http://schemas.openxmlformats.org/officeDocument/2006/relationships/tags" Target="../tags/tag410.xml"/><Relationship Id="rId12" Type="http://schemas.openxmlformats.org/officeDocument/2006/relationships/tags" Target="../tags/tag419.xml"/><Relationship Id="rId17" Type="http://schemas.openxmlformats.org/officeDocument/2006/relationships/tags" Target="../tags/tag424.xml"/><Relationship Id="rId25" Type="http://schemas.openxmlformats.org/officeDocument/2006/relationships/tags" Target="../tags/tag432.xml"/><Relationship Id="rId33" Type="http://schemas.openxmlformats.org/officeDocument/2006/relationships/tags" Target="../tags/tag440.xml"/><Relationship Id="rId38" Type="http://schemas.openxmlformats.org/officeDocument/2006/relationships/tags" Target="../tags/tag445.xml"/><Relationship Id="rId46" Type="http://schemas.openxmlformats.org/officeDocument/2006/relationships/notesSlide" Target="../notesSlides/notesSlide26.xml"/><Relationship Id="rId20" Type="http://schemas.openxmlformats.org/officeDocument/2006/relationships/tags" Target="../tags/tag427.xml"/><Relationship Id="rId41" Type="http://schemas.openxmlformats.org/officeDocument/2006/relationships/tags" Target="../tags/tag448.xml"/></Relationships>
</file>

<file path=ppt/slides/_rels/slide38.xml.rels><?xml version="1.0" encoding="UTF-8" standalone="yes"?>
<Relationships xmlns="http://schemas.openxmlformats.org/package/2006/relationships"><Relationship Id="rId13" Type="http://schemas.openxmlformats.org/officeDocument/2006/relationships/tags" Target="../tags/tag464.xml"/><Relationship Id="rId18" Type="http://schemas.openxmlformats.org/officeDocument/2006/relationships/tags" Target="../tags/tag469.xml"/><Relationship Id="rId26" Type="http://schemas.openxmlformats.org/officeDocument/2006/relationships/tags" Target="../tags/tag477.xml"/><Relationship Id="rId39" Type="http://schemas.openxmlformats.org/officeDocument/2006/relationships/tags" Target="../tags/tag490.xml"/><Relationship Id="rId21" Type="http://schemas.openxmlformats.org/officeDocument/2006/relationships/tags" Target="../tags/tag472.xml"/><Relationship Id="rId34" Type="http://schemas.openxmlformats.org/officeDocument/2006/relationships/tags" Target="../tags/tag485.xml"/><Relationship Id="rId42" Type="http://schemas.openxmlformats.org/officeDocument/2006/relationships/tags" Target="../tags/tag493.xml"/><Relationship Id="rId47" Type="http://schemas.openxmlformats.org/officeDocument/2006/relationships/tags" Target="../tags/tag498.xml"/><Relationship Id="rId50" Type="http://schemas.openxmlformats.org/officeDocument/2006/relationships/tags" Target="../tags/tag501.xml"/><Relationship Id="rId7" Type="http://schemas.openxmlformats.org/officeDocument/2006/relationships/tags" Target="../tags/tag458.xml"/><Relationship Id="rId2" Type="http://schemas.openxmlformats.org/officeDocument/2006/relationships/tags" Target="../tags/tag453.xml"/><Relationship Id="rId16" Type="http://schemas.openxmlformats.org/officeDocument/2006/relationships/tags" Target="../tags/tag467.xml"/><Relationship Id="rId29" Type="http://schemas.openxmlformats.org/officeDocument/2006/relationships/tags" Target="../tags/tag480.xml"/><Relationship Id="rId11" Type="http://schemas.openxmlformats.org/officeDocument/2006/relationships/tags" Target="../tags/tag462.xml"/><Relationship Id="rId24" Type="http://schemas.openxmlformats.org/officeDocument/2006/relationships/tags" Target="../tags/tag475.xml"/><Relationship Id="rId32" Type="http://schemas.openxmlformats.org/officeDocument/2006/relationships/tags" Target="../tags/tag483.xml"/><Relationship Id="rId37" Type="http://schemas.openxmlformats.org/officeDocument/2006/relationships/tags" Target="../tags/tag488.xml"/><Relationship Id="rId40" Type="http://schemas.openxmlformats.org/officeDocument/2006/relationships/tags" Target="../tags/tag491.xml"/><Relationship Id="rId45" Type="http://schemas.openxmlformats.org/officeDocument/2006/relationships/tags" Target="../tags/tag496.xml"/><Relationship Id="rId53" Type="http://schemas.openxmlformats.org/officeDocument/2006/relationships/slideLayout" Target="../slideLayouts/slideLayout2.xml"/><Relationship Id="rId5" Type="http://schemas.openxmlformats.org/officeDocument/2006/relationships/tags" Target="../tags/tag456.xml"/><Relationship Id="rId10" Type="http://schemas.openxmlformats.org/officeDocument/2006/relationships/tags" Target="../tags/tag461.xml"/><Relationship Id="rId19" Type="http://schemas.openxmlformats.org/officeDocument/2006/relationships/tags" Target="../tags/tag470.xml"/><Relationship Id="rId31" Type="http://schemas.openxmlformats.org/officeDocument/2006/relationships/tags" Target="../tags/tag482.xml"/><Relationship Id="rId44" Type="http://schemas.openxmlformats.org/officeDocument/2006/relationships/tags" Target="../tags/tag495.xml"/><Relationship Id="rId52" Type="http://schemas.openxmlformats.org/officeDocument/2006/relationships/tags" Target="../tags/tag503.xml"/><Relationship Id="rId4" Type="http://schemas.openxmlformats.org/officeDocument/2006/relationships/tags" Target="../tags/tag455.xml"/><Relationship Id="rId9" Type="http://schemas.openxmlformats.org/officeDocument/2006/relationships/tags" Target="../tags/tag460.xml"/><Relationship Id="rId14" Type="http://schemas.openxmlformats.org/officeDocument/2006/relationships/tags" Target="../tags/tag465.xml"/><Relationship Id="rId22" Type="http://schemas.openxmlformats.org/officeDocument/2006/relationships/tags" Target="../tags/tag473.xml"/><Relationship Id="rId27" Type="http://schemas.openxmlformats.org/officeDocument/2006/relationships/tags" Target="../tags/tag478.xml"/><Relationship Id="rId30" Type="http://schemas.openxmlformats.org/officeDocument/2006/relationships/tags" Target="../tags/tag481.xml"/><Relationship Id="rId35" Type="http://schemas.openxmlformats.org/officeDocument/2006/relationships/tags" Target="../tags/tag486.xml"/><Relationship Id="rId43" Type="http://schemas.openxmlformats.org/officeDocument/2006/relationships/tags" Target="../tags/tag494.xml"/><Relationship Id="rId48" Type="http://schemas.openxmlformats.org/officeDocument/2006/relationships/tags" Target="../tags/tag499.xml"/><Relationship Id="rId8" Type="http://schemas.openxmlformats.org/officeDocument/2006/relationships/tags" Target="../tags/tag459.xml"/><Relationship Id="rId51" Type="http://schemas.openxmlformats.org/officeDocument/2006/relationships/tags" Target="../tags/tag502.xml"/><Relationship Id="rId3" Type="http://schemas.openxmlformats.org/officeDocument/2006/relationships/tags" Target="../tags/tag454.xml"/><Relationship Id="rId12" Type="http://schemas.openxmlformats.org/officeDocument/2006/relationships/tags" Target="../tags/tag463.xml"/><Relationship Id="rId17" Type="http://schemas.openxmlformats.org/officeDocument/2006/relationships/tags" Target="../tags/tag468.xml"/><Relationship Id="rId25" Type="http://schemas.openxmlformats.org/officeDocument/2006/relationships/tags" Target="../tags/tag476.xml"/><Relationship Id="rId33" Type="http://schemas.openxmlformats.org/officeDocument/2006/relationships/tags" Target="../tags/tag484.xml"/><Relationship Id="rId38" Type="http://schemas.openxmlformats.org/officeDocument/2006/relationships/tags" Target="../tags/tag489.xml"/><Relationship Id="rId46" Type="http://schemas.openxmlformats.org/officeDocument/2006/relationships/tags" Target="../tags/tag497.xml"/><Relationship Id="rId20" Type="http://schemas.openxmlformats.org/officeDocument/2006/relationships/tags" Target="../tags/tag471.xml"/><Relationship Id="rId41" Type="http://schemas.openxmlformats.org/officeDocument/2006/relationships/tags" Target="../tags/tag492.xml"/><Relationship Id="rId54" Type="http://schemas.openxmlformats.org/officeDocument/2006/relationships/notesSlide" Target="../notesSlides/notesSlide27.xml"/><Relationship Id="rId1" Type="http://schemas.openxmlformats.org/officeDocument/2006/relationships/tags" Target="../tags/tag452.xml"/><Relationship Id="rId6" Type="http://schemas.openxmlformats.org/officeDocument/2006/relationships/tags" Target="../tags/tag457.xml"/><Relationship Id="rId15" Type="http://schemas.openxmlformats.org/officeDocument/2006/relationships/tags" Target="../tags/tag466.xml"/><Relationship Id="rId23" Type="http://schemas.openxmlformats.org/officeDocument/2006/relationships/tags" Target="../tags/tag474.xml"/><Relationship Id="rId28" Type="http://schemas.openxmlformats.org/officeDocument/2006/relationships/tags" Target="../tags/tag479.xml"/><Relationship Id="rId36" Type="http://schemas.openxmlformats.org/officeDocument/2006/relationships/tags" Target="../tags/tag487.xml"/><Relationship Id="rId49" Type="http://schemas.openxmlformats.org/officeDocument/2006/relationships/tags" Target="../tags/tag500.xml"/></Relationships>
</file>

<file path=ppt/slides/_rels/slide39.xml.rels><?xml version="1.0" encoding="UTF-8" standalone="yes"?>
<Relationships xmlns="http://schemas.openxmlformats.org/package/2006/relationships"><Relationship Id="rId3" Type="http://schemas.openxmlformats.org/officeDocument/2006/relationships/tags" Target="../tags/tag506.xml"/><Relationship Id="rId2" Type="http://schemas.openxmlformats.org/officeDocument/2006/relationships/tags" Target="../tags/tag505.xml"/><Relationship Id="rId1" Type="http://schemas.openxmlformats.org/officeDocument/2006/relationships/tags" Target="../tags/tag504.xml"/><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tags" Target="../tags/tag50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tags" Target="../tags/tag511.xml"/><Relationship Id="rId3" Type="http://schemas.openxmlformats.org/officeDocument/2006/relationships/tags" Target="../tags/tag510.xml"/><Relationship Id="rId7" Type="http://schemas.openxmlformats.org/officeDocument/2006/relationships/image" Target="../media/image6.png"/><Relationship Id="rId2" Type="http://schemas.openxmlformats.org/officeDocument/2006/relationships/tags" Target="../tags/tag509.xml"/><Relationship Id="rId1" Type="http://schemas.openxmlformats.org/officeDocument/2006/relationships/tags" Target="../tags/tag508.xml"/><Relationship Id="rId6" Type="http://schemas.openxmlformats.org/officeDocument/2006/relationships/tags" Target="../tags/tag509.xml"/><Relationship Id="rId5" Type="http://schemas.openxmlformats.org/officeDocument/2006/relationships/slideLayout" Target="../slideLayouts/slideLayout2.xml"/><Relationship Id="rId4" Type="http://schemas.openxmlformats.org/officeDocument/2006/relationships/tags" Target="../tags/tag511.xml"/><Relationship Id="rId9" Type="http://schemas.openxmlformats.org/officeDocument/2006/relationships/image" Target="../media/image300.png"/></Relationships>
</file>

<file path=ppt/slides/_rels/slide41.xml.rels><?xml version="1.0" encoding="UTF-8" standalone="yes"?>
<Relationships xmlns="http://schemas.openxmlformats.org/package/2006/relationships"><Relationship Id="rId3" Type="http://schemas.openxmlformats.org/officeDocument/2006/relationships/tags" Target="../tags/tag514.xml"/><Relationship Id="rId2" Type="http://schemas.openxmlformats.org/officeDocument/2006/relationships/tags" Target="../tags/tag513.xml"/><Relationship Id="rId1" Type="http://schemas.openxmlformats.org/officeDocument/2006/relationships/tags" Target="../tags/tag512.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3" Type="http://schemas.openxmlformats.org/officeDocument/2006/relationships/tags" Target="../tags/tag527.xml"/><Relationship Id="rId18" Type="http://schemas.openxmlformats.org/officeDocument/2006/relationships/tags" Target="../tags/tag532.xml"/><Relationship Id="rId26" Type="http://schemas.openxmlformats.org/officeDocument/2006/relationships/tags" Target="../tags/tag540.xml"/><Relationship Id="rId3" Type="http://schemas.openxmlformats.org/officeDocument/2006/relationships/tags" Target="../tags/tag517.xml"/><Relationship Id="rId21" Type="http://schemas.openxmlformats.org/officeDocument/2006/relationships/tags" Target="../tags/tag535.xml"/><Relationship Id="rId7" Type="http://schemas.openxmlformats.org/officeDocument/2006/relationships/tags" Target="../tags/tag521.xml"/><Relationship Id="rId12" Type="http://schemas.openxmlformats.org/officeDocument/2006/relationships/tags" Target="../tags/tag526.xml"/><Relationship Id="rId17" Type="http://schemas.openxmlformats.org/officeDocument/2006/relationships/tags" Target="../tags/tag531.xml"/><Relationship Id="rId25" Type="http://schemas.openxmlformats.org/officeDocument/2006/relationships/tags" Target="../tags/tag539.xml"/><Relationship Id="rId33" Type="http://schemas.openxmlformats.org/officeDocument/2006/relationships/notesSlide" Target="../notesSlides/notesSlide30.xml"/><Relationship Id="rId2" Type="http://schemas.openxmlformats.org/officeDocument/2006/relationships/tags" Target="../tags/tag516.xml"/><Relationship Id="rId16" Type="http://schemas.openxmlformats.org/officeDocument/2006/relationships/tags" Target="../tags/tag530.xml"/><Relationship Id="rId20" Type="http://schemas.openxmlformats.org/officeDocument/2006/relationships/tags" Target="../tags/tag534.xml"/><Relationship Id="rId29" Type="http://schemas.openxmlformats.org/officeDocument/2006/relationships/tags" Target="../tags/tag543.xml"/><Relationship Id="rId1" Type="http://schemas.openxmlformats.org/officeDocument/2006/relationships/tags" Target="../tags/tag515.xml"/><Relationship Id="rId6" Type="http://schemas.openxmlformats.org/officeDocument/2006/relationships/tags" Target="../tags/tag520.xml"/><Relationship Id="rId11" Type="http://schemas.openxmlformats.org/officeDocument/2006/relationships/tags" Target="../tags/tag525.xml"/><Relationship Id="rId24" Type="http://schemas.openxmlformats.org/officeDocument/2006/relationships/tags" Target="../tags/tag538.xml"/><Relationship Id="rId32" Type="http://schemas.openxmlformats.org/officeDocument/2006/relationships/slideLayout" Target="../slideLayouts/slideLayout2.xml"/><Relationship Id="rId5" Type="http://schemas.openxmlformats.org/officeDocument/2006/relationships/tags" Target="../tags/tag519.xml"/><Relationship Id="rId15" Type="http://schemas.openxmlformats.org/officeDocument/2006/relationships/tags" Target="../tags/tag529.xml"/><Relationship Id="rId23" Type="http://schemas.openxmlformats.org/officeDocument/2006/relationships/tags" Target="../tags/tag537.xml"/><Relationship Id="rId28" Type="http://schemas.openxmlformats.org/officeDocument/2006/relationships/tags" Target="../tags/tag542.xml"/><Relationship Id="rId10" Type="http://schemas.openxmlformats.org/officeDocument/2006/relationships/tags" Target="../tags/tag524.xml"/><Relationship Id="rId19" Type="http://schemas.openxmlformats.org/officeDocument/2006/relationships/tags" Target="../tags/tag533.xml"/><Relationship Id="rId31" Type="http://schemas.openxmlformats.org/officeDocument/2006/relationships/tags" Target="../tags/tag545.xml"/><Relationship Id="rId4" Type="http://schemas.openxmlformats.org/officeDocument/2006/relationships/tags" Target="../tags/tag518.xml"/><Relationship Id="rId9" Type="http://schemas.openxmlformats.org/officeDocument/2006/relationships/tags" Target="../tags/tag523.xml"/><Relationship Id="rId14" Type="http://schemas.openxmlformats.org/officeDocument/2006/relationships/tags" Target="../tags/tag528.xml"/><Relationship Id="rId22" Type="http://schemas.openxmlformats.org/officeDocument/2006/relationships/tags" Target="../tags/tag536.xml"/><Relationship Id="rId27" Type="http://schemas.openxmlformats.org/officeDocument/2006/relationships/tags" Target="../tags/tag541.xml"/><Relationship Id="rId30" Type="http://schemas.openxmlformats.org/officeDocument/2006/relationships/tags" Target="../tags/tag544.xml"/><Relationship Id="rId8" Type="http://schemas.openxmlformats.org/officeDocument/2006/relationships/tags" Target="../tags/tag522.xml"/></Relationships>
</file>

<file path=ppt/slides/_rels/slide43.xml.rels><?xml version="1.0" encoding="UTF-8" standalone="yes"?>
<Relationships xmlns="http://schemas.openxmlformats.org/package/2006/relationships"><Relationship Id="rId13" Type="http://schemas.openxmlformats.org/officeDocument/2006/relationships/tags" Target="../tags/tag558.xml"/><Relationship Id="rId18" Type="http://schemas.openxmlformats.org/officeDocument/2006/relationships/tags" Target="../tags/tag563.xml"/><Relationship Id="rId26" Type="http://schemas.openxmlformats.org/officeDocument/2006/relationships/tags" Target="../tags/tag571.xml"/><Relationship Id="rId39" Type="http://schemas.openxmlformats.org/officeDocument/2006/relationships/tags" Target="../tags/tag584.xml"/><Relationship Id="rId21" Type="http://schemas.openxmlformats.org/officeDocument/2006/relationships/tags" Target="../tags/tag566.xml"/><Relationship Id="rId34" Type="http://schemas.openxmlformats.org/officeDocument/2006/relationships/tags" Target="../tags/tag579.xml"/><Relationship Id="rId42" Type="http://schemas.openxmlformats.org/officeDocument/2006/relationships/slideLayout" Target="../slideLayouts/slideLayout2.xml"/><Relationship Id="rId7" Type="http://schemas.openxmlformats.org/officeDocument/2006/relationships/tags" Target="../tags/tag552.xml"/><Relationship Id="rId2" Type="http://schemas.openxmlformats.org/officeDocument/2006/relationships/tags" Target="../tags/tag547.xml"/><Relationship Id="rId16" Type="http://schemas.openxmlformats.org/officeDocument/2006/relationships/tags" Target="../tags/tag561.xml"/><Relationship Id="rId20" Type="http://schemas.openxmlformats.org/officeDocument/2006/relationships/tags" Target="../tags/tag565.xml"/><Relationship Id="rId29" Type="http://schemas.openxmlformats.org/officeDocument/2006/relationships/tags" Target="../tags/tag574.xml"/><Relationship Id="rId41" Type="http://schemas.openxmlformats.org/officeDocument/2006/relationships/tags" Target="../tags/tag586.xml"/><Relationship Id="rId1" Type="http://schemas.openxmlformats.org/officeDocument/2006/relationships/tags" Target="../tags/tag546.xml"/><Relationship Id="rId6" Type="http://schemas.openxmlformats.org/officeDocument/2006/relationships/tags" Target="../tags/tag551.xml"/><Relationship Id="rId11" Type="http://schemas.openxmlformats.org/officeDocument/2006/relationships/tags" Target="../tags/tag556.xml"/><Relationship Id="rId24" Type="http://schemas.openxmlformats.org/officeDocument/2006/relationships/tags" Target="../tags/tag569.xml"/><Relationship Id="rId32" Type="http://schemas.openxmlformats.org/officeDocument/2006/relationships/tags" Target="../tags/tag577.xml"/><Relationship Id="rId37" Type="http://schemas.openxmlformats.org/officeDocument/2006/relationships/tags" Target="../tags/tag582.xml"/><Relationship Id="rId40" Type="http://schemas.openxmlformats.org/officeDocument/2006/relationships/tags" Target="../tags/tag585.xml"/><Relationship Id="rId5" Type="http://schemas.openxmlformats.org/officeDocument/2006/relationships/tags" Target="../tags/tag550.xml"/><Relationship Id="rId15" Type="http://schemas.openxmlformats.org/officeDocument/2006/relationships/tags" Target="../tags/tag560.xml"/><Relationship Id="rId23" Type="http://schemas.openxmlformats.org/officeDocument/2006/relationships/tags" Target="../tags/tag568.xml"/><Relationship Id="rId28" Type="http://schemas.openxmlformats.org/officeDocument/2006/relationships/tags" Target="../tags/tag573.xml"/><Relationship Id="rId36" Type="http://schemas.openxmlformats.org/officeDocument/2006/relationships/tags" Target="../tags/tag581.xml"/><Relationship Id="rId10" Type="http://schemas.openxmlformats.org/officeDocument/2006/relationships/tags" Target="../tags/tag555.xml"/><Relationship Id="rId19" Type="http://schemas.openxmlformats.org/officeDocument/2006/relationships/tags" Target="../tags/tag564.xml"/><Relationship Id="rId31" Type="http://schemas.openxmlformats.org/officeDocument/2006/relationships/tags" Target="../tags/tag576.xml"/><Relationship Id="rId4" Type="http://schemas.openxmlformats.org/officeDocument/2006/relationships/tags" Target="../tags/tag549.xml"/><Relationship Id="rId9" Type="http://schemas.openxmlformats.org/officeDocument/2006/relationships/tags" Target="../tags/tag554.xml"/><Relationship Id="rId14" Type="http://schemas.openxmlformats.org/officeDocument/2006/relationships/tags" Target="../tags/tag559.xml"/><Relationship Id="rId22" Type="http://schemas.openxmlformats.org/officeDocument/2006/relationships/tags" Target="../tags/tag567.xml"/><Relationship Id="rId27" Type="http://schemas.openxmlformats.org/officeDocument/2006/relationships/tags" Target="../tags/tag572.xml"/><Relationship Id="rId30" Type="http://schemas.openxmlformats.org/officeDocument/2006/relationships/tags" Target="../tags/tag575.xml"/><Relationship Id="rId35" Type="http://schemas.openxmlformats.org/officeDocument/2006/relationships/tags" Target="../tags/tag580.xml"/><Relationship Id="rId43" Type="http://schemas.openxmlformats.org/officeDocument/2006/relationships/notesSlide" Target="../notesSlides/notesSlide31.xml"/><Relationship Id="rId8" Type="http://schemas.openxmlformats.org/officeDocument/2006/relationships/tags" Target="../tags/tag553.xml"/><Relationship Id="rId3" Type="http://schemas.openxmlformats.org/officeDocument/2006/relationships/tags" Target="../tags/tag548.xml"/><Relationship Id="rId12" Type="http://schemas.openxmlformats.org/officeDocument/2006/relationships/tags" Target="../tags/tag557.xml"/><Relationship Id="rId17" Type="http://schemas.openxmlformats.org/officeDocument/2006/relationships/tags" Target="../tags/tag562.xml"/><Relationship Id="rId25" Type="http://schemas.openxmlformats.org/officeDocument/2006/relationships/tags" Target="../tags/tag570.xml"/><Relationship Id="rId33" Type="http://schemas.openxmlformats.org/officeDocument/2006/relationships/tags" Target="../tags/tag578.xml"/><Relationship Id="rId38" Type="http://schemas.openxmlformats.org/officeDocument/2006/relationships/tags" Target="../tags/tag583.xml"/></Relationships>
</file>

<file path=ppt/slides/_rels/slide44.xml.rels><?xml version="1.0" encoding="UTF-8" standalone="yes"?>
<Relationships xmlns="http://schemas.openxmlformats.org/package/2006/relationships"><Relationship Id="rId26" Type="http://schemas.openxmlformats.org/officeDocument/2006/relationships/tags" Target="../tags/tag612.xml"/><Relationship Id="rId21" Type="http://schemas.openxmlformats.org/officeDocument/2006/relationships/tags" Target="../tags/tag607.xml"/><Relationship Id="rId42" Type="http://schemas.openxmlformats.org/officeDocument/2006/relationships/tags" Target="../tags/tag628.xml"/><Relationship Id="rId47" Type="http://schemas.openxmlformats.org/officeDocument/2006/relationships/tags" Target="../tags/tag633.xml"/><Relationship Id="rId63" Type="http://schemas.openxmlformats.org/officeDocument/2006/relationships/tags" Target="../tags/tag649.xml"/><Relationship Id="rId68" Type="http://schemas.openxmlformats.org/officeDocument/2006/relationships/tags" Target="../tags/tag654.xml"/><Relationship Id="rId84" Type="http://schemas.openxmlformats.org/officeDocument/2006/relationships/tags" Target="../tags/tag670.xml"/><Relationship Id="rId89" Type="http://schemas.openxmlformats.org/officeDocument/2006/relationships/tags" Target="../tags/tag675.xml"/><Relationship Id="rId16" Type="http://schemas.openxmlformats.org/officeDocument/2006/relationships/tags" Target="../tags/tag602.xml"/><Relationship Id="rId107" Type="http://schemas.openxmlformats.org/officeDocument/2006/relationships/notesSlide" Target="../notesSlides/notesSlide32.xml"/><Relationship Id="rId11" Type="http://schemas.openxmlformats.org/officeDocument/2006/relationships/tags" Target="../tags/tag597.xml"/><Relationship Id="rId32" Type="http://schemas.openxmlformats.org/officeDocument/2006/relationships/tags" Target="../tags/tag618.xml"/><Relationship Id="rId37" Type="http://schemas.openxmlformats.org/officeDocument/2006/relationships/tags" Target="../tags/tag623.xml"/><Relationship Id="rId53" Type="http://schemas.openxmlformats.org/officeDocument/2006/relationships/tags" Target="../tags/tag639.xml"/><Relationship Id="rId58" Type="http://schemas.openxmlformats.org/officeDocument/2006/relationships/tags" Target="../tags/tag644.xml"/><Relationship Id="rId74" Type="http://schemas.openxmlformats.org/officeDocument/2006/relationships/tags" Target="../tags/tag660.xml"/><Relationship Id="rId79" Type="http://schemas.openxmlformats.org/officeDocument/2006/relationships/tags" Target="../tags/tag665.xml"/><Relationship Id="rId102" Type="http://schemas.openxmlformats.org/officeDocument/2006/relationships/tags" Target="../tags/tag688.xml"/><Relationship Id="rId5" Type="http://schemas.openxmlformats.org/officeDocument/2006/relationships/tags" Target="../tags/tag591.xml"/><Relationship Id="rId90" Type="http://schemas.openxmlformats.org/officeDocument/2006/relationships/tags" Target="../tags/tag676.xml"/><Relationship Id="rId95" Type="http://schemas.openxmlformats.org/officeDocument/2006/relationships/tags" Target="../tags/tag681.xml"/><Relationship Id="rId22" Type="http://schemas.openxmlformats.org/officeDocument/2006/relationships/tags" Target="../tags/tag608.xml"/><Relationship Id="rId27" Type="http://schemas.openxmlformats.org/officeDocument/2006/relationships/tags" Target="../tags/tag613.xml"/><Relationship Id="rId43" Type="http://schemas.openxmlformats.org/officeDocument/2006/relationships/tags" Target="../tags/tag629.xml"/><Relationship Id="rId48" Type="http://schemas.openxmlformats.org/officeDocument/2006/relationships/tags" Target="../tags/tag634.xml"/><Relationship Id="rId64" Type="http://schemas.openxmlformats.org/officeDocument/2006/relationships/tags" Target="../tags/tag650.xml"/><Relationship Id="rId69" Type="http://schemas.openxmlformats.org/officeDocument/2006/relationships/tags" Target="../tags/tag655.xml"/><Relationship Id="rId80" Type="http://schemas.openxmlformats.org/officeDocument/2006/relationships/tags" Target="../tags/tag666.xml"/><Relationship Id="rId85" Type="http://schemas.openxmlformats.org/officeDocument/2006/relationships/tags" Target="../tags/tag671.xml"/><Relationship Id="rId12" Type="http://schemas.openxmlformats.org/officeDocument/2006/relationships/tags" Target="../tags/tag598.xml"/><Relationship Id="rId17" Type="http://schemas.openxmlformats.org/officeDocument/2006/relationships/tags" Target="../tags/tag603.xml"/><Relationship Id="rId33" Type="http://schemas.openxmlformats.org/officeDocument/2006/relationships/tags" Target="../tags/tag619.xml"/><Relationship Id="rId38" Type="http://schemas.openxmlformats.org/officeDocument/2006/relationships/tags" Target="../tags/tag624.xml"/><Relationship Id="rId59" Type="http://schemas.openxmlformats.org/officeDocument/2006/relationships/tags" Target="../tags/tag645.xml"/><Relationship Id="rId103" Type="http://schemas.openxmlformats.org/officeDocument/2006/relationships/tags" Target="../tags/tag689.xml"/><Relationship Id="rId20" Type="http://schemas.openxmlformats.org/officeDocument/2006/relationships/tags" Target="../tags/tag606.xml"/><Relationship Id="rId41" Type="http://schemas.openxmlformats.org/officeDocument/2006/relationships/tags" Target="../tags/tag627.xml"/><Relationship Id="rId54" Type="http://schemas.openxmlformats.org/officeDocument/2006/relationships/tags" Target="../tags/tag640.xml"/><Relationship Id="rId62" Type="http://schemas.openxmlformats.org/officeDocument/2006/relationships/tags" Target="../tags/tag648.xml"/><Relationship Id="rId70" Type="http://schemas.openxmlformats.org/officeDocument/2006/relationships/tags" Target="../tags/tag656.xml"/><Relationship Id="rId75" Type="http://schemas.openxmlformats.org/officeDocument/2006/relationships/tags" Target="../tags/tag661.xml"/><Relationship Id="rId83" Type="http://schemas.openxmlformats.org/officeDocument/2006/relationships/tags" Target="../tags/tag669.xml"/><Relationship Id="rId88" Type="http://schemas.openxmlformats.org/officeDocument/2006/relationships/tags" Target="../tags/tag674.xml"/><Relationship Id="rId91" Type="http://schemas.openxmlformats.org/officeDocument/2006/relationships/tags" Target="../tags/tag677.xml"/><Relationship Id="rId96" Type="http://schemas.openxmlformats.org/officeDocument/2006/relationships/tags" Target="../tags/tag682.xml"/><Relationship Id="rId1" Type="http://schemas.openxmlformats.org/officeDocument/2006/relationships/tags" Target="../tags/tag587.xml"/><Relationship Id="rId6" Type="http://schemas.openxmlformats.org/officeDocument/2006/relationships/tags" Target="../tags/tag592.xml"/><Relationship Id="rId15" Type="http://schemas.openxmlformats.org/officeDocument/2006/relationships/tags" Target="../tags/tag601.xml"/><Relationship Id="rId23" Type="http://schemas.openxmlformats.org/officeDocument/2006/relationships/tags" Target="../tags/tag609.xml"/><Relationship Id="rId28" Type="http://schemas.openxmlformats.org/officeDocument/2006/relationships/tags" Target="../tags/tag614.xml"/><Relationship Id="rId36" Type="http://schemas.openxmlformats.org/officeDocument/2006/relationships/tags" Target="../tags/tag622.xml"/><Relationship Id="rId49" Type="http://schemas.openxmlformats.org/officeDocument/2006/relationships/tags" Target="../tags/tag635.xml"/><Relationship Id="rId57" Type="http://schemas.openxmlformats.org/officeDocument/2006/relationships/tags" Target="../tags/tag643.xml"/><Relationship Id="rId106" Type="http://schemas.openxmlformats.org/officeDocument/2006/relationships/slideLayout" Target="../slideLayouts/slideLayout2.xml"/><Relationship Id="rId10" Type="http://schemas.openxmlformats.org/officeDocument/2006/relationships/tags" Target="../tags/tag596.xml"/><Relationship Id="rId31" Type="http://schemas.openxmlformats.org/officeDocument/2006/relationships/tags" Target="../tags/tag617.xml"/><Relationship Id="rId44" Type="http://schemas.openxmlformats.org/officeDocument/2006/relationships/tags" Target="../tags/tag630.xml"/><Relationship Id="rId52" Type="http://schemas.openxmlformats.org/officeDocument/2006/relationships/tags" Target="../tags/tag638.xml"/><Relationship Id="rId60" Type="http://schemas.openxmlformats.org/officeDocument/2006/relationships/tags" Target="../tags/tag646.xml"/><Relationship Id="rId65" Type="http://schemas.openxmlformats.org/officeDocument/2006/relationships/tags" Target="../tags/tag651.xml"/><Relationship Id="rId73" Type="http://schemas.openxmlformats.org/officeDocument/2006/relationships/tags" Target="../tags/tag659.xml"/><Relationship Id="rId78" Type="http://schemas.openxmlformats.org/officeDocument/2006/relationships/tags" Target="../tags/tag664.xml"/><Relationship Id="rId81" Type="http://schemas.openxmlformats.org/officeDocument/2006/relationships/tags" Target="../tags/tag667.xml"/><Relationship Id="rId86" Type="http://schemas.openxmlformats.org/officeDocument/2006/relationships/tags" Target="../tags/tag672.xml"/><Relationship Id="rId94" Type="http://schemas.openxmlformats.org/officeDocument/2006/relationships/tags" Target="../tags/tag680.xml"/><Relationship Id="rId99" Type="http://schemas.openxmlformats.org/officeDocument/2006/relationships/tags" Target="../tags/tag685.xml"/><Relationship Id="rId101" Type="http://schemas.openxmlformats.org/officeDocument/2006/relationships/tags" Target="../tags/tag687.xml"/><Relationship Id="rId4" Type="http://schemas.openxmlformats.org/officeDocument/2006/relationships/tags" Target="../tags/tag590.xml"/><Relationship Id="rId9" Type="http://schemas.openxmlformats.org/officeDocument/2006/relationships/tags" Target="../tags/tag595.xml"/><Relationship Id="rId13" Type="http://schemas.openxmlformats.org/officeDocument/2006/relationships/tags" Target="../tags/tag599.xml"/><Relationship Id="rId18" Type="http://schemas.openxmlformats.org/officeDocument/2006/relationships/tags" Target="../tags/tag604.xml"/><Relationship Id="rId39" Type="http://schemas.openxmlformats.org/officeDocument/2006/relationships/tags" Target="../tags/tag625.xml"/><Relationship Id="rId34" Type="http://schemas.openxmlformats.org/officeDocument/2006/relationships/tags" Target="../tags/tag620.xml"/><Relationship Id="rId50" Type="http://schemas.openxmlformats.org/officeDocument/2006/relationships/tags" Target="../tags/tag636.xml"/><Relationship Id="rId55" Type="http://schemas.openxmlformats.org/officeDocument/2006/relationships/tags" Target="../tags/tag641.xml"/><Relationship Id="rId76" Type="http://schemas.openxmlformats.org/officeDocument/2006/relationships/tags" Target="../tags/tag662.xml"/><Relationship Id="rId97" Type="http://schemas.openxmlformats.org/officeDocument/2006/relationships/tags" Target="../tags/tag683.xml"/><Relationship Id="rId104" Type="http://schemas.openxmlformats.org/officeDocument/2006/relationships/tags" Target="../tags/tag690.xml"/><Relationship Id="rId7" Type="http://schemas.openxmlformats.org/officeDocument/2006/relationships/tags" Target="../tags/tag593.xml"/><Relationship Id="rId71" Type="http://schemas.openxmlformats.org/officeDocument/2006/relationships/tags" Target="../tags/tag657.xml"/><Relationship Id="rId92" Type="http://schemas.openxmlformats.org/officeDocument/2006/relationships/tags" Target="../tags/tag678.xml"/><Relationship Id="rId2" Type="http://schemas.openxmlformats.org/officeDocument/2006/relationships/tags" Target="../tags/tag588.xml"/><Relationship Id="rId29" Type="http://schemas.openxmlformats.org/officeDocument/2006/relationships/tags" Target="../tags/tag615.xml"/><Relationship Id="rId24" Type="http://schemas.openxmlformats.org/officeDocument/2006/relationships/tags" Target="../tags/tag610.xml"/><Relationship Id="rId40" Type="http://schemas.openxmlformats.org/officeDocument/2006/relationships/tags" Target="../tags/tag626.xml"/><Relationship Id="rId45" Type="http://schemas.openxmlformats.org/officeDocument/2006/relationships/tags" Target="../tags/tag631.xml"/><Relationship Id="rId66" Type="http://schemas.openxmlformats.org/officeDocument/2006/relationships/tags" Target="../tags/tag652.xml"/><Relationship Id="rId87" Type="http://schemas.openxmlformats.org/officeDocument/2006/relationships/tags" Target="../tags/tag673.xml"/><Relationship Id="rId61" Type="http://schemas.openxmlformats.org/officeDocument/2006/relationships/tags" Target="../tags/tag647.xml"/><Relationship Id="rId82" Type="http://schemas.openxmlformats.org/officeDocument/2006/relationships/tags" Target="../tags/tag668.xml"/><Relationship Id="rId19" Type="http://schemas.openxmlformats.org/officeDocument/2006/relationships/tags" Target="../tags/tag605.xml"/><Relationship Id="rId14" Type="http://schemas.openxmlformats.org/officeDocument/2006/relationships/tags" Target="../tags/tag600.xml"/><Relationship Id="rId30" Type="http://schemas.openxmlformats.org/officeDocument/2006/relationships/tags" Target="../tags/tag616.xml"/><Relationship Id="rId35" Type="http://schemas.openxmlformats.org/officeDocument/2006/relationships/tags" Target="../tags/tag621.xml"/><Relationship Id="rId56" Type="http://schemas.openxmlformats.org/officeDocument/2006/relationships/tags" Target="../tags/tag642.xml"/><Relationship Id="rId77" Type="http://schemas.openxmlformats.org/officeDocument/2006/relationships/tags" Target="../tags/tag663.xml"/><Relationship Id="rId100" Type="http://schemas.openxmlformats.org/officeDocument/2006/relationships/tags" Target="../tags/tag686.xml"/><Relationship Id="rId105" Type="http://schemas.openxmlformats.org/officeDocument/2006/relationships/tags" Target="../tags/tag691.xml"/><Relationship Id="rId8" Type="http://schemas.openxmlformats.org/officeDocument/2006/relationships/tags" Target="../tags/tag594.xml"/><Relationship Id="rId51" Type="http://schemas.openxmlformats.org/officeDocument/2006/relationships/tags" Target="../tags/tag637.xml"/><Relationship Id="rId72" Type="http://schemas.openxmlformats.org/officeDocument/2006/relationships/tags" Target="../tags/tag658.xml"/><Relationship Id="rId93" Type="http://schemas.openxmlformats.org/officeDocument/2006/relationships/tags" Target="../tags/tag679.xml"/><Relationship Id="rId98" Type="http://schemas.openxmlformats.org/officeDocument/2006/relationships/tags" Target="../tags/tag684.xml"/><Relationship Id="rId3" Type="http://schemas.openxmlformats.org/officeDocument/2006/relationships/tags" Target="../tags/tag589.xml"/><Relationship Id="rId25" Type="http://schemas.openxmlformats.org/officeDocument/2006/relationships/tags" Target="../tags/tag611.xml"/><Relationship Id="rId46" Type="http://schemas.openxmlformats.org/officeDocument/2006/relationships/tags" Target="../tags/tag632.xml"/><Relationship Id="rId67" Type="http://schemas.openxmlformats.org/officeDocument/2006/relationships/tags" Target="../tags/tag65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tags" Target="../tags/tag699.xml"/><Relationship Id="rId13" Type="http://schemas.openxmlformats.org/officeDocument/2006/relationships/tags" Target="../tags/tag704.xml"/><Relationship Id="rId18" Type="http://schemas.openxmlformats.org/officeDocument/2006/relationships/notesSlide" Target="../notesSlides/notesSlide35.xml"/><Relationship Id="rId3" Type="http://schemas.openxmlformats.org/officeDocument/2006/relationships/tags" Target="../tags/tag694.xml"/><Relationship Id="rId7" Type="http://schemas.openxmlformats.org/officeDocument/2006/relationships/tags" Target="../tags/tag698.xml"/><Relationship Id="rId12" Type="http://schemas.openxmlformats.org/officeDocument/2006/relationships/tags" Target="../tags/tag703.xml"/><Relationship Id="rId17" Type="http://schemas.openxmlformats.org/officeDocument/2006/relationships/slideLayout" Target="../slideLayouts/slideLayout2.xml"/><Relationship Id="rId2" Type="http://schemas.openxmlformats.org/officeDocument/2006/relationships/tags" Target="../tags/tag693.xml"/><Relationship Id="rId16" Type="http://schemas.openxmlformats.org/officeDocument/2006/relationships/tags" Target="../tags/tag707.xml"/><Relationship Id="rId1" Type="http://schemas.openxmlformats.org/officeDocument/2006/relationships/tags" Target="../tags/tag692.xml"/><Relationship Id="rId6" Type="http://schemas.openxmlformats.org/officeDocument/2006/relationships/tags" Target="../tags/tag697.xml"/><Relationship Id="rId11" Type="http://schemas.openxmlformats.org/officeDocument/2006/relationships/tags" Target="../tags/tag702.xml"/><Relationship Id="rId5" Type="http://schemas.openxmlformats.org/officeDocument/2006/relationships/tags" Target="../tags/tag696.xml"/><Relationship Id="rId15" Type="http://schemas.openxmlformats.org/officeDocument/2006/relationships/tags" Target="../tags/tag706.xml"/><Relationship Id="rId10" Type="http://schemas.openxmlformats.org/officeDocument/2006/relationships/tags" Target="../tags/tag701.xml"/><Relationship Id="rId4" Type="http://schemas.openxmlformats.org/officeDocument/2006/relationships/tags" Target="../tags/tag695.xml"/><Relationship Id="rId9" Type="http://schemas.openxmlformats.org/officeDocument/2006/relationships/tags" Target="../tags/tag700.xml"/><Relationship Id="rId14" Type="http://schemas.openxmlformats.org/officeDocument/2006/relationships/tags" Target="../tags/tag705.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710.xml"/><Relationship Id="rId7" Type="http://schemas.openxmlformats.org/officeDocument/2006/relationships/notesSlide" Target="../notesSlides/notesSlide40.xml"/><Relationship Id="rId2" Type="http://schemas.openxmlformats.org/officeDocument/2006/relationships/tags" Target="../tags/tag709.xml"/><Relationship Id="rId1" Type="http://schemas.openxmlformats.org/officeDocument/2006/relationships/tags" Target="../tags/tag708.xml"/><Relationship Id="rId6" Type="http://schemas.openxmlformats.org/officeDocument/2006/relationships/slideLayout" Target="../slideLayouts/slideLayout2.xml"/><Relationship Id="rId5" Type="http://schemas.openxmlformats.org/officeDocument/2006/relationships/tags" Target="../tags/tag712.xml"/><Relationship Id="rId4" Type="http://schemas.openxmlformats.org/officeDocument/2006/relationships/tags" Target="../tags/tag711.xml"/><Relationship Id="rId9" Type="http://schemas.openxmlformats.org/officeDocument/2006/relationships/hyperlink" Target="http://fortune.com/2014/09/18/walter-isaacson-the-women-of-eniac/" TargetMode="External"/></Relationships>
</file>

<file path=ppt/slides/_rels/slide56.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customXml" Target="../ink/ink5.xml"/><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customXml" Target="../ink/ink7.xml"/><Relationship Id="rId4" Type="http://schemas.openxmlformats.org/officeDocument/2006/relationships/customXml" Target="../ink/ink4.xml"/><Relationship Id="rId9" Type="http://schemas.openxmlformats.org/officeDocument/2006/relationships/image" Target="../media/image1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customXml" Target="../ink/ink8.xml"/></Relationships>
</file>

<file path=ppt/slides/_rels/slide61.xml.rels><?xml version="1.0" encoding="UTF-8" standalone="yes"?>
<Relationships xmlns="http://schemas.openxmlformats.org/package/2006/relationships"><Relationship Id="rId3" Type="http://schemas.openxmlformats.org/officeDocument/2006/relationships/hyperlink" Target="https://www.google.com/imgres?imgurl=https%3A%2F%2Fwww.allaboutcircuits.com%2Fuploads%2Farticles%2FRecently%2C_EE_Times_contributor%25C2%25A0Leonard_Ellis_exhorted_IEEE_to_retire_the_terms.jpg&amp;imgrefurl=https%3A%2F%2Fwww.allaboutcircuits.com%2Fnews%2Fhow-master-slave-terminology-reexamined-in-electrical-engineering%2F&amp;tbnid=RkcGMSuhUjk47M&amp;vet=12ahUKEwjup7bip5_xAhWTkZ4KHanqDpUQMygBegUIARC2AQ..i&amp;docid=dvLoCY37cJdilM&amp;w=661&amp;h=339&amp;itg=1&amp;q=master%20slave%20engineering&amp;ved=2ahUKEwjup7bip5_xAhWTkZ4KHanqDpUQMygBegUIARC2AQ"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tags" Target="../tags/tag720.xml"/><Relationship Id="rId13" Type="http://schemas.openxmlformats.org/officeDocument/2006/relationships/hyperlink" Target="http://fortune.com/2014/09/18/walter-isaacson-the-women-of-eniac/" TargetMode="External"/><Relationship Id="rId3" Type="http://schemas.openxmlformats.org/officeDocument/2006/relationships/tags" Target="../tags/tag715.xml"/><Relationship Id="rId7" Type="http://schemas.openxmlformats.org/officeDocument/2006/relationships/tags" Target="../tags/tag719.xml"/><Relationship Id="rId12" Type="http://schemas.openxmlformats.org/officeDocument/2006/relationships/image" Target="../media/image13.jpeg"/><Relationship Id="rId2" Type="http://schemas.openxmlformats.org/officeDocument/2006/relationships/tags" Target="../tags/tag714.xml"/><Relationship Id="rId1" Type="http://schemas.openxmlformats.org/officeDocument/2006/relationships/tags" Target="../tags/tag713.xml"/><Relationship Id="rId6" Type="http://schemas.openxmlformats.org/officeDocument/2006/relationships/tags" Target="../tags/tag718.xml"/><Relationship Id="rId11" Type="http://schemas.openxmlformats.org/officeDocument/2006/relationships/image" Target="../media/image9.jpeg"/><Relationship Id="rId5" Type="http://schemas.openxmlformats.org/officeDocument/2006/relationships/tags" Target="../tags/tag717.xml"/><Relationship Id="rId10" Type="http://schemas.openxmlformats.org/officeDocument/2006/relationships/notesSlide" Target="../notesSlides/notesSlide47.xml"/><Relationship Id="rId4" Type="http://schemas.openxmlformats.org/officeDocument/2006/relationships/tags" Target="../tags/tag716.xml"/><Relationship Id="rId9" Type="http://schemas.openxmlformats.org/officeDocument/2006/relationships/slideLayout" Target="../slideLayouts/slideLayout2.xml"/><Relationship Id="rId14" Type="http://schemas.openxmlformats.org/officeDocument/2006/relationships/hyperlink" Target="https://s-media-cache-ak0.pinimg.com/564x/91/37/23/91372375e2e6517f8af128aab655e3b4.jpg"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cs.uw.edu/351/unit_summari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lstStyle/>
          <a:p>
            <a:pPr marL="0" indent="0"/>
            <a:r>
              <a:rPr lang="en-US" dirty="0"/>
              <a:t>Memory, Data, &amp; Addressing I</a:t>
            </a:r>
            <a:br>
              <a:rPr lang="en-US" dirty="0"/>
            </a:br>
            <a:r>
              <a:rPr lang="en-US" sz="2000" b="0" dirty="0"/>
              <a:t>CSE 351 Summer 2021</a:t>
            </a:r>
          </a:p>
        </p:txBody>
      </p:sp>
      <p:sp>
        <p:nvSpPr>
          <p:cNvPr id="6" name="Subtitle 2"/>
          <p:cNvSpPr txBox="1">
            <a:spLocks/>
          </p:cNvSpPr>
          <p:nvPr>
            <p:custDataLst>
              <p:tags r:id="rId2"/>
            </p:custDataLst>
          </p:nvPr>
        </p:nvSpPr>
        <p:spPr bwMode="auto">
          <a:xfrm>
            <a:off x="499670" y="1447800"/>
            <a:ext cx="3505200" cy="4861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Clr>
                <a:srgbClr val="4B2A85"/>
              </a:buClr>
              <a:buSzPct val="60000"/>
              <a:buFont typeface="Wingdings" panose="05000000000000000000" pitchFamily="2" charset="2"/>
              <a:buNone/>
              <a:defRPr sz="3200" b="0">
                <a:solidFill>
                  <a:schemeClr val="tx1"/>
                </a:solidFill>
                <a:latin typeface="Calibri" pitchFamily="34" charset="0"/>
                <a:ea typeface="+mn-ea"/>
                <a:cs typeface="+mn-cs"/>
              </a:defRPr>
            </a:lvl1pPr>
            <a:lvl2pPr marL="457200" indent="0" algn="ctr" rtl="0" eaLnBrk="1" fontAlgn="base" hangingPunct="1">
              <a:spcBef>
                <a:spcPct val="20000"/>
              </a:spcBef>
              <a:spcAft>
                <a:spcPct val="0"/>
              </a:spcAft>
              <a:buClr>
                <a:srgbClr val="4B2A85"/>
              </a:buClr>
              <a:buSzPct val="110000"/>
              <a:buFont typeface="Wingdings" pitchFamily="2" charset="2"/>
              <a:buNone/>
              <a:defRPr sz="2000">
                <a:solidFill>
                  <a:schemeClr val="tx1"/>
                </a:solidFill>
                <a:latin typeface="Calibri" pitchFamily="34" charset="0"/>
              </a:defRPr>
            </a:lvl2pPr>
            <a:lvl3pPr marL="914400" indent="0" algn="ctr" rtl="0" eaLnBrk="1" fontAlgn="base" hangingPunct="1">
              <a:spcBef>
                <a:spcPct val="20000"/>
              </a:spcBef>
              <a:spcAft>
                <a:spcPct val="0"/>
              </a:spcAft>
              <a:buClr>
                <a:srgbClr val="4B2A85"/>
              </a:buClr>
              <a:buSzPct val="80000"/>
              <a:buFont typeface="Arial" panose="020B0604020202020204" pitchFamily="34" charset="0"/>
              <a:buNone/>
              <a:defRPr sz="2000">
                <a:solidFill>
                  <a:schemeClr val="tx1"/>
                </a:solidFill>
                <a:latin typeface="Calibri" pitchFamily="34" charset="0"/>
              </a:defRPr>
            </a:lvl3pPr>
            <a:lvl4pPr marL="1371600" indent="0" algn="ctr" rtl="0" eaLnBrk="1" fontAlgn="base" hangingPunct="1">
              <a:spcBef>
                <a:spcPct val="20000"/>
              </a:spcBef>
              <a:spcAft>
                <a:spcPct val="0"/>
              </a:spcAft>
              <a:buClr>
                <a:srgbClr val="4B2A85"/>
              </a:buClr>
              <a:buNone/>
              <a:defRPr sz="2000">
                <a:solidFill>
                  <a:schemeClr val="tx1"/>
                </a:solidFill>
                <a:latin typeface="Calibri" pitchFamily="34" charset="0"/>
              </a:defRPr>
            </a:lvl4pPr>
            <a:lvl5pPr marL="1828800" indent="0" algn="ctr" rtl="0" eaLnBrk="1" fontAlgn="base" hangingPunct="1">
              <a:spcBef>
                <a:spcPct val="20000"/>
              </a:spcBef>
              <a:spcAft>
                <a:spcPct val="0"/>
              </a:spcAft>
              <a:buClr>
                <a:srgbClr val="4B2A85"/>
              </a:buClr>
              <a:buNone/>
              <a:defRPr sz="2000">
                <a:solidFill>
                  <a:schemeClr val="tx1"/>
                </a:solidFill>
                <a:latin typeface="Calibri" pitchFamily="34" charset="0"/>
              </a:defRPr>
            </a:lvl5pPr>
            <a:lvl6pPr marL="2286000" indent="0" algn="ctr" rtl="0" eaLnBrk="1" fontAlgn="base" hangingPunct="1">
              <a:spcBef>
                <a:spcPct val="20000"/>
              </a:spcBef>
              <a:spcAft>
                <a:spcPct val="0"/>
              </a:spcAft>
              <a:buNone/>
              <a:defRPr sz="2000">
                <a:solidFill>
                  <a:schemeClr val="tx1"/>
                </a:solidFill>
                <a:latin typeface="Arial" charset="0"/>
              </a:defRPr>
            </a:lvl6pPr>
            <a:lvl7pPr marL="2743200" indent="0" algn="ctr" rtl="0" eaLnBrk="1" fontAlgn="base" hangingPunct="1">
              <a:spcBef>
                <a:spcPct val="20000"/>
              </a:spcBef>
              <a:spcAft>
                <a:spcPct val="0"/>
              </a:spcAft>
              <a:buNone/>
              <a:defRPr sz="2000">
                <a:solidFill>
                  <a:schemeClr val="tx1"/>
                </a:solidFill>
                <a:latin typeface="Arial" charset="0"/>
              </a:defRPr>
            </a:lvl7pPr>
            <a:lvl8pPr marL="3200400" indent="0" algn="ctr" rtl="0" eaLnBrk="1" fontAlgn="base" hangingPunct="1">
              <a:spcBef>
                <a:spcPct val="20000"/>
              </a:spcBef>
              <a:spcAft>
                <a:spcPct val="0"/>
              </a:spcAft>
              <a:buNone/>
              <a:defRPr sz="2000">
                <a:solidFill>
                  <a:schemeClr val="tx1"/>
                </a:solidFill>
                <a:latin typeface="Arial" charset="0"/>
              </a:defRPr>
            </a:lvl8pPr>
            <a:lvl9pPr marL="3657600" indent="0" algn="ctr" rtl="0" eaLnBrk="1" fontAlgn="base" hangingPunct="1">
              <a:spcBef>
                <a:spcPct val="20000"/>
              </a:spcBef>
              <a:spcAft>
                <a:spcPct val="0"/>
              </a:spcAft>
              <a:buNone/>
              <a:defRPr sz="2000">
                <a:solidFill>
                  <a:schemeClr val="tx1"/>
                </a:solidFill>
                <a:latin typeface="Arial" charset="0"/>
              </a:defRPr>
            </a:lvl9pPr>
          </a:lstStyle>
          <a:p>
            <a:pPr algn="l"/>
            <a:r>
              <a:rPr lang="en-US" sz="1800" b="1" kern="0" dirty="0"/>
              <a:t>Instructor:</a:t>
            </a:r>
            <a:r>
              <a:rPr lang="en-US" sz="1800" kern="0" dirty="0"/>
              <a:t> </a:t>
            </a:r>
          </a:p>
          <a:p>
            <a:pPr algn="l">
              <a:spcBef>
                <a:spcPts val="0"/>
              </a:spcBef>
            </a:pPr>
            <a:r>
              <a:rPr lang="en-US" sz="1800" kern="0" dirty="0"/>
              <a:t>Mara Kirdani-Ryan</a:t>
            </a:r>
          </a:p>
          <a:p>
            <a:pPr algn="l"/>
            <a:endParaRPr lang="en-US" sz="200" kern="0" dirty="0"/>
          </a:p>
          <a:p>
            <a:pPr algn="l"/>
            <a:r>
              <a:rPr lang="en-US" sz="1800" b="1" kern="0" dirty="0"/>
              <a:t>Teaching Assistants:</a:t>
            </a:r>
          </a:p>
          <a:p>
            <a:pPr algn="l">
              <a:spcBef>
                <a:spcPts val="0"/>
              </a:spcBef>
            </a:pPr>
            <a:r>
              <a:rPr lang="en-US" sz="1800" dirty="0"/>
              <a:t>Kashish Aggarwal</a:t>
            </a:r>
          </a:p>
          <a:p>
            <a:pPr algn="l">
              <a:spcBef>
                <a:spcPts val="0"/>
              </a:spcBef>
            </a:pPr>
            <a:r>
              <a:rPr lang="en-US" sz="1800" dirty="0"/>
              <a:t>Nick Durand</a:t>
            </a:r>
          </a:p>
          <a:p>
            <a:pPr algn="l">
              <a:spcBef>
                <a:spcPts val="0"/>
              </a:spcBef>
            </a:pPr>
            <a:r>
              <a:rPr lang="en-US" sz="1800" dirty="0"/>
              <a:t>Colton Jobes</a:t>
            </a:r>
          </a:p>
          <a:p>
            <a:pPr algn="l">
              <a:spcBef>
                <a:spcPts val="0"/>
              </a:spcBef>
            </a:pPr>
            <a:r>
              <a:rPr lang="en-US" sz="1800" dirty="0"/>
              <a:t>Tim Mandzyuk</a:t>
            </a:r>
          </a:p>
        </p:txBody>
      </p:sp>
      <p:pic>
        <p:nvPicPr>
          <p:cNvPr id="5" name="Picture 4">
            <a:extLst>
              <a:ext uri="{FF2B5EF4-FFF2-40B4-BE49-F238E27FC236}">
                <a16:creationId xmlns:a16="http://schemas.microsoft.com/office/drawing/2014/main" id="{3966D75A-9033-DA49-A6D8-DE28AC0CB4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8727" y="1821180"/>
            <a:ext cx="5486400" cy="4114800"/>
          </a:xfrm>
          <a:prstGeom prst="rect">
            <a:avLst/>
          </a:prstGeom>
        </p:spPr>
      </p:pic>
    </p:spTree>
    <p:extLst>
      <p:ext uri="{BB962C8B-B14F-4D97-AF65-F5344CB8AC3E}">
        <p14:creationId xmlns:p14="http://schemas.microsoft.com/office/powerpoint/2010/main" val="2660907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D3DEF-9BAF-6B4B-85F6-C40D92506FCC}"/>
              </a:ext>
            </a:extLst>
          </p:cNvPr>
          <p:cNvSpPr>
            <a:spLocks noGrp="1"/>
          </p:cNvSpPr>
          <p:nvPr>
            <p:ph type="title"/>
          </p:nvPr>
        </p:nvSpPr>
        <p:spPr/>
        <p:txBody>
          <a:bodyPr/>
          <a:lstStyle/>
          <a:p>
            <a:r>
              <a:rPr lang="en-US" dirty="0"/>
              <a:t>Task 1: Evaluation Criteria</a:t>
            </a:r>
          </a:p>
        </p:txBody>
      </p:sp>
      <p:sp>
        <p:nvSpPr>
          <p:cNvPr id="3" name="Content Placeholder 2">
            <a:extLst>
              <a:ext uri="{FF2B5EF4-FFF2-40B4-BE49-F238E27FC236}">
                <a16:creationId xmlns:a16="http://schemas.microsoft.com/office/drawing/2014/main" id="{CE6CC9FE-7B39-4146-B0B9-604C8A0F2263}"/>
              </a:ext>
            </a:extLst>
          </p:cNvPr>
          <p:cNvSpPr>
            <a:spLocks noGrp="1"/>
          </p:cNvSpPr>
          <p:nvPr>
            <p:ph idx="1"/>
          </p:nvPr>
        </p:nvSpPr>
        <p:spPr/>
        <p:txBody>
          <a:bodyPr/>
          <a:lstStyle/>
          <a:p>
            <a:r>
              <a:rPr lang="en-US" b="1" dirty="0"/>
              <a:t>Completeness: </a:t>
            </a:r>
            <a:r>
              <a:rPr lang="en-US" dirty="0"/>
              <a:t>Did you cover everything?</a:t>
            </a:r>
          </a:p>
          <a:p>
            <a:pPr lvl="1"/>
            <a:r>
              <a:rPr lang="en-US" dirty="0"/>
              <a:t>Are omissions justified?</a:t>
            </a:r>
          </a:p>
          <a:p>
            <a:r>
              <a:rPr lang="en-US" b="1" dirty="0"/>
              <a:t>Cohesion:</a:t>
            </a:r>
            <a:r>
              <a:rPr lang="en-US" dirty="0"/>
              <a:t> Do things fit together sensibly?</a:t>
            </a:r>
          </a:p>
          <a:p>
            <a:pPr lvl="1"/>
            <a:r>
              <a:rPr lang="en-US" dirty="0"/>
              <a:t>We’ll be gentle, we understand it isn’t a perfect fit</a:t>
            </a:r>
          </a:p>
          <a:p>
            <a:r>
              <a:rPr lang="en-US" b="1" dirty="0"/>
              <a:t>Clarity</a:t>
            </a:r>
            <a:r>
              <a:rPr lang="en-US" dirty="0"/>
              <a:t>: Can we understand you?</a:t>
            </a:r>
          </a:p>
          <a:p>
            <a:pPr lvl="1"/>
            <a:r>
              <a:rPr lang="en-US" dirty="0"/>
              <a:t>Have you worked through meaningful iterations? Does this seem polished for 4-5 hours of work?</a:t>
            </a:r>
          </a:p>
          <a:p>
            <a:r>
              <a:rPr lang="en-US" b="1" dirty="0"/>
              <a:t>Creativity:</a:t>
            </a:r>
            <a:r>
              <a:rPr lang="en-US" dirty="0"/>
              <a:t> Does your floorplan feel uniquely yours?</a:t>
            </a:r>
          </a:p>
          <a:p>
            <a:r>
              <a:rPr lang="en-US" dirty="0"/>
              <a:t>We’re not grading on conventional artistic skill!</a:t>
            </a:r>
          </a:p>
          <a:p>
            <a:pPr lvl="1"/>
            <a:r>
              <a:rPr lang="en-US" dirty="0"/>
              <a:t>Be unconventional! We’re cool with that!</a:t>
            </a:r>
          </a:p>
        </p:txBody>
      </p:sp>
      <p:sp>
        <p:nvSpPr>
          <p:cNvPr id="4" name="Slide Number Placeholder 3">
            <a:extLst>
              <a:ext uri="{FF2B5EF4-FFF2-40B4-BE49-F238E27FC236}">
                <a16:creationId xmlns:a16="http://schemas.microsoft.com/office/drawing/2014/main" id="{D6085699-E070-F148-B9D4-0C53619DAE78}"/>
              </a:ext>
            </a:extLst>
          </p:cNvPr>
          <p:cNvSpPr>
            <a:spLocks noGrp="1"/>
          </p:cNvSpPr>
          <p:nvPr>
            <p:ph type="sldNum" sz="quarter" idx="10"/>
          </p:nvPr>
        </p:nvSpPr>
        <p:spPr/>
        <p:txBody>
          <a:bodyPr/>
          <a:lstStyle/>
          <a:p>
            <a:fld id="{7CBE8339-D2AD-46DC-A898-FD1E949067F0}" type="slidenum">
              <a:rPr lang="en-US" smtClean="0"/>
              <a:pPr/>
              <a:t>10</a:t>
            </a:fld>
            <a:endParaRPr lang="en-US" dirty="0"/>
          </a:p>
        </p:txBody>
      </p:sp>
    </p:spTree>
    <p:extLst>
      <p:ext uri="{BB962C8B-B14F-4D97-AF65-F5344CB8AC3E}">
        <p14:creationId xmlns:p14="http://schemas.microsoft.com/office/powerpoint/2010/main" val="2750767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3A45B-D93B-D84E-A587-D4AEF5DFEAC5}"/>
              </a:ext>
            </a:extLst>
          </p:cNvPr>
          <p:cNvSpPr>
            <a:spLocks noGrp="1"/>
          </p:cNvSpPr>
          <p:nvPr>
            <p:ph type="title"/>
          </p:nvPr>
        </p:nvSpPr>
        <p:spPr/>
        <p:txBody>
          <a:bodyPr/>
          <a:lstStyle/>
          <a:p>
            <a:r>
              <a:rPr lang="en-US" dirty="0"/>
              <a:t>Task 1: Qualification</a:t>
            </a:r>
          </a:p>
        </p:txBody>
      </p:sp>
      <p:sp>
        <p:nvSpPr>
          <p:cNvPr id="3" name="Content Placeholder 2">
            <a:extLst>
              <a:ext uri="{FF2B5EF4-FFF2-40B4-BE49-F238E27FC236}">
                <a16:creationId xmlns:a16="http://schemas.microsoft.com/office/drawing/2014/main" id="{B8C434FD-A73B-4242-858C-28A58161CB9E}"/>
              </a:ext>
            </a:extLst>
          </p:cNvPr>
          <p:cNvSpPr>
            <a:spLocks noGrp="1"/>
          </p:cNvSpPr>
          <p:nvPr>
            <p:ph idx="1"/>
          </p:nvPr>
        </p:nvSpPr>
        <p:spPr/>
        <p:txBody>
          <a:bodyPr/>
          <a:lstStyle/>
          <a:p>
            <a:r>
              <a:rPr lang="en-US" dirty="0"/>
              <a:t>This is different than anything from my undergrad</a:t>
            </a:r>
          </a:p>
          <a:p>
            <a:pPr lvl="1"/>
            <a:r>
              <a:rPr lang="en-US" dirty="0"/>
              <a:t>Probably different from most CSE courses as well</a:t>
            </a:r>
          </a:p>
          <a:p>
            <a:r>
              <a:rPr lang="en-US" b="1" dirty="0"/>
              <a:t>I want to try this at least once!</a:t>
            </a:r>
          </a:p>
          <a:p>
            <a:r>
              <a:rPr lang="en-US" dirty="0"/>
              <a:t>No examples, but we’re here to help!</a:t>
            </a:r>
          </a:p>
        </p:txBody>
      </p:sp>
      <p:sp>
        <p:nvSpPr>
          <p:cNvPr id="4" name="Slide Number Placeholder 3">
            <a:extLst>
              <a:ext uri="{FF2B5EF4-FFF2-40B4-BE49-F238E27FC236}">
                <a16:creationId xmlns:a16="http://schemas.microsoft.com/office/drawing/2014/main" id="{EA3201EC-2189-EF4A-B8D8-8C2B435AACA2}"/>
              </a:ext>
            </a:extLst>
          </p:cNvPr>
          <p:cNvSpPr>
            <a:spLocks noGrp="1"/>
          </p:cNvSpPr>
          <p:nvPr>
            <p:ph type="sldNum" sz="quarter" idx="10"/>
          </p:nvPr>
        </p:nvSpPr>
        <p:spPr/>
        <p:txBody>
          <a:bodyPr/>
          <a:lstStyle/>
          <a:p>
            <a:fld id="{7CBE8339-D2AD-46DC-A898-FD1E949067F0}" type="slidenum">
              <a:rPr lang="en-US" smtClean="0"/>
              <a:pPr/>
              <a:t>11</a:t>
            </a:fld>
            <a:endParaRPr lang="en-US" dirty="0"/>
          </a:p>
        </p:txBody>
      </p:sp>
    </p:spTree>
    <p:extLst>
      <p:ext uri="{BB962C8B-B14F-4D97-AF65-F5344CB8AC3E}">
        <p14:creationId xmlns:p14="http://schemas.microsoft.com/office/powerpoint/2010/main" val="1977017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3A45B-D93B-D84E-A587-D4AEF5DFEAC5}"/>
              </a:ext>
            </a:extLst>
          </p:cNvPr>
          <p:cNvSpPr>
            <a:spLocks noGrp="1"/>
          </p:cNvSpPr>
          <p:nvPr>
            <p:ph type="title"/>
          </p:nvPr>
        </p:nvSpPr>
        <p:spPr/>
        <p:txBody>
          <a:bodyPr/>
          <a:lstStyle/>
          <a:p>
            <a:r>
              <a:rPr lang="en-US" dirty="0"/>
              <a:t>Task 1: Qualification</a:t>
            </a:r>
          </a:p>
        </p:txBody>
      </p:sp>
      <p:sp>
        <p:nvSpPr>
          <p:cNvPr id="3" name="Content Placeholder 2">
            <a:extLst>
              <a:ext uri="{FF2B5EF4-FFF2-40B4-BE49-F238E27FC236}">
                <a16:creationId xmlns:a16="http://schemas.microsoft.com/office/drawing/2014/main" id="{B8C434FD-A73B-4242-858C-28A58161CB9E}"/>
              </a:ext>
            </a:extLst>
          </p:cNvPr>
          <p:cNvSpPr>
            <a:spLocks noGrp="1"/>
          </p:cNvSpPr>
          <p:nvPr>
            <p:ph idx="1"/>
          </p:nvPr>
        </p:nvSpPr>
        <p:spPr/>
        <p:txBody>
          <a:bodyPr/>
          <a:lstStyle/>
          <a:p>
            <a:r>
              <a:rPr lang="en-US" dirty="0"/>
              <a:t>This is different than anything from my undergrad</a:t>
            </a:r>
          </a:p>
          <a:p>
            <a:pPr lvl="1"/>
            <a:r>
              <a:rPr lang="en-US" dirty="0"/>
              <a:t>Probably different from most CSE courses as well</a:t>
            </a:r>
          </a:p>
          <a:p>
            <a:r>
              <a:rPr lang="en-US" b="1" dirty="0"/>
              <a:t>I want to try this at least once!</a:t>
            </a:r>
          </a:p>
          <a:p>
            <a:r>
              <a:rPr lang="en-US" dirty="0"/>
              <a:t>No examples, but we’re here to help!</a:t>
            </a:r>
          </a:p>
          <a:p>
            <a:r>
              <a:rPr lang="en-US" dirty="0"/>
              <a:t>If you’re not sure where to start, that’s ok!</a:t>
            </a:r>
          </a:p>
          <a:p>
            <a:pPr lvl="1"/>
            <a:r>
              <a:rPr lang="en-US" dirty="0"/>
              <a:t>Design tasks usually feel this way</a:t>
            </a:r>
          </a:p>
          <a:p>
            <a:r>
              <a:rPr lang="en-US" b="1" dirty="0"/>
              <a:t>Most of the work you do after college will be a design task!</a:t>
            </a:r>
          </a:p>
          <a:p>
            <a:pPr lvl="1"/>
            <a:r>
              <a:rPr lang="en-US" dirty="0"/>
              <a:t>No examples, no clear answers, requiring creativity and justification</a:t>
            </a:r>
          </a:p>
          <a:p>
            <a:pPr lvl="1"/>
            <a:r>
              <a:rPr lang="en-US" dirty="0"/>
              <a:t>Hopefully, this is good preparation 😊</a:t>
            </a:r>
          </a:p>
        </p:txBody>
      </p:sp>
      <p:sp>
        <p:nvSpPr>
          <p:cNvPr id="4" name="Slide Number Placeholder 3">
            <a:extLst>
              <a:ext uri="{FF2B5EF4-FFF2-40B4-BE49-F238E27FC236}">
                <a16:creationId xmlns:a16="http://schemas.microsoft.com/office/drawing/2014/main" id="{EA3201EC-2189-EF4A-B8D8-8C2B435AACA2}"/>
              </a:ext>
            </a:extLst>
          </p:cNvPr>
          <p:cNvSpPr>
            <a:spLocks noGrp="1"/>
          </p:cNvSpPr>
          <p:nvPr>
            <p:ph type="sldNum" sz="quarter" idx="10"/>
          </p:nvPr>
        </p:nvSpPr>
        <p:spPr/>
        <p:txBody>
          <a:bodyPr/>
          <a:lstStyle/>
          <a:p>
            <a:fld id="{7CBE8339-D2AD-46DC-A898-FD1E949067F0}" type="slidenum">
              <a:rPr lang="en-US" smtClean="0"/>
              <a:pPr/>
              <a:t>12</a:t>
            </a:fld>
            <a:endParaRPr lang="en-US" dirty="0"/>
          </a:p>
        </p:txBody>
      </p:sp>
    </p:spTree>
    <p:extLst>
      <p:ext uri="{BB962C8B-B14F-4D97-AF65-F5344CB8AC3E}">
        <p14:creationId xmlns:p14="http://schemas.microsoft.com/office/powerpoint/2010/main" val="926509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26CC0-15FA-CF48-9EAB-F84B45486FEF}"/>
              </a:ext>
            </a:extLst>
          </p:cNvPr>
          <p:cNvSpPr>
            <a:spLocks noGrp="1"/>
          </p:cNvSpPr>
          <p:nvPr>
            <p:ph type="title"/>
          </p:nvPr>
        </p:nvSpPr>
        <p:spPr/>
        <p:txBody>
          <a:bodyPr/>
          <a:lstStyle/>
          <a:p>
            <a:r>
              <a:rPr lang="en-US" dirty="0"/>
              <a:t>Unit Summary: Call to Action</a:t>
            </a:r>
          </a:p>
        </p:txBody>
      </p:sp>
      <p:sp>
        <p:nvSpPr>
          <p:cNvPr id="3" name="Content Placeholder 2">
            <a:extLst>
              <a:ext uri="{FF2B5EF4-FFF2-40B4-BE49-F238E27FC236}">
                <a16:creationId xmlns:a16="http://schemas.microsoft.com/office/drawing/2014/main" id="{A73DEA63-BF99-4546-B69F-04887F1394D4}"/>
              </a:ext>
            </a:extLst>
          </p:cNvPr>
          <p:cNvSpPr>
            <a:spLocks noGrp="1"/>
          </p:cNvSpPr>
          <p:nvPr>
            <p:ph idx="1"/>
          </p:nvPr>
        </p:nvSpPr>
        <p:spPr/>
        <p:txBody>
          <a:bodyPr/>
          <a:lstStyle/>
          <a:p>
            <a:r>
              <a:rPr lang="en-US" dirty="0"/>
              <a:t>Start thinking about how these pieces fit together! </a:t>
            </a:r>
          </a:p>
          <a:p>
            <a:pPr lvl="1"/>
            <a:r>
              <a:rPr lang="en-US" dirty="0"/>
              <a:t>Start now! It’ll save you time! 😁</a:t>
            </a:r>
          </a:p>
          <a:p>
            <a:r>
              <a:rPr lang="en-US" dirty="0"/>
              <a:t>Reach out if you have concerns/questions!</a:t>
            </a:r>
          </a:p>
          <a:p>
            <a:pPr lvl="1"/>
            <a:r>
              <a:rPr lang="en-US" dirty="0"/>
              <a:t>This is an experiment*, I’d like it to be a good one</a:t>
            </a:r>
          </a:p>
          <a:p>
            <a:r>
              <a:rPr lang="en-US" dirty="0"/>
              <a:t>Demonstrate your socio-technical understanding!</a:t>
            </a:r>
          </a:p>
          <a:p>
            <a:endParaRPr lang="en-US" dirty="0"/>
          </a:p>
          <a:p>
            <a:endParaRPr lang="en-US" dirty="0"/>
          </a:p>
          <a:p>
            <a:r>
              <a:rPr lang="en-US" sz="1800" dirty="0"/>
              <a:t>*an experiment that’s based in best-practices in education</a:t>
            </a:r>
          </a:p>
        </p:txBody>
      </p:sp>
      <p:sp>
        <p:nvSpPr>
          <p:cNvPr id="4" name="Slide Number Placeholder 3">
            <a:extLst>
              <a:ext uri="{FF2B5EF4-FFF2-40B4-BE49-F238E27FC236}">
                <a16:creationId xmlns:a16="http://schemas.microsoft.com/office/drawing/2014/main" id="{6623242C-321A-D243-97A1-7279C065143E}"/>
              </a:ext>
            </a:extLst>
          </p:cNvPr>
          <p:cNvSpPr>
            <a:spLocks noGrp="1"/>
          </p:cNvSpPr>
          <p:nvPr>
            <p:ph type="sldNum" sz="quarter" idx="10"/>
          </p:nvPr>
        </p:nvSpPr>
        <p:spPr/>
        <p:txBody>
          <a:bodyPr/>
          <a:lstStyle/>
          <a:p>
            <a:fld id="{7CBE8339-D2AD-46DC-A898-FD1E949067F0}" type="slidenum">
              <a:rPr lang="en-US" smtClean="0"/>
              <a:pPr/>
              <a:t>13</a:t>
            </a:fld>
            <a:endParaRPr lang="en-US" dirty="0"/>
          </a:p>
        </p:txBody>
      </p:sp>
    </p:spTree>
    <p:extLst>
      <p:ext uri="{BB962C8B-B14F-4D97-AF65-F5344CB8AC3E}">
        <p14:creationId xmlns:p14="http://schemas.microsoft.com/office/powerpoint/2010/main" val="914172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5A725-7473-7846-BE8F-475AE16F3348}"/>
              </a:ext>
            </a:extLst>
          </p:cNvPr>
          <p:cNvSpPr>
            <a:spLocks noGrp="1"/>
          </p:cNvSpPr>
          <p:nvPr>
            <p:ph type="title"/>
          </p:nvPr>
        </p:nvSpPr>
        <p:spPr/>
        <p:txBody>
          <a:bodyPr/>
          <a:lstStyle/>
          <a:p>
            <a:r>
              <a:rPr lang="en-US" sz="2400" b="0" spc="0" dirty="0"/>
              <a:t>"It is creative apperception more than anything else that makes the individual feel that life is worth living. Contrasted with this is a relationship to external reality which is one of compliance, the world and its details being recognized but only as something to be fitted in with or demanding adaption. </a:t>
            </a:r>
            <a:r>
              <a:rPr lang="en-US" sz="2400" b="0" spc="0" dirty="0">
                <a:solidFill>
                  <a:srgbClr val="4B2A85"/>
                </a:solidFill>
              </a:rPr>
              <a:t>Compliance carries with it a sense of futility for the individual and is associated with the idea that nothing matters and life is not worth living. In a tantalizing way, many individuals have experienced just enough of creative living to recognize that for most of their time they are living uncreatively, as if caught up in the creativity of someone else, or of a machine" (p87).</a:t>
            </a:r>
            <a:br>
              <a:rPr lang="en-US" sz="2400" b="0" spc="0" dirty="0"/>
            </a:br>
            <a:r>
              <a:rPr lang="en-US" sz="2400" b="0" spc="0" dirty="0"/>
              <a:t>	</a:t>
            </a:r>
            <a:r>
              <a:rPr lang="en-US" sz="2400" b="0" i="1" spc="0" dirty="0">
                <a:solidFill>
                  <a:srgbClr val="4B2A85"/>
                </a:solidFill>
              </a:rPr>
              <a:t>D.W. Winnicott </a:t>
            </a:r>
            <a:endParaRPr lang="en-US" sz="2400" i="1" spc="0" dirty="0">
              <a:solidFill>
                <a:srgbClr val="4B2A85"/>
              </a:solidFill>
            </a:endParaRPr>
          </a:p>
        </p:txBody>
      </p:sp>
      <p:sp>
        <p:nvSpPr>
          <p:cNvPr id="3" name="Slide Number Placeholder 2">
            <a:extLst>
              <a:ext uri="{FF2B5EF4-FFF2-40B4-BE49-F238E27FC236}">
                <a16:creationId xmlns:a16="http://schemas.microsoft.com/office/drawing/2014/main" id="{C6E28B17-1D56-8C47-B6AE-834A14287708}"/>
              </a:ext>
            </a:extLst>
          </p:cNvPr>
          <p:cNvSpPr>
            <a:spLocks noGrp="1"/>
          </p:cNvSpPr>
          <p:nvPr>
            <p:ph type="sldNum" sz="quarter" idx="10"/>
          </p:nvPr>
        </p:nvSpPr>
        <p:spPr/>
        <p:txBody>
          <a:bodyPr/>
          <a:lstStyle/>
          <a:p>
            <a:fld id="{7CBE8339-D2AD-46DC-A898-FD1E949067F0}" type="slidenum">
              <a:rPr lang="en-US" smtClean="0"/>
              <a:pPr/>
              <a:t>14</a:t>
            </a:fld>
            <a:endParaRPr lang="en-US" dirty="0"/>
          </a:p>
        </p:txBody>
      </p:sp>
    </p:spTree>
    <p:extLst>
      <p:ext uri="{BB962C8B-B14F-4D97-AF65-F5344CB8AC3E}">
        <p14:creationId xmlns:p14="http://schemas.microsoft.com/office/powerpoint/2010/main" val="4162985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5A725-7473-7846-BE8F-475AE16F3348}"/>
              </a:ext>
            </a:extLst>
          </p:cNvPr>
          <p:cNvSpPr>
            <a:spLocks noGrp="1"/>
          </p:cNvSpPr>
          <p:nvPr>
            <p:ph type="title"/>
          </p:nvPr>
        </p:nvSpPr>
        <p:spPr/>
        <p:txBody>
          <a:bodyPr/>
          <a:lstStyle/>
          <a:p>
            <a:r>
              <a:rPr lang="en-US" sz="2400" b="0" spc="0" dirty="0">
                <a:solidFill>
                  <a:schemeClr val="bg1">
                    <a:lumMod val="75000"/>
                  </a:schemeClr>
                </a:solidFill>
              </a:rPr>
              <a:t>"It is creative apperception more than anything else that makes the individual feel that life is worth living. Contrasted with this is a relationship to external reality which is one of compliance, the world and its details being recognized but only as something to be fitted in with or demanding adaption. </a:t>
            </a:r>
            <a:r>
              <a:rPr lang="en-US" sz="2400" b="0" spc="0" dirty="0"/>
              <a:t>Compliance carries with it a sense of futility for the individual and is associated with the idea that nothing matters and life is not worth living. In a tantalizing way, many individuals have experienced just enough of creative living to recognize that for most of their time they are living uncreatively, as if caught up in the creativity of someone else, or of a machine" (p87).</a:t>
            </a:r>
            <a:br>
              <a:rPr lang="en-US" sz="2400" b="0" spc="0" dirty="0"/>
            </a:br>
            <a:r>
              <a:rPr lang="en-US" sz="2400" b="0" spc="0" dirty="0"/>
              <a:t>	</a:t>
            </a:r>
            <a:r>
              <a:rPr lang="en-US" sz="2400" b="0" i="1" spc="0" dirty="0"/>
              <a:t>D.W. Winnicott </a:t>
            </a:r>
            <a:endParaRPr lang="en-US" sz="2400" i="1" spc="0" dirty="0"/>
          </a:p>
        </p:txBody>
      </p:sp>
      <p:sp>
        <p:nvSpPr>
          <p:cNvPr id="3" name="Slide Number Placeholder 2">
            <a:extLst>
              <a:ext uri="{FF2B5EF4-FFF2-40B4-BE49-F238E27FC236}">
                <a16:creationId xmlns:a16="http://schemas.microsoft.com/office/drawing/2014/main" id="{C6E28B17-1D56-8C47-B6AE-834A14287708}"/>
              </a:ext>
            </a:extLst>
          </p:cNvPr>
          <p:cNvSpPr>
            <a:spLocks noGrp="1"/>
          </p:cNvSpPr>
          <p:nvPr>
            <p:ph type="sldNum" sz="quarter" idx="10"/>
          </p:nvPr>
        </p:nvSpPr>
        <p:spPr/>
        <p:txBody>
          <a:bodyPr/>
          <a:lstStyle/>
          <a:p>
            <a:fld id="{7CBE8339-D2AD-46DC-A898-FD1E949067F0}" type="slidenum">
              <a:rPr lang="en-US" smtClean="0"/>
              <a:pPr/>
              <a:t>15</a:t>
            </a:fld>
            <a:endParaRPr lang="en-US" dirty="0"/>
          </a:p>
        </p:txBody>
      </p:sp>
    </p:spTree>
    <p:extLst>
      <p:ext uri="{BB962C8B-B14F-4D97-AF65-F5344CB8AC3E}">
        <p14:creationId xmlns:p14="http://schemas.microsoft.com/office/powerpoint/2010/main" val="2230719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BABA-78D8-3444-B24E-22B46C0D4F44}"/>
              </a:ext>
            </a:extLst>
          </p:cNvPr>
          <p:cNvSpPr>
            <a:spLocks noGrp="1"/>
          </p:cNvSpPr>
          <p:nvPr>
            <p:ph type="title"/>
          </p:nvPr>
        </p:nvSpPr>
        <p:spPr/>
        <p:txBody>
          <a:bodyPr/>
          <a:lstStyle/>
          <a:p>
            <a:r>
              <a:rPr lang="en-US" dirty="0"/>
              <a:t>First Floor: Data</a:t>
            </a:r>
          </a:p>
        </p:txBody>
      </p:sp>
      <p:sp>
        <p:nvSpPr>
          <p:cNvPr id="3" name="Content Placeholder 2">
            <a:extLst>
              <a:ext uri="{FF2B5EF4-FFF2-40B4-BE49-F238E27FC236}">
                <a16:creationId xmlns:a16="http://schemas.microsoft.com/office/drawing/2014/main" id="{0D60217E-7E37-624E-85DF-D72B8ECA103D}"/>
              </a:ext>
            </a:extLst>
          </p:cNvPr>
          <p:cNvSpPr>
            <a:spLocks noGrp="1"/>
          </p:cNvSpPr>
          <p:nvPr>
            <p:ph idx="1"/>
          </p:nvPr>
        </p:nvSpPr>
        <p:spPr>
          <a:xfrm>
            <a:off x="396875" y="1066800"/>
            <a:ext cx="4403725" cy="5267325"/>
          </a:xfrm>
        </p:spPr>
        <p:txBody>
          <a:bodyPr/>
          <a:lstStyle/>
          <a:p>
            <a:r>
              <a:rPr lang="en-US" dirty="0"/>
              <a:t>How do we represent data (strings, numbers) computationally? </a:t>
            </a:r>
          </a:p>
          <a:p>
            <a:r>
              <a:rPr lang="en-US" dirty="0"/>
              <a:t>What limits exist? Why?</a:t>
            </a:r>
          </a:p>
          <a:p>
            <a:r>
              <a:rPr lang="en-US" dirty="0"/>
              <a:t>What values were encoded into data representations?</a:t>
            </a:r>
          </a:p>
          <a:p>
            <a:r>
              <a:rPr lang="en-US" dirty="0"/>
              <a:t>What was prioritized? Why?</a:t>
            </a:r>
          </a:p>
          <a:p>
            <a:endParaRPr lang="en-US" dirty="0"/>
          </a:p>
          <a:p>
            <a:r>
              <a:rPr lang="en-US" dirty="0">
                <a:solidFill>
                  <a:srgbClr val="7030A0"/>
                </a:solidFill>
              </a:rPr>
              <a:t>Today: Memory!</a:t>
            </a:r>
          </a:p>
        </p:txBody>
      </p:sp>
      <p:sp>
        <p:nvSpPr>
          <p:cNvPr id="4" name="Slide Number Placeholder 3">
            <a:extLst>
              <a:ext uri="{FF2B5EF4-FFF2-40B4-BE49-F238E27FC236}">
                <a16:creationId xmlns:a16="http://schemas.microsoft.com/office/drawing/2014/main" id="{CBDE098A-B8BA-EF41-94BC-B2A736674178}"/>
              </a:ext>
            </a:extLst>
          </p:cNvPr>
          <p:cNvSpPr>
            <a:spLocks noGrp="1"/>
          </p:cNvSpPr>
          <p:nvPr>
            <p:ph type="sldNum" sz="quarter" idx="10"/>
          </p:nvPr>
        </p:nvSpPr>
        <p:spPr/>
        <p:txBody>
          <a:bodyPr/>
          <a:lstStyle/>
          <a:p>
            <a:fld id="{7CBE8339-D2AD-46DC-A898-FD1E949067F0}" type="slidenum">
              <a:rPr lang="en-US" smtClean="0"/>
              <a:pPr/>
              <a:t>16</a:t>
            </a:fld>
            <a:endParaRPr lang="en-US" dirty="0"/>
          </a:p>
        </p:txBody>
      </p:sp>
      <p:pic>
        <p:nvPicPr>
          <p:cNvPr id="5" name="Picture 2">
            <a:extLst>
              <a:ext uri="{FF2B5EF4-FFF2-40B4-BE49-F238E27FC236}">
                <a16:creationId xmlns:a16="http://schemas.microsoft.com/office/drawing/2014/main" id="{99D6CBEF-2714-AF42-A3D3-218D4826766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08342" y="1572440"/>
            <a:ext cx="4453629" cy="3713119"/>
          </a:xfrm>
          <a:prstGeom prst="rect">
            <a:avLst/>
          </a:prstGeom>
          <a:solidFill>
            <a:srgbClr val="FFFFFF"/>
          </a:solidFill>
        </p:spPr>
      </p:pic>
    </p:spTree>
    <p:extLst>
      <p:ext uri="{BB962C8B-B14F-4D97-AF65-F5344CB8AC3E}">
        <p14:creationId xmlns:p14="http://schemas.microsoft.com/office/powerpoint/2010/main" val="2083065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Memory, Data, and Addressing</a:t>
            </a:r>
          </a:p>
        </p:txBody>
      </p:sp>
      <p:sp>
        <p:nvSpPr>
          <p:cNvPr id="3" name="Content Placeholder 2"/>
          <p:cNvSpPr>
            <a:spLocks noGrp="1"/>
          </p:cNvSpPr>
          <p:nvPr>
            <p:ph idx="1"/>
            <p:custDataLst>
              <p:tags r:id="rId2"/>
            </p:custDataLst>
          </p:nvPr>
        </p:nvSpPr>
        <p:spPr/>
        <p:txBody>
          <a:bodyPr/>
          <a:lstStyle/>
          <a:p>
            <a:r>
              <a:rPr lang="en-US" dirty="0"/>
              <a:t>Hardware - High Level Overview</a:t>
            </a:r>
          </a:p>
          <a:p>
            <a:r>
              <a:rPr lang="en-US" dirty="0"/>
              <a:t>Representing information as bits and bytes</a:t>
            </a:r>
          </a:p>
          <a:p>
            <a:pPr lvl="1"/>
            <a:r>
              <a:rPr lang="en-US" sz="2800" dirty="0">
                <a:ea typeface="+mn-ea"/>
                <a:cs typeface="+mn-cs"/>
              </a:rPr>
              <a:t>Memory is a byte-addressable array</a:t>
            </a:r>
          </a:p>
          <a:p>
            <a:pPr lvl="1"/>
            <a:r>
              <a:rPr lang="en-US" sz="2800" dirty="0">
                <a:ea typeface="+mn-ea"/>
                <a:cs typeface="+mn-cs"/>
              </a:rPr>
              <a:t>“Word” size = address size = register size</a:t>
            </a:r>
          </a:p>
          <a:p>
            <a:r>
              <a:rPr lang="en-US" dirty="0"/>
              <a:t>Organizing and addressing data in memory</a:t>
            </a:r>
          </a:p>
          <a:p>
            <a:pPr lvl="1"/>
            <a:r>
              <a:rPr lang="en-US" sz="2800" dirty="0">
                <a:ea typeface="+mn-ea"/>
                <a:cs typeface="+mn-cs"/>
              </a:rPr>
              <a:t>Endianness – ordering bytes in memory</a:t>
            </a:r>
          </a:p>
          <a:p>
            <a:r>
              <a:rPr lang="en-US" dirty="0"/>
              <a:t>Manipulating data in memory using C</a:t>
            </a:r>
          </a:p>
          <a:p>
            <a:r>
              <a:rPr lang="en-US" dirty="0"/>
              <a:t>Boolean algebra and bit-level manipulations</a:t>
            </a:r>
          </a:p>
          <a:p>
            <a:r>
              <a:rPr lang="en-US" i="1" dirty="0"/>
              <a:t>How do we store information for other floors and systems to access?</a:t>
            </a:r>
          </a:p>
          <a:p>
            <a:endParaRPr lang="en-US" dirty="0"/>
          </a:p>
          <a:p>
            <a:pPr marL="0" indent="0">
              <a:lnSpc>
                <a:spcPct val="90000"/>
              </a:lnSpc>
              <a:buNone/>
              <a:defRPr/>
            </a:pPr>
            <a:endParaRPr lang="en-US" dirty="0"/>
          </a:p>
        </p:txBody>
      </p:sp>
      <p:sp>
        <p:nvSpPr>
          <p:cNvPr id="6" name="Slide Number Placeholder 5"/>
          <p:cNvSpPr>
            <a:spLocks noGrp="1"/>
          </p:cNvSpPr>
          <p:nvPr>
            <p:ph type="sldNum" sz="quarter" idx="10"/>
            <p:custDataLst>
              <p:tags r:id="rId3"/>
            </p:custDataLst>
          </p:nvPr>
        </p:nvSpPr>
        <p:spPr/>
        <p:txBody>
          <a:bodyPr/>
          <a:lstStyle/>
          <a:p>
            <a:fld id="{7CBE8339-D2AD-46DC-A898-FD1E949067F0}" type="slidenum">
              <a:rPr lang="en-US" smtClean="0"/>
              <a:pPr/>
              <a:t>17</a:t>
            </a:fld>
            <a:endParaRPr lang="en-US"/>
          </a:p>
        </p:txBody>
      </p:sp>
    </p:spTree>
    <p:extLst>
      <p:ext uri="{BB962C8B-B14F-4D97-AF65-F5344CB8AC3E}">
        <p14:creationId xmlns:p14="http://schemas.microsoft.com/office/powerpoint/2010/main" val="2265550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custDataLst>
              <p:tags r:id="rId1"/>
            </p:custDataLst>
          </p:nvPr>
        </p:nvSpPr>
        <p:spPr>
          <a:ln/>
          <a:extLst>
            <a:ext uri="{91240B29-F687-4F45-9708-019B960494DF}">
              <a14:hiddenLine xmlns:a14="http://schemas.microsoft.com/office/drawing/2010/main" w="9360">
                <a:solidFill>
                  <a:srgbClr val="000000"/>
                </a:solidFill>
                <a:round/>
                <a:headEnd/>
                <a:tailEnd/>
              </a14:hiddenLine>
            </a:ext>
          </a:extLst>
        </p:spPr>
        <p:txBody>
          <a:bodyPr lIns="91440" tIns="45720" rIns="91440" bIns="45720" anchor="ctr"/>
          <a:lstStyle/>
          <a:p>
            <a:r>
              <a:rPr lang="en-US" dirty="0"/>
              <a:t>(Modern) Hardware: Physical View</a:t>
            </a:r>
          </a:p>
        </p:txBody>
      </p:sp>
      <p:sp>
        <p:nvSpPr>
          <p:cNvPr id="2" name="Slide Number Placeholder 1"/>
          <p:cNvSpPr>
            <a:spLocks noGrp="1"/>
          </p:cNvSpPr>
          <p:nvPr>
            <p:ph type="sldNum" sz="quarter" idx="10"/>
            <p:custDataLst>
              <p:tags r:id="rId2"/>
            </p:custDataLst>
          </p:nvPr>
        </p:nvSpPr>
        <p:spPr/>
        <p:txBody>
          <a:bodyPr/>
          <a:lstStyle/>
          <a:p>
            <a:fld id="{7CBE8339-D2AD-46DC-A898-FD1E949067F0}" type="slidenum">
              <a:rPr lang="en-US" smtClean="0"/>
              <a:pPr/>
              <a:t>18</a:t>
            </a:fld>
            <a:endParaRPr lang="en-US"/>
          </a:p>
        </p:txBody>
      </p:sp>
      <p:pic>
        <p:nvPicPr>
          <p:cNvPr id="12290" name="Picture 2"/>
          <p:cNvPicPr>
            <a:picLocks noChangeAspect="1" noChangeArrowheads="1"/>
          </p:cNvPicPr>
          <p:nvPr>
            <p:custDataLst>
              <p:tags r:id="rId3"/>
            </p:custDataLst>
          </p:nvPr>
        </p:nvPicPr>
        <p:blipFill rotWithShape="1">
          <a:blip r:embed="rId12">
            <a:extLst>
              <a:ext uri="{28A0092B-C50C-407E-A947-70E740481C1C}">
                <a14:useLocalDpi xmlns:a14="http://schemas.microsoft.com/office/drawing/2010/main" val="0"/>
              </a:ext>
            </a:extLst>
          </a:blip>
          <a:srcRect b="34637"/>
          <a:stretch/>
        </p:blipFill>
        <p:spPr bwMode="auto">
          <a:xfrm>
            <a:off x="1155700" y="1500414"/>
            <a:ext cx="6832600" cy="445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TextBox 4"/>
          <p:cNvSpPr txBox="1"/>
          <p:nvPr>
            <p:custDataLst>
              <p:tags r:id="rId4"/>
            </p:custDataLst>
          </p:nvPr>
        </p:nvSpPr>
        <p:spPr>
          <a:xfrm>
            <a:off x="6934200" y="2323792"/>
            <a:ext cx="1828800" cy="830997"/>
          </a:xfrm>
          <a:prstGeom prst="rect">
            <a:avLst/>
          </a:prstGeom>
          <a:noFill/>
        </p:spPr>
        <p:txBody>
          <a:bodyPr wrap="square" rtlCol="0">
            <a:spAutoFit/>
          </a:bodyPr>
          <a:lstStyle/>
          <a:p>
            <a:r>
              <a:rPr lang="en-US" b="0" dirty="0">
                <a:latin typeface="Calibri" panose="020F0502020204030204" pitchFamily="34" charset="0"/>
                <a:cs typeface="Calibri" panose="020F0502020204030204" pitchFamily="34" charset="0"/>
              </a:rPr>
              <a:t>CPU</a:t>
            </a:r>
          </a:p>
          <a:p>
            <a:r>
              <a:rPr lang="en-US" b="0" dirty="0">
                <a:latin typeface="Calibri" panose="020F0502020204030204" pitchFamily="34" charset="0"/>
                <a:cs typeface="Calibri" panose="020F0502020204030204" pitchFamily="34" charset="0"/>
              </a:rPr>
              <a:t>(empty slot)</a:t>
            </a:r>
          </a:p>
        </p:txBody>
      </p:sp>
      <p:sp>
        <p:nvSpPr>
          <p:cNvPr id="3" name="TextBox 2"/>
          <p:cNvSpPr txBox="1"/>
          <p:nvPr>
            <p:custDataLst>
              <p:tags r:id="rId5"/>
            </p:custDataLst>
          </p:nvPr>
        </p:nvSpPr>
        <p:spPr>
          <a:xfrm>
            <a:off x="5535888" y="1214828"/>
            <a:ext cx="902811" cy="461665"/>
          </a:xfrm>
          <a:prstGeom prst="rect">
            <a:avLst/>
          </a:prstGeom>
          <a:noFill/>
        </p:spPr>
        <p:txBody>
          <a:bodyPr wrap="none" rtlCol="0">
            <a:spAutoFit/>
          </a:bodyPr>
          <a:lstStyle/>
          <a:p>
            <a:r>
              <a:rPr lang="en-US" b="0" dirty="0">
                <a:latin typeface="Calibri" panose="020F0502020204030204" pitchFamily="34" charset="0"/>
                <a:cs typeface="Calibri" panose="020F0502020204030204" pitchFamily="34" charset="0"/>
              </a:rPr>
              <a:t>USB…</a:t>
            </a:r>
          </a:p>
        </p:txBody>
      </p:sp>
      <p:sp>
        <p:nvSpPr>
          <p:cNvPr id="4" name="TextBox 3"/>
          <p:cNvSpPr txBox="1"/>
          <p:nvPr>
            <p:custDataLst>
              <p:tags r:id="rId6"/>
            </p:custDataLst>
          </p:nvPr>
        </p:nvSpPr>
        <p:spPr>
          <a:xfrm rot="19009632">
            <a:off x="788161" y="1896626"/>
            <a:ext cx="2216312" cy="461665"/>
          </a:xfrm>
          <a:prstGeom prst="rect">
            <a:avLst/>
          </a:prstGeom>
          <a:noFill/>
        </p:spPr>
        <p:txBody>
          <a:bodyPr wrap="none" rtlCol="0">
            <a:spAutoFit/>
          </a:bodyPr>
          <a:lstStyle/>
          <a:p>
            <a:r>
              <a:rPr lang="en-US" b="0" dirty="0">
                <a:latin typeface="Calibri" panose="020F0502020204030204" pitchFamily="34" charset="0"/>
                <a:cs typeface="Calibri" panose="020F0502020204030204" pitchFamily="34" charset="0"/>
              </a:rPr>
              <a:t>Bus connections</a:t>
            </a:r>
          </a:p>
        </p:txBody>
      </p:sp>
      <p:sp>
        <p:nvSpPr>
          <p:cNvPr id="8" name="TextBox 7"/>
          <p:cNvSpPr txBox="1"/>
          <p:nvPr>
            <p:custDataLst>
              <p:tags r:id="rId7"/>
            </p:custDataLst>
          </p:nvPr>
        </p:nvSpPr>
        <p:spPr>
          <a:xfrm>
            <a:off x="229121" y="4351412"/>
            <a:ext cx="1402179" cy="830997"/>
          </a:xfrm>
          <a:prstGeom prst="rect">
            <a:avLst/>
          </a:prstGeom>
          <a:noFill/>
        </p:spPr>
        <p:txBody>
          <a:bodyPr wrap="none" rtlCol="0">
            <a:spAutoFit/>
          </a:bodyPr>
          <a:lstStyle/>
          <a:p>
            <a:r>
              <a:rPr lang="en-US" b="0" dirty="0">
                <a:latin typeface="Calibri" panose="020F0502020204030204" pitchFamily="34" charset="0"/>
                <a:cs typeface="Calibri" panose="020F0502020204030204" pitchFamily="34" charset="0"/>
              </a:rPr>
              <a:t>I/O</a:t>
            </a:r>
          </a:p>
          <a:p>
            <a:r>
              <a:rPr lang="en-US" b="0" dirty="0">
                <a:latin typeface="Calibri" panose="020F0502020204030204" pitchFamily="34" charset="0"/>
                <a:cs typeface="Calibri" panose="020F0502020204030204" pitchFamily="34" charset="0"/>
              </a:rPr>
              <a:t>controller</a:t>
            </a:r>
          </a:p>
        </p:txBody>
      </p:sp>
      <p:sp>
        <p:nvSpPr>
          <p:cNvPr id="9" name="TextBox 8"/>
          <p:cNvSpPr txBox="1"/>
          <p:nvPr>
            <p:custDataLst>
              <p:tags r:id="rId8"/>
            </p:custDataLst>
          </p:nvPr>
        </p:nvSpPr>
        <p:spPr>
          <a:xfrm>
            <a:off x="850900" y="5588524"/>
            <a:ext cx="2714205" cy="461665"/>
          </a:xfrm>
          <a:prstGeom prst="rect">
            <a:avLst/>
          </a:prstGeom>
          <a:noFill/>
        </p:spPr>
        <p:txBody>
          <a:bodyPr wrap="none" rtlCol="0">
            <a:spAutoFit/>
          </a:bodyPr>
          <a:lstStyle/>
          <a:p>
            <a:r>
              <a:rPr lang="en-US" b="0" dirty="0">
                <a:latin typeface="Calibri" panose="020F0502020204030204" pitchFamily="34" charset="0"/>
                <a:cs typeface="Calibri" panose="020F0502020204030204" pitchFamily="34" charset="0"/>
              </a:rPr>
              <a:t>Storage connections</a:t>
            </a:r>
          </a:p>
        </p:txBody>
      </p:sp>
      <p:sp>
        <p:nvSpPr>
          <p:cNvPr id="6" name="TextBox 5"/>
          <p:cNvSpPr txBox="1"/>
          <p:nvPr>
            <p:custDataLst>
              <p:tags r:id="rId9"/>
            </p:custDataLst>
          </p:nvPr>
        </p:nvSpPr>
        <p:spPr>
          <a:xfrm>
            <a:off x="7064835" y="5197325"/>
            <a:ext cx="1256947" cy="461665"/>
          </a:xfrm>
          <a:prstGeom prst="rect">
            <a:avLst/>
          </a:prstGeom>
          <a:noFill/>
        </p:spPr>
        <p:txBody>
          <a:bodyPr wrap="none" rtlCol="0">
            <a:spAutoFit/>
          </a:bodyPr>
          <a:lstStyle/>
          <a:p>
            <a:r>
              <a:rPr lang="en-US" b="0" dirty="0">
                <a:latin typeface="Calibri" panose="020F0502020204030204" pitchFamily="34" charset="0"/>
                <a:cs typeface="Calibri" panose="020F0502020204030204" pitchFamily="34" charset="0"/>
              </a:rPr>
              <a:t>Memory</a:t>
            </a:r>
          </a:p>
        </p:txBody>
      </p:sp>
    </p:spTree>
    <p:extLst>
      <p:ext uri="{BB962C8B-B14F-4D97-AF65-F5344CB8AC3E}">
        <p14:creationId xmlns:p14="http://schemas.microsoft.com/office/powerpoint/2010/main" val="18096729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custDataLst>
              <p:tags r:id="rId1"/>
            </p:custDataLst>
          </p:nvPr>
        </p:nvSpPr>
        <p:spPr>
          <a:ln/>
          <a:extLst>
            <a:ext uri="{91240B29-F687-4F45-9708-019B960494DF}">
              <a14:hiddenLine xmlns:a14="http://schemas.microsoft.com/office/drawing/2010/main" w="9360">
                <a:solidFill>
                  <a:srgbClr val="000000"/>
                </a:solidFill>
                <a:round/>
                <a:headEnd/>
                <a:tailEnd/>
              </a14:hiddenLine>
            </a:ext>
          </a:extLst>
        </p:spPr>
        <p:txBody>
          <a:bodyPr lIns="91440" tIns="45720" rIns="91440" bIns="45720" anchor="ctr"/>
          <a:lstStyle/>
          <a:p>
            <a:r>
              <a:rPr lang="en-US" dirty="0"/>
              <a:t>(Modern) Hardware:  Logical View</a:t>
            </a:r>
          </a:p>
        </p:txBody>
      </p:sp>
      <p:sp>
        <p:nvSpPr>
          <p:cNvPr id="2" name="Slide Number Placeholder 1"/>
          <p:cNvSpPr>
            <a:spLocks noGrp="1"/>
          </p:cNvSpPr>
          <p:nvPr>
            <p:ph type="sldNum" sz="quarter" idx="10"/>
            <p:custDataLst>
              <p:tags r:id="rId2"/>
            </p:custDataLst>
          </p:nvPr>
        </p:nvSpPr>
        <p:spPr/>
        <p:txBody>
          <a:bodyPr/>
          <a:lstStyle/>
          <a:p>
            <a:fld id="{7CBE8339-D2AD-46DC-A898-FD1E949067F0}" type="slidenum">
              <a:rPr lang="en-US" smtClean="0"/>
              <a:pPr/>
              <a:t>19</a:t>
            </a:fld>
            <a:endParaRPr lang="en-US"/>
          </a:p>
        </p:txBody>
      </p:sp>
      <p:sp>
        <p:nvSpPr>
          <p:cNvPr id="10242" name="Oval 2"/>
          <p:cNvSpPr>
            <a:spLocks noChangeArrowheads="1"/>
          </p:cNvSpPr>
          <p:nvPr>
            <p:custDataLst>
              <p:tags r:id="rId3"/>
            </p:custDataLst>
          </p:nvPr>
        </p:nvSpPr>
        <p:spPr bwMode="auto">
          <a:xfrm>
            <a:off x="2743200" y="2011363"/>
            <a:ext cx="1143000" cy="1143000"/>
          </a:xfrm>
          <a:prstGeom prst="ellipse">
            <a:avLst/>
          </a:prstGeom>
          <a:solidFill>
            <a:srgbClr val="FFFF99"/>
          </a:solidFill>
          <a:ln w="9525">
            <a:solidFill>
              <a:schemeClr val="tx1"/>
            </a:solidFill>
            <a:round/>
            <a:headEnd/>
            <a:tailEnd/>
          </a:ln>
          <a:effectLst/>
        </p:spPr>
        <p:txBody>
          <a:bodyPr wrap="none" lIns="90000" tIns="60876" rIns="90000" bIns="45000" anchor="ctr"/>
          <a:lstStyle/>
          <a:p>
            <a:pPr algn="ctr">
              <a:tabLst>
                <a:tab pos="723900" algn="l"/>
              </a:tabLst>
            </a:pPr>
            <a:r>
              <a:rPr lang="en-US" b="0" dirty="0">
                <a:latin typeface="Calibri" panose="020F0502020204030204" pitchFamily="34" charset="0"/>
                <a:cs typeface="Calibri" panose="020F0502020204030204" pitchFamily="34" charset="0"/>
              </a:rPr>
              <a:t>CPU</a:t>
            </a:r>
          </a:p>
        </p:txBody>
      </p:sp>
      <p:sp>
        <p:nvSpPr>
          <p:cNvPr id="10243" name="Rectangle 3"/>
          <p:cNvSpPr>
            <a:spLocks noChangeArrowheads="1"/>
          </p:cNvSpPr>
          <p:nvPr>
            <p:custDataLst>
              <p:tags r:id="rId4"/>
            </p:custDataLst>
          </p:nvPr>
        </p:nvSpPr>
        <p:spPr bwMode="auto">
          <a:xfrm>
            <a:off x="4800600" y="1301750"/>
            <a:ext cx="1371600" cy="2563813"/>
          </a:xfrm>
          <a:prstGeom prst="rect">
            <a:avLst/>
          </a:prstGeom>
          <a:solidFill>
            <a:srgbClr val="50CC97"/>
          </a:solidFill>
          <a:ln w="9525">
            <a:solidFill>
              <a:srgbClr val="000000"/>
            </a:solidFill>
            <a:round/>
            <a:headEnd/>
            <a:tailEnd/>
          </a:ln>
          <a:effectLst/>
        </p:spPr>
        <p:txBody>
          <a:bodyPr wrap="none" lIns="90000" tIns="60876" rIns="90000" bIns="45000" anchor="ctr"/>
          <a:lstStyle/>
          <a:p>
            <a:pPr algn="ctr">
              <a:tabLst>
                <a:tab pos="723900" algn="l"/>
              </a:tabLst>
            </a:pPr>
            <a:r>
              <a:rPr lang="en-US" b="0" dirty="0">
                <a:solidFill>
                  <a:srgbClr val="000000"/>
                </a:solidFill>
                <a:latin typeface="Calibri" panose="020F0502020204030204" pitchFamily="34" charset="0"/>
                <a:cs typeface="Calibri" panose="020F0502020204030204" pitchFamily="34" charset="0"/>
              </a:rPr>
              <a:t>Memory</a:t>
            </a:r>
          </a:p>
        </p:txBody>
      </p:sp>
      <p:cxnSp>
        <p:nvCxnSpPr>
          <p:cNvPr id="10244" name="AutoShape 4"/>
          <p:cNvCxnSpPr>
            <a:cxnSpLocks noChangeShapeType="1"/>
            <a:stCxn id="10242" idx="6"/>
            <a:endCxn id="10243" idx="1"/>
          </p:cNvCxnSpPr>
          <p:nvPr>
            <p:custDataLst>
              <p:tags r:id="rId5"/>
            </p:custDataLst>
          </p:nvPr>
        </p:nvCxnSpPr>
        <p:spPr bwMode="auto">
          <a:xfrm>
            <a:off x="3886200" y="2582863"/>
            <a:ext cx="914400" cy="794"/>
          </a:xfrm>
          <a:prstGeom prst="straightConnector1">
            <a:avLst/>
          </a:prstGeom>
          <a:noFill/>
          <a:ln w="76200" cmpd="sng">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0246" name="AutoShape 6"/>
          <p:cNvSpPr>
            <a:spLocks noChangeArrowheads="1"/>
          </p:cNvSpPr>
          <p:nvPr>
            <p:custDataLst>
              <p:tags r:id="rId6"/>
            </p:custDataLst>
          </p:nvPr>
        </p:nvSpPr>
        <p:spPr bwMode="auto">
          <a:xfrm>
            <a:off x="1493838" y="5029200"/>
            <a:ext cx="838200" cy="685800"/>
          </a:xfrm>
          <a:prstGeom prst="flowChartMagneticDisk">
            <a:avLst/>
          </a:prstGeom>
          <a:solidFill>
            <a:srgbClr val="50CC97"/>
          </a:solidFill>
          <a:ln w="9525">
            <a:solidFill>
              <a:srgbClr val="000000"/>
            </a:solidFill>
            <a:round/>
            <a:headEnd/>
            <a:tailEnd/>
          </a:ln>
          <a:effectLst/>
        </p:spPr>
        <p:txBody>
          <a:bodyPr wrap="none" lIns="90000" tIns="60876" rIns="90000" bIns="45000" anchor="ctr"/>
          <a:lstStyle/>
          <a:p>
            <a:pPr algn="ctr"/>
            <a:r>
              <a:rPr lang="en-US" b="0" dirty="0">
                <a:solidFill>
                  <a:srgbClr val="000000"/>
                </a:solidFill>
                <a:latin typeface="Calibri" panose="020F0502020204030204" pitchFamily="34" charset="0"/>
                <a:cs typeface="Calibri" panose="020F0502020204030204" pitchFamily="34" charset="0"/>
              </a:rPr>
              <a:t>Disks</a:t>
            </a:r>
          </a:p>
        </p:txBody>
      </p:sp>
      <p:sp>
        <p:nvSpPr>
          <p:cNvPr id="10247" name="AutoShape 7"/>
          <p:cNvSpPr>
            <a:spLocks noChangeArrowheads="1"/>
          </p:cNvSpPr>
          <p:nvPr>
            <p:custDataLst>
              <p:tags r:id="rId7"/>
            </p:custDataLst>
          </p:nvPr>
        </p:nvSpPr>
        <p:spPr bwMode="auto">
          <a:xfrm>
            <a:off x="2971800" y="5257800"/>
            <a:ext cx="1143000" cy="457200"/>
          </a:xfrm>
          <a:prstGeom prst="flowChartMagneticDrum">
            <a:avLst/>
          </a:prstGeom>
          <a:solidFill>
            <a:srgbClr val="FFCC66"/>
          </a:solidFill>
          <a:ln w="9525">
            <a:solidFill>
              <a:srgbClr val="000000"/>
            </a:solidFill>
            <a:round/>
            <a:headEnd/>
            <a:tailEnd/>
          </a:ln>
          <a:effectLst/>
        </p:spPr>
        <p:txBody>
          <a:bodyPr wrap="none" lIns="90000" tIns="60876" rIns="90000" bIns="45000" anchor="ctr"/>
          <a:lstStyle/>
          <a:p>
            <a:pPr algn="ctr">
              <a:tabLst>
                <a:tab pos="723900" algn="l"/>
              </a:tabLst>
            </a:pPr>
            <a:r>
              <a:rPr lang="en-US" b="0" dirty="0">
                <a:solidFill>
                  <a:srgbClr val="000000"/>
                </a:solidFill>
                <a:latin typeface="Calibri" panose="020F0502020204030204" pitchFamily="34" charset="0"/>
                <a:cs typeface="Calibri" panose="020F0502020204030204" pitchFamily="34" charset="0"/>
              </a:rPr>
              <a:t>Net</a:t>
            </a:r>
          </a:p>
        </p:txBody>
      </p:sp>
      <p:sp>
        <p:nvSpPr>
          <p:cNvPr id="10248" name="AutoShape 8"/>
          <p:cNvSpPr>
            <a:spLocks noChangeArrowheads="1"/>
          </p:cNvSpPr>
          <p:nvPr>
            <p:custDataLst>
              <p:tags r:id="rId8"/>
            </p:custDataLst>
          </p:nvPr>
        </p:nvSpPr>
        <p:spPr bwMode="auto">
          <a:xfrm>
            <a:off x="4572000" y="5029200"/>
            <a:ext cx="914400" cy="685800"/>
          </a:xfrm>
          <a:prstGeom prst="flowChartDisplay">
            <a:avLst/>
          </a:prstGeom>
          <a:solidFill>
            <a:srgbClr val="FFCC66"/>
          </a:solidFill>
          <a:ln w="9525">
            <a:solidFill>
              <a:srgbClr val="000000"/>
            </a:solidFill>
            <a:round/>
            <a:headEnd/>
            <a:tailEnd/>
          </a:ln>
          <a:effectLst/>
        </p:spPr>
        <p:txBody>
          <a:bodyPr wrap="none" lIns="90000" tIns="60876" rIns="90000" bIns="45000" anchor="ctr"/>
          <a:lstStyle/>
          <a:p>
            <a:pPr algn="ctr">
              <a:tabLst>
                <a:tab pos="723900" algn="l"/>
              </a:tabLst>
            </a:pPr>
            <a:r>
              <a:rPr lang="en-US" b="0" dirty="0">
                <a:solidFill>
                  <a:srgbClr val="000000"/>
                </a:solidFill>
                <a:latin typeface="Calibri" panose="020F0502020204030204" pitchFamily="34" charset="0"/>
                <a:cs typeface="Calibri" panose="020F0502020204030204" pitchFamily="34" charset="0"/>
              </a:rPr>
              <a:t>USB</a:t>
            </a:r>
          </a:p>
        </p:txBody>
      </p:sp>
      <p:sp>
        <p:nvSpPr>
          <p:cNvPr id="10249" name="Line 9"/>
          <p:cNvSpPr>
            <a:spLocks noChangeShapeType="1"/>
          </p:cNvSpPr>
          <p:nvPr>
            <p:custDataLst>
              <p:tags r:id="rId9"/>
            </p:custDataLst>
          </p:nvPr>
        </p:nvSpPr>
        <p:spPr bwMode="auto">
          <a:xfrm>
            <a:off x="3316288" y="3128962"/>
            <a:ext cx="1588" cy="1214438"/>
          </a:xfrm>
          <a:prstGeom prst="line">
            <a:avLst/>
          </a:prstGeom>
          <a:noFill/>
          <a:ln w="19050" cmpd="sng">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b="0" dirty="0">
              <a:latin typeface="Roboto Regular" charset="0"/>
              <a:cs typeface="Roboto Regular" charset="0"/>
            </a:endParaRPr>
          </a:p>
        </p:txBody>
      </p:sp>
      <p:sp>
        <p:nvSpPr>
          <p:cNvPr id="10250" name="Line 10"/>
          <p:cNvSpPr>
            <a:spLocks noChangeShapeType="1"/>
          </p:cNvSpPr>
          <p:nvPr>
            <p:custDataLst>
              <p:tags r:id="rId10"/>
            </p:custDataLst>
          </p:nvPr>
        </p:nvSpPr>
        <p:spPr bwMode="auto">
          <a:xfrm flipV="1">
            <a:off x="1912938" y="4641850"/>
            <a:ext cx="1587" cy="388938"/>
          </a:xfrm>
          <a:prstGeom prst="line">
            <a:avLst/>
          </a:prstGeom>
          <a:noFill/>
          <a:ln w="19050" cmpd="sng">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b="0" dirty="0">
              <a:latin typeface="Roboto Regular" charset="0"/>
              <a:cs typeface="Roboto Regular" charset="0"/>
            </a:endParaRPr>
          </a:p>
        </p:txBody>
      </p:sp>
      <p:sp>
        <p:nvSpPr>
          <p:cNvPr id="10251" name="Line 11"/>
          <p:cNvSpPr>
            <a:spLocks noChangeShapeType="1"/>
          </p:cNvSpPr>
          <p:nvPr>
            <p:custDataLst>
              <p:tags r:id="rId11"/>
            </p:custDataLst>
          </p:nvPr>
        </p:nvSpPr>
        <p:spPr bwMode="auto">
          <a:xfrm flipH="1" flipV="1">
            <a:off x="3424238" y="4641850"/>
            <a:ext cx="6350" cy="617538"/>
          </a:xfrm>
          <a:prstGeom prst="line">
            <a:avLst/>
          </a:prstGeom>
          <a:noFill/>
          <a:ln w="19050" cmpd="sng">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b="0" dirty="0">
              <a:latin typeface="Roboto Regular" charset="0"/>
              <a:cs typeface="Roboto Regular" charset="0"/>
            </a:endParaRPr>
          </a:p>
        </p:txBody>
      </p:sp>
      <p:sp>
        <p:nvSpPr>
          <p:cNvPr id="10252" name="Line 12"/>
          <p:cNvSpPr>
            <a:spLocks noChangeShapeType="1"/>
          </p:cNvSpPr>
          <p:nvPr>
            <p:custDataLst>
              <p:tags r:id="rId12"/>
            </p:custDataLst>
          </p:nvPr>
        </p:nvSpPr>
        <p:spPr bwMode="auto">
          <a:xfrm flipH="1" flipV="1">
            <a:off x="5045075" y="4643438"/>
            <a:ext cx="4763" cy="387350"/>
          </a:xfrm>
          <a:prstGeom prst="line">
            <a:avLst/>
          </a:prstGeom>
          <a:noFill/>
          <a:ln w="19050" cmpd="sng">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b="0" dirty="0">
              <a:latin typeface="Roboto Regular" charset="0"/>
              <a:cs typeface="Roboto Regular" charset="0"/>
            </a:endParaRPr>
          </a:p>
        </p:txBody>
      </p:sp>
      <p:sp>
        <p:nvSpPr>
          <p:cNvPr id="10253" name="Line 13"/>
          <p:cNvSpPr>
            <a:spLocks noChangeShapeType="1"/>
          </p:cNvSpPr>
          <p:nvPr>
            <p:custDataLst>
              <p:tags r:id="rId13"/>
            </p:custDataLst>
          </p:nvPr>
        </p:nvSpPr>
        <p:spPr bwMode="auto">
          <a:xfrm flipH="1" flipV="1">
            <a:off x="6484938" y="4643438"/>
            <a:ext cx="4762" cy="387350"/>
          </a:xfrm>
          <a:prstGeom prst="line">
            <a:avLst/>
          </a:prstGeom>
          <a:noFill/>
          <a:ln w="19050" cmpd="sng">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b="0" dirty="0">
              <a:latin typeface="Roboto Regular" charset="0"/>
              <a:cs typeface="Roboto Regular" charset="0"/>
            </a:endParaRPr>
          </a:p>
        </p:txBody>
      </p:sp>
      <p:sp>
        <p:nvSpPr>
          <p:cNvPr id="10254" name="Line 14"/>
          <p:cNvSpPr>
            <a:spLocks noChangeShapeType="1"/>
          </p:cNvSpPr>
          <p:nvPr>
            <p:custDataLst>
              <p:tags r:id="rId14"/>
            </p:custDataLst>
          </p:nvPr>
        </p:nvSpPr>
        <p:spPr bwMode="auto">
          <a:xfrm>
            <a:off x="5360989" y="3886201"/>
            <a:ext cx="0" cy="457200"/>
          </a:xfrm>
          <a:prstGeom prst="line">
            <a:avLst/>
          </a:prstGeom>
          <a:noFill/>
          <a:ln w="19050" cmpd="sng">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b="0" dirty="0">
              <a:latin typeface="Roboto Regular" charset="0"/>
              <a:cs typeface="Roboto Regular" charset="0"/>
            </a:endParaRPr>
          </a:p>
        </p:txBody>
      </p:sp>
      <p:sp>
        <p:nvSpPr>
          <p:cNvPr id="10255" name="Rectangle 15"/>
          <p:cNvSpPr>
            <a:spLocks noChangeArrowheads="1"/>
          </p:cNvSpPr>
          <p:nvPr>
            <p:custDataLst>
              <p:tags r:id="rId15"/>
            </p:custDataLst>
          </p:nvPr>
        </p:nvSpPr>
        <p:spPr bwMode="auto">
          <a:xfrm>
            <a:off x="5919788" y="5029200"/>
            <a:ext cx="1143000" cy="685800"/>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r>
              <a:rPr lang="en-US" b="0" dirty="0">
                <a:solidFill>
                  <a:srgbClr val="000000"/>
                </a:solidFill>
                <a:latin typeface="Calibri" panose="020F0502020204030204" pitchFamily="34" charset="0"/>
                <a:cs typeface="Calibri" panose="020F0502020204030204" pitchFamily="34" charset="0"/>
              </a:rPr>
              <a:t>Etc.</a:t>
            </a:r>
          </a:p>
        </p:txBody>
      </p:sp>
      <p:sp>
        <p:nvSpPr>
          <p:cNvPr id="10245" name="Rectangle 5"/>
          <p:cNvSpPr>
            <a:spLocks noChangeArrowheads="1"/>
          </p:cNvSpPr>
          <p:nvPr>
            <p:custDataLst>
              <p:tags r:id="rId16"/>
            </p:custDataLst>
          </p:nvPr>
        </p:nvSpPr>
        <p:spPr bwMode="auto">
          <a:xfrm>
            <a:off x="1143000" y="4343400"/>
            <a:ext cx="6172200" cy="381000"/>
          </a:xfrm>
          <a:prstGeom prst="rect">
            <a:avLst/>
          </a:prstGeom>
          <a:solidFill>
            <a:srgbClr val="FFCC66"/>
          </a:solidFill>
          <a:ln w="9525">
            <a:solidFill>
              <a:srgbClr val="000000"/>
            </a:solidFill>
            <a:round/>
            <a:headEnd/>
            <a:tailEnd/>
          </a:ln>
          <a:effectLst/>
        </p:spPr>
        <p:txBody>
          <a:bodyPr wrap="none" lIns="90000" tIns="60876" rIns="90000" bIns="45000" anchor="ctr"/>
          <a:lstStyle/>
          <a:p>
            <a:pPr algn="ctr">
              <a:tabLst>
                <a:tab pos="723900" algn="l"/>
                <a:tab pos="1447800" algn="l"/>
                <a:tab pos="2171700" algn="l"/>
                <a:tab pos="2895600" algn="l"/>
                <a:tab pos="3619500" algn="l"/>
                <a:tab pos="4343400" algn="l"/>
                <a:tab pos="5067300" algn="l"/>
                <a:tab pos="5791200" algn="l"/>
              </a:tabLst>
            </a:pPr>
            <a:r>
              <a:rPr lang="en-US" b="0" dirty="0">
                <a:solidFill>
                  <a:srgbClr val="000000"/>
                </a:solidFill>
                <a:latin typeface="Calibri" panose="020F0502020204030204" pitchFamily="34" charset="0"/>
                <a:cs typeface="Calibri" panose="020F0502020204030204" pitchFamily="34" charset="0"/>
              </a:rPr>
              <a:t>Bus</a:t>
            </a:r>
          </a:p>
        </p:txBody>
      </p:sp>
    </p:spTree>
    <p:extLst>
      <p:ext uri="{BB962C8B-B14F-4D97-AF65-F5344CB8AC3E}">
        <p14:creationId xmlns:p14="http://schemas.microsoft.com/office/powerpoint/2010/main" val="33418377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948F8-E068-B04E-8B4D-E3B14783D94E}"/>
              </a:ext>
            </a:extLst>
          </p:cNvPr>
          <p:cNvSpPr>
            <a:spLocks noGrp="1"/>
          </p:cNvSpPr>
          <p:nvPr>
            <p:ph type="title"/>
          </p:nvPr>
        </p:nvSpPr>
        <p:spPr/>
        <p:txBody>
          <a:bodyPr/>
          <a:lstStyle/>
          <a:p>
            <a:r>
              <a:rPr lang="en-US" dirty="0"/>
              <a:t>Questions in Lecture</a:t>
            </a:r>
          </a:p>
        </p:txBody>
      </p:sp>
      <p:sp>
        <p:nvSpPr>
          <p:cNvPr id="3" name="Content Placeholder 2">
            <a:extLst>
              <a:ext uri="{FF2B5EF4-FFF2-40B4-BE49-F238E27FC236}">
                <a16:creationId xmlns:a16="http://schemas.microsoft.com/office/drawing/2014/main" id="{91F7B49D-421E-F746-90CB-944E96663EFD}"/>
              </a:ext>
            </a:extLst>
          </p:cNvPr>
          <p:cNvSpPr>
            <a:spLocks noGrp="1"/>
          </p:cNvSpPr>
          <p:nvPr>
            <p:ph idx="1"/>
          </p:nvPr>
        </p:nvSpPr>
        <p:spPr/>
        <p:txBody>
          <a:bodyPr/>
          <a:lstStyle/>
          <a:p>
            <a:r>
              <a:rPr lang="en-US" dirty="0"/>
              <a:t>Ohyay is new for us too!</a:t>
            </a:r>
          </a:p>
          <a:p>
            <a:pPr lvl="1"/>
            <a:r>
              <a:rPr lang="en-US" dirty="0"/>
              <a:t>Help us make this course phenomenal</a:t>
            </a:r>
          </a:p>
          <a:p>
            <a:r>
              <a:rPr lang="en-US" dirty="0"/>
              <a:t>Questions in “Questions” pane, staff will respond in chat, then remove the question</a:t>
            </a:r>
          </a:p>
          <a:p>
            <a:pPr lvl="1"/>
            <a:r>
              <a:rPr lang="en-US" dirty="0"/>
              <a:t>”Questions” got a bit cluttered on Monday</a:t>
            </a:r>
          </a:p>
          <a:p>
            <a:pPr lvl="1"/>
            <a:r>
              <a:rPr lang="en-US" dirty="0"/>
              <a:t>Keep an eye on chat! See if someone’s asked your question!</a:t>
            </a:r>
          </a:p>
        </p:txBody>
      </p:sp>
      <p:sp>
        <p:nvSpPr>
          <p:cNvPr id="4" name="Slide Number Placeholder 3">
            <a:extLst>
              <a:ext uri="{FF2B5EF4-FFF2-40B4-BE49-F238E27FC236}">
                <a16:creationId xmlns:a16="http://schemas.microsoft.com/office/drawing/2014/main" id="{D88B0846-CEA6-294A-9D4F-09CE93F86E2C}"/>
              </a:ext>
            </a:extLst>
          </p:cNvPr>
          <p:cNvSpPr>
            <a:spLocks noGrp="1"/>
          </p:cNvSpPr>
          <p:nvPr>
            <p:ph type="sldNum" sz="quarter" idx="10"/>
          </p:nvPr>
        </p:nvSpPr>
        <p:spPr/>
        <p:txBody>
          <a:bodyPr/>
          <a:lstStyle/>
          <a:p>
            <a:fld id="{7CBE8339-D2AD-46DC-A898-FD1E949067F0}" type="slidenum">
              <a:rPr lang="en-US" smtClean="0"/>
              <a:pPr/>
              <a:t>2</a:t>
            </a:fld>
            <a:endParaRPr lang="en-US" dirty="0"/>
          </a:p>
        </p:txBody>
      </p:sp>
    </p:spTree>
    <p:extLst>
      <p:ext uri="{BB962C8B-B14F-4D97-AF65-F5344CB8AC3E}">
        <p14:creationId xmlns:p14="http://schemas.microsoft.com/office/powerpoint/2010/main" val="1346564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custDataLst>
              <p:tags r:id="rId1"/>
            </p:custDataLst>
          </p:nvPr>
        </p:nvSpPr>
        <p:spPr>
          <a:ln/>
          <a:extLst>
            <a:ext uri="{91240B29-F687-4F45-9708-019B960494DF}">
              <a14:hiddenLine xmlns:a14="http://schemas.microsoft.com/office/drawing/2010/main" w="9360">
                <a:solidFill>
                  <a:srgbClr val="000000"/>
                </a:solidFill>
                <a:round/>
                <a:headEnd/>
                <a:tailEnd/>
              </a14:hiddenLine>
            </a:ext>
          </a:extLst>
        </p:spPr>
        <p:txBody>
          <a:bodyPr lIns="91440" tIns="45720" rIns="91440" bIns="45720" anchor="ctr"/>
          <a:lstStyle/>
          <a:p>
            <a:r>
              <a:rPr lang="en-US" dirty="0"/>
              <a:t>Hardware:  351 View</a:t>
            </a:r>
            <a:r>
              <a:rPr lang="en-US" dirty="0">
                <a:solidFill>
                  <a:schemeClr val="bg1">
                    <a:lumMod val="65000"/>
                  </a:schemeClr>
                </a:solidFill>
              </a:rPr>
              <a:t> (version 0)</a:t>
            </a:r>
          </a:p>
        </p:txBody>
      </p:sp>
      <p:sp>
        <p:nvSpPr>
          <p:cNvPr id="4" name="Content Placeholder 3"/>
          <p:cNvSpPr>
            <a:spLocks noGrp="1"/>
          </p:cNvSpPr>
          <p:nvPr>
            <p:ph idx="1"/>
            <p:custDataLst>
              <p:tags r:id="rId2"/>
            </p:custDataLst>
          </p:nvPr>
        </p:nvSpPr>
        <p:spPr>
          <a:xfrm>
            <a:off x="396875" y="4343399"/>
            <a:ext cx="8366125" cy="1990725"/>
          </a:xfrm>
        </p:spPr>
        <p:txBody>
          <a:bodyPr/>
          <a:lstStyle/>
          <a:p>
            <a:r>
              <a:rPr lang="en-US" dirty="0"/>
              <a:t>The CPU </a:t>
            </a:r>
            <a:r>
              <a:rPr lang="en-US" dirty="0">
                <a:solidFill>
                  <a:srgbClr val="7030A0"/>
                </a:solidFill>
              </a:rPr>
              <a:t>executes</a:t>
            </a:r>
            <a:r>
              <a:rPr lang="en-US" dirty="0"/>
              <a:t> instructions</a:t>
            </a:r>
          </a:p>
          <a:p>
            <a:r>
              <a:rPr lang="en-US" dirty="0"/>
              <a:t>Memory </a:t>
            </a:r>
            <a:r>
              <a:rPr lang="en-US" dirty="0">
                <a:solidFill>
                  <a:srgbClr val="7030A0"/>
                </a:solidFill>
              </a:rPr>
              <a:t>stores</a:t>
            </a:r>
            <a:r>
              <a:rPr lang="en-US" dirty="0"/>
              <a:t> data</a:t>
            </a:r>
          </a:p>
          <a:p>
            <a:pPr lvl="2"/>
            <a:endParaRPr lang="en-US" dirty="0"/>
          </a:p>
          <a:p>
            <a:r>
              <a:rPr lang="en-US" dirty="0"/>
              <a:t>Binary encoding!</a:t>
            </a:r>
          </a:p>
          <a:p>
            <a:pPr lvl="1"/>
            <a:r>
              <a:rPr lang="en-US" dirty="0"/>
              <a:t>Instructions </a:t>
            </a:r>
            <a:r>
              <a:rPr lang="en-US" i="1" dirty="0"/>
              <a:t>are</a:t>
            </a:r>
            <a:r>
              <a:rPr lang="en-US" dirty="0"/>
              <a:t> just data</a:t>
            </a:r>
          </a:p>
        </p:txBody>
      </p:sp>
      <p:sp>
        <p:nvSpPr>
          <p:cNvPr id="2" name="Slide Number Placeholder 1"/>
          <p:cNvSpPr>
            <a:spLocks noGrp="1"/>
          </p:cNvSpPr>
          <p:nvPr>
            <p:ph type="sldNum" sz="quarter" idx="10"/>
            <p:custDataLst>
              <p:tags r:id="rId3"/>
            </p:custDataLst>
          </p:nvPr>
        </p:nvSpPr>
        <p:spPr/>
        <p:txBody>
          <a:bodyPr/>
          <a:lstStyle/>
          <a:p>
            <a:fld id="{7CBE8339-D2AD-46DC-A898-FD1E949067F0}" type="slidenum">
              <a:rPr lang="en-US" smtClean="0"/>
              <a:pPr/>
              <a:t>20</a:t>
            </a:fld>
            <a:endParaRPr lang="en-US"/>
          </a:p>
        </p:txBody>
      </p:sp>
      <p:sp>
        <p:nvSpPr>
          <p:cNvPr id="14376" name="Rectangle 40"/>
          <p:cNvSpPr>
            <a:spLocks noChangeArrowheads="1"/>
          </p:cNvSpPr>
          <p:nvPr>
            <p:custDataLst>
              <p:tags r:id="rId4"/>
            </p:custDataLst>
          </p:nvPr>
        </p:nvSpPr>
        <p:spPr bwMode="auto">
          <a:xfrm>
            <a:off x="6038850" y="1227138"/>
            <a:ext cx="2114550" cy="2971800"/>
          </a:xfrm>
          <a:prstGeom prst="rect">
            <a:avLst/>
          </a:prstGeom>
          <a:solidFill>
            <a:srgbClr val="50CC97"/>
          </a:solidFill>
          <a:ln w="9525">
            <a:solidFill>
              <a:srgbClr val="000000"/>
            </a:solidFill>
            <a:round/>
            <a:headEnd/>
            <a:tailEnd/>
          </a:ln>
          <a:effectLst/>
        </p:spPr>
        <p:txBody>
          <a:bodyPr wrap="none" lIns="90000" tIns="60876" rIns="90000" bIns="45000" anchor="ctr"/>
          <a:lstStyle/>
          <a:p>
            <a:pPr algn="ctr">
              <a:tabLst>
                <a:tab pos="723900" algn="l"/>
                <a:tab pos="1447800" algn="l"/>
              </a:tabLst>
            </a:pPr>
            <a:r>
              <a:rPr lang="en-US" sz="3600" b="0" dirty="0">
                <a:solidFill>
                  <a:srgbClr val="000000"/>
                </a:solidFill>
                <a:latin typeface="Calibri" panose="020F0502020204030204" pitchFamily="34" charset="0"/>
                <a:cs typeface="Calibri" panose="020F0502020204030204" pitchFamily="34" charset="0"/>
              </a:rPr>
              <a:t>Memory</a:t>
            </a:r>
          </a:p>
        </p:txBody>
      </p:sp>
      <p:grpSp>
        <p:nvGrpSpPr>
          <p:cNvPr id="5" name="Group 4"/>
          <p:cNvGrpSpPr/>
          <p:nvPr/>
        </p:nvGrpSpPr>
        <p:grpSpPr>
          <a:xfrm>
            <a:off x="838200" y="1524000"/>
            <a:ext cx="2803776" cy="2588095"/>
            <a:chOff x="838200" y="1524000"/>
            <a:chExt cx="2803776" cy="2588095"/>
          </a:xfrm>
        </p:grpSpPr>
        <p:sp>
          <p:nvSpPr>
            <p:cNvPr id="19" name="Rounded Rectangle 18"/>
            <p:cNvSpPr/>
            <p:nvPr>
              <p:custDataLst>
                <p:tags r:id="rId5"/>
              </p:custDataLst>
            </p:nvPr>
          </p:nvSpPr>
          <p:spPr bwMode="auto">
            <a:xfrm>
              <a:off x="838200" y="1524000"/>
              <a:ext cx="2803776" cy="2588095"/>
            </a:xfrm>
            <a:prstGeom prst="roundRect">
              <a:avLst/>
            </a:prstGeom>
            <a:solidFill>
              <a:srgbClr val="FFFF99"/>
            </a:solid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Roboto Regular" charset="0"/>
              </a:endParaRPr>
            </a:p>
          </p:txBody>
        </p:sp>
        <p:sp>
          <p:nvSpPr>
            <p:cNvPr id="14381" name="Text Box 45"/>
            <p:cNvSpPr txBox="1">
              <a:spLocks noChangeArrowheads="1"/>
            </p:cNvSpPr>
            <p:nvPr>
              <p:custDataLst>
                <p:tags r:id="rId6"/>
              </p:custDataLst>
            </p:nvPr>
          </p:nvSpPr>
          <p:spPr bwMode="auto">
            <a:xfrm>
              <a:off x="1143000" y="3358151"/>
              <a:ext cx="6635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lstStyle/>
            <a:p>
              <a:pPr algn="ctr"/>
              <a:r>
                <a:rPr lang="en-US" sz="3600" b="0" dirty="0">
                  <a:latin typeface="Calibri" panose="020F0502020204030204" pitchFamily="34" charset="0"/>
                  <a:cs typeface="Calibri" panose="020F0502020204030204" pitchFamily="34" charset="0"/>
                </a:rPr>
                <a:t>CPU</a:t>
              </a:r>
            </a:p>
          </p:txBody>
        </p:sp>
        <p:sp>
          <p:nvSpPr>
            <p:cNvPr id="3" name="Cloud 2"/>
            <p:cNvSpPr/>
            <p:nvPr>
              <p:custDataLst>
                <p:tags r:id="rId7"/>
              </p:custDataLst>
            </p:nvPr>
          </p:nvSpPr>
          <p:spPr bwMode="auto">
            <a:xfrm>
              <a:off x="1066800" y="1676400"/>
              <a:ext cx="2362200" cy="1981200"/>
            </a:xfrm>
            <a:prstGeom prst="cloud">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6600" b="0" u="none" strike="noStrike" cap="none" normalizeH="0" baseline="0" dirty="0">
                  <a:ln>
                    <a:noFill/>
                  </a:ln>
                  <a:effectLst/>
                  <a:latin typeface="Calibri" panose="020F0502020204030204" pitchFamily="34" charset="0"/>
                  <a:cs typeface="Calibri" panose="020F0502020204030204" pitchFamily="34" charset="0"/>
                </a:rPr>
                <a:t>?</a:t>
              </a:r>
            </a:p>
          </p:txBody>
        </p:sp>
      </p:grpSp>
      <p:sp>
        <p:nvSpPr>
          <p:cNvPr id="8" name="Rounded Rectangular Callout 7"/>
          <p:cNvSpPr/>
          <p:nvPr/>
        </p:nvSpPr>
        <p:spPr bwMode="auto">
          <a:xfrm>
            <a:off x="4560009" y="4955427"/>
            <a:ext cx="2377440" cy="1280160"/>
          </a:xfrm>
          <a:prstGeom prst="wedgeRoundRectCallout">
            <a:avLst>
              <a:gd name="adj1" fmla="val -69878"/>
              <a:gd name="adj2" fmla="val -48928"/>
              <a:gd name="adj3" fmla="val 16667"/>
            </a:avLst>
          </a:prstGeom>
          <a:solidFill>
            <a:schemeClr val="bg1">
              <a:lumMod val="95000"/>
            </a:schemeClr>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algn="ctr"/>
            <a:r>
              <a:rPr lang="en-US" b="0" dirty="0">
                <a:latin typeface="Calibri" panose="020F0502020204030204" pitchFamily="34" charset="0"/>
                <a:cs typeface="Calibri" panose="020F0502020204030204" pitchFamily="34" charset="0"/>
              </a:rPr>
              <a:t>How are data and instructions represented?</a:t>
            </a:r>
          </a:p>
        </p:txBody>
      </p:sp>
    </p:spTree>
    <p:extLst>
      <p:ext uri="{BB962C8B-B14F-4D97-AF65-F5344CB8AC3E}">
        <p14:creationId xmlns:p14="http://schemas.microsoft.com/office/powerpoint/2010/main" val="7202934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9" presetClass="emph" presetSubtype="0" grpId="0" nodeType="withEffect">
                                  <p:stCondLst>
                                    <p:cond delay="0"/>
                                  </p:stCondLst>
                                  <p:endCondLst>
                                    <p:cond evt="onNext" delay="0">
                                      <p:tgtEl>
                                        <p:sldTgt/>
                                      </p:tgtEl>
                                    </p:cond>
                                  </p:endCondLst>
                                  <p:childTnLst>
                                    <p:set>
                                      <p:cBhvr rctx="PPT">
                                        <p:cTn id="8" dur="indefinite"/>
                                        <p:tgtEl>
                                          <p:spTgt spid="14376"/>
                                        </p:tgtEl>
                                        <p:attrNameLst>
                                          <p:attrName>style.opacity</p:attrName>
                                        </p:attrNameLst>
                                      </p:cBhvr>
                                      <p:to>
                                        <p:strVal val="0.5"/>
                                      </p:to>
                                    </p:set>
                                    <p:animEffect filter="image" prLst="opacity: 0.5">
                                      <p:cBhvr rctx="IE">
                                        <p:cTn id="9" dur="indefinite"/>
                                        <p:tgtEl>
                                          <p:spTgt spid="1437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par>
                                <p:cTn id="14" presetID="9" presetClass="emph" presetSubtype="0" nodeType="withEffect">
                                  <p:stCondLst>
                                    <p:cond delay="0"/>
                                  </p:stCondLst>
                                  <p:endCondLst>
                                    <p:cond evt="onNext" delay="0">
                                      <p:tgtEl>
                                        <p:sldTgt/>
                                      </p:tgtEl>
                                    </p:cond>
                                  </p:endCondLst>
                                  <p:childTnLst>
                                    <p:set>
                                      <p:cBhvr rctx="PPT">
                                        <p:cTn id="15" dur="indefinite"/>
                                        <p:tgtEl>
                                          <p:spTgt spid="5"/>
                                        </p:tgtEl>
                                        <p:attrNameLst>
                                          <p:attrName>style.opacity</p:attrName>
                                        </p:attrNameLst>
                                      </p:cBhvr>
                                      <p:to>
                                        <p:strVal val="0.5"/>
                                      </p:to>
                                    </p:set>
                                    <p:animEffect filter="image" prLst="opacity: 0.5">
                                      <p:cBhvr rctx="IE">
                                        <p:cTn id="16" dur="indefinite"/>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Aside:  Why Base 2?</a:t>
            </a:r>
          </a:p>
        </p:txBody>
      </p:sp>
      <p:sp>
        <p:nvSpPr>
          <p:cNvPr id="3" name="Content Placeholder 2"/>
          <p:cNvSpPr>
            <a:spLocks noGrp="1"/>
          </p:cNvSpPr>
          <p:nvPr>
            <p:ph idx="1"/>
            <p:custDataLst>
              <p:tags r:id="rId2"/>
            </p:custDataLst>
          </p:nvPr>
        </p:nvSpPr>
        <p:spPr/>
        <p:txBody>
          <a:bodyPr/>
          <a:lstStyle/>
          <a:p>
            <a:pPr>
              <a:defRPr/>
            </a:pPr>
            <a:r>
              <a:rPr lang="en-US" dirty="0"/>
              <a:t>Electronic implementation</a:t>
            </a:r>
          </a:p>
          <a:p>
            <a:pPr lvl="1">
              <a:defRPr/>
            </a:pPr>
            <a:r>
              <a:rPr lang="en-US" dirty="0"/>
              <a:t>Easy to store with bi-stable elements</a:t>
            </a:r>
          </a:p>
          <a:p>
            <a:pPr lvl="1">
              <a:defRPr/>
            </a:pPr>
            <a:r>
              <a:rPr lang="en-US" dirty="0"/>
              <a:t>Reliably transmitted on noisy and inaccurate wires </a:t>
            </a:r>
          </a:p>
          <a:p>
            <a:pPr lvl="1"/>
            <a:endParaRPr lang="en-US" dirty="0"/>
          </a:p>
          <a:p>
            <a:pPr lvl="1"/>
            <a:endParaRPr lang="en-US" dirty="0"/>
          </a:p>
          <a:p>
            <a:pPr lvl="1"/>
            <a:endParaRPr lang="en-US" dirty="0"/>
          </a:p>
          <a:p>
            <a:pPr lvl="1"/>
            <a:endParaRPr lang="en-US" dirty="0"/>
          </a:p>
          <a:p>
            <a:pPr lvl="1"/>
            <a:endParaRPr lang="en-US" dirty="0"/>
          </a:p>
          <a:p>
            <a:r>
              <a:rPr lang="en-US" dirty="0"/>
              <a:t>Other bases possible, but not yet viable:</a:t>
            </a:r>
          </a:p>
          <a:p>
            <a:pPr lvl="1"/>
            <a:r>
              <a:rPr lang="en-US" dirty="0"/>
              <a:t>DNA data storage (base 4:  A, C, G, T) is </a:t>
            </a:r>
            <a:r>
              <a:rPr lang="en-US" dirty="0" err="1"/>
              <a:t>hot@UW</a:t>
            </a:r>
            <a:endParaRPr lang="en-US" dirty="0"/>
          </a:p>
          <a:p>
            <a:pPr lvl="1"/>
            <a:r>
              <a:rPr lang="en-US" dirty="0"/>
              <a:t>Quantum computing</a:t>
            </a:r>
          </a:p>
          <a:p>
            <a:endParaRPr lang="en-US" dirty="0"/>
          </a:p>
        </p:txBody>
      </p:sp>
      <p:sp>
        <p:nvSpPr>
          <p:cNvPr id="4" name="Slide Number Placeholder 3"/>
          <p:cNvSpPr>
            <a:spLocks noGrp="1"/>
          </p:cNvSpPr>
          <p:nvPr>
            <p:ph type="sldNum" sz="quarter" idx="10"/>
            <p:custDataLst>
              <p:tags r:id="rId3"/>
            </p:custDataLst>
          </p:nvPr>
        </p:nvSpPr>
        <p:spPr/>
        <p:txBody>
          <a:bodyPr/>
          <a:lstStyle/>
          <a:p>
            <a:fld id="{F3FAC9EA-ADE4-436F-AE9B-41FB0EC88C6C}" type="slidenum">
              <a:rPr lang="en-US" smtClean="0"/>
              <a:t>21</a:t>
            </a:fld>
            <a:endParaRPr lang="en-US"/>
          </a:p>
        </p:txBody>
      </p:sp>
      <p:grpSp>
        <p:nvGrpSpPr>
          <p:cNvPr id="5" name="Group 4"/>
          <p:cNvGrpSpPr>
            <a:grpSpLocks/>
          </p:cNvGrpSpPr>
          <p:nvPr>
            <p:custDataLst>
              <p:tags r:id="rId4"/>
            </p:custDataLst>
          </p:nvPr>
        </p:nvGrpSpPr>
        <p:grpSpPr bwMode="auto">
          <a:xfrm>
            <a:off x="1131009" y="2762250"/>
            <a:ext cx="6858000" cy="2171700"/>
            <a:chOff x="192" y="2388"/>
            <a:chExt cx="4320" cy="1368"/>
          </a:xfrm>
        </p:grpSpPr>
        <p:sp>
          <p:nvSpPr>
            <p:cNvPr id="6" name="Rectangle 5"/>
            <p:cNvSpPr>
              <a:spLocks noChangeArrowheads="1"/>
            </p:cNvSpPr>
            <p:nvPr>
              <p:custDataLst>
                <p:tags r:id="rId5"/>
              </p:custDataLst>
            </p:nvPr>
          </p:nvSpPr>
          <p:spPr bwMode="auto">
            <a:xfrm>
              <a:off x="768" y="3408"/>
              <a:ext cx="3744" cy="240"/>
            </a:xfrm>
            <a:prstGeom prst="rect">
              <a:avLst/>
            </a:prstGeom>
            <a:solidFill>
              <a:schemeClr val="bg2">
                <a:lumMod val="40000"/>
                <a:lumOff val="60000"/>
              </a:schemeClr>
            </a:solidFill>
            <a:ln w="25400">
              <a:noFill/>
              <a:miter lim="800000"/>
              <a:headEnd/>
              <a:tailEnd/>
            </a:ln>
          </p:spPr>
          <p:txBody>
            <a:bodyPr wrap="none" anchor="ctr"/>
            <a:lstStyle/>
            <a:p>
              <a:pPr algn="ctr">
                <a:lnSpc>
                  <a:spcPct val="100000"/>
                </a:lnSpc>
              </a:pPr>
              <a:endParaRPr lang="en-US" b="0" dirty="0">
                <a:solidFill>
                  <a:schemeClr val="bg2"/>
                </a:solidFill>
                <a:latin typeface="Roboto Regular" charset="0"/>
                <a:cs typeface="Roboto Regular" charset="0"/>
              </a:endParaRPr>
            </a:p>
          </p:txBody>
        </p:sp>
        <p:sp>
          <p:nvSpPr>
            <p:cNvPr id="7" name="Rectangle 6"/>
            <p:cNvSpPr>
              <a:spLocks noChangeArrowheads="1"/>
            </p:cNvSpPr>
            <p:nvPr>
              <p:custDataLst>
                <p:tags r:id="rId6"/>
              </p:custDataLst>
            </p:nvPr>
          </p:nvSpPr>
          <p:spPr bwMode="auto">
            <a:xfrm>
              <a:off x="768" y="2784"/>
              <a:ext cx="3744" cy="240"/>
            </a:xfrm>
            <a:prstGeom prst="rect">
              <a:avLst/>
            </a:prstGeom>
            <a:solidFill>
              <a:schemeClr val="bg2">
                <a:lumMod val="40000"/>
                <a:lumOff val="60000"/>
              </a:schemeClr>
            </a:solidFill>
            <a:ln w="25400">
              <a:noFill/>
              <a:miter lim="800000"/>
              <a:headEnd/>
              <a:tailEnd/>
            </a:ln>
          </p:spPr>
          <p:txBody>
            <a:bodyPr wrap="none" anchor="ctr"/>
            <a:lstStyle/>
            <a:p>
              <a:pPr algn="ctr">
                <a:lnSpc>
                  <a:spcPct val="100000"/>
                </a:lnSpc>
              </a:pPr>
              <a:endParaRPr lang="en-US" b="0" dirty="0">
                <a:solidFill>
                  <a:schemeClr val="bg2"/>
                </a:solidFill>
                <a:latin typeface="Roboto Regular" charset="0"/>
                <a:cs typeface="Roboto Regular" charset="0"/>
              </a:endParaRPr>
            </a:p>
          </p:txBody>
        </p:sp>
        <p:sp>
          <p:nvSpPr>
            <p:cNvPr id="8" name="Freeform 7"/>
            <p:cNvSpPr>
              <a:spLocks/>
            </p:cNvSpPr>
            <p:nvPr>
              <p:custDataLst>
                <p:tags r:id="rId7"/>
              </p:custDataLst>
            </p:nvPr>
          </p:nvSpPr>
          <p:spPr bwMode="auto">
            <a:xfrm>
              <a:off x="768" y="2884"/>
              <a:ext cx="3732" cy="716"/>
            </a:xfrm>
            <a:custGeom>
              <a:avLst/>
              <a:gdLst>
                <a:gd name="T0" fmla="*/ 0 w 3578"/>
                <a:gd name="T1" fmla="*/ 706 h 716"/>
                <a:gd name="T2" fmla="*/ 157 w 3578"/>
                <a:gd name="T3" fmla="*/ 653 h 716"/>
                <a:gd name="T4" fmla="*/ 294 w 3578"/>
                <a:gd name="T5" fmla="*/ 643 h 716"/>
                <a:gd name="T6" fmla="*/ 547 w 3578"/>
                <a:gd name="T7" fmla="*/ 685 h 716"/>
                <a:gd name="T8" fmla="*/ 768 w 3578"/>
                <a:gd name="T9" fmla="*/ 653 h 716"/>
                <a:gd name="T10" fmla="*/ 894 w 3578"/>
                <a:gd name="T11" fmla="*/ 632 h 716"/>
                <a:gd name="T12" fmla="*/ 1021 w 3578"/>
                <a:gd name="T13" fmla="*/ 664 h 716"/>
                <a:gd name="T14" fmla="*/ 1178 w 3578"/>
                <a:gd name="T15" fmla="*/ 674 h 716"/>
                <a:gd name="T16" fmla="*/ 1273 w 3578"/>
                <a:gd name="T17" fmla="*/ 664 h 716"/>
                <a:gd name="T18" fmla="*/ 1305 w 3578"/>
                <a:gd name="T19" fmla="*/ 653 h 716"/>
                <a:gd name="T20" fmla="*/ 1347 w 3578"/>
                <a:gd name="T21" fmla="*/ 569 h 716"/>
                <a:gd name="T22" fmla="*/ 1463 w 3578"/>
                <a:gd name="T23" fmla="*/ 253 h 716"/>
                <a:gd name="T24" fmla="*/ 1547 w 3578"/>
                <a:gd name="T25" fmla="*/ 116 h 716"/>
                <a:gd name="T26" fmla="*/ 1642 w 3578"/>
                <a:gd name="T27" fmla="*/ 53 h 716"/>
                <a:gd name="T28" fmla="*/ 1831 w 3578"/>
                <a:gd name="T29" fmla="*/ 21 h 716"/>
                <a:gd name="T30" fmla="*/ 2031 w 3578"/>
                <a:gd name="T31" fmla="*/ 32 h 716"/>
                <a:gd name="T32" fmla="*/ 2073 w 3578"/>
                <a:gd name="T33" fmla="*/ 42 h 716"/>
                <a:gd name="T34" fmla="*/ 2252 w 3578"/>
                <a:gd name="T35" fmla="*/ 11 h 716"/>
                <a:gd name="T36" fmla="*/ 2315 w 3578"/>
                <a:gd name="T37" fmla="*/ 42 h 716"/>
                <a:gd name="T38" fmla="*/ 2389 w 3578"/>
                <a:gd name="T39" fmla="*/ 53 h 716"/>
                <a:gd name="T40" fmla="*/ 2557 w 3578"/>
                <a:gd name="T41" fmla="*/ 42 h 716"/>
                <a:gd name="T42" fmla="*/ 2620 w 3578"/>
                <a:gd name="T43" fmla="*/ 64 h 716"/>
                <a:gd name="T44" fmla="*/ 2715 w 3578"/>
                <a:gd name="T45" fmla="*/ 11 h 716"/>
                <a:gd name="T46" fmla="*/ 2768 w 3578"/>
                <a:gd name="T47" fmla="*/ 0 h 716"/>
                <a:gd name="T48" fmla="*/ 3041 w 3578"/>
                <a:gd name="T49" fmla="*/ 411 h 716"/>
                <a:gd name="T50" fmla="*/ 3157 w 3578"/>
                <a:gd name="T51" fmla="*/ 643 h 716"/>
                <a:gd name="T52" fmla="*/ 3347 w 3578"/>
                <a:gd name="T53" fmla="*/ 716 h 716"/>
                <a:gd name="T54" fmla="*/ 3441 w 3578"/>
                <a:gd name="T55" fmla="*/ 706 h 716"/>
                <a:gd name="T56" fmla="*/ 3462 w 3578"/>
                <a:gd name="T57" fmla="*/ 674 h 716"/>
                <a:gd name="T58" fmla="*/ 3578 w 3578"/>
                <a:gd name="T59" fmla="*/ 653 h 7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78"/>
                <a:gd name="T91" fmla="*/ 0 h 716"/>
                <a:gd name="T92" fmla="*/ 3578 w 3578"/>
                <a:gd name="T93" fmla="*/ 716 h 71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78" h="716">
                  <a:moveTo>
                    <a:pt x="0" y="706"/>
                  </a:moveTo>
                  <a:cubicBezTo>
                    <a:pt x="54" y="694"/>
                    <a:pt x="101" y="657"/>
                    <a:pt x="157" y="653"/>
                  </a:cubicBezTo>
                  <a:cubicBezTo>
                    <a:pt x="202" y="649"/>
                    <a:pt x="248" y="646"/>
                    <a:pt x="294" y="643"/>
                  </a:cubicBezTo>
                  <a:cubicBezTo>
                    <a:pt x="377" y="658"/>
                    <a:pt x="462" y="670"/>
                    <a:pt x="547" y="685"/>
                  </a:cubicBezTo>
                  <a:cubicBezTo>
                    <a:pt x="628" y="655"/>
                    <a:pt x="660" y="660"/>
                    <a:pt x="768" y="653"/>
                  </a:cubicBezTo>
                  <a:cubicBezTo>
                    <a:pt x="792" y="648"/>
                    <a:pt x="875" y="632"/>
                    <a:pt x="894" y="632"/>
                  </a:cubicBezTo>
                  <a:cubicBezTo>
                    <a:pt x="938" y="632"/>
                    <a:pt x="977" y="659"/>
                    <a:pt x="1021" y="664"/>
                  </a:cubicBezTo>
                  <a:cubicBezTo>
                    <a:pt x="1073" y="669"/>
                    <a:pt x="1125" y="670"/>
                    <a:pt x="1178" y="674"/>
                  </a:cubicBezTo>
                  <a:cubicBezTo>
                    <a:pt x="1209" y="670"/>
                    <a:pt x="1241" y="669"/>
                    <a:pt x="1273" y="664"/>
                  </a:cubicBezTo>
                  <a:cubicBezTo>
                    <a:pt x="1284" y="662"/>
                    <a:pt x="1298" y="661"/>
                    <a:pt x="1305" y="653"/>
                  </a:cubicBezTo>
                  <a:cubicBezTo>
                    <a:pt x="1324" y="628"/>
                    <a:pt x="1329" y="595"/>
                    <a:pt x="1347" y="569"/>
                  </a:cubicBezTo>
                  <a:cubicBezTo>
                    <a:pt x="1416" y="462"/>
                    <a:pt x="1419" y="362"/>
                    <a:pt x="1463" y="253"/>
                  </a:cubicBezTo>
                  <a:cubicBezTo>
                    <a:pt x="1480" y="209"/>
                    <a:pt x="1520" y="153"/>
                    <a:pt x="1547" y="116"/>
                  </a:cubicBezTo>
                  <a:cubicBezTo>
                    <a:pt x="1568" y="86"/>
                    <a:pt x="1605" y="60"/>
                    <a:pt x="1642" y="53"/>
                  </a:cubicBezTo>
                  <a:cubicBezTo>
                    <a:pt x="1704" y="40"/>
                    <a:pt x="1831" y="21"/>
                    <a:pt x="1831" y="21"/>
                  </a:cubicBezTo>
                  <a:cubicBezTo>
                    <a:pt x="1897" y="24"/>
                    <a:pt x="1964" y="26"/>
                    <a:pt x="2031" y="32"/>
                  </a:cubicBezTo>
                  <a:cubicBezTo>
                    <a:pt x="2045" y="33"/>
                    <a:pt x="2058" y="42"/>
                    <a:pt x="2073" y="42"/>
                  </a:cubicBezTo>
                  <a:cubicBezTo>
                    <a:pt x="2130" y="42"/>
                    <a:pt x="2194" y="20"/>
                    <a:pt x="2252" y="11"/>
                  </a:cubicBezTo>
                  <a:cubicBezTo>
                    <a:pt x="2274" y="17"/>
                    <a:pt x="2292" y="35"/>
                    <a:pt x="2315" y="42"/>
                  </a:cubicBezTo>
                  <a:cubicBezTo>
                    <a:pt x="2338" y="49"/>
                    <a:pt x="2364" y="49"/>
                    <a:pt x="2389" y="53"/>
                  </a:cubicBezTo>
                  <a:cubicBezTo>
                    <a:pt x="2450" y="36"/>
                    <a:pt x="2493" y="31"/>
                    <a:pt x="2557" y="42"/>
                  </a:cubicBezTo>
                  <a:cubicBezTo>
                    <a:pt x="2578" y="49"/>
                    <a:pt x="2598" y="71"/>
                    <a:pt x="2620" y="64"/>
                  </a:cubicBezTo>
                  <a:cubicBezTo>
                    <a:pt x="2654" y="52"/>
                    <a:pt x="2679" y="18"/>
                    <a:pt x="2715" y="11"/>
                  </a:cubicBezTo>
                  <a:cubicBezTo>
                    <a:pt x="2732" y="7"/>
                    <a:pt x="2750" y="3"/>
                    <a:pt x="2768" y="0"/>
                  </a:cubicBezTo>
                  <a:cubicBezTo>
                    <a:pt x="2929" y="161"/>
                    <a:pt x="2957" y="167"/>
                    <a:pt x="3041" y="411"/>
                  </a:cubicBezTo>
                  <a:cubicBezTo>
                    <a:pt x="3071" y="498"/>
                    <a:pt x="3069" y="597"/>
                    <a:pt x="3157" y="643"/>
                  </a:cubicBezTo>
                  <a:cubicBezTo>
                    <a:pt x="3289" y="619"/>
                    <a:pt x="3221" y="590"/>
                    <a:pt x="3347" y="716"/>
                  </a:cubicBezTo>
                  <a:cubicBezTo>
                    <a:pt x="3378" y="712"/>
                    <a:pt x="3411" y="716"/>
                    <a:pt x="3441" y="706"/>
                  </a:cubicBezTo>
                  <a:cubicBezTo>
                    <a:pt x="3452" y="701"/>
                    <a:pt x="3452" y="681"/>
                    <a:pt x="3462" y="674"/>
                  </a:cubicBezTo>
                  <a:cubicBezTo>
                    <a:pt x="3489" y="652"/>
                    <a:pt x="3545" y="653"/>
                    <a:pt x="3578" y="653"/>
                  </a:cubicBezTo>
                </a:path>
              </a:pathLst>
            </a:custGeom>
            <a:noFill/>
            <a:ln w="25400">
              <a:solidFill>
                <a:schemeClr val="tx1"/>
              </a:solidFill>
              <a:round/>
              <a:headEnd/>
              <a:tailEnd/>
            </a:ln>
          </p:spPr>
          <p:txBody>
            <a:bodyPr wrap="none" anchor="ctr"/>
            <a:lstStyle/>
            <a:p>
              <a:endParaRPr lang="en-US" b="0" dirty="0">
                <a:latin typeface="Roboto Regular" charset="0"/>
                <a:cs typeface="Roboto Regular" charset="0"/>
              </a:endParaRPr>
            </a:p>
          </p:txBody>
        </p:sp>
        <p:sp>
          <p:nvSpPr>
            <p:cNvPr id="9" name="Line 8"/>
            <p:cNvSpPr>
              <a:spLocks noChangeShapeType="1"/>
            </p:cNvSpPr>
            <p:nvPr>
              <p:custDataLst>
                <p:tags r:id="rId8"/>
              </p:custDataLst>
            </p:nvPr>
          </p:nvSpPr>
          <p:spPr bwMode="auto">
            <a:xfrm flipH="1">
              <a:off x="624" y="3648"/>
              <a:ext cx="144" cy="0"/>
            </a:xfrm>
            <a:prstGeom prst="line">
              <a:avLst/>
            </a:prstGeom>
            <a:noFill/>
            <a:ln w="25400">
              <a:solidFill>
                <a:schemeClr val="tx1"/>
              </a:solidFill>
              <a:round/>
              <a:headEnd/>
              <a:tailEnd/>
            </a:ln>
          </p:spPr>
          <p:txBody>
            <a:bodyPr wrap="none" anchor="ctr"/>
            <a:lstStyle/>
            <a:p>
              <a:endParaRPr lang="en-US" b="0" dirty="0">
                <a:latin typeface="Roboto Regular" charset="0"/>
                <a:cs typeface="Roboto Regular" charset="0"/>
              </a:endParaRPr>
            </a:p>
          </p:txBody>
        </p:sp>
        <p:sp>
          <p:nvSpPr>
            <p:cNvPr id="10" name="Line 9"/>
            <p:cNvSpPr>
              <a:spLocks noChangeShapeType="1"/>
            </p:cNvSpPr>
            <p:nvPr>
              <p:custDataLst>
                <p:tags r:id="rId9"/>
              </p:custDataLst>
            </p:nvPr>
          </p:nvSpPr>
          <p:spPr bwMode="auto">
            <a:xfrm flipH="1">
              <a:off x="624" y="2784"/>
              <a:ext cx="144" cy="0"/>
            </a:xfrm>
            <a:prstGeom prst="line">
              <a:avLst/>
            </a:prstGeom>
            <a:noFill/>
            <a:ln w="25400">
              <a:solidFill>
                <a:schemeClr val="tx1"/>
              </a:solidFill>
              <a:round/>
              <a:headEnd/>
              <a:tailEnd/>
            </a:ln>
          </p:spPr>
          <p:txBody>
            <a:bodyPr wrap="none" anchor="ctr"/>
            <a:lstStyle/>
            <a:p>
              <a:endParaRPr lang="en-US" b="0" dirty="0">
                <a:latin typeface="Roboto Regular" charset="0"/>
                <a:cs typeface="Roboto Regular" charset="0"/>
              </a:endParaRPr>
            </a:p>
          </p:txBody>
        </p:sp>
        <p:sp>
          <p:nvSpPr>
            <p:cNvPr id="11" name="Text Box 10"/>
            <p:cNvSpPr txBox="1">
              <a:spLocks noChangeArrowheads="1"/>
            </p:cNvSpPr>
            <p:nvPr>
              <p:custDataLst>
                <p:tags r:id="rId10"/>
              </p:custDataLst>
            </p:nvPr>
          </p:nvSpPr>
          <p:spPr bwMode="auto">
            <a:xfrm>
              <a:off x="192" y="3504"/>
              <a:ext cx="412" cy="252"/>
            </a:xfrm>
            <a:prstGeom prst="rect">
              <a:avLst/>
            </a:prstGeom>
            <a:noFill/>
            <a:ln w="25400">
              <a:noFill/>
              <a:miter lim="800000"/>
              <a:headEnd/>
              <a:tailEnd/>
            </a:ln>
          </p:spPr>
          <p:txBody>
            <a:bodyPr wrap="none">
              <a:spAutoFit/>
            </a:bodyPr>
            <a:lstStyle/>
            <a:p>
              <a:pPr>
                <a:lnSpc>
                  <a:spcPct val="100000"/>
                </a:lnSpc>
              </a:pPr>
              <a:r>
                <a:rPr lang="en-US" sz="2000" b="0" dirty="0">
                  <a:latin typeface="Calibri" panose="020F0502020204030204" pitchFamily="34" charset="0"/>
                  <a:cs typeface="Calibri" panose="020F0502020204030204" pitchFamily="34" charset="0"/>
                </a:rPr>
                <a:t>0.0V</a:t>
              </a:r>
            </a:p>
          </p:txBody>
        </p:sp>
        <p:sp>
          <p:nvSpPr>
            <p:cNvPr id="12" name="Text Box 11"/>
            <p:cNvSpPr txBox="1">
              <a:spLocks noChangeArrowheads="1"/>
            </p:cNvSpPr>
            <p:nvPr>
              <p:custDataLst>
                <p:tags r:id="rId11"/>
              </p:custDataLst>
            </p:nvPr>
          </p:nvSpPr>
          <p:spPr bwMode="auto">
            <a:xfrm>
              <a:off x="192" y="3264"/>
              <a:ext cx="412" cy="252"/>
            </a:xfrm>
            <a:prstGeom prst="rect">
              <a:avLst/>
            </a:prstGeom>
            <a:noFill/>
            <a:ln w="25400">
              <a:noFill/>
              <a:miter lim="800000"/>
              <a:headEnd/>
              <a:tailEnd/>
            </a:ln>
          </p:spPr>
          <p:txBody>
            <a:bodyPr wrap="none">
              <a:spAutoFit/>
            </a:bodyPr>
            <a:lstStyle/>
            <a:p>
              <a:pPr>
                <a:lnSpc>
                  <a:spcPct val="100000"/>
                </a:lnSpc>
              </a:pPr>
              <a:r>
                <a:rPr lang="en-US" sz="2000" b="0" dirty="0">
                  <a:latin typeface="Calibri" panose="020F0502020204030204" pitchFamily="34" charset="0"/>
                  <a:cs typeface="Calibri" panose="020F0502020204030204" pitchFamily="34" charset="0"/>
                </a:rPr>
                <a:t>0.5V</a:t>
              </a:r>
            </a:p>
          </p:txBody>
        </p:sp>
        <p:sp>
          <p:nvSpPr>
            <p:cNvPr id="13" name="Text Box 12"/>
            <p:cNvSpPr txBox="1">
              <a:spLocks noChangeArrowheads="1"/>
            </p:cNvSpPr>
            <p:nvPr>
              <p:custDataLst>
                <p:tags r:id="rId12"/>
              </p:custDataLst>
            </p:nvPr>
          </p:nvSpPr>
          <p:spPr bwMode="auto">
            <a:xfrm>
              <a:off x="192" y="2880"/>
              <a:ext cx="412" cy="252"/>
            </a:xfrm>
            <a:prstGeom prst="rect">
              <a:avLst/>
            </a:prstGeom>
            <a:noFill/>
            <a:ln w="25400">
              <a:noFill/>
              <a:miter lim="800000"/>
              <a:headEnd/>
              <a:tailEnd/>
            </a:ln>
          </p:spPr>
          <p:txBody>
            <a:bodyPr wrap="none">
              <a:spAutoFit/>
            </a:bodyPr>
            <a:lstStyle/>
            <a:p>
              <a:pPr>
                <a:lnSpc>
                  <a:spcPct val="100000"/>
                </a:lnSpc>
              </a:pPr>
              <a:r>
                <a:rPr lang="en-US" sz="2000" b="0" dirty="0">
                  <a:latin typeface="Calibri" panose="020F0502020204030204" pitchFamily="34" charset="0"/>
                  <a:cs typeface="Calibri" panose="020F0502020204030204" pitchFamily="34" charset="0"/>
                </a:rPr>
                <a:t>2.8V</a:t>
              </a:r>
            </a:p>
          </p:txBody>
        </p:sp>
        <p:sp>
          <p:nvSpPr>
            <p:cNvPr id="14" name="Text Box 13"/>
            <p:cNvSpPr txBox="1">
              <a:spLocks noChangeArrowheads="1"/>
            </p:cNvSpPr>
            <p:nvPr>
              <p:custDataLst>
                <p:tags r:id="rId13"/>
              </p:custDataLst>
            </p:nvPr>
          </p:nvSpPr>
          <p:spPr bwMode="auto">
            <a:xfrm>
              <a:off x="192" y="2640"/>
              <a:ext cx="412" cy="252"/>
            </a:xfrm>
            <a:prstGeom prst="rect">
              <a:avLst/>
            </a:prstGeom>
            <a:noFill/>
            <a:ln w="25400">
              <a:noFill/>
              <a:miter lim="800000"/>
              <a:headEnd/>
              <a:tailEnd/>
            </a:ln>
          </p:spPr>
          <p:txBody>
            <a:bodyPr wrap="none">
              <a:spAutoFit/>
            </a:bodyPr>
            <a:lstStyle/>
            <a:p>
              <a:pPr>
                <a:lnSpc>
                  <a:spcPct val="100000"/>
                </a:lnSpc>
              </a:pPr>
              <a:r>
                <a:rPr lang="en-US" sz="2000" b="0" dirty="0">
                  <a:latin typeface="Calibri" panose="020F0502020204030204" pitchFamily="34" charset="0"/>
                  <a:cs typeface="Calibri" panose="020F0502020204030204" pitchFamily="34" charset="0"/>
                </a:rPr>
                <a:t>3.3V</a:t>
              </a:r>
            </a:p>
          </p:txBody>
        </p:sp>
        <p:sp>
          <p:nvSpPr>
            <p:cNvPr id="15" name="Line 14"/>
            <p:cNvSpPr>
              <a:spLocks noChangeShapeType="1"/>
            </p:cNvSpPr>
            <p:nvPr>
              <p:custDataLst>
                <p:tags r:id="rId14"/>
              </p:custDataLst>
            </p:nvPr>
          </p:nvSpPr>
          <p:spPr bwMode="auto">
            <a:xfrm>
              <a:off x="768" y="2496"/>
              <a:ext cx="1392" cy="0"/>
            </a:xfrm>
            <a:prstGeom prst="line">
              <a:avLst/>
            </a:prstGeom>
            <a:noFill/>
            <a:ln w="25400">
              <a:solidFill>
                <a:schemeClr val="tx1"/>
              </a:solidFill>
              <a:round/>
              <a:headEnd type="triangle" w="med" len="med"/>
              <a:tailEnd type="triangle" w="med" len="med"/>
            </a:ln>
          </p:spPr>
          <p:txBody>
            <a:bodyPr wrap="none" anchor="ctr"/>
            <a:lstStyle/>
            <a:p>
              <a:endParaRPr lang="en-US" b="0" dirty="0">
                <a:latin typeface="Roboto Regular" charset="0"/>
                <a:cs typeface="Roboto Regular" charset="0"/>
              </a:endParaRPr>
            </a:p>
          </p:txBody>
        </p:sp>
        <p:sp>
          <p:nvSpPr>
            <p:cNvPr id="16" name="Line 15"/>
            <p:cNvSpPr>
              <a:spLocks noChangeShapeType="1"/>
            </p:cNvSpPr>
            <p:nvPr>
              <p:custDataLst>
                <p:tags r:id="rId15"/>
              </p:custDataLst>
            </p:nvPr>
          </p:nvSpPr>
          <p:spPr bwMode="auto">
            <a:xfrm>
              <a:off x="2352" y="2496"/>
              <a:ext cx="1440" cy="0"/>
            </a:xfrm>
            <a:prstGeom prst="line">
              <a:avLst/>
            </a:prstGeom>
            <a:noFill/>
            <a:ln w="25400">
              <a:solidFill>
                <a:schemeClr val="tx1"/>
              </a:solidFill>
              <a:round/>
              <a:headEnd type="triangle" w="med" len="med"/>
              <a:tailEnd type="triangle" w="med" len="med"/>
            </a:ln>
          </p:spPr>
          <p:txBody>
            <a:bodyPr wrap="none" anchor="ctr"/>
            <a:lstStyle/>
            <a:p>
              <a:endParaRPr lang="en-US" b="0" dirty="0">
                <a:latin typeface="Roboto Regular" charset="0"/>
                <a:cs typeface="Roboto Regular" charset="0"/>
              </a:endParaRPr>
            </a:p>
          </p:txBody>
        </p:sp>
        <p:sp>
          <p:nvSpPr>
            <p:cNvPr id="17" name="Line 16"/>
            <p:cNvSpPr>
              <a:spLocks noChangeShapeType="1"/>
            </p:cNvSpPr>
            <p:nvPr>
              <p:custDataLst>
                <p:tags r:id="rId16"/>
              </p:custDataLst>
            </p:nvPr>
          </p:nvSpPr>
          <p:spPr bwMode="auto">
            <a:xfrm>
              <a:off x="3984" y="2496"/>
              <a:ext cx="480" cy="0"/>
            </a:xfrm>
            <a:prstGeom prst="line">
              <a:avLst/>
            </a:prstGeom>
            <a:noFill/>
            <a:ln w="25400">
              <a:solidFill>
                <a:schemeClr val="tx1"/>
              </a:solidFill>
              <a:round/>
              <a:headEnd type="triangle" w="med" len="med"/>
              <a:tailEnd type="triangle" w="med" len="med"/>
            </a:ln>
          </p:spPr>
          <p:txBody>
            <a:bodyPr wrap="none" anchor="ctr"/>
            <a:lstStyle/>
            <a:p>
              <a:endParaRPr lang="en-US" b="0" dirty="0">
                <a:latin typeface="Roboto Regular" charset="0"/>
                <a:cs typeface="Roboto Regular" charset="0"/>
              </a:endParaRPr>
            </a:p>
          </p:txBody>
        </p:sp>
        <p:sp>
          <p:nvSpPr>
            <p:cNvPr id="18" name="Line 17"/>
            <p:cNvSpPr>
              <a:spLocks noChangeShapeType="1"/>
            </p:cNvSpPr>
            <p:nvPr>
              <p:custDataLst>
                <p:tags r:id="rId17"/>
              </p:custDataLst>
            </p:nvPr>
          </p:nvSpPr>
          <p:spPr bwMode="auto">
            <a:xfrm>
              <a:off x="2160" y="2448"/>
              <a:ext cx="0" cy="1008"/>
            </a:xfrm>
            <a:prstGeom prst="line">
              <a:avLst/>
            </a:prstGeom>
            <a:noFill/>
            <a:ln w="12700">
              <a:solidFill>
                <a:schemeClr val="tx1"/>
              </a:solidFill>
              <a:round/>
              <a:headEnd/>
              <a:tailEnd/>
            </a:ln>
          </p:spPr>
          <p:txBody>
            <a:bodyPr wrap="none" anchor="ctr"/>
            <a:lstStyle/>
            <a:p>
              <a:endParaRPr lang="en-US" b="0" dirty="0">
                <a:latin typeface="Roboto Regular" charset="0"/>
                <a:cs typeface="Roboto Regular" charset="0"/>
              </a:endParaRPr>
            </a:p>
          </p:txBody>
        </p:sp>
        <p:sp>
          <p:nvSpPr>
            <p:cNvPr id="19" name="Line 18"/>
            <p:cNvSpPr>
              <a:spLocks noChangeShapeType="1"/>
            </p:cNvSpPr>
            <p:nvPr>
              <p:custDataLst>
                <p:tags r:id="rId18"/>
              </p:custDataLst>
            </p:nvPr>
          </p:nvSpPr>
          <p:spPr bwMode="auto">
            <a:xfrm>
              <a:off x="2352" y="2448"/>
              <a:ext cx="0" cy="576"/>
            </a:xfrm>
            <a:prstGeom prst="line">
              <a:avLst/>
            </a:prstGeom>
            <a:noFill/>
            <a:ln w="12700">
              <a:solidFill>
                <a:schemeClr val="tx1"/>
              </a:solidFill>
              <a:round/>
              <a:headEnd/>
              <a:tailEnd/>
            </a:ln>
          </p:spPr>
          <p:txBody>
            <a:bodyPr wrap="none" anchor="ctr"/>
            <a:lstStyle/>
            <a:p>
              <a:endParaRPr lang="en-US" b="0" dirty="0">
                <a:latin typeface="Roboto Regular" charset="0"/>
                <a:cs typeface="Roboto Regular" charset="0"/>
              </a:endParaRPr>
            </a:p>
          </p:txBody>
        </p:sp>
        <p:sp>
          <p:nvSpPr>
            <p:cNvPr id="20" name="Line 19"/>
            <p:cNvSpPr>
              <a:spLocks noChangeShapeType="1"/>
            </p:cNvSpPr>
            <p:nvPr>
              <p:custDataLst>
                <p:tags r:id="rId19"/>
              </p:custDataLst>
            </p:nvPr>
          </p:nvSpPr>
          <p:spPr bwMode="auto">
            <a:xfrm>
              <a:off x="3792" y="2448"/>
              <a:ext cx="0" cy="576"/>
            </a:xfrm>
            <a:prstGeom prst="line">
              <a:avLst/>
            </a:prstGeom>
            <a:noFill/>
            <a:ln w="12700">
              <a:solidFill>
                <a:schemeClr val="tx1"/>
              </a:solidFill>
              <a:round/>
              <a:headEnd/>
              <a:tailEnd/>
            </a:ln>
          </p:spPr>
          <p:txBody>
            <a:bodyPr wrap="none" anchor="ctr"/>
            <a:lstStyle/>
            <a:p>
              <a:endParaRPr lang="en-US" b="0" dirty="0">
                <a:latin typeface="Roboto Regular" charset="0"/>
                <a:cs typeface="Roboto Regular" charset="0"/>
              </a:endParaRPr>
            </a:p>
          </p:txBody>
        </p:sp>
        <p:sp>
          <p:nvSpPr>
            <p:cNvPr id="21" name="Line 20"/>
            <p:cNvSpPr>
              <a:spLocks noChangeShapeType="1"/>
            </p:cNvSpPr>
            <p:nvPr>
              <p:custDataLst>
                <p:tags r:id="rId20"/>
              </p:custDataLst>
            </p:nvPr>
          </p:nvSpPr>
          <p:spPr bwMode="auto">
            <a:xfrm>
              <a:off x="3984" y="2448"/>
              <a:ext cx="0" cy="960"/>
            </a:xfrm>
            <a:prstGeom prst="line">
              <a:avLst/>
            </a:prstGeom>
            <a:noFill/>
            <a:ln w="12700">
              <a:solidFill>
                <a:schemeClr val="tx1"/>
              </a:solidFill>
              <a:round/>
              <a:headEnd/>
              <a:tailEnd/>
            </a:ln>
          </p:spPr>
          <p:txBody>
            <a:bodyPr wrap="none" anchor="ctr"/>
            <a:lstStyle/>
            <a:p>
              <a:endParaRPr lang="en-US" b="0" dirty="0">
                <a:latin typeface="Roboto Regular" charset="0"/>
                <a:cs typeface="Roboto Regular" charset="0"/>
              </a:endParaRPr>
            </a:p>
          </p:txBody>
        </p:sp>
        <p:sp>
          <p:nvSpPr>
            <p:cNvPr id="22" name="Text Box 21"/>
            <p:cNvSpPr txBox="1">
              <a:spLocks noChangeArrowheads="1"/>
            </p:cNvSpPr>
            <p:nvPr>
              <p:custDataLst>
                <p:tags r:id="rId21"/>
              </p:custDataLst>
            </p:nvPr>
          </p:nvSpPr>
          <p:spPr bwMode="auto">
            <a:xfrm>
              <a:off x="1296" y="2388"/>
              <a:ext cx="298" cy="252"/>
            </a:xfrm>
            <a:prstGeom prst="rect">
              <a:avLst/>
            </a:prstGeom>
            <a:solidFill>
              <a:schemeClr val="bg1"/>
            </a:solidFill>
            <a:ln w="25400">
              <a:noFill/>
              <a:miter lim="800000"/>
              <a:headEnd/>
              <a:tailEnd/>
            </a:ln>
          </p:spPr>
          <p:txBody>
            <a:bodyPr>
              <a:spAutoFit/>
            </a:bodyPr>
            <a:lstStyle/>
            <a:p>
              <a:pPr algn="ctr">
                <a:lnSpc>
                  <a:spcPct val="100000"/>
                </a:lnSpc>
              </a:pPr>
              <a:r>
                <a:rPr lang="en-US" sz="2000" b="0" dirty="0">
                  <a:latin typeface="Calibri" panose="020F0502020204030204" pitchFamily="34" charset="0"/>
                  <a:cs typeface="Calibri" panose="020F0502020204030204" pitchFamily="34" charset="0"/>
                </a:rPr>
                <a:t>0</a:t>
              </a:r>
            </a:p>
          </p:txBody>
        </p:sp>
        <p:sp>
          <p:nvSpPr>
            <p:cNvPr id="23" name="Text Box 22"/>
            <p:cNvSpPr txBox="1">
              <a:spLocks noChangeArrowheads="1"/>
            </p:cNvSpPr>
            <p:nvPr>
              <p:custDataLst>
                <p:tags r:id="rId22"/>
              </p:custDataLst>
            </p:nvPr>
          </p:nvSpPr>
          <p:spPr bwMode="auto">
            <a:xfrm>
              <a:off x="2832" y="2388"/>
              <a:ext cx="298" cy="252"/>
            </a:xfrm>
            <a:prstGeom prst="rect">
              <a:avLst/>
            </a:prstGeom>
            <a:solidFill>
              <a:schemeClr val="bg1"/>
            </a:solidFill>
            <a:ln w="25400">
              <a:noFill/>
              <a:miter lim="800000"/>
              <a:headEnd/>
              <a:tailEnd/>
            </a:ln>
          </p:spPr>
          <p:txBody>
            <a:bodyPr>
              <a:spAutoFit/>
            </a:bodyPr>
            <a:lstStyle/>
            <a:p>
              <a:pPr algn="ctr">
                <a:lnSpc>
                  <a:spcPct val="100000"/>
                </a:lnSpc>
              </a:pPr>
              <a:r>
                <a:rPr lang="en-US" sz="2000" b="0" dirty="0">
                  <a:latin typeface="Calibri" panose="020F0502020204030204" pitchFamily="34" charset="0"/>
                  <a:cs typeface="Calibri" panose="020F0502020204030204" pitchFamily="34" charset="0"/>
                </a:rPr>
                <a:t>1</a:t>
              </a:r>
            </a:p>
          </p:txBody>
        </p:sp>
        <p:sp>
          <p:nvSpPr>
            <p:cNvPr id="24" name="Text Box 23"/>
            <p:cNvSpPr txBox="1">
              <a:spLocks noChangeArrowheads="1"/>
            </p:cNvSpPr>
            <p:nvPr>
              <p:custDataLst>
                <p:tags r:id="rId23"/>
              </p:custDataLst>
            </p:nvPr>
          </p:nvSpPr>
          <p:spPr bwMode="auto">
            <a:xfrm>
              <a:off x="4128" y="2388"/>
              <a:ext cx="192" cy="252"/>
            </a:xfrm>
            <a:prstGeom prst="rect">
              <a:avLst/>
            </a:prstGeom>
            <a:solidFill>
              <a:schemeClr val="bg1"/>
            </a:solidFill>
            <a:ln w="25400">
              <a:noFill/>
              <a:miter lim="800000"/>
              <a:headEnd/>
              <a:tailEnd/>
            </a:ln>
          </p:spPr>
          <p:txBody>
            <a:bodyPr>
              <a:spAutoFit/>
            </a:bodyPr>
            <a:lstStyle/>
            <a:p>
              <a:pPr algn="ctr">
                <a:lnSpc>
                  <a:spcPct val="100000"/>
                </a:lnSpc>
              </a:pPr>
              <a:r>
                <a:rPr lang="en-US" sz="2000" b="0" dirty="0">
                  <a:latin typeface="Calibri" panose="020F0502020204030204" pitchFamily="34" charset="0"/>
                  <a:cs typeface="Calibri" panose="020F0502020204030204" pitchFamily="34" charset="0"/>
                </a:rPr>
                <a:t>0</a:t>
              </a:r>
            </a:p>
          </p:txBody>
        </p:sp>
        <p:sp>
          <p:nvSpPr>
            <p:cNvPr id="25" name="Line 24"/>
            <p:cNvSpPr>
              <a:spLocks noChangeShapeType="1"/>
            </p:cNvSpPr>
            <p:nvPr>
              <p:custDataLst>
                <p:tags r:id="rId24"/>
              </p:custDataLst>
            </p:nvPr>
          </p:nvSpPr>
          <p:spPr bwMode="auto">
            <a:xfrm flipH="1">
              <a:off x="624" y="3408"/>
              <a:ext cx="144" cy="0"/>
            </a:xfrm>
            <a:prstGeom prst="line">
              <a:avLst/>
            </a:prstGeom>
            <a:noFill/>
            <a:ln w="25400">
              <a:solidFill>
                <a:schemeClr val="tx1"/>
              </a:solidFill>
              <a:round/>
              <a:headEnd/>
              <a:tailEnd/>
            </a:ln>
          </p:spPr>
          <p:txBody>
            <a:bodyPr wrap="none" anchor="ctr"/>
            <a:lstStyle/>
            <a:p>
              <a:endParaRPr lang="en-US" b="0" dirty="0">
                <a:latin typeface="Roboto Regular" charset="0"/>
                <a:cs typeface="Roboto Regular" charset="0"/>
              </a:endParaRPr>
            </a:p>
          </p:txBody>
        </p:sp>
        <p:sp>
          <p:nvSpPr>
            <p:cNvPr id="26" name="Line 25"/>
            <p:cNvSpPr>
              <a:spLocks noChangeShapeType="1"/>
            </p:cNvSpPr>
            <p:nvPr>
              <p:custDataLst>
                <p:tags r:id="rId25"/>
              </p:custDataLst>
            </p:nvPr>
          </p:nvSpPr>
          <p:spPr bwMode="auto">
            <a:xfrm flipH="1">
              <a:off x="624" y="3024"/>
              <a:ext cx="144" cy="0"/>
            </a:xfrm>
            <a:prstGeom prst="line">
              <a:avLst/>
            </a:prstGeom>
            <a:noFill/>
            <a:ln w="25400">
              <a:solidFill>
                <a:schemeClr val="tx1"/>
              </a:solidFill>
              <a:round/>
              <a:headEnd/>
              <a:tailEnd/>
            </a:ln>
          </p:spPr>
          <p:txBody>
            <a:bodyPr wrap="none" anchor="ctr"/>
            <a:lstStyle/>
            <a:p>
              <a:endParaRPr lang="en-US" b="0" dirty="0">
                <a:latin typeface="Roboto Regular" charset="0"/>
                <a:cs typeface="Roboto Regular" charset="0"/>
              </a:endParaRPr>
            </a:p>
          </p:txBody>
        </p:sp>
      </p:grpSp>
    </p:spTree>
    <p:extLst>
      <p:ext uri="{BB962C8B-B14F-4D97-AF65-F5344CB8AC3E}">
        <p14:creationId xmlns:p14="http://schemas.microsoft.com/office/powerpoint/2010/main" val="89880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custDataLst>
              <p:tags r:id="rId1"/>
            </p:custDataLst>
          </p:nvPr>
        </p:nvSpPr>
        <p:spPr bwMode="auto">
          <a:xfrm>
            <a:off x="838200" y="1524000"/>
            <a:ext cx="2803776" cy="2588095"/>
          </a:xfrm>
          <a:prstGeom prst="roundRect">
            <a:avLst/>
          </a:prstGeom>
          <a:solidFill>
            <a:srgbClr val="FFFF99"/>
          </a:solid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Roboto Regular" charset="0"/>
            </a:endParaRPr>
          </a:p>
        </p:txBody>
      </p:sp>
      <p:sp>
        <p:nvSpPr>
          <p:cNvPr id="14337" name="Rectangle 1"/>
          <p:cNvSpPr>
            <a:spLocks noGrp="1" noChangeArrowheads="1"/>
          </p:cNvSpPr>
          <p:nvPr>
            <p:ph type="title"/>
            <p:custDataLst>
              <p:tags r:id="rId2"/>
            </p:custDataLst>
          </p:nvPr>
        </p:nvSpPr>
        <p:spPr>
          <a:ln/>
          <a:extLst>
            <a:ext uri="{91240B29-F687-4F45-9708-019B960494DF}">
              <a14:hiddenLine xmlns:a14="http://schemas.microsoft.com/office/drawing/2010/main" w="9360">
                <a:solidFill>
                  <a:srgbClr val="000000"/>
                </a:solidFill>
                <a:round/>
                <a:headEnd/>
                <a:tailEnd/>
              </a14:hiddenLine>
            </a:ext>
          </a:extLst>
        </p:spPr>
        <p:txBody>
          <a:bodyPr lIns="91440" tIns="45720" rIns="91440" bIns="45720" anchor="ctr"/>
          <a:lstStyle/>
          <a:p>
            <a:r>
              <a:rPr lang="en-US" dirty="0"/>
              <a:t>Hardware:  351 View</a:t>
            </a:r>
            <a:r>
              <a:rPr lang="en-US" dirty="0">
                <a:solidFill>
                  <a:schemeClr val="bg1">
                    <a:lumMod val="65000"/>
                  </a:schemeClr>
                </a:solidFill>
              </a:rPr>
              <a:t> (version 0)</a:t>
            </a:r>
          </a:p>
        </p:txBody>
      </p:sp>
      <p:sp>
        <p:nvSpPr>
          <p:cNvPr id="4" name="Content Placeholder 3"/>
          <p:cNvSpPr>
            <a:spLocks noGrp="1"/>
          </p:cNvSpPr>
          <p:nvPr>
            <p:ph idx="1"/>
            <p:custDataLst>
              <p:tags r:id="rId3"/>
            </p:custDataLst>
          </p:nvPr>
        </p:nvSpPr>
        <p:spPr>
          <a:xfrm>
            <a:off x="396875" y="4343399"/>
            <a:ext cx="8366125" cy="2286001"/>
          </a:xfrm>
        </p:spPr>
        <p:txBody>
          <a:bodyPr/>
          <a:lstStyle/>
          <a:p>
            <a:r>
              <a:rPr lang="en-US" dirty="0"/>
              <a:t>To execute an instruction, the CPU must:</a:t>
            </a:r>
          </a:p>
          <a:p>
            <a:pPr marL="820674" lvl="1" indent="-457200">
              <a:buFont typeface="+mj-lt"/>
              <a:buAutoNum type="arabicParenR"/>
            </a:pPr>
            <a:r>
              <a:rPr lang="en-US" dirty="0"/>
              <a:t>Fetch the instruction</a:t>
            </a:r>
          </a:p>
          <a:p>
            <a:pPr marL="820674" lvl="1" indent="-457200">
              <a:buFont typeface="+mj-lt"/>
              <a:buAutoNum type="arabicParenR"/>
            </a:pPr>
            <a:r>
              <a:rPr lang="en-US" dirty="0"/>
              <a:t>(if applicable) Fetch data needed by the instruction</a:t>
            </a:r>
          </a:p>
          <a:p>
            <a:pPr marL="820674" lvl="1" indent="-457200">
              <a:buFont typeface="+mj-lt"/>
              <a:buAutoNum type="arabicParenR"/>
            </a:pPr>
            <a:r>
              <a:rPr lang="en-US" dirty="0"/>
              <a:t>Perform the specified computation</a:t>
            </a:r>
          </a:p>
          <a:p>
            <a:pPr marL="820674" lvl="1" indent="-457200">
              <a:buFont typeface="+mj-lt"/>
              <a:buAutoNum type="arabicParenR"/>
            </a:pPr>
            <a:r>
              <a:rPr lang="en-US" dirty="0"/>
              <a:t>(if applicable) Write the result back to memory</a:t>
            </a:r>
            <a:endParaRPr lang="en-US" sz="2800" dirty="0"/>
          </a:p>
          <a:p>
            <a:endParaRPr lang="en-US" sz="3200" dirty="0"/>
          </a:p>
        </p:txBody>
      </p:sp>
      <p:sp>
        <p:nvSpPr>
          <p:cNvPr id="2" name="Slide Number Placeholder 1"/>
          <p:cNvSpPr>
            <a:spLocks noGrp="1"/>
          </p:cNvSpPr>
          <p:nvPr>
            <p:ph type="sldNum" sz="quarter" idx="10"/>
            <p:custDataLst>
              <p:tags r:id="rId4"/>
            </p:custDataLst>
          </p:nvPr>
        </p:nvSpPr>
        <p:spPr/>
        <p:txBody>
          <a:bodyPr/>
          <a:lstStyle/>
          <a:p>
            <a:fld id="{7CBE8339-D2AD-46DC-A898-FD1E949067F0}" type="slidenum">
              <a:rPr lang="en-US" smtClean="0"/>
              <a:pPr/>
              <a:t>22</a:t>
            </a:fld>
            <a:endParaRPr lang="en-US"/>
          </a:p>
        </p:txBody>
      </p:sp>
      <p:sp>
        <p:nvSpPr>
          <p:cNvPr id="14376" name="Rectangle 40"/>
          <p:cNvSpPr>
            <a:spLocks noChangeArrowheads="1"/>
          </p:cNvSpPr>
          <p:nvPr>
            <p:custDataLst>
              <p:tags r:id="rId5"/>
            </p:custDataLst>
          </p:nvPr>
        </p:nvSpPr>
        <p:spPr bwMode="auto">
          <a:xfrm>
            <a:off x="6038850" y="1227138"/>
            <a:ext cx="2114550" cy="2971800"/>
          </a:xfrm>
          <a:prstGeom prst="rect">
            <a:avLst/>
          </a:prstGeom>
          <a:solidFill>
            <a:srgbClr val="50CC97"/>
          </a:solidFill>
          <a:ln w="9525">
            <a:solidFill>
              <a:srgbClr val="000000"/>
            </a:solidFill>
            <a:round/>
            <a:headEnd/>
            <a:tailEnd/>
          </a:ln>
          <a:effectLst/>
        </p:spPr>
        <p:txBody>
          <a:bodyPr wrap="none" lIns="90000" tIns="60876" rIns="90000" bIns="45000" anchor="ctr"/>
          <a:lstStyle/>
          <a:p>
            <a:pPr algn="ctr">
              <a:tabLst>
                <a:tab pos="723900" algn="l"/>
                <a:tab pos="1447800" algn="l"/>
              </a:tabLst>
            </a:pPr>
            <a:r>
              <a:rPr lang="en-US" sz="3600" b="0" dirty="0">
                <a:solidFill>
                  <a:srgbClr val="000000"/>
                </a:solidFill>
                <a:latin typeface="Calibri" panose="020F0502020204030204" pitchFamily="34" charset="0"/>
                <a:cs typeface="Calibri" panose="020F0502020204030204" pitchFamily="34" charset="0"/>
              </a:rPr>
              <a:t>Memory</a:t>
            </a:r>
          </a:p>
        </p:txBody>
      </p:sp>
      <p:sp>
        <p:nvSpPr>
          <p:cNvPr id="14381" name="Text Box 45"/>
          <p:cNvSpPr txBox="1">
            <a:spLocks noChangeArrowheads="1"/>
          </p:cNvSpPr>
          <p:nvPr>
            <p:custDataLst>
              <p:tags r:id="rId6"/>
            </p:custDataLst>
          </p:nvPr>
        </p:nvSpPr>
        <p:spPr bwMode="auto">
          <a:xfrm>
            <a:off x="1143000" y="3358151"/>
            <a:ext cx="6635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lstStyle/>
          <a:p>
            <a:pPr algn="ctr"/>
            <a:r>
              <a:rPr lang="en-US" sz="3600" b="0" dirty="0">
                <a:latin typeface="Calibri" panose="020F0502020204030204" pitchFamily="34" charset="0"/>
                <a:cs typeface="Calibri" panose="020F0502020204030204" pitchFamily="34" charset="0"/>
              </a:rPr>
              <a:t>CPU</a:t>
            </a:r>
          </a:p>
        </p:txBody>
      </p:sp>
      <p:sp>
        <p:nvSpPr>
          <p:cNvPr id="3" name="Cloud 2"/>
          <p:cNvSpPr/>
          <p:nvPr>
            <p:custDataLst>
              <p:tags r:id="rId7"/>
            </p:custDataLst>
          </p:nvPr>
        </p:nvSpPr>
        <p:spPr bwMode="auto">
          <a:xfrm>
            <a:off x="1066800" y="1676400"/>
            <a:ext cx="2362200" cy="1981200"/>
          </a:xfrm>
          <a:prstGeom prst="cloud">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6600" b="0" u="none" strike="noStrike" cap="none" normalizeH="0" baseline="0" dirty="0">
                <a:ln>
                  <a:noFill/>
                </a:ln>
                <a:effectLst/>
                <a:latin typeface="Calibri" panose="020F0502020204030204" pitchFamily="34" charset="0"/>
                <a:cs typeface="Calibri" panose="020F0502020204030204" pitchFamily="34" charset="0"/>
              </a:rPr>
              <a:t>?</a:t>
            </a:r>
          </a:p>
        </p:txBody>
      </p:sp>
      <p:sp>
        <p:nvSpPr>
          <p:cNvPr id="16" name="Text Box 42"/>
          <p:cNvSpPr txBox="1">
            <a:spLocks noChangeArrowheads="1"/>
          </p:cNvSpPr>
          <p:nvPr>
            <p:custDataLst>
              <p:tags r:id="rId8"/>
            </p:custDataLst>
          </p:nvPr>
        </p:nvSpPr>
        <p:spPr bwMode="auto">
          <a:xfrm>
            <a:off x="3657600" y="3200400"/>
            <a:ext cx="219456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pPr algn="ctr"/>
            <a:r>
              <a:rPr lang="en-US" sz="2800" b="0" dirty="0">
                <a:solidFill>
                  <a:srgbClr val="0000FF"/>
                </a:solidFill>
                <a:latin typeface="Calibri" panose="020F0502020204030204" pitchFamily="34" charset="0"/>
                <a:cs typeface="Calibri" panose="020F0502020204030204" pitchFamily="34" charset="0"/>
              </a:rPr>
              <a:t>data</a:t>
            </a:r>
          </a:p>
        </p:txBody>
      </p:sp>
      <p:sp>
        <p:nvSpPr>
          <p:cNvPr id="17" name="Text Box 44"/>
          <p:cNvSpPr txBox="1">
            <a:spLocks noChangeArrowheads="1"/>
          </p:cNvSpPr>
          <p:nvPr>
            <p:custDataLst>
              <p:tags r:id="rId9"/>
            </p:custDataLst>
          </p:nvPr>
        </p:nvSpPr>
        <p:spPr bwMode="auto">
          <a:xfrm>
            <a:off x="3657600" y="1463040"/>
            <a:ext cx="219456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lvl1pPr>
              <a:tabLst>
                <a:tab pos="723900" algn="l"/>
                <a:tab pos="1447800" algn="l"/>
              </a:tabLst>
              <a:defRPr>
                <a:solidFill>
                  <a:srgbClr val="000000"/>
                </a:solidFill>
                <a:latin typeface="Arial" charset="0"/>
                <a:ea typeface="ＭＳ Ｐゴシック" charset="0"/>
                <a:cs typeface="DejaVu Sans" charset="0"/>
              </a:defRPr>
            </a:lvl1pPr>
            <a:lvl2pPr>
              <a:tabLst>
                <a:tab pos="723900" algn="l"/>
                <a:tab pos="1447800" algn="l"/>
              </a:tabLst>
              <a:defRPr>
                <a:solidFill>
                  <a:srgbClr val="000000"/>
                </a:solidFill>
                <a:latin typeface="Arial" charset="0"/>
                <a:ea typeface="ＭＳ Ｐゴシック" charset="0"/>
                <a:cs typeface="DejaVu Sans" charset="0"/>
              </a:defRPr>
            </a:lvl2pPr>
            <a:lvl3pPr>
              <a:tabLst>
                <a:tab pos="723900" algn="l"/>
                <a:tab pos="1447800" algn="l"/>
              </a:tabLst>
              <a:defRPr>
                <a:solidFill>
                  <a:srgbClr val="000000"/>
                </a:solidFill>
                <a:latin typeface="Arial" charset="0"/>
                <a:ea typeface="ＭＳ Ｐゴシック" charset="0"/>
                <a:cs typeface="DejaVu Sans" charset="0"/>
              </a:defRPr>
            </a:lvl3pPr>
            <a:lvl4pPr>
              <a:tabLst>
                <a:tab pos="723900" algn="l"/>
                <a:tab pos="1447800" algn="l"/>
              </a:tabLst>
              <a:defRPr>
                <a:solidFill>
                  <a:srgbClr val="000000"/>
                </a:solidFill>
                <a:latin typeface="Arial" charset="0"/>
                <a:ea typeface="ＭＳ Ｐゴシック" charset="0"/>
                <a:cs typeface="DejaVu Sans" charset="0"/>
              </a:defRPr>
            </a:lvl4pPr>
            <a:lvl5pPr>
              <a:tabLst>
                <a:tab pos="723900" algn="l"/>
                <a:tab pos="14478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9pPr>
          </a:lstStyle>
          <a:p>
            <a:pPr algn="ctr"/>
            <a:r>
              <a:rPr lang="en-US" sz="2800" b="0" dirty="0">
                <a:solidFill>
                  <a:srgbClr val="CC0000"/>
                </a:solidFill>
                <a:latin typeface="Calibri" panose="020F0502020204030204" pitchFamily="34" charset="0"/>
                <a:cs typeface="Calibri" panose="020F0502020204030204" pitchFamily="34" charset="0"/>
              </a:rPr>
              <a:t>instructions</a:t>
            </a:r>
          </a:p>
        </p:txBody>
      </p:sp>
      <p:cxnSp>
        <p:nvCxnSpPr>
          <p:cNvPr id="18" name="AutoShape 41"/>
          <p:cNvCxnSpPr>
            <a:cxnSpLocks noChangeShapeType="1"/>
          </p:cNvCxnSpPr>
          <p:nvPr>
            <p:custDataLst>
              <p:tags r:id="rId10"/>
            </p:custDataLst>
          </p:nvPr>
        </p:nvCxnSpPr>
        <p:spPr bwMode="auto">
          <a:xfrm>
            <a:off x="2926080" y="3017520"/>
            <a:ext cx="3474720" cy="438912"/>
          </a:xfrm>
          <a:prstGeom prst="straightConnector1">
            <a:avLst/>
          </a:prstGeom>
          <a:noFill/>
          <a:ln w="76200" cmpd="sng">
            <a:solidFill>
              <a:srgbClr val="0000FF"/>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22" name="AutoShape 41"/>
          <p:cNvCxnSpPr>
            <a:cxnSpLocks noChangeShapeType="1"/>
          </p:cNvCxnSpPr>
          <p:nvPr>
            <p:custDataLst>
              <p:tags r:id="rId11"/>
            </p:custDataLst>
          </p:nvPr>
        </p:nvCxnSpPr>
        <p:spPr bwMode="auto">
          <a:xfrm flipV="1">
            <a:off x="2926080" y="1932752"/>
            <a:ext cx="3657600" cy="91440"/>
          </a:xfrm>
          <a:prstGeom prst="straightConnector1">
            <a:avLst/>
          </a:prstGeom>
          <a:noFill/>
          <a:ln w="76200" cmpd="sng">
            <a:solidFill>
              <a:srgbClr val="CC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5" name="AutoShape 41"/>
          <p:cNvCxnSpPr>
            <a:cxnSpLocks noChangeShapeType="1"/>
          </p:cNvCxnSpPr>
          <p:nvPr>
            <p:custDataLst>
              <p:tags r:id="rId12"/>
            </p:custDataLst>
          </p:nvPr>
        </p:nvCxnSpPr>
        <p:spPr bwMode="auto">
          <a:xfrm>
            <a:off x="3108960" y="3035808"/>
            <a:ext cx="3474720" cy="438912"/>
          </a:xfrm>
          <a:prstGeom prst="straightConnector1">
            <a:avLst/>
          </a:prstGeom>
          <a:noFill/>
          <a:ln w="76200" cmpd="sng">
            <a:solidFill>
              <a:srgbClr val="0000FF"/>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Tree>
    <p:extLst>
      <p:ext uri="{BB962C8B-B14F-4D97-AF65-F5344CB8AC3E}">
        <p14:creationId xmlns:p14="http://schemas.microsoft.com/office/powerpoint/2010/main" val="27356540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22" presetClass="entr" presetSubtype="2"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Effect transition="in" filter="wipe(right)">
                                      <p:cBhvr>
                                        <p:cTn id="9" dur="500"/>
                                        <p:tgtEl>
                                          <p:spTgt spid="22"/>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22" presetClass="entr" presetSubtype="2"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right)">
                                      <p:cBhvr>
                                        <p:cTn id="19" dur="500"/>
                                        <p:tgtEl>
                                          <p:spTgt spid="18"/>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32" presetClass="emph" presetSubtype="0" fill="hold" grpId="0" nodeType="withEffect">
                                  <p:stCondLst>
                                    <p:cond delay="0"/>
                                  </p:stCondLst>
                                  <p:childTnLst>
                                    <p:animRot by="120000">
                                      <p:cBhvr>
                                        <p:cTn id="28" dur="200" fill="hold">
                                          <p:stCondLst>
                                            <p:cond delay="0"/>
                                          </p:stCondLst>
                                        </p:cTn>
                                        <p:tgtEl>
                                          <p:spTgt spid="3"/>
                                        </p:tgtEl>
                                        <p:attrNameLst>
                                          <p:attrName>r</p:attrName>
                                        </p:attrNameLst>
                                      </p:cBhvr>
                                    </p:animRot>
                                    <p:animRot by="-240000">
                                      <p:cBhvr>
                                        <p:cTn id="29" dur="400" fill="hold">
                                          <p:stCondLst>
                                            <p:cond delay="400"/>
                                          </p:stCondLst>
                                        </p:cTn>
                                        <p:tgtEl>
                                          <p:spTgt spid="3"/>
                                        </p:tgtEl>
                                        <p:attrNameLst>
                                          <p:attrName>r</p:attrName>
                                        </p:attrNameLst>
                                      </p:cBhvr>
                                    </p:animRot>
                                    <p:animRot by="240000">
                                      <p:cBhvr>
                                        <p:cTn id="30" dur="400" fill="hold">
                                          <p:stCondLst>
                                            <p:cond delay="800"/>
                                          </p:stCondLst>
                                        </p:cTn>
                                        <p:tgtEl>
                                          <p:spTgt spid="3"/>
                                        </p:tgtEl>
                                        <p:attrNameLst>
                                          <p:attrName>r</p:attrName>
                                        </p:attrNameLst>
                                      </p:cBhvr>
                                    </p:animRot>
                                    <p:animRot by="-240000">
                                      <p:cBhvr>
                                        <p:cTn id="31" dur="400" fill="hold">
                                          <p:stCondLst>
                                            <p:cond delay="1200"/>
                                          </p:stCondLst>
                                        </p:cTn>
                                        <p:tgtEl>
                                          <p:spTgt spid="3"/>
                                        </p:tgtEl>
                                        <p:attrNameLst>
                                          <p:attrName>r</p:attrName>
                                        </p:attrNameLst>
                                      </p:cBhvr>
                                    </p:animRot>
                                    <p:animRot by="120000">
                                      <p:cBhvr>
                                        <p:cTn id="32" dur="400" fill="hold">
                                          <p:stCondLst>
                                            <p:cond delay="1600"/>
                                          </p:stCondLst>
                                        </p:cTn>
                                        <p:tgtEl>
                                          <p:spTgt spid="3"/>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childTnLst>
                                </p:cTn>
                              </p:par>
                              <p:par>
                                <p:cTn id="37" presetID="22" presetClass="entr" presetSubtype="4"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custDataLst>
              <p:tags r:id="rId1"/>
            </p:custDataLst>
          </p:nvPr>
        </p:nvSpPr>
        <p:spPr bwMode="auto">
          <a:xfrm>
            <a:off x="838200" y="1524000"/>
            <a:ext cx="2803776" cy="2588095"/>
          </a:xfrm>
          <a:prstGeom prst="roundRect">
            <a:avLst/>
          </a:prstGeom>
          <a:solidFill>
            <a:srgbClr val="FFFF99"/>
          </a:solid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Roboto Regular" charset="0"/>
            </a:endParaRPr>
          </a:p>
        </p:txBody>
      </p:sp>
      <p:sp>
        <p:nvSpPr>
          <p:cNvPr id="14337" name="Rectangle 1"/>
          <p:cNvSpPr>
            <a:spLocks noGrp="1" noChangeArrowheads="1"/>
          </p:cNvSpPr>
          <p:nvPr>
            <p:ph type="title"/>
            <p:custDataLst>
              <p:tags r:id="rId2"/>
            </p:custDataLst>
          </p:nvPr>
        </p:nvSpPr>
        <p:spPr>
          <a:ln/>
          <a:extLst>
            <a:ext uri="{91240B29-F687-4F45-9708-019B960494DF}">
              <a14:hiddenLine xmlns:a14="http://schemas.microsoft.com/office/drawing/2010/main" w="9360">
                <a:solidFill>
                  <a:srgbClr val="000000"/>
                </a:solidFill>
                <a:round/>
                <a:headEnd/>
                <a:tailEnd/>
              </a14:hiddenLine>
            </a:ext>
          </a:extLst>
        </p:spPr>
        <p:txBody>
          <a:bodyPr lIns="91440" tIns="45720" rIns="91440" bIns="45720" anchor="ctr"/>
          <a:lstStyle/>
          <a:p>
            <a:r>
              <a:rPr lang="en-US" dirty="0"/>
              <a:t>Hardware:  351 View</a:t>
            </a:r>
            <a:r>
              <a:rPr lang="en-US" dirty="0">
                <a:solidFill>
                  <a:schemeClr val="bg1">
                    <a:lumMod val="65000"/>
                  </a:schemeClr>
                </a:solidFill>
              </a:rPr>
              <a:t> (version 1)</a:t>
            </a:r>
          </a:p>
        </p:txBody>
      </p:sp>
      <p:sp>
        <p:nvSpPr>
          <p:cNvPr id="2" name="Slide Number Placeholder 1"/>
          <p:cNvSpPr>
            <a:spLocks noGrp="1"/>
          </p:cNvSpPr>
          <p:nvPr>
            <p:ph type="sldNum" sz="quarter" idx="10"/>
            <p:custDataLst>
              <p:tags r:id="rId3"/>
            </p:custDataLst>
          </p:nvPr>
        </p:nvSpPr>
        <p:spPr/>
        <p:txBody>
          <a:bodyPr/>
          <a:lstStyle/>
          <a:p>
            <a:fld id="{7CBE8339-D2AD-46DC-A898-FD1E949067F0}" type="slidenum">
              <a:rPr lang="en-US" smtClean="0"/>
              <a:pPr/>
              <a:t>23</a:t>
            </a:fld>
            <a:endParaRPr lang="en-US" dirty="0"/>
          </a:p>
        </p:txBody>
      </p:sp>
      <p:sp>
        <p:nvSpPr>
          <p:cNvPr id="14376" name="Rectangle 40"/>
          <p:cNvSpPr>
            <a:spLocks noChangeArrowheads="1"/>
          </p:cNvSpPr>
          <p:nvPr>
            <p:custDataLst>
              <p:tags r:id="rId4"/>
            </p:custDataLst>
          </p:nvPr>
        </p:nvSpPr>
        <p:spPr bwMode="auto">
          <a:xfrm>
            <a:off x="6038850" y="1227138"/>
            <a:ext cx="2114550" cy="2971800"/>
          </a:xfrm>
          <a:prstGeom prst="rect">
            <a:avLst/>
          </a:prstGeom>
          <a:solidFill>
            <a:srgbClr val="50CC97"/>
          </a:solidFill>
          <a:ln w="9525">
            <a:solidFill>
              <a:srgbClr val="000000"/>
            </a:solidFill>
            <a:round/>
            <a:headEnd/>
            <a:tailEnd/>
          </a:ln>
          <a:effectLst/>
        </p:spPr>
        <p:txBody>
          <a:bodyPr wrap="none" lIns="90000" tIns="60876" rIns="90000" bIns="45000" anchor="ctr"/>
          <a:lstStyle/>
          <a:p>
            <a:pPr algn="ctr">
              <a:tabLst>
                <a:tab pos="723900" algn="l"/>
                <a:tab pos="1447800" algn="l"/>
              </a:tabLst>
            </a:pPr>
            <a:r>
              <a:rPr lang="en-US" sz="3600" b="0" dirty="0">
                <a:solidFill>
                  <a:srgbClr val="000000"/>
                </a:solidFill>
                <a:latin typeface="Calibri" panose="020F0502020204030204" pitchFamily="34" charset="0"/>
                <a:cs typeface="Calibri" panose="020F0502020204030204" pitchFamily="34" charset="0"/>
              </a:rPr>
              <a:t>Memory</a:t>
            </a:r>
          </a:p>
        </p:txBody>
      </p:sp>
      <p:sp>
        <p:nvSpPr>
          <p:cNvPr id="14381" name="Text Box 45"/>
          <p:cNvSpPr txBox="1">
            <a:spLocks noChangeArrowheads="1"/>
          </p:cNvSpPr>
          <p:nvPr>
            <p:custDataLst>
              <p:tags r:id="rId5"/>
            </p:custDataLst>
          </p:nvPr>
        </p:nvSpPr>
        <p:spPr bwMode="auto">
          <a:xfrm>
            <a:off x="1143000" y="3358151"/>
            <a:ext cx="6635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lstStyle/>
          <a:p>
            <a:pPr algn="ctr"/>
            <a:r>
              <a:rPr lang="en-US" sz="3600" b="0" dirty="0">
                <a:latin typeface="Calibri" panose="020F0502020204030204" pitchFamily="34" charset="0"/>
                <a:cs typeface="Calibri" panose="020F0502020204030204" pitchFamily="34" charset="0"/>
              </a:rPr>
              <a:t>CPU</a:t>
            </a:r>
          </a:p>
        </p:txBody>
      </p:sp>
      <p:sp>
        <p:nvSpPr>
          <p:cNvPr id="3" name="Cloud 2"/>
          <p:cNvSpPr/>
          <p:nvPr>
            <p:custDataLst>
              <p:tags r:id="rId6"/>
            </p:custDataLst>
          </p:nvPr>
        </p:nvSpPr>
        <p:spPr bwMode="auto">
          <a:xfrm>
            <a:off x="990600" y="2153355"/>
            <a:ext cx="2514600" cy="1047045"/>
          </a:xfrm>
          <a:prstGeom prst="cloud">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200" b="0" dirty="0">
                <a:latin typeface="Calibri" panose="020F0502020204030204" pitchFamily="34" charset="0"/>
                <a:cs typeface="Calibri" panose="020F0502020204030204" pitchFamily="34" charset="0"/>
              </a:rPr>
              <a:t>take 469</a:t>
            </a:r>
            <a:endParaRPr kumimoji="0" lang="en-US" sz="2200" b="0" u="none" strike="noStrike" cap="none" normalizeH="0" baseline="0" dirty="0">
              <a:ln>
                <a:noFill/>
              </a:ln>
              <a:effectLst/>
              <a:latin typeface="Calibri" panose="020F0502020204030204" pitchFamily="34" charset="0"/>
              <a:cs typeface="Calibri" panose="020F0502020204030204" pitchFamily="34" charset="0"/>
            </a:endParaRPr>
          </a:p>
        </p:txBody>
      </p:sp>
      <p:graphicFrame>
        <p:nvGraphicFramePr>
          <p:cNvPr id="20" name="Group 4"/>
          <p:cNvGraphicFramePr>
            <a:graphicFrameLocks noGrp="1"/>
          </p:cNvGraphicFramePr>
          <p:nvPr>
            <p:custDataLst>
              <p:tags r:id="rId7"/>
            </p:custDataLst>
            <p:extLst>
              <p:ext uri="{D42A27DB-BD31-4B8C-83A1-F6EECF244321}">
                <p14:modId xmlns:p14="http://schemas.microsoft.com/office/powerpoint/2010/main" val="865435802"/>
              </p:ext>
            </p:extLst>
          </p:nvPr>
        </p:nvGraphicFramePr>
        <p:xfrm>
          <a:off x="2194560" y="3383280"/>
          <a:ext cx="1097280" cy="343019"/>
        </p:xfrm>
        <a:graphic>
          <a:graphicData uri="http://schemas.openxmlformats.org/drawingml/2006/table">
            <a:tbl>
              <a:tblPr/>
              <a:tblGrid>
                <a:gridCol w="27432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274320">
                  <a:extLst>
                    <a:ext uri="{9D8B030D-6E8A-4147-A177-3AD203B41FA5}">
                      <a16:colId xmlns:a16="http://schemas.microsoft.com/office/drawing/2014/main" val="20003"/>
                    </a:ext>
                  </a:extLst>
                </a:gridCol>
              </a:tblGrid>
              <a:tr h="323944">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Lst>
                      </a:pPr>
                      <a:endParaRPr kumimoji="0" lang="en-US" sz="1800" b="0" i="0" u="none" strike="noStrike" cap="none" normalizeH="0" baseline="0" dirty="0">
                        <a:ln>
                          <a:noFill/>
                        </a:ln>
                        <a:solidFill>
                          <a:srgbClr val="000000"/>
                        </a:solidFill>
                        <a:effectLst/>
                        <a:latin typeface="Roboto Regular" charset="0"/>
                        <a:ea typeface="ＭＳ Ｐゴシック" charset="0"/>
                        <a:cs typeface="DejaVu Sans" charset="0"/>
                      </a:endParaRPr>
                    </a:p>
                  </a:txBody>
                  <a:tcPr marL="36000" marR="36000" marT="51876" marB="360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Lst>
                      </a:pPr>
                      <a:endParaRPr kumimoji="0" lang="en-US" sz="1800" b="0" i="0" u="none" strike="noStrike" cap="none" normalizeH="0" baseline="0" dirty="0">
                        <a:ln>
                          <a:noFill/>
                        </a:ln>
                        <a:solidFill>
                          <a:srgbClr val="000000"/>
                        </a:solidFill>
                        <a:effectLst/>
                        <a:latin typeface="Roboto Regular" charset="0"/>
                        <a:ea typeface="ＭＳ Ｐゴシック" charset="0"/>
                        <a:cs typeface="DejaVu Sans" charset="0"/>
                      </a:endParaRPr>
                    </a:p>
                  </a:txBody>
                  <a:tcPr marL="36000" marR="36000" marT="51876" marB="360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Lst>
                      </a:pPr>
                      <a:endParaRPr kumimoji="0" lang="en-US" sz="1800" b="0" i="0" u="none" strike="noStrike" cap="none" normalizeH="0" baseline="0" dirty="0">
                        <a:ln>
                          <a:noFill/>
                        </a:ln>
                        <a:solidFill>
                          <a:srgbClr val="000000"/>
                        </a:solidFill>
                        <a:effectLst/>
                        <a:latin typeface="Roboto Regular" charset="0"/>
                        <a:ea typeface="ＭＳ Ｐゴシック" charset="0"/>
                        <a:cs typeface="DejaVu Sans" charset="0"/>
                      </a:endParaRPr>
                    </a:p>
                  </a:txBody>
                  <a:tcPr marL="36000" marR="36000" marT="51876" marB="360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Lst>
                      </a:pPr>
                      <a:endParaRPr kumimoji="0" lang="en-US" sz="1800" b="0" i="0" u="none" strike="noStrike" cap="none" normalizeH="0" baseline="0" dirty="0">
                        <a:ln>
                          <a:noFill/>
                        </a:ln>
                        <a:solidFill>
                          <a:srgbClr val="000000"/>
                        </a:solidFill>
                        <a:effectLst/>
                        <a:latin typeface="Roboto Regular" charset="0"/>
                        <a:ea typeface="ＭＳ Ｐゴシック" charset="0"/>
                        <a:cs typeface="DejaVu Sans" charset="0"/>
                      </a:endParaRPr>
                    </a:p>
                  </a:txBody>
                  <a:tcPr marL="36000" marR="36000" marT="51876" marB="360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00"/>
                  </a:ext>
                </a:extLst>
              </a:tr>
            </a:tbl>
          </a:graphicData>
        </a:graphic>
      </p:graphicFrame>
      <p:grpSp>
        <p:nvGrpSpPr>
          <p:cNvPr id="5" name="Group 4"/>
          <p:cNvGrpSpPr/>
          <p:nvPr/>
        </p:nvGrpSpPr>
        <p:grpSpPr>
          <a:xfrm>
            <a:off x="2045993" y="2819400"/>
            <a:ext cx="1367896" cy="1249680"/>
            <a:chOff x="2045993" y="2819400"/>
            <a:chExt cx="1367896" cy="1249680"/>
          </a:xfrm>
        </p:grpSpPr>
        <p:sp>
          <p:nvSpPr>
            <p:cNvPr id="21" name="Text Box 39"/>
            <p:cNvSpPr txBox="1">
              <a:spLocks noChangeArrowheads="1"/>
            </p:cNvSpPr>
            <p:nvPr>
              <p:custDataLst>
                <p:tags r:id="rId15"/>
              </p:custDataLst>
            </p:nvPr>
          </p:nvSpPr>
          <p:spPr bwMode="auto">
            <a:xfrm>
              <a:off x="2045993" y="3703320"/>
              <a:ext cx="1367896"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pPr algn="ctr"/>
              <a:r>
                <a:rPr lang="en-US" sz="2200" b="0" dirty="0">
                  <a:solidFill>
                    <a:srgbClr val="0000FF"/>
                  </a:solidFill>
                  <a:latin typeface="Calibri" panose="020F0502020204030204" pitchFamily="34" charset="0"/>
                  <a:cs typeface="Calibri" panose="020F0502020204030204" pitchFamily="34" charset="0"/>
                </a:rPr>
                <a:t>registers</a:t>
              </a:r>
            </a:p>
          </p:txBody>
        </p:sp>
        <p:cxnSp>
          <p:nvCxnSpPr>
            <p:cNvPr id="28" name="AutoShape 41"/>
            <p:cNvCxnSpPr>
              <a:cxnSpLocks noChangeShapeType="1"/>
            </p:cNvCxnSpPr>
            <p:nvPr>
              <p:custDataLst>
                <p:tags r:id="rId16"/>
              </p:custDataLst>
            </p:nvPr>
          </p:nvCxnSpPr>
          <p:spPr bwMode="auto">
            <a:xfrm>
              <a:off x="2438400" y="2819400"/>
              <a:ext cx="232363" cy="675853"/>
            </a:xfrm>
            <a:prstGeom prst="straightConnector1">
              <a:avLst/>
            </a:prstGeom>
            <a:noFill/>
            <a:ln w="76200" cmpd="sng">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grpSp>
        <p:nvGrpSpPr>
          <p:cNvPr id="4" name="Group 3"/>
          <p:cNvGrpSpPr/>
          <p:nvPr/>
        </p:nvGrpSpPr>
        <p:grpSpPr>
          <a:xfrm>
            <a:off x="1554480" y="1737360"/>
            <a:ext cx="1371600" cy="731520"/>
            <a:chOff x="1554480" y="1737360"/>
            <a:chExt cx="1371600" cy="731520"/>
          </a:xfrm>
        </p:grpSpPr>
        <p:sp>
          <p:nvSpPr>
            <p:cNvPr id="22" name="Rectangle 38"/>
            <p:cNvSpPr>
              <a:spLocks noChangeArrowheads="1"/>
            </p:cNvSpPr>
            <p:nvPr>
              <p:custDataLst>
                <p:tags r:id="rId13"/>
              </p:custDataLst>
            </p:nvPr>
          </p:nvSpPr>
          <p:spPr bwMode="auto">
            <a:xfrm>
              <a:off x="1554480" y="1737360"/>
              <a:ext cx="1371600" cy="365760"/>
            </a:xfrm>
            <a:prstGeom prst="rect">
              <a:avLst/>
            </a:prstGeom>
            <a:solidFill>
              <a:srgbClr val="FF9999"/>
            </a:solidFill>
            <a:ln w="12700" cmpd="sng">
              <a:solidFill>
                <a:srgbClr val="FF0000"/>
              </a:solidFill>
              <a:round/>
              <a:headEnd/>
              <a:tailEnd/>
            </a:ln>
            <a:effectLst/>
          </p:spPr>
          <p:txBody>
            <a:bodyPr wrap="none" lIns="90000" tIns="60876" rIns="90000" bIns="45000" anchor="ctr"/>
            <a:lstStyle/>
            <a:p>
              <a:pPr algn="ctr"/>
              <a:r>
                <a:rPr lang="en-US" sz="2200" b="0" dirty="0" err="1">
                  <a:solidFill>
                    <a:srgbClr val="CC0000"/>
                  </a:solidFill>
                  <a:latin typeface="Calibri" panose="020F0502020204030204" pitchFamily="34" charset="0"/>
                  <a:cs typeface="Calibri" panose="020F0502020204030204" pitchFamily="34" charset="0"/>
                </a:rPr>
                <a:t>i</a:t>
              </a:r>
              <a:r>
                <a:rPr lang="en-US" sz="2200" b="0" dirty="0">
                  <a:solidFill>
                    <a:srgbClr val="CC0000"/>
                  </a:solidFill>
                  <a:latin typeface="Calibri" panose="020F0502020204030204" pitchFamily="34" charset="0"/>
                  <a:cs typeface="Calibri" panose="020F0502020204030204" pitchFamily="34" charset="0"/>
                </a:rPr>
                <a:t>-cache</a:t>
              </a:r>
            </a:p>
          </p:txBody>
        </p:sp>
        <p:cxnSp>
          <p:nvCxnSpPr>
            <p:cNvPr id="34" name="AutoShape 41"/>
            <p:cNvCxnSpPr>
              <a:cxnSpLocks noChangeShapeType="1"/>
            </p:cNvCxnSpPr>
            <p:nvPr>
              <p:custDataLst>
                <p:tags r:id="rId14"/>
              </p:custDataLst>
            </p:nvPr>
          </p:nvCxnSpPr>
          <p:spPr bwMode="auto">
            <a:xfrm flipV="1">
              <a:off x="2240280" y="2103120"/>
              <a:ext cx="0" cy="365760"/>
            </a:xfrm>
            <a:prstGeom prst="straightConnector1">
              <a:avLst/>
            </a:prstGeom>
            <a:noFill/>
            <a:ln w="76200" cmpd="sng">
              <a:solidFill>
                <a:srgbClr val="CC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sp>
        <p:nvSpPr>
          <p:cNvPr id="23" name="Text Box 42"/>
          <p:cNvSpPr txBox="1">
            <a:spLocks noChangeArrowheads="1"/>
          </p:cNvSpPr>
          <p:nvPr>
            <p:custDataLst>
              <p:tags r:id="rId8"/>
            </p:custDataLst>
          </p:nvPr>
        </p:nvSpPr>
        <p:spPr bwMode="auto">
          <a:xfrm>
            <a:off x="3657600" y="3200400"/>
            <a:ext cx="219456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pPr algn="ctr"/>
            <a:r>
              <a:rPr lang="en-US" sz="2800" b="0" dirty="0">
                <a:solidFill>
                  <a:srgbClr val="0000FF"/>
                </a:solidFill>
                <a:latin typeface="Calibri" panose="020F0502020204030204" pitchFamily="34" charset="0"/>
                <a:cs typeface="Calibri" panose="020F0502020204030204" pitchFamily="34" charset="0"/>
              </a:rPr>
              <a:t>data</a:t>
            </a:r>
          </a:p>
        </p:txBody>
      </p:sp>
      <p:sp>
        <p:nvSpPr>
          <p:cNvPr id="24" name="Text Box 44"/>
          <p:cNvSpPr txBox="1">
            <a:spLocks noChangeArrowheads="1"/>
          </p:cNvSpPr>
          <p:nvPr>
            <p:custDataLst>
              <p:tags r:id="rId9"/>
            </p:custDataLst>
          </p:nvPr>
        </p:nvSpPr>
        <p:spPr bwMode="auto">
          <a:xfrm>
            <a:off x="3657600" y="1463040"/>
            <a:ext cx="219456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lvl1pPr>
              <a:tabLst>
                <a:tab pos="723900" algn="l"/>
                <a:tab pos="1447800" algn="l"/>
              </a:tabLst>
              <a:defRPr>
                <a:solidFill>
                  <a:srgbClr val="000000"/>
                </a:solidFill>
                <a:latin typeface="Arial" charset="0"/>
                <a:ea typeface="ＭＳ Ｐゴシック" charset="0"/>
                <a:cs typeface="DejaVu Sans" charset="0"/>
              </a:defRPr>
            </a:lvl1pPr>
            <a:lvl2pPr>
              <a:tabLst>
                <a:tab pos="723900" algn="l"/>
                <a:tab pos="1447800" algn="l"/>
              </a:tabLst>
              <a:defRPr>
                <a:solidFill>
                  <a:srgbClr val="000000"/>
                </a:solidFill>
                <a:latin typeface="Arial" charset="0"/>
                <a:ea typeface="ＭＳ Ｐゴシック" charset="0"/>
                <a:cs typeface="DejaVu Sans" charset="0"/>
              </a:defRPr>
            </a:lvl2pPr>
            <a:lvl3pPr>
              <a:tabLst>
                <a:tab pos="723900" algn="l"/>
                <a:tab pos="1447800" algn="l"/>
              </a:tabLst>
              <a:defRPr>
                <a:solidFill>
                  <a:srgbClr val="000000"/>
                </a:solidFill>
                <a:latin typeface="Arial" charset="0"/>
                <a:ea typeface="ＭＳ Ｐゴシック" charset="0"/>
                <a:cs typeface="DejaVu Sans" charset="0"/>
              </a:defRPr>
            </a:lvl3pPr>
            <a:lvl4pPr>
              <a:tabLst>
                <a:tab pos="723900" algn="l"/>
                <a:tab pos="1447800" algn="l"/>
              </a:tabLst>
              <a:defRPr>
                <a:solidFill>
                  <a:srgbClr val="000000"/>
                </a:solidFill>
                <a:latin typeface="Arial" charset="0"/>
                <a:ea typeface="ＭＳ Ｐゴシック" charset="0"/>
                <a:cs typeface="DejaVu Sans" charset="0"/>
              </a:defRPr>
            </a:lvl4pPr>
            <a:lvl5pPr>
              <a:tabLst>
                <a:tab pos="723900" algn="l"/>
                <a:tab pos="14478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9pPr>
          </a:lstStyle>
          <a:p>
            <a:pPr algn="ctr"/>
            <a:r>
              <a:rPr lang="en-US" sz="2800" b="0" dirty="0">
                <a:solidFill>
                  <a:srgbClr val="CC0000"/>
                </a:solidFill>
                <a:latin typeface="Calibri" panose="020F0502020204030204" pitchFamily="34" charset="0"/>
                <a:cs typeface="Calibri" panose="020F0502020204030204" pitchFamily="34" charset="0"/>
              </a:rPr>
              <a:t>instructions</a:t>
            </a:r>
          </a:p>
        </p:txBody>
      </p:sp>
      <p:cxnSp>
        <p:nvCxnSpPr>
          <p:cNvPr id="25" name="AutoShape 41"/>
          <p:cNvCxnSpPr>
            <a:cxnSpLocks noChangeShapeType="1"/>
          </p:cNvCxnSpPr>
          <p:nvPr>
            <p:custDataLst>
              <p:tags r:id="rId10"/>
            </p:custDataLst>
          </p:nvPr>
        </p:nvCxnSpPr>
        <p:spPr bwMode="auto">
          <a:xfrm>
            <a:off x="2926080" y="3017520"/>
            <a:ext cx="3657600" cy="457200"/>
          </a:xfrm>
          <a:prstGeom prst="straightConnector1">
            <a:avLst/>
          </a:prstGeom>
          <a:noFill/>
          <a:ln w="76200" cmpd="sng">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27" name="AutoShape 41"/>
          <p:cNvCxnSpPr>
            <a:cxnSpLocks noChangeShapeType="1"/>
          </p:cNvCxnSpPr>
          <p:nvPr>
            <p:custDataLst>
              <p:tags r:id="rId11"/>
            </p:custDataLst>
          </p:nvPr>
        </p:nvCxnSpPr>
        <p:spPr bwMode="auto">
          <a:xfrm flipV="1">
            <a:off x="2926080" y="1932752"/>
            <a:ext cx="3657600" cy="91440"/>
          </a:xfrm>
          <a:prstGeom prst="straightConnector1">
            <a:avLst/>
          </a:prstGeom>
          <a:noFill/>
          <a:ln w="76200" cmpd="sng">
            <a:solidFill>
              <a:srgbClr val="CC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29" name="Content Placeholder 3"/>
          <p:cNvSpPr txBox="1">
            <a:spLocks/>
          </p:cNvSpPr>
          <p:nvPr>
            <p:custDataLst>
              <p:tags r:id="rId12"/>
            </p:custDataLst>
          </p:nvPr>
        </p:nvSpPr>
        <p:spPr bwMode="auto">
          <a:xfrm>
            <a:off x="396875" y="4343399"/>
            <a:ext cx="8366125" cy="22860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800" b="0">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4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spcBef>
                <a:spcPts val="600"/>
              </a:spcBef>
              <a:buFont typeface="Courier New" panose="02070309020205020404" pitchFamily="49" charset="0"/>
              <a:buChar char="o"/>
            </a:pPr>
            <a:r>
              <a:rPr lang="en-US" dirty="0"/>
              <a:t>More CPU details:</a:t>
            </a:r>
          </a:p>
          <a:p>
            <a:pPr lvl="1">
              <a:spcBef>
                <a:spcPts val="600"/>
              </a:spcBef>
            </a:pPr>
            <a:r>
              <a:rPr lang="en-US" b="0" dirty="0"/>
              <a:t>Instructions are held temporarily in the </a:t>
            </a:r>
            <a:r>
              <a:rPr lang="en-US" b="0" dirty="0">
                <a:solidFill>
                  <a:srgbClr val="FF0000"/>
                </a:solidFill>
              </a:rPr>
              <a:t>instruction cache</a:t>
            </a:r>
            <a:endParaRPr lang="en-US" b="0" dirty="0"/>
          </a:p>
          <a:p>
            <a:pPr lvl="1">
              <a:spcBef>
                <a:spcPts val="600"/>
              </a:spcBef>
            </a:pPr>
            <a:r>
              <a:rPr lang="en-US" b="0" dirty="0"/>
              <a:t>Other data are held temporarily in </a:t>
            </a:r>
            <a:r>
              <a:rPr lang="en-US" b="0" dirty="0">
                <a:solidFill>
                  <a:srgbClr val="0000FF"/>
                </a:solidFill>
              </a:rPr>
              <a:t>registers</a:t>
            </a:r>
            <a:endParaRPr lang="en-US" b="0" dirty="0"/>
          </a:p>
          <a:p>
            <a:pPr>
              <a:spcBef>
                <a:spcPts val="600"/>
              </a:spcBef>
              <a:buFont typeface="Courier New" panose="02070309020205020404" pitchFamily="49" charset="0"/>
              <a:buChar char="o"/>
            </a:pPr>
            <a:r>
              <a:rPr lang="en-US" dirty="0">
                <a:solidFill>
                  <a:srgbClr val="FF0000"/>
                </a:solidFill>
              </a:rPr>
              <a:t>Instruction fetching </a:t>
            </a:r>
            <a:r>
              <a:rPr lang="en-US" dirty="0"/>
              <a:t>is hardware-controlled</a:t>
            </a:r>
          </a:p>
          <a:p>
            <a:pPr>
              <a:spcBef>
                <a:spcPts val="600"/>
              </a:spcBef>
              <a:buFont typeface="Courier New" panose="02070309020205020404" pitchFamily="49" charset="0"/>
              <a:buChar char="o"/>
            </a:pPr>
            <a:r>
              <a:rPr lang="en-US" dirty="0">
                <a:solidFill>
                  <a:srgbClr val="0000FF"/>
                </a:solidFill>
              </a:rPr>
              <a:t>Data movement </a:t>
            </a:r>
            <a:r>
              <a:rPr lang="en-US" dirty="0"/>
              <a:t>is programmer-controlled (assembly)</a:t>
            </a:r>
          </a:p>
        </p:txBody>
      </p:sp>
    </p:spTree>
    <p:extLst>
      <p:ext uri="{BB962C8B-B14F-4D97-AF65-F5344CB8AC3E}">
        <p14:creationId xmlns:p14="http://schemas.microsoft.com/office/powerpoint/2010/main" val="39989436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custDataLst>
              <p:tags r:id="rId1"/>
            </p:custDataLst>
          </p:nvPr>
        </p:nvSpPr>
        <p:spPr>
          <a:ln/>
          <a:extLst>
            <a:ext uri="{91240B29-F687-4F45-9708-019B960494DF}">
              <a14:hiddenLine xmlns:a14="http://schemas.microsoft.com/office/drawing/2010/main" w="9360">
                <a:solidFill>
                  <a:srgbClr val="000000"/>
                </a:solidFill>
                <a:round/>
                <a:headEnd/>
                <a:tailEnd/>
              </a14:hiddenLine>
            </a:ext>
          </a:extLst>
        </p:spPr>
        <p:txBody>
          <a:bodyPr lIns="91440" tIns="45720" rIns="91440" bIns="45720" anchor="ctr"/>
          <a:lstStyle/>
          <a:p>
            <a:r>
              <a:rPr lang="en-US" dirty="0"/>
              <a:t>Hardware:  351 View</a:t>
            </a:r>
            <a:r>
              <a:rPr lang="en-US" dirty="0">
                <a:solidFill>
                  <a:schemeClr val="bg1">
                    <a:lumMod val="65000"/>
                  </a:schemeClr>
                </a:solidFill>
              </a:rPr>
              <a:t> (version 1)</a:t>
            </a:r>
          </a:p>
        </p:txBody>
      </p:sp>
      <p:sp>
        <p:nvSpPr>
          <p:cNvPr id="2" name="Slide Number Placeholder 1"/>
          <p:cNvSpPr>
            <a:spLocks noGrp="1"/>
          </p:cNvSpPr>
          <p:nvPr>
            <p:ph type="sldNum" sz="quarter" idx="10"/>
            <p:custDataLst>
              <p:tags r:id="rId2"/>
            </p:custDataLst>
          </p:nvPr>
        </p:nvSpPr>
        <p:spPr/>
        <p:txBody>
          <a:bodyPr/>
          <a:lstStyle/>
          <a:p>
            <a:fld id="{7CBE8339-D2AD-46DC-A898-FD1E949067F0}" type="slidenum">
              <a:rPr lang="en-US" smtClean="0"/>
              <a:pPr/>
              <a:t>24</a:t>
            </a:fld>
            <a:endParaRPr lang="en-US" dirty="0"/>
          </a:p>
        </p:txBody>
      </p:sp>
      <p:sp>
        <p:nvSpPr>
          <p:cNvPr id="14376" name="Rectangle 40"/>
          <p:cNvSpPr>
            <a:spLocks noChangeArrowheads="1"/>
          </p:cNvSpPr>
          <p:nvPr>
            <p:custDataLst>
              <p:tags r:id="rId3"/>
            </p:custDataLst>
          </p:nvPr>
        </p:nvSpPr>
        <p:spPr bwMode="auto">
          <a:xfrm>
            <a:off x="6038850" y="1227138"/>
            <a:ext cx="2114550" cy="2971800"/>
          </a:xfrm>
          <a:prstGeom prst="rect">
            <a:avLst/>
          </a:prstGeom>
          <a:solidFill>
            <a:srgbClr val="50CC97"/>
          </a:solidFill>
          <a:ln w="9525">
            <a:solidFill>
              <a:srgbClr val="000000"/>
            </a:solidFill>
            <a:round/>
            <a:headEnd/>
            <a:tailEnd/>
          </a:ln>
          <a:effectLst/>
        </p:spPr>
        <p:txBody>
          <a:bodyPr wrap="none" lIns="90000" tIns="60876" rIns="90000" bIns="45000" anchor="ctr"/>
          <a:lstStyle/>
          <a:p>
            <a:pPr algn="ctr">
              <a:tabLst>
                <a:tab pos="723900" algn="l"/>
                <a:tab pos="1447800" algn="l"/>
              </a:tabLst>
            </a:pPr>
            <a:r>
              <a:rPr lang="en-US" sz="3600" b="0" dirty="0">
                <a:solidFill>
                  <a:srgbClr val="000000"/>
                </a:solidFill>
                <a:latin typeface="Calibri" panose="020F0502020204030204" pitchFamily="34" charset="0"/>
                <a:cs typeface="Calibri" panose="020F0502020204030204" pitchFamily="34" charset="0"/>
              </a:rPr>
              <a:t>Memory</a:t>
            </a:r>
          </a:p>
        </p:txBody>
      </p:sp>
      <p:grpSp>
        <p:nvGrpSpPr>
          <p:cNvPr id="8" name="Group 7"/>
          <p:cNvGrpSpPr/>
          <p:nvPr/>
        </p:nvGrpSpPr>
        <p:grpSpPr>
          <a:xfrm>
            <a:off x="838200" y="1524000"/>
            <a:ext cx="2803776" cy="2588095"/>
            <a:chOff x="838200" y="1524000"/>
            <a:chExt cx="2803776" cy="2588095"/>
          </a:xfrm>
        </p:grpSpPr>
        <p:sp>
          <p:nvSpPr>
            <p:cNvPr id="19" name="Rounded Rectangle 18"/>
            <p:cNvSpPr/>
            <p:nvPr>
              <p:custDataLst>
                <p:tags r:id="rId11"/>
              </p:custDataLst>
            </p:nvPr>
          </p:nvSpPr>
          <p:spPr bwMode="auto">
            <a:xfrm>
              <a:off x="838200" y="1524000"/>
              <a:ext cx="2803776" cy="2588095"/>
            </a:xfrm>
            <a:prstGeom prst="roundRect">
              <a:avLst/>
            </a:prstGeom>
            <a:solidFill>
              <a:srgbClr val="FFFF99"/>
            </a:solid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Roboto Regular" charset="0"/>
              </a:endParaRPr>
            </a:p>
          </p:txBody>
        </p:sp>
        <p:sp>
          <p:nvSpPr>
            <p:cNvPr id="14381" name="Text Box 45"/>
            <p:cNvSpPr txBox="1">
              <a:spLocks noChangeArrowheads="1"/>
            </p:cNvSpPr>
            <p:nvPr>
              <p:custDataLst>
                <p:tags r:id="rId12"/>
              </p:custDataLst>
            </p:nvPr>
          </p:nvSpPr>
          <p:spPr bwMode="auto">
            <a:xfrm>
              <a:off x="1143000" y="3358151"/>
              <a:ext cx="6635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lstStyle/>
            <a:p>
              <a:pPr algn="ctr"/>
              <a:r>
                <a:rPr lang="en-US" sz="3600" b="0" dirty="0">
                  <a:latin typeface="Calibri" panose="020F0502020204030204" pitchFamily="34" charset="0"/>
                  <a:cs typeface="Calibri" panose="020F0502020204030204" pitchFamily="34" charset="0"/>
                </a:rPr>
                <a:t>CPU</a:t>
              </a:r>
            </a:p>
          </p:txBody>
        </p:sp>
        <p:sp>
          <p:nvSpPr>
            <p:cNvPr id="3" name="Cloud 2"/>
            <p:cNvSpPr/>
            <p:nvPr>
              <p:custDataLst>
                <p:tags r:id="rId13"/>
              </p:custDataLst>
            </p:nvPr>
          </p:nvSpPr>
          <p:spPr bwMode="auto">
            <a:xfrm>
              <a:off x="990600" y="2153355"/>
              <a:ext cx="2514600" cy="1047045"/>
            </a:xfrm>
            <a:prstGeom prst="cloud">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200" b="0" dirty="0">
                  <a:latin typeface="Calibri" panose="020F0502020204030204" pitchFamily="34" charset="0"/>
                  <a:cs typeface="Calibri" panose="020F0502020204030204" pitchFamily="34" charset="0"/>
                </a:rPr>
                <a:t>take 469</a:t>
              </a:r>
              <a:endParaRPr kumimoji="0" lang="en-US" sz="2200" b="0" u="none" strike="noStrike" cap="none" normalizeH="0" baseline="0" dirty="0">
                <a:ln>
                  <a:noFill/>
                </a:ln>
                <a:effectLst/>
                <a:latin typeface="Calibri" panose="020F0502020204030204" pitchFamily="34" charset="0"/>
                <a:cs typeface="Calibri" panose="020F0502020204030204" pitchFamily="34" charset="0"/>
              </a:endParaRPr>
            </a:p>
          </p:txBody>
        </p:sp>
        <p:grpSp>
          <p:nvGrpSpPr>
            <p:cNvPr id="5" name="Group 4"/>
            <p:cNvGrpSpPr/>
            <p:nvPr/>
          </p:nvGrpSpPr>
          <p:grpSpPr>
            <a:xfrm>
              <a:off x="2045993" y="2819400"/>
              <a:ext cx="1367896" cy="1249680"/>
              <a:chOff x="2045993" y="2819400"/>
              <a:chExt cx="1367896" cy="1249680"/>
            </a:xfrm>
          </p:grpSpPr>
          <p:sp>
            <p:nvSpPr>
              <p:cNvPr id="21" name="Text Box 39"/>
              <p:cNvSpPr txBox="1">
                <a:spLocks noChangeArrowheads="1"/>
              </p:cNvSpPr>
              <p:nvPr>
                <p:custDataLst>
                  <p:tags r:id="rId16"/>
                </p:custDataLst>
              </p:nvPr>
            </p:nvSpPr>
            <p:spPr bwMode="auto">
              <a:xfrm>
                <a:off x="2045993" y="3703320"/>
                <a:ext cx="1367896"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pPr algn="ctr"/>
                <a:r>
                  <a:rPr lang="en-US" sz="2200" b="0" dirty="0">
                    <a:solidFill>
                      <a:srgbClr val="0000FF"/>
                    </a:solidFill>
                    <a:latin typeface="Calibri" panose="020F0502020204030204" pitchFamily="34" charset="0"/>
                    <a:cs typeface="Calibri" panose="020F0502020204030204" pitchFamily="34" charset="0"/>
                  </a:rPr>
                  <a:t>registers</a:t>
                </a:r>
              </a:p>
            </p:txBody>
          </p:sp>
          <p:cxnSp>
            <p:nvCxnSpPr>
              <p:cNvPr id="28" name="AutoShape 41"/>
              <p:cNvCxnSpPr>
                <a:cxnSpLocks noChangeShapeType="1"/>
              </p:cNvCxnSpPr>
              <p:nvPr>
                <p:custDataLst>
                  <p:tags r:id="rId17"/>
                </p:custDataLst>
              </p:nvPr>
            </p:nvCxnSpPr>
            <p:spPr bwMode="auto">
              <a:xfrm>
                <a:off x="2438400" y="2819400"/>
                <a:ext cx="232363" cy="675853"/>
              </a:xfrm>
              <a:prstGeom prst="straightConnector1">
                <a:avLst/>
              </a:prstGeom>
              <a:noFill/>
              <a:ln w="76200" cmpd="sng">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grpSp>
          <p:nvGrpSpPr>
            <p:cNvPr id="4" name="Group 3"/>
            <p:cNvGrpSpPr/>
            <p:nvPr/>
          </p:nvGrpSpPr>
          <p:grpSpPr>
            <a:xfrm>
              <a:off x="1554480" y="1737360"/>
              <a:ext cx="1371600" cy="731520"/>
              <a:chOff x="1554480" y="1737360"/>
              <a:chExt cx="1371600" cy="731520"/>
            </a:xfrm>
          </p:grpSpPr>
          <p:sp>
            <p:nvSpPr>
              <p:cNvPr id="22" name="Rectangle 38"/>
              <p:cNvSpPr>
                <a:spLocks noChangeArrowheads="1"/>
              </p:cNvSpPr>
              <p:nvPr>
                <p:custDataLst>
                  <p:tags r:id="rId14"/>
                </p:custDataLst>
              </p:nvPr>
            </p:nvSpPr>
            <p:spPr bwMode="auto">
              <a:xfrm>
                <a:off x="1554480" y="1737360"/>
                <a:ext cx="1371600" cy="365760"/>
              </a:xfrm>
              <a:prstGeom prst="rect">
                <a:avLst/>
              </a:prstGeom>
              <a:solidFill>
                <a:srgbClr val="FF9999"/>
              </a:solidFill>
              <a:ln w="12700" cmpd="sng">
                <a:solidFill>
                  <a:srgbClr val="FF0000"/>
                </a:solidFill>
                <a:round/>
                <a:headEnd/>
                <a:tailEnd/>
              </a:ln>
              <a:effectLst/>
            </p:spPr>
            <p:txBody>
              <a:bodyPr wrap="none" lIns="90000" tIns="60876" rIns="90000" bIns="45000" anchor="ctr"/>
              <a:lstStyle/>
              <a:p>
                <a:pPr algn="ctr"/>
                <a:r>
                  <a:rPr lang="en-US" sz="2200" b="0" dirty="0" err="1">
                    <a:solidFill>
                      <a:srgbClr val="CC0000"/>
                    </a:solidFill>
                    <a:latin typeface="Calibri" panose="020F0502020204030204" pitchFamily="34" charset="0"/>
                    <a:cs typeface="Calibri" panose="020F0502020204030204" pitchFamily="34" charset="0"/>
                  </a:rPr>
                  <a:t>i</a:t>
                </a:r>
                <a:r>
                  <a:rPr lang="en-US" sz="2200" b="0" dirty="0">
                    <a:solidFill>
                      <a:srgbClr val="CC0000"/>
                    </a:solidFill>
                    <a:latin typeface="Calibri" panose="020F0502020204030204" pitchFamily="34" charset="0"/>
                    <a:cs typeface="Calibri" panose="020F0502020204030204" pitchFamily="34" charset="0"/>
                  </a:rPr>
                  <a:t>-cache</a:t>
                </a:r>
              </a:p>
            </p:txBody>
          </p:sp>
          <p:cxnSp>
            <p:nvCxnSpPr>
              <p:cNvPr id="34" name="AutoShape 41"/>
              <p:cNvCxnSpPr>
                <a:cxnSpLocks noChangeShapeType="1"/>
              </p:cNvCxnSpPr>
              <p:nvPr>
                <p:custDataLst>
                  <p:tags r:id="rId15"/>
                </p:custDataLst>
              </p:nvPr>
            </p:nvCxnSpPr>
            <p:spPr bwMode="auto">
              <a:xfrm flipV="1">
                <a:off x="2240280" y="2103120"/>
                <a:ext cx="0" cy="365760"/>
              </a:xfrm>
              <a:prstGeom prst="straightConnector1">
                <a:avLst/>
              </a:prstGeom>
              <a:noFill/>
              <a:ln w="76200" cmpd="sng">
                <a:solidFill>
                  <a:srgbClr val="CC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grpSp>
      <p:graphicFrame>
        <p:nvGraphicFramePr>
          <p:cNvPr id="20" name="Group 4"/>
          <p:cNvGraphicFramePr>
            <a:graphicFrameLocks noGrp="1"/>
          </p:cNvGraphicFramePr>
          <p:nvPr>
            <p:custDataLst>
              <p:tags r:id="rId4"/>
            </p:custDataLst>
          </p:nvPr>
        </p:nvGraphicFramePr>
        <p:xfrm>
          <a:off x="2194560" y="3383280"/>
          <a:ext cx="1097280" cy="343019"/>
        </p:xfrm>
        <a:graphic>
          <a:graphicData uri="http://schemas.openxmlformats.org/drawingml/2006/table">
            <a:tbl>
              <a:tblPr/>
              <a:tblGrid>
                <a:gridCol w="27432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274320">
                  <a:extLst>
                    <a:ext uri="{9D8B030D-6E8A-4147-A177-3AD203B41FA5}">
                      <a16:colId xmlns:a16="http://schemas.microsoft.com/office/drawing/2014/main" val="20003"/>
                    </a:ext>
                  </a:extLst>
                </a:gridCol>
              </a:tblGrid>
              <a:tr h="323944">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Lst>
                      </a:pPr>
                      <a:endParaRPr kumimoji="0" lang="en-US" sz="1800" b="0" i="0" u="none" strike="noStrike" cap="none" normalizeH="0" baseline="0" dirty="0">
                        <a:ln>
                          <a:noFill/>
                        </a:ln>
                        <a:solidFill>
                          <a:srgbClr val="000000"/>
                        </a:solidFill>
                        <a:effectLst/>
                        <a:latin typeface="Roboto Regular" charset="0"/>
                        <a:ea typeface="ＭＳ Ｐゴシック" charset="0"/>
                        <a:cs typeface="DejaVu Sans" charset="0"/>
                      </a:endParaRPr>
                    </a:p>
                  </a:txBody>
                  <a:tcPr marL="36000" marR="36000" marT="51876" marB="360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Lst>
                      </a:pPr>
                      <a:endParaRPr kumimoji="0" lang="en-US" sz="1800" b="0" i="0" u="none" strike="noStrike" cap="none" normalizeH="0" baseline="0" dirty="0">
                        <a:ln>
                          <a:noFill/>
                        </a:ln>
                        <a:solidFill>
                          <a:srgbClr val="000000"/>
                        </a:solidFill>
                        <a:effectLst/>
                        <a:latin typeface="Roboto Regular" charset="0"/>
                        <a:ea typeface="ＭＳ Ｐゴシック" charset="0"/>
                        <a:cs typeface="DejaVu Sans" charset="0"/>
                      </a:endParaRPr>
                    </a:p>
                  </a:txBody>
                  <a:tcPr marL="36000" marR="36000" marT="51876" marB="360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Lst>
                      </a:pPr>
                      <a:endParaRPr kumimoji="0" lang="en-US" sz="1800" b="0" i="0" u="none" strike="noStrike" cap="none" normalizeH="0" baseline="0" dirty="0">
                        <a:ln>
                          <a:noFill/>
                        </a:ln>
                        <a:solidFill>
                          <a:srgbClr val="000000"/>
                        </a:solidFill>
                        <a:effectLst/>
                        <a:latin typeface="Roboto Regular" charset="0"/>
                        <a:ea typeface="ＭＳ Ｐゴシック" charset="0"/>
                        <a:cs typeface="DejaVu Sans" charset="0"/>
                      </a:endParaRPr>
                    </a:p>
                  </a:txBody>
                  <a:tcPr marL="36000" marR="36000" marT="51876" marB="360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Lst>
                      </a:pPr>
                      <a:endParaRPr kumimoji="0" lang="en-US" sz="1800" b="0" i="0" u="none" strike="noStrike" cap="none" normalizeH="0" baseline="0" dirty="0">
                        <a:ln>
                          <a:noFill/>
                        </a:ln>
                        <a:solidFill>
                          <a:srgbClr val="000000"/>
                        </a:solidFill>
                        <a:effectLst/>
                        <a:latin typeface="Roboto Regular" charset="0"/>
                        <a:ea typeface="ＭＳ Ｐゴシック" charset="0"/>
                        <a:cs typeface="DejaVu Sans" charset="0"/>
                      </a:endParaRPr>
                    </a:p>
                  </a:txBody>
                  <a:tcPr marL="36000" marR="36000" marT="51876" marB="360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00"/>
                  </a:ext>
                </a:extLst>
              </a:tr>
            </a:tbl>
          </a:graphicData>
        </a:graphic>
      </p:graphicFrame>
      <p:sp>
        <p:nvSpPr>
          <p:cNvPr id="23" name="Text Box 42"/>
          <p:cNvSpPr txBox="1">
            <a:spLocks noChangeArrowheads="1"/>
          </p:cNvSpPr>
          <p:nvPr>
            <p:custDataLst>
              <p:tags r:id="rId5"/>
            </p:custDataLst>
          </p:nvPr>
        </p:nvSpPr>
        <p:spPr bwMode="auto">
          <a:xfrm>
            <a:off x="3657600" y="3200400"/>
            <a:ext cx="219456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pPr algn="ctr"/>
            <a:r>
              <a:rPr lang="en-US" sz="2800" b="0" dirty="0">
                <a:solidFill>
                  <a:srgbClr val="0000FF"/>
                </a:solidFill>
                <a:latin typeface="Calibri" panose="020F0502020204030204" pitchFamily="34" charset="0"/>
                <a:cs typeface="Calibri" panose="020F0502020204030204" pitchFamily="34" charset="0"/>
              </a:rPr>
              <a:t>data</a:t>
            </a:r>
          </a:p>
        </p:txBody>
      </p:sp>
      <p:sp>
        <p:nvSpPr>
          <p:cNvPr id="24" name="Text Box 44"/>
          <p:cNvSpPr txBox="1">
            <a:spLocks noChangeArrowheads="1"/>
          </p:cNvSpPr>
          <p:nvPr>
            <p:custDataLst>
              <p:tags r:id="rId6"/>
            </p:custDataLst>
          </p:nvPr>
        </p:nvSpPr>
        <p:spPr bwMode="auto">
          <a:xfrm>
            <a:off x="3657600" y="1463040"/>
            <a:ext cx="219456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lvl1pPr>
              <a:tabLst>
                <a:tab pos="723900" algn="l"/>
                <a:tab pos="1447800" algn="l"/>
              </a:tabLst>
              <a:defRPr>
                <a:solidFill>
                  <a:srgbClr val="000000"/>
                </a:solidFill>
                <a:latin typeface="Arial" charset="0"/>
                <a:ea typeface="ＭＳ Ｐゴシック" charset="0"/>
                <a:cs typeface="DejaVu Sans" charset="0"/>
              </a:defRPr>
            </a:lvl1pPr>
            <a:lvl2pPr>
              <a:tabLst>
                <a:tab pos="723900" algn="l"/>
                <a:tab pos="1447800" algn="l"/>
              </a:tabLst>
              <a:defRPr>
                <a:solidFill>
                  <a:srgbClr val="000000"/>
                </a:solidFill>
                <a:latin typeface="Arial" charset="0"/>
                <a:ea typeface="ＭＳ Ｐゴシック" charset="0"/>
                <a:cs typeface="DejaVu Sans" charset="0"/>
              </a:defRPr>
            </a:lvl2pPr>
            <a:lvl3pPr>
              <a:tabLst>
                <a:tab pos="723900" algn="l"/>
                <a:tab pos="1447800" algn="l"/>
              </a:tabLst>
              <a:defRPr>
                <a:solidFill>
                  <a:srgbClr val="000000"/>
                </a:solidFill>
                <a:latin typeface="Arial" charset="0"/>
                <a:ea typeface="ＭＳ Ｐゴシック" charset="0"/>
                <a:cs typeface="DejaVu Sans" charset="0"/>
              </a:defRPr>
            </a:lvl3pPr>
            <a:lvl4pPr>
              <a:tabLst>
                <a:tab pos="723900" algn="l"/>
                <a:tab pos="1447800" algn="l"/>
              </a:tabLst>
              <a:defRPr>
                <a:solidFill>
                  <a:srgbClr val="000000"/>
                </a:solidFill>
                <a:latin typeface="Arial" charset="0"/>
                <a:ea typeface="ＭＳ Ｐゴシック" charset="0"/>
                <a:cs typeface="DejaVu Sans" charset="0"/>
              </a:defRPr>
            </a:lvl4pPr>
            <a:lvl5pPr>
              <a:tabLst>
                <a:tab pos="723900" algn="l"/>
                <a:tab pos="14478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9pPr>
          </a:lstStyle>
          <a:p>
            <a:pPr algn="ctr"/>
            <a:r>
              <a:rPr lang="en-US" sz="2800" b="0" dirty="0">
                <a:solidFill>
                  <a:srgbClr val="CC0000"/>
                </a:solidFill>
                <a:latin typeface="Calibri" panose="020F0502020204030204" pitchFamily="34" charset="0"/>
                <a:cs typeface="Calibri" panose="020F0502020204030204" pitchFamily="34" charset="0"/>
              </a:rPr>
              <a:t>instructions</a:t>
            </a:r>
          </a:p>
        </p:txBody>
      </p:sp>
      <p:cxnSp>
        <p:nvCxnSpPr>
          <p:cNvPr id="25" name="AutoShape 41"/>
          <p:cNvCxnSpPr>
            <a:cxnSpLocks noChangeShapeType="1"/>
          </p:cNvCxnSpPr>
          <p:nvPr>
            <p:custDataLst>
              <p:tags r:id="rId7"/>
            </p:custDataLst>
          </p:nvPr>
        </p:nvCxnSpPr>
        <p:spPr bwMode="auto">
          <a:xfrm>
            <a:off x="2926080" y="3017520"/>
            <a:ext cx="3657600" cy="457200"/>
          </a:xfrm>
          <a:prstGeom prst="straightConnector1">
            <a:avLst/>
          </a:prstGeom>
          <a:noFill/>
          <a:ln w="76200" cmpd="sng">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27" name="AutoShape 41"/>
          <p:cNvCxnSpPr>
            <a:cxnSpLocks noChangeShapeType="1"/>
          </p:cNvCxnSpPr>
          <p:nvPr>
            <p:custDataLst>
              <p:tags r:id="rId8"/>
            </p:custDataLst>
          </p:nvPr>
        </p:nvCxnSpPr>
        <p:spPr bwMode="auto">
          <a:xfrm flipV="1">
            <a:off x="2926080" y="1932752"/>
            <a:ext cx="3657600" cy="91440"/>
          </a:xfrm>
          <a:prstGeom prst="straightConnector1">
            <a:avLst/>
          </a:prstGeom>
          <a:noFill/>
          <a:ln w="76200" cmpd="sng">
            <a:solidFill>
              <a:srgbClr val="CC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29" name="Content Placeholder 3"/>
          <p:cNvSpPr txBox="1">
            <a:spLocks/>
          </p:cNvSpPr>
          <p:nvPr>
            <p:custDataLst>
              <p:tags r:id="rId9"/>
            </p:custDataLst>
          </p:nvPr>
        </p:nvSpPr>
        <p:spPr bwMode="auto">
          <a:xfrm>
            <a:off x="396875" y="4343399"/>
            <a:ext cx="8366125" cy="22860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800" b="0">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4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spcBef>
                <a:spcPts val="600"/>
              </a:spcBef>
            </a:pPr>
            <a:r>
              <a:rPr lang="en-US" dirty="0"/>
              <a:t>Let’s start with memory!</a:t>
            </a:r>
          </a:p>
        </p:txBody>
      </p:sp>
      <p:sp>
        <p:nvSpPr>
          <p:cNvPr id="26" name="Rounded Rectangular Callout 25"/>
          <p:cNvSpPr/>
          <p:nvPr>
            <p:custDataLst>
              <p:tags r:id="rId10"/>
            </p:custDataLst>
          </p:nvPr>
        </p:nvSpPr>
        <p:spPr bwMode="auto">
          <a:xfrm>
            <a:off x="3337560" y="5169913"/>
            <a:ext cx="2468880" cy="1280160"/>
          </a:xfrm>
          <a:prstGeom prst="wedgeRoundRectCallout">
            <a:avLst>
              <a:gd name="adj1" fmla="val 41123"/>
              <a:gd name="adj2" fmla="val -78453"/>
              <a:gd name="adj3" fmla="val 16667"/>
            </a:avLst>
          </a:prstGeom>
          <a:solidFill>
            <a:schemeClr val="bg1">
              <a:lumMod val="95000"/>
            </a:schemeClr>
          </a:solidFill>
          <a:ln>
            <a:headEnd type="none" w="med" len="med"/>
            <a:tailEnd type="triangl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u="none" strike="noStrike" cap="none" normalizeH="0" baseline="0" dirty="0">
                <a:ln>
                  <a:noFill/>
                </a:ln>
                <a:solidFill>
                  <a:schemeClr val="tx1"/>
                </a:solidFill>
                <a:effectLst/>
                <a:latin typeface="Calibri" panose="020F0502020204030204" pitchFamily="34" charset="0"/>
                <a:cs typeface="Calibri" panose="020F0502020204030204" pitchFamily="34" charset="0"/>
              </a:rPr>
              <a:t>How does a program find its data in memory?</a:t>
            </a:r>
          </a:p>
        </p:txBody>
      </p:sp>
    </p:spTree>
    <p:extLst>
      <p:ext uri="{BB962C8B-B14F-4D97-AF65-F5344CB8AC3E}">
        <p14:creationId xmlns:p14="http://schemas.microsoft.com/office/powerpoint/2010/main" val="27377793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8"/>
                                        </p:tgtEl>
                                        <p:attrNameLst>
                                          <p:attrName>style.opacity</p:attrName>
                                        </p:attrNameLst>
                                      </p:cBhvr>
                                      <p:to>
                                        <p:strVal val="0.5"/>
                                      </p:to>
                                    </p:set>
                                    <p:animEffect filter="image" prLst="opacity: 0.5">
                                      <p:cBhvr rctx="IE">
                                        <p:cTn id="7" dur="indefinite"/>
                                        <p:tgtEl>
                                          <p:spTgt spid="8"/>
                                        </p:tgtEl>
                                      </p:cBhvr>
                                    </p:animEffect>
                                  </p:childTnLst>
                                </p:cTn>
                              </p:par>
                              <p:par>
                                <p:cTn id="8" presetID="9" presetClass="emph" presetSubtype="0" nodeType="withEffect">
                                  <p:stCondLst>
                                    <p:cond delay="0"/>
                                  </p:stCondLst>
                                  <p:childTnLst>
                                    <p:set>
                                      <p:cBhvr rctx="PPT">
                                        <p:cTn id="9" dur="indefinite"/>
                                        <p:tgtEl>
                                          <p:spTgt spid="20"/>
                                        </p:tgtEl>
                                        <p:attrNameLst>
                                          <p:attrName>style.opacity</p:attrName>
                                        </p:attrNameLst>
                                      </p:cBhvr>
                                      <p:to>
                                        <p:strVal val="0.5"/>
                                      </p:to>
                                    </p:set>
                                    <p:animEffect filter="image" prLst="opacity: 0.5">
                                      <p:cBhvr rctx="IE">
                                        <p:cTn id="10" dur="indefinite"/>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a:xfrm>
            <a:off x="396875" y="1197678"/>
            <a:ext cx="8366125" cy="4972050"/>
          </a:xfrm>
        </p:spPr>
        <p:txBody>
          <a:bodyPr/>
          <a:lstStyle/>
          <a:p>
            <a:r>
              <a:rPr lang="en-US" dirty="0"/>
              <a:t>By looking at the bits stored in memory, I can tell what a particular 4 bytes is being used to represent.</a:t>
            </a:r>
          </a:p>
          <a:p>
            <a:pPr marL="400050" indent="0">
              <a:buSzPct val="100000"/>
              <a:buNone/>
              <a:tabLst>
                <a:tab pos="914400" algn="l"/>
                <a:tab pos="2289175" algn="l"/>
              </a:tabLst>
            </a:pPr>
            <a:r>
              <a:rPr lang="en-US" dirty="0">
                <a:latin typeface="Calibri" pitchFamily="34" charset="0"/>
              </a:rPr>
              <a:t>🤖</a:t>
            </a:r>
            <a:r>
              <a:rPr lang="en-US" b="1" dirty="0">
                <a:solidFill>
                  <a:srgbClr val="FF9900"/>
                </a:solidFill>
              </a:rPr>
              <a:t>	True	</a:t>
            </a:r>
            <a:r>
              <a:rPr lang="en-US" dirty="0">
                <a:latin typeface="Calibri" pitchFamily="34" charset="0"/>
              </a:rPr>
              <a:t>🏠</a:t>
            </a:r>
            <a:r>
              <a:rPr lang="en-US" b="1" dirty="0">
                <a:solidFill>
                  <a:srgbClr val="FF9900"/>
                </a:solidFill>
              </a:rPr>
              <a:t>	</a:t>
            </a:r>
            <a:r>
              <a:rPr lang="en-US" b="1" dirty="0">
                <a:solidFill>
                  <a:srgbClr val="00B050"/>
                </a:solidFill>
              </a:rPr>
              <a:t>False  🥶 </a:t>
            </a:r>
            <a:r>
              <a:rPr lang="en-US" b="1" dirty="0">
                <a:solidFill>
                  <a:srgbClr val="FF3399"/>
                </a:solidFill>
              </a:rPr>
              <a:t>Help!</a:t>
            </a:r>
            <a:endParaRPr lang="en-US" dirty="0"/>
          </a:p>
        </p:txBody>
      </p:sp>
      <p:sp>
        <p:nvSpPr>
          <p:cNvPr id="4" name="Slide Number Placeholder 3"/>
          <p:cNvSpPr>
            <a:spLocks noGrp="1"/>
          </p:cNvSpPr>
          <p:nvPr>
            <p:ph type="sldNum" sz="quarter" idx="10"/>
          </p:nvPr>
        </p:nvSpPr>
        <p:spPr/>
        <p:txBody>
          <a:bodyPr/>
          <a:lstStyle/>
          <a:p>
            <a:fld id="{F3FAC9EA-ADE4-436F-AE9B-41FB0EC88C6C}" type="slidenum">
              <a:rPr lang="en-US" smtClean="0"/>
              <a:t>25</a:t>
            </a:fld>
            <a:endParaRPr lang="en-US"/>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2BA36993-2F59-4829-A96E-5A58D7F1FEBA}"/>
                  </a:ext>
                </a:extLst>
              </p14:cNvPr>
              <p14:cNvContentPartPr/>
              <p14:nvPr/>
            </p14:nvContentPartPr>
            <p14:xfrm>
              <a:off x="8230159" y="2288998"/>
              <a:ext cx="360" cy="360"/>
            </p14:xfrm>
          </p:contentPart>
        </mc:Choice>
        <mc:Fallback xmlns="">
          <p:pic>
            <p:nvPicPr>
              <p:cNvPr id="5" name="Ink 4">
                <a:extLst>
                  <a:ext uri="{FF2B5EF4-FFF2-40B4-BE49-F238E27FC236}">
                    <a16:creationId xmlns:a16="http://schemas.microsoft.com/office/drawing/2014/main" id="{2BA36993-2F59-4829-A96E-5A58D7F1FEBA}"/>
                  </a:ext>
                </a:extLst>
              </p:cNvPr>
              <p:cNvPicPr/>
              <p:nvPr/>
            </p:nvPicPr>
            <p:blipFill>
              <a:blip r:embed="rId4"/>
              <a:stretch>
                <a:fillRect/>
              </a:stretch>
            </p:blipFill>
            <p:spPr>
              <a:xfrm>
                <a:off x="8221159" y="2279998"/>
                <a:ext cx="18000" cy="18000"/>
              </a:xfrm>
              <a:prstGeom prst="rect">
                <a:avLst/>
              </a:prstGeom>
            </p:spPr>
          </p:pic>
        </mc:Fallback>
      </mc:AlternateContent>
    </p:spTree>
    <p:extLst>
      <p:ext uri="{BB962C8B-B14F-4D97-AF65-F5344CB8AC3E}">
        <p14:creationId xmlns:p14="http://schemas.microsoft.com/office/powerpoint/2010/main" val="2769189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a:xfrm>
            <a:off x="396875" y="1197678"/>
            <a:ext cx="8366125" cy="4972050"/>
          </a:xfrm>
        </p:spPr>
        <p:txBody>
          <a:bodyPr/>
          <a:lstStyle/>
          <a:p>
            <a:r>
              <a:rPr lang="en-US" dirty="0"/>
              <a:t>By looking at the bits stored in memory, I can tell what a particular 4 bytes is being used to represent.</a:t>
            </a:r>
          </a:p>
          <a:p>
            <a:pPr marL="400050" indent="0">
              <a:buSzPct val="100000"/>
              <a:buNone/>
              <a:tabLst>
                <a:tab pos="914400" algn="l"/>
                <a:tab pos="2289175" algn="l"/>
              </a:tabLst>
            </a:pPr>
            <a:r>
              <a:rPr lang="en-US" dirty="0">
                <a:latin typeface="Calibri" pitchFamily="34" charset="0"/>
              </a:rPr>
              <a:t>🤖</a:t>
            </a:r>
            <a:r>
              <a:rPr lang="en-US" b="1" dirty="0">
                <a:solidFill>
                  <a:srgbClr val="FF9900"/>
                </a:solidFill>
              </a:rPr>
              <a:t>	True	</a:t>
            </a:r>
            <a:r>
              <a:rPr lang="en-US" dirty="0">
                <a:latin typeface="Calibri" pitchFamily="34" charset="0"/>
              </a:rPr>
              <a:t>🏠</a:t>
            </a:r>
            <a:r>
              <a:rPr lang="en-US" b="1" dirty="0">
                <a:solidFill>
                  <a:srgbClr val="FF9900"/>
                </a:solidFill>
              </a:rPr>
              <a:t>	</a:t>
            </a:r>
            <a:r>
              <a:rPr lang="en-US" b="1" dirty="0">
                <a:solidFill>
                  <a:srgbClr val="00B050"/>
                </a:solidFill>
              </a:rPr>
              <a:t>False  🥶 </a:t>
            </a:r>
            <a:r>
              <a:rPr lang="en-US" b="1" dirty="0">
                <a:solidFill>
                  <a:srgbClr val="FF3399"/>
                </a:solidFill>
              </a:rPr>
              <a:t>Help!</a:t>
            </a:r>
            <a:endParaRPr lang="en-US" dirty="0"/>
          </a:p>
          <a:p>
            <a:r>
              <a:rPr lang="en-US" dirty="0"/>
              <a:t>We can fetch a piece of data from memory if we have its address.</a:t>
            </a:r>
          </a:p>
          <a:p>
            <a:pPr marL="396875" indent="0">
              <a:buNone/>
              <a:tabLst>
                <a:tab pos="914400" algn="l"/>
                <a:tab pos="2289175" algn="l"/>
              </a:tabLst>
            </a:pPr>
            <a:r>
              <a:rPr lang="en-US" dirty="0">
                <a:latin typeface="Calibri" pitchFamily="34" charset="0"/>
              </a:rPr>
              <a:t>🤖 </a:t>
            </a:r>
            <a:r>
              <a:rPr lang="en-US" b="1" dirty="0">
                <a:solidFill>
                  <a:srgbClr val="FF9900"/>
                </a:solidFill>
              </a:rPr>
              <a:t>	True	</a:t>
            </a:r>
            <a:r>
              <a:rPr lang="en-US" dirty="0">
                <a:latin typeface="Calibri" pitchFamily="34" charset="0"/>
              </a:rPr>
              <a:t> 🏠 </a:t>
            </a:r>
            <a:r>
              <a:rPr lang="en-US" b="1" dirty="0">
                <a:solidFill>
                  <a:srgbClr val="00B050"/>
                </a:solidFill>
              </a:rPr>
              <a:t>False  🥶 </a:t>
            </a:r>
            <a:r>
              <a:rPr lang="en-US" b="1" dirty="0">
                <a:solidFill>
                  <a:srgbClr val="FF3399"/>
                </a:solidFill>
              </a:rPr>
              <a:t>Help!</a:t>
            </a:r>
            <a:endParaRPr lang="en-US" b="1" dirty="0">
              <a:solidFill>
                <a:srgbClr val="00B050"/>
              </a:solidFill>
            </a:endParaRPr>
          </a:p>
        </p:txBody>
      </p:sp>
      <p:sp>
        <p:nvSpPr>
          <p:cNvPr id="4" name="Slide Number Placeholder 3"/>
          <p:cNvSpPr>
            <a:spLocks noGrp="1"/>
          </p:cNvSpPr>
          <p:nvPr>
            <p:ph type="sldNum" sz="quarter" idx="10"/>
          </p:nvPr>
        </p:nvSpPr>
        <p:spPr/>
        <p:txBody>
          <a:bodyPr/>
          <a:lstStyle/>
          <a:p>
            <a:fld id="{F3FAC9EA-ADE4-436F-AE9B-41FB0EC88C6C}" type="slidenum">
              <a:rPr lang="en-US" smtClean="0"/>
              <a:t>26</a:t>
            </a:fld>
            <a:endParaRPr lang="en-US"/>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2BA36993-2F59-4829-A96E-5A58D7F1FEBA}"/>
                  </a:ext>
                </a:extLst>
              </p14:cNvPr>
              <p14:cNvContentPartPr/>
              <p14:nvPr/>
            </p14:nvContentPartPr>
            <p14:xfrm>
              <a:off x="8230159" y="2288998"/>
              <a:ext cx="360" cy="360"/>
            </p14:xfrm>
          </p:contentPart>
        </mc:Choice>
        <mc:Fallback xmlns="">
          <p:pic>
            <p:nvPicPr>
              <p:cNvPr id="5" name="Ink 4">
                <a:extLst>
                  <a:ext uri="{FF2B5EF4-FFF2-40B4-BE49-F238E27FC236}">
                    <a16:creationId xmlns:a16="http://schemas.microsoft.com/office/drawing/2014/main" id="{2BA36993-2F59-4829-A96E-5A58D7F1FEBA}"/>
                  </a:ext>
                </a:extLst>
              </p:cNvPr>
              <p:cNvPicPr/>
              <p:nvPr/>
            </p:nvPicPr>
            <p:blipFill>
              <a:blip r:embed="rId4"/>
              <a:stretch>
                <a:fillRect/>
              </a:stretch>
            </p:blipFill>
            <p:spPr>
              <a:xfrm>
                <a:off x="8221159" y="2279998"/>
                <a:ext cx="18000" cy="18000"/>
              </a:xfrm>
              <a:prstGeom prst="rect">
                <a:avLst/>
              </a:prstGeom>
            </p:spPr>
          </p:pic>
        </mc:Fallback>
      </mc:AlternateContent>
    </p:spTree>
    <p:extLst>
      <p:ext uri="{BB962C8B-B14F-4D97-AF65-F5344CB8AC3E}">
        <p14:creationId xmlns:p14="http://schemas.microsoft.com/office/powerpoint/2010/main" val="3467527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a:xfrm>
            <a:off x="396875" y="1197678"/>
            <a:ext cx="8366125" cy="4972050"/>
          </a:xfrm>
        </p:spPr>
        <p:txBody>
          <a:bodyPr/>
          <a:lstStyle/>
          <a:p>
            <a:r>
              <a:rPr lang="en-US" dirty="0"/>
              <a:t>By looking at the bits stored in memory, I can tell what a particular 4 bytes is being used to represent.</a:t>
            </a:r>
          </a:p>
          <a:p>
            <a:pPr marL="400050" indent="0">
              <a:buSzPct val="100000"/>
              <a:buNone/>
              <a:tabLst>
                <a:tab pos="914400" algn="l"/>
                <a:tab pos="2289175" algn="l"/>
              </a:tabLst>
            </a:pPr>
            <a:r>
              <a:rPr lang="en-US" dirty="0">
                <a:latin typeface="Calibri" pitchFamily="34" charset="0"/>
              </a:rPr>
              <a:t>🤖</a:t>
            </a:r>
            <a:r>
              <a:rPr lang="en-US" b="1" dirty="0">
                <a:solidFill>
                  <a:srgbClr val="FF9900"/>
                </a:solidFill>
              </a:rPr>
              <a:t>	True	</a:t>
            </a:r>
            <a:r>
              <a:rPr lang="en-US" dirty="0">
                <a:latin typeface="Calibri" pitchFamily="34" charset="0"/>
              </a:rPr>
              <a:t>🏠</a:t>
            </a:r>
            <a:r>
              <a:rPr lang="en-US" b="1" dirty="0">
                <a:solidFill>
                  <a:srgbClr val="FF9900"/>
                </a:solidFill>
              </a:rPr>
              <a:t>	</a:t>
            </a:r>
            <a:r>
              <a:rPr lang="en-US" b="1" dirty="0">
                <a:solidFill>
                  <a:srgbClr val="00B050"/>
                </a:solidFill>
              </a:rPr>
              <a:t>False  🥶 </a:t>
            </a:r>
            <a:r>
              <a:rPr lang="en-US" b="1" dirty="0">
                <a:solidFill>
                  <a:srgbClr val="FF3399"/>
                </a:solidFill>
              </a:rPr>
              <a:t>Help!</a:t>
            </a:r>
            <a:endParaRPr lang="en-US" dirty="0"/>
          </a:p>
          <a:p>
            <a:r>
              <a:rPr lang="en-US" dirty="0"/>
              <a:t>We can fetch a piece of data from memory if we have its address.</a:t>
            </a:r>
          </a:p>
          <a:p>
            <a:pPr marL="396875" indent="0">
              <a:buNone/>
              <a:tabLst>
                <a:tab pos="914400" algn="l"/>
                <a:tab pos="2289175" algn="l"/>
              </a:tabLst>
            </a:pPr>
            <a:r>
              <a:rPr lang="en-US" dirty="0">
                <a:latin typeface="Calibri" pitchFamily="34" charset="0"/>
              </a:rPr>
              <a:t>🤖 </a:t>
            </a:r>
            <a:r>
              <a:rPr lang="en-US" b="1" dirty="0">
                <a:solidFill>
                  <a:srgbClr val="FF9900"/>
                </a:solidFill>
              </a:rPr>
              <a:t>	True	</a:t>
            </a:r>
            <a:r>
              <a:rPr lang="en-US" dirty="0">
                <a:latin typeface="Calibri" pitchFamily="34" charset="0"/>
              </a:rPr>
              <a:t> 🏠 </a:t>
            </a:r>
            <a:r>
              <a:rPr lang="en-US" b="1" dirty="0">
                <a:solidFill>
                  <a:srgbClr val="00B050"/>
                </a:solidFill>
              </a:rPr>
              <a:t>False  🥶 </a:t>
            </a:r>
            <a:r>
              <a:rPr lang="en-US" b="1" dirty="0">
                <a:solidFill>
                  <a:srgbClr val="FF3399"/>
                </a:solidFill>
              </a:rPr>
              <a:t>Help!</a:t>
            </a:r>
            <a:endParaRPr lang="en-US" b="1" dirty="0">
              <a:solidFill>
                <a:srgbClr val="00B050"/>
              </a:solidFill>
            </a:endParaRPr>
          </a:p>
          <a:p>
            <a:r>
              <a:rPr lang="en-US" dirty="0"/>
              <a:t>Which of the following </a:t>
            </a:r>
            <a:r>
              <a:rPr lang="en-US" i="1" dirty="0"/>
              <a:t>bytes</a:t>
            </a:r>
            <a:r>
              <a:rPr lang="en-US" dirty="0"/>
              <a:t> have a most-significant bit (MSB) of 1?</a:t>
            </a:r>
          </a:p>
          <a:p>
            <a:pPr marL="400050" indent="0">
              <a:buSzPct val="100000"/>
              <a:buNone/>
              <a:tabLst>
                <a:tab pos="914400" algn="l"/>
                <a:tab pos="2289175" algn="l"/>
                <a:tab pos="2743200" algn="l"/>
                <a:tab pos="4117975" algn="l"/>
                <a:tab pos="4572000" algn="l"/>
                <a:tab pos="5946775" algn="l"/>
                <a:tab pos="6400800" algn="l"/>
              </a:tabLst>
            </a:pPr>
            <a:r>
              <a:rPr lang="en-US" dirty="0">
                <a:latin typeface="Calibri" pitchFamily="34" charset="0"/>
              </a:rPr>
              <a:t>🤖</a:t>
            </a:r>
            <a:r>
              <a:rPr lang="en-US" b="1" dirty="0">
                <a:solidFill>
                  <a:srgbClr val="FF9900"/>
                </a:solidFill>
              </a:rPr>
              <a:t>	0x63	</a:t>
            </a:r>
            <a:r>
              <a:rPr lang="en-US" dirty="0">
                <a:latin typeface="Calibri" pitchFamily="34" charset="0"/>
              </a:rPr>
              <a:t> 🏠 </a:t>
            </a:r>
            <a:r>
              <a:rPr lang="en-US" b="1" dirty="0">
                <a:solidFill>
                  <a:srgbClr val="00B050"/>
                </a:solidFill>
              </a:rPr>
              <a:t>0x90	 💡 </a:t>
            </a:r>
            <a:r>
              <a:rPr lang="en-US" b="1" dirty="0">
                <a:solidFill>
                  <a:srgbClr val="FF3399"/>
                </a:solidFill>
              </a:rPr>
              <a:t>0xCA	 ✨ </a:t>
            </a:r>
            <a:r>
              <a:rPr lang="en-US" b="1" dirty="0">
                <a:solidFill>
                  <a:srgbClr val="00B0F0"/>
                </a:solidFill>
              </a:rPr>
              <a:t>0xF </a:t>
            </a:r>
          </a:p>
          <a:p>
            <a:pPr marL="400050" indent="0">
              <a:buSzPct val="100000"/>
              <a:buNone/>
              <a:tabLst>
                <a:tab pos="914400" algn="l"/>
                <a:tab pos="2289175" algn="l"/>
                <a:tab pos="2743200" algn="l"/>
                <a:tab pos="4117975" algn="l"/>
                <a:tab pos="4572000" algn="l"/>
                <a:tab pos="5946775" algn="l"/>
                <a:tab pos="6400800" algn="l"/>
              </a:tabLst>
            </a:pPr>
            <a:r>
              <a:rPr lang="en-US" b="1" dirty="0">
                <a:solidFill>
                  <a:srgbClr val="00B050"/>
                </a:solidFill>
              </a:rPr>
              <a:t>🥶 </a:t>
            </a:r>
            <a:r>
              <a:rPr lang="en-US" b="1" dirty="0">
                <a:solidFill>
                  <a:srgbClr val="FF3399"/>
                </a:solidFill>
              </a:rPr>
              <a:t>Help!</a:t>
            </a:r>
            <a:endParaRPr lang="en-US" b="1" baseline="-25000" dirty="0">
              <a:solidFill>
                <a:srgbClr val="996633"/>
              </a:solidFill>
            </a:endParaRPr>
          </a:p>
        </p:txBody>
      </p:sp>
      <p:sp>
        <p:nvSpPr>
          <p:cNvPr id="4" name="Slide Number Placeholder 3"/>
          <p:cNvSpPr>
            <a:spLocks noGrp="1"/>
          </p:cNvSpPr>
          <p:nvPr>
            <p:ph type="sldNum" sz="quarter" idx="10"/>
          </p:nvPr>
        </p:nvSpPr>
        <p:spPr/>
        <p:txBody>
          <a:bodyPr/>
          <a:lstStyle/>
          <a:p>
            <a:fld id="{F3FAC9EA-ADE4-436F-AE9B-41FB0EC88C6C}" type="slidenum">
              <a:rPr lang="en-US" smtClean="0"/>
              <a:t>27</a:t>
            </a:fld>
            <a:endParaRPr lang="en-US"/>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2BA36993-2F59-4829-A96E-5A58D7F1FEBA}"/>
                  </a:ext>
                </a:extLst>
              </p14:cNvPr>
              <p14:cNvContentPartPr/>
              <p14:nvPr/>
            </p14:nvContentPartPr>
            <p14:xfrm>
              <a:off x="8230159" y="2288998"/>
              <a:ext cx="360" cy="360"/>
            </p14:xfrm>
          </p:contentPart>
        </mc:Choice>
        <mc:Fallback xmlns="">
          <p:pic>
            <p:nvPicPr>
              <p:cNvPr id="5" name="Ink 4">
                <a:extLst>
                  <a:ext uri="{FF2B5EF4-FFF2-40B4-BE49-F238E27FC236}">
                    <a16:creationId xmlns:a16="http://schemas.microsoft.com/office/drawing/2014/main" id="{2BA36993-2F59-4829-A96E-5A58D7F1FEBA}"/>
                  </a:ext>
                </a:extLst>
              </p:cNvPr>
              <p:cNvPicPr/>
              <p:nvPr/>
            </p:nvPicPr>
            <p:blipFill>
              <a:blip r:embed="rId4"/>
              <a:stretch>
                <a:fillRect/>
              </a:stretch>
            </p:blipFill>
            <p:spPr>
              <a:xfrm>
                <a:off x="8221159" y="2279998"/>
                <a:ext cx="18000" cy="18000"/>
              </a:xfrm>
              <a:prstGeom prst="rect">
                <a:avLst/>
              </a:prstGeom>
            </p:spPr>
          </p:pic>
        </mc:Fallback>
      </mc:AlternateContent>
    </p:spTree>
    <p:extLst>
      <p:ext uri="{BB962C8B-B14F-4D97-AF65-F5344CB8AC3E}">
        <p14:creationId xmlns:p14="http://schemas.microsoft.com/office/powerpoint/2010/main" val="3337464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Binary Encoding Additional Details</a:t>
            </a:r>
          </a:p>
        </p:txBody>
      </p:sp>
      <p:sp>
        <p:nvSpPr>
          <p:cNvPr id="5" name="Content Placeholder 4"/>
          <p:cNvSpPr>
            <a:spLocks noGrp="1"/>
          </p:cNvSpPr>
          <p:nvPr>
            <p:ph idx="1"/>
          </p:nvPr>
        </p:nvSpPr>
        <p:spPr/>
        <p:txBody>
          <a:bodyPr/>
          <a:lstStyle/>
          <a:p>
            <a:r>
              <a:rPr lang="en-US" dirty="0"/>
              <a:t>Because storage is finite in reality, everything is stored as “fixed” length</a:t>
            </a:r>
          </a:p>
          <a:p>
            <a:pPr lvl="1"/>
            <a:r>
              <a:rPr lang="en-US" dirty="0"/>
              <a:t>Data is moved and manipulated in fixed-length chunks</a:t>
            </a:r>
          </a:p>
          <a:p>
            <a:pPr lvl="1"/>
            <a:r>
              <a:rPr lang="en-US" dirty="0"/>
              <a:t>Multiple fixed lengths (</a:t>
            </a:r>
            <a:r>
              <a:rPr lang="en-US" i="1" dirty="0"/>
              <a:t>e.g.</a:t>
            </a:r>
            <a:r>
              <a:rPr lang="en-US" dirty="0"/>
              <a:t> 1 byte, 4 bytes, 8 bytes)</a:t>
            </a:r>
          </a:p>
          <a:p>
            <a:pPr lvl="1"/>
            <a:r>
              <a:rPr lang="en-US" dirty="0"/>
              <a:t>Leading zeros now </a:t>
            </a:r>
            <a:r>
              <a:rPr lang="en-US" i="1" dirty="0"/>
              <a:t>must</a:t>
            </a:r>
            <a:r>
              <a:rPr lang="en-US" dirty="0"/>
              <a:t> be included up to “fill out” the fixed length</a:t>
            </a:r>
          </a:p>
          <a:p>
            <a:pPr lvl="2"/>
            <a:endParaRPr lang="en-US" dirty="0"/>
          </a:p>
          <a:p>
            <a:r>
              <a:rPr lang="en-US" u="sng" dirty="0"/>
              <a:t>Example</a:t>
            </a:r>
            <a:r>
              <a:rPr lang="en-US" dirty="0"/>
              <a:t>:  the “eight-bit” representation of the number 4 is 0b00000100</a:t>
            </a:r>
          </a:p>
        </p:txBody>
      </p:sp>
      <p:sp>
        <p:nvSpPr>
          <p:cNvPr id="3" name="Slide Number Placeholder 2"/>
          <p:cNvSpPr>
            <a:spLocks noGrp="1"/>
          </p:cNvSpPr>
          <p:nvPr>
            <p:ph type="sldNum" sz="quarter" idx="10"/>
          </p:nvPr>
        </p:nvSpPr>
        <p:spPr/>
        <p:txBody>
          <a:bodyPr/>
          <a:lstStyle/>
          <a:p>
            <a:fld id="{7CBE8339-D2AD-46DC-A898-FD1E949067F0}" type="slidenum">
              <a:rPr lang="en-US" smtClean="0"/>
              <a:pPr/>
              <a:t>28</a:t>
            </a:fld>
            <a:endParaRPr lang="en-US" dirty="0"/>
          </a:p>
        </p:txBody>
      </p:sp>
      <p:grpSp>
        <p:nvGrpSpPr>
          <p:cNvPr id="12" name="Group 11"/>
          <p:cNvGrpSpPr/>
          <p:nvPr/>
        </p:nvGrpSpPr>
        <p:grpSpPr>
          <a:xfrm>
            <a:off x="4729823" y="5288283"/>
            <a:ext cx="3349230" cy="516958"/>
            <a:chOff x="4419600" y="5486400"/>
            <a:chExt cx="3349230" cy="516958"/>
          </a:xfrm>
        </p:grpSpPr>
        <p:cxnSp>
          <p:nvCxnSpPr>
            <p:cNvPr id="6" name="Straight Arrow Connector 5"/>
            <p:cNvCxnSpPr/>
            <p:nvPr/>
          </p:nvCxnSpPr>
          <p:spPr bwMode="auto">
            <a:xfrm flipH="1" flipV="1">
              <a:off x="4419600" y="5486400"/>
              <a:ext cx="609600" cy="304800"/>
            </a:xfrm>
            <a:prstGeom prst="straightConnector1">
              <a:avLst/>
            </a:prstGeom>
            <a:noFill/>
            <a:ln w="25400" cap="flat" cmpd="sng" algn="ctr">
              <a:solidFill>
                <a:srgbClr val="4B2A85"/>
              </a:solidFill>
              <a:prstDash val="solid"/>
              <a:round/>
              <a:headEnd type="none" w="med" len="med"/>
              <a:tailEnd type="arrow"/>
            </a:ln>
            <a:effectLst/>
          </p:spPr>
        </p:cxnSp>
        <p:sp>
          <p:nvSpPr>
            <p:cNvPr id="7" name="TextBox 6"/>
            <p:cNvSpPr txBox="1"/>
            <p:nvPr/>
          </p:nvSpPr>
          <p:spPr>
            <a:xfrm>
              <a:off x="4980246" y="5603248"/>
              <a:ext cx="2788584" cy="400110"/>
            </a:xfrm>
            <a:prstGeom prst="rect">
              <a:avLst/>
            </a:prstGeom>
            <a:noFill/>
          </p:spPr>
          <p:txBody>
            <a:bodyPr wrap="none" rtlCol="0">
              <a:spAutoFit/>
            </a:bodyPr>
            <a:lstStyle/>
            <a:p>
              <a:r>
                <a:rPr lang="en-US" sz="2000" b="0" dirty="0">
                  <a:solidFill>
                    <a:srgbClr val="7030A0"/>
                  </a:solidFill>
                  <a:latin typeface="Calibri" pitchFamily="34" charset="0"/>
                </a:rPr>
                <a:t>Least Significant Bit </a:t>
              </a:r>
              <a:r>
                <a:rPr lang="en-US" sz="2000" b="0" dirty="0">
                  <a:latin typeface="Calibri" pitchFamily="34" charset="0"/>
                </a:rPr>
                <a:t>(LSB)</a:t>
              </a:r>
            </a:p>
          </p:txBody>
        </p:sp>
      </p:grpSp>
      <p:grpSp>
        <p:nvGrpSpPr>
          <p:cNvPr id="13" name="Group 12"/>
          <p:cNvGrpSpPr/>
          <p:nvPr/>
        </p:nvGrpSpPr>
        <p:grpSpPr>
          <a:xfrm>
            <a:off x="1072470" y="5345891"/>
            <a:ext cx="2895986" cy="792649"/>
            <a:chOff x="914400" y="5560367"/>
            <a:chExt cx="2895986" cy="792649"/>
          </a:xfrm>
        </p:grpSpPr>
        <p:sp>
          <p:nvSpPr>
            <p:cNvPr id="8" name="TextBox 7"/>
            <p:cNvSpPr txBox="1"/>
            <p:nvPr/>
          </p:nvSpPr>
          <p:spPr>
            <a:xfrm>
              <a:off x="914400" y="5952906"/>
              <a:ext cx="2895986" cy="400110"/>
            </a:xfrm>
            <a:prstGeom prst="rect">
              <a:avLst/>
            </a:prstGeom>
            <a:noFill/>
          </p:spPr>
          <p:txBody>
            <a:bodyPr wrap="none" rtlCol="0">
              <a:spAutoFit/>
            </a:bodyPr>
            <a:lstStyle/>
            <a:p>
              <a:r>
                <a:rPr lang="en-US" sz="2000" b="0" dirty="0">
                  <a:solidFill>
                    <a:srgbClr val="7030A0"/>
                  </a:solidFill>
                  <a:latin typeface="Calibri" pitchFamily="34" charset="0"/>
                </a:rPr>
                <a:t>Most Significant Bit </a:t>
              </a:r>
              <a:r>
                <a:rPr lang="en-US" sz="2000" b="0" dirty="0">
                  <a:latin typeface="Calibri" pitchFamily="34" charset="0"/>
                </a:rPr>
                <a:t>(MSB)</a:t>
              </a:r>
            </a:p>
          </p:txBody>
        </p:sp>
        <p:cxnSp>
          <p:nvCxnSpPr>
            <p:cNvPr id="9" name="Straight Arrow Connector 8"/>
            <p:cNvCxnSpPr/>
            <p:nvPr/>
          </p:nvCxnSpPr>
          <p:spPr bwMode="auto">
            <a:xfrm flipV="1">
              <a:off x="2667000" y="5560367"/>
              <a:ext cx="381000" cy="485872"/>
            </a:xfrm>
            <a:prstGeom prst="straightConnector1">
              <a:avLst/>
            </a:prstGeom>
            <a:noFill/>
            <a:ln w="25400" cap="flat" cmpd="sng" algn="ctr">
              <a:solidFill>
                <a:srgbClr val="4B2A85"/>
              </a:solidFill>
              <a:prstDash val="solid"/>
              <a:round/>
              <a:headEnd type="none" w="med" len="med"/>
              <a:tailEnd type="arrow"/>
            </a:ln>
            <a:effectLst/>
          </p:spPr>
        </p:cxnSp>
      </p:grpSp>
    </p:spTree>
    <p:extLst>
      <p:ext uri="{BB962C8B-B14F-4D97-AF65-F5344CB8AC3E}">
        <p14:creationId xmlns:p14="http://schemas.microsoft.com/office/powerpoint/2010/main" val="311207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7" name="Rectangle 187"/>
          <p:cNvSpPr>
            <a:spLocks noGrp="1" noChangeArrowheads="1"/>
          </p:cNvSpPr>
          <p:nvPr>
            <p:ph type="title"/>
            <p:custDataLst>
              <p:tags r:id="rId1"/>
            </p:custDataLst>
          </p:nvPr>
        </p:nvSpPr>
        <p:spPr/>
        <p:txBody>
          <a:bodyPr/>
          <a:lstStyle/>
          <a:p>
            <a:pPr>
              <a:defRPr/>
            </a:pPr>
            <a:r>
              <a:rPr lang="en-US" i="1" dirty="0">
                <a:solidFill>
                  <a:srgbClr val="7030A0"/>
                </a:solidFill>
              </a:rPr>
              <a:t>Addresses refer to Bytes of Memory!</a:t>
            </a:r>
            <a:endParaRPr lang="en-US" dirty="0">
              <a:solidFill>
                <a:srgbClr val="7030A0"/>
              </a:solidFill>
            </a:endParaRPr>
          </a:p>
        </p:txBody>
      </p:sp>
      <p:sp>
        <p:nvSpPr>
          <p:cNvPr id="10428" name="Rectangle 188"/>
          <p:cNvSpPr>
            <a:spLocks noGrp="1" noChangeArrowheads="1"/>
          </p:cNvSpPr>
          <p:nvPr>
            <p:ph idx="1"/>
            <p:custDataLst>
              <p:tags r:id="rId2"/>
            </p:custDataLst>
          </p:nvPr>
        </p:nvSpPr>
        <p:spPr>
          <a:xfrm>
            <a:off x="356077" y="2578571"/>
            <a:ext cx="8406923" cy="3743324"/>
          </a:xfrm>
        </p:spPr>
        <p:txBody>
          <a:bodyPr/>
          <a:lstStyle/>
          <a:p>
            <a:pPr>
              <a:defRPr/>
            </a:pPr>
            <a:r>
              <a:rPr lang="en-US" sz="2400" dirty="0"/>
              <a:t>Conceptually, memory is a single, large array of bytes,</a:t>
            </a:r>
            <a:br>
              <a:rPr lang="en-US" sz="2400" dirty="0"/>
            </a:br>
            <a:r>
              <a:rPr lang="en-US" sz="2400" dirty="0"/>
              <a:t>each with a unique </a:t>
            </a:r>
            <a:r>
              <a:rPr lang="en-US" sz="2400" i="1" dirty="0">
                <a:solidFill>
                  <a:srgbClr val="7030A0"/>
                </a:solidFill>
              </a:rPr>
              <a:t>address</a:t>
            </a:r>
            <a:r>
              <a:rPr lang="en-US" sz="2400" dirty="0">
                <a:solidFill>
                  <a:srgbClr val="CC0000"/>
                </a:solidFill>
              </a:rPr>
              <a:t> </a:t>
            </a:r>
            <a:r>
              <a:rPr lang="en-US" sz="2400" dirty="0"/>
              <a:t>(index)</a:t>
            </a:r>
          </a:p>
          <a:p>
            <a:pPr lvl="1">
              <a:defRPr/>
            </a:pPr>
            <a:r>
              <a:rPr lang="en-US" sz="2000" dirty="0"/>
              <a:t>Each address is just a number represented in </a:t>
            </a:r>
            <a:r>
              <a:rPr lang="en-US" sz="2000" i="1" dirty="0"/>
              <a:t>fixed-length</a:t>
            </a:r>
            <a:r>
              <a:rPr lang="en-US" sz="2000" dirty="0"/>
              <a:t> binary</a:t>
            </a:r>
          </a:p>
          <a:p>
            <a:pPr lvl="2">
              <a:defRPr/>
            </a:pPr>
            <a:endParaRPr lang="en-US" sz="1600" dirty="0"/>
          </a:p>
          <a:p>
            <a:pPr>
              <a:defRPr/>
            </a:pPr>
            <a:r>
              <a:rPr lang="en-US" sz="2400" dirty="0"/>
              <a:t>Programs refer to bytes in memory by their </a:t>
            </a:r>
            <a:r>
              <a:rPr lang="en-US" sz="2400" i="1" dirty="0"/>
              <a:t>addresses</a:t>
            </a:r>
            <a:endParaRPr lang="en-US" sz="2400" dirty="0"/>
          </a:p>
          <a:p>
            <a:pPr lvl="1" eaLnBrk="1" hangingPunct="1">
              <a:defRPr/>
            </a:pPr>
            <a:r>
              <a:rPr lang="en-US" sz="2000" dirty="0"/>
              <a:t>Domain of possible addresses = </a:t>
            </a:r>
            <a:r>
              <a:rPr lang="en-US" sz="2000" i="1" dirty="0">
                <a:solidFill>
                  <a:srgbClr val="7030A0"/>
                </a:solidFill>
              </a:rPr>
              <a:t>address space</a:t>
            </a:r>
            <a:endParaRPr lang="en-US" sz="1600" i="1" dirty="0">
              <a:solidFill>
                <a:srgbClr val="7030A0"/>
              </a:solidFill>
            </a:endParaRPr>
          </a:p>
          <a:p>
            <a:pPr lvl="1">
              <a:defRPr/>
            </a:pPr>
            <a:r>
              <a:rPr lang="en-US" sz="2000" dirty="0"/>
              <a:t>We can store addresses as data to “remember” where other data is in memory</a:t>
            </a:r>
          </a:p>
          <a:p>
            <a:pPr lvl="2">
              <a:defRPr/>
            </a:pPr>
            <a:endParaRPr lang="en-US" sz="1600" dirty="0"/>
          </a:p>
          <a:p>
            <a:pPr>
              <a:defRPr/>
            </a:pPr>
            <a:r>
              <a:rPr lang="en-US" sz="2400" dirty="0"/>
              <a:t>But not all values fit in a single byte… (</a:t>
            </a:r>
            <a:r>
              <a:rPr lang="en-US" sz="2400" i="1" dirty="0"/>
              <a:t>e.g. </a:t>
            </a:r>
            <a:r>
              <a:rPr lang="en-US" sz="2400" dirty="0"/>
              <a:t>351)</a:t>
            </a:r>
          </a:p>
          <a:p>
            <a:pPr lvl="1">
              <a:defRPr/>
            </a:pPr>
            <a:r>
              <a:rPr lang="en-US" sz="2000" dirty="0"/>
              <a:t>Many operations use multi-byte values</a:t>
            </a:r>
            <a:endParaRPr lang="en-US" sz="1600" dirty="0"/>
          </a:p>
          <a:p>
            <a:pPr lvl="1">
              <a:defRPr/>
            </a:pPr>
            <a:endParaRPr lang="en-US" sz="2000" dirty="0"/>
          </a:p>
          <a:p>
            <a:pPr lvl="1">
              <a:defRPr/>
            </a:pPr>
            <a:endParaRPr lang="en-US" sz="2000" dirty="0"/>
          </a:p>
        </p:txBody>
      </p:sp>
      <p:sp>
        <p:nvSpPr>
          <p:cNvPr id="21" name="Slide Number Placeholder 20"/>
          <p:cNvSpPr>
            <a:spLocks noGrp="1"/>
          </p:cNvSpPr>
          <p:nvPr>
            <p:ph type="sldNum" sz="quarter" idx="10"/>
            <p:custDataLst>
              <p:tags r:id="rId3"/>
            </p:custDataLst>
          </p:nvPr>
        </p:nvSpPr>
        <p:spPr/>
        <p:txBody>
          <a:bodyPr/>
          <a:lstStyle/>
          <a:p>
            <a:fld id="{7CBE8339-D2AD-46DC-A898-FD1E949067F0}" type="slidenum">
              <a:rPr lang="en-US" smtClean="0"/>
              <a:pPr/>
              <a:t>29</a:t>
            </a:fld>
            <a:endParaRPr lang="en-US"/>
          </a:p>
        </p:txBody>
      </p:sp>
      <p:sp>
        <p:nvSpPr>
          <p:cNvPr id="9234" name="Text Box 205"/>
          <p:cNvSpPr txBox="1">
            <a:spLocks noChangeArrowheads="1"/>
          </p:cNvSpPr>
          <p:nvPr>
            <p:custDataLst>
              <p:tags r:id="rId4"/>
            </p:custDataLst>
          </p:nvPr>
        </p:nvSpPr>
        <p:spPr bwMode="auto">
          <a:xfrm rot="18990446">
            <a:off x="1301692" y="1529849"/>
            <a:ext cx="898644" cy="400110"/>
          </a:xfrm>
          <a:prstGeom prst="rect">
            <a:avLst/>
          </a:prstGeom>
          <a:noFill/>
          <a:ln w="19050">
            <a:noFill/>
            <a:miter lim="800000"/>
            <a:headEnd/>
            <a:tailEnd type="none" w="sm" len="sm"/>
          </a:ln>
        </p:spPr>
        <p:txBody>
          <a:bodyPr wrap="none" lIns="45720" rIns="45720">
            <a:spAutoFit/>
          </a:bodyPr>
          <a:lstStyle/>
          <a:p>
            <a:r>
              <a:rPr lang="en-US" sz="2000" b="0" dirty="0">
                <a:solidFill>
                  <a:srgbClr val="4B2A85"/>
                </a:solidFill>
                <a:latin typeface="Calibri" panose="020F0502020204030204" pitchFamily="34" charset="0"/>
                <a:cs typeface="Calibri" panose="020F0502020204030204" pitchFamily="34" charset="0"/>
              </a:rPr>
              <a:t>0x0…00</a:t>
            </a:r>
          </a:p>
        </p:txBody>
      </p:sp>
      <p:sp>
        <p:nvSpPr>
          <p:cNvPr id="9235" name="Text Box 206"/>
          <p:cNvSpPr txBox="1">
            <a:spLocks noChangeArrowheads="1"/>
          </p:cNvSpPr>
          <p:nvPr>
            <p:custDataLst>
              <p:tags r:id="rId5"/>
            </p:custDataLst>
          </p:nvPr>
        </p:nvSpPr>
        <p:spPr bwMode="auto">
          <a:xfrm rot="18990446">
            <a:off x="7024632" y="1341413"/>
            <a:ext cx="864980" cy="400110"/>
          </a:xfrm>
          <a:prstGeom prst="rect">
            <a:avLst/>
          </a:prstGeom>
          <a:noFill/>
          <a:ln w="19050">
            <a:noFill/>
            <a:miter lim="800000"/>
            <a:headEnd/>
            <a:tailEnd type="none" w="sm" len="sm"/>
          </a:ln>
        </p:spPr>
        <p:txBody>
          <a:bodyPr wrap="none" lIns="45720" rIns="45720">
            <a:spAutoFit/>
          </a:bodyPr>
          <a:lstStyle/>
          <a:p>
            <a:r>
              <a:rPr lang="en-US" sz="2000" b="0" dirty="0">
                <a:solidFill>
                  <a:srgbClr val="4B2A85"/>
                </a:solidFill>
                <a:latin typeface="Calibri" panose="020F0502020204030204" pitchFamily="34" charset="0"/>
                <a:cs typeface="Calibri" panose="020F0502020204030204" pitchFamily="34" charset="0"/>
              </a:rPr>
              <a:t>0xF…FF</a:t>
            </a:r>
          </a:p>
        </p:txBody>
      </p:sp>
      <p:graphicFrame>
        <p:nvGraphicFramePr>
          <p:cNvPr id="3" name="Table 2"/>
          <p:cNvGraphicFramePr>
            <a:graphicFrameLocks noGrp="1"/>
          </p:cNvGraphicFramePr>
          <p:nvPr>
            <p:extLst>
              <p:ext uri="{D42A27DB-BD31-4B8C-83A1-F6EECF244321}">
                <p14:modId xmlns:p14="http://schemas.microsoft.com/office/powerpoint/2010/main" val="2437190568"/>
              </p:ext>
            </p:extLst>
          </p:nvPr>
        </p:nvGraphicFramePr>
        <p:xfrm>
          <a:off x="1287357" y="2129890"/>
          <a:ext cx="6096000" cy="370840"/>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381000">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gridCol w="1524000">
                  <a:extLst>
                    <a:ext uri="{9D8B030D-6E8A-4147-A177-3AD203B41FA5}">
                      <a16:colId xmlns:a16="http://schemas.microsoft.com/office/drawing/2014/main" val="20006"/>
                    </a:ext>
                  </a:extLst>
                </a:gridCol>
                <a:gridCol w="381000">
                  <a:extLst>
                    <a:ext uri="{9D8B030D-6E8A-4147-A177-3AD203B41FA5}">
                      <a16:colId xmlns:a16="http://schemas.microsoft.com/office/drawing/2014/main" val="20007"/>
                    </a:ext>
                  </a:extLst>
                </a:gridCol>
                <a:gridCol w="381000">
                  <a:extLst>
                    <a:ext uri="{9D8B030D-6E8A-4147-A177-3AD203B41FA5}">
                      <a16:colId xmlns:a16="http://schemas.microsoft.com/office/drawing/2014/main" val="20008"/>
                    </a:ext>
                  </a:extLst>
                </a:gridCol>
                <a:gridCol w="381000">
                  <a:extLst>
                    <a:ext uri="{9D8B030D-6E8A-4147-A177-3AD203B41FA5}">
                      <a16:colId xmlns:a16="http://schemas.microsoft.com/office/drawing/2014/main" val="20009"/>
                    </a:ext>
                  </a:extLst>
                </a:gridCol>
                <a:gridCol w="381000">
                  <a:extLst>
                    <a:ext uri="{9D8B030D-6E8A-4147-A177-3AD203B41FA5}">
                      <a16:colId xmlns:a16="http://schemas.microsoft.com/office/drawing/2014/main" val="20010"/>
                    </a:ext>
                  </a:extLst>
                </a:gridCol>
                <a:gridCol w="381000">
                  <a:extLst>
                    <a:ext uri="{9D8B030D-6E8A-4147-A177-3AD203B41FA5}">
                      <a16:colId xmlns:a16="http://schemas.microsoft.com/office/drawing/2014/main" val="20011"/>
                    </a:ext>
                  </a:extLst>
                </a:gridCol>
                <a:gridCol w="381000">
                  <a:extLst>
                    <a:ext uri="{9D8B030D-6E8A-4147-A177-3AD203B41FA5}">
                      <a16:colId xmlns:a16="http://schemas.microsoft.com/office/drawing/2014/main" val="20012"/>
                    </a:ext>
                  </a:extLst>
                </a:gridCol>
              </a:tblGrid>
              <a:tr h="370840">
                <a:tc>
                  <a:txBody>
                    <a:bodyPr/>
                    <a:lstStyle/>
                    <a:p>
                      <a:pPr algn="ctr"/>
                      <a:endParaRPr lang="en-US" b="0" i="0" dirty="0">
                        <a:solidFill>
                          <a:sysClr val="windowText" lastClr="000000"/>
                        </a:solidFill>
                        <a:latin typeface="Roboto Regular"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i="0" dirty="0">
                        <a:solidFill>
                          <a:sysClr val="windowText" lastClr="000000"/>
                        </a:solidFill>
                        <a:latin typeface="Roboto Regular"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i="0" dirty="0">
                        <a:solidFill>
                          <a:sysClr val="windowText" lastClr="000000"/>
                        </a:solidFill>
                        <a:latin typeface="Roboto Regular"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i="0" dirty="0">
                        <a:solidFill>
                          <a:sysClr val="windowText" lastClr="000000"/>
                        </a:solidFill>
                        <a:latin typeface="Roboto Regular"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i="0" dirty="0">
                        <a:solidFill>
                          <a:sysClr val="windowText" lastClr="000000"/>
                        </a:solidFill>
                        <a:latin typeface="Roboto Regular"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i="0" dirty="0">
                        <a:solidFill>
                          <a:sysClr val="windowText" lastClr="000000"/>
                        </a:solidFill>
                        <a:latin typeface="Roboto Regular"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solidFill>
                            <a:schemeClr val="tx1"/>
                          </a:solidFill>
                          <a:latin typeface="Roboto Regular" charset="0"/>
                          <a:cs typeface="Roboto Regular" charset="0"/>
                        </a:rPr>
                        <a:t>• • •</a:t>
                      </a:r>
                      <a:endParaRPr lang="en-US" b="0" i="0" dirty="0">
                        <a:solidFill>
                          <a:schemeClr val="tx1"/>
                        </a:solidFill>
                        <a:latin typeface="Roboto Regular"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i="0" dirty="0">
                        <a:solidFill>
                          <a:sysClr val="windowText" lastClr="000000"/>
                        </a:solidFill>
                        <a:latin typeface="Roboto Regular"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i="0" dirty="0">
                        <a:solidFill>
                          <a:sysClr val="windowText" lastClr="000000"/>
                        </a:solidFill>
                        <a:latin typeface="Roboto Regular"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i="0" dirty="0">
                        <a:solidFill>
                          <a:sysClr val="windowText" lastClr="000000"/>
                        </a:solidFill>
                        <a:latin typeface="Roboto Regular"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i="0" dirty="0">
                        <a:solidFill>
                          <a:sysClr val="windowText" lastClr="000000"/>
                        </a:solidFill>
                        <a:latin typeface="Roboto Regular"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i="0" dirty="0">
                        <a:solidFill>
                          <a:sysClr val="windowText" lastClr="000000"/>
                        </a:solidFill>
                        <a:latin typeface="Roboto Regular"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i="0" dirty="0">
                        <a:solidFill>
                          <a:sysClr val="windowText" lastClr="000000"/>
                        </a:solidFill>
                        <a:latin typeface="Roboto Regular"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0" name="Text Box 205">
            <a:extLst>
              <a:ext uri="{FF2B5EF4-FFF2-40B4-BE49-F238E27FC236}">
                <a16:creationId xmlns:a16="http://schemas.microsoft.com/office/drawing/2014/main" id="{F6349B81-C0B7-449D-9357-5113C5296721}"/>
              </a:ext>
            </a:extLst>
          </p:cNvPr>
          <p:cNvSpPr txBox="1">
            <a:spLocks noChangeArrowheads="1"/>
          </p:cNvSpPr>
          <p:nvPr>
            <p:custDataLst>
              <p:tags r:id="rId6"/>
            </p:custDataLst>
          </p:nvPr>
        </p:nvSpPr>
        <p:spPr bwMode="auto">
          <a:xfrm rot="18990446">
            <a:off x="1702425" y="1529848"/>
            <a:ext cx="898644" cy="400110"/>
          </a:xfrm>
          <a:prstGeom prst="rect">
            <a:avLst/>
          </a:prstGeom>
          <a:noFill/>
          <a:ln w="19050">
            <a:noFill/>
            <a:miter lim="800000"/>
            <a:headEnd/>
            <a:tailEnd type="none" w="sm" len="sm"/>
          </a:ln>
        </p:spPr>
        <p:txBody>
          <a:bodyPr wrap="none" lIns="45720" rIns="45720">
            <a:spAutoFit/>
          </a:bodyPr>
          <a:lstStyle/>
          <a:p>
            <a:r>
              <a:rPr lang="en-US" sz="2000" b="0" dirty="0">
                <a:solidFill>
                  <a:srgbClr val="4B2A85"/>
                </a:solidFill>
                <a:latin typeface="Calibri" panose="020F0502020204030204" pitchFamily="34" charset="0"/>
                <a:cs typeface="Calibri" panose="020F0502020204030204" pitchFamily="34" charset="0"/>
              </a:rPr>
              <a:t>0x0…01</a:t>
            </a:r>
          </a:p>
        </p:txBody>
      </p:sp>
      <p:sp>
        <p:nvSpPr>
          <p:cNvPr id="12" name="Text Box 206">
            <a:extLst>
              <a:ext uri="{FF2B5EF4-FFF2-40B4-BE49-F238E27FC236}">
                <a16:creationId xmlns:a16="http://schemas.microsoft.com/office/drawing/2014/main" id="{C284FCF1-B6BA-4DE7-BE2F-54446363BAC6}"/>
              </a:ext>
            </a:extLst>
          </p:cNvPr>
          <p:cNvSpPr txBox="1">
            <a:spLocks noChangeArrowheads="1"/>
          </p:cNvSpPr>
          <p:nvPr>
            <p:custDataLst>
              <p:tags r:id="rId7"/>
            </p:custDataLst>
          </p:nvPr>
        </p:nvSpPr>
        <p:spPr bwMode="auto">
          <a:xfrm rot="18990446">
            <a:off x="6546673" y="1507662"/>
            <a:ext cx="871392" cy="400110"/>
          </a:xfrm>
          <a:prstGeom prst="rect">
            <a:avLst/>
          </a:prstGeom>
          <a:noFill/>
          <a:ln w="19050">
            <a:noFill/>
            <a:miter lim="800000"/>
            <a:headEnd/>
            <a:tailEnd type="none" w="sm" len="sm"/>
          </a:ln>
        </p:spPr>
        <p:txBody>
          <a:bodyPr wrap="none" lIns="45720" rIns="45720">
            <a:spAutoFit/>
          </a:bodyPr>
          <a:lstStyle/>
          <a:p>
            <a:r>
              <a:rPr lang="en-US" sz="2000" b="0" dirty="0">
                <a:solidFill>
                  <a:srgbClr val="4B2A85"/>
                </a:solidFill>
                <a:latin typeface="Calibri" panose="020F0502020204030204" pitchFamily="34" charset="0"/>
                <a:cs typeface="Calibri" panose="020F0502020204030204" pitchFamily="34" charset="0"/>
              </a:rPr>
              <a:t>0xF…FE</a:t>
            </a:r>
          </a:p>
        </p:txBody>
      </p:sp>
    </p:spTree>
    <p:extLst>
      <p:ext uri="{BB962C8B-B14F-4D97-AF65-F5344CB8AC3E}">
        <p14:creationId xmlns:p14="http://schemas.microsoft.com/office/powerpoint/2010/main" val="41665576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2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2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2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28">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42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Gentle reminders!</a:t>
            </a:r>
          </a:p>
        </p:txBody>
      </p:sp>
      <p:sp>
        <p:nvSpPr>
          <p:cNvPr id="3" name="Content Placeholder 2"/>
          <p:cNvSpPr>
            <a:spLocks noGrp="1"/>
          </p:cNvSpPr>
          <p:nvPr>
            <p:ph idx="1"/>
          </p:nvPr>
        </p:nvSpPr>
        <p:spPr>
          <a:xfrm>
            <a:off x="396875" y="1153067"/>
            <a:ext cx="8366125" cy="4972050"/>
          </a:xfrm>
        </p:spPr>
        <p:txBody>
          <a:bodyPr/>
          <a:lstStyle/>
          <a:p>
            <a:r>
              <a:rPr lang="en-US" sz="2400" dirty="0"/>
              <a:t>Pre-Course Survey and hw0 due tonight @ 8pm</a:t>
            </a:r>
          </a:p>
          <a:p>
            <a:r>
              <a:rPr lang="en-US" sz="2400" dirty="0"/>
              <a:t>hw1 due Friday (6/25) @ 8pm</a:t>
            </a:r>
          </a:p>
          <a:p>
            <a:r>
              <a:rPr lang="en-US" sz="2400" dirty="0"/>
              <a:t>Lab 0 due Monday (6/28) @ 8pm</a:t>
            </a:r>
          </a:p>
          <a:p>
            <a:pPr lvl="1"/>
            <a:r>
              <a:rPr lang="en-US" sz="2000" dirty="0"/>
              <a:t>This lab is </a:t>
            </a:r>
            <a:r>
              <a:rPr lang="en-US" sz="2000" i="1" dirty="0"/>
              <a:t>exploratory</a:t>
            </a:r>
            <a:r>
              <a:rPr lang="en-US" sz="2000" dirty="0"/>
              <a:t> and looks like a </a:t>
            </a:r>
            <a:r>
              <a:rPr lang="en-US" sz="2000" dirty="0" err="1"/>
              <a:t>hw</a:t>
            </a:r>
            <a:r>
              <a:rPr lang="en-US" sz="2000" dirty="0"/>
              <a:t>; the other labs will look a lot different (involve writing code etc.)</a:t>
            </a:r>
          </a:p>
          <a:p>
            <a:pPr lvl="1"/>
            <a:r>
              <a:rPr lang="en-US" sz="2000" dirty="0"/>
              <a:t>Don’t worry if everything in Lab 0 doesn’t make perfect sense right now!  We’ll continue to cover everything in more detail</a:t>
            </a:r>
          </a:p>
          <a:p>
            <a:pPr lvl="1"/>
            <a:r>
              <a:rPr lang="en-US" sz="2000" dirty="0"/>
              <a:t>Lab 0: get used to modifying and running C code to see the output</a:t>
            </a:r>
          </a:p>
          <a:p>
            <a:pPr lvl="2"/>
            <a:r>
              <a:rPr lang="en-US" sz="2000" dirty="0"/>
              <a:t>A powerful tool for understanding the technical concepts in this course!</a:t>
            </a:r>
          </a:p>
          <a:p>
            <a:r>
              <a:rPr lang="en-US" sz="2400" dirty="0">
                <a:solidFill>
                  <a:srgbClr val="7030A0"/>
                </a:solidFill>
              </a:rPr>
              <a:t>Readings should be completed by 10am on day of lecture</a:t>
            </a:r>
          </a:p>
          <a:p>
            <a:r>
              <a:rPr lang="en-US" sz="2400" dirty="0">
                <a:solidFill>
                  <a:srgbClr val="7030A0"/>
                </a:solidFill>
              </a:rPr>
              <a:t>Lecture activities should be completed by 10am of NEXT lecture</a:t>
            </a:r>
          </a:p>
        </p:txBody>
      </p:sp>
      <p:sp>
        <p:nvSpPr>
          <p:cNvPr id="4" name="Slide Number Placeholder 3"/>
          <p:cNvSpPr>
            <a:spLocks noGrp="1"/>
          </p:cNvSpPr>
          <p:nvPr>
            <p:ph type="sldNum" sz="quarter" idx="10"/>
          </p:nvPr>
        </p:nvSpPr>
        <p:spPr/>
        <p:txBody>
          <a:bodyPr/>
          <a:lstStyle/>
          <a:p>
            <a:fld id="{7CBE8339-D2AD-46DC-A898-FD1E949067F0}" type="slidenum">
              <a:rPr lang="en-US" smtClean="0"/>
              <a:pPr/>
              <a:t>3</a:t>
            </a:fld>
            <a:endParaRPr lang="en-US" dirty="0"/>
          </a:p>
        </p:txBody>
      </p:sp>
    </p:spTree>
    <p:extLst>
      <p:ext uri="{BB962C8B-B14F-4D97-AF65-F5344CB8AC3E}">
        <p14:creationId xmlns:p14="http://schemas.microsoft.com/office/powerpoint/2010/main" val="7921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1" name="Rectangle 87"/>
          <p:cNvSpPr>
            <a:spLocks noGrp="1" noChangeArrowheads="1"/>
          </p:cNvSpPr>
          <p:nvPr>
            <p:ph type="title"/>
            <p:custDataLst>
              <p:tags r:id="rId1"/>
            </p:custDataLst>
          </p:nvPr>
        </p:nvSpPr>
        <p:spPr/>
        <p:txBody>
          <a:bodyPr/>
          <a:lstStyle/>
          <a:p>
            <a:pPr eaLnBrk="1" hangingPunct="1">
              <a:defRPr/>
            </a:pPr>
            <a:r>
              <a:rPr lang="en-US" dirty="0"/>
              <a:t>Machine “Words”</a:t>
            </a:r>
          </a:p>
        </p:txBody>
      </p:sp>
      <mc:AlternateContent xmlns:mc="http://schemas.openxmlformats.org/markup-compatibility/2006" xmlns:a14="http://schemas.microsoft.com/office/drawing/2010/main">
        <mc:Choice Requires="a14">
          <p:sp>
            <p:nvSpPr>
              <p:cNvPr id="11352" name="Rectangle 88"/>
              <p:cNvSpPr>
                <a:spLocks noGrp="1" noChangeArrowheads="1"/>
              </p:cNvSpPr>
              <p:nvPr>
                <p:ph idx="1"/>
                <p:custDataLst>
                  <p:tags r:id="rId2"/>
                </p:custDataLst>
              </p:nvPr>
            </p:nvSpPr>
            <p:spPr>
              <a:xfrm>
                <a:off x="393192" y="1362456"/>
                <a:ext cx="8366760" cy="4974336"/>
              </a:xfrm>
            </p:spPr>
            <p:txBody>
              <a:bodyPr/>
              <a:lstStyle/>
              <a:p>
                <a:pPr eaLnBrk="1" hangingPunct="1">
                  <a:defRPr/>
                </a:pPr>
                <a:r>
                  <a:rPr lang="en-US" dirty="0"/>
                  <a:t>Instructions encoded into machine code (binary)</a:t>
                </a:r>
              </a:p>
              <a:p>
                <a:pPr lvl="1">
                  <a:defRPr/>
                </a:pPr>
                <a:r>
                  <a:rPr lang="en-US" dirty="0"/>
                  <a:t>Historically (still true in some assembly languages), all instructions were exactly the size of a </a:t>
                </a:r>
                <a:r>
                  <a:rPr lang="en-US" dirty="0">
                    <a:solidFill>
                      <a:srgbClr val="7030A0"/>
                    </a:solidFill>
                  </a:rPr>
                  <a:t>word</a:t>
                </a:r>
              </a:p>
              <a:p>
                <a:pPr>
                  <a:defRPr/>
                </a:pPr>
                <a:r>
                  <a:rPr lang="en-US" dirty="0"/>
                  <a:t>We chose to match word size to address size</a:t>
                </a:r>
              </a:p>
              <a:p>
                <a:pPr lvl="1">
                  <a:defRPr/>
                </a:pPr>
                <a:r>
                  <a:rPr lang="en-US" dirty="0"/>
                  <a:t>word size = address size = register size</a:t>
                </a:r>
              </a:p>
              <a:p>
                <a:pPr lvl="1">
                  <a:defRPr/>
                </a:pPr>
                <a:r>
                  <a:rPr lang="en-US" dirty="0"/>
                  <a:t>word size = </a:t>
                </a:r>
                <a14:m>
                  <m:oMath xmlns:m="http://schemas.openxmlformats.org/officeDocument/2006/math">
                    <m:r>
                      <a:rPr lang="en-US" i="1" dirty="0" smtClean="0">
                        <a:latin typeface="Cambria Math" panose="02040503050406030204" pitchFamily="18" charset="0"/>
                      </a:rPr>
                      <m:t>𝑤</m:t>
                    </m:r>
                  </m:oMath>
                </a14:m>
                <a:r>
                  <a:rPr lang="en-US" dirty="0"/>
                  <a:t> bits </a:t>
                </a:r>
                <a14:m>
                  <m:oMath xmlns:m="http://schemas.openxmlformats.org/officeDocument/2006/math">
                    <m:r>
                      <a:rPr lang="en-US" b="0" i="1" smtClean="0">
                        <a:latin typeface="Cambria Math" panose="02040503050406030204" pitchFamily="18" charset="0"/>
                      </a:rPr>
                      <m:t>→</m:t>
                    </m:r>
                  </m:oMath>
                </a14:m>
                <a:r>
                  <a:rPr lang="en-US" dirty="0"/>
                  <a:t> </a:t>
                </a:r>
                <a14:m>
                  <m:oMath xmlns:m="http://schemas.openxmlformats.org/officeDocument/2006/math">
                    <m:r>
                      <a:rPr lang="en-US" i="1" dirty="0" smtClean="0">
                        <a:latin typeface="Cambria Math" panose="02040503050406030204" pitchFamily="18" charset="0"/>
                      </a:rPr>
                      <m:t>2</m:t>
                    </m:r>
                    <m:r>
                      <a:rPr lang="en-US" i="1" baseline="30000" dirty="0">
                        <a:latin typeface="Cambria Math" panose="02040503050406030204" pitchFamily="18" charset="0"/>
                      </a:rPr>
                      <m:t>𝑤</m:t>
                    </m:r>
                  </m:oMath>
                </a14:m>
                <a:r>
                  <a:rPr lang="en-US" dirty="0"/>
                  <a:t> addresses</a:t>
                </a:r>
              </a:p>
              <a:p>
                <a:pPr lvl="1">
                  <a:defRPr/>
                </a:pPr>
                <a:endParaRPr lang="en-US" dirty="0"/>
              </a:p>
              <a:p>
                <a:pPr>
                  <a:spcBef>
                    <a:spcPts val="0"/>
                  </a:spcBef>
                  <a:defRPr/>
                </a:pPr>
                <a:r>
                  <a:rPr lang="en-US" dirty="0"/>
                  <a:t>Current x86 systems use </a:t>
                </a:r>
                <a:r>
                  <a:rPr lang="en-US" b="1" dirty="0"/>
                  <a:t>64-bit (8-byte) words</a:t>
                </a:r>
              </a:p>
              <a:p>
                <a:pPr lvl="1">
                  <a:defRPr/>
                </a:pPr>
                <a:r>
                  <a:rPr lang="en-US" dirty="0"/>
                  <a:t>Potential address space: </a:t>
                </a:r>
                <a14:m>
                  <m:oMath xmlns:m="http://schemas.openxmlformats.org/officeDocument/2006/math">
                    <m:r>
                      <a:rPr lang="en-US" b="1" i="1" dirty="0" smtClean="0">
                        <a:latin typeface="Cambria Math" panose="02040503050406030204" pitchFamily="18" charset="0"/>
                      </a:rPr>
                      <m:t>𝟐</m:t>
                    </m:r>
                    <m:r>
                      <a:rPr lang="en-US" b="1" i="1" baseline="30000" dirty="0" smtClean="0">
                        <a:latin typeface="Cambria Math" panose="02040503050406030204" pitchFamily="18" charset="0"/>
                      </a:rPr>
                      <m:t>𝟔𝟒</m:t>
                    </m:r>
                  </m:oMath>
                </a14:m>
                <a:r>
                  <a:rPr lang="en-US" dirty="0"/>
                  <a:t> addresses</a:t>
                </a:r>
                <a:br>
                  <a:rPr lang="en-US" dirty="0"/>
                </a:br>
                <a:r>
                  <a:rPr lang="en-US" dirty="0"/>
                  <a:t>2</a:t>
                </a:r>
                <a:r>
                  <a:rPr lang="en-US" baseline="30000" dirty="0"/>
                  <a:t>64</a:t>
                </a:r>
                <a:r>
                  <a:rPr lang="en-US" dirty="0"/>
                  <a:t> bytes </a:t>
                </a:r>
                <a:r>
                  <a:rPr lang="en-US" dirty="0">
                    <a:latin typeface="Symbol" pitchFamily="18" charset="2"/>
                  </a:rPr>
                  <a:t></a:t>
                </a:r>
                <a:r>
                  <a:rPr lang="en-US" dirty="0"/>
                  <a:t> </a:t>
                </a:r>
                <a:r>
                  <a:rPr lang="en-US" b="1" dirty="0"/>
                  <a:t>1.8 x 10</a:t>
                </a:r>
                <a:r>
                  <a:rPr lang="en-US" b="1" baseline="30000" dirty="0"/>
                  <a:t>19</a:t>
                </a:r>
                <a:r>
                  <a:rPr lang="en-US" b="1" dirty="0"/>
                  <a:t> bytes</a:t>
                </a:r>
                <a:r>
                  <a:rPr lang="en-US" dirty="0"/>
                  <a:t> </a:t>
                </a:r>
                <a:br>
                  <a:rPr lang="en-US" dirty="0"/>
                </a:br>
                <a:r>
                  <a:rPr lang="en-US" dirty="0"/>
                  <a:t>= 18 billion </a:t>
                </a:r>
                <a:r>
                  <a:rPr lang="en-US" dirty="0" err="1"/>
                  <a:t>billion</a:t>
                </a:r>
                <a:r>
                  <a:rPr lang="en-US" dirty="0"/>
                  <a:t> bytes </a:t>
                </a:r>
                <a:r>
                  <a:rPr lang="en-US" dirty="0">
                    <a:cs typeface="Calibri" panose="020F0502020204030204" pitchFamily="34" charset="0"/>
                  </a:rPr>
                  <a:t>= 18 EB </a:t>
                </a:r>
                <a:r>
                  <a:rPr lang="en-US" dirty="0"/>
                  <a:t>(</a:t>
                </a:r>
                <a:r>
                  <a:rPr lang="en-US" dirty="0" err="1"/>
                  <a:t>exabytes</a:t>
                </a:r>
                <a:r>
                  <a:rPr lang="en-US" dirty="0"/>
                  <a:t>)</a:t>
                </a:r>
              </a:p>
              <a:p>
                <a:pPr lvl="1">
                  <a:defRPr/>
                </a:pPr>
                <a:r>
                  <a:rPr lang="en-US" dirty="0"/>
                  <a:t>Actual physical address space:  </a:t>
                </a:r>
                <a:r>
                  <a:rPr lang="en-US" b="1" dirty="0"/>
                  <a:t>48 bits</a:t>
                </a:r>
              </a:p>
            </p:txBody>
          </p:sp>
        </mc:Choice>
        <mc:Fallback xmlns="">
          <p:sp>
            <p:nvSpPr>
              <p:cNvPr id="11352" name="Rectangle 88"/>
              <p:cNvSpPr>
                <a:spLocks noGrp="1" noRot="1" noChangeAspect="1" noMove="1" noResize="1" noEditPoints="1" noAdjustHandles="1" noChangeArrowheads="1" noChangeShapeType="1" noTextEdit="1"/>
              </p:cNvSpPr>
              <p:nvPr>
                <p:ph idx="1"/>
                <p:custDataLst>
                  <p:tags r:id="rId6"/>
                </p:custDataLst>
              </p:nvPr>
            </p:nvSpPr>
            <p:spPr>
              <a:xfrm>
                <a:off x="393192" y="1362456"/>
                <a:ext cx="8366760" cy="4974336"/>
              </a:xfrm>
              <a:blipFill>
                <a:blip r:embed="rId7"/>
                <a:stretch>
                  <a:fillRect l="-455" t="-1272" b="-7125"/>
                </a:stretch>
              </a:blipFill>
            </p:spPr>
            <p:txBody>
              <a:bodyPr/>
              <a:lstStyle/>
              <a:p>
                <a:r>
                  <a:rPr lang="en-US">
                    <a:noFill/>
                  </a:rPr>
                  <a:t> </a:t>
                </a:r>
              </a:p>
            </p:txBody>
          </p:sp>
        </mc:Fallback>
      </mc:AlternateContent>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30</a:t>
            </a:fld>
            <a:endParaRPr lang="en-US" dirty="0"/>
          </a:p>
        </p:txBody>
      </p:sp>
    </p:spTree>
    <p:extLst>
      <p:ext uri="{BB962C8B-B14F-4D97-AF65-F5344CB8AC3E}">
        <p14:creationId xmlns:p14="http://schemas.microsoft.com/office/powerpoint/2010/main" val="1633127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35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5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35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35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35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8"/>
          <p:cNvSpPr>
            <a:spLocks noGrp="1" noChangeArrowheads="1"/>
          </p:cNvSpPr>
          <p:nvPr>
            <p:ph type="title"/>
            <p:custDataLst>
              <p:tags r:id="rId1"/>
            </p:custDataLst>
          </p:nvPr>
        </p:nvSpPr>
        <p:spPr/>
        <p:txBody>
          <a:bodyPr/>
          <a:lstStyle/>
          <a:p>
            <a:pPr eaLnBrk="1" hangingPunct="1">
              <a:defRPr/>
            </a:pPr>
            <a:r>
              <a:rPr lang="en-US" dirty="0"/>
              <a:t>Data Representations</a:t>
            </a:r>
          </a:p>
        </p:txBody>
      </p:sp>
      <p:sp>
        <p:nvSpPr>
          <p:cNvPr id="3" name="Content Placeholder 2"/>
          <p:cNvSpPr>
            <a:spLocks noGrp="1"/>
          </p:cNvSpPr>
          <p:nvPr>
            <p:ph idx="1"/>
          </p:nvPr>
        </p:nvSpPr>
        <p:spPr/>
        <p:txBody>
          <a:bodyPr/>
          <a:lstStyle/>
          <a:p>
            <a:r>
              <a:rPr lang="en-US" dirty="0"/>
              <a:t>Sizes of data types (in bytes)</a:t>
            </a:r>
          </a:p>
          <a:p>
            <a:endParaRPr lang="en-US" dirty="0"/>
          </a:p>
        </p:txBody>
      </p:sp>
      <p:sp>
        <p:nvSpPr>
          <p:cNvPr id="2" name="Slide Number Placeholder 1"/>
          <p:cNvSpPr>
            <a:spLocks noGrp="1"/>
          </p:cNvSpPr>
          <p:nvPr>
            <p:ph type="sldNum" sz="quarter" idx="10"/>
            <p:custDataLst>
              <p:tags r:id="rId2"/>
            </p:custDataLst>
          </p:nvPr>
        </p:nvSpPr>
        <p:spPr/>
        <p:txBody>
          <a:bodyPr/>
          <a:lstStyle/>
          <a:p>
            <a:fld id="{7CBE8339-D2AD-46DC-A898-FD1E949067F0}" type="slidenum">
              <a:rPr lang="en-US" smtClean="0"/>
              <a:pPr/>
              <a:t>31</a:t>
            </a:fld>
            <a:endParaRPr lang="en-US"/>
          </a:p>
        </p:txBody>
      </p:sp>
      <p:sp>
        <p:nvSpPr>
          <p:cNvPr id="5" name="TextBox 4"/>
          <p:cNvSpPr txBox="1"/>
          <p:nvPr>
            <p:custDataLst>
              <p:tags r:id="rId3"/>
            </p:custDataLst>
          </p:nvPr>
        </p:nvSpPr>
        <p:spPr>
          <a:xfrm>
            <a:off x="132608" y="6405375"/>
            <a:ext cx="5163786" cy="338554"/>
          </a:xfrm>
          <a:prstGeom prst="rect">
            <a:avLst/>
          </a:prstGeom>
          <a:noFill/>
        </p:spPr>
        <p:txBody>
          <a:bodyPr wrap="none" rtlCol="0">
            <a:spAutoFit/>
          </a:bodyPr>
          <a:lstStyle/>
          <a:p>
            <a:r>
              <a:rPr lang="en-US" sz="1600" b="0" dirty="0">
                <a:latin typeface="Calibri" panose="020F0502020204030204" pitchFamily="34" charset="0"/>
                <a:cs typeface="Calibri" panose="020F0502020204030204" pitchFamily="34" charset="0"/>
              </a:rPr>
              <a:t>To use “</a:t>
            </a:r>
            <a:r>
              <a:rPr lang="en-US" sz="1600" b="0" dirty="0" err="1">
                <a:latin typeface="Courier New" panose="02070309020205020404" pitchFamily="49" charset="0"/>
                <a:ea typeface="Anonymous Pro" panose="02060609030202000504" pitchFamily="49" charset="0"/>
                <a:cs typeface="Courier New" panose="02070309020205020404" pitchFamily="49" charset="0"/>
              </a:rPr>
              <a:t>bool</a:t>
            </a:r>
            <a:r>
              <a:rPr lang="en-US" sz="1600" b="0" dirty="0">
                <a:latin typeface="Calibri" panose="020F0502020204030204" pitchFamily="34" charset="0"/>
                <a:cs typeface="Calibri" panose="020F0502020204030204" pitchFamily="34" charset="0"/>
              </a:rPr>
              <a:t>” in C, you must </a:t>
            </a:r>
            <a:r>
              <a:rPr lang="en-US" sz="1600" b="0" dirty="0">
                <a:latin typeface="Courier New" panose="02070309020205020404" pitchFamily="49" charset="0"/>
                <a:ea typeface="Anonymous Pro" panose="02060609030202000504" pitchFamily="49" charset="0"/>
                <a:cs typeface="Courier New" panose="02070309020205020404" pitchFamily="49" charset="0"/>
              </a:rPr>
              <a:t>#include &lt;</a:t>
            </a:r>
            <a:r>
              <a:rPr lang="en-US" sz="1600" b="0" dirty="0" err="1">
                <a:latin typeface="Courier New" panose="02070309020205020404" pitchFamily="49" charset="0"/>
                <a:ea typeface="Anonymous Pro" panose="02060609030202000504" pitchFamily="49" charset="0"/>
                <a:cs typeface="Courier New" panose="02070309020205020404" pitchFamily="49" charset="0"/>
              </a:rPr>
              <a:t>stdbool.h</a:t>
            </a:r>
            <a:r>
              <a:rPr lang="en-US" sz="1600" b="0" dirty="0">
                <a:latin typeface="Courier New" panose="02070309020205020404" pitchFamily="49" charset="0"/>
                <a:ea typeface="Anonymous Pro" panose="02060609030202000504" pitchFamily="49" charset="0"/>
                <a:cs typeface="Courier New" panose="02070309020205020404" pitchFamily="49" charset="0"/>
              </a:rPr>
              <a:t>&gt;</a:t>
            </a:r>
          </a:p>
        </p:txBody>
      </p:sp>
      <p:graphicFrame>
        <p:nvGraphicFramePr>
          <p:cNvPr id="6" name="Table 5"/>
          <p:cNvGraphicFramePr>
            <a:graphicFrameLocks noGrp="1"/>
          </p:cNvGraphicFramePr>
          <p:nvPr>
            <p:extLst>
              <p:ext uri="{D42A27DB-BD31-4B8C-83A1-F6EECF244321}">
                <p14:modId xmlns:p14="http://schemas.microsoft.com/office/powerpoint/2010/main" val="2395750467"/>
              </p:ext>
            </p:extLst>
          </p:nvPr>
        </p:nvGraphicFramePr>
        <p:xfrm>
          <a:off x="1097280" y="1920240"/>
          <a:ext cx="7178040" cy="3891280"/>
        </p:xfrm>
        <a:graphic>
          <a:graphicData uri="http://schemas.openxmlformats.org/drawingml/2006/table">
            <a:tbl>
              <a:tblPr firstRow="1" bandRow="1">
                <a:tableStyleId>{91EBBBCC-DAD2-459C-BE2E-F6DE35CF9A28}</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tblGrid>
              <a:tr h="370840">
                <a:tc>
                  <a:txBody>
                    <a:bodyPr/>
                    <a:lstStyle/>
                    <a:p>
                      <a:pPr algn="l"/>
                      <a:r>
                        <a:rPr lang="en-US" sz="1800" b="0" i="0" dirty="0">
                          <a:solidFill>
                            <a:schemeClr val="bg1"/>
                          </a:solidFill>
                          <a:latin typeface="Roboto Regular" charset="0"/>
                          <a:ea typeface="Roboto Regular" charset="0"/>
                          <a:cs typeface="Roboto Regular" charset="0"/>
                        </a:rPr>
                        <a:t>Java Data Type</a:t>
                      </a:r>
                    </a:p>
                  </a:txBody>
                  <a:tcPr>
                    <a:solidFill>
                      <a:srgbClr val="4B2A85"/>
                    </a:solidFill>
                  </a:tcPr>
                </a:tc>
                <a:tc>
                  <a:txBody>
                    <a:bodyPr/>
                    <a:lstStyle/>
                    <a:p>
                      <a:pPr algn="l"/>
                      <a:r>
                        <a:rPr lang="en-US" sz="1800" b="0" i="0" dirty="0">
                          <a:solidFill>
                            <a:schemeClr val="bg1"/>
                          </a:solidFill>
                          <a:latin typeface="Roboto Regular" charset="0"/>
                          <a:ea typeface="Roboto Regular" charset="0"/>
                          <a:cs typeface="Roboto Regular" charset="0"/>
                        </a:rPr>
                        <a:t>C Data Type</a:t>
                      </a:r>
                    </a:p>
                  </a:txBody>
                  <a:tcPr>
                    <a:solidFill>
                      <a:srgbClr val="4B2A85"/>
                    </a:solidFill>
                  </a:tcPr>
                </a:tc>
                <a:tc>
                  <a:txBody>
                    <a:bodyPr/>
                    <a:lstStyle/>
                    <a:p>
                      <a:pPr algn="ctr"/>
                      <a:r>
                        <a:rPr lang="en-US" sz="1800" b="0" i="0" dirty="0">
                          <a:solidFill>
                            <a:schemeClr val="bg1"/>
                          </a:solidFill>
                          <a:latin typeface="Roboto Regular" charset="0"/>
                          <a:ea typeface="Roboto Regular" charset="0"/>
                          <a:cs typeface="Roboto Regular" charset="0"/>
                        </a:rPr>
                        <a:t>32-bit (old)</a:t>
                      </a:r>
                    </a:p>
                  </a:txBody>
                  <a:tcPr>
                    <a:solidFill>
                      <a:srgbClr val="4B2A85"/>
                    </a:solidFill>
                  </a:tcPr>
                </a:tc>
                <a:tc>
                  <a:txBody>
                    <a:bodyPr/>
                    <a:lstStyle/>
                    <a:p>
                      <a:pPr algn="ctr"/>
                      <a:r>
                        <a:rPr lang="en-US" sz="1800" b="0" i="0" dirty="0">
                          <a:solidFill>
                            <a:schemeClr val="bg1"/>
                          </a:solidFill>
                          <a:latin typeface="Roboto Regular" charset="0"/>
                          <a:ea typeface="Roboto Regular" charset="0"/>
                          <a:cs typeface="Roboto Regular" charset="0"/>
                        </a:rPr>
                        <a:t>x86-64</a:t>
                      </a:r>
                    </a:p>
                  </a:txBody>
                  <a:tcPr>
                    <a:solidFill>
                      <a:srgbClr val="4B2A85"/>
                    </a:solidFill>
                  </a:tcPr>
                </a:tc>
                <a:extLst>
                  <a:ext uri="{0D108BD9-81ED-4DB2-BD59-A6C34878D82A}">
                    <a16:rowId xmlns:a16="http://schemas.microsoft.com/office/drawing/2014/main" val="10000"/>
                  </a:ext>
                </a:extLst>
              </a:tr>
              <a:tr h="320040">
                <a:tc>
                  <a:txBody>
                    <a:bodyPr/>
                    <a:lstStyle/>
                    <a:p>
                      <a:r>
                        <a:rPr lang="en-US" sz="1800" b="0" i="0" dirty="0" err="1">
                          <a:latin typeface="Courier New" panose="02070309020205020404" pitchFamily="49" charset="0"/>
                          <a:ea typeface="Anonymous Pro" panose="02060609030202000504" pitchFamily="49" charset="0"/>
                          <a:cs typeface="Courier New" panose="02070309020205020404" pitchFamily="49" charset="0"/>
                        </a:rPr>
                        <a:t>boolean</a:t>
                      </a:r>
                      <a:endParaRPr lang="en-US" sz="1800" b="0" i="0" dirty="0">
                        <a:latin typeface="Courier New" panose="02070309020205020404" pitchFamily="49" charset="0"/>
                        <a:ea typeface="Anonymous Pro" panose="02060609030202000504" pitchFamily="49" charset="0"/>
                        <a:cs typeface="Courier New" panose="02070309020205020404" pitchFamily="49" charset="0"/>
                      </a:endParaRPr>
                    </a:p>
                  </a:txBody>
                  <a:tcPr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800" b="0" i="0" dirty="0" err="1">
                          <a:latin typeface="Courier New" panose="02070309020205020404" pitchFamily="49" charset="0"/>
                          <a:ea typeface="Anonymous Pro" panose="02060609030202000504" pitchFamily="49" charset="0"/>
                          <a:cs typeface="Courier New" panose="02070309020205020404" pitchFamily="49" charset="0"/>
                        </a:rPr>
                        <a:t>bool</a:t>
                      </a:r>
                      <a:endParaRPr lang="en-US" sz="1800" b="0" i="0" dirty="0">
                        <a:latin typeface="Courier New" panose="02070309020205020404" pitchFamily="49" charset="0"/>
                        <a:ea typeface="Anonymous Pro" panose="02060609030202000504" pitchFamily="49" charset="0"/>
                        <a:cs typeface="Courier New" panose="02070309020205020404" pitchFamily="49" charset="0"/>
                      </a:endParaRPr>
                    </a:p>
                  </a:txBody>
                  <a:tcPr marT="0" marB="0">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1</a:t>
                      </a:r>
                    </a:p>
                  </a:txBody>
                  <a:tcPr marT="0" marB="0">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1</a:t>
                      </a:r>
                    </a:p>
                  </a:txBody>
                  <a:tcPr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0040">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byte</a:t>
                      </a:r>
                    </a:p>
                  </a:txBody>
                  <a:tcPr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char</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1</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1</a:t>
                      </a:r>
                    </a:p>
                  </a:txBody>
                  <a:tcPr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20040">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char</a:t>
                      </a:r>
                    </a:p>
                  </a:txBody>
                  <a:tcPr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dirty="0">
                          <a:latin typeface="Courier New" panose="02070309020205020404" pitchFamily="49" charset="0"/>
                          <a:ea typeface="Anonymous Pro" panose="02060609030202000504" pitchFamily="49" charset="0"/>
                          <a:cs typeface="Courier New" panose="02070309020205020404" pitchFamily="49" charset="0"/>
                        </a:rPr>
                        <a:t>none, why?</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2</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2</a:t>
                      </a:r>
                    </a:p>
                  </a:txBody>
                  <a:tcPr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20040">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short</a:t>
                      </a:r>
                    </a:p>
                  </a:txBody>
                  <a:tcPr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short </a:t>
                      </a:r>
                      <a:r>
                        <a:rPr lang="en-US" sz="1800" b="0" i="0" dirty="0" err="1">
                          <a:latin typeface="Courier New" panose="02070309020205020404" pitchFamily="49" charset="0"/>
                          <a:ea typeface="Anonymous Pro" panose="02060609030202000504" pitchFamily="49" charset="0"/>
                          <a:cs typeface="Courier New" panose="02070309020205020404" pitchFamily="49" charset="0"/>
                        </a:rPr>
                        <a:t>int</a:t>
                      </a:r>
                      <a:endParaRPr lang="en-US" sz="1800" b="0" i="0" dirty="0">
                        <a:latin typeface="Courier New" panose="02070309020205020404" pitchFamily="49" charset="0"/>
                        <a:ea typeface="Anonymous Pro" panose="02060609030202000504" pitchFamily="49" charset="0"/>
                        <a:cs typeface="Courier New" panose="02070309020205020404" pitchFamily="49" charset="0"/>
                      </a:endParaRP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2</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2</a:t>
                      </a:r>
                    </a:p>
                  </a:txBody>
                  <a:tcPr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20040">
                <a:tc>
                  <a:txBody>
                    <a:bodyPr/>
                    <a:lstStyle/>
                    <a:p>
                      <a:r>
                        <a:rPr lang="en-US" sz="1800" b="0" i="0" dirty="0" err="1">
                          <a:latin typeface="Courier New" panose="02070309020205020404" pitchFamily="49" charset="0"/>
                          <a:ea typeface="Anonymous Pro" panose="02060609030202000504" pitchFamily="49" charset="0"/>
                          <a:cs typeface="Courier New" panose="02070309020205020404" pitchFamily="49" charset="0"/>
                        </a:rPr>
                        <a:t>int</a:t>
                      </a:r>
                      <a:endParaRPr lang="en-US" sz="1800" b="0" i="0" dirty="0">
                        <a:latin typeface="Courier New" panose="02070309020205020404" pitchFamily="49" charset="0"/>
                        <a:ea typeface="Anonymous Pro" panose="02060609030202000504" pitchFamily="49" charset="0"/>
                        <a:cs typeface="Courier New" panose="02070309020205020404" pitchFamily="49" charset="0"/>
                      </a:endParaRPr>
                    </a:p>
                  </a:txBody>
                  <a:tcPr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dirty="0" err="1">
                          <a:latin typeface="Courier New" panose="02070309020205020404" pitchFamily="49" charset="0"/>
                          <a:ea typeface="Anonymous Pro" panose="02060609030202000504" pitchFamily="49" charset="0"/>
                          <a:cs typeface="Courier New" panose="02070309020205020404" pitchFamily="49" charset="0"/>
                        </a:rPr>
                        <a:t>int</a:t>
                      </a:r>
                      <a:endParaRPr lang="en-US" sz="1800" b="0" i="0" dirty="0">
                        <a:latin typeface="Courier New" panose="02070309020205020404" pitchFamily="49" charset="0"/>
                        <a:ea typeface="Anonymous Pro" panose="02060609030202000504" pitchFamily="49" charset="0"/>
                        <a:cs typeface="Courier New" panose="02070309020205020404" pitchFamily="49" charset="0"/>
                      </a:endParaRP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4</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4</a:t>
                      </a:r>
                    </a:p>
                  </a:txBody>
                  <a:tcPr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20040">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float</a:t>
                      </a:r>
                    </a:p>
                  </a:txBody>
                  <a:tcPr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float</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4</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4</a:t>
                      </a:r>
                    </a:p>
                  </a:txBody>
                  <a:tcPr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20040">
                <a:tc>
                  <a:txBody>
                    <a:bodyPr/>
                    <a:lstStyle/>
                    <a:p>
                      <a:endParaRPr lang="en-US" sz="1800" b="0" i="0" dirty="0">
                        <a:latin typeface="Courier New" panose="02070309020205020404" pitchFamily="49" charset="0"/>
                        <a:ea typeface="Anonymous Pro" panose="02060609030202000504" pitchFamily="49" charset="0"/>
                        <a:cs typeface="Courier New" panose="02070309020205020404" pitchFamily="49" charset="0"/>
                      </a:endParaRPr>
                    </a:p>
                  </a:txBody>
                  <a:tcPr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long </a:t>
                      </a:r>
                      <a:r>
                        <a:rPr lang="en-US" sz="1800" b="0" i="0" dirty="0" err="1">
                          <a:latin typeface="Courier New" panose="02070309020205020404" pitchFamily="49" charset="0"/>
                          <a:ea typeface="Anonymous Pro" panose="02060609030202000504" pitchFamily="49" charset="0"/>
                          <a:cs typeface="Courier New" panose="02070309020205020404" pitchFamily="49" charset="0"/>
                        </a:rPr>
                        <a:t>int</a:t>
                      </a:r>
                      <a:endParaRPr lang="en-US" sz="1800" b="0" i="0" dirty="0">
                        <a:latin typeface="Courier New" panose="02070309020205020404" pitchFamily="49" charset="0"/>
                        <a:ea typeface="Anonymous Pro" panose="02060609030202000504" pitchFamily="49" charset="0"/>
                        <a:cs typeface="Courier New" panose="02070309020205020404" pitchFamily="49" charset="0"/>
                      </a:endParaRP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4</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8</a:t>
                      </a:r>
                    </a:p>
                  </a:txBody>
                  <a:tcPr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0040">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double</a:t>
                      </a:r>
                    </a:p>
                  </a:txBody>
                  <a:tcPr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double</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8</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8</a:t>
                      </a:r>
                    </a:p>
                  </a:txBody>
                  <a:tcPr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20040">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long</a:t>
                      </a:r>
                    </a:p>
                  </a:txBody>
                  <a:tcPr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long </a:t>
                      </a:r>
                      <a:r>
                        <a:rPr lang="en-US" sz="1800" b="0" i="0" dirty="0" err="1">
                          <a:latin typeface="Courier New" panose="02070309020205020404" pitchFamily="49" charset="0"/>
                          <a:ea typeface="Anonymous Pro" panose="02060609030202000504" pitchFamily="49" charset="0"/>
                          <a:cs typeface="Courier New" panose="02070309020205020404" pitchFamily="49" charset="0"/>
                        </a:rPr>
                        <a:t>long</a:t>
                      </a:r>
                      <a:endParaRPr lang="en-US" sz="1800" b="0" i="0" dirty="0">
                        <a:latin typeface="Courier New" panose="02070309020205020404" pitchFamily="49" charset="0"/>
                        <a:ea typeface="Anonymous Pro" panose="02060609030202000504" pitchFamily="49" charset="0"/>
                        <a:cs typeface="Courier New" panose="02070309020205020404" pitchFamily="49" charset="0"/>
                      </a:endParaRP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8</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8</a:t>
                      </a:r>
                    </a:p>
                  </a:txBody>
                  <a:tcPr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20040">
                <a:tc>
                  <a:txBody>
                    <a:bodyPr/>
                    <a:lstStyle/>
                    <a:p>
                      <a:endParaRPr lang="en-US" sz="1800" b="0" i="0" dirty="0">
                        <a:latin typeface="Courier New" panose="02070309020205020404" pitchFamily="49" charset="0"/>
                        <a:ea typeface="Anonymous Pro" panose="02060609030202000504" pitchFamily="49" charset="0"/>
                        <a:cs typeface="Courier New" panose="02070309020205020404" pitchFamily="49" charset="0"/>
                      </a:endParaRPr>
                    </a:p>
                  </a:txBody>
                  <a:tcPr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long double</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8</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16</a:t>
                      </a:r>
                    </a:p>
                  </a:txBody>
                  <a:tcPr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20040">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(reference)</a:t>
                      </a:r>
                    </a:p>
                  </a:txBody>
                  <a:tcPr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pointer *</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4</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8</a:t>
                      </a:r>
                    </a:p>
                  </a:txBody>
                  <a:tcPr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graphicFrame>
        <p:nvGraphicFramePr>
          <p:cNvPr id="7" name="Table 6"/>
          <p:cNvGraphicFramePr>
            <a:graphicFrameLocks noGrp="1"/>
          </p:cNvGraphicFramePr>
          <p:nvPr/>
        </p:nvGraphicFramePr>
        <p:xfrm>
          <a:off x="1097280" y="5491480"/>
          <a:ext cx="7178040" cy="320040"/>
        </p:xfrm>
        <a:graphic>
          <a:graphicData uri="http://schemas.openxmlformats.org/drawingml/2006/table">
            <a:tbl>
              <a:tblPr firstRow="1" bandRow="1">
                <a:tableStyleId>{91EBBBCC-DAD2-459C-BE2E-F6DE35CF9A28}</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tblGrid>
              <a:tr h="320040">
                <a:tc>
                  <a:txBody>
                    <a:bodyPr/>
                    <a:lstStyle/>
                    <a:p>
                      <a:r>
                        <a:rPr lang="en-US" sz="1800" b="1" i="0" dirty="0">
                          <a:solidFill>
                            <a:schemeClr val="tx1"/>
                          </a:solidFill>
                          <a:latin typeface="Courier New" panose="02070309020205020404" pitchFamily="49" charset="0"/>
                          <a:ea typeface="Anonymous Pro" panose="02060609030202000504" pitchFamily="49" charset="0"/>
                          <a:cs typeface="Courier New" panose="02070309020205020404" pitchFamily="49" charset="0"/>
                        </a:rPr>
                        <a:t>(reference)</a:t>
                      </a:r>
                    </a:p>
                  </a:txBody>
                  <a:tcPr marT="0" marB="0">
                    <a:solidFill>
                      <a:srgbClr val="F6F5BD"/>
                    </a:solidFill>
                  </a:tcPr>
                </a:tc>
                <a:tc>
                  <a:txBody>
                    <a:bodyPr/>
                    <a:lstStyle/>
                    <a:p>
                      <a:r>
                        <a:rPr lang="en-US" sz="1800" b="1" i="0" dirty="0">
                          <a:solidFill>
                            <a:schemeClr val="tx1"/>
                          </a:solidFill>
                          <a:latin typeface="Courier New" panose="02070309020205020404" pitchFamily="49" charset="0"/>
                          <a:ea typeface="Anonymous Pro" panose="02060609030202000504" pitchFamily="49" charset="0"/>
                          <a:cs typeface="Courier New" panose="02070309020205020404" pitchFamily="49" charset="0"/>
                        </a:rPr>
                        <a:t>pointer *</a:t>
                      </a:r>
                    </a:p>
                  </a:txBody>
                  <a:tcPr marT="0" marB="0">
                    <a:solidFill>
                      <a:srgbClr val="F6F5BD"/>
                    </a:solidFill>
                  </a:tcPr>
                </a:tc>
                <a:tc>
                  <a:txBody>
                    <a:bodyPr/>
                    <a:lstStyle/>
                    <a:p>
                      <a:pPr algn="ctr"/>
                      <a:r>
                        <a:rPr lang="en-US" sz="1800" b="1" i="0" dirty="0">
                          <a:solidFill>
                            <a:schemeClr val="tx1"/>
                          </a:solidFill>
                          <a:latin typeface="Courier New" panose="02070309020205020404" pitchFamily="49" charset="0"/>
                          <a:ea typeface="Anonymous Pro" panose="02060609030202000504" pitchFamily="49" charset="0"/>
                          <a:cs typeface="Courier New" panose="02070309020205020404" pitchFamily="49" charset="0"/>
                        </a:rPr>
                        <a:t>4</a:t>
                      </a:r>
                    </a:p>
                  </a:txBody>
                  <a:tcPr marT="0" marB="0">
                    <a:solidFill>
                      <a:srgbClr val="F6F5BD"/>
                    </a:solidFill>
                  </a:tcPr>
                </a:tc>
                <a:tc>
                  <a:txBody>
                    <a:bodyPr/>
                    <a:lstStyle/>
                    <a:p>
                      <a:pPr algn="ctr"/>
                      <a:r>
                        <a:rPr lang="en-US" sz="1800" b="1" i="0" dirty="0">
                          <a:solidFill>
                            <a:schemeClr val="tx1"/>
                          </a:solidFill>
                          <a:latin typeface="Courier New" panose="02070309020205020404" pitchFamily="49" charset="0"/>
                          <a:ea typeface="Anonymous Pro" panose="02060609030202000504" pitchFamily="49" charset="0"/>
                          <a:cs typeface="Courier New" panose="02070309020205020404" pitchFamily="49" charset="0"/>
                        </a:rPr>
                        <a:t>8</a:t>
                      </a:r>
                    </a:p>
                  </a:txBody>
                  <a:tcPr marT="0" marB="0">
                    <a:solidFill>
                      <a:srgbClr val="F6F5BD"/>
                    </a:solidFill>
                  </a:tcPr>
                </a:tc>
                <a:extLst>
                  <a:ext uri="{0D108BD9-81ED-4DB2-BD59-A6C34878D82A}">
                    <a16:rowId xmlns:a16="http://schemas.microsoft.com/office/drawing/2014/main" val="10000"/>
                  </a:ext>
                </a:extLst>
              </a:tr>
            </a:tbl>
          </a:graphicData>
        </a:graphic>
      </p:graphicFrame>
      <p:sp>
        <p:nvSpPr>
          <p:cNvPr id="4" name="Rounded Rectangular Callout 3"/>
          <p:cNvSpPr/>
          <p:nvPr>
            <p:custDataLst>
              <p:tags r:id="rId4"/>
            </p:custDataLst>
          </p:nvPr>
        </p:nvSpPr>
        <p:spPr bwMode="auto">
          <a:xfrm>
            <a:off x="5334000" y="6059430"/>
            <a:ext cx="3200400" cy="380870"/>
          </a:xfrm>
          <a:prstGeom prst="wedgeRoundRectCallout">
            <a:avLst>
              <a:gd name="adj1" fmla="val 16852"/>
              <a:gd name="adj2" fmla="val -136607"/>
              <a:gd name="adj3" fmla="val 16667"/>
            </a:avLst>
          </a:prstGeom>
          <a:solidFill>
            <a:schemeClr val="accent5">
              <a:lumMod val="40000"/>
              <a:lumOff val="60000"/>
            </a:schemeClr>
          </a:solidFill>
          <a:ln>
            <a:solidFill>
              <a:schemeClr val="accent5">
                <a:lumMod val="50000"/>
              </a:schemeClr>
            </a:solidFill>
            <a:headEnd type="none" w="med" len="med"/>
            <a:tailEnd type="triangl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a:ln w="0"/>
                <a:solidFill>
                  <a:schemeClr val="tx1"/>
                </a:solidFill>
                <a:latin typeface="Roboto Regular" charset="0"/>
                <a:cs typeface="Roboto Regular" charset="0"/>
              </a:rPr>
              <a:t>a</a:t>
            </a:r>
            <a:r>
              <a:rPr kumimoji="0" lang="en-US" sz="2000" b="0" u="none" strike="noStrike" normalizeH="0" baseline="0" dirty="0">
                <a:ln w="0"/>
                <a:solidFill>
                  <a:schemeClr val="tx1"/>
                </a:solidFill>
                <a:latin typeface="Roboto Regular" charset="0"/>
                <a:cs typeface="Roboto Regular" charset="0"/>
              </a:rPr>
              <a:t>ddress size = word size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42" name="Rectangle 26"/>
          <p:cNvSpPr>
            <a:spLocks noGrp="1" noChangeArrowheads="1"/>
          </p:cNvSpPr>
          <p:nvPr>
            <p:ph type="title"/>
            <p:custDataLst>
              <p:tags r:id="rId1"/>
            </p:custDataLst>
          </p:nvPr>
        </p:nvSpPr>
        <p:spPr/>
        <p:txBody>
          <a:bodyPr/>
          <a:lstStyle/>
          <a:p>
            <a:pPr eaLnBrk="1" hangingPunct="1">
              <a:defRPr/>
            </a:pPr>
            <a:r>
              <a:rPr lang="en-US" dirty="0"/>
              <a:t>Word-Oriented View of Memory</a:t>
            </a:r>
          </a:p>
        </p:txBody>
      </p:sp>
      <p:sp>
        <p:nvSpPr>
          <p:cNvPr id="34843" name="Rectangle 27"/>
          <p:cNvSpPr>
            <a:spLocks noGrp="1" noChangeArrowheads="1"/>
          </p:cNvSpPr>
          <p:nvPr>
            <p:ph idx="1"/>
            <p:custDataLst>
              <p:tags r:id="rId2"/>
            </p:custDataLst>
          </p:nvPr>
        </p:nvSpPr>
        <p:spPr>
          <a:xfrm>
            <a:off x="396875" y="1362075"/>
            <a:ext cx="4480560" cy="4972050"/>
          </a:xfrm>
        </p:spPr>
        <p:txBody>
          <a:bodyPr/>
          <a:lstStyle/>
          <a:p>
            <a:pPr eaLnBrk="1" hangingPunct="1">
              <a:tabLst>
                <a:tab pos="2166938" algn="l"/>
                <a:tab pos="3436938" algn="l"/>
                <a:tab pos="3995738" algn="l"/>
              </a:tabLst>
              <a:defRPr/>
            </a:pPr>
            <a:r>
              <a:rPr lang="en-US" sz="2400" dirty="0"/>
              <a:t>Addresses still specify </a:t>
            </a:r>
            <a:br>
              <a:rPr lang="en-US" sz="2400" dirty="0"/>
            </a:br>
            <a:r>
              <a:rPr lang="en-US" sz="2400" dirty="0"/>
              <a:t>locations of </a:t>
            </a:r>
            <a:r>
              <a:rPr lang="en-US" sz="2400" u="sng" dirty="0"/>
              <a:t>bytes</a:t>
            </a:r>
            <a:r>
              <a:rPr lang="en-US" sz="2400" dirty="0"/>
              <a:t> in memory, but we can choose to </a:t>
            </a:r>
            <a:r>
              <a:rPr lang="en-US" sz="2400" i="1" dirty="0"/>
              <a:t>view </a:t>
            </a:r>
            <a:r>
              <a:rPr lang="en-US" sz="2400" dirty="0"/>
              <a:t>memory as a series of </a:t>
            </a:r>
            <a:r>
              <a:rPr lang="en-US" sz="2400" u="sng" dirty="0"/>
              <a:t>word-sized chunks</a:t>
            </a:r>
            <a:r>
              <a:rPr lang="en-US" sz="2400" dirty="0"/>
              <a:t> of data instead</a:t>
            </a:r>
            <a:endParaRPr lang="en-US" sz="2400" i="1" dirty="0"/>
          </a:p>
          <a:p>
            <a:pPr lvl="1" eaLnBrk="1" hangingPunct="1">
              <a:tabLst>
                <a:tab pos="2166938" algn="l"/>
                <a:tab pos="3436938" algn="l"/>
                <a:tab pos="3995738" algn="l"/>
              </a:tabLst>
              <a:defRPr/>
            </a:pPr>
            <a:r>
              <a:rPr lang="en-US" sz="2000" dirty="0"/>
              <a:t>Addresses of successive words differ by word size</a:t>
            </a:r>
          </a:p>
          <a:p>
            <a:pPr lvl="1" eaLnBrk="1" hangingPunct="1">
              <a:tabLst>
                <a:tab pos="2166938" algn="l"/>
                <a:tab pos="3436938" algn="l"/>
                <a:tab pos="3995738" algn="l"/>
              </a:tabLst>
              <a:defRPr/>
            </a:pPr>
            <a:r>
              <a:rPr lang="en-US" sz="2000" dirty="0"/>
              <a:t>Which byte’s address should we use for each word?</a:t>
            </a:r>
          </a:p>
          <a:p>
            <a:pPr marL="457200" lvl="1" indent="0" eaLnBrk="1" hangingPunct="1">
              <a:buNone/>
              <a:tabLst>
                <a:tab pos="2166938" algn="l"/>
                <a:tab pos="3436938" algn="l"/>
                <a:tab pos="3995738" algn="l"/>
              </a:tabLst>
              <a:defRPr/>
            </a:pPr>
            <a:endParaRPr lang="en-US" baseline="-25000" dirty="0"/>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32</a:t>
            </a:fld>
            <a:endParaRPr lang="en-US"/>
          </a:p>
        </p:txBody>
      </p:sp>
      <p:sp>
        <p:nvSpPr>
          <p:cNvPr id="11268" name="Rectangle 2"/>
          <p:cNvSpPr>
            <a:spLocks noChangeArrowheads="1"/>
          </p:cNvSpPr>
          <p:nvPr>
            <p:custDataLst>
              <p:tags r:id="rId4"/>
            </p:custDataLst>
          </p:nvPr>
        </p:nvSpPr>
        <p:spPr bwMode="auto">
          <a:xfrm>
            <a:off x="7118169" y="18243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69" name="Rectangle 3"/>
          <p:cNvSpPr>
            <a:spLocks noChangeArrowheads="1"/>
          </p:cNvSpPr>
          <p:nvPr>
            <p:custDataLst>
              <p:tags r:id="rId5"/>
            </p:custDataLst>
          </p:nvPr>
        </p:nvSpPr>
        <p:spPr bwMode="auto">
          <a:xfrm>
            <a:off x="7118169" y="21291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0" name="Rectangle 4"/>
          <p:cNvSpPr>
            <a:spLocks noChangeArrowheads="1"/>
          </p:cNvSpPr>
          <p:nvPr>
            <p:custDataLst>
              <p:tags r:id="rId6"/>
            </p:custDataLst>
          </p:nvPr>
        </p:nvSpPr>
        <p:spPr bwMode="auto">
          <a:xfrm>
            <a:off x="7118169" y="24339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1" name="Rectangle 5"/>
          <p:cNvSpPr>
            <a:spLocks noChangeArrowheads="1"/>
          </p:cNvSpPr>
          <p:nvPr>
            <p:custDataLst>
              <p:tags r:id="rId7"/>
            </p:custDataLst>
          </p:nvPr>
        </p:nvSpPr>
        <p:spPr bwMode="auto">
          <a:xfrm>
            <a:off x="7118169" y="27387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2" name="Rectangle 6"/>
          <p:cNvSpPr>
            <a:spLocks noChangeArrowheads="1"/>
          </p:cNvSpPr>
          <p:nvPr>
            <p:custDataLst>
              <p:tags r:id="rId8"/>
            </p:custDataLst>
          </p:nvPr>
        </p:nvSpPr>
        <p:spPr bwMode="auto">
          <a:xfrm>
            <a:off x="7118169" y="30435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3" name="Rectangle 7"/>
          <p:cNvSpPr>
            <a:spLocks noChangeArrowheads="1"/>
          </p:cNvSpPr>
          <p:nvPr>
            <p:custDataLst>
              <p:tags r:id="rId9"/>
            </p:custDataLst>
          </p:nvPr>
        </p:nvSpPr>
        <p:spPr bwMode="auto">
          <a:xfrm>
            <a:off x="7118169" y="33483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4" name="Rectangle 8"/>
          <p:cNvSpPr>
            <a:spLocks noChangeArrowheads="1"/>
          </p:cNvSpPr>
          <p:nvPr>
            <p:custDataLst>
              <p:tags r:id="rId10"/>
            </p:custDataLst>
          </p:nvPr>
        </p:nvSpPr>
        <p:spPr bwMode="auto">
          <a:xfrm>
            <a:off x="7118169" y="36531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5" name="Rectangle 9"/>
          <p:cNvSpPr>
            <a:spLocks noChangeArrowheads="1"/>
          </p:cNvSpPr>
          <p:nvPr>
            <p:custDataLst>
              <p:tags r:id="rId11"/>
            </p:custDataLst>
          </p:nvPr>
        </p:nvSpPr>
        <p:spPr bwMode="auto">
          <a:xfrm>
            <a:off x="7118169" y="39579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6" name="Rectangle 10"/>
          <p:cNvSpPr>
            <a:spLocks noChangeArrowheads="1"/>
          </p:cNvSpPr>
          <p:nvPr>
            <p:custDataLst>
              <p:tags r:id="rId12"/>
            </p:custDataLst>
          </p:nvPr>
        </p:nvSpPr>
        <p:spPr bwMode="auto">
          <a:xfrm>
            <a:off x="7118169" y="42627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7" name="Rectangle 11"/>
          <p:cNvSpPr>
            <a:spLocks noChangeArrowheads="1"/>
          </p:cNvSpPr>
          <p:nvPr>
            <p:custDataLst>
              <p:tags r:id="rId13"/>
            </p:custDataLst>
          </p:nvPr>
        </p:nvSpPr>
        <p:spPr bwMode="auto">
          <a:xfrm>
            <a:off x="7118169" y="45675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8" name="Rectangle 12"/>
          <p:cNvSpPr>
            <a:spLocks noChangeArrowheads="1"/>
          </p:cNvSpPr>
          <p:nvPr>
            <p:custDataLst>
              <p:tags r:id="rId14"/>
            </p:custDataLst>
          </p:nvPr>
        </p:nvSpPr>
        <p:spPr bwMode="auto">
          <a:xfrm>
            <a:off x="7118169" y="48723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9" name="Rectangle 13"/>
          <p:cNvSpPr>
            <a:spLocks noChangeArrowheads="1"/>
          </p:cNvSpPr>
          <p:nvPr>
            <p:custDataLst>
              <p:tags r:id="rId15"/>
            </p:custDataLst>
          </p:nvPr>
        </p:nvSpPr>
        <p:spPr bwMode="auto">
          <a:xfrm>
            <a:off x="7118169" y="51771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80" name="Rectangle 14"/>
          <p:cNvSpPr>
            <a:spLocks noChangeArrowheads="1"/>
          </p:cNvSpPr>
          <p:nvPr>
            <p:custDataLst>
              <p:tags r:id="rId16"/>
            </p:custDataLst>
          </p:nvPr>
        </p:nvSpPr>
        <p:spPr bwMode="auto">
          <a:xfrm>
            <a:off x="7880169" y="1748135"/>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0x00</a:t>
            </a:r>
          </a:p>
        </p:txBody>
      </p:sp>
      <p:sp>
        <p:nvSpPr>
          <p:cNvPr id="11281" name="Rectangle 15"/>
          <p:cNvSpPr>
            <a:spLocks noChangeArrowheads="1"/>
          </p:cNvSpPr>
          <p:nvPr>
            <p:custDataLst>
              <p:tags r:id="rId17"/>
            </p:custDataLst>
          </p:nvPr>
        </p:nvSpPr>
        <p:spPr bwMode="auto">
          <a:xfrm>
            <a:off x="7880169" y="20574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0x01</a:t>
            </a:r>
          </a:p>
        </p:txBody>
      </p:sp>
      <p:sp>
        <p:nvSpPr>
          <p:cNvPr id="11282" name="Rectangle 16"/>
          <p:cNvSpPr>
            <a:spLocks noChangeArrowheads="1"/>
          </p:cNvSpPr>
          <p:nvPr>
            <p:custDataLst>
              <p:tags r:id="rId18"/>
            </p:custDataLst>
          </p:nvPr>
        </p:nvSpPr>
        <p:spPr bwMode="auto">
          <a:xfrm>
            <a:off x="7880169" y="23622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0x02</a:t>
            </a:r>
          </a:p>
        </p:txBody>
      </p:sp>
      <p:sp>
        <p:nvSpPr>
          <p:cNvPr id="11283" name="Rectangle 17"/>
          <p:cNvSpPr>
            <a:spLocks noChangeArrowheads="1"/>
          </p:cNvSpPr>
          <p:nvPr>
            <p:custDataLst>
              <p:tags r:id="rId19"/>
            </p:custDataLst>
          </p:nvPr>
        </p:nvSpPr>
        <p:spPr bwMode="auto">
          <a:xfrm>
            <a:off x="7880169" y="26670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0x03</a:t>
            </a:r>
          </a:p>
        </p:txBody>
      </p:sp>
      <p:sp>
        <p:nvSpPr>
          <p:cNvPr id="11284" name="Rectangle 18"/>
          <p:cNvSpPr>
            <a:spLocks noChangeArrowheads="1"/>
          </p:cNvSpPr>
          <p:nvPr>
            <p:custDataLst>
              <p:tags r:id="rId20"/>
            </p:custDataLst>
          </p:nvPr>
        </p:nvSpPr>
        <p:spPr bwMode="auto">
          <a:xfrm>
            <a:off x="7880169" y="29718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0x04</a:t>
            </a:r>
          </a:p>
        </p:txBody>
      </p:sp>
      <p:sp>
        <p:nvSpPr>
          <p:cNvPr id="11285" name="Rectangle 19"/>
          <p:cNvSpPr>
            <a:spLocks noChangeArrowheads="1"/>
          </p:cNvSpPr>
          <p:nvPr>
            <p:custDataLst>
              <p:tags r:id="rId21"/>
            </p:custDataLst>
          </p:nvPr>
        </p:nvSpPr>
        <p:spPr bwMode="auto">
          <a:xfrm>
            <a:off x="7880169" y="32766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0x05</a:t>
            </a:r>
          </a:p>
        </p:txBody>
      </p:sp>
      <p:sp>
        <p:nvSpPr>
          <p:cNvPr id="11286" name="Rectangle 20"/>
          <p:cNvSpPr>
            <a:spLocks noChangeArrowheads="1"/>
          </p:cNvSpPr>
          <p:nvPr>
            <p:custDataLst>
              <p:tags r:id="rId22"/>
            </p:custDataLst>
          </p:nvPr>
        </p:nvSpPr>
        <p:spPr bwMode="auto">
          <a:xfrm>
            <a:off x="7880169" y="35814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0x06</a:t>
            </a:r>
          </a:p>
        </p:txBody>
      </p:sp>
      <p:sp>
        <p:nvSpPr>
          <p:cNvPr id="11287" name="Rectangle 21"/>
          <p:cNvSpPr>
            <a:spLocks noChangeArrowheads="1"/>
          </p:cNvSpPr>
          <p:nvPr>
            <p:custDataLst>
              <p:tags r:id="rId23"/>
            </p:custDataLst>
          </p:nvPr>
        </p:nvSpPr>
        <p:spPr bwMode="auto">
          <a:xfrm>
            <a:off x="7880169" y="38862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0x07</a:t>
            </a:r>
          </a:p>
        </p:txBody>
      </p:sp>
      <p:sp>
        <p:nvSpPr>
          <p:cNvPr id="11288" name="Rectangle 22"/>
          <p:cNvSpPr>
            <a:spLocks noChangeArrowheads="1"/>
          </p:cNvSpPr>
          <p:nvPr>
            <p:custDataLst>
              <p:tags r:id="rId24"/>
            </p:custDataLst>
          </p:nvPr>
        </p:nvSpPr>
        <p:spPr bwMode="auto">
          <a:xfrm>
            <a:off x="7880169" y="41910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0x08</a:t>
            </a:r>
          </a:p>
        </p:txBody>
      </p:sp>
      <p:sp>
        <p:nvSpPr>
          <p:cNvPr id="11289" name="Rectangle 23"/>
          <p:cNvSpPr>
            <a:spLocks noChangeArrowheads="1"/>
          </p:cNvSpPr>
          <p:nvPr>
            <p:custDataLst>
              <p:tags r:id="rId25"/>
            </p:custDataLst>
          </p:nvPr>
        </p:nvSpPr>
        <p:spPr bwMode="auto">
          <a:xfrm>
            <a:off x="7880169" y="44958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0x09</a:t>
            </a:r>
          </a:p>
        </p:txBody>
      </p:sp>
      <p:sp>
        <p:nvSpPr>
          <p:cNvPr id="11290" name="Rectangle 24"/>
          <p:cNvSpPr>
            <a:spLocks noChangeArrowheads="1"/>
          </p:cNvSpPr>
          <p:nvPr>
            <p:custDataLst>
              <p:tags r:id="rId26"/>
            </p:custDataLst>
          </p:nvPr>
        </p:nvSpPr>
        <p:spPr bwMode="auto">
          <a:xfrm>
            <a:off x="7880169" y="4800600"/>
            <a:ext cx="806631"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0x0A</a:t>
            </a:r>
          </a:p>
        </p:txBody>
      </p:sp>
      <p:sp>
        <p:nvSpPr>
          <p:cNvPr id="11291" name="Rectangle 25"/>
          <p:cNvSpPr>
            <a:spLocks noChangeArrowheads="1"/>
          </p:cNvSpPr>
          <p:nvPr>
            <p:custDataLst>
              <p:tags r:id="rId27"/>
            </p:custDataLst>
          </p:nvPr>
        </p:nvSpPr>
        <p:spPr bwMode="auto">
          <a:xfrm>
            <a:off x="7880169" y="5105400"/>
            <a:ext cx="795411"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0x0B</a:t>
            </a:r>
          </a:p>
        </p:txBody>
      </p:sp>
      <p:grpSp>
        <p:nvGrpSpPr>
          <p:cNvPr id="2" name="Group 28"/>
          <p:cNvGrpSpPr>
            <a:grpSpLocks/>
          </p:cNvGrpSpPr>
          <p:nvPr>
            <p:custDataLst>
              <p:tags r:id="rId28"/>
            </p:custDataLst>
          </p:nvPr>
        </p:nvGrpSpPr>
        <p:grpSpPr bwMode="auto">
          <a:xfrm>
            <a:off x="4789744" y="1824335"/>
            <a:ext cx="609600" cy="4876800"/>
            <a:chOff x="4176" y="768"/>
            <a:chExt cx="240" cy="3072"/>
          </a:xfrm>
        </p:grpSpPr>
        <p:sp>
          <p:nvSpPr>
            <p:cNvPr id="11324" name="Rectangle 29"/>
            <p:cNvSpPr>
              <a:spLocks noChangeArrowheads="1"/>
            </p:cNvSpPr>
            <p:nvPr>
              <p:custDataLst>
                <p:tags r:id="rId52"/>
              </p:custDataLst>
            </p:nvPr>
          </p:nvSpPr>
          <p:spPr bwMode="auto">
            <a:xfrm>
              <a:off x="4176" y="2304"/>
              <a:ext cx="240" cy="1536"/>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25" name="Rectangle 30"/>
            <p:cNvSpPr>
              <a:spLocks noChangeArrowheads="1"/>
            </p:cNvSpPr>
            <p:nvPr>
              <p:custDataLst>
                <p:tags r:id="rId53"/>
              </p:custDataLst>
            </p:nvPr>
          </p:nvSpPr>
          <p:spPr bwMode="auto">
            <a:xfrm>
              <a:off x="4176" y="768"/>
              <a:ext cx="240" cy="1536"/>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grpSp>
      <p:grpSp>
        <p:nvGrpSpPr>
          <p:cNvPr id="3" name="Group 31"/>
          <p:cNvGrpSpPr>
            <a:grpSpLocks/>
          </p:cNvGrpSpPr>
          <p:nvPr>
            <p:custDataLst>
              <p:tags r:id="rId29"/>
            </p:custDataLst>
          </p:nvPr>
        </p:nvGrpSpPr>
        <p:grpSpPr bwMode="auto">
          <a:xfrm>
            <a:off x="5943419" y="1824335"/>
            <a:ext cx="609600" cy="4876800"/>
            <a:chOff x="3792" y="768"/>
            <a:chExt cx="240" cy="3072"/>
          </a:xfrm>
        </p:grpSpPr>
        <p:sp>
          <p:nvSpPr>
            <p:cNvPr id="11320" name="Rectangle 32"/>
            <p:cNvSpPr>
              <a:spLocks noChangeArrowheads="1"/>
            </p:cNvSpPr>
            <p:nvPr>
              <p:custDataLst>
                <p:tags r:id="rId48"/>
              </p:custDataLst>
            </p:nvPr>
          </p:nvSpPr>
          <p:spPr bwMode="auto">
            <a:xfrm>
              <a:off x="3792" y="768"/>
              <a:ext cx="240" cy="768"/>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21" name="Rectangle 33"/>
            <p:cNvSpPr>
              <a:spLocks noChangeArrowheads="1"/>
            </p:cNvSpPr>
            <p:nvPr>
              <p:custDataLst>
                <p:tags r:id="rId49"/>
              </p:custDataLst>
            </p:nvPr>
          </p:nvSpPr>
          <p:spPr bwMode="auto">
            <a:xfrm>
              <a:off x="3792" y="1536"/>
              <a:ext cx="240" cy="768"/>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22" name="Rectangle 34"/>
            <p:cNvSpPr>
              <a:spLocks noChangeArrowheads="1"/>
            </p:cNvSpPr>
            <p:nvPr>
              <p:custDataLst>
                <p:tags r:id="rId50"/>
              </p:custDataLst>
            </p:nvPr>
          </p:nvSpPr>
          <p:spPr bwMode="auto">
            <a:xfrm>
              <a:off x="3792" y="2304"/>
              <a:ext cx="240" cy="768"/>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23" name="Rectangle 35"/>
            <p:cNvSpPr>
              <a:spLocks noChangeArrowheads="1"/>
            </p:cNvSpPr>
            <p:nvPr>
              <p:custDataLst>
                <p:tags r:id="rId51"/>
              </p:custDataLst>
            </p:nvPr>
          </p:nvSpPr>
          <p:spPr bwMode="auto">
            <a:xfrm>
              <a:off x="3792" y="3072"/>
              <a:ext cx="240" cy="768"/>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grpSp>
      <p:sp>
        <p:nvSpPr>
          <p:cNvPr id="11294" name="Text Box 36"/>
          <p:cNvSpPr txBox="1">
            <a:spLocks noChangeArrowheads="1"/>
          </p:cNvSpPr>
          <p:nvPr>
            <p:custDataLst>
              <p:tags r:id="rId30"/>
            </p:custDataLst>
          </p:nvPr>
        </p:nvSpPr>
        <p:spPr bwMode="auto">
          <a:xfrm>
            <a:off x="5809666" y="1160760"/>
            <a:ext cx="858055" cy="707886"/>
          </a:xfrm>
          <a:prstGeom prst="rect">
            <a:avLst/>
          </a:prstGeom>
          <a:noFill/>
          <a:ln w="25400">
            <a:noFill/>
            <a:miter lim="800000"/>
            <a:headEnd/>
            <a:tailEnd/>
          </a:ln>
        </p:spPr>
        <p:txBody>
          <a:bodyPr wrap="none">
            <a:spAutoFit/>
          </a:bodyPr>
          <a:lstStyle/>
          <a:p>
            <a:pPr algn="ctr">
              <a:lnSpc>
                <a:spcPct val="100000"/>
              </a:lnSpc>
            </a:pPr>
            <a:r>
              <a:rPr lang="en-US" sz="2000" b="0" dirty="0">
                <a:latin typeface="Calibri" panose="020F0502020204030204" pitchFamily="34" charset="0"/>
                <a:cs typeface="Calibri" panose="020F0502020204030204" pitchFamily="34" charset="0"/>
              </a:rPr>
              <a:t>32-bit</a:t>
            </a:r>
          </a:p>
          <a:p>
            <a:pPr algn="ctr">
              <a:lnSpc>
                <a:spcPct val="100000"/>
              </a:lnSpc>
            </a:pPr>
            <a:r>
              <a:rPr lang="en-US" sz="2000" b="0" dirty="0">
                <a:latin typeface="Calibri" panose="020F0502020204030204" pitchFamily="34" charset="0"/>
                <a:cs typeface="Calibri" panose="020F0502020204030204" pitchFamily="34" charset="0"/>
              </a:rPr>
              <a:t>Words</a:t>
            </a:r>
          </a:p>
        </p:txBody>
      </p:sp>
      <p:sp>
        <p:nvSpPr>
          <p:cNvPr id="11295" name="Text Box 37"/>
          <p:cNvSpPr txBox="1">
            <a:spLocks noChangeArrowheads="1"/>
          </p:cNvSpPr>
          <p:nvPr>
            <p:custDataLst>
              <p:tags r:id="rId31"/>
            </p:custDataLst>
          </p:nvPr>
        </p:nvSpPr>
        <p:spPr bwMode="auto">
          <a:xfrm>
            <a:off x="7037765" y="1290935"/>
            <a:ext cx="751360" cy="400110"/>
          </a:xfrm>
          <a:prstGeom prst="rect">
            <a:avLst/>
          </a:prstGeom>
          <a:noFill/>
          <a:ln w="25400">
            <a:noFill/>
            <a:miter lim="800000"/>
            <a:headEnd/>
            <a:tailEnd/>
          </a:ln>
        </p:spPr>
        <p:txBody>
          <a:bodyPr wrap="none">
            <a:spAutoFit/>
          </a:bodyPr>
          <a:lstStyle/>
          <a:p>
            <a:pPr algn="ctr">
              <a:lnSpc>
                <a:spcPct val="100000"/>
              </a:lnSpc>
            </a:pPr>
            <a:r>
              <a:rPr lang="en-US" sz="2000" b="0" dirty="0">
                <a:latin typeface="Calibri" panose="020F0502020204030204" pitchFamily="34" charset="0"/>
                <a:cs typeface="Calibri" panose="020F0502020204030204" pitchFamily="34" charset="0"/>
              </a:rPr>
              <a:t>Bytes</a:t>
            </a:r>
          </a:p>
        </p:txBody>
      </p:sp>
      <p:sp>
        <p:nvSpPr>
          <p:cNvPr id="11297" name="Rectangle 39"/>
          <p:cNvSpPr>
            <a:spLocks noChangeArrowheads="1"/>
          </p:cNvSpPr>
          <p:nvPr>
            <p:custDataLst>
              <p:tags r:id="rId32"/>
            </p:custDataLst>
          </p:nvPr>
        </p:nvSpPr>
        <p:spPr bwMode="auto">
          <a:xfrm>
            <a:off x="7118169" y="54819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98" name="Rectangle 40"/>
          <p:cNvSpPr>
            <a:spLocks noChangeArrowheads="1"/>
          </p:cNvSpPr>
          <p:nvPr>
            <p:custDataLst>
              <p:tags r:id="rId33"/>
            </p:custDataLst>
          </p:nvPr>
        </p:nvSpPr>
        <p:spPr bwMode="auto">
          <a:xfrm>
            <a:off x="7880169" y="5410200"/>
            <a:ext cx="792205"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0x0C</a:t>
            </a:r>
          </a:p>
        </p:txBody>
      </p:sp>
      <p:sp>
        <p:nvSpPr>
          <p:cNvPr id="11299" name="Rectangle 41"/>
          <p:cNvSpPr>
            <a:spLocks noChangeArrowheads="1"/>
          </p:cNvSpPr>
          <p:nvPr>
            <p:custDataLst>
              <p:tags r:id="rId34"/>
            </p:custDataLst>
          </p:nvPr>
        </p:nvSpPr>
        <p:spPr bwMode="auto">
          <a:xfrm>
            <a:off x="7118169" y="57867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00" name="Rectangle 42"/>
          <p:cNvSpPr>
            <a:spLocks noChangeArrowheads="1"/>
          </p:cNvSpPr>
          <p:nvPr>
            <p:custDataLst>
              <p:tags r:id="rId35"/>
            </p:custDataLst>
          </p:nvPr>
        </p:nvSpPr>
        <p:spPr bwMode="auto">
          <a:xfrm>
            <a:off x="7880169" y="5715000"/>
            <a:ext cx="817853"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0x0D</a:t>
            </a:r>
          </a:p>
        </p:txBody>
      </p:sp>
      <p:sp>
        <p:nvSpPr>
          <p:cNvPr id="11301" name="Rectangle 43"/>
          <p:cNvSpPr>
            <a:spLocks noChangeArrowheads="1"/>
          </p:cNvSpPr>
          <p:nvPr>
            <p:custDataLst>
              <p:tags r:id="rId36"/>
            </p:custDataLst>
          </p:nvPr>
        </p:nvSpPr>
        <p:spPr bwMode="auto">
          <a:xfrm>
            <a:off x="7118169" y="60915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02" name="Rectangle 44"/>
          <p:cNvSpPr>
            <a:spLocks noChangeArrowheads="1"/>
          </p:cNvSpPr>
          <p:nvPr>
            <p:custDataLst>
              <p:tags r:id="rId37"/>
            </p:custDataLst>
          </p:nvPr>
        </p:nvSpPr>
        <p:spPr bwMode="auto">
          <a:xfrm>
            <a:off x="7880169" y="6019800"/>
            <a:ext cx="779381"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0x0E</a:t>
            </a:r>
          </a:p>
        </p:txBody>
      </p:sp>
      <p:sp>
        <p:nvSpPr>
          <p:cNvPr id="11303" name="Rectangle 45"/>
          <p:cNvSpPr>
            <a:spLocks noChangeArrowheads="1"/>
          </p:cNvSpPr>
          <p:nvPr>
            <p:custDataLst>
              <p:tags r:id="rId38"/>
            </p:custDataLst>
          </p:nvPr>
        </p:nvSpPr>
        <p:spPr bwMode="auto">
          <a:xfrm>
            <a:off x="7118169" y="63963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04" name="Rectangle 46"/>
          <p:cNvSpPr>
            <a:spLocks noChangeArrowheads="1"/>
          </p:cNvSpPr>
          <p:nvPr>
            <p:custDataLst>
              <p:tags r:id="rId39"/>
            </p:custDataLst>
          </p:nvPr>
        </p:nvSpPr>
        <p:spPr bwMode="auto">
          <a:xfrm>
            <a:off x="7880169" y="6324600"/>
            <a:ext cx="769763"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0x0F</a:t>
            </a:r>
          </a:p>
        </p:txBody>
      </p:sp>
      <p:sp>
        <p:nvSpPr>
          <p:cNvPr id="11305" name="Text Box 60"/>
          <p:cNvSpPr txBox="1">
            <a:spLocks noChangeArrowheads="1"/>
          </p:cNvSpPr>
          <p:nvPr>
            <p:custDataLst>
              <p:tags r:id="rId40"/>
            </p:custDataLst>
          </p:nvPr>
        </p:nvSpPr>
        <p:spPr bwMode="auto">
          <a:xfrm>
            <a:off x="4655991" y="1160760"/>
            <a:ext cx="858055" cy="707886"/>
          </a:xfrm>
          <a:prstGeom prst="rect">
            <a:avLst/>
          </a:prstGeom>
          <a:noFill/>
          <a:ln w="25400">
            <a:noFill/>
            <a:miter lim="800000"/>
            <a:headEnd/>
            <a:tailEnd/>
          </a:ln>
        </p:spPr>
        <p:txBody>
          <a:bodyPr wrap="none">
            <a:spAutoFit/>
          </a:bodyPr>
          <a:lstStyle/>
          <a:p>
            <a:pPr algn="ctr">
              <a:lnSpc>
                <a:spcPct val="100000"/>
              </a:lnSpc>
            </a:pPr>
            <a:r>
              <a:rPr lang="en-US" sz="2000" b="0" dirty="0">
                <a:latin typeface="Calibri" panose="020F0502020204030204" pitchFamily="34" charset="0"/>
                <a:cs typeface="Calibri" panose="020F0502020204030204" pitchFamily="34" charset="0"/>
              </a:rPr>
              <a:t>64-bit</a:t>
            </a:r>
          </a:p>
          <a:p>
            <a:pPr algn="ctr">
              <a:lnSpc>
                <a:spcPct val="100000"/>
              </a:lnSpc>
            </a:pPr>
            <a:r>
              <a:rPr lang="en-US" sz="2000" b="0" dirty="0">
                <a:latin typeface="Calibri" panose="020F0502020204030204" pitchFamily="34" charset="0"/>
                <a:cs typeface="Calibri" panose="020F0502020204030204" pitchFamily="34" charset="0"/>
              </a:rPr>
              <a:t>Words</a:t>
            </a:r>
          </a:p>
        </p:txBody>
      </p:sp>
      <p:sp>
        <p:nvSpPr>
          <p:cNvPr id="11306" name="Rectangle 61"/>
          <p:cNvSpPr>
            <a:spLocks noChangeArrowheads="1"/>
          </p:cNvSpPr>
          <p:nvPr>
            <p:custDataLst>
              <p:tags r:id="rId41"/>
            </p:custDataLst>
          </p:nvPr>
        </p:nvSpPr>
        <p:spPr bwMode="auto">
          <a:xfrm>
            <a:off x="4789744" y="2662535"/>
            <a:ext cx="609600" cy="738664"/>
          </a:xfrm>
          <a:prstGeom prst="rect">
            <a:avLst/>
          </a:prstGeom>
          <a:noFill/>
          <a:ln w="25400">
            <a:noFill/>
            <a:miter lim="800000"/>
            <a:headEnd/>
            <a:tailEnd/>
          </a:ln>
        </p:spPr>
        <p:txBody>
          <a:bodyPr>
            <a:spAutoFit/>
          </a:bodyPr>
          <a:lstStyle/>
          <a:p>
            <a:pPr algn="ctr">
              <a:lnSpc>
                <a:spcPct val="100000"/>
              </a:lnSpc>
            </a:pPr>
            <a:r>
              <a:rPr lang="en-US" sz="1400" b="0" dirty="0" err="1">
                <a:latin typeface="Calibri" panose="020F0502020204030204" pitchFamily="34" charset="0"/>
                <a:cs typeface="Calibri" panose="020F0502020204030204" pitchFamily="34" charset="0"/>
              </a:rPr>
              <a:t>Addr</a:t>
            </a:r>
            <a:r>
              <a:rPr lang="en-US" sz="1400" b="0" dirty="0">
                <a:latin typeface="Calibri" panose="020F0502020204030204" pitchFamily="34" charset="0"/>
                <a:cs typeface="Calibri" panose="020F0502020204030204" pitchFamily="34" charset="0"/>
              </a:rPr>
              <a:t> </a:t>
            </a:r>
          </a:p>
          <a:p>
            <a:pPr algn="ctr">
              <a:lnSpc>
                <a:spcPct val="100000"/>
              </a:lnSpc>
            </a:pPr>
            <a:r>
              <a:rPr lang="en-US" sz="1400" b="0" dirty="0">
                <a:latin typeface="Calibri" panose="020F0502020204030204" pitchFamily="34" charset="0"/>
                <a:cs typeface="Calibri" panose="020F0502020204030204" pitchFamily="34" charset="0"/>
              </a:rPr>
              <a:t>=</a:t>
            </a:r>
          </a:p>
          <a:p>
            <a:pPr algn="ctr">
              <a:lnSpc>
                <a:spcPct val="100000"/>
              </a:lnSpc>
            </a:pPr>
            <a:r>
              <a:rPr lang="en-US" sz="1400" b="0" dirty="0">
                <a:solidFill>
                  <a:srgbClr val="FF0000"/>
                </a:solidFill>
                <a:latin typeface="Calibri" panose="020F0502020204030204" pitchFamily="34" charset="0"/>
                <a:cs typeface="Calibri" panose="020F0502020204030204" pitchFamily="34" charset="0"/>
              </a:rPr>
              <a:t>??</a:t>
            </a:r>
          </a:p>
        </p:txBody>
      </p:sp>
      <p:sp>
        <p:nvSpPr>
          <p:cNvPr id="11307" name="Rectangle 62"/>
          <p:cNvSpPr>
            <a:spLocks noChangeArrowheads="1"/>
          </p:cNvSpPr>
          <p:nvPr>
            <p:custDataLst>
              <p:tags r:id="rId42"/>
            </p:custDataLst>
          </p:nvPr>
        </p:nvSpPr>
        <p:spPr bwMode="auto">
          <a:xfrm>
            <a:off x="4789744" y="5024735"/>
            <a:ext cx="609600" cy="738664"/>
          </a:xfrm>
          <a:prstGeom prst="rect">
            <a:avLst/>
          </a:prstGeom>
          <a:noFill/>
          <a:ln w="25400">
            <a:noFill/>
            <a:miter lim="800000"/>
            <a:headEnd/>
            <a:tailEnd/>
          </a:ln>
        </p:spPr>
        <p:txBody>
          <a:bodyPr>
            <a:spAutoFit/>
          </a:bodyPr>
          <a:lstStyle/>
          <a:p>
            <a:pPr algn="ctr">
              <a:lnSpc>
                <a:spcPct val="100000"/>
              </a:lnSpc>
            </a:pPr>
            <a:r>
              <a:rPr lang="en-US" sz="1400" b="0" dirty="0" err="1">
                <a:latin typeface="Calibri" panose="020F0502020204030204" pitchFamily="34" charset="0"/>
                <a:cs typeface="Calibri" panose="020F0502020204030204" pitchFamily="34" charset="0"/>
              </a:rPr>
              <a:t>Addr</a:t>
            </a:r>
            <a:r>
              <a:rPr lang="en-US" sz="1400" b="0" dirty="0">
                <a:latin typeface="Calibri" panose="020F0502020204030204" pitchFamily="34" charset="0"/>
                <a:cs typeface="Calibri" panose="020F0502020204030204" pitchFamily="34" charset="0"/>
              </a:rPr>
              <a:t> </a:t>
            </a:r>
          </a:p>
          <a:p>
            <a:pPr algn="ctr">
              <a:lnSpc>
                <a:spcPct val="100000"/>
              </a:lnSpc>
            </a:pPr>
            <a:r>
              <a:rPr lang="en-US" sz="1400" b="0" dirty="0">
                <a:latin typeface="Calibri" panose="020F0502020204030204" pitchFamily="34" charset="0"/>
                <a:cs typeface="Calibri" panose="020F0502020204030204" pitchFamily="34" charset="0"/>
              </a:rPr>
              <a:t>=</a:t>
            </a:r>
          </a:p>
          <a:p>
            <a:pPr algn="ctr">
              <a:lnSpc>
                <a:spcPct val="100000"/>
              </a:lnSpc>
            </a:pPr>
            <a:r>
              <a:rPr lang="en-US" sz="1400" b="0" dirty="0">
                <a:solidFill>
                  <a:srgbClr val="FF0000"/>
                </a:solidFill>
                <a:latin typeface="Calibri" panose="020F0502020204030204" pitchFamily="34" charset="0"/>
                <a:cs typeface="Calibri" panose="020F0502020204030204" pitchFamily="34" charset="0"/>
              </a:rPr>
              <a:t>??</a:t>
            </a:r>
          </a:p>
        </p:txBody>
      </p:sp>
      <p:sp>
        <p:nvSpPr>
          <p:cNvPr id="11308" name="Rectangle 63"/>
          <p:cNvSpPr>
            <a:spLocks noChangeArrowheads="1"/>
          </p:cNvSpPr>
          <p:nvPr>
            <p:custDataLst>
              <p:tags r:id="rId43"/>
            </p:custDataLst>
          </p:nvPr>
        </p:nvSpPr>
        <p:spPr bwMode="auto">
          <a:xfrm>
            <a:off x="5943419" y="2052935"/>
            <a:ext cx="609600" cy="738664"/>
          </a:xfrm>
          <a:prstGeom prst="rect">
            <a:avLst/>
          </a:prstGeom>
          <a:noFill/>
          <a:ln w="25400">
            <a:noFill/>
            <a:miter lim="800000"/>
            <a:headEnd/>
            <a:tailEnd/>
          </a:ln>
        </p:spPr>
        <p:txBody>
          <a:bodyPr>
            <a:spAutoFit/>
          </a:bodyPr>
          <a:lstStyle/>
          <a:p>
            <a:pPr algn="ctr">
              <a:lnSpc>
                <a:spcPct val="100000"/>
              </a:lnSpc>
            </a:pPr>
            <a:r>
              <a:rPr lang="en-US" sz="1400" b="0" dirty="0" err="1">
                <a:latin typeface="Calibri" panose="020F0502020204030204" pitchFamily="34" charset="0"/>
                <a:cs typeface="Calibri" panose="020F0502020204030204" pitchFamily="34" charset="0"/>
              </a:rPr>
              <a:t>Addr</a:t>
            </a:r>
            <a:r>
              <a:rPr lang="en-US" sz="1400" b="0" dirty="0">
                <a:latin typeface="Calibri" panose="020F0502020204030204" pitchFamily="34" charset="0"/>
                <a:cs typeface="Calibri" panose="020F0502020204030204" pitchFamily="34" charset="0"/>
              </a:rPr>
              <a:t> </a:t>
            </a:r>
          </a:p>
          <a:p>
            <a:pPr algn="ctr">
              <a:lnSpc>
                <a:spcPct val="100000"/>
              </a:lnSpc>
            </a:pPr>
            <a:r>
              <a:rPr lang="en-US" sz="1400" b="0" dirty="0">
                <a:latin typeface="Calibri" panose="020F0502020204030204" pitchFamily="34" charset="0"/>
                <a:cs typeface="Calibri" panose="020F0502020204030204" pitchFamily="34" charset="0"/>
              </a:rPr>
              <a:t>=</a:t>
            </a:r>
          </a:p>
          <a:p>
            <a:pPr algn="ctr">
              <a:lnSpc>
                <a:spcPct val="100000"/>
              </a:lnSpc>
            </a:pPr>
            <a:r>
              <a:rPr lang="en-US" sz="1400" b="0" dirty="0">
                <a:solidFill>
                  <a:srgbClr val="FF0000"/>
                </a:solidFill>
                <a:latin typeface="Calibri" panose="020F0502020204030204" pitchFamily="34" charset="0"/>
                <a:cs typeface="Calibri" panose="020F0502020204030204" pitchFamily="34" charset="0"/>
              </a:rPr>
              <a:t>??</a:t>
            </a:r>
          </a:p>
        </p:txBody>
      </p:sp>
      <p:sp>
        <p:nvSpPr>
          <p:cNvPr id="11309" name="Rectangle 64"/>
          <p:cNvSpPr>
            <a:spLocks noChangeArrowheads="1"/>
          </p:cNvSpPr>
          <p:nvPr>
            <p:custDataLst>
              <p:tags r:id="rId44"/>
            </p:custDataLst>
          </p:nvPr>
        </p:nvSpPr>
        <p:spPr bwMode="auto">
          <a:xfrm>
            <a:off x="5943419" y="3272135"/>
            <a:ext cx="609600" cy="738664"/>
          </a:xfrm>
          <a:prstGeom prst="rect">
            <a:avLst/>
          </a:prstGeom>
          <a:noFill/>
          <a:ln w="25400">
            <a:noFill/>
            <a:miter lim="800000"/>
            <a:headEnd/>
            <a:tailEnd/>
          </a:ln>
        </p:spPr>
        <p:txBody>
          <a:bodyPr>
            <a:spAutoFit/>
          </a:bodyPr>
          <a:lstStyle/>
          <a:p>
            <a:pPr algn="ctr">
              <a:lnSpc>
                <a:spcPct val="100000"/>
              </a:lnSpc>
            </a:pPr>
            <a:r>
              <a:rPr lang="en-US" sz="1400" b="0" dirty="0" err="1">
                <a:latin typeface="Calibri" panose="020F0502020204030204" pitchFamily="34" charset="0"/>
                <a:cs typeface="Calibri" panose="020F0502020204030204" pitchFamily="34" charset="0"/>
              </a:rPr>
              <a:t>Addr</a:t>
            </a:r>
            <a:r>
              <a:rPr lang="en-US" sz="1400" b="0" dirty="0">
                <a:latin typeface="Calibri" panose="020F0502020204030204" pitchFamily="34" charset="0"/>
                <a:cs typeface="Calibri" panose="020F0502020204030204" pitchFamily="34" charset="0"/>
              </a:rPr>
              <a:t> </a:t>
            </a:r>
          </a:p>
          <a:p>
            <a:pPr algn="ctr">
              <a:lnSpc>
                <a:spcPct val="100000"/>
              </a:lnSpc>
            </a:pPr>
            <a:r>
              <a:rPr lang="en-US" sz="1400" b="0" dirty="0">
                <a:latin typeface="Calibri" panose="020F0502020204030204" pitchFamily="34" charset="0"/>
                <a:cs typeface="Calibri" panose="020F0502020204030204" pitchFamily="34" charset="0"/>
              </a:rPr>
              <a:t>=</a:t>
            </a:r>
          </a:p>
          <a:p>
            <a:pPr algn="ctr">
              <a:lnSpc>
                <a:spcPct val="100000"/>
              </a:lnSpc>
            </a:pPr>
            <a:r>
              <a:rPr lang="en-US" sz="1400" b="0" dirty="0">
                <a:solidFill>
                  <a:srgbClr val="FF0000"/>
                </a:solidFill>
                <a:latin typeface="Calibri" panose="020F0502020204030204" pitchFamily="34" charset="0"/>
                <a:cs typeface="Calibri" panose="020F0502020204030204" pitchFamily="34" charset="0"/>
              </a:rPr>
              <a:t>??</a:t>
            </a:r>
          </a:p>
        </p:txBody>
      </p:sp>
      <p:sp>
        <p:nvSpPr>
          <p:cNvPr id="11310" name="Rectangle 65"/>
          <p:cNvSpPr>
            <a:spLocks noChangeArrowheads="1"/>
          </p:cNvSpPr>
          <p:nvPr>
            <p:custDataLst>
              <p:tags r:id="rId45"/>
            </p:custDataLst>
          </p:nvPr>
        </p:nvSpPr>
        <p:spPr bwMode="auto">
          <a:xfrm>
            <a:off x="5943419" y="4491335"/>
            <a:ext cx="609600" cy="738664"/>
          </a:xfrm>
          <a:prstGeom prst="rect">
            <a:avLst/>
          </a:prstGeom>
          <a:noFill/>
          <a:ln w="25400">
            <a:noFill/>
            <a:miter lim="800000"/>
            <a:headEnd/>
            <a:tailEnd/>
          </a:ln>
        </p:spPr>
        <p:txBody>
          <a:bodyPr>
            <a:spAutoFit/>
          </a:bodyPr>
          <a:lstStyle/>
          <a:p>
            <a:pPr algn="ctr">
              <a:lnSpc>
                <a:spcPct val="100000"/>
              </a:lnSpc>
            </a:pPr>
            <a:r>
              <a:rPr lang="en-US" sz="1400" b="0" dirty="0" err="1">
                <a:latin typeface="Calibri" panose="020F0502020204030204" pitchFamily="34" charset="0"/>
                <a:cs typeface="Calibri" panose="020F0502020204030204" pitchFamily="34" charset="0"/>
              </a:rPr>
              <a:t>Addr</a:t>
            </a:r>
            <a:r>
              <a:rPr lang="en-US" sz="1400" b="0" dirty="0">
                <a:latin typeface="Calibri" panose="020F0502020204030204" pitchFamily="34" charset="0"/>
                <a:cs typeface="Calibri" panose="020F0502020204030204" pitchFamily="34" charset="0"/>
              </a:rPr>
              <a:t> </a:t>
            </a:r>
          </a:p>
          <a:p>
            <a:pPr algn="ctr">
              <a:lnSpc>
                <a:spcPct val="100000"/>
              </a:lnSpc>
            </a:pPr>
            <a:r>
              <a:rPr lang="en-US" sz="1400" b="0" dirty="0">
                <a:latin typeface="Calibri" panose="020F0502020204030204" pitchFamily="34" charset="0"/>
                <a:cs typeface="Calibri" panose="020F0502020204030204" pitchFamily="34" charset="0"/>
              </a:rPr>
              <a:t>=</a:t>
            </a:r>
          </a:p>
          <a:p>
            <a:pPr algn="ctr">
              <a:lnSpc>
                <a:spcPct val="100000"/>
              </a:lnSpc>
            </a:pPr>
            <a:r>
              <a:rPr lang="en-US" sz="1400" b="0" dirty="0">
                <a:solidFill>
                  <a:srgbClr val="FF0000"/>
                </a:solidFill>
                <a:latin typeface="Calibri" panose="020F0502020204030204" pitchFamily="34" charset="0"/>
                <a:cs typeface="Calibri" panose="020F0502020204030204" pitchFamily="34" charset="0"/>
              </a:rPr>
              <a:t>??</a:t>
            </a:r>
          </a:p>
        </p:txBody>
      </p:sp>
      <p:sp>
        <p:nvSpPr>
          <p:cNvPr id="11311" name="Rectangle 66"/>
          <p:cNvSpPr>
            <a:spLocks noChangeArrowheads="1"/>
          </p:cNvSpPr>
          <p:nvPr>
            <p:custDataLst>
              <p:tags r:id="rId46"/>
            </p:custDataLst>
          </p:nvPr>
        </p:nvSpPr>
        <p:spPr bwMode="auto">
          <a:xfrm>
            <a:off x="5943419" y="5710535"/>
            <a:ext cx="609600" cy="738664"/>
          </a:xfrm>
          <a:prstGeom prst="rect">
            <a:avLst/>
          </a:prstGeom>
          <a:noFill/>
          <a:ln w="25400">
            <a:noFill/>
            <a:miter lim="800000"/>
            <a:headEnd/>
            <a:tailEnd/>
          </a:ln>
        </p:spPr>
        <p:txBody>
          <a:bodyPr>
            <a:spAutoFit/>
          </a:bodyPr>
          <a:lstStyle/>
          <a:p>
            <a:pPr algn="ctr">
              <a:lnSpc>
                <a:spcPct val="100000"/>
              </a:lnSpc>
            </a:pPr>
            <a:r>
              <a:rPr lang="en-US" sz="1400" b="0" dirty="0" err="1">
                <a:latin typeface="Calibri" panose="020F0502020204030204" pitchFamily="34" charset="0"/>
                <a:cs typeface="Calibri" panose="020F0502020204030204" pitchFamily="34" charset="0"/>
              </a:rPr>
              <a:t>Addr</a:t>
            </a:r>
            <a:r>
              <a:rPr lang="en-US" sz="1400" b="0" dirty="0">
                <a:latin typeface="Calibri" panose="020F0502020204030204" pitchFamily="34" charset="0"/>
                <a:cs typeface="Calibri" panose="020F0502020204030204" pitchFamily="34" charset="0"/>
              </a:rPr>
              <a:t> </a:t>
            </a:r>
          </a:p>
          <a:p>
            <a:pPr algn="ctr">
              <a:lnSpc>
                <a:spcPct val="100000"/>
              </a:lnSpc>
            </a:pPr>
            <a:r>
              <a:rPr lang="en-US" sz="1400" b="0" dirty="0">
                <a:latin typeface="Calibri" panose="020F0502020204030204" pitchFamily="34" charset="0"/>
                <a:cs typeface="Calibri" panose="020F0502020204030204" pitchFamily="34" charset="0"/>
              </a:rPr>
              <a:t>=</a:t>
            </a:r>
          </a:p>
          <a:p>
            <a:pPr algn="ctr">
              <a:lnSpc>
                <a:spcPct val="100000"/>
              </a:lnSpc>
            </a:pPr>
            <a:r>
              <a:rPr lang="en-US" sz="1400" b="0" dirty="0">
                <a:solidFill>
                  <a:srgbClr val="FF0000"/>
                </a:solidFill>
                <a:latin typeface="Calibri" panose="020F0502020204030204" pitchFamily="34" charset="0"/>
                <a:cs typeface="Calibri" panose="020F0502020204030204" pitchFamily="34" charset="0"/>
              </a:rPr>
              <a:t>??</a:t>
            </a:r>
          </a:p>
        </p:txBody>
      </p:sp>
      <p:sp>
        <p:nvSpPr>
          <p:cNvPr id="56" name="Text Box 36"/>
          <p:cNvSpPr txBox="1">
            <a:spLocks noChangeArrowheads="1"/>
          </p:cNvSpPr>
          <p:nvPr>
            <p:custDataLst>
              <p:tags r:id="rId47"/>
            </p:custDataLst>
          </p:nvPr>
        </p:nvSpPr>
        <p:spPr bwMode="auto">
          <a:xfrm>
            <a:off x="7944352" y="1116449"/>
            <a:ext cx="731162" cy="707886"/>
          </a:xfrm>
          <a:prstGeom prst="rect">
            <a:avLst/>
          </a:prstGeom>
          <a:noFill/>
          <a:ln w="25400">
            <a:noFill/>
            <a:miter lim="800000"/>
            <a:headEnd/>
            <a:tailEnd/>
          </a:ln>
        </p:spPr>
        <p:txBody>
          <a:bodyPr wrap="none">
            <a:spAutoFit/>
          </a:bodyPr>
          <a:lstStyle/>
          <a:p>
            <a:pPr algn="ctr">
              <a:lnSpc>
                <a:spcPct val="100000"/>
              </a:lnSpc>
            </a:pPr>
            <a:r>
              <a:rPr lang="en-US" sz="2000" b="0" dirty="0" err="1">
                <a:latin typeface="Calibri" panose="020F0502020204030204" pitchFamily="34" charset="0"/>
                <a:cs typeface="Calibri" panose="020F0502020204030204" pitchFamily="34" charset="0"/>
              </a:rPr>
              <a:t>Addr</a:t>
            </a:r>
            <a:r>
              <a:rPr lang="en-US" sz="2000" b="0" dirty="0">
                <a:latin typeface="Calibri" panose="020F0502020204030204" pitchFamily="34" charset="0"/>
                <a:cs typeface="Calibri" panose="020F0502020204030204" pitchFamily="34" charset="0"/>
              </a:rPr>
              <a:t>.</a:t>
            </a:r>
          </a:p>
          <a:p>
            <a:pPr algn="ctr">
              <a:lnSpc>
                <a:spcPct val="100000"/>
              </a:lnSpc>
            </a:pPr>
            <a:r>
              <a:rPr lang="en-US" sz="2000" b="0" dirty="0">
                <a:latin typeface="Calibri" panose="020F0502020204030204" pitchFamily="34" charset="0"/>
                <a:cs typeface="Calibri" panose="020F0502020204030204" pitchFamily="34" charset="0"/>
              </a:rPr>
              <a:t>(hex)</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42" name="Rectangle 26"/>
          <p:cNvSpPr>
            <a:spLocks noGrp="1" noChangeArrowheads="1"/>
          </p:cNvSpPr>
          <p:nvPr>
            <p:ph type="title"/>
            <p:custDataLst>
              <p:tags r:id="rId1"/>
            </p:custDataLst>
          </p:nvPr>
        </p:nvSpPr>
        <p:spPr/>
        <p:txBody>
          <a:bodyPr/>
          <a:lstStyle/>
          <a:p>
            <a:pPr>
              <a:defRPr/>
            </a:pPr>
            <a:r>
              <a:rPr lang="en-US" dirty="0"/>
              <a:t>Addresses of multi-byte data</a:t>
            </a:r>
          </a:p>
        </p:txBody>
      </p:sp>
      <p:sp>
        <p:nvSpPr>
          <p:cNvPr id="34843" name="Rectangle 27"/>
          <p:cNvSpPr>
            <a:spLocks noGrp="1" noChangeArrowheads="1"/>
          </p:cNvSpPr>
          <p:nvPr>
            <p:ph idx="1"/>
            <p:custDataLst>
              <p:tags r:id="rId2"/>
            </p:custDataLst>
          </p:nvPr>
        </p:nvSpPr>
        <p:spPr>
          <a:xfrm>
            <a:off x="396875" y="1362075"/>
            <a:ext cx="4480560" cy="4972050"/>
          </a:xfrm>
        </p:spPr>
        <p:txBody>
          <a:bodyPr/>
          <a:lstStyle/>
          <a:p>
            <a:pPr>
              <a:tabLst>
                <a:tab pos="2166938" algn="l"/>
                <a:tab pos="3436938" algn="l"/>
                <a:tab pos="3995738" algn="l"/>
              </a:tabLst>
              <a:defRPr/>
            </a:pPr>
            <a:r>
              <a:rPr lang="en-US" sz="2400" dirty="0"/>
              <a:t>Addresses still specify </a:t>
            </a:r>
            <a:br>
              <a:rPr lang="en-US" sz="2400" dirty="0"/>
            </a:br>
            <a:r>
              <a:rPr lang="en-US" sz="2400" dirty="0"/>
              <a:t>locations of </a:t>
            </a:r>
            <a:r>
              <a:rPr lang="en-US" sz="2400" u="sng" dirty="0"/>
              <a:t>bytes</a:t>
            </a:r>
            <a:r>
              <a:rPr lang="en-US" sz="2400" dirty="0"/>
              <a:t> in memory, but we can choose to </a:t>
            </a:r>
            <a:r>
              <a:rPr lang="en-US" sz="2400" i="1" dirty="0"/>
              <a:t>view </a:t>
            </a:r>
            <a:r>
              <a:rPr lang="en-US" sz="2400" dirty="0"/>
              <a:t>memory as a series of </a:t>
            </a:r>
            <a:r>
              <a:rPr lang="en-US" sz="2400" u="sng" dirty="0"/>
              <a:t>word-sized chunks</a:t>
            </a:r>
            <a:r>
              <a:rPr lang="en-US" sz="2400" dirty="0"/>
              <a:t> of data instead</a:t>
            </a:r>
            <a:endParaRPr lang="en-US" sz="2400" i="1" dirty="0"/>
          </a:p>
          <a:p>
            <a:pPr lvl="1">
              <a:tabLst>
                <a:tab pos="2166938" algn="l"/>
                <a:tab pos="3436938" algn="l"/>
                <a:tab pos="3995738" algn="l"/>
              </a:tabLst>
              <a:defRPr/>
            </a:pPr>
            <a:r>
              <a:rPr lang="en-US" sz="2000" dirty="0"/>
              <a:t>Addresses of successive words differ by word size</a:t>
            </a:r>
          </a:p>
          <a:p>
            <a:pPr lvl="1">
              <a:tabLst>
                <a:tab pos="2166938" algn="l"/>
                <a:tab pos="3436938" algn="l"/>
                <a:tab pos="3995738" algn="l"/>
              </a:tabLst>
              <a:defRPr/>
            </a:pPr>
            <a:r>
              <a:rPr lang="en-US" sz="2000" dirty="0"/>
              <a:t>Which byte’s address should we use for each word?</a:t>
            </a:r>
          </a:p>
          <a:p>
            <a:pPr>
              <a:tabLst>
                <a:tab pos="2166938" algn="l"/>
                <a:tab pos="3436938" algn="l"/>
                <a:tab pos="3995738" algn="l"/>
              </a:tabLst>
              <a:defRPr/>
            </a:pPr>
            <a:r>
              <a:rPr lang="en-US" sz="2400" dirty="0">
                <a:solidFill>
                  <a:srgbClr val="7030A0"/>
                </a:solidFill>
              </a:rPr>
              <a:t>The address of </a:t>
            </a:r>
            <a:r>
              <a:rPr lang="en-US" sz="2400" i="1" dirty="0">
                <a:solidFill>
                  <a:srgbClr val="7030A0"/>
                </a:solidFill>
              </a:rPr>
              <a:t>any</a:t>
            </a:r>
            <a:r>
              <a:rPr lang="en-US" sz="2400" dirty="0">
                <a:solidFill>
                  <a:srgbClr val="7030A0"/>
                </a:solidFill>
              </a:rPr>
              <a:t> chunk of memory is given by the address of the first byte</a:t>
            </a:r>
            <a:endParaRPr lang="en-US" sz="2200" baseline="-25000" dirty="0">
              <a:solidFill>
                <a:srgbClr val="7030A0"/>
              </a:solidFill>
            </a:endParaRPr>
          </a:p>
          <a:p>
            <a:pPr lvl="1" eaLnBrk="1" hangingPunct="1">
              <a:tabLst>
                <a:tab pos="2166938" algn="l"/>
                <a:tab pos="3436938" algn="l"/>
                <a:tab pos="3995738" algn="l"/>
              </a:tabLst>
              <a:defRPr/>
            </a:pPr>
            <a:r>
              <a:rPr lang="en-US" sz="2000" dirty="0"/>
              <a:t>To specify a chunk of memory, need </a:t>
            </a:r>
            <a:r>
              <a:rPr lang="en-US" sz="2000" i="1" dirty="0"/>
              <a:t>both</a:t>
            </a:r>
            <a:r>
              <a:rPr lang="en-US" sz="2000" dirty="0"/>
              <a:t> its </a:t>
            </a:r>
            <a:r>
              <a:rPr lang="en-US" sz="2000" b="1" dirty="0"/>
              <a:t>address</a:t>
            </a:r>
            <a:r>
              <a:rPr lang="en-US" sz="2000" dirty="0"/>
              <a:t> and its </a:t>
            </a:r>
            <a:r>
              <a:rPr lang="en-US" sz="2000" b="1" dirty="0"/>
              <a:t>size</a:t>
            </a:r>
          </a:p>
          <a:p>
            <a:pPr marL="457200" lvl="1" indent="0" eaLnBrk="1" hangingPunct="1">
              <a:buNone/>
              <a:tabLst>
                <a:tab pos="2166938" algn="l"/>
                <a:tab pos="3436938" algn="l"/>
                <a:tab pos="3995738" algn="l"/>
              </a:tabLst>
              <a:defRPr/>
            </a:pPr>
            <a:endParaRPr lang="en-US" baseline="-25000" dirty="0"/>
          </a:p>
        </p:txBody>
      </p:sp>
      <p:sp>
        <p:nvSpPr>
          <p:cNvPr id="6" name="Slide Number Placeholder 5"/>
          <p:cNvSpPr>
            <a:spLocks noGrp="1"/>
          </p:cNvSpPr>
          <p:nvPr>
            <p:ph type="sldNum" sz="quarter" idx="10"/>
            <p:custDataLst>
              <p:tags r:id="rId3"/>
            </p:custDataLst>
          </p:nvPr>
        </p:nvSpPr>
        <p:spPr/>
        <p:txBody>
          <a:bodyPr/>
          <a:lstStyle/>
          <a:p>
            <a:fld id="{7CBE8339-D2AD-46DC-A898-FD1E949067F0}" type="slidenum">
              <a:rPr lang="en-US" smtClean="0"/>
              <a:pPr/>
              <a:t>33</a:t>
            </a:fld>
            <a:endParaRPr lang="en-US"/>
          </a:p>
        </p:txBody>
      </p:sp>
      <p:sp>
        <p:nvSpPr>
          <p:cNvPr id="11268" name="Rectangle 2"/>
          <p:cNvSpPr>
            <a:spLocks noChangeArrowheads="1"/>
          </p:cNvSpPr>
          <p:nvPr>
            <p:custDataLst>
              <p:tags r:id="rId4"/>
            </p:custDataLst>
          </p:nvPr>
        </p:nvSpPr>
        <p:spPr bwMode="auto">
          <a:xfrm>
            <a:off x="7118169" y="18243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69" name="Rectangle 3"/>
          <p:cNvSpPr>
            <a:spLocks noChangeArrowheads="1"/>
          </p:cNvSpPr>
          <p:nvPr>
            <p:custDataLst>
              <p:tags r:id="rId5"/>
            </p:custDataLst>
          </p:nvPr>
        </p:nvSpPr>
        <p:spPr bwMode="auto">
          <a:xfrm>
            <a:off x="7118169" y="21291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0" name="Rectangle 4"/>
          <p:cNvSpPr>
            <a:spLocks noChangeArrowheads="1"/>
          </p:cNvSpPr>
          <p:nvPr>
            <p:custDataLst>
              <p:tags r:id="rId6"/>
            </p:custDataLst>
          </p:nvPr>
        </p:nvSpPr>
        <p:spPr bwMode="auto">
          <a:xfrm>
            <a:off x="7118169" y="24339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1" name="Rectangle 5"/>
          <p:cNvSpPr>
            <a:spLocks noChangeArrowheads="1"/>
          </p:cNvSpPr>
          <p:nvPr>
            <p:custDataLst>
              <p:tags r:id="rId7"/>
            </p:custDataLst>
          </p:nvPr>
        </p:nvSpPr>
        <p:spPr bwMode="auto">
          <a:xfrm>
            <a:off x="7118169" y="27387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2" name="Rectangle 6"/>
          <p:cNvSpPr>
            <a:spLocks noChangeArrowheads="1"/>
          </p:cNvSpPr>
          <p:nvPr>
            <p:custDataLst>
              <p:tags r:id="rId8"/>
            </p:custDataLst>
          </p:nvPr>
        </p:nvSpPr>
        <p:spPr bwMode="auto">
          <a:xfrm>
            <a:off x="7118169" y="30435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3" name="Rectangle 7"/>
          <p:cNvSpPr>
            <a:spLocks noChangeArrowheads="1"/>
          </p:cNvSpPr>
          <p:nvPr>
            <p:custDataLst>
              <p:tags r:id="rId9"/>
            </p:custDataLst>
          </p:nvPr>
        </p:nvSpPr>
        <p:spPr bwMode="auto">
          <a:xfrm>
            <a:off x="7118169" y="33483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4" name="Rectangle 8"/>
          <p:cNvSpPr>
            <a:spLocks noChangeArrowheads="1"/>
          </p:cNvSpPr>
          <p:nvPr>
            <p:custDataLst>
              <p:tags r:id="rId10"/>
            </p:custDataLst>
          </p:nvPr>
        </p:nvSpPr>
        <p:spPr bwMode="auto">
          <a:xfrm>
            <a:off x="7118169" y="36531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5" name="Rectangle 9"/>
          <p:cNvSpPr>
            <a:spLocks noChangeArrowheads="1"/>
          </p:cNvSpPr>
          <p:nvPr>
            <p:custDataLst>
              <p:tags r:id="rId11"/>
            </p:custDataLst>
          </p:nvPr>
        </p:nvSpPr>
        <p:spPr bwMode="auto">
          <a:xfrm>
            <a:off x="7118169" y="39579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6" name="Rectangle 10"/>
          <p:cNvSpPr>
            <a:spLocks noChangeArrowheads="1"/>
          </p:cNvSpPr>
          <p:nvPr>
            <p:custDataLst>
              <p:tags r:id="rId12"/>
            </p:custDataLst>
          </p:nvPr>
        </p:nvSpPr>
        <p:spPr bwMode="auto">
          <a:xfrm>
            <a:off x="7118169" y="42627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7" name="Rectangle 11"/>
          <p:cNvSpPr>
            <a:spLocks noChangeArrowheads="1"/>
          </p:cNvSpPr>
          <p:nvPr>
            <p:custDataLst>
              <p:tags r:id="rId13"/>
            </p:custDataLst>
          </p:nvPr>
        </p:nvSpPr>
        <p:spPr bwMode="auto">
          <a:xfrm>
            <a:off x="7118169" y="45675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8" name="Rectangle 12"/>
          <p:cNvSpPr>
            <a:spLocks noChangeArrowheads="1"/>
          </p:cNvSpPr>
          <p:nvPr>
            <p:custDataLst>
              <p:tags r:id="rId14"/>
            </p:custDataLst>
          </p:nvPr>
        </p:nvSpPr>
        <p:spPr bwMode="auto">
          <a:xfrm>
            <a:off x="7118169" y="48723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9" name="Rectangle 13"/>
          <p:cNvSpPr>
            <a:spLocks noChangeArrowheads="1"/>
          </p:cNvSpPr>
          <p:nvPr>
            <p:custDataLst>
              <p:tags r:id="rId15"/>
            </p:custDataLst>
          </p:nvPr>
        </p:nvSpPr>
        <p:spPr bwMode="auto">
          <a:xfrm>
            <a:off x="7118169" y="51771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grpSp>
        <p:nvGrpSpPr>
          <p:cNvPr id="2" name="Group 28"/>
          <p:cNvGrpSpPr>
            <a:grpSpLocks/>
          </p:cNvGrpSpPr>
          <p:nvPr>
            <p:custDataLst>
              <p:tags r:id="rId16"/>
            </p:custDataLst>
          </p:nvPr>
        </p:nvGrpSpPr>
        <p:grpSpPr bwMode="auto">
          <a:xfrm>
            <a:off x="4789744" y="1824335"/>
            <a:ext cx="609600" cy="4876800"/>
            <a:chOff x="4176" y="768"/>
            <a:chExt cx="240" cy="3072"/>
          </a:xfrm>
        </p:grpSpPr>
        <p:sp>
          <p:nvSpPr>
            <p:cNvPr id="11324" name="Rectangle 29"/>
            <p:cNvSpPr>
              <a:spLocks noChangeArrowheads="1"/>
            </p:cNvSpPr>
            <p:nvPr>
              <p:custDataLst>
                <p:tags r:id="rId60"/>
              </p:custDataLst>
            </p:nvPr>
          </p:nvSpPr>
          <p:spPr bwMode="auto">
            <a:xfrm>
              <a:off x="4176" y="2304"/>
              <a:ext cx="240" cy="1536"/>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25" name="Rectangle 30"/>
            <p:cNvSpPr>
              <a:spLocks noChangeArrowheads="1"/>
            </p:cNvSpPr>
            <p:nvPr>
              <p:custDataLst>
                <p:tags r:id="rId61"/>
              </p:custDataLst>
            </p:nvPr>
          </p:nvSpPr>
          <p:spPr bwMode="auto">
            <a:xfrm>
              <a:off x="4176" y="768"/>
              <a:ext cx="240" cy="1536"/>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grpSp>
      <p:grpSp>
        <p:nvGrpSpPr>
          <p:cNvPr id="3" name="Group 31"/>
          <p:cNvGrpSpPr>
            <a:grpSpLocks/>
          </p:cNvGrpSpPr>
          <p:nvPr>
            <p:custDataLst>
              <p:tags r:id="rId17"/>
            </p:custDataLst>
          </p:nvPr>
        </p:nvGrpSpPr>
        <p:grpSpPr bwMode="auto">
          <a:xfrm>
            <a:off x="5943419" y="1824335"/>
            <a:ext cx="609600" cy="4876800"/>
            <a:chOff x="3792" y="768"/>
            <a:chExt cx="240" cy="3072"/>
          </a:xfrm>
        </p:grpSpPr>
        <p:sp>
          <p:nvSpPr>
            <p:cNvPr id="11320" name="Rectangle 32"/>
            <p:cNvSpPr>
              <a:spLocks noChangeArrowheads="1"/>
            </p:cNvSpPr>
            <p:nvPr>
              <p:custDataLst>
                <p:tags r:id="rId56"/>
              </p:custDataLst>
            </p:nvPr>
          </p:nvSpPr>
          <p:spPr bwMode="auto">
            <a:xfrm>
              <a:off x="3792" y="768"/>
              <a:ext cx="240" cy="768"/>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21" name="Rectangle 33"/>
            <p:cNvSpPr>
              <a:spLocks noChangeArrowheads="1"/>
            </p:cNvSpPr>
            <p:nvPr>
              <p:custDataLst>
                <p:tags r:id="rId57"/>
              </p:custDataLst>
            </p:nvPr>
          </p:nvSpPr>
          <p:spPr bwMode="auto">
            <a:xfrm>
              <a:off x="3792" y="1536"/>
              <a:ext cx="240" cy="768"/>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22" name="Rectangle 34"/>
            <p:cNvSpPr>
              <a:spLocks noChangeArrowheads="1"/>
            </p:cNvSpPr>
            <p:nvPr>
              <p:custDataLst>
                <p:tags r:id="rId58"/>
              </p:custDataLst>
            </p:nvPr>
          </p:nvSpPr>
          <p:spPr bwMode="auto">
            <a:xfrm>
              <a:off x="3792" y="2304"/>
              <a:ext cx="240" cy="768"/>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23" name="Rectangle 35"/>
            <p:cNvSpPr>
              <a:spLocks noChangeArrowheads="1"/>
            </p:cNvSpPr>
            <p:nvPr>
              <p:custDataLst>
                <p:tags r:id="rId59"/>
              </p:custDataLst>
            </p:nvPr>
          </p:nvSpPr>
          <p:spPr bwMode="auto">
            <a:xfrm>
              <a:off x="3792" y="3072"/>
              <a:ext cx="240" cy="768"/>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grpSp>
      <p:sp>
        <p:nvSpPr>
          <p:cNvPr id="11294" name="Text Box 36"/>
          <p:cNvSpPr txBox="1">
            <a:spLocks noChangeArrowheads="1"/>
          </p:cNvSpPr>
          <p:nvPr>
            <p:custDataLst>
              <p:tags r:id="rId18"/>
            </p:custDataLst>
          </p:nvPr>
        </p:nvSpPr>
        <p:spPr bwMode="auto">
          <a:xfrm>
            <a:off x="5809666" y="1160760"/>
            <a:ext cx="858055" cy="707886"/>
          </a:xfrm>
          <a:prstGeom prst="rect">
            <a:avLst/>
          </a:prstGeom>
          <a:noFill/>
          <a:ln w="25400">
            <a:noFill/>
            <a:miter lim="800000"/>
            <a:headEnd/>
            <a:tailEnd/>
          </a:ln>
        </p:spPr>
        <p:txBody>
          <a:bodyPr wrap="none">
            <a:spAutoFit/>
          </a:bodyPr>
          <a:lstStyle/>
          <a:p>
            <a:pPr algn="ctr">
              <a:lnSpc>
                <a:spcPct val="100000"/>
              </a:lnSpc>
            </a:pPr>
            <a:r>
              <a:rPr lang="en-US" sz="2000" b="0" dirty="0">
                <a:latin typeface="Calibri" panose="020F0502020204030204" pitchFamily="34" charset="0"/>
                <a:cs typeface="Calibri" panose="020F0502020204030204" pitchFamily="34" charset="0"/>
              </a:rPr>
              <a:t>32-bit</a:t>
            </a:r>
          </a:p>
          <a:p>
            <a:pPr algn="ctr">
              <a:lnSpc>
                <a:spcPct val="100000"/>
              </a:lnSpc>
            </a:pPr>
            <a:r>
              <a:rPr lang="en-US" sz="2000" b="0" dirty="0">
                <a:latin typeface="Calibri" panose="020F0502020204030204" pitchFamily="34" charset="0"/>
                <a:cs typeface="Calibri" panose="020F0502020204030204" pitchFamily="34" charset="0"/>
              </a:rPr>
              <a:t>Words</a:t>
            </a:r>
          </a:p>
        </p:txBody>
      </p:sp>
      <p:sp>
        <p:nvSpPr>
          <p:cNvPr id="11295" name="Text Box 37"/>
          <p:cNvSpPr txBox="1">
            <a:spLocks noChangeArrowheads="1"/>
          </p:cNvSpPr>
          <p:nvPr>
            <p:custDataLst>
              <p:tags r:id="rId19"/>
            </p:custDataLst>
          </p:nvPr>
        </p:nvSpPr>
        <p:spPr bwMode="auto">
          <a:xfrm>
            <a:off x="7037765" y="1290935"/>
            <a:ext cx="751360" cy="400110"/>
          </a:xfrm>
          <a:prstGeom prst="rect">
            <a:avLst/>
          </a:prstGeom>
          <a:noFill/>
          <a:ln w="25400">
            <a:noFill/>
            <a:miter lim="800000"/>
            <a:headEnd/>
            <a:tailEnd/>
          </a:ln>
        </p:spPr>
        <p:txBody>
          <a:bodyPr wrap="none">
            <a:spAutoFit/>
          </a:bodyPr>
          <a:lstStyle/>
          <a:p>
            <a:pPr algn="ctr">
              <a:lnSpc>
                <a:spcPct val="100000"/>
              </a:lnSpc>
            </a:pPr>
            <a:r>
              <a:rPr lang="en-US" sz="2000" b="0" dirty="0">
                <a:latin typeface="Calibri" panose="020F0502020204030204" pitchFamily="34" charset="0"/>
                <a:cs typeface="Calibri" panose="020F0502020204030204" pitchFamily="34" charset="0"/>
              </a:rPr>
              <a:t>Bytes</a:t>
            </a:r>
          </a:p>
        </p:txBody>
      </p:sp>
      <p:sp>
        <p:nvSpPr>
          <p:cNvPr id="11297" name="Rectangle 39"/>
          <p:cNvSpPr>
            <a:spLocks noChangeArrowheads="1"/>
          </p:cNvSpPr>
          <p:nvPr>
            <p:custDataLst>
              <p:tags r:id="rId20"/>
            </p:custDataLst>
          </p:nvPr>
        </p:nvSpPr>
        <p:spPr bwMode="auto">
          <a:xfrm>
            <a:off x="7118169" y="54819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99" name="Rectangle 41"/>
          <p:cNvSpPr>
            <a:spLocks noChangeArrowheads="1"/>
          </p:cNvSpPr>
          <p:nvPr>
            <p:custDataLst>
              <p:tags r:id="rId21"/>
            </p:custDataLst>
          </p:nvPr>
        </p:nvSpPr>
        <p:spPr bwMode="auto">
          <a:xfrm>
            <a:off x="7118169" y="57867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01" name="Rectangle 43"/>
          <p:cNvSpPr>
            <a:spLocks noChangeArrowheads="1"/>
          </p:cNvSpPr>
          <p:nvPr>
            <p:custDataLst>
              <p:tags r:id="rId22"/>
            </p:custDataLst>
          </p:nvPr>
        </p:nvSpPr>
        <p:spPr bwMode="auto">
          <a:xfrm>
            <a:off x="7118169" y="60915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03" name="Rectangle 45"/>
          <p:cNvSpPr>
            <a:spLocks noChangeArrowheads="1"/>
          </p:cNvSpPr>
          <p:nvPr>
            <p:custDataLst>
              <p:tags r:id="rId23"/>
            </p:custDataLst>
          </p:nvPr>
        </p:nvSpPr>
        <p:spPr bwMode="auto">
          <a:xfrm>
            <a:off x="7118169" y="63963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05" name="Text Box 60"/>
          <p:cNvSpPr txBox="1">
            <a:spLocks noChangeArrowheads="1"/>
          </p:cNvSpPr>
          <p:nvPr>
            <p:custDataLst>
              <p:tags r:id="rId24"/>
            </p:custDataLst>
          </p:nvPr>
        </p:nvSpPr>
        <p:spPr bwMode="auto">
          <a:xfrm>
            <a:off x="4655991" y="1160760"/>
            <a:ext cx="858055" cy="707886"/>
          </a:xfrm>
          <a:prstGeom prst="rect">
            <a:avLst/>
          </a:prstGeom>
          <a:noFill/>
          <a:ln w="25400">
            <a:noFill/>
            <a:miter lim="800000"/>
            <a:headEnd/>
            <a:tailEnd/>
          </a:ln>
        </p:spPr>
        <p:txBody>
          <a:bodyPr wrap="none">
            <a:spAutoFit/>
          </a:bodyPr>
          <a:lstStyle/>
          <a:p>
            <a:pPr algn="ctr">
              <a:lnSpc>
                <a:spcPct val="100000"/>
              </a:lnSpc>
            </a:pPr>
            <a:r>
              <a:rPr lang="en-US" sz="2000" b="0" dirty="0">
                <a:latin typeface="Calibri" panose="020F0502020204030204" pitchFamily="34" charset="0"/>
                <a:cs typeface="Calibri" panose="020F0502020204030204" pitchFamily="34" charset="0"/>
              </a:rPr>
              <a:t>64-bit</a:t>
            </a:r>
          </a:p>
          <a:p>
            <a:pPr algn="ctr">
              <a:lnSpc>
                <a:spcPct val="100000"/>
              </a:lnSpc>
            </a:pPr>
            <a:r>
              <a:rPr lang="en-US" sz="2000" b="0" dirty="0">
                <a:latin typeface="Calibri" panose="020F0502020204030204" pitchFamily="34" charset="0"/>
                <a:cs typeface="Calibri" panose="020F0502020204030204" pitchFamily="34" charset="0"/>
              </a:rPr>
              <a:t>Words</a:t>
            </a:r>
          </a:p>
        </p:txBody>
      </p:sp>
      <p:sp>
        <p:nvSpPr>
          <p:cNvPr id="11306" name="Rectangle 61"/>
          <p:cNvSpPr>
            <a:spLocks noChangeArrowheads="1"/>
          </p:cNvSpPr>
          <p:nvPr>
            <p:custDataLst>
              <p:tags r:id="rId25"/>
            </p:custDataLst>
          </p:nvPr>
        </p:nvSpPr>
        <p:spPr bwMode="auto">
          <a:xfrm>
            <a:off x="4789744" y="2662535"/>
            <a:ext cx="609600" cy="738664"/>
          </a:xfrm>
          <a:prstGeom prst="rect">
            <a:avLst/>
          </a:prstGeom>
          <a:noFill/>
          <a:ln w="25400">
            <a:noFill/>
            <a:miter lim="800000"/>
            <a:headEnd/>
            <a:tailEnd/>
          </a:ln>
        </p:spPr>
        <p:txBody>
          <a:bodyPr>
            <a:spAutoFit/>
          </a:bodyPr>
          <a:lstStyle/>
          <a:p>
            <a:pPr algn="ctr">
              <a:lnSpc>
                <a:spcPct val="100000"/>
              </a:lnSpc>
            </a:pPr>
            <a:r>
              <a:rPr lang="en-US" sz="1400" b="0" dirty="0" err="1">
                <a:latin typeface="Calibri" panose="020F0502020204030204" pitchFamily="34" charset="0"/>
                <a:cs typeface="Calibri" panose="020F0502020204030204" pitchFamily="34" charset="0"/>
              </a:rPr>
              <a:t>Addr</a:t>
            </a:r>
            <a:r>
              <a:rPr lang="en-US" sz="1400" b="0" dirty="0">
                <a:latin typeface="Calibri" panose="020F0502020204030204" pitchFamily="34" charset="0"/>
                <a:cs typeface="Calibri" panose="020F0502020204030204" pitchFamily="34" charset="0"/>
              </a:rPr>
              <a:t> </a:t>
            </a:r>
          </a:p>
          <a:p>
            <a:pPr algn="ctr">
              <a:lnSpc>
                <a:spcPct val="100000"/>
              </a:lnSpc>
            </a:pPr>
            <a:r>
              <a:rPr lang="en-US" sz="1400" b="0" dirty="0">
                <a:latin typeface="Calibri" panose="020F0502020204030204" pitchFamily="34" charset="0"/>
                <a:cs typeface="Calibri" panose="020F0502020204030204" pitchFamily="34" charset="0"/>
              </a:rPr>
              <a:t>=</a:t>
            </a:r>
          </a:p>
          <a:p>
            <a:pPr algn="ctr">
              <a:lnSpc>
                <a:spcPct val="100000"/>
              </a:lnSpc>
            </a:pPr>
            <a:r>
              <a:rPr lang="en-US" sz="1400" b="0" dirty="0">
                <a:latin typeface="Calibri" panose="020F0502020204030204" pitchFamily="34" charset="0"/>
                <a:cs typeface="Calibri" panose="020F0502020204030204" pitchFamily="34" charset="0"/>
              </a:rPr>
              <a:t>??</a:t>
            </a:r>
          </a:p>
        </p:txBody>
      </p:sp>
      <p:sp>
        <p:nvSpPr>
          <p:cNvPr id="11307" name="Rectangle 62"/>
          <p:cNvSpPr>
            <a:spLocks noChangeArrowheads="1"/>
          </p:cNvSpPr>
          <p:nvPr>
            <p:custDataLst>
              <p:tags r:id="rId26"/>
            </p:custDataLst>
          </p:nvPr>
        </p:nvSpPr>
        <p:spPr bwMode="auto">
          <a:xfrm>
            <a:off x="4789744" y="5024735"/>
            <a:ext cx="609600" cy="738664"/>
          </a:xfrm>
          <a:prstGeom prst="rect">
            <a:avLst/>
          </a:prstGeom>
          <a:noFill/>
          <a:ln w="25400">
            <a:noFill/>
            <a:miter lim="800000"/>
            <a:headEnd/>
            <a:tailEnd/>
          </a:ln>
        </p:spPr>
        <p:txBody>
          <a:bodyPr>
            <a:spAutoFit/>
          </a:bodyPr>
          <a:lstStyle/>
          <a:p>
            <a:pPr algn="ctr">
              <a:lnSpc>
                <a:spcPct val="100000"/>
              </a:lnSpc>
            </a:pPr>
            <a:r>
              <a:rPr lang="en-US" sz="1400" b="0" dirty="0" err="1">
                <a:latin typeface="Calibri" panose="020F0502020204030204" pitchFamily="34" charset="0"/>
                <a:cs typeface="Calibri" panose="020F0502020204030204" pitchFamily="34" charset="0"/>
              </a:rPr>
              <a:t>Addr</a:t>
            </a:r>
            <a:r>
              <a:rPr lang="en-US" sz="1400" b="0" dirty="0">
                <a:latin typeface="Calibri" panose="020F0502020204030204" pitchFamily="34" charset="0"/>
                <a:cs typeface="Calibri" panose="020F0502020204030204" pitchFamily="34" charset="0"/>
              </a:rPr>
              <a:t> </a:t>
            </a:r>
          </a:p>
          <a:p>
            <a:pPr algn="ctr">
              <a:lnSpc>
                <a:spcPct val="100000"/>
              </a:lnSpc>
            </a:pPr>
            <a:r>
              <a:rPr lang="en-US" sz="1400" b="0" dirty="0">
                <a:latin typeface="Calibri" panose="020F0502020204030204" pitchFamily="34" charset="0"/>
                <a:cs typeface="Calibri" panose="020F0502020204030204" pitchFamily="34" charset="0"/>
              </a:rPr>
              <a:t>=</a:t>
            </a:r>
          </a:p>
          <a:p>
            <a:pPr algn="ctr">
              <a:lnSpc>
                <a:spcPct val="100000"/>
              </a:lnSpc>
            </a:pPr>
            <a:r>
              <a:rPr lang="en-US" sz="1400" b="0" dirty="0">
                <a:latin typeface="Calibri" panose="020F0502020204030204" pitchFamily="34" charset="0"/>
                <a:cs typeface="Calibri" panose="020F0502020204030204" pitchFamily="34" charset="0"/>
              </a:rPr>
              <a:t>??</a:t>
            </a:r>
          </a:p>
        </p:txBody>
      </p:sp>
      <p:sp>
        <p:nvSpPr>
          <p:cNvPr id="11308" name="Rectangle 63"/>
          <p:cNvSpPr>
            <a:spLocks noChangeArrowheads="1"/>
          </p:cNvSpPr>
          <p:nvPr>
            <p:custDataLst>
              <p:tags r:id="rId27"/>
            </p:custDataLst>
          </p:nvPr>
        </p:nvSpPr>
        <p:spPr bwMode="auto">
          <a:xfrm>
            <a:off x="5943419" y="2052935"/>
            <a:ext cx="609600" cy="738664"/>
          </a:xfrm>
          <a:prstGeom prst="rect">
            <a:avLst/>
          </a:prstGeom>
          <a:noFill/>
          <a:ln w="25400">
            <a:noFill/>
            <a:miter lim="800000"/>
            <a:headEnd/>
            <a:tailEnd/>
          </a:ln>
        </p:spPr>
        <p:txBody>
          <a:bodyPr>
            <a:spAutoFit/>
          </a:bodyPr>
          <a:lstStyle/>
          <a:p>
            <a:pPr algn="ctr">
              <a:lnSpc>
                <a:spcPct val="100000"/>
              </a:lnSpc>
            </a:pPr>
            <a:r>
              <a:rPr lang="en-US" sz="1400" b="0" dirty="0" err="1">
                <a:latin typeface="Calibri" panose="020F0502020204030204" pitchFamily="34" charset="0"/>
                <a:cs typeface="Calibri" panose="020F0502020204030204" pitchFamily="34" charset="0"/>
              </a:rPr>
              <a:t>Addr</a:t>
            </a:r>
            <a:r>
              <a:rPr lang="en-US" sz="1400" b="0" dirty="0">
                <a:latin typeface="Calibri" panose="020F0502020204030204" pitchFamily="34" charset="0"/>
                <a:cs typeface="Calibri" panose="020F0502020204030204" pitchFamily="34" charset="0"/>
              </a:rPr>
              <a:t> </a:t>
            </a:r>
          </a:p>
          <a:p>
            <a:pPr algn="ctr">
              <a:lnSpc>
                <a:spcPct val="100000"/>
              </a:lnSpc>
            </a:pPr>
            <a:r>
              <a:rPr lang="en-US" sz="1400" b="0" dirty="0">
                <a:latin typeface="Calibri" panose="020F0502020204030204" pitchFamily="34" charset="0"/>
                <a:cs typeface="Calibri" panose="020F0502020204030204" pitchFamily="34" charset="0"/>
              </a:rPr>
              <a:t>=</a:t>
            </a:r>
          </a:p>
          <a:p>
            <a:pPr algn="ctr">
              <a:lnSpc>
                <a:spcPct val="100000"/>
              </a:lnSpc>
            </a:pPr>
            <a:r>
              <a:rPr lang="en-US" sz="1400" b="0" dirty="0">
                <a:latin typeface="Calibri" panose="020F0502020204030204" pitchFamily="34" charset="0"/>
                <a:cs typeface="Calibri" panose="020F0502020204030204" pitchFamily="34" charset="0"/>
              </a:rPr>
              <a:t>??</a:t>
            </a:r>
          </a:p>
        </p:txBody>
      </p:sp>
      <p:sp>
        <p:nvSpPr>
          <p:cNvPr id="11309" name="Rectangle 64"/>
          <p:cNvSpPr>
            <a:spLocks noChangeArrowheads="1"/>
          </p:cNvSpPr>
          <p:nvPr>
            <p:custDataLst>
              <p:tags r:id="rId28"/>
            </p:custDataLst>
          </p:nvPr>
        </p:nvSpPr>
        <p:spPr bwMode="auto">
          <a:xfrm>
            <a:off x="5943419" y="3272135"/>
            <a:ext cx="609600" cy="738664"/>
          </a:xfrm>
          <a:prstGeom prst="rect">
            <a:avLst/>
          </a:prstGeom>
          <a:noFill/>
          <a:ln w="25400">
            <a:noFill/>
            <a:miter lim="800000"/>
            <a:headEnd/>
            <a:tailEnd/>
          </a:ln>
        </p:spPr>
        <p:txBody>
          <a:bodyPr>
            <a:spAutoFit/>
          </a:bodyPr>
          <a:lstStyle/>
          <a:p>
            <a:pPr algn="ctr">
              <a:lnSpc>
                <a:spcPct val="100000"/>
              </a:lnSpc>
            </a:pPr>
            <a:r>
              <a:rPr lang="en-US" sz="1400" b="0" dirty="0" err="1">
                <a:latin typeface="Calibri" panose="020F0502020204030204" pitchFamily="34" charset="0"/>
                <a:cs typeface="Calibri" panose="020F0502020204030204" pitchFamily="34" charset="0"/>
              </a:rPr>
              <a:t>Addr</a:t>
            </a:r>
            <a:r>
              <a:rPr lang="en-US" sz="1400" b="0" dirty="0">
                <a:latin typeface="Calibri" panose="020F0502020204030204" pitchFamily="34" charset="0"/>
                <a:cs typeface="Calibri" panose="020F0502020204030204" pitchFamily="34" charset="0"/>
              </a:rPr>
              <a:t> </a:t>
            </a:r>
          </a:p>
          <a:p>
            <a:pPr algn="ctr">
              <a:lnSpc>
                <a:spcPct val="100000"/>
              </a:lnSpc>
            </a:pPr>
            <a:r>
              <a:rPr lang="en-US" sz="1400" b="0" dirty="0">
                <a:latin typeface="Calibri" panose="020F0502020204030204" pitchFamily="34" charset="0"/>
                <a:cs typeface="Calibri" panose="020F0502020204030204" pitchFamily="34" charset="0"/>
              </a:rPr>
              <a:t>=</a:t>
            </a:r>
          </a:p>
          <a:p>
            <a:pPr algn="ctr">
              <a:lnSpc>
                <a:spcPct val="100000"/>
              </a:lnSpc>
            </a:pPr>
            <a:r>
              <a:rPr lang="en-US" sz="1400" b="0" dirty="0">
                <a:latin typeface="Calibri" panose="020F0502020204030204" pitchFamily="34" charset="0"/>
                <a:cs typeface="Calibri" panose="020F0502020204030204" pitchFamily="34" charset="0"/>
              </a:rPr>
              <a:t>??</a:t>
            </a:r>
          </a:p>
        </p:txBody>
      </p:sp>
      <p:sp>
        <p:nvSpPr>
          <p:cNvPr id="11310" name="Rectangle 65"/>
          <p:cNvSpPr>
            <a:spLocks noChangeArrowheads="1"/>
          </p:cNvSpPr>
          <p:nvPr>
            <p:custDataLst>
              <p:tags r:id="rId29"/>
            </p:custDataLst>
          </p:nvPr>
        </p:nvSpPr>
        <p:spPr bwMode="auto">
          <a:xfrm>
            <a:off x="5943419" y="4491335"/>
            <a:ext cx="609600" cy="738664"/>
          </a:xfrm>
          <a:prstGeom prst="rect">
            <a:avLst/>
          </a:prstGeom>
          <a:noFill/>
          <a:ln w="25400">
            <a:noFill/>
            <a:miter lim="800000"/>
            <a:headEnd/>
            <a:tailEnd/>
          </a:ln>
        </p:spPr>
        <p:txBody>
          <a:bodyPr>
            <a:spAutoFit/>
          </a:bodyPr>
          <a:lstStyle/>
          <a:p>
            <a:pPr algn="ctr">
              <a:lnSpc>
                <a:spcPct val="100000"/>
              </a:lnSpc>
            </a:pPr>
            <a:r>
              <a:rPr lang="en-US" sz="1400" b="0" dirty="0" err="1">
                <a:latin typeface="Calibri" panose="020F0502020204030204" pitchFamily="34" charset="0"/>
                <a:cs typeface="Calibri" panose="020F0502020204030204" pitchFamily="34" charset="0"/>
              </a:rPr>
              <a:t>Addr</a:t>
            </a:r>
            <a:r>
              <a:rPr lang="en-US" sz="1400" b="0" dirty="0">
                <a:latin typeface="Calibri" panose="020F0502020204030204" pitchFamily="34" charset="0"/>
                <a:cs typeface="Calibri" panose="020F0502020204030204" pitchFamily="34" charset="0"/>
              </a:rPr>
              <a:t> </a:t>
            </a:r>
          </a:p>
          <a:p>
            <a:pPr algn="ctr">
              <a:lnSpc>
                <a:spcPct val="100000"/>
              </a:lnSpc>
            </a:pPr>
            <a:r>
              <a:rPr lang="en-US" sz="1400" b="0" dirty="0">
                <a:latin typeface="Calibri" panose="020F0502020204030204" pitchFamily="34" charset="0"/>
                <a:cs typeface="Calibri" panose="020F0502020204030204" pitchFamily="34" charset="0"/>
              </a:rPr>
              <a:t>=</a:t>
            </a:r>
          </a:p>
          <a:p>
            <a:pPr algn="ctr">
              <a:lnSpc>
                <a:spcPct val="100000"/>
              </a:lnSpc>
            </a:pPr>
            <a:r>
              <a:rPr lang="en-US" sz="1400" b="0" dirty="0">
                <a:latin typeface="Calibri" panose="020F0502020204030204" pitchFamily="34" charset="0"/>
                <a:cs typeface="Calibri" panose="020F0502020204030204" pitchFamily="34" charset="0"/>
              </a:rPr>
              <a:t>??</a:t>
            </a:r>
          </a:p>
        </p:txBody>
      </p:sp>
      <p:sp>
        <p:nvSpPr>
          <p:cNvPr id="11311" name="Rectangle 66"/>
          <p:cNvSpPr>
            <a:spLocks noChangeArrowheads="1"/>
          </p:cNvSpPr>
          <p:nvPr>
            <p:custDataLst>
              <p:tags r:id="rId30"/>
            </p:custDataLst>
          </p:nvPr>
        </p:nvSpPr>
        <p:spPr bwMode="auto">
          <a:xfrm>
            <a:off x="5943419" y="5710535"/>
            <a:ext cx="609600" cy="738664"/>
          </a:xfrm>
          <a:prstGeom prst="rect">
            <a:avLst/>
          </a:prstGeom>
          <a:noFill/>
          <a:ln w="25400">
            <a:noFill/>
            <a:miter lim="800000"/>
            <a:headEnd/>
            <a:tailEnd/>
          </a:ln>
        </p:spPr>
        <p:txBody>
          <a:bodyPr>
            <a:spAutoFit/>
          </a:bodyPr>
          <a:lstStyle/>
          <a:p>
            <a:pPr algn="ctr">
              <a:lnSpc>
                <a:spcPct val="100000"/>
              </a:lnSpc>
            </a:pPr>
            <a:r>
              <a:rPr lang="en-US" sz="1400" b="0" dirty="0" err="1">
                <a:latin typeface="Calibri" panose="020F0502020204030204" pitchFamily="34" charset="0"/>
                <a:cs typeface="Calibri" panose="020F0502020204030204" pitchFamily="34" charset="0"/>
              </a:rPr>
              <a:t>Addr</a:t>
            </a:r>
            <a:r>
              <a:rPr lang="en-US" sz="1400" b="0" dirty="0">
                <a:latin typeface="Calibri" panose="020F0502020204030204" pitchFamily="34" charset="0"/>
                <a:cs typeface="Calibri" panose="020F0502020204030204" pitchFamily="34" charset="0"/>
              </a:rPr>
              <a:t> </a:t>
            </a:r>
          </a:p>
          <a:p>
            <a:pPr algn="ctr">
              <a:lnSpc>
                <a:spcPct val="100000"/>
              </a:lnSpc>
            </a:pPr>
            <a:r>
              <a:rPr lang="en-US" sz="1400" b="0" dirty="0">
                <a:latin typeface="Calibri" panose="020F0502020204030204" pitchFamily="34" charset="0"/>
                <a:cs typeface="Calibri" panose="020F0502020204030204" pitchFamily="34" charset="0"/>
              </a:rPr>
              <a:t>=</a:t>
            </a:r>
          </a:p>
          <a:p>
            <a:pPr algn="ctr">
              <a:lnSpc>
                <a:spcPct val="100000"/>
              </a:lnSpc>
            </a:pPr>
            <a:r>
              <a:rPr lang="en-US" sz="1400" b="0" dirty="0">
                <a:latin typeface="Calibri" panose="020F0502020204030204" pitchFamily="34" charset="0"/>
                <a:cs typeface="Calibri" panose="020F0502020204030204" pitchFamily="34" charset="0"/>
              </a:rPr>
              <a:t>??</a:t>
            </a:r>
          </a:p>
        </p:txBody>
      </p:sp>
      <p:grpSp>
        <p:nvGrpSpPr>
          <p:cNvPr id="4" name="Group 80"/>
          <p:cNvGrpSpPr>
            <a:grpSpLocks/>
          </p:cNvGrpSpPr>
          <p:nvPr>
            <p:custDataLst>
              <p:tags r:id="rId31"/>
            </p:custDataLst>
          </p:nvPr>
        </p:nvGrpSpPr>
        <p:grpSpPr bwMode="auto">
          <a:xfrm>
            <a:off x="6019619" y="2510135"/>
            <a:ext cx="457200" cy="3886200"/>
            <a:chOff x="3120" y="1392"/>
            <a:chExt cx="288" cy="2448"/>
          </a:xfrm>
        </p:grpSpPr>
        <p:sp>
          <p:nvSpPr>
            <p:cNvPr id="11316" name="Rectangle 74"/>
            <p:cNvSpPr>
              <a:spLocks noChangeArrowheads="1"/>
            </p:cNvSpPr>
            <p:nvPr>
              <p:custDataLst>
                <p:tags r:id="rId52"/>
              </p:custDataLst>
            </p:nvPr>
          </p:nvSpPr>
          <p:spPr bwMode="auto">
            <a:xfrm>
              <a:off x="3120" y="1392"/>
              <a:ext cx="288" cy="144"/>
            </a:xfrm>
            <a:prstGeom prst="rect">
              <a:avLst/>
            </a:prstGeom>
            <a:solidFill>
              <a:srgbClr val="FFFF99"/>
            </a:solidFill>
            <a:ln w="19050">
              <a:noFill/>
              <a:miter lim="800000"/>
              <a:headEnd/>
              <a:tailEnd type="none" w="sm" len="sm"/>
            </a:ln>
          </p:spPr>
          <p:txBody>
            <a:bodyPr wrap="none" lIns="45720" rIns="45720" anchor="ctr"/>
            <a:lstStyle/>
            <a:p>
              <a:pPr algn="ctr"/>
              <a:r>
                <a:rPr lang="en-US" sz="1400" b="0" dirty="0">
                  <a:latin typeface="Roboto Regular" charset="0"/>
                  <a:cs typeface="Roboto Regular" charset="0"/>
                </a:rPr>
                <a:t>0000</a:t>
              </a:r>
            </a:p>
          </p:txBody>
        </p:sp>
        <p:sp>
          <p:nvSpPr>
            <p:cNvPr id="11317" name="Rectangle 75"/>
            <p:cNvSpPr>
              <a:spLocks noChangeArrowheads="1"/>
            </p:cNvSpPr>
            <p:nvPr>
              <p:custDataLst>
                <p:tags r:id="rId53"/>
              </p:custDataLst>
            </p:nvPr>
          </p:nvSpPr>
          <p:spPr bwMode="auto">
            <a:xfrm>
              <a:off x="3120" y="2160"/>
              <a:ext cx="288" cy="144"/>
            </a:xfrm>
            <a:prstGeom prst="rect">
              <a:avLst/>
            </a:prstGeom>
            <a:solidFill>
              <a:srgbClr val="FFFF99"/>
            </a:solidFill>
            <a:ln w="19050">
              <a:noFill/>
              <a:miter lim="800000"/>
              <a:headEnd/>
              <a:tailEnd type="none" w="sm" len="sm"/>
            </a:ln>
          </p:spPr>
          <p:txBody>
            <a:bodyPr wrap="none" lIns="45720" rIns="45720" anchor="ctr"/>
            <a:lstStyle/>
            <a:p>
              <a:pPr algn="ctr"/>
              <a:r>
                <a:rPr lang="en-US" sz="1400" b="0" dirty="0">
                  <a:latin typeface="Roboto Regular" charset="0"/>
                  <a:cs typeface="Roboto Regular" charset="0"/>
                </a:rPr>
                <a:t>0004</a:t>
              </a:r>
            </a:p>
          </p:txBody>
        </p:sp>
        <p:sp>
          <p:nvSpPr>
            <p:cNvPr id="11318" name="Rectangle 76"/>
            <p:cNvSpPr>
              <a:spLocks noChangeArrowheads="1"/>
            </p:cNvSpPr>
            <p:nvPr>
              <p:custDataLst>
                <p:tags r:id="rId54"/>
              </p:custDataLst>
            </p:nvPr>
          </p:nvSpPr>
          <p:spPr bwMode="auto">
            <a:xfrm>
              <a:off x="3120" y="2928"/>
              <a:ext cx="288" cy="144"/>
            </a:xfrm>
            <a:prstGeom prst="rect">
              <a:avLst/>
            </a:prstGeom>
            <a:solidFill>
              <a:srgbClr val="FFFF99"/>
            </a:solidFill>
            <a:ln w="19050">
              <a:noFill/>
              <a:miter lim="800000"/>
              <a:headEnd/>
              <a:tailEnd type="none" w="sm" len="sm"/>
            </a:ln>
          </p:spPr>
          <p:txBody>
            <a:bodyPr wrap="none" lIns="45720" rIns="45720" anchor="ctr"/>
            <a:lstStyle/>
            <a:p>
              <a:pPr algn="ctr"/>
              <a:r>
                <a:rPr lang="en-US" sz="1400" b="0" dirty="0">
                  <a:latin typeface="Roboto Regular" charset="0"/>
                  <a:cs typeface="Roboto Regular" charset="0"/>
                </a:rPr>
                <a:t>0008</a:t>
              </a:r>
            </a:p>
          </p:txBody>
        </p:sp>
        <p:sp>
          <p:nvSpPr>
            <p:cNvPr id="11319" name="Rectangle 77"/>
            <p:cNvSpPr>
              <a:spLocks noChangeArrowheads="1"/>
            </p:cNvSpPr>
            <p:nvPr>
              <p:custDataLst>
                <p:tags r:id="rId55"/>
              </p:custDataLst>
            </p:nvPr>
          </p:nvSpPr>
          <p:spPr bwMode="auto">
            <a:xfrm>
              <a:off x="3120" y="3696"/>
              <a:ext cx="288" cy="144"/>
            </a:xfrm>
            <a:prstGeom prst="rect">
              <a:avLst/>
            </a:prstGeom>
            <a:solidFill>
              <a:srgbClr val="FFFF99"/>
            </a:solidFill>
            <a:ln w="19050">
              <a:noFill/>
              <a:miter lim="800000"/>
              <a:headEnd/>
              <a:tailEnd type="none" w="sm" len="sm"/>
            </a:ln>
          </p:spPr>
          <p:txBody>
            <a:bodyPr wrap="none" lIns="45720" rIns="45720" anchor="ctr"/>
            <a:lstStyle/>
            <a:p>
              <a:pPr algn="ctr"/>
              <a:r>
                <a:rPr lang="en-US" sz="1400" b="0" dirty="0">
                  <a:latin typeface="Roboto Regular" charset="0"/>
                  <a:cs typeface="Roboto Regular" charset="0"/>
                </a:rPr>
                <a:t>0012</a:t>
              </a:r>
            </a:p>
          </p:txBody>
        </p:sp>
      </p:grpSp>
      <p:grpSp>
        <p:nvGrpSpPr>
          <p:cNvPr id="5" name="Group 81"/>
          <p:cNvGrpSpPr>
            <a:grpSpLocks/>
          </p:cNvGrpSpPr>
          <p:nvPr>
            <p:custDataLst>
              <p:tags r:id="rId32"/>
            </p:custDataLst>
          </p:nvPr>
        </p:nvGrpSpPr>
        <p:grpSpPr bwMode="auto">
          <a:xfrm>
            <a:off x="4865944" y="3119735"/>
            <a:ext cx="457200" cy="2590800"/>
            <a:chOff x="3696" y="1776"/>
            <a:chExt cx="288" cy="1632"/>
          </a:xfrm>
        </p:grpSpPr>
        <p:sp>
          <p:nvSpPr>
            <p:cNvPr id="11314" name="Rectangle 78"/>
            <p:cNvSpPr>
              <a:spLocks noChangeArrowheads="1"/>
            </p:cNvSpPr>
            <p:nvPr>
              <p:custDataLst>
                <p:tags r:id="rId50"/>
              </p:custDataLst>
            </p:nvPr>
          </p:nvSpPr>
          <p:spPr bwMode="auto">
            <a:xfrm>
              <a:off x="3696" y="1776"/>
              <a:ext cx="288" cy="144"/>
            </a:xfrm>
            <a:prstGeom prst="rect">
              <a:avLst/>
            </a:prstGeom>
            <a:solidFill>
              <a:srgbClr val="FFFF99"/>
            </a:solidFill>
            <a:ln w="19050">
              <a:noFill/>
              <a:miter lim="800000"/>
              <a:headEnd/>
              <a:tailEnd type="none" w="sm" len="sm"/>
            </a:ln>
          </p:spPr>
          <p:txBody>
            <a:bodyPr wrap="none" lIns="45720" rIns="45720" anchor="ctr"/>
            <a:lstStyle/>
            <a:p>
              <a:pPr algn="ctr"/>
              <a:r>
                <a:rPr lang="en-US" sz="1400" b="0" dirty="0">
                  <a:latin typeface="Roboto Regular" charset="0"/>
                  <a:cs typeface="Roboto Regular" charset="0"/>
                </a:rPr>
                <a:t>0000</a:t>
              </a:r>
            </a:p>
          </p:txBody>
        </p:sp>
        <p:sp>
          <p:nvSpPr>
            <p:cNvPr id="11315" name="Rectangle 79"/>
            <p:cNvSpPr>
              <a:spLocks noChangeArrowheads="1"/>
            </p:cNvSpPr>
            <p:nvPr>
              <p:custDataLst>
                <p:tags r:id="rId51"/>
              </p:custDataLst>
            </p:nvPr>
          </p:nvSpPr>
          <p:spPr bwMode="auto">
            <a:xfrm>
              <a:off x="3696" y="3264"/>
              <a:ext cx="288" cy="144"/>
            </a:xfrm>
            <a:prstGeom prst="rect">
              <a:avLst/>
            </a:prstGeom>
            <a:solidFill>
              <a:srgbClr val="FFFF99"/>
            </a:solidFill>
            <a:ln w="19050">
              <a:noFill/>
              <a:miter lim="800000"/>
              <a:headEnd/>
              <a:tailEnd type="none" w="sm" len="sm"/>
            </a:ln>
          </p:spPr>
          <p:txBody>
            <a:bodyPr wrap="none" lIns="45720" rIns="45720" anchor="ctr"/>
            <a:lstStyle/>
            <a:p>
              <a:pPr algn="ctr"/>
              <a:r>
                <a:rPr lang="en-US" sz="1400" b="0" dirty="0">
                  <a:latin typeface="Roboto Regular" charset="0"/>
                  <a:cs typeface="Roboto Regular" charset="0"/>
                </a:rPr>
                <a:t>0008</a:t>
              </a:r>
            </a:p>
          </p:txBody>
        </p:sp>
      </p:grpSp>
      <p:sp>
        <p:nvSpPr>
          <p:cNvPr id="64" name="Rectangle 14"/>
          <p:cNvSpPr>
            <a:spLocks noChangeArrowheads="1"/>
          </p:cNvSpPr>
          <p:nvPr>
            <p:custDataLst>
              <p:tags r:id="rId33"/>
            </p:custDataLst>
          </p:nvPr>
        </p:nvSpPr>
        <p:spPr bwMode="auto">
          <a:xfrm>
            <a:off x="7880169" y="1748135"/>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0x00</a:t>
            </a:r>
          </a:p>
        </p:txBody>
      </p:sp>
      <p:sp>
        <p:nvSpPr>
          <p:cNvPr id="65" name="Rectangle 15"/>
          <p:cNvSpPr>
            <a:spLocks noChangeArrowheads="1"/>
          </p:cNvSpPr>
          <p:nvPr>
            <p:custDataLst>
              <p:tags r:id="rId34"/>
            </p:custDataLst>
          </p:nvPr>
        </p:nvSpPr>
        <p:spPr bwMode="auto">
          <a:xfrm>
            <a:off x="7880169" y="20574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0x01</a:t>
            </a:r>
          </a:p>
        </p:txBody>
      </p:sp>
      <p:sp>
        <p:nvSpPr>
          <p:cNvPr id="67" name="Rectangle 16"/>
          <p:cNvSpPr>
            <a:spLocks noChangeArrowheads="1"/>
          </p:cNvSpPr>
          <p:nvPr>
            <p:custDataLst>
              <p:tags r:id="rId35"/>
            </p:custDataLst>
          </p:nvPr>
        </p:nvSpPr>
        <p:spPr bwMode="auto">
          <a:xfrm>
            <a:off x="7880169" y="23622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0x02</a:t>
            </a:r>
          </a:p>
        </p:txBody>
      </p:sp>
      <p:sp>
        <p:nvSpPr>
          <p:cNvPr id="68" name="Rectangle 17"/>
          <p:cNvSpPr>
            <a:spLocks noChangeArrowheads="1"/>
          </p:cNvSpPr>
          <p:nvPr>
            <p:custDataLst>
              <p:tags r:id="rId36"/>
            </p:custDataLst>
          </p:nvPr>
        </p:nvSpPr>
        <p:spPr bwMode="auto">
          <a:xfrm>
            <a:off x="7880169" y="26670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0x03</a:t>
            </a:r>
          </a:p>
        </p:txBody>
      </p:sp>
      <p:sp>
        <p:nvSpPr>
          <p:cNvPr id="69" name="Rectangle 18"/>
          <p:cNvSpPr>
            <a:spLocks noChangeArrowheads="1"/>
          </p:cNvSpPr>
          <p:nvPr>
            <p:custDataLst>
              <p:tags r:id="rId37"/>
            </p:custDataLst>
          </p:nvPr>
        </p:nvSpPr>
        <p:spPr bwMode="auto">
          <a:xfrm>
            <a:off x="7880169" y="29718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0x04</a:t>
            </a:r>
          </a:p>
        </p:txBody>
      </p:sp>
      <p:sp>
        <p:nvSpPr>
          <p:cNvPr id="70" name="Rectangle 19"/>
          <p:cNvSpPr>
            <a:spLocks noChangeArrowheads="1"/>
          </p:cNvSpPr>
          <p:nvPr>
            <p:custDataLst>
              <p:tags r:id="rId38"/>
            </p:custDataLst>
          </p:nvPr>
        </p:nvSpPr>
        <p:spPr bwMode="auto">
          <a:xfrm>
            <a:off x="7880169" y="32766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0x05</a:t>
            </a:r>
          </a:p>
        </p:txBody>
      </p:sp>
      <p:sp>
        <p:nvSpPr>
          <p:cNvPr id="71" name="Rectangle 20"/>
          <p:cNvSpPr>
            <a:spLocks noChangeArrowheads="1"/>
          </p:cNvSpPr>
          <p:nvPr>
            <p:custDataLst>
              <p:tags r:id="rId39"/>
            </p:custDataLst>
          </p:nvPr>
        </p:nvSpPr>
        <p:spPr bwMode="auto">
          <a:xfrm>
            <a:off x="7880169" y="35814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0x06</a:t>
            </a:r>
          </a:p>
        </p:txBody>
      </p:sp>
      <p:sp>
        <p:nvSpPr>
          <p:cNvPr id="72" name="Rectangle 21"/>
          <p:cNvSpPr>
            <a:spLocks noChangeArrowheads="1"/>
          </p:cNvSpPr>
          <p:nvPr>
            <p:custDataLst>
              <p:tags r:id="rId40"/>
            </p:custDataLst>
          </p:nvPr>
        </p:nvSpPr>
        <p:spPr bwMode="auto">
          <a:xfrm>
            <a:off x="7880169" y="38862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0x07</a:t>
            </a:r>
          </a:p>
        </p:txBody>
      </p:sp>
      <p:sp>
        <p:nvSpPr>
          <p:cNvPr id="73" name="Rectangle 22"/>
          <p:cNvSpPr>
            <a:spLocks noChangeArrowheads="1"/>
          </p:cNvSpPr>
          <p:nvPr>
            <p:custDataLst>
              <p:tags r:id="rId41"/>
            </p:custDataLst>
          </p:nvPr>
        </p:nvSpPr>
        <p:spPr bwMode="auto">
          <a:xfrm>
            <a:off x="7880169" y="41910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0x08</a:t>
            </a:r>
          </a:p>
        </p:txBody>
      </p:sp>
      <p:sp>
        <p:nvSpPr>
          <p:cNvPr id="74" name="Rectangle 23"/>
          <p:cNvSpPr>
            <a:spLocks noChangeArrowheads="1"/>
          </p:cNvSpPr>
          <p:nvPr>
            <p:custDataLst>
              <p:tags r:id="rId42"/>
            </p:custDataLst>
          </p:nvPr>
        </p:nvSpPr>
        <p:spPr bwMode="auto">
          <a:xfrm>
            <a:off x="7880169" y="44958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0x09</a:t>
            </a:r>
          </a:p>
        </p:txBody>
      </p:sp>
      <p:sp>
        <p:nvSpPr>
          <p:cNvPr id="75" name="Rectangle 24"/>
          <p:cNvSpPr>
            <a:spLocks noChangeArrowheads="1"/>
          </p:cNvSpPr>
          <p:nvPr>
            <p:custDataLst>
              <p:tags r:id="rId43"/>
            </p:custDataLst>
          </p:nvPr>
        </p:nvSpPr>
        <p:spPr bwMode="auto">
          <a:xfrm>
            <a:off x="7880169" y="4800600"/>
            <a:ext cx="806631"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0x0A</a:t>
            </a:r>
          </a:p>
        </p:txBody>
      </p:sp>
      <p:sp>
        <p:nvSpPr>
          <p:cNvPr id="76" name="Rectangle 25"/>
          <p:cNvSpPr>
            <a:spLocks noChangeArrowheads="1"/>
          </p:cNvSpPr>
          <p:nvPr>
            <p:custDataLst>
              <p:tags r:id="rId44"/>
            </p:custDataLst>
          </p:nvPr>
        </p:nvSpPr>
        <p:spPr bwMode="auto">
          <a:xfrm>
            <a:off x="7880169" y="5105400"/>
            <a:ext cx="795411"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0x0B</a:t>
            </a:r>
          </a:p>
        </p:txBody>
      </p:sp>
      <p:sp>
        <p:nvSpPr>
          <p:cNvPr id="77" name="Rectangle 40"/>
          <p:cNvSpPr>
            <a:spLocks noChangeArrowheads="1"/>
          </p:cNvSpPr>
          <p:nvPr>
            <p:custDataLst>
              <p:tags r:id="rId45"/>
            </p:custDataLst>
          </p:nvPr>
        </p:nvSpPr>
        <p:spPr bwMode="auto">
          <a:xfrm>
            <a:off x="7880169" y="5410200"/>
            <a:ext cx="792205"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0x0C</a:t>
            </a:r>
          </a:p>
        </p:txBody>
      </p:sp>
      <p:sp>
        <p:nvSpPr>
          <p:cNvPr id="78" name="Rectangle 42"/>
          <p:cNvSpPr>
            <a:spLocks noChangeArrowheads="1"/>
          </p:cNvSpPr>
          <p:nvPr>
            <p:custDataLst>
              <p:tags r:id="rId46"/>
            </p:custDataLst>
          </p:nvPr>
        </p:nvSpPr>
        <p:spPr bwMode="auto">
          <a:xfrm>
            <a:off x="7880169" y="5715000"/>
            <a:ext cx="817853"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0x0D</a:t>
            </a:r>
          </a:p>
        </p:txBody>
      </p:sp>
      <p:sp>
        <p:nvSpPr>
          <p:cNvPr id="79" name="Rectangle 44"/>
          <p:cNvSpPr>
            <a:spLocks noChangeArrowheads="1"/>
          </p:cNvSpPr>
          <p:nvPr>
            <p:custDataLst>
              <p:tags r:id="rId47"/>
            </p:custDataLst>
          </p:nvPr>
        </p:nvSpPr>
        <p:spPr bwMode="auto">
          <a:xfrm>
            <a:off x="7880169" y="6019800"/>
            <a:ext cx="779381"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0x0E</a:t>
            </a:r>
          </a:p>
        </p:txBody>
      </p:sp>
      <p:sp>
        <p:nvSpPr>
          <p:cNvPr id="80" name="Rectangle 46"/>
          <p:cNvSpPr>
            <a:spLocks noChangeArrowheads="1"/>
          </p:cNvSpPr>
          <p:nvPr>
            <p:custDataLst>
              <p:tags r:id="rId48"/>
            </p:custDataLst>
          </p:nvPr>
        </p:nvSpPr>
        <p:spPr bwMode="auto">
          <a:xfrm>
            <a:off x="7880169" y="6324600"/>
            <a:ext cx="769763"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0x0F</a:t>
            </a:r>
          </a:p>
        </p:txBody>
      </p:sp>
      <p:sp>
        <p:nvSpPr>
          <p:cNvPr id="81" name="Text Box 36"/>
          <p:cNvSpPr txBox="1">
            <a:spLocks noChangeArrowheads="1"/>
          </p:cNvSpPr>
          <p:nvPr>
            <p:custDataLst>
              <p:tags r:id="rId49"/>
            </p:custDataLst>
          </p:nvPr>
        </p:nvSpPr>
        <p:spPr bwMode="auto">
          <a:xfrm>
            <a:off x="7944352" y="1116449"/>
            <a:ext cx="731162" cy="707886"/>
          </a:xfrm>
          <a:prstGeom prst="rect">
            <a:avLst/>
          </a:prstGeom>
          <a:noFill/>
          <a:ln w="25400">
            <a:noFill/>
            <a:miter lim="800000"/>
            <a:headEnd/>
            <a:tailEnd/>
          </a:ln>
        </p:spPr>
        <p:txBody>
          <a:bodyPr wrap="none">
            <a:spAutoFit/>
          </a:bodyPr>
          <a:lstStyle/>
          <a:p>
            <a:pPr algn="ctr">
              <a:lnSpc>
                <a:spcPct val="100000"/>
              </a:lnSpc>
            </a:pPr>
            <a:r>
              <a:rPr lang="en-US" sz="2000" b="0" dirty="0" err="1">
                <a:latin typeface="Calibri" panose="020F0502020204030204" pitchFamily="34" charset="0"/>
                <a:cs typeface="Calibri" panose="020F0502020204030204" pitchFamily="34" charset="0"/>
              </a:rPr>
              <a:t>Addr</a:t>
            </a:r>
            <a:r>
              <a:rPr lang="en-US" sz="2000" b="0" dirty="0">
                <a:latin typeface="Calibri" panose="020F0502020204030204" pitchFamily="34" charset="0"/>
                <a:cs typeface="Calibri" panose="020F0502020204030204" pitchFamily="34" charset="0"/>
              </a:rPr>
              <a:t>.</a:t>
            </a:r>
          </a:p>
          <a:p>
            <a:pPr algn="ctr">
              <a:lnSpc>
                <a:spcPct val="100000"/>
              </a:lnSpc>
            </a:pPr>
            <a:r>
              <a:rPr lang="en-US" sz="2000" b="0" dirty="0">
                <a:latin typeface="Calibri" panose="020F0502020204030204" pitchFamily="34" charset="0"/>
                <a:cs typeface="Calibri" panose="020F0502020204030204" pitchFamily="34" charset="0"/>
              </a:rPr>
              <a:t>(hex)</a:t>
            </a:r>
          </a:p>
        </p:txBody>
      </p:sp>
    </p:spTree>
    <p:extLst>
      <p:ext uri="{BB962C8B-B14F-4D97-AF65-F5344CB8AC3E}">
        <p14:creationId xmlns:p14="http://schemas.microsoft.com/office/powerpoint/2010/main" val="425021834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42" name="Rectangle 26"/>
          <p:cNvSpPr>
            <a:spLocks noGrp="1" noChangeArrowheads="1"/>
          </p:cNvSpPr>
          <p:nvPr>
            <p:ph type="title"/>
            <p:custDataLst>
              <p:tags r:id="rId1"/>
            </p:custDataLst>
          </p:nvPr>
        </p:nvSpPr>
        <p:spPr/>
        <p:txBody>
          <a:bodyPr/>
          <a:lstStyle/>
          <a:p>
            <a:pPr eaLnBrk="1" hangingPunct="1">
              <a:defRPr/>
            </a:pPr>
            <a:r>
              <a:rPr lang="en-US" dirty="0"/>
              <a:t>Alignment</a:t>
            </a:r>
          </a:p>
        </p:txBody>
      </p:sp>
      <p:sp>
        <p:nvSpPr>
          <p:cNvPr id="34843" name="Rectangle 27"/>
          <p:cNvSpPr>
            <a:spLocks noGrp="1" noChangeArrowheads="1"/>
          </p:cNvSpPr>
          <p:nvPr>
            <p:ph idx="1"/>
            <p:custDataLst>
              <p:tags r:id="rId2"/>
            </p:custDataLst>
          </p:nvPr>
        </p:nvSpPr>
        <p:spPr>
          <a:xfrm>
            <a:off x="396875" y="1362075"/>
            <a:ext cx="4480560" cy="4972050"/>
          </a:xfrm>
        </p:spPr>
        <p:txBody>
          <a:bodyPr/>
          <a:lstStyle/>
          <a:p>
            <a:pPr>
              <a:tabLst>
                <a:tab pos="2166938" algn="l"/>
                <a:tab pos="3436938" algn="l"/>
                <a:tab pos="3995738" algn="l"/>
              </a:tabLst>
              <a:defRPr/>
            </a:pPr>
            <a:r>
              <a:rPr lang="en-US" sz="2400" dirty="0"/>
              <a:t>The address of a chunk of</a:t>
            </a:r>
            <a:br>
              <a:rPr lang="en-US" sz="2400" dirty="0"/>
            </a:br>
            <a:r>
              <a:rPr lang="en-US" sz="2400" dirty="0"/>
              <a:t>memory is considered </a:t>
            </a:r>
            <a:r>
              <a:rPr lang="en-US" sz="2400" dirty="0">
                <a:solidFill>
                  <a:srgbClr val="7030A0"/>
                </a:solidFill>
              </a:rPr>
              <a:t>aligned </a:t>
            </a:r>
            <a:r>
              <a:rPr lang="en-US" sz="2400" dirty="0"/>
              <a:t>if its address is a multiple of its size</a:t>
            </a:r>
            <a:endParaRPr lang="en-US" sz="2400" i="1" dirty="0"/>
          </a:p>
          <a:p>
            <a:pPr lvl="1">
              <a:tabLst>
                <a:tab pos="2166938" algn="l"/>
                <a:tab pos="3436938" algn="l"/>
                <a:tab pos="3995738" algn="l"/>
              </a:tabLst>
              <a:defRPr/>
            </a:pPr>
            <a:r>
              <a:rPr lang="en-US" sz="2000" dirty="0"/>
              <a:t>View memory as a series of consecutive chunks of this particular size and see if your chunk doesn’t cross a boundary</a:t>
            </a:r>
          </a:p>
        </p:txBody>
      </p:sp>
      <p:sp>
        <p:nvSpPr>
          <p:cNvPr id="6" name="Slide Number Placeholder 5"/>
          <p:cNvSpPr>
            <a:spLocks noGrp="1"/>
          </p:cNvSpPr>
          <p:nvPr>
            <p:ph type="sldNum" sz="quarter" idx="10"/>
            <p:custDataLst>
              <p:tags r:id="rId3"/>
            </p:custDataLst>
          </p:nvPr>
        </p:nvSpPr>
        <p:spPr/>
        <p:txBody>
          <a:bodyPr/>
          <a:lstStyle/>
          <a:p>
            <a:fld id="{7CBE8339-D2AD-46DC-A898-FD1E949067F0}" type="slidenum">
              <a:rPr lang="en-US" smtClean="0"/>
              <a:pPr/>
              <a:t>34</a:t>
            </a:fld>
            <a:endParaRPr lang="en-US"/>
          </a:p>
        </p:txBody>
      </p:sp>
      <p:sp>
        <p:nvSpPr>
          <p:cNvPr id="11268" name="Rectangle 2"/>
          <p:cNvSpPr>
            <a:spLocks noChangeArrowheads="1"/>
          </p:cNvSpPr>
          <p:nvPr>
            <p:custDataLst>
              <p:tags r:id="rId4"/>
            </p:custDataLst>
          </p:nvPr>
        </p:nvSpPr>
        <p:spPr bwMode="auto">
          <a:xfrm>
            <a:off x="7118169" y="18243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69" name="Rectangle 3"/>
          <p:cNvSpPr>
            <a:spLocks noChangeArrowheads="1"/>
          </p:cNvSpPr>
          <p:nvPr>
            <p:custDataLst>
              <p:tags r:id="rId5"/>
            </p:custDataLst>
          </p:nvPr>
        </p:nvSpPr>
        <p:spPr bwMode="auto">
          <a:xfrm>
            <a:off x="7118169" y="21291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0" name="Rectangle 4"/>
          <p:cNvSpPr>
            <a:spLocks noChangeArrowheads="1"/>
          </p:cNvSpPr>
          <p:nvPr>
            <p:custDataLst>
              <p:tags r:id="rId6"/>
            </p:custDataLst>
          </p:nvPr>
        </p:nvSpPr>
        <p:spPr bwMode="auto">
          <a:xfrm>
            <a:off x="7118169" y="24339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1" name="Rectangle 5"/>
          <p:cNvSpPr>
            <a:spLocks noChangeArrowheads="1"/>
          </p:cNvSpPr>
          <p:nvPr>
            <p:custDataLst>
              <p:tags r:id="rId7"/>
            </p:custDataLst>
          </p:nvPr>
        </p:nvSpPr>
        <p:spPr bwMode="auto">
          <a:xfrm>
            <a:off x="7118169" y="27387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2" name="Rectangle 6"/>
          <p:cNvSpPr>
            <a:spLocks noChangeArrowheads="1"/>
          </p:cNvSpPr>
          <p:nvPr>
            <p:custDataLst>
              <p:tags r:id="rId8"/>
            </p:custDataLst>
          </p:nvPr>
        </p:nvSpPr>
        <p:spPr bwMode="auto">
          <a:xfrm>
            <a:off x="7118169" y="30435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3" name="Rectangle 7"/>
          <p:cNvSpPr>
            <a:spLocks noChangeArrowheads="1"/>
          </p:cNvSpPr>
          <p:nvPr>
            <p:custDataLst>
              <p:tags r:id="rId9"/>
            </p:custDataLst>
          </p:nvPr>
        </p:nvSpPr>
        <p:spPr bwMode="auto">
          <a:xfrm>
            <a:off x="7118169" y="33483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4" name="Rectangle 8"/>
          <p:cNvSpPr>
            <a:spLocks noChangeArrowheads="1"/>
          </p:cNvSpPr>
          <p:nvPr>
            <p:custDataLst>
              <p:tags r:id="rId10"/>
            </p:custDataLst>
          </p:nvPr>
        </p:nvSpPr>
        <p:spPr bwMode="auto">
          <a:xfrm>
            <a:off x="7118169" y="36531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5" name="Rectangle 9"/>
          <p:cNvSpPr>
            <a:spLocks noChangeArrowheads="1"/>
          </p:cNvSpPr>
          <p:nvPr>
            <p:custDataLst>
              <p:tags r:id="rId11"/>
            </p:custDataLst>
          </p:nvPr>
        </p:nvSpPr>
        <p:spPr bwMode="auto">
          <a:xfrm>
            <a:off x="7118169" y="39579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6" name="Rectangle 10"/>
          <p:cNvSpPr>
            <a:spLocks noChangeArrowheads="1"/>
          </p:cNvSpPr>
          <p:nvPr>
            <p:custDataLst>
              <p:tags r:id="rId12"/>
            </p:custDataLst>
          </p:nvPr>
        </p:nvSpPr>
        <p:spPr bwMode="auto">
          <a:xfrm>
            <a:off x="7118169" y="42627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7" name="Rectangle 11"/>
          <p:cNvSpPr>
            <a:spLocks noChangeArrowheads="1"/>
          </p:cNvSpPr>
          <p:nvPr>
            <p:custDataLst>
              <p:tags r:id="rId13"/>
            </p:custDataLst>
          </p:nvPr>
        </p:nvSpPr>
        <p:spPr bwMode="auto">
          <a:xfrm>
            <a:off x="7118169" y="45675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8" name="Rectangle 12"/>
          <p:cNvSpPr>
            <a:spLocks noChangeArrowheads="1"/>
          </p:cNvSpPr>
          <p:nvPr>
            <p:custDataLst>
              <p:tags r:id="rId14"/>
            </p:custDataLst>
          </p:nvPr>
        </p:nvSpPr>
        <p:spPr bwMode="auto">
          <a:xfrm>
            <a:off x="7118169" y="48723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79" name="Rectangle 13"/>
          <p:cNvSpPr>
            <a:spLocks noChangeArrowheads="1"/>
          </p:cNvSpPr>
          <p:nvPr>
            <p:custDataLst>
              <p:tags r:id="rId15"/>
            </p:custDataLst>
          </p:nvPr>
        </p:nvSpPr>
        <p:spPr bwMode="auto">
          <a:xfrm>
            <a:off x="7118169" y="51771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grpSp>
        <p:nvGrpSpPr>
          <p:cNvPr id="2" name="Group 28"/>
          <p:cNvGrpSpPr>
            <a:grpSpLocks/>
          </p:cNvGrpSpPr>
          <p:nvPr>
            <p:custDataLst>
              <p:tags r:id="rId16"/>
            </p:custDataLst>
          </p:nvPr>
        </p:nvGrpSpPr>
        <p:grpSpPr bwMode="auto">
          <a:xfrm>
            <a:off x="4789744" y="1824335"/>
            <a:ext cx="609600" cy="4876800"/>
            <a:chOff x="4176" y="768"/>
            <a:chExt cx="240" cy="3072"/>
          </a:xfrm>
        </p:grpSpPr>
        <p:sp>
          <p:nvSpPr>
            <p:cNvPr id="11324" name="Rectangle 29"/>
            <p:cNvSpPr>
              <a:spLocks noChangeArrowheads="1"/>
            </p:cNvSpPr>
            <p:nvPr>
              <p:custDataLst>
                <p:tags r:id="rId60"/>
              </p:custDataLst>
            </p:nvPr>
          </p:nvSpPr>
          <p:spPr bwMode="auto">
            <a:xfrm>
              <a:off x="4176" y="2304"/>
              <a:ext cx="240" cy="1536"/>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25" name="Rectangle 30"/>
            <p:cNvSpPr>
              <a:spLocks noChangeArrowheads="1"/>
            </p:cNvSpPr>
            <p:nvPr>
              <p:custDataLst>
                <p:tags r:id="rId61"/>
              </p:custDataLst>
            </p:nvPr>
          </p:nvSpPr>
          <p:spPr bwMode="auto">
            <a:xfrm>
              <a:off x="4176" y="768"/>
              <a:ext cx="240" cy="1536"/>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grpSp>
      <p:grpSp>
        <p:nvGrpSpPr>
          <p:cNvPr id="3" name="Group 31"/>
          <p:cNvGrpSpPr>
            <a:grpSpLocks/>
          </p:cNvGrpSpPr>
          <p:nvPr>
            <p:custDataLst>
              <p:tags r:id="rId17"/>
            </p:custDataLst>
          </p:nvPr>
        </p:nvGrpSpPr>
        <p:grpSpPr bwMode="auto">
          <a:xfrm>
            <a:off x="5943419" y="1824335"/>
            <a:ext cx="609600" cy="4876800"/>
            <a:chOff x="3792" y="768"/>
            <a:chExt cx="240" cy="3072"/>
          </a:xfrm>
        </p:grpSpPr>
        <p:sp>
          <p:nvSpPr>
            <p:cNvPr id="11320" name="Rectangle 32"/>
            <p:cNvSpPr>
              <a:spLocks noChangeArrowheads="1"/>
            </p:cNvSpPr>
            <p:nvPr>
              <p:custDataLst>
                <p:tags r:id="rId56"/>
              </p:custDataLst>
            </p:nvPr>
          </p:nvSpPr>
          <p:spPr bwMode="auto">
            <a:xfrm>
              <a:off x="3792" y="768"/>
              <a:ext cx="240" cy="768"/>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21" name="Rectangle 33"/>
            <p:cNvSpPr>
              <a:spLocks noChangeArrowheads="1"/>
            </p:cNvSpPr>
            <p:nvPr>
              <p:custDataLst>
                <p:tags r:id="rId57"/>
              </p:custDataLst>
            </p:nvPr>
          </p:nvSpPr>
          <p:spPr bwMode="auto">
            <a:xfrm>
              <a:off x="3792" y="1536"/>
              <a:ext cx="240" cy="768"/>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22" name="Rectangle 34"/>
            <p:cNvSpPr>
              <a:spLocks noChangeArrowheads="1"/>
            </p:cNvSpPr>
            <p:nvPr>
              <p:custDataLst>
                <p:tags r:id="rId58"/>
              </p:custDataLst>
            </p:nvPr>
          </p:nvSpPr>
          <p:spPr bwMode="auto">
            <a:xfrm>
              <a:off x="3792" y="2304"/>
              <a:ext cx="240" cy="768"/>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23" name="Rectangle 35"/>
            <p:cNvSpPr>
              <a:spLocks noChangeArrowheads="1"/>
            </p:cNvSpPr>
            <p:nvPr>
              <p:custDataLst>
                <p:tags r:id="rId59"/>
              </p:custDataLst>
            </p:nvPr>
          </p:nvSpPr>
          <p:spPr bwMode="auto">
            <a:xfrm>
              <a:off x="3792" y="3072"/>
              <a:ext cx="240" cy="768"/>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grpSp>
      <p:sp>
        <p:nvSpPr>
          <p:cNvPr id="11294" name="Text Box 36"/>
          <p:cNvSpPr txBox="1">
            <a:spLocks noChangeArrowheads="1"/>
          </p:cNvSpPr>
          <p:nvPr>
            <p:custDataLst>
              <p:tags r:id="rId18"/>
            </p:custDataLst>
          </p:nvPr>
        </p:nvSpPr>
        <p:spPr bwMode="auto">
          <a:xfrm>
            <a:off x="5809666" y="1160760"/>
            <a:ext cx="858055" cy="707886"/>
          </a:xfrm>
          <a:prstGeom prst="rect">
            <a:avLst/>
          </a:prstGeom>
          <a:noFill/>
          <a:ln w="25400">
            <a:noFill/>
            <a:miter lim="800000"/>
            <a:headEnd/>
            <a:tailEnd/>
          </a:ln>
        </p:spPr>
        <p:txBody>
          <a:bodyPr wrap="none">
            <a:spAutoFit/>
          </a:bodyPr>
          <a:lstStyle/>
          <a:p>
            <a:pPr algn="ctr">
              <a:lnSpc>
                <a:spcPct val="100000"/>
              </a:lnSpc>
            </a:pPr>
            <a:r>
              <a:rPr lang="en-US" sz="2000" b="0" dirty="0">
                <a:latin typeface="Calibri" panose="020F0502020204030204" pitchFamily="34" charset="0"/>
                <a:cs typeface="Calibri" panose="020F0502020204030204" pitchFamily="34" charset="0"/>
              </a:rPr>
              <a:t>32-bit</a:t>
            </a:r>
          </a:p>
          <a:p>
            <a:pPr algn="ctr">
              <a:lnSpc>
                <a:spcPct val="100000"/>
              </a:lnSpc>
            </a:pPr>
            <a:r>
              <a:rPr lang="en-US" sz="2000" b="0" dirty="0">
                <a:latin typeface="Calibri" panose="020F0502020204030204" pitchFamily="34" charset="0"/>
                <a:cs typeface="Calibri" panose="020F0502020204030204" pitchFamily="34" charset="0"/>
              </a:rPr>
              <a:t>Words</a:t>
            </a:r>
          </a:p>
        </p:txBody>
      </p:sp>
      <p:sp>
        <p:nvSpPr>
          <p:cNvPr id="11295" name="Text Box 37"/>
          <p:cNvSpPr txBox="1">
            <a:spLocks noChangeArrowheads="1"/>
          </p:cNvSpPr>
          <p:nvPr>
            <p:custDataLst>
              <p:tags r:id="rId19"/>
            </p:custDataLst>
          </p:nvPr>
        </p:nvSpPr>
        <p:spPr bwMode="auto">
          <a:xfrm>
            <a:off x="7037765" y="1290935"/>
            <a:ext cx="751360" cy="400110"/>
          </a:xfrm>
          <a:prstGeom prst="rect">
            <a:avLst/>
          </a:prstGeom>
          <a:noFill/>
          <a:ln w="25400">
            <a:noFill/>
            <a:miter lim="800000"/>
            <a:headEnd/>
            <a:tailEnd/>
          </a:ln>
        </p:spPr>
        <p:txBody>
          <a:bodyPr wrap="none">
            <a:spAutoFit/>
          </a:bodyPr>
          <a:lstStyle/>
          <a:p>
            <a:pPr algn="ctr">
              <a:lnSpc>
                <a:spcPct val="100000"/>
              </a:lnSpc>
            </a:pPr>
            <a:r>
              <a:rPr lang="en-US" sz="2000" b="0" dirty="0">
                <a:latin typeface="Calibri" panose="020F0502020204030204" pitchFamily="34" charset="0"/>
                <a:cs typeface="Calibri" panose="020F0502020204030204" pitchFamily="34" charset="0"/>
              </a:rPr>
              <a:t>Bytes</a:t>
            </a:r>
          </a:p>
        </p:txBody>
      </p:sp>
      <p:sp>
        <p:nvSpPr>
          <p:cNvPr id="11297" name="Rectangle 39"/>
          <p:cNvSpPr>
            <a:spLocks noChangeArrowheads="1"/>
          </p:cNvSpPr>
          <p:nvPr>
            <p:custDataLst>
              <p:tags r:id="rId20"/>
            </p:custDataLst>
          </p:nvPr>
        </p:nvSpPr>
        <p:spPr bwMode="auto">
          <a:xfrm>
            <a:off x="7118169" y="54819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99" name="Rectangle 41"/>
          <p:cNvSpPr>
            <a:spLocks noChangeArrowheads="1"/>
          </p:cNvSpPr>
          <p:nvPr>
            <p:custDataLst>
              <p:tags r:id="rId21"/>
            </p:custDataLst>
          </p:nvPr>
        </p:nvSpPr>
        <p:spPr bwMode="auto">
          <a:xfrm>
            <a:off x="7118169" y="57867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01" name="Rectangle 43"/>
          <p:cNvSpPr>
            <a:spLocks noChangeArrowheads="1"/>
          </p:cNvSpPr>
          <p:nvPr>
            <p:custDataLst>
              <p:tags r:id="rId22"/>
            </p:custDataLst>
          </p:nvPr>
        </p:nvSpPr>
        <p:spPr bwMode="auto">
          <a:xfrm>
            <a:off x="7118169" y="60915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03" name="Rectangle 45"/>
          <p:cNvSpPr>
            <a:spLocks noChangeArrowheads="1"/>
          </p:cNvSpPr>
          <p:nvPr>
            <p:custDataLst>
              <p:tags r:id="rId23"/>
            </p:custDataLst>
          </p:nvPr>
        </p:nvSpPr>
        <p:spPr bwMode="auto">
          <a:xfrm>
            <a:off x="7118169" y="6396335"/>
            <a:ext cx="60960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05" name="Text Box 60"/>
          <p:cNvSpPr txBox="1">
            <a:spLocks noChangeArrowheads="1"/>
          </p:cNvSpPr>
          <p:nvPr>
            <p:custDataLst>
              <p:tags r:id="rId24"/>
            </p:custDataLst>
          </p:nvPr>
        </p:nvSpPr>
        <p:spPr bwMode="auto">
          <a:xfrm>
            <a:off x="4655991" y="1160760"/>
            <a:ext cx="858055" cy="707886"/>
          </a:xfrm>
          <a:prstGeom prst="rect">
            <a:avLst/>
          </a:prstGeom>
          <a:noFill/>
          <a:ln w="25400">
            <a:noFill/>
            <a:miter lim="800000"/>
            <a:headEnd/>
            <a:tailEnd/>
          </a:ln>
        </p:spPr>
        <p:txBody>
          <a:bodyPr wrap="none">
            <a:spAutoFit/>
          </a:bodyPr>
          <a:lstStyle/>
          <a:p>
            <a:pPr algn="ctr">
              <a:lnSpc>
                <a:spcPct val="100000"/>
              </a:lnSpc>
            </a:pPr>
            <a:r>
              <a:rPr lang="en-US" sz="2000" b="0" dirty="0">
                <a:latin typeface="Calibri" panose="020F0502020204030204" pitchFamily="34" charset="0"/>
                <a:cs typeface="Calibri" panose="020F0502020204030204" pitchFamily="34" charset="0"/>
              </a:rPr>
              <a:t>64-bit</a:t>
            </a:r>
          </a:p>
          <a:p>
            <a:pPr algn="ctr">
              <a:lnSpc>
                <a:spcPct val="100000"/>
              </a:lnSpc>
            </a:pPr>
            <a:r>
              <a:rPr lang="en-US" sz="2000" b="0" dirty="0">
                <a:latin typeface="Calibri" panose="020F0502020204030204" pitchFamily="34" charset="0"/>
                <a:cs typeface="Calibri" panose="020F0502020204030204" pitchFamily="34" charset="0"/>
              </a:rPr>
              <a:t>Words</a:t>
            </a:r>
          </a:p>
        </p:txBody>
      </p:sp>
      <p:sp>
        <p:nvSpPr>
          <p:cNvPr id="11306" name="Rectangle 61"/>
          <p:cNvSpPr>
            <a:spLocks noChangeArrowheads="1"/>
          </p:cNvSpPr>
          <p:nvPr>
            <p:custDataLst>
              <p:tags r:id="rId25"/>
            </p:custDataLst>
          </p:nvPr>
        </p:nvSpPr>
        <p:spPr bwMode="auto">
          <a:xfrm>
            <a:off x="4789744" y="2662535"/>
            <a:ext cx="609600" cy="738664"/>
          </a:xfrm>
          <a:prstGeom prst="rect">
            <a:avLst/>
          </a:prstGeom>
          <a:noFill/>
          <a:ln w="25400">
            <a:noFill/>
            <a:miter lim="800000"/>
            <a:headEnd/>
            <a:tailEnd/>
          </a:ln>
        </p:spPr>
        <p:txBody>
          <a:bodyPr>
            <a:spAutoFit/>
          </a:bodyPr>
          <a:lstStyle/>
          <a:p>
            <a:pPr algn="ctr">
              <a:lnSpc>
                <a:spcPct val="100000"/>
              </a:lnSpc>
            </a:pPr>
            <a:r>
              <a:rPr lang="en-US" sz="1400" b="0" dirty="0" err="1">
                <a:latin typeface="Calibri" panose="020F0502020204030204" pitchFamily="34" charset="0"/>
                <a:cs typeface="Calibri" panose="020F0502020204030204" pitchFamily="34" charset="0"/>
              </a:rPr>
              <a:t>Addr</a:t>
            </a:r>
            <a:r>
              <a:rPr lang="en-US" sz="1400" b="0" dirty="0">
                <a:latin typeface="Calibri" panose="020F0502020204030204" pitchFamily="34" charset="0"/>
                <a:cs typeface="Calibri" panose="020F0502020204030204" pitchFamily="34" charset="0"/>
              </a:rPr>
              <a:t> </a:t>
            </a:r>
          </a:p>
          <a:p>
            <a:pPr algn="ctr">
              <a:lnSpc>
                <a:spcPct val="100000"/>
              </a:lnSpc>
            </a:pPr>
            <a:r>
              <a:rPr lang="en-US" sz="1400" b="0" dirty="0">
                <a:latin typeface="Calibri" panose="020F0502020204030204" pitchFamily="34" charset="0"/>
                <a:cs typeface="Calibri" panose="020F0502020204030204" pitchFamily="34" charset="0"/>
              </a:rPr>
              <a:t>=</a:t>
            </a:r>
          </a:p>
          <a:p>
            <a:pPr algn="ctr">
              <a:lnSpc>
                <a:spcPct val="100000"/>
              </a:lnSpc>
            </a:pPr>
            <a:r>
              <a:rPr lang="en-US" sz="1400" b="0" dirty="0">
                <a:latin typeface="Calibri" panose="020F0502020204030204" pitchFamily="34" charset="0"/>
                <a:cs typeface="Calibri" panose="020F0502020204030204" pitchFamily="34" charset="0"/>
              </a:rPr>
              <a:t>??</a:t>
            </a:r>
          </a:p>
        </p:txBody>
      </p:sp>
      <p:sp>
        <p:nvSpPr>
          <p:cNvPr id="11307" name="Rectangle 62"/>
          <p:cNvSpPr>
            <a:spLocks noChangeArrowheads="1"/>
          </p:cNvSpPr>
          <p:nvPr>
            <p:custDataLst>
              <p:tags r:id="rId26"/>
            </p:custDataLst>
          </p:nvPr>
        </p:nvSpPr>
        <p:spPr bwMode="auto">
          <a:xfrm>
            <a:off x="4789744" y="5024735"/>
            <a:ext cx="609600" cy="738664"/>
          </a:xfrm>
          <a:prstGeom prst="rect">
            <a:avLst/>
          </a:prstGeom>
          <a:noFill/>
          <a:ln w="25400">
            <a:noFill/>
            <a:miter lim="800000"/>
            <a:headEnd/>
            <a:tailEnd/>
          </a:ln>
        </p:spPr>
        <p:txBody>
          <a:bodyPr>
            <a:spAutoFit/>
          </a:bodyPr>
          <a:lstStyle/>
          <a:p>
            <a:pPr algn="ctr">
              <a:lnSpc>
                <a:spcPct val="100000"/>
              </a:lnSpc>
            </a:pPr>
            <a:r>
              <a:rPr lang="en-US" sz="1400" b="0" dirty="0" err="1">
                <a:latin typeface="Calibri" panose="020F0502020204030204" pitchFamily="34" charset="0"/>
                <a:cs typeface="Calibri" panose="020F0502020204030204" pitchFamily="34" charset="0"/>
              </a:rPr>
              <a:t>Addr</a:t>
            </a:r>
            <a:r>
              <a:rPr lang="en-US" sz="1400" b="0" dirty="0">
                <a:latin typeface="Calibri" panose="020F0502020204030204" pitchFamily="34" charset="0"/>
                <a:cs typeface="Calibri" panose="020F0502020204030204" pitchFamily="34" charset="0"/>
              </a:rPr>
              <a:t> </a:t>
            </a:r>
          </a:p>
          <a:p>
            <a:pPr algn="ctr">
              <a:lnSpc>
                <a:spcPct val="100000"/>
              </a:lnSpc>
            </a:pPr>
            <a:r>
              <a:rPr lang="en-US" sz="1400" b="0" dirty="0">
                <a:latin typeface="Calibri" panose="020F0502020204030204" pitchFamily="34" charset="0"/>
                <a:cs typeface="Calibri" panose="020F0502020204030204" pitchFamily="34" charset="0"/>
              </a:rPr>
              <a:t>=</a:t>
            </a:r>
          </a:p>
          <a:p>
            <a:pPr algn="ctr">
              <a:lnSpc>
                <a:spcPct val="100000"/>
              </a:lnSpc>
            </a:pPr>
            <a:r>
              <a:rPr lang="en-US" sz="1400" b="0" dirty="0">
                <a:latin typeface="Calibri" panose="020F0502020204030204" pitchFamily="34" charset="0"/>
                <a:cs typeface="Calibri" panose="020F0502020204030204" pitchFamily="34" charset="0"/>
              </a:rPr>
              <a:t>??</a:t>
            </a:r>
          </a:p>
        </p:txBody>
      </p:sp>
      <p:sp>
        <p:nvSpPr>
          <p:cNvPr id="11308" name="Rectangle 63"/>
          <p:cNvSpPr>
            <a:spLocks noChangeArrowheads="1"/>
          </p:cNvSpPr>
          <p:nvPr>
            <p:custDataLst>
              <p:tags r:id="rId27"/>
            </p:custDataLst>
          </p:nvPr>
        </p:nvSpPr>
        <p:spPr bwMode="auto">
          <a:xfrm>
            <a:off x="5943419" y="2052935"/>
            <a:ext cx="609600" cy="738664"/>
          </a:xfrm>
          <a:prstGeom prst="rect">
            <a:avLst/>
          </a:prstGeom>
          <a:noFill/>
          <a:ln w="25400">
            <a:noFill/>
            <a:miter lim="800000"/>
            <a:headEnd/>
            <a:tailEnd/>
          </a:ln>
        </p:spPr>
        <p:txBody>
          <a:bodyPr>
            <a:spAutoFit/>
          </a:bodyPr>
          <a:lstStyle/>
          <a:p>
            <a:pPr algn="ctr">
              <a:lnSpc>
                <a:spcPct val="100000"/>
              </a:lnSpc>
            </a:pPr>
            <a:r>
              <a:rPr lang="en-US" sz="1400" b="0" dirty="0" err="1">
                <a:latin typeface="Calibri" panose="020F0502020204030204" pitchFamily="34" charset="0"/>
                <a:cs typeface="Calibri" panose="020F0502020204030204" pitchFamily="34" charset="0"/>
              </a:rPr>
              <a:t>Addr</a:t>
            </a:r>
            <a:r>
              <a:rPr lang="en-US" sz="1400" b="0" dirty="0">
                <a:latin typeface="Calibri" panose="020F0502020204030204" pitchFamily="34" charset="0"/>
                <a:cs typeface="Calibri" panose="020F0502020204030204" pitchFamily="34" charset="0"/>
              </a:rPr>
              <a:t> </a:t>
            </a:r>
          </a:p>
          <a:p>
            <a:pPr algn="ctr">
              <a:lnSpc>
                <a:spcPct val="100000"/>
              </a:lnSpc>
            </a:pPr>
            <a:r>
              <a:rPr lang="en-US" sz="1400" b="0" dirty="0">
                <a:latin typeface="Calibri" panose="020F0502020204030204" pitchFamily="34" charset="0"/>
                <a:cs typeface="Calibri" panose="020F0502020204030204" pitchFamily="34" charset="0"/>
              </a:rPr>
              <a:t>=</a:t>
            </a:r>
          </a:p>
          <a:p>
            <a:pPr algn="ctr">
              <a:lnSpc>
                <a:spcPct val="100000"/>
              </a:lnSpc>
            </a:pPr>
            <a:r>
              <a:rPr lang="en-US" sz="1400" b="0" dirty="0">
                <a:latin typeface="Calibri" panose="020F0502020204030204" pitchFamily="34" charset="0"/>
                <a:cs typeface="Calibri" panose="020F0502020204030204" pitchFamily="34" charset="0"/>
              </a:rPr>
              <a:t>??</a:t>
            </a:r>
          </a:p>
        </p:txBody>
      </p:sp>
      <p:sp>
        <p:nvSpPr>
          <p:cNvPr id="11309" name="Rectangle 64"/>
          <p:cNvSpPr>
            <a:spLocks noChangeArrowheads="1"/>
          </p:cNvSpPr>
          <p:nvPr>
            <p:custDataLst>
              <p:tags r:id="rId28"/>
            </p:custDataLst>
          </p:nvPr>
        </p:nvSpPr>
        <p:spPr bwMode="auto">
          <a:xfrm>
            <a:off x="5943419" y="3272135"/>
            <a:ext cx="609600" cy="738664"/>
          </a:xfrm>
          <a:prstGeom prst="rect">
            <a:avLst/>
          </a:prstGeom>
          <a:noFill/>
          <a:ln w="25400">
            <a:noFill/>
            <a:miter lim="800000"/>
            <a:headEnd/>
            <a:tailEnd/>
          </a:ln>
        </p:spPr>
        <p:txBody>
          <a:bodyPr>
            <a:spAutoFit/>
          </a:bodyPr>
          <a:lstStyle/>
          <a:p>
            <a:pPr algn="ctr">
              <a:lnSpc>
                <a:spcPct val="100000"/>
              </a:lnSpc>
            </a:pPr>
            <a:r>
              <a:rPr lang="en-US" sz="1400" b="0" dirty="0" err="1">
                <a:latin typeface="Calibri" panose="020F0502020204030204" pitchFamily="34" charset="0"/>
                <a:cs typeface="Calibri" panose="020F0502020204030204" pitchFamily="34" charset="0"/>
              </a:rPr>
              <a:t>Addr</a:t>
            </a:r>
            <a:r>
              <a:rPr lang="en-US" sz="1400" b="0" dirty="0">
                <a:latin typeface="Calibri" panose="020F0502020204030204" pitchFamily="34" charset="0"/>
                <a:cs typeface="Calibri" panose="020F0502020204030204" pitchFamily="34" charset="0"/>
              </a:rPr>
              <a:t> </a:t>
            </a:r>
          </a:p>
          <a:p>
            <a:pPr algn="ctr">
              <a:lnSpc>
                <a:spcPct val="100000"/>
              </a:lnSpc>
            </a:pPr>
            <a:r>
              <a:rPr lang="en-US" sz="1400" b="0" dirty="0">
                <a:latin typeface="Calibri" panose="020F0502020204030204" pitchFamily="34" charset="0"/>
                <a:cs typeface="Calibri" panose="020F0502020204030204" pitchFamily="34" charset="0"/>
              </a:rPr>
              <a:t>=</a:t>
            </a:r>
          </a:p>
          <a:p>
            <a:pPr algn="ctr">
              <a:lnSpc>
                <a:spcPct val="100000"/>
              </a:lnSpc>
            </a:pPr>
            <a:r>
              <a:rPr lang="en-US" sz="1400" b="0" dirty="0">
                <a:latin typeface="Calibri" panose="020F0502020204030204" pitchFamily="34" charset="0"/>
                <a:cs typeface="Calibri" panose="020F0502020204030204" pitchFamily="34" charset="0"/>
              </a:rPr>
              <a:t>??</a:t>
            </a:r>
          </a:p>
        </p:txBody>
      </p:sp>
      <p:sp>
        <p:nvSpPr>
          <p:cNvPr id="11310" name="Rectangle 65"/>
          <p:cNvSpPr>
            <a:spLocks noChangeArrowheads="1"/>
          </p:cNvSpPr>
          <p:nvPr>
            <p:custDataLst>
              <p:tags r:id="rId29"/>
            </p:custDataLst>
          </p:nvPr>
        </p:nvSpPr>
        <p:spPr bwMode="auto">
          <a:xfrm>
            <a:off x="5943419" y="4491335"/>
            <a:ext cx="609600" cy="738664"/>
          </a:xfrm>
          <a:prstGeom prst="rect">
            <a:avLst/>
          </a:prstGeom>
          <a:noFill/>
          <a:ln w="25400">
            <a:noFill/>
            <a:miter lim="800000"/>
            <a:headEnd/>
            <a:tailEnd/>
          </a:ln>
        </p:spPr>
        <p:txBody>
          <a:bodyPr>
            <a:spAutoFit/>
          </a:bodyPr>
          <a:lstStyle/>
          <a:p>
            <a:pPr algn="ctr">
              <a:lnSpc>
                <a:spcPct val="100000"/>
              </a:lnSpc>
            </a:pPr>
            <a:r>
              <a:rPr lang="en-US" sz="1400" b="0" dirty="0" err="1">
                <a:latin typeface="Calibri" panose="020F0502020204030204" pitchFamily="34" charset="0"/>
                <a:cs typeface="Calibri" panose="020F0502020204030204" pitchFamily="34" charset="0"/>
              </a:rPr>
              <a:t>Addr</a:t>
            </a:r>
            <a:r>
              <a:rPr lang="en-US" sz="1400" b="0" dirty="0">
                <a:latin typeface="Calibri" panose="020F0502020204030204" pitchFamily="34" charset="0"/>
                <a:cs typeface="Calibri" panose="020F0502020204030204" pitchFamily="34" charset="0"/>
              </a:rPr>
              <a:t> </a:t>
            </a:r>
          </a:p>
          <a:p>
            <a:pPr algn="ctr">
              <a:lnSpc>
                <a:spcPct val="100000"/>
              </a:lnSpc>
            </a:pPr>
            <a:r>
              <a:rPr lang="en-US" sz="1400" b="0" dirty="0">
                <a:latin typeface="Calibri" panose="020F0502020204030204" pitchFamily="34" charset="0"/>
                <a:cs typeface="Calibri" panose="020F0502020204030204" pitchFamily="34" charset="0"/>
              </a:rPr>
              <a:t>=</a:t>
            </a:r>
          </a:p>
          <a:p>
            <a:pPr algn="ctr">
              <a:lnSpc>
                <a:spcPct val="100000"/>
              </a:lnSpc>
            </a:pPr>
            <a:r>
              <a:rPr lang="en-US" sz="1400" b="0" dirty="0">
                <a:latin typeface="Calibri" panose="020F0502020204030204" pitchFamily="34" charset="0"/>
                <a:cs typeface="Calibri" panose="020F0502020204030204" pitchFamily="34" charset="0"/>
              </a:rPr>
              <a:t>??</a:t>
            </a:r>
          </a:p>
        </p:txBody>
      </p:sp>
      <p:sp>
        <p:nvSpPr>
          <p:cNvPr id="11311" name="Rectangle 66"/>
          <p:cNvSpPr>
            <a:spLocks noChangeArrowheads="1"/>
          </p:cNvSpPr>
          <p:nvPr>
            <p:custDataLst>
              <p:tags r:id="rId30"/>
            </p:custDataLst>
          </p:nvPr>
        </p:nvSpPr>
        <p:spPr bwMode="auto">
          <a:xfrm>
            <a:off x="5943419" y="5710535"/>
            <a:ext cx="609600" cy="738664"/>
          </a:xfrm>
          <a:prstGeom prst="rect">
            <a:avLst/>
          </a:prstGeom>
          <a:noFill/>
          <a:ln w="25400">
            <a:noFill/>
            <a:miter lim="800000"/>
            <a:headEnd/>
            <a:tailEnd/>
          </a:ln>
        </p:spPr>
        <p:txBody>
          <a:bodyPr>
            <a:spAutoFit/>
          </a:bodyPr>
          <a:lstStyle/>
          <a:p>
            <a:pPr algn="ctr">
              <a:lnSpc>
                <a:spcPct val="100000"/>
              </a:lnSpc>
            </a:pPr>
            <a:r>
              <a:rPr lang="en-US" sz="1400" b="0" dirty="0" err="1">
                <a:latin typeface="Calibri" panose="020F0502020204030204" pitchFamily="34" charset="0"/>
                <a:cs typeface="Calibri" panose="020F0502020204030204" pitchFamily="34" charset="0"/>
              </a:rPr>
              <a:t>Addr</a:t>
            </a:r>
            <a:r>
              <a:rPr lang="en-US" sz="1400" b="0" dirty="0">
                <a:latin typeface="Calibri" panose="020F0502020204030204" pitchFamily="34" charset="0"/>
                <a:cs typeface="Calibri" panose="020F0502020204030204" pitchFamily="34" charset="0"/>
              </a:rPr>
              <a:t> </a:t>
            </a:r>
          </a:p>
          <a:p>
            <a:pPr algn="ctr">
              <a:lnSpc>
                <a:spcPct val="100000"/>
              </a:lnSpc>
            </a:pPr>
            <a:r>
              <a:rPr lang="en-US" sz="1400" b="0" dirty="0">
                <a:latin typeface="Calibri" panose="020F0502020204030204" pitchFamily="34" charset="0"/>
                <a:cs typeface="Calibri" panose="020F0502020204030204" pitchFamily="34" charset="0"/>
              </a:rPr>
              <a:t>=</a:t>
            </a:r>
          </a:p>
          <a:p>
            <a:pPr algn="ctr">
              <a:lnSpc>
                <a:spcPct val="100000"/>
              </a:lnSpc>
            </a:pPr>
            <a:r>
              <a:rPr lang="en-US" sz="1400" b="0" dirty="0">
                <a:latin typeface="Calibri" panose="020F0502020204030204" pitchFamily="34" charset="0"/>
                <a:cs typeface="Calibri" panose="020F0502020204030204" pitchFamily="34" charset="0"/>
              </a:rPr>
              <a:t>??</a:t>
            </a:r>
          </a:p>
        </p:txBody>
      </p:sp>
      <p:grpSp>
        <p:nvGrpSpPr>
          <p:cNvPr id="4" name="Group 80"/>
          <p:cNvGrpSpPr>
            <a:grpSpLocks/>
          </p:cNvGrpSpPr>
          <p:nvPr>
            <p:custDataLst>
              <p:tags r:id="rId31"/>
            </p:custDataLst>
          </p:nvPr>
        </p:nvGrpSpPr>
        <p:grpSpPr bwMode="auto">
          <a:xfrm>
            <a:off x="6019619" y="2510135"/>
            <a:ext cx="457200" cy="3886200"/>
            <a:chOff x="3120" y="1392"/>
            <a:chExt cx="288" cy="2448"/>
          </a:xfrm>
        </p:grpSpPr>
        <p:sp>
          <p:nvSpPr>
            <p:cNvPr id="11316" name="Rectangle 74"/>
            <p:cNvSpPr>
              <a:spLocks noChangeArrowheads="1"/>
            </p:cNvSpPr>
            <p:nvPr>
              <p:custDataLst>
                <p:tags r:id="rId52"/>
              </p:custDataLst>
            </p:nvPr>
          </p:nvSpPr>
          <p:spPr bwMode="auto">
            <a:xfrm>
              <a:off x="3120" y="1392"/>
              <a:ext cx="288" cy="144"/>
            </a:xfrm>
            <a:prstGeom prst="rect">
              <a:avLst/>
            </a:prstGeom>
            <a:solidFill>
              <a:srgbClr val="FFFF99"/>
            </a:solidFill>
            <a:ln w="19050">
              <a:noFill/>
              <a:miter lim="800000"/>
              <a:headEnd/>
              <a:tailEnd type="none" w="sm" len="sm"/>
            </a:ln>
          </p:spPr>
          <p:txBody>
            <a:bodyPr wrap="none" lIns="45720" rIns="45720" anchor="ctr"/>
            <a:lstStyle/>
            <a:p>
              <a:pPr algn="ctr"/>
              <a:r>
                <a:rPr lang="en-US" sz="1400" b="0" dirty="0">
                  <a:latin typeface="Roboto Regular" charset="0"/>
                  <a:cs typeface="Roboto Regular" charset="0"/>
                </a:rPr>
                <a:t>0000</a:t>
              </a:r>
            </a:p>
          </p:txBody>
        </p:sp>
        <p:sp>
          <p:nvSpPr>
            <p:cNvPr id="11317" name="Rectangle 75"/>
            <p:cNvSpPr>
              <a:spLocks noChangeArrowheads="1"/>
            </p:cNvSpPr>
            <p:nvPr>
              <p:custDataLst>
                <p:tags r:id="rId53"/>
              </p:custDataLst>
            </p:nvPr>
          </p:nvSpPr>
          <p:spPr bwMode="auto">
            <a:xfrm>
              <a:off x="3120" y="2160"/>
              <a:ext cx="288" cy="144"/>
            </a:xfrm>
            <a:prstGeom prst="rect">
              <a:avLst/>
            </a:prstGeom>
            <a:solidFill>
              <a:srgbClr val="FFFF99"/>
            </a:solidFill>
            <a:ln w="19050">
              <a:noFill/>
              <a:miter lim="800000"/>
              <a:headEnd/>
              <a:tailEnd type="none" w="sm" len="sm"/>
            </a:ln>
          </p:spPr>
          <p:txBody>
            <a:bodyPr wrap="none" lIns="45720" rIns="45720" anchor="ctr"/>
            <a:lstStyle/>
            <a:p>
              <a:pPr algn="ctr"/>
              <a:r>
                <a:rPr lang="en-US" sz="1400" b="0" dirty="0">
                  <a:latin typeface="Roboto Regular" charset="0"/>
                  <a:cs typeface="Roboto Regular" charset="0"/>
                </a:rPr>
                <a:t>0004</a:t>
              </a:r>
            </a:p>
          </p:txBody>
        </p:sp>
        <p:sp>
          <p:nvSpPr>
            <p:cNvPr id="11318" name="Rectangle 76"/>
            <p:cNvSpPr>
              <a:spLocks noChangeArrowheads="1"/>
            </p:cNvSpPr>
            <p:nvPr>
              <p:custDataLst>
                <p:tags r:id="rId54"/>
              </p:custDataLst>
            </p:nvPr>
          </p:nvSpPr>
          <p:spPr bwMode="auto">
            <a:xfrm>
              <a:off x="3120" y="2928"/>
              <a:ext cx="288" cy="144"/>
            </a:xfrm>
            <a:prstGeom prst="rect">
              <a:avLst/>
            </a:prstGeom>
            <a:solidFill>
              <a:srgbClr val="FFFF99"/>
            </a:solidFill>
            <a:ln w="19050">
              <a:noFill/>
              <a:miter lim="800000"/>
              <a:headEnd/>
              <a:tailEnd type="none" w="sm" len="sm"/>
            </a:ln>
          </p:spPr>
          <p:txBody>
            <a:bodyPr wrap="none" lIns="45720" rIns="45720" anchor="ctr"/>
            <a:lstStyle/>
            <a:p>
              <a:pPr algn="ctr"/>
              <a:r>
                <a:rPr lang="en-US" sz="1400" b="0" dirty="0">
                  <a:latin typeface="Roboto Regular" charset="0"/>
                  <a:cs typeface="Roboto Regular" charset="0"/>
                </a:rPr>
                <a:t>0008</a:t>
              </a:r>
            </a:p>
          </p:txBody>
        </p:sp>
        <p:sp>
          <p:nvSpPr>
            <p:cNvPr id="11319" name="Rectangle 77"/>
            <p:cNvSpPr>
              <a:spLocks noChangeArrowheads="1"/>
            </p:cNvSpPr>
            <p:nvPr>
              <p:custDataLst>
                <p:tags r:id="rId55"/>
              </p:custDataLst>
            </p:nvPr>
          </p:nvSpPr>
          <p:spPr bwMode="auto">
            <a:xfrm>
              <a:off x="3120" y="3696"/>
              <a:ext cx="288" cy="144"/>
            </a:xfrm>
            <a:prstGeom prst="rect">
              <a:avLst/>
            </a:prstGeom>
            <a:solidFill>
              <a:srgbClr val="FFFF99"/>
            </a:solidFill>
            <a:ln w="19050">
              <a:noFill/>
              <a:miter lim="800000"/>
              <a:headEnd/>
              <a:tailEnd type="none" w="sm" len="sm"/>
            </a:ln>
          </p:spPr>
          <p:txBody>
            <a:bodyPr wrap="none" lIns="45720" rIns="45720" anchor="ctr"/>
            <a:lstStyle/>
            <a:p>
              <a:pPr algn="ctr"/>
              <a:r>
                <a:rPr lang="en-US" sz="1400" b="0" dirty="0">
                  <a:latin typeface="Roboto Regular" charset="0"/>
                  <a:cs typeface="Roboto Regular" charset="0"/>
                </a:rPr>
                <a:t>0012</a:t>
              </a:r>
            </a:p>
          </p:txBody>
        </p:sp>
      </p:grpSp>
      <p:grpSp>
        <p:nvGrpSpPr>
          <p:cNvPr id="5" name="Group 81"/>
          <p:cNvGrpSpPr>
            <a:grpSpLocks/>
          </p:cNvGrpSpPr>
          <p:nvPr>
            <p:custDataLst>
              <p:tags r:id="rId32"/>
            </p:custDataLst>
          </p:nvPr>
        </p:nvGrpSpPr>
        <p:grpSpPr bwMode="auto">
          <a:xfrm>
            <a:off x="4865944" y="3119735"/>
            <a:ext cx="457200" cy="2590800"/>
            <a:chOff x="3696" y="1776"/>
            <a:chExt cx="288" cy="1632"/>
          </a:xfrm>
        </p:grpSpPr>
        <p:sp>
          <p:nvSpPr>
            <p:cNvPr id="11314" name="Rectangle 78"/>
            <p:cNvSpPr>
              <a:spLocks noChangeArrowheads="1"/>
            </p:cNvSpPr>
            <p:nvPr>
              <p:custDataLst>
                <p:tags r:id="rId50"/>
              </p:custDataLst>
            </p:nvPr>
          </p:nvSpPr>
          <p:spPr bwMode="auto">
            <a:xfrm>
              <a:off x="3696" y="1776"/>
              <a:ext cx="288" cy="144"/>
            </a:xfrm>
            <a:prstGeom prst="rect">
              <a:avLst/>
            </a:prstGeom>
            <a:solidFill>
              <a:srgbClr val="FFFF99"/>
            </a:solidFill>
            <a:ln w="19050">
              <a:noFill/>
              <a:miter lim="800000"/>
              <a:headEnd/>
              <a:tailEnd type="none" w="sm" len="sm"/>
            </a:ln>
          </p:spPr>
          <p:txBody>
            <a:bodyPr wrap="none" lIns="45720" rIns="45720" anchor="ctr"/>
            <a:lstStyle/>
            <a:p>
              <a:pPr algn="ctr"/>
              <a:r>
                <a:rPr lang="en-US" sz="1400" b="0" dirty="0">
                  <a:latin typeface="Roboto Regular" charset="0"/>
                  <a:cs typeface="Roboto Regular" charset="0"/>
                </a:rPr>
                <a:t>0000</a:t>
              </a:r>
            </a:p>
          </p:txBody>
        </p:sp>
        <p:sp>
          <p:nvSpPr>
            <p:cNvPr id="11315" name="Rectangle 79"/>
            <p:cNvSpPr>
              <a:spLocks noChangeArrowheads="1"/>
            </p:cNvSpPr>
            <p:nvPr>
              <p:custDataLst>
                <p:tags r:id="rId51"/>
              </p:custDataLst>
            </p:nvPr>
          </p:nvSpPr>
          <p:spPr bwMode="auto">
            <a:xfrm>
              <a:off x="3696" y="3264"/>
              <a:ext cx="288" cy="144"/>
            </a:xfrm>
            <a:prstGeom prst="rect">
              <a:avLst/>
            </a:prstGeom>
            <a:solidFill>
              <a:srgbClr val="FFFF99"/>
            </a:solidFill>
            <a:ln w="19050">
              <a:noFill/>
              <a:miter lim="800000"/>
              <a:headEnd/>
              <a:tailEnd type="none" w="sm" len="sm"/>
            </a:ln>
          </p:spPr>
          <p:txBody>
            <a:bodyPr wrap="none" lIns="45720" rIns="45720" anchor="ctr"/>
            <a:lstStyle/>
            <a:p>
              <a:pPr algn="ctr"/>
              <a:r>
                <a:rPr lang="en-US" sz="1400" b="0" dirty="0">
                  <a:latin typeface="Roboto Regular" charset="0"/>
                  <a:cs typeface="Roboto Regular" charset="0"/>
                </a:rPr>
                <a:t>0008</a:t>
              </a:r>
            </a:p>
          </p:txBody>
        </p:sp>
      </p:grpSp>
      <p:sp>
        <p:nvSpPr>
          <p:cNvPr id="64" name="Rectangle 14"/>
          <p:cNvSpPr>
            <a:spLocks noChangeArrowheads="1"/>
          </p:cNvSpPr>
          <p:nvPr>
            <p:custDataLst>
              <p:tags r:id="rId33"/>
            </p:custDataLst>
          </p:nvPr>
        </p:nvSpPr>
        <p:spPr bwMode="auto">
          <a:xfrm>
            <a:off x="7880169" y="1748135"/>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0x00</a:t>
            </a:r>
          </a:p>
        </p:txBody>
      </p:sp>
      <p:sp>
        <p:nvSpPr>
          <p:cNvPr id="65" name="Rectangle 15"/>
          <p:cNvSpPr>
            <a:spLocks noChangeArrowheads="1"/>
          </p:cNvSpPr>
          <p:nvPr>
            <p:custDataLst>
              <p:tags r:id="rId34"/>
            </p:custDataLst>
          </p:nvPr>
        </p:nvSpPr>
        <p:spPr bwMode="auto">
          <a:xfrm>
            <a:off x="7880169" y="20574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0x01</a:t>
            </a:r>
          </a:p>
        </p:txBody>
      </p:sp>
      <p:sp>
        <p:nvSpPr>
          <p:cNvPr id="67" name="Rectangle 16"/>
          <p:cNvSpPr>
            <a:spLocks noChangeArrowheads="1"/>
          </p:cNvSpPr>
          <p:nvPr>
            <p:custDataLst>
              <p:tags r:id="rId35"/>
            </p:custDataLst>
          </p:nvPr>
        </p:nvSpPr>
        <p:spPr bwMode="auto">
          <a:xfrm>
            <a:off x="7880169" y="23622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0x02</a:t>
            </a:r>
          </a:p>
        </p:txBody>
      </p:sp>
      <p:sp>
        <p:nvSpPr>
          <p:cNvPr id="68" name="Rectangle 17"/>
          <p:cNvSpPr>
            <a:spLocks noChangeArrowheads="1"/>
          </p:cNvSpPr>
          <p:nvPr>
            <p:custDataLst>
              <p:tags r:id="rId36"/>
            </p:custDataLst>
          </p:nvPr>
        </p:nvSpPr>
        <p:spPr bwMode="auto">
          <a:xfrm>
            <a:off x="7880169" y="26670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0x03</a:t>
            </a:r>
          </a:p>
        </p:txBody>
      </p:sp>
      <p:sp>
        <p:nvSpPr>
          <p:cNvPr id="69" name="Rectangle 18"/>
          <p:cNvSpPr>
            <a:spLocks noChangeArrowheads="1"/>
          </p:cNvSpPr>
          <p:nvPr>
            <p:custDataLst>
              <p:tags r:id="rId37"/>
            </p:custDataLst>
          </p:nvPr>
        </p:nvSpPr>
        <p:spPr bwMode="auto">
          <a:xfrm>
            <a:off x="7880169" y="29718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0x04</a:t>
            </a:r>
          </a:p>
        </p:txBody>
      </p:sp>
      <p:sp>
        <p:nvSpPr>
          <p:cNvPr id="70" name="Rectangle 19"/>
          <p:cNvSpPr>
            <a:spLocks noChangeArrowheads="1"/>
          </p:cNvSpPr>
          <p:nvPr>
            <p:custDataLst>
              <p:tags r:id="rId38"/>
            </p:custDataLst>
          </p:nvPr>
        </p:nvSpPr>
        <p:spPr bwMode="auto">
          <a:xfrm>
            <a:off x="7880169" y="32766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0x05</a:t>
            </a:r>
          </a:p>
        </p:txBody>
      </p:sp>
      <p:sp>
        <p:nvSpPr>
          <p:cNvPr id="71" name="Rectangle 20"/>
          <p:cNvSpPr>
            <a:spLocks noChangeArrowheads="1"/>
          </p:cNvSpPr>
          <p:nvPr>
            <p:custDataLst>
              <p:tags r:id="rId39"/>
            </p:custDataLst>
          </p:nvPr>
        </p:nvSpPr>
        <p:spPr bwMode="auto">
          <a:xfrm>
            <a:off x="7880169" y="35814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0x06</a:t>
            </a:r>
          </a:p>
        </p:txBody>
      </p:sp>
      <p:sp>
        <p:nvSpPr>
          <p:cNvPr id="72" name="Rectangle 21"/>
          <p:cNvSpPr>
            <a:spLocks noChangeArrowheads="1"/>
          </p:cNvSpPr>
          <p:nvPr>
            <p:custDataLst>
              <p:tags r:id="rId40"/>
            </p:custDataLst>
          </p:nvPr>
        </p:nvSpPr>
        <p:spPr bwMode="auto">
          <a:xfrm>
            <a:off x="7880169" y="38862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0x07</a:t>
            </a:r>
          </a:p>
        </p:txBody>
      </p:sp>
      <p:sp>
        <p:nvSpPr>
          <p:cNvPr id="73" name="Rectangle 22"/>
          <p:cNvSpPr>
            <a:spLocks noChangeArrowheads="1"/>
          </p:cNvSpPr>
          <p:nvPr>
            <p:custDataLst>
              <p:tags r:id="rId41"/>
            </p:custDataLst>
          </p:nvPr>
        </p:nvSpPr>
        <p:spPr bwMode="auto">
          <a:xfrm>
            <a:off x="7880169" y="41910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0x08</a:t>
            </a:r>
          </a:p>
        </p:txBody>
      </p:sp>
      <p:sp>
        <p:nvSpPr>
          <p:cNvPr id="74" name="Rectangle 23"/>
          <p:cNvSpPr>
            <a:spLocks noChangeArrowheads="1"/>
          </p:cNvSpPr>
          <p:nvPr>
            <p:custDataLst>
              <p:tags r:id="rId42"/>
            </p:custDataLst>
          </p:nvPr>
        </p:nvSpPr>
        <p:spPr bwMode="auto">
          <a:xfrm>
            <a:off x="7880169" y="4495800"/>
            <a:ext cx="784189"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0x09</a:t>
            </a:r>
          </a:p>
        </p:txBody>
      </p:sp>
      <p:sp>
        <p:nvSpPr>
          <p:cNvPr id="75" name="Rectangle 24"/>
          <p:cNvSpPr>
            <a:spLocks noChangeArrowheads="1"/>
          </p:cNvSpPr>
          <p:nvPr>
            <p:custDataLst>
              <p:tags r:id="rId43"/>
            </p:custDataLst>
          </p:nvPr>
        </p:nvSpPr>
        <p:spPr bwMode="auto">
          <a:xfrm>
            <a:off x="7880169" y="4800600"/>
            <a:ext cx="806631"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0x0A</a:t>
            </a:r>
          </a:p>
        </p:txBody>
      </p:sp>
      <p:sp>
        <p:nvSpPr>
          <p:cNvPr id="76" name="Rectangle 25"/>
          <p:cNvSpPr>
            <a:spLocks noChangeArrowheads="1"/>
          </p:cNvSpPr>
          <p:nvPr>
            <p:custDataLst>
              <p:tags r:id="rId44"/>
            </p:custDataLst>
          </p:nvPr>
        </p:nvSpPr>
        <p:spPr bwMode="auto">
          <a:xfrm>
            <a:off x="7880169" y="5105400"/>
            <a:ext cx="795411"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0x0B</a:t>
            </a:r>
          </a:p>
        </p:txBody>
      </p:sp>
      <p:sp>
        <p:nvSpPr>
          <p:cNvPr id="77" name="Rectangle 40"/>
          <p:cNvSpPr>
            <a:spLocks noChangeArrowheads="1"/>
          </p:cNvSpPr>
          <p:nvPr>
            <p:custDataLst>
              <p:tags r:id="rId45"/>
            </p:custDataLst>
          </p:nvPr>
        </p:nvSpPr>
        <p:spPr bwMode="auto">
          <a:xfrm>
            <a:off x="7880169" y="5410200"/>
            <a:ext cx="792205"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0x0C</a:t>
            </a:r>
          </a:p>
        </p:txBody>
      </p:sp>
      <p:sp>
        <p:nvSpPr>
          <p:cNvPr id="78" name="Rectangle 42"/>
          <p:cNvSpPr>
            <a:spLocks noChangeArrowheads="1"/>
          </p:cNvSpPr>
          <p:nvPr>
            <p:custDataLst>
              <p:tags r:id="rId46"/>
            </p:custDataLst>
          </p:nvPr>
        </p:nvSpPr>
        <p:spPr bwMode="auto">
          <a:xfrm>
            <a:off x="7880169" y="5715000"/>
            <a:ext cx="817853"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0x0D</a:t>
            </a:r>
          </a:p>
        </p:txBody>
      </p:sp>
      <p:sp>
        <p:nvSpPr>
          <p:cNvPr id="79" name="Rectangle 44"/>
          <p:cNvSpPr>
            <a:spLocks noChangeArrowheads="1"/>
          </p:cNvSpPr>
          <p:nvPr>
            <p:custDataLst>
              <p:tags r:id="rId47"/>
            </p:custDataLst>
          </p:nvPr>
        </p:nvSpPr>
        <p:spPr bwMode="auto">
          <a:xfrm>
            <a:off x="7880169" y="6019800"/>
            <a:ext cx="779381"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0x0E</a:t>
            </a:r>
          </a:p>
        </p:txBody>
      </p:sp>
      <p:sp>
        <p:nvSpPr>
          <p:cNvPr id="80" name="Rectangle 46"/>
          <p:cNvSpPr>
            <a:spLocks noChangeArrowheads="1"/>
          </p:cNvSpPr>
          <p:nvPr>
            <p:custDataLst>
              <p:tags r:id="rId48"/>
            </p:custDataLst>
          </p:nvPr>
        </p:nvSpPr>
        <p:spPr bwMode="auto">
          <a:xfrm>
            <a:off x="7880169" y="6324600"/>
            <a:ext cx="769763" cy="461665"/>
          </a:xfrm>
          <a:prstGeom prst="rect">
            <a:avLst/>
          </a:prstGeom>
          <a:noFill/>
          <a:ln w="25400">
            <a:noFill/>
            <a:miter lim="800000"/>
            <a:headEnd/>
            <a:tailEnd/>
          </a:ln>
        </p:spPr>
        <p:txBody>
          <a:bodyPr wrap="none">
            <a:spAutoFit/>
          </a:bodyPr>
          <a:lstStyle/>
          <a:p>
            <a:pPr>
              <a:lnSpc>
                <a:spcPct val="100000"/>
              </a:lnSpc>
            </a:pPr>
            <a:r>
              <a:rPr lang="en-US" b="0" dirty="0">
                <a:latin typeface="Calibri" panose="020F0502020204030204" pitchFamily="34" charset="0"/>
                <a:cs typeface="Calibri" panose="020F0502020204030204" pitchFamily="34" charset="0"/>
              </a:rPr>
              <a:t>0x0F</a:t>
            </a:r>
          </a:p>
        </p:txBody>
      </p:sp>
      <p:sp>
        <p:nvSpPr>
          <p:cNvPr id="81" name="Text Box 36"/>
          <p:cNvSpPr txBox="1">
            <a:spLocks noChangeArrowheads="1"/>
          </p:cNvSpPr>
          <p:nvPr>
            <p:custDataLst>
              <p:tags r:id="rId49"/>
            </p:custDataLst>
          </p:nvPr>
        </p:nvSpPr>
        <p:spPr bwMode="auto">
          <a:xfrm>
            <a:off x="7944352" y="1116449"/>
            <a:ext cx="731162" cy="707886"/>
          </a:xfrm>
          <a:prstGeom prst="rect">
            <a:avLst/>
          </a:prstGeom>
          <a:noFill/>
          <a:ln w="25400">
            <a:noFill/>
            <a:miter lim="800000"/>
            <a:headEnd/>
            <a:tailEnd/>
          </a:ln>
        </p:spPr>
        <p:txBody>
          <a:bodyPr wrap="none">
            <a:spAutoFit/>
          </a:bodyPr>
          <a:lstStyle/>
          <a:p>
            <a:pPr algn="ctr">
              <a:lnSpc>
                <a:spcPct val="100000"/>
              </a:lnSpc>
            </a:pPr>
            <a:r>
              <a:rPr lang="en-US" sz="2000" b="0" dirty="0" err="1">
                <a:latin typeface="Calibri" panose="020F0502020204030204" pitchFamily="34" charset="0"/>
                <a:cs typeface="Calibri" panose="020F0502020204030204" pitchFamily="34" charset="0"/>
              </a:rPr>
              <a:t>Addr</a:t>
            </a:r>
            <a:r>
              <a:rPr lang="en-US" sz="2000" b="0" dirty="0">
                <a:latin typeface="Calibri" panose="020F0502020204030204" pitchFamily="34" charset="0"/>
                <a:cs typeface="Calibri" panose="020F0502020204030204" pitchFamily="34" charset="0"/>
              </a:rPr>
              <a:t>.</a:t>
            </a:r>
          </a:p>
          <a:p>
            <a:pPr algn="ctr">
              <a:lnSpc>
                <a:spcPct val="100000"/>
              </a:lnSpc>
            </a:pPr>
            <a:r>
              <a:rPr lang="en-US" sz="2000" b="0" dirty="0">
                <a:latin typeface="Calibri" panose="020F0502020204030204" pitchFamily="34" charset="0"/>
                <a:cs typeface="Calibri" panose="020F0502020204030204" pitchFamily="34" charset="0"/>
              </a:rPr>
              <a:t>(hex)</a:t>
            </a:r>
          </a:p>
        </p:txBody>
      </p:sp>
    </p:spTree>
    <p:extLst>
      <p:ext uri="{BB962C8B-B14F-4D97-AF65-F5344CB8AC3E}">
        <p14:creationId xmlns:p14="http://schemas.microsoft.com/office/powerpoint/2010/main" val="293275294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A Picture of Memory (64-bit view)</a:t>
            </a:r>
          </a:p>
        </p:txBody>
      </p:sp>
      <p:sp>
        <p:nvSpPr>
          <p:cNvPr id="3" name="Content Placeholder 2"/>
          <p:cNvSpPr>
            <a:spLocks noGrp="1"/>
          </p:cNvSpPr>
          <p:nvPr>
            <p:ph idx="1"/>
            <p:custDataLst>
              <p:tags r:id="rId2"/>
            </p:custDataLst>
          </p:nvPr>
        </p:nvSpPr>
        <p:spPr/>
        <p:txBody>
          <a:bodyPr/>
          <a:lstStyle/>
          <a:p>
            <a:r>
              <a:rPr lang="en-US" dirty="0"/>
              <a:t>A “64-bit (8-byte) word-aligned” </a:t>
            </a:r>
            <a:r>
              <a:rPr lang="en-US" u="sng" dirty="0"/>
              <a:t>view</a:t>
            </a:r>
            <a:r>
              <a:rPr lang="en-US" dirty="0"/>
              <a:t> of memory:</a:t>
            </a:r>
          </a:p>
          <a:p>
            <a:pPr lvl="1"/>
            <a:r>
              <a:rPr lang="en-US" dirty="0"/>
              <a:t>In this type of picture, each row is composed of 8 bytes</a:t>
            </a:r>
          </a:p>
          <a:p>
            <a:pPr lvl="1"/>
            <a:r>
              <a:rPr lang="en-US" dirty="0"/>
              <a:t>Each cell is a byte</a:t>
            </a:r>
          </a:p>
          <a:p>
            <a:pPr lvl="1"/>
            <a:r>
              <a:rPr lang="en-US" dirty="0"/>
              <a:t>An aligned, 64-bit </a:t>
            </a:r>
            <a:br>
              <a:rPr lang="en-US" dirty="0"/>
            </a:br>
            <a:r>
              <a:rPr lang="en-US" dirty="0"/>
              <a:t>chunk of data will </a:t>
            </a:r>
            <a:br>
              <a:rPr lang="en-US" dirty="0"/>
            </a:br>
            <a:r>
              <a:rPr lang="en-US" dirty="0"/>
              <a:t>fit on one row</a:t>
            </a:r>
          </a:p>
          <a:p>
            <a:pPr lvl="1"/>
            <a:endParaRPr lang="en-US" dirty="0"/>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35</a:t>
            </a:fld>
            <a:endParaRPr lang="en-US" dirty="0"/>
          </a:p>
        </p:txBody>
      </p:sp>
      <p:grpSp>
        <p:nvGrpSpPr>
          <p:cNvPr id="78" name="Group 77">
            <a:extLst>
              <a:ext uri="{FF2B5EF4-FFF2-40B4-BE49-F238E27FC236}">
                <a16:creationId xmlns:a16="http://schemas.microsoft.com/office/drawing/2014/main" id="{124BB3CE-3CC9-4985-8D54-6C44E6DDD69D}"/>
              </a:ext>
            </a:extLst>
          </p:cNvPr>
          <p:cNvGrpSpPr/>
          <p:nvPr/>
        </p:nvGrpSpPr>
        <p:grpSpPr>
          <a:xfrm>
            <a:off x="4754880" y="3108960"/>
            <a:ext cx="4161854" cy="307777"/>
            <a:chOff x="4754880" y="3053351"/>
            <a:chExt cx="4161854" cy="307777"/>
          </a:xfrm>
        </p:grpSpPr>
        <p:sp>
          <p:nvSpPr>
            <p:cNvPr id="79" name="Rectangle 14">
              <a:extLst>
                <a:ext uri="{FF2B5EF4-FFF2-40B4-BE49-F238E27FC236}">
                  <a16:creationId xmlns:a16="http://schemas.microsoft.com/office/drawing/2014/main" id="{68888DAD-8322-409F-8049-D130E681D6C7}"/>
                </a:ext>
              </a:extLst>
            </p:cNvPr>
            <p:cNvSpPr>
              <a:spLocks noChangeArrowheads="1"/>
            </p:cNvSpPr>
            <p:nvPr>
              <p:custDataLst>
                <p:tags r:id="rId40"/>
              </p:custDataLst>
            </p:nvPr>
          </p:nvSpPr>
          <p:spPr bwMode="auto">
            <a:xfrm>
              <a:off x="6781633" y="3053351"/>
              <a:ext cx="537327"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0x04</a:t>
              </a:r>
            </a:p>
          </p:txBody>
        </p:sp>
        <p:sp>
          <p:nvSpPr>
            <p:cNvPr id="80" name="Rectangle 14">
              <a:extLst>
                <a:ext uri="{FF2B5EF4-FFF2-40B4-BE49-F238E27FC236}">
                  <a16:creationId xmlns:a16="http://schemas.microsoft.com/office/drawing/2014/main" id="{E0A50B94-4B8C-472D-A380-F83FF5DA9D0A}"/>
                </a:ext>
              </a:extLst>
            </p:cNvPr>
            <p:cNvSpPr>
              <a:spLocks noChangeArrowheads="1"/>
            </p:cNvSpPr>
            <p:nvPr>
              <p:custDataLst>
                <p:tags r:id="rId41"/>
              </p:custDataLst>
            </p:nvPr>
          </p:nvSpPr>
          <p:spPr bwMode="auto">
            <a:xfrm>
              <a:off x="7330281" y="3053351"/>
              <a:ext cx="537327"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0x05</a:t>
              </a:r>
            </a:p>
          </p:txBody>
        </p:sp>
        <p:sp>
          <p:nvSpPr>
            <p:cNvPr id="81" name="Rectangle 14">
              <a:extLst>
                <a:ext uri="{FF2B5EF4-FFF2-40B4-BE49-F238E27FC236}">
                  <a16:creationId xmlns:a16="http://schemas.microsoft.com/office/drawing/2014/main" id="{C5608247-0779-4989-BCB6-E76948EFC09D}"/>
                </a:ext>
              </a:extLst>
            </p:cNvPr>
            <p:cNvSpPr>
              <a:spLocks noChangeArrowheads="1"/>
            </p:cNvSpPr>
            <p:nvPr>
              <p:custDataLst>
                <p:tags r:id="rId42"/>
              </p:custDataLst>
            </p:nvPr>
          </p:nvSpPr>
          <p:spPr bwMode="auto">
            <a:xfrm>
              <a:off x="7863681" y="3053351"/>
              <a:ext cx="537327"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0x06</a:t>
              </a:r>
            </a:p>
          </p:txBody>
        </p:sp>
        <p:sp>
          <p:nvSpPr>
            <p:cNvPr id="82" name="Rectangle 14">
              <a:extLst>
                <a:ext uri="{FF2B5EF4-FFF2-40B4-BE49-F238E27FC236}">
                  <a16:creationId xmlns:a16="http://schemas.microsoft.com/office/drawing/2014/main" id="{000EC8AC-F8C3-4B09-9D6F-9429A5A58F99}"/>
                </a:ext>
              </a:extLst>
            </p:cNvPr>
            <p:cNvSpPr>
              <a:spLocks noChangeArrowheads="1"/>
            </p:cNvSpPr>
            <p:nvPr>
              <p:custDataLst>
                <p:tags r:id="rId43"/>
              </p:custDataLst>
            </p:nvPr>
          </p:nvSpPr>
          <p:spPr bwMode="auto">
            <a:xfrm>
              <a:off x="8379407" y="3053351"/>
              <a:ext cx="537327"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0x07</a:t>
              </a:r>
            </a:p>
          </p:txBody>
        </p:sp>
        <p:sp>
          <p:nvSpPr>
            <p:cNvPr id="83" name="Rectangle 14">
              <a:extLst>
                <a:ext uri="{FF2B5EF4-FFF2-40B4-BE49-F238E27FC236}">
                  <a16:creationId xmlns:a16="http://schemas.microsoft.com/office/drawing/2014/main" id="{1DB5D1EB-106B-42B4-BF90-D6DD634D8001}"/>
                </a:ext>
              </a:extLst>
            </p:cNvPr>
            <p:cNvSpPr>
              <a:spLocks noChangeArrowheads="1"/>
            </p:cNvSpPr>
            <p:nvPr>
              <p:custDataLst>
                <p:tags r:id="rId44"/>
              </p:custDataLst>
            </p:nvPr>
          </p:nvSpPr>
          <p:spPr bwMode="auto">
            <a:xfrm>
              <a:off x="4754880" y="3053351"/>
              <a:ext cx="537327"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0x00</a:t>
              </a:r>
            </a:p>
          </p:txBody>
        </p:sp>
        <p:sp>
          <p:nvSpPr>
            <p:cNvPr id="84" name="Rectangle 14">
              <a:extLst>
                <a:ext uri="{FF2B5EF4-FFF2-40B4-BE49-F238E27FC236}">
                  <a16:creationId xmlns:a16="http://schemas.microsoft.com/office/drawing/2014/main" id="{EB596F5C-36A3-47C4-8A8D-F4BB4EF00826}"/>
                </a:ext>
              </a:extLst>
            </p:cNvPr>
            <p:cNvSpPr>
              <a:spLocks noChangeArrowheads="1"/>
            </p:cNvSpPr>
            <p:nvPr>
              <p:custDataLst>
                <p:tags r:id="rId45"/>
              </p:custDataLst>
            </p:nvPr>
          </p:nvSpPr>
          <p:spPr bwMode="auto">
            <a:xfrm>
              <a:off x="5303528" y="3053351"/>
              <a:ext cx="537327"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0x01</a:t>
              </a:r>
            </a:p>
          </p:txBody>
        </p:sp>
        <p:sp>
          <p:nvSpPr>
            <p:cNvPr id="85" name="Rectangle 14">
              <a:extLst>
                <a:ext uri="{FF2B5EF4-FFF2-40B4-BE49-F238E27FC236}">
                  <a16:creationId xmlns:a16="http://schemas.microsoft.com/office/drawing/2014/main" id="{7D7D73F2-1745-40D2-A6B8-D4A6E4FFB48F}"/>
                </a:ext>
              </a:extLst>
            </p:cNvPr>
            <p:cNvSpPr>
              <a:spLocks noChangeArrowheads="1"/>
            </p:cNvSpPr>
            <p:nvPr>
              <p:custDataLst>
                <p:tags r:id="rId46"/>
              </p:custDataLst>
            </p:nvPr>
          </p:nvSpPr>
          <p:spPr bwMode="auto">
            <a:xfrm>
              <a:off x="5836928" y="3053351"/>
              <a:ext cx="537327"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0x02</a:t>
              </a:r>
            </a:p>
          </p:txBody>
        </p:sp>
        <p:sp>
          <p:nvSpPr>
            <p:cNvPr id="86" name="Rectangle 14">
              <a:extLst>
                <a:ext uri="{FF2B5EF4-FFF2-40B4-BE49-F238E27FC236}">
                  <a16:creationId xmlns:a16="http://schemas.microsoft.com/office/drawing/2014/main" id="{63BF2910-8EE4-43E5-9E2B-B344FB5B947C}"/>
                </a:ext>
              </a:extLst>
            </p:cNvPr>
            <p:cNvSpPr>
              <a:spLocks noChangeArrowheads="1"/>
            </p:cNvSpPr>
            <p:nvPr>
              <p:custDataLst>
                <p:tags r:id="rId47"/>
              </p:custDataLst>
            </p:nvPr>
          </p:nvSpPr>
          <p:spPr bwMode="auto">
            <a:xfrm>
              <a:off x="6352654" y="3053351"/>
              <a:ext cx="537327"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0x03</a:t>
              </a:r>
            </a:p>
          </p:txBody>
        </p:sp>
      </p:grpSp>
      <p:grpSp>
        <p:nvGrpSpPr>
          <p:cNvPr id="87" name="Group 86">
            <a:extLst>
              <a:ext uri="{FF2B5EF4-FFF2-40B4-BE49-F238E27FC236}">
                <a16:creationId xmlns:a16="http://schemas.microsoft.com/office/drawing/2014/main" id="{08666402-2212-426F-82E0-8C563E9CD88F}"/>
              </a:ext>
            </a:extLst>
          </p:cNvPr>
          <p:cNvGrpSpPr/>
          <p:nvPr/>
        </p:nvGrpSpPr>
        <p:grpSpPr>
          <a:xfrm>
            <a:off x="4922531" y="3364992"/>
            <a:ext cx="3725540" cy="224135"/>
            <a:chOff x="4922531" y="6470088"/>
            <a:chExt cx="3725540" cy="224135"/>
          </a:xfrm>
        </p:grpSpPr>
        <p:cxnSp>
          <p:nvCxnSpPr>
            <p:cNvPr id="89" name="Straight Arrow Connector 88">
              <a:extLst>
                <a:ext uri="{FF2B5EF4-FFF2-40B4-BE49-F238E27FC236}">
                  <a16:creationId xmlns:a16="http://schemas.microsoft.com/office/drawing/2014/main" id="{AD92E1FE-A2E7-48CF-9129-23EA54820B94}"/>
                </a:ext>
              </a:extLst>
            </p:cNvPr>
            <p:cNvCxnSpPr>
              <a:stCxn id="79" idx="2"/>
            </p:cNvCxnSpPr>
            <p:nvPr>
              <p:custDataLst>
                <p:tags r:id="rId32"/>
              </p:custDataLst>
            </p:nvPr>
          </p:nvCxnSpPr>
          <p:spPr bwMode="auto">
            <a:xfrm flipH="1">
              <a:off x="6949284" y="6470088"/>
              <a:ext cx="101013" cy="224135"/>
            </a:xfrm>
            <a:prstGeom prst="straightConnector1">
              <a:avLst/>
            </a:prstGeom>
            <a:noFill/>
            <a:ln w="25400" cap="flat" cmpd="sng" algn="ctr">
              <a:solidFill>
                <a:srgbClr val="CC0000"/>
              </a:solidFill>
              <a:prstDash val="solid"/>
              <a:round/>
              <a:headEnd type="none" w="med" len="med"/>
              <a:tailEnd type="arrow"/>
            </a:ln>
            <a:effectLst/>
          </p:spPr>
        </p:cxnSp>
        <p:cxnSp>
          <p:nvCxnSpPr>
            <p:cNvPr id="90" name="Straight Arrow Connector 89">
              <a:extLst>
                <a:ext uri="{FF2B5EF4-FFF2-40B4-BE49-F238E27FC236}">
                  <a16:creationId xmlns:a16="http://schemas.microsoft.com/office/drawing/2014/main" id="{7CDBE58D-FE4D-46A0-AA96-9B61319C4B3C}"/>
                </a:ext>
              </a:extLst>
            </p:cNvPr>
            <p:cNvCxnSpPr>
              <a:stCxn id="80" idx="2"/>
            </p:cNvCxnSpPr>
            <p:nvPr>
              <p:custDataLst>
                <p:tags r:id="rId33"/>
              </p:custDataLst>
            </p:nvPr>
          </p:nvCxnSpPr>
          <p:spPr bwMode="auto">
            <a:xfrm flipH="1">
              <a:off x="7482684" y="6470088"/>
              <a:ext cx="116261" cy="224135"/>
            </a:xfrm>
            <a:prstGeom prst="straightConnector1">
              <a:avLst/>
            </a:prstGeom>
            <a:noFill/>
            <a:ln w="25400" cap="flat" cmpd="sng" algn="ctr">
              <a:solidFill>
                <a:srgbClr val="CC0000"/>
              </a:solidFill>
              <a:prstDash val="solid"/>
              <a:round/>
              <a:headEnd type="none" w="med" len="med"/>
              <a:tailEnd type="arrow"/>
            </a:ln>
            <a:effectLst/>
          </p:spPr>
        </p:cxnSp>
        <p:cxnSp>
          <p:nvCxnSpPr>
            <p:cNvPr id="91" name="Straight Arrow Connector 90">
              <a:extLst>
                <a:ext uri="{FF2B5EF4-FFF2-40B4-BE49-F238E27FC236}">
                  <a16:creationId xmlns:a16="http://schemas.microsoft.com/office/drawing/2014/main" id="{7FC99255-0BD8-45E3-9805-E936B9A1EBDB}"/>
                </a:ext>
              </a:extLst>
            </p:cNvPr>
            <p:cNvCxnSpPr>
              <a:stCxn id="81" idx="2"/>
            </p:cNvCxnSpPr>
            <p:nvPr>
              <p:custDataLst>
                <p:tags r:id="rId34"/>
              </p:custDataLst>
            </p:nvPr>
          </p:nvCxnSpPr>
          <p:spPr bwMode="auto">
            <a:xfrm flipH="1">
              <a:off x="8016084" y="6470088"/>
              <a:ext cx="116261" cy="224135"/>
            </a:xfrm>
            <a:prstGeom prst="straightConnector1">
              <a:avLst/>
            </a:prstGeom>
            <a:noFill/>
            <a:ln w="25400" cap="flat" cmpd="sng" algn="ctr">
              <a:solidFill>
                <a:srgbClr val="CC0000"/>
              </a:solidFill>
              <a:prstDash val="solid"/>
              <a:round/>
              <a:headEnd type="none" w="med" len="med"/>
              <a:tailEnd type="arrow"/>
            </a:ln>
            <a:effectLst/>
          </p:spPr>
        </p:cxnSp>
        <p:cxnSp>
          <p:nvCxnSpPr>
            <p:cNvPr id="92" name="Straight Arrow Connector 91">
              <a:extLst>
                <a:ext uri="{FF2B5EF4-FFF2-40B4-BE49-F238E27FC236}">
                  <a16:creationId xmlns:a16="http://schemas.microsoft.com/office/drawing/2014/main" id="{2BC3EA92-3018-4393-B0C6-71630D9FEA82}"/>
                </a:ext>
              </a:extLst>
            </p:cNvPr>
            <p:cNvCxnSpPr>
              <a:stCxn id="82" idx="2"/>
            </p:cNvCxnSpPr>
            <p:nvPr>
              <p:custDataLst>
                <p:tags r:id="rId35"/>
              </p:custDataLst>
            </p:nvPr>
          </p:nvCxnSpPr>
          <p:spPr bwMode="auto">
            <a:xfrm flipH="1">
              <a:off x="8549484" y="6470088"/>
              <a:ext cx="98587" cy="224135"/>
            </a:xfrm>
            <a:prstGeom prst="straightConnector1">
              <a:avLst/>
            </a:prstGeom>
            <a:noFill/>
            <a:ln w="25400" cap="flat" cmpd="sng" algn="ctr">
              <a:solidFill>
                <a:srgbClr val="CC0000"/>
              </a:solidFill>
              <a:prstDash val="solid"/>
              <a:round/>
              <a:headEnd type="none" w="med" len="med"/>
              <a:tailEnd type="arrow"/>
            </a:ln>
            <a:effectLst/>
          </p:spPr>
        </p:cxnSp>
        <p:cxnSp>
          <p:nvCxnSpPr>
            <p:cNvPr id="93" name="Straight Arrow Connector 92">
              <a:extLst>
                <a:ext uri="{FF2B5EF4-FFF2-40B4-BE49-F238E27FC236}">
                  <a16:creationId xmlns:a16="http://schemas.microsoft.com/office/drawing/2014/main" id="{283EE0EB-3F9B-4385-9578-761C889C3433}"/>
                </a:ext>
              </a:extLst>
            </p:cNvPr>
            <p:cNvCxnSpPr>
              <a:stCxn id="83" idx="2"/>
            </p:cNvCxnSpPr>
            <p:nvPr>
              <p:custDataLst>
                <p:tags r:id="rId36"/>
              </p:custDataLst>
            </p:nvPr>
          </p:nvCxnSpPr>
          <p:spPr bwMode="auto">
            <a:xfrm flipH="1">
              <a:off x="4922531" y="6470088"/>
              <a:ext cx="101013" cy="224135"/>
            </a:xfrm>
            <a:prstGeom prst="straightConnector1">
              <a:avLst/>
            </a:prstGeom>
            <a:noFill/>
            <a:ln w="25400" cap="flat" cmpd="sng" algn="ctr">
              <a:solidFill>
                <a:srgbClr val="CC0000"/>
              </a:solidFill>
              <a:prstDash val="solid"/>
              <a:round/>
              <a:headEnd type="none" w="med" len="med"/>
              <a:tailEnd type="arrow"/>
            </a:ln>
            <a:effectLst/>
          </p:spPr>
        </p:cxnSp>
        <p:cxnSp>
          <p:nvCxnSpPr>
            <p:cNvPr id="94" name="Straight Arrow Connector 93">
              <a:extLst>
                <a:ext uri="{FF2B5EF4-FFF2-40B4-BE49-F238E27FC236}">
                  <a16:creationId xmlns:a16="http://schemas.microsoft.com/office/drawing/2014/main" id="{FBC93130-22AB-42E2-8A3E-9238CDC4C61C}"/>
                </a:ext>
              </a:extLst>
            </p:cNvPr>
            <p:cNvCxnSpPr>
              <a:stCxn id="84" idx="2"/>
            </p:cNvCxnSpPr>
            <p:nvPr>
              <p:custDataLst>
                <p:tags r:id="rId37"/>
              </p:custDataLst>
            </p:nvPr>
          </p:nvCxnSpPr>
          <p:spPr bwMode="auto">
            <a:xfrm flipH="1">
              <a:off x="5455931" y="6470088"/>
              <a:ext cx="116261" cy="224135"/>
            </a:xfrm>
            <a:prstGeom prst="straightConnector1">
              <a:avLst/>
            </a:prstGeom>
            <a:noFill/>
            <a:ln w="25400" cap="flat" cmpd="sng" algn="ctr">
              <a:solidFill>
                <a:srgbClr val="CC0000"/>
              </a:solidFill>
              <a:prstDash val="solid"/>
              <a:round/>
              <a:headEnd type="none" w="med" len="med"/>
              <a:tailEnd type="arrow"/>
            </a:ln>
            <a:effectLst/>
          </p:spPr>
        </p:cxnSp>
        <p:cxnSp>
          <p:nvCxnSpPr>
            <p:cNvPr id="95" name="Straight Arrow Connector 94">
              <a:extLst>
                <a:ext uri="{FF2B5EF4-FFF2-40B4-BE49-F238E27FC236}">
                  <a16:creationId xmlns:a16="http://schemas.microsoft.com/office/drawing/2014/main" id="{578C1FE6-5710-4F85-93D3-723DD0FF62DB}"/>
                </a:ext>
              </a:extLst>
            </p:cNvPr>
            <p:cNvCxnSpPr>
              <a:stCxn id="85" idx="2"/>
            </p:cNvCxnSpPr>
            <p:nvPr>
              <p:custDataLst>
                <p:tags r:id="rId38"/>
              </p:custDataLst>
            </p:nvPr>
          </p:nvCxnSpPr>
          <p:spPr bwMode="auto">
            <a:xfrm flipH="1">
              <a:off x="5989331" y="6470088"/>
              <a:ext cx="116261" cy="224135"/>
            </a:xfrm>
            <a:prstGeom prst="straightConnector1">
              <a:avLst/>
            </a:prstGeom>
            <a:noFill/>
            <a:ln w="25400" cap="flat" cmpd="sng" algn="ctr">
              <a:solidFill>
                <a:srgbClr val="CC0000"/>
              </a:solidFill>
              <a:prstDash val="solid"/>
              <a:round/>
              <a:headEnd type="none" w="med" len="med"/>
              <a:tailEnd type="arrow"/>
            </a:ln>
            <a:effectLst/>
          </p:spPr>
        </p:cxnSp>
        <p:cxnSp>
          <p:nvCxnSpPr>
            <p:cNvPr id="96" name="Straight Arrow Connector 95">
              <a:extLst>
                <a:ext uri="{FF2B5EF4-FFF2-40B4-BE49-F238E27FC236}">
                  <a16:creationId xmlns:a16="http://schemas.microsoft.com/office/drawing/2014/main" id="{16868FC0-925F-448D-9B27-1AD701FFCBC6}"/>
                </a:ext>
              </a:extLst>
            </p:cNvPr>
            <p:cNvCxnSpPr>
              <a:stCxn id="86" idx="2"/>
            </p:cNvCxnSpPr>
            <p:nvPr>
              <p:custDataLst>
                <p:tags r:id="rId39"/>
              </p:custDataLst>
            </p:nvPr>
          </p:nvCxnSpPr>
          <p:spPr bwMode="auto">
            <a:xfrm flipH="1">
              <a:off x="6522731" y="6470088"/>
              <a:ext cx="98587" cy="224135"/>
            </a:xfrm>
            <a:prstGeom prst="straightConnector1">
              <a:avLst/>
            </a:prstGeom>
            <a:noFill/>
            <a:ln w="25400" cap="flat" cmpd="sng" algn="ctr">
              <a:solidFill>
                <a:srgbClr val="CC0000"/>
              </a:solidFill>
              <a:prstDash val="solid"/>
              <a:round/>
              <a:headEnd type="none" w="med" len="med"/>
              <a:tailEnd type="arrow"/>
            </a:ln>
            <a:effectLst/>
          </p:spPr>
        </p:cxnSp>
      </p:grpSp>
      <p:grpSp>
        <p:nvGrpSpPr>
          <p:cNvPr id="97" name="Group 96">
            <a:extLst>
              <a:ext uri="{FF2B5EF4-FFF2-40B4-BE49-F238E27FC236}">
                <a16:creationId xmlns:a16="http://schemas.microsoft.com/office/drawing/2014/main" id="{FDB240EC-363C-4309-BD72-B9DB2992FF5B}"/>
              </a:ext>
            </a:extLst>
          </p:cNvPr>
          <p:cNvGrpSpPr/>
          <p:nvPr/>
        </p:nvGrpSpPr>
        <p:grpSpPr>
          <a:xfrm>
            <a:off x="4709160" y="3429000"/>
            <a:ext cx="4023360" cy="3054096"/>
            <a:chOff x="4206240" y="2980944"/>
            <a:chExt cx="4023360" cy="3054096"/>
          </a:xfrm>
        </p:grpSpPr>
        <p:sp>
          <p:nvSpPr>
            <p:cNvPr id="98" name="Rectangle 11">
              <a:extLst>
                <a:ext uri="{FF2B5EF4-FFF2-40B4-BE49-F238E27FC236}">
                  <a16:creationId xmlns:a16="http://schemas.microsoft.com/office/drawing/2014/main" id="{26A54A71-6011-4E5D-9251-85EAF09D721D}"/>
                </a:ext>
              </a:extLst>
            </p:cNvPr>
            <p:cNvSpPr>
              <a:spLocks noChangeArrowheads="1"/>
            </p:cNvSpPr>
            <p:nvPr>
              <p:custDataLst>
                <p:tags r:id="rId15"/>
              </p:custDataLst>
            </p:nvPr>
          </p:nvSpPr>
          <p:spPr bwMode="auto">
            <a:xfrm>
              <a:off x="4206240" y="5724870"/>
              <a:ext cx="402336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cxnSp>
          <p:nvCxnSpPr>
            <p:cNvPr id="99" name="Straight Connector 98">
              <a:extLst>
                <a:ext uri="{FF2B5EF4-FFF2-40B4-BE49-F238E27FC236}">
                  <a16:creationId xmlns:a16="http://schemas.microsoft.com/office/drawing/2014/main" id="{6078F158-B841-4D35-ADD1-48C95E7173B1}"/>
                </a:ext>
              </a:extLst>
            </p:cNvPr>
            <p:cNvCxnSpPr/>
            <p:nvPr>
              <p:custDataLst>
                <p:tags r:id="rId16"/>
              </p:custDataLst>
            </p:nvPr>
          </p:nvCxnSpPr>
          <p:spPr bwMode="auto">
            <a:xfrm>
              <a:off x="4709160" y="2980944"/>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100" name="Straight Connector 99">
              <a:extLst>
                <a:ext uri="{FF2B5EF4-FFF2-40B4-BE49-F238E27FC236}">
                  <a16:creationId xmlns:a16="http://schemas.microsoft.com/office/drawing/2014/main" id="{CE157891-02EC-4812-91FA-1F5A76587D52}"/>
                </a:ext>
              </a:extLst>
            </p:cNvPr>
            <p:cNvCxnSpPr/>
            <p:nvPr>
              <p:custDataLst>
                <p:tags r:id="rId17"/>
              </p:custDataLst>
            </p:nvPr>
          </p:nvCxnSpPr>
          <p:spPr bwMode="auto">
            <a:xfrm>
              <a:off x="5212080" y="2980944"/>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101" name="Straight Connector 100">
              <a:extLst>
                <a:ext uri="{FF2B5EF4-FFF2-40B4-BE49-F238E27FC236}">
                  <a16:creationId xmlns:a16="http://schemas.microsoft.com/office/drawing/2014/main" id="{9B363E22-D538-4BFC-A3DB-4ED0808FA17C}"/>
                </a:ext>
              </a:extLst>
            </p:cNvPr>
            <p:cNvCxnSpPr/>
            <p:nvPr>
              <p:custDataLst>
                <p:tags r:id="rId18"/>
              </p:custDataLst>
            </p:nvPr>
          </p:nvCxnSpPr>
          <p:spPr bwMode="auto">
            <a:xfrm>
              <a:off x="5715000" y="2980944"/>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102" name="Straight Connector 101">
              <a:extLst>
                <a:ext uri="{FF2B5EF4-FFF2-40B4-BE49-F238E27FC236}">
                  <a16:creationId xmlns:a16="http://schemas.microsoft.com/office/drawing/2014/main" id="{639AEB01-3DFA-4C46-8370-92E97BDC2455}"/>
                </a:ext>
              </a:extLst>
            </p:cNvPr>
            <p:cNvCxnSpPr/>
            <p:nvPr>
              <p:custDataLst>
                <p:tags r:id="rId19"/>
              </p:custDataLst>
            </p:nvPr>
          </p:nvCxnSpPr>
          <p:spPr bwMode="auto">
            <a:xfrm>
              <a:off x="7726680" y="2980944"/>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103" name="Straight Connector 102">
              <a:extLst>
                <a:ext uri="{FF2B5EF4-FFF2-40B4-BE49-F238E27FC236}">
                  <a16:creationId xmlns:a16="http://schemas.microsoft.com/office/drawing/2014/main" id="{10F6517C-2B24-4DA1-9340-E147D2663D89}"/>
                </a:ext>
              </a:extLst>
            </p:cNvPr>
            <p:cNvCxnSpPr/>
            <p:nvPr>
              <p:custDataLst>
                <p:tags r:id="rId20"/>
              </p:custDataLst>
            </p:nvPr>
          </p:nvCxnSpPr>
          <p:spPr bwMode="auto">
            <a:xfrm>
              <a:off x="6217920" y="2980944"/>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104" name="Straight Connector 103">
              <a:extLst>
                <a:ext uri="{FF2B5EF4-FFF2-40B4-BE49-F238E27FC236}">
                  <a16:creationId xmlns:a16="http://schemas.microsoft.com/office/drawing/2014/main" id="{B6EECD01-8CF3-41E4-8742-CDE64DB97255}"/>
                </a:ext>
              </a:extLst>
            </p:cNvPr>
            <p:cNvCxnSpPr/>
            <p:nvPr>
              <p:custDataLst>
                <p:tags r:id="rId21"/>
              </p:custDataLst>
            </p:nvPr>
          </p:nvCxnSpPr>
          <p:spPr bwMode="auto">
            <a:xfrm>
              <a:off x="6720840" y="2980944"/>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105" name="Straight Connector 104">
              <a:extLst>
                <a:ext uri="{FF2B5EF4-FFF2-40B4-BE49-F238E27FC236}">
                  <a16:creationId xmlns:a16="http://schemas.microsoft.com/office/drawing/2014/main" id="{22410C16-DFEB-4DA9-BF88-5094E32C4F6A}"/>
                </a:ext>
              </a:extLst>
            </p:cNvPr>
            <p:cNvCxnSpPr/>
            <p:nvPr>
              <p:custDataLst>
                <p:tags r:id="rId22"/>
              </p:custDataLst>
            </p:nvPr>
          </p:nvCxnSpPr>
          <p:spPr bwMode="auto">
            <a:xfrm>
              <a:off x="7223760" y="2980944"/>
              <a:ext cx="0" cy="3054096"/>
            </a:xfrm>
            <a:prstGeom prst="line">
              <a:avLst/>
            </a:prstGeom>
            <a:noFill/>
            <a:ln w="25400" cap="flat" cmpd="sng" algn="ctr">
              <a:solidFill>
                <a:srgbClr val="00B050"/>
              </a:solidFill>
              <a:prstDash val="sysDash"/>
              <a:round/>
              <a:headEnd type="none" w="med" len="med"/>
              <a:tailEnd type="none" w="med" len="med"/>
            </a:ln>
            <a:effectLst/>
          </p:spPr>
        </p:cxnSp>
        <p:sp>
          <p:nvSpPr>
            <p:cNvPr id="106" name="Rectangle 9">
              <a:extLst>
                <a:ext uri="{FF2B5EF4-FFF2-40B4-BE49-F238E27FC236}">
                  <a16:creationId xmlns:a16="http://schemas.microsoft.com/office/drawing/2014/main" id="{0268FC46-6038-49F3-97D2-D4BD7AA1C47F}"/>
                </a:ext>
              </a:extLst>
            </p:cNvPr>
            <p:cNvSpPr>
              <a:spLocks noChangeArrowheads="1"/>
            </p:cNvSpPr>
            <p:nvPr>
              <p:custDataLst>
                <p:tags r:id="rId23"/>
              </p:custDataLst>
            </p:nvPr>
          </p:nvSpPr>
          <p:spPr bwMode="auto">
            <a:xfrm>
              <a:off x="4206240" y="51152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07" name="Rectangle 2">
              <a:extLst>
                <a:ext uri="{FF2B5EF4-FFF2-40B4-BE49-F238E27FC236}">
                  <a16:creationId xmlns:a16="http://schemas.microsoft.com/office/drawing/2014/main" id="{3A587432-A237-46B8-ABA3-493A0978BAFC}"/>
                </a:ext>
              </a:extLst>
            </p:cNvPr>
            <p:cNvSpPr>
              <a:spLocks noChangeArrowheads="1"/>
            </p:cNvSpPr>
            <p:nvPr>
              <p:custDataLst>
                <p:tags r:id="rId24"/>
              </p:custDataLst>
            </p:nvPr>
          </p:nvSpPr>
          <p:spPr bwMode="auto">
            <a:xfrm>
              <a:off x="4206240" y="29816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08" name="Rectangle 3">
              <a:extLst>
                <a:ext uri="{FF2B5EF4-FFF2-40B4-BE49-F238E27FC236}">
                  <a16:creationId xmlns:a16="http://schemas.microsoft.com/office/drawing/2014/main" id="{00EE76C4-53D1-47CF-A185-F4B8AE1656FC}"/>
                </a:ext>
              </a:extLst>
            </p:cNvPr>
            <p:cNvSpPr>
              <a:spLocks noChangeArrowheads="1"/>
            </p:cNvSpPr>
            <p:nvPr>
              <p:custDataLst>
                <p:tags r:id="rId25"/>
              </p:custDataLst>
            </p:nvPr>
          </p:nvSpPr>
          <p:spPr bwMode="auto">
            <a:xfrm>
              <a:off x="4206240" y="32864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09" name="Rectangle 4">
              <a:extLst>
                <a:ext uri="{FF2B5EF4-FFF2-40B4-BE49-F238E27FC236}">
                  <a16:creationId xmlns:a16="http://schemas.microsoft.com/office/drawing/2014/main" id="{62FE7B28-F910-433D-A3B0-81CD0C06A1FA}"/>
                </a:ext>
              </a:extLst>
            </p:cNvPr>
            <p:cNvSpPr>
              <a:spLocks noChangeArrowheads="1"/>
            </p:cNvSpPr>
            <p:nvPr>
              <p:custDataLst>
                <p:tags r:id="rId26"/>
              </p:custDataLst>
            </p:nvPr>
          </p:nvSpPr>
          <p:spPr bwMode="auto">
            <a:xfrm>
              <a:off x="4206240" y="35912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0" name="Rectangle 5">
              <a:extLst>
                <a:ext uri="{FF2B5EF4-FFF2-40B4-BE49-F238E27FC236}">
                  <a16:creationId xmlns:a16="http://schemas.microsoft.com/office/drawing/2014/main" id="{93F6E60A-5717-47F4-A879-C906A1095C83}"/>
                </a:ext>
              </a:extLst>
            </p:cNvPr>
            <p:cNvSpPr>
              <a:spLocks noChangeArrowheads="1"/>
            </p:cNvSpPr>
            <p:nvPr>
              <p:custDataLst>
                <p:tags r:id="rId27"/>
              </p:custDataLst>
            </p:nvPr>
          </p:nvSpPr>
          <p:spPr bwMode="auto">
            <a:xfrm>
              <a:off x="4206240" y="38960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1" name="Rectangle 6">
              <a:extLst>
                <a:ext uri="{FF2B5EF4-FFF2-40B4-BE49-F238E27FC236}">
                  <a16:creationId xmlns:a16="http://schemas.microsoft.com/office/drawing/2014/main" id="{A65DB29D-175E-468C-A3A0-2E3558335415}"/>
                </a:ext>
              </a:extLst>
            </p:cNvPr>
            <p:cNvSpPr>
              <a:spLocks noChangeArrowheads="1"/>
            </p:cNvSpPr>
            <p:nvPr>
              <p:custDataLst>
                <p:tags r:id="rId28"/>
              </p:custDataLst>
            </p:nvPr>
          </p:nvSpPr>
          <p:spPr bwMode="auto">
            <a:xfrm>
              <a:off x="4206240" y="42008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 name="Rectangle 7">
              <a:extLst>
                <a:ext uri="{FF2B5EF4-FFF2-40B4-BE49-F238E27FC236}">
                  <a16:creationId xmlns:a16="http://schemas.microsoft.com/office/drawing/2014/main" id="{41C3A4FB-4B4D-458A-A143-11AE570942BA}"/>
                </a:ext>
              </a:extLst>
            </p:cNvPr>
            <p:cNvSpPr>
              <a:spLocks noChangeArrowheads="1"/>
            </p:cNvSpPr>
            <p:nvPr>
              <p:custDataLst>
                <p:tags r:id="rId29"/>
              </p:custDataLst>
            </p:nvPr>
          </p:nvSpPr>
          <p:spPr bwMode="auto">
            <a:xfrm>
              <a:off x="4206240" y="45056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 name="Rectangle 8">
              <a:extLst>
                <a:ext uri="{FF2B5EF4-FFF2-40B4-BE49-F238E27FC236}">
                  <a16:creationId xmlns:a16="http://schemas.microsoft.com/office/drawing/2014/main" id="{16950523-5246-41AF-8D7C-8741284CCAF8}"/>
                </a:ext>
              </a:extLst>
            </p:cNvPr>
            <p:cNvSpPr>
              <a:spLocks noChangeArrowheads="1"/>
            </p:cNvSpPr>
            <p:nvPr>
              <p:custDataLst>
                <p:tags r:id="rId30"/>
              </p:custDataLst>
            </p:nvPr>
          </p:nvSpPr>
          <p:spPr bwMode="auto">
            <a:xfrm>
              <a:off x="4206240" y="48104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4" name="Rectangle 10">
              <a:extLst>
                <a:ext uri="{FF2B5EF4-FFF2-40B4-BE49-F238E27FC236}">
                  <a16:creationId xmlns:a16="http://schemas.microsoft.com/office/drawing/2014/main" id="{A4EFB203-8021-459B-BA48-1E119918B7D6}"/>
                </a:ext>
              </a:extLst>
            </p:cNvPr>
            <p:cNvSpPr>
              <a:spLocks noChangeArrowheads="1"/>
            </p:cNvSpPr>
            <p:nvPr>
              <p:custDataLst>
                <p:tags r:id="rId31"/>
              </p:custDataLst>
            </p:nvPr>
          </p:nvSpPr>
          <p:spPr bwMode="auto">
            <a:xfrm>
              <a:off x="4206240" y="54200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grpSp>
      <p:grpSp>
        <p:nvGrpSpPr>
          <p:cNvPr id="115" name="Group 114">
            <a:extLst>
              <a:ext uri="{FF2B5EF4-FFF2-40B4-BE49-F238E27FC236}">
                <a16:creationId xmlns:a16="http://schemas.microsoft.com/office/drawing/2014/main" id="{85E27414-4DA1-4E01-BD28-B824A7ED49C3}"/>
              </a:ext>
            </a:extLst>
          </p:cNvPr>
          <p:cNvGrpSpPr/>
          <p:nvPr/>
        </p:nvGrpSpPr>
        <p:grpSpPr>
          <a:xfrm>
            <a:off x="3840480" y="3154680"/>
            <a:ext cx="868444" cy="3407349"/>
            <a:chOff x="8263591" y="2707451"/>
            <a:chExt cx="868444" cy="3407349"/>
          </a:xfrm>
        </p:grpSpPr>
        <p:sp>
          <p:nvSpPr>
            <p:cNvPr id="116" name="Rectangle 14">
              <a:extLst>
                <a:ext uri="{FF2B5EF4-FFF2-40B4-BE49-F238E27FC236}">
                  <a16:creationId xmlns:a16="http://schemas.microsoft.com/office/drawing/2014/main" id="{5F801406-56DF-425B-AB03-F372516D7222}"/>
                </a:ext>
              </a:extLst>
            </p:cNvPr>
            <p:cNvSpPr>
              <a:spLocks noChangeArrowheads="1"/>
            </p:cNvSpPr>
            <p:nvPr>
              <p:custDataLst>
                <p:tags r:id="rId4"/>
              </p:custDataLst>
            </p:nvPr>
          </p:nvSpPr>
          <p:spPr bwMode="auto">
            <a:xfrm>
              <a:off x="8263591" y="2905470"/>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0x00</a:t>
              </a:r>
            </a:p>
          </p:txBody>
        </p:sp>
        <p:sp>
          <p:nvSpPr>
            <p:cNvPr id="117" name="Rectangle 15">
              <a:extLst>
                <a:ext uri="{FF2B5EF4-FFF2-40B4-BE49-F238E27FC236}">
                  <a16:creationId xmlns:a16="http://schemas.microsoft.com/office/drawing/2014/main" id="{DEA8B2AF-ACF5-4580-B868-8DB97BADF319}"/>
                </a:ext>
              </a:extLst>
            </p:cNvPr>
            <p:cNvSpPr>
              <a:spLocks noChangeArrowheads="1"/>
            </p:cNvSpPr>
            <p:nvPr>
              <p:custDataLst>
                <p:tags r:id="rId5"/>
              </p:custDataLst>
            </p:nvPr>
          </p:nvSpPr>
          <p:spPr bwMode="auto">
            <a:xfrm>
              <a:off x="8263591" y="32147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0x08</a:t>
              </a:r>
            </a:p>
          </p:txBody>
        </p:sp>
        <p:sp>
          <p:nvSpPr>
            <p:cNvPr id="118" name="Rectangle 16">
              <a:extLst>
                <a:ext uri="{FF2B5EF4-FFF2-40B4-BE49-F238E27FC236}">
                  <a16:creationId xmlns:a16="http://schemas.microsoft.com/office/drawing/2014/main" id="{8C76B53D-4629-4451-81D1-31C14D01AD72}"/>
                </a:ext>
              </a:extLst>
            </p:cNvPr>
            <p:cNvSpPr>
              <a:spLocks noChangeArrowheads="1"/>
            </p:cNvSpPr>
            <p:nvPr>
              <p:custDataLst>
                <p:tags r:id="rId6"/>
              </p:custDataLst>
            </p:nvPr>
          </p:nvSpPr>
          <p:spPr bwMode="auto">
            <a:xfrm>
              <a:off x="8263591" y="35195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0x10</a:t>
              </a:r>
            </a:p>
          </p:txBody>
        </p:sp>
        <p:sp>
          <p:nvSpPr>
            <p:cNvPr id="119" name="Rectangle 17">
              <a:extLst>
                <a:ext uri="{FF2B5EF4-FFF2-40B4-BE49-F238E27FC236}">
                  <a16:creationId xmlns:a16="http://schemas.microsoft.com/office/drawing/2014/main" id="{857058FA-60D5-474C-B062-BB84A89D8CBF}"/>
                </a:ext>
              </a:extLst>
            </p:cNvPr>
            <p:cNvSpPr>
              <a:spLocks noChangeArrowheads="1"/>
            </p:cNvSpPr>
            <p:nvPr>
              <p:custDataLst>
                <p:tags r:id="rId7"/>
              </p:custDataLst>
            </p:nvPr>
          </p:nvSpPr>
          <p:spPr bwMode="auto">
            <a:xfrm>
              <a:off x="8263591" y="38243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0x18</a:t>
              </a:r>
            </a:p>
          </p:txBody>
        </p:sp>
        <p:sp>
          <p:nvSpPr>
            <p:cNvPr id="120" name="Rectangle 18">
              <a:extLst>
                <a:ext uri="{FF2B5EF4-FFF2-40B4-BE49-F238E27FC236}">
                  <a16:creationId xmlns:a16="http://schemas.microsoft.com/office/drawing/2014/main" id="{358EC521-F81C-4B8E-86F0-34E95CD9645A}"/>
                </a:ext>
              </a:extLst>
            </p:cNvPr>
            <p:cNvSpPr>
              <a:spLocks noChangeArrowheads="1"/>
            </p:cNvSpPr>
            <p:nvPr>
              <p:custDataLst>
                <p:tags r:id="rId8"/>
              </p:custDataLst>
            </p:nvPr>
          </p:nvSpPr>
          <p:spPr bwMode="auto">
            <a:xfrm>
              <a:off x="8263591" y="41291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0x20</a:t>
              </a:r>
            </a:p>
          </p:txBody>
        </p:sp>
        <p:sp>
          <p:nvSpPr>
            <p:cNvPr id="121" name="Rectangle 19">
              <a:extLst>
                <a:ext uri="{FF2B5EF4-FFF2-40B4-BE49-F238E27FC236}">
                  <a16:creationId xmlns:a16="http://schemas.microsoft.com/office/drawing/2014/main" id="{5682A9C8-EF96-4F37-8688-944E9FAA1276}"/>
                </a:ext>
              </a:extLst>
            </p:cNvPr>
            <p:cNvSpPr>
              <a:spLocks noChangeArrowheads="1"/>
            </p:cNvSpPr>
            <p:nvPr>
              <p:custDataLst>
                <p:tags r:id="rId9"/>
              </p:custDataLst>
            </p:nvPr>
          </p:nvSpPr>
          <p:spPr bwMode="auto">
            <a:xfrm>
              <a:off x="8263591" y="44339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0x28</a:t>
              </a:r>
            </a:p>
          </p:txBody>
        </p:sp>
        <p:sp>
          <p:nvSpPr>
            <p:cNvPr id="122" name="Rectangle 20">
              <a:extLst>
                <a:ext uri="{FF2B5EF4-FFF2-40B4-BE49-F238E27FC236}">
                  <a16:creationId xmlns:a16="http://schemas.microsoft.com/office/drawing/2014/main" id="{00F58BED-FE85-4DA4-89EE-05827BDECFB8}"/>
                </a:ext>
              </a:extLst>
            </p:cNvPr>
            <p:cNvSpPr>
              <a:spLocks noChangeArrowheads="1"/>
            </p:cNvSpPr>
            <p:nvPr>
              <p:custDataLst>
                <p:tags r:id="rId10"/>
              </p:custDataLst>
            </p:nvPr>
          </p:nvSpPr>
          <p:spPr bwMode="auto">
            <a:xfrm>
              <a:off x="8263591" y="47387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0x30</a:t>
              </a:r>
            </a:p>
          </p:txBody>
        </p:sp>
        <p:sp>
          <p:nvSpPr>
            <p:cNvPr id="123" name="Rectangle 21">
              <a:extLst>
                <a:ext uri="{FF2B5EF4-FFF2-40B4-BE49-F238E27FC236}">
                  <a16:creationId xmlns:a16="http://schemas.microsoft.com/office/drawing/2014/main" id="{97E6FA22-C173-4D2E-95C5-6979F6901445}"/>
                </a:ext>
              </a:extLst>
            </p:cNvPr>
            <p:cNvSpPr>
              <a:spLocks noChangeArrowheads="1"/>
            </p:cNvSpPr>
            <p:nvPr>
              <p:custDataLst>
                <p:tags r:id="rId11"/>
              </p:custDataLst>
            </p:nvPr>
          </p:nvSpPr>
          <p:spPr bwMode="auto">
            <a:xfrm>
              <a:off x="8263591" y="50435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0x38</a:t>
              </a:r>
            </a:p>
          </p:txBody>
        </p:sp>
        <p:sp>
          <p:nvSpPr>
            <p:cNvPr id="124" name="Rectangle 22">
              <a:extLst>
                <a:ext uri="{FF2B5EF4-FFF2-40B4-BE49-F238E27FC236}">
                  <a16:creationId xmlns:a16="http://schemas.microsoft.com/office/drawing/2014/main" id="{CCB4989C-86D4-4E0E-B2EF-FE1D83148D59}"/>
                </a:ext>
              </a:extLst>
            </p:cNvPr>
            <p:cNvSpPr>
              <a:spLocks noChangeArrowheads="1"/>
            </p:cNvSpPr>
            <p:nvPr>
              <p:custDataLst>
                <p:tags r:id="rId12"/>
              </p:custDataLst>
            </p:nvPr>
          </p:nvSpPr>
          <p:spPr bwMode="auto">
            <a:xfrm>
              <a:off x="8263591" y="53483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0x40</a:t>
              </a:r>
            </a:p>
          </p:txBody>
        </p:sp>
        <p:sp>
          <p:nvSpPr>
            <p:cNvPr id="125" name="Rectangle 23">
              <a:extLst>
                <a:ext uri="{FF2B5EF4-FFF2-40B4-BE49-F238E27FC236}">
                  <a16:creationId xmlns:a16="http://schemas.microsoft.com/office/drawing/2014/main" id="{3773A45F-6746-43E1-AC4A-3AC5C1AB0010}"/>
                </a:ext>
              </a:extLst>
            </p:cNvPr>
            <p:cNvSpPr>
              <a:spLocks noChangeArrowheads="1"/>
            </p:cNvSpPr>
            <p:nvPr>
              <p:custDataLst>
                <p:tags r:id="rId13"/>
              </p:custDataLst>
            </p:nvPr>
          </p:nvSpPr>
          <p:spPr bwMode="auto">
            <a:xfrm>
              <a:off x="8263591" y="56531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0x48</a:t>
              </a:r>
            </a:p>
          </p:txBody>
        </p:sp>
        <p:sp>
          <p:nvSpPr>
            <p:cNvPr id="126" name="TextBox 125">
              <a:extLst>
                <a:ext uri="{FF2B5EF4-FFF2-40B4-BE49-F238E27FC236}">
                  <a16:creationId xmlns:a16="http://schemas.microsoft.com/office/drawing/2014/main" id="{745B3832-39C0-4372-9318-8F816EDEFC99}"/>
                </a:ext>
              </a:extLst>
            </p:cNvPr>
            <p:cNvSpPr txBox="1"/>
            <p:nvPr>
              <p:custDataLst>
                <p:tags r:id="rId14"/>
              </p:custDataLst>
            </p:nvPr>
          </p:nvSpPr>
          <p:spPr>
            <a:xfrm>
              <a:off x="8263591" y="2707451"/>
              <a:ext cx="868444"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Address</a:t>
              </a:r>
              <a:endParaRPr lang="en-US" sz="1400" dirty="0">
                <a:latin typeface="Calibri" panose="020F0502020204030204" pitchFamily="34" charset="0"/>
                <a:cs typeface="Calibri" panose="020F0502020204030204" pitchFamily="34" charset="0"/>
              </a:endParaRPr>
            </a:p>
          </p:txBody>
        </p:sp>
      </p:grpSp>
      <p:grpSp>
        <p:nvGrpSpPr>
          <p:cNvPr id="127" name="Group 126">
            <a:extLst>
              <a:ext uri="{FF2B5EF4-FFF2-40B4-BE49-F238E27FC236}">
                <a16:creationId xmlns:a16="http://schemas.microsoft.com/office/drawing/2014/main" id="{59F2ED76-B0FF-42FB-AF49-69D34BB2B660}"/>
              </a:ext>
            </a:extLst>
          </p:cNvPr>
          <p:cNvGrpSpPr/>
          <p:nvPr/>
        </p:nvGrpSpPr>
        <p:grpSpPr>
          <a:xfrm>
            <a:off x="4709160" y="2441448"/>
            <a:ext cx="4023360" cy="611156"/>
            <a:chOff x="3725606" y="2442195"/>
            <a:chExt cx="4023360" cy="611156"/>
          </a:xfrm>
        </p:grpSpPr>
        <p:sp>
          <p:nvSpPr>
            <p:cNvPr id="128" name="Left Brace 127">
              <a:extLst>
                <a:ext uri="{FF2B5EF4-FFF2-40B4-BE49-F238E27FC236}">
                  <a16:creationId xmlns:a16="http://schemas.microsoft.com/office/drawing/2014/main" id="{CA020983-73D8-4AAE-82B9-D8C29E0E7DB7}"/>
                </a:ext>
              </a:extLst>
            </p:cNvPr>
            <p:cNvSpPr/>
            <p:nvPr/>
          </p:nvSpPr>
          <p:spPr bwMode="auto">
            <a:xfrm rot="5400000">
              <a:off x="5600126" y="904511"/>
              <a:ext cx="274320" cy="4023360"/>
            </a:xfrm>
            <a:prstGeom prst="leftBrace">
              <a:avLst/>
            </a:prstGeom>
            <a:noFill/>
            <a:ln w="25400" cap="flat" cmpd="sng" algn="ctr">
              <a:solidFill>
                <a:srgbClr val="4B2A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29" name="TextBox 128">
              <a:extLst>
                <a:ext uri="{FF2B5EF4-FFF2-40B4-BE49-F238E27FC236}">
                  <a16:creationId xmlns:a16="http://schemas.microsoft.com/office/drawing/2014/main" id="{E93C7E04-5737-40D2-9227-48F98EB291A4}"/>
                </a:ext>
              </a:extLst>
            </p:cNvPr>
            <p:cNvSpPr txBox="1"/>
            <p:nvPr/>
          </p:nvSpPr>
          <p:spPr>
            <a:xfrm>
              <a:off x="5147119" y="2442195"/>
              <a:ext cx="1175835" cy="400110"/>
            </a:xfrm>
            <a:prstGeom prst="rect">
              <a:avLst/>
            </a:prstGeom>
            <a:noFill/>
          </p:spPr>
          <p:txBody>
            <a:bodyPr wrap="none" rtlCol="0">
              <a:spAutoFit/>
            </a:bodyPr>
            <a:lstStyle/>
            <a:p>
              <a:r>
                <a:rPr lang="en-US" sz="2000" b="0" dirty="0">
                  <a:latin typeface="Calibri" pitchFamily="34" charset="0"/>
                </a:rPr>
                <a:t>one word</a:t>
              </a:r>
            </a:p>
          </p:txBody>
        </p:sp>
      </p:grpSp>
    </p:spTree>
    <p:extLst>
      <p:ext uri="{BB962C8B-B14F-4D97-AF65-F5344CB8AC3E}">
        <p14:creationId xmlns:p14="http://schemas.microsoft.com/office/powerpoint/2010/main" val="3002764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A Picture of Memory (64-bit view)</a:t>
            </a:r>
          </a:p>
        </p:txBody>
      </p:sp>
      <p:sp>
        <p:nvSpPr>
          <p:cNvPr id="3" name="Content Placeholder 2"/>
          <p:cNvSpPr>
            <a:spLocks noGrp="1"/>
          </p:cNvSpPr>
          <p:nvPr>
            <p:ph idx="1"/>
            <p:custDataLst>
              <p:tags r:id="rId2"/>
            </p:custDataLst>
          </p:nvPr>
        </p:nvSpPr>
        <p:spPr/>
        <p:txBody>
          <a:bodyPr/>
          <a:lstStyle/>
          <a:p>
            <a:r>
              <a:rPr lang="en-US" dirty="0"/>
              <a:t>A “64-bit (8-byte) word-aligned” </a:t>
            </a:r>
            <a:r>
              <a:rPr lang="en-US" u="sng" dirty="0"/>
              <a:t>view</a:t>
            </a:r>
            <a:r>
              <a:rPr lang="en-US" dirty="0"/>
              <a:t> of memory:</a:t>
            </a:r>
          </a:p>
          <a:p>
            <a:pPr lvl="1"/>
            <a:r>
              <a:rPr lang="en-US" dirty="0"/>
              <a:t>In this type of picture, each row is composed of 8 bytes</a:t>
            </a:r>
          </a:p>
          <a:p>
            <a:pPr lvl="1"/>
            <a:r>
              <a:rPr lang="en-US" dirty="0"/>
              <a:t>Each cell is a byte</a:t>
            </a:r>
          </a:p>
          <a:p>
            <a:pPr lvl="1"/>
            <a:r>
              <a:rPr lang="en-US" dirty="0"/>
              <a:t>An aligned, 64-bit </a:t>
            </a:r>
            <a:br>
              <a:rPr lang="en-US" dirty="0"/>
            </a:br>
            <a:r>
              <a:rPr lang="en-US" dirty="0"/>
              <a:t>chunk of data will </a:t>
            </a:r>
            <a:br>
              <a:rPr lang="en-US" dirty="0"/>
            </a:br>
            <a:r>
              <a:rPr lang="en-US" dirty="0"/>
              <a:t>fit on one row</a:t>
            </a:r>
          </a:p>
          <a:p>
            <a:pPr lvl="1"/>
            <a:endParaRPr lang="en-US" dirty="0"/>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36</a:t>
            </a:fld>
            <a:endParaRPr lang="en-US" dirty="0"/>
          </a:p>
        </p:txBody>
      </p:sp>
      <p:grpSp>
        <p:nvGrpSpPr>
          <p:cNvPr id="87" name="Group 86"/>
          <p:cNvGrpSpPr/>
          <p:nvPr/>
        </p:nvGrpSpPr>
        <p:grpSpPr>
          <a:xfrm>
            <a:off x="4709160" y="2441448"/>
            <a:ext cx="4023360" cy="611156"/>
            <a:chOff x="3725606" y="2442195"/>
            <a:chExt cx="4023360" cy="611156"/>
          </a:xfrm>
        </p:grpSpPr>
        <p:sp>
          <p:nvSpPr>
            <p:cNvPr id="88" name="Left Brace 87"/>
            <p:cNvSpPr/>
            <p:nvPr/>
          </p:nvSpPr>
          <p:spPr bwMode="auto">
            <a:xfrm rot="5400000">
              <a:off x="5600126" y="904511"/>
              <a:ext cx="274320" cy="4023360"/>
            </a:xfrm>
            <a:prstGeom prst="leftBrace">
              <a:avLst/>
            </a:prstGeom>
            <a:noFill/>
            <a:ln w="25400" cap="flat" cmpd="sng" algn="ctr">
              <a:solidFill>
                <a:srgbClr val="4B2A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89" name="TextBox 88"/>
            <p:cNvSpPr txBox="1"/>
            <p:nvPr/>
          </p:nvSpPr>
          <p:spPr>
            <a:xfrm>
              <a:off x="5147119" y="2442195"/>
              <a:ext cx="1175835" cy="400110"/>
            </a:xfrm>
            <a:prstGeom prst="rect">
              <a:avLst/>
            </a:prstGeom>
            <a:noFill/>
          </p:spPr>
          <p:txBody>
            <a:bodyPr wrap="none" rtlCol="0">
              <a:spAutoFit/>
            </a:bodyPr>
            <a:lstStyle/>
            <a:p>
              <a:r>
                <a:rPr lang="en-US" sz="2000" b="0" dirty="0">
                  <a:latin typeface="Calibri" pitchFamily="34" charset="0"/>
                </a:rPr>
                <a:t>one word</a:t>
              </a:r>
            </a:p>
          </p:txBody>
        </p:sp>
      </p:grpSp>
      <p:grpSp>
        <p:nvGrpSpPr>
          <p:cNvPr id="24" name="Group 23">
            <a:extLst>
              <a:ext uri="{FF2B5EF4-FFF2-40B4-BE49-F238E27FC236}">
                <a16:creationId xmlns:a16="http://schemas.microsoft.com/office/drawing/2014/main" id="{C66801C2-9793-4D1B-A28A-31C81BE68818}"/>
              </a:ext>
            </a:extLst>
          </p:cNvPr>
          <p:cNvGrpSpPr/>
          <p:nvPr/>
        </p:nvGrpSpPr>
        <p:grpSpPr>
          <a:xfrm>
            <a:off x="4754880" y="3108960"/>
            <a:ext cx="4161854" cy="307777"/>
            <a:chOff x="4754880" y="3053351"/>
            <a:chExt cx="4161854" cy="307777"/>
          </a:xfrm>
        </p:grpSpPr>
        <p:sp>
          <p:nvSpPr>
            <p:cNvPr id="113" name="Rectangle 14"/>
            <p:cNvSpPr>
              <a:spLocks noChangeArrowheads="1"/>
            </p:cNvSpPr>
            <p:nvPr>
              <p:custDataLst>
                <p:tags r:id="rId56"/>
              </p:custDataLst>
            </p:nvPr>
          </p:nvSpPr>
          <p:spPr bwMode="auto">
            <a:xfrm>
              <a:off x="6781633" y="3053351"/>
              <a:ext cx="537327"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0x04</a:t>
              </a:r>
            </a:p>
          </p:txBody>
        </p:sp>
        <p:sp>
          <p:nvSpPr>
            <p:cNvPr id="111" name="Rectangle 14"/>
            <p:cNvSpPr>
              <a:spLocks noChangeArrowheads="1"/>
            </p:cNvSpPr>
            <p:nvPr>
              <p:custDataLst>
                <p:tags r:id="rId57"/>
              </p:custDataLst>
            </p:nvPr>
          </p:nvSpPr>
          <p:spPr bwMode="auto">
            <a:xfrm>
              <a:off x="7330281" y="3053351"/>
              <a:ext cx="537327"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0x05</a:t>
              </a:r>
            </a:p>
          </p:txBody>
        </p:sp>
        <p:sp>
          <p:nvSpPr>
            <p:cNvPr id="109" name="Rectangle 14"/>
            <p:cNvSpPr>
              <a:spLocks noChangeArrowheads="1"/>
            </p:cNvSpPr>
            <p:nvPr>
              <p:custDataLst>
                <p:tags r:id="rId58"/>
              </p:custDataLst>
            </p:nvPr>
          </p:nvSpPr>
          <p:spPr bwMode="auto">
            <a:xfrm>
              <a:off x="7863681" y="3053351"/>
              <a:ext cx="537327"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0x06</a:t>
              </a:r>
            </a:p>
          </p:txBody>
        </p:sp>
        <p:sp>
          <p:nvSpPr>
            <p:cNvPr id="107" name="Rectangle 14"/>
            <p:cNvSpPr>
              <a:spLocks noChangeArrowheads="1"/>
            </p:cNvSpPr>
            <p:nvPr>
              <p:custDataLst>
                <p:tags r:id="rId59"/>
              </p:custDataLst>
            </p:nvPr>
          </p:nvSpPr>
          <p:spPr bwMode="auto">
            <a:xfrm>
              <a:off x="8379407" y="3053351"/>
              <a:ext cx="537327"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0x07</a:t>
              </a:r>
            </a:p>
          </p:txBody>
        </p:sp>
        <p:sp>
          <p:nvSpPr>
            <p:cNvPr id="105" name="Rectangle 14"/>
            <p:cNvSpPr>
              <a:spLocks noChangeArrowheads="1"/>
            </p:cNvSpPr>
            <p:nvPr>
              <p:custDataLst>
                <p:tags r:id="rId60"/>
              </p:custDataLst>
            </p:nvPr>
          </p:nvSpPr>
          <p:spPr bwMode="auto">
            <a:xfrm>
              <a:off x="4754880" y="3053351"/>
              <a:ext cx="537327"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0x00</a:t>
              </a:r>
            </a:p>
          </p:txBody>
        </p:sp>
        <p:sp>
          <p:nvSpPr>
            <p:cNvPr id="103" name="Rectangle 14"/>
            <p:cNvSpPr>
              <a:spLocks noChangeArrowheads="1"/>
            </p:cNvSpPr>
            <p:nvPr>
              <p:custDataLst>
                <p:tags r:id="rId61"/>
              </p:custDataLst>
            </p:nvPr>
          </p:nvSpPr>
          <p:spPr bwMode="auto">
            <a:xfrm>
              <a:off x="5303528" y="3053351"/>
              <a:ext cx="537327"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0x01</a:t>
              </a:r>
            </a:p>
          </p:txBody>
        </p:sp>
        <p:sp>
          <p:nvSpPr>
            <p:cNvPr id="101" name="Rectangle 14"/>
            <p:cNvSpPr>
              <a:spLocks noChangeArrowheads="1"/>
            </p:cNvSpPr>
            <p:nvPr>
              <p:custDataLst>
                <p:tags r:id="rId62"/>
              </p:custDataLst>
            </p:nvPr>
          </p:nvSpPr>
          <p:spPr bwMode="auto">
            <a:xfrm>
              <a:off x="5836928" y="3053351"/>
              <a:ext cx="537327"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0x02</a:t>
              </a:r>
            </a:p>
          </p:txBody>
        </p:sp>
        <p:sp>
          <p:nvSpPr>
            <p:cNvPr id="99" name="Rectangle 14"/>
            <p:cNvSpPr>
              <a:spLocks noChangeArrowheads="1"/>
            </p:cNvSpPr>
            <p:nvPr>
              <p:custDataLst>
                <p:tags r:id="rId63"/>
              </p:custDataLst>
            </p:nvPr>
          </p:nvSpPr>
          <p:spPr bwMode="auto">
            <a:xfrm>
              <a:off x="6352654" y="3053351"/>
              <a:ext cx="537327"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0x03</a:t>
              </a:r>
            </a:p>
          </p:txBody>
        </p:sp>
      </p:grpSp>
      <p:grpSp>
        <p:nvGrpSpPr>
          <p:cNvPr id="23" name="Group 22">
            <a:extLst>
              <a:ext uri="{FF2B5EF4-FFF2-40B4-BE49-F238E27FC236}">
                <a16:creationId xmlns:a16="http://schemas.microsoft.com/office/drawing/2014/main" id="{DEA02641-BE04-4303-8EB4-FDA812A6F39B}"/>
              </a:ext>
            </a:extLst>
          </p:cNvPr>
          <p:cNvGrpSpPr/>
          <p:nvPr/>
        </p:nvGrpSpPr>
        <p:grpSpPr>
          <a:xfrm>
            <a:off x="4922531" y="3364992"/>
            <a:ext cx="3725540" cy="224135"/>
            <a:chOff x="4922531" y="6470088"/>
            <a:chExt cx="3725540" cy="224135"/>
          </a:xfrm>
        </p:grpSpPr>
        <p:cxnSp>
          <p:nvCxnSpPr>
            <p:cNvPr id="114" name="Straight Arrow Connector 113"/>
            <p:cNvCxnSpPr>
              <a:stCxn id="113" idx="2"/>
            </p:cNvCxnSpPr>
            <p:nvPr>
              <p:custDataLst>
                <p:tags r:id="rId48"/>
              </p:custDataLst>
            </p:nvPr>
          </p:nvCxnSpPr>
          <p:spPr bwMode="auto">
            <a:xfrm flipH="1">
              <a:off x="6949284" y="6470088"/>
              <a:ext cx="101013" cy="224135"/>
            </a:xfrm>
            <a:prstGeom prst="straightConnector1">
              <a:avLst/>
            </a:prstGeom>
            <a:noFill/>
            <a:ln w="25400" cap="flat" cmpd="sng" algn="ctr">
              <a:solidFill>
                <a:srgbClr val="CC0000"/>
              </a:solidFill>
              <a:prstDash val="solid"/>
              <a:round/>
              <a:headEnd type="none" w="med" len="med"/>
              <a:tailEnd type="arrow"/>
            </a:ln>
            <a:effectLst/>
          </p:spPr>
        </p:cxnSp>
        <p:cxnSp>
          <p:nvCxnSpPr>
            <p:cNvPr id="112" name="Straight Arrow Connector 111"/>
            <p:cNvCxnSpPr>
              <a:stCxn id="111" idx="2"/>
            </p:cNvCxnSpPr>
            <p:nvPr>
              <p:custDataLst>
                <p:tags r:id="rId49"/>
              </p:custDataLst>
            </p:nvPr>
          </p:nvCxnSpPr>
          <p:spPr bwMode="auto">
            <a:xfrm flipH="1">
              <a:off x="7482684" y="6470088"/>
              <a:ext cx="116261" cy="224135"/>
            </a:xfrm>
            <a:prstGeom prst="straightConnector1">
              <a:avLst/>
            </a:prstGeom>
            <a:noFill/>
            <a:ln w="25400" cap="flat" cmpd="sng" algn="ctr">
              <a:solidFill>
                <a:srgbClr val="CC0000"/>
              </a:solidFill>
              <a:prstDash val="solid"/>
              <a:round/>
              <a:headEnd type="none" w="med" len="med"/>
              <a:tailEnd type="arrow"/>
            </a:ln>
            <a:effectLst/>
          </p:spPr>
        </p:cxnSp>
        <p:cxnSp>
          <p:nvCxnSpPr>
            <p:cNvPr id="110" name="Straight Arrow Connector 109"/>
            <p:cNvCxnSpPr>
              <a:stCxn id="109" idx="2"/>
            </p:cNvCxnSpPr>
            <p:nvPr>
              <p:custDataLst>
                <p:tags r:id="rId50"/>
              </p:custDataLst>
            </p:nvPr>
          </p:nvCxnSpPr>
          <p:spPr bwMode="auto">
            <a:xfrm flipH="1">
              <a:off x="8016084" y="6470088"/>
              <a:ext cx="116261" cy="224135"/>
            </a:xfrm>
            <a:prstGeom prst="straightConnector1">
              <a:avLst/>
            </a:prstGeom>
            <a:noFill/>
            <a:ln w="25400" cap="flat" cmpd="sng" algn="ctr">
              <a:solidFill>
                <a:srgbClr val="CC0000"/>
              </a:solidFill>
              <a:prstDash val="solid"/>
              <a:round/>
              <a:headEnd type="none" w="med" len="med"/>
              <a:tailEnd type="arrow"/>
            </a:ln>
            <a:effectLst/>
          </p:spPr>
        </p:cxnSp>
        <p:cxnSp>
          <p:nvCxnSpPr>
            <p:cNvPr id="108" name="Straight Arrow Connector 107"/>
            <p:cNvCxnSpPr>
              <a:stCxn id="107" idx="2"/>
            </p:cNvCxnSpPr>
            <p:nvPr>
              <p:custDataLst>
                <p:tags r:id="rId51"/>
              </p:custDataLst>
            </p:nvPr>
          </p:nvCxnSpPr>
          <p:spPr bwMode="auto">
            <a:xfrm flipH="1">
              <a:off x="8549484" y="6470088"/>
              <a:ext cx="98587" cy="224135"/>
            </a:xfrm>
            <a:prstGeom prst="straightConnector1">
              <a:avLst/>
            </a:prstGeom>
            <a:noFill/>
            <a:ln w="25400" cap="flat" cmpd="sng" algn="ctr">
              <a:solidFill>
                <a:srgbClr val="CC0000"/>
              </a:solidFill>
              <a:prstDash val="solid"/>
              <a:round/>
              <a:headEnd type="none" w="med" len="med"/>
              <a:tailEnd type="arrow"/>
            </a:ln>
            <a:effectLst/>
          </p:spPr>
        </p:cxnSp>
        <p:cxnSp>
          <p:nvCxnSpPr>
            <p:cNvPr id="106" name="Straight Arrow Connector 105"/>
            <p:cNvCxnSpPr>
              <a:stCxn id="105" idx="2"/>
            </p:cNvCxnSpPr>
            <p:nvPr>
              <p:custDataLst>
                <p:tags r:id="rId52"/>
              </p:custDataLst>
            </p:nvPr>
          </p:nvCxnSpPr>
          <p:spPr bwMode="auto">
            <a:xfrm flipH="1">
              <a:off x="4922531" y="6470088"/>
              <a:ext cx="101013" cy="224135"/>
            </a:xfrm>
            <a:prstGeom prst="straightConnector1">
              <a:avLst/>
            </a:prstGeom>
            <a:noFill/>
            <a:ln w="25400" cap="flat" cmpd="sng" algn="ctr">
              <a:solidFill>
                <a:srgbClr val="CC0000"/>
              </a:solidFill>
              <a:prstDash val="solid"/>
              <a:round/>
              <a:headEnd type="none" w="med" len="med"/>
              <a:tailEnd type="arrow"/>
            </a:ln>
            <a:effectLst/>
          </p:spPr>
        </p:cxnSp>
        <p:cxnSp>
          <p:nvCxnSpPr>
            <p:cNvPr id="104" name="Straight Arrow Connector 103"/>
            <p:cNvCxnSpPr>
              <a:stCxn id="103" idx="2"/>
            </p:cNvCxnSpPr>
            <p:nvPr>
              <p:custDataLst>
                <p:tags r:id="rId53"/>
              </p:custDataLst>
            </p:nvPr>
          </p:nvCxnSpPr>
          <p:spPr bwMode="auto">
            <a:xfrm flipH="1">
              <a:off x="5455931" y="6470088"/>
              <a:ext cx="116261" cy="224135"/>
            </a:xfrm>
            <a:prstGeom prst="straightConnector1">
              <a:avLst/>
            </a:prstGeom>
            <a:noFill/>
            <a:ln w="25400" cap="flat" cmpd="sng" algn="ctr">
              <a:solidFill>
                <a:srgbClr val="CC0000"/>
              </a:solidFill>
              <a:prstDash val="solid"/>
              <a:round/>
              <a:headEnd type="none" w="med" len="med"/>
              <a:tailEnd type="arrow"/>
            </a:ln>
            <a:effectLst/>
          </p:spPr>
        </p:cxnSp>
        <p:cxnSp>
          <p:nvCxnSpPr>
            <p:cNvPr id="102" name="Straight Arrow Connector 101"/>
            <p:cNvCxnSpPr>
              <a:stCxn id="101" idx="2"/>
            </p:cNvCxnSpPr>
            <p:nvPr>
              <p:custDataLst>
                <p:tags r:id="rId54"/>
              </p:custDataLst>
            </p:nvPr>
          </p:nvCxnSpPr>
          <p:spPr bwMode="auto">
            <a:xfrm flipH="1">
              <a:off x="5989331" y="6470088"/>
              <a:ext cx="116261" cy="224135"/>
            </a:xfrm>
            <a:prstGeom prst="straightConnector1">
              <a:avLst/>
            </a:prstGeom>
            <a:noFill/>
            <a:ln w="25400" cap="flat" cmpd="sng" algn="ctr">
              <a:solidFill>
                <a:srgbClr val="CC0000"/>
              </a:solidFill>
              <a:prstDash val="solid"/>
              <a:round/>
              <a:headEnd type="none" w="med" len="med"/>
              <a:tailEnd type="arrow"/>
            </a:ln>
            <a:effectLst/>
          </p:spPr>
        </p:cxnSp>
        <p:cxnSp>
          <p:nvCxnSpPr>
            <p:cNvPr id="100" name="Straight Arrow Connector 99"/>
            <p:cNvCxnSpPr>
              <a:stCxn id="99" idx="2"/>
            </p:cNvCxnSpPr>
            <p:nvPr>
              <p:custDataLst>
                <p:tags r:id="rId55"/>
              </p:custDataLst>
            </p:nvPr>
          </p:nvCxnSpPr>
          <p:spPr bwMode="auto">
            <a:xfrm flipH="1">
              <a:off x="6522731" y="6470088"/>
              <a:ext cx="98587" cy="224135"/>
            </a:xfrm>
            <a:prstGeom prst="straightConnector1">
              <a:avLst/>
            </a:prstGeom>
            <a:noFill/>
            <a:ln w="25400" cap="flat" cmpd="sng" algn="ctr">
              <a:solidFill>
                <a:srgbClr val="CC0000"/>
              </a:solidFill>
              <a:prstDash val="solid"/>
              <a:round/>
              <a:headEnd type="none" w="med" len="med"/>
              <a:tailEnd type="arrow"/>
            </a:ln>
            <a:effectLst/>
          </p:spPr>
        </p:cxnSp>
      </p:grpSp>
      <p:grpSp>
        <p:nvGrpSpPr>
          <p:cNvPr id="160" name="Group 159">
            <a:extLst>
              <a:ext uri="{FF2B5EF4-FFF2-40B4-BE49-F238E27FC236}">
                <a16:creationId xmlns:a16="http://schemas.microsoft.com/office/drawing/2014/main" id="{F878B595-627B-409A-965F-090FDE01BF97}"/>
              </a:ext>
            </a:extLst>
          </p:cNvPr>
          <p:cNvGrpSpPr/>
          <p:nvPr/>
        </p:nvGrpSpPr>
        <p:grpSpPr>
          <a:xfrm>
            <a:off x="4709160" y="3429000"/>
            <a:ext cx="4023360" cy="3054096"/>
            <a:chOff x="4206240" y="2980944"/>
            <a:chExt cx="4023360" cy="3054096"/>
          </a:xfrm>
        </p:grpSpPr>
        <p:sp>
          <p:nvSpPr>
            <p:cNvPr id="161" name="Rectangle 11">
              <a:extLst>
                <a:ext uri="{FF2B5EF4-FFF2-40B4-BE49-F238E27FC236}">
                  <a16:creationId xmlns:a16="http://schemas.microsoft.com/office/drawing/2014/main" id="{9FAF9D25-CBD3-4282-906C-A4477083DC18}"/>
                </a:ext>
              </a:extLst>
            </p:cNvPr>
            <p:cNvSpPr>
              <a:spLocks noChangeArrowheads="1"/>
            </p:cNvSpPr>
            <p:nvPr>
              <p:custDataLst>
                <p:tags r:id="rId31"/>
              </p:custDataLst>
            </p:nvPr>
          </p:nvSpPr>
          <p:spPr bwMode="auto">
            <a:xfrm>
              <a:off x="4206240" y="5724870"/>
              <a:ext cx="402336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cxnSp>
          <p:nvCxnSpPr>
            <p:cNvPr id="162" name="Straight Connector 161">
              <a:extLst>
                <a:ext uri="{FF2B5EF4-FFF2-40B4-BE49-F238E27FC236}">
                  <a16:creationId xmlns:a16="http://schemas.microsoft.com/office/drawing/2014/main" id="{F769F507-1565-4E59-AE9B-DF32F8F3E688}"/>
                </a:ext>
              </a:extLst>
            </p:cNvPr>
            <p:cNvCxnSpPr/>
            <p:nvPr>
              <p:custDataLst>
                <p:tags r:id="rId32"/>
              </p:custDataLst>
            </p:nvPr>
          </p:nvCxnSpPr>
          <p:spPr bwMode="auto">
            <a:xfrm>
              <a:off x="4709160" y="2980944"/>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163" name="Straight Connector 162">
              <a:extLst>
                <a:ext uri="{FF2B5EF4-FFF2-40B4-BE49-F238E27FC236}">
                  <a16:creationId xmlns:a16="http://schemas.microsoft.com/office/drawing/2014/main" id="{339B5C08-632E-4E72-AE31-E45405E671C6}"/>
                </a:ext>
              </a:extLst>
            </p:cNvPr>
            <p:cNvCxnSpPr/>
            <p:nvPr>
              <p:custDataLst>
                <p:tags r:id="rId33"/>
              </p:custDataLst>
            </p:nvPr>
          </p:nvCxnSpPr>
          <p:spPr bwMode="auto">
            <a:xfrm>
              <a:off x="5212080" y="2980944"/>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164" name="Straight Connector 163">
              <a:extLst>
                <a:ext uri="{FF2B5EF4-FFF2-40B4-BE49-F238E27FC236}">
                  <a16:creationId xmlns:a16="http://schemas.microsoft.com/office/drawing/2014/main" id="{3E03F2E3-F406-4382-9F25-6904E010987F}"/>
                </a:ext>
              </a:extLst>
            </p:cNvPr>
            <p:cNvCxnSpPr/>
            <p:nvPr>
              <p:custDataLst>
                <p:tags r:id="rId34"/>
              </p:custDataLst>
            </p:nvPr>
          </p:nvCxnSpPr>
          <p:spPr bwMode="auto">
            <a:xfrm>
              <a:off x="5715000" y="2980944"/>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165" name="Straight Connector 164">
              <a:extLst>
                <a:ext uri="{FF2B5EF4-FFF2-40B4-BE49-F238E27FC236}">
                  <a16:creationId xmlns:a16="http://schemas.microsoft.com/office/drawing/2014/main" id="{6304A947-8F6F-40C0-B7B0-8631BA548968}"/>
                </a:ext>
              </a:extLst>
            </p:cNvPr>
            <p:cNvCxnSpPr/>
            <p:nvPr>
              <p:custDataLst>
                <p:tags r:id="rId35"/>
              </p:custDataLst>
            </p:nvPr>
          </p:nvCxnSpPr>
          <p:spPr bwMode="auto">
            <a:xfrm>
              <a:off x="7726680" y="2980944"/>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166" name="Straight Connector 165">
              <a:extLst>
                <a:ext uri="{FF2B5EF4-FFF2-40B4-BE49-F238E27FC236}">
                  <a16:creationId xmlns:a16="http://schemas.microsoft.com/office/drawing/2014/main" id="{64E95057-FE7B-41DB-8495-7E7076BED86C}"/>
                </a:ext>
              </a:extLst>
            </p:cNvPr>
            <p:cNvCxnSpPr/>
            <p:nvPr>
              <p:custDataLst>
                <p:tags r:id="rId36"/>
              </p:custDataLst>
            </p:nvPr>
          </p:nvCxnSpPr>
          <p:spPr bwMode="auto">
            <a:xfrm>
              <a:off x="6217920" y="2980944"/>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167" name="Straight Connector 166">
              <a:extLst>
                <a:ext uri="{FF2B5EF4-FFF2-40B4-BE49-F238E27FC236}">
                  <a16:creationId xmlns:a16="http://schemas.microsoft.com/office/drawing/2014/main" id="{E70B7FE9-4DD2-4231-AEBB-1D5F413C4112}"/>
                </a:ext>
              </a:extLst>
            </p:cNvPr>
            <p:cNvCxnSpPr/>
            <p:nvPr>
              <p:custDataLst>
                <p:tags r:id="rId37"/>
              </p:custDataLst>
            </p:nvPr>
          </p:nvCxnSpPr>
          <p:spPr bwMode="auto">
            <a:xfrm>
              <a:off x="6720840" y="2980944"/>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168" name="Straight Connector 167">
              <a:extLst>
                <a:ext uri="{FF2B5EF4-FFF2-40B4-BE49-F238E27FC236}">
                  <a16:creationId xmlns:a16="http://schemas.microsoft.com/office/drawing/2014/main" id="{40E551A1-CED6-4D9D-893C-DABA95FC0EA7}"/>
                </a:ext>
              </a:extLst>
            </p:cNvPr>
            <p:cNvCxnSpPr/>
            <p:nvPr>
              <p:custDataLst>
                <p:tags r:id="rId38"/>
              </p:custDataLst>
            </p:nvPr>
          </p:nvCxnSpPr>
          <p:spPr bwMode="auto">
            <a:xfrm>
              <a:off x="7223760" y="2980944"/>
              <a:ext cx="0" cy="3054096"/>
            </a:xfrm>
            <a:prstGeom prst="line">
              <a:avLst/>
            </a:prstGeom>
            <a:noFill/>
            <a:ln w="25400" cap="flat" cmpd="sng" algn="ctr">
              <a:solidFill>
                <a:srgbClr val="00B050"/>
              </a:solidFill>
              <a:prstDash val="sysDash"/>
              <a:round/>
              <a:headEnd type="none" w="med" len="med"/>
              <a:tailEnd type="none" w="med" len="med"/>
            </a:ln>
            <a:effectLst/>
          </p:spPr>
        </p:cxnSp>
        <p:sp>
          <p:nvSpPr>
            <p:cNvPr id="169" name="Rectangle 9">
              <a:extLst>
                <a:ext uri="{FF2B5EF4-FFF2-40B4-BE49-F238E27FC236}">
                  <a16:creationId xmlns:a16="http://schemas.microsoft.com/office/drawing/2014/main" id="{E46DE28E-5AE5-408B-A8E2-94B32A0F2300}"/>
                </a:ext>
              </a:extLst>
            </p:cNvPr>
            <p:cNvSpPr>
              <a:spLocks noChangeArrowheads="1"/>
            </p:cNvSpPr>
            <p:nvPr>
              <p:custDataLst>
                <p:tags r:id="rId39"/>
              </p:custDataLst>
            </p:nvPr>
          </p:nvSpPr>
          <p:spPr bwMode="auto">
            <a:xfrm>
              <a:off x="4206240" y="51152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70" name="Rectangle 2">
              <a:extLst>
                <a:ext uri="{FF2B5EF4-FFF2-40B4-BE49-F238E27FC236}">
                  <a16:creationId xmlns:a16="http://schemas.microsoft.com/office/drawing/2014/main" id="{4004AE87-3D08-4255-AD6C-07D3734DA9E4}"/>
                </a:ext>
              </a:extLst>
            </p:cNvPr>
            <p:cNvSpPr>
              <a:spLocks noChangeArrowheads="1"/>
            </p:cNvSpPr>
            <p:nvPr>
              <p:custDataLst>
                <p:tags r:id="rId40"/>
              </p:custDataLst>
            </p:nvPr>
          </p:nvSpPr>
          <p:spPr bwMode="auto">
            <a:xfrm>
              <a:off x="4206240" y="29816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71" name="Rectangle 3">
              <a:extLst>
                <a:ext uri="{FF2B5EF4-FFF2-40B4-BE49-F238E27FC236}">
                  <a16:creationId xmlns:a16="http://schemas.microsoft.com/office/drawing/2014/main" id="{ECE630C9-F29F-40C2-B8B5-EE42FA02BD17}"/>
                </a:ext>
              </a:extLst>
            </p:cNvPr>
            <p:cNvSpPr>
              <a:spLocks noChangeArrowheads="1"/>
            </p:cNvSpPr>
            <p:nvPr>
              <p:custDataLst>
                <p:tags r:id="rId41"/>
              </p:custDataLst>
            </p:nvPr>
          </p:nvSpPr>
          <p:spPr bwMode="auto">
            <a:xfrm>
              <a:off x="4206240" y="32864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72" name="Rectangle 4">
              <a:extLst>
                <a:ext uri="{FF2B5EF4-FFF2-40B4-BE49-F238E27FC236}">
                  <a16:creationId xmlns:a16="http://schemas.microsoft.com/office/drawing/2014/main" id="{EDAB0DC3-B0CC-4A23-856B-758141969460}"/>
                </a:ext>
              </a:extLst>
            </p:cNvPr>
            <p:cNvSpPr>
              <a:spLocks noChangeArrowheads="1"/>
            </p:cNvSpPr>
            <p:nvPr>
              <p:custDataLst>
                <p:tags r:id="rId42"/>
              </p:custDataLst>
            </p:nvPr>
          </p:nvSpPr>
          <p:spPr bwMode="auto">
            <a:xfrm>
              <a:off x="4206240" y="35912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73" name="Rectangle 5">
              <a:extLst>
                <a:ext uri="{FF2B5EF4-FFF2-40B4-BE49-F238E27FC236}">
                  <a16:creationId xmlns:a16="http://schemas.microsoft.com/office/drawing/2014/main" id="{3FA6BF79-4485-47F1-89D8-02D350A79EF2}"/>
                </a:ext>
              </a:extLst>
            </p:cNvPr>
            <p:cNvSpPr>
              <a:spLocks noChangeArrowheads="1"/>
            </p:cNvSpPr>
            <p:nvPr>
              <p:custDataLst>
                <p:tags r:id="rId43"/>
              </p:custDataLst>
            </p:nvPr>
          </p:nvSpPr>
          <p:spPr bwMode="auto">
            <a:xfrm>
              <a:off x="4206240" y="38960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74" name="Rectangle 6">
              <a:extLst>
                <a:ext uri="{FF2B5EF4-FFF2-40B4-BE49-F238E27FC236}">
                  <a16:creationId xmlns:a16="http://schemas.microsoft.com/office/drawing/2014/main" id="{F3FB6F28-3A14-4F48-9A0E-EBD83CA203C2}"/>
                </a:ext>
              </a:extLst>
            </p:cNvPr>
            <p:cNvSpPr>
              <a:spLocks noChangeArrowheads="1"/>
            </p:cNvSpPr>
            <p:nvPr>
              <p:custDataLst>
                <p:tags r:id="rId44"/>
              </p:custDataLst>
            </p:nvPr>
          </p:nvSpPr>
          <p:spPr bwMode="auto">
            <a:xfrm>
              <a:off x="4206240" y="42008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75" name="Rectangle 7">
              <a:extLst>
                <a:ext uri="{FF2B5EF4-FFF2-40B4-BE49-F238E27FC236}">
                  <a16:creationId xmlns:a16="http://schemas.microsoft.com/office/drawing/2014/main" id="{7C07740F-66A6-497C-8BAE-7B06985D7BF1}"/>
                </a:ext>
              </a:extLst>
            </p:cNvPr>
            <p:cNvSpPr>
              <a:spLocks noChangeArrowheads="1"/>
            </p:cNvSpPr>
            <p:nvPr>
              <p:custDataLst>
                <p:tags r:id="rId45"/>
              </p:custDataLst>
            </p:nvPr>
          </p:nvSpPr>
          <p:spPr bwMode="auto">
            <a:xfrm>
              <a:off x="4206240" y="45056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76" name="Rectangle 8">
              <a:extLst>
                <a:ext uri="{FF2B5EF4-FFF2-40B4-BE49-F238E27FC236}">
                  <a16:creationId xmlns:a16="http://schemas.microsoft.com/office/drawing/2014/main" id="{41213CA2-B3A3-4537-836E-1AB0B6154416}"/>
                </a:ext>
              </a:extLst>
            </p:cNvPr>
            <p:cNvSpPr>
              <a:spLocks noChangeArrowheads="1"/>
            </p:cNvSpPr>
            <p:nvPr>
              <p:custDataLst>
                <p:tags r:id="rId46"/>
              </p:custDataLst>
            </p:nvPr>
          </p:nvSpPr>
          <p:spPr bwMode="auto">
            <a:xfrm>
              <a:off x="4206240" y="48104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77" name="Rectangle 10">
              <a:extLst>
                <a:ext uri="{FF2B5EF4-FFF2-40B4-BE49-F238E27FC236}">
                  <a16:creationId xmlns:a16="http://schemas.microsoft.com/office/drawing/2014/main" id="{33C0A10F-DDD7-43D8-BE0B-578A623CDB30}"/>
                </a:ext>
              </a:extLst>
            </p:cNvPr>
            <p:cNvSpPr>
              <a:spLocks noChangeArrowheads="1"/>
            </p:cNvSpPr>
            <p:nvPr>
              <p:custDataLst>
                <p:tags r:id="rId47"/>
              </p:custDataLst>
            </p:nvPr>
          </p:nvSpPr>
          <p:spPr bwMode="auto">
            <a:xfrm>
              <a:off x="4206240" y="54200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grpSp>
      <p:grpSp>
        <p:nvGrpSpPr>
          <p:cNvPr id="29" name="Group 28">
            <a:extLst>
              <a:ext uri="{FF2B5EF4-FFF2-40B4-BE49-F238E27FC236}">
                <a16:creationId xmlns:a16="http://schemas.microsoft.com/office/drawing/2014/main" id="{E95C2D35-D206-4C30-BA38-60385DAB930D}"/>
              </a:ext>
            </a:extLst>
          </p:cNvPr>
          <p:cNvGrpSpPr/>
          <p:nvPr/>
        </p:nvGrpSpPr>
        <p:grpSpPr>
          <a:xfrm>
            <a:off x="4768238" y="3886200"/>
            <a:ext cx="4155442" cy="453687"/>
            <a:chOff x="4768238" y="3931920"/>
            <a:chExt cx="4155442" cy="453687"/>
          </a:xfrm>
        </p:grpSpPr>
        <p:grpSp>
          <p:nvGrpSpPr>
            <p:cNvPr id="28" name="Group 27">
              <a:extLst>
                <a:ext uri="{FF2B5EF4-FFF2-40B4-BE49-F238E27FC236}">
                  <a16:creationId xmlns:a16="http://schemas.microsoft.com/office/drawing/2014/main" id="{40041D22-8D4C-4ED8-B625-5454CBA4C9B9}"/>
                </a:ext>
              </a:extLst>
            </p:cNvPr>
            <p:cNvGrpSpPr/>
            <p:nvPr/>
          </p:nvGrpSpPr>
          <p:grpSpPr>
            <a:xfrm>
              <a:off x="4768238" y="4077830"/>
              <a:ext cx="4155442" cy="307777"/>
              <a:chOff x="4768238" y="4077830"/>
              <a:chExt cx="4155442" cy="307777"/>
            </a:xfrm>
          </p:grpSpPr>
          <p:sp>
            <p:nvSpPr>
              <p:cNvPr id="139" name="Rectangle 14">
                <a:extLst>
                  <a:ext uri="{FF2B5EF4-FFF2-40B4-BE49-F238E27FC236}">
                    <a16:creationId xmlns:a16="http://schemas.microsoft.com/office/drawing/2014/main" id="{C2FE9E28-0395-41ED-B30E-F60E8B54F8EE}"/>
                  </a:ext>
                </a:extLst>
              </p:cNvPr>
              <p:cNvSpPr>
                <a:spLocks noChangeArrowheads="1"/>
              </p:cNvSpPr>
              <p:nvPr>
                <p:custDataLst>
                  <p:tags r:id="rId23"/>
                </p:custDataLst>
              </p:nvPr>
            </p:nvSpPr>
            <p:spPr bwMode="auto">
              <a:xfrm>
                <a:off x="6794991" y="4077830"/>
                <a:ext cx="543739"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0x0C</a:t>
                </a:r>
              </a:p>
            </p:txBody>
          </p:sp>
          <p:sp>
            <p:nvSpPr>
              <p:cNvPr id="137" name="Rectangle 14">
                <a:extLst>
                  <a:ext uri="{FF2B5EF4-FFF2-40B4-BE49-F238E27FC236}">
                    <a16:creationId xmlns:a16="http://schemas.microsoft.com/office/drawing/2014/main" id="{16896608-92E3-40AE-B899-99D28AE2A7B9}"/>
                  </a:ext>
                </a:extLst>
              </p:cNvPr>
              <p:cNvSpPr>
                <a:spLocks noChangeArrowheads="1"/>
              </p:cNvSpPr>
              <p:nvPr>
                <p:custDataLst>
                  <p:tags r:id="rId24"/>
                </p:custDataLst>
              </p:nvPr>
            </p:nvSpPr>
            <p:spPr bwMode="auto">
              <a:xfrm>
                <a:off x="7343639" y="4077830"/>
                <a:ext cx="562975"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0x0D</a:t>
                </a:r>
              </a:p>
            </p:txBody>
          </p:sp>
          <p:sp>
            <p:nvSpPr>
              <p:cNvPr id="135" name="Rectangle 14">
                <a:extLst>
                  <a:ext uri="{FF2B5EF4-FFF2-40B4-BE49-F238E27FC236}">
                    <a16:creationId xmlns:a16="http://schemas.microsoft.com/office/drawing/2014/main" id="{8D49E90D-A7D7-448A-84F6-D92CCD2BBFF4}"/>
                  </a:ext>
                </a:extLst>
              </p:cNvPr>
              <p:cNvSpPr>
                <a:spLocks noChangeArrowheads="1"/>
              </p:cNvSpPr>
              <p:nvPr>
                <p:custDataLst>
                  <p:tags r:id="rId25"/>
                </p:custDataLst>
              </p:nvPr>
            </p:nvSpPr>
            <p:spPr bwMode="auto">
              <a:xfrm>
                <a:off x="7877039" y="4077830"/>
                <a:ext cx="537327"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0x0E</a:t>
                </a:r>
              </a:p>
            </p:txBody>
          </p:sp>
          <p:sp>
            <p:nvSpPr>
              <p:cNvPr id="133" name="Rectangle 14">
                <a:extLst>
                  <a:ext uri="{FF2B5EF4-FFF2-40B4-BE49-F238E27FC236}">
                    <a16:creationId xmlns:a16="http://schemas.microsoft.com/office/drawing/2014/main" id="{8D485AE3-75F0-4A26-8C2B-761CCA684995}"/>
                  </a:ext>
                </a:extLst>
              </p:cNvPr>
              <p:cNvSpPr>
                <a:spLocks noChangeArrowheads="1"/>
              </p:cNvSpPr>
              <p:nvPr>
                <p:custDataLst>
                  <p:tags r:id="rId26"/>
                </p:custDataLst>
              </p:nvPr>
            </p:nvSpPr>
            <p:spPr bwMode="auto">
              <a:xfrm>
                <a:off x="8392765" y="4077830"/>
                <a:ext cx="530915"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0x0F</a:t>
                </a:r>
              </a:p>
            </p:txBody>
          </p:sp>
          <p:sp>
            <p:nvSpPr>
              <p:cNvPr id="131" name="Rectangle 14">
                <a:extLst>
                  <a:ext uri="{FF2B5EF4-FFF2-40B4-BE49-F238E27FC236}">
                    <a16:creationId xmlns:a16="http://schemas.microsoft.com/office/drawing/2014/main" id="{1EE0C53A-C3FE-4191-86EF-FBB6170AA95C}"/>
                  </a:ext>
                </a:extLst>
              </p:cNvPr>
              <p:cNvSpPr>
                <a:spLocks noChangeArrowheads="1"/>
              </p:cNvSpPr>
              <p:nvPr>
                <p:custDataLst>
                  <p:tags r:id="rId27"/>
                </p:custDataLst>
              </p:nvPr>
            </p:nvSpPr>
            <p:spPr bwMode="auto">
              <a:xfrm>
                <a:off x="4768238" y="4077830"/>
                <a:ext cx="540533"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0x08</a:t>
                </a:r>
              </a:p>
            </p:txBody>
          </p:sp>
          <p:sp>
            <p:nvSpPr>
              <p:cNvPr id="129" name="Rectangle 14">
                <a:extLst>
                  <a:ext uri="{FF2B5EF4-FFF2-40B4-BE49-F238E27FC236}">
                    <a16:creationId xmlns:a16="http://schemas.microsoft.com/office/drawing/2014/main" id="{F9A5A689-AD99-4392-B136-FB4759618219}"/>
                  </a:ext>
                </a:extLst>
              </p:cNvPr>
              <p:cNvSpPr>
                <a:spLocks noChangeArrowheads="1"/>
              </p:cNvSpPr>
              <p:nvPr>
                <p:custDataLst>
                  <p:tags r:id="rId28"/>
                </p:custDataLst>
              </p:nvPr>
            </p:nvSpPr>
            <p:spPr bwMode="auto">
              <a:xfrm>
                <a:off x="5316886" y="4077830"/>
                <a:ext cx="540533"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0x09</a:t>
                </a:r>
              </a:p>
            </p:txBody>
          </p:sp>
          <p:sp>
            <p:nvSpPr>
              <p:cNvPr id="127" name="Rectangle 14">
                <a:extLst>
                  <a:ext uri="{FF2B5EF4-FFF2-40B4-BE49-F238E27FC236}">
                    <a16:creationId xmlns:a16="http://schemas.microsoft.com/office/drawing/2014/main" id="{33770086-527F-47C0-9600-C6FBCCE1DF8E}"/>
                  </a:ext>
                </a:extLst>
              </p:cNvPr>
              <p:cNvSpPr>
                <a:spLocks noChangeArrowheads="1"/>
              </p:cNvSpPr>
              <p:nvPr>
                <p:custDataLst>
                  <p:tags r:id="rId29"/>
                </p:custDataLst>
              </p:nvPr>
            </p:nvSpPr>
            <p:spPr bwMode="auto">
              <a:xfrm>
                <a:off x="5850286" y="4077830"/>
                <a:ext cx="558166"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0x0A</a:t>
                </a:r>
              </a:p>
            </p:txBody>
          </p:sp>
          <p:sp>
            <p:nvSpPr>
              <p:cNvPr id="125" name="Rectangle 14">
                <a:extLst>
                  <a:ext uri="{FF2B5EF4-FFF2-40B4-BE49-F238E27FC236}">
                    <a16:creationId xmlns:a16="http://schemas.microsoft.com/office/drawing/2014/main" id="{C8E40673-254B-451D-950E-826859EC0118}"/>
                  </a:ext>
                </a:extLst>
              </p:cNvPr>
              <p:cNvSpPr>
                <a:spLocks noChangeArrowheads="1"/>
              </p:cNvSpPr>
              <p:nvPr>
                <p:custDataLst>
                  <p:tags r:id="rId30"/>
                </p:custDataLst>
              </p:nvPr>
            </p:nvSpPr>
            <p:spPr bwMode="auto">
              <a:xfrm>
                <a:off x="6366012" y="4077830"/>
                <a:ext cx="550151" cy="307777"/>
              </a:xfrm>
              <a:prstGeom prst="rect">
                <a:avLst/>
              </a:prstGeom>
              <a:noFill/>
              <a:ln w="25400">
                <a:noFill/>
                <a:miter lim="800000"/>
                <a:headEnd/>
                <a:tailEnd/>
              </a:ln>
            </p:spPr>
            <p:txBody>
              <a:bodyPr wrap="none">
                <a:spAutoFit/>
              </a:bodyPr>
              <a:lstStyle/>
              <a:p>
                <a:pPr>
                  <a:lnSpc>
                    <a:spcPct val="100000"/>
                  </a:lnSpc>
                </a:pPr>
                <a:r>
                  <a:rPr lang="en-US" sz="1400" dirty="0">
                    <a:latin typeface="Calibri" panose="020F0502020204030204" pitchFamily="34" charset="0"/>
                    <a:cs typeface="Calibri" panose="020F0502020204030204" pitchFamily="34" charset="0"/>
                  </a:rPr>
                  <a:t>0x0B</a:t>
                </a:r>
              </a:p>
            </p:txBody>
          </p:sp>
        </p:grpSp>
        <p:grpSp>
          <p:nvGrpSpPr>
            <p:cNvPr id="22" name="Group 21">
              <a:extLst>
                <a:ext uri="{FF2B5EF4-FFF2-40B4-BE49-F238E27FC236}">
                  <a16:creationId xmlns:a16="http://schemas.microsoft.com/office/drawing/2014/main" id="{16A3A193-E758-4E5E-B025-06992441C0DF}"/>
                </a:ext>
              </a:extLst>
            </p:cNvPr>
            <p:cNvGrpSpPr/>
            <p:nvPr/>
          </p:nvGrpSpPr>
          <p:grpSpPr>
            <a:xfrm flipV="1">
              <a:off x="4935891" y="3931920"/>
              <a:ext cx="3722332" cy="224135"/>
              <a:chOff x="4935891" y="4385607"/>
              <a:chExt cx="3722332" cy="224135"/>
            </a:xfrm>
          </p:grpSpPr>
          <p:cxnSp>
            <p:nvCxnSpPr>
              <p:cNvPr id="140" name="Straight Arrow Connector 139">
                <a:extLst>
                  <a:ext uri="{FF2B5EF4-FFF2-40B4-BE49-F238E27FC236}">
                    <a16:creationId xmlns:a16="http://schemas.microsoft.com/office/drawing/2014/main" id="{ECE2C6AD-4082-48C8-8076-DFACC66E16F5}"/>
                  </a:ext>
                </a:extLst>
              </p:cNvPr>
              <p:cNvCxnSpPr>
                <a:cxnSpLocks/>
                <a:stCxn id="139" idx="2"/>
              </p:cNvCxnSpPr>
              <p:nvPr>
                <p:custDataLst>
                  <p:tags r:id="rId15"/>
                </p:custDataLst>
              </p:nvPr>
            </p:nvCxnSpPr>
            <p:spPr bwMode="auto">
              <a:xfrm flipH="1">
                <a:off x="6962644" y="4385607"/>
                <a:ext cx="104217" cy="224135"/>
              </a:xfrm>
              <a:prstGeom prst="straightConnector1">
                <a:avLst/>
              </a:prstGeom>
              <a:noFill/>
              <a:ln w="25400" cap="flat" cmpd="sng" algn="ctr">
                <a:solidFill>
                  <a:srgbClr val="CC0000"/>
                </a:solidFill>
                <a:prstDash val="solid"/>
                <a:round/>
                <a:headEnd type="none" w="med" len="med"/>
                <a:tailEnd type="arrow"/>
              </a:ln>
              <a:effectLst/>
            </p:spPr>
          </p:cxnSp>
          <p:cxnSp>
            <p:nvCxnSpPr>
              <p:cNvPr id="138" name="Straight Arrow Connector 137">
                <a:extLst>
                  <a:ext uri="{FF2B5EF4-FFF2-40B4-BE49-F238E27FC236}">
                    <a16:creationId xmlns:a16="http://schemas.microsoft.com/office/drawing/2014/main" id="{FC0100FF-5E20-4CFE-9A20-B695DCE591A3}"/>
                  </a:ext>
                </a:extLst>
              </p:cNvPr>
              <p:cNvCxnSpPr>
                <a:cxnSpLocks/>
                <a:stCxn id="137" idx="2"/>
              </p:cNvCxnSpPr>
              <p:nvPr>
                <p:custDataLst>
                  <p:tags r:id="rId16"/>
                </p:custDataLst>
              </p:nvPr>
            </p:nvCxnSpPr>
            <p:spPr bwMode="auto">
              <a:xfrm flipH="1">
                <a:off x="7496044" y="4385607"/>
                <a:ext cx="129083" cy="224135"/>
              </a:xfrm>
              <a:prstGeom prst="straightConnector1">
                <a:avLst/>
              </a:prstGeom>
              <a:noFill/>
              <a:ln w="25400" cap="flat" cmpd="sng" algn="ctr">
                <a:solidFill>
                  <a:srgbClr val="CC0000"/>
                </a:solidFill>
                <a:prstDash val="solid"/>
                <a:round/>
                <a:headEnd type="none" w="med" len="med"/>
                <a:tailEnd type="arrow"/>
              </a:ln>
              <a:effectLst/>
            </p:spPr>
          </p:cxnSp>
          <p:cxnSp>
            <p:nvCxnSpPr>
              <p:cNvPr id="136" name="Straight Arrow Connector 135">
                <a:extLst>
                  <a:ext uri="{FF2B5EF4-FFF2-40B4-BE49-F238E27FC236}">
                    <a16:creationId xmlns:a16="http://schemas.microsoft.com/office/drawing/2014/main" id="{6CB7C0D9-205B-48FE-A3A6-BF0922880350}"/>
                  </a:ext>
                </a:extLst>
              </p:cNvPr>
              <p:cNvCxnSpPr>
                <a:cxnSpLocks/>
                <a:stCxn id="135" idx="2"/>
              </p:cNvCxnSpPr>
              <p:nvPr>
                <p:custDataLst>
                  <p:tags r:id="rId17"/>
                </p:custDataLst>
              </p:nvPr>
            </p:nvCxnSpPr>
            <p:spPr bwMode="auto">
              <a:xfrm flipH="1">
                <a:off x="8029444" y="4385607"/>
                <a:ext cx="116259" cy="224135"/>
              </a:xfrm>
              <a:prstGeom prst="straightConnector1">
                <a:avLst/>
              </a:prstGeom>
              <a:noFill/>
              <a:ln w="25400" cap="flat" cmpd="sng" algn="ctr">
                <a:solidFill>
                  <a:srgbClr val="CC0000"/>
                </a:solidFill>
                <a:prstDash val="solid"/>
                <a:round/>
                <a:headEnd type="none" w="med" len="med"/>
                <a:tailEnd type="arrow"/>
              </a:ln>
              <a:effectLst/>
            </p:spPr>
          </p:cxnSp>
          <p:cxnSp>
            <p:nvCxnSpPr>
              <p:cNvPr id="134" name="Straight Arrow Connector 133">
                <a:extLst>
                  <a:ext uri="{FF2B5EF4-FFF2-40B4-BE49-F238E27FC236}">
                    <a16:creationId xmlns:a16="http://schemas.microsoft.com/office/drawing/2014/main" id="{E7C1D472-EC9B-4747-AD58-6AC550935E1A}"/>
                  </a:ext>
                </a:extLst>
              </p:cNvPr>
              <p:cNvCxnSpPr>
                <a:cxnSpLocks/>
                <a:stCxn id="133" idx="2"/>
              </p:cNvCxnSpPr>
              <p:nvPr>
                <p:custDataLst>
                  <p:tags r:id="rId18"/>
                </p:custDataLst>
              </p:nvPr>
            </p:nvCxnSpPr>
            <p:spPr bwMode="auto">
              <a:xfrm flipH="1">
                <a:off x="8562844" y="4385607"/>
                <a:ext cx="95379" cy="224135"/>
              </a:xfrm>
              <a:prstGeom prst="straightConnector1">
                <a:avLst/>
              </a:prstGeom>
              <a:noFill/>
              <a:ln w="25400" cap="flat" cmpd="sng" algn="ctr">
                <a:solidFill>
                  <a:srgbClr val="CC0000"/>
                </a:solidFill>
                <a:prstDash val="solid"/>
                <a:round/>
                <a:headEnd type="none" w="med" len="med"/>
                <a:tailEnd type="arrow"/>
              </a:ln>
              <a:effectLst/>
            </p:spPr>
          </p:cxnSp>
          <p:cxnSp>
            <p:nvCxnSpPr>
              <p:cNvPr id="132" name="Straight Arrow Connector 131">
                <a:extLst>
                  <a:ext uri="{FF2B5EF4-FFF2-40B4-BE49-F238E27FC236}">
                    <a16:creationId xmlns:a16="http://schemas.microsoft.com/office/drawing/2014/main" id="{B8BDD72F-7F9B-4B65-ABD2-0B0730EC8642}"/>
                  </a:ext>
                </a:extLst>
              </p:cNvPr>
              <p:cNvCxnSpPr>
                <a:cxnSpLocks/>
                <a:stCxn id="131" idx="2"/>
              </p:cNvCxnSpPr>
              <p:nvPr>
                <p:custDataLst>
                  <p:tags r:id="rId19"/>
                </p:custDataLst>
              </p:nvPr>
            </p:nvCxnSpPr>
            <p:spPr bwMode="auto">
              <a:xfrm flipH="1">
                <a:off x="4935891" y="4385607"/>
                <a:ext cx="102614" cy="224135"/>
              </a:xfrm>
              <a:prstGeom prst="straightConnector1">
                <a:avLst/>
              </a:prstGeom>
              <a:noFill/>
              <a:ln w="25400" cap="flat" cmpd="sng" algn="ctr">
                <a:solidFill>
                  <a:srgbClr val="CC0000"/>
                </a:solidFill>
                <a:prstDash val="solid"/>
                <a:round/>
                <a:headEnd type="none" w="med" len="med"/>
                <a:tailEnd type="arrow"/>
              </a:ln>
              <a:effectLst/>
            </p:spPr>
          </p:cxnSp>
          <p:cxnSp>
            <p:nvCxnSpPr>
              <p:cNvPr id="130" name="Straight Arrow Connector 129">
                <a:extLst>
                  <a:ext uri="{FF2B5EF4-FFF2-40B4-BE49-F238E27FC236}">
                    <a16:creationId xmlns:a16="http://schemas.microsoft.com/office/drawing/2014/main" id="{588AC3E4-F7FE-4FC7-BEB6-0ED94B9D498A}"/>
                  </a:ext>
                </a:extLst>
              </p:cNvPr>
              <p:cNvCxnSpPr>
                <a:cxnSpLocks/>
                <a:stCxn id="129" idx="2"/>
              </p:cNvCxnSpPr>
              <p:nvPr>
                <p:custDataLst>
                  <p:tags r:id="rId20"/>
                </p:custDataLst>
              </p:nvPr>
            </p:nvCxnSpPr>
            <p:spPr bwMode="auto">
              <a:xfrm flipH="1">
                <a:off x="5469291" y="4385607"/>
                <a:ext cx="117862" cy="224135"/>
              </a:xfrm>
              <a:prstGeom prst="straightConnector1">
                <a:avLst/>
              </a:prstGeom>
              <a:noFill/>
              <a:ln w="25400" cap="flat" cmpd="sng" algn="ctr">
                <a:solidFill>
                  <a:srgbClr val="CC0000"/>
                </a:solidFill>
                <a:prstDash val="solid"/>
                <a:round/>
                <a:headEnd type="none" w="med" len="med"/>
                <a:tailEnd type="arrow"/>
              </a:ln>
              <a:effectLst/>
            </p:spPr>
          </p:cxnSp>
          <p:cxnSp>
            <p:nvCxnSpPr>
              <p:cNvPr id="128" name="Straight Arrow Connector 127">
                <a:extLst>
                  <a:ext uri="{FF2B5EF4-FFF2-40B4-BE49-F238E27FC236}">
                    <a16:creationId xmlns:a16="http://schemas.microsoft.com/office/drawing/2014/main" id="{44D8AC51-2CF3-4BF7-B14F-30C802E1CD4C}"/>
                  </a:ext>
                </a:extLst>
              </p:cNvPr>
              <p:cNvCxnSpPr>
                <a:cxnSpLocks/>
                <a:stCxn id="127" idx="2"/>
              </p:cNvCxnSpPr>
              <p:nvPr>
                <p:custDataLst>
                  <p:tags r:id="rId21"/>
                </p:custDataLst>
              </p:nvPr>
            </p:nvCxnSpPr>
            <p:spPr bwMode="auto">
              <a:xfrm flipH="1">
                <a:off x="6002691" y="4385607"/>
                <a:ext cx="126678" cy="224135"/>
              </a:xfrm>
              <a:prstGeom prst="straightConnector1">
                <a:avLst/>
              </a:prstGeom>
              <a:noFill/>
              <a:ln w="25400" cap="flat" cmpd="sng" algn="ctr">
                <a:solidFill>
                  <a:srgbClr val="CC0000"/>
                </a:solidFill>
                <a:prstDash val="solid"/>
                <a:round/>
                <a:headEnd type="none" w="med" len="med"/>
                <a:tailEnd type="arrow"/>
              </a:ln>
              <a:effectLst/>
            </p:spPr>
          </p:cxnSp>
          <p:cxnSp>
            <p:nvCxnSpPr>
              <p:cNvPr id="126" name="Straight Arrow Connector 125">
                <a:extLst>
                  <a:ext uri="{FF2B5EF4-FFF2-40B4-BE49-F238E27FC236}">
                    <a16:creationId xmlns:a16="http://schemas.microsoft.com/office/drawing/2014/main" id="{180037DD-F65F-42B0-A45A-4044FDC8CBC5}"/>
                  </a:ext>
                </a:extLst>
              </p:cNvPr>
              <p:cNvCxnSpPr>
                <a:cxnSpLocks/>
                <a:stCxn id="125" idx="2"/>
              </p:cNvCxnSpPr>
              <p:nvPr>
                <p:custDataLst>
                  <p:tags r:id="rId22"/>
                </p:custDataLst>
              </p:nvPr>
            </p:nvCxnSpPr>
            <p:spPr bwMode="auto">
              <a:xfrm flipH="1">
                <a:off x="6536091" y="4385607"/>
                <a:ext cx="104997" cy="224135"/>
              </a:xfrm>
              <a:prstGeom prst="straightConnector1">
                <a:avLst/>
              </a:prstGeom>
              <a:noFill/>
              <a:ln w="25400" cap="flat" cmpd="sng" algn="ctr">
                <a:solidFill>
                  <a:srgbClr val="CC0000"/>
                </a:solidFill>
                <a:prstDash val="solid"/>
                <a:round/>
                <a:headEnd type="none" w="med" len="med"/>
                <a:tailEnd type="arrow"/>
              </a:ln>
              <a:effectLst/>
            </p:spPr>
          </p:cxnSp>
        </p:grpSp>
      </p:grpSp>
      <p:grpSp>
        <p:nvGrpSpPr>
          <p:cNvPr id="178" name="Group 177">
            <a:extLst>
              <a:ext uri="{FF2B5EF4-FFF2-40B4-BE49-F238E27FC236}">
                <a16:creationId xmlns:a16="http://schemas.microsoft.com/office/drawing/2014/main" id="{F987C91E-9608-40F5-B451-2D399653FB67}"/>
              </a:ext>
            </a:extLst>
          </p:cNvPr>
          <p:cNvGrpSpPr/>
          <p:nvPr/>
        </p:nvGrpSpPr>
        <p:grpSpPr>
          <a:xfrm>
            <a:off x="3840480" y="3154680"/>
            <a:ext cx="868444" cy="3407349"/>
            <a:chOff x="8263591" y="2707451"/>
            <a:chExt cx="868444" cy="3407349"/>
          </a:xfrm>
        </p:grpSpPr>
        <p:sp>
          <p:nvSpPr>
            <p:cNvPr id="179" name="Rectangle 14">
              <a:extLst>
                <a:ext uri="{FF2B5EF4-FFF2-40B4-BE49-F238E27FC236}">
                  <a16:creationId xmlns:a16="http://schemas.microsoft.com/office/drawing/2014/main" id="{38DAF18D-4191-4A11-9A21-42A60B4971C6}"/>
                </a:ext>
              </a:extLst>
            </p:cNvPr>
            <p:cNvSpPr>
              <a:spLocks noChangeArrowheads="1"/>
            </p:cNvSpPr>
            <p:nvPr>
              <p:custDataLst>
                <p:tags r:id="rId4"/>
              </p:custDataLst>
            </p:nvPr>
          </p:nvSpPr>
          <p:spPr bwMode="auto">
            <a:xfrm>
              <a:off x="8263591" y="2905470"/>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0x00</a:t>
              </a:r>
            </a:p>
          </p:txBody>
        </p:sp>
        <p:sp>
          <p:nvSpPr>
            <p:cNvPr id="180" name="Rectangle 15">
              <a:extLst>
                <a:ext uri="{FF2B5EF4-FFF2-40B4-BE49-F238E27FC236}">
                  <a16:creationId xmlns:a16="http://schemas.microsoft.com/office/drawing/2014/main" id="{92DDDBC3-059A-471F-8E9A-FAC93DDE7D3B}"/>
                </a:ext>
              </a:extLst>
            </p:cNvPr>
            <p:cNvSpPr>
              <a:spLocks noChangeArrowheads="1"/>
            </p:cNvSpPr>
            <p:nvPr>
              <p:custDataLst>
                <p:tags r:id="rId5"/>
              </p:custDataLst>
            </p:nvPr>
          </p:nvSpPr>
          <p:spPr bwMode="auto">
            <a:xfrm>
              <a:off x="8263591" y="32147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0x08</a:t>
              </a:r>
            </a:p>
          </p:txBody>
        </p:sp>
        <p:sp>
          <p:nvSpPr>
            <p:cNvPr id="181" name="Rectangle 16">
              <a:extLst>
                <a:ext uri="{FF2B5EF4-FFF2-40B4-BE49-F238E27FC236}">
                  <a16:creationId xmlns:a16="http://schemas.microsoft.com/office/drawing/2014/main" id="{D6F9DB2F-0072-4A21-A638-F78C15785059}"/>
                </a:ext>
              </a:extLst>
            </p:cNvPr>
            <p:cNvSpPr>
              <a:spLocks noChangeArrowheads="1"/>
            </p:cNvSpPr>
            <p:nvPr>
              <p:custDataLst>
                <p:tags r:id="rId6"/>
              </p:custDataLst>
            </p:nvPr>
          </p:nvSpPr>
          <p:spPr bwMode="auto">
            <a:xfrm>
              <a:off x="8263591" y="35195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0x10</a:t>
              </a:r>
            </a:p>
          </p:txBody>
        </p:sp>
        <p:sp>
          <p:nvSpPr>
            <p:cNvPr id="182" name="Rectangle 17">
              <a:extLst>
                <a:ext uri="{FF2B5EF4-FFF2-40B4-BE49-F238E27FC236}">
                  <a16:creationId xmlns:a16="http://schemas.microsoft.com/office/drawing/2014/main" id="{92CCE794-1D14-42AD-B057-2CC576999147}"/>
                </a:ext>
              </a:extLst>
            </p:cNvPr>
            <p:cNvSpPr>
              <a:spLocks noChangeArrowheads="1"/>
            </p:cNvSpPr>
            <p:nvPr>
              <p:custDataLst>
                <p:tags r:id="rId7"/>
              </p:custDataLst>
            </p:nvPr>
          </p:nvSpPr>
          <p:spPr bwMode="auto">
            <a:xfrm>
              <a:off x="8263591" y="38243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0x18</a:t>
              </a:r>
            </a:p>
          </p:txBody>
        </p:sp>
        <p:sp>
          <p:nvSpPr>
            <p:cNvPr id="183" name="Rectangle 18">
              <a:extLst>
                <a:ext uri="{FF2B5EF4-FFF2-40B4-BE49-F238E27FC236}">
                  <a16:creationId xmlns:a16="http://schemas.microsoft.com/office/drawing/2014/main" id="{FCDF485B-A25D-4A2A-89CD-2F8029DF0DCC}"/>
                </a:ext>
              </a:extLst>
            </p:cNvPr>
            <p:cNvSpPr>
              <a:spLocks noChangeArrowheads="1"/>
            </p:cNvSpPr>
            <p:nvPr>
              <p:custDataLst>
                <p:tags r:id="rId8"/>
              </p:custDataLst>
            </p:nvPr>
          </p:nvSpPr>
          <p:spPr bwMode="auto">
            <a:xfrm>
              <a:off x="8263591" y="41291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0x20</a:t>
              </a:r>
            </a:p>
          </p:txBody>
        </p:sp>
        <p:sp>
          <p:nvSpPr>
            <p:cNvPr id="184" name="Rectangle 19">
              <a:extLst>
                <a:ext uri="{FF2B5EF4-FFF2-40B4-BE49-F238E27FC236}">
                  <a16:creationId xmlns:a16="http://schemas.microsoft.com/office/drawing/2014/main" id="{67046170-2948-4EC8-99B9-F453E339654C}"/>
                </a:ext>
              </a:extLst>
            </p:cNvPr>
            <p:cNvSpPr>
              <a:spLocks noChangeArrowheads="1"/>
            </p:cNvSpPr>
            <p:nvPr>
              <p:custDataLst>
                <p:tags r:id="rId9"/>
              </p:custDataLst>
            </p:nvPr>
          </p:nvSpPr>
          <p:spPr bwMode="auto">
            <a:xfrm>
              <a:off x="8263591" y="44339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0x28</a:t>
              </a:r>
            </a:p>
          </p:txBody>
        </p:sp>
        <p:sp>
          <p:nvSpPr>
            <p:cNvPr id="185" name="Rectangle 20">
              <a:extLst>
                <a:ext uri="{FF2B5EF4-FFF2-40B4-BE49-F238E27FC236}">
                  <a16:creationId xmlns:a16="http://schemas.microsoft.com/office/drawing/2014/main" id="{26D538F2-896A-4C70-9319-3CBC05B1347D}"/>
                </a:ext>
              </a:extLst>
            </p:cNvPr>
            <p:cNvSpPr>
              <a:spLocks noChangeArrowheads="1"/>
            </p:cNvSpPr>
            <p:nvPr>
              <p:custDataLst>
                <p:tags r:id="rId10"/>
              </p:custDataLst>
            </p:nvPr>
          </p:nvSpPr>
          <p:spPr bwMode="auto">
            <a:xfrm>
              <a:off x="8263591" y="47387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0x30</a:t>
              </a:r>
            </a:p>
          </p:txBody>
        </p:sp>
        <p:sp>
          <p:nvSpPr>
            <p:cNvPr id="186" name="Rectangle 21">
              <a:extLst>
                <a:ext uri="{FF2B5EF4-FFF2-40B4-BE49-F238E27FC236}">
                  <a16:creationId xmlns:a16="http://schemas.microsoft.com/office/drawing/2014/main" id="{934C61ED-7D7E-4E9B-A8C1-83C772759AF3}"/>
                </a:ext>
              </a:extLst>
            </p:cNvPr>
            <p:cNvSpPr>
              <a:spLocks noChangeArrowheads="1"/>
            </p:cNvSpPr>
            <p:nvPr>
              <p:custDataLst>
                <p:tags r:id="rId11"/>
              </p:custDataLst>
            </p:nvPr>
          </p:nvSpPr>
          <p:spPr bwMode="auto">
            <a:xfrm>
              <a:off x="8263591" y="50435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0x38</a:t>
              </a:r>
            </a:p>
          </p:txBody>
        </p:sp>
        <p:sp>
          <p:nvSpPr>
            <p:cNvPr id="187" name="Rectangle 22">
              <a:extLst>
                <a:ext uri="{FF2B5EF4-FFF2-40B4-BE49-F238E27FC236}">
                  <a16:creationId xmlns:a16="http://schemas.microsoft.com/office/drawing/2014/main" id="{34EA8BD2-A484-44D0-8D3F-A091E58A4970}"/>
                </a:ext>
              </a:extLst>
            </p:cNvPr>
            <p:cNvSpPr>
              <a:spLocks noChangeArrowheads="1"/>
            </p:cNvSpPr>
            <p:nvPr>
              <p:custDataLst>
                <p:tags r:id="rId12"/>
              </p:custDataLst>
            </p:nvPr>
          </p:nvSpPr>
          <p:spPr bwMode="auto">
            <a:xfrm>
              <a:off x="8263591" y="53483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0x40</a:t>
              </a:r>
            </a:p>
          </p:txBody>
        </p:sp>
        <p:sp>
          <p:nvSpPr>
            <p:cNvPr id="188" name="Rectangle 23">
              <a:extLst>
                <a:ext uri="{FF2B5EF4-FFF2-40B4-BE49-F238E27FC236}">
                  <a16:creationId xmlns:a16="http://schemas.microsoft.com/office/drawing/2014/main" id="{AAB64AC8-AEAD-4766-B500-75F2231B59F7}"/>
                </a:ext>
              </a:extLst>
            </p:cNvPr>
            <p:cNvSpPr>
              <a:spLocks noChangeArrowheads="1"/>
            </p:cNvSpPr>
            <p:nvPr>
              <p:custDataLst>
                <p:tags r:id="rId13"/>
              </p:custDataLst>
            </p:nvPr>
          </p:nvSpPr>
          <p:spPr bwMode="auto">
            <a:xfrm>
              <a:off x="8263591" y="56531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0x48</a:t>
              </a:r>
            </a:p>
          </p:txBody>
        </p:sp>
        <p:sp>
          <p:nvSpPr>
            <p:cNvPr id="189" name="TextBox 188">
              <a:extLst>
                <a:ext uri="{FF2B5EF4-FFF2-40B4-BE49-F238E27FC236}">
                  <a16:creationId xmlns:a16="http://schemas.microsoft.com/office/drawing/2014/main" id="{EE62124F-2FC1-4A74-9CDB-58F334831A40}"/>
                </a:ext>
              </a:extLst>
            </p:cNvPr>
            <p:cNvSpPr txBox="1"/>
            <p:nvPr>
              <p:custDataLst>
                <p:tags r:id="rId14"/>
              </p:custDataLst>
            </p:nvPr>
          </p:nvSpPr>
          <p:spPr>
            <a:xfrm>
              <a:off x="8263591" y="2707451"/>
              <a:ext cx="868444"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Address</a:t>
              </a:r>
              <a:endParaRPr lang="en-US" sz="14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178968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Addresses and Pointers</a:t>
            </a:r>
          </a:p>
        </p:txBody>
      </p:sp>
      <p:sp>
        <p:nvSpPr>
          <p:cNvPr id="3" name="Content Placeholder 2"/>
          <p:cNvSpPr>
            <a:spLocks noGrp="1"/>
          </p:cNvSpPr>
          <p:nvPr>
            <p:ph idx="1"/>
          </p:nvPr>
        </p:nvSpPr>
        <p:spPr/>
        <p:txBody>
          <a:bodyPr/>
          <a:lstStyle/>
          <a:p>
            <a:r>
              <a:rPr lang="en-US" dirty="0">
                <a:solidFill>
                  <a:srgbClr val="000000"/>
                </a:solidFill>
              </a:rPr>
              <a:t>An </a:t>
            </a:r>
            <a:r>
              <a:rPr lang="en-US" i="1" dirty="0">
                <a:solidFill>
                  <a:srgbClr val="4B2A85"/>
                </a:solidFill>
              </a:rPr>
              <a:t>address</a:t>
            </a:r>
            <a:r>
              <a:rPr lang="en-US" dirty="0">
                <a:solidFill>
                  <a:srgbClr val="4B2A85"/>
                </a:solidFill>
              </a:rPr>
              <a:t> </a:t>
            </a:r>
            <a:r>
              <a:rPr lang="en-US" dirty="0">
                <a:solidFill>
                  <a:srgbClr val="000000"/>
                </a:solidFill>
              </a:rPr>
              <a:t>refers to a location in memory</a:t>
            </a:r>
          </a:p>
          <a:p>
            <a:r>
              <a:rPr lang="en-US" dirty="0">
                <a:solidFill>
                  <a:srgbClr val="000000"/>
                </a:solidFill>
              </a:rPr>
              <a:t>A </a:t>
            </a:r>
            <a:r>
              <a:rPr lang="en-US" i="1" dirty="0">
                <a:solidFill>
                  <a:srgbClr val="CC0000"/>
                </a:solidFill>
              </a:rPr>
              <a:t>pointer</a:t>
            </a:r>
            <a:r>
              <a:rPr lang="en-US" dirty="0">
                <a:solidFill>
                  <a:srgbClr val="CC0000"/>
                </a:solidFill>
              </a:rPr>
              <a:t> </a:t>
            </a:r>
            <a:r>
              <a:rPr lang="en-US" dirty="0">
                <a:solidFill>
                  <a:srgbClr val="000000"/>
                </a:solidFill>
              </a:rPr>
              <a:t>is a data object that holds an address</a:t>
            </a:r>
          </a:p>
          <a:p>
            <a:pPr lvl="1"/>
            <a:r>
              <a:rPr lang="en-US" dirty="0"/>
              <a:t>Address can point to </a:t>
            </a:r>
            <a:r>
              <a:rPr lang="en-US" i="1" dirty="0"/>
              <a:t>any</a:t>
            </a:r>
            <a:r>
              <a:rPr lang="en-US" dirty="0"/>
              <a:t> data</a:t>
            </a:r>
          </a:p>
          <a:p>
            <a:r>
              <a:rPr lang="en-US" dirty="0">
                <a:solidFill>
                  <a:srgbClr val="000000"/>
                </a:solidFill>
              </a:rPr>
              <a:t>Value 504 stored at </a:t>
            </a:r>
            <a:br>
              <a:rPr lang="en-US" dirty="0">
                <a:solidFill>
                  <a:srgbClr val="000000"/>
                </a:solidFill>
              </a:rPr>
            </a:br>
            <a:r>
              <a:rPr lang="en-US" dirty="0">
                <a:solidFill>
                  <a:srgbClr val="000000"/>
                </a:solidFill>
              </a:rPr>
              <a:t>address </a:t>
            </a:r>
            <a:r>
              <a:rPr lang="en-US" dirty="0">
                <a:solidFill>
                  <a:srgbClr val="4B2A85"/>
                </a:solidFill>
              </a:rPr>
              <a:t>0x08</a:t>
            </a:r>
          </a:p>
          <a:p>
            <a:pPr lvl="1"/>
            <a:r>
              <a:rPr lang="en-US" dirty="0">
                <a:solidFill>
                  <a:srgbClr val="000000"/>
                </a:solidFill>
              </a:rPr>
              <a:t>504</a:t>
            </a:r>
            <a:r>
              <a:rPr lang="en-US" baseline="-25000" dirty="0">
                <a:solidFill>
                  <a:srgbClr val="000000"/>
                </a:solidFill>
              </a:rPr>
              <a:t>10</a:t>
            </a:r>
            <a:r>
              <a:rPr lang="en-US" dirty="0">
                <a:solidFill>
                  <a:srgbClr val="000000"/>
                </a:solidFill>
              </a:rPr>
              <a:t> = 0x1F8 </a:t>
            </a:r>
            <a:br>
              <a:rPr lang="en-US" dirty="0">
                <a:solidFill>
                  <a:srgbClr val="000000"/>
                </a:solidFill>
              </a:rPr>
            </a:br>
            <a:r>
              <a:rPr lang="en-US" dirty="0">
                <a:solidFill>
                  <a:srgbClr val="000000"/>
                </a:solidFill>
              </a:rPr>
              <a:t>= 0x 00 ... 00 01 F8</a:t>
            </a:r>
          </a:p>
          <a:p>
            <a:r>
              <a:rPr lang="en-US" dirty="0"/>
              <a:t>Pointer stored at</a:t>
            </a:r>
            <a:br>
              <a:rPr lang="en-US" dirty="0"/>
            </a:br>
            <a:r>
              <a:rPr lang="en-US" dirty="0">
                <a:solidFill>
                  <a:srgbClr val="4B2A85"/>
                </a:solidFill>
              </a:rPr>
              <a:t>0x38</a:t>
            </a:r>
            <a:r>
              <a:rPr lang="en-US" dirty="0">
                <a:solidFill>
                  <a:srgbClr val="000090"/>
                </a:solidFill>
              </a:rPr>
              <a:t> </a:t>
            </a:r>
            <a:r>
              <a:rPr lang="en-US" dirty="0">
                <a:solidFill>
                  <a:srgbClr val="000000"/>
                </a:solidFill>
              </a:rPr>
              <a:t>points to </a:t>
            </a:r>
            <a:br>
              <a:rPr lang="en-US" dirty="0">
                <a:solidFill>
                  <a:srgbClr val="000000"/>
                </a:solidFill>
              </a:rPr>
            </a:br>
            <a:r>
              <a:rPr lang="en-US" dirty="0">
                <a:solidFill>
                  <a:srgbClr val="000000"/>
                </a:solidFill>
              </a:rPr>
              <a:t>address </a:t>
            </a:r>
            <a:r>
              <a:rPr lang="en-US" dirty="0">
                <a:solidFill>
                  <a:srgbClr val="4B2A85"/>
                </a:solidFill>
              </a:rPr>
              <a:t>0x08</a:t>
            </a:r>
            <a:r>
              <a:rPr lang="en-US" dirty="0"/>
              <a:t>  </a:t>
            </a:r>
          </a:p>
        </p:txBody>
      </p:sp>
      <p:sp>
        <p:nvSpPr>
          <p:cNvPr id="4" name="Slide Number Placeholder 3"/>
          <p:cNvSpPr>
            <a:spLocks noGrp="1"/>
          </p:cNvSpPr>
          <p:nvPr>
            <p:ph type="sldNum" sz="quarter" idx="10"/>
          </p:nvPr>
        </p:nvSpPr>
        <p:spPr/>
        <p:txBody>
          <a:bodyPr/>
          <a:lstStyle/>
          <a:p>
            <a:fld id="{7CBE8339-D2AD-46DC-A898-FD1E949067F0}" type="slidenum">
              <a:rPr lang="en-US" smtClean="0"/>
              <a:pPr/>
              <a:t>37</a:t>
            </a:fld>
            <a:endParaRPr lang="en-US" dirty="0"/>
          </a:p>
        </p:txBody>
      </p:sp>
      <p:grpSp>
        <p:nvGrpSpPr>
          <p:cNvPr id="18" name="Group 17">
            <a:extLst>
              <a:ext uri="{FF2B5EF4-FFF2-40B4-BE49-F238E27FC236}">
                <a16:creationId xmlns:a16="http://schemas.microsoft.com/office/drawing/2014/main" id="{5DDF1F91-AD9C-477D-8261-F594A9BA4079}"/>
              </a:ext>
            </a:extLst>
          </p:cNvPr>
          <p:cNvGrpSpPr/>
          <p:nvPr/>
        </p:nvGrpSpPr>
        <p:grpSpPr>
          <a:xfrm>
            <a:off x="4709160" y="3429000"/>
            <a:ext cx="4023360" cy="3054096"/>
            <a:chOff x="4206240" y="2980944"/>
            <a:chExt cx="4023360" cy="3054096"/>
          </a:xfrm>
        </p:grpSpPr>
        <p:sp>
          <p:nvSpPr>
            <p:cNvPr id="16" name="Rectangle 11"/>
            <p:cNvSpPr>
              <a:spLocks noChangeArrowheads="1"/>
            </p:cNvSpPr>
            <p:nvPr>
              <p:custDataLst>
                <p:tags r:id="rId28"/>
              </p:custDataLst>
            </p:nvPr>
          </p:nvSpPr>
          <p:spPr bwMode="auto">
            <a:xfrm>
              <a:off x="4206240" y="5724870"/>
              <a:ext cx="402336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cxnSp>
          <p:nvCxnSpPr>
            <p:cNvPr id="34" name="Straight Connector 33"/>
            <p:cNvCxnSpPr/>
            <p:nvPr>
              <p:custDataLst>
                <p:tags r:id="rId29"/>
              </p:custDataLst>
            </p:nvPr>
          </p:nvCxnSpPr>
          <p:spPr bwMode="auto">
            <a:xfrm>
              <a:off x="4709160" y="2980944"/>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66" name="Straight Connector 65"/>
            <p:cNvCxnSpPr/>
            <p:nvPr>
              <p:custDataLst>
                <p:tags r:id="rId30"/>
              </p:custDataLst>
            </p:nvPr>
          </p:nvCxnSpPr>
          <p:spPr bwMode="auto">
            <a:xfrm>
              <a:off x="5212080" y="2980944"/>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67" name="Straight Connector 66"/>
            <p:cNvCxnSpPr/>
            <p:nvPr>
              <p:custDataLst>
                <p:tags r:id="rId31"/>
              </p:custDataLst>
            </p:nvPr>
          </p:nvCxnSpPr>
          <p:spPr bwMode="auto">
            <a:xfrm>
              <a:off x="5715000" y="2980944"/>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68" name="Straight Connector 67"/>
            <p:cNvCxnSpPr/>
            <p:nvPr>
              <p:custDataLst>
                <p:tags r:id="rId32"/>
              </p:custDataLst>
            </p:nvPr>
          </p:nvCxnSpPr>
          <p:spPr bwMode="auto">
            <a:xfrm>
              <a:off x="7726680" y="2980944"/>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69" name="Straight Connector 68"/>
            <p:cNvCxnSpPr/>
            <p:nvPr>
              <p:custDataLst>
                <p:tags r:id="rId33"/>
              </p:custDataLst>
            </p:nvPr>
          </p:nvCxnSpPr>
          <p:spPr bwMode="auto">
            <a:xfrm>
              <a:off x="6217920" y="2980944"/>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70" name="Straight Connector 69"/>
            <p:cNvCxnSpPr/>
            <p:nvPr>
              <p:custDataLst>
                <p:tags r:id="rId34"/>
              </p:custDataLst>
            </p:nvPr>
          </p:nvCxnSpPr>
          <p:spPr bwMode="auto">
            <a:xfrm>
              <a:off x="6720840" y="2980944"/>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71" name="Straight Connector 70"/>
            <p:cNvCxnSpPr/>
            <p:nvPr>
              <p:custDataLst>
                <p:tags r:id="rId35"/>
              </p:custDataLst>
            </p:nvPr>
          </p:nvCxnSpPr>
          <p:spPr bwMode="auto">
            <a:xfrm>
              <a:off x="7223760" y="2980944"/>
              <a:ext cx="0" cy="3054096"/>
            </a:xfrm>
            <a:prstGeom prst="line">
              <a:avLst/>
            </a:prstGeom>
            <a:noFill/>
            <a:ln w="25400" cap="flat" cmpd="sng" algn="ctr">
              <a:solidFill>
                <a:srgbClr val="00B050"/>
              </a:solidFill>
              <a:prstDash val="sysDash"/>
              <a:round/>
              <a:headEnd type="none" w="med" len="med"/>
              <a:tailEnd type="none" w="med" len="med"/>
            </a:ln>
            <a:effectLst/>
          </p:spPr>
        </p:cxnSp>
        <p:sp>
          <p:nvSpPr>
            <p:cNvPr id="14" name="Rectangle 9"/>
            <p:cNvSpPr>
              <a:spLocks noChangeArrowheads="1"/>
            </p:cNvSpPr>
            <p:nvPr>
              <p:custDataLst>
                <p:tags r:id="rId36"/>
              </p:custDataLst>
            </p:nvPr>
          </p:nvSpPr>
          <p:spPr bwMode="auto">
            <a:xfrm>
              <a:off x="4206240" y="51152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7" name="Rectangle 2"/>
            <p:cNvSpPr>
              <a:spLocks noChangeArrowheads="1"/>
            </p:cNvSpPr>
            <p:nvPr>
              <p:custDataLst>
                <p:tags r:id="rId37"/>
              </p:custDataLst>
            </p:nvPr>
          </p:nvSpPr>
          <p:spPr bwMode="auto">
            <a:xfrm>
              <a:off x="4206240" y="29816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8" name="Rectangle 3"/>
            <p:cNvSpPr>
              <a:spLocks noChangeArrowheads="1"/>
            </p:cNvSpPr>
            <p:nvPr>
              <p:custDataLst>
                <p:tags r:id="rId38"/>
              </p:custDataLst>
            </p:nvPr>
          </p:nvSpPr>
          <p:spPr bwMode="auto">
            <a:xfrm>
              <a:off x="4206240" y="32864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9" name="Rectangle 4"/>
            <p:cNvSpPr>
              <a:spLocks noChangeArrowheads="1"/>
            </p:cNvSpPr>
            <p:nvPr>
              <p:custDataLst>
                <p:tags r:id="rId39"/>
              </p:custDataLst>
            </p:nvPr>
          </p:nvSpPr>
          <p:spPr bwMode="auto">
            <a:xfrm>
              <a:off x="4206240" y="35912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0" name="Rectangle 5"/>
            <p:cNvSpPr>
              <a:spLocks noChangeArrowheads="1"/>
            </p:cNvSpPr>
            <p:nvPr>
              <p:custDataLst>
                <p:tags r:id="rId40"/>
              </p:custDataLst>
            </p:nvPr>
          </p:nvSpPr>
          <p:spPr bwMode="auto">
            <a:xfrm>
              <a:off x="4206240" y="38960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 name="Rectangle 6"/>
            <p:cNvSpPr>
              <a:spLocks noChangeArrowheads="1"/>
            </p:cNvSpPr>
            <p:nvPr>
              <p:custDataLst>
                <p:tags r:id="rId41"/>
              </p:custDataLst>
            </p:nvPr>
          </p:nvSpPr>
          <p:spPr bwMode="auto">
            <a:xfrm>
              <a:off x="4206240" y="42008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2" name="Rectangle 7"/>
            <p:cNvSpPr>
              <a:spLocks noChangeArrowheads="1"/>
            </p:cNvSpPr>
            <p:nvPr>
              <p:custDataLst>
                <p:tags r:id="rId42"/>
              </p:custDataLst>
            </p:nvPr>
          </p:nvSpPr>
          <p:spPr bwMode="auto">
            <a:xfrm>
              <a:off x="4206240" y="45056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3" name="Rectangle 8"/>
            <p:cNvSpPr>
              <a:spLocks noChangeArrowheads="1"/>
            </p:cNvSpPr>
            <p:nvPr>
              <p:custDataLst>
                <p:tags r:id="rId43"/>
              </p:custDataLst>
            </p:nvPr>
          </p:nvSpPr>
          <p:spPr bwMode="auto">
            <a:xfrm>
              <a:off x="4206240" y="48104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5" name="Rectangle 10"/>
            <p:cNvSpPr>
              <a:spLocks noChangeArrowheads="1"/>
            </p:cNvSpPr>
            <p:nvPr>
              <p:custDataLst>
                <p:tags r:id="rId44"/>
              </p:custDataLst>
            </p:nvPr>
          </p:nvSpPr>
          <p:spPr bwMode="auto">
            <a:xfrm>
              <a:off x="4206240" y="54200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grpSp>
      <p:grpSp>
        <p:nvGrpSpPr>
          <p:cNvPr id="5" name="Group 4">
            <a:extLst>
              <a:ext uri="{FF2B5EF4-FFF2-40B4-BE49-F238E27FC236}">
                <a16:creationId xmlns:a16="http://schemas.microsoft.com/office/drawing/2014/main" id="{5CDEDD21-5F17-4D7C-A548-65C1D8DD408C}"/>
              </a:ext>
            </a:extLst>
          </p:cNvPr>
          <p:cNvGrpSpPr/>
          <p:nvPr/>
        </p:nvGrpSpPr>
        <p:grpSpPr>
          <a:xfrm>
            <a:off x="3840480" y="3154680"/>
            <a:ext cx="868444" cy="3407349"/>
            <a:chOff x="8263591" y="2707451"/>
            <a:chExt cx="868444" cy="3407349"/>
          </a:xfrm>
        </p:grpSpPr>
        <p:sp>
          <p:nvSpPr>
            <p:cNvPr id="20" name="Rectangle 14"/>
            <p:cNvSpPr>
              <a:spLocks noChangeArrowheads="1"/>
            </p:cNvSpPr>
            <p:nvPr>
              <p:custDataLst>
                <p:tags r:id="rId17"/>
              </p:custDataLst>
            </p:nvPr>
          </p:nvSpPr>
          <p:spPr bwMode="auto">
            <a:xfrm>
              <a:off x="8263591" y="2905470"/>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0x00</a:t>
              </a:r>
            </a:p>
          </p:txBody>
        </p:sp>
        <p:sp>
          <p:nvSpPr>
            <p:cNvPr id="21" name="Rectangle 15"/>
            <p:cNvSpPr>
              <a:spLocks noChangeArrowheads="1"/>
            </p:cNvSpPr>
            <p:nvPr>
              <p:custDataLst>
                <p:tags r:id="rId18"/>
              </p:custDataLst>
            </p:nvPr>
          </p:nvSpPr>
          <p:spPr bwMode="auto">
            <a:xfrm>
              <a:off x="8263591" y="32147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0x08</a:t>
              </a:r>
            </a:p>
          </p:txBody>
        </p:sp>
        <p:sp>
          <p:nvSpPr>
            <p:cNvPr id="22" name="Rectangle 16"/>
            <p:cNvSpPr>
              <a:spLocks noChangeArrowheads="1"/>
            </p:cNvSpPr>
            <p:nvPr>
              <p:custDataLst>
                <p:tags r:id="rId19"/>
              </p:custDataLst>
            </p:nvPr>
          </p:nvSpPr>
          <p:spPr bwMode="auto">
            <a:xfrm>
              <a:off x="8263591" y="35195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0x10</a:t>
              </a:r>
            </a:p>
          </p:txBody>
        </p:sp>
        <p:sp>
          <p:nvSpPr>
            <p:cNvPr id="23" name="Rectangle 17"/>
            <p:cNvSpPr>
              <a:spLocks noChangeArrowheads="1"/>
            </p:cNvSpPr>
            <p:nvPr>
              <p:custDataLst>
                <p:tags r:id="rId20"/>
              </p:custDataLst>
            </p:nvPr>
          </p:nvSpPr>
          <p:spPr bwMode="auto">
            <a:xfrm>
              <a:off x="8263591" y="38243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0x18</a:t>
              </a:r>
            </a:p>
          </p:txBody>
        </p:sp>
        <p:sp>
          <p:nvSpPr>
            <p:cNvPr id="24" name="Rectangle 18"/>
            <p:cNvSpPr>
              <a:spLocks noChangeArrowheads="1"/>
            </p:cNvSpPr>
            <p:nvPr>
              <p:custDataLst>
                <p:tags r:id="rId21"/>
              </p:custDataLst>
            </p:nvPr>
          </p:nvSpPr>
          <p:spPr bwMode="auto">
            <a:xfrm>
              <a:off x="8263591" y="41291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0x20</a:t>
              </a:r>
            </a:p>
          </p:txBody>
        </p:sp>
        <p:sp>
          <p:nvSpPr>
            <p:cNvPr id="25" name="Rectangle 19"/>
            <p:cNvSpPr>
              <a:spLocks noChangeArrowheads="1"/>
            </p:cNvSpPr>
            <p:nvPr>
              <p:custDataLst>
                <p:tags r:id="rId22"/>
              </p:custDataLst>
            </p:nvPr>
          </p:nvSpPr>
          <p:spPr bwMode="auto">
            <a:xfrm>
              <a:off x="8263591" y="44339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0x28</a:t>
              </a:r>
            </a:p>
          </p:txBody>
        </p:sp>
        <p:sp>
          <p:nvSpPr>
            <p:cNvPr id="26" name="Rectangle 20"/>
            <p:cNvSpPr>
              <a:spLocks noChangeArrowheads="1"/>
            </p:cNvSpPr>
            <p:nvPr>
              <p:custDataLst>
                <p:tags r:id="rId23"/>
              </p:custDataLst>
            </p:nvPr>
          </p:nvSpPr>
          <p:spPr bwMode="auto">
            <a:xfrm>
              <a:off x="8263591" y="47387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0x30</a:t>
              </a:r>
            </a:p>
          </p:txBody>
        </p:sp>
        <p:sp>
          <p:nvSpPr>
            <p:cNvPr id="27" name="Rectangle 21"/>
            <p:cNvSpPr>
              <a:spLocks noChangeArrowheads="1"/>
            </p:cNvSpPr>
            <p:nvPr>
              <p:custDataLst>
                <p:tags r:id="rId24"/>
              </p:custDataLst>
            </p:nvPr>
          </p:nvSpPr>
          <p:spPr bwMode="auto">
            <a:xfrm>
              <a:off x="8263591" y="50435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0x38</a:t>
              </a:r>
            </a:p>
          </p:txBody>
        </p:sp>
        <p:sp>
          <p:nvSpPr>
            <p:cNvPr id="28" name="Rectangle 22"/>
            <p:cNvSpPr>
              <a:spLocks noChangeArrowheads="1"/>
            </p:cNvSpPr>
            <p:nvPr>
              <p:custDataLst>
                <p:tags r:id="rId25"/>
              </p:custDataLst>
            </p:nvPr>
          </p:nvSpPr>
          <p:spPr bwMode="auto">
            <a:xfrm>
              <a:off x="8263591" y="53483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0x40</a:t>
              </a:r>
            </a:p>
          </p:txBody>
        </p:sp>
        <p:sp>
          <p:nvSpPr>
            <p:cNvPr id="29" name="Rectangle 23"/>
            <p:cNvSpPr>
              <a:spLocks noChangeArrowheads="1"/>
            </p:cNvSpPr>
            <p:nvPr>
              <p:custDataLst>
                <p:tags r:id="rId26"/>
              </p:custDataLst>
            </p:nvPr>
          </p:nvSpPr>
          <p:spPr bwMode="auto">
            <a:xfrm>
              <a:off x="8263591" y="56531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0x48</a:t>
              </a:r>
            </a:p>
          </p:txBody>
        </p:sp>
        <p:sp>
          <p:nvSpPr>
            <p:cNvPr id="61" name="TextBox 60"/>
            <p:cNvSpPr txBox="1"/>
            <p:nvPr>
              <p:custDataLst>
                <p:tags r:id="rId27"/>
              </p:custDataLst>
            </p:nvPr>
          </p:nvSpPr>
          <p:spPr>
            <a:xfrm>
              <a:off x="8263591" y="2707451"/>
              <a:ext cx="868444"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Address</a:t>
              </a:r>
              <a:endParaRPr lang="en-US" sz="1400" dirty="0">
                <a:latin typeface="Calibri" panose="020F0502020204030204" pitchFamily="34" charset="0"/>
                <a:cs typeface="Calibri" panose="020F0502020204030204" pitchFamily="34" charset="0"/>
              </a:endParaRPr>
            </a:p>
          </p:txBody>
        </p:sp>
      </p:grpSp>
      <p:grpSp>
        <p:nvGrpSpPr>
          <p:cNvPr id="79" name="Group 78"/>
          <p:cNvGrpSpPr/>
          <p:nvPr/>
        </p:nvGrpSpPr>
        <p:grpSpPr>
          <a:xfrm>
            <a:off x="4709160" y="3703320"/>
            <a:ext cx="4023360" cy="309295"/>
            <a:chOff x="4206240" y="3250406"/>
            <a:chExt cx="4023360" cy="309295"/>
          </a:xfrm>
        </p:grpSpPr>
        <p:sp>
          <p:nvSpPr>
            <p:cNvPr id="42" name="Rectangle 15"/>
            <p:cNvSpPr>
              <a:spLocks noChangeArrowheads="1"/>
            </p:cNvSpPr>
            <p:nvPr>
              <p:custDataLst>
                <p:tags r:id="rId9"/>
              </p:custDataLst>
            </p:nvPr>
          </p:nvSpPr>
          <p:spPr bwMode="auto">
            <a:xfrm>
              <a:off x="420624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72" name="Rectangle 15"/>
            <p:cNvSpPr>
              <a:spLocks noChangeArrowheads="1"/>
            </p:cNvSpPr>
            <p:nvPr>
              <p:custDataLst>
                <p:tags r:id="rId10"/>
              </p:custDataLst>
            </p:nvPr>
          </p:nvSpPr>
          <p:spPr bwMode="auto">
            <a:xfrm>
              <a:off x="470916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73" name="Rectangle 15"/>
            <p:cNvSpPr>
              <a:spLocks noChangeArrowheads="1"/>
            </p:cNvSpPr>
            <p:nvPr>
              <p:custDataLst>
                <p:tags r:id="rId11"/>
              </p:custDataLst>
            </p:nvPr>
          </p:nvSpPr>
          <p:spPr bwMode="auto">
            <a:xfrm>
              <a:off x="5212080" y="3257949"/>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74" name="Rectangle 15"/>
            <p:cNvSpPr>
              <a:spLocks noChangeArrowheads="1"/>
            </p:cNvSpPr>
            <p:nvPr>
              <p:custDataLst>
                <p:tags r:id="rId12"/>
              </p:custDataLst>
            </p:nvPr>
          </p:nvSpPr>
          <p:spPr bwMode="auto">
            <a:xfrm>
              <a:off x="571500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75" name="Rectangle 15"/>
            <p:cNvSpPr>
              <a:spLocks noChangeArrowheads="1"/>
            </p:cNvSpPr>
            <p:nvPr>
              <p:custDataLst>
                <p:tags r:id="rId13"/>
              </p:custDataLst>
            </p:nvPr>
          </p:nvSpPr>
          <p:spPr bwMode="auto">
            <a:xfrm>
              <a:off x="6214139"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76" name="Rectangle 15"/>
            <p:cNvSpPr>
              <a:spLocks noChangeArrowheads="1"/>
            </p:cNvSpPr>
            <p:nvPr>
              <p:custDataLst>
                <p:tags r:id="rId14"/>
              </p:custDataLst>
            </p:nvPr>
          </p:nvSpPr>
          <p:spPr bwMode="auto">
            <a:xfrm>
              <a:off x="672084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77" name="Rectangle 15"/>
            <p:cNvSpPr>
              <a:spLocks noChangeArrowheads="1"/>
            </p:cNvSpPr>
            <p:nvPr>
              <p:custDataLst>
                <p:tags r:id="rId15"/>
              </p:custDataLst>
            </p:nvPr>
          </p:nvSpPr>
          <p:spPr bwMode="auto">
            <a:xfrm>
              <a:off x="7223760" y="3250406"/>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01</a:t>
              </a:r>
            </a:p>
          </p:txBody>
        </p:sp>
        <p:sp>
          <p:nvSpPr>
            <p:cNvPr id="78" name="Rectangle 15"/>
            <p:cNvSpPr>
              <a:spLocks noChangeArrowheads="1"/>
            </p:cNvSpPr>
            <p:nvPr>
              <p:custDataLst>
                <p:tags r:id="rId16"/>
              </p:custDataLst>
            </p:nvPr>
          </p:nvSpPr>
          <p:spPr bwMode="auto">
            <a:xfrm>
              <a:off x="772668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F8</a:t>
              </a:r>
            </a:p>
          </p:txBody>
        </p:sp>
      </p:grpSp>
      <p:grpSp>
        <p:nvGrpSpPr>
          <p:cNvPr id="81" name="Group 80"/>
          <p:cNvGrpSpPr/>
          <p:nvPr/>
        </p:nvGrpSpPr>
        <p:grpSpPr>
          <a:xfrm>
            <a:off x="4709160" y="5532120"/>
            <a:ext cx="4023360" cy="309295"/>
            <a:chOff x="4206240" y="3250406"/>
            <a:chExt cx="4023360" cy="309295"/>
          </a:xfrm>
        </p:grpSpPr>
        <p:sp>
          <p:nvSpPr>
            <p:cNvPr id="82" name="Rectangle 15"/>
            <p:cNvSpPr>
              <a:spLocks noChangeArrowheads="1"/>
            </p:cNvSpPr>
            <p:nvPr>
              <p:custDataLst>
                <p:tags r:id="rId1"/>
              </p:custDataLst>
            </p:nvPr>
          </p:nvSpPr>
          <p:spPr bwMode="auto">
            <a:xfrm>
              <a:off x="420624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83" name="Rectangle 15"/>
            <p:cNvSpPr>
              <a:spLocks noChangeArrowheads="1"/>
            </p:cNvSpPr>
            <p:nvPr>
              <p:custDataLst>
                <p:tags r:id="rId2"/>
              </p:custDataLst>
            </p:nvPr>
          </p:nvSpPr>
          <p:spPr bwMode="auto">
            <a:xfrm>
              <a:off x="470916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84" name="Rectangle 15"/>
            <p:cNvSpPr>
              <a:spLocks noChangeArrowheads="1"/>
            </p:cNvSpPr>
            <p:nvPr>
              <p:custDataLst>
                <p:tags r:id="rId3"/>
              </p:custDataLst>
            </p:nvPr>
          </p:nvSpPr>
          <p:spPr bwMode="auto">
            <a:xfrm>
              <a:off x="5212080" y="3257949"/>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85" name="Rectangle 15"/>
            <p:cNvSpPr>
              <a:spLocks noChangeArrowheads="1"/>
            </p:cNvSpPr>
            <p:nvPr>
              <p:custDataLst>
                <p:tags r:id="rId4"/>
              </p:custDataLst>
            </p:nvPr>
          </p:nvSpPr>
          <p:spPr bwMode="auto">
            <a:xfrm>
              <a:off x="571500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86" name="Rectangle 15"/>
            <p:cNvSpPr>
              <a:spLocks noChangeArrowheads="1"/>
            </p:cNvSpPr>
            <p:nvPr>
              <p:custDataLst>
                <p:tags r:id="rId5"/>
              </p:custDataLst>
            </p:nvPr>
          </p:nvSpPr>
          <p:spPr bwMode="auto">
            <a:xfrm>
              <a:off x="6214139"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87" name="Rectangle 15"/>
            <p:cNvSpPr>
              <a:spLocks noChangeArrowheads="1"/>
            </p:cNvSpPr>
            <p:nvPr>
              <p:custDataLst>
                <p:tags r:id="rId6"/>
              </p:custDataLst>
            </p:nvPr>
          </p:nvSpPr>
          <p:spPr bwMode="auto">
            <a:xfrm>
              <a:off x="672084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88" name="Rectangle 15"/>
            <p:cNvSpPr>
              <a:spLocks noChangeArrowheads="1"/>
            </p:cNvSpPr>
            <p:nvPr>
              <p:custDataLst>
                <p:tags r:id="rId7"/>
              </p:custDataLst>
            </p:nvPr>
          </p:nvSpPr>
          <p:spPr bwMode="auto">
            <a:xfrm>
              <a:off x="7223760" y="3250406"/>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89" name="Rectangle 15"/>
            <p:cNvSpPr>
              <a:spLocks noChangeArrowheads="1"/>
            </p:cNvSpPr>
            <p:nvPr>
              <p:custDataLst>
                <p:tags r:id="rId8"/>
              </p:custDataLst>
            </p:nvPr>
          </p:nvSpPr>
          <p:spPr bwMode="auto">
            <a:xfrm>
              <a:off x="772668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08</a:t>
              </a:r>
            </a:p>
          </p:txBody>
        </p:sp>
      </p:grpSp>
      <p:sp>
        <p:nvSpPr>
          <p:cNvPr id="6" name="Rounded Rectangle 5"/>
          <p:cNvSpPr/>
          <p:nvPr/>
        </p:nvSpPr>
        <p:spPr bwMode="auto">
          <a:xfrm>
            <a:off x="6487460" y="334638"/>
            <a:ext cx="2560320" cy="771525"/>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0" dirty="0">
                <a:solidFill>
                  <a:srgbClr val="C00000"/>
                </a:solidFill>
                <a:latin typeface="Calibri" charset="0"/>
                <a:ea typeface="Calibri" charset="0"/>
                <a:cs typeface="Calibri" charset="0"/>
              </a:rPr>
              <a:t>64-bit example</a:t>
            </a:r>
          </a:p>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rgbClr val="C00000"/>
                </a:solidFill>
                <a:latin typeface="Calibri" charset="0"/>
                <a:ea typeface="Calibri" charset="0"/>
                <a:cs typeface="Calibri" charset="0"/>
              </a:rPr>
              <a:t>(pointers are 64-bits wide)</a:t>
            </a:r>
          </a:p>
        </p:txBody>
      </p:sp>
      <p:sp>
        <p:nvSpPr>
          <p:cNvPr id="56" name="TextBox 55"/>
          <p:cNvSpPr txBox="1"/>
          <p:nvPr/>
        </p:nvSpPr>
        <p:spPr>
          <a:xfrm>
            <a:off x="6515610" y="1056441"/>
            <a:ext cx="2560320" cy="369332"/>
          </a:xfrm>
          <a:prstGeom prst="rect">
            <a:avLst/>
          </a:prstGeom>
          <a:noFill/>
        </p:spPr>
        <p:txBody>
          <a:bodyPr wrap="square" rtlCol="0">
            <a:spAutoFit/>
          </a:bodyPr>
          <a:lstStyle/>
          <a:p>
            <a:pPr algn="ctr"/>
            <a:r>
              <a:rPr lang="en-US" sz="1800" b="0" dirty="0">
                <a:solidFill>
                  <a:srgbClr val="C00000"/>
                </a:solidFill>
                <a:latin typeface="Calibri" pitchFamily="34" charset="0"/>
              </a:rPr>
              <a:t>big-endian</a:t>
            </a:r>
          </a:p>
        </p:txBody>
      </p:sp>
      <p:cxnSp>
        <p:nvCxnSpPr>
          <p:cNvPr id="30" name="Straight Arrow Connector 29">
            <a:extLst>
              <a:ext uri="{FF2B5EF4-FFF2-40B4-BE49-F238E27FC236}">
                <a16:creationId xmlns:a16="http://schemas.microsoft.com/office/drawing/2014/main" id="{74A2D232-0446-46F1-B944-19E9866982A4}"/>
              </a:ext>
            </a:extLst>
          </p:cNvPr>
          <p:cNvCxnSpPr>
            <a:stCxn id="85" idx="3"/>
          </p:cNvCxnSpPr>
          <p:nvPr/>
        </p:nvCxnSpPr>
        <p:spPr bwMode="auto">
          <a:xfrm flipH="1" flipV="1">
            <a:off x="5105400" y="4005072"/>
            <a:ext cx="1615440" cy="1682782"/>
          </a:xfrm>
          <a:prstGeom prst="straightConnector1">
            <a:avLst/>
          </a:prstGeom>
          <a:noFill/>
          <a:ln w="38100" cap="flat" cmpd="sng" algn="ctr">
            <a:solidFill>
              <a:srgbClr val="CC0000"/>
            </a:solidFill>
            <a:prstDash val="solid"/>
            <a:round/>
            <a:headEnd type="oval" w="med" len="med"/>
            <a:tailEnd type="stealth" w="lg" len="lg"/>
          </a:ln>
          <a:effectLst/>
        </p:spPr>
      </p:cxnSp>
    </p:spTree>
    <p:extLst>
      <p:ext uri="{BB962C8B-B14F-4D97-AF65-F5344CB8AC3E}">
        <p14:creationId xmlns:p14="http://schemas.microsoft.com/office/powerpoint/2010/main" val="190380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Addresses and Pointers</a:t>
            </a:r>
          </a:p>
        </p:txBody>
      </p:sp>
      <p:sp>
        <p:nvSpPr>
          <p:cNvPr id="3" name="Content Placeholder 2"/>
          <p:cNvSpPr>
            <a:spLocks noGrp="1"/>
          </p:cNvSpPr>
          <p:nvPr>
            <p:ph idx="1"/>
          </p:nvPr>
        </p:nvSpPr>
        <p:spPr/>
        <p:txBody>
          <a:bodyPr/>
          <a:lstStyle/>
          <a:p>
            <a:r>
              <a:rPr lang="en-US" dirty="0">
                <a:solidFill>
                  <a:srgbClr val="000000"/>
                </a:solidFill>
              </a:rPr>
              <a:t>An </a:t>
            </a:r>
            <a:r>
              <a:rPr lang="en-US" i="1" dirty="0">
                <a:solidFill>
                  <a:srgbClr val="4B2A85"/>
                </a:solidFill>
              </a:rPr>
              <a:t>address</a:t>
            </a:r>
            <a:r>
              <a:rPr lang="en-US" dirty="0">
                <a:solidFill>
                  <a:srgbClr val="4B2A85"/>
                </a:solidFill>
              </a:rPr>
              <a:t> </a:t>
            </a:r>
            <a:r>
              <a:rPr lang="en-US" dirty="0">
                <a:solidFill>
                  <a:srgbClr val="000000"/>
                </a:solidFill>
              </a:rPr>
              <a:t>refers to a location in memory</a:t>
            </a:r>
          </a:p>
          <a:p>
            <a:r>
              <a:rPr lang="en-US" dirty="0">
                <a:solidFill>
                  <a:srgbClr val="000000"/>
                </a:solidFill>
              </a:rPr>
              <a:t>A </a:t>
            </a:r>
            <a:r>
              <a:rPr lang="en-US" i="1" dirty="0">
                <a:solidFill>
                  <a:srgbClr val="CC0000"/>
                </a:solidFill>
              </a:rPr>
              <a:t>pointer</a:t>
            </a:r>
            <a:r>
              <a:rPr lang="en-US" dirty="0">
                <a:solidFill>
                  <a:srgbClr val="CC0000"/>
                </a:solidFill>
              </a:rPr>
              <a:t> </a:t>
            </a:r>
            <a:r>
              <a:rPr lang="en-US" dirty="0">
                <a:solidFill>
                  <a:srgbClr val="000000"/>
                </a:solidFill>
              </a:rPr>
              <a:t>is a data object that holds an address</a:t>
            </a:r>
          </a:p>
          <a:p>
            <a:pPr lvl="1"/>
            <a:r>
              <a:rPr lang="en-US" dirty="0"/>
              <a:t>Address can point to </a:t>
            </a:r>
            <a:r>
              <a:rPr lang="en-US" i="1" dirty="0"/>
              <a:t>any</a:t>
            </a:r>
            <a:r>
              <a:rPr lang="en-US" dirty="0"/>
              <a:t> data</a:t>
            </a:r>
          </a:p>
          <a:p>
            <a:r>
              <a:rPr lang="en-US" dirty="0">
                <a:solidFill>
                  <a:srgbClr val="000000"/>
                </a:solidFill>
              </a:rPr>
              <a:t>Pointer stored at</a:t>
            </a:r>
            <a:br>
              <a:rPr lang="en-US" dirty="0">
                <a:solidFill>
                  <a:srgbClr val="000000"/>
                </a:solidFill>
              </a:rPr>
            </a:br>
            <a:r>
              <a:rPr lang="en-US" dirty="0">
                <a:solidFill>
                  <a:srgbClr val="4B2A85"/>
                </a:solidFill>
              </a:rPr>
              <a:t>0x48</a:t>
            </a:r>
            <a:r>
              <a:rPr lang="en-US" dirty="0"/>
              <a:t> points to </a:t>
            </a:r>
            <a:br>
              <a:rPr lang="en-US" dirty="0"/>
            </a:br>
            <a:r>
              <a:rPr lang="en-US" dirty="0"/>
              <a:t>address </a:t>
            </a:r>
            <a:r>
              <a:rPr lang="en-US" dirty="0">
                <a:solidFill>
                  <a:srgbClr val="4B2A85"/>
                </a:solidFill>
              </a:rPr>
              <a:t>0x38</a:t>
            </a:r>
          </a:p>
          <a:p>
            <a:pPr lvl="1"/>
            <a:r>
              <a:rPr lang="en-US" dirty="0"/>
              <a:t>Pointer to a pointer!</a:t>
            </a:r>
          </a:p>
          <a:p>
            <a:r>
              <a:rPr lang="en-US" dirty="0"/>
              <a:t>Is the data stored</a:t>
            </a:r>
            <a:br>
              <a:rPr lang="en-US" dirty="0"/>
            </a:br>
            <a:r>
              <a:rPr lang="en-US" dirty="0"/>
              <a:t>at </a:t>
            </a:r>
            <a:r>
              <a:rPr lang="en-US" dirty="0">
                <a:solidFill>
                  <a:srgbClr val="4B2A85"/>
                </a:solidFill>
              </a:rPr>
              <a:t>0x08</a:t>
            </a:r>
            <a:r>
              <a:rPr lang="en-US" dirty="0"/>
              <a:t> a pointer?</a:t>
            </a:r>
          </a:p>
          <a:p>
            <a:pPr lvl="1"/>
            <a:r>
              <a:rPr lang="en-US" dirty="0"/>
              <a:t>Could be, depending</a:t>
            </a:r>
            <a:br>
              <a:rPr lang="en-US" dirty="0"/>
            </a:br>
            <a:r>
              <a:rPr lang="en-US" dirty="0"/>
              <a:t>on how you use it</a:t>
            </a:r>
          </a:p>
        </p:txBody>
      </p:sp>
      <p:sp>
        <p:nvSpPr>
          <p:cNvPr id="4" name="Slide Number Placeholder 3"/>
          <p:cNvSpPr>
            <a:spLocks noGrp="1"/>
          </p:cNvSpPr>
          <p:nvPr>
            <p:ph type="sldNum" sz="quarter" idx="10"/>
          </p:nvPr>
        </p:nvSpPr>
        <p:spPr/>
        <p:txBody>
          <a:bodyPr/>
          <a:lstStyle/>
          <a:p>
            <a:fld id="{7CBE8339-D2AD-46DC-A898-FD1E949067F0}" type="slidenum">
              <a:rPr lang="en-US" smtClean="0"/>
              <a:pPr/>
              <a:t>38</a:t>
            </a:fld>
            <a:endParaRPr lang="en-US" dirty="0"/>
          </a:p>
        </p:txBody>
      </p:sp>
      <p:sp>
        <p:nvSpPr>
          <p:cNvPr id="64" name="Rounded Rectangle 63"/>
          <p:cNvSpPr/>
          <p:nvPr/>
        </p:nvSpPr>
        <p:spPr bwMode="auto">
          <a:xfrm>
            <a:off x="6487460" y="334638"/>
            <a:ext cx="2560320" cy="771525"/>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0" dirty="0">
                <a:solidFill>
                  <a:srgbClr val="C00000"/>
                </a:solidFill>
                <a:latin typeface="Calibri" charset="0"/>
                <a:ea typeface="Calibri" charset="0"/>
                <a:cs typeface="Calibri" charset="0"/>
              </a:rPr>
              <a:t>64-bit example</a:t>
            </a:r>
          </a:p>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rgbClr val="C00000"/>
                </a:solidFill>
                <a:latin typeface="Calibri" charset="0"/>
                <a:ea typeface="Calibri" charset="0"/>
                <a:cs typeface="Calibri" charset="0"/>
              </a:rPr>
              <a:t>(pointers are 64-bits wide)</a:t>
            </a:r>
          </a:p>
        </p:txBody>
      </p:sp>
      <p:sp>
        <p:nvSpPr>
          <p:cNvPr id="6" name="TextBox 5"/>
          <p:cNvSpPr txBox="1"/>
          <p:nvPr/>
        </p:nvSpPr>
        <p:spPr>
          <a:xfrm>
            <a:off x="6515610" y="1056441"/>
            <a:ext cx="2560320" cy="369332"/>
          </a:xfrm>
          <a:prstGeom prst="rect">
            <a:avLst/>
          </a:prstGeom>
          <a:noFill/>
        </p:spPr>
        <p:txBody>
          <a:bodyPr wrap="square" rtlCol="0">
            <a:spAutoFit/>
          </a:bodyPr>
          <a:lstStyle/>
          <a:p>
            <a:pPr algn="ctr"/>
            <a:r>
              <a:rPr lang="en-US" sz="1800" b="0" dirty="0">
                <a:solidFill>
                  <a:srgbClr val="C00000"/>
                </a:solidFill>
                <a:latin typeface="Calibri" pitchFamily="34" charset="0"/>
              </a:rPr>
              <a:t>big-endian</a:t>
            </a:r>
          </a:p>
        </p:txBody>
      </p:sp>
      <p:grpSp>
        <p:nvGrpSpPr>
          <p:cNvPr id="99" name="Group 98">
            <a:extLst>
              <a:ext uri="{FF2B5EF4-FFF2-40B4-BE49-F238E27FC236}">
                <a16:creationId xmlns:a16="http://schemas.microsoft.com/office/drawing/2014/main" id="{CA29915C-3505-46A8-A809-633C5B469FDA}"/>
              </a:ext>
            </a:extLst>
          </p:cNvPr>
          <p:cNvGrpSpPr/>
          <p:nvPr/>
        </p:nvGrpSpPr>
        <p:grpSpPr>
          <a:xfrm>
            <a:off x="4709160" y="3429000"/>
            <a:ext cx="4023360" cy="3054096"/>
            <a:chOff x="4206240" y="2980944"/>
            <a:chExt cx="4023360" cy="3054096"/>
          </a:xfrm>
        </p:grpSpPr>
        <p:sp>
          <p:nvSpPr>
            <p:cNvPr id="100" name="Rectangle 11">
              <a:extLst>
                <a:ext uri="{FF2B5EF4-FFF2-40B4-BE49-F238E27FC236}">
                  <a16:creationId xmlns:a16="http://schemas.microsoft.com/office/drawing/2014/main" id="{3E68C03C-E499-446C-9B9A-0F0EC9A4D160}"/>
                </a:ext>
              </a:extLst>
            </p:cNvPr>
            <p:cNvSpPr>
              <a:spLocks noChangeArrowheads="1"/>
            </p:cNvSpPr>
            <p:nvPr>
              <p:custDataLst>
                <p:tags r:id="rId36"/>
              </p:custDataLst>
            </p:nvPr>
          </p:nvSpPr>
          <p:spPr bwMode="auto">
            <a:xfrm>
              <a:off x="4206240" y="5724870"/>
              <a:ext cx="4023360" cy="304800"/>
            </a:xfrm>
            <a:prstGeom prst="rect">
              <a:avLst/>
            </a:prstGeom>
            <a:solidFill>
              <a:schemeClr val="bg1"/>
            </a:solid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cxnSp>
          <p:nvCxnSpPr>
            <p:cNvPr id="101" name="Straight Connector 100">
              <a:extLst>
                <a:ext uri="{FF2B5EF4-FFF2-40B4-BE49-F238E27FC236}">
                  <a16:creationId xmlns:a16="http://schemas.microsoft.com/office/drawing/2014/main" id="{1FE884A3-AC64-4C29-9268-E1BA97A80541}"/>
                </a:ext>
              </a:extLst>
            </p:cNvPr>
            <p:cNvCxnSpPr/>
            <p:nvPr>
              <p:custDataLst>
                <p:tags r:id="rId37"/>
              </p:custDataLst>
            </p:nvPr>
          </p:nvCxnSpPr>
          <p:spPr bwMode="auto">
            <a:xfrm>
              <a:off x="4709160" y="2980944"/>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102" name="Straight Connector 101">
              <a:extLst>
                <a:ext uri="{FF2B5EF4-FFF2-40B4-BE49-F238E27FC236}">
                  <a16:creationId xmlns:a16="http://schemas.microsoft.com/office/drawing/2014/main" id="{44772349-D066-47DC-9052-166303B53055}"/>
                </a:ext>
              </a:extLst>
            </p:cNvPr>
            <p:cNvCxnSpPr/>
            <p:nvPr>
              <p:custDataLst>
                <p:tags r:id="rId38"/>
              </p:custDataLst>
            </p:nvPr>
          </p:nvCxnSpPr>
          <p:spPr bwMode="auto">
            <a:xfrm>
              <a:off x="5212080" y="2980944"/>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103" name="Straight Connector 102">
              <a:extLst>
                <a:ext uri="{FF2B5EF4-FFF2-40B4-BE49-F238E27FC236}">
                  <a16:creationId xmlns:a16="http://schemas.microsoft.com/office/drawing/2014/main" id="{D504A50D-1870-4A87-AAD3-6783F67EB1E3}"/>
                </a:ext>
              </a:extLst>
            </p:cNvPr>
            <p:cNvCxnSpPr/>
            <p:nvPr>
              <p:custDataLst>
                <p:tags r:id="rId39"/>
              </p:custDataLst>
            </p:nvPr>
          </p:nvCxnSpPr>
          <p:spPr bwMode="auto">
            <a:xfrm>
              <a:off x="5715000" y="2980944"/>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104" name="Straight Connector 103">
              <a:extLst>
                <a:ext uri="{FF2B5EF4-FFF2-40B4-BE49-F238E27FC236}">
                  <a16:creationId xmlns:a16="http://schemas.microsoft.com/office/drawing/2014/main" id="{A9A33806-0AE3-4096-9232-96AF5C2EA4E7}"/>
                </a:ext>
              </a:extLst>
            </p:cNvPr>
            <p:cNvCxnSpPr/>
            <p:nvPr>
              <p:custDataLst>
                <p:tags r:id="rId40"/>
              </p:custDataLst>
            </p:nvPr>
          </p:nvCxnSpPr>
          <p:spPr bwMode="auto">
            <a:xfrm>
              <a:off x="7726680" y="2980944"/>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105" name="Straight Connector 104">
              <a:extLst>
                <a:ext uri="{FF2B5EF4-FFF2-40B4-BE49-F238E27FC236}">
                  <a16:creationId xmlns:a16="http://schemas.microsoft.com/office/drawing/2014/main" id="{AFCBAC28-4D8B-42D0-AB39-D98FEF364C3B}"/>
                </a:ext>
              </a:extLst>
            </p:cNvPr>
            <p:cNvCxnSpPr/>
            <p:nvPr>
              <p:custDataLst>
                <p:tags r:id="rId41"/>
              </p:custDataLst>
            </p:nvPr>
          </p:nvCxnSpPr>
          <p:spPr bwMode="auto">
            <a:xfrm>
              <a:off x="6217920" y="2980944"/>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106" name="Straight Connector 105">
              <a:extLst>
                <a:ext uri="{FF2B5EF4-FFF2-40B4-BE49-F238E27FC236}">
                  <a16:creationId xmlns:a16="http://schemas.microsoft.com/office/drawing/2014/main" id="{51C06422-4611-4675-8200-507DFA854140}"/>
                </a:ext>
              </a:extLst>
            </p:cNvPr>
            <p:cNvCxnSpPr/>
            <p:nvPr>
              <p:custDataLst>
                <p:tags r:id="rId42"/>
              </p:custDataLst>
            </p:nvPr>
          </p:nvCxnSpPr>
          <p:spPr bwMode="auto">
            <a:xfrm>
              <a:off x="6720840" y="2980944"/>
              <a:ext cx="0" cy="3054096"/>
            </a:xfrm>
            <a:prstGeom prst="line">
              <a:avLst/>
            </a:prstGeom>
            <a:noFill/>
            <a:ln w="25400" cap="flat" cmpd="sng" algn="ctr">
              <a:solidFill>
                <a:srgbClr val="00B050"/>
              </a:solidFill>
              <a:prstDash val="sysDash"/>
              <a:round/>
              <a:headEnd type="none" w="med" len="med"/>
              <a:tailEnd type="none" w="med" len="med"/>
            </a:ln>
            <a:effectLst/>
          </p:spPr>
        </p:cxnSp>
        <p:cxnSp>
          <p:nvCxnSpPr>
            <p:cNvPr id="107" name="Straight Connector 106">
              <a:extLst>
                <a:ext uri="{FF2B5EF4-FFF2-40B4-BE49-F238E27FC236}">
                  <a16:creationId xmlns:a16="http://schemas.microsoft.com/office/drawing/2014/main" id="{DD137C3F-DDDF-467C-B44C-BE14CBE3604F}"/>
                </a:ext>
              </a:extLst>
            </p:cNvPr>
            <p:cNvCxnSpPr/>
            <p:nvPr>
              <p:custDataLst>
                <p:tags r:id="rId43"/>
              </p:custDataLst>
            </p:nvPr>
          </p:nvCxnSpPr>
          <p:spPr bwMode="auto">
            <a:xfrm>
              <a:off x="7223760" y="2980944"/>
              <a:ext cx="0" cy="3054096"/>
            </a:xfrm>
            <a:prstGeom prst="line">
              <a:avLst/>
            </a:prstGeom>
            <a:noFill/>
            <a:ln w="25400" cap="flat" cmpd="sng" algn="ctr">
              <a:solidFill>
                <a:srgbClr val="00B050"/>
              </a:solidFill>
              <a:prstDash val="sysDash"/>
              <a:round/>
              <a:headEnd type="none" w="med" len="med"/>
              <a:tailEnd type="none" w="med" len="med"/>
            </a:ln>
            <a:effectLst/>
          </p:spPr>
        </p:cxnSp>
        <p:sp>
          <p:nvSpPr>
            <p:cNvPr id="108" name="Rectangle 9">
              <a:extLst>
                <a:ext uri="{FF2B5EF4-FFF2-40B4-BE49-F238E27FC236}">
                  <a16:creationId xmlns:a16="http://schemas.microsoft.com/office/drawing/2014/main" id="{A5218529-7898-4433-9C8B-E809719CD43E}"/>
                </a:ext>
              </a:extLst>
            </p:cNvPr>
            <p:cNvSpPr>
              <a:spLocks noChangeArrowheads="1"/>
            </p:cNvSpPr>
            <p:nvPr>
              <p:custDataLst>
                <p:tags r:id="rId44"/>
              </p:custDataLst>
            </p:nvPr>
          </p:nvSpPr>
          <p:spPr bwMode="auto">
            <a:xfrm>
              <a:off x="4206240" y="51152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09" name="Rectangle 2">
              <a:extLst>
                <a:ext uri="{FF2B5EF4-FFF2-40B4-BE49-F238E27FC236}">
                  <a16:creationId xmlns:a16="http://schemas.microsoft.com/office/drawing/2014/main" id="{45D86765-A60E-4F1E-BC7E-3D8E33208F39}"/>
                </a:ext>
              </a:extLst>
            </p:cNvPr>
            <p:cNvSpPr>
              <a:spLocks noChangeArrowheads="1"/>
            </p:cNvSpPr>
            <p:nvPr>
              <p:custDataLst>
                <p:tags r:id="rId45"/>
              </p:custDataLst>
            </p:nvPr>
          </p:nvSpPr>
          <p:spPr bwMode="auto">
            <a:xfrm>
              <a:off x="4206240" y="29816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0" name="Rectangle 3">
              <a:extLst>
                <a:ext uri="{FF2B5EF4-FFF2-40B4-BE49-F238E27FC236}">
                  <a16:creationId xmlns:a16="http://schemas.microsoft.com/office/drawing/2014/main" id="{93382F64-29D8-46B6-82AE-38F0177AF5E8}"/>
                </a:ext>
              </a:extLst>
            </p:cNvPr>
            <p:cNvSpPr>
              <a:spLocks noChangeArrowheads="1"/>
            </p:cNvSpPr>
            <p:nvPr>
              <p:custDataLst>
                <p:tags r:id="rId46"/>
              </p:custDataLst>
            </p:nvPr>
          </p:nvSpPr>
          <p:spPr bwMode="auto">
            <a:xfrm>
              <a:off x="4206240" y="32864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1" name="Rectangle 4">
              <a:extLst>
                <a:ext uri="{FF2B5EF4-FFF2-40B4-BE49-F238E27FC236}">
                  <a16:creationId xmlns:a16="http://schemas.microsoft.com/office/drawing/2014/main" id="{7C1755DF-BAA2-4DCB-9A65-D3FC0DF61197}"/>
                </a:ext>
              </a:extLst>
            </p:cNvPr>
            <p:cNvSpPr>
              <a:spLocks noChangeArrowheads="1"/>
            </p:cNvSpPr>
            <p:nvPr>
              <p:custDataLst>
                <p:tags r:id="rId47"/>
              </p:custDataLst>
            </p:nvPr>
          </p:nvSpPr>
          <p:spPr bwMode="auto">
            <a:xfrm>
              <a:off x="4206240" y="35912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2" name="Rectangle 5">
              <a:extLst>
                <a:ext uri="{FF2B5EF4-FFF2-40B4-BE49-F238E27FC236}">
                  <a16:creationId xmlns:a16="http://schemas.microsoft.com/office/drawing/2014/main" id="{4D45823D-AF0C-4EB2-94AE-9B896AEA632B}"/>
                </a:ext>
              </a:extLst>
            </p:cNvPr>
            <p:cNvSpPr>
              <a:spLocks noChangeArrowheads="1"/>
            </p:cNvSpPr>
            <p:nvPr>
              <p:custDataLst>
                <p:tags r:id="rId48"/>
              </p:custDataLst>
            </p:nvPr>
          </p:nvSpPr>
          <p:spPr bwMode="auto">
            <a:xfrm>
              <a:off x="4206240" y="38960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3" name="Rectangle 6">
              <a:extLst>
                <a:ext uri="{FF2B5EF4-FFF2-40B4-BE49-F238E27FC236}">
                  <a16:creationId xmlns:a16="http://schemas.microsoft.com/office/drawing/2014/main" id="{7C8FA5F1-D022-4BEC-BDC0-7386CCA5412B}"/>
                </a:ext>
              </a:extLst>
            </p:cNvPr>
            <p:cNvSpPr>
              <a:spLocks noChangeArrowheads="1"/>
            </p:cNvSpPr>
            <p:nvPr>
              <p:custDataLst>
                <p:tags r:id="rId49"/>
              </p:custDataLst>
            </p:nvPr>
          </p:nvSpPr>
          <p:spPr bwMode="auto">
            <a:xfrm>
              <a:off x="4206240" y="42008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4" name="Rectangle 7">
              <a:extLst>
                <a:ext uri="{FF2B5EF4-FFF2-40B4-BE49-F238E27FC236}">
                  <a16:creationId xmlns:a16="http://schemas.microsoft.com/office/drawing/2014/main" id="{86C1AC24-6B03-4AA5-8035-7B1828BEACF1}"/>
                </a:ext>
              </a:extLst>
            </p:cNvPr>
            <p:cNvSpPr>
              <a:spLocks noChangeArrowheads="1"/>
            </p:cNvSpPr>
            <p:nvPr>
              <p:custDataLst>
                <p:tags r:id="rId50"/>
              </p:custDataLst>
            </p:nvPr>
          </p:nvSpPr>
          <p:spPr bwMode="auto">
            <a:xfrm>
              <a:off x="4206240" y="45056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5" name="Rectangle 8">
              <a:extLst>
                <a:ext uri="{FF2B5EF4-FFF2-40B4-BE49-F238E27FC236}">
                  <a16:creationId xmlns:a16="http://schemas.microsoft.com/office/drawing/2014/main" id="{1142451E-1849-482E-8186-4CDF74F07F7B}"/>
                </a:ext>
              </a:extLst>
            </p:cNvPr>
            <p:cNvSpPr>
              <a:spLocks noChangeArrowheads="1"/>
            </p:cNvSpPr>
            <p:nvPr>
              <p:custDataLst>
                <p:tags r:id="rId51"/>
              </p:custDataLst>
            </p:nvPr>
          </p:nvSpPr>
          <p:spPr bwMode="auto">
            <a:xfrm>
              <a:off x="4206240" y="48104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sp>
          <p:nvSpPr>
            <p:cNvPr id="116" name="Rectangle 10">
              <a:extLst>
                <a:ext uri="{FF2B5EF4-FFF2-40B4-BE49-F238E27FC236}">
                  <a16:creationId xmlns:a16="http://schemas.microsoft.com/office/drawing/2014/main" id="{23DBDA0A-260A-4912-97CF-B101801558F5}"/>
                </a:ext>
              </a:extLst>
            </p:cNvPr>
            <p:cNvSpPr>
              <a:spLocks noChangeArrowheads="1"/>
            </p:cNvSpPr>
            <p:nvPr>
              <p:custDataLst>
                <p:tags r:id="rId52"/>
              </p:custDataLst>
            </p:nvPr>
          </p:nvSpPr>
          <p:spPr bwMode="auto">
            <a:xfrm>
              <a:off x="4206240" y="5420070"/>
              <a:ext cx="4023360" cy="304800"/>
            </a:xfrm>
            <a:prstGeom prst="rect">
              <a:avLst/>
            </a:prstGeom>
            <a:noFill/>
            <a:ln w="25400">
              <a:solidFill>
                <a:schemeClr val="tx1"/>
              </a:solidFill>
              <a:miter lim="800000"/>
              <a:headEnd/>
              <a:tailEnd/>
            </a:ln>
          </p:spPr>
          <p:txBody>
            <a:bodyPr wrap="none" anchor="ctr"/>
            <a:lstStyle/>
            <a:p>
              <a:endParaRPr lang="en-US" b="0" dirty="0">
                <a:latin typeface="Roboto Regular" charset="0"/>
                <a:cs typeface="Roboto Regular" charset="0"/>
              </a:endParaRPr>
            </a:p>
          </p:txBody>
        </p:sp>
      </p:grpSp>
      <p:grpSp>
        <p:nvGrpSpPr>
          <p:cNvPr id="117" name="Group 116">
            <a:extLst>
              <a:ext uri="{FF2B5EF4-FFF2-40B4-BE49-F238E27FC236}">
                <a16:creationId xmlns:a16="http://schemas.microsoft.com/office/drawing/2014/main" id="{0935095E-5550-4395-908A-B7FC8FB75F47}"/>
              </a:ext>
            </a:extLst>
          </p:cNvPr>
          <p:cNvGrpSpPr/>
          <p:nvPr/>
        </p:nvGrpSpPr>
        <p:grpSpPr>
          <a:xfrm>
            <a:off x="3840480" y="3154680"/>
            <a:ext cx="868444" cy="3407349"/>
            <a:chOff x="8263591" y="2707451"/>
            <a:chExt cx="868444" cy="3407349"/>
          </a:xfrm>
        </p:grpSpPr>
        <p:sp>
          <p:nvSpPr>
            <p:cNvPr id="118" name="Rectangle 14">
              <a:extLst>
                <a:ext uri="{FF2B5EF4-FFF2-40B4-BE49-F238E27FC236}">
                  <a16:creationId xmlns:a16="http://schemas.microsoft.com/office/drawing/2014/main" id="{D3FDC265-EA18-4430-961C-E2F2DBB78A99}"/>
                </a:ext>
              </a:extLst>
            </p:cNvPr>
            <p:cNvSpPr>
              <a:spLocks noChangeArrowheads="1"/>
            </p:cNvSpPr>
            <p:nvPr>
              <p:custDataLst>
                <p:tags r:id="rId25"/>
              </p:custDataLst>
            </p:nvPr>
          </p:nvSpPr>
          <p:spPr bwMode="auto">
            <a:xfrm>
              <a:off x="8263591" y="2905470"/>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0x00</a:t>
              </a:r>
            </a:p>
          </p:txBody>
        </p:sp>
        <p:sp>
          <p:nvSpPr>
            <p:cNvPr id="119" name="Rectangle 15">
              <a:extLst>
                <a:ext uri="{FF2B5EF4-FFF2-40B4-BE49-F238E27FC236}">
                  <a16:creationId xmlns:a16="http://schemas.microsoft.com/office/drawing/2014/main" id="{5BF786ED-EEB6-49F8-B5B8-E695F9653BB9}"/>
                </a:ext>
              </a:extLst>
            </p:cNvPr>
            <p:cNvSpPr>
              <a:spLocks noChangeArrowheads="1"/>
            </p:cNvSpPr>
            <p:nvPr>
              <p:custDataLst>
                <p:tags r:id="rId26"/>
              </p:custDataLst>
            </p:nvPr>
          </p:nvSpPr>
          <p:spPr bwMode="auto">
            <a:xfrm>
              <a:off x="8263591" y="32147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0x08</a:t>
              </a:r>
            </a:p>
          </p:txBody>
        </p:sp>
        <p:sp>
          <p:nvSpPr>
            <p:cNvPr id="120" name="Rectangle 16">
              <a:extLst>
                <a:ext uri="{FF2B5EF4-FFF2-40B4-BE49-F238E27FC236}">
                  <a16:creationId xmlns:a16="http://schemas.microsoft.com/office/drawing/2014/main" id="{DCAA8B2E-66E1-4066-B87B-B6AAF0C86B98}"/>
                </a:ext>
              </a:extLst>
            </p:cNvPr>
            <p:cNvSpPr>
              <a:spLocks noChangeArrowheads="1"/>
            </p:cNvSpPr>
            <p:nvPr>
              <p:custDataLst>
                <p:tags r:id="rId27"/>
              </p:custDataLst>
            </p:nvPr>
          </p:nvSpPr>
          <p:spPr bwMode="auto">
            <a:xfrm>
              <a:off x="8263591" y="35195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0x10</a:t>
              </a:r>
            </a:p>
          </p:txBody>
        </p:sp>
        <p:sp>
          <p:nvSpPr>
            <p:cNvPr id="121" name="Rectangle 17">
              <a:extLst>
                <a:ext uri="{FF2B5EF4-FFF2-40B4-BE49-F238E27FC236}">
                  <a16:creationId xmlns:a16="http://schemas.microsoft.com/office/drawing/2014/main" id="{CB2522C5-1FC2-44AD-AE86-A7060016CB48}"/>
                </a:ext>
              </a:extLst>
            </p:cNvPr>
            <p:cNvSpPr>
              <a:spLocks noChangeArrowheads="1"/>
            </p:cNvSpPr>
            <p:nvPr>
              <p:custDataLst>
                <p:tags r:id="rId28"/>
              </p:custDataLst>
            </p:nvPr>
          </p:nvSpPr>
          <p:spPr bwMode="auto">
            <a:xfrm>
              <a:off x="8263591" y="38243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0x18</a:t>
              </a:r>
            </a:p>
          </p:txBody>
        </p:sp>
        <p:sp>
          <p:nvSpPr>
            <p:cNvPr id="122" name="Rectangle 18">
              <a:extLst>
                <a:ext uri="{FF2B5EF4-FFF2-40B4-BE49-F238E27FC236}">
                  <a16:creationId xmlns:a16="http://schemas.microsoft.com/office/drawing/2014/main" id="{13AFCFC6-2EBC-4E0F-8FD8-43AB5DB108D1}"/>
                </a:ext>
              </a:extLst>
            </p:cNvPr>
            <p:cNvSpPr>
              <a:spLocks noChangeArrowheads="1"/>
            </p:cNvSpPr>
            <p:nvPr>
              <p:custDataLst>
                <p:tags r:id="rId29"/>
              </p:custDataLst>
            </p:nvPr>
          </p:nvSpPr>
          <p:spPr bwMode="auto">
            <a:xfrm>
              <a:off x="8263591" y="41291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0x20</a:t>
              </a:r>
            </a:p>
          </p:txBody>
        </p:sp>
        <p:sp>
          <p:nvSpPr>
            <p:cNvPr id="123" name="Rectangle 19">
              <a:extLst>
                <a:ext uri="{FF2B5EF4-FFF2-40B4-BE49-F238E27FC236}">
                  <a16:creationId xmlns:a16="http://schemas.microsoft.com/office/drawing/2014/main" id="{EAEF43D0-EFFB-4FA5-9A26-D1B5A16761A3}"/>
                </a:ext>
              </a:extLst>
            </p:cNvPr>
            <p:cNvSpPr>
              <a:spLocks noChangeArrowheads="1"/>
            </p:cNvSpPr>
            <p:nvPr>
              <p:custDataLst>
                <p:tags r:id="rId30"/>
              </p:custDataLst>
            </p:nvPr>
          </p:nvSpPr>
          <p:spPr bwMode="auto">
            <a:xfrm>
              <a:off x="8263591" y="44339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0x28</a:t>
              </a:r>
            </a:p>
          </p:txBody>
        </p:sp>
        <p:sp>
          <p:nvSpPr>
            <p:cNvPr id="124" name="Rectangle 20">
              <a:extLst>
                <a:ext uri="{FF2B5EF4-FFF2-40B4-BE49-F238E27FC236}">
                  <a16:creationId xmlns:a16="http://schemas.microsoft.com/office/drawing/2014/main" id="{AAEA6F8F-2741-4EFD-A3E5-8955BCB0C60B}"/>
                </a:ext>
              </a:extLst>
            </p:cNvPr>
            <p:cNvSpPr>
              <a:spLocks noChangeArrowheads="1"/>
            </p:cNvSpPr>
            <p:nvPr>
              <p:custDataLst>
                <p:tags r:id="rId31"/>
              </p:custDataLst>
            </p:nvPr>
          </p:nvSpPr>
          <p:spPr bwMode="auto">
            <a:xfrm>
              <a:off x="8263591" y="47387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0x30</a:t>
              </a:r>
            </a:p>
          </p:txBody>
        </p:sp>
        <p:sp>
          <p:nvSpPr>
            <p:cNvPr id="125" name="Rectangle 21">
              <a:extLst>
                <a:ext uri="{FF2B5EF4-FFF2-40B4-BE49-F238E27FC236}">
                  <a16:creationId xmlns:a16="http://schemas.microsoft.com/office/drawing/2014/main" id="{92ADB872-945E-4908-B099-62B3B1E1F567}"/>
                </a:ext>
              </a:extLst>
            </p:cNvPr>
            <p:cNvSpPr>
              <a:spLocks noChangeArrowheads="1"/>
            </p:cNvSpPr>
            <p:nvPr>
              <p:custDataLst>
                <p:tags r:id="rId32"/>
              </p:custDataLst>
            </p:nvPr>
          </p:nvSpPr>
          <p:spPr bwMode="auto">
            <a:xfrm>
              <a:off x="8263591" y="50435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0x38</a:t>
              </a:r>
            </a:p>
          </p:txBody>
        </p:sp>
        <p:sp>
          <p:nvSpPr>
            <p:cNvPr id="126" name="Rectangle 22">
              <a:extLst>
                <a:ext uri="{FF2B5EF4-FFF2-40B4-BE49-F238E27FC236}">
                  <a16:creationId xmlns:a16="http://schemas.microsoft.com/office/drawing/2014/main" id="{4A03E3F6-74A2-4F1C-9592-B60570601971}"/>
                </a:ext>
              </a:extLst>
            </p:cNvPr>
            <p:cNvSpPr>
              <a:spLocks noChangeArrowheads="1"/>
            </p:cNvSpPr>
            <p:nvPr>
              <p:custDataLst>
                <p:tags r:id="rId33"/>
              </p:custDataLst>
            </p:nvPr>
          </p:nvSpPr>
          <p:spPr bwMode="auto">
            <a:xfrm>
              <a:off x="8263591" y="53483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0x40</a:t>
              </a:r>
            </a:p>
          </p:txBody>
        </p:sp>
        <p:sp>
          <p:nvSpPr>
            <p:cNvPr id="127" name="Rectangle 23">
              <a:extLst>
                <a:ext uri="{FF2B5EF4-FFF2-40B4-BE49-F238E27FC236}">
                  <a16:creationId xmlns:a16="http://schemas.microsoft.com/office/drawing/2014/main" id="{FE5FFF73-214D-4CA6-B64E-F0E73645525A}"/>
                </a:ext>
              </a:extLst>
            </p:cNvPr>
            <p:cNvSpPr>
              <a:spLocks noChangeArrowheads="1"/>
            </p:cNvSpPr>
            <p:nvPr>
              <p:custDataLst>
                <p:tags r:id="rId34"/>
              </p:custDataLst>
            </p:nvPr>
          </p:nvSpPr>
          <p:spPr bwMode="auto">
            <a:xfrm>
              <a:off x="8263591" y="5653135"/>
              <a:ext cx="784189" cy="461665"/>
            </a:xfrm>
            <a:prstGeom prst="rect">
              <a:avLst/>
            </a:prstGeom>
            <a:noFill/>
            <a:ln w="25400">
              <a:noFill/>
              <a:miter lim="800000"/>
              <a:headEnd/>
              <a:tailEnd/>
            </a:ln>
          </p:spPr>
          <p:txBody>
            <a:bodyPr wrap="none">
              <a:spAutoFit/>
            </a:bodyPr>
            <a:lstStyle/>
            <a:p>
              <a:pPr>
                <a:lnSpc>
                  <a:spcPct val="100000"/>
                </a:lnSpc>
              </a:pPr>
              <a:r>
                <a:rPr lang="en-US" b="0" dirty="0">
                  <a:solidFill>
                    <a:srgbClr val="4B2A85"/>
                  </a:solidFill>
                  <a:latin typeface="Calibri" panose="020F0502020204030204" pitchFamily="34" charset="0"/>
                  <a:cs typeface="Calibri" panose="020F0502020204030204" pitchFamily="34" charset="0"/>
                </a:rPr>
                <a:t>0x48</a:t>
              </a:r>
            </a:p>
          </p:txBody>
        </p:sp>
        <p:sp>
          <p:nvSpPr>
            <p:cNvPr id="128" name="TextBox 127">
              <a:extLst>
                <a:ext uri="{FF2B5EF4-FFF2-40B4-BE49-F238E27FC236}">
                  <a16:creationId xmlns:a16="http://schemas.microsoft.com/office/drawing/2014/main" id="{12E5A2A3-2574-4C4A-B0B3-CDB6E3A267AC}"/>
                </a:ext>
              </a:extLst>
            </p:cNvPr>
            <p:cNvSpPr txBox="1"/>
            <p:nvPr>
              <p:custDataLst>
                <p:tags r:id="rId35"/>
              </p:custDataLst>
            </p:nvPr>
          </p:nvSpPr>
          <p:spPr>
            <a:xfrm>
              <a:off x="8263591" y="2707451"/>
              <a:ext cx="868444"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Address</a:t>
              </a:r>
              <a:endParaRPr lang="en-US" sz="1400" dirty="0">
                <a:latin typeface="Calibri" panose="020F0502020204030204" pitchFamily="34" charset="0"/>
                <a:cs typeface="Calibri" panose="020F0502020204030204" pitchFamily="34" charset="0"/>
              </a:endParaRPr>
            </a:p>
          </p:txBody>
        </p:sp>
      </p:grpSp>
      <p:grpSp>
        <p:nvGrpSpPr>
          <p:cNvPr id="129" name="Group 128">
            <a:extLst>
              <a:ext uri="{FF2B5EF4-FFF2-40B4-BE49-F238E27FC236}">
                <a16:creationId xmlns:a16="http://schemas.microsoft.com/office/drawing/2014/main" id="{AABA4BD0-9F54-4A7A-A3CF-1B0592B880E1}"/>
              </a:ext>
            </a:extLst>
          </p:cNvPr>
          <p:cNvGrpSpPr/>
          <p:nvPr/>
        </p:nvGrpSpPr>
        <p:grpSpPr>
          <a:xfrm>
            <a:off x="4709160" y="3703320"/>
            <a:ext cx="4023360" cy="309295"/>
            <a:chOff x="4206240" y="3250406"/>
            <a:chExt cx="4023360" cy="309295"/>
          </a:xfrm>
        </p:grpSpPr>
        <p:sp>
          <p:nvSpPr>
            <p:cNvPr id="130" name="Rectangle 15">
              <a:extLst>
                <a:ext uri="{FF2B5EF4-FFF2-40B4-BE49-F238E27FC236}">
                  <a16:creationId xmlns:a16="http://schemas.microsoft.com/office/drawing/2014/main" id="{4AA1380B-AE52-4B23-8543-4A1B2F8D5813}"/>
                </a:ext>
              </a:extLst>
            </p:cNvPr>
            <p:cNvSpPr>
              <a:spLocks noChangeArrowheads="1"/>
            </p:cNvSpPr>
            <p:nvPr>
              <p:custDataLst>
                <p:tags r:id="rId17"/>
              </p:custDataLst>
            </p:nvPr>
          </p:nvSpPr>
          <p:spPr bwMode="auto">
            <a:xfrm>
              <a:off x="420624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131" name="Rectangle 15">
              <a:extLst>
                <a:ext uri="{FF2B5EF4-FFF2-40B4-BE49-F238E27FC236}">
                  <a16:creationId xmlns:a16="http://schemas.microsoft.com/office/drawing/2014/main" id="{ADEFDD22-A722-4108-AA85-22EC81119F20}"/>
                </a:ext>
              </a:extLst>
            </p:cNvPr>
            <p:cNvSpPr>
              <a:spLocks noChangeArrowheads="1"/>
            </p:cNvSpPr>
            <p:nvPr>
              <p:custDataLst>
                <p:tags r:id="rId18"/>
              </p:custDataLst>
            </p:nvPr>
          </p:nvSpPr>
          <p:spPr bwMode="auto">
            <a:xfrm>
              <a:off x="470916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132" name="Rectangle 15">
              <a:extLst>
                <a:ext uri="{FF2B5EF4-FFF2-40B4-BE49-F238E27FC236}">
                  <a16:creationId xmlns:a16="http://schemas.microsoft.com/office/drawing/2014/main" id="{F72A4791-ABF4-40DE-BD02-5C26ACAE909A}"/>
                </a:ext>
              </a:extLst>
            </p:cNvPr>
            <p:cNvSpPr>
              <a:spLocks noChangeArrowheads="1"/>
            </p:cNvSpPr>
            <p:nvPr>
              <p:custDataLst>
                <p:tags r:id="rId19"/>
              </p:custDataLst>
            </p:nvPr>
          </p:nvSpPr>
          <p:spPr bwMode="auto">
            <a:xfrm>
              <a:off x="5212080" y="3257949"/>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133" name="Rectangle 15">
              <a:extLst>
                <a:ext uri="{FF2B5EF4-FFF2-40B4-BE49-F238E27FC236}">
                  <a16:creationId xmlns:a16="http://schemas.microsoft.com/office/drawing/2014/main" id="{92D94A68-6363-4BD8-BC01-F9F06BCC0750}"/>
                </a:ext>
              </a:extLst>
            </p:cNvPr>
            <p:cNvSpPr>
              <a:spLocks noChangeArrowheads="1"/>
            </p:cNvSpPr>
            <p:nvPr>
              <p:custDataLst>
                <p:tags r:id="rId20"/>
              </p:custDataLst>
            </p:nvPr>
          </p:nvSpPr>
          <p:spPr bwMode="auto">
            <a:xfrm>
              <a:off x="571500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134" name="Rectangle 15">
              <a:extLst>
                <a:ext uri="{FF2B5EF4-FFF2-40B4-BE49-F238E27FC236}">
                  <a16:creationId xmlns:a16="http://schemas.microsoft.com/office/drawing/2014/main" id="{629FB690-D02B-44DB-A41A-C0B41C4232B2}"/>
                </a:ext>
              </a:extLst>
            </p:cNvPr>
            <p:cNvSpPr>
              <a:spLocks noChangeArrowheads="1"/>
            </p:cNvSpPr>
            <p:nvPr>
              <p:custDataLst>
                <p:tags r:id="rId21"/>
              </p:custDataLst>
            </p:nvPr>
          </p:nvSpPr>
          <p:spPr bwMode="auto">
            <a:xfrm>
              <a:off x="6214139"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135" name="Rectangle 15">
              <a:extLst>
                <a:ext uri="{FF2B5EF4-FFF2-40B4-BE49-F238E27FC236}">
                  <a16:creationId xmlns:a16="http://schemas.microsoft.com/office/drawing/2014/main" id="{0BF2F9F9-9AA9-4B45-BB8F-B7CB70C69448}"/>
                </a:ext>
              </a:extLst>
            </p:cNvPr>
            <p:cNvSpPr>
              <a:spLocks noChangeArrowheads="1"/>
            </p:cNvSpPr>
            <p:nvPr>
              <p:custDataLst>
                <p:tags r:id="rId22"/>
              </p:custDataLst>
            </p:nvPr>
          </p:nvSpPr>
          <p:spPr bwMode="auto">
            <a:xfrm>
              <a:off x="672084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136" name="Rectangle 15">
              <a:extLst>
                <a:ext uri="{FF2B5EF4-FFF2-40B4-BE49-F238E27FC236}">
                  <a16:creationId xmlns:a16="http://schemas.microsoft.com/office/drawing/2014/main" id="{AAF29740-22F9-4B53-91B1-6038FDEE625F}"/>
                </a:ext>
              </a:extLst>
            </p:cNvPr>
            <p:cNvSpPr>
              <a:spLocks noChangeArrowheads="1"/>
            </p:cNvSpPr>
            <p:nvPr>
              <p:custDataLst>
                <p:tags r:id="rId23"/>
              </p:custDataLst>
            </p:nvPr>
          </p:nvSpPr>
          <p:spPr bwMode="auto">
            <a:xfrm>
              <a:off x="7223760" y="3250406"/>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01</a:t>
              </a:r>
            </a:p>
          </p:txBody>
        </p:sp>
        <p:sp>
          <p:nvSpPr>
            <p:cNvPr id="137" name="Rectangle 15">
              <a:extLst>
                <a:ext uri="{FF2B5EF4-FFF2-40B4-BE49-F238E27FC236}">
                  <a16:creationId xmlns:a16="http://schemas.microsoft.com/office/drawing/2014/main" id="{44D48ABE-6299-4F69-95F6-4E9289B60300}"/>
                </a:ext>
              </a:extLst>
            </p:cNvPr>
            <p:cNvSpPr>
              <a:spLocks noChangeArrowheads="1"/>
            </p:cNvSpPr>
            <p:nvPr>
              <p:custDataLst>
                <p:tags r:id="rId24"/>
              </p:custDataLst>
            </p:nvPr>
          </p:nvSpPr>
          <p:spPr bwMode="auto">
            <a:xfrm>
              <a:off x="772668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F8</a:t>
              </a:r>
            </a:p>
          </p:txBody>
        </p:sp>
      </p:grpSp>
      <p:grpSp>
        <p:nvGrpSpPr>
          <p:cNvPr id="138" name="Group 137">
            <a:extLst>
              <a:ext uri="{FF2B5EF4-FFF2-40B4-BE49-F238E27FC236}">
                <a16:creationId xmlns:a16="http://schemas.microsoft.com/office/drawing/2014/main" id="{9CC38B9F-E947-4929-A4B9-B7AA46446AF0}"/>
              </a:ext>
            </a:extLst>
          </p:cNvPr>
          <p:cNvGrpSpPr/>
          <p:nvPr/>
        </p:nvGrpSpPr>
        <p:grpSpPr>
          <a:xfrm>
            <a:off x="4709160" y="5532120"/>
            <a:ext cx="4023360" cy="309295"/>
            <a:chOff x="4206240" y="3250406"/>
            <a:chExt cx="4023360" cy="309295"/>
          </a:xfrm>
        </p:grpSpPr>
        <p:sp>
          <p:nvSpPr>
            <p:cNvPr id="139" name="Rectangle 15">
              <a:extLst>
                <a:ext uri="{FF2B5EF4-FFF2-40B4-BE49-F238E27FC236}">
                  <a16:creationId xmlns:a16="http://schemas.microsoft.com/office/drawing/2014/main" id="{EE90F89A-2495-4AB5-8EFB-35B0563D9457}"/>
                </a:ext>
              </a:extLst>
            </p:cNvPr>
            <p:cNvSpPr>
              <a:spLocks noChangeArrowheads="1"/>
            </p:cNvSpPr>
            <p:nvPr>
              <p:custDataLst>
                <p:tags r:id="rId9"/>
              </p:custDataLst>
            </p:nvPr>
          </p:nvSpPr>
          <p:spPr bwMode="auto">
            <a:xfrm>
              <a:off x="420624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140" name="Rectangle 15">
              <a:extLst>
                <a:ext uri="{FF2B5EF4-FFF2-40B4-BE49-F238E27FC236}">
                  <a16:creationId xmlns:a16="http://schemas.microsoft.com/office/drawing/2014/main" id="{ACA0FAF7-7BF7-4C5F-8B10-539190B525A4}"/>
                </a:ext>
              </a:extLst>
            </p:cNvPr>
            <p:cNvSpPr>
              <a:spLocks noChangeArrowheads="1"/>
            </p:cNvSpPr>
            <p:nvPr>
              <p:custDataLst>
                <p:tags r:id="rId10"/>
              </p:custDataLst>
            </p:nvPr>
          </p:nvSpPr>
          <p:spPr bwMode="auto">
            <a:xfrm>
              <a:off x="470916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141" name="Rectangle 15">
              <a:extLst>
                <a:ext uri="{FF2B5EF4-FFF2-40B4-BE49-F238E27FC236}">
                  <a16:creationId xmlns:a16="http://schemas.microsoft.com/office/drawing/2014/main" id="{A1AE78FD-BC56-4537-A569-A2D9C38C1586}"/>
                </a:ext>
              </a:extLst>
            </p:cNvPr>
            <p:cNvSpPr>
              <a:spLocks noChangeArrowheads="1"/>
            </p:cNvSpPr>
            <p:nvPr>
              <p:custDataLst>
                <p:tags r:id="rId11"/>
              </p:custDataLst>
            </p:nvPr>
          </p:nvSpPr>
          <p:spPr bwMode="auto">
            <a:xfrm>
              <a:off x="5212080" y="3257949"/>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142" name="Rectangle 15">
              <a:extLst>
                <a:ext uri="{FF2B5EF4-FFF2-40B4-BE49-F238E27FC236}">
                  <a16:creationId xmlns:a16="http://schemas.microsoft.com/office/drawing/2014/main" id="{545E8761-8621-403A-AFDF-BCA73AA2156C}"/>
                </a:ext>
              </a:extLst>
            </p:cNvPr>
            <p:cNvSpPr>
              <a:spLocks noChangeArrowheads="1"/>
            </p:cNvSpPr>
            <p:nvPr>
              <p:custDataLst>
                <p:tags r:id="rId12"/>
              </p:custDataLst>
            </p:nvPr>
          </p:nvSpPr>
          <p:spPr bwMode="auto">
            <a:xfrm>
              <a:off x="571500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143" name="Rectangle 15">
              <a:extLst>
                <a:ext uri="{FF2B5EF4-FFF2-40B4-BE49-F238E27FC236}">
                  <a16:creationId xmlns:a16="http://schemas.microsoft.com/office/drawing/2014/main" id="{08CB3BC4-1A31-415D-B749-B3827B035DE1}"/>
                </a:ext>
              </a:extLst>
            </p:cNvPr>
            <p:cNvSpPr>
              <a:spLocks noChangeArrowheads="1"/>
            </p:cNvSpPr>
            <p:nvPr>
              <p:custDataLst>
                <p:tags r:id="rId13"/>
              </p:custDataLst>
            </p:nvPr>
          </p:nvSpPr>
          <p:spPr bwMode="auto">
            <a:xfrm>
              <a:off x="6214139"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144" name="Rectangle 15">
              <a:extLst>
                <a:ext uri="{FF2B5EF4-FFF2-40B4-BE49-F238E27FC236}">
                  <a16:creationId xmlns:a16="http://schemas.microsoft.com/office/drawing/2014/main" id="{35C76EFB-BCAE-49A2-A2A6-2832F9A56F5B}"/>
                </a:ext>
              </a:extLst>
            </p:cNvPr>
            <p:cNvSpPr>
              <a:spLocks noChangeArrowheads="1"/>
            </p:cNvSpPr>
            <p:nvPr>
              <p:custDataLst>
                <p:tags r:id="rId14"/>
              </p:custDataLst>
            </p:nvPr>
          </p:nvSpPr>
          <p:spPr bwMode="auto">
            <a:xfrm>
              <a:off x="672084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145" name="Rectangle 15">
              <a:extLst>
                <a:ext uri="{FF2B5EF4-FFF2-40B4-BE49-F238E27FC236}">
                  <a16:creationId xmlns:a16="http://schemas.microsoft.com/office/drawing/2014/main" id="{2B80E3F3-D136-432E-B8F7-08133BAC48BF}"/>
                </a:ext>
              </a:extLst>
            </p:cNvPr>
            <p:cNvSpPr>
              <a:spLocks noChangeArrowheads="1"/>
            </p:cNvSpPr>
            <p:nvPr>
              <p:custDataLst>
                <p:tags r:id="rId15"/>
              </p:custDataLst>
            </p:nvPr>
          </p:nvSpPr>
          <p:spPr bwMode="auto">
            <a:xfrm>
              <a:off x="7223760" y="3250406"/>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146" name="Rectangle 15">
              <a:extLst>
                <a:ext uri="{FF2B5EF4-FFF2-40B4-BE49-F238E27FC236}">
                  <a16:creationId xmlns:a16="http://schemas.microsoft.com/office/drawing/2014/main" id="{396E16D5-62B0-4027-99B3-BEB93D0E70B0}"/>
                </a:ext>
              </a:extLst>
            </p:cNvPr>
            <p:cNvSpPr>
              <a:spLocks noChangeArrowheads="1"/>
            </p:cNvSpPr>
            <p:nvPr>
              <p:custDataLst>
                <p:tags r:id="rId16"/>
              </p:custDataLst>
            </p:nvPr>
          </p:nvSpPr>
          <p:spPr bwMode="auto">
            <a:xfrm>
              <a:off x="772668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08</a:t>
              </a:r>
            </a:p>
          </p:txBody>
        </p:sp>
      </p:grpSp>
      <p:cxnSp>
        <p:nvCxnSpPr>
          <p:cNvPr id="147" name="Straight Arrow Connector 146">
            <a:extLst>
              <a:ext uri="{FF2B5EF4-FFF2-40B4-BE49-F238E27FC236}">
                <a16:creationId xmlns:a16="http://schemas.microsoft.com/office/drawing/2014/main" id="{9A23284D-0605-4DCD-B2D6-DE9D9FBA19E6}"/>
              </a:ext>
            </a:extLst>
          </p:cNvPr>
          <p:cNvCxnSpPr>
            <a:stCxn id="142" idx="3"/>
          </p:cNvCxnSpPr>
          <p:nvPr/>
        </p:nvCxnSpPr>
        <p:spPr bwMode="auto">
          <a:xfrm flipH="1" flipV="1">
            <a:off x="5105400" y="4005072"/>
            <a:ext cx="1615440" cy="1682782"/>
          </a:xfrm>
          <a:prstGeom prst="straightConnector1">
            <a:avLst/>
          </a:prstGeom>
          <a:noFill/>
          <a:ln w="38100" cap="flat" cmpd="sng" algn="ctr">
            <a:solidFill>
              <a:srgbClr val="CC0000"/>
            </a:solidFill>
            <a:prstDash val="solid"/>
            <a:round/>
            <a:headEnd type="oval" w="med" len="med"/>
            <a:tailEnd type="stealth" w="lg" len="lg"/>
          </a:ln>
          <a:effectLst/>
        </p:spPr>
      </p:cxnSp>
      <p:grpSp>
        <p:nvGrpSpPr>
          <p:cNvPr id="90" name="Group 89"/>
          <p:cNvGrpSpPr/>
          <p:nvPr/>
        </p:nvGrpSpPr>
        <p:grpSpPr>
          <a:xfrm>
            <a:off x="4709160" y="6135624"/>
            <a:ext cx="4023360" cy="309295"/>
            <a:chOff x="4206240" y="3250406"/>
            <a:chExt cx="4023360" cy="309295"/>
          </a:xfrm>
        </p:grpSpPr>
        <p:sp>
          <p:nvSpPr>
            <p:cNvPr id="91" name="Rectangle 15"/>
            <p:cNvSpPr>
              <a:spLocks noChangeArrowheads="1"/>
            </p:cNvSpPr>
            <p:nvPr>
              <p:custDataLst>
                <p:tags r:id="rId1"/>
              </p:custDataLst>
            </p:nvPr>
          </p:nvSpPr>
          <p:spPr bwMode="auto">
            <a:xfrm>
              <a:off x="420624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92" name="Rectangle 15"/>
            <p:cNvSpPr>
              <a:spLocks noChangeArrowheads="1"/>
            </p:cNvSpPr>
            <p:nvPr>
              <p:custDataLst>
                <p:tags r:id="rId2"/>
              </p:custDataLst>
            </p:nvPr>
          </p:nvSpPr>
          <p:spPr bwMode="auto">
            <a:xfrm>
              <a:off x="470916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93" name="Rectangle 15"/>
            <p:cNvSpPr>
              <a:spLocks noChangeArrowheads="1"/>
            </p:cNvSpPr>
            <p:nvPr>
              <p:custDataLst>
                <p:tags r:id="rId3"/>
              </p:custDataLst>
            </p:nvPr>
          </p:nvSpPr>
          <p:spPr bwMode="auto">
            <a:xfrm>
              <a:off x="5212080" y="3257949"/>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94" name="Rectangle 15"/>
            <p:cNvSpPr>
              <a:spLocks noChangeArrowheads="1"/>
            </p:cNvSpPr>
            <p:nvPr>
              <p:custDataLst>
                <p:tags r:id="rId4"/>
              </p:custDataLst>
            </p:nvPr>
          </p:nvSpPr>
          <p:spPr bwMode="auto">
            <a:xfrm>
              <a:off x="571500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95" name="Rectangle 15"/>
            <p:cNvSpPr>
              <a:spLocks noChangeArrowheads="1"/>
            </p:cNvSpPr>
            <p:nvPr>
              <p:custDataLst>
                <p:tags r:id="rId5"/>
              </p:custDataLst>
            </p:nvPr>
          </p:nvSpPr>
          <p:spPr bwMode="auto">
            <a:xfrm>
              <a:off x="6214139"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96" name="Rectangle 15"/>
            <p:cNvSpPr>
              <a:spLocks noChangeArrowheads="1"/>
            </p:cNvSpPr>
            <p:nvPr>
              <p:custDataLst>
                <p:tags r:id="rId6"/>
              </p:custDataLst>
            </p:nvPr>
          </p:nvSpPr>
          <p:spPr bwMode="auto">
            <a:xfrm>
              <a:off x="672084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97" name="Rectangle 15"/>
            <p:cNvSpPr>
              <a:spLocks noChangeArrowheads="1"/>
            </p:cNvSpPr>
            <p:nvPr>
              <p:custDataLst>
                <p:tags r:id="rId7"/>
              </p:custDataLst>
            </p:nvPr>
          </p:nvSpPr>
          <p:spPr bwMode="auto">
            <a:xfrm>
              <a:off x="7223760" y="3250406"/>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00</a:t>
              </a:r>
            </a:p>
          </p:txBody>
        </p:sp>
        <p:sp>
          <p:nvSpPr>
            <p:cNvPr id="98" name="Rectangle 15"/>
            <p:cNvSpPr>
              <a:spLocks noChangeArrowheads="1"/>
            </p:cNvSpPr>
            <p:nvPr>
              <p:custDataLst>
                <p:tags r:id="rId8"/>
              </p:custDataLst>
            </p:nvPr>
          </p:nvSpPr>
          <p:spPr bwMode="auto">
            <a:xfrm>
              <a:off x="7726680" y="3255264"/>
              <a:ext cx="502920" cy="301752"/>
            </a:xfrm>
            <a:prstGeom prst="rect">
              <a:avLst/>
            </a:prstGeom>
            <a:noFill/>
            <a:ln w="25400">
              <a:noFill/>
              <a:miter lim="800000"/>
              <a:headEnd/>
              <a:tailEnd/>
            </a:ln>
          </p:spPr>
          <p:txBody>
            <a:bodyPr wrap="none" lIns="0" tIns="0" rIns="0" bIns="0">
              <a:noAutofit/>
            </a:bodyPr>
            <a:lstStyle/>
            <a:p>
              <a:pPr algn="ctr">
                <a:lnSpc>
                  <a:spcPct val="100000"/>
                </a:lnSpc>
              </a:pPr>
              <a:r>
                <a:rPr lang="en-US" b="0" dirty="0">
                  <a:latin typeface="Calibri" panose="020F0502020204030204" pitchFamily="34" charset="0"/>
                  <a:cs typeface="Calibri" panose="020F0502020204030204" pitchFamily="34" charset="0"/>
                </a:rPr>
                <a:t>38</a:t>
              </a:r>
            </a:p>
          </p:txBody>
        </p:sp>
      </p:grpSp>
      <p:cxnSp>
        <p:nvCxnSpPr>
          <p:cNvPr id="148" name="Straight Arrow Connector 147">
            <a:extLst>
              <a:ext uri="{FF2B5EF4-FFF2-40B4-BE49-F238E27FC236}">
                <a16:creationId xmlns:a16="http://schemas.microsoft.com/office/drawing/2014/main" id="{7F25A6AD-650F-4CB9-8DEB-5FA6B0CDDB4E}"/>
              </a:ext>
            </a:extLst>
          </p:cNvPr>
          <p:cNvCxnSpPr/>
          <p:nvPr/>
        </p:nvCxnSpPr>
        <p:spPr bwMode="auto">
          <a:xfrm flipH="1" flipV="1">
            <a:off x="5103159" y="5760720"/>
            <a:ext cx="1615440" cy="548640"/>
          </a:xfrm>
          <a:prstGeom prst="straightConnector1">
            <a:avLst/>
          </a:prstGeom>
          <a:noFill/>
          <a:ln w="38100" cap="flat" cmpd="sng" algn="ctr">
            <a:solidFill>
              <a:srgbClr val="CC0000"/>
            </a:solidFill>
            <a:prstDash val="solid"/>
            <a:round/>
            <a:headEnd type="oval" w="med" len="med"/>
            <a:tailEnd type="stealth" w="lg" len="lg"/>
          </a:ln>
          <a:effectLst/>
        </p:spPr>
      </p:cxnSp>
      <p:sp>
        <p:nvSpPr>
          <p:cNvPr id="5" name="TextBox 4">
            <a:extLst>
              <a:ext uri="{FF2B5EF4-FFF2-40B4-BE49-F238E27FC236}">
                <a16:creationId xmlns:a16="http://schemas.microsoft.com/office/drawing/2014/main" id="{D62AB216-9739-4D1E-8286-AA86A8D70080}"/>
              </a:ext>
            </a:extLst>
          </p:cNvPr>
          <p:cNvSpPr txBox="1"/>
          <p:nvPr/>
        </p:nvSpPr>
        <p:spPr>
          <a:xfrm>
            <a:off x="2940677" y="3734526"/>
            <a:ext cx="563562" cy="461665"/>
          </a:xfrm>
          <a:prstGeom prst="rect">
            <a:avLst/>
          </a:prstGeom>
          <a:noFill/>
        </p:spPr>
        <p:txBody>
          <a:bodyPr wrap="square" rtlCol="0">
            <a:spAutoFit/>
          </a:bodyPr>
          <a:lstStyle/>
          <a:p>
            <a:r>
              <a:rPr lang="en-US" dirty="0">
                <a:latin typeface="Calibri" pitchFamily="34" charset="0"/>
              </a:rPr>
              <a:t>😵</a:t>
            </a:r>
          </a:p>
        </p:txBody>
      </p:sp>
    </p:spTree>
    <p:extLst>
      <p:ext uri="{BB962C8B-B14F-4D97-AF65-F5344CB8AC3E}">
        <p14:creationId xmlns:p14="http://schemas.microsoft.com/office/powerpoint/2010/main" val="189959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8"/>
          <p:cNvSpPr>
            <a:spLocks noGrp="1" noChangeArrowheads="1"/>
          </p:cNvSpPr>
          <p:nvPr>
            <p:ph type="title"/>
            <p:custDataLst>
              <p:tags r:id="rId1"/>
            </p:custDataLst>
          </p:nvPr>
        </p:nvSpPr>
        <p:spPr/>
        <p:txBody>
          <a:bodyPr/>
          <a:lstStyle/>
          <a:p>
            <a:pPr eaLnBrk="1" hangingPunct="1">
              <a:defRPr/>
            </a:pPr>
            <a:r>
              <a:rPr lang="en-US" dirty="0"/>
              <a:t>Data Representations</a:t>
            </a:r>
          </a:p>
        </p:txBody>
      </p:sp>
      <p:sp>
        <p:nvSpPr>
          <p:cNvPr id="3" name="Content Placeholder 2"/>
          <p:cNvSpPr>
            <a:spLocks noGrp="1"/>
          </p:cNvSpPr>
          <p:nvPr>
            <p:ph idx="1"/>
          </p:nvPr>
        </p:nvSpPr>
        <p:spPr/>
        <p:txBody>
          <a:bodyPr/>
          <a:lstStyle/>
          <a:p>
            <a:r>
              <a:rPr lang="en-US" dirty="0"/>
              <a:t>Sizes of data types (in bytes)</a:t>
            </a:r>
          </a:p>
          <a:p>
            <a:endParaRPr lang="en-US" dirty="0"/>
          </a:p>
        </p:txBody>
      </p:sp>
      <p:sp>
        <p:nvSpPr>
          <p:cNvPr id="2" name="Slide Number Placeholder 1"/>
          <p:cNvSpPr>
            <a:spLocks noGrp="1"/>
          </p:cNvSpPr>
          <p:nvPr>
            <p:ph type="sldNum" sz="quarter" idx="10"/>
            <p:custDataLst>
              <p:tags r:id="rId2"/>
            </p:custDataLst>
          </p:nvPr>
        </p:nvSpPr>
        <p:spPr/>
        <p:txBody>
          <a:bodyPr/>
          <a:lstStyle/>
          <a:p>
            <a:fld id="{7CBE8339-D2AD-46DC-A898-FD1E949067F0}" type="slidenum">
              <a:rPr lang="en-US" smtClean="0"/>
              <a:pPr/>
              <a:t>39</a:t>
            </a:fld>
            <a:endParaRPr lang="en-US"/>
          </a:p>
        </p:txBody>
      </p:sp>
      <p:sp>
        <p:nvSpPr>
          <p:cNvPr id="5" name="TextBox 4"/>
          <p:cNvSpPr txBox="1"/>
          <p:nvPr>
            <p:custDataLst>
              <p:tags r:id="rId3"/>
            </p:custDataLst>
          </p:nvPr>
        </p:nvSpPr>
        <p:spPr>
          <a:xfrm>
            <a:off x="132608" y="6405375"/>
            <a:ext cx="5163786" cy="338554"/>
          </a:xfrm>
          <a:prstGeom prst="rect">
            <a:avLst/>
          </a:prstGeom>
          <a:noFill/>
        </p:spPr>
        <p:txBody>
          <a:bodyPr wrap="none" rtlCol="0">
            <a:spAutoFit/>
          </a:bodyPr>
          <a:lstStyle/>
          <a:p>
            <a:r>
              <a:rPr lang="en-US" sz="1600" b="0" dirty="0">
                <a:latin typeface="Calibri" panose="020F0502020204030204" pitchFamily="34" charset="0"/>
                <a:cs typeface="Calibri" panose="020F0502020204030204" pitchFamily="34" charset="0"/>
              </a:rPr>
              <a:t>To use “</a:t>
            </a:r>
            <a:r>
              <a:rPr lang="en-US" sz="1600" b="0" dirty="0">
                <a:latin typeface="Courier New" panose="02070309020205020404" pitchFamily="49" charset="0"/>
                <a:ea typeface="Anonymous Pro" panose="02060609030202000504" pitchFamily="49" charset="0"/>
                <a:cs typeface="Courier New" panose="02070309020205020404" pitchFamily="49" charset="0"/>
              </a:rPr>
              <a:t>bool</a:t>
            </a:r>
            <a:r>
              <a:rPr lang="en-US" sz="1600" b="0" dirty="0">
                <a:latin typeface="Calibri" panose="020F0502020204030204" pitchFamily="34" charset="0"/>
                <a:cs typeface="Calibri" panose="020F0502020204030204" pitchFamily="34" charset="0"/>
              </a:rPr>
              <a:t>” in C, you must  </a:t>
            </a:r>
            <a:r>
              <a:rPr lang="en-US" sz="1600" b="0" dirty="0">
                <a:latin typeface="Courier New" panose="02070309020205020404" pitchFamily="49" charset="0"/>
                <a:ea typeface="Anonymous Pro" panose="02060609030202000504" pitchFamily="49" charset="0"/>
                <a:cs typeface="Courier New" panose="02070309020205020404" pitchFamily="49" charset="0"/>
              </a:rPr>
              <a:t>#include &lt;</a:t>
            </a:r>
            <a:r>
              <a:rPr lang="en-US" sz="1600" b="0" dirty="0" err="1">
                <a:latin typeface="Courier New" panose="02070309020205020404" pitchFamily="49" charset="0"/>
                <a:ea typeface="Anonymous Pro" panose="02060609030202000504" pitchFamily="49" charset="0"/>
                <a:cs typeface="Courier New" panose="02070309020205020404" pitchFamily="49" charset="0"/>
              </a:rPr>
              <a:t>stdbool.h</a:t>
            </a:r>
            <a:r>
              <a:rPr lang="en-US" sz="1600" b="0" dirty="0">
                <a:latin typeface="Courier New" panose="02070309020205020404" pitchFamily="49" charset="0"/>
                <a:ea typeface="Anonymous Pro" panose="02060609030202000504" pitchFamily="49" charset="0"/>
                <a:cs typeface="Courier New" panose="02070309020205020404" pitchFamily="49" charset="0"/>
              </a:rPr>
              <a:t>&gt;</a:t>
            </a:r>
          </a:p>
        </p:txBody>
      </p:sp>
      <p:graphicFrame>
        <p:nvGraphicFramePr>
          <p:cNvPr id="6" name="Table 5"/>
          <p:cNvGraphicFramePr>
            <a:graphicFrameLocks noGrp="1"/>
          </p:cNvGraphicFramePr>
          <p:nvPr>
            <p:extLst>
              <p:ext uri="{D42A27DB-BD31-4B8C-83A1-F6EECF244321}">
                <p14:modId xmlns:p14="http://schemas.microsoft.com/office/powerpoint/2010/main" val="1793561596"/>
              </p:ext>
            </p:extLst>
          </p:nvPr>
        </p:nvGraphicFramePr>
        <p:xfrm>
          <a:off x="1097280" y="1920240"/>
          <a:ext cx="7178040" cy="3891280"/>
        </p:xfrm>
        <a:graphic>
          <a:graphicData uri="http://schemas.openxmlformats.org/drawingml/2006/table">
            <a:tbl>
              <a:tblPr firstRow="1" bandRow="1">
                <a:tableStyleId>{91EBBBCC-DAD2-459C-BE2E-F6DE35CF9A28}</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tblGrid>
              <a:tr h="370840">
                <a:tc>
                  <a:txBody>
                    <a:bodyPr/>
                    <a:lstStyle/>
                    <a:p>
                      <a:pPr algn="l"/>
                      <a:r>
                        <a:rPr lang="en-US" sz="1800" b="0" i="0" dirty="0">
                          <a:solidFill>
                            <a:schemeClr val="bg1"/>
                          </a:solidFill>
                          <a:latin typeface="Roboto Regular" charset="0"/>
                          <a:ea typeface="Roboto Regular" charset="0"/>
                          <a:cs typeface="Roboto Regular" charset="0"/>
                        </a:rPr>
                        <a:t>Java Data Type</a:t>
                      </a:r>
                    </a:p>
                  </a:txBody>
                  <a:tcPr>
                    <a:solidFill>
                      <a:srgbClr val="4B2A85"/>
                    </a:solidFill>
                  </a:tcPr>
                </a:tc>
                <a:tc>
                  <a:txBody>
                    <a:bodyPr/>
                    <a:lstStyle/>
                    <a:p>
                      <a:pPr algn="l"/>
                      <a:r>
                        <a:rPr lang="en-US" sz="1800" b="0" i="0" dirty="0">
                          <a:solidFill>
                            <a:schemeClr val="bg1"/>
                          </a:solidFill>
                          <a:latin typeface="Roboto Regular" charset="0"/>
                          <a:ea typeface="Roboto Regular" charset="0"/>
                          <a:cs typeface="Roboto Regular" charset="0"/>
                        </a:rPr>
                        <a:t>C Data Type</a:t>
                      </a:r>
                    </a:p>
                  </a:txBody>
                  <a:tcPr>
                    <a:solidFill>
                      <a:srgbClr val="4B2A85"/>
                    </a:solidFill>
                  </a:tcPr>
                </a:tc>
                <a:tc>
                  <a:txBody>
                    <a:bodyPr/>
                    <a:lstStyle/>
                    <a:p>
                      <a:pPr algn="ctr"/>
                      <a:r>
                        <a:rPr lang="en-US" sz="1800" b="0" i="0" dirty="0">
                          <a:solidFill>
                            <a:schemeClr val="bg1"/>
                          </a:solidFill>
                          <a:latin typeface="Roboto Regular" charset="0"/>
                          <a:ea typeface="Roboto Regular" charset="0"/>
                          <a:cs typeface="Roboto Regular" charset="0"/>
                        </a:rPr>
                        <a:t>32-bit (old)</a:t>
                      </a:r>
                    </a:p>
                  </a:txBody>
                  <a:tcPr>
                    <a:solidFill>
                      <a:srgbClr val="4B2A85"/>
                    </a:solidFill>
                  </a:tcPr>
                </a:tc>
                <a:tc>
                  <a:txBody>
                    <a:bodyPr/>
                    <a:lstStyle/>
                    <a:p>
                      <a:pPr algn="ctr"/>
                      <a:r>
                        <a:rPr lang="en-US" sz="1800" b="0" i="0" dirty="0">
                          <a:solidFill>
                            <a:schemeClr val="bg1"/>
                          </a:solidFill>
                          <a:latin typeface="Roboto Regular" charset="0"/>
                          <a:ea typeface="Roboto Regular" charset="0"/>
                          <a:cs typeface="Roboto Regular" charset="0"/>
                        </a:rPr>
                        <a:t>x86-64</a:t>
                      </a:r>
                    </a:p>
                  </a:txBody>
                  <a:tcPr>
                    <a:solidFill>
                      <a:srgbClr val="4B2A85"/>
                    </a:solidFill>
                  </a:tcPr>
                </a:tc>
                <a:extLst>
                  <a:ext uri="{0D108BD9-81ED-4DB2-BD59-A6C34878D82A}">
                    <a16:rowId xmlns:a16="http://schemas.microsoft.com/office/drawing/2014/main" val="10000"/>
                  </a:ext>
                </a:extLst>
              </a:tr>
              <a:tr h="320040">
                <a:tc>
                  <a:txBody>
                    <a:bodyPr/>
                    <a:lstStyle/>
                    <a:p>
                      <a:r>
                        <a:rPr lang="en-US" sz="1800" b="0" i="0" dirty="0" err="1">
                          <a:latin typeface="Courier New" panose="02070309020205020404" pitchFamily="49" charset="0"/>
                          <a:ea typeface="Anonymous Pro" panose="02060609030202000504" pitchFamily="49" charset="0"/>
                          <a:cs typeface="Courier New" panose="02070309020205020404" pitchFamily="49" charset="0"/>
                        </a:rPr>
                        <a:t>boolean</a:t>
                      </a:r>
                      <a:endParaRPr lang="en-US" sz="1800" b="0" i="0" dirty="0">
                        <a:latin typeface="Courier New" panose="02070309020205020404" pitchFamily="49" charset="0"/>
                        <a:ea typeface="Anonymous Pro" panose="02060609030202000504" pitchFamily="49" charset="0"/>
                        <a:cs typeface="Courier New" panose="02070309020205020404" pitchFamily="49" charset="0"/>
                      </a:endParaRPr>
                    </a:p>
                  </a:txBody>
                  <a:tcPr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800" b="0" i="0" dirty="0" err="1">
                          <a:latin typeface="Courier New" panose="02070309020205020404" pitchFamily="49" charset="0"/>
                          <a:ea typeface="Anonymous Pro" panose="02060609030202000504" pitchFamily="49" charset="0"/>
                          <a:cs typeface="Courier New" panose="02070309020205020404" pitchFamily="49" charset="0"/>
                        </a:rPr>
                        <a:t>bool</a:t>
                      </a:r>
                      <a:endParaRPr lang="en-US" sz="1800" b="0" i="0" dirty="0">
                        <a:latin typeface="Courier New" panose="02070309020205020404" pitchFamily="49" charset="0"/>
                        <a:ea typeface="Anonymous Pro" panose="02060609030202000504" pitchFamily="49" charset="0"/>
                        <a:cs typeface="Courier New" panose="02070309020205020404" pitchFamily="49" charset="0"/>
                      </a:endParaRPr>
                    </a:p>
                  </a:txBody>
                  <a:tcPr marT="0" marB="0">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1</a:t>
                      </a:r>
                    </a:p>
                  </a:txBody>
                  <a:tcPr marT="0" marB="0">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1</a:t>
                      </a:r>
                    </a:p>
                  </a:txBody>
                  <a:tcPr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0040">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byte</a:t>
                      </a:r>
                    </a:p>
                  </a:txBody>
                  <a:tcPr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char</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1</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1</a:t>
                      </a:r>
                    </a:p>
                  </a:txBody>
                  <a:tcPr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20040">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char</a:t>
                      </a:r>
                    </a:p>
                  </a:txBody>
                  <a:tcPr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none, why?</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2</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2</a:t>
                      </a:r>
                    </a:p>
                  </a:txBody>
                  <a:tcPr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20040">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short</a:t>
                      </a:r>
                    </a:p>
                  </a:txBody>
                  <a:tcPr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short </a:t>
                      </a:r>
                      <a:r>
                        <a:rPr lang="en-US" sz="1800" b="0" i="0" dirty="0" err="1">
                          <a:latin typeface="Courier New" panose="02070309020205020404" pitchFamily="49" charset="0"/>
                          <a:ea typeface="Anonymous Pro" panose="02060609030202000504" pitchFamily="49" charset="0"/>
                          <a:cs typeface="Courier New" panose="02070309020205020404" pitchFamily="49" charset="0"/>
                        </a:rPr>
                        <a:t>int</a:t>
                      </a:r>
                      <a:endParaRPr lang="en-US" sz="1800" b="0" i="0" dirty="0">
                        <a:latin typeface="Courier New" panose="02070309020205020404" pitchFamily="49" charset="0"/>
                        <a:ea typeface="Anonymous Pro" panose="02060609030202000504" pitchFamily="49" charset="0"/>
                        <a:cs typeface="Courier New" panose="02070309020205020404" pitchFamily="49" charset="0"/>
                      </a:endParaRP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2</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2</a:t>
                      </a:r>
                    </a:p>
                  </a:txBody>
                  <a:tcPr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20040">
                <a:tc>
                  <a:txBody>
                    <a:bodyPr/>
                    <a:lstStyle/>
                    <a:p>
                      <a:r>
                        <a:rPr lang="en-US" sz="1800" b="0" i="0" dirty="0" err="1">
                          <a:latin typeface="Courier New" panose="02070309020205020404" pitchFamily="49" charset="0"/>
                          <a:ea typeface="Anonymous Pro" panose="02060609030202000504" pitchFamily="49" charset="0"/>
                          <a:cs typeface="Courier New" panose="02070309020205020404" pitchFamily="49" charset="0"/>
                        </a:rPr>
                        <a:t>int</a:t>
                      </a:r>
                      <a:endParaRPr lang="en-US" sz="1800" b="0" i="0" dirty="0">
                        <a:latin typeface="Courier New" panose="02070309020205020404" pitchFamily="49" charset="0"/>
                        <a:ea typeface="Anonymous Pro" panose="02060609030202000504" pitchFamily="49" charset="0"/>
                        <a:cs typeface="Courier New" panose="02070309020205020404" pitchFamily="49" charset="0"/>
                      </a:endParaRPr>
                    </a:p>
                  </a:txBody>
                  <a:tcPr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dirty="0" err="1">
                          <a:latin typeface="Courier New" panose="02070309020205020404" pitchFamily="49" charset="0"/>
                          <a:ea typeface="Anonymous Pro" panose="02060609030202000504" pitchFamily="49" charset="0"/>
                          <a:cs typeface="Courier New" panose="02070309020205020404" pitchFamily="49" charset="0"/>
                        </a:rPr>
                        <a:t>int</a:t>
                      </a:r>
                      <a:endParaRPr lang="en-US" sz="1800" b="0" i="0" dirty="0">
                        <a:latin typeface="Courier New" panose="02070309020205020404" pitchFamily="49" charset="0"/>
                        <a:ea typeface="Anonymous Pro" panose="02060609030202000504" pitchFamily="49" charset="0"/>
                        <a:cs typeface="Courier New" panose="02070309020205020404" pitchFamily="49" charset="0"/>
                      </a:endParaRP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4</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4</a:t>
                      </a:r>
                    </a:p>
                  </a:txBody>
                  <a:tcPr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20040">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float</a:t>
                      </a:r>
                    </a:p>
                  </a:txBody>
                  <a:tcPr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float</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4</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4</a:t>
                      </a:r>
                    </a:p>
                  </a:txBody>
                  <a:tcPr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20040">
                <a:tc>
                  <a:txBody>
                    <a:bodyPr/>
                    <a:lstStyle/>
                    <a:p>
                      <a:endParaRPr lang="en-US" sz="1800" b="0" i="0" dirty="0">
                        <a:latin typeface="Courier New" panose="02070309020205020404" pitchFamily="49" charset="0"/>
                        <a:ea typeface="Anonymous Pro" panose="02060609030202000504" pitchFamily="49" charset="0"/>
                        <a:cs typeface="Courier New" panose="02070309020205020404" pitchFamily="49" charset="0"/>
                      </a:endParaRPr>
                    </a:p>
                  </a:txBody>
                  <a:tcPr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long </a:t>
                      </a:r>
                      <a:r>
                        <a:rPr lang="en-US" sz="1800" b="0" i="0" dirty="0" err="1">
                          <a:latin typeface="Courier New" panose="02070309020205020404" pitchFamily="49" charset="0"/>
                          <a:ea typeface="Anonymous Pro" panose="02060609030202000504" pitchFamily="49" charset="0"/>
                          <a:cs typeface="Courier New" panose="02070309020205020404" pitchFamily="49" charset="0"/>
                        </a:rPr>
                        <a:t>int</a:t>
                      </a:r>
                      <a:endParaRPr lang="en-US" sz="1800" b="0" i="0" dirty="0">
                        <a:latin typeface="Courier New" panose="02070309020205020404" pitchFamily="49" charset="0"/>
                        <a:ea typeface="Anonymous Pro" panose="02060609030202000504" pitchFamily="49" charset="0"/>
                        <a:cs typeface="Courier New" panose="02070309020205020404" pitchFamily="49" charset="0"/>
                      </a:endParaRP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4</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8</a:t>
                      </a:r>
                    </a:p>
                  </a:txBody>
                  <a:tcPr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0040">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double</a:t>
                      </a:r>
                    </a:p>
                  </a:txBody>
                  <a:tcPr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double</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8</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8</a:t>
                      </a:r>
                    </a:p>
                  </a:txBody>
                  <a:tcPr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20040">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long</a:t>
                      </a:r>
                    </a:p>
                  </a:txBody>
                  <a:tcPr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long </a:t>
                      </a:r>
                      <a:r>
                        <a:rPr lang="en-US" sz="1800" b="0" i="0" dirty="0" err="1">
                          <a:latin typeface="Courier New" panose="02070309020205020404" pitchFamily="49" charset="0"/>
                          <a:ea typeface="Anonymous Pro" panose="02060609030202000504" pitchFamily="49" charset="0"/>
                          <a:cs typeface="Courier New" panose="02070309020205020404" pitchFamily="49" charset="0"/>
                        </a:rPr>
                        <a:t>long</a:t>
                      </a:r>
                      <a:endParaRPr lang="en-US" sz="1800" b="0" i="0" dirty="0">
                        <a:latin typeface="Courier New" panose="02070309020205020404" pitchFamily="49" charset="0"/>
                        <a:ea typeface="Anonymous Pro" panose="02060609030202000504" pitchFamily="49" charset="0"/>
                        <a:cs typeface="Courier New" panose="02070309020205020404" pitchFamily="49" charset="0"/>
                      </a:endParaRP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8</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8</a:t>
                      </a:r>
                    </a:p>
                  </a:txBody>
                  <a:tcPr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20040">
                <a:tc>
                  <a:txBody>
                    <a:bodyPr/>
                    <a:lstStyle/>
                    <a:p>
                      <a:endParaRPr lang="en-US" sz="1800" b="0" i="0" dirty="0">
                        <a:latin typeface="Courier New" panose="02070309020205020404" pitchFamily="49" charset="0"/>
                        <a:ea typeface="Anonymous Pro" panose="02060609030202000504" pitchFamily="49" charset="0"/>
                        <a:cs typeface="Courier New" panose="02070309020205020404" pitchFamily="49" charset="0"/>
                      </a:endParaRPr>
                    </a:p>
                  </a:txBody>
                  <a:tcPr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long double</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8</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16</a:t>
                      </a:r>
                    </a:p>
                  </a:txBody>
                  <a:tcPr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20040">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(reference)</a:t>
                      </a:r>
                    </a:p>
                  </a:txBody>
                  <a:tcPr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dirty="0">
                          <a:latin typeface="Courier New" panose="02070309020205020404" pitchFamily="49" charset="0"/>
                          <a:ea typeface="Anonymous Pro" panose="02060609030202000504" pitchFamily="49" charset="0"/>
                          <a:cs typeface="Courier New" panose="02070309020205020404" pitchFamily="49" charset="0"/>
                        </a:rPr>
                        <a:t>pointer *</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4</a:t>
                      </a: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dirty="0">
                          <a:latin typeface="Courier New" panose="02070309020205020404" pitchFamily="49" charset="0"/>
                          <a:ea typeface="Anonymous Pro" panose="02060609030202000504" pitchFamily="49" charset="0"/>
                          <a:cs typeface="Courier New" panose="02070309020205020404" pitchFamily="49" charset="0"/>
                        </a:rPr>
                        <a:t>8</a:t>
                      </a:r>
                    </a:p>
                  </a:txBody>
                  <a:tcPr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996331785"/>
              </p:ext>
            </p:extLst>
          </p:nvPr>
        </p:nvGraphicFramePr>
        <p:xfrm>
          <a:off x="1097280" y="5491480"/>
          <a:ext cx="7178040" cy="320040"/>
        </p:xfrm>
        <a:graphic>
          <a:graphicData uri="http://schemas.openxmlformats.org/drawingml/2006/table">
            <a:tbl>
              <a:tblPr firstRow="1" bandRow="1">
                <a:tableStyleId>{91EBBBCC-DAD2-459C-BE2E-F6DE35CF9A28}</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tblGrid>
              <a:tr h="320040">
                <a:tc>
                  <a:txBody>
                    <a:bodyPr/>
                    <a:lstStyle/>
                    <a:p>
                      <a:r>
                        <a:rPr lang="en-US" sz="1800" b="1" i="0" dirty="0">
                          <a:solidFill>
                            <a:schemeClr val="tx1"/>
                          </a:solidFill>
                          <a:latin typeface="Courier New" panose="02070309020205020404" pitchFamily="49" charset="0"/>
                          <a:ea typeface="Anonymous Pro" panose="02060609030202000504" pitchFamily="49" charset="0"/>
                          <a:cs typeface="Courier New" panose="02070309020205020404" pitchFamily="49" charset="0"/>
                        </a:rPr>
                        <a:t>(reference)</a:t>
                      </a:r>
                    </a:p>
                  </a:txBody>
                  <a:tcPr marT="0" marB="0">
                    <a:solidFill>
                      <a:srgbClr val="F6F5BD"/>
                    </a:solidFill>
                  </a:tcPr>
                </a:tc>
                <a:tc>
                  <a:txBody>
                    <a:bodyPr/>
                    <a:lstStyle/>
                    <a:p>
                      <a:r>
                        <a:rPr lang="en-US" sz="1800" b="1" i="0" dirty="0">
                          <a:solidFill>
                            <a:schemeClr val="tx1"/>
                          </a:solidFill>
                          <a:latin typeface="Courier New" panose="02070309020205020404" pitchFamily="49" charset="0"/>
                          <a:ea typeface="Anonymous Pro" panose="02060609030202000504" pitchFamily="49" charset="0"/>
                          <a:cs typeface="Courier New" panose="02070309020205020404" pitchFamily="49" charset="0"/>
                        </a:rPr>
                        <a:t>pointer *</a:t>
                      </a:r>
                    </a:p>
                  </a:txBody>
                  <a:tcPr marT="0" marB="0">
                    <a:solidFill>
                      <a:srgbClr val="F6F5BD"/>
                    </a:solidFill>
                  </a:tcPr>
                </a:tc>
                <a:tc>
                  <a:txBody>
                    <a:bodyPr/>
                    <a:lstStyle/>
                    <a:p>
                      <a:pPr algn="ctr"/>
                      <a:r>
                        <a:rPr lang="en-US" sz="1800" b="1" i="0" dirty="0">
                          <a:solidFill>
                            <a:schemeClr val="tx1"/>
                          </a:solidFill>
                          <a:latin typeface="Courier New" panose="02070309020205020404" pitchFamily="49" charset="0"/>
                          <a:ea typeface="Anonymous Pro" panose="02060609030202000504" pitchFamily="49" charset="0"/>
                          <a:cs typeface="Courier New" panose="02070309020205020404" pitchFamily="49" charset="0"/>
                        </a:rPr>
                        <a:t>4</a:t>
                      </a:r>
                    </a:p>
                  </a:txBody>
                  <a:tcPr marT="0" marB="0">
                    <a:solidFill>
                      <a:srgbClr val="F6F5BD"/>
                    </a:solidFill>
                  </a:tcPr>
                </a:tc>
                <a:tc>
                  <a:txBody>
                    <a:bodyPr/>
                    <a:lstStyle/>
                    <a:p>
                      <a:pPr algn="ctr"/>
                      <a:r>
                        <a:rPr lang="en-US" sz="1800" b="1" i="0" dirty="0">
                          <a:solidFill>
                            <a:schemeClr val="tx1"/>
                          </a:solidFill>
                          <a:latin typeface="Courier New" panose="02070309020205020404" pitchFamily="49" charset="0"/>
                          <a:ea typeface="Anonymous Pro" panose="02060609030202000504" pitchFamily="49" charset="0"/>
                          <a:cs typeface="Courier New" panose="02070309020205020404" pitchFamily="49" charset="0"/>
                        </a:rPr>
                        <a:t>8</a:t>
                      </a:r>
                    </a:p>
                  </a:txBody>
                  <a:tcPr marT="0" marB="0">
                    <a:solidFill>
                      <a:srgbClr val="F6F5BD"/>
                    </a:solidFill>
                  </a:tcPr>
                </a:tc>
                <a:extLst>
                  <a:ext uri="{0D108BD9-81ED-4DB2-BD59-A6C34878D82A}">
                    <a16:rowId xmlns:a16="http://schemas.microsoft.com/office/drawing/2014/main" val="10000"/>
                  </a:ext>
                </a:extLst>
              </a:tr>
            </a:tbl>
          </a:graphicData>
        </a:graphic>
      </p:graphicFrame>
      <p:sp>
        <p:nvSpPr>
          <p:cNvPr id="4" name="Rounded Rectangular Callout 3"/>
          <p:cNvSpPr/>
          <p:nvPr>
            <p:custDataLst>
              <p:tags r:id="rId4"/>
            </p:custDataLst>
          </p:nvPr>
        </p:nvSpPr>
        <p:spPr bwMode="auto">
          <a:xfrm>
            <a:off x="5334000" y="6059430"/>
            <a:ext cx="3200400" cy="380870"/>
          </a:xfrm>
          <a:prstGeom prst="wedgeRoundRectCallout">
            <a:avLst>
              <a:gd name="adj1" fmla="val 16852"/>
              <a:gd name="adj2" fmla="val -136607"/>
              <a:gd name="adj3" fmla="val 16667"/>
            </a:avLst>
          </a:prstGeom>
          <a:solidFill>
            <a:schemeClr val="accent5">
              <a:lumMod val="40000"/>
              <a:lumOff val="60000"/>
            </a:schemeClr>
          </a:solidFill>
          <a:ln>
            <a:solidFill>
              <a:schemeClr val="accent5">
                <a:lumMod val="50000"/>
              </a:schemeClr>
            </a:solidFill>
            <a:headEnd type="none" w="med" len="med"/>
            <a:tailEnd type="triangl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a:ln w="0"/>
                <a:solidFill>
                  <a:schemeClr val="tx1"/>
                </a:solidFill>
                <a:latin typeface="Roboto Regular" charset="0"/>
                <a:cs typeface="Roboto Regular" charset="0"/>
              </a:rPr>
              <a:t>a</a:t>
            </a:r>
            <a:r>
              <a:rPr kumimoji="0" lang="en-US" sz="2000" b="0" u="none" strike="noStrike" normalizeH="0" baseline="0" dirty="0">
                <a:ln w="0"/>
                <a:solidFill>
                  <a:schemeClr val="tx1"/>
                </a:solidFill>
                <a:latin typeface="Roboto Regular" charset="0"/>
                <a:cs typeface="Roboto Regular" charset="0"/>
              </a:rPr>
              <a:t>ddress size = word size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E9088-3814-3146-ABF8-C2AEB4BFA68A}"/>
              </a:ext>
            </a:extLst>
          </p:cNvPr>
          <p:cNvSpPr>
            <a:spLocks noGrp="1"/>
          </p:cNvSpPr>
          <p:nvPr>
            <p:ph type="title"/>
          </p:nvPr>
        </p:nvSpPr>
        <p:spPr/>
        <p:txBody>
          <a:bodyPr/>
          <a:lstStyle/>
          <a:p>
            <a:r>
              <a:rPr lang="en-US" dirty="0"/>
              <a:t>How’d the reading go?</a:t>
            </a:r>
          </a:p>
        </p:txBody>
      </p:sp>
      <p:sp>
        <p:nvSpPr>
          <p:cNvPr id="3" name="Slide Number Placeholder 2">
            <a:extLst>
              <a:ext uri="{FF2B5EF4-FFF2-40B4-BE49-F238E27FC236}">
                <a16:creationId xmlns:a16="http://schemas.microsoft.com/office/drawing/2014/main" id="{165BE656-9CD1-1F4F-A252-0F07ABDF39D1}"/>
              </a:ext>
            </a:extLst>
          </p:cNvPr>
          <p:cNvSpPr>
            <a:spLocks noGrp="1"/>
          </p:cNvSpPr>
          <p:nvPr>
            <p:ph type="sldNum" sz="quarter" idx="10"/>
          </p:nvPr>
        </p:nvSpPr>
        <p:spPr/>
        <p:txBody>
          <a:bodyPr/>
          <a:lstStyle/>
          <a:p>
            <a:fld id="{7CBE8339-D2AD-46DC-A898-FD1E949067F0}" type="slidenum">
              <a:rPr lang="en-US" smtClean="0"/>
              <a:pPr/>
              <a:t>4</a:t>
            </a:fld>
            <a:endParaRPr lang="en-US" dirty="0"/>
          </a:p>
        </p:txBody>
      </p:sp>
    </p:spTree>
    <p:extLst>
      <p:ext uri="{BB962C8B-B14F-4D97-AF65-F5344CB8AC3E}">
        <p14:creationId xmlns:p14="http://schemas.microsoft.com/office/powerpoint/2010/main" val="6842299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Memory Alignment Revisited</a:t>
            </a:r>
          </a:p>
        </p:txBody>
      </p:sp>
      <mc:AlternateContent xmlns:mc="http://schemas.openxmlformats.org/markup-compatibility/2006" xmlns:a14="http://schemas.microsoft.com/office/drawing/2010/main">
        <mc:Choice Requires="a14">
          <p:sp>
            <p:nvSpPr>
              <p:cNvPr id="3" name="Content Placeholder 2"/>
              <p:cNvSpPr>
                <a:spLocks noGrp="1"/>
              </p:cNvSpPr>
              <p:nvPr>
                <p:ph idx="1"/>
                <p:custDataLst>
                  <p:tags r:id="rId2"/>
                </p:custDataLst>
              </p:nvPr>
            </p:nvSpPr>
            <p:spPr>
              <a:xfrm>
                <a:off x="396875" y="1362456"/>
                <a:ext cx="8366760" cy="4974336"/>
              </a:xfrm>
            </p:spPr>
            <p:txBody>
              <a:bodyPr/>
              <a:lstStyle/>
              <a:p>
                <a:r>
                  <a:rPr lang="en-US" dirty="0"/>
                  <a:t>A primitive object of </a:t>
                </a:r>
                <a14:m>
                  <m:oMath xmlns:m="http://schemas.openxmlformats.org/officeDocument/2006/math">
                    <m:r>
                      <a:rPr lang="en-US" i="1" dirty="0" smtClean="0">
                        <a:latin typeface="Cambria Math" panose="02040503050406030204" pitchFamily="18" charset="0"/>
                      </a:rPr>
                      <m:t>𝐾</m:t>
                    </m:r>
                  </m:oMath>
                </a14:m>
                <a:r>
                  <a:rPr lang="en-US" dirty="0"/>
                  <a:t> bytes must have an address that is a multiple of </a:t>
                </a:r>
                <a14:m>
                  <m:oMath xmlns:m="http://schemas.openxmlformats.org/officeDocument/2006/math">
                    <m:r>
                      <a:rPr lang="en-US" i="1" dirty="0" smtClean="0">
                        <a:latin typeface="Cambria Math" panose="02040503050406030204" pitchFamily="18" charset="0"/>
                      </a:rPr>
                      <m:t>𝐾</m:t>
                    </m:r>
                  </m:oMath>
                </a14:m>
                <a:r>
                  <a:rPr lang="en-US" dirty="0"/>
                  <a:t> to be considered </a:t>
                </a:r>
                <a:r>
                  <a:rPr lang="en-US" i="1" dirty="0"/>
                  <a:t>aligned</a:t>
                </a:r>
              </a:p>
              <a:p>
                <a:pPr lvl="1"/>
                <a:endParaRPr lang="en-US" dirty="0"/>
              </a:p>
              <a:p>
                <a:pPr lvl="1"/>
                <a:endParaRPr lang="en-US" dirty="0"/>
              </a:p>
              <a:p>
                <a:pPr marL="363474" lvl="1" indent="0">
                  <a:buNone/>
                </a:pPr>
                <a:endParaRPr lang="en-US" dirty="0"/>
              </a:p>
              <a:p>
                <a:pPr marL="363474" lvl="1" indent="0">
                  <a:buNone/>
                </a:pPr>
                <a:endParaRPr lang="en-US" dirty="0"/>
              </a:p>
              <a:p>
                <a:r>
                  <a:rPr lang="en-US" dirty="0"/>
                  <a:t>For good memory system performance, Intel (x86) recommends data be aligned </a:t>
                </a:r>
              </a:p>
              <a:p>
                <a:pPr lvl="1"/>
                <a:r>
                  <a:rPr lang="en-US" dirty="0"/>
                  <a:t>x86-64 hardware will work correctly otherwise</a:t>
                </a:r>
              </a:p>
              <a:p>
                <a:pPr lvl="2"/>
                <a:r>
                  <a:rPr lang="en-US" i="1" dirty="0"/>
                  <a:t>Design choice</a:t>
                </a:r>
                <a:r>
                  <a:rPr lang="en-US" dirty="0"/>
                  <a:t>: x86-64 instructions are </a:t>
                </a:r>
                <a:r>
                  <a:rPr lang="en-US" i="1" dirty="0"/>
                  <a:t>variable</a:t>
                </a:r>
                <a:r>
                  <a:rPr lang="en-US" dirty="0"/>
                  <a:t> length</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custDataLst>
                  <p:tags r:id="rId6"/>
                </p:custDataLst>
              </p:nvPr>
            </p:nvSpPr>
            <p:spPr>
              <a:xfrm>
                <a:off x="396875" y="1362456"/>
                <a:ext cx="8366760" cy="4974336"/>
              </a:xfrm>
              <a:blipFill>
                <a:blip r:embed="rId7"/>
                <a:stretch>
                  <a:fillRect l="-455" t="-1272" r="-758" b="-2036"/>
                </a:stretch>
              </a:blipFill>
            </p:spPr>
            <p:txBody>
              <a:bodyPr/>
              <a:lstStyle/>
              <a:p>
                <a:r>
                  <a:rPr lang="en-US">
                    <a:noFill/>
                  </a:rPr>
                  <a:t> </a:t>
                </a:r>
              </a:p>
            </p:txBody>
          </p:sp>
        </mc:Fallback>
      </mc:AlternateContent>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40</a:t>
            </a:fld>
            <a:endParaRPr lang="en-US" dirty="0"/>
          </a:p>
        </p:txBody>
      </p:sp>
      <mc:AlternateContent xmlns:mc="http://schemas.openxmlformats.org/markup-compatibility/2006" xmlns:a14="http://schemas.microsoft.com/office/drawing/2010/main">
        <mc:Choice Requires="a14">
          <p:graphicFrame>
            <p:nvGraphicFramePr>
              <p:cNvPr id="16" name="Table 15"/>
              <p:cNvGraphicFramePr>
                <a:graphicFrameLocks noGrp="1"/>
              </p:cNvGraphicFramePr>
              <p:nvPr>
                <p:custDataLst>
                  <p:tags r:id="rId4"/>
                </p:custDataLst>
                <p:extLst>
                  <p:ext uri="{D42A27DB-BD31-4B8C-83A1-F6EECF244321}">
                    <p14:modId xmlns:p14="http://schemas.microsoft.com/office/powerpoint/2010/main" val="2533073390"/>
                  </p:ext>
                </p:extLst>
              </p:nvPr>
            </p:nvGraphicFramePr>
            <p:xfrm>
              <a:off x="2560320" y="2468880"/>
              <a:ext cx="4023360" cy="1475232"/>
            </p:xfrm>
            <a:graphic>
              <a:graphicData uri="http://schemas.openxmlformats.org/drawingml/2006/table">
                <a:tbl>
                  <a:tblPr firstRow="1" bandRow="1">
                    <a:tableStyleId>{073A0DAA-6AF3-43AB-8588-CEC1D06C72B9}</a:tableStyleId>
                  </a:tblPr>
                  <a:tblGrid>
                    <a:gridCol w="731520">
                      <a:extLst>
                        <a:ext uri="{9D8B030D-6E8A-4147-A177-3AD203B41FA5}">
                          <a16:colId xmlns:a16="http://schemas.microsoft.com/office/drawing/2014/main" val="20000"/>
                        </a:ext>
                      </a:extLst>
                    </a:gridCol>
                    <a:gridCol w="3291840">
                      <a:extLst>
                        <a:ext uri="{9D8B030D-6E8A-4147-A177-3AD203B41FA5}">
                          <a16:colId xmlns:a16="http://schemas.microsoft.com/office/drawing/2014/main" val="20001"/>
                        </a:ext>
                      </a:extLst>
                    </a:gridCol>
                  </a:tblGrid>
                  <a:tr h="292608">
                    <a:tc>
                      <a:txBody>
                        <a:bodyPr/>
                        <a:lstStyle/>
                        <a:p>
                          <a:pPr algn="ctr"/>
                          <a:r>
                            <a:rPr lang="en-US" sz="2000" b="0" dirty="0">
                              <a:cs typeface="Calibri" panose="020F0502020204030204" pitchFamily="34" charset="0"/>
                            </a:rPr>
                            <a:t> </a:t>
                          </a:r>
                          <a14:m>
                            <m:oMath xmlns:m="http://schemas.openxmlformats.org/officeDocument/2006/math">
                              <m:r>
                                <a:rPr lang="en-US" sz="2000" b="0" i="1" dirty="0" smtClean="0">
                                  <a:latin typeface="Cambria Math" panose="02040503050406030204" pitchFamily="18" charset="0"/>
                                  <a:cs typeface="Calibri" panose="020F0502020204030204" pitchFamily="34" charset="0"/>
                                </a:rPr>
                                <m:t>𝐾</m:t>
                              </m:r>
                            </m:oMath>
                          </a14:m>
                          <a:endParaRPr lang="en-US" sz="2000" b="0" i="0" dirty="0">
                            <a:latin typeface="Calibri" panose="020F0502020204030204" pitchFamily="34" charset="0"/>
                            <a:cs typeface="Calibri" panose="020F0502020204030204" pitchFamily="34" charset="0"/>
                          </a:endParaRPr>
                        </a:p>
                      </a:txBody>
                      <a:tcPr marT="0" marB="0" anchor="ctr">
                        <a:solidFill>
                          <a:srgbClr val="4B2A85"/>
                        </a:solidFill>
                      </a:tcPr>
                    </a:tc>
                    <a:tc>
                      <a:txBody>
                        <a:bodyPr/>
                        <a:lstStyle/>
                        <a:p>
                          <a:r>
                            <a:rPr lang="en-US" sz="2000" b="0" i="0" dirty="0">
                              <a:latin typeface="Calibri" panose="020F0502020204030204" pitchFamily="34" charset="0"/>
                              <a:cs typeface="Calibri" panose="020F0502020204030204" pitchFamily="34" charset="0"/>
                            </a:rPr>
                            <a:t>Type</a:t>
                          </a:r>
                        </a:p>
                      </a:txBody>
                      <a:tcPr marT="0" marB="0" anchor="ctr">
                        <a:solidFill>
                          <a:srgbClr val="4B2A85"/>
                        </a:solidFill>
                      </a:tcPr>
                    </a:tc>
                    <a:extLst>
                      <a:ext uri="{0D108BD9-81ED-4DB2-BD59-A6C34878D82A}">
                        <a16:rowId xmlns:a16="http://schemas.microsoft.com/office/drawing/2014/main" val="10000"/>
                      </a:ext>
                    </a:extLst>
                  </a:tr>
                  <a:tr h="292608">
                    <a:tc>
                      <a:txBody>
                        <a:bodyPr/>
                        <a:lstStyle/>
                        <a:p>
                          <a:pPr algn="ctr"/>
                          <a:r>
                            <a:rPr lang="en-US" b="0" i="0" dirty="0">
                              <a:latin typeface="Courier New" panose="02070309020205020404" pitchFamily="49" charset="0"/>
                              <a:cs typeface="Courier New" panose="02070309020205020404" pitchFamily="49" charset="0"/>
                            </a:rPr>
                            <a:t>1</a:t>
                          </a:r>
                        </a:p>
                      </a:txBody>
                      <a:tcPr marT="0" marB="0" anchor="ctr"/>
                    </a:tc>
                    <a:tc>
                      <a:txBody>
                        <a:bodyPr/>
                        <a:lstStyle/>
                        <a:p>
                          <a:r>
                            <a:rPr lang="en-US" b="0" i="0" dirty="0">
                              <a:latin typeface="Courier New" panose="02070309020205020404" pitchFamily="49" charset="0"/>
                              <a:ea typeface="Anonymous Pro" panose="02060609030202000504" pitchFamily="49" charset="0"/>
                              <a:cs typeface="Courier New" panose="02070309020205020404" pitchFamily="49" charset="0"/>
                            </a:rPr>
                            <a:t>char</a:t>
                          </a:r>
                        </a:p>
                      </a:txBody>
                      <a:tcPr marT="0" marB="0" anchor="ctr"/>
                    </a:tc>
                    <a:extLst>
                      <a:ext uri="{0D108BD9-81ED-4DB2-BD59-A6C34878D82A}">
                        <a16:rowId xmlns:a16="http://schemas.microsoft.com/office/drawing/2014/main" val="10001"/>
                      </a:ext>
                    </a:extLst>
                  </a:tr>
                  <a:tr h="292608">
                    <a:tc>
                      <a:txBody>
                        <a:bodyPr/>
                        <a:lstStyle/>
                        <a:p>
                          <a:pPr algn="ctr"/>
                          <a:r>
                            <a:rPr lang="en-US" b="0" i="0" dirty="0">
                              <a:latin typeface="Courier New" panose="02070309020205020404" pitchFamily="49" charset="0"/>
                              <a:cs typeface="Courier New" panose="02070309020205020404" pitchFamily="49" charset="0"/>
                            </a:rPr>
                            <a:t>2</a:t>
                          </a:r>
                        </a:p>
                      </a:txBody>
                      <a:tcPr marT="0" marB="0" anchor="ctr"/>
                    </a:tc>
                    <a:tc>
                      <a:txBody>
                        <a:bodyPr/>
                        <a:lstStyle/>
                        <a:p>
                          <a:r>
                            <a:rPr lang="en-US" b="0" i="0" dirty="0">
                              <a:latin typeface="Courier New" panose="02070309020205020404" pitchFamily="49" charset="0"/>
                              <a:ea typeface="Anonymous Pro" panose="02060609030202000504" pitchFamily="49" charset="0"/>
                              <a:cs typeface="Courier New" panose="02070309020205020404" pitchFamily="49" charset="0"/>
                            </a:rPr>
                            <a:t>short</a:t>
                          </a:r>
                        </a:p>
                      </a:txBody>
                      <a:tcPr marT="0" marB="0" anchor="ctr"/>
                    </a:tc>
                    <a:extLst>
                      <a:ext uri="{0D108BD9-81ED-4DB2-BD59-A6C34878D82A}">
                        <a16:rowId xmlns:a16="http://schemas.microsoft.com/office/drawing/2014/main" val="10002"/>
                      </a:ext>
                    </a:extLst>
                  </a:tr>
                  <a:tr h="292608">
                    <a:tc>
                      <a:txBody>
                        <a:bodyPr/>
                        <a:lstStyle/>
                        <a:p>
                          <a:pPr algn="ctr"/>
                          <a:r>
                            <a:rPr lang="en-US" b="0" i="0" dirty="0">
                              <a:latin typeface="Courier New" panose="02070309020205020404" pitchFamily="49" charset="0"/>
                              <a:cs typeface="Courier New" panose="02070309020205020404" pitchFamily="49" charset="0"/>
                            </a:rPr>
                            <a:t>4</a:t>
                          </a:r>
                        </a:p>
                      </a:txBody>
                      <a:tcPr marT="0" marB="0" anchor="ctr"/>
                    </a:tc>
                    <a:tc>
                      <a:txBody>
                        <a:bodyPr/>
                        <a:lstStyle/>
                        <a:p>
                          <a:r>
                            <a:rPr lang="en-US" b="0" i="0" dirty="0" err="1">
                              <a:latin typeface="Courier New" panose="02070309020205020404" pitchFamily="49" charset="0"/>
                              <a:ea typeface="Anonymous Pro" panose="02060609030202000504" pitchFamily="49" charset="0"/>
                              <a:cs typeface="Courier New" panose="02070309020205020404" pitchFamily="49" charset="0"/>
                            </a:rPr>
                            <a:t>int</a:t>
                          </a:r>
                          <a:r>
                            <a:rPr lang="en-US" b="0" i="0" dirty="0">
                              <a:latin typeface="Courier New" panose="02070309020205020404" pitchFamily="49" charset="0"/>
                              <a:ea typeface="Anonymous Pro" panose="02060609030202000504" pitchFamily="49" charset="0"/>
                              <a:cs typeface="Courier New" panose="02070309020205020404" pitchFamily="49" charset="0"/>
                            </a:rPr>
                            <a:t>, float</a:t>
                          </a:r>
                        </a:p>
                      </a:txBody>
                      <a:tcPr marT="0" marB="0" anchor="ctr"/>
                    </a:tc>
                    <a:extLst>
                      <a:ext uri="{0D108BD9-81ED-4DB2-BD59-A6C34878D82A}">
                        <a16:rowId xmlns:a16="http://schemas.microsoft.com/office/drawing/2014/main" val="10003"/>
                      </a:ext>
                    </a:extLst>
                  </a:tr>
                  <a:tr h="292608">
                    <a:tc>
                      <a:txBody>
                        <a:bodyPr/>
                        <a:lstStyle/>
                        <a:p>
                          <a:pPr algn="ctr"/>
                          <a:r>
                            <a:rPr lang="en-US" b="0" i="0" dirty="0">
                              <a:latin typeface="Courier New" panose="02070309020205020404" pitchFamily="49" charset="0"/>
                              <a:cs typeface="Courier New" panose="02070309020205020404" pitchFamily="49" charset="0"/>
                            </a:rPr>
                            <a:t>8</a:t>
                          </a:r>
                        </a:p>
                      </a:txBody>
                      <a:tcPr marT="0" marB="0" anchor="ctr"/>
                    </a:tc>
                    <a:tc>
                      <a:txBody>
                        <a:bodyPr/>
                        <a:lstStyle/>
                        <a:p>
                          <a:r>
                            <a:rPr lang="en-US" b="0" i="0" dirty="0">
                              <a:latin typeface="Courier New" panose="02070309020205020404" pitchFamily="49" charset="0"/>
                              <a:ea typeface="Anonymous Pro" panose="02060609030202000504" pitchFamily="49" charset="0"/>
                              <a:cs typeface="Courier New" panose="02070309020205020404" pitchFamily="49" charset="0"/>
                            </a:rPr>
                            <a:t>long, double, </a:t>
                          </a:r>
                          <a:r>
                            <a:rPr lang="en-US" b="0" i="0" dirty="0">
                              <a:latin typeface="Calibri" panose="020F0502020204030204" pitchFamily="34" charset="0"/>
                              <a:ea typeface="Anonymous Pro" panose="02060609030202000504" pitchFamily="49" charset="0"/>
                              <a:cs typeface="Calibri" panose="020F0502020204030204" pitchFamily="34" charset="0"/>
                            </a:rPr>
                            <a:t>pointers</a:t>
                          </a:r>
                        </a:p>
                      </a:txBody>
                      <a:tcPr marT="0" marB="0" anchor="ctr"/>
                    </a:tc>
                    <a:extLst>
                      <a:ext uri="{0D108BD9-81ED-4DB2-BD59-A6C34878D82A}">
                        <a16:rowId xmlns:a16="http://schemas.microsoft.com/office/drawing/2014/main" val="10004"/>
                      </a:ext>
                    </a:extLst>
                  </a:tr>
                </a:tbl>
              </a:graphicData>
            </a:graphic>
          </p:graphicFrame>
        </mc:Choice>
        <mc:Fallback xmlns="">
          <p:graphicFrame>
            <p:nvGraphicFramePr>
              <p:cNvPr id="16" name="Table 15"/>
              <p:cNvGraphicFramePr>
                <a:graphicFrameLocks noGrp="1"/>
              </p:cNvGraphicFramePr>
              <p:nvPr>
                <p:custDataLst>
                  <p:tags r:id="rId8"/>
                </p:custDataLst>
                <p:extLst>
                  <p:ext uri="{D42A27DB-BD31-4B8C-83A1-F6EECF244321}">
                    <p14:modId xmlns:p14="http://schemas.microsoft.com/office/powerpoint/2010/main" val="2533073390"/>
                  </p:ext>
                </p:extLst>
              </p:nvPr>
            </p:nvGraphicFramePr>
            <p:xfrm>
              <a:off x="2560320" y="2468880"/>
              <a:ext cx="4023360" cy="1475232"/>
            </p:xfrm>
            <a:graphic>
              <a:graphicData uri="http://schemas.openxmlformats.org/drawingml/2006/table">
                <a:tbl>
                  <a:tblPr firstRow="1" bandRow="1">
                    <a:tableStyleId>{073A0DAA-6AF3-43AB-8588-CEC1D06C72B9}</a:tableStyleId>
                  </a:tblPr>
                  <a:tblGrid>
                    <a:gridCol w="731520">
                      <a:extLst>
                        <a:ext uri="{9D8B030D-6E8A-4147-A177-3AD203B41FA5}">
                          <a16:colId xmlns:a16="http://schemas.microsoft.com/office/drawing/2014/main" val="20000"/>
                        </a:ext>
                      </a:extLst>
                    </a:gridCol>
                    <a:gridCol w="3291840">
                      <a:extLst>
                        <a:ext uri="{9D8B030D-6E8A-4147-A177-3AD203B41FA5}">
                          <a16:colId xmlns:a16="http://schemas.microsoft.com/office/drawing/2014/main" val="20001"/>
                        </a:ext>
                      </a:extLst>
                    </a:gridCol>
                  </a:tblGrid>
                  <a:tr h="304800">
                    <a:tc>
                      <a:txBody>
                        <a:bodyPr/>
                        <a:lstStyle/>
                        <a:p>
                          <a:endParaRPr lang="en-US"/>
                        </a:p>
                      </a:txBody>
                      <a:tcPr marT="0" marB="0" anchor="ctr">
                        <a:blipFill>
                          <a:blip r:embed="rId9"/>
                          <a:stretch>
                            <a:fillRect l="-1667" t="-26000" r="-454167" b="-430000"/>
                          </a:stretch>
                        </a:blipFill>
                      </a:tcPr>
                    </a:tc>
                    <a:tc>
                      <a:txBody>
                        <a:bodyPr/>
                        <a:lstStyle/>
                        <a:p>
                          <a:r>
                            <a:rPr lang="en-US" sz="2000" b="0" i="0" dirty="0">
                              <a:latin typeface="Calibri" panose="020F0502020204030204" pitchFamily="34" charset="0"/>
                              <a:cs typeface="Calibri" panose="020F0502020204030204" pitchFamily="34" charset="0"/>
                            </a:rPr>
                            <a:t>Type</a:t>
                          </a:r>
                        </a:p>
                      </a:txBody>
                      <a:tcPr marT="0" marB="0" anchor="ctr">
                        <a:solidFill>
                          <a:srgbClr val="4B2A85"/>
                        </a:solidFill>
                      </a:tcPr>
                    </a:tc>
                    <a:extLst>
                      <a:ext uri="{0D108BD9-81ED-4DB2-BD59-A6C34878D82A}">
                        <a16:rowId xmlns:a16="http://schemas.microsoft.com/office/drawing/2014/main" val="10000"/>
                      </a:ext>
                    </a:extLst>
                  </a:tr>
                  <a:tr h="292608">
                    <a:tc>
                      <a:txBody>
                        <a:bodyPr/>
                        <a:lstStyle/>
                        <a:p>
                          <a:pPr algn="ctr"/>
                          <a:r>
                            <a:rPr lang="en-US" b="0" i="0" dirty="0">
                              <a:latin typeface="Courier New" panose="02070309020205020404" pitchFamily="49" charset="0"/>
                              <a:cs typeface="Courier New" panose="02070309020205020404" pitchFamily="49" charset="0"/>
                            </a:rPr>
                            <a:t>1</a:t>
                          </a:r>
                        </a:p>
                      </a:txBody>
                      <a:tcPr marT="0" marB="0" anchor="ctr"/>
                    </a:tc>
                    <a:tc>
                      <a:txBody>
                        <a:bodyPr/>
                        <a:lstStyle/>
                        <a:p>
                          <a:r>
                            <a:rPr lang="en-US" b="0" i="0" dirty="0">
                              <a:latin typeface="Courier New" panose="02070309020205020404" pitchFamily="49" charset="0"/>
                              <a:ea typeface="Anonymous Pro" panose="02060609030202000504" pitchFamily="49" charset="0"/>
                              <a:cs typeface="Courier New" panose="02070309020205020404" pitchFamily="49" charset="0"/>
                            </a:rPr>
                            <a:t>char</a:t>
                          </a:r>
                        </a:p>
                      </a:txBody>
                      <a:tcPr marT="0" marB="0" anchor="ctr"/>
                    </a:tc>
                    <a:extLst>
                      <a:ext uri="{0D108BD9-81ED-4DB2-BD59-A6C34878D82A}">
                        <a16:rowId xmlns:a16="http://schemas.microsoft.com/office/drawing/2014/main" val="10001"/>
                      </a:ext>
                    </a:extLst>
                  </a:tr>
                  <a:tr h="292608">
                    <a:tc>
                      <a:txBody>
                        <a:bodyPr/>
                        <a:lstStyle/>
                        <a:p>
                          <a:pPr algn="ctr"/>
                          <a:r>
                            <a:rPr lang="en-US" b="0" i="0" dirty="0">
                              <a:latin typeface="Courier New" panose="02070309020205020404" pitchFamily="49" charset="0"/>
                              <a:cs typeface="Courier New" panose="02070309020205020404" pitchFamily="49" charset="0"/>
                            </a:rPr>
                            <a:t>2</a:t>
                          </a:r>
                        </a:p>
                      </a:txBody>
                      <a:tcPr marT="0" marB="0" anchor="ctr"/>
                    </a:tc>
                    <a:tc>
                      <a:txBody>
                        <a:bodyPr/>
                        <a:lstStyle/>
                        <a:p>
                          <a:r>
                            <a:rPr lang="en-US" b="0" i="0" dirty="0">
                              <a:latin typeface="Courier New" panose="02070309020205020404" pitchFamily="49" charset="0"/>
                              <a:ea typeface="Anonymous Pro" panose="02060609030202000504" pitchFamily="49" charset="0"/>
                              <a:cs typeface="Courier New" panose="02070309020205020404" pitchFamily="49" charset="0"/>
                            </a:rPr>
                            <a:t>short</a:t>
                          </a:r>
                        </a:p>
                      </a:txBody>
                      <a:tcPr marT="0" marB="0" anchor="ctr"/>
                    </a:tc>
                    <a:extLst>
                      <a:ext uri="{0D108BD9-81ED-4DB2-BD59-A6C34878D82A}">
                        <a16:rowId xmlns:a16="http://schemas.microsoft.com/office/drawing/2014/main" val="10002"/>
                      </a:ext>
                    </a:extLst>
                  </a:tr>
                  <a:tr h="292608">
                    <a:tc>
                      <a:txBody>
                        <a:bodyPr/>
                        <a:lstStyle/>
                        <a:p>
                          <a:pPr algn="ctr"/>
                          <a:r>
                            <a:rPr lang="en-US" b="0" i="0" dirty="0">
                              <a:latin typeface="Courier New" panose="02070309020205020404" pitchFamily="49" charset="0"/>
                              <a:cs typeface="Courier New" panose="02070309020205020404" pitchFamily="49" charset="0"/>
                            </a:rPr>
                            <a:t>4</a:t>
                          </a:r>
                        </a:p>
                      </a:txBody>
                      <a:tcPr marT="0" marB="0" anchor="ctr"/>
                    </a:tc>
                    <a:tc>
                      <a:txBody>
                        <a:bodyPr/>
                        <a:lstStyle/>
                        <a:p>
                          <a:r>
                            <a:rPr lang="en-US" b="0" i="0" dirty="0" err="1">
                              <a:latin typeface="Courier New" panose="02070309020205020404" pitchFamily="49" charset="0"/>
                              <a:ea typeface="Anonymous Pro" panose="02060609030202000504" pitchFamily="49" charset="0"/>
                              <a:cs typeface="Courier New" panose="02070309020205020404" pitchFamily="49" charset="0"/>
                            </a:rPr>
                            <a:t>int</a:t>
                          </a:r>
                          <a:r>
                            <a:rPr lang="en-US" b="0" i="0" dirty="0">
                              <a:latin typeface="Courier New" panose="02070309020205020404" pitchFamily="49" charset="0"/>
                              <a:ea typeface="Anonymous Pro" panose="02060609030202000504" pitchFamily="49" charset="0"/>
                              <a:cs typeface="Courier New" panose="02070309020205020404" pitchFamily="49" charset="0"/>
                            </a:rPr>
                            <a:t>, float</a:t>
                          </a:r>
                        </a:p>
                      </a:txBody>
                      <a:tcPr marT="0" marB="0" anchor="ctr"/>
                    </a:tc>
                    <a:extLst>
                      <a:ext uri="{0D108BD9-81ED-4DB2-BD59-A6C34878D82A}">
                        <a16:rowId xmlns:a16="http://schemas.microsoft.com/office/drawing/2014/main" val="10003"/>
                      </a:ext>
                    </a:extLst>
                  </a:tr>
                  <a:tr h="292608">
                    <a:tc>
                      <a:txBody>
                        <a:bodyPr/>
                        <a:lstStyle/>
                        <a:p>
                          <a:pPr algn="ctr"/>
                          <a:r>
                            <a:rPr lang="en-US" b="0" i="0" dirty="0">
                              <a:latin typeface="Courier New" panose="02070309020205020404" pitchFamily="49" charset="0"/>
                              <a:cs typeface="Courier New" panose="02070309020205020404" pitchFamily="49" charset="0"/>
                            </a:rPr>
                            <a:t>8</a:t>
                          </a:r>
                        </a:p>
                      </a:txBody>
                      <a:tcPr marT="0" marB="0" anchor="ctr"/>
                    </a:tc>
                    <a:tc>
                      <a:txBody>
                        <a:bodyPr/>
                        <a:lstStyle/>
                        <a:p>
                          <a:r>
                            <a:rPr lang="en-US" b="0" i="0" dirty="0">
                              <a:latin typeface="Courier New" panose="02070309020205020404" pitchFamily="49" charset="0"/>
                              <a:ea typeface="Anonymous Pro" panose="02060609030202000504" pitchFamily="49" charset="0"/>
                              <a:cs typeface="Courier New" panose="02070309020205020404" pitchFamily="49" charset="0"/>
                            </a:rPr>
                            <a:t>long, double, </a:t>
                          </a:r>
                          <a:r>
                            <a:rPr lang="en-US" b="0" i="0" dirty="0">
                              <a:latin typeface="Calibri" panose="020F0502020204030204" pitchFamily="34" charset="0"/>
                              <a:ea typeface="Anonymous Pro" panose="02060609030202000504" pitchFamily="49" charset="0"/>
                              <a:cs typeface="Calibri" panose="020F0502020204030204" pitchFamily="34" charset="0"/>
                            </a:rPr>
                            <a:t>pointers</a:t>
                          </a:r>
                        </a:p>
                      </a:txBody>
                      <a:tcPr marT="0" marB="0" anchor="ct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323648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49" name="Rectangle 41"/>
          <p:cNvSpPr>
            <a:spLocks noGrp="1" noChangeArrowheads="1"/>
          </p:cNvSpPr>
          <p:nvPr>
            <p:ph type="title"/>
            <p:custDataLst>
              <p:tags r:id="rId1"/>
            </p:custDataLst>
          </p:nvPr>
        </p:nvSpPr>
        <p:spPr/>
        <p:txBody>
          <a:bodyPr/>
          <a:lstStyle/>
          <a:p>
            <a:pPr eaLnBrk="1" hangingPunct="1">
              <a:defRPr/>
            </a:pPr>
            <a:r>
              <a:rPr lang="en-US"/>
              <a:t>Byte Ordering</a:t>
            </a:r>
          </a:p>
        </p:txBody>
      </p:sp>
      <p:sp>
        <p:nvSpPr>
          <p:cNvPr id="43050" name="Rectangle 42"/>
          <p:cNvSpPr>
            <a:spLocks noGrp="1" noChangeArrowheads="1"/>
          </p:cNvSpPr>
          <p:nvPr>
            <p:ph idx="1"/>
            <p:custDataLst>
              <p:tags r:id="rId2"/>
            </p:custDataLst>
          </p:nvPr>
        </p:nvSpPr>
        <p:spPr/>
        <p:txBody>
          <a:bodyPr/>
          <a:lstStyle/>
          <a:p>
            <a:pPr eaLnBrk="1" hangingPunct="1">
              <a:defRPr/>
            </a:pPr>
            <a:r>
              <a:rPr lang="en-US" dirty="0"/>
              <a:t>How should bytes within a word be ordered?</a:t>
            </a:r>
            <a:endParaRPr lang="en-US" i="1" dirty="0"/>
          </a:p>
          <a:p>
            <a:pPr lvl="1">
              <a:defRPr/>
            </a:pPr>
            <a:r>
              <a:rPr lang="en-US" dirty="0"/>
              <a:t>Goal: consecutive bytes in consecutive addresses</a:t>
            </a:r>
          </a:p>
          <a:p>
            <a:pPr lvl="1">
              <a:defRPr/>
            </a:pPr>
            <a:r>
              <a:rPr lang="en-US" b="1" dirty="0"/>
              <a:t>Ex: </a:t>
            </a:r>
            <a:r>
              <a:rPr lang="en-US" dirty="0"/>
              <a:t>store the 4-byte (32-bit) </a:t>
            </a:r>
            <a:r>
              <a:rPr lang="en-US" dirty="0">
                <a:latin typeface="Courier New" panose="02070309020205020404" pitchFamily="49" charset="0"/>
                <a:cs typeface="Courier New" panose="02070309020205020404" pitchFamily="49" charset="0"/>
              </a:rPr>
              <a:t>int</a:t>
            </a:r>
            <a:r>
              <a:rPr lang="en-US" dirty="0"/>
              <a:t>:  </a:t>
            </a:r>
            <a:r>
              <a:rPr lang="en-US" b="0" dirty="0">
                <a:latin typeface="Courier New" panose="02070309020205020404" pitchFamily="49" charset="0"/>
                <a:cs typeface="Courier New" panose="02070309020205020404" pitchFamily="49" charset="0"/>
              </a:rPr>
              <a:t>0x a1 b2 c3 d4</a:t>
            </a:r>
            <a:endParaRPr lang="en-US" dirty="0"/>
          </a:p>
          <a:p>
            <a:pPr eaLnBrk="1" hangingPunct="1">
              <a:defRPr/>
            </a:pPr>
            <a:r>
              <a:rPr lang="en-US" dirty="0"/>
              <a:t>Byte ordering convention: </a:t>
            </a:r>
            <a:r>
              <a:rPr lang="en-US" i="1" dirty="0"/>
              <a:t>Endianness</a:t>
            </a:r>
          </a:p>
          <a:p>
            <a:pPr lvl="1" eaLnBrk="1" hangingPunct="1">
              <a:defRPr/>
            </a:pPr>
            <a:r>
              <a:rPr lang="en-US" dirty="0"/>
              <a:t>The two options are </a:t>
            </a:r>
            <a:r>
              <a:rPr lang="en-US" dirty="0">
                <a:solidFill>
                  <a:srgbClr val="7030A0"/>
                </a:solidFill>
              </a:rPr>
              <a:t>big-endian</a:t>
            </a:r>
            <a:r>
              <a:rPr lang="en-US" dirty="0"/>
              <a:t> and </a:t>
            </a:r>
            <a:r>
              <a:rPr lang="en-US" dirty="0">
                <a:solidFill>
                  <a:srgbClr val="7030A0"/>
                </a:solidFill>
              </a:rPr>
              <a:t>little-endian</a:t>
            </a:r>
          </a:p>
          <a:p>
            <a:pPr lvl="2">
              <a:defRPr/>
            </a:pPr>
            <a:r>
              <a:rPr lang="en-US" dirty="0"/>
              <a:t>In which address does the least significant </a:t>
            </a:r>
            <a:r>
              <a:rPr lang="en-US" i="1" dirty="0"/>
              <a:t>byte</a:t>
            </a:r>
            <a:r>
              <a:rPr lang="en-US" dirty="0"/>
              <a:t> go?</a:t>
            </a:r>
          </a:p>
          <a:p>
            <a:pPr lvl="2">
              <a:defRPr/>
            </a:pPr>
            <a:r>
              <a:rPr lang="en-US" dirty="0"/>
              <a:t>Based on </a:t>
            </a:r>
            <a:r>
              <a:rPr lang="en-US" i="1" dirty="0"/>
              <a:t>Gulliver’s Travels</a:t>
            </a:r>
            <a:r>
              <a:rPr lang="en-US" dirty="0"/>
              <a:t>: tribes cut eggs on different sides (big, little)</a:t>
            </a:r>
          </a:p>
        </p:txBody>
      </p:sp>
      <p:sp>
        <p:nvSpPr>
          <p:cNvPr id="2" name="Slide Number Placeholder 1"/>
          <p:cNvSpPr>
            <a:spLocks noGrp="1"/>
          </p:cNvSpPr>
          <p:nvPr>
            <p:ph type="sldNum" sz="quarter" idx="10"/>
            <p:custDataLst>
              <p:tags r:id="rId3"/>
            </p:custDataLst>
          </p:nvPr>
        </p:nvSpPr>
        <p:spPr/>
        <p:txBody>
          <a:bodyPr/>
          <a:lstStyle/>
          <a:p>
            <a:fld id="{7CBE8339-D2AD-46DC-A898-FD1E949067F0}" type="slidenum">
              <a:rPr lang="en-US" smtClean="0"/>
              <a:pPr/>
              <a:t>41</a:t>
            </a:fld>
            <a:endParaRPr lang="en-US"/>
          </a:p>
        </p:txBody>
      </p:sp>
    </p:spTree>
    <p:extLst>
      <p:ext uri="{BB962C8B-B14F-4D97-AF65-F5344CB8AC3E}">
        <p14:creationId xmlns:p14="http://schemas.microsoft.com/office/powerpoint/2010/main" val="38817480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5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5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050">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5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custDataLst>
              <p:tags r:id="rId1"/>
            </p:custDataLst>
          </p:nvPr>
        </p:nvSpPr>
        <p:spPr/>
        <p:txBody>
          <a:bodyPr/>
          <a:lstStyle/>
          <a:p>
            <a:pPr eaLnBrk="1" hangingPunct="1">
              <a:defRPr/>
            </a:pPr>
            <a:r>
              <a:rPr lang="en-US" dirty="0"/>
              <a:t>Byte Ordering</a:t>
            </a:r>
          </a:p>
        </p:txBody>
      </p:sp>
      <p:sp>
        <p:nvSpPr>
          <p:cNvPr id="47107" name="Rectangle 3"/>
          <p:cNvSpPr>
            <a:spLocks noGrp="1" noChangeArrowheads="1"/>
          </p:cNvSpPr>
          <p:nvPr>
            <p:ph idx="1"/>
            <p:custDataLst>
              <p:tags r:id="rId2"/>
            </p:custDataLst>
          </p:nvPr>
        </p:nvSpPr>
        <p:spPr/>
        <p:txBody>
          <a:bodyPr/>
          <a:lstStyle/>
          <a:p>
            <a:pPr eaLnBrk="1" hangingPunct="1">
              <a:defRPr/>
            </a:pPr>
            <a:r>
              <a:rPr lang="en-US" dirty="0"/>
              <a:t>Big-endian </a:t>
            </a:r>
            <a:r>
              <a:rPr lang="en-US" b="0" dirty="0"/>
              <a:t>(SPARC, z/Architecture)</a:t>
            </a:r>
            <a:endParaRPr lang="en-US" dirty="0"/>
          </a:p>
          <a:p>
            <a:pPr lvl="1" eaLnBrk="1" hangingPunct="1">
              <a:defRPr/>
            </a:pPr>
            <a:r>
              <a:rPr lang="en-US" dirty="0"/>
              <a:t>Least significant byte has highest address</a:t>
            </a:r>
          </a:p>
          <a:p>
            <a:pPr eaLnBrk="1" hangingPunct="1">
              <a:defRPr/>
            </a:pPr>
            <a:r>
              <a:rPr lang="en-US" dirty="0">
                <a:solidFill>
                  <a:srgbClr val="7030A0"/>
                </a:solidFill>
              </a:rPr>
              <a:t>L</a:t>
            </a:r>
            <a:r>
              <a:rPr lang="en-US" dirty="0"/>
              <a:t>ittle-endian </a:t>
            </a:r>
            <a:r>
              <a:rPr lang="en-US" b="0" dirty="0"/>
              <a:t>(x86, x86-64)</a:t>
            </a:r>
            <a:endParaRPr lang="en-US" dirty="0"/>
          </a:p>
          <a:p>
            <a:pPr lvl="1" eaLnBrk="1" hangingPunct="1">
              <a:defRPr/>
            </a:pPr>
            <a:r>
              <a:rPr lang="en-US" dirty="0">
                <a:solidFill>
                  <a:srgbClr val="7030A0"/>
                </a:solidFill>
              </a:rPr>
              <a:t>L</a:t>
            </a:r>
            <a:r>
              <a:rPr lang="en-US" dirty="0"/>
              <a:t>east significant byte has </a:t>
            </a:r>
            <a:r>
              <a:rPr lang="en-US" dirty="0">
                <a:solidFill>
                  <a:srgbClr val="7030A0"/>
                </a:solidFill>
              </a:rPr>
              <a:t>l</a:t>
            </a:r>
            <a:r>
              <a:rPr lang="en-US" dirty="0"/>
              <a:t>owest address</a:t>
            </a:r>
          </a:p>
          <a:p>
            <a:pPr>
              <a:defRPr/>
            </a:pPr>
            <a:r>
              <a:rPr lang="en-US" dirty="0"/>
              <a:t>Bi-endian (ARM, PowerPC)</a:t>
            </a:r>
          </a:p>
          <a:p>
            <a:pPr lvl="1">
              <a:defRPr/>
            </a:pPr>
            <a:r>
              <a:rPr lang="en-US" dirty="0"/>
              <a:t>Endianness can be specified as big or little</a:t>
            </a:r>
          </a:p>
          <a:p>
            <a:pPr eaLnBrk="1" hangingPunct="1">
              <a:spcBef>
                <a:spcPts val="1800"/>
              </a:spcBef>
              <a:defRPr/>
            </a:pPr>
            <a:r>
              <a:rPr lang="en-US" b="1" dirty="0"/>
              <a:t>Ex:</a:t>
            </a:r>
            <a:r>
              <a:rPr lang="en-US" dirty="0"/>
              <a:t>  </a:t>
            </a:r>
            <a:r>
              <a:rPr lang="en-US" dirty="0">
                <a:cs typeface="Roboto Regular" charset="0"/>
              </a:rPr>
              <a:t>4-byte data </a:t>
            </a:r>
            <a:r>
              <a:rPr lang="en-US" dirty="0">
                <a:latin typeface="Roboto" panose="02000000000000000000" pitchFamily="2" charset="0"/>
                <a:ea typeface="Roboto" panose="02000000000000000000" pitchFamily="2" charset="0"/>
                <a:cs typeface="Roboto Regular" charset="0"/>
              </a:rPr>
              <a:t>0xa1b2c3d4</a:t>
            </a:r>
            <a:r>
              <a:rPr lang="en-US" dirty="0">
                <a:cs typeface="Roboto Regular" charset="0"/>
              </a:rPr>
              <a:t> at address </a:t>
            </a:r>
            <a:r>
              <a:rPr lang="en-US" dirty="0">
                <a:latin typeface="Roboto" panose="02000000000000000000" pitchFamily="2" charset="0"/>
                <a:ea typeface="Roboto" panose="02000000000000000000" pitchFamily="2" charset="0"/>
                <a:cs typeface="Roboto Regular" charset="0"/>
              </a:rPr>
              <a:t>0x100</a:t>
            </a:r>
          </a:p>
          <a:p>
            <a:pPr lvl="1" eaLnBrk="1" hangingPunct="1">
              <a:defRPr/>
            </a:pPr>
            <a:endParaRPr lang="en-US" dirty="0"/>
          </a:p>
          <a:p>
            <a:pPr eaLnBrk="1" hangingPunct="1">
              <a:defRPr/>
            </a:pPr>
            <a:endParaRPr lang="en-US" dirty="0"/>
          </a:p>
        </p:txBody>
      </p:sp>
      <p:sp>
        <p:nvSpPr>
          <p:cNvPr id="6" name="Slide Number Placeholder 5"/>
          <p:cNvSpPr>
            <a:spLocks noGrp="1"/>
          </p:cNvSpPr>
          <p:nvPr>
            <p:ph type="sldNum" sz="quarter" idx="10"/>
            <p:custDataLst>
              <p:tags r:id="rId3"/>
            </p:custDataLst>
          </p:nvPr>
        </p:nvSpPr>
        <p:spPr/>
        <p:txBody>
          <a:bodyPr/>
          <a:lstStyle/>
          <a:p>
            <a:fld id="{7CBE8339-D2AD-46DC-A898-FD1E949067F0}" type="slidenum">
              <a:rPr lang="en-US" smtClean="0"/>
              <a:pPr/>
              <a:t>42</a:t>
            </a:fld>
            <a:endParaRPr lang="en-US"/>
          </a:p>
        </p:txBody>
      </p:sp>
      <p:grpSp>
        <p:nvGrpSpPr>
          <p:cNvPr id="2" name="Group 49"/>
          <p:cNvGrpSpPr>
            <a:grpSpLocks/>
          </p:cNvGrpSpPr>
          <p:nvPr>
            <p:custDataLst>
              <p:tags r:id="rId4"/>
            </p:custDataLst>
          </p:nvPr>
        </p:nvGrpSpPr>
        <p:grpSpPr bwMode="auto">
          <a:xfrm>
            <a:off x="2744273" y="4833337"/>
            <a:ext cx="5486400" cy="609600"/>
            <a:chOff x="1104" y="2928"/>
            <a:chExt cx="3456" cy="384"/>
          </a:xfrm>
        </p:grpSpPr>
        <p:sp>
          <p:nvSpPr>
            <p:cNvPr id="14366" name="Rectangle 5"/>
            <p:cNvSpPr>
              <a:spLocks noChangeArrowheads="1"/>
            </p:cNvSpPr>
            <p:nvPr>
              <p:custDataLst>
                <p:tags r:id="rId20"/>
              </p:custDataLst>
            </p:nvPr>
          </p:nvSpPr>
          <p:spPr bwMode="auto">
            <a:xfrm>
              <a:off x="1968" y="2928"/>
              <a:ext cx="432" cy="192"/>
            </a:xfrm>
            <a:prstGeom prst="rect">
              <a:avLst/>
            </a:prstGeom>
            <a:solidFill>
              <a:schemeClr val="bg1"/>
            </a:solidFill>
            <a:ln w="25400">
              <a:noFill/>
              <a:miter lim="800000"/>
              <a:headEnd/>
              <a:tailEnd/>
            </a:ln>
          </p:spPr>
          <p:txBody>
            <a:bodyPr wrap="none" anchor="ctr"/>
            <a:lstStyle/>
            <a:p>
              <a:pPr>
                <a:lnSpc>
                  <a:spcPct val="100000"/>
                </a:lnSpc>
              </a:pPr>
              <a:r>
                <a:rPr lang="en-US" sz="1400" b="0" dirty="0">
                  <a:latin typeface="Calibri" panose="020F0502020204030204" pitchFamily="34" charset="0"/>
                  <a:cs typeface="Calibri" panose="020F0502020204030204" pitchFamily="34" charset="0"/>
                </a:rPr>
                <a:t>0x100</a:t>
              </a:r>
            </a:p>
          </p:txBody>
        </p:sp>
        <p:sp>
          <p:nvSpPr>
            <p:cNvPr id="14367" name="Rectangle 6"/>
            <p:cNvSpPr>
              <a:spLocks noChangeArrowheads="1"/>
            </p:cNvSpPr>
            <p:nvPr>
              <p:custDataLst>
                <p:tags r:id="rId21"/>
              </p:custDataLst>
            </p:nvPr>
          </p:nvSpPr>
          <p:spPr bwMode="auto">
            <a:xfrm>
              <a:off x="2400" y="2928"/>
              <a:ext cx="432" cy="192"/>
            </a:xfrm>
            <a:prstGeom prst="rect">
              <a:avLst/>
            </a:prstGeom>
            <a:solidFill>
              <a:schemeClr val="bg1"/>
            </a:solidFill>
            <a:ln w="25400">
              <a:noFill/>
              <a:miter lim="800000"/>
              <a:headEnd/>
              <a:tailEnd/>
            </a:ln>
          </p:spPr>
          <p:txBody>
            <a:bodyPr wrap="none" anchor="ctr"/>
            <a:lstStyle/>
            <a:p>
              <a:pPr>
                <a:lnSpc>
                  <a:spcPct val="100000"/>
                </a:lnSpc>
              </a:pPr>
              <a:r>
                <a:rPr lang="en-US" sz="1400" b="0" dirty="0">
                  <a:latin typeface="Calibri" panose="020F0502020204030204" pitchFamily="34" charset="0"/>
                  <a:cs typeface="Calibri" panose="020F0502020204030204" pitchFamily="34" charset="0"/>
                </a:rPr>
                <a:t>0x101</a:t>
              </a:r>
            </a:p>
          </p:txBody>
        </p:sp>
        <p:sp>
          <p:nvSpPr>
            <p:cNvPr id="14368" name="Rectangle 7"/>
            <p:cNvSpPr>
              <a:spLocks noChangeArrowheads="1"/>
            </p:cNvSpPr>
            <p:nvPr>
              <p:custDataLst>
                <p:tags r:id="rId22"/>
              </p:custDataLst>
            </p:nvPr>
          </p:nvSpPr>
          <p:spPr bwMode="auto">
            <a:xfrm>
              <a:off x="2832" y="2928"/>
              <a:ext cx="432" cy="192"/>
            </a:xfrm>
            <a:prstGeom prst="rect">
              <a:avLst/>
            </a:prstGeom>
            <a:solidFill>
              <a:schemeClr val="bg1"/>
            </a:solidFill>
            <a:ln w="25400">
              <a:noFill/>
              <a:miter lim="800000"/>
              <a:headEnd/>
              <a:tailEnd/>
            </a:ln>
          </p:spPr>
          <p:txBody>
            <a:bodyPr wrap="none" anchor="ctr"/>
            <a:lstStyle/>
            <a:p>
              <a:pPr>
                <a:lnSpc>
                  <a:spcPct val="100000"/>
                </a:lnSpc>
              </a:pPr>
              <a:r>
                <a:rPr lang="en-US" sz="1400" b="0" dirty="0">
                  <a:latin typeface="Calibri" panose="020F0502020204030204" pitchFamily="34" charset="0"/>
                  <a:cs typeface="Calibri" panose="020F0502020204030204" pitchFamily="34" charset="0"/>
                </a:rPr>
                <a:t>0x102</a:t>
              </a:r>
            </a:p>
          </p:txBody>
        </p:sp>
        <p:sp>
          <p:nvSpPr>
            <p:cNvPr id="14369" name="Rectangle 8"/>
            <p:cNvSpPr>
              <a:spLocks noChangeArrowheads="1"/>
            </p:cNvSpPr>
            <p:nvPr>
              <p:custDataLst>
                <p:tags r:id="rId23"/>
              </p:custDataLst>
            </p:nvPr>
          </p:nvSpPr>
          <p:spPr bwMode="auto">
            <a:xfrm>
              <a:off x="3264" y="2928"/>
              <a:ext cx="432" cy="192"/>
            </a:xfrm>
            <a:prstGeom prst="rect">
              <a:avLst/>
            </a:prstGeom>
            <a:solidFill>
              <a:schemeClr val="bg1"/>
            </a:solidFill>
            <a:ln w="25400">
              <a:noFill/>
              <a:miter lim="800000"/>
              <a:headEnd/>
              <a:tailEnd/>
            </a:ln>
          </p:spPr>
          <p:txBody>
            <a:bodyPr wrap="none" anchor="ctr"/>
            <a:lstStyle/>
            <a:p>
              <a:pPr>
                <a:lnSpc>
                  <a:spcPct val="100000"/>
                </a:lnSpc>
              </a:pPr>
              <a:r>
                <a:rPr lang="en-US" sz="1400" b="0" dirty="0">
                  <a:latin typeface="Calibri" panose="020F0502020204030204" pitchFamily="34" charset="0"/>
                  <a:cs typeface="Calibri" panose="020F0502020204030204" pitchFamily="34" charset="0"/>
                </a:rPr>
                <a:t>0x103</a:t>
              </a:r>
            </a:p>
          </p:txBody>
        </p:sp>
        <p:sp>
          <p:nvSpPr>
            <p:cNvPr id="14370" name="Rectangle 9"/>
            <p:cNvSpPr>
              <a:spLocks noChangeArrowheads="1"/>
            </p:cNvSpPr>
            <p:nvPr>
              <p:custDataLst>
                <p:tags r:id="rId24"/>
              </p:custDataLst>
            </p:nvPr>
          </p:nvSpPr>
          <p:spPr bwMode="auto">
            <a:xfrm>
              <a:off x="1104" y="3120"/>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dirty="0">
                <a:solidFill>
                  <a:schemeClr val="bg1"/>
                </a:solidFill>
                <a:latin typeface="Calibri" panose="020F0502020204030204" pitchFamily="34" charset="0"/>
                <a:cs typeface="Calibri" panose="020F0502020204030204" pitchFamily="34" charset="0"/>
              </a:endParaRPr>
            </a:p>
          </p:txBody>
        </p:sp>
        <p:sp>
          <p:nvSpPr>
            <p:cNvPr id="14371" name="Rectangle 10"/>
            <p:cNvSpPr>
              <a:spLocks noChangeArrowheads="1"/>
            </p:cNvSpPr>
            <p:nvPr>
              <p:custDataLst>
                <p:tags r:id="rId25"/>
              </p:custDataLst>
            </p:nvPr>
          </p:nvSpPr>
          <p:spPr bwMode="auto">
            <a:xfrm>
              <a:off x="1536" y="3120"/>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dirty="0">
                <a:solidFill>
                  <a:schemeClr val="bg1"/>
                </a:solidFill>
                <a:latin typeface="Calibri" panose="020F0502020204030204" pitchFamily="34" charset="0"/>
                <a:cs typeface="Calibri" panose="020F0502020204030204" pitchFamily="34" charset="0"/>
              </a:endParaRPr>
            </a:p>
          </p:txBody>
        </p:sp>
        <p:sp>
          <p:nvSpPr>
            <p:cNvPr id="14372" name="Rectangle 11"/>
            <p:cNvSpPr>
              <a:spLocks noChangeArrowheads="1"/>
            </p:cNvSpPr>
            <p:nvPr>
              <p:custDataLst>
                <p:tags r:id="rId26"/>
              </p:custDataLst>
            </p:nvPr>
          </p:nvSpPr>
          <p:spPr bwMode="auto">
            <a:xfrm>
              <a:off x="1968" y="3120"/>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dirty="0">
                  <a:solidFill>
                    <a:schemeClr val="bg1"/>
                  </a:solidFill>
                  <a:latin typeface="Calibri" panose="020F0502020204030204" pitchFamily="34" charset="0"/>
                  <a:cs typeface="Calibri" panose="020F0502020204030204" pitchFamily="34" charset="0"/>
                </a:rPr>
                <a:t>01</a:t>
              </a:r>
            </a:p>
          </p:txBody>
        </p:sp>
        <p:sp>
          <p:nvSpPr>
            <p:cNvPr id="14373" name="Rectangle 12"/>
            <p:cNvSpPr>
              <a:spLocks noChangeArrowheads="1"/>
            </p:cNvSpPr>
            <p:nvPr>
              <p:custDataLst>
                <p:tags r:id="rId27"/>
              </p:custDataLst>
            </p:nvPr>
          </p:nvSpPr>
          <p:spPr bwMode="auto">
            <a:xfrm>
              <a:off x="2400" y="3120"/>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dirty="0">
                  <a:solidFill>
                    <a:schemeClr val="bg1"/>
                  </a:solidFill>
                  <a:latin typeface="Calibri" panose="020F0502020204030204" pitchFamily="34" charset="0"/>
                  <a:cs typeface="Calibri" panose="020F0502020204030204" pitchFamily="34" charset="0"/>
                </a:rPr>
                <a:t>23</a:t>
              </a:r>
            </a:p>
          </p:txBody>
        </p:sp>
        <p:sp>
          <p:nvSpPr>
            <p:cNvPr id="14374" name="Rectangle 13"/>
            <p:cNvSpPr>
              <a:spLocks noChangeArrowheads="1"/>
            </p:cNvSpPr>
            <p:nvPr>
              <p:custDataLst>
                <p:tags r:id="rId28"/>
              </p:custDataLst>
            </p:nvPr>
          </p:nvSpPr>
          <p:spPr bwMode="auto">
            <a:xfrm>
              <a:off x="2832" y="3120"/>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dirty="0">
                  <a:solidFill>
                    <a:schemeClr val="bg1"/>
                  </a:solidFill>
                  <a:latin typeface="Calibri" panose="020F0502020204030204" pitchFamily="34" charset="0"/>
                  <a:cs typeface="Calibri" panose="020F0502020204030204" pitchFamily="34" charset="0"/>
                </a:rPr>
                <a:t>45</a:t>
              </a:r>
            </a:p>
          </p:txBody>
        </p:sp>
        <p:sp>
          <p:nvSpPr>
            <p:cNvPr id="14375" name="Rectangle 14"/>
            <p:cNvSpPr>
              <a:spLocks noChangeArrowheads="1"/>
            </p:cNvSpPr>
            <p:nvPr>
              <p:custDataLst>
                <p:tags r:id="rId29"/>
              </p:custDataLst>
            </p:nvPr>
          </p:nvSpPr>
          <p:spPr bwMode="auto">
            <a:xfrm>
              <a:off x="3264" y="3120"/>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dirty="0">
                  <a:solidFill>
                    <a:schemeClr val="bg1"/>
                  </a:solidFill>
                  <a:latin typeface="Calibri" panose="020F0502020204030204" pitchFamily="34" charset="0"/>
                  <a:cs typeface="Calibri" panose="020F0502020204030204" pitchFamily="34" charset="0"/>
                </a:rPr>
                <a:t>67</a:t>
              </a:r>
            </a:p>
          </p:txBody>
        </p:sp>
        <p:sp>
          <p:nvSpPr>
            <p:cNvPr id="14376" name="Rectangle 15"/>
            <p:cNvSpPr>
              <a:spLocks noChangeArrowheads="1"/>
            </p:cNvSpPr>
            <p:nvPr>
              <p:custDataLst>
                <p:tags r:id="rId30"/>
              </p:custDataLst>
            </p:nvPr>
          </p:nvSpPr>
          <p:spPr bwMode="auto">
            <a:xfrm>
              <a:off x="3696" y="3120"/>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dirty="0">
                <a:solidFill>
                  <a:schemeClr val="bg1"/>
                </a:solidFill>
                <a:latin typeface="Calibri" panose="020F0502020204030204" pitchFamily="34" charset="0"/>
                <a:cs typeface="Calibri" panose="020F0502020204030204" pitchFamily="34" charset="0"/>
              </a:endParaRPr>
            </a:p>
          </p:txBody>
        </p:sp>
        <p:sp>
          <p:nvSpPr>
            <p:cNvPr id="14377" name="Rectangle 16"/>
            <p:cNvSpPr>
              <a:spLocks noChangeArrowheads="1"/>
            </p:cNvSpPr>
            <p:nvPr>
              <p:custDataLst>
                <p:tags r:id="rId31"/>
              </p:custDataLst>
            </p:nvPr>
          </p:nvSpPr>
          <p:spPr bwMode="auto">
            <a:xfrm>
              <a:off x="4128" y="3120"/>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dirty="0">
                <a:solidFill>
                  <a:schemeClr val="bg1"/>
                </a:solidFill>
                <a:latin typeface="Calibri" panose="020F0502020204030204" pitchFamily="34" charset="0"/>
                <a:cs typeface="Calibri" panose="020F0502020204030204" pitchFamily="34" charset="0"/>
              </a:endParaRPr>
            </a:p>
          </p:txBody>
        </p:sp>
      </p:grpSp>
      <p:grpSp>
        <p:nvGrpSpPr>
          <p:cNvPr id="3" name="Group 50"/>
          <p:cNvGrpSpPr>
            <a:grpSpLocks/>
          </p:cNvGrpSpPr>
          <p:nvPr>
            <p:custDataLst>
              <p:tags r:id="rId5"/>
            </p:custDataLst>
          </p:nvPr>
        </p:nvGrpSpPr>
        <p:grpSpPr bwMode="auto">
          <a:xfrm>
            <a:off x="2744273" y="5670559"/>
            <a:ext cx="5486400" cy="609600"/>
            <a:chOff x="1104" y="3456"/>
            <a:chExt cx="3456" cy="384"/>
          </a:xfrm>
        </p:grpSpPr>
        <p:sp>
          <p:nvSpPr>
            <p:cNvPr id="14354" name="Rectangle 18"/>
            <p:cNvSpPr>
              <a:spLocks noChangeArrowheads="1"/>
            </p:cNvSpPr>
            <p:nvPr>
              <p:custDataLst>
                <p:tags r:id="rId8"/>
              </p:custDataLst>
            </p:nvPr>
          </p:nvSpPr>
          <p:spPr bwMode="auto">
            <a:xfrm>
              <a:off x="1968" y="3456"/>
              <a:ext cx="432" cy="192"/>
            </a:xfrm>
            <a:prstGeom prst="rect">
              <a:avLst/>
            </a:prstGeom>
            <a:solidFill>
              <a:schemeClr val="bg1"/>
            </a:solidFill>
            <a:ln w="25400">
              <a:noFill/>
              <a:miter lim="800000"/>
              <a:headEnd/>
              <a:tailEnd/>
            </a:ln>
          </p:spPr>
          <p:txBody>
            <a:bodyPr wrap="none" anchor="ctr"/>
            <a:lstStyle/>
            <a:p>
              <a:pPr>
                <a:lnSpc>
                  <a:spcPct val="100000"/>
                </a:lnSpc>
              </a:pPr>
              <a:r>
                <a:rPr lang="en-US" sz="1400" b="0" dirty="0">
                  <a:latin typeface="Calibri" panose="020F0502020204030204" pitchFamily="34" charset="0"/>
                  <a:cs typeface="Calibri" panose="020F0502020204030204" pitchFamily="34" charset="0"/>
                </a:rPr>
                <a:t>0x100</a:t>
              </a:r>
            </a:p>
          </p:txBody>
        </p:sp>
        <p:sp>
          <p:nvSpPr>
            <p:cNvPr id="14355" name="Rectangle 19"/>
            <p:cNvSpPr>
              <a:spLocks noChangeArrowheads="1"/>
            </p:cNvSpPr>
            <p:nvPr>
              <p:custDataLst>
                <p:tags r:id="rId9"/>
              </p:custDataLst>
            </p:nvPr>
          </p:nvSpPr>
          <p:spPr bwMode="auto">
            <a:xfrm>
              <a:off x="2400" y="3456"/>
              <a:ext cx="432" cy="192"/>
            </a:xfrm>
            <a:prstGeom prst="rect">
              <a:avLst/>
            </a:prstGeom>
            <a:solidFill>
              <a:schemeClr val="bg1"/>
            </a:solidFill>
            <a:ln w="25400">
              <a:noFill/>
              <a:miter lim="800000"/>
              <a:headEnd/>
              <a:tailEnd/>
            </a:ln>
          </p:spPr>
          <p:txBody>
            <a:bodyPr wrap="none" anchor="ctr"/>
            <a:lstStyle/>
            <a:p>
              <a:pPr>
                <a:lnSpc>
                  <a:spcPct val="100000"/>
                </a:lnSpc>
              </a:pPr>
              <a:r>
                <a:rPr lang="en-US" sz="1400" b="0" dirty="0">
                  <a:latin typeface="Calibri" panose="020F0502020204030204" pitchFamily="34" charset="0"/>
                  <a:cs typeface="Calibri" panose="020F0502020204030204" pitchFamily="34" charset="0"/>
                </a:rPr>
                <a:t>0x101</a:t>
              </a:r>
            </a:p>
          </p:txBody>
        </p:sp>
        <p:sp>
          <p:nvSpPr>
            <p:cNvPr id="14356" name="Rectangle 20"/>
            <p:cNvSpPr>
              <a:spLocks noChangeArrowheads="1"/>
            </p:cNvSpPr>
            <p:nvPr>
              <p:custDataLst>
                <p:tags r:id="rId10"/>
              </p:custDataLst>
            </p:nvPr>
          </p:nvSpPr>
          <p:spPr bwMode="auto">
            <a:xfrm>
              <a:off x="2832" y="3456"/>
              <a:ext cx="432" cy="192"/>
            </a:xfrm>
            <a:prstGeom prst="rect">
              <a:avLst/>
            </a:prstGeom>
            <a:solidFill>
              <a:schemeClr val="bg1"/>
            </a:solidFill>
            <a:ln w="25400">
              <a:noFill/>
              <a:miter lim="800000"/>
              <a:headEnd/>
              <a:tailEnd/>
            </a:ln>
          </p:spPr>
          <p:txBody>
            <a:bodyPr wrap="none" anchor="ctr"/>
            <a:lstStyle/>
            <a:p>
              <a:pPr>
                <a:lnSpc>
                  <a:spcPct val="100000"/>
                </a:lnSpc>
              </a:pPr>
              <a:r>
                <a:rPr lang="en-US" sz="1400" b="0" dirty="0">
                  <a:latin typeface="Calibri" panose="020F0502020204030204" pitchFamily="34" charset="0"/>
                  <a:cs typeface="Calibri" panose="020F0502020204030204" pitchFamily="34" charset="0"/>
                </a:rPr>
                <a:t>0x102</a:t>
              </a:r>
            </a:p>
          </p:txBody>
        </p:sp>
        <p:sp>
          <p:nvSpPr>
            <p:cNvPr id="14357" name="Rectangle 21"/>
            <p:cNvSpPr>
              <a:spLocks noChangeArrowheads="1"/>
            </p:cNvSpPr>
            <p:nvPr>
              <p:custDataLst>
                <p:tags r:id="rId11"/>
              </p:custDataLst>
            </p:nvPr>
          </p:nvSpPr>
          <p:spPr bwMode="auto">
            <a:xfrm>
              <a:off x="3264" y="3456"/>
              <a:ext cx="432" cy="192"/>
            </a:xfrm>
            <a:prstGeom prst="rect">
              <a:avLst/>
            </a:prstGeom>
            <a:solidFill>
              <a:schemeClr val="bg1"/>
            </a:solidFill>
            <a:ln w="25400">
              <a:noFill/>
              <a:miter lim="800000"/>
              <a:headEnd/>
              <a:tailEnd/>
            </a:ln>
          </p:spPr>
          <p:txBody>
            <a:bodyPr wrap="none" anchor="ctr"/>
            <a:lstStyle/>
            <a:p>
              <a:pPr>
                <a:lnSpc>
                  <a:spcPct val="100000"/>
                </a:lnSpc>
              </a:pPr>
              <a:r>
                <a:rPr lang="en-US" sz="1400" b="0" dirty="0">
                  <a:latin typeface="Calibri" panose="020F0502020204030204" pitchFamily="34" charset="0"/>
                  <a:cs typeface="Calibri" panose="020F0502020204030204" pitchFamily="34" charset="0"/>
                </a:rPr>
                <a:t>0x103</a:t>
              </a:r>
            </a:p>
          </p:txBody>
        </p:sp>
        <p:sp>
          <p:nvSpPr>
            <p:cNvPr id="14358" name="Rectangle 22"/>
            <p:cNvSpPr>
              <a:spLocks noChangeArrowheads="1"/>
            </p:cNvSpPr>
            <p:nvPr>
              <p:custDataLst>
                <p:tags r:id="rId12"/>
              </p:custDataLst>
            </p:nvPr>
          </p:nvSpPr>
          <p:spPr bwMode="auto">
            <a:xfrm>
              <a:off x="1104" y="3648"/>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dirty="0">
                <a:solidFill>
                  <a:schemeClr val="bg1"/>
                </a:solidFill>
                <a:latin typeface="Calibri" panose="020F0502020204030204" pitchFamily="34" charset="0"/>
                <a:cs typeface="Calibri" panose="020F0502020204030204" pitchFamily="34" charset="0"/>
              </a:endParaRPr>
            </a:p>
          </p:txBody>
        </p:sp>
        <p:sp>
          <p:nvSpPr>
            <p:cNvPr id="14359" name="Rectangle 23"/>
            <p:cNvSpPr>
              <a:spLocks noChangeArrowheads="1"/>
            </p:cNvSpPr>
            <p:nvPr>
              <p:custDataLst>
                <p:tags r:id="rId13"/>
              </p:custDataLst>
            </p:nvPr>
          </p:nvSpPr>
          <p:spPr bwMode="auto">
            <a:xfrm>
              <a:off x="1536" y="3648"/>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dirty="0">
                <a:solidFill>
                  <a:schemeClr val="bg1"/>
                </a:solidFill>
                <a:latin typeface="Calibri" panose="020F0502020204030204" pitchFamily="34" charset="0"/>
                <a:cs typeface="Calibri" panose="020F0502020204030204" pitchFamily="34" charset="0"/>
              </a:endParaRPr>
            </a:p>
          </p:txBody>
        </p:sp>
        <p:sp>
          <p:nvSpPr>
            <p:cNvPr id="14360" name="Rectangle 24"/>
            <p:cNvSpPr>
              <a:spLocks noChangeArrowheads="1"/>
            </p:cNvSpPr>
            <p:nvPr>
              <p:custDataLst>
                <p:tags r:id="rId14"/>
              </p:custDataLst>
            </p:nvPr>
          </p:nvSpPr>
          <p:spPr bwMode="auto">
            <a:xfrm>
              <a:off x="1968" y="3648"/>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dirty="0">
                  <a:solidFill>
                    <a:schemeClr val="bg1"/>
                  </a:solidFill>
                  <a:latin typeface="Calibri" panose="020F0502020204030204" pitchFamily="34" charset="0"/>
                  <a:cs typeface="Calibri" panose="020F0502020204030204" pitchFamily="34" charset="0"/>
                </a:rPr>
                <a:t>67</a:t>
              </a:r>
            </a:p>
          </p:txBody>
        </p:sp>
        <p:sp>
          <p:nvSpPr>
            <p:cNvPr id="14361" name="Rectangle 25"/>
            <p:cNvSpPr>
              <a:spLocks noChangeArrowheads="1"/>
            </p:cNvSpPr>
            <p:nvPr>
              <p:custDataLst>
                <p:tags r:id="rId15"/>
              </p:custDataLst>
            </p:nvPr>
          </p:nvSpPr>
          <p:spPr bwMode="auto">
            <a:xfrm>
              <a:off x="2400" y="3648"/>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dirty="0">
                  <a:solidFill>
                    <a:schemeClr val="bg1"/>
                  </a:solidFill>
                  <a:latin typeface="Calibri" panose="020F0502020204030204" pitchFamily="34" charset="0"/>
                  <a:cs typeface="Calibri" panose="020F0502020204030204" pitchFamily="34" charset="0"/>
                </a:rPr>
                <a:t>45</a:t>
              </a:r>
            </a:p>
          </p:txBody>
        </p:sp>
        <p:sp>
          <p:nvSpPr>
            <p:cNvPr id="14362" name="Rectangle 26"/>
            <p:cNvSpPr>
              <a:spLocks noChangeArrowheads="1"/>
            </p:cNvSpPr>
            <p:nvPr>
              <p:custDataLst>
                <p:tags r:id="rId16"/>
              </p:custDataLst>
            </p:nvPr>
          </p:nvSpPr>
          <p:spPr bwMode="auto">
            <a:xfrm>
              <a:off x="2832" y="3648"/>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dirty="0">
                  <a:solidFill>
                    <a:schemeClr val="bg1"/>
                  </a:solidFill>
                  <a:latin typeface="Calibri" panose="020F0502020204030204" pitchFamily="34" charset="0"/>
                  <a:cs typeface="Calibri" panose="020F0502020204030204" pitchFamily="34" charset="0"/>
                </a:rPr>
                <a:t>23</a:t>
              </a:r>
            </a:p>
          </p:txBody>
        </p:sp>
        <p:sp>
          <p:nvSpPr>
            <p:cNvPr id="14363" name="Rectangle 27"/>
            <p:cNvSpPr>
              <a:spLocks noChangeArrowheads="1"/>
            </p:cNvSpPr>
            <p:nvPr>
              <p:custDataLst>
                <p:tags r:id="rId17"/>
              </p:custDataLst>
            </p:nvPr>
          </p:nvSpPr>
          <p:spPr bwMode="auto">
            <a:xfrm>
              <a:off x="3264" y="3648"/>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dirty="0">
                  <a:solidFill>
                    <a:schemeClr val="bg1"/>
                  </a:solidFill>
                  <a:latin typeface="Calibri" panose="020F0502020204030204" pitchFamily="34" charset="0"/>
                  <a:cs typeface="Calibri" panose="020F0502020204030204" pitchFamily="34" charset="0"/>
                </a:rPr>
                <a:t>01</a:t>
              </a:r>
            </a:p>
          </p:txBody>
        </p:sp>
        <p:sp>
          <p:nvSpPr>
            <p:cNvPr id="14364" name="Rectangle 28"/>
            <p:cNvSpPr>
              <a:spLocks noChangeArrowheads="1"/>
            </p:cNvSpPr>
            <p:nvPr>
              <p:custDataLst>
                <p:tags r:id="rId18"/>
              </p:custDataLst>
            </p:nvPr>
          </p:nvSpPr>
          <p:spPr bwMode="auto">
            <a:xfrm>
              <a:off x="3696" y="3648"/>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dirty="0">
                <a:solidFill>
                  <a:schemeClr val="bg1"/>
                </a:solidFill>
                <a:latin typeface="Calibri" panose="020F0502020204030204" pitchFamily="34" charset="0"/>
                <a:cs typeface="Calibri" panose="020F0502020204030204" pitchFamily="34" charset="0"/>
              </a:endParaRPr>
            </a:p>
          </p:txBody>
        </p:sp>
        <p:sp>
          <p:nvSpPr>
            <p:cNvPr id="14365" name="Rectangle 29"/>
            <p:cNvSpPr>
              <a:spLocks noChangeArrowheads="1"/>
            </p:cNvSpPr>
            <p:nvPr>
              <p:custDataLst>
                <p:tags r:id="rId19"/>
              </p:custDataLst>
            </p:nvPr>
          </p:nvSpPr>
          <p:spPr bwMode="auto">
            <a:xfrm>
              <a:off x="4128" y="3648"/>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dirty="0">
                <a:solidFill>
                  <a:schemeClr val="bg1"/>
                </a:solidFill>
                <a:latin typeface="Calibri" panose="020F0502020204030204" pitchFamily="34" charset="0"/>
                <a:cs typeface="Calibri" panose="020F0502020204030204" pitchFamily="34" charset="0"/>
              </a:endParaRPr>
            </a:p>
          </p:txBody>
        </p:sp>
      </p:grpSp>
      <p:sp>
        <p:nvSpPr>
          <p:cNvPr id="14342" name="Rectangle 30"/>
          <p:cNvSpPr>
            <a:spLocks noChangeArrowheads="1"/>
          </p:cNvSpPr>
          <p:nvPr>
            <p:custDataLst>
              <p:tags r:id="rId6"/>
            </p:custDataLst>
          </p:nvPr>
        </p:nvSpPr>
        <p:spPr bwMode="auto">
          <a:xfrm>
            <a:off x="915473" y="5116976"/>
            <a:ext cx="1779588" cy="402161"/>
          </a:xfrm>
          <a:prstGeom prst="rect">
            <a:avLst/>
          </a:prstGeom>
          <a:noFill/>
          <a:ln w="12700">
            <a:noFill/>
            <a:miter lim="800000"/>
            <a:headEnd/>
            <a:tailEnd/>
          </a:ln>
        </p:spPr>
        <p:txBody>
          <a:bodyPr lIns="63500" tIns="25400" rIns="63500" bIns="25400">
            <a:spAutoFit/>
          </a:bodyPr>
          <a:lstStyle/>
          <a:p>
            <a:pPr algn="r">
              <a:lnSpc>
                <a:spcPct val="95000"/>
              </a:lnSpc>
            </a:pPr>
            <a:r>
              <a:rPr lang="en-US" b="0" dirty="0">
                <a:solidFill>
                  <a:schemeClr val="tx2"/>
                </a:solidFill>
                <a:latin typeface="Calibri" panose="020F0502020204030204" pitchFamily="34" charset="0"/>
                <a:cs typeface="Calibri" panose="020F0502020204030204" pitchFamily="34" charset="0"/>
              </a:rPr>
              <a:t>Big-Endian</a:t>
            </a:r>
          </a:p>
        </p:txBody>
      </p:sp>
      <p:sp>
        <p:nvSpPr>
          <p:cNvPr id="14343" name="Rectangle 31"/>
          <p:cNvSpPr>
            <a:spLocks noChangeArrowheads="1"/>
          </p:cNvSpPr>
          <p:nvPr>
            <p:custDataLst>
              <p:tags r:id="rId7"/>
            </p:custDataLst>
          </p:nvPr>
        </p:nvSpPr>
        <p:spPr bwMode="auto">
          <a:xfrm>
            <a:off x="458273" y="5933037"/>
            <a:ext cx="2209800" cy="402161"/>
          </a:xfrm>
          <a:prstGeom prst="rect">
            <a:avLst/>
          </a:prstGeom>
          <a:noFill/>
          <a:ln w="12700">
            <a:noFill/>
            <a:miter lim="800000"/>
            <a:headEnd/>
            <a:tailEnd/>
          </a:ln>
        </p:spPr>
        <p:txBody>
          <a:bodyPr wrap="square" lIns="63500" tIns="25400" rIns="63500" bIns="25400">
            <a:spAutoFit/>
          </a:bodyPr>
          <a:lstStyle/>
          <a:p>
            <a:pPr algn="r">
              <a:lnSpc>
                <a:spcPct val="95000"/>
              </a:lnSpc>
            </a:pPr>
            <a:r>
              <a:rPr lang="en-US" b="0" dirty="0">
                <a:solidFill>
                  <a:schemeClr val="tx2"/>
                </a:solidFill>
                <a:latin typeface="Calibri" panose="020F0502020204030204" pitchFamily="34" charset="0"/>
                <a:cs typeface="Calibri" panose="020F0502020204030204" pitchFamily="34" charset="0"/>
              </a:rPr>
              <a:t>Little-Endian</a:t>
            </a:r>
          </a:p>
        </p:txBody>
      </p:sp>
    </p:spTree>
    <p:extLst>
      <p:ext uri="{BB962C8B-B14F-4D97-AF65-F5344CB8AC3E}">
        <p14:creationId xmlns:p14="http://schemas.microsoft.com/office/powerpoint/2010/main" val="35401165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34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custDataLst>
              <p:tags r:id="rId1"/>
            </p:custDataLst>
          </p:nvPr>
        </p:nvSpPr>
        <p:spPr/>
        <p:txBody>
          <a:bodyPr/>
          <a:lstStyle/>
          <a:p>
            <a:pPr eaLnBrk="1" hangingPunct="1">
              <a:defRPr/>
            </a:pPr>
            <a:r>
              <a:rPr lang="en-US" dirty="0"/>
              <a:t>Byte Ordering</a:t>
            </a:r>
          </a:p>
        </p:txBody>
      </p:sp>
      <p:sp>
        <p:nvSpPr>
          <p:cNvPr id="47107" name="Rectangle 3"/>
          <p:cNvSpPr>
            <a:spLocks noGrp="1" noChangeArrowheads="1"/>
          </p:cNvSpPr>
          <p:nvPr>
            <p:ph idx="1"/>
            <p:custDataLst>
              <p:tags r:id="rId2"/>
            </p:custDataLst>
          </p:nvPr>
        </p:nvSpPr>
        <p:spPr/>
        <p:txBody>
          <a:bodyPr/>
          <a:lstStyle/>
          <a:p>
            <a:pPr eaLnBrk="1" hangingPunct="1">
              <a:defRPr/>
            </a:pPr>
            <a:r>
              <a:rPr lang="en-US" dirty="0"/>
              <a:t>Big-endian </a:t>
            </a:r>
            <a:r>
              <a:rPr lang="en-US" b="0" dirty="0"/>
              <a:t>(SPARC, z/Architecture)</a:t>
            </a:r>
            <a:endParaRPr lang="en-US" dirty="0"/>
          </a:p>
          <a:p>
            <a:pPr lvl="1" eaLnBrk="1" hangingPunct="1">
              <a:defRPr/>
            </a:pPr>
            <a:r>
              <a:rPr lang="en-US" dirty="0"/>
              <a:t>Least significant byte has highest address</a:t>
            </a:r>
          </a:p>
          <a:p>
            <a:pPr eaLnBrk="1" hangingPunct="1">
              <a:defRPr/>
            </a:pPr>
            <a:r>
              <a:rPr lang="en-US" dirty="0">
                <a:solidFill>
                  <a:srgbClr val="7030A0"/>
                </a:solidFill>
              </a:rPr>
              <a:t>L</a:t>
            </a:r>
            <a:r>
              <a:rPr lang="en-US" dirty="0"/>
              <a:t>ittle-endian </a:t>
            </a:r>
            <a:r>
              <a:rPr lang="en-US" b="0" dirty="0"/>
              <a:t>(x86, x86-64)</a:t>
            </a:r>
            <a:endParaRPr lang="en-US" dirty="0"/>
          </a:p>
          <a:p>
            <a:pPr lvl="1" eaLnBrk="1" hangingPunct="1">
              <a:defRPr/>
            </a:pPr>
            <a:r>
              <a:rPr lang="en-US" dirty="0">
                <a:solidFill>
                  <a:srgbClr val="7030A0"/>
                </a:solidFill>
              </a:rPr>
              <a:t>L</a:t>
            </a:r>
            <a:r>
              <a:rPr lang="en-US" dirty="0"/>
              <a:t>east significant byte has </a:t>
            </a:r>
            <a:r>
              <a:rPr lang="en-US" dirty="0">
                <a:solidFill>
                  <a:srgbClr val="7030A0"/>
                </a:solidFill>
              </a:rPr>
              <a:t>l</a:t>
            </a:r>
            <a:r>
              <a:rPr lang="en-US" dirty="0"/>
              <a:t>owest address</a:t>
            </a:r>
          </a:p>
          <a:p>
            <a:pPr>
              <a:defRPr/>
            </a:pPr>
            <a:r>
              <a:rPr lang="en-US" dirty="0"/>
              <a:t>Bi-endian (ARM, PowerPC)</a:t>
            </a:r>
          </a:p>
          <a:p>
            <a:pPr lvl="1">
              <a:defRPr/>
            </a:pPr>
            <a:r>
              <a:rPr lang="en-US" dirty="0"/>
              <a:t>Endianness can be specified as big or little</a:t>
            </a:r>
          </a:p>
          <a:p>
            <a:pPr eaLnBrk="1" hangingPunct="1">
              <a:spcBef>
                <a:spcPts val="1800"/>
              </a:spcBef>
              <a:defRPr/>
            </a:pPr>
            <a:r>
              <a:rPr lang="en-US" b="1" dirty="0"/>
              <a:t>Ex:</a:t>
            </a:r>
            <a:r>
              <a:rPr lang="en-US" dirty="0"/>
              <a:t>  </a:t>
            </a:r>
            <a:r>
              <a:rPr lang="en-US" dirty="0">
                <a:cs typeface="Roboto Regular" charset="0"/>
              </a:rPr>
              <a:t>4-byte data </a:t>
            </a:r>
            <a:r>
              <a:rPr lang="en-US" dirty="0">
                <a:latin typeface="Roboto" panose="02000000000000000000" pitchFamily="2" charset="0"/>
                <a:ea typeface="Roboto" panose="02000000000000000000" pitchFamily="2" charset="0"/>
                <a:cs typeface="Roboto Regular" charset="0"/>
              </a:rPr>
              <a:t>0xa1b2c3d4</a:t>
            </a:r>
            <a:r>
              <a:rPr lang="en-US" dirty="0">
                <a:cs typeface="Roboto Regular" charset="0"/>
              </a:rPr>
              <a:t> at address </a:t>
            </a:r>
            <a:r>
              <a:rPr lang="en-US" dirty="0">
                <a:latin typeface="Roboto" panose="02000000000000000000" pitchFamily="2" charset="0"/>
                <a:ea typeface="Roboto" panose="02000000000000000000" pitchFamily="2" charset="0"/>
                <a:cs typeface="Roboto Regular" charset="0"/>
              </a:rPr>
              <a:t>0x100</a:t>
            </a:r>
          </a:p>
          <a:p>
            <a:pPr lvl="1" eaLnBrk="1" hangingPunct="1">
              <a:defRPr/>
            </a:pPr>
            <a:endParaRPr lang="en-US" dirty="0"/>
          </a:p>
          <a:p>
            <a:pPr eaLnBrk="1" hangingPunct="1">
              <a:defRPr/>
            </a:pPr>
            <a:endParaRPr lang="en-US" dirty="0"/>
          </a:p>
        </p:txBody>
      </p:sp>
      <p:sp>
        <p:nvSpPr>
          <p:cNvPr id="6" name="Slide Number Placeholder 5"/>
          <p:cNvSpPr>
            <a:spLocks noGrp="1"/>
          </p:cNvSpPr>
          <p:nvPr>
            <p:ph type="sldNum" sz="quarter" idx="10"/>
            <p:custDataLst>
              <p:tags r:id="rId3"/>
            </p:custDataLst>
          </p:nvPr>
        </p:nvSpPr>
        <p:spPr/>
        <p:txBody>
          <a:bodyPr/>
          <a:lstStyle/>
          <a:p>
            <a:fld id="{7CBE8339-D2AD-46DC-A898-FD1E949067F0}" type="slidenum">
              <a:rPr lang="en-US" smtClean="0"/>
              <a:pPr/>
              <a:t>43</a:t>
            </a:fld>
            <a:endParaRPr lang="en-US"/>
          </a:p>
        </p:txBody>
      </p:sp>
      <p:grpSp>
        <p:nvGrpSpPr>
          <p:cNvPr id="2" name="Group 49"/>
          <p:cNvGrpSpPr>
            <a:grpSpLocks/>
          </p:cNvGrpSpPr>
          <p:nvPr>
            <p:custDataLst>
              <p:tags r:id="rId4"/>
            </p:custDataLst>
          </p:nvPr>
        </p:nvGrpSpPr>
        <p:grpSpPr bwMode="auto">
          <a:xfrm>
            <a:off x="2744273" y="4833337"/>
            <a:ext cx="5486400" cy="609600"/>
            <a:chOff x="1104" y="2928"/>
            <a:chExt cx="3456" cy="384"/>
          </a:xfrm>
        </p:grpSpPr>
        <p:sp>
          <p:nvSpPr>
            <p:cNvPr id="14366" name="Rectangle 5"/>
            <p:cNvSpPr>
              <a:spLocks noChangeArrowheads="1"/>
            </p:cNvSpPr>
            <p:nvPr>
              <p:custDataLst>
                <p:tags r:id="rId30"/>
              </p:custDataLst>
            </p:nvPr>
          </p:nvSpPr>
          <p:spPr bwMode="auto">
            <a:xfrm>
              <a:off x="1968" y="2928"/>
              <a:ext cx="432" cy="192"/>
            </a:xfrm>
            <a:prstGeom prst="rect">
              <a:avLst/>
            </a:prstGeom>
            <a:solidFill>
              <a:schemeClr val="bg1"/>
            </a:solidFill>
            <a:ln w="25400">
              <a:noFill/>
              <a:miter lim="800000"/>
              <a:headEnd/>
              <a:tailEnd/>
            </a:ln>
          </p:spPr>
          <p:txBody>
            <a:bodyPr wrap="none" anchor="ctr"/>
            <a:lstStyle/>
            <a:p>
              <a:pPr>
                <a:lnSpc>
                  <a:spcPct val="100000"/>
                </a:lnSpc>
              </a:pPr>
              <a:r>
                <a:rPr lang="en-US" sz="1400" b="0" dirty="0">
                  <a:latin typeface="Calibri" panose="020F0502020204030204" pitchFamily="34" charset="0"/>
                  <a:cs typeface="Calibri" panose="020F0502020204030204" pitchFamily="34" charset="0"/>
                </a:rPr>
                <a:t>0x100</a:t>
              </a:r>
            </a:p>
          </p:txBody>
        </p:sp>
        <p:sp>
          <p:nvSpPr>
            <p:cNvPr id="14367" name="Rectangle 6"/>
            <p:cNvSpPr>
              <a:spLocks noChangeArrowheads="1"/>
            </p:cNvSpPr>
            <p:nvPr>
              <p:custDataLst>
                <p:tags r:id="rId31"/>
              </p:custDataLst>
            </p:nvPr>
          </p:nvSpPr>
          <p:spPr bwMode="auto">
            <a:xfrm>
              <a:off x="2400" y="2928"/>
              <a:ext cx="432" cy="192"/>
            </a:xfrm>
            <a:prstGeom prst="rect">
              <a:avLst/>
            </a:prstGeom>
            <a:solidFill>
              <a:schemeClr val="bg1"/>
            </a:solidFill>
            <a:ln w="25400">
              <a:noFill/>
              <a:miter lim="800000"/>
              <a:headEnd/>
              <a:tailEnd/>
            </a:ln>
          </p:spPr>
          <p:txBody>
            <a:bodyPr wrap="none" anchor="ctr"/>
            <a:lstStyle/>
            <a:p>
              <a:pPr>
                <a:lnSpc>
                  <a:spcPct val="100000"/>
                </a:lnSpc>
              </a:pPr>
              <a:r>
                <a:rPr lang="en-US" sz="1400" b="0" dirty="0">
                  <a:latin typeface="Calibri" panose="020F0502020204030204" pitchFamily="34" charset="0"/>
                  <a:cs typeface="Calibri" panose="020F0502020204030204" pitchFamily="34" charset="0"/>
                </a:rPr>
                <a:t>0x101</a:t>
              </a:r>
            </a:p>
          </p:txBody>
        </p:sp>
        <p:sp>
          <p:nvSpPr>
            <p:cNvPr id="14368" name="Rectangle 7"/>
            <p:cNvSpPr>
              <a:spLocks noChangeArrowheads="1"/>
            </p:cNvSpPr>
            <p:nvPr>
              <p:custDataLst>
                <p:tags r:id="rId32"/>
              </p:custDataLst>
            </p:nvPr>
          </p:nvSpPr>
          <p:spPr bwMode="auto">
            <a:xfrm>
              <a:off x="2832" y="2928"/>
              <a:ext cx="432" cy="192"/>
            </a:xfrm>
            <a:prstGeom prst="rect">
              <a:avLst/>
            </a:prstGeom>
            <a:solidFill>
              <a:schemeClr val="bg1"/>
            </a:solidFill>
            <a:ln w="25400">
              <a:noFill/>
              <a:miter lim="800000"/>
              <a:headEnd/>
              <a:tailEnd/>
            </a:ln>
          </p:spPr>
          <p:txBody>
            <a:bodyPr wrap="none" anchor="ctr"/>
            <a:lstStyle/>
            <a:p>
              <a:pPr>
                <a:lnSpc>
                  <a:spcPct val="100000"/>
                </a:lnSpc>
              </a:pPr>
              <a:r>
                <a:rPr lang="en-US" sz="1400" b="0" dirty="0">
                  <a:latin typeface="Calibri" panose="020F0502020204030204" pitchFamily="34" charset="0"/>
                  <a:cs typeface="Calibri" panose="020F0502020204030204" pitchFamily="34" charset="0"/>
                </a:rPr>
                <a:t>0x102</a:t>
              </a:r>
            </a:p>
          </p:txBody>
        </p:sp>
        <p:sp>
          <p:nvSpPr>
            <p:cNvPr id="14369" name="Rectangle 8"/>
            <p:cNvSpPr>
              <a:spLocks noChangeArrowheads="1"/>
            </p:cNvSpPr>
            <p:nvPr>
              <p:custDataLst>
                <p:tags r:id="rId33"/>
              </p:custDataLst>
            </p:nvPr>
          </p:nvSpPr>
          <p:spPr bwMode="auto">
            <a:xfrm>
              <a:off x="3264" y="2928"/>
              <a:ext cx="432" cy="192"/>
            </a:xfrm>
            <a:prstGeom prst="rect">
              <a:avLst/>
            </a:prstGeom>
            <a:solidFill>
              <a:schemeClr val="bg1"/>
            </a:solidFill>
            <a:ln w="25400">
              <a:noFill/>
              <a:miter lim="800000"/>
              <a:headEnd/>
              <a:tailEnd/>
            </a:ln>
          </p:spPr>
          <p:txBody>
            <a:bodyPr wrap="none" anchor="ctr"/>
            <a:lstStyle/>
            <a:p>
              <a:pPr>
                <a:lnSpc>
                  <a:spcPct val="100000"/>
                </a:lnSpc>
              </a:pPr>
              <a:r>
                <a:rPr lang="en-US" sz="1400" b="0" dirty="0">
                  <a:latin typeface="Calibri" panose="020F0502020204030204" pitchFamily="34" charset="0"/>
                  <a:cs typeface="Calibri" panose="020F0502020204030204" pitchFamily="34" charset="0"/>
                </a:rPr>
                <a:t>0x103</a:t>
              </a:r>
            </a:p>
          </p:txBody>
        </p:sp>
        <p:sp>
          <p:nvSpPr>
            <p:cNvPr id="14370" name="Rectangle 9"/>
            <p:cNvSpPr>
              <a:spLocks noChangeArrowheads="1"/>
            </p:cNvSpPr>
            <p:nvPr>
              <p:custDataLst>
                <p:tags r:id="rId34"/>
              </p:custDataLst>
            </p:nvPr>
          </p:nvSpPr>
          <p:spPr bwMode="auto">
            <a:xfrm>
              <a:off x="1104" y="3120"/>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dirty="0">
                <a:solidFill>
                  <a:schemeClr val="bg1"/>
                </a:solidFill>
                <a:latin typeface="Calibri" panose="020F0502020204030204" pitchFamily="34" charset="0"/>
                <a:cs typeface="Calibri" panose="020F0502020204030204" pitchFamily="34" charset="0"/>
              </a:endParaRPr>
            </a:p>
          </p:txBody>
        </p:sp>
        <p:sp>
          <p:nvSpPr>
            <p:cNvPr id="14371" name="Rectangle 10"/>
            <p:cNvSpPr>
              <a:spLocks noChangeArrowheads="1"/>
            </p:cNvSpPr>
            <p:nvPr>
              <p:custDataLst>
                <p:tags r:id="rId35"/>
              </p:custDataLst>
            </p:nvPr>
          </p:nvSpPr>
          <p:spPr bwMode="auto">
            <a:xfrm>
              <a:off x="1536" y="3120"/>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dirty="0">
                <a:solidFill>
                  <a:schemeClr val="bg1"/>
                </a:solidFill>
                <a:latin typeface="Calibri" panose="020F0502020204030204" pitchFamily="34" charset="0"/>
                <a:cs typeface="Calibri" panose="020F0502020204030204" pitchFamily="34" charset="0"/>
              </a:endParaRPr>
            </a:p>
          </p:txBody>
        </p:sp>
        <p:sp>
          <p:nvSpPr>
            <p:cNvPr id="14372" name="Rectangle 11"/>
            <p:cNvSpPr>
              <a:spLocks noChangeArrowheads="1"/>
            </p:cNvSpPr>
            <p:nvPr>
              <p:custDataLst>
                <p:tags r:id="rId36"/>
              </p:custDataLst>
            </p:nvPr>
          </p:nvSpPr>
          <p:spPr bwMode="auto">
            <a:xfrm>
              <a:off x="1968" y="3120"/>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dirty="0">
                  <a:solidFill>
                    <a:schemeClr val="bg1"/>
                  </a:solidFill>
                  <a:latin typeface="Calibri" panose="020F0502020204030204" pitchFamily="34" charset="0"/>
                  <a:cs typeface="Calibri" panose="020F0502020204030204" pitchFamily="34" charset="0"/>
                </a:rPr>
                <a:t>01</a:t>
              </a:r>
            </a:p>
          </p:txBody>
        </p:sp>
        <p:sp>
          <p:nvSpPr>
            <p:cNvPr id="14373" name="Rectangle 12"/>
            <p:cNvSpPr>
              <a:spLocks noChangeArrowheads="1"/>
            </p:cNvSpPr>
            <p:nvPr>
              <p:custDataLst>
                <p:tags r:id="rId37"/>
              </p:custDataLst>
            </p:nvPr>
          </p:nvSpPr>
          <p:spPr bwMode="auto">
            <a:xfrm>
              <a:off x="2400" y="3120"/>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dirty="0">
                  <a:solidFill>
                    <a:schemeClr val="bg1"/>
                  </a:solidFill>
                  <a:latin typeface="Calibri" panose="020F0502020204030204" pitchFamily="34" charset="0"/>
                  <a:cs typeface="Calibri" panose="020F0502020204030204" pitchFamily="34" charset="0"/>
                </a:rPr>
                <a:t>23</a:t>
              </a:r>
            </a:p>
          </p:txBody>
        </p:sp>
        <p:sp>
          <p:nvSpPr>
            <p:cNvPr id="14374" name="Rectangle 13"/>
            <p:cNvSpPr>
              <a:spLocks noChangeArrowheads="1"/>
            </p:cNvSpPr>
            <p:nvPr>
              <p:custDataLst>
                <p:tags r:id="rId38"/>
              </p:custDataLst>
            </p:nvPr>
          </p:nvSpPr>
          <p:spPr bwMode="auto">
            <a:xfrm>
              <a:off x="2832" y="3120"/>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dirty="0">
                  <a:solidFill>
                    <a:schemeClr val="bg1"/>
                  </a:solidFill>
                  <a:latin typeface="Calibri" panose="020F0502020204030204" pitchFamily="34" charset="0"/>
                  <a:cs typeface="Calibri" panose="020F0502020204030204" pitchFamily="34" charset="0"/>
                </a:rPr>
                <a:t>45</a:t>
              </a:r>
            </a:p>
          </p:txBody>
        </p:sp>
        <p:sp>
          <p:nvSpPr>
            <p:cNvPr id="14375" name="Rectangle 14"/>
            <p:cNvSpPr>
              <a:spLocks noChangeArrowheads="1"/>
            </p:cNvSpPr>
            <p:nvPr>
              <p:custDataLst>
                <p:tags r:id="rId39"/>
              </p:custDataLst>
            </p:nvPr>
          </p:nvSpPr>
          <p:spPr bwMode="auto">
            <a:xfrm>
              <a:off x="3264" y="3120"/>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dirty="0">
                  <a:solidFill>
                    <a:schemeClr val="bg1"/>
                  </a:solidFill>
                  <a:latin typeface="Calibri" panose="020F0502020204030204" pitchFamily="34" charset="0"/>
                  <a:cs typeface="Calibri" panose="020F0502020204030204" pitchFamily="34" charset="0"/>
                </a:rPr>
                <a:t>67</a:t>
              </a:r>
            </a:p>
          </p:txBody>
        </p:sp>
        <p:sp>
          <p:nvSpPr>
            <p:cNvPr id="14376" name="Rectangle 15"/>
            <p:cNvSpPr>
              <a:spLocks noChangeArrowheads="1"/>
            </p:cNvSpPr>
            <p:nvPr>
              <p:custDataLst>
                <p:tags r:id="rId40"/>
              </p:custDataLst>
            </p:nvPr>
          </p:nvSpPr>
          <p:spPr bwMode="auto">
            <a:xfrm>
              <a:off x="3696" y="3120"/>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dirty="0">
                <a:solidFill>
                  <a:schemeClr val="bg1"/>
                </a:solidFill>
                <a:latin typeface="Calibri" panose="020F0502020204030204" pitchFamily="34" charset="0"/>
                <a:cs typeface="Calibri" panose="020F0502020204030204" pitchFamily="34" charset="0"/>
              </a:endParaRPr>
            </a:p>
          </p:txBody>
        </p:sp>
        <p:sp>
          <p:nvSpPr>
            <p:cNvPr id="14377" name="Rectangle 16"/>
            <p:cNvSpPr>
              <a:spLocks noChangeArrowheads="1"/>
            </p:cNvSpPr>
            <p:nvPr>
              <p:custDataLst>
                <p:tags r:id="rId41"/>
              </p:custDataLst>
            </p:nvPr>
          </p:nvSpPr>
          <p:spPr bwMode="auto">
            <a:xfrm>
              <a:off x="4128" y="3120"/>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dirty="0">
                <a:solidFill>
                  <a:schemeClr val="bg1"/>
                </a:solidFill>
                <a:latin typeface="Calibri" panose="020F0502020204030204" pitchFamily="34" charset="0"/>
                <a:cs typeface="Calibri" panose="020F0502020204030204" pitchFamily="34" charset="0"/>
              </a:endParaRPr>
            </a:p>
          </p:txBody>
        </p:sp>
      </p:grpSp>
      <p:grpSp>
        <p:nvGrpSpPr>
          <p:cNvPr id="3" name="Group 50"/>
          <p:cNvGrpSpPr>
            <a:grpSpLocks/>
          </p:cNvGrpSpPr>
          <p:nvPr>
            <p:custDataLst>
              <p:tags r:id="rId5"/>
            </p:custDataLst>
          </p:nvPr>
        </p:nvGrpSpPr>
        <p:grpSpPr bwMode="auto">
          <a:xfrm>
            <a:off x="2744273" y="5670559"/>
            <a:ext cx="5486400" cy="609600"/>
            <a:chOff x="1104" y="3456"/>
            <a:chExt cx="3456" cy="384"/>
          </a:xfrm>
        </p:grpSpPr>
        <p:sp>
          <p:nvSpPr>
            <p:cNvPr id="14354" name="Rectangle 18"/>
            <p:cNvSpPr>
              <a:spLocks noChangeArrowheads="1"/>
            </p:cNvSpPr>
            <p:nvPr>
              <p:custDataLst>
                <p:tags r:id="rId18"/>
              </p:custDataLst>
            </p:nvPr>
          </p:nvSpPr>
          <p:spPr bwMode="auto">
            <a:xfrm>
              <a:off x="1968" y="3456"/>
              <a:ext cx="432" cy="192"/>
            </a:xfrm>
            <a:prstGeom prst="rect">
              <a:avLst/>
            </a:prstGeom>
            <a:solidFill>
              <a:schemeClr val="bg1"/>
            </a:solidFill>
            <a:ln w="25400">
              <a:noFill/>
              <a:miter lim="800000"/>
              <a:headEnd/>
              <a:tailEnd/>
            </a:ln>
          </p:spPr>
          <p:txBody>
            <a:bodyPr wrap="none" anchor="ctr"/>
            <a:lstStyle/>
            <a:p>
              <a:pPr>
                <a:lnSpc>
                  <a:spcPct val="100000"/>
                </a:lnSpc>
              </a:pPr>
              <a:r>
                <a:rPr lang="en-US" sz="1400" b="0" dirty="0">
                  <a:latin typeface="Calibri" panose="020F0502020204030204" pitchFamily="34" charset="0"/>
                  <a:cs typeface="Calibri" panose="020F0502020204030204" pitchFamily="34" charset="0"/>
                </a:rPr>
                <a:t>0x100</a:t>
              </a:r>
            </a:p>
          </p:txBody>
        </p:sp>
        <p:sp>
          <p:nvSpPr>
            <p:cNvPr id="14355" name="Rectangle 19"/>
            <p:cNvSpPr>
              <a:spLocks noChangeArrowheads="1"/>
            </p:cNvSpPr>
            <p:nvPr>
              <p:custDataLst>
                <p:tags r:id="rId19"/>
              </p:custDataLst>
            </p:nvPr>
          </p:nvSpPr>
          <p:spPr bwMode="auto">
            <a:xfrm>
              <a:off x="2400" y="3456"/>
              <a:ext cx="432" cy="192"/>
            </a:xfrm>
            <a:prstGeom prst="rect">
              <a:avLst/>
            </a:prstGeom>
            <a:solidFill>
              <a:schemeClr val="bg1"/>
            </a:solidFill>
            <a:ln w="25400">
              <a:noFill/>
              <a:miter lim="800000"/>
              <a:headEnd/>
              <a:tailEnd/>
            </a:ln>
          </p:spPr>
          <p:txBody>
            <a:bodyPr wrap="none" anchor="ctr"/>
            <a:lstStyle/>
            <a:p>
              <a:pPr>
                <a:lnSpc>
                  <a:spcPct val="100000"/>
                </a:lnSpc>
              </a:pPr>
              <a:r>
                <a:rPr lang="en-US" sz="1400" b="0" dirty="0">
                  <a:latin typeface="Calibri" panose="020F0502020204030204" pitchFamily="34" charset="0"/>
                  <a:cs typeface="Calibri" panose="020F0502020204030204" pitchFamily="34" charset="0"/>
                </a:rPr>
                <a:t>0x101</a:t>
              </a:r>
            </a:p>
          </p:txBody>
        </p:sp>
        <p:sp>
          <p:nvSpPr>
            <p:cNvPr id="14356" name="Rectangle 20"/>
            <p:cNvSpPr>
              <a:spLocks noChangeArrowheads="1"/>
            </p:cNvSpPr>
            <p:nvPr>
              <p:custDataLst>
                <p:tags r:id="rId20"/>
              </p:custDataLst>
            </p:nvPr>
          </p:nvSpPr>
          <p:spPr bwMode="auto">
            <a:xfrm>
              <a:off x="2832" y="3456"/>
              <a:ext cx="432" cy="192"/>
            </a:xfrm>
            <a:prstGeom prst="rect">
              <a:avLst/>
            </a:prstGeom>
            <a:solidFill>
              <a:schemeClr val="bg1"/>
            </a:solidFill>
            <a:ln w="25400">
              <a:noFill/>
              <a:miter lim="800000"/>
              <a:headEnd/>
              <a:tailEnd/>
            </a:ln>
          </p:spPr>
          <p:txBody>
            <a:bodyPr wrap="none" anchor="ctr"/>
            <a:lstStyle/>
            <a:p>
              <a:pPr>
                <a:lnSpc>
                  <a:spcPct val="100000"/>
                </a:lnSpc>
              </a:pPr>
              <a:r>
                <a:rPr lang="en-US" sz="1400" b="0" dirty="0">
                  <a:latin typeface="Calibri" panose="020F0502020204030204" pitchFamily="34" charset="0"/>
                  <a:cs typeface="Calibri" panose="020F0502020204030204" pitchFamily="34" charset="0"/>
                </a:rPr>
                <a:t>0x102</a:t>
              </a:r>
            </a:p>
          </p:txBody>
        </p:sp>
        <p:sp>
          <p:nvSpPr>
            <p:cNvPr id="14357" name="Rectangle 21"/>
            <p:cNvSpPr>
              <a:spLocks noChangeArrowheads="1"/>
            </p:cNvSpPr>
            <p:nvPr>
              <p:custDataLst>
                <p:tags r:id="rId21"/>
              </p:custDataLst>
            </p:nvPr>
          </p:nvSpPr>
          <p:spPr bwMode="auto">
            <a:xfrm>
              <a:off x="3264" y="3456"/>
              <a:ext cx="432" cy="192"/>
            </a:xfrm>
            <a:prstGeom prst="rect">
              <a:avLst/>
            </a:prstGeom>
            <a:solidFill>
              <a:schemeClr val="bg1"/>
            </a:solidFill>
            <a:ln w="25400">
              <a:noFill/>
              <a:miter lim="800000"/>
              <a:headEnd/>
              <a:tailEnd/>
            </a:ln>
          </p:spPr>
          <p:txBody>
            <a:bodyPr wrap="none" anchor="ctr"/>
            <a:lstStyle/>
            <a:p>
              <a:pPr>
                <a:lnSpc>
                  <a:spcPct val="100000"/>
                </a:lnSpc>
              </a:pPr>
              <a:r>
                <a:rPr lang="en-US" sz="1400" b="0" dirty="0">
                  <a:latin typeface="Calibri" panose="020F0502020204030204" pitchFamily="34" charset="0"/>
                  <a:cs typeface="Calibri" panose="020F0502020204030204" pitchFamily="34" charset="0"/>
                </a:rPr>
                <a:t>0x103</a:t>
              </a:r>
            </a:p>
          </p:txBody>
        </p:sp>
        <p:sp>
          <p:nvSpPr>
            <p:cNvPr id="14358" name="Rectangle 22"/>
            <p:cNvSpPr>
              <a:spLocks noChangeArrowheads="1"/>
            </p:cNvSpPr>
            <p:nvPr>
              <p:custDataLst>
                <p:tags r:id="rId22"/>
              </p:custDataLst>
            </p:nvPr>
          </p:nvSpPr>
          <p:spPr bwMode="auto">
            <a:xfrm>
              <a:off x="1104" y="3648"/>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dirty="0">
                <a:solidFill>
                  <a:schemeClr val="bg1"/>
                </a:solidFill>
                <a:latin typeface="Calibri" panose="020F0502020204030204" pitchFamily="34" charset="0"/>
                <a:cs typeface="Calibri" panose="020F0502020204030204" pitchFamily="34" charset="0"/>
              </a:endParaRPr>
            </a:p>
          </p:txBody>
        </p:sp>
        <p:sp>
          <p:nvSpPr>
            <p:cNvPr id="14359" name="Rectangle 23"/>
            <p:cNvSpPr>
              <a:spLocks noChangeArrowheads="1"/>
            </p:cNvSpPr>
            <p:nvPr>
              <p:custDataLst>
                <p:tags r:id="rId23"/>
              </p:custDataLst>
            </p:nvPr>
          </p:nvSpPr>
          <p:spPr bwMode="auto">
            <a:xfrm>
              <a:off x="1536" y="3648"/>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dirty="0">
                <a:solidFill>
                  <a:schemeClr val="bg1"/>
                </a:solidFill>
                <a:latin typeface="Calibri" panose="020F0502020204030204" pitchFamily="34" charset="0"/>
                <a:cs typeface="Calibri" panose="020F0502020204030204" pitchFamily="34" charset="0"/>
              </a:endParaRPr>
            </a:p>
          </p:txBody>
        </p:sp>
        <p:sp>
          <p:nvSpPr>
            <p:cNvPr id="14360" name="Rectangle 24"/>
            <p:cNvSpPr>
              <a:spLocks noChangeArrowheads="1"/>
            </p:cNvSpPr>
            <p:nvPr>
              <p:custDataLst>
                <p:tags r:id="rId24"/>
              </p:custDataLst>
            </p:nvPr>
          </p:nvSpPr>
          <p:spPr bwMode="auto">
            <a:xfrm>
              <a:off x="1968" y="3648"/>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dirty="0">
                  <a:solidFill>
                    <a:schemeClr val="bg1"/>
                  </a:solidFill>
                  <a:latin typeface="Calibri" panose="020F0502020204030204" pitchFamily="34" charset="0"/>
                  <a:cs typeface="Calibri" panose="020F0502020204030204" pitchFamily="34" charset="0"/>
                </a:rPr>
                <a:t>67</a:t>
              </a:r>
            </a:p>
          </p:txBody>
        </p:sp>
        <p:sp>
          <p:nvSpPr>
            <p:cNvPr id="14361" name="Rectangle 25"/>
            <p:cNvSpPr>
              <a:spLocks noChangeArrowheads="1"/>
            </p:cNvSpPr>
            <p:nvPr>
              <p:custDataLst>
                <p:tags r:id="rId25"/>
              </p:custDataLst>
            </p:nvPr>
          </p:nvSpPr>
          <p:spPr bwMode="auto">
            <a:xfrm>
              <a:off x="2400" y="3648"/>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dirty="0">
                  <a:solidFill>
                    <a:schemeClr val="bg1"/>
                  </a:solidFill>
                  <a:latin typeface="Calibri" panose="020F0502020204030204" pitchFamily="34" charset="0"/>
                  <a:cs typeface="Calibri" panose="020F0502020204030204" pitchFamily="34" charset="0"/>
                </a:rPr>
                <a:t>45</a:t>
              </a:r>
            </a:p>
          </p:txBody>
        </p:sp>
        <p:sp>
          <p:nvSpPr>
            <p:cNvPr id="14362" name="Rectangle 26"/>
            <p:cNvSpPr>
              <a:spLocks noChangeArrowheads="1"/>
            </p:cNvSpPr>
            <p:nvPr>
              <p:custDataLst>
                <p:tags r:id="rId26"/>
              </p:custDataLst>
            </p:nvPr>
          </p:nvSpPr>
          <p:spPr bwMode="auto">
            <a:xfrm>
              <a:off x="2832" y="3648"/>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dirty="0">
                  <a:solidFill>
                    <a:schemeClr val="bg1"/>
                  </a:solidFill>
                  <a:latin typeface="Calibri" panose="020F0502020204030204" pitchFamily="34" charset="0"/>
                  <a:cs typeface="Calibri" panose="020F0502020204030204" pitchFamily="34" charset="0"/>
                </a:rPr>
                <a:t>23</a:t>
              </a:r>
            </a:p>
          </p:txBody>
        </p:sp>
        <p:sp>
          <p:nvSpPr>
            <p:cNvPr id="14363" name="Rectangle 27"/>
            <p:cNvSpPr>
              <a:spLocks noChangeArrowheads="1"/>
            </p:cNvSpPr>
            <p:nvPr>
              <p:custDataLst>
                <p:tags r:id="rId27"/>
              </p:custDataLst>
            </p:nvPr>
          </p:nvSpPr>
          <p:spPr bwMode="auto">
            <a:xfrm>
              <a:off x="3264" y="3648"/>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dirty="0">
                  <a:solidFill>
                    <a:schemeClr val="bg1"/>
                  </a:solidFill>
                  <a:latin typeface="Calibri" panose="020F0502020204030204" pitchFamily="34" charset="0"/>
                  <a:cs typeface="Calibri" panose="020F0502020204030204" pitchFamily="34" charset="0"/>
                </a:rPr>
                <a:t>01</a:t>
              </a:r>
            </a:p>
          </p:txBody>
        </p:sp>
        <p:sp>
          <p:nvSpPr>
            <p:cNvPr id="14364" name="Rectangle 28"/>
            <p:cNvSpPr>
              <a:spLocks noChangeArrowheads="1"/>
            </p:cNvSpPr>
            <p:nvPr>
              <p:custDataLst>
                <p:tags r:id="rId28"/>
              </p:custDataLst>
            </p:nvPr>
          </p:nvSpPr>
          <p:spPr bwMode="auto">
            <a:xfrm>
              <a:off x="3696" y="3648"/>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dirty="0">
                <a:solidFill>
                  <a:schemeClr val="bg1"/>
                </a:solidFill>
                <a:latin typeface="Calibri" panose="020F0502020204030204" pitchFamily="34" charset="0"/>
                <a:cs typeface="Calibri" panose="020F0502020204030204" pitchFamily="34" charset="0"/>
              </a:endParaRPr>
            </a:p>
          </p:txBody>
        </p:sp>
        <p:sp>
          <p:nvSpPr>
            <p:cNvPr id="14365" name="Rectangle 29"/>
            <p:cNvSpPr>
              <a:spLocks noChangeArrowheads="1"/>
            </p:cNvSpPr>
            <p:nvPr>
              <p:custDataLst>
                <p:tags r:id="rId29"/>
              </p:custDataLst>
            </p:nvPr>
          </p:nvSpPr>
          <p:spPr bwMode="auto">
            <a:xfrm>
              <a:off x="4128" y="3648"/>
              <a:ext cx="432"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dirty="0">
                <a:solidFill>
                  <a:schemeClr val="bg1"/>
                </a:solidFill>
                <a:latin typeface="Calibri" panose="020F0502020204030204" pitchFamily="34" charset="0"/>
                <a:cs typeface="Calibri" panose="020F0502020204030204" pitchFamily="34" charset="0"/>
              </a:endParaRPr>
            </a:p>
          </p:txBody>
        </p:sp>
      </p:grpSp>
      <p:sp>
        <p:nvSpPr>
          <p:cNvPr id="14342" name="Rectangle 30"/>
          <p:cNvSpPr>
            <a:spLocks noChangeArrowheads="1"/>
          </p:cNvSpPr>
          <p:nvPr>
            <p:custDataLst>
              <p:tags r:id="rId6"/>
            </p:custDataLst>
          </p:nvPr>
        </p:nvSpPr>
        <p:spPr bwMode="auto">
          <a:xfrm>
            <a:off x="915473" y="5116976"/>
            <a:ext cx="1779588" cy="402161"/>
          </a:xfrm>
          <a:prstGeom prst="rect">
            <a:avLst/>
          </a:prstGeom>
          <a:noFill/>
          <a:ln w="12700">
            <a:noFill/>
            <a:miter lim="800000"/>
            <a:headEnd/>
            <a:tailEnd/>
          </a:ln>
        </p:spPr>
        <p:txBody>
          <a:bodyPr lIns="63500" tIns="25400" rIns="63500" bIns="25400">
            <a:spAutoFit/>
          </a:bodyPr>
          <a:lstStyle/>
          <a:p>
            <a:pPr algn="r">
              <a:lnSpc>
                <a:spcPct val="95000"/>
              </a:lnSpc>
            </a:pPr>
            <a:r>
              <a:rPr lang="en-US" b="0" dirty="0">
                <a:solidFill>
                  <a:schemeClr val="tx2"/>
                </a:solidFill>
                <a:latin typeface="Calibri" panose="020F0502020204030204" pitchFamily="34" charset="0"/>
                <a:cs typeface="Calibri" panose="020F0502020204030204" pitchFamily="34" charset="0"/>
              </a:rPr>
              <a:t>Big-Endian</a:t>
            </a:r>
          </a:p>
        </p:txBody>
      </p:sp>
      <p:sp>
        <p:nvSpPr>
          <p:cNvPr id="14343" name="Rectangle 31"/>
          <p:cNvSpPr>
            <a:spLocks noChangeArrowheads="1"/>
          </p:cNvSpPr>
          <p:nvPr>
            <p:custDataLst>
              <p:tags r:id="rId7"/>
            </p:custDataLst>
          </p:nvPr>
        </p:nvSpPr>
        <p:spPr bwMode="auto">
          <a:xfrm>
            <a:off x="458273" y="5933037"/>
            <a:ext cx="2209800" cy="402161"/>
          </a:xfrm>
          <a:prstGeom prst="rect">
            <a:avLst/>
          </a:prstGeom>
          <a:noFill/>
          <a:ln w="12700">
            <a:noFill/>
            <a:miter lim="800000"/>
            <a:headEnd/>
            <a:tailEnd/>
          </a:ln>
        </p:spPr>
        <p:txBody>
          <a:bodyPr wrap="square" lIns="63500" tIns="25400" rIns="63500" bIns="25400">
            <a:spAutoFit/>
          </a:bodyPr>
          <a:lstStyle/>
          <a:p>
            <a:pPr algn="r">
              <a:lnSpc>
                <a:spcPct val="95000"/>
              </a:lnSpc>
            </a:pPr>
            <a:r>
              <a:rPr lang="en-US" b="0" dirty="0">
                <a:solidFill>
                  <a:schemeClr val="tx2"/>
                </a:solidFill>
                <a:latin typeface="Calibri" panose="020F0502020204030204" pitchFamily="34" charset="0"/>
                <a:cs typeface="Calibri" panose="020F0502020204030204" pitchFamily="34" charset="0"/>
              </a:rPr>
              <a:t>Little-Endian</a:t>
            </a:r>
          </a:p>
        </p:txBody>
      </p:sp>
      <p:grpSp>
        <p:nvGrpSpPr>
          <p:cNvPr id="4" name="Group 51"/>
          <p:cNvGrpSpPr>
            <a:grpSpLocks/>
          </p:cNvGrpSpPr>
          <p:nvPr>
            <p:custDataLst>
              <p:tags r:id="rId8"/>
            </p:custDataLst>
          </p:nvPr>
        </p:nvGrpSpPr>
        <p:grpSpPr bwMode="auto">
          <a:xfrm>
            <a:off x="4115873" y="5138137"/>
            <a:ext cx="2743200" cy="304800"/>
            <a:chOff x="1968" y="3120"/>
            <a:chExt cx="1728" cy="192"/>
          </a:xfrm>
        </p:grpSpPr>
        <p:sp>
          <p:nvSpPr>
            <p:cNvPr id="14350" name="Rectangle 41"/>
            <p:cNvSpPr>
              <a:spLocks noChangeArrowheads="1"/>
            </p:cNvSpPr>
            <p:nvPr>
              <p:custDataLst>
                <p:tags r:id="rId14"/>
              </p:custDataLst>
            </p:nvPr>
          </p:nvSpPr>
          <p:spPr bwMode="auto">
            <a:xfrm>
              <a:off x="1968" y="3120"/>
              <a:ext cx="432" cy="192"/>
            </a:xfrm>
            <a:prstGeom prst="rect">
              <a:avLst/>
            </a:prstGeom>
            <a:solidFill>
              <a:srgbClr val="FFFF99"/>
            </a:solidFill>
            <a:ln w="28575">
              <a:solidFill>
                <a:schemeClr val="tx2"/>
              </a:solidFill>
              <a:miter lim="800000"/>
              <a:headEnd/>
              <a:tailEnd type="none" w="sm" len="sm"/>
            </a:ln>
          </p:spPr>
          <p:txBody>
            <a:bodyPr wrap="none" lIns="45720" rIns="45720" anchor="ctr"/>
            <a:lstStyle/>
            <a:p>
              <a:pPr algn="ctr"/>
              <a:r>
                <a:rPr lang="en-US" sz="2000" b="0" dirty="0">
                  <a:latin typeface="Calibri" panose="020F0502020204030204" pitchFamily="34" charset="0"/>
                  <a:cs typeface="Calibri" panose="020F0502020204030204" pitchFamily="34" charset="0"/>
                </a:rPr>
                <a:t>a1</a:t>
              </a:r>
            </a:p>
          </p:txBody>
        </p:sp>
        <p:sp>
          <p:nvSpPr>
            <p:cNvPr id="14351" name="Rectangle 42"/>
            <p:cNvSpPr>
              <a:spLocks noChangeArrowheads="1"/>
            </p:cNvSpPr>
            <p:nvPr>
              <p:custDataLst>
                <p:tags r:id="rId15"/>
              </p:custDataLst>
            </p:nvPr>
          </p:nvSpPr>
          <p:spPr bwMode="auto">
            <a:xfrm>
              <a:off x="2400" y="3120"/>
              <a:ext cx="432" cy="192"/>
            </a:xfrm>
            <a:prstGeom prst="rect">
              <a:avLst/>
            </a:prstGeom>
            <a:solidFill>
              <a:srgbClr val="FFFF99"/>
            </a:solidFill>
            <a:ln w="28575">
              <a:solidFill>
                <a:schemeClr val="tx2"/>
              </a:solidFill>
              <a:miter lim="800000"/>
              <a:headEnd/>
              <a:tailEnd type="none" w="sm" len="sm"/>
            </a:ln>
          </p:spPr>
          <p:txBody>
            <a:bodyPr wrap="none" lIns="45720" rIns="45720" anchor="ctr"/>
            <a:lstStyle/>
            <a:p>
              <a:pPr algn="ctr"/>
              <a:r>
                <a:rPr lang="en-US" sz="2000" b="0" dirty="0">
                  <a:latin typeface="Calibri" panose="020F0502020204030204" pitchFamily="34" charset="0"/>
                  <a:cs typeface="Calibri" panose="020F0502020204030204" pitchFamily="34" charset="0"/>
                </a:rPr>
                <a:t>b2</a:t>
              </a:r>
            </a:p>
          </p:txBody>
        </p:sp>
        <p:sp>
          <p:nvSpPr>
            <p:cNvPr id="14352" name="Rectangle 43"/>
            <p:cNvSpPr>
              <a:spLocks noChangeArrowheads="1"/>
            </p:cNvSpPr>
            <p:nvPr>
              <p:custDataLst>
                <p:tags r:id="rId16"/>
              </p:custDataLst>
            </p:nvPr>
          </p:nvSpPr>
          <p:spPr bwMode="auto">
            <a:xfrm>
              <a:off x="2832" y="3120"/>
              <a:ext cx="432" cy="192"/>
            </a:xfrm>
            <a:prstGeom prst="rect">
              <a:avLst/>
            </a:prstGeom>
            <a:solidFill>
              <a:srgbClr val="FFFF99"/>
            </a:solidFill>
            <a:ln w="28575">
              <a:solidFill>
                <a:schemeClr val="tx2"/>
              </a:solidFill>
              <a:miter lim="800000"/>
              <a:headEnd/>
              <a:tailEnd type="none" w="sm" len="sm"/>
            </a:ln>
          </p:spPr>
          <p:txBody>
            <a:bodyPr wrap="none" lIns="45720" rIns="45720" anchor="ctr"/>
            <a:lstStyle/>
            <a:p>
              <a:pPr algn="ctr"/>
              <a:r>
                <a:rPr lang="en-US" sz="2000" b="0" dirty="0">
                  <a:latin typeface="Calibri" panose="020F0502020204030204" pitchFamily="34" charset="0"/>
                  <a:cs typeface="Calibri" panose="020F0502020204030204" pitchFamily="34" charset="0"/>
                </a:rPr>
                <a:t>c3</a:t>
              </a:r>
            </a:p>
          </p:txBody>
        </p:sp>
        <p:sp>
          <p:nvSpPr>
            <p:cNvPr id="14353" name="Rectangle 44"/>
            <p:cNvSpPr>
              <a:spLocks noChangeArrowheads="1"/>
            </p:cNvSpPr>
            <p:nvPr>
              <p:custDataLst>
                <p:tags r:id="rId17"/>
              </p:custDataLst>
            </p:nvPr>
          </p:nvSpPr>
          <p:spPr bwMode="auto">
            <a:xfrm>
              <a:off x="3264" y="3120"/>
              <a:ext cx="432" cy="192"/>
            </a:xfrm>
            <a:prstGeom prst="rect">
              <a:avLst/>
            </a:prstGeom>
            <a:solidFill>
              <a:srgbClr val="FFFF99"/>
            </a:solidFill>
            <a:ln w="28575">
              <a:solidFill>
                <a:schemeClr val="tx2"/>
              </a:solidFill>
              <a:miter lim="800000"/>
              <a:headEnd/>
              <a:tailEnd type="none" w="sm" len="sm"/>
            </a:ln>
          </p:spPr>
          <p:txBody>
            <a:bodyPr wrap="none" lIns="45720" rIns="45720" anchor="ctr"/>
            <a:lstStyle/>
            <a:p>
              <a:pPr algn="ctr"/>
              <a:r>
                <a:rPr lang="en-US" sz="2000" b="0" dirty="0">
                  <a:latin typeface="Calibri" panose="020F0502020204030204" pitchFamily="34" charset="0"/>
                  <a:cs typeface="Calibri" panose="020F0502020204030204" pitchFamily="34" charset="0"/>
                </a:rPr>
                <a:t>d4</a:t>
              </a:r>
            </a:p>
          </p:txBody>
        </p:sp>
      </p:grpSp>
      <p:grpSp>
        <p:nvGrpSpPr>
          <p:cNvPr id="5" name="Group 52"/>
          <p:cNvGrpSpPr>
            <a:grpSpLocks/>
          </p:cNvGrpSpPr>
          <p:nvPr>
            <p:custDataLst>
              <p:tags r:id="rId9"/>
            </p:custDataLst>
          </p:nvPr>
        </p:nvGrpSpPr>
        <p:grpSpPr bwMode="auto">
          <a:xfrm>
            <a:off x="4115873" y="5975359"/>
            <a:ext cx="2743200" cy="304800"/>
            <a:chOff x="1968" y="3648"/>
            <a:chExt cx="1728" cy="192"/>
          </a:xfrm>
        </p:grpSpPr>
        <p:sp>
          <p:nvSpPr>
            <p:cNvPr id="14346" name="Rectangle 45"/>
            <p:cNvSpPr>
              <a:spLocks noChangeArrowheads="1"/>
            </p:cNvSpPr>
            <p:nvPr>
              <p:custDataLst>
                <p:tags r:id="rId10"/>
              </p:custDataLst>
            </p:nvPr>
          </p:nvSpPr>
          <p:spPr bwMode="auto">
            <a:xfrm>
              <a:off x="1968" y="3648"/>
              <a:ext cx="432" cy="192"/>
            </a:xfrm>
            <a:prstGeom prst="rect">
              <a:avLst/>
            </a:prstGeom>
            <a:solidFill>
              <a:srgbClr val="FFFF99"/>
            </a:solidFill>
            <a:ln w="28575">
              <a:solidFill>
                <a:schemeClr val="tx2"/>
              </a:solidFill>
              <a:miter lim="800000"/>
              <a:headEnd/>
              <a:tailEnd type="none" w="sm" len="sm"/>
            </a:ln>
          </p:spPr>
          <p:txBody>
            <a:bodyPr wrap="none" lIns="45720" rIns="45720" anchor="ctr"/>
            <a:lstStyle/>
            <a:p>
              <a:pPr algn="ctr"/>
              <a:r>
                <a:rPr lang="en-US" sz="2000" b="0" dirty="0">
                  <a:latin typeface="Calibri" panose="020F0502020204030204" pitchFamily="34" charset="0"/>
                  <a:cs typeface="Calibri" panose="020F0502020204030204" pitchFamily="34" charset="0"/>
                </a:rPr>
                <a:t>d4</a:t>
              </a:r>
            </a:p>
          </p:txBody>
        </p:sp>
        <p:sp>
          <p:nvSpPr>
            <p:cNvPr id="14347" name="Rectangle 46"/>
            <p:cNvSpPr>
              <a:spLocks noChangeArrowheads="1"/>
            </p:cNvSpPr>
            <p:nvPr>
              <p:custDataLst>
                <p:tags r:id="rId11"/>
              </p:custDataLst>
            </p:nvPr>
          </p:nvSpPr>
          <p:spPr bwMode="auto">
            <a:xfrm>
              <a:off x="2400" y="3648"/>
              <a:ext cx="432" cy="192"/>
            </a:xfrm>
            <a:prstGeom prst="rect">
              <a:avLst/>
            </a:prstGeom>
            <a:solidFill>
              <a:srgbClr val="FFFF99"/>
            </a:solidFill>
            <a:ln w="28575">
              <a:solidFill>
                <a:schemeClr val="tx2"/>
              </a:solidFill>
              <a:miter lim="800000"/>
              <a:headEnd/>
              <a:tailEnd type="none" w="sm" len="sm"/>
            </a:ln>
          </p:spPr>
          <p:txBody>
            <a:bodyPr wrap="none" lIns="45720" rIns="45720" anchor="ctr"/>
            <a:lstStyle/>
            <a:p>
              <a:pPr algn="ctr"/>
              <a:r>
                <a:rPr lang="en-US" sz="2000" b="0" dirty="0">
                  <a:latin typeface="Calibri" panose="020F0502020204030204" pitchFamily="34" charset="0"/>
                  <a:cs typeface="Calibri" panose="020F0502020204030204" pitchFamily="34" charset="0"/>
                </a:rPr>
                <a:t>c3</a:t>
              </a:r>
            </a:p>
          </p:txBody>
        </p:sp>
        <p:sp>
          <p:nvSpPr>
            <p:cNvPr id="14348" name="Rectangle 47"/>
            <p:cNvSpPr>
              <a:spLocks noChangeArrowheads="1"/>
            </p:cNvSpPr>
            <p:nvPr>
              <p:custDataLst>
                <p:tags r:id="rId12"/>
              </p:custDataLst>
            </p:nvPr>
          </p:nvSpPr>
          <p:spPr bwMode="auto">
            <a:xfrm>
              <a:off x="2832" y="3648"/>
              <a:ext cx="432" cy="192"/>
            </a:xfrm>
            <a:prstGeom prst="rect">
              <a:avLst/>
            </a:prstGeom>
            <a:solidFill>
              <a:srgbClr val="FFFF99"/>
            </a:solidFill>
            <a:ln w="28575">
              <a:solidFill>
                <a:schemeClr val="tx2"/>
              </a:solidFill>
              <a:miter lim="800000"/>
              <a:headEnd/>
              <a:tailEnd type="none" w="sm" len="sm"/>
            </a:ln>
          </p:spPr>
          <p:txBody>
            <a:bodyPr wrap="none" lIns="45720" rIns="45720" anchor="ctr"/>
            <a:lstStyle/>
            <a:p>
              <a:pPr algn="ctr"/>
              <a:r>
                <a:rPr lang="en-US" sz="2000" b="0" dirty="0">
                  <a:latin typeface="Calibri" panose="020F0502020204030204" pitchFamily="34" charset="0"/>
                  <a:cs typeface="Calibri" panose="020F0502020204030204" pitchFamily="34" charset="0"/>
                </a:rPr>
                <a:t>b2</a:t>
              </a:r>
            </a:p>
          </p:txBody>
        </p:sp>
        <p:sp>
          <p:nvSpPr>
            <p:cNvPr id="14349" name="Rectangle 48"/>
            <p:cNvSpPr>
              <a:spLocks noChangeArrowheads="1"/>
            </p:cNvSpPr>
            <p:nvPr>
              <p:custDataLst>
                <p:tags r:id="rId13"/>
              </p:custDataLst>
            </p:nvPr>
          </p:nvSpPr>
          <p:spPr bwMode="auto">
            <a:xfrm>
              <a:off x="3264" y="3648"/>
              <a:ext cx="432" cy="192"/>
            </a:xfrm>
            <a:prstGeom prst="rect">
              <a:avLst/>
            </a:prstGeom>
            <a:solidFill>
              <a:srgbClr val="FFFF99"/>
            </a:solidFill>
            <a:ln w="28575">
              <a:solidFill>
                <a:schemeClr val="tx2"/>
              </a:solidFill>
              <a:miter lim="800000"/>
              <a:headEnd/>
              <a:tailEnd type="none" w="sm" len="sm"/>
            </a:ln>
          </p:spPr>
          <p:txBody>
            <a:bodyPr wrap="none" lIns="45720" rIns="45720" anchor="ctr"/>
            <a:lstStyle/>
            <a:p>
              <a:pPr algn="ctr"/>
              <a:r>
                <a:rPr lang="en-US" sz="2000" b="0" dirty="0">
                  <a:latin typeface="Calibri" panose="020F0502020204030204" pitchFamily="34" charset="0"/>
                  <a:cs typeface="Calibri" panose="020F0502020204030204" pitchFamily="34" charset="0"/>
                </a:rPr>
                <a:t>a1</a:t>
              </a:r>
            </a:p>
          </p:txBody>
        </p:sp>
      </p:grpSp>
    </p:spTree>
    <p:extLst>
      <p:ext uri="{BB962C8B-B14F-4D97-AF65-F5344CB8AC3E}">
        <p14:creationId xmlns:p14="http://schemas.microsoft.com/office/powerpoint/2010/main" val="11259104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343" grpId="0"/>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439" name="Rectangle 103"/>
          <p:cNvSpPr>
            <a:spLocks noGrp="1" noChangeArrowheads="1"/>
          </p:cNvSpPr>
          <p:nvPr>
            <p:ph type="title"/>
            <p:custDataLst>
              <p:tags r:id="rId1"/>
            </p:custDataLst>
          </p:nvPr>
        </p:nvSpPr>
        <p:spPr/>
        <p:txBody>
          <a:bodyPr/>
          <a:lstStyle/>
          <a:p>
            <a:pPr>
              <a:defRPr/>
            </a:pPr>
            <a:r>
              <a:rPr lang="en-US" dirty="0"/>
              <a:t>Byte Ordering</a:t>
            </a:r>
          </a:p>
        </p:txBody>
      </p:sp>
      <p:sp>
        <p:nvSpPr>
          <p:cNvPr id="21" name="Slide Number Placeholder 20"/>
          <p:cNvSpPr>
            <a:spLocks noGrp="1"/>
          </p:cNvSpPr>
          <p:nvPr>
            <p:ph type="sldNum" sz="quarter" idx="10"/>
            <p:custDataLst>
              <p:tags r:id="rId2"/>
            </p:custDataLst>
          </p:nvPr>
        </p:nvSpPr>
        <p:spPr/>
        <p:txBody>
          <a:bodyPr/>
          <a:lstStyle/>
          <a:p>
            <a:fld id="{7CBE8339-D2AD-46DC-A898-FD1E949067F0}" type="slidenum">
              <a:rPr lang="en-US" smtClean="0"/>
              <a:pPr/>
              <a:t>44</a:t>
            </a:fld>
            <a:endParaRPr lang="en-US"/>
          </a:p>
        </p:txBody>
      </p:sp>
      <p:sp>
        <p:nvSpPr>
          <p:cNvPr id="18436" name="Text Box 12"/>
          <p:cNvSpPr txBox="1">
            <a:spLocks noChangeArrowheads="1"/>
          </p:cNvSpPr>
          <p:nvPr>
            <p:custDataLst>
              <p:tags r:id="rId3"/>
            </p:custDataLst>
          </p:nvPr>
        </p:nvSpPr>
        <p:spPr bwMode="auto">
          <a:xfrm>
            <a:off x="5392738" y="312003"/>
            <a:ext cx="3352800" cy="830997"/>
          </a:xfrm>
          <a:prstGeom prst="rect">
            <a:avLst/>
          </a:prstGeom>
          <a:solidFill>
            <a:schemeClr val="accent1">
              <a:lumMod val="20000"/>
              <a:lumOff val="80000"/>
            </a:schemeClr>
          </a:solidFill>
          <a:ln w="12700" cap="flat" cmpd="sng" algn="ctr">
            <a:solidFill>
              <a:schemeClr val="tx1"/>
            </a:solidFill>
            <a:prstDash val="solid"/>
            <a:miter lim="800000"/>
            <a:headEnd type="none" w="med" len="med"/>
            <a:tailEnd type="none" w="med" len="med"/>
          </a:ln>
        </p:spPr>
        <p:txBody>
          <a:bodyPr wrap="square">
            <a:spAutoFit/>
          </a:bodyPr>
          <a:lstStyle/>
          <a:p>
            <a:pPr>
              <a:lnSpc>
                <a:spcPct val="100000"/>
              </a:lnSpc>
              <a:spcBef>
                <a:spcPct val="50000"/>
              </a:spcBef>
              <a:tabLst>
                <a:tab pos="1714500" algn="l"/>
              </a:tabLst>
            </a:pPr>
            <a:r>
              <a:rPr lang="en-US" sz="1600" b="0" dirty="0">
                <a:latin typeface="Calibri" panose="020F0502020204030204" pitchFamily="34" charset="0"/>
                <a:cs typeface="Calibri" panose="020F0502020204030204" pitchFamily="34" charset="0"/>
              </a:rPr>
              <a:t>Decimal:	12345</a:t>
            </a:r>
          </a:p>
          <a:p>
            <a:pPr>
              <a:lnSpc>
                <a:spcPct val="100000"/>
              </a:lnSpc>
              <a:spcBef>
                <a:spcPts val="0"/>
              </a:spcBef>
              <a:tabLst>
                <a:tab pos="914400" algn="l"/>
              </a:tabLst>
            </a:pPr>
            <a:r>
              <a:rPr lang="en-US" sz="1600" b="0" dirty="0">
                <a:latin typeface="Calibri" panose="020F0502020204030204" pitchFamily="34" charset="0"/>
                <a:cs typeface="Calibri" panose="020F0502020204030204" pitchFamily="34" charset="0"/>
              </a:rPr>
              <a:t>Binary:  	</a:t>
            </a:r>
            <a:r>
              <a:rPr lang="en-US" sz="1600" b="0" dirty="0">
                <a:latin typeface="Courier New" panose="02070309020205020404" pitchFamily="49" charset="0"/>
                <a:cs typeface="Courier New" panose="02070309020205020404" pitchFamily="49" charset="0"/>
              </a:rPr>
              <a:t>0011</a:t>
            </a:r>
            <a:r>
              <a:rPr lang="en-US" sz="1600" b="0" dirty="0">
                <a:latin typeface="Calibri" panose="020F0502020204030204" pitchFamily="34" charset="0"/>
                <a:cs typeface="Calibri" panose="020F0502020204030204" pitchFamily="34" charset="0"/>
              </a:rPr>
              <a:t>  </a:t>
            </a:r>
            <a:r>
              <a:rPr lang="en-US" sz="1600" b="0" dirty="0">
                <a:latin typeface="Courier New" panose="02070309020205020404" pitchFamily="49" charset="0"/>
                <a:cs typeface="Courier New" panose="02070309020205020404" pitchFamily="49" charset="0"/>
              </a:rPr>
              <a:t>0000</a:t>
            </a:r>
            <a:r>
              <a:rPr lang="en-US" sz="1600" b="0" dirty="0">
                <a:latin typeface="Calibri" panose="020F0502020204030204" pitchFamily="34" charset="0"/>
                <a:cs typeface="Calibri" panose="020F0502020204030204" pitchFamily="34" charset="0"/>
              </a:rPr>
              <a:t>  </a:t>
            </a:r>
            <a:r>
              <a:rPr lang="en-US" sz="1600" b="0" dirty="0">
                <a:latin typeface="Courier New" panose="02070309020205020404" pitchFamily="49" charset="0"/>
                <a:cs typeface="Courier New" panose="02070309020205020404" pitchFamily="49" charset="0"/>
              </a:rPr>
              <a:t>0011</a:t>
            </a:r>
            <a:r>
              <a:rPr lang="en-US" sz="1600" b="0" dirty="0">
                <a:latin typeface="Calibri" panose="020F0502020204030204" pitchFamily="34" charset="0"/>
                <a:cs typeface="Calibri" panose="020F0502020204030204" pitchFamily="34" charset="0"/>
              </a:rPr>
              <a:t>  </a:t>
            </a:r>
            <a:r>
              <a:rPr lang="en-US" sz="1600" b="0" dirty="0">
                <a:latin typeface="Courier New" panose="02070309020205020404" pitchFamily="49" charset="0"/>
                <a:cs typeface="Courier New" panose="02070309020205020404" pitchFamily="49" charset="0"/>
              </a:rPr>
              <a:t>1001</a:t>
            </a:r>
          </a:p>
          <a:p>
            <a:pPr>
              <a:lnSpc>
                <a:spcPct val="100000"/>
              </a:lnSpc>
              <a:spcBef>
                <a:spcPts val="0"/>
              </a:spcBef>
              <a:tabLst>
                <a:tab pos="914400" algn="l"/>
              </a:tabLst>
            </a:pPr>
            <a:r>
              <a:rPr lang="en-US" sz="1600" b="0" dirty="0">
                <a:latin typeface="Calibri" panose="020F0502020204030204" pitchFamily="34" charset="0"/>
                <a:cs typeface="Calibri" panose="020F0502020204030204" pitchFamily="34" charset="0"/>
              </a:rPr>
              <a:t>Hex:	</a:t>
            </a:r>
            <a:r>
              <a:rPr lang="en-US" sz="1600" b="0" dirty="0">
                <a:latin typeface="Courier New" panose="02070309020205020404" pitchFamily="49" charset="0"/>
                <a:cs typeface="Courier New" panose="02070309020205020404" pitchFamily="49" charset="0"/>
              </a:rPr>
              <a:t>  3 </a:t>
            </a:r>
            <a:r>
              <a:rPr lang="en-US" sz="1600" b="0" dirty="0">
                <a:latin typeface="Calibri" panose="020F0502020204030204" pitchFamily="34" charset="0"/>
                <a:cs typeface="Calibri" panose="020F0502020204030204" pitchFamily="34" charset="0"/>
              </a:rPr>
              <a:t>  </a:t>
            </a:r>
            <a:r>
              <a:rPr lang="en-US" sz="1600" b="0" dirty="0">
                <a:latin typeface="Courier New" panose="02070309020205020404" pitchFamily="49" charset="0"/>
                <a:cs typeface="Courier New" panose="02070309020205020404" pitchFamily="49" charset="0"/>
              </a:rPr>
              <a:t>  0 </a:t>
            </a:r>
            <a:r>
              <a:rPr lang="en-US" sz="1600" b="0" dirty="0">
                <a:latin typeface="Calibri" panose="020F0502020204030204" pitchFamily="34" charset="0"/>
                <a:cs typeface="Calibri" panose="020F0502020204030204" pitchFamily="34" charset="0"/>
              </a:rPr>
              <a:t>  </a:t>
            </a:r>
            <a:r>
              <a:rPr lang="en-US" sz="1600" b="0" dirty="0">
                <a:latin typeface="Courier New" panose="02070309020205020404" pitchFamily="49" charset="0"/>
                <a:cs typeface="Courier New" panose="02070309020205020404" pitchFamily="49" charset="0"/>
              </a:rPr>
              <a:t>  3 </a:t>
            </a:r>
            <a:r>
              <a:rPr lang="en-US" sz="1600" b="0" dirty="0">
                <a:latin typeface="Calibri" panose="020F0502020204030204" pitchFamily="34" charset="0"/>
                <a:cs typeface="Calibri" panose="020F0502020204030204" pitchFamily="34" charset="0"/>
              </a:rPr>
              <a:t>  </a:t>
            </a:r>
            <a:r>
              <a:rPr lang="en-US" sz="1600" b="0" dirty="0">
                <a:latin typeface="Courier New" panose="02070309020205020404" pitchFamily="49" charset="0"/>
                <a:cs typeface="Courier New" panose="02070309020205020404" pitchFamily="49" charset="0"/>
              </a:rPr>
              <a:t>  9</a:t>
            </a:r>
          </a:p>
        </p:txBody>
      </p:sp>
      <p:grpSp>
        <p:nvGrpSpPr>
          <p:cNvPr id="3" name="Group 13"/>
          <p:cNvGrpSpPr>
            <a:grpSpLocks/>
          </p:cNvGrpSpPr>
          <p:nvPr>
            <p:custDataLst>
              <p:tags r:id="rId4"/>
            </p:custDataLst>
          </p:nvPr>
        </p:nvGrpSpPr>
        <p:grpSpPr bwMode="auto">
          <a:xfrm>
            <a:off x="5715000" y="1960270"/>
            <a:ext cx="609600" cy="1219200"/>
            <a:chOff x="1152" y="2160"/>
            <a:chExt cx="384" cy="768"/>
          </a:xfrm>
        </p:grpSpPr>
        <p:sp>
          <p:nvSpPr>
            <p:cNvPr id="18509" name="Rectangle 4"/>
            <p:cNvSpPr>
              <a:spLocks noChangeArrowheads="1"/>
            </p:cNvSpPr>
            <p:nvPr>
              <p:custDataLst>
                <p:tags r:id="rId102"/>
              </p:custDataLst>
            </p:nvPr>
          </p:nvSpPr>
          <p:spPr bwMode="auto">
            <a:xfrm>
              <a:off x="1152" y="2160"/>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Roboto Regular" charset="0"/>
                  <a:cs typeface="Roboto Regular" charset="0"/>
                </a:rPr>
                <a:t>39</a:t>
              </a:r>
            </a:p>
          </p:txBody>
        </p:sp>
        <p:sp>
          <p:nvSpPr>
            <p:cNvPr id="18510" name="Rectangle 5"/>
            <p:cNvSpPr>
              <a:spLocks noChangeArrowheads="1"/>
            </p:cNvSpPr>
            <p:nvPr>
              <p:custDataLst>
                <p:tags r:id="rId103"/>
              </p:custDataLst>
            </p:nvPr>
          </p:nvSpPr>
          <p:spPr bwMode="auto">
            <a:xfrm>
              <a:off x="1152" y="2352"/>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Roboto Regular" charset="0"/>
                  <a:cs typeface="Roboto Regular" charset="0"/>
                </a:rPr>
                <a:t>30</a:t>
              </a:r>
            </a:p>
          </p:txBody>
        </p:sp>
        <p:sp>
          <p:nvSpPr>
            <p:cNvPr id="18511" name="Rectangle 6"/>
            <p:cNvSpPr>
              <a:spLocks noChangeArrowheads="1"/>
            </p:cNvSpPr>
            <p:nvPr>
              <p:custDataLst>
                <p:tags r:id="rId104"/>
              </p:custDataLst>
            </p:nvPr>
          </p:nvSpPr>
          <p:spPr bwMode="auto">
            <a:xfrm>
              <a:off x="1152" y="2544"/>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Roboto Regular" charset="0"/>
                  <a:cs typeface="Roboto Regular" charset="0"/>
                </a:rPr>
                <a:t>00</a:t>
              </a:r>
            </a:p>
          </p:txBody>
        </p:sp>
        <p:sp>
          <p:nvSpPr>
            <p:cNvPr id="18512" name="Rectangle 7"/>
            <p:cNvSpPr>
              <a:spLocks noChangeArrowheads="1"/>
            </p:cNvSpPr>
            <p:nvPr>
              <p:custDataLst>
                <p:tags r:id="rId105"/>
              </p:custDataLst>
            </p:nvPr>
          </p:nvSpPr>
          <p:spPr bwMode="auto">
            <a:xfrm>
              <a:off x="1152" y="2736"/>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Roboto Regular" charset="0"/>
                  <a:cs typeface="Roboto Regular" charset="0"/>
                </a:rPr>
                <a:t>00</a:t>
              </a:r>
            </a:p>
          </p:txBody>
        </p:sp>
      </p:grpSp>
      <p:sp>
        <p:nvSpPr>
          <p:cNvPr id="18508" name="Text Box 14"/>
          <p:cNvSpPr txBox="1">
            <a:spLocks noChangeArrowheads="1"/>
          </p:cNvSpPr>
          <p:nvPr>
            <p:custDataLst>
              <p:tags r:id="rId5"/>
            </p:custDataLst>
          </p:nvPr>
        </p:nvSpPr>
        <p:spPr bwMode="auto">
          <a:xfrm>
            <a:off x="5181389" y="1406371"/>
            <a:ext cx="1318310" cy="584775"/>
          </a:xfrm>
          <a:prstGeom prst="rect">
            <a:avLst/>
          </a:prstGeom>
          <a:noFill/>
          <a:ln w="25400">
            <a:noFill/>
            <a:miter lim="800000"/>
            <a:headEnd/>
            <a:tailEnd/>
          </a:ln>
        </p:spPr>
        <p:txBody>
          <a:bodyPr wrap="none">
            <a:spAutoFit/>
          </a:bodyPr>
          <a:lstStyle/>
          <a:p>
            <a:pPr>
              <a:lnSpc>
                <a:spcPct val="100000"/>
              </a:lnSpc>
            </a:pPr>
            <a:r>
              <a:rPr lang="en-US" sz="1600" b="0" dirty="0">
                <a:solidFill>
                  <a:srgbClr val="FF0000"/>
                </a:solidFill>
                <a:latin typeface="Calibri" panose="020F0502020204030204" pitchFamily="34" charset="0"/>
                <a:cs typeface="Calibri" panose="020F0502020204030204" pitchFamily="34" charset="0"/>
              </a:rPr>
              <a:t>IA32, x86-64</a:t>
            </a:r>
            <a:br>
              <a:rPr lang="en-US" sz="1600" b="0" dirty="0">
                <a:solidFill>
                  <a:srgbClr val="FF0000"/>
                </a:solidFill>
                <a:latin typeface="Calibri" panose="020F0502020204030204" pitchFamily="34" charset="0"/>
                <a:cs typeface="Calibri" panose="020F0502020204030204" pitchFamily="34" charset="0"/>
              </a:rPr>
            </a:br>
            <a:r>
              <a:rPr lang="en-US" sz="1600" b="0" dirty="0">
                <a:latin typeface="Calibri" panose="020F0502020204030204" pitchFamily="34" charset="0"/>
                <a:cs typeface="Calibri" panose="020F0502020204030204" pitchFamily="34" charset="0"/>
              </a:rPr>
              <a:t>(little-endian)</a:t>
            </a:r>
          </a:p>
        </p:txBody>
      </p:sp>
      <p:grpSp>
        <p:nvGrpSpPr>
          <p:cNvPr id="6" name="Group 105"/>
          <p:cNvGrpSpPr>
            <a:grpSpLocks/>
          </p:cNvGrpSpPr>
          <p:nvPr>
            <p:custDataLst>
              <p:tags r:id="rId6"/>
            </p:custDataLst>
          </p:nvPr>
        </p:nvGrpSpPr>
        <p:grpSpPr bwMode="auto">
          <a:xfrm>
            <a:off x="6324389" y="2112670"/>
            <a:ext cx="1066800" cy="914400"/>
            <a:chOff x="960" y="1920"/>
            <a:chExt cx="672" cy="576"/>
          </a:xfrm>
        </p:grpSpPr>
        <p:sp>
          <p:nvSpPr>
            <p:cNvPr id="18497" name="Line 23"/>
            <p:cNvSpPr>
              <a:spLocks noChangeShapeType="1"/>
            </p:cNvSpPr>
            <p:nvPr>
              <p:custDataLst>
                <p:tags r:id="rId98"/>
              </p:custDataLst>
            </p:nvPr>
          </p:nvSpPr>
          <p:spPr bwMode="auto">
            <a:xfrm>
              <a:off x="960" y="1920"/>
              <a:ext cx="672" cy="576"/>
            </a:xfrm>
            <a:prstGeom prst="line">
              <a:avLst/>
            </a:prstGeom>
            <a:noFill/>
            <a:ln w="25400">
              <a:solidFill>
                <a:schemeClr val="tx1"/>
              </a:solidFill>
              <a:round/>
              <a:headEnd type="triangle" w="med" len="med"/>
              <a:tailEnd type="triangle" w="med" len="med"/>
            </a:ln>
          </p:spPr>
          <p:txBody>
            <a:bodyPr wrap="none" anchor="ctr"/>
            <a:lstStyle/>
            <a:p>
              <a:endParaRPr lang="en-US" sz="2000" b="0" dirty="0">
                <a:latin typeface="Roboto Regular" charset="0"/>
                <a:cs typeface="Roboto Regular" charset="0"/>
              </a:endParaRPr>
            </a:p>
          </p:txBody>
        </p:sp>
        <p:sp>
          <p:nvSpPr>
            <p:cNvPr id="18498" name="Line 24"/>
            <p:cNvSpPr>
              <a:spLocks noChangeShapeType="1"/>
            </p:cNvSpPr>
            <p:nvPr>
              <p:custDataLst>
                <p:tags r:id="rId99"/>
              </p:custDataLst>
            </p:nvPr>
          </p:nvSpPr>
          <p:spPr bwMode="auto">
            <a:xfrm>
              <a:off x="960" y="2112"/>
              <a:ext cx="672" cy="192"/>
            </a:xfrm>
            <a:prstGeom prst="line">
              <a:avLst/>
            </a:prstGeom>
            <a:noFill/>
            <a:ln w="25400">
              <a:solidFill>
                <a:schemeClr val="tx1"/>
              </a:solidFill>
              <a:round/>
              <a:headEnd type="triangle" w="med" len="med"/>
              <a:tailEnd type="triangle" w="med" len="med"/>
            </a:ln>
          </p:spPr>
          <p:txBody>
            <a:bodyPr wrap="none" anchor="ctr"/>
            <a:lstStyle/>
            <a:p>
              <a:endParaRPr lang="en-US" sz="2000" b="0" dirty="0">
                <a:latin typeface="Roboto Regular" charset="0"/>
                <a:cs typeface="Roboto Regular" charset="0"/>
              </a:endParaRPr>
            </a:p>
          </p:txBody>
        </p:sp>
        <p:sp>
          <p:nvSpPr>
            <p:cNvPr id="18499" name="Line 25"/>
            <p:cNvSpPr>
              <a:spLocks noChangeShapeType="1"/>
            </p:cNvSpPr>
            <p:nvPr>
              <p:custDataLst>
                <p:tags r:id="rId100"/>
              </p:custDataLst>
            </p:nvPr>
          </p:nvSpPr>
          <p:spPr bwMode="auto">
            <a:xfrm flipV="1">
              <a:off x="960" y="2112"/>
              <a:ext cx="672" cy="192"/>
            </a:xfrm>
            <a:prstGeom prst="line">
              <a:avLst/>
            </a:prstGeom>
            <a:noFill/>
            <a:ln w="25400">
              <a:solidFill>
                <a:schemeClr val="tx1"/>
              </a:solidFill>
              <a:round/>
              <a:headEnd type="triangle" w="med" len="med"/>
              <a:tailEnd type="triangle" w="med" len="med"/>
            </a:ln>
          </p:spPr>
          <p:txBody>
            <a:bodyPr wrap="none" anchor="ctr"/>
            <a:lstStyle/>
            <a:p>
              <a:endParaRPr lang="en-US" sz="2000" b="0" dirty="0">
                <a:latin typeface="Roboto Regular" charset="0"/>
                <a:cs typeface="Roboto Regular" charset="0"/>
              </a:endParaRPr>
            </a:p>
          </p:txBody>
        </p:sp>
        <p:sp>
          <p:nvSpPr>
            <p:cNvPr id="18500" name="Line 28"/>
            <p:cNvSpPr>
              <a:spLocks noChangeShapeType="1"/>
            </p:cNvSpPr>
            <p:nvPr>
              <p:custDataLst>
                <p:tags r:id="rId101"/>
              </p:custDataLst>
            </p:nvPr>
          </p:nvSpPr>
          <p:spPr bwMode="auto">
            <a:xfrm flipV="1">
              <a:off x="960" y="1920"/>
              <a:ext cx="672" cy="576"/>
            </a:xfrm>
            <a:prstGeom prst="line">
              <a:avLst/>
            </a:prstGeom>
            <a:noFill/>
            <a:ln w="25400">
              <a:solidFill>
                <a:schemeClr val="tx1"/>
              </a:solidFill>
              <a:round/>
              <a:headEnd type="triangle" w="med" len="med"/>
              <a:tailEnd type="triangle" w="med" len="med"/>
            </a:ln>
          </p:spPr>
          <p:txBody>
            <a:bodyPr wrap="none" anchor="ctr"/>
            <a:lstStyle/>
            <a:p>
              <a:endParaRPr lang="en-US" sz="2000" b="0" dirty="0">
                <a:latin typeface="Roboto Regular" charset="0"/>
                <a:cs typeface="Roboto Regular" charset="0"/>
              </a:endParaRPr>
            </a:p>
          </p:txBody>
        </p:sp>
      </p:grpSp>
      <p:grpSp>
        <p:nvGrpSpPr>
          <p:cNvPr id="12" name="Group 70"/>
          <p:cNvGrpSpPr>
            <a:grpSpLocks/>
          </p:cNvGrpSpPr>
          <p:nvPr>
            <p:custDataLst>
              <p:tags r:id="rId7"/>
            </p:custDataLst>
          </p:nvPr>
        </p:nvGrpSpPr>
        <p:grpSpPr bwMode="auto">
          <a:xfrm>
            <a:off x="4796347" y="5320351"/>
            <a:ext cx="609600" cy="1219200"/>
            <a:chOff x="4272" y="2832"/>
            <a:chExt cx="384" cy="768"/>
          </a:xfrm>
        </p:grpSpPr>
        <p:sp>
          <p:nvSpPr>
            <p:cNvPr id="18477" name="Rectangle 8"/>
            <p:cNvSpPr>
              <a:spLocks noChangeArrowheads="1"/>
            </p:cNvSpPr>
            <p:nvPr>
              <p:custDataLst>
                <p:tags r:id="rId94"/>
              </p:custDataLst>
            </p:nvPr>
          </p:nvSpPr>
          <p:spPr bwMode="auto">
            <a:xfrm>
              <a:off x="4272" y="2832"/>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Roboto Regular" charset="0"/>
                  <a:cs typeface="Roboto Regular" charset="0"/>
                </a:rPr>
                <a:t>00</a:t>
              </a:r>
            </a:p>
          </p:txBody>
        </p:sp>
        <p:sp>
          <p:nvSpPr>
            <p:cNvPr id="18478" name="Rectangle 9"/>
            <p:cNvSpPr>
              <a:spLocks noChangeArrowheads="1"/>
            </p:cNvSpPr>
            <p:nvPr>
              <p:custDataLst>
                <p:tags r:id="rId95"/>
              </p:custDataLst>
            </p:nvPr>
          </p:nvSpPr>
          <p:spPr bwMode="auto">
            <a:xfrm>
              <a:off x="4272" y="3024"/>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Roboto Regular" charset="0"/>
                  <a:cs typeface="Roboto Regular" charset="0"/>
                </a:rPr>
                <a:t>00</a:t>
              </a:r>
            </a:p>
          </p:txBody>
        </p:sp>
        <p:sp>
          <p:nvSpPr>
            <p:cNvPr id="18479" name="Rectangle 10"/>
            <p:cNvSpPr>
              <a:spLocks noChangeArrowheads="1"/>
            </p:cNvSpPr>
            <p:nvPr>
              <p:custDataLst>
                <p:tags r:id="rId96"/>
              </p:custDataLst>
            </p:nvPr>
          </p:nvSpPr>
          <p:spPr bwMode="auto">
            <a:xfrm>
              <a:off x="4272" y="3216"/>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Roboto Regular" charset="0"/>
                  <a:cs typeface="Roboto Regular" charset="0"/>
                </a:rPr>
                <a:t>00</a:t>
              </a:r>
            </a:p>
          </p:txBody>
        </p:sp>
        <p:sp>
          <p:nvSpPr>
            <p:cNvPr id="18480" name="Rectangle 11"/>
            <p:cNvSpPr>
              <a:spLocks noChangeArrowheads="1"/>
            </p:cNvSpPr>
            <p:nvPr>
              <p:custDataLst>
                <p:tags r:id="rId97"/>
              </p:custDataLst>
            </p:nvPr>
          </p:nvSpPr>
          <p:spPr bwMode="auto">
            <a:xfrm>
              <a:off x="4272" y="3408"/>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Roboto Regular" charset="0"/>
                  <a:cs typeface="Roboto Regular" charset="0"/>
                </a:rPr>
                <a:t>00</a:t>
              </a:r>
            </a:p>
          </p:txBody>
        </p:sp>
      </p:grpSp>
      <p:grpSp>
        <p:nvGrpSpPr>
          <p:cNvPr id="13" name="Group 52"/>
          <p:cNvGrpSpPr>
            <a:grpSpLocks/>
          </p:cNvGrpSpPr>
          <p:nvPr>
            <p:custDataLst>
              <p:tags r:id="rId8"/>
            </p:custDataLst>
          </p:nvPr>
        </p:nvGrpSpPr>
        <p:grpSpPr bwMode="auto">
          <a:xfrm>
            <a:off x="4686810" y="3499489"/>
            <a:ext cx="822325" cy="1820862"/>
            <a:chOff x="507" y="1685"/>
            <a:chExt cx="518" cy="1147"/>
          </a:xfrm>
        </p:grpSpPr>
        <p:grpSp>
          <p:nvGrpSpPr>
            <p:cNvPr id="14" name="Group 53"/>
            <p:cNvGrpSpPr>
              <a:grpSpLocks/>
            </p:cNvGrpSpPr>
            <p:nvPr/>
          </p:nvGrpSpPr>
          <p:grpSpPr bwMode="auto">
            <a:xfrm>
              <a:off x="576" y="2064"/>
              <a:ext cx="384" cy="768"/>
              <a:chOff x="1152" y="2160"/>
              <a:chExt cx="384" cy="768"/>
            </a:xfrm>
          </p:grpSpPr>
          <p:sp>
            <p:nvSpPr>
              <p:cNvPr id="18473" name="Rectangle 54"/>
              <p:cNvSpPr>
                <a:spLocks noChangeArrowheads="1"/>
              </p:cNvSpPr>
              <p:nvPr>
                <p:custDataLst>
                  <p:tags r:id="rId90"/>
                </p:custDataLst>
              </p:nvPr>
            </p:nvSpPr>
            <p:spPr bwMode="auto">
              <a:xfrm>
                <a:off x="1152" y="2160"/>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39</a:t>
                </a:r>
              </a:p>
            </p:txBody>
          </p:sp>
          <p:sp>
            <p:nvSpPr>
              <p:cNvPr id="18474" name="Rectangle 55"/>
              <p:cNvSpPr>
                <a:spLocks noChangeArrowheads="1"/>
              </p:cNvSpPr>
              <p:nvPr>
                <p:custDataLst>
                  <p:tags r:id="rId91"/>
                </p:custDataLst>
              </p:nvPr>
            </p:nvSpPr>
            <p:spPr bwMode="auto">
              <a:xfrm>
                <a:off x="1152" y="2352"/>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30</a:t>
                </a:r>
              </a:p>
            </p:txBody>
          </p:sp>
          <p:sp>
            <p:nvSpPr>
              <p:cNvPr id="18475" name="Rectangle 56"/>
              <p:cNvSpPr>
                <a:spLocks noChangeArrowheads="1"/>
              </p:cNvSpPr>
              <p:nvPr>
                <p:custDataLst>
                  <p:tags r:id="rId92"/>
                </p:custDataLst>
              </p:nvPr>
            </p:nvSpPr>
            <p:spPr bwMode="auto">
              <a:xfrm>
                <a:off x="1152" y="2544"/>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18476" name="Rectangle 57"/>
              <p:cNvSpPr>
                <a:spLocks noChangeArrowheads="1"/>
              </p:cNvSpPr>
              <p:nvPr>
                <p:custDataLst>
                  <p:tags r:id="rId93"/>
                </p:custDataLst>
              </p:nvPr>
            </p:nvSpPr>
            <p:spPr bwMode="auto">
              <a:xfrm>
                <a:off x="1152" y="2736"/>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00</a:t>
                </a:r>
              </a:p>
            </p:txBody>
          </p:sp>
        </p:grpSp>
        <p:sp>
          <p:nvSpPr>
            <p:cNvPr id="18472" name="Text Box 58"/>
            <p:cNvSpPr txBox="1">
              <a:spLocks noChangeArrowheads="1"/>
            </p:cNvSpPr>
            <p:nvPr>
              <p:custDataLst>
                <p:tags r:id="rId89"/>
              </p:custDataLst>
            </p:nvPr>
          </p:nvSpPr>
          <p:spPr bwMode="auto">
            <a:xfrm>
              <a:off x="507" y="1685"/>
              <a:ext cx="518" cy="407"/>
            </a:xfrm>
            <a:prstGeom prst="rect">
              <a:avLst/>
            </a:prstGeom>
            <a:noFill/>
            <a:ln w="25400">
              <a:noFill/>
              <a:miter lim="800000"/>
              <a:headEnd/>
              <a:tailEnd/>
            </a:ln>
          </p:spPr>
          <p:txBody>
            <a:bodyPr wrap="none">
              <a:spAutoFit/>
            </a:bodyPr>
            <a:lstStyle/>
            <a:p>
              <a:pPr algn="ctr">
                <a:lnSpc>
                  <a:spcPct val="100000"/>
                </a:lnSpc>
              </a:pPr>
              <a:r>
                <a:rPr lang="en-US" sz="1800" b="0" dirty="0">
                  <a:latin typeface="Calibri" panose="020F0502020204030204" pitchFamily="34" charset="0"/>
                  <a:cs typeface="Calibri" panose="020F0502020204030204" pitchFamily="34" charset="0"/>
                </a:rPr>
                <a:t>64-bit</a:t>
              </a:r>
            </a:p>
            <a:p>
              <a:pPr algn="ctr">
                <a:lnSpc>
                  <a:spcPct val="100000"/>
                </a:lnSpc>
              </a:pPr>
              <a:r>
                <a:rPr lang="en-US" sz="1800" b="0" dirty="0">
                  <a:solidFill>
                    <a:srgbClr val="FF0000"/>
                  </a:solidFill>
                  <a:latin typeface="Calibri" panose="020F0502020204030204" pitchFamily="34" charset="0"/>
                  <a:cs typeface="Calibri" panose="020F0502020204030204" pitchFamily="34" charset="0"/>
                </a:rPr>
                <a:t>x86-64</a:t>
              </a:r>
            </a:p>
          </p:txBody>
        </p:sp>
      </p:grpSp>
      <p:grpSp>
        <p:nvGrpSpPr>
          <p:cNvPr id="18" name="Group 76"/>
          <p:cNvGrpSpPr>
            <a:grpSpLocks/>
          </p:cNvGrpSpPr>
          <p:nvPr>
            <p:custDataLst>
              <p:tags r:id="rId9"/>
            </p:custDataLst>
          </p:nvPr>
        </p:nvGrpSpPr>
        <p:grpSpPr bwMode="auto">
          <a:xfrm>
            <a:off x="3685823" y="3494305"/>
            <a:ext cx="741363" cy="1843088"/>
            <a:chOff x="532" y="1671"/>
            <a:chExt cx="467" cy="1161"/>
          </a:xfrm>
        </p:grpSpPr>
        <p:grpSp>
          <p:nvGrpSpPr>
            <p:cNvPr id="19" name="Group 77"/>
            <p:cNvGrpSpPr>
              <a:grpSpLocks/>
            </p:cNvGrpSpPr>
            <p:nvPr/>
          </p:nvGrpSpPr>
          <p:grpSpPr bwMode="auto">
            <a:xfrm>
              <a:off x="576" y="2064"/>
              <a:ext cx="384" cy="768"/>
              <a:chOff x="1152" y="2160"/>
              <a:chExt cx="384" cy="768"/>
            </a:xfrm>
          </p:grpSpPr>
          <p:sp>
            <p:nvSpPr>
              <p:cNvPr id="18457" name="Rectangle 78"/>
              <p:cNvSpPr>
                <a:spLocks noChangeArrowheads="1"/>
              </p:cNvSpPr>
              <p:nvPr>
                <p:custDataLst>
                  <p:tags r:id="rId85"/>
                </p:custDataLst>
              </p:nvPr>
            </p:nvSpPr>
            <p:spPr bwMode="auto">
              <a:xfrm>
                <a:off x="1152" y="2160"/>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39</a:t>
                </a:r>
              </a:p>
            </p:txBody>
          </p:sp>
          <p:sp>
            <p:nvSpPr>
              <p:cNvPr id="18458" name="Rectangle 79"/>
              <p:cNvSpPr>
                <a:spLocks noChangeArrowheads="1"/>
              </p:cNvSpPr>
              <p:nvPr>
                <p:custDataLst>
                  <p:tags r:id="rId86"/>
                </p:custDataLst>
              </p:nvPr>
            </p:nvSpPr>
            <p:spPr bwMode="auto">
              <a:xfrm>
                <a:off x="1152" y="2352"/>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30</a:t>
                </a:r>
              </a:p>
            </p:txBody>
          </p:sp>
          <p:sp>
            <p:nvSpPr>
              <p:cNvPr id="18459" name="Rectangle 80"/>
              <p:cNvSpPr>
                <a:spLocks noChangeArrowheads="1"/>
              </p:cNvSpPr>
              <p:nvPr>
                <p:custDataLst>
                  <p:tags r:id="rId87"/>
                </p:custDataLst>
              </p:nvPr>
            </p:nvSpPr>
            <p:spPr bwMode="auto">
              <a:xfrm>
                <a:off x="1152" y="2544"/>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18460" name="Rectangle 81"/>
              <p:cNvSpPr>
                <a:spLocks noChangeArrowheads="1"/>
              </p:cNvSpPr>
              <p:nvPr>
                <p:custDataLst>
                  <p:tags r:id="rId88"/>
                </p:custDataLst>
              </p:nvPr>
            </p:nvSpPr>
            <p:spPr bwMode="auto">
              <a:xfrm>
                <a:off x="1152" y="2736"/>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00</a:t>
                </a:r>
              </a:p>
            </p:txBody>
          </p:sp>
        </p:grpSp>
        <p:sp>
          <p:nvSpPr>
            <p:cNvPr id="18456" name="Text Box 82"/>
            <p:cNvSpPr txBox="1">
              <a:spLocks noChangeArrowheads="1"/>
            </p:cNvSpPr>
            <p:nvPr>
              <p:custDataLst>
                <p:tags r:id="rId84"/>
              </p:custDataLst>
            </p:nvPr>
          </p:nvSpPr>
          <p:spPr bwMode="auto">
            <a:xfrm>
              <a:off x="532" y="1671"/>
              <a:ext cx="467" cy="407"/>
            </a:xfrm>
            <a:prstGeom prst="rect">
              <a:avLst/>
            </a:prstGeom>
            <a:noFill/>
            <a:ln w="25400">
              <a:noFill/>
              <a:miter lim="800000"/>
              <a:headEnd/>
              <a:tailEnd/>
            </a:ln>
          </p:spPr>
          <p:txBody>
            <a:bodyPr wrap="none">
              <a:spAutoFit/>
            </a:bodyPr>
            <a:lstStyle/>
            <a:p>
              <a:pPr algn="ctr">
                <a:lnSpc>
                  <a:spcPct val="100000"/>
                </a:lnSpc>
              </a:pPr>
              <a:r>
                <a:rPr lang="en-US" sz="1800" b="0" dirty="0">
                  <a:latin typeface="Calibri" panose="020F0502020204030204" pitchFamily="34" charset="0"/>
                  <a:cs typeface="Calibri" panose="020F0502020204030204" pitchFamily="34" charset="0"/>
                </a:rPr>
                <a:t>32-bit</a:t>
              </a:r>
            </a:p>
            <a:p>
              <a:pPr algn="ctr">
                <a:lnSpc>
                  <a:spcPct val="100000"/>
                </a:lnSpc>
              </a:pPr>
              <a:r>
                <a:rPr lang="en-US" sz="1800" b="0" dirty="0">
                  <a:solidFill>
                    <a:srgbClr val="FF0000"/>
                  </a:solidFill>
                  <a:latin typeface="Calibri" panose="020F0502020204030204" pitchFamily="34" charset="0"/>
                  <a:cs typeface="Calibri" panose="020F0502020204030204" pitchFamily="34" charset="0"/>
                </a:rPr>
                <a:t>IA32</a:t>
              </a:r>
            </a:p>
          </p:txBody>
        </p:sp>
      </p:grpSp>
      <p:grpSp>
        <p:nvGrpSpPr>
          <p:cNvPr id="20" name="Group 107"/>
          <p:cNvGrpSpPr>
            <a:grpSpLocks/>
          </p:cNvGrpSpPr>
          <p:nvPr>
            <p:custDataLst>
              <p:tags r:id="rId10"/>
            </p:custDataLst>
          </p:nvPr>
        </p:nvGrpSpPr>
        <p:grpSpPr bwMode="auto">
          <a:xfrm>
            <a:off x="4365273" y="4253551"/>
            <a:ext cx="407194" cy="914400"/>
            <a:chOff x="3312" y="1968"/>
            <a:chExt cx="672" cy="576"/>
          </a:xfrm>
        </p:grpSpPr>
        <p:sp>
          <p:nvSpPr>
            <p:cNvPr id="18451" name="Line 90"/>
            <p:cNvSpPr>
              <a:spLocks noChangeShapeType="1"/>
            </p:cNvSpPr>
            <p:nvPr>
              <p:custDataLst>
                <p:tags r:id="rId80"/>
              </p:custDataLst>
            </p:nvPr>
          </p:nvSpPr>
          <p:spPr bwMode="auto">
            <a:xfrm>
              <a:off x="3312" y="2544"/>
              <a:ext cx="672" cy="0"/>
            </a:xfrm>
            <a:prstGeom prst="line">
              <a:avLst/>
            </a:prstGeom>
            <a:noFill/>
            <a:ln w="25400">
              <a:solidFill>
                <a:schemeClr val="tx1"/>
              </a:solidFill>
              <a:round/>
              <a:headEnd type="triangle" w="med" len="med"/>
              <a:tailEnd type="triangle" w="med" len="med"/>
            </a:ln>
          </p:spPr>
          <p:txBody>
            <a:bodyPr wrap="none" anchor="ctr"/>
            <a:lstStyle/>
            <a:p>
              <a:endParaRPr lang="en-US" sz="2000" b="0" dirty="0">
                <a:latin typeface="Roboto Regular" charset="0"/>
                <a:cs typeface="Roboto Regular" charset="0"/>
              </a:endParaRPr>
            </a:p>
          </p:txBody>
        </p:sp>
        <p:sp>
          <p:nvSpPr>
            <p:cNvPr id="18452" name="Line 91"/>
            <p:cNvSpPr>
              <a:spLocks noChangeShapeType="1"/>
            </p:cNvSpPr>
            <p:nvPr>
              <p:custDataLst>
                <p:tags r:id="rId81"/>
              </p:custDataLst>
            </p:nvPr>
          </p:nvSpPr>
          <p:spPr bwMode="auto">
            <a:xfrm>
              <a:off x="3312" y="2160"/>
              <a:ext cx="672" cy="0"/>
            </a:xfrm>
            <a:prstGeom prst="line">
              <a:avLst/>
            </a:prstGeom>
            <a:noFill/>
            <a:ln w="25400">
              <a:solidFill>
                <a:schemeClr val="tx1"/>
              </a:solidFill>
              <a:round/>
              <a:headEnd type="triangle" w="med" len="med"/>
              <a:tailEnd type="triangle" w="med" len="med"/>
            </a:ln>
          </p:spPr>
          <p:txBody>
            <a:bodyPr wrap="none" anchor="ctr"/>
            <a:lstStyle/>
            <a:p>
              <a:endParaRPr lang="en-US" sz="2000" b="0" dirty="0">
                <a:latin typeface="Roboto Regular" charset="0"/>
                <a:cs typeface="Roboto Regular" charset="0"/>
              </a:endParaRPr>
            </a:p>
          </p:txBody>
        </p:sp>
        <p:sp>
          <p:nvSpPr>
            <p:cNvPr id="18453" name="Line 92"/>
            <p:cNvSpPr>
              <a:spLocks noChangeShapeType="1"/>
            </p:cNvSpPr>
            <p:nvPr>
              <p:custDataLst>
                <p:tags r:id="rId82"/>
              </p:custDataLst>
            </p:nvPr>
          </p:nvSpPr>
          <p:spPr bwMode="auto">
            <a:xfrm flipV="1">
              <a:off x="3312" y="2352"/>
              <a:ext cx="672" cy="0"/>
            </a:xfrm>
            <a:prstGeom prst="line">
              <a:avLst/>
            </a:prstGeom>
            <a:noFill/>
            <a:ln w="25400">
              <a:solidFill>
                <a:schemeClr val="tx1"/>
              </a:solidFill>
              <a:round/>
              <a:headEnd type="triangle" w="med" len="med"/>
              <a:tailEnd type="triangle" w="med" len="med"/>
            </a:ln>
          </p:spPr>
          <p:txBody>
            <a:bodyPr wrap="none" anchor="ctr"/>
            <a:lstStyle/>
            <a:p>
              <a:endParaRPr lang="en-US" sz="2000" b="0" dirty="0">
                <a:latin typeface="Roboto Regular" charset="0"/>
                <a:cs typeface="Roboto Regular" charset="0"/>
              </a:endParaRPr>
            </a:p>
          </p:txBody>
        </p:sp>
        <p:sp>
          <p:nvSpPr>
            <p:cNvPr id="18454" name="Line 93"/>
            <p:cNvSpPr>
              <a:spLocks noChangeShapeType="1"/>
            </p:cNvSpPr>
            <p:nvPr>
              <p:custDataLst>
                <p:tags r:id="rId83"/>
              </p:custDataLst>
            </p:nvPr>
          </p:nvSpPr>
          <p:spPr bwMode="auto">
            <a:xfrm flipV="1">
              <a:off x="3312" y="1968"/>
              <a:ext cx="672" cy="0"/>
            </a:xfrm>
            <a:prstGeom prst="line">
              <a:avLst/>
            </a:prstGeom>
            <a:noFill/>
            <a:ln w="25400">
              <a:solidFill>
                <a:schemeClr val="tx1"/>
              </a:solidFill>
              <a:round/>
              <a:headEnd type="triangle" w="med" len="med"/>
              <a:tailEnd type="triangle" w="med" len="med"/>
            </a:ln>
          </p:spPr>
          <p:txBody>
            <a:bodyPr wrap="none" anchor="ctr"/>
            <a:lstStyle/>
            <a:p>
              <a:endParaRPr lang="en-US" sz="2000" b="0" dirty="0">
                <a:latin typeface="Roboto Regular" charset="0"/>
                <a:cs typeface="Roboto Regular" charset="0"/>
              </a:endParaRPr>
            </a:p>
          </p:txBody>
        </p:sp>
      </p:grpSp>
      <p:grpSp>
        <p:nvGrpSpPr>
          <p:cNvPr id="83" name="Group 29"/>
          <p:cNvGrpSpPr>
            <a:grpSpLocks/>
          </p:cNvGrpSpPr>
          <p:nvPr>
            <p:custDataLst>
              <p:tags r:id="rId11"/>
            </p:custDataLst>
          </p:nvPr>
        </p:nvGrpSpPr>
        <p:grpSpPr bwMode="auto">
          <a:xfrm>
            <a:off x="7391189" y="1960270"/>
            <a:ext cx="609600" cy="1219200"/>
            <a:chOff x="1632" y="2064"/>
            <a:chExt cx="384" cy="768"/>
          </a:xfrm>
        </p:grpSpPr>
        <p:sp>
          <p:nvSpPr>
            <p:cNvPr id="85" name="Rectangle 16"/>
            <p:cNvSpPr>
              <a:spLocks noChangeArrowheads="1"/>
            </p:cNvSpPr>
            <p:nvPr>
              <p:custDataLst>
                <p:tags r:id="rId76"/>
              </p:custDataLst>
            </p:nvPr>
          </p:nvSpPr>
          <p:spPr bwMode="auto">
            <a:xfrm>
              <a:off x="1632" y="2448"/>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Roboto Regular" charset="0"/>
                  <a:cs typeface="Roboto Regular" charset="0"/>
                </a:rPr>
                <a:t>30</a:t>
              </a:r>
            </a:p>
          </p:txBody>
        </p:sp>
        <p:sp>
          <p:nvSpPr>
            <p:cNvPr id="86" name="Rectangle 17"/>
            <p:cNvSpPr>
              <a:spLocks noChangeArrowheads="1"/>
            </p:cNvSpPr>
            <p:nvPr>
              <p:custDataLst>
                <p:tags r:id="rId77"/>
              </p:custDataLst>
            </p:nvPr>
          </p:nvSpPr>
          <p:spPr bwMode="auto">
            <a:xfrm>
              <a:off x="1632" y="2640"/>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Roboto Regular" charset="0"/>
                  <a:cs typeface="Roboto Regular" charset="0"/>
                </a:rPr>
                <a:t>39</a:t>
              </a:r>
            </a:p>
          </p:txBody>
        </p:sp>
        <p:sp>
          <p:nvSpPr>
            <p:cNvPr id="87" name="Rectangle 18"/>
            <p:cNvSpPr>
              <a:spLocks noChangeArrowheads="1"/>
            </p:cNvSpPr>
            <p:nvPr>
              <p:custDataLst>
                <p:tags r:id="rId78"/>
              </p:custDataLst>
            </p:nvPr>
          </p:nvSpPr>
          <p:spPr bwMode="auto">
            <a:xfrm>
              <a:off x="1632" y="2064"/>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Roboto Regular" charset="0"/>
                  <a:cs typeface="Roboto Regular" charset="0"/>
                </a:rPr>
                <a:t>00</a:t>
              </a:r>
            </a:p>
          </p:txBody>
        </p:sp>
        <p:sp>
          <p:nvSpPr>
            <p:cNvPr id="88" name="Rectangle 19"/>
            <p:cNvSpPr>
              <a:spLocks noChangeArrowheads="1"/>
            </p:cNvSpPr>
            <p:nvPr>
              <p:custDataLst>
                <p:tags r:id="rId79"/>
              </p:custDataLst>
            </p:nvPr>
          </p:nvSpPr>
          <p:spPr bwMode="auto">
            <a:xfrm>
              <a:off x="1632" y="2256"/>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Roboto Regular" charset="0"/>
                  <a:cs typeface="Roboto Regular" charset="0"/>
                </a:rPr>
                <a:t>00</a:t>
              </a:r>
            </a:p>
          </p:txBody>
        </p:sp>
      </p:grpSp>
      <p:sp>
        <p:nvSpPr>
          <p:cNvPr id="84" name="Text Box 20"/>
          <p:cNvSpPr txBox="1">
            <a:spLocks noChangeArrowheads="1"/>
          </p:cNvSpPr>
          <p:nvPr>
            <p:custDataLst>
              <p:tags r:id="rId12"/>
            </p:custDataLst>
          </p:nvPr>
        </p:nvSpPr>
        <p:spPr bwMode="auto">
          <a:xfrm>
            <a:off x="7092669" y="1409210"/>
            <a:ext cx="1191353" cy="584775"/>
          </a:xfrm>
          <a:prstGeom prst="rect">
            <a:avLst/>
          </a:prstGeom>
          <a:noFill/>
          <a:ln w="25400">
            <a:noFill/>
            <a:miter lim="800000"/>
            <a:headEnd/>
            <a:tailEnd/>
          </a:ln>
        </p:spPr>
        <p:txBody>
          <a:bodyPr wrap="none">
            <a:spAutoFit/>
          </a:bodyPr>
          <a:lstStyle/>
          <a:p>
            <a:pPr algn="ctr">
              <a:lnSpc>
                <a:spcPct val="100000"/>
              </a:lnSpc>
            </a:pPr>
            <a:r>
              <a:rPr lang="en-US" sz="1600" b="0" dirty="0">
                <a:solidFill>
                  <a:srgbClr val="FF0000"/>
                </a:solidFill>
                <a:latin typeface="Calibri" panose="020F0502020204030204" pitchFamily="34" charset="0"/>
                <a:cs typeface="Calibri" panose="020F0502020204030204" pitchFamily="34" charset="0"/>
              </a:rPr>
              <a:t>SPARC</a:t>
            </a:r>
            <a:br>
              <a:rPr lang="en-US" sz="1600" b="0" dirty="0">
                <a:solidFill>
                  <a:srgbClr val="FF0000"/>
                </a:solidFill>
                <a:latin typeface="Calibri" panose="020F0502020204030204" pitchFamily="34" charset="0"/>
                <a:cs typeface="Calibri" panose="020F0502020204030204" pitchFamily="34" charset="0"/>
              </a:rPr>
            </a:br>
            <a:r>
              <a:rPr lang="en-US" sz="1600" b="0" dirty="0">
                <a:latin typeface="Calibri" panose="020F0502020204030204" pitchFamily="34" charset="0"/>
                <a:cs typeface="Calibri" panose="020F0502020204030204" pitchFamily="34" charset="0"/>
              </a:rPr>
              <a:t>(big-endian)</a:t>
            </a:r>
          </a:p>
        </p:txBody>
      </p:sp>
      <p:grpSp>
        <p:nvGrpSpPr>
          <p:cNvPr id="89" name="Group 59"/>
          <p:cNvGrpSpPr>
            <a:grpSpLocks/>
          </p:cNvGrpSpPr>
          <p:nvPr>
            <p:custDataLst>
              <p:tags r:id="rId13"/>
            </p:custDataLst>
          </p:nvPr>
        </p:nvGrpSpPr>
        <p:grpSpPr bwMode="auto">
          <a:xfrm>
            <a:off x="6530538" y="3494087"/>
            <a:ext cx="771526" cy="1839912"/>
            <a:chOff x="1581" y="1673"/>
            <a:chExt cx="486" cy="1159"/>
          </a:xfrm>
        </p:grpSpPr>
        <p:grpSp>
          <p:nvGrpSpPr>
            <p:cNvPr id="90" name="Group 60"/>
            <p:cNvGrpSpPr>
              <a:grpSpLocks/>
            </p:cNvGrpSpPr>
            <p:nvPr/>
          </p:nvGrpSpPr>
          <p:grpSpPr bwMode="auto">
            <a:xfrm>
              <a:off x="1632" y="2064"/>
              <a:ext cx="384" cy="768"/>
              <a:chOff x="1632" y="2064"/>
              <a:chExt cx="384" cy="768"/>
            </a:xfrm>
          </p:grpSpPr>
          <p:sp>
            <p:nvSpPr>
              <p:cNvPr id="92" name="Rectangle 61"/>
              <p:cNvSpPr>
                <a:spLocks noChangeArrowheads="1"/>
              </p:cNvSpPr>
              <p:nvPr>
                <p:custDataLst>
                  <p:tags r:id="rId72"/>
                </p:custDataLst>
              </p:nvPr>
            </p:nvSpPr>
            <p:spPr bwMode="auto">
              <a:xfrm>
                <a:off x="1632" y="2448"/>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30</a:t>
                </a:r>
              </a:p>
            </p:txBody>
          </p:sp>
          <p:sp>
            <p:nvSpPr>
              <p:cNvPr id="93" name="Rectangle 62"/>
              <p:cNvSpPr>
                <a:spLocks noChangeArrowheads="1"/>
              </p:cNvSpPr>
              <p:nvPr>
                <p:custDataLst>
                  <p:tags r:id="rId73"/>
                </p:custDataLst>
              </p:nvPr>
            </p:nvSpPr>
            <p:spPr bwMode="auto">
              <a:xfrm>
                <a:off x="1632" y="2640"/>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39</a:t>
                </a:r>
              </a:p>
            </p:txBody>
          </p:sp>
          <p:sp>
            <p:nvSpPr>
              <p:cNvPr id="94" name="Rectangle 63"/>
              <p:cNvSpPr>
                <a:spLocks noChangeArrowheads="1"/>
              </p:cNvSpPr>
              <p:nvPr>
                <p:custDataLst>
                  <p:tags r:id="rId74"/>
                </p:custDataLst>
              </p:nvPr>
            </p:nvSpPr>
            <p:spPr bwMode="auto">
              <a:xfrm>
                <a:off x="1632" y="2064"/>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95" name="Rectangle 64"/>
              <p:cNvSpPr>
                <a:spLocks noChangeArrowheads="1"/>
              </p:cNvSpPr>
              <p:nvPr>
                <p:custDataLst>
                  <p:tags r:id="rId75"/>
                </p:custDataLst>
              </p:nvPr>
            </p:nvSpPr>
            <p:spPr bwMode="auto">
              <a:xfrm>
                <a:off x="1632" y="2256"/>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00</a:t>
                </a:r>
              </a:p>
            </p:txBody>
          </p:sp>
        </p:grpSp>
        <p:sp>
          <p:nvSpPr>
            <p:cNvPr id="91" name="Text Box 65"/>
            <p:cNvSpPr txBox="1">
              <a:spLocks noChangeArrowheads="1"/>
            </p:cNvSpPr>
            <p:nvPr>
              <p:custDataLst>
                <p:tags r:id="rId71"/>
              </p:custDataLst>
            </p:nvPr>
          </p:nvSpPr>
          <p:spPr bwMode="auto">
            <a:xfrm>
              <a:off x="1581" y="1673"/>
              <a:ext cx="486" cy="407"/>
            </a:xfrm>
            <a:prstGeom prst="rect">
              <a:avLst/>
            </a:prstGeom>
            <a:noFill/>
            <a:ln w="25400">
              <a:noFill/>
              <a:miter lim="800000"/>
              <a:headEnd/>
              <a:tailEnd/>
            </a:ln>
          </p:spPr>
          <p:txBody>
            <a:bodyPr wrap="none">
              <a:spAutoFit/>
            </a:bodyPr>
            <a:lstStyle/>
            <a:p>
              <a:pPr algn="ctr">
                <a:lnSpc>
                  <a:spcPct val="100000"/>
                </a:lnSpc>
              </a:pPr>
              <a:r>
                <a:rPr lang="en-US" sz="1800" b="0" dirty="0">
                  <a:latin typeface="Calibri" panose="020F0502020204030204" pitchFamily="34" charset="0"/>
                  <a:cs typeface="Calibri" panose="020F0502020204030204" pitchFamily="34" charset="0"/>
                </a:rPr>
                <a:t>32-bit</a:t>
              </a:r>
            </a:p>
            <a:p>
              <a:pPr algn="ctr">
                <a:lnSpc>
                  <a:spcPct val="100000"/>
                </a:lnSpc>
              </a:pPr>
              <a:r>
                <a:rPr lang="en-US" sz="1800" b="0" dirty="0">
                  <a:solidFill>
                    <a:srgbClr val="FF0000"/>
                  </a:solidFill>
                  <a:latin typeface="Calibri" panose="020F0502020204030204" pitchFamily="34" charset="0"/>
                  <a:cs typeface="Calibri" panose="020F0502020204030204" pitchFamily="34" charset="0"/>
                </a:rPr>
                <a:t>SPARC</a:t>
              </a:r>
              <a:endParaRPr lang="en-US" sz="1800" b="0" dirty="0">
                <a:latin typeface="Calibri" panose="020F0502020204030204" pitchFamily="34" charset="0"/>
                <a:cs typeface="Calibri" panose="020F0502020204030204" pitchFamily="34" charset="0"/>
              </a:endParaRPr>
            </a:p>
          </p:txBody>
        </p:sp>
      </p:grpSp>
      <p:grpSp>
        <p:nvGrpSpPr>
          <p:cNvPr id="61" name="Group 59"/>
          <p:cNvGrpSpPr>
            <a:grpSpLocks/>
          </p:cNvGrpSpPr>
          <p:nvPr>
            <p:custDataLst>
              <p:tags r:id="rId14"/>
            </p:custDataLst>
          </p:nvPr>
        </p:nvGrpSpPr>
        <p:grpSpPr bwMode="auto">
          <a:xfrm>
            <a:off x="7659182" y="3477418"/>
            <a:ext cx="771526" cy="3059110"/>
            <a:chOff x="1581" y="1662"/>
            <a:chExt cx="486" cy="1927"/>
          </a:xfrm>
        </p:grpSpPr>
        <p:grpSp>
          <p:nvGrpSpPr>
            <p:cNvPr id="62" name="Group 60"/>
            <p:cNvGrpSpPr>
              <a:grpSpLocks/>
            </p:cNvGrpSpPr>
            <p:nvPr/>
          </p:nvGrpSpPr>
          <p:grpSpPr bwMode="auto">
            <a:xfrm>
              <a:off x="1632" y="2821"/>
              <a:ext cx="384" cy="768"/>
              <a:chOff x="1632" y="2821"/>
              <a:chExt cx="384" cy="768"/>
            </a:xfrm>
          </p:grpSpPr>
          <p:sp>
            <p:nvSpPr>
              <p:cNvPr id="64" name="Rectangle 61"/>
              <p:cNvSpPr>
                <a:spLocks noChangeArrowheads="1"/>
              </p:cNvSpPr>
              <p:nvPr>
                <p:custDataLst>
                  <p:tags r:id="rId67"/>
                </p:custDataLst>
              </p:nvPr>
            </p:nvSpPr>
            <p:spPr bwMode="auto">
              <a:xfrm>
                <a:off x="1632" y="3205"/>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30</a:t>
                </a:r>
              </a:p>
            </p:txBody>
          </p:sp>
          <p:sp>
            <p:nvSpPr>
              <p:cNvPr id="65" name="Rectangle 62"/>
              <p:cNvSpPr>
                <a:spLocks noChangeArrowheads="1"/>
              </p:cNvSpPr>
              <p:nvPr>
                <p:custDataLst>
                  <p:tags r:id="rId68"/>
                </p:custDataLst>
              </p:nvPr>
            </p:nvSpPr>
            <p:spPr bwMode="auto">
              <a:xfrm>
                <a:off x="1632" y="3397"/>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39</a:t>
                </a:r>
              </a:p>
            </p:txBody>
          </p:sp>
          <p:sp>
            <p:nvSpPr>
              <p:cNvPr id="66" name="Rectangle 63"/>
              <p:cNvSpPr>
                <a:spLocks noChangeArrowheads="1"/>
              </p:cNvSpPr>
              <p:nvPr>
                <p:custDataLst>
                  <p:tags r:id="rId69"/>
                </p:custDataLst>
              </p:nvPr>
            </p:nvSpPr>
            <p:spPr bwMode="auto">
              <a:xfrm>
                <a:off x="1632" y="2821"/>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00</a:t>
                </a:r>
              </a:p>
            </p:txBody>
          </p:sp>
          <p:sp>
            <p:nvSpPr>
              <p:cNvPr id="67" name="Rectangle 64"/>
              <p:cNvSpPr>
                <a:spLocks noChangeArrowheads="1"/>
              </p:cNvSpPr>
              <p:nvPr>
                <p:custDataLst>
                  <p:tags r:id="rId70"/>
                </p:custDataLst>
              </p:nvPr>
            </p:nvSpPr>
            <p:spPr bwMode="auto">
              <a:xfrm>
                <a:off x="1632" y="3013"/>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00</a:t>
                </a:r>
              </a:p>
            </p:txBody>
          </p:sp>
        </p:grpSp>
        <p:sp>
          <p:nvSpPr>
            <p:cNvPr id="63" name="Text Box 65"/>
            <p:cNvSpPr txBox="1">
              <a:spLocks noChangeArrowheads="1"/>
            </p:cNvSpPr>
            <p:nvPr>
              <p:custDataLst>
                <p:tags r:id="rId66"/>
              </p:custDataLst>
            </p:nvPr>
          </p:nvSpPr>
          <p:spPr bwMode="auto">
            <a:xfrm>
              <a:off x="1581" y="1662"/>
              <a:ext cx="486" cy="407"/>
            </a:xfrm>
            <a:prstGeom prst="rect">
              <a:avLst/>
            </a:prstGeom>
            <a:noFill/>
            <a:ln w="25400">
              <a:noFill/>
              <a:miter lim="800000"/>
              <a:headEnd/>
              <a:tailEnd/>
            </a:ln>
          </p:spPr>
          <p:txBody>
            <a:bodyPr wrap="none">
              <a:spAutoFit/>
            </a:bodyPr>
            <a:lstStyle/>
            <a:p>
              <a:pPr algn="ctr">
                <a:lnSpc>
                  <a:spcPct val="100000"/>
                </a:lnSpc>
              </a:pPr>
              <a:r>
                <a:rPr lang="en-US" sz="1800" b="0" dirty="0">
                  <a:latin typeface="Calibri" panose="020F0502020204030204" pitchFamily="34" charset="0"/>
                  <a:cs typeface="Calibri" panose="020F0502020204030204" pitchFamily="34" charset="0"/>
                </a:rPr>
                <a:t>64-bit</a:t>
              </a:r>
            </a:p>
            <a:p>
              <a:pPr algn="ctr">
                <a:lnSpc>
                  <a:spcPct val="100000"/>
                </a:lnSpc>
              </a:pPr>
              <a:r>
                <a:rPr lang="en-US" sz="1800" b="0" dirty="0">
                  <a:solidFill>
                    <a:srgbClr val="FF0000"/>
                  </a:solidFill>
                  <a:latin typeface="Calibri" panose="020F0502020204030204" pitchFamily="34" charset="0"/>
                  <a:cs typeface="Calibri" panose="020F0502020204030204" pitchFamily="34" charset="0"/>
                </a:rPr>
                <a:t>SPARC</a:t>
              </a:r>
              <a:endParaRPr lang="en-US" sz="1800" b="0" dirty="0">
                <a:latin typeface="Calibri" panose="020F0502020204030204" pitchFamily="34" charset="0"/>
                <a:cs typeface="Calibri" panose="020F0502020204030204" pitchFamily="34" charset="0"/>
              </a:endParaRPr>
            </a:p>
          </p:txBody>
        </p:sp>
      </p:grpSp>
      <p:grpSp>
        <p:nvGrpSpPr>
          <p:cNvPr id="68" name="Group 70"/>
          <p:cNvGrpSpPr>
            <a:grpSpLocks/>
          </p:cNvGrpSpPr>
          <p:nvPr>
            <p:custDataLst>
              <p:tags r:id="rId15"/>
            </p:custDataLst>
          </p:nvPr>
        </p:nvGrpSpPr>
        <p:grpSpPr bwMode="auto">
          <a:xfrm>
            <a:off x="7740146" y="4100688"/>
            <a:ext cx="609600" cy="1219200"/>
            <a:chOff x="4272" y="2832"/>
            <a:chExt cx="384" cy="768"/>
          </a:xfrm>
        </p:grpSpPr>
        <p:sp>
          <p:nvSpPr>
            <p:cNvPr id="69" name="Rectangle 8"/>
            <p:cNvSpPr>
              <a:spLocks noChangeArrowheads="1"/>
            </p:cNvSpPr>
            <p:nvPr>
              <p:custDataLst>
                <p:tags r:id="rId62"/>
              </p:custDataLst>
            </p:nvPr>
          </p:nvSpPr>
          <p:spPr bwMode="auto">
            <a:xfrm>
              <a:off x="4272" y="2832"/>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Roboto Regular" charset="0"/>
                  <a:cs typeface="Roboto Regular" charset="0"/>
                </a:rPr>
                <a:t>00</a:t>
              </a:r>
            </a:p>
          </p:txBody>
        </p:sp>
        <p:sp>
          <p:nvSpPr>
            <p:cNvPr id="70" name="Rectangle 9"/>
            <p:cNvSpPr>
              <a:spLocks noChangeArrowheads="1"/>
            </p:cNvSpPr>
            <p:nvPr>
              <p:custDataLst>
                <p:tags r:id="rId63"/>
              </p:custDataLst>
            </p:nvPr>
          </p:nvSpPr>
          <p:spPr bwMode="auto">
            <a:xfrm>
              <a:off x="4272" y="3024"/>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Roboto Regular" charset="0"/>
                  <a:cs typeface="Roboto Regular" charset="0"/>
                </a:rPr>
                <a:t>00</a:t>
              </a:r>
            </a:p>
          </p:txBody>
        </p:sp>
        <p:sp>
          <p:nvSpPr>
            <p:cNvPr id="71" name="Rectangle 10"/>
            <p:cNvSpPr>
              <a:spLocks noChangeArrowheads="1"/>
            </p:cNvSpPr>
            <p:nvPr>
              <p:custDataLst>
                <p:tags r:id="rId64"/>
              </p:custDataLst>
            </p:nvPr>
          </p:nvSpPr>
          <p:spPr bwMode="auto">
            <a:xfrm>
              <a:off x="4272" y="3216"/>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Roboto Regular" charset="0"/>
                  <a:cs typeface="Roboto Regular" charset="0"/>
                </a:rPr>
                <a:t>00</a:t>
              </a:r>
            </a:p>
          </p:txBody>
        </p:sp>
        <p:sp>
          <p:nvSpPr>
            <p:cNvPr id="72" name="Rectangle 11"/>
            <p:cNvSpPr>
              <a:spLocks noChangeArrowheads="1"/>
            </p:cNvSpPr>
            <p:nvPr>
              <p:custDataLst>
                <p:tags r:id="rId65"/>
              </p:custDataLst>
            </p:nvPr>
          </p:nvSpPr>
          <p:spPr bwMode="auto">
            <a:xfrm>
              <a:off x="4272" y="3408"/>
              <a:ext cx="384" cy="192"/>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dirty="0">
                  <a:latin typeface="Roboto Regular" charset="0"/>
                  <a:cs typeface="Roboto Regular" charset="0"/>
                </a:rPr>
                <a:t>00</a:t>
              </a:r>
            </a:p>
          </p:txBody>
        </p:sp>
      </p:grpSp>
      <p:grpSp>
        <p:nvGrpSpPr>
          <p:cNvPr id="73" name="Group 107"/>
          <p:cNvGrpSpPr>
            <a:grpSpLocks/>
          </p:cNvGrpSpPr>
          <p:nvPr>
            <p:custDataLst>
              <p:tags r:id="rId16"/>
            </p:custDataLst>
          </p:nvPr>
        </p:nvGrpSpPr>
        <p:grpSpPr bwMode="auto">
          <a:xfrm>
            <a:off x="7221104" y="4267992"/>
            <a:ext cx="474886" cy="2133600"/>
            <a:chOff x="3312" y="1968"/>
            <a:chExt cx="967" cy="1344"/>
          </a:xfrm>
        </p:grpSpPr>
        <p:sp>
          <p:nvSpPr>
            <p:cNvPr id="74" name="Line 90"/>
            <p:cNvSpPr>
              <a:spLocks noChangeShapeType="1"/>
            </p:cNvSpPr>
            <p:nvPr>
              <p:custDataLst>
                <p:tags r:id="rId58"/>
              </p:custDataLst>
            </p:nvPr>
          </p:nvSpPr>
          <p:spPr bwMode="auto">
            <a:xfrm>
              <a:off x="3312" y="2544"/>
              <a:ext cx="967" cy="768"/>
            </a:xfrm>
            <a:prstGeom prst="line">
              <a:avLst/>
            </a:prstGeom>
            <a:noFill/>
            <a:ln w="25400">
              <a:solidFill>
                <a:schemeClr val="tx1"/>
              </a:solidFill>
              <a:round/>
              <a:headEnd type="triangle" w="med" len="med"/>
              <a:tailEnd type="triangle" w="med" len="med"/>
            </a:ln>
          </p:spPr>
          <p:txBody>
            <a:bodyPr wrap="none" anchor="ctr"/>
            <a:lstStyle/>
            <a:p>
              <a:endParaRPr lang="en-US" sz="2000" b="0" dirty="0">
                <a:latin typeface="Roboto Regular" charset="0"/>
                <a:cs typeface="Roboto Regular" charset="0"/>
              </a:endParaRPr>
            </a:p>
          </p:txBody>
        </p:sp>
        <p:sp>
          <p:nvSpPr>
            <p:cNvPr id="75" name="Line 91"/>
            <p:cNvSpPr>
              <a:spLocks noChangeShapeType="1"/>
            </p:cNvSpPr>
            <p:nvPr>
              <p:custDataLst>
                <p:tags r:id="rId59"/>
              </p:custDataLst>
            </p:nvPr>
          </p:nvSpPr>
          <p:spPr bwMode="auto">
            <a:xfrm>
              <a:off x="3312" y="2160"/>
              <a:ext cx="967" cy="768"/>
            </a:xfrm>
            <a:prstGeom prst="line">
              <a:avLst/>
            </a:prstGeom>
            <a:noFill/>
            <a:ln w="25400">
              <a:solidFill>
                <a:schemeClr val="tx1"/>
              </a:solidFill>
              <a:round/>
              <a:headEnd type="triangle" w="med" len="med"/>
              <a:tailEnd type="triangle" w="med" len="med"/>
            </a:ln>
          </p:spPr>
          <p:txBody>
            <a:bodyPr wrap="none" anchor="ctr"/>
            <a:lstStyle/>
            <a:p>
              <a:endParaRPr lang="en-US" sz="2000" b="0" dirty="0">
                <a:latin typeface="Roboto Regular" charset="0"/>
                <a:cs typeface="Roboto Regular" charset="0"/>
              </a:endParaRPr>
            </a:p>
          </p:txBody>
        </p:sp>
        <p:sp>
          <p:nvSpPr>
            <p:cNvPr id="76" name="Line 92"/>
            <p:cNvSpPr>
              <a:spLocks noChangeShapeType="1"/>
            </p:cNvSpPr>
            <p:nvPr>
              <p:custDataLst>
                <p:tags r:id="rId60"/>
              </p:custDataLst>
            </p:nvPr>
          </p:nvSpPr>
          <p:spPr bwMode="auto">
            <a:xfrm>
              <a:off x="3312" y="2352"/>
              <a:ext cx="967" cy="768"/>
            </a:xfrm>
            <a:prstGeom prst="line">
              <a:avLst/>
            </a:prstGeom>
            <a:noFill/>
            <a:ln w="25400">
              <a:solidFill>
                <a:schemeClr val="tx1"/>
              </a:solidFill>
              <a:round/>
              <a:headEnd type="triangle" w="med" len="med"/>
              <a:tailEnd type="triangle" w="med" len="med"/>
            </a:ln>
          </p:spPr>
          <p:txBody>
            <a:bodyPr wrap="none" anchor="ctr"/>
            <a:lstStyle/>
            <a:p>
              <a:endParaRPr lang="en-US" sz="2000" b="0" dirty="0">
                <a:latin typeface="Roboto Regular" charset="0"/>
                <a:cs typeface="Roboto Regular" charset="0"/>
              </a:endParaRPr>
            </a:p>
          </p:txBody>
        </p:sp>
        <p:sp>
          <p:nvSpPr>
            <p:cNvPr id="77" name="Line 93"/>
            <p:cNvSpPr>
              <a:spLocks noChangeShapeType="1"/>
            </p:cNvSpPr>
            <p:nvPr>
              <p:custDataLst>
                <p:tags r:id="rId61"/>
              </p:custDataLst>
            </p:nvPr>
          </p:nvSpPr>
          <p:spPr bwMode="auto">
            <a:xfrm>
              <a:off x="3312" y="1968"/>
              <a:ext cx="967" cy="768"/>
            </a:xfrm>
            <a:prstGeom prst="line">
              <a:avLst/>
            </a:prstGeom>
            <a:noFill/>
            <a:ln w="25400">
              <a:solidFill>
                <a:schemeClr val="tx1"/>
              </a:solidFill>
              <a:round/>
              <a:headEnd type="triangle" w="med" len="med"/>
              <a:tailEnd type="triangle" w="med" len="med"/>
            </a:ln>
          </p:spPr>
          <p:txBody>
            <a:bodyPr wrap="none" anchor="ctr"/>
            <a:lstStyle/>
            <a:p>
              <a:endParaRPr lang="en-US" sz="2000" b="0" dirty="0">
                <a:latin typeface="Roboto Regular" charset="0"/>
                <a:cs typeface="Roboto Regular" charset="0"/>
              </a:endParaRPr>
            </a:p>
          </p:txBody>
        </p:sp>
      </p:grpSp>
      <p:sp>
        <p:nvSpPr>
          <p:cNvPr id="9" name="TextBox 8"/>
          <p:cNvSpPr txBox="1"/>
          <p:nvPr>
            <p:custDataLst>
              <p:tags r:id="rId17"/>
            </p:custDataLst>
          </p:nvPr>
        </p:nvSpPr>
        <p:spPr>
          <a:xfrm>
            <a:off x="451512" y="1952062"/>
            <a:ext cx="2800767" cy="707886"/>
          </a:xfrm>
          <a:prstGeom prst="rect">
            <a:avLst/>
          </a:prstGeom>
          <a:noFill/>
        </p:spPr>
        <p:txBody>
          <a:bodyPr wrap="none" rtlCol="0">
            <a:spAutoFit/>
          </a:bodyPr>
          <a:lstStyle/>
          <a:p>
            <a:pPr>
              <a:defRPr/>
            </a:pPr>
            <a:r>
              <a:rPr lang="en-US" sz="2000" dirty="0" err="1">
                <a:latin typeface="Courier New" panose="02070309020205020404" pitchFamily="49" charset="0"/>
                <a:cs typeface="Courier New" panose="02070309020205020404" pitchFamily="49" charset="0"/>
              </a:rPr>
              <a:t>int</a:t>
            </a:r>
            <a:r>
              <a:rPr lang="en-US" sz="2000" b="0" dirty="0">
                <a:latin typeface="Courier New" panose="02070309020205020404" pitchFamily="49" charset="0"/>
                <a:cs typeface="Courier New" panose="02070309020205020404" pitchFamily="49" charset="0"/>
              </a:rPr>
              <a:t> x = 12345;</a:t>
            </a:r>
          </a:p>
          <a:p>
            <a:pPr>
              <a:defRPr/>
            </a:pPr>
            <a:r>
              <a:rPr lang="en-US" sz="2000" b="0" dirty="0">
                <a:solidFill>
                  <a:schemeClr val="bg1">
                    <a:lumMod val="50000"/>
                  </a:schemeClr>
                </a:solidFill>
                <a:latin typeface="Courier New" panose="02070309020205020404" pitchFamily="49" charset="0"/>
                <a:cs typeface="Courier New" panose="02070309020205020404" pitchFamily="49" charset="0"/>
              </a:rPr>
              <a:t>// or x = 0x3039;</a:t>
            </a:r>
          </a:p>
        </p:txBody>
      </p:sp>
      <p:sp>
        <p:nvSpPr>
          <p:cNvPr id="10" name="TextBox 9"/>
          <p:cNvSpPr txBox="1"/>
          <p:nvPr>
            <p:custDataLst>
              <p:tags r:id="rId18"/>
            </p:custDataLst>
          </p:nvPr>
        </p:nvSpPr>
        <p:spPr>
          <a:xfrm>
            <a:off x="325376" y="3478861"/>
            <a:ext cx="3108543" cy="2985433"/>
          </a:xfrm>
          <a:prstGeom prst="rect">
            <a:avLst/>
          </a:prstGeom>
          <a:noFill/>
        </p:spPr>
        <p:txBody>
          <a:bodyPr wrap="none" rtlCol="0">
            <a:spAutoFit/>
          </a:bodyPr>
          <a:lstStyle/>
          <a:p>
            <a:pPr>
              <a:defRPr/>
            </a:pPr>
            <a:endParaRPr lang="en-US" sz="2000" b="0" dirty="0">
              <a:solidFill>
                <a:schemeClr val="bg1">
                  <a:lumMod val="65000"/>
                </a:schemeClr>
              </a:solidFill>
              <a:latin typeface="Anonymous Pro" panose="02060609030202000504" pitchFamily="49" charset="0"/>
            </a:endParaRPr>
          </a:p>
          <a:p>
            <a:pPr>
              <a:defRPr/>
            </a:pPr>
            <a:r>
              <a:rPr lang="en-US" sz="2000" dirty="0">
                <a:latin typeface="Courier New" panose="02070309020205020404" pitchFamily="49" charset="0"/>
                <a:cs typeface="Courier New" panose="02070309020205020404" pitchFamily="49" charset="0"/>
              </a:rPr>
              <a:t>long</a:t>
            </a:r>
            <a:r>
              <a:rPr lang="en-US" sz="2000" b="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int</a:t>
            </a:r>
            <a:r>
              <a:rPr lang="en-US" sz="2000" b="0" dirty="0">
                <a:latin typeface="Courier New" panose="02070309020205020404" pitchFamily="49" charset="0"/>
                <a:cs typeface="Courier New" panose="02070309020205020404" pitchFamily="49" charset="0"/>
              </a:rPr>
              <a:t> y = 12345;</a:t>
            </a:r>
          </a:p>
          <a:p>
            <a:pPr>
              <a:defRPr/>
            </a:pPr>
            <a:r>
              <a:rPr lang="en-US" sz="2000" b="0" dirty="0">
                <a:solidFill>
                  <a:schemeClr val="bg1">
                    <a:lumMod val="50000"/>
                  </a:schemeClr>
                </a:solidFill>
                <a:latin typeface="Courier New" panose="02070309020205020404" pitchFamily="49" charset="0"/>
                <a:cs typeface="Courier New" panose="02070309020205020404" pitchFamily="49" charset="0"/>
              </a:rPr>
              <a:t>// or y = 0x3039;</a:t>
            </a:r>
          </a:p>
          <a:p>
            <a:pPr>
              <a:defRPr/>
            </a:pPr>
            <a:endParaRPr lang="en-US" sz="2000" b="0" dirty="0">
              <a:solidFill>
                <a:schemeClr val="bg1">
                  <a:lumMod val="65000"/>
                </a:schemeClr>
              </a:solidFill>
              <a:latin typeface="Anonymous Pro" panose="02060609030202000504" pitchFamily="49" charset="0"/>
            </a:endParaRPr>
          </a:p>
          <a:p>
            <a:pPr>
              <a:defRPr/>
            </a:pPr>
            <a:endParaRPr lang="en-US" sz="2000" b="0" dirty="0">
              <a:solidFill>
                <a:schemeClr val="bg1">
                  <a:lumMod val="65000"/>
                </a:schemeClr>
              </a:solidFill>
              <a:latin typeface="Anonymous Pro" panose="02060609030202000504" pitchFamily="49" charset="0"/>
            </a:endParaRPr>
          </a:p>
          <a:p>
            <a:pPr>
              <a:defRPr/>
            </a:pPr>
            <a:endParaRPr lang="en-US" sz="2000" b="0" dirty="0">
              <a:solidFill>
                <a:schemeClr val="bg1">
                  <a:lumMod val="65000"/>
                </a:schemeClr>
              </a:solidFill>
              <a:latin typeface="Anonymous Pro" panose="02060609030202000504" pitchFamily="49" charset="0"/>
            </a:endParaRPr>
          </a:p>
          <a:p>
            <a:pPr>
              <a:defRPr/>
            </a:pPr>
            <a:r>
              <a:rPr lang="en-US" b="0" dirty="0">
                <a:latin typeface="Calibri" panose="020F0502020204030204" pitchFamily="34" charset="0"/>
                <a:cs typeface="Calibri" panose="020F0502020204030204" pitchFamily="34" charset="0"/>
              </a:rPr>
              <a:t>(A </a:t>
            </a:r>
            <a:r>
              <a:rPr lang="en-US" b="0" dirty="0">
                <a:latin typeface="Courier New" panose="02070309020205020404" pitchFamily="49" charset="0"/>
                <a:cs typeface="Courier New" panose="02070309020205020404" pitchFamily="49" charset="0"/>
              </a:rPr>
              <a:t>long</a:t>
            </a:r>
            <a:r>
              <a:rPr lang="en-US" b="0" dirty="0">
                <a:latin typeface="Calibri" panose="020F0502020204030204" pitchFamily="34" charset="0"/>
                <a:cs typeface="Calibri" panose="020F0502020204030204" pitchFamily="34" charset="0"/>
              </a:rPr>
              <a:t> </a:t>
            </a:r>
            <a:r>
              <a:rPr lang="en-US" b="0" dirty="0" err="1">
                <a:latin typeface="Courier New" panose="02070309020205020404" pitchFamily="49" charset="0"/>
                <a:cs typeface="Courier New" panose="02070309020205020404" pitchFamily="49" charset="0"/>
              </a:rPr>
              <a:t>int</a:t>
            </a:r>
            <a:r>
              <a:rPr lang="en-US" b="0" dirty="0">
                <a:latin typeface="Calibri" panose="020F0502020204030204" pitchFamily="34" charset="0"/>
                <a:cs typeface="Calibri" panose="020F0502020204030204" pitchFamily="34" charset="0"/>
              </a:rPr>
              <a:t> is </a:t>
            </a:r>
            <a:br>
              <a:rPr lang="en-US" b="0" dirty="0">
                <a:latin typeface="Calibri" panose="020F0502020204030204" pitchFamily="34" charset="0"/>
                <a:cs typeface="Calibri" panose="020F0502020204030204" pitchFamily="34" charset="0"/>
              </a:rPr>
            </a:br>
            <a:r>
              <a:rPr lang="en-US" b="0" dirty="0">
                <a:latin typeface="Calibri" panose="020F0502020204030204" pitchFamily="34" charset="0"/>
                <a:cs typeface="Calibri" panose="020F0502020204030204" pitchFamily="34" charset="0"/>
              </a:rPr>
              <a:t>the size of a word)</a:t>
            </a:r>
          </a:p>
          <a:p>
            <a:pPr>
              <a:defRPr/>
            </a:pPr>
            <a:endParaRPr lang="en-US" sz="2000" b="0" dirty="0">
              <a:solidFill>
                <a:schemeClr val="bg1">
                  <a:lumMod val="65000"/>
                </a:schemeClr>
              </a:solidFill>
              <a:latin typeface="Anonymous Pro" panose="02060609030202000504" pitchFamily="49" charset="0"/>
            </a:endParaRPr>
          </a:p>
        </p:txBody>
      </p:sp>
      <p:sp>
        <p:nvSpPr>
          <p:cNvPr id="103" name="Rectangle 4"/>
          <p:cNvSpPr>
            <a:spLocks noChangeArrowheads="1"/>
          </p:cNvSpPr>
          <p:nvPr>
            <p:custDataLst>
              <p:tags r:id="rId19"/>
            </p:custDataLst>
          </p:nvPr>
        </p:nvSpPr>
        <p:spPr bwMode="auto">
          <a:xfrm>
            <a:off x="5105400" y="1960270"/>
            <a:ext cx="609600" cy="304800"/>
          </a:xfrm>
          <a:prstGeom prst="rect">
            <a:avLst/>
          </a:prstGeom>
          <a:noFill/>
          <a:ln w="25400">
            <a:noFill/>
            <a:miter lim="800000"/>
            <a:headEnd/>
            <a:tailEnd/>
          </a:ln>
        </p:spPr>
        <p:txBody>
          <a:bodyPr wrap="none" anchor="ctr"/>
          <a:lstStyle/>
          <a:p>
            <a:pPr algn="ctr">
              <a:lnSpc>
                <a:spcPct val="100000"/>
              </a:lnSpc>
            </a:pPr>
            <a:r>
              <a:rPr lang="en-US" sz="1600" b="0" dirty="0">
                <a:solidFill>
                  <a:srgbClr val="4B2A85"/>
                </a:solidFill>
                <a:latin typeface="Calibri" panose="020F0502020204030204" pitchFamily="34" charset="0"/>
                <a:cs typeface="Calibri" panose="020F0502020204030204" pitchFamily="34" charset="0"/>
              </a:rPr>
              <a:t>0x00</a:t>
            </a:r>
          </a:p>
        </p:txBody>
      </p:sp>
      <p:sp>
        <p:nvSpPr>
          <p:cNvPr id="104" name="Rectangle 5"/>
          <p:cNvSpPr>
            <a:spLocks noChangeArrowheads="1"/>
          </p:cNvSpPr>
          <p:nvPr>
            <p:custDataLst>
              <p:tags r:id="rId20"/>
            </p:custDataLst>
          </p:nvPr>
        </p:nvSpPr>
        <p:spPr bwMode="auto">
          <a:xfrm>
            <a:off x="5105400" y="2265070"/>
            <a:ext cx="609600" cy="304800"/>
          </a:xfrm>
          <a:prstGeom prst="rect">
            <a:avLst/>
          </a:prstGeom>
          <a:noFill/>
          <a:ln w="25400">
            <a:noFill/>
            <a:miter lim="800000"/>
            <a:headEnd/>
            <a:tailEnd/>
          </a:ln>
        </p:spPr>
        <p:txBody>
          <a:bodyPr wrap="none" anchor="ctr"/>
          <a:lstStyle/>
          <a:p>
            <a:pPr algn="ctr">
              <a:lnSpc>
                <a:spcPct val="100000"/>
              </a:lnSpc>
            </a:pPr>
            <a:r>
              <a:rPr lang="en-US" sz="1600" b="0" dirty="0">
                <a:solidFill>
                  <a:srgbClr val="4B2A85"/>
                </a:solidFill>
                <a:latin typeface="Calibri" panose="020F0502020204030204" pitchFamily="34" charset="0"/>
                <a:cs typeface="Calibri" panose="020F0502020204030204" pitchFamily="34" charset="0"/>
              </a:rPr>
              <a:t>0x01</a:t>
            </a:r>
          </a:p>
        </p:txBody>
      </p:sp>
      <p:sp>
        <p:nvSpPr>
          <p:cNvPr id="105" name="Rectangle 6"/>
          <p:cNvSpPr>
            <a:spLocks noChangeArrowheads="1"/>
          </p:cNvSpPr>
          <p:nvPr>
            <p:custDataLst>
              <p:tags r:id="rId21"/>
            </p:custDataLst>
          </p:nvPr>
        </p:nvSpPr>
        <p:spPr bwMode="auto">
          <a:xfrm>
            <a:off x="5105400" y="2569870"/>
            <a:ext cx="609600" cy="304800"/>
          </a:xfrm>
          <a:prstGeom prst="rect">
            <a:avLst/>
          </a:prstGeom>
          <a:noFill/>
          <a:ln w="25400">
            <a:noFill/>
            <a:miter lim="800000"/>
            <a:headEnd/>
            <a:tailEnd/>
          </a:ln>
        </p:spPr>
        <p:txBody>
          <a:bodyPr wrap="none" anchor="ctr"/>
          <a:lstStyle/>
          <a:p>
            <a:pPr algn="ctr">
              <a:lnSpc>
                <a:spcPct val="100000"/>
              </a:lnSpc>
            </a:pPr>
            <a:r>
              <a:rPr lang="en-US" sz="1600" b="0" dirty="0">
                <a:solidFill>
                  <a:srgbClr val="4B2A85"/>
                </a:solidFill>
                <a:latin typeface="Calibri" panose="020F0502020204030204" pitchFamily="34" charset="0"/>
                <a:cs typeface="Calibri" panose="020F0502020204030204" pitchFamily="34" charset="0"/>
              </a:rPr>
              <a:t>0x02</a:t>
            </a:r>
          </a:p>
        </p:txBody>
      </p:sp>
      <p:sp>
        <p:nvSpPr>
          <p:cNvPr id="106" name="Rectangle 7"/>
          <p:cNvSpPr>
            <a:spLocks noChangeArrowheads="1"/>
          </p:cNvSpPr>
          <p:nvPr>
            <p:custDataLst>
              <p:tags r:id="rId22"/>
            </p:custDataLst>
          </p:nvPr>
        </p:nvSpPr>
        <p:spPr bwMode="auto">
          <a:xfrm>
            <a:off x="5105400" y="2874670"/>
            <a:ext cx="609600" cy="304800"/>
          </a:xfrm>
          <a:prstGeom prst="rect">
            <a:avLst/>
          </a:prstGeom>
          <a:noFill/>
          <a:ln w="25400">
            <a:noFill/>
            <a:miter lim="800000"/>
            <a:headEnd/>
            <a:tailEnd/>
          </a:ln>
        </p:spPr>
        <p:txBody>
          <a:bodyPr wrap="none" anchor="ctr"/>
          <a:lstStyle/>
          <a:p>
            <a:pPr algn="ctr">
              <a:lnSpc>
                <a:spcPct val="100000"/>
              </a:lnSpc>
            </a:pPr>
            <a:r>
              <a:rPr lang="en-US" sz="1600" b="0" dirty="0">
                <a:solidFill>
                  <a:srgbClr val="4B2A85"/>
                </a:solidFill>
                <a:latin typeface="Calibri" panose="020F0502020204030204" pitchFamily="34" charset="0"/>
                <a:cs typeface="Calibri" panose="020F0502020204030204" pitchFamily="34" charset="0"/>
              </a:rPr>
              <a:t>0x03</a:t>
            </a:r>
          </a:p>
        </p:txBody>
      </p:sp>
      <p:sp>
        <p:nvSpPr>
          <p:cNvPr id="107" name="Rectangle 4"/>
          <p:cNvSpPr>
            <a:spLocks noChangeArrowheads="1"/>
          </p:cNvSpPr>
          <p:nvPr>
            <p:custDataLst>
              <p:tags r:id="rId23"/>
            </p:custDataLst>
          </p:nvPr>
        </p:nvSpPr>
        <p:spPr bwMode="auto">
          <a:xfrm>
            <a:off x="8001000" y="1961719"/>
            <a:ext cx="609600" cy="304800"/>
          </a:xfrm>
          <a:prstGeom prst="rect">
            <a:avLst/>
          </a:prstGeom>
          <a:noFill/>
          <a:ln w="25400">
            <a:noFill/>
            <a:miter lim="800000"/>
            <a:headEnd/>
            <a:tailEnd/>
          </a:ln>
        </p:spPr>
        <p:txBody>
          <a:bodyPr wrap="none" anchor="ctr"/>
          <a:lstStyle/>
          <a:p>
            <a:pPr algn="ctr">
              <a:lnSpc>
                <a:spcPct val="100000"/>
              </a:lnSpc>
            </a:pPr>
            <a:r>
              <a:rPr lang="en-US" sz="1600" b="0" dirty="0">
                <a:solidFill>
                  <a:srgbClr val="4B2A85"/>
                </a:solidFill>
                <a:latin typeface="Calibri" panose="020F0502020204030204" pitchFamily="34" charset="0"/>
                <a:cs typeface="Calibri" panose="020F0502020204030204" pitchFamily="34" charset="0"/>
              </a:rPr>
              <a:t>0x00</a:t>
            </a:r>
          </a:p>
        </p:txBody>
      </p:sp>
      <p:sp>
        <p:nvSpPr>
          <p:cNvPr id="108" name="Rectangle 5"/>
          <p:cNvSpPr>
            <a:spLocks noChangeArrowheads="1"/>
          </p:cNvSpPr>
          <p:nvPr>
            <p:custDataLst>
              <p:tags r:id="rId24"/>
            </p:custDataLst>
          </p:nvPr>
        </p:nvSpPr>
        <p:spPr bwMode="auto">
          <a:xfrm>
            <a:off x="8001000" y="2250046"/>
            <a:ext cx="609600" cy="304800"/>
          </a:xfrm>
          <a:prstGeom prst="rect">
            <a:avLst/>
          </a:prstGeom>
          <a:noFill/>
          <a:ln w="25400">
            <a:noFill/>
            <a:miter lim="800000"/>
            <a:headEnd/>
            <a:tailEnd/>
          </a:ln>
        </p:spPr>
        <p:txBody>
          <a:bodyPr wrap="none" anchor="ctr"/>
          <a:lstStyle/>
          <a:p>
            <a:pPr algn="ctr">
              <a:lnSpc>
                <a:spcPct val="100000"/>
              </a:lnSpc>
            </a:pPr>
            <a:r>
              <a:rPr lang="en-US" sz="1600" b="0" dirty="0">
                <a:solidFill>
                  <a:srgbClr val="4B2A85"/>
                </a:solidFill>
                <a:latin typeface="Calibri" panose="020F0502020204030204" pitchFamily="34" charset="0"/>
                <a:cs typeface="Calibri" panose="020F0502020204030204" pitchFamily="34" charset="0"/>
              </a:rPr>
              <a:t>0x01</a:t>
            </a:r>
          </a:p>
        </p:txBody>
      </p:sp>
      <p:sp>
        <p:nvSpPr>
          <p:cNvPr id="109" name="Rectangle 6"/>
          <p:cNvSpPr>
            <a:spLocks noChangeArrowheads="1"/>
          </p:cNvSpPr>
          <p:nvPr>
            <p:custDataLst>
              <p:tags r:id="rId25"/>
            </p:custDataLst>
          </p:nvPr>
        </p:nvSpPr>
        <p:spPr bwMode="auto">
          <a:xfrm>
            <a:off x="8001000" y="2571319"/>
            <a:ext cx="609600" cy="304800"/>
          </a:xfrm>
          <a:prstGeom prst="rect">
            <a:avLst/>
          </a:prstGeom>
          <a:noFill/>
          <a:ln w="25400">
            <a:noFill/>
            <a:miter lim="800000"/>
            <a:headEnd/>
            <a:tailEnd/>
          </a:ln>
        </p:spPr>
        <p:txBody>
          <a:bodyPr wrap="none" anchor="ctr"/>
          <a:lstStyle/>
          <a:p>
            <a:pPr algn="ctr">
              <a:lnSpc>
                <a:spcPct val="100000"/>
              </a:lnSpc>
            </a:pPr>
            <a:r>
              <a:rPr lang="en-US" sz="1600" b="0" dirty="0">
                <a:solidFill>
                  <a:srgbClr val="4B2A85"/>
                </a:solidFill>
                <a:latin typeface="Calibri" panose="020F0502020204030204" pitchFamily="34" charset="0"/>
                <a:cs typeface="Calibri" panose="020F0502020204030204" pitchFamily="34" charset="0"/>
              </a:rPr>
              <a:t>0x02</a:t>
            </a:r>
          </a:p>
        </p:txBody>
      </p:sp>
      <p:sp>
        <p:nvSpPr>
          <p:cNvPr id="110" name="Rectangle 7"/>
          <p:cNvSpPr>
            <a:spLocks noChangeArrowheads="1"/>
          </p:cNvSpPr>
          <p:nvPr>
            <p:custDataLst>
              <p:tags r:id="rId26"/>
            </p:custDataLst>
          </p:nvPr>
        </p:nvSpPr>
        <p:spPr bwMode="auto">
          <a:xfrm>
            <a:off x="8001000" y="2876119"/>
            <a:ext cx="609600" cy="304800"/>
          </a:xfrm>
          <a:prstGeom prst="rect">
            <a:avLst/>
          </a:prstGeom>
          <a:noFill/>
          <a:ln w="25400">
            <a:noFill/>
            <a:miter lim="800000"/>
            <a:headEnd/>
            <a:tailEnd/>
          </a:ln>
        </p:spPr>
        <p:txBody>
          <a:bodyPr wrap="none" anchor="ctr"/>
          <a:lstStyle/>
          <a:p>
            <a:pPr algn="ctr">
              <a:lnSpc>
                <a:spcPct val="100000"/>
              </a:lnSpc>
            </a:pPr>
            <a:r>
              <a:rPr lang="en-US" sz="1600" b="0" dirty="0">
                <a:solidFill>
                  <a:srgbClr val="4B2A85"/>
                </a:solidFill>
                <a:latin typeface="Calibri" panose="020F0502020204030204" pitchFamily="34" charset="0"/>
                <a:cs typeface="Calibri" panose="020F0502020204030204" pitchFamily="34" charset="0"/>
              </a:rPr>
              <a:t>0x03</a:t>
            </a:r>
          </a:p>
        </p:txBody>
      </p:sp>
      <p:cxnSp>
        <p:nvCxnSpPr>
          <p:cNvPr id="16" name="Straight Connector 15"/>
          <p:cNvCxnSpPr/>
          <p:nvPr>
            <p:custDataLst>
              <p:tags r:id="rId27"/>
            </p:custDataLst>
          </p:nvPr>
        </p:nvCxnSpPr>
        <p:spPr bwMode="auto">
          <a:xfrm>
            <a:off x="451512" y="3350528"/>
            <a:ext cx="8294026" cy="0"/>
          </a:xfrm>
          <a:prstGeom prst="line">
            <a:avLst/>
          </a:prstGeom>
          <a:noFill/>
          <a:ln w="25400" cap="flat" cmpd="sng" algn="ctr">
            <a:solidFill>
              <a:srgbClr val="4B2A85"/>
            </a:solidFill>
            <a:prstDash val="solid"/>
            <a:round/>
            <a:headEnd type="none" w="med" len="med"/>
            <a:tailEnd type="none" w="med" len="med"/>
          </a:ln>
          <a:effectLst/>
        </p:spPr>
      </p:cxnSp>
      <p:grpSp>
        <p:nvGrpSpPr>
          <p:cNvPr id="22" name="Group 21"/>
          <p:cNvGrpSpPr/>
          <p:nvPr>
            <p:custDataLst>
              <p:tags r:id="rId28"/>
            </p:custDataLst>
          </p:nvPr>
        </p:nvGrpSpPr>
        <p:grpSpPr>
          <a:xfrm>
            <a:off x="3200400" y="4087157"/>
            <a:ext cx="609600" cy="1219200"/>
            <a:chOff x="3455905" y="4101944"/>
            <a:chExt cx="609600" cy="1219200"/>
          </a:xfrm>
        </p:grpSpPr>
        <p:sp>
          <p:nvSpPr>
            <p:cNvPr id="111" name="Rectangle 4"/>
            <p:cNvSpPr>
              <a:spLocks noChangeArrowheads="1"/>
            </p:cNvSpPr>
            <p:nvPr>
              <p:custDataLst>
                <p:tags r:id="rId54"/>
              </p:custDataLst>
            </p:nvPr>
          </p:nvSpPr>
          <p:spPr bwMode="auto">
            <a:xfrm>
              <a:off x="3455905" y="4101944"/>
              <a:ext cx="609600" cy="304800"/>
            </a:xfrm>
            <a:prstGeom prst="rect">
              <a:avLst/>
            </a:prstGeom>
            <a:noFill/>
            <a:ln w="25400">
              <a:noFill/>
              <a:miter lim="800000"/>
              <a:headEnd/>
              <a:tailEnd/>
            </a:ln>
          </p:spPr>
          <p:txBody>
            <a:bodyPr wrap="none" anchor="ctr"/>
            <a:lstStyle/>
            <a:p>
              <a:pPr algn="ctr">
                <a:lnSpc>
                  <a:spcPct val="100000"/>
                </a:lnSpc>
              </a:pPr>
              <a:r>
                <a:rPr lang="en-US" sz="1600" b="0" dirty="0">
                  <a:solidFill>
                    <a:srgbClr val="4B2A85"/>
                  </a:solidFill>
                  <a:latin typeface="Calibri" panose="020F0502020204030204" pitchFamily="34" charset="0"/>
                  <a:cs typeface="Calibri" panose="020F0502020204030204" pitchFamily="34" charset="0"/>
                </a:rPr>
                <a:t>0x00</a:t>
              </a:r>
              <a:endParaRPr lang="en-US" sz="1800" b="0" dirty="0">
                <a:solidFill>
                  <a:srgbClr val="4B2A85"/>
                </a:solidFill>
                <a:latin typeface="Calibri" panose="020F0502020204030204" pitchFamily="34" charset="0"/>
                <a:cs typeface="Calibri" panose="020F0502020204030204" pitchFamily="34" charset="0"/>
              </a:endParaRPr>
            </a:p>
          </p:txBody>
        </p:sp>
        <p:sp>
          <p:nvSpPr>
            <p:cNvPr id="112" name="Rectangle 5"/>
            <p:cNvSpPr>
              <a:spLocks noChangeArrowheads="1"/>
            </p:cNvSpPr>
            <p:nvPr>
              <p:custDataLst>
                <p:tags r:id="rId55"/>
              </p:custDataLst>
            </p:nvPr>
          </p:nvSpPr>
          <p:spPr bwMode="auto">
            <a:xfrm>
              <a:off x="3455905" y="4406744"/>
              <a:ext cx="609600" cy="304800"/>
            </a:xfrm>
            <a:prstGeom prst="rect">
              <a:avLst/>
            </a:prstGeom>
            <a:noFill/>
            <a:ln w="25400">
              <a:noFill/>
              <a:miter lim="800000"/>
              <a:headEnd/>
              <a:tailEnd/>
            </a:ln>
          </p:spPr>
          <p:txBody>
            <a:bodyPr wrap="none" anchor="ctr"/>
            <a:lstStyle/>
            <a:p>
              <a:pPr algn="ctr">
                <a:lnSpc>
                  <a:spcPct val="100000"/>
                </a:lnSpc>
              </a:pPr>
              <a:r>
                <a:rPr lang="en-US" sz="1600" b="0" dirty="0">
                  <a:solidFill>
                    <a:srgbClr val="4B2A85"/>
                  </a:solidFill>
                  <a:latin typeface="Calibri" panose="020F0502020204030204" pitchFamily="34" charset="0"/>
                  <a:cs typeface="Calibri" panose="020F0502020204030204" pitchFamily="34" charset="0"/>
                </a:rPr>
                <a:t>0x01</a:t>
              </a:r>
              <a:endParaRPr lang="en-US" sz="1800" b="0" dirty="0">
                <a:solidFill>
                  <a:srgbClr val="4B2A85"/>
                </a:solidFill>
                <a:latin typeface="Calibri" panose="020F0502020204030204" pitchFamily="34" charset="0"/>
                <a:cs typeface="Calibri" panose="020F0502020204030204" pitchFamily="34" charset="0"/>
              </a:endParaRPr>
            </a:p>
          </p:txBody>
        </p:sp>
        <p:sp>
          <p:nvSpPr>
            <p:cNvPr id="113" name="Rectangle 6"/>
            <p:cNvSpPr>
              <a:spLocks noChangeArrowheads="1"/>
            </p:cNvSpPr>
            <p:nvPr>
              <p:custDataLst>
                <p:tags r:id="rId56"/>
              </p:custDataLst>
            </p:nvPr>
          </p:nvSpPr>
          <p:spPr bwMode="auto">
            <a:xfrm>
              <a:off x="3455905" y="4711544"/>
              <a:ext cx="609600" cy="304800"/>
            </a:xfrm>
            <a:prstGeom prst="rect">
              <a:avLst/>
            </a:prstGeom>
            <a:noFill/>
            <a:ln w="25400">
              <a:noFill/>
              <a:miter lim="800000"/>
              <a:headEnd/>
              <a:tailEnd/>
            </a:ln>
          </p:spPr>
          <p:txBody>
            <a:bodyPr wrap="none" anchor="ctr"/>
            <a:lstStyle/>
            <a:p>
              <a:pPr algn="ctr">
                <a:lnSpc>
                  <a:spcPct val="100000"/>
                </a:lnSpc>
              </a:pPr>
              <a:r>
                <a:rPr lang="en-US" sz="1600" b="0" dirty="0">
                  <a:solidFill>
                    <a:srgbClr val="4B2A85"/>
                  </a:solidFill>
                  <a:latin typeface="Calibri" panose="020F0502020204030204" pitchFamily="34" charset="0"/>
                  <a:cs typeface="Calibri" panose="020F0502020204030204" pitchFamily="34" charset="0"/>
                </a:rPr>
                <a:t>0x02</a:t>
              </a:r>
              <a:endParaRPr lang="en-US" sz="1800" b="0" dirty="0">
                <a:solidFill>
                  <a:srgbClr val="4B2A85"/>
                </a:solidFill>
                <a:latin typeface="Calibri" panose="020F0502020204030204" pitchFamily="34" charset="0"/>
                <a:cs typeface="Calibri" panose="020F0502020204030204" pitchFamily="34" charset="0"/>
              </a:endParaRPr>
            </a:p>
          </p:txBody>
        </p:sp>
        <p:sp>
          <p:nvSpPr>
            <p:cNvPr id="114" name="Rectangle 7"/>
            <p:cNvSpPr>
              <a:spLocks noChangeArrowheads="1"/>
            </p:cNvSpPr>
            <p:nvPr>
              <p:custDataLst>
                <p:tags r:id="rId57"/>
              </p:custDataLst>
            </p:nvPr>
          </p:nvSpPr>
          <p:spPr bwMode="auto">
            <a:xfrm>
              <a:off x="3455905" y="5016344"/>
              <a:ext cx="609600" cy="304800"/>
            </a:xfrm>
            <a:prstGeom prst="rect">
              <a:avLst/>
            </a:prstGeom>
            <a:noFill/>
            <a:ln w="25400">
              <a:noFill/>
              <a:miter lim="800000"/>
              <a:headEnd/>
              <a:tailEnd/>
            </a:ln>
          </p:spPr>
          <p:txBody>
            <a:bodyPr wrap="none" anchor="ctr"/>
            <a:lstStyle/>
            <a:p>
              <a:pPr algn="ctr">
                <a:lnSpc>
                  <a:spcPct val="100000"/>
                </a:lnSpc>
              </a:pPr>
              <a:r>
                <a:rPr lang="en-US" sz="1600" b="0" dirty="0">
                  <a:solidFill>
                    <a:srgbClr val="4B2A85"/>
                  </a:solidFill>
                  <a:latin typeface="Calibri" panose="020F0502020204030204" pitchFamily="34" charset="0"/>
                  <a:cs typeface="Calibri" panose="020F0502020204030204" pitchFamily="34" charset="0"/>
                </a:rPr>
                <a:t>0x03</a:t>
              </a:r>
              <a:endParaRPr lang="en-US" sz="1800" b="0" dirty="0">
                <a:solidFill>
                  <a:srgbClr val="4B2A85"/>
                </a:solidFill>
                <a:latin typeface="Calibri" panose="020F0502020204030204" pitchFamily="34" charset="0"/>
                <a:cs typeface="Calibri" panose="020F0502020204030204" pitchFamily="34" charset="0"/>
              </a:endParaRPr>
            </a:p>
          </p:txBody>
        </p:sp>
      </p:grpSp>
      <p:grpSp>
        <p:nvGrpSpPr>
          <p:cNvPr id="119" name="Group 118"/>
          <p:cNvGrpSpPr/>
          <p:nvPr>
            <p:custDataLst>
              <p:tags r:id="rId29"/>
            </p:custDataLst>
          </p:nvPr>
        </p:nvGrpSpPr>
        <p:grpSpPr>
          <a:xfrm>
            <a:off x="6054240" y="4129882"/>
            <a:ext cx="609600" cy="1219200"/>
            <a:chOff x="3501376" y="4101944"/>
            <a:chExt cx="609600" cy="1219200"/>
          </a:xfrm>
        </p:grpSpPr>
        <p:sp>
          <p:nvSpPr>
            <p:cNvPr id="120" name="Rectangle 4"/>
            <p:cNvSpPr>
              <a:spLocks noChangeArrowheads="1"/>
            </p:cNvSpPr>
            <p:nvPr>
              <p:custDataLst>
                <p:tags r:id="rId50"/>
              </p:custDataLst>
            </p:nvPr>
          </p:nvSpPr>
          <p:spPr bwMode="auto">
            <a:xfrm>
              <a:off x="3501376" y="4101944"/>
              <a:ext cx="609600" cy="304800"/>
            </a:xfrm>
            <a:prstGeom prst="rect">
              <a:avLst/>
            </a:prstGeom>
            <a:noFill/>
            <a:ln w="25400">
              <a:noFill/>
              <a:miter lim="800000"/>
              <a:headEnd/>
              <a:tailEnd/>
            </a:ln>
          </p:spPr>
          <p:txBody>
            <a:bodyPr wrap="none" anchor="ctr"/>
            <a:lstStyle/>
            <a:p>
              <a:pPr algn="ctr">
                <a:lnSpc>
                  <a:spcPct val="100000"/>
                </a:lnSpc>
              </a:pPr>
              <a:r>
                <a:rPr lang="en-US" sz="1600" b="0" dirty="0">
                  <a:solidFill>
                    <a:srgbClr val="4B2A85"/>
                  </a:solidFill>
                  <a:latin typeface="Calibri" panose="020F0502020204030204" pitchFamily="34" charset="0"/>
                  <a:cs typeface="Calibri" panose="020F0502020204030204" pitchFamily="34" charset="0"/>
                </a:rPr>
                <a:t>0x00</a:t>
              </a:r>
              <a:endParaRPr lang="en-US" sz="1800" b="0" dirty="0">
                <a:solidFill>
                  <a:srgbClr val="4B2A85"/>
                </a:solidFill>
                <a:latin typeface="Calibri" panose="020F0502020204030204" pitchFamily="34" charset="0"/>
                <a:cs typeface="Calibri" panose="020F0502020204030204" pitchFamily="34" charset="0"/>
              </a:endParaRPr>
            </a:p>
          </p:txBody>
        </p:sp>
        <p:sp>
          <p:nvSpPr>
            <p:cNvPr id="121" name="Rectangle 5"/>
            <p:cNvSpPr>
              <a:spLocks noChangeArrowheads="1"/>
            </p:cNvSpPr>
            <p:nvPr>
              <p:custDataLst>
                <p:tags r:id="rId51"/>
              </p:custDataLst>
            </p:nvPr>
          </p:nvSpPr>
          <p:spPr bwMode="auto">
            <a:xfrm>
              <a:off x="3501376" y="4406744"/>
              <a:ext cx="609600" cy="304800"/>
            </a:xfrm>
            <a:prstGeom prst="rect">
              <a:avLst/>
            </a:prstGeom>
            <a:noFill/>
            <a:ln w="25400">
              <a:noFill/>
              <a:miter lim="800000"/>
              <a:headEnd/>
              <a:tailEnd/>
            </a:ln>
          </p:spPr>
          <p:txBody>
            <a:bodyPr wrap="none" anchor="ctr"/>
            <a:lstStyle/>
            <a:p>
              <a:pPr algn="ctr">
                <a:lnSpc>
                  <a:spcPct val="100000"/>
                </a:lnSpc>
              </a:pPr>
              <a:r>
                <a:rPr lang="en-US" sz="1600" b="0" dirty="0">
                  <a:solidFill>
                    <a:srgbClr val="4B2A85"/>
                  </a:solidFill>
                  <a:latin typeface="Calibri" panose="020F0502020204030204" pitchFamily="34" charset="0"/>
                  <a:cs typeface="Calibri" panose="020F0502020204030204" pitchFamily="34" charset="0"/>
                </a:rPr>
                <a:t>0x01</a:t>
              </a:r>
              <a:endParaRPr lang="en-US" sz="1800" b="0" dirty="0">
                <a:solidFill>
                  <a:srgbClr val="4B2A85"/>
                </a:solidFill>
                <a:latin typeface="Calibri" panose="020F0502020204030204" pitchFamily="34" charset="0"/>
                <a:cs typeface="Calibri" panose="020F0502020204030204" pitchFamily="34" charset="0"/>
              </a:endParaRPr>
            </a:p>
          </p:txBody>
        </p:sp>
        <p:sp>
          <p:nvSpPr>
            <p:cNvPr id="122" name="Rectangle 6"/>
            <p:cNvSpPr>
              <a:spLocks noChangeArrowheads="1"/>
            </p:cNvSpPr>
            <p:nvPr>
              <p:custDataLst>
                <p:tags r:id="rId52"/>
              </p:custDataLst>
            </p:nvPr>
          </p:nvSpPr>
          <p:spPr bwMode="auto">
            <a:xfrm>
              <a:off x="3501376" y="4711544"/>
              <a:ext cx="609600" cy="304800"/>
            </a:xfrm>
            <a:prstGeom prst="rect">
              <a:avLst/>
            </a:prstGeom>
            <a:noFill/>
            <a:ln w="25400">
              <a:noFill/>
              <a:miter lim="800000"/>
              <a:headEnd/>
              <a:tailEnd/>
            </a:ln>
          </p:spPr>
          <p:txBody>
            <a:bodyPr wrap="none" anchor="ctr"/>
            <a:lstStyle/>
            <a:p>
              <a:pPr algn="ctr">
                <a:lnSpc>
                  <a:spcPct val="100000"/>
                </a:lnSpc>
              </a:pPr>
              <a:r>
                <a:rPr lang="en-US" sz="1600" b="0" dirty="0">
                  <a:solidFill>
                    <a:srgbClr val="4B2A85"/>
                  </a:solidFill>
                  <a:latin typeface="Calibri" panose="020F0502020204030204" pitchFamily="34" charset="0"/>
                  <a:cs typeface="Calibri" panose="020F0502020204030204" pitchFamily="34" charset="0"/>
                </a:rPr>
                <a:t>0x02</a:t>
              </a:r>
              <a:endParaRPr lang="en-US" sz="1800" b="0" dirty="0">
                <a:solidFill>
                  <a:srgbClr val="4B2A85"/>
                </a:solidFill>
                <a:latin typeface="Calibri" panose="020F0502020204030204" pitchFamily="34" charset="0"/>
                <a:cs typeface="Calibri" panose="020F0502020204030204" pitchFamily="34" charset="0"/>
              </a:endParaRPr>
            </a:p>
          </p:txBody>
        </p:sp>
        <p:sp>
          <p:nvSpPr>
            <p:cNvPr id="123" name="Rectangle 7"/>
            <p:cNvSpPr>
              <a:spLocks noChangeArrowheads="1"/>
            </p:cNvSpPr>
            <p:nvPr>
              <p:custDataLst>
                <p:tags r:id="rId53"/>
              </p:custDataLst>
            </p:nvPr>
          </p:nvSpPr>
          <p:spPr bwMode="auto">
            <a:xfrm>
              <a:off x="3501376" y="5016344"/>
              <a:ext cx="609600" cy="304800"/>
            </a:xfrm>
            <a:prstGeom prst="rect">
              <a:avLst/>
            </a:prstGeom>
            <a:noFill/>
            <a:ln w="25400">
              <a:noFill/>
              <a:miter lim="800000"/>
              <a:headEnd/>
              <a:tailEnd/>
            </a:ln>
          </p:spPr>
          <p:txBody>
            <a:bodyPr wrap="none" anchor="ctr"/>
            <a:lstStyle/>
            <a:p>
              <a:pPr algn="ctr">
                <a:lnSpc>
                  <a:spcPct val="100000"/>
                </a:lnSpc>
              </a:pPr>
              <a:r>
                <a:rPr lang="en-US" sz="1600" b="0" dirty="0">
                  <a:solidFill>
                    <a:srgbClr val="4B2A85"/>
                  </a:solidFill>
                  <a:latin typeface="Calibri" panose="020F0502020204030204" pitchFamily="34" charset="0"/>
                  <a:cs typeface="Calibri" panose="020F0502020204030204" pitchFamily="34" charset="0"/>
                </a:rPr>
                <a:t>0x03</a:t>
              </a:r>
              <a:endParaRPr lang="en-US" sz="1800" b="0" dirty="0">
                <a:solidFill>
                  <a:srgbClr val="4B2A85"/>
                </a:solidFill>
                <a:latin typeface="Calibri" panose="020F0502020204030204" pitchFamily="34" charset="0"/>
                <a:cs typeface="Calibri" panose="020F0502020204030204" pitchFamily="34" charset="0"/>
              </a:endParaRPr>
            </a:p>
          </p:txBody>
        </p:sp>
      </p:grpSp>
      <p:grpSp>
        <p:nvGrpSpPr>
          <p:cNvPr id="124" name="Group 123"/>
          <p:cNvGrpSpPr/>
          <p:nvPr>
            <p:custDataLst>
              <p:tags r:id="rId30"/>
            </p:custDataLst>
          </p:nvPr>
        </p:nvGrpSpPr>
        <p:grpSpPr>
          <a:xfrm>
            <a:off x="8297408" y="4087157"/>
            <a:ext cx="609600" cy="1219200"/>
            <a:chOff x="3419488" y="4101944"/>
            <a:chExt cx="609600" cy="1219200"/>
          </a:xfrm>
        </p:grpSpPr>
        <p:sp>
          <p:nvSpPr>
            <p:cNvPr id="125" name="Rectangle 4"/>
            <p:cNvSpPr>
              <a:spLocks noChangeArrowheads="1"/>
            </p:cNvSpPr>
            <p:nvPr>
              <p:custDataLst>
                <p:tags r:id="rId46"/>
              </p:custDataLst>
            </p:nvPr>
          </p:nvSpPr>
          <p:spPr bwMode="auto">
            <a:xfrm>
              <a:off x="3419488" y="4101944"/>
              <a:ext cx="609600" cy="304800"/>
            </a:xfrm>
            <a:prstGeom prst="rect">
              <a:avLst/>
            </a:prstGeom>
            <a:noFill/>
            <a:ln w="25400">
              <a:noFill/>
              <a:miter lim="800000"/>
              <a:headEnd/>
              <a:tailEnd/>
            </a:ln>
          </p:spPr>
          <p:txBody>
            <a:bodyPr wrap="none" anchor="ctr"/>
            <a:lstStyle/>
            <a:p>
              <a:pPr algn="ctr">
                <a:lnSpc>
                  <a:spcPct val="100000"/>
                </a:lnSpc>
              </a:pPr>
              <a:r>
                <a:rPr lang="en-US" sz="1600" b="0" dirty="0">
                  <a:solidFill>
                    <a:srgbClr val="4B2A85"/>
                  </a:solidFill>
                  <a:latin typeface="Calibri" panose="020F0502020204030204" pitchFamily="34" charset="0"/>
                  <a:cs typeface="Calibri" panose="020F0502020204030204" pitchFamily="34" charset="0"/>
                </a:rPr>
                <a:t>0x00</a:t>
              </a:r>
              <a:endParaRPr lang="en-US" sz="1800" b="0" dirty="0">
                <a:solidFill>
                  <a:srgbClr val="4B2A85"/>
                </a:solidFill>
                <a:latin typeface="Calibri" panose="020F0502020204030204" pitchFamily="34" charset="0"/>
                <a:cs typeface="Calibri" panose="020F0502020204030204" pitchFamily="34" charset="0"/>
              </a:endParaRPr>
            </a:p>
          </p:txBody>
        </p:sp>
        <p:sp>
          <p:nvSpPr>
            <p:cNvPr id="126" name="Rectangle 5"/>
            <p:cNvSpPr>
              <a:spLocks noChangeArrowheads="1"/>
            </p:cNvSpPr>
            <p:nvPr>
              <p:custDataLst>
                <p:tags r:id="rId47"/>
              </p:custDataLst>
            </p:nvPr>
          </p:nvSpPr>
          <p:spPr bwMode="auto">
            <a:xfrm>
              <a:off x="3419488" y="4406744"/>
              <a:ext cx="609600" cy="304800"/>
            </a:xfrm>
            <a:prstGeom prst="rect">
              <a:avLst/>
            </a:prstGeom>
            <a:noFill/>
            <a:ln w="25400">
              <a:noFill/>
              <a:miter lim="800000"/>
              <a:headEnd/>
              <a:tailEnd/>
            </a:ln>
          </p:spPr>
          <p:txBody>
            <a:bodyPr wrap="none" anchor="ctr"/>
            <a:lstStyle/>
            <a:p>
              <a:pPr algn="ctr">
                <a:lnSpc>
                  <a:spcPct val="100000"/>
                </a:lnSpc>
              </a:pPr>
              <a:r>
                <a:rPr lang="en-US" sz="1600" b="0" dirty="0">
                  <a:solidFill>
                    <a:srgbClr val="4B2A85"/>
                  </a:solidFill>
                  <a:latin typeface="Calibri" panose="020F0502020204030204" pitchFamily="34" charset="0"/>
                  <a:cs typeface="Calibri" panose="020F0502020204030204" pitchFamily="34" charset="0"/>
                </a:rPr>
                <a:t>0x01</a:t>
              </a:r>
              <a:endParaRPr lang="en-US" sz="1800" b="0" dirty="0">
                <a:solidFill>
                  <a:srgbClr val="4B2A85"/>
                </a:solidFill>
                <a:latin typeface="Calibri" panose="020F0502020204030204" pitchFamily="34" charset="0"/>
                <a:cs typeface="Calibri" panose="020F0502020204030204" pitchFamily="34" charset="0"/>
              </a:endParaRPr>
            </a:p>
          </p:txBody>
        </p:sp>
        <p:sp>
          <p:nvSpPr>
            <p:cNvPr id="127" name="Rectangle 6"/>
            <p:cNvSpPr>
              <a:spLocks noChangeArrowheads="1"/>
            </p:cNvSpPr>
            <p:nvPr>
              <p:custDataLst>
                <p:tags r:id="rId48"/>
              </p:custDataLst>
            </p:nvPr>
          </p:nvSpPr>
          <p:spPr bwMode="auto">
            <a:xfrm>
              <a:off x="3419488" y="4711544"/>
              <a:ext cx="609600" cy="304800"/>
            </a:xfrm>
            <a:prstGeom prst="rect">
              <a:avLst/>
            </a:prstGeom>
            <a:noFill/>
            <a:ln w="25400">
              <a:noFill/>
              <a:miter lim="800000"/>
              <a:headEnd/>
              <a:tailEnd/>
            </a:ln>
          </p:spPr>
          <p:txBody>
            <a:bodyPr wrap="none" anchor="ctr"/>
            <a:lstStyle/>
            <a:p>
              <a:pPr algn="ctr">
                <a:lnSpc>
                  <a:spcPct val="100000"/>
                </a:lnSpc>
              </a:pPr>
              <a:r>
                <a:rPr lang="en-US" sz="1600" b="0" dirty="0">
                  <a:solidFill>
                    <a:srgbClr val="4B2A85"/>
                  </a:solidFill>
                  <a:latin typeface="Calibri" panose="020F0502020204030204" pitchFamily="34" charset="0"/>
                  <a:cs typeface="Calibri" panose="020F0502020204030204" pitchFamily="34" charset="0"/>
                </a:rPr>
                <a:t>0x02</a:t>
              </a:r>
              <a:endParaRPr lang="en-US" sz="1800" b="0" dirty="0">
                <a:solidFill>
                  <a:srgbClr val="4B2A85"/>
                </a:solidFill>
                <a:latin typeface="Calibri" panose="020F0502020204030204" pitchFamily="34" charset="0"/>
                <a:cs typeface="Calibri" panose="020F0502020204030204" pitchFamily="34" charset="0"/>
              </a:endParaRPr>
            </a:p>
          </p:txBody>
        </p:sp>
        <p:sp>
          <p:nvSpPr>
            <p:cNvPr id="128" name="Rectangle 7"/>
            <p:cNvSpPr>
              <a:spLocks noChangeArrowheads="1"/>
            </p:cNvSpPr>
            <p:nvPr>
              <p:custDataLst>
                <p:tags r:id="rId49"/>
              </p:custDataLst>
            </p:nvPr>
          </p:nvSpPr>
          <p:spPr bwMode="auto">
            <a:xfrm>
              <a:off x="3419488" y="5016344"/>
              <a:ext cx="609600" cy="304800"/>
            </a:xfrm>
            <a:prstGeom prst="rect">
              <a:avLst/>
            </a:prstGeom>
            <a:noFill/>
            <a:ln w="25400">
              <a:noFill/>
              <a:miter lim="800000"/>
              <a:headEnd/>
              <a:tailEnd/>
            </a:ln>
          </p:spPr>
          <p:txBody>
            <a:bodyPr wrap="none" anchor="ctr"/>
            <a:lstStyle/>
            <a:p>
              <a:pPr algn="ctr">
                <a:lnSpc>
                  <a:spcPct val="100000"/>
                </a:lnSpc>
              </a:pPr>
              <a:r>
                <a:rPr lang="en-US" sz="1600" b="0" dirty="0">
                  <a:solidFill>
                    <a:srgbClr val="4B2A85"/>
                  </a:solidFill>
                  <a:latin typeface="Calibri" panose="020F0502020204030204" pitchFamily="34" charset="0"/>
                  <a:cs typeface="Calibri" panose="020F0502020204030204" pitchFamily="34" charset="0"/>
                </a:rPr>
                <a:t>0x03</a:t>
              </a:r>
              <a:endParaRPr lang="en-US" sz="1800" b="0" dirty="0">
                <a:solidFill>
                  <a:srgbClr val="4B2A85"/>
                </a:solidFill>
                <a:latin typeface="Calibri" panose="020F0502020204030204" pitchFamily="34" charset="0"/>
                <a:cs typeface="Calibri" panose="020F0502020204030204" pitchFamily="34" charset="0"/>
              </a:endParaRPr>
            </a:p>
          </p:txBody>
        </p:sp>
      </p:grpSp>
      <p:grpSp>
        <p:nvGrpSpPr>
          <p:cNvPr id="129" name="Group 128"/>
          <p:cNvGrpSpPr/>
          <p:nvPr>
            <p:custDataLst>
              <p:tags r:id="rId31"/>
            </p:custDataLst>
          </p:nvPr>
        </p:nvGrpSpPr>
        <p:grpSpPr>
          <a:xfrm>
            <a:off x="8313331" y="5306357"/>
            <a:ext cx="609600" cy="1219200"/>
            <a:chOff x="3419488" y="4101944"/>
            <a:chExt cx="609600" cy="1219200"/>
          </a:xfrm>
        </p:grpSpPr>
        <p:sp>
          <p:nvSpPr>
            <p:cNvPr id="130" name="Rectangle 4"/>
            <p:cNvSpPr>
              <a:spLocks noChangeArrowheads="1"/>
            </p:cNvSpPr>
            <p:nvPr>
              <p:custDataLst>
                <p:tags r:id="rId42"/>
              </p:custDataLst>
            </p:nvPr>
          </p:nvSpPr>
          <p:spPr bwMode="auto">
            <a:xfrm>
              <a:off x="3419488" y="4101944"/>
              <a:ext cx="609600" cy="304800"/>
            </a:xfrm>
            <a:prstGeom prst="rect">
              <a:avLst/>
            </a:prstGeom>
            <a:noFill/>
            <a:ln w="25400">
              <a:noFill/>
              <a:miter lim="800000"/>
              <a:headEnd/>
              <a:tailEnd/>
            </a:ln>
          </p:spPr>
          <p:txBody>
            <a:bodyPr wrap="none" anchor="ctr"/>
            <a:lstStyle/>
            <a:p>
              <a:pPr algn="ctr">
                <a:lnSpc>
                  <a:spcPct val="100000"/>
                </a:lnSpc>
              </a:pPr>
              <a:r>
                <a:rPr lang="en-US" sz="1600" b="0" dirty="0">
                  <a:solidFill>
                    <a:srgbClr val="4B2A85"/>
                  </a:solidFill>
                  <a:latin typeface="Calibri" panose="020F0502020204030204" pitchFamily="34" charset="0"/>
                  <a:cs typeface="Calibri" panose="020F0502020204030204" pitchFamily="34" charset="0"/>
                </a:rPr>
                <a:t>0x04</a:t>
              </a:r>
              <a:endParaRPr lang="en-US" sz="1800" b="0" dirty="0">
                <a:solidFill>
                  <a:srgbClr val="4B2A85"/>
                </a:solidFill>
                <a:latin typeface="Calibri" panose="020F0502020204030204" pitchFamily="34" charset="0"/>
                <a:cs typeface="Calibri" panose="020F0502020204030204" pitchFamily="34" charset="0"/>
              </a:endParaRPr>
            </a:p>
          </p:txBody>
        </p:sp>
        <p:sp>
          <p:nvSpPr>
            <p:cNvPr id="131" name="Rectangle 5"/>
            <p:cNvSpPr>
              <a:spLocks noChangeArrowheads="1"/>
            </p:cNvSpPr>
            <p:nvPr>
              <p:custDataLst>
                <p:tags r:id="rId43"/>
              </p:custDataLst>
            </p:nvPr>
          </p:nvSpPr>
          <p:spPr bwMode="auto">
            <a:xfrm>
              <a:off x="3419488" y="4406744"/>
              <a:ext cx="609600" cy="304800"/>
            </a:xfrm>
            <a:prstGeom prst="rect">
              <a:avLst/>
            </a:prstGeom>
            <a:noFill/>
            <a:ln w="25400">
              <a:noFill/>
              <a:miter lim="800000"/>
              <a:headEnd/>
              <a:tailEnd/>
            </a:ln>
          </p:spPr>
          <p:txBody>
            <a:bodyPr wrap="none" anchor="ctr"/>
            <a:lstStyle/>
            <a:p>
              <a:pPr algn="ctr">
                <a:lnSpc>
                  <a:spcPct val="100000"/>
                </a:lnSpc>
              </a:pPr>
              <a:r>
                <a:rPr lang="en-US" sz="1600" b="0" dirty="0">
                  <a:solidFill>
                    <a:srgbClr val="4B2A85"/>
                  </a:solidFill>
                  <a:latin typeface="Calibri" panose="020F0502020204030204" pitchFamily="34" charset="0"/>
                  <a:cs typeface="Calibri" panose="020F0502020204030204" pitchFamily="34" charset="0"/>
                </a:rPr>
                <a:t>0x05</a:t>
              </a:r>
              <a:endParaRPr lang="en-US" sz="1800" b="0" dirty="0">
                <a:solidFill>
                  <a:srgbClr val="4B2A85"/>
                </a:solidFill>
                <a:latin typeface="Calibri" panose="020F0502020204030204" pitchFamily="34" charset="0"/>
                <a:cs typeface="Calibri" panose="020F0502020204030204" pitchFamily="34" charset="0"/>
              </a:endParaRPr>
            </a:p>
          </p:txBody>
        </p:sp>
        <p:sp>
          <p:nvSpPr>
            <p:cNvPr id="132" name="Rectangle 6"/>
            <p:cNvSpPr>
              <a:spLocks noChangeArrowheads="1"/>
            </p:cNvSpPr>
            <p:nvPr>
              <p:custDataLst>
                <p:tags r:id="rId44"/>
              </p:custDataLst>
            </p:nvPr>
          </p:nvSpPr>
          <p:spPr bwMode="auto">
            <a:xfrm>
              <a:off x="3419488" y="4711544"/>
              <a:ext cx="609600" cy="304800"/>
            </a:xfrm>
            <a:prstGeom prst="rect">
              <a:avLst/>
            </a:prstGeom>
            <a:noFill/>
            <a:ln w="25400">
              <a:noFill/>
              <a:miter lim="800000"/>
              <a:headEnd/>
              <a:tailEnd/>
            </a:ln>
          </p:spPr>
          <p:txBody>
            <a:bodyPr wrap="none" anchor="ctr"/>
            <a:lstStyle/>
            <a:p>
              <a:pPr algn="ctr">
                <a:lnSpc>
                  <a:spcPct val="100000"/>
                </a:lnSpc>
              </a:pPr>
              <a:r>
                <a:rPr lang="en-US" sz="1600" b="0" dirty="0">
                  <a:solidFill>
                    <a:srgbClr val="4B2A85"/>
                  </a:solidFill>
                  <a:latin typeface="Calibri" panose="020F0502020204030204" pitchFamily="34" charset="0"/>
                  <a:cs typeface="Calibri" panose="020F0502020204030204" pitchFamily="34" charset="0"/>
                </a:rPr>
                <a:t>0x06</a:t>
              </a:r>
              <a:endParaRPr lang="en-US" sz="1800" b="0" dirty="0">
                <a:solidFill>
                  <a:srgbClr val="4B2A85"/>
                </a:solidFill>
                <a:latin typeface="Calibri" panose="020F0502020204030204" pitchFamily="34" charset="0"/>
                <a:cs typeface="Calibri" panose="020F0502020204030204" pitchFamily="34" charset="0"/>
              </a:endParaRPr>
            </a:p>
          </p:txBody>
        </p:sp>
        <p:sp>
          <p:nvSpPr>
            <p:cNvPr id="133" name="Rectangle 7"/>
            <p:cNvSpPr>
              <a:spLocks noChangeArrowheads="1"/>
            </p:cNvSpPr>
            <p:nvPr>
              <p:custDataLst>
                <p:tags r:id="rId45"/>
              </p:custDataLst>
            </p:nvPr>
          </p:nvSpPr>
          <p:spPr bwMode="auto">
            <a:xfrm>
              <a:off x="3419488" y="5016344"/>
              <a:ext cx="609600" cy="304800"/>
            </a:xfrm>
            <a:prstGeom prst="rect">
              <a:avLst/>
            </a:prstGeom>
            <a:noFill/>
            <a:ln w="25400">
              <a:noFill/>
              <a:miter lim="800000"/>
              <a:headEnd/>
              <a:tailEnd/>
            </a:ln>
          </p:spPr>
          <p:txBody>
            <a:bodyPr wrap="none" anchor="ctr"/>
            <a:lstStyle/>
            <a:p>
              <a:pPr algn="ctr">
                <a:lnSpc>
                  <a:spcPct val="100000"/>
                </a:lnSpc>
              </a:pPr>
              <a:r>
                <a:rPr lang="en-US" sz="1600" b="0" dirty="0">
                  <a:solidFill>
                    <a:srgbClr val="4B2A85"/>
                  </a:solidFill>
                  <a:latin typeface="Calibri" panose="020F0502020204030204" pitchFamily="34" charset="0"/>
                  <a:cs typeface="Calibri" panose="020F0502020204030204" pitchFamily="34" charset="0"/>
                </a:rPr>
                <a:t>0x07</a:t>
              </a:r>
              <a:endParaRPr lang="en-US" sz="1800" b="0" dirty="0">
                <a:solidFill>
                  <a:srgbClr val="4B2A85"/>
                </a:solidFill>
                <a:latin typeface="Calibri" panose="020F0502020204030204" pitchFamily="34" charset="0"/>
                <a:cs typeface="Calibri" panose="020F0502020204030204" pitchFamily="34" charset="0"/>
              </a:endParaRPr>
            </a:p>
          </p:txBody>
        </p:sp>
      </p:grpSp>
      <p:grpSp>
        <p:nvGrpSpPr>
          <p:cNvPr id="144" name="Group 143"/>
          <p:cNvGrpSpPr/>
          <p:nvPr>
            <p:custDataLst>
              <p:tags r:id="rId32"/>
            </p:custDataLst>
          </p:nvPr>
        </p:nvGrpSpPr>
        <p:grpSpPr>
          <a:xfrm>
            <a:off x="5410200" y="4088296"/>
            <a:ext cx="609600" cy="1219200"/>
            <a:chOff x="3419488" y="4101944"/>
            <a:chExt cx="609600" cy="1219200"/>
          </a:xfrm>
        </p:grpSpPr>
        <p:sp>
          <p:nvSpPr>
            <p:cNvPr id="145" name="Rectangle 4"/>
            <p:cNvSpPr>
              <a:spLocks noChangeArrowheads="1"/>
            </p:cNvSpPr>
            <p:nvPr>
              <p:custDataLst>
                <p:tags r:id="rId38"/>
              </p:custDataLst>
            </p:nvPr>
          </p:nvSpPr>
          <p:spPr bwMode="auto">
            <a:xfrm>
              <a:off x="3419488" y="4101944"/>
              <a:ext cx="609600" cy="304800"/>
            </a:xfrm>
            <a:prstGeom prst="rect">
              <a:avLst/>
            </a:prstGeom>
            <a:noFill/>
            <a:ln w="25400">
              <a:noFill/>
              <a:miter lim="800000"/>
              <a:headEnd/>
              <a:tailEnd/>
            </a:ln>
          </p:spPr>
          <p:txBody>
            <a:bodyPr wrap="none" anchor="ctr"/>
            <a:lstStyle/>
            <a:p>
              <a:pPr algn="ctr">
                <a:lnSpc>
                  <a:spcPct val="100000"/>
                </a:lnSpc>
              </a:pPr>
              <a:r>
                <a:rPr lang="en-US" sz="1600" b="0" dirty="0">
                  <a:solidFill>
                    <a:srgbClr val="4B2A85"/>
                  </a:solidFill>
                  <a:latin typeface="Calibri" panose="020F0502020204030204" pitchFamily="34" charset="0"/>
                  <a:cs typeface="Calibri" panose="020F0502020204030204" pitchFamily="34" charset="0"/>
                </a:rPr>
                <a:t>0x00</a:t>
              </a:r>
              <a:endParaRPr lang="en-US" sz="1800" b="0" dirty="0">
                <a:solidFill>
                  <a:srgbClr val="4B2A85"/>
                </a:solidFill>
                <a:latin typeface="Calibri" panose="020F0502020204030204" pitchFamily="34" charset="0"/>
                <a:cs typeface="Calibri" panose="020F0502020204030204" pitchFamily="34" charset="0"/>
              </a:endParaRPr>
            </a:p>
          </p:txBody>
        </p:sp>
        <p:sp>
          <p:nvSpPr>
            <p:cNvPr id="146" name="Rectangle 5"/>
            <p:cNvSpPr>
              <a:spLocks noChangeArrowheads="1"/>
            </p:cNvSpPr>
            <p:nvPr>
              <p:custDataLst>
                <p:tags r:id="rId39"/>
              </p:custDataLst>
            </p:nvPr>
          </p:nvSpPr>
          <p:spPr bwMode="auto">
            <a:xfrm>
              <a:off x="3419488" y="4406744"/>
              <a:ext cx="609600" cy="304800"/>
            </a:xfrm>
            <a:prstGeom prst="rect">
              <a:avLst/>
            </a:prstGeom>
            <a:noFill/>
            <a:ln w="25400">
              <a:noFill/>
              <a:miter lim="800000"/>
              <a:headEnd/>
              <a:tailEnd/>
            </a:ln>
          </p:spPr>
          <p:txBody>
            <a:bodyPr wrap="none" anchor="ctr"/>
            <a:lstStyle/>
            <a:p>
              <a:pPr algn="ctr">
                <a:lnSpc>
                  <a:spcPct val="100000"/>
                </a:lnSpc>
              </a:pPr>
              <a:r>
                <a:rPr lang="en-US" sz="1600" b="0" dirty="0">
                  <a:solidFill>
                    <a:srgbClr val="4B2A85"/>
                  </a:solidFill>
                  <a:latin typeface="Calibri" panose="020F0502020204030204" pitchFamily="34" charset="0"/>
                  <a:cs typeface="Calibri" panose="020F0502020204030204" pitchFamily="34" charset="0"/>
                </a:rPr>
                <a:t>0x01</a:t>
              </a:r>
              <a:endParaRPr lang="en-US" sz="1800" b="0" dirty="0">
                <a:solidFill>
                  <a:srgbClr val="4B2A85"/>
                </a:solidFill>
                <a:latin typeface="Calibri" panose="020F0502020204030204" pitchFamily="34" charset="0"/>
                <a:cs typeface="Calibri" panose="020F0502020204030204" pitchFamily="34" charset="0"/>
              </a:endParaRPr>
            </a:p>
          </p:txBody>
        </p:sp>
        <p:sp>
          <p:nvSpPr>
            <p:cNvPr id="147" name="Rectangle 6"/>
            <p:cNvSpPr>
              <a:spLocks noChangeArrowheads="1"/>
            </p:cNvSpPr>
            <p:nvPr>
              <p:custDataLst>
                <p:tags r:id="rId40"/>
              </p:custDataLst>
            </p:nvPr>
          </p:nvSpPr>
          <p:spPr bwMode="auto">
            <a:xfrm>
              <a:off x="3419488" y="4711544"/>
              <a:ext cx="609600" cy="304800"/>
            </a:xfrm>
            <a:prstGeom prst="rect">
              <a:avLst/>
            </a:prstGeom>
            <a:noFill/>
            <a:ln w="25400">
              <a:noFill/>
              <a:miter lim="800000"/>
              <a:headEnd/>
              <a:tailEnd/>
            </a:ln>
          </p:spPr>
          <p:txBody>
            <a:bodyPr wrap="none" anchor="ctr"/>
            <a:lstStyle/>
            <a:p>
              <a:pPr algn="ctr">
                <a:lnSpc>
                  <a:spcPct val="100000"/>
                </a:lnSpc>
              </a:pPr>
              <a:r>
                <a:rPr lang="en-US" sz="1600" b="0" dirty="0">
                  <a:solidFill>
                    <a:srgbClr val="4B2A85"/>
                  </a:solidFill>
                  <a:latin typeface="Calibri" panose="020F0502020204030204" pitchFamily="34" charset="0"/>
                  <a:cs typeface="Calibri" panose="020F0502020204030204" pitchFamily="34" charset="0"/>
                </a:rPr>
                <a:t>0x02</a:t>
              </a:r>
              <a:endParaRPr lang="en-US" sz="1800" b="0" dirty="0">
                <a:solidFill>
                  <a:srgbClr val="4B2A85"/>
                </a:solidFill>
                <a:latin typeface="Calibri" panose="020F0502020204030204" pitchFamily="34" charset="0"/>
                <a:cs typeface="Calibri" panose="020F0502020204030204" pitchFamily="34" charset="0"/>
              </a:endParaRPr>
            </a:p>
          </p:txBody>
        </p:sp>
        <p:sp>
          <p:nvSpPr>
            <p:cNvPr id="148" name="Rectangle 7"/>
            <p:cNvSpPr>
              <a:spLocks noChangeArrowheads="1"/>
            </p:cNvSpPr>
            <p:nvPr>
              <p:custDataLst>
                <p:tags r:id="rId41"/>
              </p:custDataLst>
            </p:nvPr>
          </p:nvSpPr>
          <p:spPr bwMode="auto">
            <a:xfrm>
              <a:off x="3419488" y="5016344"/>
              <a:ext cx="609600" cy="304800"/>
            </a:xfrm>
            <a:prstGeom prst="rect">
              <a:avLst/>
            </a:prstGeom>
            <a:noFill/>
            <a:ln w="25400">
              <a:noFill/>
              <a:miter lim="800000"/>
              <a:headEnd/>
              <a:tailEnd/>
            </a:ln>
          </p:spPr>
          <p:txBody>
            <a:bodyPr wrap="none" anchor="ctr"/>
            <a:lstStyle/>
            <a:p>
              <a:pPr algn="ctr">
                <a:lnSpc>
                  <a:spcPct val="100000"/>
                </a:lnSpc>
              </a:pPr>
              <a:r>
                <a:rPr lang="en-US" sz="1600" b="0" dirty="0">
                  <a:solidFill>
                    <a:srgbClr val="4B2A85"/>
                  </a:solidFill>
                  <a:latin typeface="Calibri" panose="020F0502020204030204" pitchFamily="34" charset="0"/>
                  <a:cs typeface="Calibri" panose="020F0502020204030204" pitchFamily="34" charset="0"/>
                </a:rPr>
                <a:t>0x03</a:t>
              </a:r>
              <a:endParaRPr lang="en-US" sz="1800" b="0" dirty="0">
                <a:solidFill>
                  <a:srgbClr val="4B2A85"/>
                </a:solidFill>
                <a:latin typeface="Calibri" panose="020F0502020204030204" pitchFamily="34" charset="0"/>
                <a:cs typeface="Calibri" panose="020F0502020204030204" pitchFamily="34" charset="0"/>
              </a:endParaRPr>
            </a:p>
          </p:txBody>
        </p:sp>
      </p:grpSp>
      <p:grpSp>
        <p:nvGrpSpPr>
          <p:cNvPr id="149" name="Group 148"/>
          <p:cNvGrpSpPr/>
          <p:nvPr>
            <p:custDataLst>
              <p:tags r:id="rId33"/>
            </p:custDataLst>
          </p:nvPr>
        </p:nvGrpSpPr>
        <p:grpSpPr>
          <a:xfrm>
            <a:off x="5393845" y="5322579"/>
            <a:ext cx="609600" cy="1219200"/>
            <a:chOff x="3419488" y="4101944"/>
            <a:chExt cx="609600" cy="1219200"/>
          </a:xfrm>
        </p:grpSpPr>
        <p:sp>
          <p:nvSpPr>
            <p:cNvPr id="150" name="Rectangle 4"/>
            <p:cNvSpPr>
              <a:spLocks noChangeArrowheads="1"/>
            </p:cNvSpPr>
            <p:nvPr>
              <p:custDataLst>
                <p:tags r:id="rId34"/>
              </p:custDataLst>
            </p:nvPr>
          </p:nvSpPr>
          <p:spPr bwMode="auto">
            <a:xfrm>
              <a:off x="3419488" y="4101944"/>
              <a:ext cx="609600" cy="304800"/>
            </a:xfrm>
            <a:prstGeom prst="rect">
              <a:avLst/>
            </a:prstGeom>
            <a:noFill/>
            <a:ln w="25400">
              <a:noFill/>
              <a:miter lim="800000"/>
              <a:headEnd/>
              <a:tailEnd/>
            </a:ln>
          </p:spPr>
          <p:txBody>
            <a:bodyPr wrap="none" anchor="ctr"/>
            <a:lstStyle/>
            <a:p>
              <a:pPr algn="ctr">
                <a:lnSpc>
                  <a:spcPct val="100000"/>
                </a:lnSpc>
              </a:pPr>
              <a:r>
                <a:rPr lang="en-US" sz="1600" b="0" dirty="0">
                  <a:solidFill>
                    <a:srgbClr val="4B2A85"/>
                  </a:solidFill>
                  <a:latin typeface="Calibri" panose="020F0502020204030204" pitchFamily="34" charset="0"/>
                  <a:cs typeface="Calibri" panose="020F0502020204030204" pitchFamily="34" charset="0"/>
                </a:rPr>
                <a:t>0x04</a:t>
              </a:r>
              <a:endParaRPr lang="en-US" sz="1800" b="0" dirty="0">
                <a:solidFill>
                  <a:srgbClr val="4B2A85"/>
                </a:solidFill>
                <a:latin typeface="Calibri" panose="020F0502020204030204" pitchFamily="34" charset="0"/>
                <a:cs typeface="Calibri" panose="020F0502020204030204" pitchFamily="34" charset="0"/>
              </a:endParaRPr>
            </a:p>
          </p:txBody>
        </p:sp>
        <p:sp>
          <p:nvSpPr>
            <p:cNvPr id="151" name="Rectangle 5"/>
            <p:cNvSpPr>
              <a:spLocks noChangeArrowheads="1"/>
            </p:cNvSpPr>
            <p:nvPr>
              <p:custDataLst>
                <p:tags r:id="rId35"/>
              </p:custDataLst>
            </p:nvPr>
          </p:nvSpPr>
          <p:spPr bwMode="auto">
            <a:xfrm>
              <a:off x="3419488" y="4406744"/>
              <a:ext cx="609600" cy="304800"/>
            </a:xfrm>
            <a:prstGeom prst="rect">
              <a:avLst/>
            </a:prstGeom>
            <a:noFill/>
            <a:ln w="25400">
              <a:noFill/>
              <a:miter lim="800000"/>
              <a:headEnd/>
              <a:tailEnd/>
            </a:ln>
          </p:spPr>
          <p:txBody>
            <a:bodyPr wrap="none" anchor="ctr"/>
            <a:lstStyle/>
            <a:p>
              <a:pPr algn="ctr">
                <a:lnSpc>
                  <a:spcPct val="100000"/>
                </a:lnSpc>
              </a:pPr>
              <a:r>
                <a:rPr lang="en-US" sz="1600" b="0" dirty="0">
                  <a:solidFill>
                    <a:srgbClr val="4B2A85"/>
                  </a:solidFill>
                  <a:latin typeface="Calibri" panose="020F0502020204030204" pitchFamily="34" charset="0"/>
                  <a:cs typeface="Calibri" panose="020F0502020204030204" pitchFamily="34" charset="0"/>
                </a:rPr>
                <a:t>0x05</a:t>
              </a:r>
              <a:endParaRPr lang="en-US" sz="1800" b="0" dirty="0">
                <a:solidFill>
                  <a:srgbClr val="4B2A85"/>
                </a:solidFill>
                <a:latin typeface="Calibri" panose="020F0502020204030204" pitchFamily="34" charset="0"/>
                <a:cs typeface="Calibri" panose="020F0502020204030204" pitchFamily="34" charset="0"/>
              </a:endParaRPr>
            </a:p>
          </p:txBody>
        </p:sp>
        <p:sp>
          <p:nvSpPr>
            <p:cNvPr id="152" name="Rectangle 6"/>
            <p:cNvSpPr>
              <a:spLocks noChangeArrowheads="1"/>
            </p:cNvSpPr>
            <p:nvPr>
              <p:custDataLst>
                <p:tags r:id="rId36"/>
              </p:custDataLst>
            </p:nvPr>
          </p:nvSpPr>
          <p:spPr bwMode="auto">
            <a:xfrm>
              <a:off x="3419488" y="4711544"/>
              <a:ext cx="609600" cy="304800"/>
            </a:xfrm>
            <a:prstGeom prst="rect">
              <a:avLst/>
            </a:prstGeom>
            <a:noFill/>
            <a:ln w="25400">
              <a:noFill/>
              <a:miter lim="800000"/>
              <a:headEnd/>
              <a:tailEnd/>
            </a:ln>
          </p:spPr>
          <p:txBody>
            <a:bodyPr wrap="none" anchor="ctr"/>
            <a:lstStyle/>
            <a:p>
              <a:pPr algn="ctr">
                <a:lnSpc>
                  <a:spcPct val="100000"/>
                </a:lnSpc>
              </a:pPr>
              <a:r>
                <a:rPr lang="en-US" sz="1600" b="0" dirty="0">
                  <a:solidFill>
                    <a:srgbClr val="4B2A85"/>
                  </a:solidFill>
                  <a:latin typeface="Calibri" panose="020F0502020204030204" pitchFamily="34" charset="0"/>
                  <a:cs typeface="Calibri" panose="020F0502020204030204" pitchFamily="34" charset="0"/>
                </a:rPr>
                <a:t>0x06</a:t>
              </a:r>
              <a:endParaRPr lang="en-US" sz="1800" b="0" dirty="0">
                <a:solidFill>
                  <a:srgbClr val="4B2A85"/>
                </a:solidFill>
                <a:latin typeface="Calibri" panose="020F0502020204030204" pitchFamily="34" charset="0"/>
                <a:cs typeface="Calibri" panose="020F0502020204030204" pitchFamily="34" charset="0"/>
              </a:endParaRPr>
            </a:p>
          </p:txBody>
        </p:sp>
        <p:sp>
          <p:nvSpPr>
            <p:cNvPr id="153" name="Rectangle 7"/>
            <p:cNvSpPr>
              <a:spLocks noChangeArrowheads="1"/>
            </p:cNvSpPr>
            <p:nvPr>
              <p:custDataLst>
                <p:tags r:id="rId37"/>
              </p:custDataLst>
            </p:nvPr>
          </p:nvSpPr>
          <p:spPr bwMode="auto">
            <a:xfrm>
              <a:off x="3419488" y="5016344"/>
              <a:ext cx="609600" cy="304800"/>
            </a:xfrm>
            <a:prstGeom prst="rect">
              <a:avLst/>
            </a:prstGeom>
            <a:noFill/>
            <a:ln w="25400">
              <a:noFill/>
              <a:miter lim="800000"/>
              <a:headEnd/>
              <a:tailEnd/>
            </a:ln>
          </p:spPr>
          <p:txBody>
            <a:bodyPr wrap="none" anchor="ctr"/>
            <a:lstStyle/>
            <a:p>
              <a:pPr algn="ctr">
                <a:lnSpc>
                  <a:spcPct val="100000"/>
                </a:lnSpc>
              </a:pPr>
              <a:r>
                <a:rPr lang="en-US" sz="1600" b="0" dirty="0">
                  <a:solidFill>
                    <a:srgbClr val="4B2A85"/>
                  </a:solidFill>
                  <a:latin typeface="Calibri" panose="020F0502020204030204" pitchFamily="34" charset="0"/>
                  <a:cs typeface="Calibri" panose="020F0502020204030204" pitchFamily="34" charset="0"/>
                </a:rPr>
                <a:t>0x07</a:t>
              </a:r>
              <a:endParaRPr lang="en-US" sz="1800" b="0" dirty="0">
                <a:solidFill>
                  <a:srgbClr val="4B2A85"/>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8201697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Question</a:t>
            </a:r>
          </a:p>
        </p:txBody>
      </p:sp>
      <p:sp>
        <p:nvSpPr>
          <p:cNvPr id="3" name="Content Placeholder 2"/>
          <p:cNvSpPr>
            <a:spLocks noGrp="1"/>
          </p:cNvSpPr>
          <p:nvPr>
            <p:ph idx="1"/>
          </p:nvPr>
        </p:nvSpPr>
        <p:spPr/>
        <p:txBody>
          <a:bodyPr/>
          <a:lstStyle/>
          <a:p>
            <a:r>
              <a:rPr lang="en-US" dirty="0"/>
              <a:t>We store the value </a:t>
            </a:r>
            <a:r>
              <a:rPr lang="en-US" dirty="0">
                <a:latin typeface="Courier New" panose="02070309020205020404" pitchFamily="49" charset="0"/>
                <a:cs typeface="Courier New" panose="02070309020205020404" pitchFamily="49" charset="0"/>
              </a:rPr>
              <a:t>0x</a:t>
            </a:r>
            <a:r>
              <a:rPr lang="en-US" dirty="0"/>
              <a:t> </a:t>
            </a:r>
            <a:r>
              <a:rPr lang="en-US" dirty="0">
                <a:latin typeface="Courier New" panose="02070309020205020404" pitchFamily="49" charset="0"/>
                <a:cs typeface="Courier New" panose="02070309020205020404" pitchFamily="49" charset="0"/>
              </a:rPr>
              <a:t>01</a:t>
            </a:r>
            <a:r>
              <a:rPr lang="en-US" dirty="0"/>
              <a:t> </a:t>
            </a:r>
            <a:r>
              <a:rPr lang="en-US" dirty="0">
                <a:latin typeface="Courier New" panose="02070309020205020404" pitchFamily="49" charset="0"/>
                <a:cs typeface="Courier New" panose="02070309020205020404" pitchFamily="49" charset="0"/>
              </a:rPr>
              <a:t>02</a:t>
            </a:r>
            <a:r>
              <a:rPr lang="en-US" dirty="0"/>
              <a:t> </a:t>
            </a:r>
            <a:r>
              <a:rPr lang="en-US" dirty="0">
                <a:latin typeface="Courier New" panose="02070309020205020404" pitchFamily="49" charset="0"/>
                <a:cs typeface="Courier New" panose="02070309020205020404" pitchFamily="49" charset="0"/>
              </a:rPr>
              <a:t>03</a:t>
            </a:r>
            <a:r>
              <a:rPr lang="en-US" dirty="0"/>
              <a:t> </a:t>
            </a:r>
            <a:r>
              <a:rPr lang="en-US" dirty="0">
                <a:latin typeface="Courier New" panose="02070309020205020404" pitchFamily="49" charset="0"/>
                <a:cs typeface="Courier New" panose="02070309020205020404" pitchFamily="49" charset="0"/>
              </a:rPr>
              <a:t>04</a:t>
            </a:r>
            <a:r>
              <a:rPr lang="en-US" dirty="0"/>
              <a:t> as a </a:t>
            </a:r>
            <a:r>
              <a:rPr lang="en-US" b="1" i="1" dirty="0"/>
              <a:t>word</a:t>
            </a:r>
            <a:r>
              <a:rPr lang="en-US" dirty="0"/>
              <a:t> at address </a:t>
            </a:r>
            <a:r>
              <a:rPr lang="en-US" dirty="0">
                <a:solidFill>
                  <a:srgbClr val="4B2A85"/>
                </a:solidFill>
              </a:rPr>
              <a:t>0x100</a:t>
            </a:r>
            <a:r>
              <a:rPr lang="en-US" dirty="0"/>
              <a:t> in a big-endian, 64-bit machine</a:t>
            </a:r>
            <a:endParaRPr lang="en-US" dirty="0">
              <a:solidFill>
                <a:srgbClr val="4B2A85"/>
              </a:solidFill>
            </a:endParaRPr>
          </a:p>
          <a:p>
            <a:r>
              <a:rPr lang="en-US" dirty="0"/>
              <a:t>What is the </a:t>
            </a:r>
            <a:r>
              <a:rPr lang="en-US" b="1" i="1" dirty="0"/>
              <a:t>byte of data</a:t>
            </a:r>
            <a:r>
              <a:rPr lang="en-US" dirty="0"/>
              <a:t> stored at address </a:t>
            </a:r>
            <a:r>
              <a:rPr lang="en-US" dirty="0">
                <a:solidFill>
                  <a:srgbClr val="4B2A85"/>
                </a:solidFill>
              </a:rPr>
              <a:t>0x104</a:t>
            </a:r>
            <a:r>
              <a:rPr lang="en-US" dirty="0"/>
              <a:t>?</a:t>
            </a:r>
          </a:p>
          <a:p>
            <a:endParaRPr lang="en-US" dirty="0"/>
          </a:p>
          <a:p>
            <a:pPr marL="400050" indent="0">
              <a:buSzPct val="100000"/>
              <a:buNone/>
            </a:pPr>
            <a:r>
              <a:rPr lang="en-US" b="1" dirty="0">
                <a:solidFill>
                  <a:srgbClr val="FF9900"/>
                </a:solidFill>
              </a:rPr>
              <a:t>🤖 0x04</a:t>
            </a:r>
            <a:endParaRPr lang="en-US" b="1" baseline="-25000" dirty="0">
              <a:solidFill>
                <a:srgbClr val="FF9900"/>
              </a:solidFill>
            </a:endParaRPr>
          </a:p>
          <a:p>
            <a:pPr marL="400050" indent="0">
              <a:buSzPct val="100000"/>
              <a:buNone/>
            </a:pPr>
            <a:r>
              <a:rPr lang="en-US" b="1" dirty="0">
                <a:solidFill>
                  <a:srgbClr val="00B050"/>
                </a:solidFill>
              </a:rPr>
              <a:t>🏠 0x40</a:t>
            </a:r>
            <a:endParaRPr lang="en-US" b="1" baseline="-25000" dirty="0">
              <a:solidFill>
                <a:srgbClr val="00B050"/>
              </a:solidFill>
            </a:endParaRPr>
          </a:p>
          <a:p>
            <a:pPr marL="400050" indent="0">
              <a:buSzPct val="100000"/>
              <a:buNone/>
            </a:pPr>
            <a:r>
              <a:rPr lang="en-US" b="1" dirty="0">
                <a:solidFill>
                  <a:srgbClr val="FF3399"/>
                </a:solidFill>
              </a:rPr>
              <a:t>💡 0x01</a:t>
            </a:r>
            <a:endParaRPr lang="en-US" b="1" baseline="-25000" dirty="0">
              <a:solidFill>
                <a:srgbClr val="FF3399"/>
              </a:solidFill>
            </a:endParaRPr>
          </a:p>
          <a:p>
            <a:pPr marL="400050" indent="0">
              <a:buSzPct val="100000"/>
              <a:buNone/>
            </a:pPr>
            <a:r>
              <a:rPr lang="en-US" b="1" dirty="0">
                <a:solidFill>
                  <a:srgbClr val="00B0F0"/>
                </a:solidFill>
              </a:rPr>
              <a:t>✨ 0x10</a:t>
            </a:r>
            <a:endParaRPr lang="en-US" b="1" baseline="-25000" dirty="0">
              <a:solidFill>
                <a:srgbClr val="00B0F0"/>
              </a:solidFill>
            </a:endParaRPr>
          </a:p>
          <a:p>
            <a:pPr marL="400050" indent="0">
              <a:buSzPct val="100000"/>
              <a:buNone/>
            </a:pPr>
            <a:r>
              <a:rPr lang="en-US" b="1" dirty="0">
                <a:solidFill>
                  <a:srgbClr val="996633"/>
                </a:solidFill>
              </a:rPr>
              <a:t>🥶 We’re lost…</a:t>
            </a:r>
            <a:endParaRPr lang="en-US" b="1" baseline="-25000" dirty="0">
              <a:solidFill>
                <a:srgbClr val="996633"/>
              </a:solidFill>
            </a:endParaRPr>
          </a:p>
          <a:p>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45</a:t>
            </a:fld>
            <a:endParaRPr lang="en-US" dirty="0"/>
          </a:p>
        </p:txBody>
      </p:sp>
    </p:spTree>
    <p:extLst>
      <p:ext uri="{BB962C8B-B14F-4D97-AF65-F5344CB8AC3E}">
        <p14:creationId xmlns:p14="http://schemas.microsoft.com/office/powerpoint/2010/main" val="3830707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Endianness</a:t>
            </a:r>
          </a:p>
        </p:txBody>
      </p:sp>
      <p:sp>
        <p:nvSpPr>
          <p:cNvPr id="3" name="Content Placeholder 2"/>
          <p:cNvSpPr>
            <a:spLocks noGrp="1"/>
          </p:cNvSpPr>
          <p:nvPr>
            <p:ph idx="1"/>
          </p:nvPr>
        </p:nvSpPr>
        <p:spPr/>
        <p:txBody>
          <a:bodyPr/>
          <a:lstStyle/>
          <a:p>
            <a:r>
              <a:rPr lang="en-US" i="1" dirty="0">
                <a:solidFill>
                  <a:srgbClr val="FF0000"/>
                </a:solidFill>
              </a:rPr>
              <a:t>Endianness only applies to memory storage</a:t>
            </a:r>
          </a:p>
          <a:p>
            <a:r>
              <a:rPr lang="en-US" dirty="0"/>
              <a:t>Often programmer can ignore endianness because it is handled for you</a:t>
            </a:r>
          </a:p>
          <a:p>
            <a:pPr lvl="1"/>
            <a:r>
              <a:rPr lang="en-US" dirty="0"/>
              <a:t>Bytes wired into correct place when reading or storing from memory </a:t>
            </a:r>
            <a:r>
              <a:rPr lang="en-US" sz="2000" dirty="0"/>
              <a:t>(hardware)</a:t>
            </a:r>
            <a:endParaRPr lang="en-US" dirty="0"/>
          </a:p>
          <a:p>
            <a:pPr lvl="1"/>
            <a:r>
              <a:rPr lang="en-US" dirty="0"/>
              <a:t>Compiler and assembler generate correct behavior </a:t>
            </a:r>
            <a:r>
              <a:rPr lang="en-US" sz="2000" dirty="0"/>
              <a:t>(software)</a:t>
            </a:r>
            <a:endParaRPr lang="en-US" dirty="0"/>
          </a:p>
          <a:p>
            <a:r>
              <a:rPr lang="en-US" dirty="0"/>
              <a:t>Endianness still shows up:</a:t>
            </a:r>
          </a:p>
          <a:p>
            <a:pPr lvl="1"/>
            <a:r>
              <a:rPr lang="en-US" dirty="0"/>
              <a:t>Logical issues:  accessing different amount of data than how you stored it (</a:t>
            </a:r>
            <a:r>
              <a:rPr lang="en-US" i="1" dirty="0"/>
              <a:t>e.g.</a:t>
            </a:r>
            <a:r>
              <a:rPr lang="en-US" dirty="0"/>
              <a:t> store </a:t>
            </a:r>
            <a:r>
              <a:rPr lang="en-US" dirty="0">
                <a:latin typeface="Courier New" panose="02070309020205020404" pitchFamily="49" charset="0"/>
                <a:cs typeface="Courier New" panose="02070309020205020404" pitchFamily="49" charset="0"/>
              </a:rPr>
              <a:t>int</a:t>
            </a:r>
            <a:r>
              <a:rPr lang="en-US" dirty="0"/>
              <a:t>, access LSB as </a:t>
            </a:r>
            <a:r>
              <a:rPr lang="en-US" dirty="0">
                <a:latin typeface="Courier New" panose="02070309020205020404" pitchFamily="49" charset="0"/>
                <a:cs typeface="Courier New" panose="02070309020205020404" pitchFamily="49" charset="0"/>
              </a:rPr>
              <a:t>char</a:t>
            </a:r>
            <a:r>
              <a:rPr lang="en-US" dirty="0">
                <a:cs typeface="Calibri" panose="020F0502020204030204" pitchFamily="34" charset="0"/>
              </a:rPr>
              <a:t>)</a:t>
            </a:r>
          </a:p>
          <a:p>
            <a:pPr lvl="1"/>
            <a:r>
              <a:rPr lang="en-US" dirty="0"/>
              <a:t>Need to know exact values to debug memory errors</a:t>
            </a:r>
          </a:p>
          <a:p>
            <a:pPr lvl="1"/>
            <a:r>
              <a:rPr lang="en-US" dirty="0"/>
              <a:t>Manual translation to and from machine code (in 351)</a:t>
            </a:r>
          </a:p>
        </p:txBody>
      </p:sp>
      <p:sp>
        <p:nvSpPr>
          <p:cNvPr id="4" name="Slide Number Placeholder 3"/>
          <p:cNvSpPr>
            <a:spLocks noGrp="1"/>
          </p:cNvSpPr>
          <p:nvPr>
            <p:ph type="sldNum" sz="quarter" idx="10"/>
          </p:nvPr>
        </p:nvSpPr>
        <p:spPr/>
        <p:txBody>
          <a:bodyPr/>
          <a:lstStyle/>
          <a:p>
            <a:fld id="{7CBE8339-D2AD-46DC-A898-FD1E949067F0}" type="slidenum">
              <a:rPr lang="en-US" smtClean="0"/>
              <a:pPr/>
              <a:t>46</a:t>
            </a:fld>
            <a:endParaRPr lang="en-US" dirty="0"/>
          </a:p>
        </p:txBody>
      </p:sp>
    </p:spTree>
    <p:extLst>
      <p:ext uri="{BB962C8B-B14F-4D97-AF65-F5344CB8AC3E}">
        <p14:creationId xmlns:p14="http://schemas.microsoft.com/office/powerpoint/2010/main" val="26251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D4EEB-5F2A-438D-A125-19B5AEB50B62}"/>
              </a:ext>
            </a:extLst>
          </p:cNvPr>
          <p:cNvSpPr>
            <a:spLocks noGrp="1"/>
          </p:cNvSpPr>
          <p:nvPr>
            <p:ph type="title"/>
          </p:nvPr>
        </p:nvSpPr>
        <p:spPr/>
        <p:txBody>
          <a:bodyPr/>
          <a:lstStyle/>
          <a:p>
            <a:r>
              <a:rPr lang="en-US" dirty="0"/>
              <a:t>Challenge Question</a:t>
            </a:r>
          </a:p>
        </p:txBody>
      </p:sp>
      <p:sp>
        <p:nvSpPr>
          <p:cNvPr id="3" name="Content Placeholder 2">
            <a:extLst>
              <a:ext uri="{FF2B5EF4-FFF2-40B4-BE49-F238E27FC236}">
                <a16:creationId xmlns:a16="http://schemas.microsoft.com/office/drawing/2014/main" id="{C471BE84-1A27-426F-BFE3-54E409598D54}"/>
              </a:ext>
            </a:extLst>
          </p:cNvPr>
          <p:cNvSpPr>
            <a:spLocks noGrp="1"/>
          </p:cNvSpPr>
          <p:nvPr>
            <p:ph idx="1"/>
          </p:nvPr>
        </p:nvSpPr>
        <p:spPr/>
        <p:txBody>
          <a:bodyPr/>
          <a:lstStyle/>
          <a:p>
            <a:r>
              <a:rPr lang="en-US" dirty="0"/>
              <a:t>Assume the state of memory is as shown below for a little-endian machine.</a:t>
            </a:r>
          </a:p>
          <a:p>
            <a:pPr lvl="2"/>
            <a:endParaRPr lang="en-US" dirty="0"/>
          </a:p>
          <a:p>
            <a:endParaRPr lang="en-US" dirty="0"/>
          </a:p>
          <a:p>
            <a:endParaRPr lang="en-US" dirty="0"/>
          </a:p>
          <a:p>
            <a:r>
              <a:rPr lang="en-US" dirty="0"/>
              <a:t>If we (1) </a:t>
            </a:r>
            <a:r>
              <a:rPr lang="en-US" i="1" dirty="0"/>
              <a:t>read</a:t>
            </a:r>
            <a:r>
              <a:rPr lang="en-US" dirty="0"/>
              <a:t> the value of an </a:t>
            </a:r>
            <a:r>
              <a:rPr lang="en-US" sz="2600" dirty="0">
                <a:latin typeface="Source Code Pro" panose="020B0509030403020204" pitchFamily="49" charset="0"/>
                <a:ea typeface="Source Code Pro" panose="020B0509030403020204" pitchFamily="49" charset="0"/>
              </a:rPr>
              <a:t>int</a:t>
            </a:r>
            <a:r>
              <a:rPr lang="en-US" dirty="0"/>
              <a:t> at address </a:t>
            </a:r>
            <a:r>
              <a:rPr lang="en-US" dirty="0">
                <a:solidFill>
                  <a:srgbClr val="4B2A85"/>
                </a:solidFill>
              </a:rPr>
              <a:t>0x102</a:t>
            </a:r>
            <a:r>
              <a:rPr lang="en-US" dirty="0"/>
              <a:t>, (2) add 8 to it, and then (3) store the new value as an </a:t>
            </a:r>
            <a:r>
              <a:rPr lang="en-US" sz="2600" dirty="0">
                <a:latin typeface="Source Code Pro" panose="020B0509030403020204" pitchFamily="49" charset="0"/>
                <a:ea typeface="Source Code Pro" panose="020B0509030403020204" pitchFamily="49" charset="0"/>
              </a:rPr>
              <a:t>int</a:t>
            </a:r>
            <a:r>
              <a:rPr lang="en-US" dirty="0"/>
              <a:t> at address </a:t>
            </a:r>
            <a:r>
              <a:rPr lang="en-US" dirty="0">
                <a:solidFill>
                  <a:srgbClr val="4B2A85"/>
                </a:solidFill>
              </a:rPr>
              <a:t>0x104</a:t>
            </a:r>
            <a:r>
              <a:rPr lang="en-US" dirty="0"/>
              <a:t>, which of the following addresses retain their original value?</a:t>
            </a:r>
          </a:p>
          <a:p>
            <a:pPr lvl="2"/>
            <a:endParaRPr lang="en-US" dirty="0"/>
          </a:p>
          <a:p>
            <a:pPr marL="396875" indent="0">
              <a:buNone/>
              <a:tabLst>
                <a:tab pos="914400" algn="l"/>
                <a:tab pos="2289175" algn="l"/>
                <a:tab pos="2743200" algn="l"/>
                <a:tab pos="4117975" algn="l"/>
                <a:tab pos="4572000" algn="l"/>
                <a:tab pos="5946775" algn="l"/>
                <a:tab pos="6400800" algn="l"/>
              </a:tabLst>
            </a:pPr>
            <a:r>
              <a:rPr lang="en-US" b="1" dirty="0">
                <a:solidFill>
                  <a:srgbClr val="4B2A85"/>
                </a:solidFill>
              </a:rPr>
              <a:t>A.</a:t>
            </a:r>
            <a:r>
              <a:rPr lang="en-US" b="1" dirty="0">
                <a:solidFill>
                  <a:srgbClr val="FF9900"/>
                </a:solidFill>
              </a:rPr>
              <a:t>	0x102	</a:t>
            </a:r>
            <a:r>
              <a:rPr lang="en-US" b="1" dirty="0">
                <a:solidFill>
                  <a:srgbClr val="4B2A85"/>
                </a:solidFill>
              </a:rPr>
              <a:t>B.</a:t>
            </a:r>
            <a:r>
              <a:rPr lang="en-US" b="1" dirty="0">
                <a:solidFill>
                  <a:srgbClr val="FF9900"/>
                </a:solidFill>
              </a:rPr>
              <a:t>	</a:t>
            </a:r>
            <a:r>
              <a:rPr lang="en-US" b="1" dirty="0">
                <a:solidFill>
                  <a:srgbClr val="00B050"/>
                </a:solidFill>
              </a:rPr>
              <a:t>0x104	</a:t>
            </a:r>
            <a:r>
              <a:rPr lang="en-US" b="1" dirty="0">
                <a:solidFill>
                  <a:srgbClr val="4B2A85"/>
                </a:solidFill>
              </a:rPr>
              <a:t>C.</a:t>
            </a:r>
            <a:r>
              <a:rPr lang="en-US" b="1" dirty="0">
                <a:solidFill>
                  <a:srgbClr val="00B050"/>
                </a:solidFill>
              </a:rPr>
              <a:t>	</a:t>
            </a:r>
            <a:r>
              <a:rPr lang="en-US" b="1" dirty="0">
                <a:solidFill>
                  <a:srgbClr val="FF3399"/>
                </a:solidFill>
              </a:rPr>
              <a:t>0x105	</a:t>
            </a:r>
            <a:r>
              <a:rPr lang="en-US" b="1" dirty="0">
                <a:solidFill>
                  <a:srgbClr val="4B2A85"/>
                </a:solidFill>
              </a:rPr>
              <a:t>D.</a:t>
            </a:r>
            <a:r>
              <a:rPr lang="en-US" b="1" dirty="0">
                <a:solidFill>
                  <a:srgbClr val="FF3399"/>
                </a:solidFill>
              </a:rPr>
              <a:t>	</a:t>
            </a:r>
            <a:r>
              <a:rPr lang="en-US" b="1" dirty="0">
                <a:solidFill>
                  <a:srgbClr val="00B0F0"/>
                </a:solidFill>
              </a:rPr>
              <a:t>0x107</a:t>
            </a:r>
            <a:endParaRPr lang="en-US" b="1" baseline="-25000" dirty="0">
              <a:solidFill>
                <a:srgbClr val="996633"/>
              </a:solidFill>
            </a:endParaRPr>
          </a:p>
          <a:p>
            <a:endParaRPr lang="en-US" dirty="0"/>
          </a:p>
        </p:txBody>
      </p:sp>
      <p:sp>
        <p:nvSpPr>
          <p:cNvPr id="4" name="Slide Number Placeholder 3">
            <a:extLst>
              <a:ext uri="{FF2B5EF4-FFF2-40B4-BE49-F238E27FC236}">
                <a16:creationId xmlns:a16="http://schemas.microsoft.com/office/drawing/2014/main" id="{E60DD9E5-331D-4F80-965B-5F479E4E0B34}"/>
              </a:ext>
            </a:extLst>
          </p:cNvPr>
          <p:cNvSpPr>
            <a:spLocks noGrp="1"/>
          </p:cNvSpPr>
          <p:nvPr>
            <p:ph type="sldNum" sz="quarter" idx="10"/>
          </p:nvPr>
        </p:nvSpPr>
        <p:spPr/>
        <p:txBody>
          <a:bodyPr/>
          <a:lstStyle/>
          <a:p>
            <a:fld id="{7CBE8339-D2AD-46DC-A898-FD1E949067F0}" type="slidenum">
              <a:rPr lang="en-US" smtClean="0"/>
              <a:pPr/>
              <a:t>47</a:t>
            </a:fld>
            <a:endParaRPr lang="en-US"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1F49DA9E-3B27-484A-8EA3-32CAE8F0FF52}"/>
                  </a:ext>
                </a:extLst>
              </p:cNvPr>
              <p:cNvGraphicFramePr>
                <a:graphicFrameLocks noGrp="1"/>
              </p:cNvGraphicFramePr>
              <p:nvPr/>
            </p:nvGraphicFramePr>
            <p:xfrm>
              <a:off x="548640" y="2423160"/>
              <a:ext cx="8046720" cy="91440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831889829"/>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3527399591"/>
                        </a:ext>
                      </a:extLst>
                    </a:gridCol>
                  </a:tblGrid>
                  <a:tr h="457200">
                    <a:tc>
                      <a:txBody>
                        <a:bodyPr/>
                        <a:lstStyle/>
                        <a:p>
                          <a:pPr algn="ctr"/>
                          <a:endParaRPr lang="en-US" sz="2000" b="0" i="0" dirty="0">
                            <a:solidFill>
                              <a:srgbClr val="4B2A85"/>
                            </a:solidFill>
                            <a:latin typeface="Calibri" panose="020F0502020204030204" pitchFamily="34" charset="0"/>
                            <a:ea typeface="Source Code Pro" panose="020B0509030403020204" pitchFamily="49"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i="0" dirty="0">
                            <a:solidFill>
                              <a:srgbClr val="4B2A85"/>
                            </a:solidFill>
                            <a:latin typeface="Calibri" panose="020F0502020204030204" pitchFamily="34" charset="0"/>
                            <a:ea typeface="Source Code Pro" panose="020B0509030403020204" pitchFamily="49"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i="0" dirty="0">
                              <a:solidFill>
                                <a:srgbClr val="4B2A85"/>
                              </a:solidFill>
                              <a:latin typeface="Calibri" panose="020F0502020204030204" pitchFamily="34" charset="0"/>
                              <a:ea typeface="Source Code Pro" panose="020B0509030403020204" pitchFamily="49" charset="0"/>
                              <a:cs typeface="Calibri" panose="020F0502020204030204" pitchFamily="34" charset="0"/>
                            </a:rPr>
                            <a:t>0x100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i="0" dirty="0">
                            <a:solidFill>
                              <a:srgbClr val="4B2A85"/>
                            </a:solidFill>
                            <a:latin typeface="Calibri" panose="020F0502020204030204" pitchFamily="34" charset="0"/>
                            <a:ea typeface="Source Code Pro" panose="020B0509030403020204" pitchFamily="49"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i="0" dirty="0">
                            <a:solidFill>
                              <a:srgbClr val="4B2A85"/>
                            </a:solidFill>
                            <a:latin typeface="Calibri" panose="020F0502020204030204" pitchFamily="34" charset="0"/>
                            <a:ea typeface="Source Code Pro" panose="020B0509030403020204" pitchFamily="49"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i="0" dirty="0">
                            <a:solidFill>
                              <a:srgbClr val="4B2A85"/>
                            </a:solidFill>
                            <a:latin typeface="Calibri" panose="020F0502020204030204" pitchFamily="34" charset="0"/>
                            <a:ea typeface="Source Code Pro" panose="020B0509030403020204" pitchFamily="49"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i="0" dirty="0">
                            <a:solidFill>
                              <a:srgbClr val="4B2A85"/>
                            </a:solidFill>
                            <a:latin typeface="Calibri" panose="020F0502020204030204" pitchFamily="34" charset="0"/>
                            <a:ea typeface="Source Code Pro" panose="020B0509030403020204" pitchFamily="49"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i="0" dirty="0">
                            <a:solidFill>
                              <a:srgbClr val="4B2A85"/>
                            </a:solidFill>
                            <a:latin typeface="Calibri" panose="020F0502020204030204" pitchFamily="34" charset="0"/>
                            <a:ea typeface="Source Code Pro" panose="020B0509030403020204" pitchFamily="49"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i="0" dirty="0">
                            <a:solidFill>
                              <a:srgbClr val="4B2A85"/>
                            </a:solidFill>
                            <a:latin typeface="Calibri" panose="020F0502020204030204" pitchFamily="34" charset="0"/>
                            <a:ea typeface="Source Code Pro" panose="020B0509030403020204" pitchFamily="49"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i="0" dirty="0">
                              <a:solidFill>
                                <a:srgbClr val="4B2A85"/>
                              </a:solidFill>
                              <a:latin typeface="Calibri" panose="020F0502020204030204" pitchFamily="34" charset="0"/>
                              <a:ea typeface="Source Code Pro" panose="020B0509030403020204" pitchFamily="49" charset="0"/>
                              <a:cs typeface="Calibri" panose="020F0502020204030204" pitchFamily="34" charset="0"/>
                            </a:rPr>
                            <a:t>0x107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i="0" dirty="0">
                            <a:solidFill>
                              <a:srgbClr val="4B2A85"/>
                            </a:solidFill>
                            <a:latin typeface="Calibri" panose="020F0502020204030204" pitchFamily="34" charset="0"/>
                            <a:ea typeface="Source Code Pro" panose="020B0509030403020204" pitchFamily="49"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3108026"/>
                      </a:ext>
                    </a:extLst>
                  </a:tr>
                  <a:tr h="457200">
                    <a:tc>
                      <a:txBody>
                        <a:bodyPr/>
                        <a:lstStyle/>
                        <a:p>
                          <a:pPr algn="ctr"/>
                          <a14:m>
                            <m:oMath xmlns:m="http://schemas.openxmlformats.org/officeDocument/2006/math">
                              <m:r>
                                <a:rPr lang="en-US" sz="2400" b="0" i="1" smtClean="0">
                                  <a:solidFill>
                                    <a:sysClr val="windowText" lastClr="000000"/>
                                  </a:solidFill>
                                  <a:latin typeface="Cambria Math" panose="02040503050406030204" pitchFamily="18" charset="0"/>
                                  <a:ea typeface="Source Code Pro" panose="020B0509030403020204" pitchFamily="49" charset="0"/>
                                </a:rPr>
                                <m:t>⋯</m:t>
                              </m:r>
                            </m:oMath>
                          </a14:m>
                          <a:r>
                            <a:rPr lang="en-US" sz="2400" b="0" i="0" dirty="0">
                              <a:solidFill>
                                <a:sysClr val="windowText" lastClr="000000"/>
                              </a:solidFill>
                              <a:latin typeface="Source Code Pro" panose="020B0509030403020204" pitchFamily="49" charset="0"/>
                              <a:ea typeface="Source Code Pro" panose="020B0509030403020204" pitchFamily="49" charset="0"/>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ysClr val="windowText" lastClr="000000"/>
                              </a:solidFill>
                              <a:latin typeface="Source Code Pro" panose="020B0509030403020204" pitchFamily="49" charset="0"/>
                              <a:ea typeface="Source Code Pro" panose="020B0509030403020204" pitchFamily="49" charset="0"/>
                            </a:rPr>
                            <a:t>9F</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i="0" dirty="0">
                              <a:solidFill>
                                <a:sysClr val="windowText" lastClr="000000"/>
                              </a:solidFill>
                              <a:latin typeface="Source Code Pro" panose="020B0509030403020204" pitchFamily="49" charset="0"/>
                              <a:ea typeface="Source Code Pro" panose="020B0509030403020204" pitchFamily="49" charset="0"/>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i="0" dirty="0">
                              <a:solidFill>
                                <a:sysClr val="windowText" lastClr="000000"/>
                              </a:solidFill>
                              <a:latin typeface="Source Code Pro" panose="020B0509030403020204" pitchFamily="49" charset="0"/>
                              <a:ea typeface="Source Code Pro" panose="020B0509030403020204" pitchFamily="49" charset="0"/>
                            </a:rPr>
                            <a:t>B7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i="0" dirty="0">
                              <a:solidFill>
                                <a:sysClr val="windowText" lastClr="000000"/>
                              </a:solidFill>
                              <a:latin typeface="Source Code Pro" panose="020B0509030403020204" pitchFamily="49" charset="0"/>
                              <a:ea typeface="Source Code Pro" panose="020B0509030403020204" pitchFamily="49" charset="0"/>
                            </a:rPr>
                            <a:t>C8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i="0" dirty="0">
                              <a:solidFill>
                                <a:sysClr val="windowText" lastClr="000000"/>
                              </a:solidFill>
                              <a:latin typeface="Source Code Pro" panose="020B0509030403020204" pitchFamily="49" charset="0"/>
                              <a:ea typeface="Source Code Pro" panose="020B0509030403020204" pitchFamily="49" charset="0"/>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i="0" dirty="0">
                              <a:solidFill>
                                <a:sysClr val="windowText" lastClr="000000"/>
                              </a:solidFill>
                              <a:latin typeface="Source Code Pro" panose="020B0509030403020204" pitchFamily="49" charset="0"/>
                              <a:ea typeface="Source Code Pro" panose="020B0509030403020204" pitchFamily="49" charset="0"/>
                            </a:rPr>
                            <a:t>D0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i="0" dirty="0">
                              <a:solidFill>
                                <a:schemeClr val="tx1"/>
                              </a:solidFill>
                              <a:latin typeface="Source Code Pro" panose="020B0509030403020204" pitchFamily="49" charset="0"/>
                              <a:ea typeface="Source Code Pro" panose="020B0509030403020204" pitchFamily="49"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i="0" dirty="0">
                              <a:solidFill>
                                <a:sysClr val="windowText" lastClr="000000"/>
                              </a:solidFill>
                              <a:latin typeface="Source Code Pro" panose="020B0509030403020204" pitchFamily="49" charset="0"/>
                              <a:ea typeface="Source Code Pro" panose="020B0509030403020204" pitchFamily="49" charset="0"/>
                            </a:rPr>
                            <a:t>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i="0" dirty="0">
                              <a:solidFill>
                                <a:sysClr val="windowText" lastClr="000000"/>
                              </a:solidFill>
                              <a:latin typeface="Source Code Pro" panose="020B0509030403020204" pitchFamily="49" charset="0"/>
                              <a:ea typeface="Source Code Pro" panose="020B0509030403020204" pitchFamily="49" charset="0"/>
                            </a:rPr>
                            <a:t>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a:rPr lang="en-US" sz="2400" b="0" i="1" smtClean="0">
                                  <a:solidFill>
                                    <a:sysClr val="windowText" lastClr="000000"/>
                                  </a:solidFill>
                                  <a:latin typeface="Cambria Math" panose="02040503050406030204" pitchFamily="18" charset="0"/>
                                  <a:ea typeface="Source Code Pro" panose="020B0509030403020204" pitchFamily="49" charset="0"/>
                                </a:rPr>
                                <m:t>⋯</m:t>
                              </m:r>
                            </m:oMath>
                          </a14:m>
                          <a:r>
                            <a:rPr lang="en-US" sz="2400" b="0" i="0" dirty="0">
                              <a:solidFill>
                                <a:sysClr val="windowText" lastClr="000000"/>
                              </a:solidFill>
                              <a:latin typeface="Source Code Pro" panose="020B0509030403020204" pitchFamily="49" charset="0"/>
                              <a:ea typeface="Source Code Pro" panose="020B0509030403020204" pitchFamily="49" charset="0"/>
                            </a:rPr>
                            <a:t>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mc:Choice>
        <mc:Fallback xmlns="">
          <p:graphicFrame>
            <p:nvGraphicFramePr>
              <p:cNvPr id="5" name="Table 4">
                <a:extLst>
                  <a:ext uri="{FF2B5EF4-FFF2-40B4-BE49-F238E27FC236}">
                    <a16:creationId xmlns:a16="http://schemas.microsoft.com/office/drawing/2014/main" id="{1F49DA9E-3B27-484A-8EA3-32CAE8F0FF52}"/>
                  </a:ext>
                </a:extLst>
              </p:cNvPr>
              <p:cNvGraphicFramePr>
                <a:graphicFrameLocks noGrp="1"/>
              </p:cNvGraphicFramePr>
              <p:nvPr>
                <p:extLst>
                  <p:ext uri="{D42A27DB-BD31-4B8C-83A1-F6EECF244321}">
                    <p14:modId xmlns:p14="http://schemas.microsoft.com/office/powerpoint/2010/main" val="2546547523"/>
                  </p:ext>
                </p:extLst>
              </p:nvPr>
            </p:nvGraphicFramePr>
            <p:xfrm>
              <a:off x="548640" y="2423160"/>
              <a:ext cx="8046720" cy="91440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831889829"/>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3527399591"/>
                        </a:ext>
                      </a:extLst>
                    </a:gridCol>
                  </a:tblGrid>
                  <a:tr h="457200">
                    <a:tc>
                      <a:txBody>
                        <a:bodyPr/>
                        <a:lstStyle/>
                        <a:p>
                          <a:pPr algn="ctr"/>
                          <a:endParaRPr lang="en-US" sz="2000" b="0" i="0" dirty="0">
                            <a:solidFill>
                              <a:srgbClr val="4B2A85"/>
                            </a:solidFill>
                            <a:latin typeface="Calibri" panose="020F0502020204030204" pitchFamily="34" charset="0"/>
                            <a:ea typeface="Source Code Pro" panose="020B0509030403020204" pitchFamily="49"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i="0" dirty="0">
                            <a:solidFill>
                              <a:srgbClr val="4B2A85"/>
                            </a:solidFill>
                            <a:latin typeface="Calibri" panose="020F0502020204030204" pitchFamily="34" charset="0"/>
                            <a:ea typeface="Source Code Pro" panose="020B0509030403020204" pitchFamily="49"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i="0" dirty="0">
                              <a:solidFill>
                                <a:srgbClr val="4B2A85"/>
                              </a:solidFill>
                              <a:latin typeface="Calibri" panose="020F0502020204030204" pitchFamily="34" charset="0"/>
                              <a:ea typeface="Source Code Pro" panose="020B0509030403020204" pitchFamily="49" charset="0"/>
                              <a:cs typeface="Calibri" panose="020F0502020204030204" pitchFamily="34" charset="0"/>
                            </a:rPr>
                            <a:t>0x100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i="0" dirty="0">
                            <a:solidFill>
                              <a:srgbClr val="4B2A85"/>
                            </a:solidFill>
                            <a:latin typeface="Calibri" panose="020F0502020204030204" pitchFamily="34" charset="0"/>
                            <a:ea typeface="Source Code Pro" panose="020B0509030403020204" pitchFamily="49"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i="0" dirty="0">
                            <a:solidFill>
                              <a:srgbClr val="4B2A85"/>
                            </a:solidFill>
                            <a:latin typeface="Calibri" panose="020F0502020204030204" pitchFamily="34" charset="0"/>
                            <a:ea typeface="Source Code Pro" panose="020B0509030403020204" pitchFamily="49"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i="0" dirty="0">
                            <a:solidFill>
                              <a:srgbClr val="4B2A85"/>
                            </a:solidFill>
                            <a:latin typeface="Calibri" panose="020F0502020204030204" pitchFamily="34" charset="0"/>
                            <a:ea typeface="Source Code Pro" panose="020B0509030403020204" pitchFamily="49"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i="0" dirty="0">
                            <a:solidFill>
                              <a:srgbClr val="4B2A85"/>
                            </a:solidFill>
                            <a:latin typeface="Calibri" panose="020F0502020204030204" pitchFamily="34" charset="0"/>
                            <a:ea typeface="Source Code Pro" panose="020B0509030403020204" pitchFamily="49"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i="0" dirty="0">
                            <a:solidFill>
                              <a:srgbClr val="4B2A85"/>
                            </a:solidFill>
                            <a:latin typeface="Calibri" panose="020F0502020204030204" pitchFamily="34" charset="0"/>
                            <a:ea typeface="Source Code Pro" panose="020B0509030403020204" pitchFamily="49"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i="0" dirty="0">
                            <a:solidFill>
                              <a:srgbClr val="4B2A85"/>
                            </a:solidFill>
                            <a:latin typeface="Calibri" panose="020F0502020204030204" pitchFamily="34" charset="0"/>
                            <a:ea typeface="Source Code Pro" panose="020B0509030403020204" pitchFamily="49"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i="0" dirty="0">
                              <a:solidFill>
                                <a:srgbClr val="4B2A85"/>
                              </a:solidFill>
                              <a:latin typeface="Calibri" panose="020F0502020204030204" pitchFamily="34" charset="0"/>
                              <a:ea typeface="Source Code Pro" panose="020B0509030403020204" pitchFamily="49" charset="0"/>
                              <a:cs typeface="Calibri" panose="020F0502020204030204" pitchFamily="34" charset="0"/>
                            </a:rPr>
                            <a:t>0x107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i="0" dirty="0">
                            <a:solidFill>
                              <a:srgbClr val="4B2A85"/>
                            </a:solidFill>
                            <a:latin typeface="Calibri" panose="020F0502020204030204" pitchFamily="34" charset="0"/>
                            <a:ea typeface="Source Code Pro" panose="020B0509030403020204" pitchFamily="49"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3108026"/>
                      </a:ext>
                    </a:extLst>
                  </a:tr>
                  <a:tr h="457200">
                    <a:tc>
                      <a:txBody>
                        <a:bodyPr/>
                        <a:lstStyle/>
                        <a:p>
                          <a:endParaRPr lang="en-US"/>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101333" r="-1000000" b="-29333"/>
                          </a:stretch>
                        </a:blipFill>
                      </a:tcPr>
                    </a:tc>
                    <a:tc>
                      <a:txBody>
                        <a:bodyPr/>
                        <a:lstStyle/>
                        <a:p>
                          <a:pPr algn="ctr"/>
                          <a:r>
                            <a:rPr lang="en-US" sz="2400" b="0" i="0" dirty="0">
                              <a:solidFill>
                                <a:sysClr val="windowText" lastClr="000000"/>
                              </a:solidFill>
                              <a:latin typeface="Source Code Pro" panose="020B0509030403020204" pitchFamily="49" charset="0"/>
                              <a:ea typeface="Source Code Pro" panose="020B0509030403020204" pitchFamily="49" charset="0"/>
                            </a:rPr>
                            <a:t>9F</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i="0" dirty="0">
                              <a:solidFill>
                                <a:sysClr val="windowText" lastClr="000000"/>
                              </a:solidFill>
                              <a:latin typeface="Source Code Pro" panose="020B0509030403020204" pitchFamily="49" charset="0"/>
                              <a:ea typeface="Source Code Pro" panose="020B0509030403020204" pitchFamily="49" charset="0"/>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i="0" dirty="0">
                              <a:solidFill>
                                <a:sysClr val="windowText" lastClr="000000"/>
                              </a:solidFill>
                              <a:latin typeface="Source Code Pro" panose="020B0509030403020204" pitchFamily="49" charset="0"/>
                              <a:ea typeface="Source Code Pro" panose="020B0509030403020204" pitchFamily="49" charset="0"/>
                            </a:rPr>
                            <a:t>B7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i="0" dirty="0">
                              <a:solidFill>
                                <a:sysClr val="windowText" lastClr="000000"/>
                              </a:solidFill>
                              <a:latin typeface="Source Code Pro" panose="020B0509030403020204" pitchFamily="49" charset="0"/>
                              <a:ea typeface="Source Code Pro" panose="020B0509030403020204" pitchFamily="49" charset="0"/>
                            </a:rPr>
                            <a:t>C8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i="0" dirty="0">
                              <a:solidFill>
                                <a:sysClr val="windowText" lastClr="000000"/>
                              </a:solidFill>
                              <a:latin typeface="Source Code Pro" panose="020B0509030403020204" pitchFamily="49" charset="0"/>
                              <a:ea typeface="Source Code Pro" panose="020B0509030403020204" pitchFamily="49" charset="0"/>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i="0" dirty="0">
                              <a:solidFill>
                                <a:sysClr val="windowText" lastClr="000000"/>
                              </a:solidFill>
                              <a:latin typeface="Source Code Pro" panose="020B0509030403020204" pitchFamily="49" charset="0"/>
                              <a:ea typeface="Source Code Pro" panose="020B0509030403020204" pitchFamily="49" charset="0"/>
                            </a:rPr>
                            <a:t>D0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i="0" dirty="0">
                              <a:solidFill>
                                <a:schemeClr val="tx1"/>
                              </a:solidFill>
                              <a:latin typeface="Source Code Pro" panose="020B0509030403020204" pitchFamily="49" charset="0"/>
                              <a:ea typeface="Source Code Pro" panose="020B0509030403020204" pitchFamily="49"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i="0" dirty="0">
                              <a:solidFill>
                                <a:sysClr val="windowText" lastClr="000000"/>
                              </a:solidFill>
                              <a:latin typeface="Source Code Pro" panose="020B0509030403020204" pitchFamily="49" charset="0"/>
                              <a:ea typeface="Source Code Pro" panose="020B0509030403020204" pitchFamily="49" charset="0"/>
                            </a:rPr>
                            <a:t>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i="0" dirty="0">
                              <a:solidFill>
                                <a:sysClr val="windowText" lastClr="000000"/>
                              </a:solidFill>
                              <a:latin typeface="Source Code Pro" panose="020B0509030403020204" pitchFamily="49" charset="0"/>
                              <a:ea typeface="Source Code Pro" panose="020B0509030403020204" pitchFamily="49" charset="0"/>
                            </a:rPr>
                            <a:t>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000000" t="-101333" b="-29333"/>
                          </a:stretch>
                        </a:blipFill>
                      </a:tcPr>
                    </a:tc>
                    <a:extLst>
                      <a:ext uri="{0D108BD9-81ED-4DB2-BD59-A6C34878D82A}">
                        <a16:rowId xmlns:a16="http://schemas.microsoft.com/office/drawing/2014/main" val="10000"/>
                      </a:ext>
                    </a:extLst>
                  </a:tr>
                </a:tbl>
              </a:graphicData>
            </a:graphic>
          </p:graphicFrame>
        </mc:Fallback>
      </mc:AlternateContent>
    </p:spTree>
    <p:extLst>
      <p:ext uri="{BB962C8B-B14F-4D97-AF65-F5344CB8AC3E}">
        <p14:creationId xmlns:p14="http://schemas.microsoft.com/office/powerpoint/2010/main" val="13620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520EE-8E8C-1542-B630-9DF92718085C}"/>
              </a:ext>
            </a:extLst>
          </p:cNvPr>
          <p:cNvSpPr>
            <a:spLocks noGrp="1"/>
          </p:cNvSpPr>
          <p:nvPr>
            <p:ph type="title"/>
          </p:nvPr>
        </p:nvSpPr>
        <p:spPr/>
        <p:txBody>
          <a:bodyPr/>
          <a:lstStyle/>
          <a:p>
            <a:r>
              <a:rPr lang="en-US" dirty="0"/>
              <a:t>But, how’d we get here?</a:t>
            </a:r>
          </a:p>
        </p:txBody>
      </p:sp>
      <p:sp>
        <p:nvSpPr>
          <p:cNvPr id="3" name="Content Placeholder 2">
            <a:extLst>
              <a:ext uri="{FF2B5EF4-FFF2-40B4-BE49-F238E27FC236}">
                <a16:creationId xmlns:a16="http://schemas.microsoft.com/office/drawing/2014/main" id="{C5AAB1C3-26A0-E04D-B34A-5F43B0ABF161}"/>
              </a:ext>
            </a:extLst>
          </p:cNvPr>
          <p:cNvSpPr>
            <a:spLocks noGrp="1"/>
          </p:cNvSpPr>
          <p:nvPr>
            <p:ph idx="1"/>
          </p:nvPr>
        </p:nvSpPr>
        <p:spPr/>
        <p:txBody>
          <a:bodyPr/>
          <a:lstStyle/>
          <a:p>
            <a:r>
              <a:rPr lang="en-US" dirty="0"/>
              <a:t>We’ll be answering this question again and again</a:t>
            </a:r>
          </a:p>
          <a:p>
            <a:r>
              <a:rPr lang="en-US" dirty="0"/>
              <a:t>Modern hardware, modern house, historic relics</a:t>
            </a:r>
          </a:p>
          <a:p>
            <a:pPr marL="0" indent="0">
              <a:buNone/>
            </a:pPr>
            <a:endParaRPr lang="en-US" dirty="0"/>
          </a:p>
          <a:p>
            <a:r>
              <a:rPr lang="en-US" dirty="0"/>
              <a:t>No decisions were an accident!</a:t>
            </a:r>
          </a:p>
          <a:p>
            <a:pPr lvl="1"/>
            <a:r>
              <a:rPr lang="en-US" dirty="0"/>
              <a:t>Priorities might’ve been misaligned, dated, inconsistent</a:t>
            </a:r>
          </a:p>
          <a:p>
            <a:pPr lvl="1"/>
            <a:r>
              <a:rPr lang="en-US" dirty="0"/>
              <a:t>Priorities might’ve been racist, sexist, ableist</a:t>
            </a:r>
          </a:p>
          <a:p>
            <a:pPr lvl="1"/>
            <a:endParaRPr lang="en-US" dirty="0"/>
          </a:p>
          <a:p>
            <a:r>
              <a:rPr lang="en-US" dirty="0"/>
              <a:t>Let’s go back to modern* foundations…</a:t>
            </a:r>
          </a:p>
          <a:p>
            <a:endParaRPr lang="en-US" dirty="0"/>
          </a:p>
          <a:p>
            <a:pPr marL="0" indent="0">
              <a:buNone/>
            </a:pPr>
            <a:endParaRPr lang="en-US" sz="1400" dirty="0"/>
          </a:p>
          <a:p>
            <a:pPr marL="0" indent="0">
              <a:buNone/>
            </a:pPr>
            <a:r>
              <a:rPr lang="en-US" sz="1400" dirty="0"/>
              <a:t>*We’ll go further back in a week</a:t>
            </a:r>
          </a:p>
        </p:txBody>
      </p:sp>
      <p:sp>
        <p:nvSpPr>
          <p:cNvPr id="4" name="Slide Number Placeholder 3">
            <a:extLst>
              <a:ext uri="{FF2B5EF4-FFF2-40B4-BE49-F238E27FC236}">
                <a16:creationId xmlns:a16="http://schemas.microsoft.com/office/drawing/2014/main" id="{A660AED0-5AD5-4344-B9B2-64945B0B0E6E}"/>
              </a:ext>
            </a:extLst>
          </p:cNvPr>
          <p:cNvSpPr>
            <a:spLocks noGrp="1"/>
          </p:cNvSpPr>
          <p:nvPr>
            <p:ph type="sldNum" sz="quarter" idx="10"/>
          </p:nvPr>
        </p:nvSpPr>
        <p:spPr/>
        <p:txBody>
          <a:bodyPr/>
          <a:lstStyle/>
          <a:p>
            <a:fld id="{7CBE8339-D2AD-46DC-A898-FD1E949067F0}" type="slidenum">
              <a:rPr lang="en-US" smtClean="0"/>
              <a:pPr/>
              <a:t>48</a:t>
            </a:fld>
            <a:endParaRPr lang="en-US" dirty="0"/>
          </a:p>
        </p:txBody>
      </p:sp>
    </p:spTree>
    <p:extLst>
      <p:ext uri="{BB962C8B-B14F-4D97-AF65-F5344CB8AC3E}">
        <p14:creationId xmlns:p14="http://schemas.microsoft.com/office/powerpoint/2010/main" val="8263524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102D-5742-774E-8C88-2DF143674EA7}"/>
              </a:ext>
            </a:extLst>
          </p:cNvPr>
          <p:cNvSpPr>
            <a:spLocks noGrp="1"/>
          </p:cNvSpPr>
          <p:nvPr>
            <p:ph type="title"/>
          </p:nvPr>
        </p:nvSpPr>
        <p:spPr/>
        <p:txBody>
          <a:bodyPr/>
          <a:lstStyle/>
          <a:p>
            <a:r>
              <a:rPr lang="en-US" b="0" dirty="0">
                <a:latin typeface="Calibri" panose="020F0502020204030204" pitchFamily="34" charset="0"/>
                <a:cs typeface="Calibri" panose="020F0502020204030204" pitchFamily="34" charset="0"/>
              </a:rPr>
              <a:t>What were the prevailing notions of computing during its modern incarnation?</a:t>
            </a:r>
            <a:endParaRPr lang="en-US"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60ED5114-831E-B54D-850E-55C779768014}"/>
              </a:ext>
            </a:extLst>
          </p:cNvPr>
          <p:cNvSpPr>
            <a:spLocks noGrp="1"/>
          </p:cNvSpPr>
          <p:nvPr>
            <p:ph type="sldNum" sz="quarter" idx="10"/>
          </p:nvPr>
        </p:nvSpPr>
        <p:spPr/>
        <p:txBody>
          <a:bodyPr/>
          <a:lstStyle/>
          <a:p>
            <a:fld id="{7CBE8339-D2AD-46DC-A898-FD1E949067F0}" type="slidenum">
              <a:rPr lang="en-US" smtClean="0"/>
              <a:pPr/>
              <a:t>49</a:t>
            </a:fld>
            <a:endParaRPr lang="en-US" dirty="0"/>
          </a:p>
        </p:txBody>
      </p:sp>
    </p:spTree>
    <p:extLst>
      <p:ext uri="{BB962C8B-B14F-4D97-AF65-F5344CB8AC3E}">
        <p14:creationId xmlns:p14="http://schemas.microsoft.com/office/powerpoint/2010/main" val="3473833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23795-762E-9044-95D1-FDF539848001}"/>
              </a:ext>
            </a:extLst>
          </p:cNvPr>
          <p:cNvSpPr>
            <a:spLocks noGrp="1"/>
          </p:cNvSpPr>
          <p:nvPr>
            <p:ph type="title"/>
          </p:nvPr>
        </p:nvSpPr>
        <p:spPr/>
        <p:txBody>
          <a:bodyPr/>
          <a:lstStyle/>
          <a:p>
            <a:r>
              <a:rPr lang="en-US" dirty="0"/>
              <a:t>Learning Objectives	</a:t>
            </a:r>
          </a:p>
        </p:txBody>
      </p:sp>
      <p:sp>
        <p:nvSpPr>
          <p:cNvPr id="3" name="Content Placeholder 2">
            <a:extLst>
              <a:ext uri="{FF2B5EF4-FFF2-40B4-BE49-F238E27FC236}">
                <a16:creationId xmlns:a16="http://schemas.microsoft.com/office/drawing/2014/main" id="{80B27050-C7C7-4B41-8C98-769694C32031}"/>
              </a:ext>
            </a:extLst>
          </p:cNvPr>
          <p:cNvSpPr>
            <a:spLocks noGrp="1"/>
          </p:cNvSpPr>
          <p:nvPr>
            <p:ph idx="1"/>
          </p:nvPr>
        </p:nvSpPr>
        <p:spPr/>
        <p:txBody>
          <a:bodyPr/>
          <a:lstStyle/>
          <a:p>
            <a:pPr marL="0" indent="0">
              <a:buNone/>
            </a:pPr>
            <a:r>
              <a:rPr lang="en-US" dirty="0"/>
              <a:t>Proficiency with this lecture means you can:</a:t>
            </a:r>
          </a:p>
          <a:p>
            <a:r>
              <a:rPr lang="en-US" dirty="0"/>
              <a:t>Get started on your floorplan, and understand why we’re doing these</a:t>
            </a:r>
          </a:p>
          <a:p>
            <a:r>
              <a:rPr lang="en-US" dirty="0" err="1"/>
              <a:t>Fxplain</a:t>
            </a:r>
            <a:r>
              <a:rPr lang="en-US" dirty="0"/>
              <a:t> the prevailing notions of modern (~1870 on) computing</a:t>
            </a:r>
          </a:p>
          <a:p>
            <a:r>
              <a:rPr lang="en-US" dirty="0"/>
              <a:t>Given a piece of data and an endianness, show how that data will be represented in memory</a:t>
            </a:r>
          </a:p>
          <a:p>
            <a:r>
              <a:rPr lang="en-US" dirty="0"/>
              <a:t>Say if a piece of data is aligned in memory</a:t>
            </a:r>
          </a:p>
          <a:p>
            <a:r>
              <a:rPr lang="en-US" dirty="0"/>
              <a:t>Explain what “Byte-</a:t>
            </a:r>
            <a:r>
              <a:rPr lang="en-US" dirty="0" err="1"/>
              <a:t>Adressable</a:t>
            </a:r>
            <a:r>
              <a:rPr lang="en-US"/>
              <a:t> memory” means</a:t>
            </a:r>
            <a:endParaRPr lang="en-US" dirty="0"/>
          </a:p>
          <a:p>
            <a:endParaRPr lang="en-US" dirty="0"/>
          </a:p>
        </p:txBody>
      </p:sp>
      <p:sp>
        <p:nvSpPr>
          <p:cNvPr id="4" name="Slide Number Placeholder 3">
            <a:extLst>
              <a:ext uri="{FF2B5EF4-FFF2-40B4-BE49-F238E27FC236}">
                <a16:creationId xmlns:a16="http://schemas.microsoft.com/office/drawing/2014/main" id="{13D8553C-BBF6-504F-801C-78B6D5C87CC1}"/>
              </a:ext>
            </a:extLst>
          </p:cNvPr>
          <p:cNvSpPr>
            <a:spLocks noGrp="1"/>
          </p:cNvSpPr>
          <p:nvPr>
            <p:ph type="sldNum" sz="quarter" idx="10"/>
          </p:nvPr>
        </p:nvSpPr>
        <p:spPr/>
        <p:txBody>
          <a:bodyPr/>
          <a:lstStyle/>
          <a:p>
            <a:fld id="{7CBE8339-D2AD-46DC-A898-FD1E949067F0}" type="slidenum">
              <a:rPr lang="en-US" smtClean="0"/>
              <a:pPr/>
              <a:t>5</a:t>
            </a:fld>
            <a:endParaRPr lang="en-US" dirty="0"/>
          </a:p>
        </p:txBody>
      </p:sp>
    </p:spTree>
    <p:extLst>
      <p:ext uri="{BB962C8B-B14F-4D97-AF65-F5344CB8AC3E}">
        <p14:creationId xmlns:p14="http://schemas.microsoft.com/office/powerpoint/2010/main" val="11188180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custDataLst>
              <p:tags r:id="rId1"/>
            </p:custDataLst>
          </p:nvPr>
        </p:nvSpPr>
        <p:spPr bwMode="auto">
          <a:xfrm>
            <a:off x="838200" y="1524000"/>
            <a:ext cx="2803776" cy="2588095"/>
          </a:xfrm>
          <a:prstGeom prst="roundRect">
            <a:avLst/>
          </a:prstGeom>
          <a:solidFill>
            <a:srgbClr val="FFFF99"/>
          </a:solid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Roboto Regular" charset="0"/>
            </a:endParaRPr>
          </a:p>
        </p:txBody>
      </p:sp>
      <p:sp>
        <p:nvSpPr>
          <p:cNvPr id="14337" name="Rectangle 1"/>
          <p:cNvSpPr>
            <a:spLocks noGrp="1" noChangeArrowheads="1"/>
          </p:cNvSpPr>
          <p:nvPr>
            <p:ph type="title"/>
            <p:custDataLst>
              <p:tags r:id="rId2"/>
            </p:custDataLst>
          </p:nvPr>
        </p:nvSpPr>
        <p:spPr>
          <a:ln/>
          <a:extLst>
            <a:ext uri="{91240B29-F687-4F45-9708-019B960494DF}">
              <a14:hiddenLine xmlns:a14="http://schemas.microsoft.com/office/drawing/2010/main" w="9360">
                <a:solidFill>
                  <a:srgbClr val="000000"/>
                </a:solidFill>
                <a:round/>
                <a:headEnd/>
                <a:tailEnd/>
              </a14:hiddenLine>
            </a:ext>
          </a:extLst>
        </p:spPr>
        <p:txBody>
          <a:bodyPr lIns="91440" tIns="45720" rIns="91440" bIns="45720" anchor="ctr"/>
          <a:lstStyle/>
          <a:p>
            <a:r>
              <a:rPr lang="en-US" dirty="0"/>
              <a:t>Hardware:  351 View</a:t>
            </a:r>
            <a:r>
              <a:rPr lang="en-US" dirty="0">
                <a:solidFill>
                  <a:schemeClr val="bg1">
                    <a:lumMod val="65000"/>
                  </a:schemeClr>
                </a:solidFill>
              </a:rPr>
              <a:t> (version 1)</a:t>
            </a:r>
          </a:p>
        </p:txBody>
      </p:sp>
      <p:sp>
        <p:nvSpPr>
          <p:cNvPr id="2" name="Slide Number Placeholder 1"/>
          <p:cNvSpPr>
            <a:spLocks noGrp="1"/>
          </p:cNvSpPr>
          <p:nvPr>
            <p:ph type="sldNum" sz="quarter" idx="10"/>
            <p:custDataLst>
              <p:tags r:id="rId3"/>
            </p:custDataLst>
          </p:nvPr>
        </p:nvSpPr>
        <p:spPr/>
        <p:txBody>
          <a:bodyPr/>
          <a:lstStyle/>
          <a:p>
            <a:fld id="{7CBE8339-D2AD-46DC-A898-FD1E949067F0}" type="slidenum">
              <a:rPr lang="en-US" smtClean="0"/>
              <a:pPr/>
              <a:t>50</a:t>
            </a:fld>
            <a:endParaRPr lang="en-US" dirty="0"/>
          </a:p>
        </p:txBody>
      </p:sp>
      <p:sp>
        <p:nvSpPr>
          <p:cNvPr id="14376" name="Rectangle 40"/>
          <p:cNvSpPr>
            <a:spLocks noChangeArrowheads="1"/>
          </p:cNvSpPr>
          <p:nvPr>
            <p:custDataLst>
              <p:tags r:id="rId4"/>
            </p:custDataLst>
          </p:nvPr>
        </p:nvSpPr>
        <p:spPr bwMode="auto">
          <a:xfrm>
            <a:off x="6038850" y="1227138"/>
            <a:ext cx="2114550" cy="2971800"/>
          </a:xfrm>
          <a:prstGeom prst="rect">
            <a:avLst/>
          </a:prstGeom>
          <a:solidFill>
            <a:srgbClr val="50CC97"/>
          </a:solidFill>
          <a:ln w="9525">
            <a:solidFill>
              <a:srgbClr val="000000"/>
            </a:solidFill>
            <a:round/>
            <a:headEnd/>
            <a:tailEnd/>
          </a:ln>
          <a:effectLst/>
        </p:spPr>
        <p:txBody>
          <a:bodyPr wrap="none" lIns="90000" tIns="60876" rIns="90000" bIns="45000" anchor="ctr"/>
          <a:lstStyle/>
          <a:p>
            <a:pPr algn="ctr">
              <a:tabLst>
                <a:tab pos="723900" algn="l"/>
                <a:tab pos="1447800" algn="l"/>
              </a:tabLst>
            </a:pPr>
            <a:r>
              <a:rPr lang="en-US" sz="3600" b="0" dirty="0">
                <a:solidFill>
                  <a:srgbClr val="000000"/>
                </a:solidFill>
                <a:latin typeface="Calibri" panose="020F0502020204030204" pitchFamily="34" charset="0"/>
                <a:cs typeface="Calibri" panose="020F0502020204030204" pitchFamily="34" charset="0"/>
              </a:rPr>
              <a:t>Memory</a:t>
            </a:r>
          </a:p>
        </p:txBody>
      </p:sp>
      <p:sp>
        <p:nvSpPr>
          <p:cNvPr id="14381" name="Text Box 45"/>
          <p:cNvSpPr txBox="1">
            <a:spLocks noChangeArrowheads="1"/>
          </p:cNvSpPr>
          <p:nvPr>
            <p:custDataLst>
              <p:tags r:id="rId5"/>
            </p:custDataLst>
          </p:nvPr>
        </p:nvSpPr>
        <p:spPr bwMode="auto">
          <a:xfrm>
            <a:off x="1143000" y="3358151"/>
            <a:ext cx="6635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lstStyle/>
          <a:p>
            <a:pPr algn="ctr"/>
            <a:r>
              <a:rPr lang="en-US" sz="3600" b="0" dirty="0">
                <a:latin typeface="Calibri" panose="020F0502020204030204" pitchFamily="34" charset="0"/>
                <a:cs typeface="Calibri" panose="020F0502020204030204" pitchFamily="34" charset="0"/>
              </a:rPr>
              <a:t>CPU</a:t>
            </a:r>
          </a:p>
        </p:txBody>
      </p:sp>
      <p:sp>
        <p:nvSpPr>
          <p:cNvPr id="3" name="Cloud 2"/>
          <p:cNvSpPr/>
          <p:nvPr>
            <p:custDataLst>
              <p:tags r:id="rId6"/>
            </p:custDataLst>
          </p:nvPr>
        </p:nvSpPr>
        <p:spPr bwMode="auto">
          <a:xfrm>
            <a:off x="990600" y="2153355"/>
            <a:ext cx="2514600" cy="1047045"/>
          </a:xfrm>
          <a:prstGeom prst="cloud">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200" b="0" dirty="0">
                <a:latin typeface="Calibri" panose="020F0502020204030204" pitchFamily="34" charset="0"/>
                <a:cs typeface="Calibri" panose="020F0502020204030204" pitchFamily="34" charset="0"/>
              </a:rPr>
              <a:t>take 469</a:t>
            </a:r>
            <a:endParaRPr kumimoji="0" lang="en-US" sz="2200" b="0" u="none" strike="noStrike" cap="none" normalizeH="0" baseline="0" dirty="0">
              <a:ln>
                <a:noFill/>
              </a:ln>
              <a:effectLst/>
              <a:latin typeface="Calibri" panose="020F0502020204030204" pitchFamily="34" charset="0"/>
              <a:cs typeface="Calibri" panose="020F0502020204030204" pitchFamily="34" charset="0"/>
            </a:endParaRPr>
          </a:p>
        </p:txBody>
      </p:sp>
      <p:graphicFrame>
        <p:nvGraphicFramePr>
          <p:cNvPr id="20" name="Group 4"/>
          <p:cNvGraphicFramePr>
            <a:graphicFrameLocks noGrp="1"/>
          </p:cNvGraphicFramePr>
          <p:nvPr>
            <p:custDataLst>
              <p:tags r:id="rId7"/>
            </p:custDataLst>
          </p:nvPr>
        </p:nvGraphicFramePr>
        <p:xfrm>
          <a:off x="2194560" y="3383280"/>
          <a:ext cx="1097280" cy="343019"/>
        </p:xfrm>
        <a:graphic>
          <a:graphicData uri="http://schemas.openxmlformats.org/drawingml/2006/table">
            <a:tbl>
              <a:tblPr/>
              <a:tblGrid>
                <a:gridCol w="27432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274320">
                  <a:extLst>
                    <a:ext uri="{9D8B030D-6E8A-4147-A177-3AD203B41FA5}">
                      <a16:colId xmlns:a16="http://schemas.microsoft.com/office/drawing/2014/main" val="20003"/>
                    </a:ext>
                  </a:extLst>
                </a:gridCol>
              </a:tblGrid>
              <a:tr h="323944">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Lst>
                      </a:pPr>
                      <a:endParaRPr kumimoji="0" lang="en-US" sz="1800" b="0" i="0" u="none" strike="noStrike" cap="none" normalizeH="0" baseline="0" dirty="0">
                        <a:ln>
                          <a:noFill/>
                        </a:ln>
                        <a:solidFill>
                          <a:srgbClr val="000000"/>
                        </a:solidFill>
                        <a:effectLst/>
                        <a:latin typeface="Roboto Regular" charset="0"/>
                        <a:ea typeface="ＭＳ Ｐゴシック" charset="0"/>
                        <a:cs typeface="DejaVu Sans" charset="0"/>
                      </a:endParaRPr>
                    </a:p>
                  </a:txBody>
                  <a:tcPr marL="36000" marR="36000" marT="51876" marB="360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Lst>
                      </a:pPr>
                      <a:endParaRPr kumimoji="0" lang="en-US" sz="1800" b="0" i="0" u="none" strike="noStrike" cap="none" normalizeH="0" baseline="0" dirty="0">
                        <a:ln>
                          <a:noFill/>
                        </a:ln>
                        <a:solidFill>
                          <a:srgbClr val="000000"/>
                        </a:solidFill>
                        <a:effectLst/>
                        <a:latin typeface="Roboto Regular" charset="0"/>
                        <a:ea typeface="ＭＳ Ｐゴシック" charset="0"/>
                        <a:cs typeface="DejaVu Sans" charset="0"/>
                      </a:endParaRPr>
                    </a:p>
                  </a:txBody>
                  <a:tcPr marL="36000" marR="36000" marT="51876" marB="360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Lst>
                      </a:pPr>
                      <a:endParaRPr kumimoji="0" lang="en-US" sz="1800" b="0" i="0" u="none" strike="noStrike" cap="none" normalizeH="0" baseline="0" dirty="0">
                        <a:ln>
                          <a:noFill/>
                        </a:ln>
                        <a:solidFill>
                          <a:srgbClr val="000000"/>
                        </a:solidFill>
                        <a:effectLst/>
                        <a:latin typeface="Roboto Regular" charset="0"/>
                        <a:ea typeface="ＭＳ Ｐゴシック" charset="0"/>
                        <a:cs typeface="DejaVu Sans" charset="0"/>
                      </a:endParaRPr>
                    </a:p>
                  </a:txBody>
                  <a:tcPr marL="36000" marR="36000" marT="51876" marB="360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Lst>
                      </a:pPr>
                      <a:endParaRPr kumimoji="0" lang="en-US" sz="1800" b="0" i="0" u="none" strike="noStrike" cap="none" normalizeH="0" baseline="0" dirty="0">
                        <a:ln>
                          <a:noFill/>
                        </a:ln>
                        <a:solidFill>
                          <a:srgbClr val="000000"/>
                        </a:solidFill>
                        <a:effectLst/>
                        <a:latin typeface="Roboto Regular" charset="0"/>
                        <a:ea typeface="ＭＳ Ｐゴシック" charset="0"/>
                        <a:cs typeface="DejaVu Sans" charset="0"/>
                      </a:endParaRPr>
                    </a:p>
                  </a:txBody>
                  <a:tcPr marL="36000" marR="36000" marT="51876" marB="360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00"/>
                  </a:ext>
                </a:extLst>
              </a:tr>
            </a:tbl>
          </a:graphicData>
        </a:graphic>
      </p:graphicFrame>
      <p:grpSp>
        <p:nvGrpSpPr>
          <p:cNvPr id="5" name="Group 4"/>
          <p:cNvGrpSpPr/>
          <p:nvPr/>
        </p:nvGrpSpPr>
        <p:grpSpPr>
          <a:xfrm>
            <a:off x="2045993" y="2819400"/>
            <a:ext cx="1367896" cy="1249680"/>
            <a:chOff x="2045993" y="2819400"/>
            <a:chExt cx="1367896" cy="1249680"/>
          </a:xfrm>
        </p:grpSpPr>
        <p:sp>
          <p:nvSpPr>
            <p:cNvPr id="21" name="Text Box 39"/>
            <p:cNvSpPr txBox="1">
              <a:spLocks noChangeArrowheads="1"/>
            </p:cNvSpPr>
            <p:nvPr>
              <p:custDataLst>
                <p:tags r:id="rId15"/>
              </p:custDataLst>
            </p:nvPr>
          </p:nvSpPr>
          <p:spPr bwMode="auto">
            <a:xfrm>
              <a:off x="2045993" y="3703320"/>
              <a:ext cx="1367896"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pPr algn="ctr"/>
              <a:r>
                <a:rPr lang="en-US" sz="2200" b="0" dirty="0">
                  <a:solidFill>
                    <a:srgbClr val="0000FF"/>
                  </a:solidFill>
                  <a:latin typeface="Calibri" panose="020F0502020204030204" pitchFamily="34" charset="0"/>
                  <a:cs typeface="Calibri" panose="020F0502020204030204" pitchFamily="34" charset="0"/>
                </a:rPr>
                <a:t>registers</a:t>
              </a:r>
            </a:p>
          </p:txBody>
        </p:sp>
        <p:cxnSp>
          <p:nvCxnSpPr>
            <p:cNvPr id="28" name="AutoShape 41"/>
            <p:cNvCxnSpPr>
              <a:cxnSpLocks noChangeShapeType="1"/>
            </p:cNvCxnSpPr>
            <p:nvPr>
              <p:custDataLst>
                <p:tags r:id="rId16"/>
              </p:custDataLst>
            </p:nvPr>
          </p:nvCxnSpPr>
          <p:spPr bwMode="auto">
            <a:xfrm>
              <a:off x="2438400" y="2819400"/>
              <a:ext cx="232363" cy="675853"/>
            </a:xfrm>
            <a:prstGeom prst="straightConnector1">
              <a:avLst/>
            </a:prstGeom>
            <a:noFill/>
            <a:ln w="76200" cmpd="sng">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grpSp>
        <p:nvGrpSpPr>
          <p:cNvPr id="4" name="Group 3"/>
          <p:cNvGrpSpPr/>
          <p:nvPr/>
        </p:nvGrpSpPr>
        <p:grpSpPr>
          <a:xfrm>
            <a:off x="1554480" y="1737360"/>
            <a:ext cx="1371600" cy="731520"/>
            <a:chOff x="1554480" y="1737360"/>
            <a:chExt cx="1371600" cy="731520"/>
          </a:xfrm>
        </p:grpSpPr>
        <p:sp>
          <p:nvSpPr>
            <p:cNvPr id="22" name="Rectangle 38"/>
            <p:cNvSpPr>
              <a:spLocks noChangeArrowheads="1"/>
            </p:cNvSpPr>
            <p:nvPr>
              <p:custDataLst>
                <p:tags r:id="rId13"/>
              </p:custDataLst>
            </p:nvPr>
          </p:nvSpPr>
          <p:spPr bwMode="auto">
            <a:xfrm>
              <a:off x="1554480" y="1737360"/>
              <a:ext cx="1371600" cy="365760"/>
            </a:xfrm>
            <a:prstGeom prst="rect">
              <a:avLst/>
            </a:prstGeom>
            <a:solidFill>
              <a:srgbClr val="FF9999"/>
            </a:solidFill>
            <a:ln w="12700" cmpd="sng">
              <a:solidFill>
                <a:srgbClr val="FF0000"/>
              </a:solidFill>
              <a:round/>
              <a:headEnd/>
              <a:tailEnd/>
            </a:ln>
            <a:effectLst/>
          </p:spPr>
          <p:txBody>
            <a:bodyPr wrap="none" lIns="90000" tIns="60876" rIns="90000" bIns="45000" anchor="ctr"/>
            <a:lstStyle/>
            <a:p>
              <a:pPr algn="ctr"/>
              <a:r>
                <a:rPr lang="en-US" sz="2200" b="0" dirty="0" err="1">
                  <a:solidFill>
                    <a:srgbClr val="CC0000"/>
                  </a:solidFill>
                  <a:latin typeface="Calibri" panose="020F0502020204030204" pitchFamily="34" charset="0"/>
                  <a:cs typeface="Calibri" panose="020F0502020204030204" pitchFamily="34" charset="0"/>
                </a:rPr>
                <a:t>i</a:t>
              </a:r>
              <a:r>
                <a:rPr lang="en-US" sz="2200" b="0" dirty="0">
                  <a:solidFill>
                    <a:srgbClr val="CC0000"/>
                  </a:solidFill>
                  <a:latin typeface="Calibri" panose="020F0502020204030204" pitchFamily="34" charset="0"/>
                  <a:cs typeface="Calibri" panose="020F0502020204030204" pitchFamily="34" charset="0"/>
                </a:rPr>
                <a:t>-cache</a:t>
              </a:r>
            </a:p>
          </p:txBody>
        </p:sp>
        <p:cxnSp>
          <p:nvCxnSpPr>
            <p:cNvPr id="34" name="AutoShape 41"/>
            <p:cNvCxnSpPr>
              <a:cxnSpLocks noChangeShapeType="1"/>
            </p:cNvCxnSpPr>
            <p:nvPr>
              <p:custDataLst>
                <p:tags r:id="rId14"/>
              </p:custDataLst>
            </p:nvPr>
          </p:nvCxnSpPr>
          <p:spPr bwMode="auto">
            <a:xfrm flipV="1">
              <a:off x="2240280" y="2103120"/>
              <a:ext cx="0" cy="365760"/>
            </a:xfrm>
            <a:prstGeom prst="straightConnector1">
              <a:avLst/>
            </a:prstGeom>
            <a:noFill/>
            <a:ln w="76200" cmpd="sng">
              <a:solidFill>
                <a:srgbClr val="CC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sp>
        <p:nvSpPr>
          <p:cNvPr id="23" name="Text Box 42"/>
          <p:cNvSpPr txBox="1">
            <a:spLocks noChangeArrowheads="1"/>
          </p:cNvSpPr>
          <p:nvPr>
            <p:custDataLst>
              <p:tags r:id="rId8"/>
            </p:custDataLst>
          </p:nvPr>
        </p:nvSpPr>
        <p:spPr bwMode="auto">
          <a:xfrm>
            <a:off x="3657600" y="3200400"/>
            <a:ext cx="219456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pPr algn="ctr"/>
            <a:r>
              <a:rPr lang="en-US" sz="2800" b="0" dirty="0">
                <a:solidFill>
                  <a:srgbClr val="0000FF"/>
                </a:solidFill>
                <a:latin typeface="Calibri" panose="020F0502020204030204" pitchFamily="34" charset="0"/>
                <a:cs typeface="Calibri" panose="020F0502020204030204" pitchFamily="34" charset="0"/>
              </a:rPr>
              <a:t>data</a:t>
            </a:r>
          </a:p>
        </p:txBody>
      </p:sp>
      <p:sp>
        <p:nvSpPr>
          <p:cNvPr id="24" name="Text Box 44"/>
          <p:cNvSpPr txBox="1">
            <a:spLocks noChangeArrowheads="1"/>
          </p:cNvSpPr>
          <p:nvPr>
            <p:custDataLst>
              <p:tags r:id="rId9"/>
            </p:custDataLst>
          </p:nvPr>
        </p:nvSpPr>
        <p:spPr bwMode="auto">
          <a:xfrm>
            <a:off x="3657600" y="1463040"/>
            <a:ext cx="219456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lvl1pPr>
              <a:tabLst>
                <a:tab pos="723900" algn="l"/>
                <a:tab pos="1447800" algn="l"/>
              </a:tabLst>
              <a:defRPr>
                <a:solidFill>
                  <a:srgbClr val="000000"/>
                </a:solidFill>
                <a:latin typeface="Arial" charset="0"/>
                <a:ea typeface="ＭＳ Ｐゴシック" charset="0"/>
                <a:cs typeface="DejaVu Sans" charset="0"/>
              </a:defRPr>
            </a:lvl1pPr>
            <a:lvl2pPr>
              <a:tabLst>
                <a:tab pos="723900" algn="l"/>
                <a:tab pos="1447800" algn="l"/>
              </a:tabLst>
              <a:defRPr>
                <a:solidFill>
                  <a:srgbClr val="000000"/>
                </a:solidFill>
                <a:latin typeface="Arial" charset="0"/>
                <a:ea typeface="ＭＳ Ｐゴシック" charset="0"/>
                <a:cs typeface="DejaVu Sans" charset="0"/>
              </a:defRPr>
            </a:lvl2pPr>
            <a:lvl3pPr>
              <a:tabLst>
                <a:tab pos="723900" algn="l"/>
                <a:tab pos="1447800" algn="l"/>
              </a:tabLst>
              <a:defRPr>
                <a:solidFill>
                  <a:srgbClr val="000000"/>
                </a:solidFill>
                <a:latin typeface="Arial" charset="0"/>
                <a:ea typeface="ＭＳ Ｐゴシック" charset="0"/>
                <a:cs typeface="DejaVu Sans" charset="0"/>
              </a:defRPr>
            </a:lvl3pPr>
            <a:lvl4pPr>
              <a:tabLst>
                <a:tab pos="723900" algn="l"/>
                <a:tab pos="1447800" algn="l"/>
              </a:tabLst>
              <a:defRPr>
                <a:solidFill>
                  <a:srgbClr val="000000"/>
                </a:solidFill>
                <a:latin typeface="Arial" charset="0"/>
                <a:ea typeface="ＭＳ Ｐゴシック" charset="0"/>
                <a:cs typeface="DejaVu Sans" charset="0"/>
              </a:defRPr>
            </a:lvl4pPr>
            <a:lvl5pPr>
              <a:tabLst>
                <a:tab pos="723900" algn="l"/>
                <a:tab pos="14478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9pPr>
          </a:lstStyle>
          <a:p>
            <a:pPr algn="ctr"/>
            <a:r>
              <a:rPr lang="en-US" sz="2800" b="0" dirty="0">
                <a:solidFill>
                  <a:srgbClr val="CC0000"/>
                </a:solidFill>
                <a:latin typeface="Calibri" panose="020F0502020204030204" pitchFamily="34" charset="0"/>
                <a:cs typeface="Calibri" panose="020F0502020204030204" pitchFamily="34" charset="0"/>
              </a:rPr>
              <a:t>instructions</a:t>
            </a:r>
          </a:p>
        </p:txBody>
      </p:sp>
      <p:cxnSp>
        <p:nvCxnSpPr>
          <p:cNvPr id="25" name="AutoShape 41"/>
          <p:cNvCxnSpPr>
            <a:cxnSpLocks noChangeShapeType="1"/>
          </p:cNvCxnSpPr>
          <p:nvPr>
            <p:custDataLst>
              <p:tags r:id="rId10"/>
            </p:custDataLst>
          </p:nvPr>
        </p:nvCxnSpPr>
        <p:spPr bwMode="auto">
          <a:xfrm>
            <a:off x="2926080" y="3017520"/>
            <a:ext cx="3657600" cy="457200"/>
          </a:xfrm>
          <a:prstGeom prst="straightConnector1">
            <a:avLst/>
          </a:prstGeom>
          <a:noFill/>
          <a:ln w="76200" cmpd="sng">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27" name="AutoShape 41"/>
          <p:cNvCxnSpPr>
            <a:cxnSpLocks noChangeShapeType="1"/>
          </p:cNvCxnSpPr>
          <p:nvPr>
            <p:custDataLst>
              <p:tags r:id="rId11"/>
            </p:custDataLst>
          </p:nvPr>
        </p:nvCxnSpPr>
        <p:spPr bwMode="auto">
          <a:xfrm flipV="1">
            <a:off x="2926080" y="1932752"/>
            <a:ext cx="3657600" cy="91440"/>
          </a:xfrm>
          <a:prstGeom prst="straightConnector1">
            <a:avLst/>
          </a:prstGeom>
          <a:noFill/>
          <a:ln w="76200" cmpd="sng">
            <a:solidFill>
              <a:srgbClr val="CC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29" name="Content Placeholder 3"/>
          <p:cNvSpPr txBox="1">
            <a:spLocks/>
          </p:cNvSpPr>
          <p:nvPr>
            <p:custDataLst>
              <p:tags r:id="rId12"/>
            </p:custDataLst>
          </p:nvPr>
        </p:nvSpPr>
        <p:spPr bwMode="auto">
          <a:xfrm>
            <a:off x="396875" y="4343399"/>
            <a:ext cx="8366125" cy="22860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800" b="0">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4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spcBef>
                <a:spcPts val="600"/>
              </a:spcBef>
              <a:buFont typeface="Courier New" panose="02070309020205020404" pitchFamily="49" charset="0"/>
              <a:buChar char="o"/>
            </a:pPr>
            <a:r>
              <a:rPr lang="en-US" dirty="0"/>
              <a:t>More CPU details:</a:t>
            </a:r>
          </a:p>
          <a:p>
            <a:pPr lvl="1">
              <a:spcBef>
                <a:spcPts val="600"/>
              </a:spcBef>
            </a:pPr>
            <a:r>
              <a:rPr lang="en-US" b="0" dirty="0"/>
              <a:t>Instructions are held temporarily in the </a:t>
            </a:r>
            <a:r>
              <a:rPr lang="en-US" b="0" dirty="0">
                <a:solidFill>
                  <a:srgbClr val="FF0000"/>
                </a:solidFill>
              </a:rPr>
              <a:t>instruction cache</a:t>
            </a:r>
            <a:endParaRPr lang="en-US" b="0" dirty="0"/>
          </a:p>
          <a:p>
            <a:pPr lvl="1">
              <a:spcBef>
                <a:spcPts val="600"/>
              </a:spcBef>
            </a:pPr>
            <a:r>
              <a:rPr lang="en-US" b="0" dirty="0"/>
              <a:t>Other data are held temporarily in </a:t>
            </a:r>
            <a:r>
              <a:rPr lang="en-US" b="0" dirty="0">
                <a:solidFill>
                  <a:srgbClr val="0000FF"/>
                </a:solidFill>
              </a:rPr>
              <a:t>registers</a:t>
            </a:r>
            <a:endParaRPr lang="en-US" b="0" dirty="0"/>
          </a:p>
          <a:p>
            <a:pPr>
              <a:spcBef>
                <a:spcPts val="600"/>
              </a:spcBef>
              <a:buFont typeface="Courier New" panose="02070309020205020404" pitchFamily="49" charset="0"/>
              <a:buChar char="o"/>
            </a:pPr>
            <a:r>
              <a:rPr lang="en-US" dirty="0">
                <a:solidFill>
                  <a:srgbClr val="FF0000"/>
                </a:solidFill>
              </a:rPr>
              <a:t>Instruction fetching </a:t>
            </a:r>
            <a:r>
              <a:rPr lang="en-US" dirty="0"/>
              <a:t>is hardware-controlled</a:t>
            </a:r>
          </a:p>
          <a:p>
            <a:pPr>
              <a:spcBef>
                <a:spcPts val="600"/>
              </a:spcBef>
              <a:buFont typeface="Courier New" panose="02070309020205020404" pitchFamily="49" charset="0"/>
              <a:buChar char="o"/>
            </a:pPr>
            <a:r>
              <a:rPr lang="en-US" dirty="0">
                <a:solidFill>
                  <a:srgbClr val="0000FF"/>
                </a:solidFill>
              </a:rPr>
              <a:t>Data movement </a:t>
            </a:r>
            <a:r>
              <a:rPr lang="en-US" dirty="0"/>
              <a:t>is programmer-controlled (assembly)</a:t>
            </a:r>
          </a:p>
        </p:txBody>
      </p:sp>
    </p:spTree>
    <p:extLst>
      <p:ext uri="{BB962C8B-B14F-4D97-AF65-F5344CB8AC3E}">
        <p14:creationId xmlns:p14="http://schemas.microsoft.com/office/powerpoint/2010/main" val="20340394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F6F92-10C8-5542-A641-024AE545609F}"/>
              </a:ext>
            </a:extLst>
          </p:cNvPr>
          <p:cNvSpPr>
            <a:spLocks noGrp="1"/>
          </p:cNvSpPr>
          <p:nvPr>
            <p:ph type="title"/>
          </p:nvPr>
        </p:nvSpPr>
        <p:spPr/>
        <p:txBody>
          <a:bodyPr/>
          <a:lstStyle/>
          <a:p>
            <a:r>
              <a:rPr lang="en-US" dirty="0"/>
              <a:t>(Modern) Hardware: Historic View</a:t>
            </a:r>
          </a:p>
        </p:txBody>
      </p:sp>
      <p:sp>
        <p:nvSpPr>
          <p:cNvPr id="3" name="Content Placeholder 2">
            <a:extLst>
              <a:ext uri="{FF2B5EF4-FFF2-40B4-BE49-F238E27FC236}">
                <a16:creationId xmlns:a16="http://schemas.microsoft.com/office/drawing/2014/main" id="{BA8BD2D0-9AEF-1746-AC19-072564FA2D0B}"/>
              </a:ext>
            </a:extLst>
          </p:cNvPr>
          <p:cNvSpPr>
            <a:spLocks noGrp="1"/>
          </p:cNvSpPr>
          <p:nvPr>
            <p:ph idx="1"/>
          </p:nvPr>
        </p:nvSpPr>
        <p:spPr/>
        <p:txBody>
          <a:bodyPr/>
          <a:lstStyle/>
          <a:p>
            <a:r>
              <a:rPr lang="en-US" b="1" dirty="0"/>
              <a:t>Computer</a:t>
            </a:r>
            <a:r>
              <a:rPr lang="en-US" dirty="0"/>
              <a:t>: one who computes</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92EF2BD-1BD3-1544-BE1C-2C812BA4EB4E}"/>
              </a:ext>
            </a:extLst>
          </p:cNvPr>
          <p:cNvSpPr>
            <a:spLocks noGrp="1"/>
          </p:cNvSpPr>
          <p:nvPr>
            <p:ph type="sldNum" sz="quarter" idx="10"/>
          </p:nvPr>
        </p:nvSpPr>
        <p:spPr/>
        <p:txBody>
          <a:bodyPr/>
          <a:lstStyle/>
          <a:p>
            <a:fld id="{7CBE8339-D2AD-46DC-A898-FD1E949067F0}" type="slidenum">
              <a:rPr lang="en-US" smtClean="0"/>
              <a:pPr/>
              <a:t>51</a:t>
            </a:fld>
            <a:endParaRPr lang="en-US" dirty="0"/>
          </a:p>
        </p:txBody>
      </p:sp>
      <p:pic>
        <p:nvPicPr>
          <p:cNvPr id="1028" name="Picture 4">
            <a:extLst>
              <a:ext uri="{FF2B5EF4-FFF2-40B4-BE49-F238E27FC236}">
                <a16:creationId xmlns:a16="http://schemas.microsoft.com/office/drawing/2014/main" id="{4429A066-94E9-F342-AFCC-B73CF30BF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05000"/>
            <a:ext cx="5422244" cy="32584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F9B026C-2E29-E047-8118-FCFB272BF48A}"/>
              </a:ext>
            </a:extLst>
          </p:cNvPr>
          <p:cNvSpPr txBox="1"/>
          <p:nvPr/>
        </p:nvSpPr>
        <p:spPr>
          <a:xfrm>
            <a:off x="2810420" y="5148784"/>
            <a:ext cx="3499178" cy="307777"/>
          </a:xfrm>
          <a:prstGeom prst="rect">
            <a:avLst/>
          </a:prstGeom>
          <a:noFill/>
        </p:spPr>
        <p:txBody>
          <a:bodyPr wrap="square" rtlCol="0">
            <a:spAutoFit/>
          </a:bodyPr>
          <a:lstStyle/>
          <a:p>
            <a:r>
              <a:rPr lang="en-US" sz="1400" b="0" dirty="0">
                <a:latin typeface="Calibri" pitchFamily="34" charset="0"/>
              </a:rPr>
              <a:t>The women of Bletchley Park, Credit: BBC</a:t>
            </a:r>
          </a:p>
        </p:txBody>
      </p:sp>
    </p:spTree>
    <p:extLst>
      <p:ext uri="{BB962C8B-B14F-4D97-AF65-F5344CB8AC3E}">
        <p14:creationId xmlns:p14="http://schemas.microsoft.com/office/powerpoint/2010/main" val="116699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F6F92-10C8-5542-A641-024AE545609F}"/>
              </a:ext>
            </a:extLst>
          </p:cNvPr>
          <p:cNvSpPr>
            <a:spLocks noGrp="1"/>
          </p:cNvSpPr>
          <p:nvPr>
            <p:ph type="title"/>
          </p:nvPr>
        </p:nvSpPr>
        <p:spPr/>
        <p:txBody>
          <a:bodyPr/>
          <a:lstStyle/>
          <a:p>
            <a:r>
              <a:rPr lang="en-US" dirty="0"/>
              <a:t>(Modern) Hardware: Historic View</a:t>
            </a:r>
          </a:p>
        </p:txBody>
      </p:sp>
      <p:sp>
        <p:nvSpPr>
          <p:cNvPr id="3" name="Content Placeholder 2">
            <a:extLst>
              <a:ext uri="{FF2B5EF4-FFF2-40B4-BE49-F238E27FC236}">
                <a16:creationId xmlns:a16="http://schemas.microsoft.com/office/drawing/2014/main" id="{BA8BD2D0-9AEF-1746-AC19-072564FA2D0B}"/>
              </a:ext>
            </a:extLst>
          </p:cNvPr>
          <p:cNvSpPr>
            <a:spLocks noGrp="1"/>
          </p:cNvSpPr>
          <p:nvPr>
            <p:ph idx="1"/>
          </p:nvPr>
        </p:nvSpPr>
        <p:spPr/>
        <p:txBody>
          <a:bodyPr/>
          <a:lstStyle/>
          <a:p>
            <a:r>
              <a:rPr lang="en-US" b="1" dirty="0"/>
              <a:t>Computer</a:t>
            </a:r>
            <a:r>
              <a:rPr lang="en-US" dirty="0"/>
              <a:t>: one who computes</a:t>
            </a:r>
          </a:p>
          <a:p>
            <a:endParaRPr lang="en-US" dirty="0"/>
          </a:p>
          <a:p>
            <a:endParaRPr lang="en-US" dirty="0"/>
          </a:p>
          <a:p>
            <a:endParaRPr lang="en-US" dirty="0"/>
          </a:p>
          <a:p>
            <a:endParaRPr lang="en-US" dirty="0"/>
          </a:p>
          <a:p>
            <a:endParaRPr lang="en-US" dirty="0"/>
          </a:p>
          <a:p>
            <a:endParaRPr lang="en-US" dirty="0"/>
          </a:p>
          <a:p>
            <a:endParaRPr lang="en-US" dirty="0"/>
          </a:p>
          <a:p>
            <a:r>
              <a:rPr lang="en-US" dirty="0"/>
              <a:t>Mostly white cis-women</a:t>
            </a:r>
          </a:p>
          <a:p>
            <a:r>
              <a:rPr lang="en-US" dirty="0"/>
              <a:t>“Boring, repetitive work”, doing math quickly</a:t>
            </a:r>
          </a:p>
        </p:txBody>
      </p:sp>
      <p:sp>
        <p:nvSpPr>
          <p:cNvPr id="4" name="Slide Number Placeholder 3">
            <a:extLst>
              <a:ext uri="{FF2B5EF4-FFF2-40B4-BE49-F238E27FC236}">
                <a16:creationId xmlns:a16="http://schemas.microsoft.com/office/drawing/2014/main" id="{992EF2BD-1BD3-1544-BE1C-2C812BA4EB4E}"/>
              </a:ext>
            </a:extLst>
          </p:cNvPr>
          <p:cNvSpPr>
            <a:spLocks noGrp="1"/>
          </p:cNvSpPr>
          <p:nvPr>
            <p:ph type="sldNum" sz="quarter" idx="10"/>
          </p:nvPr>
        </p:nvSpPr>
        <p:spPr/>
        <p:txBody>
          <a:bodyPr/>
          <a:lstStyle/>
          <a:p>
            <a:fld id="{7CBE8339-D2AD-46DC-A898-FD1E949067F0}" type="slidenum">
              <a:rPr lang="en-US" smtClean="0"/>
              <a:pPr/>
              <a:t>52</a:t>
            </a:fld>
            <a:endParaRPr lang="en-US" dirty="0"/>
          </a:p>
        </p:txBody>
      </p:sp>
      <p:pic>
        <p:nvPicPr>
          <p:cNvPr id="1028" name="Picture 4">
            <a:extLst>
              <a:ext uri="{FF2B5EF4-FFF2-40B4-BE49-F238E27FC236}">
                <a16:creationId xmlns:a16="http://schemas.microsoft.com/office/drawing/2014/main" id="{4429A066-94E9-F342-AFCC-B73CF30BF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05000"/>
            <a:ext cx="5422244" cy="32584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F9B026C-2E29-E047-8118-FCFB272BF48A}"/>
              </a:ext>
            </a:extLst>
          </p:cNvPr>
          <p:cNvSpPr txBox="1"/>
          <p:nvPr/>
        </p:nvSpPr>
        <p:spPr>
          <a:xfrm>
            <a:off x="2810420" y="5148784"/>
            <a:ext cx="3499178" cy="307777"/>
          </a:xfrm>
          <a:prstGeom prst="rect">
            <a:avLst/>
          </a:prstGeom>
          <a:noFill/>
        </p:spPr>
        <p:txBody>
          <a:bodyPr wrap="square" rtlCol="0">
            <a:spAutoFit/>
          </a:bodyPr>
          <a:lstStyle/>
          <a:p>
            <a:r>
              <a:rPr lang="en-US" sz="1400" b="0" dirty="0">
                <a:latin typeface="Calibri" pitchFamily="34" charset="0"/>
              </a:rPr>
              <a:t>The women of Bletchley Park, Credit: BBC</a:t>
            </a:r>
          </a:p>
        </p:txBody>
      </p:sp>
    </p:spTree>
    <p:extLst>
      <p:ext uri="{BB962C8B-B14F-4D97-AF65-F5344CB8AC3E}">
        <p14:creationId xmlns:p14="http://schemas.microsoft.com/office/powerpoint/2010/main" val="11574193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F6F92-10C8-5542-A641-024AE545609F}"/>
              </a:ext>
            </a:extLst>
          </p:cNvPr>
          <p:cNvSpPr>
            <a:spLocks noGrp="1"/>
          </p:cNvSpPr>
          <p:nvPr>
            <p:ph type="title"/>
          </p:nvPr>
        </p:nvSpPr>
        <p:spPr/>
        <p:txBody>
          <a:bodyPr/>
          <a:lstStyle/>
          <a:p>
            <a:r>
              <a:rPr lang="en-US" dirty="0"/>
              <a:t>Computing in the US</a:t>
            </a:r>
          </a:p>
        </p:txBody>
      </p:sp>
      <p:sp>
        <p:nvSpPr>
          <p:cNvPr id="3" name="Content Placeholder 2">
            <a:extLst>
              <a:ext uri="{FF2B5EF4-FFF2-40B4-BE49-F238E27FC236}">
                <a16:creationId xmlns:a16="http://schemas.microsoft.com/office/drawing/2014/main" id="{BA8BD2D0-9AEF-1746-AC19-072564FA2D0B}"/>
              </a:ext>
            </a:extLst>
          </p:cNvPr>
          <p:cNvSpPr>
            <a:spLocks noGrp="1"/>
          </p:cNvSpPr>
          <p:nvPr>
            <p:ph idx="1"/>
          </p:nvPr>
        </p:nvSpPr>
        <p:spPr>
          <a:xfrm>
            <a:off x="142777" y="1197678"/>
            <a:ext cx="8741585" cy="5294562"/>
          </a:xfrm>
        </p:spPr>
        <p:txBody>
          <a:bodyPr/>
          <a:lstStyle/>
          <a:p>
            <a:r>
              <a:rPr lang="en-US" b="1" dirty="0"/>
              <a:t>Computer</a:t>
            </a:r>
            <a:r>
              <a:rPr lang="en-US" dirty="0"/>
              <a:t>: one who computes</a:t>
            </a:r>
          </a:p>
          <a:p>
            <a:r>
              <a:rPr lang="en-US" dirty="0"/>
              <a:t>Observatory calculations @ Harvard (1870s)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92EF2BD-1BD3-1544-BE1C-2C812BA4EB4E}"/>
              </a:ext>
            </a:extLst>
          </p:cNvPr>
          <p:cNvSpPr>
            <a:spLocks noGrp="1"/>
          </p:cNvSpPr>
          <p:nvPr>
            <p:ph type="sldNum" sz="quarter" idx="10"/>
          </p:nvPr>
        </p:nvSpPr>
        <p:spPr/>
        <p:txBody>
          <a:bodyPr/>
          <a:lstStyle/>
          <a:p>
            <a:fld id="{7CBE8339-D2AD-46DC-A898-FD1E949067F0}" type="slidenum">
              <a:rPr lang="en-US" smtClean="0"/>
              <a:pPr/>
              <a:t>53</a:t>
            </a:fld>
            <a:endParaRPr lang="en-US" dirty="0"/>
          </a:p>
        </p:txBody>
      </p:sp>
      <p:pic>
        <p:nvPicPr>
          <p:cNvPr id="7170" name="Picture 2" descr="Macie Roberts' computing group circa 1955 (far right). Barbara Paulson is on the telephone (standing, back left). Helen Ling is at the second desk in the left row. (Credit: JPL)">
            <a:extLst>
              <a:ext uri="{FF2B5EF4-FFF2-40B4-BE49-F238E27FC236}">
                <a16:creationId xmlns:a16="http://schemas.microsoft.com/office/drawing/2014/main" id="{D9B62C46-79D2-5A41-BE81-BC45B2821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781" y="2410435"/>
            <a:ext cx="4343400" cy="24376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1DF0014-6BBD-0445-B70C-24C4E4500097}"/>
              </a:ext>
            </a:extLst>
          </p:cNvPr>
          <p:cNvSpPr txBox="1"/>
          <p:nvPr/>
        </p:nvSpPr>
        <p:spPr>
          <a:xfrm>
            <a:off x="5585181" y="4914775"/>
            <a:ext cx="2514600" cy="276999"/>
          </a:xfrm>
          <a:prstGeom prst="rect">
            <a:avLst/>
          </a:prstGeom>
          <a:noFill/>
        </p:spPr>
        <p:txBody>
          <a:bodyPr wrap="square" rtlCol="0">
            <a:spAutoFit/>
          </a:bodyPr>
          <a:lstStyle/>
          <a:p>
            <a:r>
              <a:rPr lang="en-US" sz="1200" b="0" dirty="0">
                <a:latin typeface="Calibri" pitchFamily="34" charset="0"/>
              </a:rPr>
              <a:t>Human Computers at JPL, Credit: JPL</a:t>
            </a:r>
          </a:p>
        </p:txBody>
      </p:sp>
      <p:pic>
        <p:nvPicPr>
          <p:cNvPr id="7172" name="Picture 4">
            <a:extLst>
              <a:ext uri="{FF2B5EF4-FFF2-40B4-BE49-F238E27FC236}">
                <a16:creationId xmlns:a16="http://schemas.microsoft.com/office/drawing/2014/main" id="{932AEE3C-6CAD-1A4A-83DA-D948562D96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350" y="2367186"/>
            <a:ext cx="4300185" cy="322439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A3C91A4-C07C-0F45-A4DF-51E1F0308C00}"/>
              </a:ext>
            </a:extLst>
          </p:cNvPr>
          <p:cNvSpPr txBox="1"/>
          <p:nvPr/>
        </p:nvSpPr>
        <p:spPr>
          <a:xfrm>
            <a:off x="1050813" y="5604897"/>
            <a:ext cx="2779258" cy="276999"/>
          </a:xfrm>
          <a:prstGeom prst="rect">
            <a:avLst/>
          </a:prstGeom>
          <a:noFill/>
        </p:spPr>
        <p:txBody>
          <a:bodyPr wrap="square" rtlCol="0">
            <a:spAutoFit/>
          </a:bodyPr>
          <a:lstStyle/>
          <a:p>
            <a:r>
              <a:rPr lang="en-US" sz="1200" b="0" dirty="0">
                <a:latin typeface="Calibri" pitchFamily="34" charset="0"/>
              </a:rPr>
              <a:t>Human Computers at NACA, Credit: NASA</a:t>
            </a:r>
          </a:p>
        </p:txBody>
      </p:sp>
    </p:spTree>
    <p:extLst>
      <p:ext uri="{BB962C8B-B14F-4D97-AF65-F5344CB8AC3E}">
        <p14:creationId xmlns:p14="http://schemas.microsoft.com/office/powerpoint/2010/main" val="42055633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1">
            <a:extLst>
              <a:ext uri="{FF2B5EF4-FFF2-40B4-BE49-F238E27FC236}">
                <a16:creationId xmlns:a16="http://schemas.microsoft.com/office/drawing/2014/main" id="{42BA5832-8D4A-46E9-943F-7F5A6254ADFA}"/>
              </a:ext>
            </a:extLst>
          </p:cNvPr>
          <p:cNvSpPr>
            <a:spLocks noGrp="1"/>
          </p:cNvSpPr>
          <p:nvPr>
            <p:ph type="title"/>
          </p:nvPr>
        </p:nvSpPr>
        <p:spPr>
          <a:xfrm>
            <a:off x="357018" y="435678"/>
            <a:ext cx="8405982" cy="762000"/>
          </a:xfrm>
        </p:spPr>
        <p:txBody>
          <a:bodyPr/>
          <a:lstStyle/>
          <a:p>
            <a:r>
              <a:rPr lang="en-US" dirty="0"/>
              <a:t>The ENIAC: Augmenting/Automating</a:t>
            </a:r>
          </a:p>
        </p:txBody>
      </p:sp>
      <p:pic>
        <p:nvPicPr>
          <p:cNvPr id="26628" name="Picture 4" descr="ENIAC at Penn Engineering">
            <a:extLst>
              <a:ext uri="{FF2B5EF4-FFF2-40B4-BE49-F238E27FC236}">
                <a16:creationId xmlns:a16="http://schemas.microsoft.com/office/drawing/2014/main" id="{DE7D6E16-D205-8843-A4F4-9892E17E5E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3554"/>
          <a:stretch/>
        </p:blipFill>
        <p:spPr bwMode="auto">
          <a:xfrm>
            <a:off x="396875" y="1362075"/>
            <a:ext cx="8366125" cy="4972050"/>
          </a:xfrm>
          <a:prstGeom prst="rect">
            <a:avLst/>
          </a:prstGeom>
          <a:solidFill>
            <a:srgbClr val="FFFFFF"/>
          </a:solidFill>
        </p:spPr>
      </p:pic>
      <p:sp>
        <p:nvSpPr>
          <p:cNvPr id="4" name="Slide Number Placeholder 3">
            <a:extLst>
              <a:ext uri="{FF2B5EF4-FFF2-40B4-BE49-F238E27FC236}">
                <a16:creationId xmlns:a16="http://schemas.microsoft.com/office/drawing/2014/main" id="{D9F3CD4E-332C-7040-999D-DAA872D8641E}"/>
              </a:ext>
            </a:extLst>
          </p:cNvPr>
          <p:cNvSpPr>
            <a:spLocks noGrp="1"/>
          </p:cNvSpPr>
          <p:nvPr>
            <p:ph type="sldNum" sz="quarter" idx="10"/>
          </p:nvPr>
        </p:nvSpPr>
        <p:spPr>
          <a:xfrm>
            <a:off x="8534400" y="6492240"/>
            <a:ext cx="609600" cy="365125"/>
          </a:xfrm>
        </p:spPr>
        <p:txBody>
          <a:bodyPr anchor="ctr">
            <a:normAutofit/>
          </a:bodyPr>
          <a:lstStyle/>
          <a:p>
            <a:pPr>
              <a:spcAft>
                <a:spcPts val="600"/>
              </a:spcAft>
            </a:pPr>
            <a:fld id="{7CBE8339-D2AD-46DC-A898-FD1E949067F0}" type="slidenum">
              <a:rPr lang="en-US" smtClean="0"/>
              <a:pPr>
                <a:spcAft>
                  <a:spcPts val="600"/>
                </a:spcAft>
              </a:pPr>
              <a:t>54</a:t>
            </a:fld>
            <a:endParaRPr lang="en-US"/>
          </a:p>
        </p:txBody>
      </p:sp>
    </p:spTree>
    <p:extLst>
      <p:ext uri="{BB962C8B-B14F-4D97-AF65-F5344CB8AC3E}">
        <p14:creationId xmlns:p14="http://schemas.microsoft.com/office/powerpoint/2010/main" val="24682394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Programming, historically</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55</a:t>
            </a:fld>
            <a:endParaRPr lang="en-US" dirty="0"/>
          </a:p>
        </p:txBody>
      </p:sp>
      <p:pic>
        <p:nvPicPr>
          <p:cNvPr id="5" name="Picture 4" descr="https://fortunedotcom.files.wordpress.com/2014/09/isa06_7.jpg?quality=80&amp;w=702"/>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1173480" y="1162549"/>
            <a:ext cx="6797040" cy="46282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custDataLst>
              <p:tags r:id="rId4"/>
            </p:custDataLst>
          </p:nvPr>
        </p:nvSpPr>
        <p:spPr>
          <a:xfrm>
            <a:off x="2339788" y="5859194"/>
            <a:ext cx="4440441" cy="815608"/>
          </a:xfrm>
          <a:prstGeom prst="rect">
            <a:avLst/>
          </a:prstGeom>
        </p:spPr>
        <p:txBody>
          <a:bodyPr wrap="square">
            <a:spAutoFit/>
          </a:bodyPr>
          <a:lstStyle/>
          <a:p>
            <a:r>
              <a:rPr lang="en-US" sz="1200" b="0" dirty="0">
                <a:solidFill>
                  <a:srgbClr val="151515"/>
                </a:solidFill>
                <a:latin typeface="Calibri" panose="020F0502020204030204" pitchFamily="34" charset="0"/>
                <a:cs typeface="Calibri" panose="020F0502020204030204" pitchFamily="34" charset="0"/>
              </a:rPr>
              <a:t>Jean Jennings (left), </a:t>
            </a:r>
            <a:r>
              <a:rPr lang="en-US" sz="1200" b="0" dirty="0" err="1">
                <a:solidFill>
                  <a:srgbClr val="151515"/>
                </a:solidFill>
                <a:latin typeface="Calibri" panose="020F0502020204030204" pitchFamily="34" charset="0"/>
                <a:cs typeface="Calibri" panose="020F0502020204030204" pitchFamily="34" charset="0"/>
              </a:rPr>
              <a:t>Marlyn</a:t>
            </a:r>
            <a:r>
              <a:rPr lang="en-US" sz="1200" b="0" dirty="0">
                <a:solidFill>
                  <a:srgbClr val="151515"/>
                </a:solidFill>
                <a:latin typeface="Calibri" panose="020F0502020204030204" pitchFamily="34" charset="0"/>
                <a:cs typeface="Calibri" panose="020F0502020204030204" pitchFamily="34" charset="0"/>
              </a:rPr>
              <a:t> </a:t>
            </a:r>
            <a:r>
              <a:rPr lang="en-US" sz="1200" b="0" dirty="0" err="1">
                <a:solidFill>
                  <a:srgbClr val="151515"/>
                </a:solidFill>
                <a:latin typeface="Calibri" panose="020F0502020204030204" pitchFamily="34" charset="0"/>
                <a:cs typeface="Calibri" panose="020F0502020204030204" pitchFamily="34" charset="0"/>
              </a:rPr>
              <a:t>Wescoff</a:t>
            </a:r>
            <a:r>
              <a:rPr lang="en-US" sz="1200" b="0" dirty="0">
                <a:solidFill>
                  <a:srgbClr val="151515"/>
                </a:solidFill>
                <a:latin typeface="Calibri" panose="020F0502020204030204" pitchFamily="34" charset="0"/>
                <a:cs typeface="Calibri" panose="020F0502020204030204" pitchFamily="34" charset="0"/>
              </a:rPr>
              <a:t> (center), and Ruth </a:t>
            </a:r>
            <a:r>
              <a:rPr lang="en-US" sz="1200" b="0" dirty="0" err="1">
                <a:solidFill>
                  <a:srgbClr val="151515"/>
                </a:solidFill>
                <a:latin typeface="Calibri" panose="020F0502020204030204" pitchFamily="34" charset="0"/>
                <a:cs typeface="Calibri" panose="020F0502020204030204" pitchFamily="34" charset="0"/>
              </a:rPr>
              <a:t>Lichterman</a:t>
            </a:r>
            <a:r>
              <a:rPr lang="en-US" sz="1200" b="0" dirty="0">
                <a:solidFill>
                  <a:srgbClr val="151515"/>
                </a:solidFill>
                <a:latin typeface="Calibri" panose="020F0502020204030204" pitchFamily="34" charset="0"/>
                <a:cs typeface="Calibri" panose="020F0502020204030204" pitchFamily="34" charset="0"/>
              </a:rPr>
              <a:t> program ENIAC at the University of Pennsylvania, circa 1946.  </a:t>
            </a:r>
            <a:br>
              <a:rPr lang="en-US" sz="1200" b="0" dirty="0">
                <a:solidFill>
                  <a:srgbClr val="151515"/>
                </a:solidFill>
                <a:latin typeface="Calibri" panose="020F0502020204030204" pitchFamily="34" charset="0"/>
                <a:cs typeface="Calibri" panose="020F0502020204030204" pitchFamily="34" charset="0"/>
              </a:rPr>
            </a:br>
            <a:r>
              <a:rPr lang="en-US" sz="1200" b="0" dirty="0">
                <a:solidFill>
                  <a:srgbClr val="828282"/>
                </a:solidFill>
                <a:latin typeface="Calibri" panose="020F0502020204030204" pitchFamily="34" charset="0"/>
                <a:cs typeface="Calibri" panose="020F0502020204030204" pitchFamily="34" charset="0"/>
              </a:rPr>
              <a:t>Photo: Corbis</a:t>
            </a:r>
          </a:p>
          <a:p>
            <a:r>
              <a:rPr lang="en-US" sz="1100" b="0" dirty="0">
                <a:latin typeface="Calibri" panose="020F0502020204030204" pitchFamily="34" charset="0"/>
                <a:ea typeface="Helvetica Neue" charset="0"/>
                <a:cs typeface="Calibri" panose="020F0502020204030204" pitchFamily="34" charset="0"/>
                <a:hlinkClick r:id="rId9"/>
              </a:rPr>
              <a:t>http://fortune.com/2014/09/18/walter-isaacson-the-women-of-eniac/</a:t>
            </a:r>
            <a:r>
              <a:rPr lang="en-US" sz="1100" b="0" dirty="0">
                <a:latin typeface="Calibri" panose="020F0502020204030204" pitchFamily="34" charset="0"/>
                <a:ea typeface="Helvetica Neue" charset="0"/>
                <a:cs typeface="Calibri" panose="020F0502020204030204" pitchFamily="34" charset="0"/>
              </a:rPr>
              <a:t> </a:t>
            </a:r>
          </a:p>
        </p:txBody>
      </p:sp>
      <p:sp>
        <p:nvSpPr>
          <p:cNvPr id="9" name="TextBox 8"/>
          <p:cNvSpPr txBox="1"/>
          <p:nvPr>
            <p:custDataLst>
              <p:tags r:id="rId5"/>
            </p:custDataLst>
          </p:nvPr>
        </p:nvSpPr>
        <p:spPr>
          <a:xfrm>
            <a:off x="762000" y="1228475"/>
            <a:ext cx="930063" cy="461665"/>
          </a:xfrm>
          <a:prstGeom prst="rect">
            <a:avLst/>
          </a:prstGeom>
          <a:noFill/>
        </p:spPr>
        <p:txBody>
          <a:bodyPr wrap="none" rtlCol="0">
            <a:spAutoFit/>
          </a:bodyPr>
          <a:lstStyle/>
          <a:p>
            <a:r>
              <a:rPr lang="en-US" dirty="0">
                <a:solidFill>
                  <a:srgbClr val="4B2A85"/>
                </a:solidFill>
                <a:effectLst>
                  <a:glow rad="127000">
                    <a:schemeClr val="accent3">
                      <a:satMod val="175000"/>
                    </a:schemeClr>
                  </a:glow>
                </a:effectLst>
                <a:latin typeface="Calibri" pitchFamily="34" charset="0"/>
              </a:rPr>
              <a:t>1940s</a:t>
            </a:r>
          </a:p>
        </p:txBody>
      </p:sp>
    </p:spTree>
    <p:extLst>
      <p:ext uri="{BB962C8B-B14F-4D97-AF65-F5344CB8AC3E}">
        <p14:creationId xmlns:p14="http://schemas.microsoft.com/office/powerpoint/2010/main" val="2079681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81718BC6-75A6-9945-B55C-DB670536E5D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8317" b="19163"/>
          <a:stretch/>
        </p:blipFill>
        <p:spPr bwMode="auto">
          <a:xfrm>
            <a:off x="90488" y="296863"/>
            <a:ext cx="8963025" cy="6492875"/>
          </a:xfrm>
          <a:prstGeom prst="rect">
            <a:avLst/>
          </a:prstGeom>
          <a:solidFill>
            <a:srgbClr val="FFFFFF"/>
          </a:solidFill>
        </p:spPr>
      </p:pic>
      <p:sp>
        <p:nvSpPr>
          <p:cNvPr id="4" name="Slide Number Placeholder 3" hidden="1">
            <a:extLst>
              <a:ext uri="{FF2B5EF4-FFF2-40B4-BE49-F238E27FC236}">
                <a16:creationId xmlns:a16="http://schemas.microsoft.com/office/drawing/2014/main" id="{112701D5-C6DA-3942-87B6-B80C85950A38}"/>
              </a:ext>
            </a:extLst>
          </p:cNvPr>
          <p:cNvSpPr>
            <a:spLocks noGrp="1"/>
          </p:cNvSpPr>
          <p:nvPr>
            <p:ph type="sldNum" sz="quarter" idx="10"/>
          </p:nvPr>
        </p:nvSpPr>
        <p:spPr/>
        <p:txBody>
          <a:bodyPr/>
          <a:lstStyle/>
          <a:p>
            <a:pPr>
              <a:spcAft>
                <a:spcPts val="600"/>
              </a:spcAft>
            </a:pPr>
            <a:fld id="{7CBE8339-D2AD-46DC-A898-FD1E949067F0}" type="slidenum">
              <a:rPr lang="en-US" smtClean="0"/>
              <a:pPr>
                <a:spcAft>
                  <a:spcPts val="600"/>
                </a:spcAft>
              </a:pPr>
              <a:t>56</a:t>
            </a:fld>
            <a:endParaRPr lang="en-US"/>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7FC19F68-D5F6-D341-99BA-624D3E9F448C}"/>
                  </a:ext>
                </a:extLst>
              </p14:cNvPr>
              <p14:cNvContentPartPr/>
              <p14:nvPr/>
            </p14:nvContentPartPr>
            <p14:xfrm>
              <a:off x="6226188" y="683379"/>
              <a:ext cx="3031200" cy="2208600"/>
            </p14:xfrm>
          </p:contentPart>
        </mc:Choice>
        <mc:Fallback xmlns="">
          <p:pic>
            <p:nvPicPr>
              <p:cNvPr id="8" name="Ink 7">
                <a:extLst>
                  <a:ext uri="{FF2B5EF4-FFF2-40B4-BE49-F238E27FC236}">
                    <a16:creationId xmlns:a16="http://schemas.microsoft.com/office/drawing/2014/main" id="{7FC19F68-D5F6-D341-99BA-624D3E9F448C}"/>
                  </a:ext>
                </a:extLst>
              </p:cNvPr>
              <p:cNvPicPr/>
              <p:nvPr/>
            </p:nvPicPr>
            <p:blipFill>
              <a:blip r:embed="rId5"/>
              <a:stretch>
                <a:fillRect/>
              </a:stretch>
            </p:blipFill>
            <p:spPr>
              <a:xfrm>
                <a:off x="6190188" y="611379"/>
                <a:ext cx="3102840" cy="2352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3351268F-BB98-6E4E-9062-7B8552CA2B30}"/>
                  </a:ext>
                </a:extLst>
              </p14:cNvPr>
              <p14:cNvContentPartPr/>
              <p14:nvPr/>
            </p14:nvContentPartPr>
            <p14:xfrm>
              <a:off x="1947027" y="1946831"/>
              <a:ext cx="1167120" cy="104400"/>
            </p14:xfrm>
          </p:contentPart>
        </mc:Choice>
        <mc:Fallback xmlns="">
          <p:pic>
            <p:nvPicPr>
              <p:cNvPr id="10" name="Ink 9">
                <a:extLst>
                  <a:ext uri="{FF2B5EF4-FFF2-40B4-BE49-F238E27FC236}">
                    <a16:creationId xmlns:a16="http://schemas.microsoft.com/office/drawing/2014/main" id="{3351268F-BB98-6E4E-9062-7B8552CA2B30}"/>
                  </a:ext>
                </a:extLst>
              </p:cNvPr>
              <p:cNvPicPr/>
              <p:nvPr/>
            </p:nvPicPr>
            <p:blipFill>
              <a:blip r:embed="rId7"/>
              <a:stretch>
                <a:fillRect/>
              </a:stretch>
            </p:blipFill>
            <p:spPr>
              <a:xfrm>
                <a:off x="1893387" y="1839191"/>
                <a:ext cx="127476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E3F5B1F4-F3C0-4349-A206-4878EB30CFB8}"/>
                  </a:ext>
                </a:extLst>
              </p14:cNvPr>
              <p14:cNvContentPartPr/>
              <p14:nvPr/>
            </p14:nvContentPartPr>
            <p14:xfrm>
              <a:off x="1081587" y="2124671"/>
              <a:ext cx="2178360" cy="41400"/>
            </p14:xfrm>
          </p:contentPart>
        </mc:Choice>
        <mc:Fallback xmlns="">
          <p:pic>
            <p:nvPicPr>
              <p:cNvPr id="11" name="Ink 10">
                <a:extLst>
                  <a:ext uri="{FF2B5EF4-FFF2-40B4-BE49-F238E27FC236}">
                    <a16:creationId xmlns:a16="http://schemas.microsoft.com/office/drawing/2014/main" id="{E3F5B1F4-F3C0-4349-A206-4878EB30CFB8}"/>
                  </a:ext>
                </a:extLst>
              </p:cNvPr>
              <p:cNvPicPr/>
              <p:nvPr/>
            </p:nvPicPr>
            <p:blipFill>
              <a:blip r:embed="rId9"/>
              <a:stretch>
                <a:fillRect/>
              </a:stretch>
            </p:blipFill>
            <p:spPr>
              <a:xfrm>
                <a:off x="1027947" y="2017031"/>
                <a:ext cx="228600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68F4022C-4885-D749-909F-8A162FF3181E}"/>
                  </a:ext>
                </a:extLst>
              </p14:cNvPr>
              <p14:cNvContentPartPr/>
              <p14:nvPr/>
            </p14:nvContentPartPr>
            <p14:xfrm>
              <a:off x="890067" y="2315471"/>
              <a:ext cx="1044720" cy="75960"/>
            </p14:xfrm>
          </p:contentPart>
        </mc:Choice>
        <mc:Fallback xmlns="">
          <p:pic>
            <p:nvPicPr>
              <p:cNvPr id="12" name="Ink 11">
                <a:extLst>
                  <a:ext uri="{FF2B5EF4-FFF2-40B4-BE49-F238E27FC236}">
                    <a16:creationId xmlns:a16="http://schemas.microsoft.com/office/drawing/2014/main" id="{68F4022C-4885-D749-909F-8A162FF3181E}"/>
                  </a:ext>
                </a:extLst>
              </p:cNvPr>
              <p:cNvPicPr/>
              <p:nvPr/>
            </p:nvPicPr>
            <p:blipFill>
              <a:blip r:embed="rId11"/>
              <a:stretch>
                <a:fillRect/>
              </a:stretch>
            </p:blipFill>
            <p:spPr>
              <a:xfrm>
                <a:off x="836427" y="2207471"/>
                <a:ext cx="1152360" cy="291600"/>
              </a:xfrm>
              <a:prstGeom prst="rect">
                <a:avLst/>
              </a:prstGeom>
            </p:spPr>
          </p:pic>
        </mc:Fallback>
      </mc:AlternateContent>
    </p:spTree>
    <p:extLst>
      <p:ext uri="{BB962C8B-B14F-4D97-AF65-F5344CB8AC3E}">
        <p14:creationId xmlns:p14="http://schemas.microsoft.com/office/powerpoint/2010/main" val="14696205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87237-2E06-C940-98F1-EC427B13DA57}"/>
              </a:ext>
            </a:extLst>
          </p:cNvPr>
          <p:cNvSpPr>
            <a:spLocks noGrp="1"/>
          </p:cNvSpPr>
          <p:nvPr>
            <p:ph type="title"/>
          </p:nvPr>
        </p:nvSpPr>
        <p:spPr/>
        <p:txBody>
          <a:bodyPr/>
          <a:lstStyle/>
          <a:p>
            <a:r>
              <a:rPr lang="en-US" sz="4000" dirty="0"/>
              <a:t>“People like Grace Hopper were very consciously mobilizing gender stereotypes to get women in.”</a:t>
            </a:r>
            <a:br>
              <a:rPr lang="en-US" sz="4000" dirty="0"/>
            </a:br>
            <a:br>
              <a:rPr lang="en-US" sz="4000" dirty="0"/>
            </a:br>
            <a:r>
              <a:rPr lang="en-US" sz="2400" dirty="0"/>
              <a:t>Janet Abbate, </a:t>
            </a:r>
            <a:r>
              <a:rPr lang="en-US" sz="2400" i="1" dirty="0"/>
              <a:t>Recoding Gender</a:t>
            </a:r>
            <a:endParaRPr lang="en-US" sz="2400" dirty="0"/>
          </a:p>
        </p:txBody>
      </p:sp>
      <p:sp>
        <p:nvSpPr>
          <p:cNvPr id="3" name="Slide Number Placeholder 2">
            <a:extLst>
              <a:ext uri="{FF2B5EF4-FFF2-40B4-BE49-F238E27FC236}">
                <a16:creationId xmlns:a16="http://schemas.microsoft.com/office/drawing/2014/main" id="{AFE7BD4E-480F-8541-B314-33C99A8E03AC}"/>
              </a:ext>
            </a:extLst>
          </p:cNvPr>
          <p:cNvSpPr>
            <a:spLocks noGrp="1"/>
          </p:cNvSpPr>
          <p:nvPr>
            <p:ph type="sldNum" sz="quarter" idx="10"/>
          </p:nvPr>
        </p:nvSpPr>
        <p:spPr/>
        <p:txBody>
          <a:bodyPr/>
          <a:lstStyle/>
          <a:p>
            <a:fld id="{7CBE8339-D2AD-46DC-A898-FD1E949067F0}" type="slidenum">
              <a:rPr lang="en-US" smtClean="0"/>
              <a:pPr/>
              <a:t>57</a:t>
            </a:fld>
            <a:endParaRPr lang="en-US" dirty="0"/>
          </a:p>
        </p:txBody>
      </p:sp>
    </p:spTree>
    <p:extLst>
      <p:ext uri="{BB962C8B-B14F-4D97-AF65-F5344CB8AC3E}">
        <p14:creationId xmlns:p14="http://schemas.microsoft.com/office/powerpoint/2010/main" val="22000404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4814A-16A2-7C43-9A7D-4F6F624B3251}"/>
              </a:ext>
            </a:extLst>
          </p:cNvPr>
          <p:cNvSpPr>
            <a:spLocks noGrp="1"/>
          </p:cNvSpPr>
          <p:nvPr>
            <p:ph type="title"/>
          </p:nvPr>
        </p:nvSpPr>
        <p:spPr/>
        <p:txBody>
          <a:bodyPr/>
          <a:lstStyle/>
          <a:p>
            <a:r>
              <a:rPr lang="en-US" dirty="0"/>
              <a:t>Modern Hardware: Historic Relics</a:t>
            </a:r>
          </a:p>
        </p:txBody>
      </p:sp>
      <p:sp>
        <p:nvSpPr>
          <p:cNvPr id="3" name="Content Placeholder 2">
            <a:extLst>
              <a:ext uri="{FF2B5EF4-FFF2-40B4-BE49-F238E27FC236}">
                <a16:creationId xmlns:a16="http://schemas.microsoft.com/office/drawing/2014/main" id="{4CCE35E7-7E72-EC49-8714-FD5A5A5816F7}"/>
              </a:ext>
            </a:extLst>
          </p:cNvPr>
          <p:cNvSpPr>
            <a:spLocks noGrp="1"/>
          </p:cNvSpPr>
          <p:nvPr>
            <p:ph idx="1"/>
          </p:nvPr>
        </p:nvSpPr>
        <p:spPr/>
        <p:txBody>
          <a:bodyPr/>
          <a:lstStyle/>
          <a:p>
            <a:pPr marL="514350" indent="-514350">
              <a:buFont typeface="+mj-lt"/>
              <a:buAutoNum type="arabicPeriod"/>
            </a:pPr>
            <a:r>
              <a:rPr lang="en-US" dirty="0"/>
              <a:t>“Boring, repetitive work” should be automated for efficiency/profit</a:t>
            </a:r>
          </a:p>
          <a:p>
            <a:pPr lvl="1"/>
            <a:r>
              <a:rPr lang="en-US" dirty="0">
                <a:latin typeface="Roboto" panose="02000000000000000000" pitchFamily="2" charset="0"/>
                <a:ea typeface="Roboto" panose="02000000000000000000" pitchFamily="2" charset="0"/>
              </a:rPr>
              <a:t>Two narratives, both true: Automation/Augmentation</a:t>
            </a:r>
            <a:endParaRPr lang="en-US" dirty="0"/>
          </a:p>
          <a:p>
            <a:pPr lvl="1"/>
            <a:r>
              <a:rPr lang="en-US" dirty="0"/>
              <a:t>Consistently eliminating jobs of marginalized folks</a:t>
            </a:r>
            <a:endParaRPr lang="en-US" dirty="0">
              <a:latin typeface="Roboto" panose="02000000000000000000" pitchFamily="2" charset="0"/>
              <a:ea typeface="Roboto" panose="02000000000000000000" pitchFamily="2" charset="0"/>
            </a:endParaRPr>
          </a:p>
        </p:txBody>
      </p:sp>
      <p:sp>
        <p:nvSpPr>
          <p:cNvPr id="4" name="Slide Number Placeholder 3">
            <a:extLst>
              <a:ext uri="{FF2B5EF4-FFF2-40B4-BE49-F238E27FC236}">
                <a16:creationId xmlns:a16="http://schemas.microsoft.com/office/drawing/2014/main" id="{E5536EDC-CFC2-994D-9C14-D53F928E74D1}"/>
              </a:ext>
            </a:extLst>
          </p:cNvPr>
          <p:cNvSpPr>
            <a:spLocks noGrp="1"/>
          </p:cNvSpPr>
          <p:nvPr>
            <p:ph type="sldNum" sz="quarter" idx="10"/>
          </p:nvPr>
        </p:nvSpPr>
        <p:spPr/>
        <p:txBody>
          <a:bodyPr/>
          <a:lstStyle/>
          <a:p>
            <a:fld id="{7CBE8339-D2AD-46DC-A898-FD1E949067F0}" type="slidenum">
              <a:rPr lang="en-US" smtClean="0"/>
              <a:pPr/>
              <a:t>58</a:t>
            </a:fld>
            <a:endParaRPr lang="en-US" dirty="0"/>
          </a:p>
        </p:txBody>
      </p:sp>
    </p:spTree>
    <p:extLst>
      <p:ext uri="{BB962C8B-B14F-4D97-AF65-F5344CB8AC3E}">
        <p14:creationId xmlns:p14="http://schemas.microsoft.com/office/powerpoint/2010/main" val="35726576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A3FF7-D4E1-BB46-87FA-C7E164CC3E14}"/>
              </a:ext>
            </a:extLst>
          </p:cNvPr>
          <p:cNvSpPr>
            <a:spLocks noGrp="1"/>
          </p:cNvSpPr>
          <p:nvPr>
            <p:ph type="title"/>
          </p:nvPr>
        </p:nvSpPr>
        <p:spPr/>
        <p:txBody>
          <a:bodyPr/>
          <a:lstStyle/>
          <a:p>
            <a:r>
              <a:rPr lang="en-US" dirty="0"/>
              <a:t>Historic Robots</a:t>
            </a:r>
          </a:p>
        </p:txBody>
      </p:sp>
      <p:sp>
        <p:nvSpPr>
          <p:cNvPr id="3" name="Content Placeholder 2">
            <a:extLst>
              <a:ext uri="{FF2B5EF4-FFF2-40B4-BE49-F238E27FC236}">
                <a16:creationId xmlns:a16="http://schemas.microsoft.com/office/drawing/2014/main" id="{69B2FC04-CC4C-354F-A321-BA26E71F5266}"/>
              </a:ext>
            </a:extLst>
          </p:cNvPr>
          <p:cNvSpPr>
            <a:spLocks noGrp="1"/>
          </p:cNvSpPr>
          <p:nvPr>
            <p:ph idx="1"/>
          </p:nvPr>
        </p:nvSpPr>
        <p:spPr/>
        <p:txBody>
          <a:bodyPr/>
          <a:lstStyle/>
          <a:p>
            <a:r>
              <a:rPr lang="en-US" i="1" dirty="0"/>
              <a:t>Robot:</a:t>
            </a:r>
            <a:r>
              <a:rPr lang="en-US" dirty="0"/>
              <a:t> (Czech) compulsory service</a:t>
            </a:r>
          </a:p>
          <a:p>
            <a:pPr lvl="1"/>
            <a:r>
              <a:rPr lang="en-US" dirty="0"/>
              <a:t>Slav </a:t>
            </a:r>
            <a:r>
              <a:rPr lang="en-US" i="1" dirty="0" err="1"/>
              <a:t>robota</a:t>
            </a:r>
            <a:r>
              <a:rPr lang="en-US" dirty="0"/>
              <a:t>: servitude, hardship</a:t>
            </a:r>
          </a:p>
          <a:p>
            <a:r>
              <a:rPr lang="en-US" dirty="0"/>
              <a:t>Robots: tool to replace “unskilled” work, servants</a:t>
            </a:r>
          </a:p>
        </p:txBody>
      </p:sp>
      <p:sp>
        <p:nvSpPr>
          <p:cNvPr id="4" name="Slide Number Placeholder 3">
            <a:extLst>
              <a:ext uri="{FF2B5EF4-FFF2-40B4-BE49-F238E27FC236}">
                <a16:creationId xmlns:a16="http://schemas.microsoft.com/office/drawing/2014/main" id="{CC6AEBDF-7071-8A4B-8870-45DFAD9742E1}"/>
              </a:ext>
            </a:extLst>
          </p:cNvPr>
          <p:cNvSpPr>
            <a:spLocks noGrp="1"/>
          </p:cNvSpPr>
          <p:nvPr>
            <p:ph type="sldNum" sz="quarter" idx="10"/>
          </p:nvPr>
        </p:nvSpPr>
        <p:spPr/>
        <p:txBody>
          <a:bodyPr/>
          <a:lstStyle/>
          <a:p>
            <a:fld id="{7CBE8339-D2AD-46DC-A898-FD1E949067F0}" type="slidenum">
              <a:rPr lang="en-US" smtClean="0"/>
              <a:pPr/>
              <a:t>59</a:t>
            </a:fld>
            <a:endParaRPr lang="en-US" dirty="0"/>
          </a:p>
        </p:txBody>
      </p:sp>
    </p:spTree>
    <p:extLst>
      <p:ext uri="{BB962C8B-B14F-4D97-AF65-F5344CB8AC3E}">
        <p14:creationId xmlns:p14="http://schemas.microsoft.com/office/powerpoint/2010/main" val="930201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ADB9B-B32A-914A-B289-83A88AA9907A}"/>
              </a:ext>
            </a:extLst>
          </p:cNvPr>
          <p:cNvSpPr>
            <a:spLocks noGrp="1"/>
          </p:cNvSpPr>
          <p:nvPr>
            <p:ph type="title"/>
          </p:nvPr>
        </p:nvSpPr>
        <p:spPr/>
        <p:txBody>
          <a:bodyPr/>
          <a:lstStyle/>
          <a:p>
            <a:r>
              <a:rPr lang="en-US" dirty="0"/>
              <a:t>Unit Summaries</a:t>
            </a:r>
          </a:p>
        </p:txBody>
      </p:sp>
      <p:sp>
        <p:nvSpPr>
          <p:cNvPr id="3" name="Content Placeholder 2">
            <a:extLst>
              <a:ext uri="{FF2B5EF4-FFF2-40B4-BE49-F238E27FC236}">
                <a16:creationId xmlns:a16="http://schemas.microsoft.com/office/drawing/2014/main" id="{3EBCE824-A39F-C441-BD4B-4D8A8705C043}"/>
              </a:ext>
            </a:extLst>
          </p:cNvPr>
          <p:cNvSpPr>
            <a:spLocks noGrp="1"/>
          </p:cNvSpPr>
          <p:nvPr>
            <p:ph idx="1"/>
          </p:nvPr>
        </p:nvSpPr>
        <p:spPr/>
        <p:txBody>
          <a:bodyPr/>
          <a:lstStyle/>
          <a:p>
            <a:r>
              <a:rPr lang="en-US" dirty="0"/>
              <a:t>No exams this quarter! Yay!</a:t>
            </a:r>
          </a:p>
          <a:p>
            <a:r>
              <a:rPr lang="en-US" dirty="0"/>
              <a:t>We’re doing something else instead…</a:t>
            </a:r>
          </a:p>
        </p:txBody>
      </p:sp>
      <p:sp>
        <p:nvSpPr>
          <p:cNvPr id="4" name="Slide Number Placeholder 3">
            <a:extLst>
              <a:ext uri="{FF2B5EF4-FFF2-40B4-BE49-F238E27FC236}">
                <a16:creationId xmlns:a16="http://schemas.microsoft.com/office/drawing/2014/main" id="{54A78FB5-4462-4A4E-A3FF-EB63E6AFB17E}"/>
              </a:ext>
            </a:extLst>
          </p:cNvPr>
          <p:cNvSpPr>
            <a:spLocks noGrp="1"/>
          </p:cNvSpPr>
          <p:nvPr>
            <p:ph type="sldNum" sz="quarter" idx="10"/>
          </p:nvPr>
        </p:nvSpPr>
        <p:spPr/>
        <p:txBody>
          <a:bodyPr/>
          <a:lstStyle/>
          <a:p>
            <a:fld id="{7CBE8339-D2AD-46DC-A898-FD1E949067F0}" type="slidenum">
              <a:rPr lang="en-US" smtClean="0"/>
              <a:pPr/>
              <a:t>6</a:t>
            </a:fld>
            <a:endParaRPr lang="en-US" dirty="0"/>
          </a:p>
        </p:txBody>
      </p:sp>
    </p:spTree>
    <p:extLst>
      <p:ext uri="{BB962C8B-B14F-4D97-AF65-F5344CB8AC3E}">
        <p14:creationId xmlns:p14="http://schemas.microsoft.com/office/powerpoint/2010/main" val="33863111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Image">
            <a:extLst>
              <a:ext uri="{FF2B5EF4-FFF2-40B4-BE49-F238E27FC236}">
                <a16:creationId xmlns:a16="http://schemas.microsoft.com/office/drawing/2014/main" id="{9C145683-CB83-0E41-8795-F4B332407A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4371"/>
          <a:stretch/>
        </p:blipFill>
        <p:spPr bwMode="auto">
          <a:xfrm>
            <a:off x="90488" y="296863"/>
            <a:ext cx="8963025" cy="6492875"/>
          </a:xfrm>
          <a:prstGeom prst="rect">
            <a:avLst/>
          </a:prstGeom>
          <a:solidFill>
            <a:srgbClr val="FFFFFF"/>
          </a:solidFill>
        </p:spPr>
      </p:pic>
      <p:sp>
        <p:nvSpPr>
          <p:cNvPr id="3" name="Slide Number Placeholder 2" hidden="1">
            <a:extLst>
              <a:ext uri="{FF2B5EF4-FFF2-40B4-BE49-F238E27FC236}">
                <a16:creationId xmlns:a16="http://schemas.microsoft.com/office/drawing/2014/main" id="{FC3AE202-EF2E-A644-912E-6E111F9084FB}"/>
              </a:ext>
            </a:extLst>
          </p:cNvPr>
          <p:cNvSpPr>
            <a:spLocks noGrp="1"/>
          </p:cNvSpPr>
          <p:nvPr>
            <p:ph type="sldNum" sz="quarter" idx="10"/>
          </p:nvPr>
        </p:nvSpPr>
        <p:spPr/>
        <p:txBody>
          <a:bodyPr/>
          <a:lstStyle/>
          <a:p>
            <a:pPr>
              <a:spcAft>
                <a:spcPts val="600"/>
              </a:spcAft>
            </a:pPr>
            <a:fld id="{7CBE8339-D2AD-46DC-A898-FD1E949067F0}" type="slidenum">
              <a:rPr lang="en-US" smtClean="0"/>
              <a:pPr>
                <a:spcAft>
                  <a:spcPts val="600"/>
                </a:spcAft>
              </a:pPr>
              <a:t>60</a:t>
            </a:fld>
            <a:endParaRPr lang="en-US"/>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BFC9228A-997E-1645-A70E-FCE8E9D6DB7C}"/>
                  </a:ext>
                </a:extLst>
              </p14:cNvPr>
              <p14:cNvContentPartPr/>
              <p14:nvPr/>
            </p14:nvContentPartPr>
            <p14:xfrm>
              <a:off x="2031267" y="784031"/>
              <a:ext cx="2612880" cy="972000"/>
            </p14:xfrm>
          </p:contentPart>
        </mc:Choice>
        <mc:Fallback xmlns="">
          <p:pic>
            <p:nvPicPr>
              <p:cNvPr id="7" name="Ink 6">
                <a:extLst>
                  <a:ext uri="{FF2B5EF4-FFF2-40B4-BE49-F238E27FC236}">
                    <a16:creationId xmlns:a16="http://schemas.microsoft.com/office/drawing/2014/main" id="{BFC9228A-997E-1645-A70E-FCE8E9D6DB7C}"/>
                  </a:ext>
                </a:extLst>
              </p:cNvPr>
              <p:cNvPicPr/>
              <p:nvPr/>
            </p:nvPicPr>
            <p:blipFill>
              <a:blip r:embed="rId5"/>
              <a:stretch>
                <a:fillRect/>
              </a:stretch>
            </p:blipFill>
            <p:spPr>
              <a:xfrm>
                <a:off x="2013267" y="748031"/>
                <a:ext cx="2648520" cy="1043640"/>
              </a:xfrm>
              <a:prstGeom prst="rect">
                <a:avLst/>
              </a:prstGeom>
            </p:spPr>
          </p:pic>
        </mc:Fallback>
      </mc:AlternateContent>
    </p:spTree>
    <p:extLst>
      <p:ext uri="{BB962C8B-B14F-4D97-AF65-F5344CB8AC3E}">
        <p14:creationId xmlns:p14="http://schemas.microsoft.com/office/powerpoint/2010/main" val="3676159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6C08A-EC8F-7D47-8553-CC307A62C7F0}"/>
              </a:ext>
            </a:extLst>
          </p:cNvPr>
          <p:cNvSpPr>
            <a:spLocks noGrp="1"/>
          </p:cNvSpPr>
          <p:nvPr>
            <p:ph type="title"/>
          </p:nvPr>
        </p:nvSpPr>
        <p:spPr/>
        <p:txBody>
          <a:bodyPr/>
          <a:lstStyle/>
          <a:p>
            <a:r>
              <a:rPr lang="en-US" dirty="0"/>
              <a:t>It was racist, and continues to be</a:t>
            </a:r>
          </a:p>
        </p:txBody>
      </p:sp>
      <p:sp>
        <p:nvSpPr>
          <p:cNvPr id="3" name="Content Placeholder 2">
            <a:extLst>
              <a:ext uri="{FF2B5EF4-FFF2-40B4-BE49-F238E27FC236}">
                <a16:creationId xmlns:a16="http://schemas.microsoft.com/office/drawing/2014/main" id="{A3122D05-FB45-2841-AFB2-A029F8861E6A}"/>
              </a:ext>
            </a:extLst>
          </p:cNvPr>
          <p:cNvSpPr>
            <a:spLocks noGrp="1"/>
          </p:cNvSpPr>
          <p:nvPr>
            <p:ph idx="1"/>
          </p:nvPr>
        </p:nvSpPr>
        <p:spPr>
          <a:xfrm>
            <a:off x="3874304" y="1805373"/>
            <a:ext cx="3838596" cy="2983230"/>
          </a:xfrm>
        </p:spPr>
        <p:txBody>
          <a:bodyPr/>
          <a:lstStyle/>
          <a:p>
            <a:endParaRPr lang="en-US" dirty="0">
              <a:hlinkClick r:id="rId3"/>
            </a:endParaRPr>
          </a:p>
          <a:p>
            <a:endParaRPr lang="en-US" dirty="0"/>
          </a:p>
        </p:txBody>
      </p:sp>
      <p:sp>
        <p:nvSpPr>
          <p:cNvPr id="4" name="Slide Number Placeholder 3">
            <a:extLst>
              <a:ext uri="{FF2B5EF4-FFF2-40B4-BE49-F238E27FC236}">
                <a16:creationId xmlns:a16="http://schemas.microsoft.com/office/drawing/2014/main" id="{6AF2DBF0-BA82-A349-B1A5-5D52E707281C}"/>
              </a:ext>
            </a:extLst>
          </p:cNvPr>
          <p:cNvSpPr>
            <a:spLocks noGrp="1"/>
          </p:cNvSpPr>
          <p:nvPr>
            <p:ph type="sldNum" sz="quarter" idx="10"/>
          </p:nvPr>
        </p:nvSpPr>
        <p:spPr/>
        <p:txBody>
          <a:bodyPr/>
          <a:lstStyle/>
          <a:p>
            <a:fld id="{7CBE8339-D2AD-46DC-A898-FD1E949067F0}" type="slidenum">
              <a:rPr lang="en-US" smtClean="0"/>
              <a:pPr/>
              <a:t>61</a:t>
            </a:fld>
            <a:endParaRPr lang="en-US" dirty="0"/>
          </a:p>
        </p:txBody>
      </p:sp>
      <p:pic>
        <p:nvPicPr>
          <p:cNvPr id="30724" name="Picture 4">
            <a:extLst>
              <a:ext uri="{FF2B5EF4-FFF2-40B4-BE49-F238E27FC236}">
                <a16:creationId xmlns:a16="http://schemas.microsoft.com/office/drawing/2014/main" id="{CF72A6B9-76D3-294A-8181-338B489F05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759" y="1180360"/>
            <a:ext cx="6032500" cy="46678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FDE3486-0362-D943-BA5C-5397EB297B62}"/>
              </a:ext>
            </a:extLst>
          </p:cNvPr>
          <p:cNvSpPr txBox="1"/>
          <p:nvPr/>
        </p:nvSpPr>
        <p:spPr>
          <a:xfrm>
            <a:off x="357018" y="6172200"/>
            <a:ext cx="8101182" cy="338554"/>
          </a:xfrm>
          <a:prstGeom prst="rect">
            <a:avLst/>
          </a:prstGeom>
          <a:noFill/>
        </p:spPr>
        <p:txBody>
          <a:bodyPr wrap="square" rtlCol="0">
            <a:spAutoFit/>
          </a:bodyPr>
          <a:lstStyle/>
          <a:p>
            <a:r>
              <a:rPr lang="en-US" sz="1600" b="0" dirty="0">
                <a:latin typeface="Calibri" pitchFamily="34" charset="0"/>
              </a:rPr>
              <a:t>*This isn’t to praise Twitter, this was the first list I found</a:t>
            </a:r>
          </a:p>
        </p:txBody>
      </p:sp>
    </p:spTree>
    <p:extLst>
      <p:ext uri="{BB962C8B-B14F-4D97-AF65-F5344CB8AC3E}">
        <p14:creationId xmlns:p14="http://schemas.microsoft.com/office/powerpoint/2010/main" val="26469474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4814A-16A2-7C43-9A7D-4F6F624B3251}"/>
              </a:ext>
            </a:extLst>
          </p:cNvPr>
          <p:cNvSpPr>
            <a:spLocks noGrp="1"/>
          </p:cNvSpPr>
          <p:nvPr>
            <p:ph type="title"/>
          </p:nvPr>
        </p:nvSpPr>
        <p:spPr/>
        <p:txBody>
          <a:bodyPr/>
          <a:lstStyle/>
          <a:p>
            <a:r>
              <a:rPr lang="en-US" dirty="0"/>
              <a:t>Modern Hardware: Historic Relics</a:t>
            </a:r>
          </a:p>
        </p:txBody>
      </p:sp>
      <p:sp>
        <p:nvSpPr>
          <p:cNvPr id="3" name="Content Placeholder 2">
            <a:extLst>
              <a:ext uri="{FF2B5EF4-FFF2-40B4-BE49-F238E27FC236}">
                <a16:creationId xmlns:a16="http://schemas.microsoft.com/office/drawing/2014/main" id="{4CCE35E7-7E72-EC49-8714-FD5A5A5816F7}"/>
              </a:ext>
            </a:extLst>
          </p:cNvPr>
          <p:cNvSpPr>
            <a:spLocks noGrp="1"/>
          </p:cNvSpPr>
          <p:nvPr>
            <p:ph idx="1"/>
          </p:nvPr>
        </p:nvSpPr>
        <p:spPr/>
        <p:txBody>
          <a:bodyPr/>
          <a:lstStyle/>
          <a:p>
            <a:pPr marL="514350" indent="-514350">
              <a:buFont typeface="+mj-lt"/>
              <a:buAutoNum type="arabicPeriod"/>
            </a:pPr>
            <a:r>
              <a:rPr lang="en-US" dirty="0"/>
              <a:t>“Boring, repetitive work” should be automated</a:t>
            </a:r>
          </a:p>
          <a:p>
            <a:pPr lvl="1"/>
            <a:r>
              <a:rPr lang="en-US" dirty="0">
                <a:latin typeface="Roboto" panose="02000000000000000000" pitchFamily="2" charset="0"/>
                <a:ea typeface="Roboto" panose="02000000000000000000" pitchFamily="2" charset="0"/>
              </a:rPr>
              <a:t>Two narratives, both true: Automation/Augmentation</a:t>
            </a:r>
            <a:endParaRPr lang="en-US" dirty="0"/>
          </a:p>
          <a:p>
            <a:pPr lvl="1"/>
            <a:r>
              <a:rPr lang="en-US" dirty="0"/>
              <a:t>Consistently eliminating jobs of marginalized folks</a:t>
            </a:r>
            <a:endParaRPr lang="en-US" dirty="0">
              <a:latin typeface="Roboto" panose="02000000000000000000" pitchFamily="2" charset="0"/>
              <a:ea typeface="Roboto" panose="02000000000000000000" pitchFamily="2" charset="0"/>
            </a:endParaRPr>
          </a:p>
          <a:p>
            <a:pPr lvl="1"/>
            <a:r>
              <a:rPr lang="en-US" dirty="0">
                <a:latin typeface="Roboto" panose="02000000000000000000" pitchFamily="2" charset="0"/>
                <a:ea typeface="Roboto" panose="02000000000000000000" pitchFamily="2" charset="0"/>
              </a:rPr>
              <a:t>This relic remains!</a:t>
            </a:r>
          </a:p>
          <a:p>
            <a:pPr marL="514350" indent="-514350">
              <a:buFont typeface="+mj-lt"/>
              <a:buAutoNum type="arabicPeriod"/>
            </a:pPr>
            <a:r>
              <a:rPr lang="en-US" dirty="0">
                <a:latin typeface="Roboto" panose="02000000000000000000" pitchFamily="2" charset="0"/>
                <a:ea typeface="Roboto" panose="02000000000000000000" pitchFamily="2" charset="0"/>
              </a:rPr>
              <a:t>Boring, repetitive work = ”robot work”</a:t>
            </a:r>
          </a:p>
          <a:p>
            <a:pPr lvl="1"/>
            <a:r>
              <a:rPr lang="en-US" dirty="0">
                <a:latin typeface="Roboto" panose="02000000000000000000" pitchFamily="2" charset="0"/>
                <a:ea typeface="Roboto" panose="02000000000000000000" pitchFamily="2" charset="0"/>
              </a:rPr>
              <a:t>Performed by those deemed </a:t>
            </a:r>
            <a:r>
              <a:rPr lang="en-US" i="1" dirty="0">
                <a:latin typeface="Roboto" panose="02000000000000000000" pitchFamily="2" charset="0"/>
                <a:ea typeface="Roboto" panose="02000000000000000000" pitchFamily="2" charset="0"/>
              </a:rPr>
              <a:t>less than human</a:t>
            </a:r>
            <a:endParaRPr lang="en-US" dirty="0">
              <a:latin typeface="Roboto" panose="02000000000000000000" pitchFamily="2" charset="0"/>
              <a:ea typeface="Roboto" panose="02000000000000000000" pitchFamily="2" charset="0"/>
            </a:endParaRPr>
          </a:p>
          <a:p>
            <a:pPr lvl="1"/>
            <a:r>
              <a:rPr lang="en-US" dirty="0">
                <a:latin typeface="Roboto" panose="02000000000000000000" pitchFamily="2" charset="0"/>
                <a:ea typeface="Roboto" panose="02000000000000000000" pitchFamily="2" charset="0"/>
              </a:rPr>
              <a:t>Robot work should be done by robots (non-human)</a:t>
            </a:r>
          </a:p>
          <a:p>
            <a:pPr lvl="2"/>
            <a:r>
              <a:rPr lang="en-US" i="1" dirty="0">
                <a:latin typeface="Roboto" panose="02000000000000000000" pitchFamily="2" charset="0"/>
                <a:ea typeface="Roboto" panose="02000000000000000000" pitchFamily="2" charset="0"/>
              </a:rPr>
              <a:t>“Robot work” anything unvalued by the powerful</a:t>
            </a:r>
          </a:p>
          <a:p>
            <a:pPr lvl="1"/>
            <a:r>
              <a:rPr lang="en-US" dirty="0">
                <a:latin typeface="Roboto" panose="02000000000000000000" pitchFamily="2" charset="0"/>
                <a:ea typeface="Roboto" panose="02000000000000000000" pitchFamily="2" charset="0"/>
              </a:rPr>
              <a:t>If the task can’t be automated, use people (less-human)</a:t>
            </a:r>
          </a:p>
          <a:p>
            <a:pPr lvl="2"/>
            <a:r>
              <a:rPr lang="en-US" dirty="0">
                <a:latin typeface="Roboto" panose="02000000000000000000" pitchFamily="2" charset="0"/>
                <a:ea typeface="Roboto" panose="02000000000000000000" pitchFamily="2" charset="0"/>
              </a:rPr>
              <a:t>Frequently, this ends up being marginalized people, who later have their jobs automated</a:t>
            </a:r>
          </a:p>
          <a:p>
            <a:pPr lvl="2"/>
            <a:endParaRPr lang="en-US" dirty="0">
              <a:latin typeface="Roboto" panose="02000000000000000000" pitchFamily="2" charset="0"/>
              <a:ea typeface="Roboto" panose="02000000000000000000" pitchFamily="2" charset="0"/>
            </a:endParaRPr>
          </a:p>
        </p:txBody>
      </p:sp>
      <p:sp>
        <p:nvSpPr>
          <p:cNvPr id="4" name="Slide Number Placeholder 3">
            <a:extLst>
              <a:ext uri="{FF2B5EF4-FFF2-40B4-BE49-F238E27FC236}">
                <a16:creationId xmlns:a16="http://schemas.microsoft.com/office/drawing/2014/main" id="{E5536EDC-CFC2-994D-9C14-D53F928E74D1}"/>
              </a:ext>
            </a:extLst>
          </p:cNvPr>
          <p:cNvSpPr>
            <a:spLocks noGrp="1"/>
          </p:cNvSpPr>
          <p:nvPr>
            <p:ph type="sldNum" sz="quarter" idx="10"/>
          </p:nvPr>
        </p:nvSpPr>
        <p:spPr/>
        <p:txBody>
          <a:bodyPr/>
          <a:lstStyle/>
          <a:p>
            <a:fld id="{7CBE8339-D2AD-46DC-A898-FD1E949067F0}" type="slidenum">
              <a:rPr lang="en-US" smtClean="0"/>
              <a:pPr/>
              <a:t>62</a:t>
            </a:fld>
            <a:endParaRPr lang="en-US" dirty="0"/>
          </a:p>
        </p:txBody>
      </p:sp>
    </p:spTree>
    <p:extLst>
      <p:ext uri="{BB962C8B-B14F-4D97-AF65-F5344CB8AC3E}">
        <p14:creationId xmlns:p14="http://schemas.microsoft.com/office/powerpoint/2010/main" val="30853370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Programming, historically</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63</a:t>
            </a:fld>
            <a:endParaRPr lang="en-US" dirty="0"/>
          </a:p>
        </p:txBody>
      </p:sp>
      <p:pic>
        <p:nvPicPr>
          <p:cNvPr id="5" name="Picture 4" descr="https://fortunedotcom.files.wordpress.com/2014/09/isa06_7.jpg?quality=80&amp;w=702"/>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3200400" y="2048256"/>
            <a:ext cx="5577840" cy="37980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https://s-media-cache-ak0.pinimg.com/564x/91/37/23/91372375e2e6517f8af128aab655e3b4.jpg"/>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306820" y="2746650"/>
            <a:ext cx="3977640" cy="3396905"/>
          </a:xfrm>
          <a:prstGeom prst="rect">
            <a:avLst/>
          </a:prstGeom>
          <a:noFill/>
          <a:effectLst>
            <a:glow rad="50800">
              <a:schemeClr val="bg1">
                <a:lumMod val="50000"/>
                <a:alpha val="30000"/>
              </a:schemeClr>
            </a:glow>
          </a:effectLst>
          <a:extLst>
            <a:ext uri="{909E8E84-426E-40DD-AFC4-6F175D3DCCD1}">
              <a14:hiddenFill xmlns:a14="http://schemas.microsoft.com/office/drawing/2010/main">
                <a:solidFill>
                  <a:srgbClr val="FFFFFF"/>
                </a:solidFill>
              </a14:hiddenFill>
            </a:ext>
          </a:extLst>
        </p:spPr>
      </p:pic>
      <p:sp>
        <p:nvSpPr>
          <p:cNvPr id="7" name="Rectangle 6"/>
          <p:cNvSpPr/>
          <p:nvPr>
            <p:custDataLst>
              <p:tags r:id="rId5"/>
            </p:custDataLst>
          </p:nvPr>
        </p:nvSpPr>
        <p:spPr>
          <a:xfrm>
            <a:off x="4486161" y="5888921"/>
            <a:ext cx="4297680" cy="815608"/>
          </a:xfrm>
          <a:prstGeom prst="rect">
            <a:avLst/>
          </a:prstGeom>
        </p:spPr>
        <p:txBody>
          <a:bodyPr>
            <a:spAutoFit/>
          </a:bodyPr>
          <a:lstStyle/>
          <a:p>
            <a:r>
              <a:rPr lang="en-US" sz="1200" b="0" dirty="0">
                <a:solidFill>
                  <a:srgbClr val="151515"/>
                </a:solidFill>
                <a:latin typeface="Calibri" panose="020F0502020204030204" pitchFamily="34" charset="0"/>
                <a:cs typeface="Calibri" panose="020F0502020204030204" pitchFamily="34" charset="0"/>
              </a:rPr>
              <a:t>Jean Jennings (left), </a:t>
            </a:r>
            <a:r>
              <a:rPr lang="en-US" sz="1200" b="0" dirty="0" err="1">
                <a:solidFill>
                  <a:srgbClr val="151515"/>
                </a:solidFill>
                <a:latin typeface="Calibri" panose="020F0502020204030204" pitchFamily="34" charset="0"/>
                <a:cs typeface="Calibri" panose="020F0502020204030204" pitchFamily="34" charset="0"/>
              </a:rPr>
              <a:t>Marlyn</a:t>
            </a:r>
            <a:r>
              <a:rPr lang="en-US" sz="1200" b="0" dirty="0">
                <a:solidFill>
                  <a:srgbClr val="151515"/>
                </a:solidFill>
                <a:latin typeface="Calibri" panose="020F0502020204030204" pitchFamily="34" charset="0"/>
                <a:cs typeface="Calibri" panose="020F0502020204030204" pitchFamily="34" charset="0"/>
              </a:rPr>
              <a:t> </a:t>
            </a:r>
            <a:r>
              <a:rPr lang="en-US" sz="1200" b="0" dirty="0" err="1">
                <a:solidFill>
                  <a:srgbClr val="151515"/>
                </a:solidFill>
                <a:latin typeface="Calibri" panose="020F0502020204030204" pitchFamily="34" charset="0"/>
                <a:cs typeface="Calibri" panose="020F0502020204030204" pitchFamily="34" charset="0"/>
              </a:rPr>
              <a:t>Wescoff</a:t>
            </a:r>
            <a:r>
              <a:rPr lang="en-US" sz="1200" b="0" dirty="0">
                <a:solidFill>
                  <a:srgbClr val="151515"/>
                </a:solidFill>
                <a:latin typeface="Calibri" panose="020F0502020204030204" pitchFamily="34" charset="0"/>
                <a:cs typeface="Calibri" panose="020F0502020204030204" pitchFamily="34" charset="0"/>
              </a:rPr>
              <a:t> (center), and Ruth </a:t>
            </a:r>
            <a:r>
              <a:rPr lang="en-US" sz="1200" b="0" dirty="0" err="1">
                <a:solidFill>
                  <a:srgbClr val="151515"/>
                </a:solidFill>
                <a:latin typeface="Calibri" panose="020F0502020204030204" pitchFamily="34" charset="0"/>
                <a:cs typeface="Calibri" panose="020F0502020204030204" pitchFamily="34" charset="0"/>
              </a:rPr>
              <a:t>Lichterman</a:t>
            </a:r>
            <a:r>
              <a:rPr lang="en-US" sz="1200" b="0" dirty="0">
                <a:solidFill>
                  <a:srgbClr val="151515"/>
                </a:solidFill>
                <a:latin typeface="Calibri" panose="020F0502020204030204" pitchFamily="34" charset="0"/>
                <a:cs typeface="Calibri" panose="020F0502020204030204" pitchFamily="34" charset="0"/>
              </a:rPr>
              <a:t> program ENIAC at the University of Pennsylvania, circa 1946.  </a:t>
            </a:r>
            <a:br>
              <a:rPr lang="en-US" sz="1200" b="0" dirty="0">
                <a:solidFill>
                  <a:srgbClr val="151515"/>
                </a:solidFill>
                <a:latin typeface="Calibri" panose="020F0502020204030204" pitchFamily="34" charset="0"/>
                <a:cs typeface="Calibri" panose="020F0502020204030204" pitchFamily="34" charset="0"/>
              </a:rPr>
            </a:br>
            <a:r>
              <a:rPr lang="en-US" sz="1200" b="0" dirty="0">
                <a:solidFill>
                  <a:srgbClr val="828282"/>
                </a:solidFill>
                <a:latin typeface="Calibri" panose="020F0502020204030204" pitchFamily="34" charset="0"/>
                <a:cs typeface="Calibri" panose="020F0502020204030204" pitchFamily="34" charset="0"/>
              </a:rPr>
              <a:t>Photo: Corbis</a:t>
            </a:r>
          </a:p>
          <a:p>
            <a:r>
              <a:rPr lang="en-US" sz="1100" b="0" dirty="0">
                <a:latin typeface="Calibri" panose="020F0502020204030204" pitchFamily="34" charset="0"/>
                <a:ea typeface="Helvetica Neue" charset="0"/>
                <a:cs typeface="Calibri" panose="020F0502020204030204" pitchFamily="34" charset="0"/>
                <a:hlinkClick r:id="rId13"/>
              </a:rPr>
              <a:t>http://fortune.com/2014/09/18/walter-isaacson-the-women-of-eniac/</a:t>
            </a:r>
            <a:r>
              <a:rPr lang="en-US" sz="1100" b="0" dirty="0">
                <a:latin typeface="Calibri" panose="020F0502020204030204" pitchFamily="34" charset="0"/>
                <a:ea typeface="Helvetica Neue" charset="0"/>
                <a:cs typeface="Calibri" panose="020F0502020204030204" pitchFamily="34" charset="0"/>
              </a:rPr>
              <a:t> </a:t>
            </a:r>
          </a:p>
        </p:txBody>
      </p:sp>
      <p:sp>
        <p:nvSpPr>
          <p:cNvPr id="8" name="Rectangle 7"/>
          <p:cNvSpPr/>
          <p:nvPr>
            <p:custDataLst>
              <p:tags r:id="rId6"/>
            </p:custDataLst>
          </p:nvPr>
        </p:nvSpPr>
        <p:spPr>
          <a:xfrm>
            <a:off x="228600" y="6168338"/>
            <a:ext cx="4057880" cy="646331"/>
          </a:xfrm>
          <a:prstGeom prst="rect">
            <a:avLst/>
          </a:prstGeom>
        </p:spPr>
        <p:txBody>
          <a:bodyPr wrap="square">
            <a:spAutoFit/>
          </a:bodyPr>
          <a:lstStyle/>
          <a:p>
            <a:r>
              <a:rPr lang="en-US" sz="1200" b="0" dirty="0">
                <a:latin typeface="Calibri" panose="020F0502020204030204" pitchFamily="34" charset="0"/>
                <a:ea typeface="Helvetica Neue" charset="0"/>
                <a:cs typeface="Calibri" panose="020F0502020204030204" pitchFamily="34" charset="0"/>
                <a:hlinkClick r:id="rId14"/>
              </a:rPr>
              <a:t>https://s-media-cache-ak0.pinimg.com/564x/91/37/23/91372375e2e6517f8af128aab655e3b4.jpg</a:t>
            </a:r>
            <a:r>
              <a:rPr lang="en-US" sz="1200" b="0" dirty="0">
                <a:latin typeface="Calibri" panose="020F0502020204030204" pitchFamily="34" charset="0"/>
                <a:ea typeface="Helvetica Neue" charset="0"/>
                <a:cs typeface="Calibri" panose="020F0502020204030204" pitchFamily="34" charset="0"/>
              </a:rPr>
              <a:t> </a:t>
            </a:r>
          </a:p>
        </p:txBody>
      </p:sp>
      <p:sp>
        <p:nvSpPr>
          <p:cNvPr id="9" name="TextBox 8"/>
          <p:cNvSpPr txBox="1"/>
          <p:nvPr>
            <p:custDataLst>
              <p:tags r:id="rId7"/>
            </p:custDataLst>
          </p:nvPr>
        </p:nvSpPr>
        <p:spPr>
          <a:xfrm>
            <a:off x="3221227" y="2048256"/>
            <a:ext cx="930063" cy="461665"/>
          </a:xfrm>
          <a:prstGeom prst="rect">
            <a:avLst/>
          </a:prstGeom>
          <a:noFill/>
        </p:spPr>
        <p:txBody>
          <a:bodyPr wrap="none" rtlCol="0">
            <a:spAutoFit/>
          </a:bodyPr>
          <a:lstStyle/>
          <a:p>
            <a:r>
              <a:rPr lang="en-US" dirty="0">
                <a:solidFill>
                  <a:srgbClr val="4B2A85"/>
                </a:solidFill>
                <a:effectLst>
                  <a:glow rad="127000">
                    <a:schemeClr val="accent3">
                      <a:satMod val="175000"/>
                    </a:schemeClr>
                  </a:glow>
                </a:effectLst>
                <a:latin typeface="Calibri" pitchFamily="34" charset="0"/>
              </a:rPr>
              <a:t>1940s</a:t>
            </a:r>
          </a:p>
        </p:txBody>
      </p:sp>
      <p:sp>
        <p:nvSpPr>
          <p:cNvPr id="10" name="TextBox 9"/>
          <p:cNvSpPr txBox="1"/>
          <p:nvPr>
            <p:custDataLst>
              <p:tags r:id="rId8"/>
            </p:custDataLst>
          </p:nvPr>
        </p:nvSpPr>
        <p:spPr>
          <a:xfrm>
            <a:off x="3258549" y="2821632"/>
            <a:ext cx="930063" cy="461665"/>
          </a:xfrm>
          <a:prstGeom prst="rect">
            <a:avLst/>
          </a:prstGeom>
          <a:noFill/>
        </p:spPr>
        <p:txBody>
          <a:bodyPr wrap="none" rtlCol="0">
            <a:spAutoFit/>
          </a:bodyPr>
          <a:lstStyle/>
          <a:p>
            <a:r>
              <a:rPr lang="en-US" dirty="0">
                <a:solidFill>
                  <a:srgbClr val="4B2A85"/>
                </a:solidFill>
                <a:effectLst>
                  <a:glow rad="127000">
                    <a:schemeClr val="accent3">
                      <a:satMod val="175000"/>
                    </a:schemeClr>
                  </a:glow>
                </a:effectLst>
                <a:latin typeface="Calibri" pitchFamily="34" charset="0"/>
              </a:rPr>
              <a:t>1970s</a:t>
            </a:r>
          </a:p>
        </p:txBody>
      </p:sp>
    </p:spTree>
    <p:extLst>
      <p:ext uri="{BB962C8B-B14F-4D97-AF65-F5344CB8AC3E}">
        <p14:creationId xmlns:p14="http://schemas.microsoft.com/office/powerpoint/2010/main" val="320873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90729619-ACED-43C4-943C-F75138A1284B}"/>
              </a:ext>
            </a:extLst>
          </p:cNvPr>
          <p:cNvSpPr>
            <a:spLocks noGrp="1"/>
          </p:cNvSpPr>
          <p:nvPr>
            <p:ph type="title"/>
          </p:nvPr>
        </p:nvSpPr>
        <p:spPr>
          <a:xfrm>
            <a:off x="357018" y="435678"/>
            <a:ext cx="8405982" cy="762000"/>
          </a:xfrm>
        </p:spPr>
        <p:txBody>
          <a:bodyPr/>
          <a:lstStyle/>
          <a:p>
            <a:r>
              <a:rPr lang="en-US" dirty="0"/>
              <a:t>Modern Robots: Personal Computers</a:t>
            </a:r>
          </a:p>
        </p:txBody>
      </p:sp>
      <p:pic>
        <p:nvPicPr>
          <p:cNvPr id="10242" name="Picture 2">
            <a:extLst>
              <a:ext uri="{FF2B5EF4-FFF2-40B4-BE49-F238E27FC236}">
                <a16:creationId xmlns:a16="http://schemas.microsoft.com/office/drawing/2014/main" id="{7C5D1F04-81C5-3C41-BD29-A2A8EF45F86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9733" b="1681"/>
          <a:stretch/>
        </p:blipFill>
        <p:spPr bwMode="auto">
          <a:xfrm>
            <a:off x="396875" y="1362075"/>
            <a:ext cx="8366125" cy="4972050"/>
          </a:xfrm>
          <a:prstGeom prst="rect">
            <a:avLst/>
          </a:prstGeom>
          <a:solidFill>
            <a:srgbClr val="FFFFFF"/>
          </a:solidFill>
        </p:spPr>
      </p:pic>
      <p:sp>
        <p:nvSpPr>
          <p:cNvPr id="4" name="Slide Number Placeholder 3">
            <a:extLst>
              <a:ext uri="{FF2B5EF4-FFF2-40B4-BE49-F238E27FC236}">
                <a16:creationId xmlns:a16="http://schemas.microsoft.com/office/drawing/2014/main" id="{4B556A13-F4C1-244D-B443-F62245E536EA}"/>
              </a:ext>
            </a:extLst>
          </p:cNvPr>
          <p:cNvSpPr>
            <a:spLocks noGrp="1"/>
          </p:cNvSpPr>
          <p:nvPr>
            <p:ph type="sldNum" sz="quarter" idx="10"/>
          </p:nvPr>
        </p:nvSpPr>
        <p:spPr>
          <a:xfrm>
            <a:off x="8534400" y="6492240"/>
            <a:ext cx="609600" cy="365125"/>
          </a:xfrm>
        </p:spPr>
        <p:txBody>
          <a:bodyPr anchor="ctr">
            <a:normAutofit/>
          </a:bodyPr>
          <a:lstStyle/>
          <a:p>
            <a:pPr>
              <a:spcAft>
                <a:spcPts val="600"/>
              </a:spcAft>
            </a:pPr>
            <a:fld id="{7CBE8339-D2AD-46DC-A898-FD1E949067F0}" type="slidenum">
              <a:rPr lang="en-US" smtClean="0"/>
              <a:pPr>
                <a:spcAft>
                  <a:spcPts val="600"/>
                </a:spcAft>
              </a:pPr>
              <a:t>64</a:t>
            </a:fld>
            <a:endParaRPr lang="en-US"/>
          </a:p>
        </p:txBody>
      </p:sp>
    </p:spTree>
    <p:extLst>
      <p:ext uri="{BB962C8B-B14F-4D97-AF65-F5344CB8AC3E}">
        <p14:creationId xmlns:p14="http://schemas.microsoft.com/office/powerpoint/2010/main" val="13378999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90729619-ACED-43C4-943C-F75138A1284B}"/>
              </a:ext>
            </a:extLst>
          </p:cNvPr>
          <p:cNvSpPr>
            <a:spLocks noGrp="1"/>
          </p:cNvSpPr>
          <p:nvPr>
            <p:ph type="title"/>
          </p:nvPr>
        </p:nvSpPr>
        <p:spPr>
          <a:xfrm>
            <a:off x="357018" y="435678"/>
            <a:ext cx="8405982" cy="762000"/>
          </a:xfrm>
        </p:spPr>
        <p:txBody>
          <a:bodyPr/>
          <a:lstStyle/>
          <a:p>
            <a:r>
              <a:rPr lang="en-US" dirty="0"/>
              <a:t>The advent of personal computing</a:t>
            </a:r>
          </a:p>
        </p:txBody>
      </p:sp>
      <p:sp>
        <p:nvSpPr>
          <p:cNvPr id="4" name="Slide Number Placeholder 3">
            <a:extLst>
              <a:ext uri="{FF2B5EF4-FFF2-40B4-BE49-F238E27FC236}">
                <a16:creationId xmlns:a16="http://schemas.microsoft.com/office/drawing/2014/main" id="{4B556A13-F4C1-244D-B443-F62245E536EA}"/>
              </a:ext>
            </a:extLst>
          </p:cNvPr>
          <p:cNvSpPr>
            <a:spLocks noGrp="1"/>
          </p:cNvSpPr>
          <p:nvPr>
            <p:ph type="sldNum" sz="quarter" idx="10"/>
          </p:nvPr>
        </p:nvSpPr>
        <p:spPr>
          <a:xfrm>
            <a:off x="8534400" y="6492240"/>
            <a:ext cx="609600" cy="365125"/>
          </a:xfrm>
        </p:spPr>
        <p:txBody>
          <a:bodyPr anchor="ctr">
            <a:normAutofit/>
          </a:bodyPr>
          <a:lstStyle/>
          <a:p>
            <a:pPr>
              <a:spcAft>
                <a:spcPts val="600"/>
              </a:spcAft>
            </a:pPr>
            <a:fld id="{7CBE8339-D2AD-46DC-A898-FD1E949067F0}" type="slidenum">
              <a:rPr lang="en-US" smtClean="0"/>
              <a:pPr>
                <a:spcAft>
                  <a:spcPts val="600"/>
                </a:spcAft>
              </a:pPr>
              <a:t>65</a:t>
            </a:fld>
            <a:endParaRPr lang="en-US"/>
          </a:p>
        </p:txBody>
      </p:sp>
      <p:pic>
        <p:nvPicPr>
          <p:cNvPr id="12292" name="Picture 4" descr="Apple Ad: What kind of man owns his own computer? | Modern ...">
            <a:extLst>
              <a:ext uri="{FF2B5EF4-FFF2-40B4-BE49-F238E27FC236}">
                <a16:creationId xmlns:a16="http://schemas.microsoft.com/office/drawing/2014/main" id="{F0B89EB1-36D3-C944-8A47-482F4DA9964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62278" y="1292483"/>
            <a:ext cx="3593127" cy="5063388"/>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a:extLst>
              <a:ext uri="{FF2B5EF4-FFF2-40B4-BE49-F238E27FC236}">
                <a16:creationId xmlns:a16="http://schemas.microsoft.com/office/drawing/2014/main" id="{9C80AC59-C190-6742-8A48-805E9EC759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089" y="1197678"/>
            <a:ext cx="3709635" cy="5063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5198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BASIC Necessities: How GE Helped Launch The Computing Language That Changed  The World | GE News">
            <a:extLst>
              <a:ext uri="{FF2B5EF4-FFF2-40B4-BE49-F238E27FC236}">
                <a16:creationId xmlns:a16="http://schemas.microsoft.com/office/drawing/2014/main" id="{27B63F1B-F6A1-C746-9B05-B1BABEF53EE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2" b="2766"/>
          <a:stretch/>
        </p:blipFill>
        <p:spPr bwMode="auto">
          <a:xfrm>
            <a:off x="90488" y="296863"/>
            <a:ext cx="8963025" cy="64928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hidden="1">
            <a:extLst>
              <a:ext uri="{FF2B5EF4-FFF2-40B4-BE49-F238E27FC236}">
                <a16:creationId xmlns:a16="http://schemas.microsoft.com/office/drawing/2014/main" id="{78832DF2-E7EA-974B-AC8F-39644DFFDE75}"/>
              </a:ext>
            </a:extLst>
          </p:cNvPr>
          <p:cNvSpPr>
            <a:spLocks noGrp="1"/>
          </p:cNvSpPr>
          <p:nvPr>
            <p:ph type="sldNum" sz="quarter" idx="10"/>
          </p:nvPr>
        </p:nvSpPr>
        <p:spPr>
          <a:xfrm>
            <a:off x="8534400" y="6492240"/>
            <a:ext cx="609600" cy="365125"/>
          </a:xfrm>
        </p:spPr>
        <p:txBody>
          <a:bodyPr anchor="ctr">
            <a:normAutofit/>
          </a:bodyPr>
          <a:lstStyle/>
          <a:p>
            <a:pPr>
              <a:spcAft>
                <a:spcPts val="600"/>
              </a:spcAft>
            </a:pPr>
            <a:fld id="{7CBE8339-D2AD-46DC-A898-FD1E949067F0}" type="slidenum">
              <a:rPr lang="en-US" smtClean="0"/>
              <a:pPr>
                <a:spcAft>
                  <a:spcPts val="600"/>
                </a:spcAft>
              </a:pPr>
              <a:t>66</a:t>
            </a:fld>
            <a:endParaRPr lang="en-US"/>
          </a:p>
        </p:txBody>
      </p:sp>
    </p:spTree>
    <p:extLst>
      <p:ext uri="{BB962C8B-B14F-4D97-AF65-F5344CB8AC3E}">
        <p14:creationId xmlns:p14="http://schemas.microsoft.com/office/powerpoint/2010/main" val="10747779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When Steve Jobs donated 9,000 Apples to California schools, it was tax and  marketing coup | by Stephanie Buck | Timeline">
            <a:extLst>
              <a:ext uri="{FF2B5EF4-FFF2-40B4-BE49-F238E27FC236}">
                <a16:creationId xmlns:a16="http://schemas.microsoft.com/office/drawing/2014/main" id="{77748F21-4EEF-5F46-8DD9-4B1E4AAFC0E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325563" y="296863"/>
            <a:ext cx="6492875" cy="6492875"/>
          </a:xfrm>
          <a:prstGeom prst="rect">
            <a:avLst/>
          </a:prstGeom>
          <a:solidFill>
            <a:srgbClr val="FFFFFF"/>
          </a:solidFill>
        </p:spPr>
      </p:pic>
      <p:sp>
        <p:nvSpPr>
          <p:cNvPr id="4" name="Slide Number Placeholder 3" hidden="1">
            <a:extLst>
              <a:ext uri="{FF2B5EF4-FFF2-40B4-BE49-F238E27FC236}">
                <a16:creationId xmlns:a16="http://schemas.microsoft.com/office/drawing/2014/main" id="{78832DF2-E7EA-974B-AC8F-39644DFFDE75}"/>
              </a:ext>
            </a:extLst>
          </p:cNvPr>
          <p:cNvSpPr>
            <a:spLocks noGrp="1"/>
          </p:cNvSpPr>
          <p:nvPr>
            <p:ph type="sldNum" sz="quarter" idx="10"/>
          </p:nvPr>
        </p:nvSpPr>
        <p:spPr>
          <a:xfrm>
            <a:off x="8534400" y="6492240"/>
            <a:ext cx="609600" cy="365125"/>
          </a:xfrm>
        </p:spPr>
        <p:txBody>
          <a:bodyPr anchor="ctr">
            <a:normAutofit/>
          </a:bodyPr>
          <a:lstStyle/>
          <a:p>
            <a:pPr>
              <a:spcAft>
                <a:spcPts val="600"/>
              </a:spcAft>
            </a:pPr>
            <a:fld id="{7CBE8339-D2AD-46DC-A898-FD1E949067F0}" type="slidenum">
              <a:rPr lang="en-US" smtClean="0"/>
              <a:pPr>
                <a:spcAft>
                  <a:spcPts val="600"/>
                </a:spcAft>
              </a:pPr>
              <a:t>67</a:t>
            </a:fld>
            <a:endParaRPr lang="en-US"/>
          </a:p>
        </p:txBody>
      </p:sp>
    </p:spTree>
    <p:extLst>
      <p:ext uri="{BB962C8B-B14F-4D97-AF65-F5344CB8AC3E}">
        <p14:creationId xmlns:p14="http://schemas.microsoft.com/office/powerpoint/2010/main" val="22351095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4814A-16A2-7C43-9A7D-4F6F624B3251}"/>
              </a:ext>
            </a:extLst>
          </p:cNvPr>
          <p:cNvSpPr>
            <a:spLocks noGrp="1"/>
          </p:cNvSpPr>
          <p:nvPr>
            <p:ph type="title"/>
          </p:nvPr>
        </p:nvSpPr>
        <p:spPr/>
        <p:txBody>
          <a:bodyPr/>
          <a:lstStyle/>
          <a:p>
            <a:r>
              <a:rPr lang="en-US" dirty="0"/>
              <a:t>Modern Hardware: Historic Relics</a:t>
            </a:r>
          </a:p>
        </p:txBody>
      </p:sp>
      <p:sp>
        <p:nvSpPr>
          <p:cNvPr id="3" name="Content Placeholder 2">
            <a:extLst>
              <a:ext uri="{FF2B5EF4-FFF2-40B4-BE49-F238E27FC236}">
                <a16:creationId xmlns:a16="http://schemas.microsoft.com/office/drawing/2014/main" id="{4CCE35E7-7E72-EC49-8714-FD5A5A5816F7}"/>
              </a:ext>
            </a:extLst>
          </p:cNvPr>
          <p:cNvSpPr>
            <a:spLocks noGrp="1"/>
          </p:cNvSpPr>
          <p:nvPr>
            <p:ph idx="1"/>
          </p:nvPr>
        </p:nvSpPr>
        <p:spPr/>
        <p:txBody>
          <a:bodyPr/>
          <a:lstStyle/>
          <a:p>
            <a:pPr marL="514350" indent="-514350">
              <a:buFont typeface="+mj-lt"/>
              <a:buAutoNum type="arabicPeriod"/>
            </a:pPr>
            <a:r>
              <a:rPr lang="en-US" dirty="0"/>
              <a:t>“Boring, repetitive work” should be automated</a:t>
            </a:r>
          </a:p>
          <a:p>
            <a:pPr lvl="1"/>
            <a:r>
              <a:rPr lang="en-US" dirty="0">
                <a:latin typeface="Roboto" panose="02000000000000000000" pitchFamily="2" charset="0"/>
                <a:ea typeface="Roboto" panose="02000000000000000000" pitchFamily="2" charset="0"/>
              </a:rPr>
              <a:t>Two narratives, both true: Automation/Augmentation</a:t>
            </a:r>
            <a:endParaRPr lang="en-US" dirty="0"/>
          </a:p>
          <a:p>
            <a:pPr lvl="1"/>
            <a:r>
              <a:rPr lang="en-US" dirty="0"/>
              <a:t>Consistently eliminating jobs of marginalized folks</a:t>
            </a:r>
            <a:endParaRPr lang="en-US" dirty="0">
              <a:latin typeface="Roboto" panose="02000000000000000000" pitchFamily="2" charset="0"/>
              <a:ea typeface="Roboto" panose="02000000000000000000" pitchFamily="2" charset="0"/>
            </a:endParaRPr>
          </a:p>
          <a:p>
            <a:pPr marL="514350" indent="-514350">
              <a:buFont typeface="+mj-lt"/>
              <a:buAutoNum type="arabicPeriod"/>
            </a:pPr>
            <a:r>
              <a:rPr lang="en-US" dirty="0">
                <a:latin typeface="Roboto" panose="02000000000000000000" pitchFamily="2" charset="0"/>
                <a:ea typeface="Roboto" panose="02000000000000000000" pitchFamily="2" charset="0"/>
              </a:rPr>
              <a:t>Boring, repetitive work is ”robot work”</a:t>
            </a:r>
          </a:p>
          <a:p>
            <a:pPr lvl="1"/>
            <a:r>
              <a:rPr lang="en-US" dirty="0">
                <a:latin typeface="Roboto" panose="02000000000000000000" pitchFamily="2" charset="0"/>
                <a:ea typeface="Roboto" panose="02000000000000000000" pitchFamily="2" charset="0"/>
              </a:rPr>
              <a:t>Robot work should be performed by robots</a:t>
            </a:r>
          </a:p>
          <a:p>
            <a:pPr lvl="2"/>
            <a:r>
              <a:rPr lang="en-US" i="1" dirty="0">
                <a:latin typeface="Roboto" panose="02000000000000000000" pitchFamily="2" charset="0"/>
                <a:ea typeface="Roboto" panose="02000000000000000000" pitchFamily="2" charset="0"/>
              </a:rPr>
              <a:t>“Robot work” anything unvalued by the powerful, once including computing, programming</a:t>
            </a:r>
          </a:p>
          <a:p>
            <a:pPr lvl="1"/>
            <a:r>
              <a:rPr lang="en-US" dirty="0">
                <a:latin typeface="Roboto" panose="02000000000000000000" pitchFamily="2" charset="0"/>
                <a:ea typeface="Roboto" panose="02000000000000000000" pitchFamily="2" charset="0"/>
              </a:rPr>
              <a:t>If the task can’t be automated, use people</a:t>
            </a:r>
          </a:p>
          <a:p>
            <a:pPr lvl="2"/>
            <a:r>
              <a:rPr lang="en-US" dirty="0">
                <a:latin typeface="Roboto" panose="02000000000000000000" pitchFamily="2" charset="0"/>
                <a:ea typeface="Roboto" panose="02000000000000000000" pitchFamily="2" charset="0"/>
              </a:rPr>
              <a:t>Frequently, this ends up being marginalized people</a:t>
            </a:r>
          </a:p>
          <a:p>
            <a:pPr marL="514350" indent="-514350">
              <a:buFont typeface="+mj-lt"/>
              <a:buAutoNum type="arabicPeriod"/>
            </a:pPr>
            <a:r>
              <a:rPr lang="en-US" dirty="0">
                <a:latin typeface="Roboto" panose="02000000000000000000" pitchFamily="2" charset="0"/>
                <a:ea typeface="Roboto" panose="02000000000000000000" pitchFamily="2" charset="0"/>
              </a:rPr>
              <a:t>Augmentation is highly valued, and exclusive</a:t>
            </a:r>
          </a:p>
          <a:p>
            <a:pPr lvl="1"/>
            <a:r>
              <a:rPr lang="en-US" dirty="0">
                <a:latin typeface="Roboto" panose="02000000000000000000" pitchFamily="2" charset="0"/>
                <a:ea typeface="Roboto" panose="02000000000000000000" pitchFamily="2" charset="0"/>
              </a:rPr>
              <a:t>“Boring, repetitive work” is more available</a:t>
            </a:r>
          </a:p>
          <a:p>
            <a:r>
              <a:rPr lang="en-US" dirty="0">
                <a:latin typeface="Roboto" panose="02000000000000000000" pitchFamily="2" charset="0"/>
                <a:ea typeface="Roboto" panose="02000000000000000000" pitchFamily="2" charset="0"/>
              </a:rPr>
              <a:t>We’ll get to earlier computational machines later!</a:t>
            </a:r>
          </a:p>
          <a:p>
            <a:pPr lvl="2"/>
            <a:endParaRPr lang="en-US" dirty="0">
              <a:latin typeface="Roboto" panose="02000000000000000000" pitchFamily="2" charset="0"/>
              <a:ea typeface="Roboto" panose="02000000000000000000" pitchFamily="2" charset="0"/>
            </a:endParaRPr>
          </a:p>
        </p:txBody>
      </p:sp>
      <p:sp>
        <p:nvSpPr>
          <p:cNvPr id="4" name="Slide Number Placeholder 3">
            <a:extLst>
              <a:ext uri="{FF2B5EF4-FFF2-40B4-BE49-F238E27FC236}">
                <a16:creationId xmlns:a16="http://schemas.microsoft.com/office/drawing/2014/main" id="{E5536EDC-CFC2-994D-9C14-D53F928E74D1}"/>
              </a:ext>
            </a:extLst>
          </p:cNvPr>
          <p:cNvSpPr>
            <a:spLocks noGrp="1"/>
          </p:cNvSpPr>
          <p:nvPr>
            <p:ph type="sldNum" sz="quarter" idx="10"/>
          </p:nvPr>
        </p:nvSpPr>
        <p:spPr/>
        <p:txBody>
          <a:bodyPr/>
          <a:lstStyle/>
          <a:p>
            <a:fld id="{7CBE8339-D2AD-46DC-A898-FD1E949067F0}" type="slidenum">
              <a:rPr lang="en-US" smtClean="0"/>
              <a:pPr/>
              <a:t>68</a:t>
            </a:fld>
            <a:endParaRPr lang="en-US" dirty="0"/>
          </a:p>
        </p:txBody>
      </p:sp>
    </p:spTree>
    <p:extLst>
      <p:ext uri="{BB962C8B-B14F-4D97-AF65-F5344CB8AC3E}">
        <p14:creationId xmlns:p14="http://schemas.microsoft.com/office/powerpoint/2010/main" val="41517444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D7A6-9C53-E046-944E-B2B7A1B6F47B}"/>
              </a:ext>
            </a:extLst>
          </p:cNvPr>
          <p:cNvSpPr>
            <a:spLocks noGrp="1"/>
          </p:cNvSpPr>
          <p:nvPr>
            <p:ph type="title"/>
          </p:nvPr>
        </p:nvSpPr>
        <p:spPr/>
        <p:txBody>
          <a:bodyPr/>
          <a:lstStyle/>
          <a:p>
            <a:r>
              <a:rPr lang="en-US" dirty="0"/>
              <a:t>Breakout rooms!</a:t>
            </a:r>
          </a:p>
        </p:txBody>
      </p:sp>
      <p:sp>
        <p:nvSpPr>
          <p:cNvPr id="3" name="Content Placeholder 2">
            <a:extLst>
              <a:ext uri="{FF2B5EF4-FFF2-40B4-BE49-F238E27FC236}">
                <a16:creationId xmlns:a16="http://schemas.microsoft.com/office/drawing/2014/main" id="{3D5CF041-B6F7-424A-AB25-EED5F5C3817D}"/>
              </a:ext>
            </a:extLst>
          </p:cNvPr>
          <p:cNvSpPr>
            <a:spLocks noGrp="1"/>
          </p:cNvSpPr>
          <p:nvPr>
            <p:ph idx="1"/>
          </p:nvPr>
        </p:nvSpPr>
        <p:spPr/>
        <p:txBody>
          <a:bodyPr/>
          <a:lstStyle/>
          <a:p>
            <a:r>
              <a:rPr lang="en-US" dirty="0"/>
              <a:t>Join any breakout corresponding to your section</a:t>
            </a:r>
          </a:p>
          <a:p>
            <a:pPr lvl="1"/>
            <a:r>
              <a:rPr lang="en-US" dirty="0"/>
              <a:t>Section AA – Any room from A1 to A6</a:t>
            </a:r>
          </a:p>
          <a:p>
            <a:r>
              <a:rPr lang="en-US" dirty="0"/>
              <a:t>I’ll bring y’all back in 5 minutes</a:t>
            </a:r>
          </a:p>
          <a:p>
            <a:endParaRPr lang="en-US" dirty="0"/>
          </a:p>
          <a:p>
            <a:pPr marL="0" indent="0">
              <a:buNone/>
            </a:pPr>
            <a:r>
              <a:rPr lang="en-US" i="1" dirty="0"/>
              <a:t>Do you see these norms today? Where?</a:t>
            </a:r>
          </a:p>
          <a:p>
            <a:pPr marL="0" indent="0">
              <a:buNone/>
            </a:pPr>
            <a:endParaRPr lang="en-US" i="1" dirty="0"/>
          </a:p>
          <a:p>
            <a:pPr marL="0" indent="0">
              <a:buNone/>
            </a:pPr>
            <a:r>
              <a:rPr lang="en-US" dirty="0"/>
              <a:t>We’ll share out with Ohyay reactions!</a:t>
            </a:r>
          </a:p>
          <a:p>
            <a:endParaRPr lang="en-US" dirty="0"/>
          </a:p>
        </p:txBody>
      </p:sp>
      <p:sp>
        <p:nvSpPr>
          <p:cNvPr id="4" name="Slide Number Placeholder 3">
            <a:extLst>
              <a:ext uri="{FF2B5EF4-FFF2-40B4-BE49-F238E27FC236}">
                <a16:creationId xmlns:a16="http://schemas.microsoft.com/office/drawing/2014/main" id="{7E74B9F4-476E-B24D-9998-3C2937C5C2BD}"/>
              </a:ext>
            </a:extLst>
          </p:cNvPr>
          <p:cNvSpPr>
            <a:spLocks noGrp="1"/>
          </p:cNvSpPr>
          <p:nvPr>
            <p:ph type="sldNum" sz="quarter" idx="10"/>
          </p:nvPr>
        </p:nvSpPr>
        <p:spPr/>
        <p:txBody>
          <a:bodyPr/>
          <a:lstStyle/>
          <a:p>
            <a:fld id="{7CBE8339-D2AD-46DC-A898-FD1E949067F0}" type="slidenum">
              <a:rPr lang="en-US" smtClean="0"/>
              <a:pPr/>
              <a:t>69</a:t>
            </a:fld>
            <a:endParaRPr lang="en-US" dirty="0"/>
          </a:p>
        </p:txBody>
      </p:sp>
    </p:spTree>
    <p:extLst>
      <p:ext uri="{BB962C8B-B14F-4D97-AF65-F5344CB8AC3E}">
        <p14:creationId xmlns:p14="http://schemas.microsoft.com/office/powerpoint/2010/main" val="237701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ADB9B-B32A-914A-B289-83A88AA9907A}"/>
              </a:ext>
            </a:extLst>
          </p:cNvPr>
          <p:cNvSpPr>
            <a:spLocks noGrp="1"/>
          </p:cNvSpPr>
          <p:nvPr>
            <p:ph type="title"/>
          </p:nvPr>
        </p:nvSpPr>
        <p:spPr/>
        <p:txBody>
          <a:bodyPr/>
          <a:lstStyle/>
          <a:p>
            <a:r>
              <a:rPr lang="en-US" dirty="0"/>
              <a:t>Unit Summaries*</a:t>
            </a:r>
          </a:p>
        </p:txBody>
      </p:sp>
      <p:sp>
        <p:nvSpPr>
          <p:cNvPr id="3" name="Content Placeholder 2">
            <a:extLst>
              <a:ext uri="{FF2B5EF4-FFF2-40B4-BE49-F238E27FC236}">
                <a16:creationId xmlns:a16="http://schemas.microsoft.com/office/drawing/2014/main" id="{3EBCE824-A39F-C441-BD4B-4D8A8705C043}"/>
              </a:ext>
            </a:extLst>
          </p:cNvPr>
          <p:cNvSpPr>
            <a:spLocks noGrp="1"/>
          </p:cNvSpPr>
          <p:nvPr>
            <p:ph idx="1"/>
          </p:nvPr>
        </p:nvSpPr>
        <p:spPr/>
        <p:txBody>
          <a:bodyPr/>
          <a:lstStyle/>
          <a:p>
            <a:r>
              <a:rPr lang="en-US" dirty="0"/>
              <a:t>No exams this quarter! Yay!</a:t>
            </a:r>
          </a:p>
          <a:p>
            <a:r>
              <a:rPr lang="en-US" dirty="0"/>
              <a:t>We’re doing something else instead…</a:t>
            </a:r>
          </a:p>
          <a:p>
            <a:endParaRPr lang="en-US" dirty="0"/>
          </a:p>
          <a:p>
            <a:r>
              <a:rPr lang="en-US" dirty="0"/>
              <a:t>3 Tasks per Summary (we’ll have 3 total):</a:t>
            </a:r>
          </a:p>
          <a:p>
            <a:pPr marL="820674" lvl="1" indent="-457200">
              <a:buFont typeface="+mj-lt"/>
              <a:buAutoNum type="arabicPeriod"/>
            </a:pPr>
            <a:r>
              <a:rPr lang="en-US" dirty="0"/>
              <a:t>Create a floorplan (4-5 hours)</a:t>
            </a:r>
          </a:p>
          <a:p>
            <a:pPr marL="820674" lvl="1" indent="-457200">
              <a:buFont typeface="+mj-lt"/>
              <a:buAutoNum type="arabicPeriod"/>
            </a:pPr>
            <a:r>
              <a:rPr lang="en-US" dirty="0"/>
              <a:t>Reflect on your learning (30min)</a:t>
            </a:r>
          </a:p>
          <a:p>
            <a:pPr marL="820674" lvl="1" indent="-457200">
              <a:buFont typeface="+mj-lt"/>
              <a:buAutoNum type="arabicPeriod"/>
            </a:pPr>
            <a:r>
              <a:rPr lang="en-US" dirty="0"/>
              <a:t>Answer a few “exam-style” questions (30min)</a:t>
            </a:r>
          </a:p>
          <a:p>
            <a:pPr lvl="1"/>
            <a:endParaRPr lang="en-US" dirty="0"/>
          </a:p>
          <a:p>
            <a:r>
              <a:rPr lang="en-US" sz="1800" dirty="0"/>
              <a:t>*this is reiterating </a:t>
            </a:r>
            <a:r>
              <a:rPr lang="en-US" sz="1800" dirty="0">
                <a:hlinkClick r:id="rId2"/>
              </a:rPr>
              <a:t>http://cs.uw.edu/351/unit_summaries</a:t>
            </a:r>
            <a:r>
              <a:rPr lang="en-US" sz="1800" dirty="0"/>
              <a:t>, look there for complete details</a:t>
            </a:r>
          </a:p>
          <a:p>
            <a:pPr marL="0" indent="0">
              <a:buNone/>
            </a:pPr>
            <a:endParaRPr lang="en-US" dirty="0"/>
          </a:p>
        </p:txBody>
      </p:sp>
      <p:sp>
        <p:nvSpPr>
          <p:cNvPr id="4" name="Slide Number Placeholder 3">
            <a:extLst>
              <a:ext uri="{FF2B5EF4-FFF2-40B4-BE49-F238E27FC236}">
                <a16:creationId xmlns:a16="http://schemas.microsoft.com/office/drawing/2014/main" id="{54A78FB5-4462-4A4E-A3FF-EB63E6AFB17E}"/>
              </a:ext>
            </a:extLst>
          </p:cNvPr>
          <p:cNvSpPr>
            <a:spLocks noGrp="1"/>
          </p:cNvSpPr>
          <p:nvPr>
            <p:ph type="sldNum" sz="quarter" idx="10"/>
          </p:nvPr>
        </p:nvSpPr>
        <p:spPr/>
        <p:txBody>
          <a:bodyPr/>
          <a:lstStyle/>
          <a:p>
            <a:fld id="{7CBE8339-D2AD-46DC-A898-FD1E949067F0}" type="slidenum">
              <a:rPr lang="en-US" smtClean="0"/>
              <a:pPr/>
              <a:t>7</a:t>
            </a:fld>
            <a:endParaRPr lang="en-US" dirty="0"/>
          </a:p>
        </p:txBody>
      </p:sp>
    </p:spTree>
    <p:extLst>
      <p:ext uri="{BB962C8B-B14F-4D97-AF65-F5344CB8AC3E}">
        <p14:creationId xmlns:p14="http://schemas.microsoft.com/office/powerpoint/2010/main" val="3492198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A246-E302-7241-9DFE-86651F772A50}"/>
              </a:ext>
            </a:extLst>
          </p:cNvPr>
          <p:cNvSpPr>
            <a:spLocks noGrp="1"/>
          </p:cNvSpPr>
          <p:nvPr>
            <p:ph type="title"/>
          </p:nvPr>
        </p:nvSpPr>
        <p:spPr/>
        <p:txBody>
          <a:bodyPr/>
          <a:lstStyle/>
          <a:p>
            <a:r>
              <a:rPr lang="en-US" dirty="0"/>
              <a:t>Task 1: Create a Floorplan</a:t>
            </a:r>
          </a:p>
        </p:txBody>
      </p:sp>
      <p:sp>
        <p:nvSpPr>
          <p:cNvPr id="3" name="Content Placeholder 2">
            <a:extLst>
              <a:ext uri="{FF2B5EF4-FFF2-40B4-BE49-F238E27FC236}">
                <a16:creationId xmlns:a16="http://schemas.microsoft.com/office/drawing/2014/main" id="{AAFC2ED7-EB30-C446-AB51-A10EC7C6D3ED}"/>
              </a:ext>
            </a:extLst>
          </p:cNvPr>
          <p:cNvSpPr>
            <a:spLocks noGrp="1"/>
          </p:cNvSpPr>
          <p:nvPr>
            <p:ph idx="1"/>
          </p:nvPr>
        </p:nvSpPr>
        <p:spPr/>
        <p:txBody>
          <a:bodyPr/>
          <a:lstStyle/>
          <a:p>
            <a:r>
              <a:rPr lang="en-US" dirty="0"/>
              <a:t>We’re treating units as ”floors” in the </a:t>
            </a:r>
            <a:r>
              <a:rPr lang="en-US" dirty="0" err="1"/>
              <a:t>HoC</a:t>
            </a:r>
            <a:endParaRPr lang="en-US" dirty="0"/>
          </a:p>
          <a:p>
            <a:r>
              <a:rPr lang="en-US" dirty="0"/>
              <a:t>What would the floorplan for this “floor” look like?</a:t>
            </a:r>
          </a:p>
          <a:p>
            <a:pPr lvl="1"/>
            <a:r>
              <a:rPr lang="en-US" dirty="0"/>
              <a:t>Schematics, drawings, sketches, whatever format works for you!</a:t>
            </a:r>
          </a:p>
          <a:p>
            <a:r>
              <a:rPr lang="en-US" dirty="0">
                <a:solidFill>
                  <a:srgbClr val="7030A0"/>
                </a:solidFill>
              </a:rPr>
              <a:t>Good CS Folks™ work to understand socio-technical context!</a:t>
            </a:r>
          </a:p>
          <a:p>
            <a:pPr lvl="1"/>
            <a:r>
              <a:rPr lang="en-US" dirty="0"/>
              <a:t>Demonstrate technical &amp; socio-technical understanding!</a:t>
            </a:r>
          </a:p>
          <a:p>
            <a:r>
              <a:rPr lang="en-US" dirty="0"/>
              <a:t>You’ll also submit:</a:t>
            </a:r>
          </a:p>
          <a:p>
            <a:pPr lvl="1"/>
            <a:r>
              <a:rPr lang="en-US" dirty="0"/>
              <a:t>A design doc that justifies your decisions</a:t>
            </a:r>
          </a:p>
          <a:p>
            <a:pPr lvl="1"/>
            <a:r>
              <a:rPr lang="en-US" dirty="0"/>
              <a:t>How long this all took you</a:t>
            </a:r>
          </a:p>
          <a:p>
            <a:pPr lvl="1"/>
            <a:r>
              <a:rPr lang="en-US" i="1" dirty="0"/>
              <a:t>See the website for details</a:t>
            </a:r>
          </a:p>
        </p:txBody>
      </p:sp>
      <p:sp>
        <p:nvSpPr>
          <p:cNvPr id="4" name="Slide Number Placeholder 3">
            <a:extLst>
              <a:ext uri="{FF2B5EF4-FFF2-40B4-BE49-F238E27FC236}">
                <a16:creationId xmlns:a16="http://schemas.microsoft.com/office/drawing/2014/main" id="{C5B51C36-0719-ED43-A0FA-C75658F4437C}"/>
              </a:ext>
            </a:extLst>
          </p:cNvPr>
          <p:cNvSpPr>
            <a:spLocks noGrp="1"/>
          </p:cNvSpPr>
          <p:nvPr>
            <p:ph type="sldNum" sz="quarter" idx="10"/>
          </p:nvPr>
        </p:nvSpPr>
        <p:spPr/>
        <p:txBody>
          <a:bodyPr/>
          <a:lstStyle/>
          <a:p>
            <a:fld id="{7CBE8339-D2AD-46DC-A898-FD1E949067F0}" type="slidenum">
              <a:rPr lang="en-US" smtClean="0"/>
              <a:pPr/>
              <a:t>8</a:t>
            </a:fld>
            <a:endParaRPr lang="en-US" dirty="0"/>
          </a:p>
        </p:txBody>
      </p:sp>
    </p:spTree>
    <p:extLst>
      <p:ext uri="{BB962C8B-B14F-4D97-AF65-F5344CB8AC3E}">
        <p14:creationId xmlns:p14="http://schemas.microsoft.com/office/powerpoint/2010/main" val="4266375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46C1-38B6-2C45-B640-A043233EC844}"/>
              </a:ext>
            </a:extLst>
          </p:cNvPr>
          <p:cNvSpPr>
            <a:spLocks noGrp="1"/>
          </p:cNvSpPr>
          <p:nvPr>
            <p:ph type="title"/>
          </p:nvPr>
        </p:nvSpPr>
        <p:spPr/>
        <p:txBody>
          <a:bodyPr/>
          <a:lstStyle/>
          <a:p>
            <a:r>
              <a:rPr lang="en-US" dirty="0"/>
              <a:t>Task 1: Design</a:t>
            </a:r>
          </a:p>
        </p:txBody>
      </p:sp>
      <p:sp>
        <p:nvSpPr>
          <p:cNvPr id="3" name="Content Placeholder 2">
            <a:extLst>
              <a:ext uri="{FF2B5EF4-FFF2-40B4-BE49-F238E27FC236}">
                <a16:creationId xmlns:a16="http://schemas.microsoft.com/office/drawing/2014/main" id="{C34536FE-03BE-3941-815A-C98FAE52D4D2}"/>
              </a:ext>
            </a:extLst>
          </p:cNvPr>
          <p:cNvSpPr>
            <a:spLocks noGrp="1"/>
          </p:cNvSpPr>
          <p:nvPr>
            <p:ph idx="1"/>
          </p:nvPr>
        </p:nvSpPr>
        <p:spPr/>
        <p:txBody>
          <a:bodyPr/>
          <a:lstStyle/>
          <a:p>
            <a:r>
              <a:rPr lang="en-US" dirty="0"/>
              <a:t>This is a design task!</a:t>
            </a:r>
          </a:p>
          <a:p>
            <a:pPr lvl="1"/>
            <a:r>
              <a:rPr lang="en-US" dirty="0"/>
              <a:t>There isn’t a clear, correct answer!</a:t>
            </a:r>
          </a:p>
          <a:p>
            <a:r>
              <a:rPr lang="en-US" b="1" dirty="0"/>
              <a:t>Design Requires Iteration and Feedback!</a:t>
            </a:r>
          </a:p>
          <a:p>
            <a:pPr lvl="1"/>
            <a:r>
              <a:rPr lang="en-US" dirty="0"/>
              <a:t>Well-scoring Task 1s probably tried a few things out</a:t>
            </a:r>
          </a:p>
          <a:p>
            <a:r>
              <a:rPr lang="en-US" dirty="0"/>
              <a:t>Key Idea: Prototyping</a:t>
            </a:r>
          </a:p>
          <a:p>
            <a:pPr lvl="1"/>
            <a:r>
              <a:rPr lang="en-US" i="1" dirty="0">
                <a:solidFill>
                  <a:srgbClr val="7030A0"/>
                </a:solidFill>
              </a:rPr>
              <a:t>Roughly sketch a few ideas</a:t>
            </a:r>
            <a:r>
              <a:rPr lang="en-US" dirty="0"/>
              <a:t>, then pick one to work on</a:t>
            </a:r>
          </a:p>
          <a:p>
            <a:r>
              <a:rPr lang="en-US" dirty="0"/>
              <a:t>Get feedback on prototypes and early iterations!</a:t>
            </a:r>
          </a:p>
          <a:p>
            <a:pPr lvl="1"/>
            <a:r>
              <a:rPr lang="en-US" dirty="0"/>
              <a:t>We’ll have some in-class time, ask for feedback in OH</a:t>
            </a:r>
          </a:p>
          <a:p>
            <a:pPr lvl="1"/>
            <a:r>
              <a:rPr lang="en-US" dirty="0"/>
              <a:t>Small-group work ok, but </a:t>
            </a:r>
            <a:r>
              <a:rPr lang="en-US" i="1" dirty="0"/>
              <a:t>your final design should represent your synthesis, words, and design</a:t>
            </a:r>
          </a:p>
          <a:p>
            <a:pPr lvl="1"/>
            <a:r>
              <a:rPr lang="en-US" dirty="0"/>
              <a:t>We can’t grade in advance, but we can critique</a:t>
            </a:r>
          </a:p>
        </p:txBody>
      </p:sp>
      <p:sp>
        <p:nvSpPr>
          <p:cNvPr id="4" name="Slide Number Placeholder 3">
            <a:extLst>
              <a:ext uri="{FF2B5EF4-FFF2-40B4-BE49-F238E27FC236}">
                <a16:creationId xmlns:a16="http://schemas.microsoft.com/office/drawing/2014/main" id="{0959B9F9-ED9F-4F4D-9F80-124979EB3CCD}"/>
              </a:ext>
            </a:extLst>
          </p:cNvPr>
          <p:cNvSpPr>
            <a:spLocks noGrp="1"/>
          </p:cNvSpPr>
          <p:nvPr>
            <p:ph type="sldNum" sz="quarter" idx="10"/>
          </p:nvPr>
        </p:nvSpPr>
        <p:spPr/>
        <p:txBody>
          <a:bodyPr/>
          <a:lstStyle/>
          <a:p>
            <a:fld id="{7CBE8339-D2AD-46DC-A898-FD1E949067F0}" type="slidenum">
              <a:rPr lang="en-US" smtClean="0"/>
              <a:pPr/>
              <a:t>9</a:t>
            </a:fld>
            <a:endParaRPr lang="en-US" dirty="0"/>
          </a:p>
        </p:txBody>
      </p:sp>
    </p:spTree>
    <p:extLst>
      <p:ext uri="{BB962C8B-B14F-4D97-AF65-F5344CB8AC3E}">
        <p14:creationId xmlns:p14="http://schemas.microsoft.com/office/powerpoint/2010/main" val="33670335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summer2021">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ummer2021" id="{186CA65E-D4E6-8D4D-A8AC-B96263723D92}" vid="{80146C53-211D-C542-80AE-E8A3843567D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summer2021</Template>
  <TotalTime>39569</TotalTime>
  <Words>5554</Words>
  <Application>Microsoft Macintosh PowerPoint</Application>
  <PresentationFormat>On-screen Show (4:3)</PresentationFormat>
  <Paragraphs>1196</Paragraphs>
  <Slides>69</Slides>
  <Notes>52</Notes>
  <HiddenSlides>3</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69</vt:i4>
      </vt:variant>
    </vt:vector>
  </HeadingPairs>
  <TitlesOfParts>
    <vt:vector size="83" baseType="lpstr">
      <vt:lpstr>.AppleSystemUIFont</vt:lpstr>
      <vt:lpstr>Anonymous Pro</vt:lpstr>
      <vt:lpstr>Arial</vt:lpstr>
      <vt:lpstr>Arial Narrow</vt:lpstr>
      <vt:lpstr>Calibri</vt:lpstr>
      <vt:lpstr>Cambria Math</vt:lpstr>
      <vt:lpstr>Courier New</vt:lpstr>
      <vt:lpstr>Roboto</vt:lpstr>
      <vt:lpstr>Roboto Regular</vt:lpstr>
      <vt:lpstr>Source Code Pro</vt:lpstr>
      <vt:lpstr>Symbol</vt:lpstr>
      <vt:lpstr>Times New Roman</vt:lpstr>
      <vt:lpstr>Wingdings</vt:lpstr>
      <vt:lpstr>summer2021</vt:lpstr>
      <vt:lpstr>Memory, Data, &amp; Addressing I CSE 351 Summer 2021</vt:lpstr>
      <vt:lpstr>Questions in Lecture</vt:lpstr>
      <vt:lpstr>Gentle reminders!</vt:lpstr>
      <vt:lpstr>How’d the reading go?</vt:lpstr>
      <vt:lpstr>Learning Objectives </vt:lpstr>
      <vt:lpstr>Unit Summaries</vt:lpstr>
      <vt:lpstr>Unit Summaries*</vt:lpstr>
      <vt:lpstr>Task 1: Create a Floorplan</vt:lpstr>
      <vt:lpstr>Task 1: Design</vt:lpstr>
      <vt:lpstr>Task 1: Evaluation Criteria</vt:lpstr>
      <vt:lpstr>Task 1: Qualification</vt:lpstr>
      <vt:lpstr>Task 1: Qualification</vt:lpstr>
      <vt:lpstr>Unit Summary: Call to Action</vt:lpstr>
      <vt:lpstr>"It is creative apperception more than anything else that makes the individual feel that life is worth living. Contrasted with this is a relationship to external reality which is one of compliance, the world and its details being recognized but only as something to be fitted in with or demanding adaption. Compliance carries with it a sense of futility for the individual and is associated with the idea that nothing matters and life is not worth living. In a tantalizing way, many individuals have experienced just enough of creative living to recognize that for most of their time they are living uncreatively, as if caught up in the creativity of someone else, or of a machine" (p87).  D.W. Winnicott </vt:lpstr>
      <vt:lpstr>"It is creative apperception more than anything else that makes the individual feel that life is worth living. Contrasted with this is a relationship to external reality which is one of compliance, the world and its details being recognized but only as something to be fitted in with or demanding adaption. Compliance carries with it a sense of futility for the individual and is associated with the idea that nothing matters and life is not worth living. In a tantalizing way, many individuals have experienced just enough of creative living to recognize that for most of their time they are living uncreatively, as if caught up in the creativity of someone else, or of a machine" (p87).  D.W. Winnicott </vt:lpstr>
      <vt:lpstr>First Floor: Data</vt:lpstr>
      <vt:lpstr>Memory, Data, and Addressing</vt:lpstr>
      <vt:lpstr>(Modern) Hardware: Physical View</vt:lpstr>
      <vt:lpstr>(Modern) Hardware:  Logical View</vt:lpstr>
      <vt:lpstr>Hardware:  351 View (version 0)</vt:lpstr>
      <vt:lpstr>Aside:  Why Base 2?</vt:lpstr>
      <vt:lpstr>Hardware:  351 View (version 0)</vt:lpstr>
      <vt:lpstr>Hardware:  351 View (version 1)</vt:lpstr>
      <vt:lpstr>Hardware:  351 View (version 1)</vt:lpstr>
      <vt:lpstr>Review Questions</vt:lpstr>
      <vt:lpstr>Review Questions</vt:lpstr>
      <vt:lpstr>Review Questions</vt:lpstr>
      <vt:lpstr>Binary Encoding Additional Details</vt:lpstr>
      <vt:lpstr>Addresses refer to Bytes of Memory!</vt:lpstr>
      <vt:lpstr>Machine “Words”</vt:lpstr>
      <vt:lpstr>Data Representations</vt:lpstr>
      <vt:lpstr>Word-Oriented View of Memory</vt:lpstr>
      <vt:lpstr>Addresses of multi-byte data</vt:lpstr>
      <vt:lpstr>Alignment</vt:lpstr>
      <vt:lpstr>A Picture of Memory (64-bit view)</vt:lpstr>
      <vt:lpstr>A Picture of Memory (64-bit view)</vt:lpstr>
      <vt:lpstr>Addresses and Pointers</vt:lpstr>
      <vt:lpstr>Addresses and Pointers</vt:lpstr>
      <vt:lpstr>Data Representations</vt:lpstr>
      <vt:lpstr>Memory Alignment Revisited</vt:lpstr>
      <vt:lpstr>Byte Ordering</vt:lpstr>
      <vt:lpstr>Byte Ordering</vt:lpstr>
      <vt:lpstr>Byte Ordering</vt:lpstr>
      <vt:lpstr>Byte Ordering</vt:lpstr>
      <vt:lpstr>Polling Question</vt:lpstr>
      <vt:lpstr>Endianness</vt:lpstr>
      <vt:lpstr>Challenge Question</vt:lpstr>
      <vt:lpstr>But, how’d we get here?</vt:lpstr>
      <vt:lpstr>What were the prevailing notions of computing during its modern incarnation?</vt:lpstr>
      <vt:lpstr>Hardware:  351 View (version 1)</vt:lpstr>
      <vt:lpstr>(Modern) Hardware: Historic View</vt:lpstr>
      <vt:lpstr>(Modern) Hardware: Historic View</vt:lpstr>
      <vt:lpstr>Computing in the US</vt:lpstr>
      <vt:lpstr>The ENIAC: Augmenting/Automating</vt:lpstr>
      <vt:lpstr>Programming, historically</vt:lpstr>
      <vt:lpstr>PowerPoint Presentation</vt:lpstr>
      <vt:lpstr>“People like Grace Hopper were very consciously mobilizing gender stereotypes to get women in.”  Janet Abbate, Recoding Gender</vt:lpstr>
      <vt:lpstr>Modern Hardware: Historic Relics</vt:lpstr>
      <vt:lpstr>Historic Robots</vt:lpstr>
      <vt:lpstr>PowerPoint Presentation</vt:lpstr>
      <vt:lpstr>It was racist, and continues to be</vt:lpstr>
      <vt:lpstr>Modern Hardware: Historic Relics</vt:lpstr>
      <vt:lpstr>Programming, historically</vt:lpstr>
      <vt:lpstr>Modern Robots: Personal Computers</vt:lpstr>
      <vt:lpstr>The advent of personal computing</vt:lpstr>
      <vt:lpstr>PowerPoint Presentation</vt:lpstr>
      <vt:lpstr>PowerPoint Presentation</vt:lpstr>
      <vt:lpstr>Modern Hardware: Historic Relics</vt:lpstr>
      <vt:lpstr>Breakout rooms!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Data, &amp; Addressing I CSE 351 Spring 2020</dc:title>
  <dc:creator>Ruth Anderson</dc:creator>
  <dc:description>Redesign of slides created by Randal E. Bryant and David R. O'Hallaron</dc:description>
  <cp:lastModifiedBy>Mara Kirdani-Ryan</cp:lastModifiedBy>
  <cp:revision>1003</cp:revision>
  <cp:lastPrinted>2021-06-16T21:41:09Z</cp:lastPrinted>
  <dcterms:created xsi:type="dcterms:W3CDTF">2014-04-03T06:57:01Z</dcterms:created>
  <dcterms:modified xsi:type="dcterms:W3CDTF">2021-07-07T22:21:47Z</dcterms:modified>
</cp:coreProperties>
</file>