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30" r:id="rId1"/>
  </p:sldMasterIdLst>
  <p:notesMasterIdLst>
    <p:notesMasterId r:id="rId57"/>
  </p:notesMasterIdLst>
  <p:handoutMasterIdLst>
    <p:handoutMasterId r:id="rId58"/>
  </p:handoutMasterIdLst>
  <p:sldIdLst>
    <p:sldId id="706" r:id="rId2"/>
    <p:sldId id="752" r:id="rId3"/>
    <p:sldId id="750" r:id="rId4"/>
    <p:sldId id="708" r:id="rId5"/>
    <p:sldId id="754" r:id="rId6"/>
    <p:sldId id="755" r:id="rId7"/>
    <p:sldId id="738" r:id="rId8"/>
    <p:sldId id="753" r:id="rId9"/>
    <p:sldId id="756" r:id="rId10"/>
    <p:sldId id="760" r:id="rId11"/>
    <p:sldId id="761" r:id="rId12"/>
    <p:sldId id="762" r:id="rId13"/>
    <p:sldId id="763" r:id="rId14"/>
    <p:sldId id="757" r:id="rId15"/>
    <p:sldId id="764" r:id="rId16"/>
    <p:sldId id="758" r:id="rId17"/>
    <p:sldId id="680" r:id="rId18"/>
    <p:sldId id="765" r:id="rId19"/>
    <p:sldId id="664" r:id="rId20"/>
    <p:sldId id="663" r:id="rId21"/>
    <p:sldId id="748" r:id="rId22"/>
    <p:sldId id="767" r:id="rId23"/>
    <p:sldId id="700" r:id="rId24"/>
    <p:sldId id="746" r:id="rId25"/>
    <p:sldId id="766" r:id="rId26"/>
    <p:sldId id="775" r:id="rId27"/>
    <p:sldId id="770" r:id="rId28"/>
    <p:sldId id="679" r:id="rId29"/>
    <p:sldId id="712" r:id="rId30"/>
    <p:sldId id="713" r:id="rId31"/>
    <p:sldId id="714" r:id="rId32"/>
    <p:sldId id="715" r:id="rId33"/>
    <p:sldId id="716" r:id="rId34"/>
    <p:sldId id="717" r:id="rId35"/>
    <p:sldId id="718" r:id="rId36"/>
    <p:sldId id="719" r:id="rId37"/>
    <p:sldId id="720" r:id="rId38"/>
    <p:sldId id="721" r:id="rId39"/>
    <p:sldId id="722" r:id="rId40"/>
    <p:sldId id="723" r:id="rId41"/>
    <p:sldId id="725" r:id="rId42"/>
    <p:sldId id="726" r:id="rId43"/>
    <p:sldId id="727" r:id="rId44"/>
    <p:sldId id="728" r:id="rId45"/>
    <p:sldId id="729" r:id="rId46"/>
    <p:sldId id="768" r:id="rId47"/>
    <p:sldId id="769" r:id="rId48"/>
    <p:sldId id="771" r:id="rId49"/>
    <p:sldId id="773" r:id="rId50"/>
    <p:sldId id="772" r:id="rId51"/>
    <p:sldId id="774" r:id="rId52"/>
    <p:sldId id="776" r:id="rId53"/>
    <p:sldId id="777" r:id="rId54"/>
    <p:sldId id="732" r:id="rId55"/>
    <p:sldId id="778" r:id="rId56"/>
  </p:sldIdLst>
  <p:sldSz cx="9144000" cy="6858000" type="letter"/>
  <p:notesSz cx="9296400" cy="7010400"/>
  <p:custDataLst>
    <p:tags r:id="rId59"/>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7"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Holt" initials="BH" lastIdx="1" clrIdx="0"/>
  <p:cmAuthor id="2" name="Brandon Holt" initials="BH [2]" lastIdx="1" clrIdx="1"/>
  <p:cmAuthor id="3" name="Brandon Holt" initials="BH [3]" lastIdx="1" clrIdx="2"/>
  <p:cmAuthor id="4" name="Brandon Holt" initials="BH [4]" lastIdx="1" clrIdx="3"/>
  <p:cmAuthor id="5" name="Brandon Holt" initials="BH [5]" lastIdx="1" clrIdx="4"/>
  <p:cmAuthor id="6" name="Ruth Anderson" initials="RA" lastIdx="2" clrIdx="5">
    <p:extLst>
      <p:ext uri="{19B8F6BF-5375-455C-9EA6-DF929625EA0E}">
        <p15:presenceInfo xmlns:p15="http://schemas.microsoft.com/office/powerpoint/2012/main" userId="Ruth Ande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4FFF"/>
    <a:srgbClr val="4B2A85"/>
    <a:srgbClr val="008000"/>
    <a:srgbClr val="C00000"/>
    <a:srgbClr val="4E6F21"/>
    <a:srgbClr val="999999"/>
    <a:srgbClr val="065081"/>
    <a:srgbClr val="F6F5BD"/>
    <a:srgbClr val="99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736" autoAdjust="0"/>
    <p:restoredTop sz="85736" autoAdjust="0"/>
  </p:normalViewPr>
  <p:slideViewPr>
    <p:cSldViewPr snapToObjects="1">
      <p:cViewPr varScale="1">
        <p:scale>
          <a:sx n="93" d="100"/>
          <a:sy n="93" d="100"/>
        </p:scale>
        <p:origin x="560" y="208"/>
      </p:cViewPr>
      <p:guideLst>
        <p:guide orient="horz" pos="2160"/>
        <p:guide pos="2880"/>
      </p:guideLst>
    </p:cSldViewPr>
  </p:slideViewPr>
  <p:outlineViewPr>
    <p:cViewPr>
      <p:scale>
        <a:sx n="33" d="100"/>
        <a:sy n="33" d="100"/>
      </p:scale>
      <p:origin x="0" y="-8264"/>
    </p:cViewPr>
  </p:outlineViewPr>
  <p:notesTextViewPr>
    <p:cViewPr>
      <p:scale>
        <a:sx n="100" d="100"/>
        <a:sy n="100" d="100"/>
      </p:scale>
      <p:origin x="0" y="0"/>
    </p:cViewPr>
  </p:notesTextViewPr>
  <p:sorterViewPr>
    <p:cViewPr>
      <p:scale>
        <a:sx n="66" d="100"/>
        <a:sy n="66" d="100"/>
      </p:scale>
      <p:origin x="0" y="384"/>
    </p:cViewPr>
  </p:sorterViewPr>
  <p:notesViewPr>
    <p:cSldViewPr snapToObjects="1">
      <p:cViewPr varScale="1">
        <p:scale>
          <a:sx n="132" d="100"/>
          <a:sy n="132" d="100"/>
        </p:scale>
        <p:origin x="496" y="168"/>
      </p:cViewPr>
      <p:guideLst>
        <p:guide orient="horz" pos="2207"/>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72015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9-24T07:31:22.061"/>
    </inkml:context>
    <inkml:brush xml:id="br0">
      <inkml:brushProperty name="width" value="0.05" units="cm"/>
      <inkml:brushProperty name="height" value="0.05" units="cm"/>
    </inkml:brush>
  </inkml:definitions>
  <inkml:trace contextRef="#ctx0" brushRef="#br0">1 0 15288 0 0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1"/>
            <a:ext cx="4074248" cy="334326"/>
          </a:xfrm>
          <a:prstGeom prst="rect">
            <a:avLst/>
          </a:prstGeom>
          <a:noFill/>
          <a:ln w="9525">
            <a:noFill/>
            <a:miter lim="800000"/>
            <a:headEnd/>
            <a:tailEnd/>
          </a:ln>
          <a:effectLst/>
        </p:spPr>
        <p:txBody>
          <a:bodyPr vert="horz" wrap="square" lIns="88262" tIns="44131" rIns="88262" bIns="44131"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5238320" y="1"/>
            <a:ext cx="4074248" cy="334326"/>
          </a:xfrm>
          <a:prstGeom prst="rect">
            <a:avLst/>
          </a:prstGeom>
          <a:noFill/>
          <a:ln w="9525">
            <a:noFill/>
            <a:miter lim="800000"/>
            <a:headEnd/>
            <a:tailEnd/>
          </a:ln>
          <a:effectLst/>
        </p:spPr>
        <p:txBody>
          <a:bodyPr vert="horz" wrap="square" lIns="88262" tIns="44131" rIns="88262" bIns="44131"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2873375" y="501650"/>
            <a:ext cx="3565525" cy="2674938"/>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1261080" y="3343263"/>
            <a:ext cx="6802737" cy="3120376"/>
          </a:xfrm>
          <a:prstGeom prst="rect">
            <a:avLst/>
          </a:prstGeom>
          <a:noFill/>
          <a:ln w="9525">
            <a:noFill/>
            <a:miter lim="800000"/>
            <a:headEnd/>
            <a:tailEnd/>
          </a:ln>
          <a:effectLst/>
        </p:spPr>
        <p:txBody>
          <a:bodyPr vert="horz" wrap="square" lIns="91577" tIns="44131" rIns="0" bIns="4413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08582" name="Rectangle 6"/>
          <p:cNvSpPr>
            <a:spLocks noGrp="1" noChangeArrowheads="1"/>
          </p:cNvSpPr>
          <p:nvPr>
            <p:ph type="ftr" sz="quarter" idx="4"/>
          </p:nvPr>
        </p:nvSpPr>
        <p:spPr bwMode="auto">
          <a:xfrm>
            <a:off x="0" y="6686523"/>
            <a:ext cx="4074248" cy="334326"/>
          </a:xfrm>
          <a:prstGeom prst="rect">
            <a:avLst/>
          </a:prstGeom>
          <a:noFill/>
          <a:ln w="9525">
            <a:noFill/>
            <a:miter lim="800000"/>
            <a:headEnd/>
            <a:tailEnd/>
          </a:ln>
          <a:effectLst/>
        </p:spPr>
        <p:txBody>
          <a:bodyPr vert="horz" wrap="square" lIns="88262" tIns="44131" rIns="88262" bIns="44131"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5238320" y="6686523"/>
            <a:ext cx="4074248" cy="334326"/>
          </a:xfrm>
          <a:prstGeom prst="rect">
            <a:avLst/>
          </a:prstGeom>
          <a:noFill/>
          <a:ln w="9525">
            <a:noFill/>
            <a:miter lim="800000"/>
            <a:headEnd/>
            <a:tailEnd/>
          </a:ln>
          <a:effectLst/>
        </p:spPr>
        <p:txBody>
          <a:bodyPr vert="horz" wrap="square" lIns="88262" tIns="44131" rIns="88262" bIns="44131"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3495587908"/>
      </p:ext>
    </p:extLst>
  </p:cSld>
  <p:clrMap bg1="lt1" tx1="dk1" bg2="lt2" tx2="dk2" accent1="accent1" accent2="accent2" accent3="accent3" accent4="accent4" accent5="accent5" accent6="accent6" hlink="hlink" folHlink="folHlink"/>
  <p:hf hdr="0" ftr="0" dt="0"/>
  <p:notesStyle>
    <a:lvl1pPr marL="0" indent="-182880" algn="l" rtl="0" eaLnBrk="0" fontAlgn="base" hangingPunct="0">
      <a:spcBef>
        <a:spcPct val="30000"/>
      </a:spcBef>
      <a:spcAft>
        <a:spcPct val="0"/>
      </a:spcAft>
      <a:buFont typeface=".AppleSystemUIFont" charset="-120"/>
      <a:buChar char="–"/>
      <a:defRPr sz="1400" kern="1200">
        <a:solidFill>
          <a:schemeClr val="tx1"/>
        </a:solidFill>
        <a:latin typeface="Helvetica Neue" charset="0"/>
        <a:ea typeface="Helvetica Neue" charset="0"/>
        <a:cs typeface="Helvetica Neue" charset="0"/>
      </a:defRPr>
    </a:lvl1pPr>
    <a:lvl2pPr marL="457200" indent="-194310" algn="l" rtl="0" eaLnBrk="0" fontAlgn="base" hangingPunct="0">
      <a:spcBef>
        <a:spcPts val="0"/>
      </a:spcBef>
      <a:spcAft>
        <a:spcPct val="0"/>
      </a:spcAft>
      <a:buFont typeface=".AppleSystemUIFont" charset="-120"/>
      <a:buChar char="–"/>
      <a:defRPr sz="1400" kern="1200">
        <a:solidFill>
          <a:schemeClr val="tx1"/>
        </a:solidFill>
        <a:latin typeface="Helvetica Neue" charset="0"/>
        <a:ea typeface="Helvetica Neue" charset="0"/>
        <a:cs typeface="Helvetica Neue" charset="0"/>
      </a:defRPr>
    </a:lvl2pPr>
    <a:lvl3pPr marL="640080" indent="-194310" algn="l" rtl="0" eaLnBrk="0" fontAlgn="base" hangingPunct="0">
      <a:spcBef>
        <a:spcPct val="30000"/>
      </a:spcBef>
      <a:spcAft>
        <a:spcPct val="0"/>
      </a:spcAft>
      <a:buFont typeface="Arial" charset="0"/>
      <a:buChar char="•"/>
      <a:defRPr sz="1400" kern="1200">
        <a:solidFill>
          <a:schemeClr val="tx1"/>
        </a:solidFill>
        <a:latin typeface="Helvetica Neue" charset="0"/>
        <a:ea typeface="Helvetica Neue" charset="0"/>
        <a:cs typeface="Helvetica Neue" charset="0"/>
      </a:defRPr>
    </a:lvl3pPr>
    <a:lvl4pPr marL="1371600" algn="l" rtl="0" eaLnBrk="0" fontAlgn="base" hangingPunct="0">
      <a:spcBef>
        <a:spcPct val="30000"/>
      </a:spcBef>
      <a:spcAft>
        <a:spcPct val="0"/>
      </a:spcAft>
      <a:defRPr sz="1400" kern="1200">
        <a:solidFill>
          <a:schemeClr val="tx1"/>
        </a:solidFill>
        <a:latin typeface="Helvetica Neue" charset="0"/>
        <a:ea typeface="Helvetica Neue" charset="0"/>
        <a:cs typeface="Helvetica Neue" charset="0"/>
      </a:defRPr>
    </a:lvl4pPr>
    <a:lvl5pPr marL="1828800" algn="l" rtl="0" eaLnBrk="0" fontAlgn="base" hangingPunct="0">
      <a:spcBef>
        <a:spcPct val="30000"/>
      </a:spcBef>
      <a:spcAft>
        <a:spcPct val="0"/>
      </a:spcAft>
      <a:defRPr sz="1400" kern="1200">
        <a:solidFill>
          <a:schemeClr val="tx1"/>
        </a:solidFill>
        <a:latin typeface="Helvetica Neue" charset="0"/>
        <a:ea typeface="Helvetica Neue" charset="0"/>
        <a:cs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a:t>This comic illustrates how complex</a:t>
            </a:r>
            <a:r>
              <a:rPr lang="en-US" baseline="0" dirty="0"/>
              <a:t> computer systems are, and all the things that have to happen for a program to execute</a:t>
            </a:r>
          </a:p>
          <a:p>
            <a:r>
              <a:rPr lang="en-US" baseline="0" dirty="0"/>
              <a:t>By the end of this course, you’ll understand, mm, almost half of that, but it’s the good bits</a:t>
            </a:r>
          </a:p>
          <a:p>
            <a:endParaRPr lang="en-US" baseline="0" dirty="0"/>
          </a:p>
          <a:p>
            <a:r>
              <a:rPr lang="en-US" baseline="0" dirty="0"/>
              <a:t>Lesson plan</a:t>
            </a:r>
          </a:p>
          <a:p>
            <a:pPr lvl="1"/>
            <a:r>
              <a:rPr lang="en-US" baseline="0" dirty="0"/>
              <a:t>Introductions, Course admin</a:t>
            </a:r>
          </a:p>
          <a:p>
            <a:pPr lvl="1"/>
            <a:r>
              <a:rPr lang="en-US" baseline="0" dirty="0"/>
              <a:t>House of computing introduction (10m)</a:t>
            </a:r>
          </a:p>
          <a:p>
            <a:pPr lvl="1"/>
            <a:r>
              <a:rPr lang="en-US" baseline="0" dirty="0"/>
              <a:t>Binary numbering (15m)</a:t>
            </a:r>
          </a:p>
          <a:p>
            <a:pPr lvl="1"/>
            <a:r>
              <a:rPr lang="en-US" baseline="0" dirty="0"/>
              <a:t>Limits of representation (10m)</a:t>
            </a:r>
          </a:p>
          <a:p>
            <a:pPr lvl="0"/>
            <a:r>
              <a:rPr lang="en-US" baseline="0" dirty="0"/>
              <a:t>TODO</a:t>
            </a:r>
          </a:p>
          <a:p>
            <a:pPr lvl="1"/>
            <a:r>
              <a:rPr lang="en-US" baseline="0" dirty="0"/>
              <a:t>Make clear that ohyay emojis can be used at any time, not just when I ask for them</a:t>
            </a:r>
          </a:p>
          <a:p>
            <a:pPr lvl="1"/>
            <a:r>
              <a:rPr lang="en-US" baseline="0" dirty="0"/>
              <a:t>Have an opportunity for breakouts</a:t>
            </a:r>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175184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what you’d need to do if you wanted to rebuild anything</a:t>
            </a:r>
          </a:p>
          <a:p>
            <a:r>
              <a:rPr lang="en-US" dirty="0"/>
              <a:t>TODO</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16</a:t>
            </a:fld>
            <a:endParaRPr lang="en-US"/>
          </a:p>
        </p:txBody>
      </p:sp>
    </p:spTree>
    <p:extLst>
      <p:ext uri="{BB962C8B-B14F-4D97-AF65-F5344CB8AC3E}">
        <p14:creationId xmlns:p14="http://schemas.microsoft.com/office/powerpoint/2010/main" val="105238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books are extremely popular, both exclusively technical, unfortunately</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19</a:t>
            </a:fld>
            <a:endParaRPr lang="en-US"/>
          </a:p>
        </p:txBody>
      </p:sp>
    </p:spTree>
    <p:extLst>
      <p:ext uri="{BB962C8B-B14F-4D97-AF65-F5344CB8AC3E}">
        <p14:creationId xmlns:p14="http://schemas.microsoft.com/office/powerpoint/2010/main" val="185792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Icons made by </a:t>
            </a:r>
            <a:r>
              <a:rPr lang="en-US" dirty="0" err="1"/>
              <a:t>Freepik</a:t>
            </a:r>
            <a:r>
              <a:rPr lang="en-US" dirty="0"/>
              <a:t> (https://www.flaticon.com/authors/freepik)</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22</a:t>
            </a:fld>
            <a:endParaRPr lang="en-US"/>
          </a:p>
        </p:txBody>
      </p:sp>
    </p:spTree>
    <p:extLst>
      <p:ext uri="{BB962C8B-B14F-4D97-AF65-F5344CB8AC3E}">
        <p14:creationId xmlns:p14="http://schemas.microsoft.com/office/powerpoint/2010/main" val="143324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a pandemic, still an unprecedented quarter, most folks that I know have had a life-changing personal crisis in the last year</a:t>
            </a:r>
          </a:p>
          <a:p>
            <a:r>
              <a:rPr lang="en-US" dirty="0"/>
              <a:t>We’re here to help, but we can’t help unless you reach out!</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24</a:t>
            </a:fld>
            <a:endParaRPr lang="en-US"/>
          </a:p>
        </p:txBody>
      </p:sp>
    </p:spTree>
    <p:extLst>
      <p:ext uri="{BB962C8B-B14F-4D97-AF65-F5344CB8AC3E}">
        <p14:creationId xmlns:p14="http://schemas.microsoft.com/office/powerpoint/2010/main" val="189009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sz="1400" b="0" i="0" u="none" strike="noStrike" kern="1200" dirty="0">
                <a:solidFill>
                  <a:schemeClr val="tx1"/>
                </a:solidFill>
                <a:effectLst/>
                <a:latin typeface="Helvetica Neue" charset="0"/>
                <a:ea typeface="Helvetica Neue" charset="0"/>
                <a:cs typeface="Helvetica Neue" charset="0"/>
              </a:rPr>
              <a:t>Why some data representations over others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27</a:t>
            </a:fld>
            <a:endParaRPr lang="en-US"/>
          </a:p>
        </p:txBody>
      </p:sp>
    </p:spTree>
    <p:extLst>
      <p:ext uri="{BB962C8B-B14F-4D97-AF65-F5344CB8AC3E}">
        <p14:creationId xmlns:p14="http://schemas.microsoft.com/office/powerpoint/2010/main" val="1069277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endParaRPr lang="en-US"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28</a:t>
            </a:fld>
            <a:endParaRPr lang="en-US"/>
          </a:p>
        </p:txBody>
      </p:sp>
    </p:spTree>
    <p:extLst>
      <p:ext uri="{BB962C8B-B14F-4D97-AF65-F5344CB8AC3E}">
        <p14:creationId xmlns:p14="http://schemas.microsoft.com/office/powerpoint/2010/main" val="24529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defTabSz="915772" eaLnBrk="1" fontAlgn="auto" hangingPunct="1">
              <a:spcBef>
                <a:spcPts val="0"/>
              </a:spcBef>
              <a:spcAft>
                <a:spcPts val="0"/>
              </a:spcAft>
              <a:buNone/>
              <a:defRPr/>
            </a:pPr>
            <a:r>
              <a:rPr lang="en-US" dirty="0"/>
              <a:t>Ones digit, Tens digit, Hundreds digit, etc.</a:t>
            </a:r>
          </a:p>
        </p:txBody>
      </p:sp>
      <p:sp>
        <p:nvSpPr>
          <p:cNvPr id="4" name="Slide Number Placeholder 3"/>
          <p:cNvSpPr>
            <a:spLocks noGrp="1"/>
          </p:cNvSpPr>
          <p:nvPr>
            <p:ph type="sldNum" sz="quarter" idx="10"/>
          </p:nvPr>
        </p:nvSpPr>
        <p:spPr/>
        <p:txBody>
          <a:bodyPr/>
          <a:lstStyle/>
          <a:p>
            <a:fld id="{E2A9C353-C064-48F2-9AA4-8E67F0D81FC7}" type="slidenum">
              <a:rPr lang="en-US" smtClean="0"/>
              <a:t>29</a:t>
            </a:fld>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130554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a few seconds, then react</a:t>
            </a:r>
          </a:p>
        </p:txBody>
      </p:sp>
      <p:sp>
        <p:nvSpPr>
          <p:cNvPr id="4" name="Slide Number Placeholder 3"/>
          <p:cNvSpPr>
            <a:spLocks noGrp="1"/>
          </p:cNvSpPr>
          <p:nvPr>
            <p:ph type="sldNum" sz="quarter" idx="10"/>
          </p:nvPr>
        </p:nvSpPr>
        <p:spPr/>
        <p:txBody>
          <a:bodyPr/>
          <a:lstStyle/>
          <a:p>
            <a:fld id="{E2A9C353-C064-48F2-9AA4-8E67F0D81FC7}" type="slidenum">
              <a:rPr lang="en-US" smtClean="0"/>
              <a:t>31</a:t>
            </a:fld>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153298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1010 &lt; 11 &lt; 0xC</a:t>
            </a:r>
          </a:p>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dirty="0"/>
              <a:t>Pause for a few seconds, then spam reaction</a:t>
            </a:r>
          </a:p>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33</a:t>
            </a:fld>
            <a:endParaRPr lang="en-US"/>
          </a:p>
        </p:txBody>
      </p:sp>
    </p:spTree>
    <p:extLst>
      <p:ext uri="{BB962C8B-B14F-4D97-AF65-F5344CB8AC3E}">
        <p14:creationId xmlns:p14="http://schemas.microsoft.com/office/powerpoint/2010/main" val="2604426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No voting!</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35</a:t>
            </a:fld>
            <a:endParaRPr lang="en-US"/>
          </a:p>
        </p:txBody>
      </p:sp>
    </p:spTree>
    <p:extLst>
      <p:ext uri="{BB962C8B-B14F-4D97-AF65-F5344CB8AC3E}">
        <p14:creationId xmlns:p14="http://schemas.microsoft.com/office/powerpoint/2010/main" val="124419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dirty="0"/>
              <a:t>Comp Arch: Many-core compilers, intermittent FPGAs, other cool stuff</a:t>
            </a:r>
          </a:p>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dirty="0" err="1"/>
              <a:t>Ced</a:t>
            </a:r>
            <a:r>
              <a:rPr lang="en-US" dirty="0"/>
              <a:t>: Why CS undergrads go to 4 companies, what to do instead</a:t>
            </a:r>
          </a:p>
          <a:p>
            <a:endParaRPr lang="en-US" dirty="0"/>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11146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defTabSz="915772" eaLnBrk="1" fontAlgn="auto" hangingPunct="1">
              <a:spcBef>
                <a:spcPts val="0"/>
              </a:spcBef>
              <a:spcAft>
                <a:spcPts val="0"/>
              </a:spcAft>
              <a:buNone/>
              <a:defRPr/>
            </a:pPr>
            <a:r>
              <a:rPr lang="en" dirty="0"/>
              <a:t>Base 2 is too hard for humans to read, so we use base 16 as a convenient way to hold what is effectively binary data in our brains.</a:t>
            </a:r>
          </a:p>
        </p:txBody>
      </p:sp>
      <p:sp>
        <p:nvSpPr>
          <p:cNvPr id="4" name="Slide Number Placeholder 3"/>
          <p:cNvSpPr>
            <a:spLocks noGrp="1"/>
          </p:cNvSpPr>
          <p:nvPr>
            <p:ph type="sldNum" sz="quarter" idx="10"/>
          </p:nvPr>
        </p:nvSpPr>
        <p:spPr/>
        <p:txBody>
          <a:bodyPr/>
          <a:lstStyle/>
          <a:p>
            <a:fld id="{E2A9C353-C064-48F2-9AA4-8E67F0D81FC7}" type="slidenum">
              <a:rPr lang="en-US" smtClean="0"/>
              <a:t>41</a:t>
            </a:fld>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295588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b="0" i="0" u="none" strike="noStrike" kern="1200" dirty="0">
                <a:solidFill>
                  <a:schemeClr val="tx1"/>
                </a:solidFill>
                <a:effectLst/>
                <a:latin typeface="Helvetica Neue" charset="0"/>
                <a:ea typeface="Helvetica Neue" charset="0"/>
                <a:cs typeface="Helvetica Neue" charset="0"/>
              </a:rPr>
              <a:t>Made to represent all digital text</a:t>
            </a:r>
            <a:endParaRPr lang="en-US" dirty="0">
              <a:effectLst/>
            </a:endParaRPr>
          </a:p>
          <a:p>
            <a:pPr rtl="0"/>
            <a:r>
              <a:rPr lang="en-US" sz="1400" b="0" i="0" u="none" strike="noStrike" kern="1200" dirty="0">
                <a:solidFill>
                  <a:schemeClr val="tx1"/>
                </a:solidFill>
                <a:effectLst/>
                <a:latin typeface="Helvetica Neue" charset="0"/>
                <a:ea typeface="Helvetica Neue" charset="0"/>
                <a:cs typeface="Helvetica Neue" charset="0"/>
              </a:rPr>
              <a:t>Give a basic outline of the table (symbols, numbers, lowercase, capital letters)</a:t>
            </a:r>
            <a:endParaRPr lang="en-US" dirty="0">
              <a:effectLst/>
            </a:endParaRP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45</a:t>
            </a:fld>
            <a:endParaRPr lang="en-US"/>
          </a:p>
        </p:txBody>
      </p:sp>
    </p:spTree>
    <p:extLst>
      <p:ext uri="{BB962C8B-B14F-4D97-AF65-F5344CB8AC3E}">
        <p14:creationId xmlns:p14="http://schemas.microsoft.com/office/powerpoint/2010/main" val="4113688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Apple, Amazon, Microsoft, etc.</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46</a:t>
            </a:fld>
            <a:endParaRPr lang="en-US"/>
          </a:p>
        </p:txBody>
      </p:sp>
    </p:spTree>
    <p:extLst>
      <p:ext uri="{BB962C8B-B14F-4D97-AF65-F5344CB8AC3E}">
        <p14:creationId xmlns:p14="http://schemas.microsoft.com/office/powerpoint/2010/main" val="2806760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sz="1400" b="0" i="0" u="none" strike="noStrike" kern="1200">
                <a:solidFill>
                  <a:schemeClr val="tx1"/>
                </a:solidFill>
                <a:effectLst/>
                <a:latin typeface="Helvetica Neue" charset="0"/>
                <a:ea typeface="Helvetica Neue" charset="0"/>
                <a:cs typeface="Helvetica Neue" charset="0"/>
              </a:rPr>
              <a:t>Standards are often problematic -- they represent the collective interests of a single (often privileged) group of people</a:t>
            </a:r>
            <a:endParaRPr lang="en-US">
              <a:effectLst/>
            </a:endParaRPr>
          </a:p>
          <a:p>
            <a:endParaRPr lang="en-US"/>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50</a:t>
            </a:fld>
            <a:endParaRPr lang="en-US"/>
          </a:p>
        </p:txBody>
      </p:sp>
    </p:spTree>
    <p:extLst>
      <p:ext uri="{BB962C8B-B14F-4D97-AF65-F5344CB8AC3E}">
        <p14:creationId xmlns:p14="http://schemas.microsoft.com/office/powerpoint/2010/main" val="4252012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sz="1400" b="0" i="0" u="none" strike="noStrike" kern="1200" dirty="0">
                <a:solidFill>
                  <a:schemeClr val="tx1"/>
                </a:solidFill>
                <a:effectLst/>
                <a:latin typeface="Helvetica Neue" charset="0"/>
                <a:ea typeface="Helvetica Neue" charset="0"/>
                <a:cs typeface="Helvetica Neue" charset="0"/>
              </a:rPr>
              <a:t>Standards are generally a good thing -- we can talk to each other, it’s important to consider who the “we” being described is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53</a:t>
            </a:fld>
            <a:endParaRPr lang="en-US"/>
          </a:p>
        </p:txBody>
      </p:sp>
    </p:spTree>
    <p:extLst>
      <p:ext uri="{BB962C8B-B14F-4D97-AF65-F5344CB8AC3E}">
        <p14:creationId xmlns:p14="http://schemas.microsoft.com/office/powerpoint/2010/main" val="235936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4</a:t>
            </a:fld>
            <a:endParaRPr lang="en-US"/>
          </a:p>
        </p:txBody>
      </p:sp>
    </p:spTree>
    <p:extLst>
      <p:ext uri="{BB962C8B-B14F-4D97-AF65-F5344CB8AC3E}">
        <p14:creationId xmlns:p14="http://schemas.microsoft.com/office/powerpoint/2010/main" val="241530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5</a:t>
            </a:fld>
            <a:endParaRPr lang="en-US"/>
          </a:p>
        </p:txBody>
      </p:sp>
    </p:spTree>
    <p:extLst>
      <p:ext uri="{BB962C8B-B14F-4D97-AF65-F5344CB8AC3E}">
        <p14:creationId xmlns:p14="http://schemas.microsoft.com/office/powerpoint/2010/main" val="428312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anon feedback at the landing page in ohyay</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7</a:t>
            </a:fld>
            <a:endParaRPr lang="en-US"/>
          </a:p>
        </p:txBody>
      </p:sp>
    </p:spTree>
    <p:extLst>
      <p:ext uri="{BB962C8B-B14F-4D97-AF65-F5344CB8AC3E}">
        <p14:creationId xmlns:p14="http://schemas.microsoft.com/office/powerpoint/2010/main" val="348388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sz="1400" b="0" i="0" u="none" strike="noStrike" kern="1200" dirty="0">
                <a:solidFill>
                  <a:schemeClr val="tx1"/>
                </a:solidFill>
                <a:effectLst/>
                <a:latin typeface="Helvetica Neue" charset="0"/>
                <a:ea typeface="Helvetica Neue" charset="0"/>
                <a:cs typeface="Helvetica Neue" charset="0"/>
              </a:rPr>
              <a:t>Houses are built based around needs, and shape needs</a:t>
            </a:r>
            <a:endParaRPr lang="en-US" dirty="0"/>
          </a:p>
          <a:p>
            <a:r>
              <a:rPr lang="en-US" dirty="0"/>
              <a:t>Metaphor throughout the course – computing is a house, built in the 40s</a:t>
            </a:r>
          </a:p>
          <a:p>
            <a:r>
              <a:rPr lang="en-US" dirty="0"/>
              <a:t>Like many houses built in the 40s, some antique charm, some trends that have faded, parts are downright unsafe</a:t>
            </a:r>
          </a:p>
          <a:p>
            <a:r>
              <a:rPr lang="en-US" dirty="0"/>
              <a:t>We’re going to go exploring in the house of computing</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9</a:t>
            </a:fld>
            <a:endParaRPr lang="en-US"/>
          </a:p>
        </p:txBody>
      </p:sp>
    </p:spTree>
    <p:extLst>
      <p:ext uri="{BB962C8B-B14F-4D97-AF65-F5344CB8AC3E}">
        <p14:creationId xmlns:p14="http://schemas.microsoft.com/office/powerpoint/2010/main" val="230640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sz="1400" b="0" i="0" u="none" strike="noStrike" kern="1200" dirty="0">
                <a:solidFill>
                  <a:schemeClr val="tx1"/>
                </a:solidFill>
                <a:effectLst/>
                <a:latin typeface="Helvetica Neue" charset="0"/>
                <a:ea typeface="Helvetica Neue" charset="0"/>
                <a:cs typeface="Helvetica Neue" charset="0"/>
              </a:rPr>
              <a:t>The way that we’ve structured computing as a tool doesn’t work for everyone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11</a:t>
            </a:fld>
            <a:endParaRPr lang="en-US"/>
          </a:p>
        </p:txBody>
      </p:sp>
    </p:spTree>
    <p:extLst>
      <p:ext uri="{BB962C8B-B14F-4D97-AF65-F5344CB8AC3E}">
        <p14:creationId xmlns:p14="http://schemas.microsoft.com/office/powerpoint/2010/main" val="163951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13</a:t>
            </a:fld>
            <a:endParaRPr lang="en-US"/>
          </a:p>
        </p:txBody>
      </p:sp>
    </p:spTree>
    <p:extLst>
      <p:ext uri="{BB962C8B-B14F-4D97-AF65-F5344CB8AC3E}">
        <p14:creationId xmlns:p14="http://schemas.microsoft.com/office/powerpoint/2010/main" val="383537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HoC</a:t>
            </a:r>
            <a:r>
              <a:rPr lang="en-US" dirty="0"/>
              <a:t> disclaimer, </a:t>
            </a:r>
          </a:p>
          <a:p>
            <a:r>
              <a:rPr lang="en-US" dirty="0"/>
              <a:t>"It's summer, I'm a grad student, no one's watching, so we're going to try some things that are pretty different than prior offerings of 351 and pretty different than my understanding of how this department runs their courses. If you have concerns about the way this is going, before you go to Dan or anyone, I'd like to hear you out myself! Come to office hours with feedback, I'm happy to listen, and we can try to find an understanding together."</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14</a:t>
            </a:fld>
            <a:endParaRPr lang="en-US"/>
          </a:p>
        </p:txBody>
      </p:sp>
    </p:spTree>
    <p:extLst>
      <p:ext uri="{BB962C8B-B14F-4D97-AF65-F5344CB8AC3E}">
        <p14:creationId xmlns:p14="http://schemas.microsoft.com/office/powerpoint/2010/main" val="233153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1520"/>
            <a:ext cx="7772400" cy="1470025"/>
          </a:xfrm>
          <a:effectLst/>
        </p:spPr>
        <p:txBody>
          <a:bodyPr/>
          <a:lstStyle>
            <a:lvl1pPr marL="0">
              <a:lnSpc>
                <a:spcPct val="100000"/>
              </a:lnSpc>
              <a:defRPr sz="4400" b="0" i="0" strike="noStrike" normalizeH="0" baseline="0">
                <a:ln>
                  <a:noFill/>
                </a:ln>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2377440"/>
            <a:ext cx="7772400" cy="1752600"/>
          </a:xfrm>
        </p:spPr>
        <p:txBody>
          <a:bodyPr/>
          <a:lstStyle>
            <a:lvl1pPr marL="0" indent="0" algn="r">
              <a:buNone/>
              <a:defRPr sz="3200" b="0"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398163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396875" y="1362075"/>
            <a:ext cx="8366125" cy="4972050"/>
          </a:xfrm>
        </p:spPr>
        <p:txBody>
          <a:bodyPr/>
          <a:lstStyle>
            <a:lvl1pPr>
              <a:defRPr sz="2800" b="0"/>
            </a:lvl1pPr>
            <a:lvl2pPr>
              <a:defRPr sz="2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360693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dirty="0"/>
              <a:t>Click to edit Master title style</a:t>
            </a:r>
          </a:p>
        </p:txBody>
      </p:sp>
      <p:sp>
        <p:nvSpPr>
          <p:cNvPr id="3" name="Content Placeholder 2"/>
          <p:cNvSpPr>
            <a:spLocks noGrp="1"/>
          </p:cNvSpPr>
          <p:nvPr>
            <p:ph idx="1"/>
          </p:nvPr>
        </p:nvSpPr>
        <p:spPr>
          <a:xfrm>
            <a:off x="357018" y="1362075"/>
            <a:ext cx="4114800" cy="4972050"/>
          </a:xfrm>
        </p:spPr>
        <p:txBody>
          <a:bodyPr/>
          <a:lstStyle>
            <a:lvl1pPr>
              <a:defRPr sz="2800" b="0"/>
            </a:lvl1pPr>
            <a:lvl2pPr>
              <a:defRPr sz="2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7CBE8339-D2AD-46DC-A898-FD1E949067F0}" type="slidenum">
              <a:rPr lang="en-US" smtClean="0"/>
              <a:pPr/>
              <a:t>‹#›</a:t>
            </a:fld>
            <a:endParaRPr lang="en-US" dirty="0"/>
          </a:p>
        </p:txBody>
      </p:sp>
      <p:sp>
        <p:nvSpPr>
          <p:cNvPr id="5" name="Content Placeholder 2"/>
          <p:cNvSpPr>
            <a:spLocks noGrp="1"/>
          </p:cNvSpPr>
          <p:nvPr>
            <p:ph idx="11"/>
          </p:nvPr>
        </p:nvSpPr>
        <p:spPr>
          <a:xfrm>
            <a:off x="4648200" y="1362075"/>
            <a:ext cx="4114800" cy="4972050"/>
          </a:xfrm>
        </p:spPr>
        <p:txBody>
          <a:bodyPr/>
          <a:lstStyle>
            <a:lvl1pPr>
              <a:defRPr sz="2800" b="0"/>
            </a:lvl1pPr>
            <a:lvl2pPr>
              <a:defRPr sz="2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0031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38912"/>
            <a:ext cx="8405238" cy="762000"/>
          </a:xfrm>
        </p:spPr>
        <p:txBody>
          <a:bodyPr/>
          <a:lstStyle>
            <a:lvl1pPr>
              <a:defRPr spc="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125321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90976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4B2A8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B2DC-B8EF-8740-94EA-CD02C62F68F3}"/>
              </a:ext>
            </a:extLst>
          </p:cNvPr>
          <p:cNvSpPr>
            <a:spLocks noGrp="1"/>
          </p:cNvSpPr>
          <p:nvPr>
            <p:ph type="title"/>
          </p:nvPr>
        </p:nvSpPr>
        <p:spPr>
          <a:xfrm>
            <a:off x="377544" y="685800"/>
            <a:ext cx="8461656" cy="4724400"/>
          </a:xfrm>
        </p:spPr>
        <p:txBody>
          <a:bodyPr/>
          <a:lstStyle>
            <a:lvl1pPr>
              <a:defRPr sz="6000" b="1" spc="-150">
                <a:solidFill>
                  <a:schemeClr val="bg1"/>
                </a:solidFill>
                <a:effectLst/>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8B60A0A1-3851-DE4E-AB5C-BDE6784F0357}"/>
              </a:ext>
            </a:extLst>
          </p:cNvPr>
          <p:cNvSpPr>
            <a:spLocks noGrp="1"/>
          </p:cNvSpPr>
          <p:nvPr>
            <p:ph type="sldNum" sz="quarter" idx="10"/>
          </p:nvPr>
        </p:nvSpPr>
        <p:spPr/>
        <p:txBody>
          <a:body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139293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81000"/>
            <a:ext cx="838891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p:cNvSpPr>
            <a:spLocks noGrp="1" noChangeArrowheads="1"/>
          </p:cNvSpPr>
          <p:nvPr>
            <p:ph type="body" idx="1"/>
          </p:nvPr>
        </p:nvSpPr>
        <p:spPr bwMode="auto">
          <a:xfrm>
            <a:off x="396875" y="1362075"/>
            <a:ext cx="83661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ctr">
              <a:defRPr sz="1200" b="1">
                <a:solidFill>
                  <a:srgbClr val="4B2A85"/>
                </a:solidFill>
                <a:latin typeface="Calibri" pitchFamily="34" charset="0"/>
                <a:cs typeface="Calibri" pitchFamily="34" charset="0"/>
              </a:defRPr>
            </a:lvl1pPr>
          </a:lstStyle>
          <a:p>
            <a:fld id="{7CBE8339-D2AD-46DC-A898-FD1E949067F0}" type="slidenum">
              <a:rPr lang="en-US" smtClean="0"/>
              <a:pPr/>
              <a:t>‹#›</a:t>
            </a:fld>
            <a:endParaRPr lang="en-US" dirty="0"/>
          </a:p>
        </p:txBody>
      </p:sp>
      <p:sp>
        <p:nvSpPr>
          <p:cNvPr id="9" name="Rectangle 8"/>
          <p:cNvSpPr>
            <a:spLocks noChangeArrowheads="1"/>
          </p:cNvSpPr>
          <p:nvPr/>
        </p:nvSpPr>
        <p:spPr bwMode="auto">
          <a:xfrm>
            <a:off x="0" y="1"/>
            <a:ext cx="9144000" cy="228600"/>
          </a:xfrm>
          <a:prstGeom prst="rect">
            <a:avLst/>
          </a:prstGeom>
          <a:solidFill>
            <a:srgbClr val="4B2A85"/>
          </a:solidFill>
          <a:ln w="9525">
            <a:noFill/>
            <a:miter lim="800000"/>
            <a:headEnd/>
            <a:tailEnd/>
          </a:ln>
          <a:effectLst/>
        </p:spPr>
        <p:txBody>
          <a:bodyPr wrap="none" anchor="ctr"/>
          <a:lstStyle/>
          <a:p>
            <a:pPr algn="ctr">
              <a:defRPr/>
            </a:pPr>
            <a:endParaRPr lang="en-US" b="0" dirty="0">
              <a:latin typeface="Times New Roman" pitchFamily="18" charset="0"/>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376" y="25342"/>
            <a:ext cx="2150721" cy="169037"/>
          </a:xfrm>
          <a:prstGeom prst="rect">
            <a:avLst/>
          </a:prstGeom>
        </p:spPr>
      </p:pic>
      <p:sp>
        <p:nvSpPr>
          <p:cNvPr id="16" name="TextBox 15"/>
          <p:cNvSpPr txBox="1"/>
          <p:nvPr/>
        </p:nvSpPr>
        <p:spPr>
          <a:xfrm>
            <a:off x="7907763" y="-2231"/>
            <a:ext cx="1236237" cy="230832"/>
          </a:xfrm>
          <a:prstGeom prst="rect">
            <a:avLst/>
          </a:prstGeom>
          <a:noFill/>
        </p:spPr>
        <p:txBody>
          <a:bodyPr wrap="none" rtlCol="0">
            <a:spAutoFit/>
          </a:bodyPr>
          <a:lstStyle/>
          <a:p>
            <a:pPr algn="r"/>
            <a:r>
              <a:rPr lang="en-US" sz="900" b="0" i="0" dirty="0">
                <a:solidFill>
                  <a:schemeClr val="bg1"/>
                </a:solidFill>
                <a:latin typeface="Roboto Regular" charset="0"/>
                <a:ea typeface="Roboto Regular" charset="0"/>
                <a:cs typeface="Roboto Regular" charset="0"/>
              </a:rPr>
              <a:t>CSE351</a:t>
            </a:r>
            <a:r>
              <a:rPr lang="en-US" sz="900" b="0" i="0" baseline="0" dirty="0">
                <a:solidFill>
                  <a:schemeClr val="bg1"/>
                </a:solidFill>
                <a:latin typeface="Roboto Regular" charset="0"/>
                <a:ea typeface="Roboto Regular" charset="0"/>
                <a:cs typeface="Roboto Regular" charset="0"/>
              </a:rPr>
              <a:t>, </a:t>
            </a:r>
            <a:r>
              <a:rPr lang="en-US" sz="900" b="0" i="0" dirty="0">
                <a:solidFill>
                  <a:schemeClr val="bg1"/>
                </a:solidFill>
                <a:latin typeface="Roboto Regular" charset="0"/>
                <a:ea typeface="Roboto Regular" charset="0"/>
                <a:cs typeface="Roboto Regular" charset="0"/>
              </a:rPr>
              <a:t>Summer 2021</a:t>
            </a:r>
          </a:p>
        </p:txBody>
      </p:sp>
      <p:sp>
        <p:nvSpPr>
          <p:cNvPr id="22" name="TextBox 21"/>
          <p:cNvSpPr txBox="1"/>
          <p:nvPr/>
        </p:nvSpPr>
        <p:spPr>
          <a:xfrm>
            <a:off x="3902595" y="-2231"/>
            <a:ext cx="1338828" cy="230832"/>
          </a:xfrm>
          <a:prstGeom prst="rect">
            <a:avLst/>
          </a:prstGeom>
          <a:noFill/>
        </p:spPr>
        <p:txBody>
          <a:bodyPr wrap="none" rtlCol="0">
            <a:spAutoFit/>
          </a:bodyPr>
          <a:lstStyle/>
          <a:p>
            <a:pPr algn="ctr"/>
            <a:r>
              <a:rPr lang="en-US" sz="900" b="0" i="0" dirty="0">
                <a:solidFill>
                  <a:schemeClr val="bg1"/>
                </a:solidFill>
                <a:latin typeface="Roboto Regular" charset="0"/>
                <a:ea typeface="Roboto Regular" charset="0"/>
                <a:cs typeface="Roboto Regular" charset="0"/>
              </a:rPr>
              <a:t>L02:  Memory &amp; Data I</a:t>
            </a:r>
          </a:p>
        </p:txBody>
      </p:sp>
      <p:sp>
        <p:nvSpPr>
          <p:cNvPr id="10" name="Rectangle 9">
            <a:extLst>
              <a:ext uri="{FF2B5EF4-FFF2-40B4-BE49-F238E27FC236}">
                <a16:creationId xmlns:a16="http://schemas.microsoft.com/office/drawing/2014/main" id="{132BD1EF-C1B2-3B4A-87D8-D7AFA1B61BAD}"/>
              </a:ext>
            </a:extLst>
          </p:cNvPr>
          <p:cNvSpPr>
            <a:spLocks noChangeArrowheads="1"/>
          </p:cNvSpPr>
          <p:nvPr userDrawn="1"/>
        </p:nvSpPr>
        <p:spPr bwMode="auto">
          <a:xfrm>
            <a:off x="0" y="-15072"/>
            <a:ext cx="9144000" cy="228600"/>
          </a:xfrm>
          <a:prstGeom prst="rect">
            <a:avLst/>
          </a:prstGeom>
          <a:solidFill>
            <a:srgbClr val="4B2A85"/>
          </a:solidFill>
          <a:ln w="9525">
            <a:noFill/>
            <a:miter lim="800000"/>
            <a:headEnd/>
            <a:tailEnd/>
          </a:ln>
          <a:effectLst/>
        </p:spPr>
        <p:txBody>
          <a:bodyPr wrap="none" anchor="ctr"/>
          <a:lstStyle/>
          <a:p>
            <a:pPr algn="ctr">
              <a:defRPr/>
            </a:pPr>
            <a:endParaRPr lang="en-US" b="0" dirty="0">
              <a:latin typeface="Times New Roman" pitchFamily="18" charset="0"/>
            </a:endParaRPr>
          </a:p>
        </p:txBody>
      </p:sp>
      <p:pic>
        <p:nvPicPr>
          <p:cNvPr id="13" name="Picture 12">
            <a:extLst>
              <a:ext uri="{FF2B5EF4-FFF2-40B4-BE49-F238E27FC236}">
                <a16:creationId xmlns:a16="http://schemas.microsoft.com/office/drawing/2014/main" id="{23A5C743-0375-A54B-BE44-8E90C432E0A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6376" y="25342"/>
            <a:ext cx="2150721" cy="169037"/>
          </a:xfrm>
          <a:prstGeom prst="rect">
            <a:avLst/>
          </a:prstGeom>
        </p:spPr>
      </p:pic>
      <p:sp>
        <p:nvSpPr>
          <p:cNvPr id="14" name="TextBox 13">
            <a:extLst>
              <a:ext uri="{FF2B5EF4-FFF2-40B4-BE49-F238E27FC236}">
                <a16:creationId xmlns:a16="http://schemas.microsoft.com/office/drawing/2014/main" id="{1D3D797E-A950-EB48-9F56-A273C3153EE8}"/>
              </a:ext>
            </a:extLst>
          </p:cNvPr>
          <p:cNvSpPr txBox="1"/>
          <p:nvPr userDrawn="1"/>
        </p:nvSpPr>
        <p:spPr>
          <a:xfrm>
            <a:off x="3830459" y="-2231"/>
            <a:ext cx="1483098" cy="230832"/>
          </a:xfrm>
          <a:prstGeom prst="rect">
            <a:avLst/>
          </a:prstGeom>
          <a:noFill/>
        </p:spPr>
        <p:txBody>
          <a:bodyPr wrap="none" rtlCol="0">
            <a:spAutoFit/>
          </a:bodyPr>
          <a:lstStyle/>
          <a:p>
            <a:pPr algn="ctr"/>
            <a:r>
              <a:rPr lang="en-US" sz="900" b="0" i="0" dirty="0">
                <a:solidFill>
                  <a:schemeClr val="bg1"/>
                </a:solidFill>
                <a:latin typeface="Roboto Regular" charset="0"/>
                <a:ea typeface="Roboto Regular" charset="0"/>
                <a:cs typeface="Roboto Regular" charset="0"/>
              </a:rPr>
              <a:t>L01:  Introduction, Binary</a:t>
            </a:r>
          </a:p>
        </p:txBody>
      </p:sp>
    </p:spTree>
    <p:extLst>
      <p:ext uri="{BB962C8B-B14F-4D97-AF65-F5344CB8AC3E}">
        <p14:creationId xmlns:p14="http://schemas.microsoft.com/office/powerpoint/2010/main" val="183539048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hf hdr="0" ftr="0" dt="0"/>
  <p:txStyles>
    <p:titleStyle>
      <a:lvl1pPr marL="0" indent="0" algn="l" rtl="0" eaLnBrk="1" fontAlgn="base" hangingPunct="1">
        <a:spcBef>
          <a:spcPct val="0"/>
        </a:spcBef>
        <a:spcAft>
          <a:spcPct val="0"/>
        </a:spcAft>
        <a:defRPr sz="3600" b="1" i="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4B2A85"/>
        </a:buClr>
        <a:buSzPct val="60000"/>
        <a:buFont typeface="Courier New" panose="02070309020205020404" pitchFamily="49" charset="0"/>
        <a:buChar char="o"/>
        <a:defRPr sz="2800" b="0" i="0">
          <a:solidFill>
            <a:schemeClr val="tx1"/>
          </a:solidFill>
          <a:latin typeface="Arial" panose="020B0604020202020204" pitchFamily="34" charset="0"/>
          <a:ea typeface="+mn-ea"/>
          <a:cs typeface="Arial" panose="020B0604020202020204" pitchFamily="34" charset="0"/>
        </a:defRPr>
      </a:lvl1pPr>
      <a:lvl2pPr marL="649224" indent="-285750" algn="l" rtl="0" eaLnBrk="1" fontAlgn="base" hangingPunct="1">
        <a:spcBef>
          <a:spcPct val="20000"/>
        </a:spcBef>
        <a:spcAft>
          <a:spcPct val="0"/>
        </a:spcAft>
        <a:buClr>
          <a:srgbClr val="4B2A85"/>
        </a:buClr>
        <a:buSzPct val="110000"/>
        <a:buFont typeface="Arial" panose="020B0604020202020204" pitchFamily="34" charset="0"/>
        <a:buChar char="•"/>
        <a:defRPr sz="2400" b="0" i="0">
          <a:solidFill>
            <a:schemeClr val="tx1"/>
          </a:solidFill>
          <a:latin typeface="Arial" panose="020B0604020202020204" pitchFamily="34" charset="0"/>
          <a:cs typeface="Arial" panose="020B0604020202020204" pitchFamily="34" charset="0"/>
        </a:defRPr>
      </a:lvl2pPr>
      <a:lvl3pPr marL="914400" indent="-228600" algn="l" rtl="0" eaLnBrk="1" fontAlgn="base" hangingPunct="1">
        <a:spcBef>
          <a:spcPct val="20000"/>
        </a:spcBef>
        <a:spcAft>
          <a:spcPct val="0"/>
        </a:spcAft>
        <a:buClr>
          <a:srgbClr val="4B2A85"/>
        </a:buClr>
        <a:buSzPct val="80000"/>
        <a:buFont typeface="Arial" panose="020B0604020202020204" pitchFamily="34" charset="0"/>
        <a:buChar char="•"/>
        <a:defRPr sz="2400" b="0" i="0">
          <a:solidFill>
            <a:schemeClr val="tx1"/>
          </a:solidFill>
          <a:latin typeface="Arial" panose="020B0604020202020204" pitchFamily="34" charset="0"/>
          <a:cs typeface="Arial" panose="020B0604020202020204" pitchFamily="34" charset="0"/>
        </a:defRPr>
      </a:lvl3pPr>
      <a:lvl4pPr marL="1170432" indent="-228600" algn="l" rtl="0" eaLnBrk="1" fontAlgn="base" hangingPunct="1">
        <a:spcBef>
          <a:spcPct val="20000"/>
        </a:spcBef>
        <a:spcAft>
          <a:spcPct val="0"/>
        </a:spcAft>
        <a:buClr>
          <a:srgbClr val="4B2A85"/>
        </a:buClr>
        <a:buFont typeface="Arial" panose="020B0604020202020204" pitchFamily="34" charset="0"/>
        <a:buChar char="•"/>
        <a:defRPr sz="2400" b="0" i="0">
          <a:solidFill>
            <a:schemeClr val="tx1"/>
          </a:solidFill>
          <a:latin typeface="Arial" panose="020B0604020202020204" pitchFamily="34" charset="0"/>
          <a:cs typeface="Arial" panose="020B0604020202020204" pitchFamily="34" charset="0"/>
        </a:defRPr>
      </a:lvl4pPr>
      <a:lvl5pPr marL="1444752" indent="-228600" algn="l" rtl="0" eaLnBrk="1" fontAlgn="base" hangingPunct="1">
        <a:spcBef>
          <a:spcPct val="20000"/>
        </a:spcBef>
        <a:spcAft>
          <a:spcPct val="0"/>
        </a:spcAft>
        <a:buClr>
          <a:srgbClr val="4B2A85"/>
        </a:buClr>
        <a:buFont typeface="Arial" panose="020B0604020202020204" pitchFamily="34" charset="0"/>
        <a:buChar char="•"/>
        <a:defRPr sz="2400" b="0" i="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https://www.youtube.com/embed/l0vrsO3_HpU?feature=oembed" TargetMode="External"/><Relationship Id="rId7" Type="http://schemas.openxmlformats.org/officeDocument/2006/relationships/hyperlink" Target="http://xkcd.com/676/"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cs.uw.edu/351/syllabu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s.uw.edu/35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csapp.cs.cmu.edu/3e/errata.html" TargetMode="External"/><Relationship Id="rId5" Type="http://schemas.openxmlformats.org/officeDocument/2006/relationships/hyperlink" Target="http://csapp.cs.cmu.edu/3e/changes3e.html" TargetMode="External"/><Relationship Id="rId4" Type="http://schemas.openxmlformats.org/officeDocument/2006/relationships/hyperlink" Target="http://csapp.cs.cm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0.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45.xml.rels><?xml version="1.0" encoding="UTF-8" standalone="yes"?>
<Relationships xmlns="http://schemas.openxmlformats.org/package/2006/relationships"><Relationship Id="rId3" Type="http://schemas.openxmlformats.org/officeDocument/2006/relationships/hyperlink" Target="http://www.asciitable.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custDataLst>
              <p:tags r:id="rId1"/>
            </p:custDataLst>
          </p:nvPr>
        </p:nvSpPr>
        <p:spPr>
          <a:xfrm>
            <a:off x="304800" y="304800"/>
            <a:ext cx="8534400" cy="1053049"/>
          </a:xfrm>
        </p:spPr>
        <p:txBody>
          <a:bodyPr/>
          <a:lstStyle/>
          <a:p>
            <a:pPr marL="0" indent="0"/>
            <a:r>
              <a:rPr lang="en-US" dirty="0"/>
              <a:t>The Hardware/Software Interface</a:t>
            </a:r>
            <a:endParaRPr lang="en-US" sz="2000" b="0" dirty="0"/>
          </a:p>
        </p:txBody>
      </p:sp>
      <p:sp>
        <p:nvSpPr>
          <p:cNvPr id="9219" name="Subtitle 2"/>
          <p:cNvSpPr>
            <a:spLocks noGrp="1"/>
          </p:cNvSpPr>
          <p:nvPr>
            <p:ph type="subTitle" idx="1"/>
            <p:custDataLst>
              <p:tags r:id="rId2"/>
            </p:custDataLst>
          </p:nvPr>
        </p:nvSpPr>
        <p:spPr>
          <a:xfrm>
            <a:off x="310662" y="1066800"/>
            <a:ext cx="3657600" cy="1600200"/>
          </a:xfrm>
        </p:spPr>
        <p:txBody>
          <a:bodyPr/>
          <a:lstStyle/>
          <a:p>
            <a:pPr algn="l"/>
            <a:r>
              <a:rPr lang="en-US" sz="1800" b="1" dirty="0"/>
              <a:t>Instructor:</a:t>
            </a:r>
            <a:r>
              <a:rPr lang="en-US" sz="1800" dirty="0"/>
              <a:t> </a:t>
            </a:r>
          </a:p>
          <a:p>
            <a:pPr algn="l">
              <a:spcBef>
                <a:spcPts val="0"/>
              </a:spcBef>
            </a:pPr>
            <a:r>
              <a:rPr lang="en-US" sz="1800" dirty="0"/>
              <a:t>Mara Kirdani-Ryan</a:t>
            </a:r>
          </a:p>
          <a:p>
            <a:pPr algn="l"/>
            <a:endParaRPr lang="en-US" sz="200" dirty="0"/>
          </a:p>
          <a:p>
            <a:pPr algn="l"/>
            <a:r>
              <a:rPr lang="en-US" sz="1800" b="1" dirty="0"/>
              <a:t>Teaching Assistants:</a:t>
            </a:r>
          </a:p>
          <a:p>
            <a:pPr algn="l">
              <a:spcBef>
                <a:spcPts val="0"/>
              </a:spcBef>
            </a:pPr>
            <a:r>
              <a:rPr lang="en-US" sz="1800" dirty="0"/>
              <a:t>Kashish Aggarwal  Nick Durand</a:t>
            </a:r>
          </a:p>
          <a:p>
            <a:pPr algn="l">
              <a:spcBef>
                <a:spcPts val="0"/>
              </a:spcBef>
            </a:pPr>
            <a:r>
              <a:rPr lang="en-US" sz="1800" dirty="0"/>
              <a:t>Colton Jobes.         Tim Mandzyuk</a:t>
            </a:r>
          </a:p>
        </p:txBody>
      </p:sp>
      <p:pic>
        <p:nvPicPr>
          <p:cNvPr id="4" name="Picture 2" descr="Abstra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148016"/>
            <a:ext cx="4161344" cy="4161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48400" y="6399311"/>
            <a:ext cx="1720023" cy="307777"/>
          </a:xfrm>
          <a:prstGeom prst="rect">
            <a:avLst/>
          </a:prstGeom>
          <a:noFill/>
        </p:spPr>
        <p:txBody>
          <a:bodyPr wrap="none" rtlCol="0">
            <a:spAutoFit/>
          </a:bodyPr>
          <a:lstStyle/>
          <a:p>
            <a:r>
              <a:rPr lang="en-US" sz="1400" b="0" dirty="0">
                <a:latin typeface="Calibri" panose="020F0502020204030204" pitchFamily="34" charset="0"/>
                <a:ea typeface="Helvetica Neue Light" charset="0"/>
                <a:cs typeface="Calibri" panose="020F0502020204030204" pitchFamily="34" charset="0"/>
                <a:hlinkClick r:id="rId7"/>
              </a:rPr>
              <a:t>http://xkcd.com/66/</a:t>
            </a:r>
            <a:r>
              <a:rPr lang="en-US" sz="1400" b="0" dirty="0">
                <a:latin typeface="Calibri" panose="020F0502020204030204" pitchFamily="34" charset="0"/>
                <a:ea typeface="Helvetica Neue Light" charset="0"/>
                <a:cs typeface="Calibri" panose="020F0502020204030204" pitchFamily="34" charset="0"/>
              </a:rPr>
              <a:t> </a:t>
            </a:r>
          </a:p>
        </p:txBody>
      </p:sp>
      <p:pic>
        <p:nvPicPr>
          <p:cNvPr id="6" name="Online Media 5" descr="(Mother Earth's) Plantasia -- Mort Garson (1976) Full Album">
            <a:hlinkClick r:id="" action="ppaction://media"/>
            <a:extLst>
              <a:ext uri="{FF2B5EF4-FFF2-40B4-BE49-F238E27FC236}">
                <a16:creationId xmlns:a16="http://schemas.microsoft.com/office/drawing/2014/main" id="{7BE5C409-D5BB-254A-A460-67BF5418F400}"/>
              </a:ext>
            </a:extLst>
          </p:cNvPr>
          <p:cNvPicPr>
            <a:picLocks noRot="1" noChangeAspect="1"/>
          </p:cNvPicPr>
          <p:nvPr>
            <a:videoFile r:link="rId3"/>
          </p:nvPr>
        </p:nvPicPr>
        <p:blipFill>
          <a:blip r:embed="rId8"/>
          <a:stretch>
            <a:fillRect/>
          </a:stretch>
        </p:blipFill>
        <p:spPr>
          <a:xfrm>
            <a:off x="310662" y="2834957"/>
            <a:ext cx="3657600" cy="2743200"/>
          </a:xfrm>
          <a:prstGeom prst="rect">
            <a:avLst/>
          </a:prstGeom>
        </p:spPr>
      </p:pic>
      <p:sp>
        <p:nvSpPr>
          <p:cNvPr id="7" name="TextBox 6">
            <a:extLst>
              <a:ext uri="{FF2B5EF4-FFF2-40B4-BE49-F238E27FC236}">
                <a16:creationId xmlns:a16="http://schemas.microsoft.com/office/drawing/2014/main" id="{0B539164-BE61-564D-861A-68A53098DB64}"/>
              </a:ext>
            </a:extLst>
          </p:cNvPr>
          <p:cNvSpPr txBox="1"/>
          <p:nvPr/>
        </p:nvSpPr>
        <p:spPr>
          <a:xfrm>
            <a:off x="723900" y="5515708"/>
            <a:ext cx="3124200" cy="954107"/>
          </a:xfrm>
          <a:prstGeom prst="rect">
            <a:avLst/>
          </a:prstGeom>
          <a:noFill/>
        </p:spPr>
        <p:txBody>
          <a:bodyPr wrap="square" rtlCol="0">
            <a:spAutoFit/>
          </a:bodyPr>
          <a:lstStyle/>
          <a:p>
            <a:r>
              <a:rPr lang="en-US" sz="2000" b="0" dirty="0">
                <a:latin typeface="Calibri" pitchFamily="34" charset="0"/>
              </a:rPr>
              <a:t>Mort Garson’s </a:t>
            </a:r>
            <a:r>
              <a:rPr lang="en-US" sz="2000" b="0" i="1" dirty="0" err="1">
                <a:latin typeface="Calibri" pitchFamily="34" charset="0"/>
              </a:rPr>
              <a:t>Plantasia</a:t>
            </a:r>
            <a:endParaRPr lang="en-US" sz="2000" b="0" dirty="0">
              <a:latin typeface="Calibri" pitchFamily="34" charset="0"/>
            </a:endParaRPr>
          </a:p>
          <a:p>
            <a:r>
              <a:rPr lang="en-US" sz="1800" b="0" i="1" dirty="0">
                <a:latin typeface="Calibri" pitchFamily="34" charset="0"/>
              </a:rPr>
              <a:t>“Warm Earth Music for plants, </a:t>
            </a:r>
          </a:p>
          <a:p>
            <a:r>
              <a:rPr lang="en-US" sz="1800" b="0" i="1" dirty="0">
                <a:latin typeface="Calibri" pitchFamily="34" charset="0"/>
              </a:rPr>
              <a:t>and the people that love them”</a:t>
            </a:r>
          </a:p>
        </p:txBody>
      </p:sp>
    </p:spTree>
    <p:extLst>
      <p:ext uri="{BB962C8B-B14F-4D97-AF65-F5344CB8AC3E}">
        <p14:creationId xmlns:p14="http://schemas.microsoft.com/office/powerpoint/2010/main" val="313951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49A4-95F1-5241-8E61-334C6E3FBFAC}"/>
              </a:ext>
            </a:extLst>
          </p:cNvPr>
          <p:cNvSpPr>
            <a:spLocks noGrp="1"/>
          </p:cNvSpPr>
          <p:nvPr>
            <p:ph type="title"/>
          </p:nvPr>
        </p:nvSpPr>
        <p:spPr/>
        <p:txBody>
          <a:bodyPr/>
          <a:lstStyle/>
          <a:p>
            <a:r>
              <a:rPr lang="en-US" dirty="0"/>
              <a:t>An introduction…</a:t>
            </a:r>
          </a:p>
        </p:txBody>
      </p:sp>
      <p:sp>
        <p:nvSpPr>
          <p:cNvPr id="3" name="Content Placeholder 2">
            <a:extLst>
              <a:ext uri="{FF2B5EF4-FFF2-40B4-BE49-F238E27FC236}">
                <a16:creationId xmlns:a16="http://schemas.microsoft.com/office/drawing/2014/main" id="{7310C842-60BC-F940-8D4B-3B26807B63C8}"/>
              </a:ext>
            </a:extLst>
          </p:cNvPr>
          <p:cNvSpPr>
            <a:spLocks noGrp="1"/>
          </p:cNvSpPr>
          <p:nvPr>
            <p:ph idx="1"/>
          </p:nvPr>
        </p:nvSpPr>
        <p:spPr/>
        <p:txBody>
          <a:bodyPr/>
          <a:lstStyle/>
          <a:p>
            <a:r>
              <a:rPr lang="en-US" dirty="0"/>
              <a:t>We don’t have time to explore everything…</a:t>
            </a:r>
          </a:p>
          <a:p>
            <a:pPr lvl="1"/>
            <a:r>
              <a:rPr lang="en-US" dirty="0"/>
              <a:t>…but you can take more courses to explore more!</a:t>
            </a:r>
          </a:p>
          <a:p>
            <a:r>
              <a:rPr lang="en-US" dirty="0"/>
              <a:t>You might want to linger in some space…</a:t>
            </a:r>
          </a:p>
          <a:p>
            <a:pPr lvl="1"/>
            <a:r>
              <a:rPr lang="en-US" dirty="0"/>
              <a:t>…notice and nurture those wants!</a:t>
            </a:r>
          </a:p>
          <a:p>
            <a:r>
              <a:rPr lang="en-US" dirty="0"/>
              <a:t>You might miss Java…</a:t>
            </a:r>
          </a:p>
          <a:p>
            <a:pPr lvl="1"/>
            <a:r>
              <a:rPr lang="en-US" dirty="0"/>
              <a:t>We just ask you to keep your heart open </a:t>
            </a:r>
          </a:p>
          <a:p>
            <a:pPr lvl="1"/>
            <a:r>
              <a:rPr lang="en-US" dirty="0"/>
              <a:t>Something unexpected might pique your interest!</a:t>
            </a:r>
          </a:p>
        </p:txBody>
      </p:sp>
      <p:sp>
        <p:nvSpPr>
          <p:cNvPr id="4" name="Slide Number Placeholder 3">
            <a:extLst>
              <a:ext uri="{FF2B5EF4-FFF2-40B4-BE49-F238E27FC236}">
                <a16:creationId xmlns:a16="http://schemas.microsoft.com/office/drawing/2014/main" id="{5FB5CD0D-6DB9-8F4E-A3DD-A3CD807C8C05}"/>
              </a:ext>
            </a:extLst>
          </p:cNvPr>
          <p:cNvSpPr>
            <a:spLocks noGrp="1"/>
          </p:cNvSpPr>
          <p:nvPr>
            <p:ph type="sldNum" sz="quarter" idx="10"/>
          </p:nvPr>
        </p:nvSpPr>
        <p:spPr/>
        <p:txBody>
          <a:bodyPr/>
          <a:lstStyle/>
          <a:p>
            <a:fld id="{7CBE8339-D2AD-46DC-A898-FD1E949067F0}" type="slidenum">
              <a:rPr lang="en-US" smtClean="0"/>
              <a:pPr/>
              <a:t>10</a:t>
            </a:fld>
            <a:endParaRPr lang="en-US" dirty="0"/>
          </a:p>
        </p:txBody>
      </p:sp>
    </p:spTree>
    <p:extLst>
      <p:ext uri="{BB962C8B-B14F-4D97-AF65-F5344CB8AC3E}">
        <p14:creationId xmlns:p14="http://schemas.microsoft.com/office/powerpoint/2010/main" val="372261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9CF1-E538-D04F-ABE5-10408E468C17}"/>
              </a:ext>
            </a:extLst>
          </p:cNvPr>
          <p:cNvSpPr>
            <a:spLocks noGrp="1"/>
          </p:cNvSpPr>
          <p:nvPr>
            <p:ph type="title"/>
          </p:nvPr>
        </p:nvSpPr>
        <p:spPr>
          <a:xfrm>
            <a:off x="357018" y="435678"/>
            <a:ext cx="8405982" cy="762000"/>
          </a:xfrm>
        </p:spPr>
        <p:txBody>
          <a:bodyPr wrap="square" anchor="ctr">
            <a:normAutofit/>
          </a:bodyPr>
          <a:lstStyle/>
          <a:p>
            <a:r>
              <a:rPr lang="en-US" dirty="0"/>
              <a:t>Remodeling</a:t>
            </a:r>
          </a:p>
        </p:txBody>
      </p:sp>
      <p:sp>
        <p:nvSpPr>
          <p:cNvPr id="10" name="Content Placeholder 2">
            <a:extLst>
              <a:ext uri="{FF2B5EF4-FFF2-40B4-BE49-F238E27FC236}">
                <a16:creationId xmlns:a16="http://schemas.microsoft.com/office/drawing/2014/main" id="{FD8C299F-D92C-4611-8FC8-CBF7B803133C}"/>
              </a:ext>
            </a:extLst>
          </p:cNvPr>
          <p:cNvSpPr>
            <a:spLocks noGrp="1"/>
          </p:cNvSpPr>
          <p:nvPr>
            <p:ph idx="1"/>
          </p:nvPr>
        </p:nvSpPr>
        <p:spPr>
          <a:xfrm>
            <a:off x="357018" y="1362075"/>
            <a:ext cx="4114800" cy="4972050"/>
          </a:xfrm>
        </p:spPr>
        <p:txBody>
          <a:bodyPr/>
          <a:lstStyle/>
          <a:p>
            <a:r>
              <a:rPr lang="en-US" dirty="0"/>
              <a:t>This house doesn’t work for everyone!</a:t>
            </a:r>
          </a:p>
          <a:p>
            <a:pPr lvl="1"/>
            <a:r>
              <a:rPr lang="en-US" dirty="0"/>
              <a:t>Accessibility issues</a:t>
            </a:r>
          </a:p>
          <a:p>
            <a:pPr lvl="1"/>
            <a:r>
              <a:rPr lang="en-US" dirty="0"/>
              <a:t>Obsolete priorities</a:t>
            </a:r>
          </a:p>
          <a:p>
            <a:pPr lvl="1"/>
            <a:r>
              <a:rPr lang="en-US" dirty="0"/>
              <a:t>Little regard for welfare</a:t>
            </a:r>
          </a:p>
          <a:p>
            <a:pPr lvl="1"/>
            <a:r>
              <a:rPr lang="en-US" dirty="0"/>
              <a:t>Much, much more</a:t>
            </a:r>
          </a:p>
        </p:txBody>
      </p:sp>
      <p:sp>
        <p:nvSpPr>
          <p:cNvPr id="4" name="Slide Number Placeholder 3">
            <a:extLst>
              <a:ext uri="{FF2B5EF4-FFF2-40B4-BE49-F238E27FC236}">
                <a16:creationId xmlns:a16="http://schemas.microsoft.com/office/drawing/2014/main" id="{BF116D9F-6D12-DD4B-BB70-2BEDF9B9DAA7}"/>
              </a:ext>
            </a:extLst>
          </p:cNvPr>
          <p:cNvSpPr>
            <a:spLocks noGrp="1"/>
          </p:cNvSpPr>
          <p:nvPr>
            <p:ph type="sldNum" sz="quarter" idx="10"/>
          </p:nvPr>
        </p:nvSpPr>
        <p:spPr>
          <a:xfrm>
            <a:off x="8534400" y="6492240"/>
            <a:ext cx="609600" cy="365125"/>
          </a:xfrm>
        </p:spPr>
        <p:txBody>
          <a:bodyPr anchor="ctr">
            <a:normAutofit/>
          </a:bodyPr>
          <a:lstStyle/>
          <a:p>
            <a:pPr>
              <a:spcAft>
                <a:spcPts val="600"/>
              </a:spcAft>
            </a:pPr>
            <a:fld id="{7CBE8339-D2AD-46DC-A898-FD1E949067F0}" type="slidenum">
              <a:rPr lang="en-US" smtClean="0"/>
              <a:pPr>
                <a:spcAft>
                  <a:spcPts val="600"/>
                </a:spcAft>
              </a:pPr>
              <a:t>11</a:t>
            </a:fld>
            <a:endParaRPr lang="en-US"/>
          </a:p>
        </p:txBody>
      </p:sp>
      <p:pic>
        <p:nvPicPr>
          <p:cNvPr id="5" name="Picture 2">
            <a:extLst>
              <a:ext uri="{FF2B5EF4-FFF2-40B4-BE49-F238E27FC236}">
                <a16:creationId xmlns:a16="http://schemas.microsoft.com/office/drawing/2014/main" id="{A0AA91B6-D35E-D44C-BC65-49F19976E5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8200" y="1957662"/>
            <a:ext cx="4114800" cy="3780876"/>
          </a:xfrm>
          <a:prstGeom prst="rect">
            <a:avLst/>
          </a:prstGeom>
          <a:solidFill>
            <a:srgbClr val="FFFFFF"/>
          </a:solidFill>
        </p:spPr>
      </p:pic>
    </p:spTree>
    <p:extLst>
      <p:ext uri="{BB962C8B-B14F-4D97-AF65-F5344CB8AC3E}">
        <p14:creationId xmlns:p14="http://schemas.microsoft.com/office/powerpoint/2010/main" val="3998120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E40-1A8E-3441-9252-179F9BB78735}"/>
              </a:ext>
            </a:extLst>
          </p:cNvPr>
          <p:cNvSpPr>
            <a:spLocks noGrp="1"/>
          </p:cNvSpPr>
          <p:nvPr>
            <p:ph type="title"/>
          </p:nvPr>
        </p:nvSpPr>
        <p:spPr>
          <a:xfrm>
            <a:off x="341172" y="1050925"/>
            <a:ext cx="8461656" cy="4114800"/>
          </a:xfrm>
        </p:spPr>
        <p:txBody>
          <a:bodyPr/>
          <a:lstStyle/>
          <a:p>
            <a:r>
              <a:rPr lang="en-US" sz="3600" dirty="0"/>
              <a:t>“More and more, the oppressors are using science and technology as unquestionably powerful instruments for their purpose, the maintenance of the oppressive order thorough manipulation and repression”</a:t>
            </a:r>
            <a:br>
              <a:rPr lang="en-US" sz="3600" dirty="0"/>
            </a:br>
            <a:r>
              <a:rPr lang="en-US" sz="3600" dirty="0"/>
              <a:t>						</a:t>
            </a:r>
            <a:r>
              <a:rPr lang="en-US" sz="2800" i="1" dirty="0"/>
              <a:t>Paulo Freire, 1970</a:t>
            </a:r>
            <a:endParaRPr lang="en-US" sz="2800" dirty="0"/>
          </a:p>
        </p:txBody>
      </p:sp>
      <p:sp>
        <p:nvSpPr>
          <p:cNvPr id="3" name="Slide Number Placeholder 2">
            <a:extLst>
              <a:ext uri="{FF2B5EF4-FFF2-40B4-BE49-F238E27FC236}">
                <a16:creationId xmlns:a16="http://schemas.microsoft.com/office/drawing/2014/main" id="{BDC1F2FE-7F0C-5542-932F-D94A6C496780}"/>
              </a:ext>
            </a:extLst>
          </p:cNvPr>
          <p:cNvSpPr>
            <a:spLocks noGrp="1"/>
          </p:cNvSpPr>
          <p:nvPr>
            <p:ph type="sldNum" sz="quarter" idx="10"/>
          </p:nvPr>
        </p:nvSpPr>
        <p:spPr/>
        <p:txBody>
          <a:bodyPr/>
          <a:lstStyle/>
          <a:p>
            <a:fld id="{7CBE8339-D2AD-46DC-A898-FD1E949067F0}" type="slidenum">
              <a:rPr lang="en-US" smtClean="0"/>
              <a:pPr/>
              <a:t>12</a:t>
            </a:fld>
            <a:endParaRPr lang="en-US" dirty="0"/>
          </a:p>
        </p:txBody>
      </p:sp>
    </p:spTree>
    <p:extLst>
      <p:ext uri="{BB962C8B-B14F-4D97-AF65-F5344CB8AC3E}">
        <p14:creationId xmlns:p14="http://schemas.microsoft.com/office/powerpoint/2010/main" val="364064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9CF1-E538-D04F-ABE5-10408E468C17}"/>
              </a:ext>
            </a:extLst>
          </p:cNvPr>
          <p:cNvSpPr>
            <a:spLocks noGrp="1"/>
          </p:cNvSpPr>
          <p:nvPr>
            <p:ph type="title"/>
          </p:nvPr>
        </p:nvSpPr>
        <p:spPr>
          <a:xfrm>
            <a:off x="357018" y="435678"/>
            <a:ext cx="8405982" cy="762000"/>
          </a:xfrm>
        </p:spPr>
        <p:txBody>
          <a:bodyPr wrap="square" anchor="ctr">
            <a:normAutofit/>
          </a:bodyPr>
          <a:lstStyle/>
          <a:p>
            <a:r>
              <a:rPr lang="en-US" dirty="0"/>
              <a:t>Remodeling, and you</a:t>
            </a:r>
          </a:p>
        </p:txBody>
      </p:sp>
      <p:sp>
        <p:nvSpPr>
          <p:cNvPr id="10" name="Content Placeholder 2">
            <a:extLst>
              <a:ext uri="{FF2B5EF4-FFF2-40B4-BE49-F238E27FC236}">
                <a16:creationId xmlns:a16="http://schemas.microsoft.com/office/drawing/2014/main" id="{FD8C299F-D92C-4611-8FC8-CBF7B803133C}"/>
              </a:ext>
            </a:extLst>
          </p:cNvPr>
          <p:cNvSpPr>
            <a:spLocks noGrp="1"/>
          </p:cNvSpPr>
          <p:nvPr>
            <p:ph idx="1"/>
          </p:nvPr>
        </p:nvSpPr>
        <p:spPr>
          <a:xfrm>
            <a:off x="357018" y="1362075"/>
            <a:ext cx="4443582" cy="4972050"/>
          </a:xfrm>
        </p:spPr>
        <p:txBody>
          <a:bodyPr/>
          <a:lstStyle/>
          <a:p>
            <a:r>
              <a:rPr lang="en-US" dirty="0"/>
              <a:t>Things </a:t>
            </a:r>
            <a:r>
              <a:rPr lang="en-US" i="1" dirty="0"/>
              <a:t>need</a:t>
            </a:r>
            <a:r>
              <a:rPr lang="en-US" dirty="0"/>
              <a:t> to be fixed!</a:t>
            </a:r>
          </a:p>
          <a:p>
            <a:r>
              <a:rPr lang="en-US" dirty="0"/>
              <a:t>Understand the foundation before you start hammering!</a:t>
            </a:r>
          </a:p>
          <a:p>
            <a:r>
              <a:rPr lang="en-US" dirty="0"/>
              <a:t>Technical know-how and socio-technical understanding together!</a:t>
            </a:r>
          </a:p>
        </p:txBody>
      </p:sp>
      <p:sp>
        <p:nvSpPr>
          <p:cNvPr id="4" name="Slide Number Placeholder 3">
            <a:extLst>
              <a:ext uri="{FF2B5EF4-FFF2-40B4-BE49-F238E27FC236}">
                <a16:creationId xmlns:a16="http://schemas.microsoft.com/office/drawing/2014/main" id="{BF116D9F-6D12-DD4B-BB70-2BEDF9B9DAA7}"/>
              </a:ext>
            </a:extLst>
          </p:cNvPr>
          <p:cNvSpPr>
            <a:spLocks noGrp="1"/>
          </p:cNvSpPr>
          <p:nvPr>
            <p:ph type="sldNum" sz="quarter" idx="10"/>
          </p:nvPr>
        </p:nvSpPr>
        <p:spPr>
          <a:xfrm>
            <a:off x="8534400" y="6492240"/>
            <a:ext cx="609600" cy="365125"/>
          </a:xfrm>
        </p:spPr>
        <p:txBody>
          <a:bodyPr anchor="ctr">
            <a:normAutofit/>
          </a:bodyPr>
          <a:lstStyle/>
          <a:p>
            <a:pPr>
              <a:spcAft>
                <a:spcPts val="600"/>
              </a:spcAft>
            </a:pPr>
            <a:fld id="{7CBE8339-D2AD-46DC-A898-FD1E949067F0}" type="slidenum">
              <a:rPr lang="en-US" smtClean="0"/>
              <a:pPr>
                <a:spcAft>
                  <a:spcPts val="600"/>
                </a:spcAft>
              </a:pPr>
              <a:t>13</a:t>
            </a:fld>
            <a:endParaRPr lang="en-US"/>
          </a:p>
        </p:txBody>
      </p:sp>
      <p:pic>
        <p:nvPicPr>
          <p:cNvPr id="5" name="Picture 2">
            <a:extLst>
              <a:ext uri="{FF2B5EF4-FFF2-40B4-BE49-F238E27FC236}">
                <a16:creationId xmlns:a16="http://schemas.microsoft.com/office/drawing/2014/main" id="{A0AA91B6-D35E-D44C-BC65-49F19976E5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8200" y="1957662"/>
            <a:ext cx="4114800" cy="3780876"/>
          </a:xfrm>
          <a:prstGeom prst="rect">
            <a:avLst/>
          </a:prstGeom>
          <a:solidFill>
            <a:srgbClr val="FFFFFF"/>
          </a:solidFill>
        </p:spPr>
      </p:pic>
    </p:spTree>
    <p:extLst>
      <p:ext uri="{BB962C8B-B14F-4D97-AF65-F5344CB8AC3E}">
        <p14:creationId xmlns:p14="http://schemas.microsoft.com/office/powerpoint/2010/main" val="420099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993-F0F2-6744-8021-2F087D6B2E24}"/>
              </a:ext>
            </a:extLst>
          </p:cNvPr>
          <p:cNvSpPr>
            <a:spLocks noGrp="1"/>
          </p:cNvSpPr>
          <p:nvPr>
            <p:ph type="title"/>
          </p:nvPr>
        </p:nvSpPr>
        <p:spPr/>
        <p:txBody>
          <a:bodyPr/>
          <a:lstStyle/>
          <a:p>
            <a:r>
              <a:rPr lang="en-US" dirty="0"/>
              <a:t>A loving disclaimer</a:t>
            </a:r>
          </a:p>
        </p:txBody>
      </p:sp>
      <p:sp>
        <p:nvSpPr>
          <p:cNvPr id="3" name="Content Placeholder 2">
            <a:extLst>
              <a:ext uri="{FF2B5EF4-FFF2-40B4-BE49-F238E27FC236}">
                <a16:creationId xmlns:a16="http://schemas.microsoft.com/office/drawing/2014/main" id="{E2096EEF-689F-0049-9664-590545694F46}"/>
              </a:ext>
            </a:extLst>
          </p:cNvPr>
          <p:cNvSpPr>
            <a:spLocks noGrp="1"/>
          </p:cNvSpPr>
          <p:nvPr>
            <p:ph idx="1"/>
          </p:nvPr>
        </p:nvSpPr>
        <p:spPr/>
        <p:txBody>
          <a:bodyPr/>
          <a:lstStyle/>
          <a:p>
            <a:r>
              <a:rPr lang="en-US" dirty="0"/>
              <a:t>It’s summer!</a:t>
            </a:r>
          </a:p>
          <a:p>
            <a:r>
              <a:rPr lang="en-US" dirty="0"/>
              <a:t>I’m a grad student!</a:t>
            </a:r>
          </a:p>
          <a:p>
            <a:r>
              <a:rPr lang="en-US" dirty="0"/>
              <a:t>I wanted to try something new!</a:t>
            </a:r>
          </a:p>
          <a:p>
            <a:pPr marL="0" indent="0">
              <a:buNone/>
            </a:pPr>
            <a:endParaRPr lang="en-US" dirty="0"/>
          </a:p>
          <a:p>
            <a:r>
              <a:rPr lang="en-US" b="1" dirty="0"/>
              <a:t>This is going to be different!</a:t>
            </a:r>
            <a:endParaRPr lang="en-US" dirty="0"/>
          </a:p>
          <a:p>
            <a:pPr lvl="1"/>
            <a:r>
              <a:rPr lang="en-US" dirty="0"/>
              <a:t>Come to my OH/send email if this isn’t working.</a:t>
            </a:r>
          </a:p>
          <a:p>
            <a:r>
              <a:rPr lang="en-US" dirty="0"/>
              <a:t>More than anything, we want you to feel…</a:t>
            </a:r>
          </a:p>
          <a:p>
            <a:pPr lvl="1"/>
            <a:r>
              <a:rPr lang="en-US" dirty="0"/>
              <a:t>Comfortable and welcome in this space</a:t>
            </a:r>
          </a:p>
          <a:p>
            <a:pPr lvl="1"/>
            <a:r>
              <a:rPr lang="en-US" dirty="0"/>
              <a:t>Able to learn and succeed in this course</a:t>
            </a:r>
          </a:p>
          <a:p>
            <a:pPr lvl="1"/>
            <a:r>
              <a:rPr lang="en-US" dirty="0"/>
              <a:t>Comfortable reaching out if you’d like change</a:t>
            </a:r>
          </a:p>
          <a:p>
            <a:endParaRPr lang="en-US" dirty="0"/>
          </a:p>
        </p:txBody>
      </p:sp>
      <p:sp>
        <p:nvSpPr>
          <p:cNvPr id="4" name="Slide Number Placeholder 3">
            <a:extLst>
              <a:ext uri="{FF2B5EF4-FFF2-40B4-BE49-F238E27FC236}">
                <a16:creationId xmlns:a16="http://schemas.microsoft.com/office/drawing/2014/main" id="{76AE894B-886D-D54C-BD2B-83E54C3DC070}"/>
              </a:ext>
            </a:extLst>
          </p:cNvPr>
          <p:cNvSpPr>
            <a:spLocks noGrp="1"/>
          </p:cNvSpPr>
          <p:nvPr>
            <p:ph type="sldNum" sz="quarter" idx="10"/>
          </p:nvPr>
        </p:nvSpPr>
        <p:spPr/>
        <p:txBody>
          <a:bodyPr/>
          <a:lstStyle/>
          <a:p>
            <a:fld id="{7CBE8339-D2AD-46DC-A898-FD1E949067F0}" type="slidenum">
              <a:rPr lang="en-US" smtClean="0"/>
              <a:pPr/>
              <a:t>14</a:t>
            </a:fld>
            <a:endParaRPr lang="en-US" dirty="0"/>
          </a:p>
        </p:txBody>
      </p:sp>
    </p:spTree>
    <p:extLst>
      <p:ext uri="{BB962C8B-B14F-4D97-AF65-F5344CB8AC3E}">
        <p14:creationId xmlns:p14="http://schemas.microsoft.com/office/powerpoint/2010/main" val="415565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1C26-943A-2F48-A426-F5FEA33EE0AC}"/>
              </a:ext>
            </a:extLst>
          </p:cNvPr>
          <p:cNvSpPr>
            <a:spLocks noGrp="1"/>
          </p:cNvSpPr>
          <p:nvPr>
            <p:ph type="title"/>
          </p:nvPr>
        </p:nvSpPr>
        <p:spPr>
          <a:xfrm>
            <a:off x="357018" y="435678"/>
            <a:ext cx="8405982" cy="762000"/>
          </a:xfrm>
        </p:spPr>
        <p:txBody>
          <a:bodyPr wrap="square" anchor="ctr">
            <a:normAutofit/>
          </a:bodyPr>
          <a:lstStyle/>
          <a:p>
            <a:r>
              <a:rPr lang="en-US" dirty="0"/>
              <a:t>Course Overview</a:t>
            </a:r>
          </a:p>
        </p:txBody>
      </p:sp>
      <p:pic>
        <p:nvPicPr>
          <p:cNvPr id="1032" name="Picture 8">
            <a:extLst>
              <a:ext uri="{FF2B5EF4-FFF2-40B4-BE49-F238E27FC236}">
                <a16:creationId xmlns:a16="http://schemas.microsoft.com/office/drawing/2014/main" id="{2753E895-7B5A-C543-80AE-2C1B397BAF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8124" y="1362075"/>
            <a:ext cx="5963626" cy="4972050"/>
          </a:xfrm>
          <a:prstGeom prst="rect">
            <a:avLst/>
          </a:prstGeom>
          <a:solidFill>
            <a:srgbClr val="FFFFFF"/>
          </a:solidFill>
        </p:spPr>
      </p:pic>
      <p:sp>
        <p:nvSpPr>
          <p:cNvPr id="4" name="Slide Number Placeholder 3">
            <a:extLst>
              <a:ext uri="{FF2B5EF4-FFF2-40B4-BE49-F238E27FC236}">
                <a16:creationId xmlns:a16="http://schemas.microsoft.com/office/drawing/2014/main" id="{3DC4F0C1-ED18-0748-9E37-996C97D85F39}"/>
              </a:ext>
            </a:extLst>
          </p:cNvPr>
          <p:cNvSpPr>
            <a:spLocks noGrp="1"/>
          </p:cNvSpPr>
          <p:nvPr>
            <p:ph type="sldNum" sz="quarter" idx="10"/>
          </p:nvPr>
        </p:nvSpPr>
        <p:spPr>
          <a:xfrm>
            <a:off x="8534400" y="6492240"/>
            <a:ext cx="609600" cy="365125"/>
          </a:xfrm>
        </p:spPr>
        <p:txBody>
          <a:bodyPr anchor="ctr">
            <a:normAutofit/>
          </a:bodyPr>
          <a:lstStyle/>
          <a:p>
            <a:pPr>
              <a:spcAft>
                <a:spcPts val="600"/>
              </a:spcAft>
            </a:pPr>
            <a:fld id="{7CBE8339-D2AD-46DC-A898-FD1E949067F0}" type="slidenum">
              <a:rPr lang="en-US" smtClean="0"/>
              <a:pPr>
                <a:spcAft>
                  <a:spcPts val="600"/>
                </a:spcAft>
              </a:pPr>
              <a:t>15</a:t>
            </a:fld>
            <a:endParaRPr lang="en-US"/>
          </a:p>
        </p:txBody>
      </p:sp>
    </p:spTree>
    <p:extLst>
      <p:ext uri="{BB962C8B-B14F-4D97-AF65-F5344CB8AC3E}">
        <p14:creationId xmlns:p14="http://schemas.microsoft.com/office/powerpoint/2010/main" val="364627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2364-D1E1-214E-9082-8014126561F6}"/>
              </a:ext>
            </a:extLst>
          </p:cNvPr>
          <p:cNvSpPr>
            <a:spLocks noGrp="1"/>
          </p:cNvSpPr>
          <p:nvPr>
            <p:ph type="title"/>
          </p:nvPr>
        </p:nvSpPr>
        <p:spPr/>
        <p:txBody>
          <a:bodyPr/>
          <a:lstStyle/>
          <a:p>
            <a:r>
              <a:rPr lang="en-US" dirty="0"/>
              <a:t>Goals for this course</a:t>
            </a:r>
          </a:p>
        </p:txBody>
      </p:sp>
      <p:sp>
        <p:nvSpPr>
          <p:cNvPr id="3" name="Content Placeholder 2">
            <a:extLst>
              <a:ext uri="{FF2B5EF4-FFF2-40B4-BE49-F238E27FC236}">
                <a16:creationId xmlns:a16="http://schemas.microsoft.com/office/drawing/2014/main" id="{9C4CBC8C-255C-3544-AD45-D7C2EC33ED17}"/>
              </a:ext>
            </a:extLst>
          </p:cNvPr>
          <p:cNvSpPr>
            <a:spLocks noGrp="1"/>
          </p:cNvSpPr>
          <p:nvPr>
            <p:ph idx="1"/>
          </p:nvPr>
        </p:nvSpPr>
        <p:spPr/>
        <p:txBody>
          <a:bodyPr/>
          <a:lstStyle/>
          <a:p>
            <a:r>
              <a:rPr lang="en-US" dirty="0"/>
              <a:t>Learn how computers work!</a:t>
            </a:r>
          </a:p>
          <a:p>
            <a:pPr lvl="1"/>
            <a:r>
              <a:rPr lang="en-US" dirty="0"/>
              <a:t>(With some necessary cuts, we only have 8 weeks)</a:t>
            </a:r>
          </a:p>
          <a:p>
            <a:r>
              <a:rPr lang="en-US" dirty="0"/>
              <a:t>Learn why they were designed to work that way</a:t>
            </a:r>
          </a:p>
          <a:p>
            <a:pPr lvl="1"/>
            <a:r>
              <a:rPr lang="en-US" dirty="0"/>
              <a:t>Computers didn’t come out of nothing, they were built!</a:t>
            </a:r>
          </a:p>
          <a:p>
            <a:r>
              <a:rPr lang="en-US" dirty="0"/>
              <a:t>Learn about CS from an ideological perspective</a:t>
            </a:r>
          </a:p>
          <a:p>
            <a:pPr lvl="1"/>
            <a:r>
              <a:rPr lang="en-US" dirty="0"/>
              <a:t>The values encoded in systems stuck around!</a:t>
            </a:r>
          </a:p>
          <a:p>
            <a:pPr lvl="1"/>
            <a:r>
              <a:rPr lang="en-US" dirty="0"/>
              <a:t>We’ll connect to some modern incarnations</a:t>
            </a:r>
          </a:p>
          <a:p>
            <a:endParaRPr lang="en-US" dirty="0"/>
          </a:p>
        </p:txBody>
      </p:sp>
      <p:sp>
        <p:nvSpPr>
          <p:cNvPr id="4" name="Slide Number Placeholder 3">
            <a:extLst>
              <a:ext uri="{FF2B5EF4-FFF2-40B4-BE49-F238E27FC236}">
                <a16:creationId xmlns:a16="http://schemas.microsoft.com/office/drawing/2014/main" id="{2751C40F-AECF-5F44-B85B-78C08F130D30}"/>
              </a:ext>
            </a:extLst>
          </p:cNvPr>
          <p:cNvSpPr>
            <a:spLocks noGrp="1"/>
          </p:cNvSpPr>
          <p:nvPr>
            <p:ph type="sldNum" sz="quarter" idx="10"/>
          </p:nvPr>
        </p:nvSpPr>
        <p:spPr/>
        <p:txBody>
          <a:bodyPr/>
          <a:lstStyle/>
          <a:p>
            <a:fld id="{7CBE8339-D2AD-46DC-A898-FD1E949067F0}" type="slidenum">
              <a:rPr lang="en-US" smtClean="0"/>
              <a:pPr/>
              <a:t>16</a:t>
            </a:fld>
            <a:endParaRPr lang="en-US" dirty="0"/>
          </a:p>
        </p:txBody>
      </p:sp>
    </p:spTree>
    <p:extLst>
      <p:ext uri="{BB962C8B-B14F-4D97-AF65-F5344CB8AC3E}">
        <p14:creationId xmlns:p14="http://schemas.microsoft.com/office/powerpoint/2010/main" val="227775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lstStyle/>
          <a:p>
            <a:r>
              <a:rPr lang="en-US" dirty="0"/>
              <a:t>Course Introduction</a:t>
            </a:r>
          </a:p>
          <a:p>
            <a:r>
              <a:rPr lang="en-US" b="1" dirty="0">
                <a:solidFill>
                  <a:srgbClr val="4B2A85"/>
                </a:solidFill>
              </a:rPr>
              <a:t>Course Policies</a:t>
            </a:r>
          </a:p>
          <a:p>
            <a:pPr lvl="1"/>
            <a:r>
              <a:rPr lang="en-US" dirty="0">
                <a:hlinkClick r:id="rId2"/>
              </a:rPr>
              <a:t>https://</a:t>
            </a:r>
            <a:r>
              <a:rPr lang="en-US" dirty="0" err="1">
                <a:hlinkClick r:id="rId2"/>
              </a:rPr>
              <a:t>cs.uw.edu</a:t>
            </a:r>
            <a:r>
              <a:rPr lang="en-US" dirty="0">
                <a:hlinkClick r:id="rId2"/>
              </a:rPr>
              <a:t>/351/syllabus</a:t>
            </a:r>
            <a:endParaRPr lang="en-US" dirty="0"/>
          </a:p>
          <a:p>
            <a:r>
              <a:rPr lang="en-US" dirty="0"/>
              <a:t>Binary</a:t>
            </a:r>
          </a:p>
        </p:txBody>
      </p:sp>
      <p:sp>
        <p:nvSpPr>
          <p:cNvPr id="4" name="Slide Number Placeholder 3"/>
          <p:cNvSpPr>
            <a:spLocks noGrp="1"/>
          </p:cNvSpPr>
          <p:nvPr>
            <p:ph type="sldNum" sz="quarter" idx="10"/>
          </p:nvPr>
        </p:nvSpPr>
        <p:spPr/>
        <p:txBody>
          <a:bodyPr/>
          <a:lstStyle/>
          <a:p>
            <a:fld id="{7CBE8339-D2AD-46DC-A898-FD1E949067F0}" type="slidenum">
              <a:rPr lang="en-US" smtClean="0"/>
              <a:pPr/>
              <a:t>17</a:t>
            </a:fld>
            <a:endParaRPr lang="en-US" dirty="0"/>
          </a:p>
        </p:txBody>
      </p:sp>
    </p:spTree>
    <p:extLst>
      <p:ext uri="{BB962C8B-B14F-4D97-AF65-F5344CB8AC3E}">
        <p14:creationId xmlns:p14="http://schemas.microsoft.com/office/powerpoint/2010/main" val="6967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Bookmarks</a:t>
            </a:r>
          </a:p>
        </p:txBody>
      </p:sp>
      <p:sp>
        <p:nvSpPr>
          <p:cNvPr id="3" name="Content Placeholder 2"/>
          <p:cNvSpPr>
            <a:spLocks noGrp="1"/>
          </p:cNvSpPr>
          <p:nvPr>
            <p:ph idx="1"/>
          </p:nvPr>
        </p:nvSpPr>
        <p:spPr>
          <a:xfrm>
            <a:off x="396875" y="1169571"/>
            <a:ext cx="8366125" cy="4972050"/>
          </a:xfrm>
        </p:spPr>
        <p:txBody>
          <a:bodyPr>
            <a:noAutofit/>
          </a:bodyPr>
          <a:lstStyle/>
          <a:p>
            <a:r>
              <a:rPr lang="en-US" dirty="0"/>
              <a:t>Website:  </a:t>
            </a:r>
            <a:r>
              <a:rPr lang="en-US" sz="2000" dirty="0">
                <a:hlinkClick r:id="rId2"/>
              </a:rPr>
              <a:t>https://</a:t>
            </a:r>
            <a:r>
              <a:rPr lang="en-US" sz="2000" dirty="0" err="1">
                <a:hlinkClick r:id="rId2"/>
              </a:rPr>
              <a:t>cs.uw.edu</a:t>
            </a:r>
            <a:r>
              <a:rPr lang="en-US" sz="2000" dirty="0">
                <a:hlinkClick r:id="rId2"/>
              </a:rPr>
              <a:t>/351</a:t>
            </a:r>
            <a:endParaRPr lang="en-US" sz="2000" dirty="0"/>
          </a:p>
          <a:p>
            <a:pPr lvl="1"/>
            <a:r>
              <a:rPr lang="en-GB" dirty="0"/>
              <a:t>Schedule, policies, materials, videos, assignments, etc.</a:t>
            </a:r>
          </a:p>
          <a:p>
            <a:r>
              <a:rPr lang="en-GB" dirty="0"/>
              <a:t>Discussion on </a:t>
            </a:r>
            <a:r>
              <a:rPr lang="en-GB" dirty="0" err="1"/>
              <a:t>EdStem</a:t>
            </a:r>
            <a:r>
              <a:rPr lang="en-GB" dirty="0"/>
              <a:t> (link on course page)</a:t>
            </a:r>
          </a:p>
          <a:p>
            <a:pPr lvl="1"/>
            <a:r>
              <a:rPr lang="en-GB" dirty="0"/>
              <a:t>Announcements here!</a:t>
            </a:r>
          </a:p>
          <a:p>
            <a:pPr lvl="1"/>
            <a:r>
              <a:rPr lang="en-GB" dirty="0"/>
              <a:t>Ask and answer questions!</a:t>
            </a:r>
          </a:p>
          <a:p>
            <a:r>
              <a:rPr lang="en-US" dirty="0"/>
              <a:t>Lessons on </a:t>
            </a:r>
            <a:r>
              <a:rPr lang="en-US" dirty="0" err="1"/>
              <a:t>EdStem</a:t>
            </a:r>
            <a:r>
              <a:rPr lang="en-US" dirty="0"/>
              <a:t> (link on course page)</a:t>
            </a:r>
          </a:p>
          <a:p>
            <a:pPr lvl="1"/>
            <a:r>
              <a:rPr lang="en-US" dirty="0"/>
              <a:t>Pre-lecture Readings, lecture questions, HW</a:t>
            </a:r>
          </a:p>
          <a:p>
            <a:r>
              <a:rPr lang="en-US" dirty="0" err="1"/>
              <a:t>Gradescope</a:t>
            </a:r>
            <a:r>
              <a:rPr lang="en-US" dirty="0"/>
              <a:t>: (link on course page)</a:t>
            </a:r>
          </a:p>
          <a:p>
            <a:pPr lvl="1"/>
            <a:r>
              <a:rPr lang="en-US" sz="2000" dirty="0"/>
              <a:t>Lab/Unit Summary submissions and grades</a:t>
            </a:r>
          </a:p>
          <a:p>
            <a:r>
              <a:rPr lang="en-US" dirty="0"/>
              <a:t>Canvas: (link on course page)</a:t>
            </a:r>
          </a:p>
          <a:p>
            <a:pPr lvl="1"/>
            <a:r>
              <a:rPr lang="en-US" dirty="0"/>
              <a:t>Calendar, grade book</a:t>
            </a:r>
          </a:p>
        </p:txBody>
      </p:sp>
      <p:sp>
        <p:nvSpPr>
          <p:cNvPr id="4" name="Slide Number Placeholder 3"/>
          <p:cNvSpPr>
            <a:spLocks noGrp="1"/>
          </p:cNvSpPr>
          <p:nvPr>
            <p:ph type="sldNum" sz="quarter" idx="10"/>
          </p:nvPr>
        </p:nvSpPr>
        <p:spPr/>
        <p:txBody>
          <a:bodyPr/>
          <a:lstStyle/>
          <a:p>
            <a:fld id="{7CBE8339-D2AD-46DC-A898-FD1E949067F0}" type="slidenum">
              <a:rPr lang="en-US" smtClean="0"/>
              <a:pPr/>
              <a:t>18</a:t>
            </a:fld>
            <a:endParaRPr lang="en-US" dirty="0"/>
          </a:p>
        </p:txBody>
      </p:sp>
    </p:spTree>
    <p:extLst>
      <p:ext uri="{BB962C8B-B14F-4D97-AF65-F5344CB8AC3E}">
        <p14:creationId xmlns:p14="http://schemas.microsoft.com/office/powerpoint/2010/main" val="3617225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Textbooks</a:t>
            </a:r>
          </a:p>
        </p:txBody>
      </p:sp>
      <p:sp>
        <p:nvSpPr>
          <p:cNvPr id="3" name="Content Placeholder 2"/>
          <p:cNvSpPr>
            <a:spLocks noGrp="1"/>
          </p:cNvSpPr>
          <p:nvPr>
            <p:ph idx="1"/>
          </p:nvPr>
        </p:nvSpPr>
        <p:spPr/>
        <p:txBody>
          <a:bodyPr/>
          <a:lstStyle/>
          <a:p>
            <a:r>
              <a:rPr lang="en-GB" i="1" dirty="0"/>
              <a:t>Computer Systems: A Programmer’s Perspective</a:t>
            </a:r>
          </a:p>
          <a:p>
            <a:pPr lvl="1"/>
            <a:r>
              <a:rPr lang="en-US" dirty="0"/>
              <a:t>Website:  </a:t>
            </a:r>
            <a:r>
              <a:rPr lang="en-GB" dirty="0">
                <a:hlinkClick r:id="rId4"/>
              </a:rPr>
              <a:t>http://csapp.cs.cmu.edu</a:t>
            </a:r>
            <a:endParaRPr lang="en-GB" dirty="0"/>
          </a:p>
          <a:p>
            <a:pPr lvl="1"/>
            <a:r>
              <a:rPr lang="en-GB" dirty="0"/>
              <a:t>Latest edition: (North American) </a:t>
            </a:r>
            <a:r>
              <a:rPr lang="en-GB" u="sng" dirty="0">
                <a:solidFill>
                  <a:srgbClr val="FF0000"/>
                </a:solidFill>
              </a:rPr>
              <a:t>3rd edition</a:t>
            </a:r>
          </a:p>
          <a:p>
            <a:pPr marL="1049401" lvl="2"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hlinkClick r:id="rId5"/>
              </a:rPr>
              <a:t>http://csapp.cs.cmu.edu/3e/changes3e.html</a:t>
            </a:r>
            <a:endParaRPr lang="en-GB" dirty="0"/>
          </a:p>
          <a:p>
            <a:pPr marL="1049401" lvl="2"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hlinkClick r:id="rId6"/>
              </a:rPr>
              <a:t>http://csapp.cs.cmu.edu/3e/errata.html</a:t>
            </a:r>
            <a:r>
              <a:rPr lang="en-GB" dirty="0"/>
              <a:t> </a:t>
            </a:r>
          </a:p>
          <a:p>
            <a:pPr marL="784225" lvl="1"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It’s a good, </a:t>
            </a:r>
            <a:r>
              <a:rPr lang="en-GB" i="1" dirty="0"/>
              <a:t>popular</a:t>
            </a:r>
            <a:r>
              <a:rPr lang="en-GB" dirty="0"/>
              <a:t>, systems book</a:t>
            </a:r>
          </a:p>
          <a:p>
            <a:pPr marL="1049401" lvl="2"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Recommended lecture readings on website</a:t>
            </a:r>
          </a:p>
          <a:p>
            <a:pPr marL="1049401" lvl="2"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Starkly lacking critical content</a:t>
            </a:r>
          </a:p>
          <a:p>
            <a:pPr marL="384175"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A good C book – any will do</a:t>
            </a:r>
          </a:p>
          <a:p>
            <a:pPr marL="784225" lvl="1"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i="1" dirty="0"/>
              <a:t>The C Programming Language</a:t>
            </a:r>
            <a:r>
              <a:rPr lang="en-GB" dirty="0"/>
              <a:t> (Kernighan, Ritchie)</a:t>
            </a:r>
          </a:p>
          <a:p>
            <a:pPr marL="784225" lvl="1"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a:p>
            <a:pPr marL="784225" lvl="1"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19</a:t>
            </a:fld>
            <a:endParaRPr lang="en-US" dirty="0"/>
          </a:p>
        </p:txBody>
      </p:sp>
      <p:pic>
        <p:nvPicPr>
          <p:cNvPr id="5" name="Picture 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543800" y="1981200"/>
            <a:ext cx="1515532" cy="1948542"/>
          </a:xfrm>
          <a:prstGeom prst="rect">
            <a:avLst/>
          </a:prstGeom>
        </p:spPr>
      </p:pic>
    </p:spTree>
    <p:extLst>
      <p:ext uri="{BB962C8B-B14F-4D97-AF65-F5344CB8AC3E}">
        <p14:creationId xmlns:p14="http://schemas.microsoft.com/office/powerpoint/2010/main" val="16522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Me</a:t>
            </a:r>
          </a:p>
        </p:txBody>
      </p:sp>
      <p:sp>
        <p:nvSpPr>
          <p:cNvPr id="3" name="Content Placeholder 2"/>
          <p:cNvSpPr>
            <a:spLocks noGrp="1"/>
          </p:cNvSpPr>
          <p:nvPr>
            <p:ph idx="1"/>
          </p:nvPr>
        </p:nvSpPr>
        <p:spPr>
          <a:xfrm>
            <a:off x="410127" y="1361661"/>
            <a:ext cx="8366125" cy="4972050"/>
          </a:xfrm>
          <a:ln>
            <a:noFill/>
          </a:ln>
        </p:spPr>
        <p:txBody>
          <a:bodyPr/>
          <a:lstStyle/>
          <a:p>
            <a:r>
              <a:rPr lang="en-US" dirty="0"/>
              <a:t>Call me Mara! I use they/them</a:t>
            </a:r>
          </a:p>
          <a:p>
            <a:pPr lvl="1"/>
            <a:r>
              <a:rPr lang="en-US" dirty="0"/>
              <a:t>(no Dr., Prof., just Mara please!)</a:t>
            </a:r>
          </a:p>
          <a:p>
            <a:pPr lvl="1"/>
            <a:r>
              <a:rPr lang="en-US" dirty="0"/>
              <a:t>Trans/non-binary/queer/neurodiverse, I don’t like boxes</a:t>
            </a:r>
          </a:p>
          <a:p>
            <a:r>
              <a:rPr lang="en-US" dirty="0"/>
              <a:t>PhD student, Amy Ko</a:t>
            </a:r>
          </a:p>
          <a:p>
            <a:r>
              <a:rPr lang="en-US" dirty="0"/>
              <a:t>Former/recovering computer architect</a:t>
            </a:r>
          </a:p>
          <a:p>
            <a:r>
              <a:rPr lang="en-US" dirty="0"/>
              <a:t>Currently working in computing education</a:t>
            </a:r>
          </a:p>
          <a:p>
            <a:r>
              <a:rPr lang="en-US" dirty="0"/>
              <a:t>Bikes, yoga, guitar, bird sounds, cat</a:t>
            </a:r>
          </a:p>
        </p:txBody>
      </p:sp>
      <p:sp>
        <p:nvSpPr>
          <p:cNvPr id="4" name="Slide Number Placeholder 3"/>
          <p:cNvSpPr>
            <a:spLocks noGrp="1"/>
          </p:cNvSpPr>
          <p:nvPr>
            <p:ph type="sldNum" sz="quarter" idx="10"/>
          </p:nvPr>
        </p:nvSpPr>
        <p:spPr/>
        <p:txBody>
          <a:bodyPr/>
          <a:lstStyle/>
          <a:p>
            <a:fld id="{7CBE8339-D2AD-46DC-A898-FD1E949067F0}" type="slidenum">
              <a:rPr lang="en-US" smtClean="0"/>
              <a:pPr/>
              <a:t>2</a:t>
            </a:fld>
            <a:endParaRPr lang="en-US"/>
          </a:p>
        </p:txBody>
      </p:sp>
      <p:pic>
        <p:nvPicPr>
          <p:cNvPr id="7" name="Picture 6">
            <a:extLst>
              <a:ext uri="{FF2B5EF4-FFF2-40B4-BE49-F238E27FC236}">
                <a16:creationId xmlns:a16="http://schemas.microsoft.com/office/drawing/2014/main" id="{E91A6AEB-7834-0E4C-B0F3-CDECB55E4EB8}"/>
              </a:ext>
            </a:extLst>
          </p:cNvPr>
          <p:cNvPicPr>
            <a:picLocks noChangeAspect="1"/>
          </p:cNvPicPr>
          <p:nvPr/>
        </p:nvPicPr>
        <p:blipFill>
          <a:blip r:embed="rId3"/>
          <a:stretch>
            <a:fillRect/>
          </a:stretch>
        </p:blipFill>
        <p:spPr>
          <a:xfrm>
            <a:off x="7315200" y="467847"/>
            <a:ext cx="1600200" cy="1600200"/>
          </a:xfrm>
          <a:prstGeom prst="rect">
            <a:avLst/>
          </a:prstGeom>
        </p:spPr>
      </p:pic>
      <p:pic>
        <p:nvPicPr>
          <p:cNvPr id="6" name="Picture 5">
            <a:extLst>
              <a:ext uri="{FF2B5EF4-FFF2-40B4-BE49-F238E27FC236}">
                <a16:creationId xmlns:a16="http://schemas.microsoft.com/office/drawing/2014/main" id="{54351B0C-9370-0944-AACE-C508ED91C9B0}"/>
              </a:ext>
            </a:extLst>
          </p:cNvPr>
          <p:cNvPicPr>
            <a:picLocks noChangeAspect="1"/>
          </p:cNvPicPr>
          <p:nvPr/>
        </p:nvPicPr>
        <p:blipFill rotWithShape="1">
          <a:blip r:embed="rId4"/>
          <a:srcRect t="28356" b="20141"/>
          <a:stretch/>
        </p:blipFill>
        <p:spPr>
          <a:xfrm>
            <a:off x="5635336" y="4767543"/>
            <a:ext cx="2933700" cy="2014584"/>
          </a:xfrm>
          <a:prstGeom prst="rect">
            <a:avLst/>
          </a:prstGeom>
        </p:spPr>
      </p:pic>
    </p:spTree>
    <p:extLst>
      <p:ext uri="{BB962C8B-B14F-4D97-AF65-F5344CB8AC3E}">
        <p14:creationId xmlns:p14="http://schemas.microsoft.com/office/powerpoint/2010/main" val="775678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Components:     </a:t>
            </a:r>
          </a:p>
        </p:txBody>
      </p:sp>
      <p:sp>
        <p:nvSpPr>
          <p:cNvPr id="3" name="Content Placeholder 2"/>
          <p:cNvSpPr>
            <a:spLocks noGrp="1"/>
          </p:cNvSpPr>
          <p:nvPr>
            <p:ph idx="1"/>
          </p:nvPr>
        </p:nvSpPr>
        <p:spPr/>
        <p:txBody>
          <a:bodyPr/>
          <a:lstStyle/>
          <a:p>
            <a:pPr marL="384175" indent="-384175" defTabSz="457200"/>
            <a:r>
              <a:rPr lang="en-GB" dirty="0"/>
              <a:t>Lectures (26)</a:t>
            </a:r>
          </a:p>
          <a:p>
            <a:pPr marL="690499" lvl="1" indent="-384175" defTabSz="457200"/>
            <a:r>
              <a:rPr lang="en-GB" dirty="0"/>
              <a:t>Via Ohyay, review concepts, discuss content</a:t>
            </a:r>
          </a:p>
          <a:p>
            <a:pPr marL="690499" lvl="1" indent="-384175" defTabSz="457200"/>
            <a:r>
              <a:rPr lang="en-GB" dirty="0"/>
              <a:t>Ideally slides posted before, recordings after</a:t>
            </a:r>
          </a:p>
          <a:p>
            <a:pPr marL="384175" indent="-384175" defTabSz="457200"/>
            <a:r>
              <a:rPr lang="en-GB" dirty="0"/>
              <a:t>Sections (9)</a:t>
            </a:r>
          </a:p>
          <a:p>
            <a:pPr marL="690499" lvl="1" indent="-384175" defTabSz="457200"/>
            <a:r>
              <a:rPr lang="en-GB" dirty="0"/>
              <a:t>Via Ohyay, short review then mainly group work</a:t>
            </a:r>
          </a:p>
          <a:p>
            <a:pPr marL="690499" lvl="1" indent="-384175" defTabSz="457200"/>
            <a:r>
              <a:rPr lang="en-GB" dirty="0"/>
              <a:t>Not recorded, but materials/helpful videos posted after</a:t>
            </a:r>
          </a:p>
          <a:p>
            <a:pPr marL="384175" indent="-384175" defTabSz="457200"/>
            <a:r>
              <a:rPr lang="en-US" dirty="0"/>
              <a:t>Office Hours</a:t>
            </a:r>
          </a:p>
          <a:p>
            <a:pPr marL="690499" lvl="1" indent="-384175" defTabSz="457200"/>
            <a:r>
              <a:rPr lang="en-US" dirty="0"/>
              <a:t>Via Ohyay, schedule on the course site. Not recorded.</a:t>
            </a:r>
          </a:p>
          <a:p>
            <a:pPr marL="690499" lvl="1" indent="-384175" defTabSz="457200"/>
            <a:r>
              <a:rPr lang="en-US" dirty="0"/>
              <a:t>Come ask questions! (course material or others)</a:t>
            </a:r>
          </a:p>
          <a:p>
            <a:pPr marL="690499" lvl="1" indent="-384175" defTabSz="457200"/>
            <a:r>
              <a:rPr lang="en-US" dirty="0"/>
              <a:t>We may add a queue, stay tuned</a:t>
            </a:r>
          </a:p>
          <a:p>
            <a:pPr marL="955675" lvl="2" indent="-384175" defTabSz="457200"/>
            <a:endParaRPr lang="en-GB"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20</a:t>
            </a:fld>
            <a:endParaRPr lang="en-US" dirty="0"/>
          </a:p>
        </p:txBody>
      </p:sp>
    </p:spTree>
    <p:extLst>
      <p:ext uri="{BB962C8B-B14F-4D97-AF65-F5344CB8AC3E}">
        <p14:creationId xmlns:p14="http://schemas.microsoft.com/office/powerpoint/2010/main" val="2824792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Components:     </a:t>
            </a:r>
          </a:p>
        </p:txBody>
      </p:sp>
      <p:sp>
        <p:nvSpPr>
          <p:cNvPr id="3" name="Content Placeholder 2"/>
          <p:cNvSpPr>
            <a:spLocks noGrp="1"/>
          </p:cNvSpPr>
          <p:nvPr>
            <p:ph idx="1"/>
          </p:nvPr>
        </p:nvSpPr>
        <p:spPr>
          <a:xfrm>
            <a:off x="396875" y="1197678"/>
            <a:ext cx="8366125" cy="4972050"/>
          </a:xfrm>
        </p:spPr>
        <p:txBody>
          <a:bodyPr/>
          <a:lstStyle/>
          <a:p>
            <a:pPr marL="384175" indent="-384175" defTabSz="457200"/>
            <a:r>
              <a:rPr lang="en-GB" dirty="0"/>
              <a:t>Pre-quarter and Mid-quarter surveys (on Canvas)</a:t>
            </a:r>
          </a:p>
          <a:p>
            <a:pPr marL="690499" lvl="1" indent="-384175" defTabSz="457200"/>
            <a:r>
              <a:rPr lang="en-GB" dirty="0"/>
              <a:t>Meant to check in and get to know you better</a:t>
            </a:r>
          </a:p>
          <a:p>
            <a:pPr marL="384175" indent="-384175" defTabSz="457200"/>
            <a:r>
              <a:rPr lang="en-GB" dirty="0"/>
              <a:t>Online Readings</a:t>
            </a:r>
          </a:p>
          <a:p>
            <a:pPr marL="690499" lvl="1" indent="-384175" defTabSz="457200"/>
            <a:r>
              <a:rPr lang="en-GB" dirty="0"/>
              <a:t>Before lecture</a:t>
            </a:r>
          </a:p>
          <a:p>
            <a:pPr marL="384175" indent="-384175" defTabSz="457200"/>
            <a:r>
              <a:rPr lang="en-GB" dirty="0"/>
              <a:t>Labs (6)</a:t>
            </a:r>
          </a:p>
          <a:p>
            <a:pPr marL="690499" lvl="1" indent="-384175" defTabSz="457200"/>
            <a:r>
              <a:rPr lang="en-GB" dirty="0"/>
              <a:t>In depth applications/investigations of course material</a:t>
            </a:r>
          </a:p>
          <a:p>
            <a:pPr marL="690499" lvl="1" indent="-384175" defTabSz="457200"/>
            <a:r>
              <a:rPr lang="en-GB" dirty="0"/>
              <a:t>Specs on website, submitted via </a:t>
            </a:r>
            <a:r>
              <a:rPr lang="en-GB" dirty="0" err="1"/>
              <a:t>Gradescope</a:t>
            </a:r>
            <a:endParaRPr lang="en-GB" dirty="0"/>
          </a:p>
          <a:p>
            <a:pPr marL="384175" indent="-384175" defTabSz="457200"/>
            <a:r>
              <a:rPr lang="en-GB" dirty="0"/>
              <a:t>Unit Summaries (3)</a:t>
            </a:r>
          </a:p>
          <a:p>
            <a:pPr marL="690499" lvl="1" indent="-384175" defTabSz="457200"/>
            <a:r>
              <a:rPr lang="en-GB" dirty="0"/>
              <a:t>We’ll talk more on Wednesday</a:t>
            </a:r>
          </a:p>
          <a:p>
            <a:pPr marL="384175" indent="-384175" defTabSz="457200"/>
            <a:r>
              <a:rPr lang="en-GB" dirty="0"/>
              <a:t>Can use up to 7 late days on labs and unit summaries (see syllabus for more details)</a:t>
            </a:r>
          </a:p>
          <a:p>
            <a:pPr marL="690499" lvl="1" indent="-384175" defTabSz="457200"/>
            <a:endParaRPr lang="en-GB"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21</a:t>
            </a:fld>
            <a:endParaRPr lang="en-US" dirty="0"/>
          </a:p>
        </p:txBody>
      </p:sp>
    </p:spTree>
    <p:extLst>
      <p:ext uri="{BB962C8B-B14F-4D97-AF65-F5344CB8AC3E}">
        <p14:creationId xmlns:p14="http://schemas.microsoft.com/office/powerpoint/2010/main" val="231563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a:t>
            </a:r>
          </a:p>
        </p:txBody>
      </p:sp>
      <p:sp>
        <p:nvSpPr>
          <p:cNvPr id="3" name="Content Placeholder 2"/>
          <p:cNvSpPr>
            <a:spLocks noGrp="1"/>
          </p:cNvSpPr>
          <p:nvPr>
            <p:ph idx="1"/>
          </p:nvPr>
        </p:nvSpPr>
        <p:spPr/>
        <p:txBody>
          <a:bodyPr/>
          <a:lstStyle/>
          <a:p>
            <a:pPr marL="384175" indent="-384175" defTabSz="457200"/>
            <a:r>
              <a:rPr lang="en-GB" b="1" dirty="0"/>
              <a:t>Readings/Section Worksheets:</a:t>
            </a:r>
            <a:r>
              <a:rPr lang="en-GB" dirty="0"/>
              <a:t>  ~10%</a:t>
            </a:r>
          </a:p>
          <a:p>
            <a:pPr marL="690499" lvl="1" indent="-384175" defTabSz="457200"/>
            <a:r>
              <a:rPr lang="en-GB" dirty="0"/>
              <a:t>One attempt per question (completion)</a:t>
            </a:r>
          </a:p>
          <a:p>
            <a:pPr marL="384175" indent="-384175" defTabSz="457200">
              <a:spcBef>
                <a:spcPts val="1800"/>
              </a:spcBef>
            </a:pPr>
            <a:r>
              <a:rPr lang="en-GB" b="1" dirty="0"/>
              <a:t>Homework:</a:t>
            </a:r>
            <a:r>
              <a:rPr lang="en-GB" dirty="0"/>
              <a:t>  ~20%</a:t>
            </a:r>
          </a:p>
          <a:p>
            <a:pPr marL="690499" lvl="1" indent="-384175" defTabSz="457200"/>
            <a:r>
              <a:rPr lang="en-GB" dirty="0"/>
              <a:t>Unlimited submission attempts (</a:t>
            </a:r>
            <a:r>
              <a:rPr lang="en-GB" dirty="0" err="1"/>
              <a:t>autograded</a:t>
            </a:r>
            <a:r>
              <a:rPr lang="en-GB" dirty="0"/>
              <a:t> correctness)</a:t>
            </a:r>
          </a:p>
          <a:p>
            <a:pPr marL="384175" indent="-384175" defTabSz="457200">
              <a:spcBef>
                <a:spcPts val="1800"/>
              </a:spcBef>
            </a:pPr>
            <a:r>
              <a:rPr lang="en-GB" b="1" dirty="0"/>
              <a:t>Labs:</a:t>
            </a:r>
            <a:r>
              <a:rPr lang="en-GB" dirty="0"/>
              <a:t>  ~40%</a:t>
            </a:r>
          </a:p>
          <a:p>
            <a:pPr marL="690499" lvl="1" indent="-384175" defTabSz="457200"/>
            <a:r>
              <a:rPr lang="en-GB" dirty="0"/>
              <a:t>Last submission graded (correctness)</a:t>
            </a:r>
          </a:p>
          <a:p>
            <a:pPr marL="384175" indent="-384175" defTabSz="457200">
              <a:spcBef>
                <a:spcPts val="1800"/>
              </a:spcBef>
            </a:pPr>
            <a:r>
              <a:rPr lang="en-GB" b="1" dirty="0"/>
              <a:t>Unit Summaries:</a:t>
            </a:r>
            <a:r>
              <a:rPr lang="en-GB" dirty="0"/>
              <a:t> ~30% </a:t>
            </a:r>
          </a:p>
          <a:p>
            <a:pPr marL="690499" lvl="1" indent="-384175" defTabSz="457200"/>
            <a:r>
              <a:rPr lang="en-US" dirty="0"/>
              <a:t>Meant to replace the review, summarizing, and reflecting that studying for exams provides. More info on these later.</a:t>
            </a:r>
          </a:p>
        </p:txBody>
      </p:sp>
      <p:sp>
        <p:nvSpPr>
          <p:cNvPr id="4" name="Slide Number Placeholder 3"/>
          <p:cNvSpPr>
            <a:spLocks noGrp="1"/>
          </p:cNvSpPr>
          <p:nvPr>
            <p:ph type="sldNum" sz="quarter" idx="10"/>
          </p:nvPr>
        </p:nvSpPr>
        <p:spPr/>
        <p:txBody>
          <a:bodyPr/>
          <a:lstStyle/>
          <a:p>
            <a:fld id="{7CBE8339-D2AD-46DC-A898-FD1E949067F0}" type="slidenum">
              <a:rPr lang="en-US" smtClean="0"/>
              <a:pPr/>
              <a:t>22</a:t>
            </a:fld>
            <a:endParaRPr lang="en-US" dirty="0"/>
          </a:p>
        </p:txBody>
      </p:sp>
    </p:spTree>
    <p:extLst>
      <p:ext uri="{BB962C8B-B14F-4D97-AF65-F5344CB8AC3E}">
        <p14:creationId xmlns:p14="http://schemas.microsoft.com/office/powerpoint/2010/main" val="1074826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Lab Collaboration and Academic Integrity</a:t>
            </a:r>
          </a:p>
        </p:txBody>
      </p:sp>
      <p:sp>
        <p:nvSpPr>
          <p:cNvPr id="3" name="Content Placeholder 2"/>
          <p:cNvSpPr>
            <a:spLocks noGrp="1"/>
          </p:cNvSpPr>
          <p:nvPr>
            <p:ph idx="1"/>
          </p:nvPr>
        </p:nvSpPr>
        <p:spPr>
          <a:xfrm>
            <a:off x="393192" y="1362456"/>
            <a:ext cx="8366760" cy="4974336"/>
          </a:xfrm>
        </p:spPr>
        <p:txBody>
          <a:bodyPr>
            <a:normAutofit/>
          </a:bodyPr>
          <a:lstStyle/>
          <a:p>
            <a:r>
              <a:rPr lang="en-US" dirty="0"/>
              <a:t>Ideally, I would’ve remade the course assignments so that </a:t>
            </a:r>
            <a:r>
              <a:rPr lang="en-US" i="1" dirty="0"/>
              <a:t>cheating wasn’t possible</a:t>
            </a:r>
          </a:p>
          <a:p>
            <a:pPr lvl="1"/>
            <a:r>
              <a:rPr lang="en-US" dirty="0"/>
              <a:t>I didn’t have time!</a:t>
            </a:r>
          </a:p>
          <a:p>
            <a:pPr lvl="1"/>
            <a:r>
              <a:rPr lang="en-US" dirty="0"/>
              <a:t>This collaboration policy doesn’t match the “real world”, but we want assignments to gauge </a:t>
            </a:r>
            <a:r>
              <a:rPr lang="en-US" i="1" dirty="0"/>
              <a:t>your</a:t>
            </a:r>
            <a:r>
              <a:rPr lang="en-US" dirty="0"/>
              <a:t> understanding, so we can step in and help if needed</a:t>
            </a:r>
          </a:p>
          <a:p>
            <a:r>
              <a:rPr lang="en-US" dirty="0"/>
              <a:t>Read the syllabus! There’s a quiz!</a:t>
            </a:r>
          </a:p>
          <a:p>
            <a:r>
              <a:rPr lang="en-US" dirty="0"/>
              <a:t>Collaboration allowed on some assignments, some must be independent.</a:t>
            </a:r>
          </a:p>
          <a:p>
            <a:pPr lvl="1"/>
            <a:r>
              <a:rPr lang="en-US" dirty="0"/>
              <a:t>Your own words, your own ideas, your own work</a:t>
            </a:r>
          </a:p>
        </p:txBody>
      </p:sp>
      <p:sp>
        <p:nvSpPr>
          <p:cNvPr id="7" name="Slide Number Placeholder 6"/>
          <p:cNvSpPr>
            <a:spLocks noGrp="1"/>
          </p:cNvSpPr>
          <p:nvPr>
            <p:ph type="sldNum" sz="quarter" idx="10"/>
          </p:nvPr>
        </p:nvSpPr>
        <p:spPr/>
        <p:txBody>
          <a:bodyPr/>
          <a:lstStyle/>
          <a:p>
            <a:fld id="{7CBE8339-D2AD-46DC-A898-FD1E949067F0}" type="slidenum">
              <a:rPr lang="en-US" smtClean="0"/>
              <a:pPr/>
              <a:t>23</a:t>
            </a:fld>
            <a:endParaRPr lang="en-US" dirty="0"/>
          </a:p>
        </p:txBody>
      </p:sp>
    </p:spTree>
    <p:extLst>
      <p:ext uri="{BB962C8B-B14F-4D97-AF65-F5344CB8AC3E}">
        <p14:creationId xmlns:p14="http://schemas.microsoft.com/office/powerpoint/2010/main" val="22325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Course Environment and Culture</a:t>
            </a:r>
          </a:p>
        </p:txBody>
      </p:sp>
      <p:sp>
        <p:nvSpPr>
          <p:cNvPr id="3" name="Content Placeholder 2"/>
          <p:cNvSpPr>
            <a:spLocks noGrp="1"/>
          </p:cNvSpPr>
          <p:nvPr>
            <p:ph idx="1"/>
          </p:nvPr>
        </p:nvSpPr>
        <p:spPr>
          <a:xfrm>
            <a:off x="393192" y="1362456"/>
            <a:ext cx="8366760" cy="4974336"/>
          </a:xfrm>
        </p:spPr>
        <p:txBody>
          <a:bodyPr>
            <a:normAutofit/>
          </a:bodyPr>
          <a:lstStyle/>
          <a:p>
            <a:r>
              <a:rPr lang="en-US" dirty="0"/>
              <a:t>Your physical and emotional well-being are much more important than course material!</a:t>
            </a:r>
          </a:p>
          <a:p>
            <a:r>
              <a:rPr lang="en-US" dirty="0"/>
              <a:t>Let us know what we can do to help!</a:t>
            </a:r>
          </a:p>
        </p:txBody>
      </p:sp>
      <p:sp>
        <p:nvSpPr>
          <p:cNvPr id="7" name="Slide Number Placeholder 6"/>
          <p:cNvSpPr>
            <a:spLocks noGrp="1"/>
          </p:cNvSpPr>
          <p:nvPr>
            <p:ph type="sldNum" sz="quarter" idx="10"/>
          </p:nvPr>
        </p:nvSpPr>
        <p:spPr/>
        <p:txBody>
          <a:bodyPr/>
          <a:lstStyle/>
          <a:p>
            <a:fld id="{7CBE8339-D2AD-46DC-A898-FD1E949067F0}" type="slidenum">
              <a:rPr lang="en-US" smtClean="0"/>
              <a:pPr/>
              <a:t>24</a:t>
            </a:fld>
            <a:endParaRPr lang="en-US" dirty="0"/>
          </a:p>
        </p:txBody>
      </p:sp>
    </p:spTree>
    <p:extLst>
      <p:ext uri="{BB962C8B-B14F-4D97-AF65-F5344CB8AC3E}">
        <p14:creationId xmlns:p14="http://schemas.microsoft.com/office/powerpoint/2010/main" val="593381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To-Do List</a:t>
            </a:r>
          </a:p>
        </p:txBody>
      </p:sp>
      <p:sp>
        <p:nvSpPr>
          <p:cNvPr id="3" name="Content Placeholder 2"/>
          <p:cNvSpPr>
            <a:spLocks noGrp="1"/>
          </p:cNvSpPr>
          <p:nvPr>
            <p:ph idx="1"/>
          </p:nvPr>
        </p:nvSpPr>
        <p:spPr>
          <a:xfrm>
            <a:off x="396875" y="1066800"/>
            <a:ext cx="8366125" cy="4972050"/>
          </a:xfrm>
          <a:noFill/>
        </p:spPr>
        <p:txBody>
          <a:bodyPr/>
          <a:lstStyle/>
          <a:p>
            <a:r>
              <a:rPr lang="en-US" dirty="0"/>
              <a:t>Admin</a:t>
            </a:r>
          </a:p>
          <a:p>
            <a:pPr lvl="1"/>
            <a:r>
              <a:rPr lang="en-US" dirty="0"/>
              <a:t>Explore/read website </a:t>
            </a:r>
            <a:r>
              <a:rPr lang="en-US" i="1" dirty="0"/>
              <a:t>thoroughly</a:t>
            </a:r>
            <a:endParaRPr lang="en-US" dirty="0"/>
          </a:p>
          <a:p>
            <a:pPr lvl="1"/>
            <a:r>
              <a:rPr lang="en-US" dirty="0"/>
              <a:t>Check that you can access Ed Discussion &amp; Lessons</a:t>
            </a:r>
          </a:p>
          <a:p>
            <a:pPr lvl="1"/>
            <a:r>
              <a:rPr lang="en-US" b="1" dirty="0">
                <a:solidFill>
                  <a:srgbClr val="7030A0"/>
                </a:solidFill>
              </a:rPr>
              <a:t>Get your machine set up to access the CSE Linux environment (CSE VM or </a:t>
            </a:r>
            <a:r>
              <a:rPr lang="en-US" b="1" dirty="0" err="1">
                <a:solidFill>
                  <a:srgbClr val="7030A0"/>
                </a:solidFill>
              </a:rPr>
              <a:t>attu</a:t>
            </a:r>
            <a:r>
              <a:rPr lang="en-US" b="1" dirty="0">
                <a:solidFill>
                  <a:srgbClr val="7030A0"/>
                </a:solidFill>
              </a:rPr>
              <a:t>) </a:t>
            </a:r>
            <a:r>
              <a:rPr lang="en-US" b="1" i="1" dirty="0">
                <a:solidFill>
                  <a:srgbClr val="7030A0"/>
                </a:solidFill>
              </a:rPr>
              <a:t>as soon as possible</a:t>
            </a:r>
          </a:p>
          <a:p>
            <a:pPr lvl="1"/>
            <a:r>
              <a:rPr lang="en-US" dirty="0"/>
              <a:t>Optional: CSE 391: System &amp; Software Tools</a:t>
            </a:r>
          </a:p>
          <a:p>
            <a:r>
              <a:rPr lang="en-US" dirty="0"/>
              <a:t>Assignments</a:t>
            </a:r>
          </a:p>
          <a:p>
            <a:pPr lvl="1"/>
            <a:r>
              <a:rPr lang="en-US" sz="2000" dirty="0"/>
              <a:t>Pre-Course Survey and hw0 due Wednesday (6/23)  – 8:00pm </a:t>
            </a:r>
          </a:p>
          <a:p>
            <a:pPr lvl="1"/>
            <a:r>
              <a:rPr lang="en-US" sz="2000" dirty="0"/>
              <a:t>Hw1 due Friday (6/25) – 8:00pm </a:t>
            </a:r>
            <a:endParaRPr lang="en-US" sz="2000" dirty="0">
              <a:solidFill>
                <a:srgbClr val="FF0000"/>
              </a:solidFill>
            </a:endParaRPr>
          </a:p>
          <a:p>
            <a:pPr lvl="1"/>
            <a:r>
              <a:rPr lang="en-US" sz="2000" dirty="0"/>
              <a:t>Lab 0 due Monday (6/28) – 8:00pm</a:t>
            </a:r>
          </a:p>
          <a:p>
            <a:pPr lvl="1"/>
            <a:r>
              <a:rPr lang="en-US" sz="2000" dirty="0"/>
              <a:t>Readings due before each lecture – </a:t>
            </a:r>
            <a:r>
              <a:rPr lang="en-US" sz="2000" dirty="0">
                <a:solidFill>
                  <a:srgbClr val="7030A0"/>
                </a:solidFill>
              </a:rPr>
              <a:t>10am</a:t>
            </a:r>
          </a:p>
          <a:p>
            <a:pPr lvl="1"/>
            <a:r>
              <a:rPr lang="en-US" sz="2000" dirty="0"/>
              <a:t>Lecture activities from today are due before </a:t>
            </a:r>
            <a:r>
              <a:rPr lang="en-US" sz="2000" u="sng" dirty="0"/>
              <a:t>NEXT</a:t>
            </a:r>
            <a:r>
              <a:rPr lang="en-US" sz="2000" dirty="0"/>
              <a:t> lecture -- </a:t>
            </a:r>
            <a:r>
              <a:rPr lang="en-US" sz="2000" dirty="0">
                <a:solidFill>
                  <a:srgbClr val="7030A0"/>
                </a:solidFill>
              </a:rPr>
              <a:t>10am</a:t>
            </a:r>
          </a:p>
        </p:txBody>
      </p:sp>
      <p:sp>
        <p:nvSpPr>
          <p:cNvPr id="4" name="Slide Number Placeholder 3"/>
          <p:cNvSpPr>
            <a:spLocks noGrp="1"/>
          </p:cNvSpPr>
          <p:nvPr>
            <p:ph type="sldNum" sz="quarter" idx="10"/>
          </p:nvPr>
        </p:nvSpPr>
        <p:spPr/>
        <p:txBody>
          <a:bodyPr/>
          <a:lstStyle/>
          <a:p>
            <a:fld id="{7CBE8339-D2AD-46DC-A898-FD1E949067F0}" type="slidenum">
              <a:rPr lang="en-US" smtClean="0"/>
              <a:pPr/>
              <a:t>25</a:t>
            </a:fld>
            <a:endParaRPr lang="en-US" dirty="0"/>
          </a:p>
        </p:txBody>
      </p:sp>
    </p:spTree>
    <p:extLst>
      <p:ext uri="{BB962C8B-B14F-4D97-AF65-F5344CB8AC3E}">
        <p14:creationId xmlns:p14="http://schemas.microsoft.com/office/powerpoint/2010/main" val="316241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1C26-943A-2F48-A426-F5FEA33EE0AC}"/>
              </a:ext>
            </a:extLst>
          </p:cNvPr>
          <p:cNvSpPr>
            <a:spLocks noGrp="1"/>
          </p:cNvSpPr>
          <p:nvPr>
            <p:ph type="title"/>
          </p:nvPr>
        </p:nvSpPr>
        <p:spPr>
          <a:xfrm>
            <a:off x="357018" y="435678"/>
            <a:ext cx="8405982" cy="762000"/>
          </a:xfrm>
        </p:spPr>
        <p:txBody>
          <a:bodyPr wrap="square" anchor="ctr">
            <a:normAutofit/>
          </a:bodyPr>
          <a:lstStyle/>
          <a:p>
            <a:r>
              <a:rPr lang="en-US" dirty="0"/>
              <a:t>Course Overview</a:t>
            </a:r>
          </a:p>
        </p:txBody>
      </p:sp>
      <p:pic>
        <p:nvPicPr>
          <p:cNvPr id="1032" name="Picture 8">
            <a:extLst>
              <a:ext uri="{FF2B5EF4-FFF2-40B4-BE49-F238E27FC236}">
                <a16:creationId xmlns:a16="http://schemas.microsoft.com/office/drawing/2014/main" id="{2753E895-7B5A-C543-80AE-2C1B397BAF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8124" y="1362075"/>
            <a:ext cx="5963626" cy="4972050"/>
          </a:xfrm>
          <a:prstGeom prst="rect">
            <a:avLst/>
          </a:prstGeom>
          <a:solidFill>
            <a:srgbClr val="FFFFFF"/>
          </a:solidFill>
        </p:spPr>
      </p:pic>
      <p:sp>
        <p:nvSpPr>
          <p:cNvPr id="4" name="Slide Number Placeholder 3">
            <a:extLst>
              <a:ext uri="{FF2B5EF4-FFF2-40B4-BE49-F238E27FC236}">
                <a16:creationId xmlns:a16="http://schemas.microsoft.com/office/drawing/2014/main" id="{3DC4F0C1-ED18-0748-9E37-996C97D85F39}"/>
              </a:ext>
            </a:extLst>
          </p:cNvPr>
          <p:cNvSpPr>
            <a:spLocks noGrp="1"/>
          </p:cNvSpPr>
          <p:nvPr>
            <p:ph type="sldNum" sz="quarter" idx="10"/>
          </p:nvPr>
        </p:nvSpPr>
        <p:spPr>
          <a:xfrm>
            <a:off x="8534400" y="6492240"/>
            <a:ext cx="609600" cy="365125"/>
          </a:xfrm>
        </p:spPr>
        <p:txBody>
          <a:bodyPr anchor="ctr">
            <a:normAutofit/>
          </a:bodyPr>
          <a:lstStyle/>
          <a:p>
            <a:pPr>
              <a:spcAft>
                <a:spcPts val="600"/>
              </a:spcAft>
            </a:pPr>
            <a:fld id="{7CBE8339-D2AD-46DC-A898-FD1E949067F0}" type="slidenum">
              <a:rPr lang="en-US" smtClean="0"/>
              <a:pPr>
                <a:spcAft>
                  <a:spcPts val="600"/>
                </a:spcAft>
              </a:pPr>
              <a:t>26</a:t>
            </a:fld>
            <a:endParaRPr lang="en-US"/>
          </a:p>
        </p:txBody>
      </p:sp>
    </p:spTree>
    <p:extLst>
      <p:ext uri="{BB962C8B-B14F-4D97-AF65-F5344CB8AC3E}">
        <p14:creationId xmlns:p14="http://schemas.microsoft.com/office/powerpoint/2010/main" val="13251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BABA-78D8-3444-B24E-22B46C0D4F44}"/>
              </a:ext>
            </a:extLst>
          </p:cNvPr>
          <p:cNvSpPr>
            <a:spLocks noGrp="1"/>
          </p:cNvSpPr>
          <p:nvPr>
            <p:ph type="title"/>
          </p:nvPr>
        </p:nvSpPr>
        <p:spPr/>
        <p:txBody>
          <a:bodyPr/>
          <a:lstStyle/>
          <a:p>
            <a:r>
              <a:rPr lang="en-US" dirty="0"/>
              <a:t>First Floor: Data</a:t>
            </a:r>
          </a:p>
        </p:txBody>
      </p:sp>
      <p:sp>
        <p:nvSpPr>
          <p:cNvPr id="3" name="Content Placeholder 2">
            <a:extLst>
              <a:ext uri="{FF2B5EF4-FFF2-40B4-BE49-F238E27FC236}">
                <a16:creationId xmlns:a16="http://schemas.microsoft.com/office/drawing/2014/main" id="{0D60217E-7E37-624E-85DF-D72B8ECA103D}"/>
              </a:ext>
            </a:extLst>
          </p:cNvPr>
          <p:cNvSpPr>
            <a:spLocks noGrp="1"/>
          </p:cNvSpPr>
          <p:nvPr>
            <p:ph idx="1"/>
          </p:nvPr>
        </p:nvSpPr>
        <p:spPr/>
        <p:txBody>
          <a:bodyPr/>
          <a:lstStyle/>
          <a:p>
            <a:r>
              <a:rPr lang="en-US" dirty="0"/>
              <a:t>How do we represent data (strings, numbers) computationally? What limits exist? Why?</a:t>
            </a:r>
          </a:p>
          <a:p>
            <a:r>
              <a:rPr lang="en-US" dirty="0"/>
              <a:t>What values were encoded into data representations?</a:t>
            </a:r>
          </a:p>
        </p:txBody>
      </p:sp>
      <p:sp>
        <p:nvSpPr>
          <p:cNvPr id="4" name="Slide Number Placeholder 3">
            <a:extLst>
              <a:ext uri="{FF2B5EF4-FFF2-40B4-BE49-F238E27FC236}">
                <a16:creationId xmlns:a16="http://schemas.microsoft.com/office/drawing/2014/main" id="{CBDE098A-B8BA-EF41-94BC-B2A736674178}"/>
              </a:ext>
            </a:extLst>
          </p:cNvPr>
          <p:cNvSpPr>
            <a:spLocks noGrp="1"/>
          </p:cNvSpPr>
          <p:nvPr>
            <p:ph type="sldNum" sz="quarter" idx="10"/>
          </p:nvPr>
        </p:nvSpPr>
        <p:spPr/>
        <p:txBody>
          <a:bodyPr/>
          <a:lstStyle/>
          <a:p>
            <a:fld id="{7CBE8339-D2AD-46DC-A898-FD1E949067F0}" type="slidenum">
              <a:rPr lang="en-US" smtClean="0"/>
              <a:pPr/>
              <a:t>27</a:t>
            </a:fld>
            <a:endParaRPr lang="en-US" dirty="0"/>
          </a:p>
        </p:txBody>
      </p:sp>
      <p:pic>
        <p:nvPicPr>
          <p:cNvPr id="5" name="Picture 2">
            <a:extLst>
              <a:ext uri="{FF2B5EF4-FFF2-40B4-BE49-F238E27FC236}">
                <a16:creationId xmlns:a16="http://schemas.microsoft.com/office/drawing/2014/main" id="{99D6CBEF-2714-AF42-A3D3-218D482676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0" y="2903497"/>
            <a:ext cx="4114800" cy="3430628"/>
          </a:xfrm>
          <a:prstGeom prst="rect">
            <a:avLst/>
          </a:prstGeom>
          <a:solidFill>
            <a:srgbClr val="FFFFFF"/>
          </a:solidFill>
        </p:spPr>
      </p:pic>
    </p:spTree>
    <p:extLst>
      <p:ext uri="{BB962C8B-B14F-4D97-AF65-F5344CB8AC3E}">
        <p14:creationId xmlns:p14="http://schemas.microsoft.com/office/powerpoint/2010/main" val="2365377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lstStyle/>
          <a:p>
            <a:r>
              <a:rPr lang="en-US" dirty="0"/>
              <a:t>Course Introduction</a:t>
            </a:r>
          </a:p>
          <a:p>
            <a:r>
              <a:rPr lang="en-US" dirty="0"/>
              <a:t>Course Policies</a:t>
            </a:r>
          </a:p>
          <a:p>
            <a:r>
              <a:rPr lang="en-US" b="1" dirty="0">
                <a:solidFill>
                  <a:srgbClr val="4B2A85"/>
                </a:solidFill>
              </a:rPr>
              <a:t>Binary</a:t>
            </a:r>
          </a:p>
          <a:p>
            <a:pPr marL="644652" lvl="1"/>
            <a:r>
              <a:rPr lang="en-US" b="1" dirty="0">
                <a:solidFill>
                  <a:srgbClr val="4B2A85"/>
                </a:solidFill>
              </a:rPr>
              <a:t>Decimal, Binary, and Hexadecimal</a:t>
            </a:r>
          </a:p>
          <a:p>
            <a:pPr marL="644652" lvl="1"/>
            <a:r>
              <a:rPr lang="en-US" b="1" dirty="0">
                <a:solidFill>
                  <a:srgbClr val="4B2A85"/>
                </a:solidFill>
              </a:rPr>
              <a:t>Base Conversion</a:t>
            </a:r>
          </a:p>
          <a:p>
            <a:pPr marL="644652" lvl="1"/>
            <a:r>
              <a:rPr lang="en-US" b="1" dirty="0">
                <a:solidFill>
                  <a:srgbClr val="4B2A85"/>
                </a:solidFill>
              </a:rPr>
              <a:t>Binary Encoding</a:t>
            </a:r>
          </a:p>
          <a:p>
            <a:pPr lvl="1"/>
            <a:endParaRPr lang="en-US" b="1" dirty="0">
              <a:solidFill>
                <a:srgbClr val="4B2A85"/>
              </a:solidFill>
            </a:endParaRPr>
          </a:p>
        </p:txBody>
      </p:sp>
      <p:sp>
        <p:nvSpPr>
          <p:cNvPr id="4" name="Slide Number Placeholder 3"/>
          <p:cNvSpPr>
            <a:spLocks noGrp="1"/>
          </p:cNvSpPr>
          <p:nvPr>
            <p:ph type="sldNum" sz="quarter" idx="10"/>
          </p:nvPr>
        </p:nvSpPr>
        <p:spPr/>
        <p:txBody>
          <a:bodyPr/>
          <a:lstStyle/>
          <a:p>
            <a:fld id="{7CBE8339-D2AD-46DC-A898-FD1E949067F0}" type="slidenum">
              <a:rPr lang="en-US" smtClean="0"/>
              <a:pPr/>
              <a:t>28</a:t>
            </a:fld>
            <a:endParaRPr lang="en-US" dirty="0"/>
          </a:p>
        </p:txBody>
      </p:sp>
    </p:spTree>
    <p:extLst>
      <p:ext uri="{BB962C8B-B14F-4D97-AF65-F5344CB8AC3E}">
        <p14:creationId xmlns:p14="http://schemas.microsoft.com/office/powerpoint/2010/main" val="881564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Decimal Numbering System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Ten </a:t>
                </a:r>
                <a:r>
                  <a:rPr lang="en-US" dirty="0">
                    <a:solidFill>
                      <a:srgbClr val="7030A0"/>
                    </a:solidFill>
                  </a:rPr>
                  <a:t>symbols</a:t>
                </a:r>
                <a:r>
                  <a:rPr lang="en-US" dirty="0"/>
                  <a:t>:  0, 1, 2, 3, 4, 5, 6, 7, 8, 9</a:t>
                </a:r>
              </a:p>
              <a:p>
                <a:endParaRPr lang="en-US" dirty="0"/>
              </a:p>
              <a:p>
                <a:r>
                  <a:rPr lang="en-US" dirty="0"/>
                  <a:t>Represent larger numbers as sequence of </a:t>
                </a:r>
                <a:r>
                  <a:rPr lang="en-US" dirty="0">
                    <a:solidFill>
                      <a:srgbClr val="7030A0"/>
                    </a:solidFill>
                  </a:rPr>
                  <a:t>digits</a:t>
                </a:r>
              </a:p>
              <a:p>
                <a:pPr lvl="1"/>
                <a:r>
                  <a:rPr lang="en-US" dirty="0"/>
                  <a:t>Each digit is one of the available symbols</a:t>
                </a:r>
              </a:p>
              <a:p>
                <a:endParaRPr lang="en-US" dirty="0"/>
              </a:p>
              <a:p>
                <a:r>
                  <a:rPr lang="en-US" u="sng" dirty="0"/>
                  <a:t>Example</a:t>
                </a:r>
                <a:r>
                  <a:rPr lang="en-US" dirty="0"/>
                  <a:t>:  7061 in decimal (base 10)</a:t>
                </a:r>
              </a:p>
              <a:p>
                <a:pPr lvl="1"/>
                <a:r>
                  <a:rPr lang="en-US" dirty="0">
                    <a:solidFill>
                      <a:srgbClr val="0070C0"/>
                    </a:solidFill>
                  </a:rPr>
                  <a:t>7061</a:t>
                </a:r>
                <a:r>
                  <a:rPr lang="en-US" baseline="-25000" dirty="0"/>
                  <a:t>10</a:t>
                </a:r>
                <a:r>
                  <a:rPr lang="en-US" dirty="0"/>
                  <a:t> = (</a:t>
                </a:r>
                <a:r>
                  <a:rPr lang="en-US" dirty="0">
                    <a:solidFill>
                      <a:srgbClr val="0070C0"/>
                    </a:solidFill>
                  </a:rPr>
                  <a:t>7</a:t>
                </a:r>
                <a:r>
                  <a:rPr lang="en-US" dirty="0"/>
                  <a:t> </a:t>
                </a:r>
                <a14:m>
                  <m:oMath xmlns:m="http://schemas.openxmlformats.org/officeDocument/2006/math">
                    <m:r>
                      <a:rPr lang="en-US" b="0" i="1" smtClean="0">
                        <a:latin typeface="Cambria Math" panose="02040503050406030204" pitchFamily="18" charset="0"/>
                      </a:rPr>
                      <m:t>×</m:t>
                    </m:r>
                  </m:oMath>
                </a14:m>
                <a:r>
                  <a:rPr lang="en-US" dirty="0"/>
                  <a:t> 10</a:t>
                </a:r>
                <a:r>
                  <a:rPr lang="en-US" baseline="30000" dirty="0">
                    <a:solidFill>
                      <a:srgbClr val="C00000"/>
                    </a:solidFill>
                  </a:rPr>
                  <a:t>3</a:t>
                </a:r>
                <a:r>
                  <a:rPr lang="en-US" dirty="0"/>
                  <a:t>) + (</a:t>
                </a:r>
                <a:r>
                  <a:rPr lang="en-US" dirty="0">
                    <a:solidFill>
                      <a:srgbClr val="0070C0"/>
                    </a:solidFill>
                  </a:rPr>
                  <a:t>0</a:t>
                </a:r>
                <a:r>
                  <a:rPr lang="en-US" dirty="0"/>
                  <a:t> </a:t>
                </a:r>
                <a14:m>
                  <m:oMath xmlns:m="http://schemas.openxmlformats.org/officeDocument/2006/math">
                    <m:r>
                      <a:rPr lang="en-US" i="1">
                        <a:latin typeface="Cambria Math" panose="02040503050406030204" pitchFamily="18" charset="0"/>
                      </a:rPr>
                      <m:t>×</m:t>
                    </m:r>
                  </m:oMath>
                </a14:m>
                <a:r>
                  <a:rPr lang="en-US" dirty="0"/>
                  <a:t> 10</a:t>
                </a:r>
                <a:r>
                  <a:rPr lang="en-US" baseline="30000" dirty="0">
                    <a:solidFill>
                      <a:srgbClr val="C00000"/>
                    </a:solidFill>
                  </a:rPr>
                  <a:t>2</a:t>
                </a:r>
                <a:r>
                  <a:rPr lang="en-US" dirty="0"/>
                  <a:t>) + (</a:t>
                </a:r>
                <a:r>
                  <a:rPr lang="en-US" dirty="0">
                    <a:solidFill>
                      <a:srgbClr val="0070C0"/>
                    </a:solidFill>
                  </a:rPr>
                  <a:t>6</a:t>
                </a:r>
                <a:r>
                  <a:rPr lang="en-US" dirty="0"/>
                  <a:t> </a:t>
                </a:r>
                <a14:m>
                  <m:oMath xmlns:m="http://schemas.openxmlformats.org/officeDocument/2006/math">
                    <m:r>
                      <a:rPr lang="en-US" i="1">
                        <a:latin typeface="Cambria Math" panose="02040503050406030204" pitchFamily="18" charset="0"/>
                      </a:rPr>
                      <m:t>×</m:t>
                    </m:r>
                  </m:oMath>
                </a14:m>
                <a:r>
                  <a:rPr lang="en-US" dirty="0"/>
                  <a:t> 10</a:t>
                </a:r>
                <a:r>
                  <a:rPr lang="en-US" baseline="30000" dirty="0">
                    <a:solidFill>
                      <a:srgbClr val="C00000"/>
                    </a:solidFill>
                  </a:rPr>
                  <a:t>1</a:t>
                </a:r>
                <a:r>
                  <a:rPr lang="en-US" dirty="0"/>
                  <a:t>) + (</a:t>
                </a:r>
                <a:r>
                  <a:rPr lang="en-US" dirty="0">
                    <a:solidFill>
                      <a:srgbClr val="0070C0"/>
                    </a:solidFill>
                  </a:rPr>
                  <a:t>1</a:t>
                </a:r>
                <a:r>
                  <a:rPr lang="en-US" dirty="0"/>
                  <a:t> </a:t>
                </a:r>
                <a14:m>
                  <m:oMath xmlns:m="http://schemas.openxmlformats.org/officeDocument/2006/math">
                    <m:r>
                      <a:rPr lang="en-US" i="1">
                        <a:latin typeface="Cambria Math" panose="02040503050406030204" pitchFamily="18" charset="0"/>
                      </a:rPr>
                      <m:t>×</m:t>
                    </m:r>
                  </m:oMath>
                </a14:m>
                <a:r>
                  <a:rPr lang="en-US" dirty="0"/>
                  <a:t> 10</a:t>
                </a:r>
                <a:r>
                  <a:rPr lang="en-US" baseline="30000" dirty="0">
                    <a:solidFill>
                      <a:srgbClr val="C00000"/>
                    </a:solidFill>
                  </a:rPr>
                  <a:t>0</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455" t="-127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29</a:t>
            </a:fld>
            <a:endParaRPr lang="en-US"/>
          </a:p>
        </p:txBody>
      </p:sp>
    </p:spTree>
    <p:extLst>
      <p:ext uri="{BB962C8B-B14F-4D97-AF65-F5344CB8AC3E}">
        <p14:creationId xmlns:p14="http://schemas.microsoft.com/office/powerpoint/2010/main" val="2314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EC5E-A513-A847-81BA-C2BF148E76C9}"/>
              </a:ext>
            </a:extLst>
          </p:cNvPr>
          <p:cNvSpPr>
            <a:spLocks noGrp="1"/>
          </p:cNvSpPr>
          <p:nvPr>
            <p:ph type="title"/>
          </p:nvPr>
        </p:nvSpPr>
        <p:spPr/>
        <p:txBody>
          <a:bodyPr/>
          <a:lstStyle/>
          <a:p>
            <a:r>
              <a:rPr lang="en-US" dirty="0"/>
              <a:t>…and a wonderful course staff!</a:t>
            </a:r>
          </a:p>
        </p:txBody>
      </p:sp>
      <p:sp>
        <p:nvSpPr>
          <p:cNvPr id="3" name="Content Placeholder 2">
            <a:extLst>
              <a:ext uri="{FF2B5EF4-FFF2-40B4-BE49-F238E27FC236}">
                <a16:creationId xmlns:a16="http://schemas.microsoft.com/office/drawing/2014/main" id="{0ECFBCD9-8C2D-5144-889F-EEDF545AEE0B}"/>
              </a:ext>
            </a:extLst>
          </p:cNvPr>
          <p:cNvSpPr>
            <a:spLocks noGrp="1"/>
          </p:cNvSpPr>
          <p:nvPr>
            <p:ph idx="1"/>
          </p:nvPr>
        </p:nvSpPr>
        <p:spPr/>
        <p:txBody>
          <a:bodyPr/>
          <a:lstStyle/>
          <a:p>
            <a:r>
              <a:rPr lang="en-US" dirty="0"/>
              <a:t>TAs:</a:t>
            </a:r>
          </a:p>
          <a:p>
            <a:endParaRPr lang="en-US" dirty="0"/>
          </a:p>
          <a:p>
            <a:endParaRPr lang="en-US" dirty="0"/>
          </a:p>
          <a:p>
            <a:r>
              <a:rPr lang="en-US" dirty="0"/>
              <a:t>More than anything, we want you to feel…</a:t>
            </a:r>
          </a:p>
          <a:p>
            <a:pPr lvl="1"/>
            <a:r>
              <a:rPr lang="en-US" dirty="0"/>
              <a:t>Comfortable and welcome in this space</a:t>
            </a:r>
          </a:p>
          <a:p>
            <a:pPr lvl="1"/>
            <a:r>
              <a:rPr lang="en-US" dirty="0"/>
              <a:t>Able to learn and succeed in this course</a:t>
            </a:r>
          </a:p>
          <a:p>
            <a:pPr lvl="1"/>
            <a:r>
              <a:rPr lang="en-US" dirty="0"/>
              <a:t>Comfortable reaching out if you’d like change</a:t>
            </a:r>
          </a:p>
          <a:p>
            <a:r>
              <a:rPr lang="en-US" dirty="0"/>
              <a:t>We’re available in OH/Section/on Ed</a:t>
            </a:r>
          </a:p>
          <a:p>
            <a:pPr lvl="1"/>
            <a:r>
              <a:rPr lang="en-US" dirty="0"/>
              <a:t>We want to help!</a:t>
            </a:r>
          </a:p>
        </p:txBody>
      </p:sp>
      <p:sp>
        <p:nvSpPr>
          <p:cNvPr id="4" name="Slide Number Placeholder 3">
            <a:extLst>
              <a:ext uri="{FF2B5EF4-FFF2-40B4-BE49-F238E27FC236}">
                <a16:creationId xmlns:a16="http://schemas.microsoft.com/office/drawing/2014/main" id="{95BCF44E-E46D-F844-AD37-CD9C69617425}"/>
              </a:ext>
            </a:extLst>
          </p:cNvPr>
          <p:cNvSpPr>
            <a:spLocks noGrp="1"/>
          </p:cNvSpPr>
          <p:nvPr>
            <p:ph type="sldNum" sz="quarter" idx="10"/>
          </p:nvPr>
        </p:nvSpPr>
        <p:spPr/>
        <p:txBody>
          <a:bodyPr/>
          <a:lstStyle/>
          <a:p>
            <a:fld id="{7CBE8339-D2AD-46DC-A898-FD1E949067F0}" type="slidenum">
              <a:rPr lang="en-US" smtClean="0"/>
              <a:pPr/>
              <a:t>3</a:t>
            </a:fld>
            <a:endParaRPr lang="en-US" dirty="0"/>
          </a:p>
        </p:txBody>
      </p:sp>
      <p:pic>
        <p:nvPicPr>
          <p:cNvPr id="1026" name="Picture 2">
            <a:extLst>
              <a:ext uri="{FF2B5EF4-FFF2-40B4-BE49-F238E27FC236}">
                <a16:creationId xmlns:a16="http://schemas.microsoft.com/office/drawing/2014/main" id="{11883404-FCB2-E84A-9DCE-B2B8CEE1D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368" y="1861981"/>
            <a:ext cx="956370" cy="10313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A03249E-6BB9-F447-84ED-B2354AA3A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22" y="1882416"/>
            <a:ext cx="990510" cy="990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6AC62C-4F38-BC42-B355-2F3A23EE7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482" y="1814986"/>
            <a:ext cx="971506" cy="1018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162C3D5-A7E4-7343-9833-DD2166DCA8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13" t="8527" r="24932" b="13648"/>
          <a:stretch/>
        </p:blipFill>
        <p:spPr bwMode="auto">
          <a:xfrm>
            <a:off x="4592888" y="1853063"/>
            <a:ext cx="1005832" cy="99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072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Octal Numbering System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Eight symbols:  0, 1, 2, 3, 4, 5, 6, 7</a:t>
                </a:r>
              </a:p>
              <a:p>
                <a:pPr lvl="1"/>
                <a:r>
                  <a:rPr lang="en-US" dirty="0"/>
                  <a:t>Notice that we no longer use 8 or 9</a:t>
                </a:r>
              </a:p>
              <a:p>
                <a:r>
                  <a:rPr lang="en-US" dirty="0"/>
                  <a:t>Base comparison:</a:t>
                </a:r>
              </a:p>
              <a:p>
                <a:pPr lvl="1"/>
                <a:r>
                  <a:rPr lang="en-US" dirty="0"/>
                  <a:t>Base 10: </a:t>
                </a:r>
                <a:r>
                  <a:rPr lang="en-US" sz="2000" dirty="0">
                    <a:latin typeface="Consolas" panose="020B0609020204030204" pitchFamily="49" charset="0"/>
                    <a:cs typeface="Courier New" panose="02070309020205020404" pitchFamily="49" charset="0"/>
                  </a:rPr>
                  <a:t>0, 1, 2, 3, 4, 5, 6, 7, </a:t>
                </a:r>
                <a:r>
                  <a:rPr lang="en-US" sz="2000" dirty="0">
                    <a:solidFill>
                      <a:srgbClr val="FF0000"/>
                    </a:solidFill>
                    <a:latin typeface="Consolas" panose="020B0609020204030204" pitchFamily="49" charset="0"/>
                    <a:cs typeface="Courier New" panose="02070309020205020404" pitchFamily="49" charset="0"/>
                  </a:rPr>
                  <a:t> </a:t>
                </a:r>
                <a:r>
                  <a:rPr lang="en-US" sz="2000" dirty="0">
                    <a:solidFill>
                      <a:srgbClr val="7030A0"/>
                    </a:solidFill>
                    <a:latin typeface="Consolas" panose="020B0609020204030204" pitchFamily="49" charset="0"/>
                    <a:cs typeface="Courier New" panose="02070309020205020404" pitchFamily="49" charset="0"/>
                  </a:rPr>
                  <a:t>8</a:t>
                </a:r>
                <a:r>
                  <a:rPr lang="en-US" sz="2000" dirty="0">
                    <a:latin typeface="Consolas" panose="020B0609020204030204" pitchFamily="49" charset="0"/>
                    <a:cs typeface="Courier New" panose="02070309020205020404" pitchFamily="49" charset="0"/>
                  </a:rPr>
                  <a:t>,  9, 10, 11, 12…</a:t>
                </a:r>
                <a:endParaRPr lang="en-US" dirty="0">
                  <a:latin typeface="Consolas" panose="020B0609020204030204" pitchFamily="49" charset="0"/>
                </a:endParaRPr>
              </a:p>
              <a:p>
                <a:pPr lvl="1"/>
                <a:r>
                  <a:rPr lang="en-US" dirty="0"/>
                  <a:t>Base 8:	</a:t>
                </a:r>
                <a:r>
                  <a:rPr lang="en-US" sz="2000" dirty="0">
                    <a:latin typeface="Consolas" panose="020B0609020204030204" pitchFamily="49" charset="0"/>
                  </a:rPr>
                  <a:t>0, 1, 2, 3, 4, 5, 6, 7, </a:t>
                </a:r>
                <a:r>
                  <a:rPr lang="en-US" sz="2000" dirty="0">
                    <a:solidFill>
                      <a:srgbClr val="7030A0"/>
                    </a:solidFill>
                    <a:latin typeface="Consolas" panose="020B0609020204030204" pitchFamily="49" charset="0"/>
                  </a:rPr>
                  <a:t>10</a:t>
                </a:r>
                <a:r>
                  <a:rPr lang="en-US" sz="2000" dirty="0">
                    <a:latin typeface="Consolas" panose="020B0609020204030204" pitchFamily="49" charset="0"/>
                  </a:rPr>
                  <a:t>, 11, 12, 13, 14…</a:t>
                </a:r>
                <a:endParaRPr lang="en-US" sz="2000" dirty="0"/>
              </a:p>
              <a:p>
                <a:pPr lvl="1"/>
                <a:endParaRPr lang="en-US" dirty="0"/>
              </a:p>
              <a:p>
                <a:r>
                  <a:rPr lang="en-US" u="sng" dirty="0"/>
                  <a:t>Example</a:t>
                </a:r>
                <a:r>
                  <a:rPr lang="en-US" dirty="0"/>
                  <a:t>:  What is 7061</a:t>
                </a:r>
                <a:r>
                  <a:rPr lang="en-US" baseline="-25000" dirty="0"/>
                  <a:t>8</a:t>
                </a:r>
                <a:r>
                  <a:rPr lang="en-US" dirty="0"/>
                  <a:t> in base 10?</a:t>
                </a:r>
              </a:p>
              <a:p>
                <a:pPr lvl="1"/>
                <a:r>
                  <a:rPr lang="en-US" dirty="0">
                    <a:solidFill>
                      <a:srgbClr val="0070C0"/>
                    </a:solidFill>
                  </a:rPr>
                  <a:t>7061</a:t>
                </a:r>
                <a:r>
                  <a:rPr lang="en-US" baseline="-25000" dirty="0"/>
                  <a:t>8</a:t>
                </a:r>
                <a:r>
                  <a:rPr lang="en-US" dirty="0"/>
                  <a:t> = (</a:t>
                </a:r>
                <a:r>
                  <a:rPr lang="en-US" dirty="0">
                    <a:solidFill>
                      <a:srgbClr val="0070C0"/>
                    </a:solidFill>
                  </a:rPr>
                  <a:t>7 </a:t>
                </a:r>
                <a14:m>
                  <m:oMath xmlns:m="http://schemas.openxmlformats.org/officeDocument/2006/math">
                    <m:r>
                      <a:rPr lang="en-US" i="1">
                        <a:latin typeface="Cambria Math" panose="02040503050406030204" pitchFamily="18" charset="0"/>
                      </a:rPr>
                      <m:t>×</m:t>
                    </m:r>
                  </m:oMath>
                </a14:m>
                <a:r>
                  <a:rPr lang="en-US" dirty="0"/>
                  <a:t> 8</a:t>
                </a:r>
                <a:r>
                  <a:rPr lang="en-US" baseline="30000" dirty="0">
                    <a:solidFill>
                      <a:srgbClr val="C00000"/>
                    </a:solidFill>
                  </a:rPr>
                  <a:t>3</a:t>
                </a:r>
                <a:r>
                  <a:rPr lang="en-US" dirty="0"/>
                  <a:t>) + (</a:t>
                </a:r>
                <a:r>
                  <a:rPr lang="en-US" dirty="0">
                    <a:solidFill>
                      <a:srgbClr val="0070C0"/>
                    </a:solidFill>
                  </a:rPr>
                  <a:t>0</a:t>
                </a:r>
                <a:r>
                  <a:rPr lang="en-US" dirty="0"/>
                  <a:t> </a:t>
                </a:r>
                <a14:m>
                  <m:oMath xmlns:m="http://schemas.openxmlformats.org/officeDocument/2006/math">
                    <m:r>
                      <a:rPr lang="en-US" i="1">
                        <a:latin typeface="Cambria Math" panose="02040503050406030204" pitchFamily="18" charset="0"/>
                      </a:rPr>
                      <m:t>×</m:t>
                    </m:r>
                  </m:oMath>
                </a14:m>
                <a:r>
                  <a:rPr lang="en-US" dirty="0"/>
                  <a:t> 8</a:t>
                </a:r>
                <a:r>
                  <a:rPr lang="en-US" baseline="30000" dirty="0">
                    <a:solidFill>
                      <a:srgbClr val="C00000"/>
                    </a:solidFill>
                  </a:rPr>
                  <a:t>2</a:t>
                </a:r>
                <a:r>
                  <a:rPr lang="en-US" dirty="0"/>
                  <a:t>) + (</a:t>
                </a:r>
                <a:r>
                  <a:rPr lang="en-US" dirty="0">
                    <a:solidFill>
                      <a:srgbClr val="0070C0"/>
                    </a:solidFill>
                  </a:rPr>
                  <a:t>6</a:t>
                </a:r>
                <a:r>
                  <a:rPr lang="en-US" dirty="0"/>
                  <a:t> </a:t>
                </a:r>
                <a14:m>
                  <m:oMath xmlns:m="http://schemas.openxmlformats.org/officeDocument/2006/math">
                    <m:r>
                      <a:rPr lang="en-US" i="1">
                        <a:latin typeface="Cambria Math" panose="02040503050406030204" pitchFamily="18" charset="0"/>
                      </a:rPr>
                      <m:t>×</m:t>
                    </m:r>
                  </m:oMath>
                </a14:m>
                <a:r>
                  <a:rPr lang="en-US" dirty="0"/>
                  <a:t> 8</a:t>
                </a:r>
                <a:r>
                  <a:rPr lang="en-US" baseline="30000" dirty="0">
                    <a:solidFill>
                      <a:srgbClr val="C00000"/>
                    </a:solidFill>
                  </a:rPr>
                  <a:t>1</a:t>
                </a:r>
                <a:r>
                  <a:rPr lang="en-US" dirty="0"/>
                  <a:t>) + (</a:t>
                </a:r>
                <a:r>
                  <a:rPr lang="en-US" dirty="0">
                    <a:solidFill>
                      <a:srgbClr val="0070C0"/>
                    </a:solidFill>
                  </a:rPr>
                  <a:t>1</a:t>
                </a:r>
                <a:r>
                  <a:rPr lang="en-US" dirty="0"/>
                  <a:t> </a:t>
                </a:r>
                <a14:m>
                  <m:oMath xmlns:m="http://schemas.openxmlformats.org/officeDocument/2006/math">
                    <m:r>
                      <a:rPr lang="en-US" i="1">
                        <a:latin typeface="Cambria Math" panose="02040503050406030204" pitchFamily="18" charset="0"/>
                      </a:rPr>
                      <m:t>×</m:t>
                    </m:r>
                  </m:oMath>
                </a14:m>
                <a:r>
                  <a:rPr lang="en-US" dirty="0"/>
                  <a:t> 8</a:t>
                </a:r>
                <a:r>
                  <a:rPr lang="en-US" baseline="30000" dirty="0">
                    <a:solidFill>
                      <a:srgbClr val="C00000"/>
                    </a:solidFill>
                  </a:rPr>
                  <a:t>0</a:t>
                </a:r>
                <a:r>
                  <a:rPr lang="en-US" dirty="0"/>
                  <a:t>) = 3633</a:t>
                </a:r>
                <a:r>
                  <a:rPr lang="en-US" baseline="-25000" dirty="0"/>
                  <a:t>10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55" t="-127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30</a:t>
            </a:fld>
            <a:endParaRPr lang="en-US"/>
          </a:p>
        </p:txBody>
      </p:sp>
      <p:pic>
        <p:nvPicPr>
          <p:cNvPr id="5" name="Picture 2" descr="http://static.tvtropes.org/pmwiki/pub/images/Four_Fingered_Hands_33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418" y="293550"/>
            <a:ext cx="1926241"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7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Question</a:t>
            </a:r>
          </a:p>
        </p:txBody>
      </p:sp>
      <p:sp>
        <p:nvSpPr>
          <p:cNvPr id="3" name="Content Placeholder 2"/>
          <p:cNvSpPr>
            <a:spLocks noGrp="1"/>
          </p:cNvSpPr>
          <p:nvPr>
            <p:ph idx="1"/>
          </p:nvPr>
        </p:nvSpPr>
        <p:spPr/>
        <p:txBody>
          <a:bodyPr/>
          <a:lstStyle/>
          <a:p>
            <a:r>
              <a:rPr lang="en-US" dirty="0"/>
              <a:t>What is 34</a:t>
            </a:r>
            <a:r>
              <a:rPr lang="en-US" baseline="-25000" dirty="0"/>
              <a:t>8</a:t>
            </a:r>
            <a:r>
              <a:rPr lang="en-US" dirty="0"/>
              <a:t> in base 10?</a:t>
            </a:r>
          </a:p>
          <a:p>
            <a:pPr lvl="2"/>
            <a:endParaRPr lang="en-US" dirty="0"/>
          </a:p>
          <a:p>
            <a:pPr marL="400050" indent="0">
              <a:buSzPct val="100000"/>
              <a:buNone/>
            </a:pPr>
            <a:r>
              <a:rPr lang="en-US" b="1" dirty="0">
                <a:solidFill>
                  <a:srgbClr val="FF9900"/>
                </a:solidFill>
              </a:rPr>
              <a:t>✨ 32</a:t>
            </a:r>
            <a:r>
              <a:rPr lang="en-US" b="1" baseline="-25000" dirty="0">
                <a:solidFill>
                  <a:srgbClr val="FF9900"/>
                </a:solidFill>
              </a:rPr>
              <a:t>10</a:t>
            </a:r>
          </a:p>
          <a:p>
            <a:pPr marL="400050" indent="0">
              <a:buSzPct val="100000"/>
              <a:buNone/>
            </a:pPr>
            <a:r>
              <a:rPr lang="en-US" b="1" dirty="0">
                <a:solidFill>
                  <a:srgbClr val="00B050"/>
                </a:solidFill>
              </a:rPr>
              <a:t>🦗 34</a:t>
            </a:r>
            <a:r>
              <a:rPr lang="en-US" b="1" baseline="-25000" dirty="0">
                <a:solidFill>
                  <a:srgbClr val="00B050"/>
                </a:solidFill>
              </a:rPr>
              <a:t>10</a:t>
            </a:r>
          </a:p>
          <a:p>
            <a:pPr marL="400050" indent="0">
              <a:buSzPct val="100000"/>
              <a:buNone/>
            </a:pPr>
            <a:r>
              <a:rPr lang="en-US" b="1" dirty="0">
                <a:solidFill>
                  <a:srgbClr val="FF3399"/>
                </a:solidFill>
              </a:rPr>
              <a:t>🥶 7</a:t>
            </a:r>
            <a:r>
              <a:rPr lang="en-US" b="1" baseline="-25000" dirty="0">
                <a:solidFill>
                  <a:srgbClr val="FF3399"/>
                </a:solidFill>
              </a:rPr>
              <a:t>10</a:t>
            </a:r>
          </a:p>
          <a:p>
            <a:pPr marL="400050" indent="0">
              <a:buSzPct val="100000"/>
              <a:buNone/>
            </a:pPr>
            <a:r>
              <a:rPr lang="en-US" b="1" dirty="0">
                <a:solidFill>
                  <a:srgbClr val="00B0F0"/>
                </a:solidFill>
              </a:rPr>
              <a:t>🐈 28</a:t>
            </a:r>
            <a:r>
              <a:rPr lang="en-US" b="1" baseline="-25000" dirty="0">
                <a:solidFill>
                  <a:srgbClr val="00B0F0"/>
                </a:solidFill>
              </a:rPr>
              <a:t>10</a:t>
            </a:r>
          </a:p>
          <a:p>
            <a:pPr marL="400050" indent="0">
              <a:buSzPct val="100000"/>
              <a:buNone/>
            </a:pPr>
            <a:r>
              <a:rPr lang="en-US" b="1" dirty="0">
                <a:solidFill>
                  <a:srgbClr val="996633"/>
                </a:solidFill>
              </a:rPr>
              <a:t>🧄</a:t>
            </a:r>
            <a:r>
              <a:rPr lang="en-US" b="1" baseline="-25000" dirty="0">
                <a:solidFill>
                  <a:srgbClr val="996633"/>
                </a:solidFill>
              </a:rPr>
              <a:t> </a:t>
            </a:r>
            <a:r>
              <a:rPr lang="en-US" b="1" dirty="0">
                <a:solidFill>
                  <a:srgbClr val="996633"/>
                </a:solidFill>
              </a:rPr>
              <a:t>35</a:t>
            </a:r>
            <a:r>
              <a:rPr lang="en-US" b="1" baseline="-25000" dirty="0">
                <a:solidFill>
                  <a:srgbClr val="996633"/>
                </a:solidFill>
              </a:rPr>
              <a:t>10</a:t>
            </a:r>
          </a:p>
        </p:txBody>
      </p:sp>
      <p:sp>
        <p:nvSpPr>
          <p:cNvPr id="4" name="Slide Number Placeholder 3"/>
          <p:cNvSpPr>
            <a:spLocks noGrp="1"/>
          </p:cNvSpPr>
          <p:nvPr>
            <p:ph type="sldNum" sz="quarter" idx="10"/>
          </p:nvPr>
        </p:nvSpPr>
        <p:spPr/>
        <p:txBody>
          <a:bodyPr/>
          <a:lstStyle/>
          <a:p>
            <a:fld id="{F3FAC9EA-ADE4-436F-AE9B-41FB0EC88C6C}" type="slidenum">
              <a:rPr lang="en-US" smtClean="0"/>
              <a:t>31</a:t>
            </a:fld>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BA36993-2F59-4829-A96E-5A58D7F1FEBA}"/>
                  </a:ext>
                </a:extLst>
              </p14:cNvPr>
              <p14:cNvContentPartPr/>
              <p14:nvPr/>
            </p14:nvContentPartPr>
            <p14:xfrm>
              <a:off x="8230159" y="2288998"/>
              <a:ext cx="360" cy="360"/>
            </p14:xfrm>
          </p:contentPart>
        </mc:Choice>
        <mc:Fallback xmlns="">
          <p:pic>
            <p:nvPicPr>
              <p:cNvPr id="5" name="Ink 4">
                <a:extLst>
                  <a:ext uri="{FF2B5EF4-FFF2-40B4-BE49-F238E27FC236}">
                    <a16:creationId xmlns:a16="http://schemas.microsoft.com/office/drawing/2014/main" id="{2BA36993-2F59-4829-A96E-5A58D7F1FEBA}"/>
                  </a:ext>
                </a:extLst>
              </p:cNvPr>
              <p:cNvPicPr/>
              <p:nvPr/>
            </p:nvPicPr>
            <p:blipFill>
              <a:blip r:embed="rId6"/>
              <a:stretch>
                <a:fillRect/>
              </a:stretch>
            </p:blipFill>
            <p:spPr>
              <a:xfrm>
                <a:off x="8221519" y="2279998"/>
                <a:ext cx="18000" cy="18000"/>
              </a:xfrm>
              <a:prstGeom prst="rect">
                <a:avLst/>
              </a:prstGeom>
            </p:spPr>
          </p:pic>
        </mc:Fallback>
      </mc:AlternateContent>
    </p:spTree>
    <p:extLst>
      <p:ext uri="{BB962C8B-B14F-4D97-AF65-F5344CB8AC3E}">
        <p14:creationId xmlns:p14="http://schemas.microsoft.com/office/powerpoint/2010/main" val="1293035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and Hexadecimal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Binary is base 2</a:t>
                </a:r>
              </a:p>
              <a:p>
                <a:pPr lvl="1"/>
                <a:r>
                  <a:rPr lang="en-US" dirty="0"/>
                  <a:t>Symbols:  0, 1</a:t>
                </a:r>
              </a:p>
              <a:p>
                <a:pPr lvl="1"/>
                <a:r>
                  <a:rPr lang="en-US" dirty="0"/>
                  <a:t>Convention:  2</a:t>
                </a:r>
                <a:r>
                  <a:rPr lang="en-US" baseline="-25000" dirty="0"/>
                  <a:t>10</a:t>
                </a:r>
                <a:r>
                  <a:rPr lang="en-US" dirty="0"/>
                  <a:t> = 10</a:t>
                </a:r>
                <a:r>
                  <a:rPr lang="en-US" baseline="-25000" dirty="0"/>
                  <a:t>2</a:t>
                </a:r>
                <a:r>
                  <a:rPr lang="en-US" dirty="0"/>
                  <a:t> = </a:t>
                </a:r>
                <a:r>
                  <a:rPr lang="en-US" dirty="0">
                    <a:solidFill>
                      <a:srgbClr val="7030A0"/>
                    </a:solidFill>
                  </a:rPr>
                  <a:t>0b</a:t>
                </a:r>
                <a:r>
                  <a:rPr lang="en-US" dirty="0"/>
                  <a:t>10</a:t>
                </a:r>
              </a:p>
              <a:p>
                <a:r>
                  <a:rPr lang="en-US" u="sng" dirty="0"/>
                  <a:t>Example</a:t>
                </a:r>
                <a:r>
                  <a:rPr lang="en-US" dirty="0"/>
                  <a:t>:  What is 0b110 in base 10?</a:t>
                </a:r>
              </a:p>
              <a:p>
                <a:pPr lvl="1"/>
                <a:r>
                  <a:rPr lang="en-US" dirty="0"/>
                  <a:t>0b</a:t>
                </a:r>
                <a:r>
                  <a:rPr lang="en-US" dirty="0">
                    <a:solidFill>
                      <a:srgbClr val="0070C0"/>
                    </a:solidFill>
                  </a:rPr>
                  <a:t>110</a:t>
                </a:r>
                <a:r>
                  <a:rPr lang="en-US" dirty="0"/>
                  <a:t> = </a:t>
                </a:r>
                <a:r>
                  <a:rPr lang="en-US" dirty="0">
                    <a:solidFill>
                      <a:srgbClr val="0070C0"/>
                    </a:solidFill>
                  </a:rPr>
                  <a:t>110</a:t>
                </a:r>
                <a:r>
                  <a:rPr lang="en-US" baseline="-25000" dirty="0"/>
                  <a:t>2</a:t>
                </a:r>
                <a:r>
                  <a:rPr lang="en-US" dirty="0"/>
                  <a:t> = (</a:t>
                </a:r>
                <a:r>
                  <a:rPr lang="en-US" dirty="0">
                    <a:solidFill>
                      <a:srgbClr val="0070C0"/>
                    </a:solidFill>
                  </a:rPr>
                  <a:t>1 </a:t>
                </a:r>
                <a14:m>
                  <m:oMath xmlns:m="http://schemas.openxmlformats.org/officeDocument/2006/math">
                    <m:r>
                      <a:rPr lang="en-US" i="1">
                        <a:latin typeface="Cambria Math" panose="02040503050406030204" pitchFamily="18" charset="0"/>
                      </a:rPr>
                      <m:t>×</m:t>
                    </m:r>
                  </m:oMath>
                </a14:m>
                <a:r>
                  <a:rPr lang="en-US" dirty="0"/>
                  <a:t> 2</a:t>
                </a:r>
                <a:r>
                  <a:rPr lang="en-US" baseline="30000" dirty="0">
                    <a:solidFill>
                      <a:srgbClr val="C00000"/>
                    </a:solidFill>
                  </a:rPr>
                  <a:t>2</a:t>
                </a:r>
                <a:r>
                  <a:rPr lang="en-US" dirty="0"/>
                  <a:t>) + (</a:t>
                </a:r>
                <a:r>
                  <a:rPr lang="en-US" dirty="0">
                    <a:solidFill>
                      <a:srgbClr val="0070C0"/>
                    </a:solidFill>
                  </a:rPr>
                  <a:t>1</a:t>
                </a:r>
                <a:r>
                  <a:rPr lang="en-US" dirty="0"/>
                  <a:t> </a:t>
                </a:r>
                <a14:m>
                  <m:oMath xmlns:m="http://schemas.openxmlformats.org/officeDocument/2006/math">
                    <m:r>
                      <a:rPr lang="en-US" i="1">
                        <a:latin typeface="Cambria Math" panose="02040503050406030204" pitchFamily="18" charset="0"/>
                      </a:rPr>
                      <m:t>×</m:t>
                    </m:r>
                  </m:oMath>
                </a14:m>
                <a:r>
                  <a:rPr lang="en-US" dirty="0"/>
                  <a:t> 2</a:t>
                </a:r>
                <a:r>
                  <a:rPr lang="en-US" baseline="30000" dirty="0">
                    <a:solidFill>
                      <a:srgbClr val="C00000"/>
                    </a:solidFill>
                  </a:rPr>
                  <a:t>1</a:t>
                </a:r>
                <a:r>
                  <a:rPr lang="en-US" dirty="0"/>
                  <a:t>) + (</a:t>
                </a:r>
                <a:r>
                  <a:rPr lang="en-US" dirty="0">
                    <a:solidFill>
                      <a:srgbClr val="0070C0"/>
                    </a:solidFill>
                  </a:rPr>
                  <a:t>0</a:t>
                </a:r>
                <a:r>
                  <a:rPr lang="en-US" dirty="0"/>
                  <a:t> </a:t>
                </a:r>
                <a14:m>
                  <m:oMath xmlns:m="http://schemas.openxmlformats.org/officeDocument/2006/math">
                    <m:r>
                      <a:rPr lang="en-US" i="1">
                        <a:latin typeface="Cambria Math" panose="02040503050406030204" pitchFamily="18" charset="0"/>
                      </a:rPr>
                      <m:t>×</m:t>
                    </m:r>
                  </m:oMath>
                </a14:m>
                <a:r>
                  <a:rPr lang="en-US" dirty="0"/>
                  <a:t> 2</a:t>
                </a:r>
                <a:r>
                  <a:rPr lang="en-US" baseline="30000" dirty="0">
                    <a:solidFill>
                      <a:srgbClr val="C00000"/>
                    </a:solidFill>
                  </a:rPr>
                  <a:t>0</a:t>
                </a:r>
                <a:r>
                  <a:rPr lang="en-US" dirty="0"/>
                  <a:t>) = 6</a:t>
                </a:r>
                <a:r>
                  <a:rPr lang="en-US" baseline="-25000" dirty="0"/>
                  <a:t>10</a:t>
                </a:r>
                <a:endParaRPr lang="en-US" dirty="0"/>
              </a:p>
              <a:p>
                <a:r>
                  <a:rPr lang="en-US" dirty="0"/>
                  <a:t>Hexadecimal (</a:t>
                </a:r>
                <a:r>
                  <a:rPr lang="en-US" dirty="0">
                    <a:solidFill>
                      <a:srgbClr val="7030A0"/>
                    </a:solidFill>
                  </a:rPr>
                  <a:t>hex</a:t>
                </a:r>
                <a:r>
                  <a:rPr lang="en-US" dirty="0"/>
                  <a:t>, for short) is base 16</a:t>
                </a:r>
              </a:p>
              <a:p>
                <a:pPr lvl="1"/>
                <a:r>
                  <a:rPr lang="en-US" dirty="0"/>
                  <a:t>Symbols?  0, 1, 2, 3, 4, 5, 6, 7, 8, 9, …?</a:t>
                </a:r>
              </a:p>
              <a:p>
                <a:pPr lvl="1"/>
                <a:r>
                  <a:rPr lang="en-US" dirty="0"/>
                  <a:t>Convention:  16</a:t>
                </a:r>
                <a:r>
                  <a:rPr lang="en-US" baseline="-25000" dirty="0"/>
                  <a:t>10</a:t>
                </a:r>
                <a:r>
                  <a:rPr lang="en-US" dirty="0"/>
                  <a:t> = 10</a:t>
                </a:r>
                <a:r>
                  <a:rPr lang="en-US" baseline="-25000" dirty="0"/>
                  <a:t>16</a:t>
                </a:r>
                <a:r>
                  <a:rPr lang="en-US" dirty="0"/>
                  <a:t> = </a:t>
                </a:r>
                <a:r>
                  <a:rPr lang="en-US" dirty="0">
                    <a:solidFill>
                      <a:srgbClr val="7030A0"/>
                    </a:solidFill>
                  </a:rPr>
                  <a:t>0x</a:t>
                </a:r>
                <a:r>
                  <a:rPr lang="en-US" dirty="0"/>
                  <a:t>10</a:t>
                </a:r>
              </a:p>
              <a:p>
                <a:r>
                  <a:rPr lang="en-US" u="sng" dirty="0"/>
                  <a:t>Example</a:t>
                </a:r>
                <a:r>
                  <a:rPr lang="en-US" dirty="0"/>
                  <a:t>:  What is 0xA5 in base 10?</a:t>
                </a:r>
              </a:p>
              <a:p>
                <a:pPr lvl="1"/>
                <a:r>
                  <a:rPr lang="en-US" dirty="0"/>
                  <a:t>0x</a:t>
                </a:r>
                <a:r>
                  <a:rPr lang="en-US" dirty="0">
                    <a:solidFill>
                      <a:srgbClr val="0070C0"/>
                    </a:solidFill>
                  </a:rPr>
                  <a:t>A5</a:t>
                </a:r>
                <a:r>
                  <a:rPr lang="en-US" dirty="0"/>
                  <a:t> = </a:t>
                </a:r>
                <a:r>
                  <a:rPr lang="en-US" dirty="0">
                    <a:solidFill>
                      <a:srgbClr val="0070C0"/>
                    </a:solidFill>
                  </a:rPr>
                  <a:t>A5</a:t>
                </a:r>
                <a:r>
                  <a:rPr lang="en-US" baseline="-25000" dirty="0"/>
                  <a:t>16</a:t>
                </a:r>
                <a:r>
                  <a:rPr lang="en-US" dirty="0"/>
                  <a:t> = (</a:t>
                </a:r>
                <a:r>
                  <a:rPr lang="en-US" dirty="0">
                    <a:solidFill>
                      <a:srgbClr val="0070C0"/>
                    </a:solidFill>
                  </a:rPr>
                  <a:t>10</a:t>
                </a:r>
                <a:r>
                  <a:rPr lang="en-US" dirty="0"/>
                  <a:t> </a:t>
                </a:r>
                <a14:m>
                  <m:oMath xmlns:m="http://schemas.openxmlformats.org/officeDocument/2006/math">
                    <m:r>
                      <a:rPr lang="en-US" i="1">
                        <a:latin typeface="Cambria Math" panose="02040503050406030204" pitchFamily="18" charset="0"/>
                      </a:rPr>
                      <m:t>×</m:t>
                    </m:r>
                  </m:oMath>
                </a14:m>
                <a:r>
                  <a:rPr lang="en-US" dirty="0"/>
                  <a:t> 16</a:t>
                </a:r>
                <a:r>
                  <a:rPr lang="en-US" baseline="30000" dirty="0">
                    <a:solidFill>
                      <a:srgbClr val="C00000"/>
                    </a:solidFill>
                  </a:rPr>
                  <a:t>1</a:t>
                </a:r>
                <a:r>
                  <a:rPr lang="en-US" dirty="0"/>
                  <a:t>) + (</a:t>
                </a:r>
                <a:r>
                  <a:rPr lang="en-US" dirty="0">
                    <a:solidFill>
                      <a:srgbClr val="0070C0"/>
                    </a:solidFill>
                  </a:rPr>
                  <a:t>5</a:t>
                </a:r>
                <a:r>
                  <a:rPr lang="en-US" dirty="0"/>
                  <a:t> </a:t>
                </a:r>
                <a14:m>
                  <m:oMath xmlns:m="http://schemas.openxmlformats.org/officeDocument/2006/math">
                    <m:r>
                      <a:rPr lang="en-US" i="1">
                        <a:latin typeface="Cambria Math" panose="02040503050406030204" pitchFamily="18" charset="0"/>
                      </a:rPr>
                      <m:t>×</m:t>
                    </m:r>
                  </m:oMath>
                </a14:m>
                <a:r>
                  <a:rPr lang="en-US" dirty="0"/>
                  <a:t> 16</a:t>
                </a:r>
                <a:r>
                  <a:rPr lang="en-US" baseline="30000" dirty="0">
                    <a:solidFill>
                      <a:srgbClr val="C00000"/>
                    </a:solidFill>
                  </a:rPr>
                  <a:t>0</a:t>
                </a:r>
                <a:r>
                  <a:rPr lang="en-US" dirty="0"/>
                  <a:t>) = 165</a:t>
                </a:r>
                <a:r>
                  <a:rPr lang="en-US" baseline="-25000" dirty="0"/>
                  <a:t>10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55" t="-127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32</a:t>
            </a:fld>
            <a:endParaRPr lang="en-US"/>
          </a:p>
        </p:txBody>
      </p:sp>
      <p:sp>
        <p:nvSpPr>
          <p:cNvPr id="7" name="TextBox 6"/>
          <p:cNvSpPr txBox="1"/>
          <p:nvPr/>
        </p:nvSpPr>
        <p:spPr>
          <a:xfrm>
            <a:off x="5638800" y="4648200"/>
            <a:ext cx="3349060" cy="461665"/>
          </a:xfrm>
          <a:prstGeom prst="rect">
            <a:avLst/>
          </a:prstGeom>
          <a:solidFill>
            <a:schemeClr val="bg1"/>
          </a:solidFill>
        </p:spPr>
        <p:txBody>
          <a:bodyPr wrap="square" lIns="0" rtlCol="0">
            <a:spAutoFit/>
          </a:bodyPr>
          <a:lstStyle/>
          <a:p>
            <a:r>
              <a:rPr lang="en-US" sz="2400" b="0" dirty="0">
                <a:latin typeface="Calibri" pitchFamily="34" charset="0"/>
              </a:rPr>
              <a:t>9,</a:t>
            </a:r>
            <a:r>
              <a:rPr lang="en-US" sz="2400" dirty="0">
                <a:latin typeface="Calibri" pitchFamily="34" charset="0"/>
              </a:rPr>
              <a:t> </a:t>
            </a:r>
            <a:r>
              <a:rPr lang="en-US" sz="2400" dirty="0">
                <a:solidFill>
                  <a:srgbClr val="7030A0"/>
                </a:solidFill>
                <a:latin typeface="Calibri" pitchFamily="34" charset="0"/>
              </a:rPr>
              <a:t>A, B, C, D, E, F       </a:t>
            </a:r>
            <a:r>
              <a:rPr lang="en-US" dirty="0">
                <a:latin typeface="Calibri" pitchFamily="34" charset="0"/>
              </a:rPr>
              <a:t>🤯</a:t>
            </a:r>
          </a:p>
        </p:txBody>
      </p:sp>
    </p:spTree>
    <p:extLst>
      <p:ext uri="{BB962C8B-B14F-4D97-AF65-F5344CB8AC3E}">
        <p14:creationId xmlns:p14="http://schemas.microsoft.com/office/powerpoint/2010/main" val="6217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a:t>
            </a:r>
          </a:p>
        </p:txBody>
      </p:sp>
      <p:sp>
        <p:nvSpPr>
          <p:cNvPr id="3" name="Content Placeholder 2"/>
          <p:cNvSpPr>
            <a:spLocks noGrp="1"/>
          </p:cNvSpPr>
          <p:nvPr>
            <p:ph idx="1"/>
          </p:nvPr>
        </p:nvSpPr>
        <p:spPr/>
        <p:txBody>
          <a:bodyPr/>
          <a:lstStyle/>
          <a:p>
            <a:r>
              <a:rPr lang="en-US" dirty="0"/>
              <a:t>Which of the following orderings is correct?</a:t>
            </a:r>
          </a:p>
          <a:p>
            <a:pPr lvl="2"/>
            <a:endParaRPr lang="en-US" dirty="0"/>
          </a:p>
          <a:p>
            <a:pPr marL="400050" indent="0">
              <a:buSzPct val="100000"/>
              <a:buNone/>
            </a:pPr>
            <a:r>
              <a:rPr lang="en-US" b="1" dirty="0">
                <a:solidFill>
                  <a:srgbClr val="FF9900"/>
                </a:solidFill>
              </a:rPr>
              <a:t>✨ 0xC &lt; 0b1010 &lt; 11</a:t>
            </a:r>
            <a:endParaRPr lang="en-US" b="1" baseline="-25000" dirty="0">
              <a:solidFill>
                <a:srgbClr val="FF9900"/>
              </a:solidFill>
            </a:endParaRPr>
          </a:p>
          <a:p>
            <a:pPr marL="400050" indent="0">
              <a:buSzPct val="100000"/>
              <a:buNone/>
            </a:pPr>
            <a:r>
              <a:rPr lang="en-US" b="1" dirty="0">
                <a:solidFill>
                  <a:srgbClr val="00B050"/>
                </a:solidFill>
              </a:rPr>
              <a:t>🦗 0xC &lt; 11 &lt; 0b1010</a:t>
            </a:r>
            <a:endParaRPr lang="en-US" b="1" baseline="-25000" dirty="0">
              <a:solidFill>
                <a:srgbClr val="00B050"/>
              </a:solidFill>
            </a:endParaRPr>
          </a:p>
          <a:p>
            <a:pPr marL="400050" indent="0">
              <a:buSzPct val="100000"/>
              <a:buNone/>
            </a:pPr>
            <a:r>
              <a:rPr lang="en-US" b="1" dirty="0">
                <a:solidFill>
                  <a:srgbClr val="FF3399"/>
                </a:solidFill>
              </a:rPr>
              <a:t>🥶 11 &lt; 0b1010 &lt; 0xC</a:t>
            </a:r>
            <a:endParaRPr lang="en-US" b="1" baseline="-25000" dirty="0">
              <a:solidFill>
                <a:srgbClr val="FF3399"/>
              </a:solidFill>
            </a:endParaRPr>
          </a:p>
          <a:p>
            <a:pPr marL="400050" indent="0">
              <a:buSzPct val="100000"/>
              <a:buNone/>
            </a:pPr>
            <a:r>
              <a:rPr lang="en-US" b="1" dirty="0">
                <a:solidFill>
                  <a:srgbClr val="00B0F0"/>
                </a:solidFill>
              </a:rPr>
              <a:t>🐈 0b1010 &lt; 11 &lt; 0xC</a:t>
            </a:r>
            <a:endParaRPr lang="en-US" b="1" baseline="-25000" dirty="0">
              <a:solidFill>
                <a:srgbClr val="00B0F0"/>
              </a:solidFill>
            </a:endParaRPr>
          </a:p>
          <a:p>
            <a:pPr marL="400050" indent="0">
              <a:buSzPct val="100000"/>
              <a:buNone/>
            </a:pPr>
            <a:r>
              <a:rPr lang="en-US" b="1" dirty="0">
                <a:solidFill>
                  <a:srgbClr val="996633"/>
                </a:solidFill>
              </a:rPr>
              <a:t>🧄 0b1010 &lt; 0xC &lt; 11</a:t>
            </a:r>
            <a:endParaRPr lang="en-US" b="1" baseline="-25000" dirty="0">
              <a:solidFill>
                <a:srgbClr val="996633"/>
              </a:solidFill>
            </a:endParaRPr>
          </a:p>
          <a:p>
            <a:pPr lvl="2"/>
            <a:endParaRPr lang="en-US" dirty="0"/>
          </a:p>
        </p:txBody>
      </p:sp>
      <p:sp>
        <p:nvSpPr>
          <p:cNvPr id="4" name="Slide Number Placeholder 3"/>
          <p:cNvSpPr>
            <a:spLocks noGrp="1"/>
          </p:cNvSpPr>
          <p:nvPr>
            <p:ph type="sldNum" sz="quarter" idx="10"/>
          </p:nvPr>
        </p:nvSpPr>
        <p:spPr/>
        <p:txBody>
          <a:bodyPr/>
          <a:lstStyle/>
          <a:p>
            <a:fld id="{F3FAC9EA-ADE4-436F-AE9B-41FB0EC88C6C}" type="slidenum">
              <a:rPr lang="en-US" smtClean="0"/>
              <a:t>33</a:t>
            </a:fld>
            <a:endParaRPr lang="en-US"/>
          </a:p>
        </p:txBody>
      </p:sp>
    </p:spTree>
    <p:extLst>
      <p:ext uri="{BB962C8B-B14F-4D97-AF65-F5344CB8AC3E}">
        <p14:creationId xmlns:p14="http://schemas.microsoft.com/office/powerpoint/2010/main" val="66258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Converting to Base 10</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Can convert from any base </a:t>
                </a:r>
                <a:r>
                  <a:rPr lang="en-US" i="1" dirty="0"/>
                  <a:t>to</a:t>
                </a:r>
                <a:r>
                  <a:rPr lang="en-US" dirty="0"/>
                  <a:t> base 10</a:t>
                </a:r>
              </a:p>
              <a:p>
                <a:pPr lvl="1"/>
                <a:r>
                  <a:rPr lang="en-US" dirty="0"/>
                  <a:t>0b</a:t>
                </a:r>
                <a:r>
                  <a:rPr lang="en-US" dirty="0">
                    <a:solidFill>
                      <a:srgbClr val="0070C0"/>
                    </a:solidFill>
                  </a:rPr>
                  <a:t>110</a:t>
                </a:r>
                <a:r>
                  <a:rPr lang="en-US" dirty="0"/>
                  <a:t> = </a:t>
                </a:r>
                <a:r>
                  <a:rPr lang="en-US" dirty="0">
                    <a:solidFill>
                      <a:srgbClr val="0070C0"/>
                    </a:solidFill>
                  </a:rPr>
                  <a:t>110</a:t>
                </a:r>
                <a:r>
                  <a:rPr lang="en-US" baseline="-25000" dirty="0"/>
                  <a:t>2</a:t>
                </a:r>
                <a:r>
                  <a:rPr lang="en-US" dirty="0"/>
                  <a:t> = (</a:t>
                </a:r>
                <a:r>
                  <a:rPr lang="en-US" dirty="0">
                    <a:solidFill>
                      <a:srgbClr val="0070C0"/>
                    </a:solidFill>
                  </a:rPr>
                  <a:t>1 </a:t>
                </a:r>
                <a14:m>
                  <m:oMath xmlns:m="http://schemas.openxmlformats.org/officeDocument/2006/math">
                    <m:r>
                      <a:rPr lang="en-US" i="1">
                        <a:latin typeface="Cambria Math" panose="02040503050406030204" pitchFamily="18" charset="0"/>
                      </a:rPr>
                      <m:t>×</m:t>
                    </m:r>
                  </m:oMath>
                </a14:m>
                <a:r>
                  <a:rPr lang="en-US" dirty="0"/>
                  <a:t> 2</a:t>
                </a:r>
                <a:r>
                  <a:rPr lang="en-US" baseline="30000" dirty="0">
                    <a:solidFill>
                      <a:srgbClr val="C00000"/>
                    </a:solidFill>
                  </a:rPr>
                  <a:t>2</a:t>
                </a:r>
                <a:r>
                  <a:rPr lang="en-US" dirty="0"/>
                  <a:t>) + (</a:t>
                </a:r>
                <a:r>
                  <a:rPr lang="en-US" dirty="0">
                    <a:solidFill>
                      <a:srgbClr val="0070C0"/>
                    </a:solidFill>
                  </a:rPr>
                  <a:t>1</a:t>
                </a:r>
                <a:r>
                  <a:rPr lang="en-US" dirty="0"/>
                  <a:t> </a:t>
                </a:r>
                <a14:m>
                  <m:oMath xmlns:m="http://schemas.openxmlformats.org/officeDocument/2006/math">
                    <m:r>
                      <a:rPr lang="en-US" i="1">
                        <a:latin typeface="Cambria Math" panose="02040503050406030204" pitchFamily="18" charset="0"/>
                      </a:rPr>
                      <m:t>×</m:t>
                    </m:r>
                  </m:oMath>
                </a14:m>
                <a:r>
                  <a:rPr lang="en-US" dirty="0"/>
                  <a:t> 2</a:t>
                </a:r>
                <a:r>
                  <a:rPr lang="en-US" baseline="30000" dirty="0">
                    <a:solidFill>
                      <a:srgbClr val="C00000"/>
                    </a:solidFill>
                  </a:rPr>
                  <a:t>1</a:t>
                </a:r>
                <a:r>
                  <a:rPr lang="en-US" dirty="0"/>
                  <a:t>) + (</a:t>
                </a:r>
                <a:r>
                  <a:rPr lang="en-US" dirty="0">
                    <a:solidFill>
                      <a:srgbClr val="0070C0"/>
                    </a:solidFill>
                  </a:rPr>
                  <a:t>0</a:t>
                </a:r>
                <a:r>
                  <a:rPr lang="en-US" dirty="0"/>
                  <a:t> </a:t>
                </a:r>
                <a14:m>
                  <m:oMath xmlns:m="http://schemas.openxmlformats.org/officeDocument/2006/math">
                    <m:r>
                      <a:rPr lang="en-US" i="1">
                        <a:latin typeface="Cambria Math" panose="02040503050406030204" pitchFamily="18" charset="0"/>
                      </a:rPr>
                      <m:t>×</m:t>
                    </m:r>
                  </m:oMath>
                </a14:m>
                <a:r>
                  <a:rPr lang="en-US" dirty="0"/>
                  <a:t> 2</a:t>
                </a:r>
                <a:r>
                  <a:rPr lang="en-US" baseline="30000" dirty="0">
                    <a:solidFill>
                      <a:srgbClr val="C00000"/>
                    </a:solidFill>
                  </a:rPr>
                  <a:t>0</a:t>
                </a:r>
                <a:r>
                  <a:rPr lang="en-US" dirty="0"/>
                  <a:t>) = 6</a:t>
                </a:r>
                <a:r>
                  <a:rPr lang="en-US" baseline="-25000" dirty="0"/>
                  <a:t>10</a:t>
                </a:r>
              </a:p>
              <a:p>
                <a:pPr lvl="1"/>
                <a:r>
                  <a:rPr lang="en-US" dirty="0"/>
                  <a:t>0x</a:t>
                </a:r>
                <a:r>
                  <a:rPr lang="en-US" dirty="0">
                    <a:solidFill>
                      <a:srgbClr val="0070C0"/>
                    </a:solidFill>
                  </a:rPr>
                  <a:t>A5</a:t>
                </a:r>
                <a:r>
                  <a:rPr lang="en-US" dirty="0"/>
                  <a:t> = </a:t>
                </a:r>
                <a:r>
                  <a:rPr lang="en-US" dirty="0">
                    <a:solidFill>
                      <a:srgbClr val="0070C0"/>
                    </a:solidFill>
                  </a:rPr>
                  <a:t>A5</a:t>
                </a:r>
                <a:r>
                  <a:rPr lang="en-US" baseline="-25000" dirty="0"/>
                  <a:t>16</a:t>
                </a:r>
                <a:r>
                  <a:rPr lang="en-US" dirty="0"/>
                  <a:t> = (</a:t>
                </a:r>
                <a:r>
                  <a:rPr lang="en-US" dirty="0">
                    <a:solidFill>
                      <a:srgbClr val="0070C0"/>
                    </a:solidFill>
                  </a:rPr>
                  <a:t>10</a:t>
                </a:r>
                <a:r>
                  <a:rPr lang="en-US" dirty="0"/>
                  <a:t> </a:t>
                </a:r>
                <a14:m>
                  <m:oMath xmlns:m="http://schemas.openxmlformats.org/officeDocument/2006/math">
                    <m:r>
                      <a:rPr lang="en-US" i="1">
                        <a:latin typeface="Cambria Math" panose="02040503050406030204" pitchFamily="18" charset="0"/>
                      </a:rPr>
                      <m:t>×</m:t>
                    </m:r>
                  </m:oMath>
                </a14:m>
                <a:r>
                  <a:rPr lang="en-US" dirty="0"/>
                  <a:t> 16</a:t>
                </a:r>
                <a:r>
                  <a:rPr lang="en-US" baseline="30000" dirty="0">
                    <a:solidFill>
                      <a:srgbClr val="C00000"/>
                    </a:solidFill>
                  </a:rPr>
                  <a:t>1</a:t>
                </a:r>
                <a:r>
                  <a:rPr lang="en-US" dirty="0"/>
                  <a:t>) + (</a:t>
                </a:r>
                <a:r>
                  <a:rPr lang="en-US" dirty="0">
                    <a:solidFill>
                      <a:srgbClr val="0070C0"/>
                    </a:solidFill>
                  </a:rPr>
                  <a:t>5</a:t>
                </a:r>
                <a:r>
                  <a:rPr lang="en-US" dirty="0"/>
                  <a:t> </a:t>
                </a:r>
                <a14:m>
                  <m:oMath xmlns:m="http://schemas.openxmlformats.org/officeDocument/2006/math">
                    <m:r>
                      <a:rPr lang="en-US" i="1">
                        <a:latin typeface="Cambria Math" panose="02040503050406030204" pitchFamily="18" charset="0"/>
                      </a:rPr>
                      <m:t>×</m:t>
                    </m:r>
                  </m:oMath>
                </a14:m>
                <a:r>
                  <a:rPr lang="en-US" dirty="0"/>
                  <a:t> 16</a:t>
                </a:r>
                <a:r>
                  <a:rPr lang="en-US" baseline="30000" dirty="0">
                    <a:solidFill>
                      <a:srgbClr val="C00000"/>
                    </a:solidFill>
                  </a:rPr>
                  <a:t>0</a:t>
                </a:r>
                <a:r>
                  <a:rPr lang="en-US" dirty="0"/>
                  <a:t>) = 165</a:t>
                </a:r>
                <a:r>
                  <a:rPr lang="en-US" baseline="-25000" dirty="0"/>
                  <a:t>10</a:t>
                </a:r>
              </a:p>
              <a:p>
                <a:endParaRPr lang="en-US" dirty="0"/>
              </a:p>
              <a:p>
                <a:r>
                  <a:rPr lang="en-US" dirty="0"/>
                  <a:t>We learned to think in base 10, so this is fairly natural for us</a:t>
                </a:r>
              </a:p>
              <a:p>
                <a:endParaRPr lang="en-US" dirty="0"/>
              </a:p>
              <a:p>
                <a:r>
                  <a:rPr lang="en-US" b="1" dirty="0"/>
                  <a:t>Challenge:</a:t>
                </a:r>
                <a:r>
                  <a:rPr lang="en-US" dirty="0"/>
                  <a:t>  Convert into other bases (</a:t>
                </a:r>
                <a:r>
                  <a:rPr lang="en-US" i="1" dirty="0"/>
                  <a:t>e.g. </a:t>
                </a:r>
                <a:r>
                  <a:rPr lang="en-US" dirty="0"/>
                  <a:t>2, 16)</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291" t="-1103" r="-145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34</a:t>
            </a:fld>
            <a:endParaRPr lang="en-US"/>
          </a:p>
        </p:txBody>
      </p:sp>
    </p:spTree>
    <p:extLst>
      <p:ext uri="{BB962C8B-B14F-4D97-AF65-F5344CB8AC3E}">
        <p14:creationId xmlns:p14="http://schemas.microsoft.com/office/powerpoint/2010/main" val="1702281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Question</a:t>
            </a:r>
          </a:p>
        </p:txBody>
      </p:sp>
      <p:sp>
        <p:nvSpPr>
          <p:cNvPr id="3" name="Content Placeholder 2"/>
          <p:cNvSpPr>
            <a:spLocks noGrp="1"/>
          </p:cNvSpPr>
          <p:nvPr>
            <p:ph idx="1"/>
          </p:nvPr>
        </p:nvSpPr>
        <p:spPr/>
        <p:txBody>
          <a:bodyPr/>
          <a:lstStyle/>
          <a:p>
            <a:r>
              <a:rPr lang="en-US" dirty="0"/>
              <a:t>Convert 13</a:t>
            </a:r>
            <a:r>
              <a:rPr lang="en-US" baseline="-25000" dirty="0"/>
              <a:t>10</a:t>
            </a:r>
            <a:r>
              <a:rPr lang="en-US" dirty="0"/>
              <a:t> into binary</a:t>
            </a:r>
          </a:p>
          <a:p>
            <a:endParaRPr lang="en-US" dirty="0"/>
          </a:p>
          <a:p>
            <a:r>
              <a:rPr lang="en-US" dirty="0"/>
              <a:t>Hints:</a:t>
            </a:r>
          </a:p>
          <a:p>
            <a:pPr lvl="1"/>
            <a:r>
              <a:rPr lang="en-US" dirty="0"/>
              <a:t>2</a:t>
            </a:r>
            <a:r>
              <a:rPr lang="en-US" baseline="30000" dirty="0"/>
              <a:t>3</a:t>
            </a:r>
            <a:r>
              <a:rPr lang="en-US" dirty="0"/>
              <a:t> = 8</a:t>
            </a:r>
          </a:p>
          <a:p>
            <a:pPr lvl="1"/>
            <a:r>
              <a:rPr lang="en-US" dirty="0"/>
              <a:t>2</a:t>
            </a:r>
            <a:r>
              <a:rPr lang="en-US" baseline="30000" dirty="0"/>
              <a:t>2</a:t>
            </a:r>
            <a:r>
              <a:rPr lang="en-US" dirty="0"/>
              <a:t> = 4</a:t>
            </a:r>
          </a:p>
          <a:p>
            <a:pPr lvl="1"/>
            <a:r>
              <a:rPr lang="en-US" dirty="0"/>
              <a:t>2</a:t>
            </a:r>
            <a:r>
              <a:rPr lang="en-US" baseline="30000" dirty="0"/>
              <a:t>1</a:t>
            </a:r>
            <a:r>
              <a:rPr lang="en-US" dirty="0"/>
              <a:t> = 2</a:t>
            </a:r>
          </a:p>
          <a:p>
            <a:pPr lvl="1"/>
            <a:r>
              <a:rPr lang="en-US" dirty="0"/>
              <a:t>2</a:t>
            </a:r>
            <a:r>
              <a:rPr lang="en-US" baseline="30000" dirty="0"/>
              <a:t>0</a:t>
            </a:r>
            <a:r>
              <a:rPr lang="en-US" dirty="0"/>
              <a:t> = 1</a:t>
            </a:r>
          </a:p>
          <a:p>
            <a:endParaRPr lang="en-US" dirty="0"/>
          </a:p>
        </p:txBody>
      </p:sp>
      <p:sp>
        <p:nvSpPr>
          <p:cNvPr id="4" name="Slide Number Placeholder 3"/>
          <p:cNvSpPr>
            <a:spLocks noGrp="1"/>
          </p:cNvSpPr>
          <p:nvPr>
            <p:ph type="sldNum" sz="quarter" idx="10"/>
          </p:nvPr>
        </p:nvSpPr>
        <p:spPr/>
        <p:txBody>
          <a:bodyPr/>
          <a:lstStyle/>
          <a:p>
            <a:fld id="{F3FAC9EA-ADE4-436F-AE9B-41FB0EC88C6C}" type="slidenum">
              <a:rPr lang="en-US" smtClean="0"/>
              <a:t>35</a:t>
            </a:fld>
            <a:endParaRPr lang="en-US"/>
          </a:p>
        </p:txBody>
      </p:sp>
    </p:spTree>
    <p:extLst>
      <p:ext uri="{BB962C8B-B14F-4D97-AF65-F5344CB8AC3E}">
        <p14:creationId xmlns:p14="http://schemas.microsoft.com/office/powerpoint/2010/main" val="3884448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Converting from Decimal to Binary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Given a decimal number N:</a:t>
                </a:r>
              </a:p>
              <a:p>
                <a:pPr marL="820674" lvl="1" indent="-457200">
                  <a:buFont typeface="+mj-lt"/>
                  <a:buAutoNum type="arabicPeriod"/>
                </a:pPr>
                <a:r>
                  <a:rPr lang="en-US" dirty="0"/>
                  <a:t>List increasing powers of 2 from </a:t>
                </a:r>
                <a:r>
                  <a:rPr lang="en-US" i="1" dirty="0"/>
                  <a:t>right to left</a:t>
                </a:r>
                <a:r>
                  <a:rPr lang="en-US" dirty="0"/>
                  <a:t> until </a:t>
                </a:r>
                <a14:m>
                  <m:oMath xmlns:m="http://schemas.openxmlformats.org/officeDocument/2006/math">
                    <m:r>
                      <a:rPr lang="en-US" b="0" i="1" smtClean="0">
                        <a:latin typeface="Cambria Math" panose="02040503050406030204" pitchFamily="18" charset="0"/>
                      </a:rPr>
                      <m:t>≥</m:t>
                    </m:r>
                  </m:oMath>
                </a14:m>
                <a:r>
                  <a:rPr lang="en-US" dirty="0"/>
                  <a:t> N</a:t>
                </a:r>
              </a:p>
              <a:p>
                <a:pPr marL="820674" lvl="1" indent="-457200">
                  <a:buFont typeface="+mj-lt"/>
                  <a:buAutoNum type="arabicPeriod"/>
                </a:pPr>
                <a:r>
                  <a:rPr lang="en-US" dirty="0"/>
                  <a:t>Then from </a:t>
                </a:r>
                <a:r>
                  <a:rPr lang="en-US" i="1" dirty="0"/>
                  <a:t>left to right</a:t>
                </a:r>
                <a:r>
                  <a:rPr lang="en-US" dirty="0"/>
                  <a:t>, ask is that (power of 2) </a:t>
                </a:r>
                <a14:m>
                  <m:oMath xmlns:m="http://schemas.openxmlformats.org/officeDocument/2006/math">
                    <m:r>
                      <a:rPr lang="en-US" b="0" i="1" smtClean="0">
                        <a:latin typeface="Cambria Math" panose="02040503050406030204" pitchFamily="18" charset="0"/>
                      </a:rPr>
                      <m:t>≤</m:t>
                    </m:r>
                  </m:oMath>
                </a14:m>
                <a:r>
                  <a:rPr lang="en-US" dirty="0"/>
                  <a:t> N?</a:t>
                </a:r>
              </a:p>
              <a:p>
                <a:pPr lvl="2"/>
                <a:r>
                  <a:rPr lang="en-US" dirty="0"/>
                  <a:t>If </a:t>
                </a:r>
                <a:r>
                  <a:rPr lang="en-US" b="1" dirty="0"/>
                  <a:t>YES</a:t>
                </a:r>
                <a:r>
                  <a:rPr lang="en-US" dirty="0"/>
                  <a:t>, put a 1 below and subtract that power from N</a:t>
                </a:r>
              </a:p>
              <a:p>
                <a:pPr lvl="2"/>
                <a:r>
                  <a:rPr lang="en-US" dirty="0"/>
                  <a:t>If </a:t>
                </a:r>
                <a:r>
                  <a:rPr lang="en-US" b="1" dirty="0"/>
                  <a:t>NO</a:t>
                </a:r>
                <a:r>
                  <a:rPr lang="en-US" dirty="0"/>
                  <a:t>, put a 0 below and keep going</a:t>
                </a:r>
              </a:p>
              <a:p>
                <a:endParaRPr lang="en-US" dirty="0"/>
              </a:p>
              <a:p>
                <a:r>
                  <a:rPr lang="en-US" u="sng" dirty="0"/>
                  <a:t>Example</a:t>
                </a:r>
                <a:r>
                  <a:rPr lang="en-US" dirty="0"/>
                  <a:t>:  13 to binary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91" t="-1103"/>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36</a:t>
            </a:fld>
            <a:endParaRPr lang="en-US"/>
          </a:p>
        </p:txBody>
      </p:sp>
      <p:graphicFrame>
        <p:nvGraphicFramePr>
          <p:cNvPr id="5" name="Shape 160"/>
          <p:cNvGraphicFramePr/>
          <p:nvPr>
            <p:extLst>
              <p:ext uri="{D42A27DB-BD31-4B8C-83A1-F6EECF244321}">
                <p14:modId xmlns:p14="http://schemas.microsoft.com/office/powerpoint/2010/main" val="1732395837"/>
              </p:ext>
            </p:extLst>
          </p:nvPr>
        </p:nvGraphicFramePr>
        <p:xfrm>
          <a:off x="1600200" y="4904489"/>
          <a:ext cx="4572000" cy="1005796"/>
        </p:xfrm>
        <a:graphic>
          <a:graphicData uri="http://schemas.openxmlformats.org/drawingml/2006/table">
            <a:tbl>
              <a:tblPr>
                <a:noFill/>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411458">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2</a:t>
                      </a:r>
                      <a:r>
                        <a:rPr lang="en" sz="2400" b="0" baseline="30000" dirty="0">
                          <a:latin typeface="Calibri" panose="020F0502020204030204" pitchFamily="34" charset="0"/>
                          <a:ea typeface="Calibri"/>
                          <a:cs typeface="Calibri" panose="020F0502020204030204" pitchFamily="34" charset="0"/>
                          <a:sym typeface="Calibri"/>
                        </a:rPr>
                        <a:t>4</a:t>
                      </a:r>
                      <a:r>
                        <a:rPr lang="en" sz="2400" b="0" dirty="0">
                          <a:latin typeface="Calibri" panose="020F0502020204030204" pitchFamily="34" charset="0"/>
                          <a:ea typeface="Calibri"/>
                          <a:cs typeface="Calibri" panose="020F0502020204030204" pitchFamily="34" charset="0"/>
                          <a:sym typeface="Calibri"/>
                        </a:rPr>
                        <a:t>=16</a:t>
                      </a:r>
                    </a:p>
                  </a:txBody>
                  <a:tcPr marL="68569" marR="68569" marT="68569" marB="68569"/>
                </a:tc>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2</a:t>
                      </a:r>
                      <a:r>
                        <a:rPr lang="en" sz="2400" b="0" baseline="30000" dirty="0">
                          <a:latin typeface="Calibri" panose="020F0502020204030204" pitchFamily="34" charset="0"/>
                          <a:ea typeface="Calibri"/>
                          <a:cs typeface="Calibri" panose="020F0502020204030204" pitchFamily="34" charset="0"/>
                          <a:sym typeface="Calibri"/>
                        </a:rPr>
                        <a:t>3</a:t>
                      </a:r>
                      <a:r>
                        <a:rPr lang="en" sz="2400" b="0" dirty="0">
                          <a:latin typeface="Calibri" panose="020F0502020204030204" pitchFamily="34" charset="0"/>
                          <a:ea typeface="Calibri"/>
                          <a:cs typeface="Calibri" panose="020F0502020204030204" pitchFamily="34" charset="0"/>
                          <a:sym typeface="Calibri"/>
                        </a:rPr>
                        <a:t>=8</a:t>
                      </a:r>
                    </a:p>
                  </a:txBody>
                  <a:tcPr marL="68569" marR="68569" marT="68569" marB="68569"/>
                </a:tc>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2</a:t>
                      </a:r>
                      <a:r>
                        <a:rPr lang="en" sz="2400" b="0" baseline="30000" dirty="0">
                          <a:latin typeface="Calibri" panose="020F0502020204030204" pitchFamily="34" charset="0"/>
                          <a:ea typeface="Calibri"/>
                          <a:cs typeface="Calibri" panose="020F0502020204030204" pitchFamily="34" charset="0"/>
                          <a:sym typeface="Calibri"/>
                        </a:rPr>
                        <a:t>2</a:t>
                      </a:r>
                      <a:r>
                        <a:rPr lang="en" sz="2400" b="0" dirty="0">
                          <a:latin typeface="Calibri" panose="020F0502020204030204" pitchFamily="34" charset="0"/>
                          <a:ea typeface="Calibri"/>
                          <a:cs typeface="Calibri" panose="020F0502020204030204" pitchFamily="34" charset="0"/>
                          <a:sym typeface="Calibri"/>
                        </a:rPr>
                        <a:t>=4</a:t>
                      </a:r>
                    </a:p>
                  </a:txBody>
                  <a:tcPr marL="68569" marR="68569" marT="68569" marB="68569"/>
                </a:tc>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2</a:t>
                      </a:r>
                      <a:r>
                        <a:rPr lang="en" sz="2400" b="0" baseline="30000" dirty="0">
                          <a:latin typeface="Calibri" panose="020F0502020204030204" pitchFamily="34" charset="0"/>
                          <a:ea typeface="Calibri"/>
                          <a:cs typeface="Calibri" panose="020F0502020204030204" pitchFamily="34" charset="0"/>
                          <a:sym typeface="Calibri"/>
                        </a:rPr>
                        <a:t>1</a:t>
                      </a:r>
                      <a:r>
                        <a:rPr lang="en" sz="2400" b="0" dirty="0">
                          <a:latin typeface="Calibri" panose="020F0502020204030204" pitchFamily="34" charset="0"/>
                          <a:ea typeface="Calibri"/>
                          <a:cs typeface="Calibri" panose="020F0502020204030204" pitchFamily="34" charset="0"/>
                          <a:sym typeface="Calibri"/>
                        </a:rPr>
                        <a:t>=2</a:t>
                      </a:r>
                    </a:p>
                  </a:txBody>
                  <a:tcPr marL="68569" marR="68569" marT="68569" marB="68569"/>
                </a:tc>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2</a:t>
                      </a:r>
                      <a:r>
                        <a:rPr lang="en" sz="2400" b="0" baseline="30000" dirty="0">
                          <a:latin typeface="Calibri" panose="020F0502020204030204" pitchFamily="34" charset="0"/>
                          <a:ea typeface="Calibri"/>
                          <a:cs typeface="Calibri" panose="020F0502020204030204" pitchFamily="34" charset="0"/>
                          <a:sym typeface="Calibri"/>
                        </a:rPr>
                        <a:t>0</a:t>
                      </a:r>
                      <a:r>
                        <a:rPr lang="en" sz="2400" b="0" dirty="0">
                          <a:latin typeface="Calibri" panose="020F0502020204030204" pitchFamily="34" charset="0"/>
                          <a:ea typeface="Calibri"/>
                          <a:cs typeface="Calibri" panose="020F0502020204030204" pitchFamily="34" charset="0"/>
                          <a:sym typeface="Calibri"/>
                        </a:rPr>
                        <a:t>=1</a:t>
                      </a:r>
                    </a:p>
                  </a:txBody>
                  <a:tcPr marL="68569" marR="68569" marT="68569" marB="68569"/>
                </a:tc>
                <a:extLst>
                  <a:ext uri="{0D108BD9-81ED-4DB2-BD59-A6C34878D82A}">
                    <a16:rowId xmlns:a16="http://schemas.microsoft.com/office/drawing/2014/main" val="10000"/>
                  </a:ext>
                </a:extLst>
              </a:tr>
              <a:tr h="411458">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708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Converting from Decimal to Base B</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Given a decimal number N:</a:t>
                </a:r>
              </a:p>
              <a:p>
                <a:pPr marL="820674" lvl="1" indent="-457200">
                  <a:buFont typeface="+mj-lt"/>
                  <a:buAutoNum type="arabicPeriod"/>
                </a:pPr>
                <a:r>
                  <a:rPr lang="en-US" dirty="0"/>
                  <a:t>List increasing powers of </a:t>
                </a:r>
                <a:r>
                  <a:rPr lang="en-US" dirty="0">
                    <a:solidFill>
                      <a:srgbClr val="7030A0"/>
                    </a:solidFill>
                  </a:rPr>
                  <a:t>B</a:t>
                </a:r>
                <a:r>
                  <a:rPr lang="en-US" dirty="0"/>
                  <a:t> from </a:t>
                </a:r>
                <a:r>
                  <a:rPr lang="en-US" i="1" dirty="0"/>
                  <a:t>right to left</a:t>
                </a:r>
                <a:r>
                  <a:rPr lang="en-US" dirty="0"/>
                  <a:t> until </a:t>
                </a:r>
                <a14:m>
                  <m:oMath xmlns:m="http://schemas.openxmlformats.org/officeDocument/2006/math">
                    <m:r>
                      <a:rPr lang="en-US" b="0" i="1" smtClean="0">
                        <a:latin typeface="Cambria Math" panose="02040503050406030204" pitchFamily="18" charset="0"/>
                      </a:rPr>
                      <m:t>≥</m:t>
                    </m:r>
                  </m:oMath>
                </a14:m>
                <a:r>
                  <a:rPr lang="en-US" dirty="0"/>
                  <a:t> N</a:t>
                </a:r>
              </a:p>
              <a:p>
                <a:pPr marL="820674" lvl="1" indent="-457200">
                  <a:buFont typeface="+mj-lt"/>
                  <a:buAutoNum type="arabicPeriod"/>
                </a:pPr>
                <a:r>
                  <a:rPr lang="en-US" dirty="0"/>
                  <a:t>Then from </a:t>
                </a:r>
                <a:r>
                  <a:rPr lang="en-US" i="1" dirty="0"/>
                  <a:t>left to right</a:t>
                </a:r>
                <a:r>
                  <a:rPr lang="en-US" dirty="0"/>
                  <a:t>, ask is that (power of </a:t>
                </a:r>
                <a:r>
                  <a:rPr lang="en-US" dirty="0">
                    <a:solidFill>
                      <a:srgbClr val="7030A0"/>
                    </a:solidFill>
                  </a:rPr>
                  <a:t>B</a:t>
                </a:r>
                <a:r>
                  <a:rPr lang="en-US" dirty="0"/>
                  <a:t>) </a:t>
                </a:r>
                <a14:m>
                  <m:oMath xmlns:m="http://schemas.openxmlformats.org/officeDocument/2006/math">
                    <m:r>
                      <a:rPr lang="en-US" b="0" i="1" smtClean="0">
                        <a:latin typeface="Cambria Math" panose="02040503050406030204" pitchFamily="18" charset="0"/>
                      </a:rPr>
                      <m:t>≤</m:t>
                    </m:r>
                  </m:oMath>
                </a14:m>
                <a:r>
                  <a:rPr lang="en-US" dirty="0"/>
                  <a:t> N?</a:t>
                </a:r>
              </a:p>
              <a:p>
                <a:pPr lvl="2"/>
                <a:r>
                  <a:rPr lang="en-US" dirty="0"/>
                  <a:t>If </a:t>
                </a:r>
                <a:r>
                  <a:rPr lang="en-US" b="1" dirty="0"/>
                  <a:t>YES</a:t>
                </a:r>
                <a:r>
                  <a:rPr lang="en-US" dirty="0"/>
                  <a:t>, put </a:t>
                </a:r>
                <a:r>
                  <a:rPr lang="en-US" i="1" dirty="0">
                    <a:solidFill>
                      <a:srgbClr val="7030A0"/>
                    </a:solidFill>
                  </a:rPr>
                  <a:t>how many</a:t>
                </a:r>
                <a:r>
                  <a:rPr lang="en-US" dirty="0">
                    <a:solidFill>
                      <a:srgbClr val="7030A0"/>
                    </a:solidFill>
                  </a:rPr>
                  <a:t> of that power go into N </a:t>
                </a:r>
                <a:r>
                  <a:rPr lang="en-US" dirty="0"/>
                  <a:t>and subtract from N</a:t>
                </a:r>
              </a:p>
              <a:p>
                <a:pPr lvl="2"/>
                <a:r>
                  <a:rPr lang="en-US" dirty="0"/>
                  <a:t>If </a:t>
                </a:r>
                <a:r>
                  <a:rPr lang="en-US" b="1" dirty="0"/>
                  <a:t>NO</a:t>
                </a:r>
                <a:r>
                  <a:rPr lang="en-US" dirty="0"/>
                  <a:t>, put a 0 below and keep going</a:t>
                </a:r>
              </a:p>
              <a:p>
                <a:endParaRPr lang="en-US" dirty="0"/>
              </a:p>
              <a:p>
                <a:r>
                  <a:rPr lang="en-US" u="sng" dirty="0"/>
                  <a:t>Example</a:t>
                </a:r>
                <a:r>
                  <a:rPr lang="en-US" dirty="0"/>
                  <a:t>:  165 to hex</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55" t="-127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37</a:t>
            </a:fld>
            <a:endParaRPr lang="en-US"/>
          </a:p>
        </p:txBody>
      </p:sp>
      <p:graphicFrame>
        <p:nvGraphicFramePr>
          <p:cNvPr id="6" name="Shape 160"/>
          <p:cNvGraphicFramePr/>
          <p:nvPr>
            <p:extLst>
              <p:ext uri="{D42A27DB-BD31-4B8C-83A1-F6EECF244321}">
                <p14:modId xmlns:p14="http://schemas.microsoft.com/office/powerpoint/2010/main" val="2745873930"/>
              </p:ext>
            </p:extLst>
          </p:nvPr>
        </p:nvGraphicFramePr>
        <p:xfrm>
          <a:off x="2362200" y="5294801"/>
          <a:ext cx="3749040" cy="1005796"/>
        </p:xfrm>
        <a:graphic>
          <a:graphicData uri="http://schemas.openxmlformats.org/drawingml/2006/table">
            <a:tbl>
              <a:tblPr>
                <a:noFill/>
              </a:tblPr>
              <a:tblGrid>
                <a:gridCol w="1408176">
                  <a:extLst>
                    <a:ext uri="{9D8B030D-6E8A-4147-A177-3AD203B41FA5}">
                      <a16:colId xmlns:a16="http://schemas.microsoft.com/office/drawing/2014/main" val="20000"/>
                    </a:ext>
                  </a:extLst>
                </a:gridCol>
                <a:gridCol w="1170432">
                  <a:extLst>
                    <a:ext uri="{9D8B030D-6E8A-4147-A177-3AD203B41FA5}">
                      <a16:colId xmlns:a16="http://schemas.microsoft.com/office/drawing/2014/main" val="20001"/>
                    </a:ext>
                  </a:extLst>
                </a:gridCol>
                <a:gridCol w="1170432">
                  <a:extLst>
                    <a:ext uri="{9D8B030D-6E8A-4147-A177-3AD203B41FA5}">
                      <a16:colId xmlns:a16="http://schemas.microsoft.com/office/drawing/2014/main" val="20002"/>
                    </a:ext>
                  </a:extLst>
                </a:gridCol>
              </a:tblGrid>
              <a:tr h="0">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16</a:t>
                      </a:r>
                      <a:r>
                        <a:rPr lang="en" sz="2400" b="0" baseline="30000" dirty="0">
                          <a:latin typeface="Calibri" panose="020F0502020204030204" pitchFamily="34" charset="0"/>
                          <a:ea typeface="Calibri"/>
                          <a:cs typeface="Calibri" panose="020F0502020204030204" pitchFamily="34" charset="0"/>
                          <a:sym typeface="Calibri"/>
                        </a:rPr>
                        <a:t>2</a:t>
                      </a:r>
                      <a:r>
                        <a:rPr lang="en" sz="2400" b="0" dirty="0">
                          <a:latin typeface="Calibri" panose="020F0502020204030204" pitchFamily="34" charset="0"/>
                          <a:ea typeface="Calibri"/>
                          <a:cs typeface="Calibri" panose="020F0502020204030204" pitchFamily="34" charset="0"/>
                          <a:sym typeface="Calibri"/>
                        </a:rPr>
                        <a:t>=256</a:t>
                      </a:r>
                    </a:p>
                  </a:txBody>
                  <a:tcPr marL="68569" marR="68569" marT="68569" marB="68569"/>
                </a:tc>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16</a:t>
                      </a:r>
                      <a:r>
                        <a:rPr lang="en" sz="2400" b="0" baseline="30000" dirty="0">
                          <a:latin typeface="Calibri" panose="020F0502020204030204" pitchFamily="34" charset="0"/>
                          <a:ea typeface="Calibri"/>
                          <a:cs typeface="Calibri" panose="020F0502020204030204" pitchFamily="34" charset="0"/>
                          <a:sym typeface="Calibri"/>
                        </a:rPr>
                        <a:t>1</a:t>
                      </a:r>
                      <a:r>
                        <a:rPr lang="en" sz="2400" b="0" dirty="0">
                          <a:latin typeface="Calibri" panose="020F0502020204030204" pitchFamily="34" charset="0"/>
                          <a:ea typeface="Calibri"/>
                          <a:cs typeface="Calibri" panose="020F0502020204030204" pitchFamily="34" charset="0"/>
                          <a:sym typeface="Calibri"/>
                        </a:rPr>
                        <a:t>=16</a:t>
                      </a:r>
                    </a:p>
                  </a:txBody>
                  <a:tcPr marL="68569" marR="68569" marT="68569" marB="68569"/>
                </a:tc>
                <a:tc>
                  <a:txBody>
                    <a:bodyPr/>
                    <a:lstStyle/>
                    <a:p>
                      <a:pPr lvl="0" algn="ctr">
                        <a:spcBef>
                          <a:spcPts val="0"/>
                        </a:spcBef>
                        <a:buNone/>
                      </a:pPr>
                      <a:r>
                        <a:rPr lang="en" sz="2400" b="0" dirty="0">
                          <a:latin typeface="Calibri" panose="020F0502020204030204" pitchFamily="34" charset="0"/>
                          <a:ea typeface="Calibri"/>
                          <a:cs typeface="Calibri" panose="020F0502020204030204" pitchFamily="34" charset="0"/>
                          <a:sym typeface="Calibri"/>
                        </a:rPr>
                        <a:t>16</a:t>
                      </a:r>
                      <a:r>
                        <a:rPr lang="en" sz="2400" b="0" baseline="30000" dirty="0">
                          <a:latin typeface="Calibri" panose="020F0502020204030204" pitchFamily="34" charset="0"/>
                          <a:ea typeface="Calibri"/>
                          <a:cs typeface="Calibri" panose="020F0502020204030204" pitchFamily="34" charset="0"/>
                          <a:sym typeface="Calibri"/>
                        </a:rPr>
                        <a:t>0</a:t>
                      </a:r>
                      <a:r>
                        <a:rPr lang="en" sz="2400" b="0" dirty="0">
                          <a:latin typeface="Calibri" panose="020F0502020204030204" pitchFamily="34" charset="0"/>
                          <a:ea typeface="Calibri"/>
                          <a:cs typeface="Calibri" panose="020F0502020204030204" pitchFamily="34" charset="0"/>
                          <a:sym typeface="Calibri"/>
                        </a:rPr>
                        <a:t>=1</a:t>
                      </a:r>
                    </a:p>
                  </a:txBody>
                  <a:tcPr marL="68569" marR="68569" marT="68569" marB="68569"/>
                </a:tc>
                <a:extLst>
                  <a:ext uri="{0D108BD9-81ED-4DB2-BD59-A6C34878D82A}">
                    <a16:rowId xmlns:a16="http://schemas.microsoft.com/office/drawing/2014/main" val="10000"/>
                  </a:ext>
                </a:extLst>
              </a:tr>
              <a:tr h="411458">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tc>
                  <a:txBody>
                    <a:bodyPr/>
                    <a:lstStyle/>
                    <a:p>
                      <a:pPr lvl="0" algn="ctr">
                        <a:spcBef>
                          <a:spcPts val="0"/>
                        </a:spcBef>
                        <a:buNone/>
                      </a:pPr>
                      <a:endParaRPr sz="2400" b="1" dirty="0">
                        <a:solidFill>
                          <a:schemeClr val="accent3"/>
                        </a:solidFill>
                        <a:latin typeface="Calibri" panose="020F0502020204030204" pitchFamily="34" charset="0"/>
                        <a:ea typeface="Calibri"/>
                        <a:cs typeface="Calibri" panose="020F0502020204030204" pitchFamily="34" charset="0"/>
                        <a:sym typeface="Calibri"/>
                      </a:endParaRPr>
                    </a:p>
                  </a:txBody>
                  <a:tcPr marL="68569" marR="68569" marT="68569" marB="68569"/>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1341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Converting Binary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Hexadecimal</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248" t="-4000" b="-22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6875" y="1362075"/>
                <a:ext cx="5669280" cy="4972050"/>
              </a:xfrm>
            </p:spPr>
            <p:txBody>
              <a:bodyPr/>
              <a:lstStyle/>
              <a:p>
                <a:r>
                  <a:rPr lang="en-US" dirty="0"/>
                  <a:t>Hex </a:t>
                </a:r>
                <a14:m>
                  <m:oMath xmlns:m="http://schemas.openxmlformats.org/officeDocument/2006/math">
                    <m:r>
                      <a:rPr lang="en-US" b="0" i="1" smtClean="0">
                        <a:latin typeface="Cambria Math" panose="02040503050406030204" pitchFamily="18" charset="0"/>
                      </a:rPr>
                      <m:t>→</m:t>
                    </m:r>
                  </m:oMath>
                </a14:m>
                <a:r>
                  <a:rPr lang="en-US" dirty="0"/>
                  <a:t> Binary</a:t>
                </a:r>
              </a:p>
              <a:p>
                <a:pPr lvl="1"/>
                <a:r>
                  <a:rPr lang="en-US" dirty="0"/>
                  <a:t>Sub hex, then drop </a:t>
                </a:r>
                <a:r>
                  <a:rPr lang="en-US" dirty="0">
                    <a:solidFill>
                      <a:srgbClr val="7030A0"/>
                    </a:solidFill>
                  </a:rPr>
                  <a:t>leading zeros</a:t>
                </a:r>
              </a:p>
              <a:p>
                <a:pPr lvl="1"/>
                <a:r>
                  <a:rPr lang="en-US" u="sng" dirty="0"/>
                  <a:t>Example</a:t>
                </a:r>
                <a:r>
                  <a:rPr lang="en-US" dirty="0"/>
                  <a:t>:  0x2D to binary</a:t>
                </a:r>
              </a:p>
              <a:p>
                <a:pPr lvl="2"/>
                <a:r>
                  <a:rPr lang="en-US" dirty="0"/>
                  <a:t>0x2 is 0b0010, 0xD is 0b1101</a:t>
                </a:r>
              </a:p>
              <a:p>
                <a:pPr lvl="2"/>
                <a:r>
                  <a:rPr lang="en-US" dirty="0"/>
                  <a:t>Drop two zeros; 0b101101</a:t>
                </a:r>
              </a:p>
              <a:p>
                <a:r>
                  <a:rPr lang="en-US" dirty="0"/>
                  <a:t>Binary </a:t>
                </a:r>
                <a14:m>
                  <m:oMath xmlns:m="http://schemas.openxmlformats.org/officeDocument/2006/math">
                    <m:r>
                      <a:rPr lang="en-US" b="0" i="1" smtClean="0">
                        <a:latin typeface="Cambria Math" panose="02040503050406030204" pitchFamily="18" charset="0"/>
                      </a:rPr>
                      <m:t>→</m:t>
                    </m:r>
                  </m:oMath>
                </a14:m>
                <a:r>
                  <a:rPr lang="en-US" dirty="0"/>
                  <a:t> Hex</a:t>
                </a:r>
              </a:p>
              <a:p>
                <a:pPr lvl="1"/>
                <a:r>
                  <a:rPr lang="en-US" dirty="0"/>
                  <a:t>Pad </a:t>
                </a:r>
                <a:r>
                  <a:rPr lang="en-US" dirty="0">
                    <a:solidFill>
                      <a:srgbClr val="7030A0"/>
                    </a:solidFill>
                  </a:rPr>
                  <a:t>leading zeros </a:t>
                </a:r>
                <a:r>
                  <a:rPr lang="en-US" dirty="0"/>
                  <a:t>until multiple of 4, then sub each group of 4</a:t>
                </a:r>
              </a:p>
              <a:p>
                <a:pPr lvl="1"/>
                <a:r>
                  <a:rPr lang="en-US" u="sng" dirty="0"/>
                  <a:t>Example</a:t>
                </a:r>
                <a:r>
                  <a:rPr lang="en-US" dirty="0"/>
                  <a:t>:  0b101101</a:t>
                </a:r>
              </a:p>
              <a:p>
                <a:pPr lvl="2"/>
                <a:r>
                  <a:rPr lang="en-US" dirty="0"/>
                  <a:t>Pad to 0b 0010 1101</a:t>
                </a:r>
              </a:p>
              <a:p>
                <a:pPr lvl="2"/>
                <a:r>
                  <a:rPr lang="en-US" dirty="0"/>
                  <a:t>Substitute to get 0x2D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6875" y="1362075"/>
                <a:ext cx="5669280" cy="4972050"/>
              </a:xfrm>
              <a:blipFill>
                <a:blip r:embed="rId3"/>
                <a:stretch>
                  <a:fillRect l="-671" t="-1276" b="-153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38</a:t>
            </a:fld>
            <a:endParaRPr lang="en-US"/>
          </a:p>
        </p:txBody>
      </p:sp>
      <p:graphicFrame>
        <p:nvGraphicFramePr>
          <p:cNvPr id="5" name="Table 4"/>
          <p:cNvGraphicFramePr>
            <a:graphicFrameLocks noGrp="1"/>
          </p:cNvGraphicFramePr>
          <p:nvPr/>
        </p:nvGraphicFramePr>
        <p:xfrm>
          <a:off x="6126480" y="1362456"/>
          <a:ext cx="2743200" cy="5181600"/>
        </p:xfrm>
        <a:graphic>
          <a:graphicData uri="http://schemas.openxmlformats.org/drawingml/2006/table">
            <a:tbl>
              <a:tblPr firstRow="1" bandRow="1"/>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182880">
                <a:tc>
                  <a:txBody>
                    <a:bodyPr/>
                    <a:lstStyle/>
                    <a:p>
                      <a:pPr algn="ctr"/>
                      <a:r>
                        <a:rPr lang="en-US" sz="2000" b="1" dirty="0">
                          <a:solidFill>
                            <a:schemeClr val="bg1"/>
                          </a:solidFill>
                          <a:latin typeface="Calibri" panose="020F0502020204030204" pitchFamily="34" charset="0"/>
                          <a:cs typeface="Calibri" panose="020F0502020204030204" pitchFamily="34" charset="0"/>
                        </a:rPr>
                        <a:t>Base 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Base 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Base 16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extLst>
                  <a:ext uri="{0D108BD9-81ED-4DB2-BD59-A6C34878D82A}">
                    <a16:rowId xmlns:a16="http://schemas.microsoft.com/office/drawing/2014/main" val="10000"/>
                  </a:ext>
                </a:extLst>
              </a:tr>
              <a:tr h="182880">
                <a:tc>
                  <a:txBody>
                    <a:bodyPr/>
                    <a:lstStyle/>
                    <a:p>
                      <a:pPr algn="ctr"/>
                      <a:r>
                        <a:rPr lang="en-US" sz="2000" dirty="0">
                          <a:latin typeface="Consolas" panose="020B0609020204030204" pitchFamily="49" charset="0"/>
                          <a:cs typeface="Consolas" panose="020B0609020204030204" pitchFamily="49" charset="0"/>
                        </a:rPr>
                        <a:t>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2880">
                <a:tc>
                  <a:txBody>
                    <a:bodyPr/>
                    <a:lstStyle/>
                    <a:p>
                      <a:pPr algn="ctr"/>
                      <a:r>
                        <a:rPr lang="en-US" sz="2000" dirty="0">
                          <a:latin typeface="Consolas" panose="020B0609020204030204" pitchFamily="49" charset="0"/>
                          <a:cs typeface="Consolas" panose="020B0609020204030204" pitchFamily="49" charset="0"/>
                        </a:rPr>
                        <a:t>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2880">
                <a:tc>
                  <a:txBody>
                    <a:bodyPr/>
                    <a:lstStyle/>
                    <a:p>
                      <a:pPr algn="ctr"/>
                      <a:r>
                        <a:rPr lang="en-US" sz="2000" dirty="0">
                          <a:latin typeface="Consolas" panose="020B0609020204030204" pitchFamily="49" charset="0"/>
                          <a:cs typeface="Consolas" panose="020B0609020204030204" pitchFamily="49" charset="0"/>
                        </a:rPr>
                        <a:t>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2880">
                <a:tc>
                  <a:txBody>
                    <a:bodyPr/>
                    <a:lstStyle/>
                    <a:p>
                      <a:pPr algn="ctr"/>
                      <a:r>
                        <a:rPr lang="en-US" sz="2000" dirty="0">
                          <a:latin typeface="Consolas" panose="020B0609020204030204" pitchFamily="49" charset="0"/>
                          <a:cs typeface="Consolas" panose="020B0609020204030204" pitchFamily="49" charset="0"/>
                        </a:rPr>
                        <a:t>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2880">
                <a:tc>
                  <a:txBody>
                    <a:bodyPr/>
                    <a:lstStyle/>
                    <a:p>
                      <a:pPr algn="ctr"/>
                      <a:r>
                        <a:rPr lang="en-US" sz="2000" dirty="0">
                          <a:latin typeface="Consolas" panose="020B0609020204030204" pitchFamily="49" charset="0"/>
                          <a:cs typeface="Consolas" panose="020B0609020204030204" pitchFamily="49" charset="0"/>
                        </a:rPr>
                        <a:t>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2880">
                <a:tc>
                  <a:txBody>
                    <a:bodyPr/>
                    <a:lstStyle/>
                    <a:p>
                      <a:pPr algn="ctr"/>
                      <a:r>
                        <a:rPr lang="en-US" sz="2000" dirty="0">
                          <a:latin typeface="Consolas" panose="020B0609020204030204" pitchFamily="49" charset="0"/>
                          <a:cs typeface="Consolas" panose="020B0609020204030204" pitchFamily="49" charset="0"/>
                        </a:rPr>
                        <a:t>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2880">
                <a:tc>
                  <a:txBody>
                    <a:bodyPr/>
                    <a:lstStyle/>
                    <a:p>
                      <a:pPr algn="ctr"/>
                      <a:r>
                        <a:rPr lang="en-US" sz="2000" dirty="0">
                          <a:latin typeface="Consolas" panose="020B0609020204030204" pitchFamily="49" charset="0"/>
                          <a:cs typeface="Consolas" panose="020B0609020204030204" pitchFamily="49" charset="0"/>
                        </a:rPr>
                        <a:t>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2880">
                <a:tc>
                  <a:txBody>
                    <a:bodyPr/>
                    <a:lstStyle/>
                    <a:p>
                      <a:pPr algn="ctr"/>
                      <a:r>
                        <a:rPr lang="en-US" sz="2000" dirty="0">
                          <a:latin typeface="Consolas" panose="020B0609020204030204" pitchFamily="49" charset="0"/>
                          <a:cs typeface="Consolas" panose="020B0609020204030204" pitchFamily="49" charset="0"/>
                        </a:rPr>
                        <a:t>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2880">
                <a:tc>
                  <a:txBody>
                    <a:bodyPr/>
                    <a:lstStyle/>
                    <a:p>
                      <a:pPr algn="ctr"/>
                      <a:r>
                        <a:rPr lang="en-US" sz="2000" dirty="0">
                          <a:latin typeface="Consolas" panose="020B0609020204030204" pitchFamily="49" charset="0"/>
                          <a:cs typeface="Consolas" panose="020B0609020204030204" pitchFamily="49" charset="0"/>
                        </a:rPr>
                        <a:t>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2880">
                <a:tc>
                  <a:txBody>
                    <a:bodyPr/>
                    <a:lstStyle/>
                    <a:p>
                      <a:pPr algn="ctr"/>
                      <a:r>
                        <a:rPr lang="en-US" sz="2000" dirty="0">
                          <a:latin typeface="Consolas" panose="020B0609020204030204" pitchFamily="49" charset="0"/>
                          <a:cs typeface="Consolas" panose="020B0609020204030204" pitchFamily="49" charset="0"/>
                        </a:rPr>
                        <a:t>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2880">
                <a:tc>
                  <a:txBody>
                    <a:bodyPr/>
                    <a:lstStyle/>
                    <a:p>
                      <a:pPr algn="ctr"/>
                      <a:r>
                        <a:rPr lang="en-US" sz="2000" dirty="0">
                          <a:latin typeface="Consolas" panose="020B0609020204030204" pitchFamily="49" charset="0"/>
                          <a:cs typeface="Consolas" panose="020B0609020204030204" pitchFamily="49" charset="0"/>
                        </a:rPr>
                        <a:t>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A</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2880">
                <a:tc>
                  <a:txBody>
                    <a:bodyPr/>
                    <a:lstStyle/>
                    <a:p>
                      <a:pPr algn="ctr"/>
                      <a:r>
                        <a:rPr lang="en-US" sz="2000" dirty="0">
                          <a:latin typeface="Consolas" panose="020B0609020204030204" pitchFamily="49" charset="0"/>
                          <a:cs typeface="Consolas" panose="020B0609020204030204" pitchFamily="49" charset="0"/>
                        </a:rPr>
                        <a:t>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B</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2880">
                <a:tc>
                  <a:txBody>
                    <a:bodyPr/>
                    <a:lstStyle/>
                    <a:p>
                      <a:pPr algn="ctr"/>
                      <a:r>
                        <a:rPr lang="en-US" sz="2000" dirty="0">
                          <a:latin typeface="Consolas" panose="020B0609020204030204" pitchFamily="49" charset="0"/>
                          <a:cs typeface="Consolas" panose="020B0609020204030204" pitchFamily="49" charset="0"/>
                        </a:rPr>
                        <a:t>12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C</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2880">
                <a:tc>
                  <a:txBody>
                    <a:bodyPr/>
                    <a:lstStyle/>
                    <a:p>
                      <a:pPr algn="ctr"/>
                      <a:r>
                        <a:rPr lang="en-US" sz="2000" dirty="0">
                          <a:latin typeface="Consolas" panose="020B0609020204030204" pitchFamily="49" charset="0"/>
                          <a:cs typeface="Consolas" panose="020B0609020204030204" pitchFamily="49" charset="0"/>
                        </a:rPr>
                        <a:t>13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D</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2880">
                <a:tc>
                  <a:txBody>
                    <a:bodyPr/>
                    <a:lstStyle/>
                    <a:p>
                      <a:pPr algn="ctr"/>
                      <a:r>
                        <a:rPr lang="en-US" sz="2000" dirty="0">
                          <a:latin typeface="Consolas" panose="020B0609020204030204" pitchFamily="49" charset="0"/>
                          <a:cs typeface="Consolas" panose="020B0609020204030204" pitchFamily="49" charset="0"/>
                        </a:rPr>
                        <a:t>14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E</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2880">
                <a:tc>
                  <a:txBody>
                    <a:bodyPr/>
                    <a:lstStyle/>
                    <a:p>
                      <a:pPr algn="ctr"/>
                      <a:r>
                        <a:rPr lang="en-US" sz="2000" dirty="0">
                          <a:latin typeface="Consolas" panose="020B0609020204030204" pitchFamily="49" charset="0"/>
                          <a:cs typeface="Consolas" panose="020B0609020204030204" pitchFamily="49" charset="0"/>
                        </a:rPr>
                        <a:t>15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F</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0199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Binary </a:t>
                </a:r>
                <a14:m>
                  <m:oMath xmlns:m="http://schemas.openxmlformats.org/officeDocument/2006/math">
                    <m:r>
                      <a:rPr lang="en-US" b="1" i="1" smtClean="0">
                        <a:latin typeface="Cambria Math" panose="02040503050406030204" pitchFamily="18" charset="0"/>
                      </a:rPr>
                      <m:t>→</m:t>
                    </m:r>
                  </m:oMath>
                </a14:m>
                <a:r>
                  <a:rPr lang="en-US" dirty="0"/>
                  <a:t> Hex Practice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248" t="-4000" b="-22400"/>
                </a:stretch>
              </a:blipFill>
            </p:spPr>
            <p:txBody>
              <a:bodyPr/>
              <a:lstStyle/>
              <a:p>
                <a:r>
                  <a:rPr lang="en-US">
                    <a:noFill/>
                  </a:rPr>
                  <a:t> </a:t>
                </a:r>
              </a:p>
            </p:txBody>
          </p:sp>
        </mc:Fallback>
      </mc:AlternateContent>
      <p:sp>
        <p:nvSpPr>
          <p:cNvPr id="3" name="Content Placeholder 2"/>
          <p:cNvSpPr>
            <a:spLocks noGrp="1"/>
          </p:cNvSpPr>
          <p:nvPr>
            <p:ph idx="1"/>
          </p:nvPr>
        </p:nvSpPr>
        <p:spPr>
          <a:xfrm>
            <a:off x="396875" y="1362075"/>
            <a:ext cx="5669280" cy="4972050"/>
          </a:xfrm>
        </p:spPr>
        <p:txBody>
          <a:bodyPr/>
          <a:lstStyle/>
          <a:p>
            <a:r>
              <a:rPr lang="en-US" dirty="0"/>
              <a:t>Convert 0b100 1101 1010 1101</a:t>
            </a:r>
          </a:p>
          <a:p>
            <a:pPr lvl="1"/>
            <a:r>
              <a:rPr lang="en-US" dirty="0"/>
              <a:t>How many digits?</a:t>
            </a:r>
          </a:p>
          <a:p>
            <a:pPr lvl="1"/>
            <a:r>
              <a:rPr lang="en-US" dirty="0"/>
              <a:t>Pad?</a:t>
            </a:r>
          </a:p>
          <a:p>
            <a:pPr lvl="1"/>
            <a:r>
              <a:rPr lang="en-US" dirty="0"/>
              <a:t>Substitute?</a:t>
            </a:r>
          </a:p>
        </p:txBody>
      </p:sp>
      <p:sp>
        <p:nvSpPr>
          <p:cNvPr id="4" name="Slide Number Placeholder 3"/>
          <p:cNvSpPr>
            <a:spLocks noGrp="1"/>
          </p:cNvSpPr>
          <p:nvPr>
            <p:ph type="sldNum" sz="quarter" idx="10"/>
          </p:nvPr>
        </p:nvSpPr>
        <p:spPr/>
        <p:txBody>
          <a:bodyPr/>
          <a:lstStyle/>
          <a:p>
            <a:fld id="{F3FAC9EA-ADE4-436F-AE9B-41FB0EC88C6C}" type="slidenum">
              <a:rPr lang="en-US" smtClean="0"/>
              <a:t>39</a:t>
            </a:fld>
            <a:endParaRPr lang="en-US"/>
          </a:p>
        </p:txBody>
      </p:sp>
      <p:graphicFrame>
        <p:nvGraphicFramePr>
          <p:cNvPr id="5" name="Table 4"/>
          <p:cNvGraphicFramePr>
            <a:graphicFrameLocks noGrp="1"/>
          </p:cNvGraphicFramePr>
          <p:nvPr/>
        </p:nvGraphicFramePr>
        <p:xfrm>
          <a:off x="6126480" y="1362456"/>
          <a:ext cx="2743200" cy="5181600"/>
        </p:xfrm>
        <a:graphic>
          <a:graphicData uri="http://schemas.openxmlformats.org/drawingml/2006/table">
            <a:tbl>
              <a:tblPr firstRow="1" bandRow="1"/>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182880">
                <a:tc>
                  <a:txBody>
                    <a:bodyPr/>
                    <a:lstStyle/>
                    <a:p>
                      <a:pPr algn="ctr"/>
                      <a:r>
                        <a:rPr lang="en-US" sz="2000" b="1" dirty="0">
                          <a:solidFill>
                            <a:schemeClr val="bg1"/>
                          </a:solidFill>
                          <a:latin typeface="Calibri" panose="020F0502020204030204" pitchFamily="34" charset="0"/>
                          <a:cs typeface="Calibri" panose="020F0502020204030204" pitchFamily="34" charset="0"/>
                        </a:rPr>
                        <a:t>Base 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Base 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Base 16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extLst>
                  <a:ext uri="{0D108BD9-81ED-4DB2-BD59-A6C34878D82A}">
                    <a16:rowId xmlns:a16="http://schemas.microsoft.com/office/drawing/2014/main" val="10000"/>
                  </a:ext>
                </a:extLst>
              </a:tr>
              <a:tr h="182880">
                <a:tc>
                  <a:txBody>
                    <a:bodyPr/>
                    <a:lstStyle/>
                    <a:p>
                      <a:pPr algn="ctr"/>
                      <a:r>
                        <a:rPr lang="en-US" sz="2000" dirty="0">
                          <a:latin typeface="Consolas" panose="020B0609020204030204" pitchFamily="49" charset="0"/>
                          <a:cs typeface="Consolas" panose="020B0609020204030204" pitchFamily="49" charset="0"/>
                        </a:rPr>
                        <a:t>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2880">
                <a:tc>
                  <a:txBody>
                    <a:bodyPr/>
                    <a:lstStyle/>
                    <a:p>
                      <a:pPr algn="ctr"/>
                      <a:r>
                        <a:rPr lang="en-US" sz="2000" dirty="0">
                          <a:latin typeface="Consolas" panose="020B0609020204030204" pitchFamily="49" charset="0"/>
                          <a:cs typeface="Consolas" panose="020B0609020204030204" pitchFamily="49" charset="0"/>
                        </a:rPr>
                        <a:t>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2880">
                <a:tc>
                  <a:txBody>
                    <a:bodyPr/>
                    <a:lstStyle/>
                    <a:p>
                      <a:pPr algn="ctr"/>
                      <a:r>
                        <a:rPr lang="en-US" sz="2000" dirty="0">
                          <a:latin typeface="Consolas" panose="020B0609020204030204" pitchFamily="49" charset="0"/>
                          <a:cs typeface="Consolas" panose="020B0609020204030204" pitchFamily="49" charset="0"/>
                        </a:rPr>
                        <a:t>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2880">
                <a:tc>
                  <a:txBody>
                    <a:bodyPr/>
                    <a:lstStyle/>
                    <a:p>
                      <a:pPr algn="ctr"/>
                      <a:r>
                        <a:rPr lang="en-US" sz="2000" dirty="0">
                          <a:latin typeface="Consolas" panose="020B0609020204030204" pitchFamily="49" charset="0"/>
                          <a:cs typeface="Consolas" panose="020B0609020204030204" pitchFamily="49" charset="0"/>
                        </a:rPr>
                        <a:t>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2880">
                <a:tc>
                  <a:txBody>
                    <a:bodyPr/>
                    <a:lstStyle/>
                    <a:p>
                      <a:pPr algn="ctr"/>
                      <a:r>
                        <a:rPr lang="en-US" sz="2000" dirty="0">
                          <a:latin typeface="Consolas" panose="020B0609020204030204" pitchFamily="49" charset="0"/>
                          <a:cs typeface="Consolas" panose="020B0609020204030204" pitchFamily="49" charset="0"/>
                        </a:rPr>
                        <a:t>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2880">
                <a:tc>
                  <a:txBody>
                    <a:bodyPr/>
                    <a:lstStyle/>
                    <a:p>
                      <a:pPr algn="ctr"/>
                      <a:r>
                        <a:rPr lang="en-US" sz="2000" dirty="0">
                          <a:latin typeface="Consolas" panose="020B0609020204030204" pitchFamily="49" charset="0"/>
                          <a:cs typeface="Consolas" panose="020B0609020204030204" pitchFamily="49" charset="0"/>
                        </a:rPr>
                        <a:t>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2880">
                <a:tc>
                  <a:txBody>
                    <a:bodyPr/>
                    <a:lstStyle/>
                    <a:p>
                      <a:pPr algn="ctr"/>
                      <a:r>
                        <a:rPr lang="en-US" sz="2000" dirty="0">
                          <a:latin typeface="Consolas" panose="020B0609020204030204" pitchFamily="49" charset="0"/>
                          <a:cs typeface="Consolas" panose="020B0609020204030204" pitchFamily="49" charset="0"/>
                        </a:rPr>
                        <a:t>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2880">
                <a:tc>
                  <a:txBody>
                    <a:bodyPr/>
                    <a:lstStyle/>
                    <a:p>
                      <a:pPr algn="ctr"/>
                      <a:r>
                        <a:rPr lang="en-US" sz="2000" dirty="0">
                          <a:latin typeface="Consolas" panose="020B0609020204030204" pitchFamily="49" charset="0"/>
                          <a:cs typeface="Consolas" panose="020B0609020204030204" pitchFamily="49" charset="0"/>
                        </a:rPr>
                        <a:t>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2880">
                <a:tc>
                  <a:txBody>
                    <a:bodyPr/>
                    <a:lstStyle/>
                    <a:p>
                      <a:pPr algn="ctr"/>
                      <a:r>
                        <a:rPr lang="en-US" sz="2000" dirty="0">
                          <a:latin typeface="Consolas" panose="020B0609020204030204" pitchFamily="49" charset="0"/>
                          <a:cs typeface="Consolas" panose="020B0609020204030204" pitchFamily="49" charset="0"/>
                        </a:rPr>
                        <a:t>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2880">
                <a:tc>
                  <a:txBody>
                    <a:bodyPr/>
                    <a:lstStyle/>
                    <a:p>
                      <a:pPr algn="ctr"/>
                      <a:r>
                        <a:rPr lang="en-US" sz="2000" dirty="0">
                          <a:latin typeface="Consolas" panose="020B0609020204030204" pitchFamily="49" charset="0"/>
                          <a:cs typeface="Consolas" panose="020B0609020204030204" pitchFamily="49" charset="0"/>
                        </a:rPr>
                        <a:t>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2880">
                <a:tc>
                  <a:txBody>
                    <a:bodyPr/>
                    <a:lstStyle/>
                    <a:p>
                      <a:pPr algn="ctr"/>
                      <a:r>
                        <a:rPr lang="en-US" sz="2000" dirty="0">
                          <a:latin typeface="Consolas" panose="020B0609020204030204" pitchFamily="49" charset="0"/>
                          <a:cs typeface="Consolas" panose="020B0609020204030204" pitchFamily="49" charset="0"/>
                        </a:rPr>
                        <a:t>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A</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2880">
                <a:tc>
                  <a:txBody>
                    <a:bodyPr/>
                    <a:lstStyle/>
                    <a:p>
                      <a:pPr algn="ctr"/>
                      <a:r>
                        <a:rPr lang="en-US" sz="2000" dirty="0">
                          <a:latin typeface="Consolas" panose="020B0609020204030204" pitchFamily="49" charset="0"/>
                          <a:cs typeface="Consolas" panose="020B0609020204030204" pitchFamily="49" charset="0"/>
                        </a:rPr>
                        <a:t>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B</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2880">
                <a:tc>
                  <a:txBody>
                    <a:bodyPr/>
                    <a:lstStyle/>
                    <a:p>
                      <a:pPr algn="ctr"/>
                      <a:r>
                        <a:rPr lang="en-US" sz="2000" dirty="0">
                          <a:latin typeface="Consolas" panose="020B0609020204030204" pitchFamily="49" charset="0"/>
                          <a:cs typeface="Consolas" panose="020B0609020204030204" pitchFamily="49" charset="0"/>
                        </a:rPr>
                        <a:t>12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C</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2880">
                <a:tc>
                  <a:txBody>
                    <a:bodyPr/>
                    <a:lstStyle/>
                    <a:p>
                      <a:pPr algn="ctr"/>
                      <a:r>
                        <a:rPr lang="en-US" sz="2000" dirty="0">
                          <a:latin typeface="Consolas" panose="020B0609020204030204" pitchFamily="49" charset="0"/>
                          <a:cs typeface="Consolas" panose="020B0609020204030204" pitchFamily="49" charset="0"/>
                        </a:rPr>
                        <a:t>13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D</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2880">
                <a:tc>
                  <a:txBody>
                    <a:bodyPr/>
                    <a:lstStyle/>
                    <a:p>
                      <a:pPr algn="ctr"/>
                      <a:r>
                        <a:rPr lang="en-US" sz="2000" dirty="0">
                          <a:latin typeface="Consolas" panose="020B0609020204030204" pitchFamily="49" charset="0"/>
                          <a:cs typeface="Consolas" panose="020B0609020204030204" pitchFamily="49" charset="0"/>
                        </a:rPr>
                        <a:t>14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E</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2880">
                <a:tc>
                  <a:txBody>
                    <a:bodyPr/>
                    <a:lstStyle/>
                    <a:p>
                      <a:pPr algn="ctr"/>
                      <a:r>
                        <a:rPr lang="en-US" sz="2000" dirty="0">
                          <a:latin typeface="Consolas" panose="020B0609020204030204" pitchFamily="49" charset="0"/>
                          <a:cs typeface="Consolas" panose="020B0609020204030204" pitchFamily="49" charset="0"/>
                        </a:rPr>
                        <a:t>15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F</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60048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You!</a:t>
            </a:r>
          </a:p>
        </p:txBody>
      </p:sp>
      <p:sp>
        <p:nvSpPr>
          <p:cNvPr id="3" name="Content Placeholder 2"/>
          <p:cNvSpPr>
            <a:spLocks noGrp="1"/>
          </p:cNvSpPr>
          <p:nvPr>
            <p:ph idx="1"/>
          </p:nvPr>
        </p:nvSpPr>
        <p:spPr/>
        <p:txBody>
          <a:bodyPr/>
          <a:lstStyle/>
          <a:p>
            <a:r>
              <a:rPr lang="en-US" dirty="0"/>
              <a:t>~40 students registered</a:t>
            </a:r>
          </a:p>
          <a:p>
            <a:pPr marL="0" indent="0">
              <a:buNone/>
            </a:pPr>
            <a:endParaRPr lang="en-US" dirty="0"/>
          </a:p>
          <a:p>
            <a:r>
              <a:rPr lang="en-US" dirty="0"/>
              <a:t>CSE majors, ECE majors, and more</a:t>
            </a:r>
          </a:p>
          <a:p>
            <a:pPr lvl="1"/>
            <a:r>
              <a:rPr lang="en-US" dirty="0"/>
              <a:t>Lots of new pieces, regardless of background</a:t>
            </a:r>
          </a:p>
          <a:p>
            <a:endParaRPr lang="en-US" dirty="0"/>
          </a:p>
          <a:p>
            <a:r>
              <a:rPr lang="en-US" dirty="0"/>
              <a:t>Get to know each other! Help each other!</a:t>
            </a:r>
          </a:p>
          <a:p>
            <a:pPr lvl="1"/>
            <a:r>
              <a:rPr lang="en-US" dirty="0"/>
              <a:t>Science says that learning happen best in groups!</a:t>
            </a:r>
          </a:p>
          <a:p>
            <a:pPr lvl="1"/>
            <a:r>
              <a:rPr lang="en-US" dirty="0"/>
              <a:t>Plus, it’s less lonely!</a:t>
            </a:r>
          </a:p>
          <a:p>
            <a:pPr lvl="1"/>
            <a:r>
              <a:rPr lang="en-US" dirty="0"/>
              <a:t>Most of your life will likely involve working with others</a:t>
            </a:r>
          </a:p>
          <a:p>
            <a:pPr lvl="1"/>
            <a:r>
              <a:rPr lang="en-US" dirty="0"/>
              <a:t>You’re limited by your own perspective, try to understand others!</a:t>
            </a:r>
          </a:p>
        </p:txBody>
      </p:sp>
      <p:sp>
        <p:nvSpPr>
          <p:cNvPr id="4" name="Slide Number Placeholder 3"/>
          <p:cNvSpPr>
            <a:spLocks noGrp="1"/>
          </p:cNvSpPr>
          <p:nvPr>
            <p:ph type="sldNum" sz="quarter" idx="10"/>
          </p:nvPr>
        </p:nvSpPr>
        <p:spPr/>
        <p:txBody>
          <a:bodyPr/>
          <a:lstStyle/>
          <a:p>
            <a:fld id="{7CBE8339-D2AD-46DC-A898-FD1E949067F0}" type="slidenum">
              <a:rPr lang="en-US" smtClean="0"/>
              <a:pPr/>
              <a:t>4</a:t>
            </a:fld>
            <a:endParaRPr lang="en-US" dirty="0"/>
          </a:p>
        </p:txBody>
      </p:sp>
    </p:spTree>
    <p:extLst>
      <p:ext uri="{BB962C8B-B14F-4D97-AF65-F5344CB8AC3E}">
        <p14:creationId xmlns:p14="http://schemas.microsoft.com/office/powerpoint/2010/main" val="22807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Comparison</a:t>
            </a:r>
          </a:p>
        </p:txBody>
      </p:sp>
      <p:sp>
        <p:nvSpPr>
          <p:cNvPr id="3" name="Content Placeholder 2"/>
          <p:cNvSpPr>
            <a:spLocks noGrp="1"/>
          </p:cNvSpPr>
          <p:nvPr>
            <p:ph idx="1"/>
          </p:nvPr>
        </p:nvSpPr>
        <p:spPr>
          <a:xfrm>
            <a:off x="396875" y="1362075"/>
            <a:ext cx="5669280" cy="4972050"/>
          </a:xfrm>
        </p:spPr>
        <p:txBody>
          <a:bodyPr/>
          <a:lstStyle/>
          <a:p>
            <a:r>
              <a:rPr lang="en-US" dirty="0"/>
              <a:t>Why does all of this matter?</a:t>
            </a:r>
            <a:endParaRPr lang="en-US" b="1" dirty="0"/>
          </a:p>
          <a:p>
            <a:pPr lvl="1"/>
            <a:r>
              <a:rPr lang="en-US" i="1" dirty="0"/>
              <a:t>Humans</a:t>
            </a:r>
            <a:r>
              <a:rPr lang="en-US" dirty="0"/>
              <a:t> think about numbers in </a:t>
            </a:r>
            <a:r>
              <a:rPr lang="en-US" b="1" dirty="0"/>
              <a:t>base 10</a:t>
            </a:r>
            <a:r>
              <a:rPr lang="en-US" dirty="0"/>
              <a:t>, but </a:t>
            </a:r>
            <a:r>
              <a:rPr lang="en-US" i="1" dirty="0"/>
              <a:t>computers</a:t>
            </a:r>
            <a:r>
              <a:rPr lang="en-US" dirty="0"/>
              <a:t> “think” about numbers in </a:t>
            </a:r>
            <a:r>
              <a:rPr lang="en-US" b="1" dirty="0"/>
              <a:t>base 2</a:t>
            </a:r>
          </a:p>
          <a:p>
            <a:pPr lvl="1"/>
            <a:r>
              <a:rPr lang="en-US" dirty="0">
                <a:solidFill>
                  <a:srgbClr val="7030A0"/>
                </a:solidFill>
              </a:rPr>
              <a:t>Binary encoding </a:t>
            </a:r>
            <a:r>
              <a:rPr lang="en-US" dirty="0"/>
              <a:t>is what allows computers to do all of the amazing things that they do!</a:t>
            </a:r>
          </a:p>
        </p:txBody>
      </p:sp>
      <p:sp>
        <p:nvSpPr>
          <p:cNvPr id="4" name="Slide Number Placeholder 3"/>
          <p:cNvSpPr>
            <a:spLocks noGrp="1"/>
          </p:cNvSpPr>
          <p:nvPr>
            <p:ph type="sldNum" sz="quarter" idx="10"/>
          </p:nvPr>
        </p:nvSpPr>
        <p:spPr/>
        <p:txBody>
          <a:bodyPr/>
          <a:lstStyle/>
          <a:p>
            <a:fld id="{F3FAC9EA-ADE4-436F-AE9B-41FB0EC88C6C}" type="slidenum">
              <a:rPr lang="en-US" smtClean="0"/>
              <a:t>40</a:t>
            </a:fld>
            <a:endParaRPr lang="en-US"/>
          </a:p>
        </p:txBody>
      </p:sp>
      <p:graphicFrame>
        <p:nvGraphicFramePr>
          <p:cNvPr id="6" name="Table 5"/>
          <p:cNvGraphicFramePr>
            <a:graphicFrameLocks noGrp="1"/>
          </p:cNvGraphicFramePr>
          <p:nvPr/>
        </p:nvGraphicFramePr>
        <p:xfrm>
          <a:off x="6126480" y="1362456"/>
          <a:ext cx="2743200" cy="5181600"/>
        </p:xfrm>
        <a:graphic>
          <a:graphicData uri="http://schemas.openxmlformats.org/drawingml/2006/table">
            <a:tbl>
              <a:tblPr firstRow="1" bandRow="1"/>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182880">
                <a:tc>
                  <a:txBody>
                    <a:bodyPr/>
                    <a:lstStyle/>
                    <a:p>
                      <a:pPr algn="ctr"/>
                      <a:r>
                        <a:rPr lang="en-US" sz="2000" b="1" dirty="0">
                          <a:solidFill>
                            <a:schemeClr val="bg1"/>
                          </a:solidFill>
                          <a:latin typeface="Calibri" panose="020F0502020204030204" pitchFamily="34" charset="0"/>
                          <a:cs typeface="Calibri" panose="020F0502020204030204" pitchFamily="34" charset="0"/>
                        </a:rPr>
                        <a:t>Base 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Base 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Base 16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2A85"/>
                    </a:solidFill>
                  </a:tcPr>
                </a:tc>
                <a:extLst>
                  <a:ext uri="{0D108BD9-81ED-4DB2-BD59-A6C34878D82A}">
                    <a16:rowId xmlns:a16="http://schemas.microsoft.com/office/drawing/2014/main" val="10000"/>
                  </a:ext>
                </a:extLst>
              </a:tr>
              <a:tr h="182880">
                <a:tc>
                  <a:txBody>
                    <a:bodyPr/>
                    <a:lstStyle/>
                    <a:p>
                      <a:pPr algn="ctr"/>
                      <a:r>
                        <a:rPr lang="en-US" sz="2000" dirty="0">
                          <a:latin typeface="Consolas" panose="020B0609020204030204" pitchFamily="49" charset="0"/>
                          <a:cs typeface="Consolas" panose="020B0609020204030204" pitchFamily="49" charset="0"/>
                        </a:rPr>
                        <a:t>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2880">
                <a:tc>
                  <a:txBody>
                    <a:bodyPr/>
                    <a:lstStyle/>
                    <a:p>
                      <a:pPr algn="ctr"/>
                      <a:r>
                        <a:rPr lang="en-US" sz="2000" dirty="0">
                          <a:latin typeface="Consolas" panose="020B0609020204030204" pitchFamily="49" charset="0"/>
                          <a:cs typeface="Consolas" panose="020B0609020204030204" pitchFamily="49" charset="0"/>
                        </a:rPr>
                        <a:t>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2880">
                <a:tc>
                  <a:txBody>
                    <a:bodyPr/>
                    <a:lstStyle/>
                    <a:p>
                      <a:pPr algn="ctr"/>
                      <a:r>
                        <a:rPr lang="en-US" sz="2000" dirty="0">
                          <a:latin typeface="Consolas" panose="020B0609020204030204" pitchFamily="49" charset="0"/>
                          <a:cs typeface="Consolas" panose="020B0609020204030204" pitchFamily="49" charset="0"/>
                        </a:rPr>
                        <a:t>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2880">
                <a:tc>
                  <a:txBody>
                    <a:bodyPr/>
                    <a:lstStyle/>
                    <a:p>
                      <a:pPr algn="ctr"/>
                      <a:r>
                        <a:rPr lang="en-US" sz="2000" dirty="0">
                          <a:latin typeface="Consolas" panose="020B0609020204030204" pitchFamily="49" charset="0"/>
                          <a:cs typeface="Consolas" panose="020B0609020204030204" pitchFamily="49" charset="0"/>
                        </a:rPr>
                        <a:t>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0011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2880">
                <a:tc>
                  <a:txBody>
                    <a:bodyPr/>
                    <a:lstStyle/>
                    <a:p>
                      <a:pPr algn="ctr"/>
                      <a:r>
                        <a:rPr lang="en-US" sz="2000" dirty="0">
                          <a:latin typeface="Consolas" panose="020B0609020204030204" pitchFamily="49" charset="0"/>
                          <a:cs typeface="Consolas" panose="020B0609020204030204" pitchFamily="49" charset="0"/>
                        </a:rPr>
                        <a:t>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2880">
                <a:tc>
                  <a:txBody>
                    <a:bodyPr/>
                    <a:lstStyle/>
                    <a:p>
                      <a:pPr algn="ctr"/>
                      <a:r>
                        <a:rPr lang="en-US" sz="2000" dirty="0">
                          <a:latin typeface="Consolas" panose="020B0609020204030204" pitchFamily="49" charset="0"/>
                          <a:cs typeface="Consolas" panose="020B0609020204030204" pitchFamily="49" charset="0"/>
                        </a:rPr>
                        <a:t>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2880">
                <a:tc>
                  <a:txBody>
                    <a:bodyPr/>
                    <a:lstStyle/>
                    <a:p>
                      <a:pPr algn="ctr"/>
                      <a:r>
                        <a:rPr lang="en-US" sz="2000" dirty="0">
                          <a:latin typeface="Consolas" panose="020B0609020204030204" pitchFamily="49" charset="0"/>
                          <a:cs typeface="Consolas" panose="020B0609020204030204" pitchFamily="49" charset="0"/>
                        </a:rPr>
                        <a:t>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6</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2880">
                <a:tc>
                  <a:txBody>
                    <a:bodyPr/>
                    <a:lstStyle/>
                    <a:p>
                      <a:pPr algn="ctr"/>
                      <a:r>
                        <a:rPr lang="en-US" sz="2000" dirty="0">
                          <a:latin typeface="Consolas" panose="020B0609020204030204" pitchFamily="49" charset="0"/>
                          <a:cs typeface="Consolas" panose="020B0609020204030204" pitchFamily="49" charset="0"/>
                        </a:rPr>
                        <a:t>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0111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7</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2880">
                <a:tc>
                  <a:txBody>
                    <a:bodyPr/>
                    <a:lstStyle/>
                    <a:p>
                      <a:pPr algn="ctr"/>
                      <a:r>
                        <a:rPr lang="en-US" sz="2000" dirty="0">
                          <a:latin typeface="Consolas" panose="020B0609020204030204" pitchFamily="49" charset="0"/>
                          <a:cs typeface="Consolas" panose="020B0609020204030204" pitchFamily="49" charset="0"/>
                        </a:rPr>
                        <a:t>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8</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2880">
                <a:tc>
                  <a:txBody>
                    <a:bodyPr/>
                    <a:lstStyle/>
                    <a:p>
                      <a:pPr algn="ctr"/>
                      <a:r>
                        <a:rPr lang="en-US" sz="2000" dirty="0">
                          <a:latin typeface="Consolas" panose="020B0609020204030204" pitchFamily="49" charset="0"/>
                          <a:cs typeface="Consolas" panose="020B0609020204030204" pitchFamily="49" charset="0"/>
                        </a:rPr>
                        <a:t>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9</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2880">
                <a:tc>
                  <a:txBody>
                    <a:bodyPr/>
                    <a:lstStyle/>
                    <a:p>
                      <a:pPr algn="ctr"/>
                      <a:r>
                        <a:rPr lang="en-US" sz="2000" dirty="0">
                          <a:latin typeface="Consolas" panose="020B0609020204030204" pitchFamily="49" charset="0"/>
                          <a:cs typeface="Consolas" panose="020B0609020204030204" pitchFamily="49" charset="0"/>
                        </a:rPr>
                        <a:t>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A</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2880">
                <a:tc>
                  <a:txBody>
                    <a:bodyPr/>
                    <a:lstStyle/>
                    <a:p>
                      <a:pPr algn="ctr"/>
                      <a:r>
                        <a:rPr lang="en-US" sz="2000" dirty="0">
                          <a:latin typeface="Consolas" panose="020B0609020204030204" pitchFamily="49" charset="0"/>
                          <a:cs typeface="Consolas" panose="020B0609020204030204" pitchFamily="49" charset="0"/>
                        </a:rPr>
                        <a:t>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1011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B</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2880">
                <a:tc>
                  <a:txBody>
                    <a:bodyPr/>
                    <a:lstStyle/>
                    <a:p>
                      <a:pPr algn="ctr"/>
                      <a:r>
                        <a:rPr lang="en-US" sz="2000" dirty="0">
                          <a:latin typeface="Consolas" panose="020B0609020204030204" pitchFamily="49" charset="0"/>
                          <a:cs typeface="Consolas" panose="020B0609020204030204" pitchFamily="49" charset="0"/>
                        </a:rPr>
                        <a:t>12</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1100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C</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2880">
                <a:tc>
                  <a:txBody>
                    <a:bodyPr/>
                    <a:lstStyle/>
                    <a:p>
                      <a:pPr algn="ctr"/>
                      <a:r>
                        <a:rPr lang="en-US" sz="2000" dirty="0">
                          <a:latin typeface="Consolas" panose="020B0609020204030204" pitchFamily="49" charset="0"/>
                          <a:cs typeface="Consolas" panose="020B0609020204030204" pitchFamily="49" charset="0"/>
                        </a:rPr>
                        <a:t>13</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1101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D</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2880">
                <a:tc>
                  <a:txBody>
                    <a:bodyPr/>
                    <a:lstStyle/>
                    <a:p>
                      <a:pPr algn="ctr"/>
                      <a:r>
                        <a:rPr lang="en-US" sz="2000" dirty="0">
                          <a:latin typeface="Consolas" panose="020B0609020204030204" pitchFamily="49" charset="0"/>
                          <a:cs typeface="Consolas" panose="020B0609020204030204" pitchFamily="49" charset="0"/>
                        </a:rPr>
                        <a:t>14</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1110</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E</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2880">
                <a:tc>
                  <a:txBody>
                    <a:bodyPr/>
                    <a:lstStyle/>
                    <a:p>
                      <a:pPr algn="ctr"/>
                      <a:r>
                        <a:rPr lang="en-US" sz="2000" dirty="0">
                          <a:latin typeface="Consolas" panose="020B0609020204030204" pitchFamily="49" charset="0"/>
                          <a:cs typeface="Consolas" panose="020B0609020204030204" pitchFamily="49" charset="0"/>
                        </a:rPr>
                        <a:t>15</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1111</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Consolas" panose="020B0609020204030204" pitchFamily="49" charset="0"/>
                          <a:cs typeface="Consolas" panose="020B0609020204030204" pitchFamily="49" charset="0"/>
                        </a:rPr>
                        <a:t>F</a:t>
                      </a: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92120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Encoding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6875" y="1362075"/>
                <a:ext cx="8670925" cy="4972050"/>
              </a:xfrm>
            </p:spPr>
            <p:txBody>
              <a:bodyPr/>
              <a:lstStyle/>
              <a:p>
                <a:r>
                  <a:rPr lang="en-US" b="1" dirty="0">
                    <a:solidFill>
                      <a:srgbClr val="7030A0"/>
                    </a:solidFill>
                  </a:rPr>
                  <a:t>You can represent </a:t>
                </a:r>
                <a:r>
                  <a:rPr lang="en-US" b="1" i="1" dirty="0">
                    <a:solidFill>
                      <a:srgbClr val="7030A0"/>
                    </a:solidFill>
                  </a:rPr>
                  <a:t>anything</a:t>
                </a:r>
                <a:r>
                  <a:rPr lang="en-US" b="1" dirty="0">
                    <a:solidFill>
                      <a:srgbClr val="7030A0"/>
                    </a:solidFill>
                  </a:rPr>
                  <a:t> countable using numbers!</a:t>
                </a:r>
              </a:p>
              <a:p>
                <a:pPr lvl="1"/>
                <a:r>
                  <a:rPr lang="en-US" i="1" dirty="0"/>
                  <a:t>Though, not everything is countable</a:t>
                </a:r>
              </a:p>
              <a:p>
                <a:pPr lvl="1"/>
                <a:r>
                  <a:rPr lang="en-US" dirty="0"/>
                  <a:t>Need to agree on an </a:t>
                </a:r>
                <a:r>
                  <a:rPr lang="en-US" dirty="0">
                    <a:solidFill>
                      <a:srgbClr val="7030A0"/>
                    </a:solidFill>
                  </a:rPr>
                  <a:t>encoding</a:t>
                </a:r>
              </a:p>
              <a:p>
                <a:pPr lvl="1"/>
                <a:r>
                  <a:rPr lang="en-US" dirty="0"/>
                  <a:t>Kind of like learning a new language</a:t>
                </a:r>
              </a:p>
              <a:p>
                <a:pPr lvl="1"/>
                <a:endParaRPr lang="en-US" dirty="0"/>
              </a:p>
              <a:p>
                <a:r>
                  <a:rPr lang="en-US" u="sng" dirty="0"/>
                  <a:t>Examples</a:t>
                </a:r>
                <a:r>
                  <a:rPr lang="en-US" dirty="0"/>
                  <a:t>:</a:t>
                </a:r>
              </a:p>
              <a:p>
                <a:pPr marL="644652" lvl="1"/>
                <a:r>
                  <a:rPr lang="en-US" dirty="0"/>
                  <a:t>Decimal Integers:  0</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0b0, 1</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0b1, 2</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0b10, etc.</a:t>
                </a:r>
              </a:p>
              <a:p>
                <a:pPr marL="644652" lvl="1"/>
                <a:r>
                  <a:rPr lang="en-US" dirty="0"/>
                  <a:t>English Letters:  CSE</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0x435345, yay</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0x796179</a:t>
                </a:r>
              </a:p>
              <a:p>
                <a:pPr marL="644652" lvl="1"/>
                <a:r>
                  <a:rPr lang="en-US" dirty="0"/>
                  <a:t>Emoticons:  😃 0x0, 😞 0x1, 😎 0x2, 😇 0x3, 😈 0x4, 🙋 0x5</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6875" y="1362075"/>
                <a:ext cx="8670925" cy="4972050"/>
              </a:xfrm>
              <a:blipFill>
                <a:blip r:embed="rId3"/>
                <a:stretch>
                  <a:fillRect l="-439" t="-1276" r="-585"/>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41</a:t>
            </a:fld>
            <a:endParaRPr lang="en-US"/>
          </a:p>
        </p:txBody>
      </p:sp>
    </p:spTree>
    <p:extLst>
      <p:ext uri="{BB962C8B-B14F-4D97-AF65-F5344CB8AC3E}">
        <p14:creationId xmlns:p14="http://schemas.microsoft.com/office/powerpoint/2010/main" val="111016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Encoding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With N binary digits, how many “things” can you represent?</a:t>
                </a:r>
              </a:p>
              <a:p>
                <a:pPr lvl="1"/>
                <a:r>
                  <a:rPr lang="en-US" dirty="0"/>
                  <a:t>N binary digits to represent </a:t>
                </a:r>
                <a14:m>
                  <m:oMath xmlns:m="http://schemas.openxmlformats.org/officeDocument/2006/math">
                    <m:r>
                      <a:rPr lang="en-US" i="1" dirty="0" smtClean="0">
                        <a:latin typeface="Cambria Math" panose="02040503050406030204" pitchFamily="18" charset="0"/>
                      </a:rPr>
                      <m:t>𝑛</m:t>
                    </m:r>
                  </m:oMath>
                </a14:m>
                <a:r>
                  <a:rPr lang="en-US" dirty="0"/>
                  <a:t> things, where 2</a:t>
                </a:r>
                <a:r>
                  <a:rPr lang="en-US" baseline="30000" dirty="0"/>
                  <a:t>N</a:t>
                </a:r>
                <a:r>
                  <a:rPr lang="en-US" dirty="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𝑛</m:t>
                    </m:r>
                  </m:oMath>
                </a14:m>
                <a:endParaRPr lang="en-US" dirty="0"/>
              </a:p>
              <a:p>
                <a:pPr lvl="1"/>
                <a:r>
                  <a:rPr lang="en-US" u="sng" dirty="0"/>
                  <a:t>Ex</a:t>
                </a:r>
                <a:r>
                  <a:rPr lang="en-US" dirty="0"/>
                  <a:t>:  5 binary digits for alphabet because 2</a:t>
                </a:r>
                <a:r>
                  <a:rPr lang="en-US" baseline="30000" dirty="0"/>
                  <a:t>5</a:t>
                </a:r>
                <a:r>
                  <a:rPr lang="en-US" dirty="0"/>
                  <a:t> = 32 &gt; 26</a:t>
                </a:r>
              </a:p>
              <a:p>
                <a:endParaRPr lang="en-US" dirty="0"/>
              </a:p>
              <a:p>
                <a:r>
                  <a:rPr lang="en-US" dirty="0"/>
                  <a:t>A binary digit is known as a </a:t>
                </a:r>
                <a:r>
                  <a:rPr lang="en-US" dirty="0">
                    <a:solidFill>
                      <a:srgbClr val="7030A0"/>
                    </a:solidFill>
                  </a:rPr>
                  <a:t>bit</a:t>
                </a:r>
              </a:p>
              <a:p>
                <a:r>
                  <a:rPr lang="en-US" dirty="0"/>
                  <a:t>A group of 4 bits (1 hex digit) is called a </a:t>
                </a:r>
                <a:r>
                  <a:rPr lang="en-US" dirty="0">
                    <a:solidFill>
                      <a:srgbClr val="7030A0"/>
                    </a:solidFill>
                  </a:rPr>
                  <a:t>nibble</a:t>
                </a:r>
              </a:p>
              <a:p>
                <a:r>
                  <a:rPr lang="en-US" dirty="0"/>
                  <a:t>A group of 8 bits (2 hex digits) is called a </a:t>
                </a:r>
                <a:r>
                  <a:rPr lang="en-US" dirty="0">
                    <a:solidFill>
                      <a:srgbClr val="7030A0"/>
                    </a:solidFill>
                  </a:rPr>
                  <a:t>byte</a:t>
                </a:r>
              </a:p>
              <a:p>
                <a:pPr lvl="1"/>
                <a:r>
                  <a:rPr lang="en-US" dirty="0"/>
                  <a:t>1 bit </a:t>
                </a:r>
                <a14:m>
                  <m:oMath xmlns:m="http://schemas.openxmlformats.org/officeDocument/2006/math">
                    <m:r>
                      <a:rPr lang="en-US" b="0" i="1" smtClean="0">
                        <a:latin typeface="Cambria Math" panose="02040503050406030204" pitchFamily="18" charset="0"/>
                      </a:rPr>
                      <m:t>→</m:t>
                    </m:r>
                  </m:oMath>
                </a14:m>
                <a:r>
                  <a:rPr lang="en-US" dirty="0"/>
                  <a:t> 2 things, 1 nibble </a:t>
                </a:r>
                <a14:m>
                  <m:oMath xmlns:m="http://schemas.openxmlformats.org/officeDocument/2006/math">
                    <m:r>
                      <a:rPr lang="en-US" b="0" i="1" smtClean="0">
                        <a:latin typeface="Cambria Math" panose="02040503050406030204" pitchFamily="18" charset="0"/>
                      </a:rPr>
                      <m:t>→</m:t>
                    </m:r>
                  </m:oMath>
                </a14:m>
                <a:r>
                  <a:rPr lang="en-US" dirty="0"/>
                  <a:t> 16 things, 1 byte </a:t>
                </a:r>
                <a14:m>
                  <m:oMath xmlns:m="http://schemas.openxmlformats.org/officeDocument/2006/math">
                    <m:r>
                      <a:rPr lang="en-US" b="0" i="1" smtClean="0">
                        <a:latin typeface="Cambria Math" panose="02040503050406030204" pitchFamily="18" charset="0"/>
                      </a:rPr>
                      <m:t>→</m:t>
                    </m:r>
                  </m:oMath>
                </a14:m>
                <a:r>
                  <a:rPr lang="en-US" dirty="0"/>
                  <a:t> 256 things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55" t="-127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42</a:t>
            </a:fld>
            <a:endParaRPr lang="en-US"/>
          </a:p>
        </p:txBody>
      </p:sp>
    </p:spTree>
    <p:extLst>
      <p:ext uri="{BB962C8B-B14F-4D97-AF65-F5344CB8AC3E}">
        <p14:creationId xmlns:p14="http://schemas.microsoft.com/office/powerpoint/2010/main" val="44626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E6F2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So What’s It Mean?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buClr>
                    <a:schemeClr val="bg1"/>
                  </a:buClr>
                </a:pPr>
                <a:r>
                  <a:rPr lang="en-US" i="1" dirty="0">
                    <a:solidFill>
                      <a:schemeClr val="bg1"/>
                    </a:solidFill>
                  </a:rPr>
                  <a:t>A sequence of bits can have many meanings!</a:t>
                </a:r>
              </a:p>
              <a:p>
                <a:pPr lvl="2"/>
                <a:endParaRPr lang="en-US" dirty="0">
                  <a:solidFill>
                    <a:schemeClr val="bg1"/>
                  </a:solidFill>
                </a:endParaRPr>
              </a:p>
              <a:p>
                <a:pPr>
                  <a:buClr>
                    <a:schemeClr val="bg1"/>
                  </a:buClr>
                </a:pPr>
                <a:r>
                  <a:rPr lang="en-US" dirty="0">
                    <a:solidFill>
                      <a:schemeClr val="bg1"/>
                    </a:solidFill>
                  </a:rPr>
                  <a:t>Consider the hex sequence 0x4E6F21</a:t>
                </a:r>
              </a:p>
              <a:p>
                <a:pPr lvl="1">
                  <a:buClr>
                    <a:schemeClr val="bg1"/>
                  </a:buClr>
                </a:pPr>
                <a:r>
                  <a:rPr lang="en-US" dirty="0">
                    <a:solidFill>
                      <a:schemeClr val="bg1"/>
                    </a:solidFill>
                  </a:rPr>
                  <a:t>Common interpretations include:</a:t>
                </a:r>
              </a:p>
              <a:p>
                <a:pPr lvl="2">
                  <a:buClr>
                    <a:schemeClr val="bg1"/>
                  </a:buClr>
                </a:pPr>
                <a:r>
                  <a:rPr lang="en-US" dirty="0">
                    <a:solidFill>
                      <a:schemeClr val="bg1"/>
                    </a:solidFill>
                  </a:rPr>
                  <a:t>The decimal number 5140257</a:t>
                </a:r>
              </a:p>
              <a:p>
                <a:pPr lvl="2">
                  <a:buClr>
                    <a:schemeClr val="bg1"/>
                  </a:buClr>
                </a:pPr>
                <a:r>
                  <a:rPr lang="en-US" dirty="0">
                    <a:solidFill>
                      <a:schemeClr val="bg1"/>
                    </a:solidFill>
                  </a:rPr>
                  <a:t>The characters “No!”</a:t>
                </a:r>
              </a:p>
              <a:p>
                <a:pPr lvl="2">
                  <a:buClr>
                    <a:schemeClr val="bg1"/>
                  </a:buClr>
                </a:pPr>
                <a:r>
                  <a:rPr lang="en-US" dirty="0">
                    <a:solidFill>
                      <a:schemeClr val="bg1"/>
                    </a:solidFill>
                  </a:rPr>
                  <a:t>The background color of this slide</a:t>
                </a:r>
              </a:p>
              <a:p>
                <a:pPr lvl="2">
                  <a:buClr>
                    <a:schemeClr val="bg1"/>
                  </a:buClr>
                </a:pPr>
                <a:r>
                  <a:rPr lang="en-US" dirty="0">
                    <a:solidFill>
                      <a:schemeClr val="bg1"/>
                    </a:solidFill>
                  </a:rPr>
                  <a:t>The real number 7.203034 </a:t>
                </a:r>
                <a14:m>
                  <m:oMath xmlns:m="http://schemas.openxmlformats.org/officeDocument/2006/math">
                    <m:r>
                      <a:rPr lang="en-US" b="0" i="1" smtClean="0">
                        <a:solidFill>
                          <a:schemeClr val="bg1"/>
                        </a:solidFill>
                        <a:latin typeface="Cambria Math" panose="02040503050406030204" pitchFamily="18" charset="0"/>
                      </a:rPr>
                      <m:t>×</m:t>
                    </m:r>
                  </m:oMath>
                </a14:m>
                <a:r>
                  <a:rPr lang="en-US" dirty="0">
                    <a:solidFill>
                      <a:schemeClr val="bg1"/>
                    </a:solidFill>
                  </a:rPr>
                  <a:t> 10</a:t>
                </a:r>
                <a:r>
                  <a:rPr lang="en-US" baseline="30000" dirty="0">
                    <a:solidFill>
                      <a:schemeClr val="bg1"/>
                    </a:solidFill>
                  </a:rPr>
                  <a:t>-39</a:t>
                </a:r>
              </a:p>
              <a:p>
                <a:pPr lvl="1"/>
                <a:endParaRPr lang="en-US" dirty="0"/>
              </a:p>
              <a:p>
                <a:pPr>
                  <a:buClr>
                    <a:schemeClr val="bg1"/>
                  </a:buClr>
                </a:pPr>
                <a:r>
                  <a:rPr lang="en-US" dirty="0">
                    <a:solidFill>
                      <a:schemeClr val="bg1"/>
                    </a:solidFill>
                  </a:rPr>
                  <a:t>It is up to the program/programmer to decide how to </a:t>
                </a:r>
                <a:r>
                  <a:rPr lang="en-US" dirty="0">
                    <a:solidFill>
                      <a:srgbClr val="7030A0"/>
                    </a:solidFill>
                  </a:rPr>
                  <a:t>interpret</a:t>
                </a:r>
                <a:r>
                  <a:rPr lang="en-US" dirty="0">
                    <a:solidFill>
                      <a:schemeClr val="bg1"/>
                    </a:solidFill>
                  </a:rPr>
                  <a:t> the sequence of bits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55" t="-1276" r="-2121" b="-4592"/>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43</a:t>
            </a:fld>
            <a:endParaRPr lang="en-US"/>
          </a:p>
        </p:txBody>
      </p:sp>
    </p:spTree>
    <p:extLst>
      <p:ext uri="{BB962C8B-B14F-4D97-AF65-F5344CB8AC3E}">
        <p14:creationId xmlns:p14="http://schemas.microsoft.com/office/powerpoint/2010/main" val="2663922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Encoding – Colors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6875" y="1362075"/>
                <a:ext cx="8366125" cy="2743200"/>
              </a:xfrm>
            </p:spPr>
            <p:txBody>
              <a:bodyPr/>
              <a:lstStyle/>
              <a:p>
                <a:r>
                  <a:rPr lang="en-US" dirty="0"/>
                  <a:t>RGB – Red, Green, Blue</a:t>
                </a:r>
              </a:p>
              <a:p>
                <a:pPr lvl="1"/>
                <a:r>
                  <a:rPr lang="en-US" dirty="0"/>
                  <a:t>Additive color model (light):  byte (8 bits) for each color</a:t>
                </a:r>
              </a:p>
              <a:p>
                <a:pPr lvl="1"/>
                <a:r>
                  <a:rPr lang="en-US" dirty="0"/>
                  <a:t>Commonly seen in hex (in HTML, photo editing, etc.)</a:t>
                </a:r>
              </a:p>
              <a:p>
                <a:pPr lvl="1"/>
                <a:r>
                  <a:rPr lang="en-US" u="sng" dirty="0"/>
                  <a:t>Examples</a:t>
                </a:r>
                <a:r>
                  <a:rPr lang="en-US" dirty="0"/>
                  <a:t>:  </a:t>
                </a:r>
                <a:r>
                  <a:rPr lang="en-US" b="1" dirty="0">
                    <a:solidFill>
                      <a:srgbClr val="0000FF"/>
                    </a:solidFill>
                  </a:rPr>
                  <a:t>Blue</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b="1" dirty="0"/>
                  <a:t>0x</a:t>
                </a:r>
                <a:r>
                  <a:rPr lang="en-US" b="1" dirty="0">
                    <a:solidFill>
                      <a:srgbClr val="FF0000"/>
                    </a:solidFill>
                  </a:rPr>
                  <a:t>00</a:t>
                </a:r>
                <a:r>
                  <a:rPr lang="en-US" b="1" dirty="0">
                    <a:solidFill>
                      <a:srgbClr val="00FF00"/>
                    </a:solidFill>
                  </a:rPr>
                  <a:t>00</a:t>
                </a:r>
                <a:r>
                  <a:rPr lang="en-US" b="1" dirty="0">
                    <a:solidFill>
                      <a:srgbClr val="0000FF"/>
                    </a:solidFill>
                  </a:rPr>
                  <a:t>FF</a:t>
                </a:r>
                <a:r>
                  <a:rPr lang="en-US" dirty="0"/>
                  <a:t>, </a:t>
                </a:r>
                <a:r>
                  <a:rPr lang="en-US" b="1" dirty="0">
                    <a:solidFill>
                      <a:srgbClr val="FFD700"/>
                    </a:solidFill>
                    <a:highlight>
                      <a:srgbClr val="000000"/>
                    </a:highlight>
                  </a:rPr>
                  <a:t>Gold</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b="1" dirty="0"/>
                  <a:t>0x</a:t>
                </a:r>
                <a:r>
                  <a:rPr lang="en-US" b="1" dirty="0">
                    <a:solidFill>
                      <a:srgbClr val="FF0000"/>
                    </a:solidFill>
                  </a:rPr>
                  <a:t>FF</a:t>
                </a:r>
                <a:r>
                  <a:rPr lang="en-US" b="1" dirty="0">
                    <a:solidFill>
                      <a:srgbClr val="00FF00"/>
                    </a:solidFill>
                  </a:rPr>
                  <a:t>D7</a:t>
                </a:r>
                <a:r>
                  <a:rPr lang="en-US" b="1" dirty="0">
                    <a:solidFill>
                      <a:srgbClr val="0000FF"/>
                    </a:solidFill>
                  </a:rPr>
                  <a:t>00</a:t>
                </a:r>
                <a:r>
                  <a:rPr lang="en-US" dirty="0"/>
                  <a:t>, </a:t>
                </a:r>
                <a:r>
                  <a:rPr lang="en-US" b="1" dirty="0">
                    <a:solidFill>
                      <a:schemeClr val="bg1"/>
                    </a:solidFill>
                    <a:effectLst>
                      <a:glow rad="63500">
                        <a:schemeClr val="tx1"/>
                      </a:glow>
                    </a:effectLst>
                    <a:highlight>
                      <a:srgbClr val="000000"/>
                    </a:highlight>
                  </a:rPr>
                  <a:t>White</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b="1" dirty="0"/>
                  <a:t>0x</a:t>
                </a:r>
                <a:r>
                  <a:rPr lang="en-US" b="1" dirty="0">
                    <a:solidFill>
                      <a:srgbClr val="FF0000"/>
                    </a:solidFill>
                  </a:rPr>
                  <a:t>FF</a:t>
                </a:r>
                <a:r>
                  <a:rPr lang="en-US" b="1" dirty="0">
                    <a:solidFill>
                      <a:srgbClr val="00FF00"/>
                    </a:solidFill>
                  </a:rPr>
                  <a:t>FF</a:t>
                </a:r>
                <a:r>
                  <a:rPr lang="en-US" b="1" dirty="0">
                    <a:solidFill>
                      <a:srgbClr val="0000FF"/>
                    </a:solidFill>
                  </a:rPr>
                  <a:t>FF</a:t>
                </a:r>
                <a:r>
                  <a:rPr lang="en-US" dirty="0"/>
                  <a:t>, </a:t>
                </a:r>
                <a:r>
                  <a:rPr lang="en-US" b="1" dirty="0">
                    <a:solidFill>
                      <a:srgbClr val="FF1493"/>
                    </a:solidFill>
                  </a:rPr>
                  <a:t>Deep Pink</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b="1" dirty="0"/>
                  <a:t>0x</a:t>
                </a:r>
                <a:r>
                  <a:rPr lang="en-US" b="1" dirty="0">
                    <a:solidFill>
                      <a:srgbClr val="FF0000"/>
                    </a:solidFill>
                  </a:rPr>
                  <a:t>FF</a:t>
                </a:r>
                <a:r>
                  <a:rPr lang="en-US" b="1" dirty="0">
                    <a:solidFill>
                      <a:srgbClr val="00FF00"/>
                    </a:solidFill>
                  </a:rPr>
                  <a:t>14</a:t>
                </a:r>
                <a:r>
                  <a:rPr lang="en-US" b="1" dirty="0">
                    <a:solidFill>
                      <a:srgbClr val="0000FF"/>
                    </a:solidFill>
                  </a:rPr>
                  <a:t>93</a:t>
                </a: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6875" y="1362075"/>
                <a:ext cx="8366125" cy="2743200"/>
              </a:xfrm>
              <a:blipFill>
                <a:blip r:embed="rId2"/>
                <a:stretch>
                  <a:fillRect l="-291" t="-2000"/>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FAC9EA-ADE4-436F-AE9B-41FB0EC88C6C}" type="slidenum">
              <a:rPr lang="en-US" smtClean="0"/>
              <a:t>44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18" y="4932997"/>
            <a:ext cx="2743200" cy="7315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181" y="3749040"/>
            <a:ext cx="2381219" cy="2743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5206" y="3977640"/>
            <a:ext cx="2529461" cy="2286000"/>
          </a:xfrm>
          <a:prstGeom prst="rect">
            <a:avLst/>
          </a:prstGeom>
        </p:spPr>
      </p:pic>
    </p:spTree>
    <p:extLst>
      <p:ext uri="{BB962C8B-B14F-4D97-AF65-F5344CB8AC3E}">
        <p14:creationId xmlns:p14="http://schemas.microsoft.com/office/powerpoint/2010/main" val="2368639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Encoding – Digital Text</a:t>
            </a:r>
          </a:p>
        </p:txBody>
      </p:sp>
      <p:sp>
        <p:nvSpPr>
          <p:cNvPr id="3" name="Content Placeholder 2"/>
          <p:cNvSpPr>
            <a:spLocks noGrp="1"/>
          </p:cNvSpPr>
          <p:nvPr>
            <p:ph idx="1"/>
          </p:nvPr>
        </p:nvSpPr>
        <p:spPr/>
        <p:txBody>
          <a:bodyPr/>
          <a:lstStyle/>
          <a:p>
            <a:r>
              <a:rPr lang="en-US" dirty="0"/>
              <a:t>ASCII Encoding (</a:t>
            </a:r>
            <a:r>
              <a:rPr lang="en-US" dirty="0">
                <a:hlinkClick r:id="rId3"/>
              </a:rPr>
              <a:t>www.asciitable.com</a:t>
            </a:r>
            <a:r>
              <a:rPr lang="en-US" dirty="0"/>
              <a:t>)</a:t>
            </a:r>
          </a:p>
          <a:p>
            <a:pPr lvl="1"/>
            <a:r>
              <a:rPr lang="en-US" i="1" dirty="0"/>
              <a:t>American</a:t>
            </a:r>
            <a:r>
              <a:rPr lang="en-US" dirty="0"/>
              <a:t> Standard Code for Information Interchange</a:t>
            </a:r>
          </a:p>
        </p:txBody>
      </p:sp>
      <p:sp>
        <p:nvSpPr>
          <p:cNvPr id="4" name="Slide Number Placeholder 3"/>
          <p:cNvSpPr>
            <a:spLocks noGrp="1"/>
          </p:cNvSpPr>
          <p:nvPr>
            <p:ph type="sldNum" sz="quarter" idx="10"/>
          </p:nvPr>
        </p:nvSpPr>
        <p:spPr/>
        <p:txBody>
          <a:bodyPr/>
          <a:lstStyle/>
          <a:p>
            <a:fld id="{F3FAC9EA-ADE4-436F-AE9B-41FB0EC88C6C}" type="slidenum">
              <a:rPr lang="en-US" smtClean="0"/>
              <a:t>45</a:t>
            </a:fld>
            <a:endParaRPr lang="en-US"/>
          </a:p>
        </p:txBody>
      </p:sp>
      <p:pic>
        <p:nvPicPr>
          <p:cNvPr id="5" name="Picture 2" descr="Ascii 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568" y="2286000"/>
            <a:ext cx="6698737"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FBE9EF-1413-FD49-BD09-0D75DB4CE93C}"/>
              </a:ext>
            </a:extLst>
          </p:cNvPr>
          <p:cNvSpPr/>
          <p:nvPr/>
        </p:nvSpPr>
        <p:spPr>
          <a:xfrm rot="1507446">
            <a:off x="2314795" y="3523881"/>
            <a:ext cx="5145752" cy="92332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a:spAutoFit/>
          </a:bodyPr>
          <a:lstStyle/>
          <a:p>
            <a:pPr algn="ctr"/>
            <a:r>
              <a:rPr lang="en-US" sz="5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What’s Missing?</a:t>
            </a:r>
          </a:p>
        </p:txBody>
      </p:sp>
    </p:spTree>
    <p:extLst>
      <p:ext uri="{BB962C8B-B14F-4D97-AF65-F5344CB8AC3E}">
        <p14:creationId xmlns:p14="http://schemas.microsoft.com/office/powerpoint/2010/main" val="165985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0DF6-B0F8-FB40-9E7D-4E96A3C6B20C}"/>
              </a:ext>
            </a:extLst>
          </p:cNvPr>
          <p:cNvSpPr>
            <a:spLocks noGrp="1"/>
          </p:cNvSpPr>
          <p:nvPr>
            <p:ph type="title"/>
          </p:nvPr>
        </p:nvSpPr>
        <p:spPr/>
        <p:txBody>
          <a:bodyPr/>
          <a:lstStyle/>
          <a:p>
            <a:r>
              <a:rPr lang="en-US" dirty="0"/>
              <a:t>How do encodings get created?</a:t>
            </a:r>
          </a:p>
        </p:txBody>
      </p:sp>
      <p:sp>
        <p:nvSpPr>
          <p:cNvPr id="3" name="Content Placeholder 2">
            <a:extLst>
              <a:ext uri="{FF2B5EF4-FFF2-40B4-BE49-F238E27FC236}">
                <a16:creationId xmlns:a16="http://schemas.microsoft.com/office/drawing/2014/main" id="{AFB5D637-BFE5-D248-ABC7-9EEAE30F559A}"/>
              </a:ext>
            </a:extLst>
          </p:cNvPr>
          <p:cNvSpPr>
            <a:spLocks noGrp="1"/>
          </p:cNvSpPr>
          <p:nvPr>
            <p:ph idx="1"/>
          </p:nvPr>
        </p:nvSpPr>
        <p:spPr/>
        <p:txBody>
          <a:bodyPr/>
          <a:lstStyle/>
          <a:p>
            <a:r>
              <a:rPr lang="en-US" dirty="0"/>
              <a:t>Usually, a committee gets together</a:t>
            </a:r>
          </a:p>
          <a:p>
            <a:pPr lvl="1"/>
            <a:r>
              <a:rPr lang="en-US" dirty="0"/>
              <a:t>Collectively decides on design priorities</a:t>
            </a:r>
          </a:p>
          <a:p>
            <a:pPr lvl="1"/>
            <a:r>
              <a:rPr lang="en-US" dirty="0"/>
              <a:t>Collectively creates standard</a:t>
            </a:r>
          </a:p>
          <a:p>
            <a:r>
              <a:rPr lang="en-US" dirty="0"/>
              <a:t>This committee is usually made up of senior, well-established members of large, powerful companies*</a:t>
            </a:r>
          </a:p>
          <a:p>
            <a:r>
              <a:rPr lang="en-US" dirty="0"/>
              <a:t>Members bring existing ideas, company priorities</a:t>
            </a:r>
          </a:p>
          <a:p>
            <a:endParaRPr lang="en-US" dirty="0"/>
          </a:p>
          <a:p>
            <a:endParaRPr lang="en-US" dirty="0"/>
          </a:p>
          <a:p>
            <a:pPr marL="0" indent="0">
              <a:buNone/>
            </a:pPr>
            <a:r>
              <a:rPr lang="en-US" sz="1400" dirty="0"/>
              <a:t>*Also, similarly powerful academics, industry researchers (e.g. Bell Labs)</a:t>
            </a:r>
          </a:p>
        </p:txBody>
      </p:sp>
      <p:sp>
        <p:nvSpPr>
          <p:cNvPr id="4" name="Slide Number Placeholder 3">
            <a:extLst>
              <a:ext uri="{FF2B5EF4-FFF2-40B4-BE49-F238E27FC236}">
                <a16:creationId xmlns:a16="http://schemas.microsoft.com/office/drawing/2014/main" id="{9D58901F-9C88-3B4D-B2DB-3C821412DD00}"/>
              </a:ext>
            </a:extLst>
          </p:cNvPr>
          <p:cNvSpPr>
            <a:spLocks noGrp="1"/>
          </p:cNvSpPr>
          <p:nvPr>
            <p:ph type="sldNum" sz="quarter" idx="10"/>
          </p:nvPr>
        </p:nvSpPr>
        <p:spPr/>
        <p:txBody>
          <a:bodyPr/>
          <a:lstStyle/>
          <a:p>
            <a:fld id="{7CBE8339-D2AD-46DC-A898-FD1E949067F0}" type="slidenum">
              <a:rPr lang="en-US" smtClean="0"/>
              <a:pPr/>
              <a:t>46</a:t>
            </a:fld>
            <a:endParaRPr lang="en-US" dirty="0"/>
          </a:p>
        </p:txBody>
      </p:sp>
    </p:spTree>
    <p:extLst>
      <p:ext uri="{BB962C8B-B14F-4D97-AF65-F5344CB8AC3E}">
        <p14:creationId xmlns:p14="http://schemas.microsoft.com/office/powerpoint/2010/main" val="4094353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363-0ABA-D842-86BA-A86A420AB39D}"/>
              </a:ext>
            </a:extLst>
          </p:cNvPr>
          <p:cNvSpPr>
            <a:spLocks noGrp="1"/>
          </p:cNvSpPr>
          <p:nvPr>
            <p:ph type="title"/>
          </p:nvPr>
        </p:nvSpPr>
        <p:spPr/>
        <p:txBody>
          <a:bodyPr/>
          <a:lstStyle/>
          <a:p>
            <a:r>
              <a:rPr lang="en-US" dirty="0"/>
              <a:t>Computing Standards: Qualification</a:t>
            </a:r>
          </a:p>
        </p:txBody>
      </p:sp>
      <p:sp>
        <p:nvSpPr>
          <p:cNvPr id="3" name="Content Placeholder 2">
            <a:extLst>
              <a:ext uri="{FF2B5EF4-FFF2-40B4-BE49-F238E27FC236}">
                <a16:creationId xmlns:a16="http://schemas.microsoft.com/office/drawing/2014/main" id="{2A552A93-E46F-5841-B69C-47EE8090BAB6}"/>
              </a:ext>
            </a:extLst>
          </p:cNvPr>
          <p:cNvSpPr>
            <a:spLocks noGrp="1"/>
          </p:cNvSpPr>
          <p:nvPr>
            <p:ph idx="1"/>
          </p:nvPr>
        </p:nvSpPr>
        <p:spPr/>
        <p:txBody>
          <a:bodyPr/>
          <a:lstStyle/>
          <a:p>
            <a:r>
              <a:rPr lang="en-US" dirty="0"/>
              <a:t>ASCII: should encode all american digital text</a:t>
            </a:r>
          </a:p>
          <a:p>
            <a:r>
              <a:rPr lang="en-US" dirty="0"/>
              <a:t>Created in 1963, who was well-established?</a:t>
            </a:r>
          </a:p>
          <a:p>
            <a:endParaRPr lang="en-US" dirty="0"/>
          </a:p>
        </p:txBody>
      </p:sp>
      <p:sp>
        <p:nvSpPr>
          <p:cNvPr id="4" name="Slide Number Placeholder 3">
            <a:extLst>
              <a:ext uri="{FF2B5EF4-FFF2-40B4-BE49-F238E27FC236}">
                <a16:creationId xmlns:a16="http://schemas.microsoft.com/office/drawing/2014/main" id="{12EF30A1-3DE2-2B42-8780-79F816128731}"/>
              </a:ext>
            </a:extLst>
          </p:cNvPr>
          <p:cNvSpPr>
            <a:spLocks noGrp="1"/>
          </p:cNvSpPr>
          <p:nvPr>
            <p:ph type="sldNum" sz="quarter" idx="10"/>
          </p:nvPr>
        </p:nvSpPr>
        <p:spPr/>
        <p:txBody>
          <a:bodyPr/>
          <a:lstStyle/>
          <a:p>
            <a:fld id="{7CBE8339-D2AD-46DC-A898-FD1E949067F0}" type="slidenum">
              <a:rPr lang="en-US" smtClean="0"/>
              <a:pPr/>
              <a:t>47</a:t>
            </a:fld>
            <a:endParaRPr lang="en-US" dirty="0"/>
          </a:p>
        </p:txBody>
      </p:sp>
      <p:pic>
        <p:nvPicPr>
          <p:cNvPr id="2050" name="Picture 2">
            <a:extLst>
              <a:ext uri="{FF2B5EF4-FFF2-40B4-BE49-F238E27FC236}">
                <a16:creationId xmlns:a16="http://schemas.microsoft.com/office/drawing/2014/main" id="{13F748BA-10E5-DA45-9115-E1D4A799A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637490"/>
            <a:ext cx="2641600" cy="35181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3CB61D-B1D3-7442-8822-2D0C21CC8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637490"/>
            <a:ext cx="2514600" cy="3470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BF5F07-65BD-FA44-98D4-0C6EAEDF764F}"/>
              </a:ext>
            </a:extLst>
          </p:cNvPr>
          <p:cNvSpPr txBox="1"/>
          <p:nvPr/>
        </p:nvSpPr>
        <p:spPr>
          <a:xfrm>
            <a:off x="1905000" y="6139042"/>
            <a:ext cx="1943100" cy="369332"/>
          </a:xfrm>
          <a:prstGeom prst="rect">
            <a:avLst/>
          </a:prstGeom>
          <a:noFill/>
        </p:spPr>
        <p:txBody>
          <a:bodyPr wrap="square" rtlCol="0">
            <a:spAutoFit/>
          </a:bodyPr>
          <a:lstStyle/>
          <a:p>
            <a:r>
              <a:rPr lang="en-US" sz="1800" b="0" dirty="0">
                <a:latin typeface="Calibri" pitchFamily="34" charset="0"/>
              </a:rPr>
              <a:t>Robert W. </a:t>
            </a:r>
            <a:r>
              <a:rPr lang="en-US" sz="1800" b="0" dirty="0" err="1">
                <a:latin typeface="Calibri" pitchFamily="34" charset="0"/>
              </a:rPr>
              <a:t>Bemer</a:t>
            </a:r>
            <a:endParaRPr lang="en-US" sz="1800" b="0" dirty="0">
              <a:latin typeface="Calibri" pitchFamily="34" charset="0"/>
            </a:endParaRPr>
          </a:p>
        </p:txBody>
      </p:sp>
      <p:sp>
        <p:nvSpPr>
          <p:cNvPr id="9" name="TextBox 8">
            <a:extLst>
              <a:ext uri="{FF2B5EF4-FFF2-40B4-BE49-F238E27FC236}">
                <a16:creationId xmlns:a16="http://schemas.microsoft.com/office/drawing/2014/main" id="{E9436DA6-4932-3E4A-81FB-9BEF3A453B52}"/>
              </a:ext>
            </a:extLst>
          </p:cNvPr>
          <p:cNvSpPr txBox="1"/>
          <p:nvPr/>
        </p:nvSpPr>
        <p:spPr>
          <a:xfrm>
            <a:off x="5168900" y="6247954"/>
            <a:ext cx="2057400" cy="738664"/>
          </a:xfrm>
          <a:prstGeom prst="rect">
            <a:avLst/>
          </a:prstGeom>
          <a:noFill/>
        </p:spPr>
        <p:txBody>
          <a:bodyPr wrap="square" rtlCol="0">
            <a:spAutoFit/>
          </a:bodyPr>
          <a:lstStyle/>
          <a:p>
            <a:r>
              <a:rPr lang="en-US" sz="1800" b="0" dirty="0"/>
              <a:t>Hugh McGregor Ross</a:t>
            </a:r>
          </a:p>
          <a:p>
            <a:endParaRPr lang="en-US" dirty="0">
              <a:latin typeface="Calibri" pitchFamily="34" charset="0"/>
            </a:endParaRPr>
          </a:p>
        </p:txBody>
      </p:sp>
    </p:spTree>
    <p:extLst>
      <p:ext uri="{BB962C8B-B14F-4D97-AF65-F5344CB8AC3E}">
        <p14:creationId xmlns:p14="http://schemas.microsoft.com/office/powerpoint/2010/main" val="2232376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C53C-ED79-B344-93CD-AB6E7171038B}"/>
              </a:ext>
            </a:extLst>
          </p:cNvPr>
          <p:cNvSpPr>
            <a:spLocks noGrp="1"/>
          </p:cNvSpPr>
          <p:nvPr>
            <p:ph type="title"/>
          </p:nvPr>
        </p:nvSpPr>
        <p:spPr/>
        <p:txBody>
          <a:bodyPr/>
          <a:lstStyle/>
          <a:p>
            <a:r>
              <a:rPr lang="en-US" dirty="0"/>
              <a:t>Computing Standards: Qualification</a:t>
            </a:r>
          </a:p>
        </p:txBody>
      </p:sp>
      <p:sp>
        <p:nvSpPr>
          <p:cNvPr id="3" name="Content Placeholder 2">
            <a:extLst>
              <a:ext uri="{FF2B5EF4-FFF2-40B4-BE49-F238E27FC236}">
                <a16:creationId xmlns:a16="http://schemas.microsoft.com/office/drawing/2014/main" id="{5C5B948D-86A0-2448-95F7-103B0659F585}"/>
              </a:ext>
            </a:extLst>
          </p:cNvPr>
          <p:cNvSpPr>
            <a:spLocks noGrp="1"/>
          </p:cNvSpPr>
          <p:nvPr>
            <p:ph idx="1"/>
          </p:nvPr>
        </p:nvSpPr>
        <p:spPr/>
        <p:txBody>
          <a:bodyPr/>
          <a:lstStyle/>
          <a:p>
            <a:r>
              <a:rPr lang="en-US" dirty="0"/>
              <a:t>ASCII: should encode all american digital text</a:t>
            </a:r>
          </a:p>
          <a:p>
            <a:r>
              <a:rPr lang="en-US" dirty="0"/>
              <a:t>Created in 1963, who was well-established?</a:t>
            </a:r>
          </a:p>
          <a:p>
            <a:r>
              <a:rPr lang="en-US" dirty="0"/>
              <a:t>White/Cis/straight men, English-primary</a:t>
            </a:r>
          </a:p>
          <a:p>
            <a:pPr marL="0" indent="0">
              <a:buNone/>
            </a:pPr>
            <a:endParaRPr lang="en-US" dirty="0"/>
          </a:p>
          <a:p>
            <a:r>
              <a:rPr lang="en-US" dirty="0"/>
              <a:t>Only their interests were represented when deciding on priorities!</a:t>
            </a:r>
          </a:p>
          <a:p>
            <a:r>
              <a:rPr lang="en-US" dirty="0"/>
              <a:t>ASCII: Represent everything on an american typewriter, as efficiently as possible</a:t>
            </a:r>
          </a:p>
          <a:p>
            <a:r>
              <a:rPr lang="en-US" dirty="0"/>
              <a:t>Unicode: “Universal” language, still with problems</a:t>
            </a:r>
          </a:p>
          <a:p>
            <a:endParaRPr lang="en-US" dirty="0"/>
          </a:p>
        </p:txBody>
      </p:sp>
      <p:sp>
        <p:nvSpPr>
          <p:cNvPr id="4" name="Slide Number Placeholder 3">
            <a:extLst>
              <a:ext uri="{FF2B5EF4-FFF2-40B4-BE49-F238E27FC236}">
                <a16:creationId xmlns:a16="http://schemas.microsoft.com/office/drawing/2014/main" id="{1C2BC29A-7819-4A4B-B0C8-DC1F87E972D5}"/>
              </a:ext>
            </a:extLst>
          </p:cNvPr>
          <p:cNvSpPr>
            <a:spLocks noGrp="1"/>
          </p:cNvSpPr>
          <p:nvPr>
            <p:ph type="sldNum" sz="quarter" idx="10"/>
          </p:nvPr>
        </p:nvSpPr>
        <p:spPr/>
        <p:txBody>
          <a:bodyPr/>
          <a:lstStyle/>
          <a:p>
            <a:fld id="{7CBE8339-D2AD-46DC-A898-FD1E949067F0}" type="slidenum">
              <a:rPr lang="en-US" smtClean="0"/>
              <a:pPr/>
              <a:t>48</a:t>
            </a:fld>
            <a:endParaRPr lang="en-US" dirty="0"/>
          </a:p>
        </p:txBody>
      </p:sp>
    </p:spTree>
    <p:extLst>
      <p:ext uri="{BB962C8B-B14F-4D97-AF65-F5344CB8AC3E}">
        <p14:creationId xmlns:p14="http://schemas.microsoft.com/office/powerpoint/2010/main" val="1835458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AD11-B094-0C45-9300-E793A27554E2}"/>
              </a:ext>
            </a:extLst>
          </p:cNvPr>
          <p:cNvSpPr>
            <a:spLocks noGrp="1"/>
          </p:cNvSpPr>
          <p:nvPr>
            <p:ph type="title"/>
          </p:nvPr>
        </p:nvSpPr>
        <p:spPr/>
        <p:txBody>
          <a:bodyPr/>
          <a:lstStyle/>
          <a:p>
            <a:r>
              <a:rPr lang="en-US" dirty="0"/>
              <a:t>ASCII Design Goals</a:t>
            </a:r>
          </a:p>
        </p:txBody>
      </p:sp>
      <p:sp>
        <p:nvSpPr>
          <p:cNvPr id="3" name="Content Placeholder 2">
            <a:extLst>
              <a:ext uri="{FF2B5EF4-FFF2-40B4-BE49-F238E27FC236}">
                <a16:creationId xmlns:a16="http://schemas.microsoft.com/office/drawing/2014/main" id="{36EBF89C-1402-5F4F-AC6A-0DA9EBA5902A}"/>
              </a:ext>
            </a:extLst>
          </p:cNvPr>
          <p:cNvSpPr>
            <a:spLocks noGrp="1"/>
          </p:cNvSpPr>
          <p:nvPr>
            <p:ph idx="1"/>
          </p:nvPr>
        </p:nvSpPr>
        <p:spPr/>
        <p:txBody>
          <a:bodyPr/>
          <a:lstStyle/>
          <a:p>
            <a:r>
              <a:rPr lang="en-US" dirty="0"/>
              <a:t>Represent everything on an american typewriter, as efficiently as possible</a:t>
            </a:r>
          </a:p>
          <a:p>
            <a:pPr lvl="1"/>
            <a:r>
              <a:rPr lang="en-US" dirty="0"/>
              <a:t>Fewer bits for encoding is better!</a:t>
            </a:r>
          </a:p>
          <a:p>
            <a:pPr lvl="1"/>
            <a:r>
              <a:rPr lang="en-US" dirty="0"/>
              <a:t>Memory was expensive, 32KB in brand new machines</a:t>
            </a:r>
          </a:p>
          <a:p>
            <a:pPr lvl="1"/>
            <a:r>
              <a:rPr lang="en-US" i="1" dirty="0"/>
              <a:t>Economic incentive to be efficient</a:t>
            </a:r>
          </a:p>
          <a:p>
            <a:r>
              <a:rPr lang="en-US" dirty="0"/>
              <a:t>Organize similar characters together</a:t>
            </a:r>
          </a:p>
          <a:p>
            <a:pPr lvl="1"/>
            <a:r>
              <a:rPr lang="en-US" dirty="0"/>
              <a:t>Numbers, uppercase, lowercase, then other stuff</a:t>
            </a:r>
          </a:p>
          <a:p>
            <a:endParaRPr lang="en-US" dirty="0"/>
          </a:p>
        </p:txBody>
      </p:sp>
      <p:sp>
        <p:nvSpPr>
          <p:cNvPr id="4" name="Slide Number Placeholder 3">
            <a:extLst>
              <a:ext uri="{FF2B5EF4-FFF2-40B4-BE49-F238E27FC236}">
                <a16:creationId xmlns:a16="http://schemas.microsoft.com/office/drawing/2014/main" id="{97691C7F-33A0-DA4A-B5E1-5DD8E67929B6}"/>
              </a:ext>
            </a:extLst>
          </p:cNvPr>
          <p:cNvSpPr>
            <a:spLocks noGrp="1"/>
          </p:cNvSpPr>
          <p:nvPr>
            <p:ph type="sldNum" sz="quarter" idx="10"/>
          </p:nvPr>
        </p:nvSpPr>
        <p:spPr/>
        <p:txBody>
          <a:bodyPr/>
          <a:lstStyle/>
          <a:p>
            <a:fld id="{7CBE8339-D2AD-46DC-A898-FD1E949067F0}" type="slidenum">
              <a:rPr lang="en-US" smtClean="0"/>
              <a:pPr/>
              <a:t>49</a:t>
            </a:fld>
            <a:endParaRPr lang="en-US" dirty="0"/>
          </a:p>
        </p:txBody>
      </p:sp>
    </p:spTree>
    <p:extLst>
      <p:ext uri="{BB962C8B-B14F-4D97-AF65-F5344CB8AC3E}">
        <p14:creationId xmlns:p14="http://schemas.microsoft.com/office/powerpoint/2010/main" val="4051441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CDEC-698B-5F46-9E93-8AAE9DA48410}"/>
              </a:ext>
            </a:extLst>
          </p:cNvPr>
          <p:cNvSpPr>
            <a:spLocks noGrp="1"/>
          </p:cNvSpPr>
          <p:nvPr>
            <p:ph type="title"/>
          </p:nvPr>
        </p:nvSpPr>
        <p:spPr/>
        <p:txBody>
          <a:bodyPr/>
          <a:lstStyle/>
          <a:p>
            <a:r>
              <a:rPr lang="en-US" dirty="0"/>
              <a:t>ohyay!</a:t>
            </a:r>
          </a:p>
        </p:txBody>
      </p:sp>
      <p:sp>
        <p:nvSpPr>
          <p:cNvPr id="3" name="Content Placeholder 2">
            <a:extLst>
              <a:ext uri="{FF2B5EF4-FFF2-40B4-BE49-F238E27FC236}">
                <a16:creationId xmlns:a16="http://schemas.microsoft.com/office/drawing/2014/main" id="{8E3431AF-43E6-F843-A232-16BA6439B9C3}"/>
              </a:ext>
            </a:extLst>
          </p:cNvPr>
          <p:cNvSpPr>
            <a:spLocks noGrp="1"/>
          </p:cNvSpPr>
          <p:nvPr>
            <p:ph idx="1"/>
          </p:nvPr>
        </p:nvSpPr>
        <p:spPr/>
        <p:txBody>
          <a:bodyPr/>
          <a:lstStyle/>
          <a:p>
            <a:r>
              <a:rPr lang="en-US" dirty="0"/>
              <a:t>This is ohyay!</a:t>
            </a:r>
          </a:p>
          <a:p>
            <a:r>
              <a:rPr lang="en-US" dirty="0"/>
              <a:t>It’s quirky, but much less industrial than Zoom</a:t>
            </a:r>
          </a:p>
          <a:p>
            <a:r>
              <a:rPr lang="en-US" dirty="0"/>
              <a:t>Multiple forms of participation!</a:t>
            </a:r>
          </a:p>
          <a:p>
            <a:r>
              <a:rPr lang="en-US" dirty="0"/>
              <a:t>More than 6 reactions!</a:t>
            </a:r>
          </a:p>
          <a:p>
            <a:r>
              <a:rPr lang="en-US" dirty="0"/>
              <a:t>So far, 3 make sound!</a:t>
            </a:r>
          </a:p>
        </p:txBody>
      </p:sp>
      <p:sp>
        <p:nvSpPr>
          <p:cNvPr id="4" name="Slide Number Placeholder 3">
            <a:extLst>
              <a:ext uri="{FF2B5EF4-FFF2-40B4-BE49-F238E27FC236}">
                <a16:creationId xmlns:a16="http://schemas.microsoft.com/office/drawing/2014/main" id="{042CABE3-6A66-7E4C-86DB-8D9B56A20BD6}"/>
              </a:ext>
            </a:extLst>
          </p:cNvPr>
          <p:cNvSpPr>
            <a:spLocks noGrp="1"/>
          </p:cNvSpPr>
          <p:nvPr>
            <p:ph type="sldNum" sz="quarter" idx="10"/>
          </p:nvPr>
        </p:nvSpPr>
        <p:spPr/>
        <p:txBody>
          <a:bodyPr/>
          <a:lstStyle/>
          <a:p>
            <a:fld id="{7CBE8339-D2AD-46DC-A898-FD1E949067F0}" type="slidenum">
              <a:rPr lang="en-US" smtClean="0"/>
              <a:pPr/>
              <a:t>5</a:t>
            </a:fld>
            <a:endParaRPr lang="en-US" dirty="0"/>
          </a:p>
        </p:txBody>
      </p:sp>
    </p:spTree>
    <p:extLst>
      <p:ext uri="{BB962C8B-B14F-4D97-AF65-F5344CB8AC3E}">
        <p14:creationId xmlns:p14="http://schemas.microsoft.com/office/powerpoint/2010/main" val="330870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ABC8-42C6-FF42-A044-B6ABACFFD9E0}"/>
              </a:ext>
            </a:extLst>
          </p:cNvPr>
          <p:cNvSpPr>
            <a:spLocks noGrp="1"/>
          </p:cNvSpPr>
          <p:nvPr>
            <p:ph type="title"/>
          </p:nvPr>
        </p:nvSpPr>
        <p:spPr/>
        <p:txBody>
          <a:bodyPr/>
          <a:lstStyle/>
          <a:p>
            <a:r>
              <a:rPr lang="en-US" dirty="0"/>
              <a:t>Standards always “encode” the priorities of their creators into data!</a:t>
            </a:r>
          </a:p>
        </p:txBody>
      </p:sp>
      <p:sp>
        <p:nvSpPr>
          <p:cNvPr id="3" name="Slide Number Placeholder 2">
            <a:extLst>
              <a:ext uri="{FF2B5EF4-FFF2-40B4-BE49-F238E27FC236}">
                <a16:creationId xmlns:a16="http://schemas.microsoft.com/office/drawing/2014/main" id="{334AEB1D-6954-1646-9C54-DBC16D64E10D}"/>
              </a:ext>
            </a:extLst>
          </p:cNvPr>
          <p:cNvSpPr>
            <a:spLocks noGrp="1"/>
          </p:cNvSpPr>
          <p:nvPr>
            <p:ph type="sldNum" sz="quarter" idx="10"/>
          </p:nvPr>
        </p:nvSpPr>
        <p:spPr/>
        <p:txBody>
          <a:bodyPr/>
          <a:lstStyle/>
          <a:p>
            <a:fld id="{7CBE8339-D2AD-46DC-A898-FD1E949067F0}" type="slidenum">
              <a:rPr lang="en-US" smtClean="0"/>
              <a:pPr/>
              <a:t>50</a:t>
            </a:fld>
            <a:endParaRPr lang="en-US" dirty="0"/>
          </a:p>
        </p:txBody>
      </p:sp>
    </p:spTree>
    <p:extLst>
      <p:ext uri="{BB962C8B-B14F-4D97-AF65-F5344CB8AC3E}">
        <p14:creationId xmlns:p14="http://schemas.microsoft.com/office/powerpoint/2010/main" val="3481685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D7A6-9C53-E046-944E-B2B7A1B6F47B}"/>
              </a:ext>
            </a:extLst>
          </p:cNvPr>
          <p:cNvSpPr>
            <a:spLocks noGrp="1"/>
          </p:cNvSpPr>
          <p:nvPr>
            <p:ph type="title"/>
          </p:nvPr>
        </p:nvSpPr>
        <p:spPr/>
        <p:txBody>
          <a:bodyPr/>
          <a:lstStyle/>
          <a:p>
            <a:r>
              <a:rPr lang="en-US" dirty="0"/>
              <a:t>Breakout rooms!</a:t>
            </a:r>
          </a:p>
        </p:txBody>
      </p:sp>
      <p:sp>
        <p:nvSpPr>
          <p:cNvPr id="3" name="Content Placeholder 2">
            <a:extLst>
              <a:ext uri="{FF2B5EF4-FFF2-40B4-BE49-F238E27FC236}">
                <a16:creationId xmlns:a16="http://schemas.microsoft.com/office/drawing/2014/main" id="{3D5CF041-B6F7-424A-AB25-EED5F5C3817D}"/>
              </a:ext>
            </a:extLst>
          </p:cNvPr>
          <p:cNvSpPr>
            <a:spLocks noGrp="1"/>
          </p:cNvSpPr>
          <p:nvPr>
            <p:ph idx="1"/>
          </p:nvPr>
        </p:nvSpPr>
        <p:spPr/>
        <p:txBody>
          <a:bodyPr/>
          <a:lstStyle/>
          <a:p>
            <a:r>
              <a:rPr lang="en-US" dirty="0"/>
              <a:t>Join any breakout corresponding to your section</a:t>
            </a:r>
          </a:p>
          <a:p>
            <a:pPr lvl="1"/>
            <a:r>
              <a:rPr lang="en-US" dirty="0"/>
              <a:t>Section AA – Any room from A1 to A6</a:t>
            </a:r>
          </a:p>
          <a:p>
            <a:r>
              <a:rPr lang="en-US" dirty="0"/>
              <a:t>I’ll bring y’all back in 5 minutes</a:t>
            </a:r>
          </a:p>
          <a:p>
            <a:endParaRPr lang="en-US" dirty="0"/>
          </a:p>
          <a:p>
            <a:pPr marL="0" indent="0">
              <a:buNone/>
            </a:pPr>
            <a:r>
              <a:rPr lang="en-US" i="1" dirty="0"/>
              <a:t>If you designed ASCII, what would you have done?</a:t>
            </a:r>
          </a:p>
          <a:p>
            <a:pPr marL="0" indent="0">
              <a:buNone/>
            </a:pPr>
            <a:endParaRPr lang="en-US" i="1" dirty="0"/>
          </a:p>
          <a:p>
            <a:pPr marL="0" indent="0">
              <a:buNone/>
            </a:pPr>
            <a:r>
              <a:rPr lang="en-US" dirty="0"/>
              <a:t>We’ll share out with Ohyay reactions!</a:t>
            </a:r>
          </a:p>
          <a:p>
            <a:endParaRPr lang="en-US" dirty="0"/>
          </a:p>
        </p:txBody>
      </p:sp>
      <p:sp>
        <p:nvSpPr>
          <p:cNvPr id="4" name="Slide Number Placeholder 3">
            <a:extLst>
              <a:ext uri="{FF2B5EF4-FFF2-40B4-BE49-F238E27FC236}">
                <a16:creationId xmlns:a16="http://schemas.microsoft.com/office/drawing/2014/main" id="{7E74B9F4-476E-B24D-9998-3C2937C5C2BD}"/>
              </a:ext>
            </a:extLst>
          </p:cNvPr>
          <p:cNvSpPr>
            <a:spLocks noGrp="1"/>
          </p:cNvSpPr>
          <p:nvPr>
            <p:ph type="sldNum" sz="quarter" idx="10"/>
          </p:nvPr>
        </p:nvSpPr>
        <p:spPr/>
        <p:txBody>
          <a:bodyPr/>
          <a:lstStyle/>
          <a:p>
            <a:fld id="{7CBE8339-D2AD-46DC-A898-FD1E949067F0}" type="slidenum">
              <a:rPr lang="en-US" smtClean="0"/>
              <a:pPr/>
              <a:t>51</a:t>
            </a:fld>
            <a:endParaRPr lang="en-US" dirty="0"/>
          </a:p>
        </p:txBody>
      </p:sp>
    </p:spTree>
    <p:extLst>
      <p:ext uri="{BB962C8B-B14F-4D97-AF65-F5344CB8AC3E}">
        <p14:creationId xmlns:p14="http://schemas.microsoft.com/office/powerpoint/2010/main" val="237701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A3CF-0754-F34D-BB21-834002D38693}"/>
              </a:ext>
            </a:extLst>
          </p:cNvPr>
          <p:cNvSpPr>
            <a:spLocks noGrp="1"/>
          </p:cNvSpPr>
          <p:nvPr>
            <p:ph type="title"/>
          </p:nvPr>
        </p:nvSpPr>
        <p:spPr/>
        <p:txBody>
          <a:bodyPr/>
          <a:lstStyle/>
          <a:p>
            <a:r>
              <a:rPr lang="en-US" dirty="0"/>
              <a:t>But…they fixed it, right?</a:t>
            </a:r>
          </a:p>
        </p:txBody>
      </p:sp>
      <p:sp>
        <p:nvSpPr>
          <p:cNvPr id="3" name="Content Placeholder 2">
            <a:extLst>
              <a:ext uri="{FF2B5EF4-FFF2-40B4-BE49-F238E27FC236}">
                <a16:creationId xmlns:a16="http://schemas.microsoft.com/office/drawing/2014/main" id="{ED8A6837-9F17-E541-80F3-EA5D51109FC4}"/>
              </a:ext>
            </a:extLst>
          </p:cNvPr>
          <p:cNvSpPr>
            <a:spLocks noGrp="1"/>
          </p:cNvSpPr>
          <p:nvPr>
            <p:ph idx="1"/>
          </p:nvPr>
        </p:nvSpPr>
        <p:spPr>
          <a:xfrm>
            <a:off x="396875" y="1490882"/>
            <a:ext cx="8366125" cy="4972050"/>
          </a:xfrm>
        </p:spPr>
        <p:txBody>
          <a:bodyPr/>
          <a:lstStyle/>
          <a:p>
            <a:r>
              <a:rPr lang="en-US" dirty="0"/>
              <a:t>Unicode: “Universal language” uses 8-32 bits</a:t>
            </a:r>
          </a:p>
          <a:p>
            <a:pPr lvl="1"/>
            <a:r>
              <a:rPr lang="en-US" dirty="0"/>
              <a:t>ASCII uses 7, for reference</a:t>
            </a:r>
          </a:p>
          <a:p>
            <a:r>
              <a:rPr lang="en-US" dirty="0"/>
              <a:t>Unicode still has issues!</a:t>
            </a:r>
          </a:p>
          <a:p>
            <a:pPr lvl="1"/>
            <a:r>
              <a:rPr lang="en-US" dirty="0"/>
              <a:t>OS/Applications need to support new characters</a:t>
            </a:r>
          </a:p>
          <a:p>
            <a:pPr lvl="1"/>
            <a:r>
              <a:rPr lang="en-US" dirty="0"/>
              <a:t>ASCII’s still around, sometimes apps “guess” wrong</a:t>
            </a:r>
          </a:p>
        </p:txBody>
      </p:sp>
      <p:sp>
        <p:nvSpPr>
          <p:cNvPr id="4" name="Slide Number Placeholder 3">
            <a:extLst>
              <a:ext uri="{FF2B5EF4-FFF2-40B4-BE49-F238E27FC236}">
                <a16:creationId xmlns:a16="http://schemas.microsoft.com/office/drawing/2014/main" id="{323616A9-E3C6-B344-AB34-315A063BFDBD}"/>
              </a:ext>
            </a:extLst>
          </p:cNvPr>
          <p:cNvSpPr>
            <a:spLocks noGrp="1"/>
          </p:cNvSpPr>
          <p:nvPr>
            <p:ph type="sldNum" sz="quarter" idx="10"/>
          </p:nvPr>
        </p:nvSpPr>
        <p:spPr/>
        <p:txBody>
          <a:bodyPr/>
          <a:lstStyle/>
          <a:p>
            <a:fld id="{7CBE8339-D2AD-46DC-A898-FD1E949067F0}" type="slidenum">
              <a:rPr lang="en-US" smtClean="0"/>
              <a:pPr/>
              <a:t>52</a:t>
            </a:fld>
            <a:endParaRPr lang="en-US" dirty="0"/>
          </a:p>
        </p:txBody>
      </p:sp>
      <p:pic>
        <p:nvPicPr>
          <p:cNvPr id="6148" name="Picture 4" descr="Emojis showing up as question marks in boxes on your iPhone or iPad?">
            <a:extLst>
              <a:ext uri="{FF2B5EF4-FFF2-40B4-BE49-F238E27FC236}">
                <a16:creationId xmlns:a16="http://schemas.microsoft.com/office/drawing/2014/main" id="{28BB8FCE-F48F-8647-B724-A0636E5F5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67" t="1111" r="25833" b="59063"/>
          <a:stretch/>
        </p:blipFill>
        <p:spPr bwMode="auto">
          <a:xfrm>
            <a:off x="609600" y="4267200"/>
            <a:ext cx="3552384" cy="167537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which shows many special chars displayed as a diamond with a question mark inside.">
            <a:extLst>
              <a:ext uri="{FF2B5EF4-FFF2-40B4-BE49-F238E27FC236}">
                <a16:creationId xmlns:a16="http://schemas.microsoft.com/office/drawing/2014/main" id="{291B7926-EDD1-554D-AB1B-F6B9FCAF4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4093529"/>
            <a:ext cx="3873500" cy="202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31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A0B0-F825-B34E-9E0B-6F883B194877}"/>
              </a:ext>
            </a:extLst>
          </p:cNvPr>
          <p:cNvSpPr>
            <a:spLocks noGrp="1"/>
          </p:cNvSpPr>
          <p:nvPr>
            <p:ph type="title"/>
          </p:nvPr>
        </p:nvSpPr>
        <p:spPr/>
        <p:txBody>
          <a:bodyPr/>
          <a:lstStyle/>
          <a:p>
            <a:r>
              <a:rPr lang="en-US" dirty="0"/>
              <a:t>Standards stick around, </a:t>
            </a:r>
            <a:br>
              <a:rPr lang="en-US" dirty="0"/>
            </a:br>
            <a:r>
              <a:rPr lang="en-US" dirty="0"/>
              <a:t>consider priorities carefully!</a:t>
            </a:r>
          </a:p>
        </p:txBody>
      </p:sp>
      <p:sp>
        <p:nvSpPr>
          <p:cNvPr id="3" name="Slide Number Placeholder 2">
            <a:extLst>
              <a:ext uri="{FF2B5EF4-FFF2-40B4-BE49-F238E27FC236}">
                <a16:creationId xmlns:a16="http://schemas.microsoft.com/office/drawing/2014/main" id="{D10EB94F-0F8B-E94E-B300-B9734A54F782}"/>
              </a:ext>
            </a:extLst>
          </p:cNvPr>
          <p:cNvSpPr>
            <a:spLocks noGrp="1"/>
          </p:cNvSpPr>
          <p:nvPr>
            <p:ph type="sldNum" sz="quarter" idx="10"/>
          </p:nvPr>
        </p:nvSpPr>
        <p:spPr/>
        <p:txBody>
          <a:bodyPr/>
          <a:lstStyle/>
          <a:p>
            <a:fld id="{7CBE8339-D2AD-46DC-A898-FD1E949067F0}" type="slidenum">
              <a:rPr lang="en-US" smtClean="0"/>
              <a:pPr/>
              <a:t>53</a:t>
            </a:fld>
            <a:endParaRPr lang="en-US" dirty="0"/>
          </a:p>
        </p:txBody>
      </p:sp>
    </p:spTree>
    <p:extLst>
      <p:ext uri="{BB962C8B-B14F-4D97-AF65-F5344CB8AC3E}">
        <p14:creationId xmlns:p14="http://schemas.microsoft.com/office/powerpoint/2010/main" val="4145578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noFill/>
        </p:spPr>
        <p:txBody>
          <a:bodyPr/>
          <a:lstStyle/>
          <a:p>
            <a:r>
              <a:rPr lang="en-US" dirty="0"/>
              <a:t>Humans think about numbers in decimal; computers think about numbers in binary</a:t>
            </a:r>
          </a:p>
          <a:p>
            <a:pPr lvl="1"/>
            <a:r>
              <a:rPr lang="en-US" dirty="0"/>
              <a:t>Base conversion to go between them</a:t>
            </a:r>
          </a:p>
          <a:p>
            <a:pPr lvl="1"/>
            <a:r>
              <a:rPr lang="en-US" dirty="0"/>
              <a:t>Hexadecimal is more human-readable than binary</a:t>
            </a:r>
          </a:p>
          <a:p>
            <a:pPr lvl="2"/>
            <a:endParaRPr lang="en-US" dirty="0"/>
          </a:p>
          <a:p>
            <a:r>
              <a:rPr lang="en-US" dirty="0"/>
              <a:t>All information on a computer is bits (binary)</a:t>
            </a:r>
          </a:p>
          <a:p>
            <a:pPr lvl="2"/>
            <a:endParaRPr lang="en-US" dirty="0"/>
          </a:p>
          <a:p>
            <a:r>
              <a:rPr lang="en-US" dirty="0"/>
              <a:t>Binary encoding can represent countable things!</a:t>
            </a:r>
          </a:p>
          <a:p>
            <a:pPr lvl="1"/>
            <a:r>
              <a:rPr lang="en-US" dirty="0"/>
              <a:t>Program needs to know how to interpret the bits</a:t>
            </a:r>
          </a:p>
          <a:p>
            <a:pPr lvl="1"/>
            <a:r>
              <a:rPr lang="en-US" dirty="0"/>
              <a:t>Encodings aren’t “neutral”, priorities are baked in</a:t>
            </a:r>
          </a:p>
        </p:txBody>
      </p:sp>
      <p:sp>
        <p:nvSpPr>
          <p:cNvPr id="4" name="Slide Number Placeholder 3"/>
          <p:cNvSpPr>
            <a:spLocks noGrp="1"/>
          </p:cNvSpPr>
          <p:nvPr>
            <p:ph type="sldNum" sz="quarter" idx="10"/>
          </p:nvPr>
        </p:nvSpPr>
        <p:spPr/>
        <p:txBody>
          <a:bodyPr/>
          <a:lstStyle/>
          <a:p>
            <a:fld id="{F3FAC9EA-ADE4-436F-AE9B-41FB0EC88C6C}" type="slidenum">
              <a:rPr lang="en-US" smtClean="0"/>
              <a:t>54</a:t>
            </a:fld>
            <a:endParaRPr lang="en-US"/>
          </a:p>
        </p:txBody>
      </p:sp>
    </p:spTree>
    <p:extLst>
      <p:ext uri="{BB962C8B-B14F-4D97-AF65-F5344CB8AC3E}">
        <p14:creationId xmlns:p14="http://schemas.microsoft.com/office/powerpoint/2010/main" val="1719384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3998-0089-F14F-B939-23DE43A1F3DB}"/>
              </a:ext>
            </a:extLst>
          </p:cNvPr>
          <p:cNvSpPr>
            <a:spLocks noGrp="1"/>
          </p:cNvSpPr>
          <p:nvPr>
            <p:ph type="title"/>
          </p:nvPr>
        </p:nvSpPr>
        <p:spPr/>
        <p:txBody>
          <a:bodyPr/>
          <a:lstStyle/>
          <a:p>
            <a:r>
              <a:rPr lang="en-US" dirty="0"/>
              <a:t>Learning Objectives (added late)</a:t>
            </a:r>
          </a:p>
        </p:txBody>
      </p:sp>
      <p:sp>
        <p:nvSpPr>
          <p:cNvPr id="3" name="Content Placeholder 2">
            <a:extLst>
              <a:ext uri="{FF2B5EF4-FFF2-40B4-BE49-F238E27FC236}">
                <a16:creationId xmlns:a16="http://schemas.microsoft.com/office/drawing/2014/main" id="{E736945B-624D-A14D-A430-129781344D81}"/>
              </a:ext>
            </a:extLst>
          </p:cNvPr>
          <p:cNvSpPr>
            <a:spLocks noGrp="1"/>
          </p:cNvSpPr>
          <p:nvPr>
            <p:ph idx="1"/>
          </p:nvPr>
        </p:nvSpPr>
        <p:spPr/>
        <p:txBody>
          <a:bodyPr/>
          <a:lstStyle/>
          <a:p>
            <a:pPr marL="0" indent="0">
              <a:buNone/>
            </a:pPr>
            <a:r>
              <a:rPr lang="en-US" dirty="0"/>
              <a:t>By the end of this lecture, you should be able to:</a:t>
            </a:r>
          </a:p>
          <a:p>
            <a:r>
              <a:rPr lang="en-US"/>
              <a:t>Explain </a:t>
            </a:r>
            <a:r>
              <a:rPr lang="en-US" dirty="0"/>
              <a:t>the house of computing, what exists, and what you might need to know before remodeling</a:t>
            </a:r>
          </a:p>
          <a:p>
            <a:r>
              <a:rPr lang="en-US" dirty="0"/>
              <a:t>Understand the course policies, and where to look if you forget something (the syllabus!)</a:t>
            </a:r>
          </a:p>
          <a:p>
            <a:r>
              <a:rPr lang="en-US" dirty="0"/>
              <a:t>Convert between decimal, binary, and hexadecimal numbers</a:t>
            </a:r>
          </a:p>
          <a:p>
            <a:r>
              <a:rPr lang="en-US" dirty="0"/>
              <a:t>Explain how encodings and standards get created, and how that process can be problematic</a:t>
            </a:r>
          </a:p>
        </p:txBody>
      </p:sp>
      <p:sp>
        <p:nvSpPr>
          <p:cNvPr id="4" name="Slide Number Placeholder 3">
            <a:extLst>
              <a:ext uri="{FF2B5EF4-FFF2-40B4-BE49-F238E27FC236}">
                <a16:creationId xmlns:a16="http://schemas.microsoft.com/office/drawing/2014/main" id="{3D086DAE-6B96-A946-A731-82C8AB1B4232}"/>
              </a:ext>
            </a:extLst>
          </p:cNvPr>
          <p:cNvSpPr>
            <a:spLocks noGrp="1"/>
          </p:cNvSpPr>
          <p:nvPr>
            <p:ph type="sldNum" sz="quarter" idx="10"/>
          </p:nvPr>
        </p:nvSpPr>
        <p:spPr/>
        <p:txBody>
          <a:bodyPr/>
          <a:lstStyle/>
          <a:p>
            <a:fld id="{7CBE8339-D2AD-46DC-A898-FD1E949067F0}" type="slidenum">
              <a:rPr lang="en-US" smtClean="0"/>
              <a:pPr/>
              <a:t>55</a:t>
            </a:fld>
            <a:endParaRPr lang="en-US" dirty="0"/>
          </a:p>
        </p:txBody>
      </p:sp>
    </p:spTree>
    <p:extLst>
      <p:ext uri="{BB962C8B-B14F-4D97-AF65-F5344CB8AC3E}">
        <p14:creationId xmlns:p14="http://schemas.microsoft.com/office/powerpoint/2010/main" val="3394486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56F0-B751-C646-9C55-84DD9E029F9A}"/>
              </a:ext>
            </a:extLst>
          </p:cNvPr>
          <p:cNvSpPr>
            <a:spLocks noGrp="1"/>
          </p:cNvSpPr>
          <p:nvPr>
            <p:ph type="title"/>
          </p:nvPr>
        </p:nvSpPr>
        <p:spPr>
          <a:xfrm>
            <a:off x="377544" y="685800"/>
            <a:ext cx="8461656" cy="4724400"/>
          </a:xfrm>
        </p:spPr>
        <p:txBody>
          <a:bodyPr/>
          <a:lstStyle/>
          <a:p>
            <a:pPr marL="0" indent="0"/>
            <a:r>
              <a:rPr lang="en-US" sz="6000" b="0" dirty="0"/>
              <a:t>Pick an Emoji!</a:t>
            </a:r>
            <a:br>
              <a:rPr lang="en-US" sz="6000" b="0" dirty="0"/>
            </a:br>
            <a:br>
              <a:rPr lang="en-US" sz="6000" b="0" dirty="0"/>
            </a:br>
            <a:r>
              <a:rPr lang="en-US" sz="6000" b="0" dirty="0"/>
              <a:t>How do you feel about ohyay?</a:t>
            </a:r>
          </a:p>
        </p:txBody>
      </p:sp>
      <p:sp>
        <p:nvSpPr>
          <p:cNvPr id="3" name="Slide Number Placeholder 2">
            <a:extLst>
              <a:ext uri="{FF2B5EF4-FFF2-40B4-BE49-F238E27FC236}">
                <a16:creationId xmlns:a16="http://schemas.microsoft.com/office/drawing/2014/main" id="{88D71B82-14A7-6843-B22D-871026A9DC9F}"/>
              </a:ext>
            </a:extLst>
          </p:cNvPr>
          <p:cNvSpPr>
            <a:spLocks noGrp="1"/>
          </p:cNvSpPr>
          <p:nvPr>
            <p:ph type="sldNum" sz="quarter" idx="10"/>
          </p:nvPr>
        </p:nvSpPr>
        <p:spPr/>
        <p:txBody>
          <a:bodyPr/>
          <a:lstStyle/>
          <a:p>
            <a:fld id="{7CBE8339-D2AD-46DC-A898-FD1E949067F0}" type="slidenum">
              <a:rPr lang="en-US" smtClean="0"/>
              <a:pPr/>
              <a:t>6</a:t>
            </a:fld>
            <a:endParaRPr lang="en-US" dirty="0"/>
          </a:p>
        </p:txBody>
      </p:sp>
    </p:spTree>
    <p:extLst>
      <p:ext uri="{BB962C8B-B14F-4D97-AF65-F5344CB8AC3E}">
        <p14:creationId xmlns:p14="http://schemas.microsoft.com/office/powerpoint/2010/main" val="85564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to Summer 2021!</a:t>
            </a:r>
          </a:p>
        </p:txBody>
      </p:sp>
      <p:sp>
        <p:nvSpPr>
          <p:cNvPr id="3" name="Content Placeholder 2"/>
          <p:cNvSpPr>
            <a:spLocks noGrp="1"/>
          </p:cNvSpPr>
          <p:nvPr>
            <p:ph idx="1"/>
          </p:nvPr>
        </p:nvSpPr>
        <p:spPr>
          <a:xfrm>
            <a:off x="609600" y="1407477"/>
            <a:ext cx="8366125" cy="5267325"/>
          </a:xfrm>
        </p:spPr>
        <p:txBody>
          <a:bodyPr/>
          <a:lstStyle/>
          <a:p>
            <a:r>
              <a:rPr lang="en-US" sz="2400" dirty="0"/>
              <a:t>Hopefully Ohyay Uni &gt; Zoom Uni</a:t>
            </a:r>
          </a:p>
          <a:p>
            <a:r>
              <a:rPr lang="en-US" sz="2400" dirty="0"/>
              <a:t>We’re trying a few new things this quarter:</a:t>
            </a:r>
          </a:p>
          <a:p>
            <a:pPr lvl="1"/>
            <a:r>
              <a:rPr lang="en-US" sz="2000" dirty="0"/>
              <a:t>New Content!</a:t>
            </a:r>
          </a:p>
          <a:p>
            <a:pPr lvl="1"/>
            <a:r>
              <a:rPr lang="en-US" sz="2000" dirty="0"/>
              <a:t>New Tooling!</a:t>
            </a:r>
          </a:p>
          <a:p>
            <a:pPr lvl="1"/>
            <a:r>
              <a:rPr lang="en-US" sz="2000" dirty="0"/>
              <a:t>New Assessments!</a:t>
            </a:r>
          </a:p>
          <a:p>
            <a:pPr marL="363474" lvl="1" indent="0">
              <a:buNone/>
            </a:pPr>
            <a:endParaRPr lang="en-US" sz="2000" dirty="0"/>
          </a:p>
          <a:p>
            <a:r>
              <a:rPr lang="en-US" dirty="0"/>
              <a:t>We’re open to feedback!</a:t>
            </a:r>
          </a:p>
          <a:p>
            <a:pPr lvl="1"/>
            <a:r>
              <a:rPr lang="en-US" dirty="0"/>
              <a:t>Come to office hours, send us an email!</a:t>
            </a:r>
          </a:p>
          <a:p>
            <a:pPr lvl="1"/>
            <a:r>
              <a:rPr lang="en-US" dirty="0"/>
              <a:t>We’d love to work with you to make this course better!</a:t>
            </a:r>
          </a:p>
        </p:txBody>
      </p:sp>
      <p:sp>
        <p:nvSpPr>
          <p:cNvPr id="4" name="Slide Number Placeholder 3"/>
          <p:cNvSpPr>
            <a:spLocks noGrp="1"/>
          </p:cNvSpPr>
          <p:nvPr>
            <p:ph type="sldNum" sz="quarter" idx="10"/>
          </p:nvPr>
        </p:nvSpPr>
        <p:spPr/>
        <p:txBody>
          <a:bodyPr/>
          <a:lstStyle/>
          <a:p>
            <a:fld id="{2B76A215-B766-45C9-8898-DD134334919E}" type="slidenum">
              <a:rPr lang="en-US" smtClean="0"/>
              <a:t>7</a:t>
            </a:fld>
            <a:endParaRPr lang="en-US"/>
          </a:p>
        </p:txBody>
      </p:sp>
    </p:spTree>
    <p:extLst>
      <p:ext uri="{BB962C8B-B14F-4D97-AF65-F5344CB8AC3E}">
        <p14:creationId xmlns:p14="http://schemas.microsoft.com/office/powerpoint/2010/main" val="3836443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9247A-7DB6-4247-B073-DDA7FB840FFA}"/>
              </a:ext>
            </a:extLst>
          </p:cNvPr>
          <p:cNvSpPr>
            <a:spLocks noGrp="1"/>
          </p:cNvSpPr>
          <p:nvPr>
            <p:ph type="title"/>
          </p:nvPr>
        </p:nvSpPr>
        <p:spPr/>
        <p:txBody>
          <a:bodyPr/>
          <a:lstStyle/>
          <a:p>
            <a:r>
              <a:rPr lang="en-US" dirty="0"/>
              <a:t>Some Definitions</a:t>
            </a:r>
          </a:p>
        </p:txBody>
      </p:sp>
      <p:sp>
        <p:nvSpPr>
          <p:cNvPr id="3" name="Content Placeholder 2">
            <a:extLst>
              <a:ext uri="{FF2B5EF4-FFF2-40B4-BE49-F238E27FC236}">
                <a16:creationId xmlns:a16="http://schemas.microsoft.com/office/drawing/2014/main" id="{2D677D31-CC1C-9B47-8FD3-A2E689C3664E}"/>
              </a:ext>
            </a:extLst>
          </p:cNvPr>
          <p:cNvSpPr>
            <a:spLocks noGrp="1"/>
          </p:cNvSpPr>
          <p:nvPr>
            <p:ph idx="1"/>
          </p:nvPr>
        </p:nvSpPr>
        <p:spPr/>
        <p:txBody>
          <a:bodyPr/>
          <a:lstStyle/>
          <a:p>
            <a:r>
              <a:rPr lang="en-US" b="1" dirty="0"/>
              <a:t>Computing:</a:t>
            </a:r>
            <a:r>
              <a:rPr lang="en-US" dirty="0"/>
              <a:t> </a:t>
            </a:r>
          </a:p>
          <a:p>
            <a:pPr lvl="1"/>
            <a:r>
              <a:rPr lang="en-US" dirty="0"/>
              <a:t>Any activity involving computation (like CS, but including non-programming computation tasks) </a:t>
            </a:r>
            <a:endParaRPr lang="en-US" b="1" dirty="0"/>
          </a:p>
          <a:p>
            <a:r>
              <a:rPr lang="en-US" b="1" dirty="0"/>
              <a:t>Socio-technical:</a:t>
            </a:r>
            <a:r>
              <a:rPr lang="en-US" dirty="0"/>
              <a:t> </a:t>
            </a:r>
          </a:p>
          <a:p>
            <a:pPr lvl="1"/>
            <a:r>
              <a:rPr lang="en-US" dirty="0"/>
              <a:t>Interactions between society and technology</a:t>
            </a:r>
          </a:p>
          <a:p>
            <a:pPr lvl="1"/>
            <a:r>
              <a:rPr lang="en-US" dirty="0"/>
              <a:t>Computing exists beyond algorithms! </a:t>
            </a:r>
          </a:p>
          <a:p>
            <a:pPr lvl="1"/>
            <a:r>
              <a:rPr lang="en-US" dirty="0"/>
              <a:t>How is technology used? For what purposes?</a:t>
            </a:r>
          </a:p>
          <a:p>
            <a:r>
              <a:rPr lang="en-US" dirty="0"/>
              <a:t>We shape our tools, our tools shape us</a:t>
            </a:r>
          </a:p>
          <a:p>
            <a:pPr marL="0" indent="0">
              <a:buNone/>
            </a:pPr>
            <a:endParaRPr lang="en-US" b="1" dirty="0"/>
          </a:p>
          <a:p>
            <a:r>
              <a:rPr lang="en-US" i="1" dirty="0"/>
              <a:t>Emoji! How do you feel about socio-technical content?</a:t>
            </a:r>
          </a:p>
        </p:txBody>
      </p:sp>
      <p:sp>
        <p:nvSpPr>
          <p:cNvPr id="4" name="Slide Number Placeholder 3">
            <a:extLst>
              <a:ext uri="{FF2B5EF4-FFF2-40B4-BE49-F238E27FC236}">
                <a16:creationId xmlns:a16="http://schemas.microsoft.com/office/drawing/2014/main" id="{BA83895D-1486-7A47-91D4-D49A004D5702}"/>
              </a:ext>
            </a:extLst>
          </p:cNvPr>
          <p:cNvSpPr>
            <a:spLocks noGrp="1"/>
          </p:cNvSpPr>
          <p:nvPr>
            <p:ph type="sldNum" sz="quarter" idx="10"/>
          </p:nvPr>
        </p:nvSpPr>
        <p:spPr/>
        <p:txBody>
          <a:bodyPr/>
          <a:lstStyle/>
          <a:p>
            <a:fld id="{7CBE8339-D2AD-46DC-A898-FD1E949067F0}" type="slidenum">
              <a:rPr lang="en-US" smtClean="0"/>
              <a:pPr/>
              <a:t>8</a:t>
            </a:fld>
            <a:endParaRPr lang="en-US" dirty="0"/>
          </a:p>
        </p:txBody>
      </p:sp>
    </p:spTree>
    <p:extLst>
      <p:ext uri="{BB962C8B-B14F-4D97-AF65-F5344CB8AC3E}">
        <p14:creationId xmlns:p14="http://schemas.microsoft.com/office/powerpoint/2010/main" val="326040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6BC5-E9DE-924E-AF05-D967E24555B9}"/>
              </a:ext>
            </a:extLst>
          </p:cNvPr>
          <p:cNvSpPr>
            <a:spLocks noGrp="1"/>
          </p:cNvSpPr>
          <p:nvPr>
            <p:ph type="title"/>
          </p:nvPr>
        </p:nvSpPr>
        <p:spPr/>
        <p:txBody>
          <a:bodyPr/>
          <a:lstStyle/>
          <a:p>
            <a:r>
              <a:rPr lang="en-US" dirty="0"/>
              <a:t>The House of Computing (</a:t>
            </a:r>
            <a:r>
              <a:rPr lang="en-US" dirty="0" err="1"/>
              <a:t>HoC</a:t>
            </a:r>
            <a:r>
              <a:rPr lang="en-US" dirty="0"/>
              <a:t>)</a:t>
            </a:r>
          </a:p>
        </p:txBody>
      </p:sp>
      <p:sp>
        <p:nvSpPr>
          <p:cNvPr id="4" name="Slide Number Placeholder 3">
            <a:extLst>
              <a:ext uri="{FF2B5EF4-FFF2-40B4-BE49-F238E27FC236}">
                <a16:creationId xmlns:a16="http://schemas.microsoft.com/office/drawing/2014/main" id="{C7445CE0-A2AD-204E-AA4B-350C53972176}"/>
              </a:ext>
            </a:extLst>
          </p:cNvPr>
          <p:cNvSpPr>
            <a:spLocks noGrp="1"/>
          </p:cNvSpPr>
          <p:nvPr>
            <p:ph type="sldNum" sz="quarter" idx="10"/>
          </p:nvPr>
        </p:nvSpPr>
        <p:spPr/>
        <p:txBody>
          <a:bodyPr/>
          <a:lstStyle/>
          <a:p>
            <a:fld id="{7CBE8339-D2AD-46DC-A898-FD1E949067F0}" type="slidenum">
              <a:rPr lang="en-US" smtClean="0"/>
              <a:pPr/>
              <a:t>9</a:t>
            </a:fld>
            <a:endParaRPr lang="en-US" dirty="0"/>
          </a:p>
        </p:txBody>
      </p:sp>
      <p:pic>
        <p:nvPicPr>
          <p:cNvPr id="1026" name="Picture 2">
            <a:extLst>
              <a:ext uri="{FF2B5EF4-FFF2-40B4-BE49-F238E27FC236}">
                <a16:creationId xmlns:a16="http://schemas.microsoft.com/office/drawing/2014/main" id="{2B1BB666-B937-054B-844F-AB034DD12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81" y="1482759"/>
            <a:ext cx="514165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8965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UWTheme-351-Au19">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B2A85"/>
      </a:hlink>
      <a:folHlink>
        <a:srgbClr val="DED4FF"/>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C0000"/>
          </a:solidFill>
          <a:prstDash val="solid"/>
          <a:round/>
          <a:headEnd type="none" w="med" len="med"/>
          <a:tailEnd type="triangle" w="med" len="med"/>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2000" smtClean="0">
            <a:solidFill>
              <a:srgbClr val="C00000"/>
            </a:solidFill>
            <a:latin typeface="Calibri" charset="0"/>
            <a:ea typeface="Calibri" charset="0"/>
            <a:cs typeface="Calibri" charset="0"/>
          </a:defRPr>
        </a:defPPr>
      </a:lstStyle>
    </a:spDef>
    <a:lnDef>
      <a:spPr bwMode="auto">
        <a:xfrm>
          <a:off x="0" y="0"/>
          <a:ext cx="1" cy="1"/>
        </a:xfrm>
        <a:custGeom>
          <a:avLst/>
          <a:gdLst/>
          <a:ahLst/>
          <a:cxnLst/>
          <a:rect l="0" t="0" r="0" b="0"/>
          <a:pathLst/>
        </a:custGeom>
        <a:noFill/>
        <a:ln w="25400" cap="flat" cmpd="sng" algn="ctr">
          <a:solidFill>
            <a:srgbClr val="CC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Narrow" pitchFamily="34" charset="0"/>
          </a:defRPr>
        </a:defPPr>
      </a:lstStyle>
    </a:lnDef>
    <a:txDef>
      <a:spPr>
        <a:noFill/>
      </a:spPr>
      <a:bodyPr wrap="none" rtlCol="0">
        <a:spAutoFit/>
      </a:bodyPr>
      <a:lstStyle>
        <a:defPPr>
          <a:defRPr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WTheme-351-Au19" id="{25A1B229-24EE-4B12-9B36-905734D64C3C}" vid="{C5E3D815-54CE-4038-A93F-F50CFDDD61C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CSE351-L02-memory-I-20su</Template>
  <TotalTime>44621</TotalTime>
  <Words>3622</Words>
  <Application>Microsoft Macintosh PowerPoint</Application>
  <PresentationFormat>Letter Paper (8.5x11 in)</PresentationFormat>
  <Paragraphs>673</Paragraphs>
  <Slides>55</Slides>
  <Notes>24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.AppleSystemUIFont</vt:lpstr>
      <vt:lpstr>Arial</vt:lpstr>
      <vt:lpstr>Arial Narrow</vt:lpstr>
      <vt:lpstr>Calibri</vt:lpstr>
      <vt:lpstr>Cambria Math</vt:lpstr>
      <vt:lpstr>Consolas</vt:lpstr>
      <vt:lpstr>Courier New</vt:lpstr>
      <vt:lpstr>Helvetica Neue</vt:lpstr>
      <vt:lpstr>Roboto Regular</vt:lpstr>
      <vt:lpstr>Times New Roman</vt:lpstr>
      <vt:lpstr>UWTheme-351-Au19</vt:lpstr>
      <vt:lpstr>The Hardware/Software Interface</vt:lpstr>
      <vt:lpstr>Introductions:  Me</vt:lpstr>
      <vt:lpstr>…and a wonderful course staff!</vt:lpstr>
      <vt:lpstr>Introductions:  You!</vt:lpstr>
      <vt:lpstr>ohyay!</vt:lpstr>
      <vt:lpstr>Pick an Emoji!  How do you feel about ohyay?</vt:lpstr>
      <vt:lpstr>Welcome to Summer 2021!</vt:lpstr>
      <vt:lpstr>Some Definitions</vt:lpstr>
      <vt:lpstr>The House of Computing (HoC)</vt:lpstr>
      <vt:lpstr>An introduction…</vt:lpstr>
      <vt:lpstr>Remodeling</vt:lpstr>
      <vt:lpstr>“More and more, the oppressors are using science and technology as unquestionably powerful instruments for their purpose, the maintenance of the oppressive order thorough manipulation and repression”       Paulo Freire, 1970</vt:lpstr>
      <vt:lpstr>Remodeling, and you</vt:lpstr>
      <vt:lpstr>A loving disclaimer</vt:lpstr>
      <vt:lpstr>Course Overview</vt:lpstr>
      <vt:lpstr>Goals for this course</vt:lpstr>
      <vt:lpstr>Lecture Outline</vt:lpstr>
      <vt:lpstr>Bookmarks</vt:lpstr>
      <vt:lpstr>Recommended Textbooks</vt:lpstr>
      <vt:lpstr>Course Components:     </vt:lpstr>
      <vt:lpstr>Course Components:     </vt:lpstr>
      <vt:lpstr>Grading</vt:lpstr>
      <vt:lpstr>Lab Collaboration and Academic Integrity</vt:lpstr>
      <vt:lpstr>Course Environment and Culture</vt:lpstr>
      <vt:lpstr>To-Do List</vt:lpstr>
      <vt:lpstr>Course Overview</vt:lpstr>
      <vt:lpstr>First Floor: Data</vt:lpstr>
      <vt:lpstr>Lecture Outline</vt:lpstr>
      <vt:lpstr>Decimal Numbering System</vt:lpstr>
      <vt:lpstr>Octal Numbering System</vt:lpstr>
      <vt:lpstr>Warmup Question</vt:lpstr>
      <vt:lpstr>Binary and Hexadecimal</vt:lpstr>
      <vt:lpstr>Polling Question</vt:lpstr>
      <vt:lpstr>Converting to Base 10</vt:lpstr>
      <vt:lpstr>Challenge Question</vt:lpstr>
      <vt:lpstr>Converting from Decimal to Binary</vt:lpstr>
      <vt:lpstr>Converting from Decimal to Base B</vt:lpstr>
      <vt:lpstr>Converting Binary ↔ Hexadecimal</vt:lpstr>
      <vt:lpstr>Binary → Hex Practice</vt:lpstr>
      <vt:lpstr>Base Comparison</vt:lpstr>
      <vt:lpstr>Numerical Encoding</vt:lpstr>
      <vt:lpstr>Binary Encoding</vt:lpstr>
      <vt:lpstr>So What’s It Mean?</vt:lpstr>
      <vt:lpstr>Binary Encoding – Colors</vt:lpstr>
      <vt:lpstr>Binary Encoding – Digital Text</vt:lpstr>
      <vt:lpstr>How do encodings get created?</vt:lpstr>
      <vt:lpstr>Computing Standards: Qualification</vt:lpstr>
      <vt:lpstr>Computing Standards: Qualification</vt:lpstr>
      <vt:lpstr>ASCII Design Goals</vt:lpstr>
      <vt:lpstr>Standards always “encode” the priorities of their creators into data!</vt:lpstr>
      <vt:lpstr>Breakout rooms!</vt:lpstr>
      <vt:lpstr>But…they fixed it, right?</vt:lpstr>
      <vt:lpstr>Standards stick around,  consider priorities carefully!</vt:lpstr>
      <vt:lpstr>Summary</vt:lpstr>
      <vt:lpstr>Learning Objectives (added late)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Hardware/Software Interface CSE 351 Spring 2020</dc:title>
  <dc:creator>Ruth Anderson</dc:creator>
  <dc:description>Redesign of slides created by Randal E. Bryant and David R. O'Hallaron</dc:description>
  <cp:lastModifiedBy>Mara Kirdani-Ryan</cp:lastModifiedBy>
  <cp:revision>1016</cp:revision>
  <cp:lastPrinted>2020-01-06T18:11:07Z</cp:lastPrinted>
  <dcterms:created xsi:type="dcterms:W3CDTF">2014-03-31T07:03:45Z</dcterms:created>
  <dcterms:modified xsi:type="dcterms:W3CDTF">2021-07-07T22:15:37Z</dcterms:modified>
</cp:coreProperties>
</file>