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3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4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notesSlides/notesSlide5.xml" ContentType="application/vnd.openxmlformats-officedocument.presentationml.notesSlide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notesSlides/notesSlide6.xml" ContentType="application/vnd.openxmlformats-officedocument.presentationml.notesSlide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notesSlides/notesSlide7.xml" ContentType="application/vnd.openxmlformats-officedocument.presentationml.notesSlide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notesSlides/notesSlide8.xml" ContentType="application/vnd.openxmlformats-officedocument.presentationml.notesSlid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notesSlides/notesSlide9.xml" ContentType="application/vnd.openxmlformats-officedocument.presentationml.notesSlide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notesSlides/notesSlide10.xml" ContentType="application/vnd.openxmlformats-officedocument.presentationml.notesSlid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notesSlides/notesSlide11.xml" ContentType="application/vnd.openxmlformats-officedocument.presentationml.notesSlide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notesSlides/notesSlide12.xml" ContentType="application/vnd.openxmlformats-officedocument.presentationml.notesSlide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notesSlides/notesSlide13.xml" ContentType="application/vnd.openxmlformats-officedocument.presentationml.notesSlide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notesSlides/notesSlide14.xml" ContentType="application/vnd.openxmlformats-officedocument.presentationml.notesSlide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notesSlides/notesSlide15.xml" ContentType="application/vnd.openxmlformats-officedocument.presentationml.notesSlide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notesSlides/notesSlide16.xml" ContentType="application/vnd.openxmlformats-officedocument.presentationml.notesSlide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notesSlides/notesSlide17.xml" ContentType="application/vnd.openxmlformats-officedocument.presentationml.notesSlide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notesSlides/notesSlide18.xml" ContentType="application/vnd.openxmlformats-officedocument.presentationml.notesSlide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notesSlides/notesSlide19.xml" ContentType="application/vnd.openxmlformats-officedocument.presentationml.notesSlide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8"/>
  </p:notesMasterIdLst>
  <p:sldIdLst>
    <p:sldId id="325" r:id="rId2"/>
    <p:sldId id="292" r:id="rId3"/>
    <p:sldId id="258" r:id="rId4"/>
    <p:sldId id="320" r:id="rId5"/>
    <p:sldId id="322" r:id="rId6"/>
    <p:sldId id="323" r:id="rId7"/>
    <p:sldId id="294" r:id="rId8"/>
    <p:sldId id="295" r:id="rId9"/>
    <p:sldId id="297" r:id="rId10"/>
    <p:sldId id="265" r:id="rId11"/>
    <p:sldId id="266" r:id="rId12"/>
    <p:sldId id="267" r:id="rId13"/>
    <p:sldId id="268" r:id="rId14"/>
    <p:sldId id="269" r:id="rId15"/>
    <p:sldId id="270" r:id="rId16"/>
    <p:sldId id="324" r:id="rId17"/>
    <p:sldId id="272" r:id="rId18"/>
    <p:sldId id="273" r:id="rId19"/>
    <p:sldId id="298" r:id="rId20"/>
    <p:sldId id="301" r:id="rId21"/>
    <p:sldId id="302" r:id="rId22"/>
    <p:sldId id="303" r:id="rId23"/>
    <p:sldId id="304" r:id="rId24"/>
    <p:sldId id="305" r:id="rId25"/>
    <p:sldId id="313" r:id="rId26"/>
    <p:sldId id="326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73" d="100"/>
          <a:sy n="73" d="100"/>
        </p:scale>
        <p:origin x="86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6F5BD2-4E32-46A1-876A-87DAA704D34E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3210DD-07CB-4A65-904E-557968CEF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06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>
          <a:xfrm>
            <a:off x="9066349" y="4"/>
            <a:ext cx="6935923" cy="196574"/>
          </a:xfrm>
          <a:prstGeom prst="rect">
            <a:avLst/>
          </a:prstGeom>
        </p:spPr>
        <p:txBody>
          <a:bodyPr/>
          <a:lstStyle/>
          <a:p>
            <a:r>
              <a:rPr lang="en-US"/>
              <a:t>11/15/2017</a:t>
            </a:r>
          </a:p>
        </p:txBody>
      </p:sp>
    </p:spTree>
    <p:extLst>
      <p:ext uri="{BB962C8B-B14F-4D97-AF65-F5344CB8AC3E}">
        <p14:creationId xmlns:p14="http://schemas.microsoft.com/office/powerpoint/2010/main" val="21740161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1263" y="146050"/>
            <a:ext cx="7289800" cy="5467350"/>
          </a:xfrm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82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1263" y="146050"/>
            <a:ext cx="7289800" cy="5467350"/>
          </a:xfrm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7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11843" y="703033"/>
            <a:ext cx="4575536" cy="346910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2420" y="4410066"/>
            <a:ext cx="5132861" cy="41798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7948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1263" y="146050"/>
            <a:ext cx="7289800" cy="5467350"/>
          </a:xfrm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782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1"/>
          <p:cNvSpPr txBox="1">
            <a:spLocks noChangeArrowheads="1"/>
          </p:cNvSpPr>
          <p:nvPr/>
        </p:nvSpPr>
        <p:spPr bwMode="auto">
          <a:xfrm>
            <a:off x="1568774" y="529992"/>
            <a:ext cx="6147689" cy="261350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8148" tIns="44074" rIns="88148" bIns="44074" anchor="ctr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73731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1238747" y="3324213"/>
            <a:ext cx="6807740" cy="3149573"/>
          </a:xfrm>
          <a:noFill/>
          <a:ln/>
        </p:spPr>
        <p:txBody>
          <a:bodyPr wrap="none" lIns="91665" tIns="45832" rIns="91665" bIns="45832" anchor="ctr"/>
          <a:lstStyle/>
          <a:p>
            <a:r>
              <a:rPr lang="en-US" dirty="0"/>
              <a:t>Going</a:t>
            </a:r>
            <a:r>
              <a:rPr lang="en-US" baseline="0" dirty="0"/>
              <a:t> to SSD is like walking down to California</a:t>
            </a:r>
            <a:r>
              <a:rPr lang="is-IS" baseline="0" dirty="0"/>
              <a:t> to get an avocado</a:t>
            </a:r>
          </a:p>
          <a:p>
            <a:r>
              <a:rPr lang="is-IS" baseline="0" dirty="0"/>
              <a:t>Disk is like waiting a year for a new crop of avocados</a:t>
            </a:r>
          </a:p>
          <a:p>
            <a:r>
              <a:rPr lang="en-US" dirty="0"/>
              <a:t>Going across the world is like waiting for an avocado tree to grow</a:t>
            </a:r>
            <a:r>
              <a:rPr lang="en-US" baseline="0" dirty="0"/>
              <a:t> up from a seed</a:t>
            </a:r>
            <a:r>
              <a:rPr lang="is-IS" baseline="0" dirty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9533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3139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7975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7272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138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864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429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3413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35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085850" y="192088"/>
            <a:ext cx="9569450" cy="7177087"/>
          </a:xfrm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2396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2000"/>
            <a:ext cx="5029200" cy="37734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017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9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/>
              <a:t>Different </a:t>
            </a:r>
            <a:r>
              <a:rPr lang="en-US" b="1" dirty="0"/>
              <a:t>programs</a:t>
            </a:r>
            <a:r>
              <a:rPr lang="en-US" dirty="0"/>
              <a:t> written in C, have</a:t>
            </a:r>
            <a:r>
              <a:rPr lang="en-US" baseline="0" dirty="0"/>
              <a:t> different </a:t>
            </a:r>
            <a:r>
              <a:rPr lang="en-US" b="1" baseline="0" dirty="0"/>
              <a:t>algorithms</a:t>
            </a:r>
            <a:endParaRPr lang="en-US" b="1" dirty="0"/>
          </a:p>
          <a:p>
            <a:r>
              <a:rPr lang="en-US" dirty="0"/>
              <a:t>C</a:t>
            </a:r>
            <a:r>
              <a:rPr lang="en-US" baseline="0" dirty="0"/>
              <a:t>ompilers figure out what instructions to generate</a:t>
            </a:r>
          </a:p>
          <a:p>
            <a:pPr lvl="1"/>
            <a:r>
              <a:rPr lang="en-US" baseline="0" dirty="0"/>
              <a:t>do different </a:t>
            </a:r>
            <a:r>
              <a:rPr lang="en-US" b="1" baseline="0" dirty="0"/>
              <a:t>optimizations</a:t>
            </a:r>
          </a:p>
          <a:p>
            <a:r>
              <a:rPr lang="en-US" b="0" baseline="0" dirty="0"/>
              <a:t>Different</a:t>
            </a:r>
            <a:r>
              <a:rPr lang="en-US" b="1" baseline="0" dirty="0"/>
              <a:t> architectures </a:t>
            </a:r>
            <a:r>
              <a:rPr lang="en-US" b="0" baseline="0" dirty="0"/>
              <a:t>expose different </a:t>
            </a:r>
            <a:r>
              <a:rPr lang="en-US" b="1" baseline="0" dirty="0"/>
              <a:t>interfaces</a:t>
            </a:r>
          </a:p>
          <a:p>
            <a:pPr lvl="0"/>
            <a:r>
              <a:rPr lang="en-US" b="1" baseline="0" dirty="0"/>
              <a:t>Hardware implementations</a:t>
            </a:r>
            <a:r>
              <a:rPr lang="en-US" b="0" baseline="0" dirty="0"/>
              <a:t> have different performance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423504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085850" y="192088"/>
            <a:ext cx="9569450" cy="7177087"/>
          </a:xfrm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6985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1263" y="146050"/>
            <a:ext cx="7289800" cy="5467350"/>
          </a:xfrm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818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1263" y="146050"/>
            <a:ext cx="7289800" cy="5467350"/>
          </a:xfrm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2065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1263" y="146050"/>
            <a:ext cx="7289800" cy="5467350"/>
          </a:xfrm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927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1263" y="146050"/>
            <a:ext cx="7289800" cy="5467350"/>
          </a:xfrm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336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F1E84-D707-44C0-B184-BB26A180B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773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85CF1E84-D707-44C0-B184-BB26A180B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748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85CF1E84-D707-44C0-B184-BB26A180B21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737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F1E84-D707-44C0-B184-BB26A180B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573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CF1E84-D707-44C0-B184-BB26A180B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471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85CF1E84-D707-44C0-B184-BB26A180B21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76" y="25342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843644" y="-2231"/>
            <a:ext cx="130035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CSE351</a:t>
            </a:r>
            <a:r>
              <a:rPr lang="en-US" sz="900" b="0" i="0" baseline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, </a:t>
            </a:r>
            <a:r>
              <a:rPr lang="en-US" sz="900" b="0" i="0" dirty="0" smtClean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Winter 2020</a:t>
            </a:r>
            <a:endParaRPr lang="en-US" sz="900" b="0" i="0" dirty="0">
              <a:solidFill>
                <a:schemeClr val="bg1"/>
              </a:solidFill>
              <a:latin typeface="Roboto Regular" charset="0"/>
              <a:ea typeface="Roboto Regular" charset="0"/>
              <a:cs typeface="Roboto Regular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02598" y="-2231"/>
            <a:ext cx="133882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 smtClean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L28:  </a:t>
            </a:r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Course Wrap-Up</a:t>
            </a:r>
          </a:p>
        </p:txBody>
      </p:sp>
    </p:spTree>
    <p:extLst>
      <p:ext uri="{BB962C8B-B14F-4D97-AF65-F5344CB8AC3E}">
        <p14:creationId xmlns:p14="http://schemas.microsoft.com/office/powerpoint/2010/main" val="3235368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hyperlink" Target="https://xkcd.com/1760/" TargetMode="Externa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50.xml"/><Relationship Id="rId13" Type="http://schemas.openxmlformats.org/officeDocument/2006/relationships/tags" Target="../tags/tag55.xml"/><Relationship Id="rId18" Type="http://schemas.openxmlformats.org/officeDocument/2006/relationships/tags" Target="../tags/tag60.xml"/><Relationship Id="rId26" Type="http://schemas.openxmlformats.org/officeDocument/2006/relationships/slideLayout" Target="../slideLayouts/slideLayout4.xml"/><Relationship Id="rId3" Type="http://schemas.openxmlformats.org/officeDocument/2006/relationships/tags" Target="../tags/tag45.xml"/><Relationship Id="rId21" Type="http://schemas.openxmlformats.org/officeDocument/2006/relationships/tags" Target="../tags/tag63.xml"/><Relationship Id="rId7" Type="http://schemas.openxmlformats.org/officeDocument/2006/relationships/tags" Target="../tags/tag49.xml"/><Relationship Id="rId12" Type="http://schemas.openxmlformats.org/officeDocument/2006/relationships/tags" Target="../tags/tag54.xml"/><Relationship Id="rId17" Type="http://schemas.openxmlformats.org/officeDocument/2006/relationships/tags" Target="../tags/tag59.xml"/><Relationship Id="rId25" Type="http://schemas.openxmlformats.org/officeDocument/2006/relationships/tags" Target="../tags/tag67.xml"/><Relationship Id="rId2" Type="http://schemas.openxmlformats.org/officeDocument/2006/relationships/tags" Target="../tags/tag44.xml"/><Relationship Id="rId16" Type="http://schemas.openxmlformats.org/officeDocument/2006/relationships/tags" Target="../tags/tag58.xml"/><Relationship Id="rId20" Type="http://schemas.openxmlformats.org/officeDocument/2006/relationships/tags" Target="../tags/tag62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11" Type="http://schemas.openxmlformats.org/officeDocument/2006/relationships/tags" Target="../tags/tag53.xml"/><Relationship Id="rId24" Type="http://schemas.openxmlformats.org/officeDocument/2006/relationships/tags" Target="../tags/tag66.xml"/><Relationship Id="rId5" Type="http://schemas.openxmlformats.org/officeDocument/2006/relationships/tags" Target="../tags/tag47.xml"/><Relationship Id="rId15" Type="http://schemas.openxmlformats.org/officeDocument/2006/relationships/tags" Target="../tags/tag57.xml"/><Relationship Id="rId23" Type="http://schemas.openxmlformats.org/officeDocument/2006/relationships/tags" Target="../tags/tag65.xml"/><Relationship Id="rId10" Type="http://schemas.openxmlformats.org/officeDocument/2006/relationships/tags" Target="../tags/tag52.xml"/><Relationship Id="rId19" Type="http://schemas.openxmlformats.org/officeDocument/2006/relationships/tags" Target="../tags/tag61.xml"/><Relationship Id="rId4" Type="http://schemas.openxmlformats.org/officeDocument/2006/relationships/tags" Target="../tags/tag46.xml"/><Relationship Id="rId9" Type="http://schemas.openxmlformats.org/officeDocument/2006/relationships/tags" Target="../tags/tag51.xml"/><Relationship Id="rId14" Type="http://schemas.openxmlformats.org/officeDocument/2006/relationships/tags" Target="../tags/tag56.xml"/><Relationship Id="rId22" Type="http://schemas.openxmlformats.org/officeDocument/2006/relationships/tags" Target="../tags/tag64.xml"/><Relationship Id="rId27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13" Type="http://schemas.openxmlformats.org/officeDocument/2006/relationships/tags" Target="../tags/tag80.xml"/><Relationship Id="rId18" Type="http://schemas.openxmlformats.org/officeDocument/2006/relationships/tags" Target="../tags/tag85.xml"/><Relationship Id="rId3" Type="http://schemas.openxmlformats.org/officeDocument/2006/relationships/tags" Target="../tags/tag70.xml"/><Relationship Id="rId21" Type="http://schemas.openxmlformats.org/officeDocument/2006/relationships/slideLayout" Target="../slideLayouts/slideLayout2.xml"/><Relationship Id="rId7" Type="http://schemas.openxmlformats.org/officeDocument/2006/relationships/tags" Target="../tags/tag74.xml"/><Relationship Id="rId12" Type="http://schemas.openxmlformats.org/officeDocument/2006/relationships/tags" Target="../tags/tag79.xml"/><Relationship Id="rId17" Type="http://schemas.openxmlformats.org/officeDocument/2006/relationships/tags" Target="../tags/tag84.xml"/><Relationship Id="rId2" Type="http://schemas.openxmlformats.org/officeDocument/2006/relationships/tags" Target="../tags/tag69.xml"/><Relationship Id="rId16" Type="http://schemas.openxmlformats.org/officeDocument/2006/relationships/tags" Target="../tags/tag83.xml"/><Relationship Id="rId20" Type="http://schemas.openxmlformats.org/officeDocument/2006/relationships/tags" Target="../tags/tag87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tags" Target="../tags/tag78.xml"/><Relationship Id="rId5" Type="http://schemas.openxmlformats.org/officeDocument/2006/relationships/tags" Target="../tags/tag72.xml"/><Relationship Id="rId15" Type="http://schemas.openxmlformats.org/officeDocument/2006/relationships/tags" Target="../tags/tag82.xml"/><Relationship Id="rId10" Type="http://schemas.openxmlformats.org/officeDocument/2006/relationships/tags" Target="../tags/tag77.xml"/><Relationship Id="rId19" Type="http://schemas.openxmlformats.org/officeDocument/2006/relationships/tags" Target="../tags/tag86.xml"/><Relationship Id="rId4" Type="http://schemas.openxmlformats.org/officeDocument/2006/relationships/tags" Target="../tags/tag71.xml"/><Relationship Id="rId9" Type="http://schemas.openxmlformats.org/officeDocument/2006/relationships/tags" Target="../tags/tag76.xml"/><Relationship Id="rId14" Type="http://schemas.openxmlformats.org/officeDocument/2006/relationships/tags" Target="../tags/tag81.xml"/><Relationship Id="rId2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95.xml"/><Relationship Id="rId13" Type="http://schemas.openxmlformats.org/officeDocument/2006/relationships/tags" Target="../tags/tag100.xml"/><Relationship Id="rId18" Type="http://schemas.openxmlformats.org/officeDocument/2006/relationships/tags" Target="../tags/tag105.xml"/><Relationship Id="rId3" Type="http://schemas.openxmlformats.org/officeDocument/2006/relationships/tags" Target="../tags/tag90.xml"/><Relationship Id="rId21" Type="http://schemas.openxmlformats.org/officeDocument/2006/relationships/slideLayout" Target="../slideLayouts/slideLayout2.xml"/><Relationship Id="rId7" Type="http://schemas.openxmlformats.org/officeDocument/2006/relationships/tags" Target="../tags/tag94.xml"/><Relationship Id="rId12" Type="http://schemas.openxmlformats.org/officeDocument/2006/relationships/tags" Target="../tags/tag99.xml"/><Relationship Id="rId17" Type="http://schemas.openxmlformats.org/officeDocument/2006/relationships/tags" Target="../tags/tag104.xml"/><Relationship Id="rId2" Type="http://schemas.openxmlformats.org/officeDocument/2006/relationships/tags" Target="../tags/tag89.xml"/><Relationship Id="rId16" Type="http://schemas.openxmlformats.org/officeDocument/2006/relationships/tags" Target="../tags/tag103.xml"/><Relationship Id="rId20" Type="http://schemas.openxmlformats.org/officeDocument/2006/relationships/tags" Target="../tags/tag107.xml"/><Relationship Id="rId1" Type="http://schemas.openxmlformats.org/officeDocument/2006/relationships/tags" Target="../tags/tag88.xml"/><Relationship Id="rId6" Type="http://schemas.openxmlformats.org/officeDocument/2006/relationships/tags" Target="../tags/tag93.xml"/><Relationship Id="rId11" Type="http://schemas.openxmlformats.org/officeDocument/2006/relationships/tags" Target="../tags/tag98.xml"/><Relationship Id="rId5" Type="http://schemas.openxmlformats.org/officeDocument/2006/relationships/tags" Target="../tags/tag92.xml"/><Relationship Id="rId15" Type="http://schemas.openxmlformats.org/officeDocument/2006/relationships/tags" Target="../tags/tag102.xml"/><Relationship Id="rId10" Type="http://schemas.openxmlformats.org/officeDocument/2006/relationships/tags" Target="../tags/tag97.xml"/><Relationship Id="rId19" Type="http://schemas.openxmlformats.org/officeDocument/2006/relationships/tags" Target="../tags/tag106.xml"/><Relationship Id="rId4" Type="http://schemas.openxmlformats.org/officeDocument/2006/relationships/tags" Target="../tags/tag91.xml"/><Relationship Id="rId9" Type="http://schemas.openxmlformats.org/officeDocument/2006/relationships/tags" Target="../tags/tag96.xml"/><Relationship Id="rId14" Type="http://schemas.openxmlformats.org/officeDocument/2006/relationships/tags" Target="../tags/tag101.xml"/><Relationship Id="rId2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15.xml"/><Relationship Id="rId13" Type="http://schemas.openxmlformats.org/officeDocument/2006/relationships/tags" Target="../tags/tag120.xml"/><Relationship Id="rId18" Type="http://schemas.openxmlformats.org/officeDocument/2006/relationships/tags" Target="../tags/tag125.xml"/><Relationship Id="rId3" Type="http://schemas.openxmlformats.org/officeDocument/2006/relationships/tags" Target="../tags/tag110.xml"/><Relationship Id="rId21" Type="http://schemas.openxmlformats.org/officeDocument/2006/relationships/slideLayout" Target="../slideLayouts/slideLayout2.xml"/><Relationship Id="rId7" Type="http://schemas.openxmlformats.org/officeDocument/2006/relationships/tags" Target="../tags/tag114.xml"/><Relationship Id="rId12" Type="http://schemas.openxmlformats.org/officeDocument/2006/relationships/tags" Target="../tags/tag119.xml"/><Relationship Id="rId17" Type="http://schemas.openxmlformats.org/officeDocument/2006/relationships/tags" Target="../tags/tag124.xml"/><Relationship Id="rId2" Type="http://schemas.openxmlformats.org/officeDocument/2006/relationships/tags" Target="../tags/tag109.xml"/><Relationship Id="rId16" Type="http://schemas.openxmlformats.org/officeDocument/2006/relationships/tags" Target="../tags/tag123.xml"/><Relationship Id="rId20" Type="http://schemas.openxmlformats.org/officeDocument/2006/relationships/tags" Target="../tags/tag127.xml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11" Type="http://schemas.openxmlformats.org/officeDocument/2006/relationships/tags" Target="../tags/tag118.xml"/><Relationship Id="rId5" Type="http://schemas.openxmlformats.org/officeDocument/2006/relationships/tags" Target="../tags/tag112.xml"/><Relationship Id="rId15" Type="http://schemas.openxmlformats.org/officeDocument/2006/relationships/tags" Target="../tags/tag122.xml"/><Relationship Id="rId10" Type="http://schemas.openxmlformats.org/officeDocument/2006/relationships/tags" Target="../tags/tag117.xml"/><Relationship Id="rId19" Type="http://schemas.openxmlformats.org/officeDocument/2006/relationships/tags" Target="../tags/tag126.xml"/><Relationship Id="rId4" Type="http://schemas.openxmlformats.org/officeDocument/2006/relationships/tags" Target="../tags/tag111.xml"/><Relationship Id="rId9" Type="http://schemas.openxmlformats.org/officeDocument/2006/relationships/tags" Target="../tags/tag116.xml"/><Relationship Id="rId14" Type="http://schemas.openxmlformats.org/officeDocument/2006/relationships/tags" Target="../tags/tag121.xml"/><Relationship Id="rId2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tags" Target="../tags/tag140.xml"/><Relationship Id="rId18" Type="http://schemas.openxmlformats.org/officeDocument/2006/relationships/tags" Target="../tags/tag145.xml"/><Relationship Id="rId26" Type="http://schemas.openxmlformats.org/officeDocument/2006/relationships/slideLayout" Target="../slideLayouts/slideLayout2.xml"/><Relationship Id="rId3" Type="http://schemas.openxmlformats.org/officeDocument/2006/relationships/tags" Target="../tags/tag130.xml"/><Relationship Id="rId21" Type="http://schemas.openxmlformats.org/officeDocument/2006/relationships/tags" Target="../tags/tag148.xml"/><Relationship Id="rId7" Type="http://schemas.openxmlformats.org/officeDocument/2006/relationships/tags" Target="../tags/tag134.xml"/><Relationship Id="rId12" Type="http://schemas.openxmlformats.org/officeDocument/2006/relationships/tags" Target="../tags/tag139.xml"/><Relationship Id="rId17" Type="http://schemas.openxmlformats.org/officeDocument/2006/relationships/tags" Target="../tags/tag144.xml"/><Relationship Id="rId25" Type="http://schemas.openxmlformats.org/officeDocument/2006/relationships/tags" Target="../tags/tag152.xml"/><Relationship Id="rId2" Type="http://schemas.openxmlformats.org/officeDocument/2006/relationships/tags" Target="../tags/tag129.xml"/><Relationship Id="rId16" Type="http://schemas.openxmlformats.org/officeDocument/2006/relationships/tags" Target="../tags/tag143.xml"/><Relationship Id="rId20" Type="http://schemas.openxmlformats.org/officeDocument/2006/relationships/tags" Target="../tags/tag147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24" Type="http://schemas.openxmlformats.org/officeDocument/2006/relationships/tags" Target="../tags/tag151.xml"/><Relationship Id="rId5" Type="http://schemas.openxmlformats.org/officeDocument/2006/relationships/tags" Target="../tags/tag132.xml"/><Relationship Id="rId15" Type="http://schemas.openxmlformats.org/officeDocument/2006/relationships/tags" Target="../tags/tag142.xml"/><Relationship Id="rId23" Type="http://schemas.openxmlformats.org/officeDocument/2006/relationships/tags" Target="../tags/tag150.xml"/><Relationship Id="rId10" Type="http://schemas.openxmlformats.org/officeDocument/2006/relationships/tags" Target="../tags/tag137.xml"/><Relationship Id="rId19" Type="http://schemas.openxmlformats.org/officeDocument/2006/relationships/tags" Target="../tags/tag146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tags" Target="../tags/tag141.xml"/><Relationship Id="rId22" Type="http://schemas.openxmlformats.org/officeDocument/2006/relationships/tags" Target="../tags/tag149.xml"/><Relationship Id="rId27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tags" Target="../tags/tag165.xml"/><Relationship Id="rId18" Type="http://schemas.openxmlformats.org/officeDocument/2006/relationships/tags" Target="../tags/tag170.xml"/><Relationship Id="rId26" Type="http://schemas.openxmlformats.org/officeDocument/2006/relationships/tags" Target="../tags/tag178.xml"/><Relationship Id="rId39" Type="http://schemas.openxmlformats.org/officeDocument/2006/relationships/tags" Target="../tags/tag191.xml"/><Relationship Id="rId21" Type="http://schemas.openxmlformats.org/officeDocument/2006/relationships/tags" Target="../tags/tag173.xml"/><Relationship Id="rId34" Type="http://schemas.openxmlformats.org/officeDocument/2006/relationships/tags" Target="../tags/tag186.xml"/><Relationship Id="rId42" Type="http://schemas.openxmlformats.org/officeDocument/2006/relationships/tags" Target="../tags/tag194.xml"/><Relationship Id="rId47" Type="http://schemas.openxmlformats.org/officeDocument/2006/relationships/tags" Target="../tags/tag199.xml"/><Relationship Id="rId50" Type="http://schemas.openxmlformats.org/officeDocument/2006/relationships/tags" Target="../tags/tag202.xml"/><Relationship Id="rId55" Type="http://schemas.openxmlformats.org/officeDocument/2006/relationships/tags" Target="../tags/tag207.xml"/><Relationship Id="rId7" Type="http://schemas.openxmlformats.org/officeDocument/2006/relationships/tags" Target="../tags/tag159.xml"/><Relationship Id="rId2" Type="http://schemas.openxmlformats.org/officeDocument/2006/relationships/tags" Target="../tags/tag154.xml"/><Relationship Id="rId16" Type="http://schemas.openxmlformats.org/officeDocument/2006/relationships/tags" Target="../tags/tag168.xml"/><Relationship Id="rId29" Type="http://schemas.openxmlformats.org/officeDocument/2006/relationships/tags" Target="../tags/tag181.xml"/><Relationship Id="rId11" Type="http://schemas.openxmlformats.org/officeDocument/2006/relationships/tags" Target="../tags/tag163.xml"/><Relationship Id="rId24" Type="http://schemas.openxmlformats.org/officeDocument/2006/relationships/tags" Target="../tags/tag176.xml"/><Relationship Id="rId32" Type="http://schemas.openxmlformats.org/officeDocument/2006/relationships/tags" Target="../tags/tag184.xml"/><Relationship Id="rId37" Type="http://schemas.openxmlformats.org/officeDocument/2006/relationships/tags" Target="../tags/tag189.xml"/><Relationship Id="rId40" Type="http://schemas.openxmlformats.org/officeDocument/2006/relationships/tags" Target="../tags/tag192.xml"/><Relationship Id="rId45" Type="http://schemas.openxmlformats.org/officeDocument/2006/relationships/tags" Target="../tags/tag197.xml"/><Relationship Id="rId53" Type="http://schemas.openxmlformats.org/officeDocument/2006/relationships/tags" Target="../tags/tag205.xml"/><Relationship Id="rId58" Type="http://schemas.openxmlformats.org/officeDocument/2006/relationships/tags" Target="../tags/tag210.xml"/><Relationship Id="rId5" Type="http://schemas.openxmlformats.org/officeDocument/2006/relationships/tags" Target="../tags/tag157.xml"/><Relationship Id="rId61" Type="http://schemas.openxmlformats.org/officeDocument/2006/relationships/notesSlide" Target="../notesSlides/notesSlide11.xml"/><Relationship Id="rId19" Type="http://schemas.openxmlformats.org/officeDocument/2006/relationships/tags" Target="../tags/tag171.xml"/><Relationship Id="rId14" Type="http://schemas.openxmlformats.org/officeDocument/2006/relationships/tags" Target="../tags/tag166.xml"/><Relationship Id="rId22" Type="http://schemas.openxmlformats.org/officeDocument/2006/relationships/tags" Target="../tags/tag174.xml"/><Relationship Id="rId27" Type="http://schemas.openxmlformats.org/officeDocument/2006/relationships/tags" Target="../tags/tag179.xml"/><Relationship Id="rId30" Type="http://schemas.openxmlformats.org/officeDocument/2006/relationships/tags" Target="../tags/tag182.xml"/><Relationship Id="rId35" Type="http://schemas.openxmlformats.org/officeDocument/2006/relationships/tags" Target="../tags/tag187.xml"/><Relationship Id="rId43" Type="http://schemas.openxmlformats.org/officeDocument/2006/relationships/tags" Target="../tags/tag195.xml"/><Relationship Id="rId48" Type="http://schemas.openxmlformats.org/officeDocument/2006/relationships/tags" Target="../tags/tag200.xml"/><Relationship Id="rId56" Type="http://schemas.openxmlformats.org/officeDocument/2006/relationships/tags" Target="../tags/tag208.xml"/><Relationship Id="rId8" Type="http://schemas.openxmlformats.org/officeDocument/2006/relationships/tags" Target="../tags/tag160.xml"/><Relationship Id="rId51" Type="http://schemas.openxmlformats.org/officeDocument/2006/relationships/tags" Target="../tags/tag203.xml"/><Relationship Id="rId3" Type="http://schemas.openxmlformats.org/officeDocument/2006/relationships/tags" Target="../tags/tag155.xml"/><Relationship Id="rId12" Type="http://schemas.openxmlformats.org/officeDocument/2006/relationships/tags" Target="../tags/tag164.xml"/><Relationship Id="rId17" Type="http://schemas.openxmlformats.org/officeDocument/2006/relationships/tags" Target="../tags/tag169.xml"/><Relationship Id="rId25" Type="http://schemas.openxmlformats.org/officeDocument/2006/relationships/tags" Target="../tags/tag177.xml"/><Relationship Id="rId33" Type="http://schemas.openxmlformats.org/officeDocument/2006/relationships/tags" Target="../tags/tag185.xml"/><Relationship Id="rId38" Type="http://schemas.openxmlformats.org/officeDocument/2006/relationships/tags" Target="../tags/tag190.xml"/><Relationship Id="rId46" Type="http://schemas.openxmlformats.org/officeDocument/2006/relationships/tags" Target="../tags/tag198.xml"/><Relationship Id="rId59" Type="http://schemas.openxmlformats.org/officeDocument/2006/relationships/tags" Target="../tags/tag211.xml"/><Relationship Id="rId20" Type="http://schemas.openxmlformats.org/officeDocument/2006/relationships/tags" Target="../tags/tag172.xml"/><Relationship Id="rId41" Type="http://schemas.openxmlformats.org/officeDocument/2006/relationships/tags" Target="../tags/tag193.xml"/><Relationship Id="rId54" Type="http://schemas.openxmlformats.org/officeDocument/2006/relationships/tags" Target="../tags/tag206.xml"/><Relationship Id="rId1" Type="http://schemas.openxmlformats.org/officeDocument/2006/relationships/tags" Target="../tags/tag153.xml"/><Relationship Id="rId6" Type="http://schemas.openxmlformats.org/officeDocument/2006/relationships/tags" Target="../tags/tag158.xml"/><Relationship Id="rId15" Type="http://schemas.openxmlformats.org/officeDocument/2006/relationships/tags" Target="../tags/tag167.xml"/><Relationship Id="rId23" Type="http://schemas.openxmlformats.org/officeDocument/2006/relationships/tags" Target="../tags/tag175.xml"/><Relationship Id="rId28" Type="http://schemas.openxmlformats.org/officeDocument/2006/relationships/tags" Target="../tags/tag180.xml"/><Relationship Id="rId36" Type="http://schemas.openxmlformats.org/officeDocument/2006/relationships/tags" Target="../tags/tag188.xml"/><Relationship Id="rId49" Type="http://schemas.openxmlformats.org/officeDocument/2006/relationships/tags" Target="../tags/tag201.xml"/><Relationship Id="rId57" Type="http://schemas.openxmlformats.org/officeDocument/2006/relationships/tags" Target="../tags/tag209.xml"/><Relationship Id="rId10" Type="http://schemas.openxmlformats.org/officeDocument/2006/relationships/tags" Target="../tags/tag162.xml"/><Relationship Id="rId31" Type="http://schemas.openxmlformats.org/officeDocument/2006/relationships/tags" Target="../tags/tag183.xml"/><Relationship Id="rId44" Type="http://schemas.openxmlformats.org/officeDocument/2006/relationships/tags" Target="../tags/tag196.xml"/><Relationship Id="rId52" Type="http://schemas.openxmlformats.org/officeDocument/2006/relationships/tags" Target="../tags/tag204.xml"/><Relationship Id="rId60" Type="http://schemas.openxmlformats.org/officeDocument/2006/relationships/slideLayout" Target="../slideLayouts/slideLayout2.xml"/><Relationship Id="rId4" Type="http://schemas.openxmlformats.org/officeDocument/2006/relationships/tags" Target="../tags/tag156.xml"/><Relationship Id="rId9" Type="http://schemas.openxmlformats.org/officeDocument/2006/relationships/tags" Target="../tags/tag16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19.xml"/><Relationship Id="rId13" Type="http://schemas.openxmlformats.org/officeDocument/2006/relationships/tags" Target="../tags/tag224.xml"/><Relationship Id="rId18" Type="http://schemas.openxmlformats.org/officeDocument/2006/relationships/tags" Target="../tags/tag229.xml"/><Relationship Id="rId3" Type="http://schemas.openxmlformats.org/officeDocument/2006/relationships/tags" Target="../tags/tag214.xml"/><Relationship Id="rId21" Type="http://schemas.openxmlformats.org/officeDocument/2006/relationships/tags" Target="../tags/tag232.xml"/><Relationship Id="rId7" Type="http://schemas.openxmlformats.org/officeDocument/2006/relationships/tags" Target="../tags/tag218.xml"/><Relationship Id="rId12" Type="http://schemas.openxmlformats.org/officeDocument/2006/relationships/tags" Target="../tags/tag223.xml"/><Relationship Id="rId17" Type="http://schemas.openxmlformats.org/officeDocument/2006/relationships/tags" Target="../tags/tag228.xml"/><Relationship Id="rId25" Type="http://schemas.openxmlformats.org/officeDocument/2006/relationships/notesSlide" Target="../notesSlides/notesSlide12.xml"/><Relationship Id="rId2" Type="http://schemas.openxmlformats.org/officeDocument/2006/relationships/tags" Target="../tags/tag213.xml"/><Relationship Id="rId16" Type="http://schemas.openxmlformats.org/officeDocument/2006/relationships/tags" Target="../tags/tag227.xml"/><Relationship Id="rId20" Type="http://schemas.openxmlformats.org/officeDocument/2006/relationships/tags" Target="../tags/tag231.xml"/><Relationship Id="rId1" Type="http://schemas.openxmlformats.org/officeDocument/2006/relationships/tags" Target="../tags/tag212.xml"/><Relationship Id="rId6" Type="http://schemas.openxmlformats.org/officeDocument/2006/relationships/tags" Target="../tags/tag217.xml"/><Relationship Id="rId11" Type="http://schemas.openxmlformats.org/officeDocument/2006/relationships/tags" Target="../tags/tag222.xml"/><Relationship Id="rId24" Type="http://schemas.openxmlformats.org/officeDocument/2006/relationships/slideLayout" Target="../slideLayouts/slideLayout2.xml"/><Relationship Id="rId5" Type="http://schemas.openxmlformats.org/officeDocument/2006/relationships/tags" Target="../tags/tag216.xml"/><Relationship Id="rId15" Type="http://schemas.openxmlformats.org/officeDocument/2006/relationships/tags" Target="../tags/tag226.xml"/><Relationship Id="rId23" Type="http://schemas.openxmlformats.org/officeDocument/2006/relationships/tags" Target="../tags/tag234.xml"/><Relationship Id="rId10" Type="http://schemas.openxmlformats.org/officeDocument/2006/relationships/tags" Target="../tags/tag221.xml"/><Relationship Id="rId19" Type="http://schemas.openxmlformats.org/officeDocument/2006/relationships/tags" Target="../tags/tag230.xml"/><Relationship Id="rId4" Type="http://schemas.openxmlformats.org/officeDocument/2006/relationships/tags" Target="../tags/tag215.xml"/><Relationship Id="rId9" Type="http://schemas.openxmlformats.org/officeDocument/2006/relationships/tags" Target="../tags/tag220.xml"/><Relationship Id="rId14" Type="http://schemas.openxmlformats.org/officeDocument/2006/relationships/tags" Target="../tags/tag225.xml"/><Relationship Id="rId22" Type="http://schemas.openxmlformats.org/officeDocument/2006/relationships/tags" Target="../tags/tag23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42.xml"/><Relationship Id="rId13" Type="http://schemas.openxmlformats.org/officeDocument/2006/relationships/notesSlide" Target="../notesSlides/notesSlide13.xml"/><Relationship Id="rId3" Type="http://schemas.openxmlformats.org/officeDocument/2006/relationships/tags" Target="../tags/tag237.xml"/><Relationship Id="rId7" Type="http://schemas.openxmlformats.org/officeDocument/2006/relationships/tags" Target="../tags/tag241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236.xml"/><Relationship Id="rId1" Type="http://schemas.openxmlformats.org/officeDocument/2006/relationships/tags" Target="../tags/tag235.xml"/><Relationship Id="rId6" Type="http://schemas.openxmlformats.org/officeDocument/2006/relationships/tags" Target="../tags/tag240.xml"/><Relationship Id="rId11" Type="http://schemas.openxmlformats.org/officeDocument/2006/relationships/tags" Target="../tags/tag245.xml"/><Relationship Id="rId5" Type="http://schemas.openxmlformats.org/officeDocument/2006/relationships/tags" Target="../tags/tag239.xml"/><Relationship Id="rId10" Type="http://schemas.openxmlformats.org/officeDocument/2006/relationships/tags" Target="../tags/tag244.xml"/><Relationship Id="rId4" Type="http://schemas.openxmlformats.org/officeDocument/2006/relationships/tags" Target="../tags/tag238.xml"/><Relationship Id="rId9" Type="http://schemas.openxmlformats.org/officeDocument/2006/relationships/tags" Target="../tags/tag243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53.xml"/><Relationship Id="rId13" Type="http://schemas.openxmlformats.org/officeDocument/2006/relationships/tags" Target="../tags/tag258.xml"/><Relationship Id="rId18" Type="http://schemas.openxmlformats.org/officeDocument/2006/relationships/tags" Target="../tags/tag263.xml"/><Relationship Id="rId3" Type="http://schemas.openxmlformats.org/officeDocument/2006/relationships/tags" Target="../tags/tag248.xml"/><Relationship Id="rId21" Type="http://schemas.openxmlformats.org/officeDocument/2006/relationships/notesSlide" Target="../notesSlides/notesSlide14.xml"/><Relationship Id="rId7" Type="http://schemas.openxmlformats.org/officeDocument/2006/relationships/tags" Target="../tags/tag252.xml"/><Relationship Id="rId12" Type="http://schemas.openxmlformats.org/officeDocument/2006/relationships/tags" Target="../tags/tag257.xml"/><Relationship Id="rId17" Type="http://schemas.openxmlformats.org/officeDocument/2006/relationships/tags" Target="../tags/tag262.xml"/><Relationship Id="rId25" Type="http://schemas.openxmlformats.org/officeDocument/2006/relationships/image" Target="../media/image6.jpg"/><Relationship Id="rId2" Type="http://schemas.openxmlformats.org/officeDocument/2006/relationships/tags" Target="../tags/tag247.xml"/><Relationship Id="rId16" Type="http://schemas.openxmlformats.org/officeDocument/2006/relationships/tags" Target="../tags/tag261.xml"/><Relationship Id="rId20" Type="http://schemas.openxmlformats.org/officeDocument/2006/relationships/slideLayout" Target="../slideLayouts/slideLayout4.xml"/><Relationship Id="rId1" Type="http://schemas.openxmlformats.org/officeDocument/2006/relationships/tags" Target="../tags/tag246.xml"/><Relationship Id="rId6" Type="http://schemas.openxmlformats.org/officeDocument/2006/relationships/tags" Target="../tags/tag251.xml"/><Relationship Id="rId11" Type="http://schemas.openxmlformats.org/officeDocument/2006/relationships/tags" Target="../tags/tag256.xml"/><Relationship Id="rId24" Type="http://schemas.openxmlformats.org/officeDocument/2006/relationships/image" Target="../media/image5.jpg"/><Relationship Id="rId5" Type="http://schemas.openxmlformats.org/officeDocument/2006/relationships/tags" Target="../tags/tag250.xml"/><Relationship Id="rId15" Type="http://schemas.openxmlformats.org/officeDocument/2006/relationships/tags" Target="../tags/tag260.xml"/><Relationship Id="rId23" Type="http://schemas.openxmlformats.org/officeDocument/2006/relationships/image" Target="../media/image4.jpeg"/><Relationship Id="rId10" Type="http://schemas.openxmlformats.org/officeDocument/2006/relationships/tags" Target="../tags/tag255.xml"/><Relationship Id="rId19" Type="http://schemas.openxmlformats.org/officeDocument/2006/relationships/tags" Target="../tags/tag264.xml"/><Relationship Id="rId4" Type="http://schemas.openxmlformats.org/officeDocument/2006/relationships/tags" Target="../tags/tag249.xml"/><Relationship Id="rId9" Type="http://schemas.openxmlformats.org/officeDocument/2006/relationships/tags" Target="../tags/tag254.xml"/><Relationship Id="rId14" Type="http://schemas.openxmlformats.org/officeDocument/2006/relationships/tags" Target="../tags/tag259.xml"/><Relationship Id="rId22" Type="http://schemas.openxmlformats.org/officeDocument/2006/relationships/image" Target="../media/image3.jp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67.xml"/><Relationship Id="rId2" Type="http://schemas.openxmlformats.org/officeDocument/2006/relationships/tags" Target="../tags/tag266.xml"/><Relationship Id="rId1" Type="http://schemas.openxmlformats.org/officeDocument/2006/relationships/tags" Target="../tags/tag265.xml"/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5" Type="http://schemas.openxmlformats.org/officeDocument/2006/relationships/notesSlide" Target="../notesSlides/notesSlide16.xml"/><Relationship Id="rId4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73.xml"/><Relationship Id="rId2" Type="http://schemas.openxmlformats.org/officeDocument/2006/relationships/tags" Target="../tags/tag272.xml"/><Relationship Id="rId1" Type="http://schemas.openxmlformats.org/officeDocument/2006/relationships/tags" Target="../tags/tag271.xml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76.xml"/><Relationship Id="rId2" Type="http://schemas.openxmlformats.org/officeDocument/2006/relationships/tags" Target="../tags/tag275.xml"/><Relationship Id="rId1" Type="http://schemas.openxmlformats.org/officeDocument/2006/relationships/tags" Target="../tags/tag274.xml"/><Relationship Id="rId5" Type="http://schemas.openxmlformats.org/officeDocument/2006/relationships/notesSlide" Target="../notesSlides/notesSlide18.xml"/><Relationship Id="rId4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79.xml"/><Relationship Id="rId2" Type="http://schemas.openxmlformats.org/officeDocument/2006/relationships/tags" Target="../tags/tag278.xml"/><Relationship Id="rId1" Type="http://schemas.openxmlformats.org/officeDocument/2006/relationships/tags" Target="../tags/tag277.xml"/><Relationship Id="rId5" Type="http://schemas.openxmlformats.org/officeDocument/2006/relationships/notesSlide" Target="../notesSlides/notesSlide19.xml"/><Relationship Id="rId4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82.xml"/><Relationship Id="rId2" Type="http://schemas.openxmlformats.org/officeDocument/2006/relationships/tags" Target="../tags/tag281.xml"/><Relationship Id="rId1" Type="http://schemas.openxmlformats.org/officeDocument/2006/relationships/tags" Target="../tags/tag280.xml"/><Relationship Id="rId5" Type="http://schemas.openxmlformats.org/officeDocument/2006/relationships/notesSlide" Target="../notesSlides/notesSlide20.xml"/><Relationship Id="rId4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um.com/message/everything-is-broken-81e5f33a24e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.xml"/><Relationship Id="rId13" Type="http://schemas.openxmlformats.org/officeDocument/2006/relationships/tags" Target="../tags/tag18.xml"/><Relationship Id="rId18" Type="http://schemas.openxmlformats.org/officeDocument/2006/relationships/tags" Target="../tags/tag23.xml"/><Relationship Id="rId3" Type="http://schemas.openxmlformats.org/officeDocument/2006/relationships/tags" Target="../tags/tag8.xml"/><Relationship Id="rId21" Type="http://schemas.openxmlformats.org/officeDocument/2006/relationships/notesSlide" Target="../notesSlides/notesSlide3.xml"/><Relationship Id="rId7" Type="http://schemas.openxmlformats.org/officeDocument/2006/relationships/tags" Target="../tags/tag12.xml"/><Relationship Id="rId12" Type="http://schemas.openxmlformats.org/officeDocument/2006/relationships/tags" Target="../tags/tag17.xml"/><Relationship Id="rId17" Type="http://schemas.openxmlformats.org/officeDocument/2006/relationships/tags" Target="../tags/tag22.xml"/><Relationship Id="rId2" Type="http://schemas.openxmlformats.org/officeDocument/2006/relationships/tags" Target="../tags/tag7.xml"/><Relationship Id="rId16" Type="http://schemas.openxmlformats.org/officeDocument/2006/relationships/tags" Target="../tags/tag21.xml"/><Relationship Id="rId20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1" Type="http://schemas.openxmlformats.org/officeDocument/2006/relationships/tags" Target="../tags/tag16.xml"/><Relationship Id="rId5" Type="http://schemas.openxmlformats.org/officeDocument/2006/relationships/tags" Target="../tags/tag10.xml"/><Relationship Id="rId15" Type="http://schemas.openxmlformats.org/officeDocument/2006/relationships/tags" Target="../tags/tag20.xml"/><Relationship Id="rId10" Type="http://schemas.openxmlformats.org/officeDocument/2006/relationships/tags" Target="../tags/tag15.xml"/><Relationship Id="rId19" Type="http://schemas.openxmlformats.org/officeDocument/2006/relationships/tags" Target="../tags/tag24.xml"/><Relationship Id="rId4" Type="http://schemas.openxmlformats.org/officeDocument/2006/relationships/tags" Target="../tags/tag9.xml"/><Relationship Id="rId9" Type="http://schemas.openxmlformats.org/officeDocument/2006/relationships/tags" Target="../tags/tag14.xml"/><Relationship Id="rId14" Type="http://schemas.openxmlformats.org/officeDocument/2006/relationships/tags" Target="../tags/tag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4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13" Type="http://schemas.openxmlformats.org/officeDocument/2006/relationships/tags" Target="../tags/tag39.xml"/><Relationship Id="rId18" Type="http://schemas.openxmlformats.org/officeDocument/2006/relationships/notesSlide" Target="../notesSlides/notesSlide5.xml"/><Relationship Id="rId3" Type="http://schemas.openxmlformats.org/officeDocument/2006/relationships/tags" Target="../tags/tag29.xml"/><Relationship Id="rId7" Type="http://schemas.openxmlformats.org/officeDocument/2006/relationships/tags" Target="../tags/tag33.xml"/><Relationship Id="rId12" Type="http://schemas.openxmlformats.org/officeDocument/2006/relationships/tags" Target="../tags/tag38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6" Type="http://schemas.openxmlformats.org/officeDocument/2006/relationships/tags" Target="../tags/tag42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11" Type="http://schemas.openxmlformats.org/officeDocument/2006/relationships/tags" Target="../tags/tag37.xml"/><Relationship Id="rId5" Type="http://schemas.openxmlformats.org/officeDocument/2006/relationships/tags" Target="../tags/tag31.xml"/><Relationship Id="rId15" Type="http://schemas.openxmlformats.org/officeDocument/2006/relationships/tags" Target="../tags/tag41.xml"/><Relationship Id="rId10" Type="http://schemas.openxmlformats.org/officeDocument/2006/relationships/tags" Target="../tags/tag36.xml"/><Relationship Id="rId4" Type="http://schemas.openxmlformats.org/officeDocument/2006/relationships/tags" Target="../tags/tag30.xml"/><Relationship Id="rId9" Type="http://schemas.openxmlformats.org/officeDocument/2006/relationships/tags" Target="../tags/tag35.xml"/><Relationship Id="rId14" Type="http://schemas.openxmlformats.org/officeDocument/2006/relationships/tags" Target="../tags/tag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04800" y="30480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Course Wrap-Up</a:t>
            </a:r>
            <a:br>
              <a:rPr lang="en-US" dirty="0"/>
            </a:br>
            <a:r>
              <a:rPr lang="en-US" sz="2000" b="0" dirty="0"/>
              <a:t>CSE 351 </a:t>
            </a:r>
            <a:r>
              <a:rPr lang="en-US" sz="2000" b="0" dirty="0" smtClean="0"/>
              <a:t>Winter 2020</a:t>
            </a:r>
            <a:endParaRPr lang="en-US" sz="2000" b="0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304799" y="1737360"/>
            <a:ext cx="8540496" cy="4572000"/>
          </a:xfrm>
        </p:spPr>
        <p:txBody>
          <a:bodyPr/>
          <a:lstStyle/>
          <a:p>
            <a:pPr algn="l"/>
            <a:r>
              <a:rPr lang="en-US" sz="2000" b="1" dirty="0"/>
              <a:t>Instructor:</a:t>
            </a:r>
            <a:r>
              <a:rPr lang="en-US" sz="2000" dirty="0"/>
              <a:t> 	</a:t>
            </a:r>
            <a:r>
              <a:rPr lang="en-US" sz="2000" b="1" dirty="0"/>
              <a:t>Teaching Assistants:</a:t>
            </a:r>
            <a:endParaRPr lang="en-US" sz="2000" dirty="0"/>
          </a:p>
          <a:p>
            <a:pPr algn="l">
              <a:tabLst>
                <a:tab pos="1828800" algn="l"/>
                <a:tab pos="4117975" algn="l"/>
                <a:tab pos="6400800" algn="l"/>
              </a:tabLst>
            </a:pPr>
            <a:r>
              <a:rPr lang="en-US" sz="2000" dirty="0"/>
              <a:t>Ruth Anderson	Jonathan Chen	Justin Johnson	Porter Jones	</a:t>
            </a:r>
          </a:p>
          <a:p>
            <a:pPr algn="l">
              <a:spcBef>
                <a:spcPts val="0"/>
              </a:spcBef>
              <a:tabLst>
                <a:tab pos="1828800" algn="l"/>
                <a:tab pos="4117975" algn="l"/>
                <a:tab pos="6400800" algn="l"/>
              </a:tabLst>
            </a:pPr>
            <a:r>
              <a:rPr lang="en-US" sz="2000" dirty="0"/>
              <a:t>	Josie Lee	Jeffery  Tian	</a:t>
            </a:r>
            <a:r>
              <a:rPr lang="en-US" sz="2000" dirty="0" err="1"/>
              <a:t>Callum</a:t>
            </a:r>
            <a:r>
              <a:rPr lang="en-US" sz="2000" dirty="0"/>
              <a:t>  Walker</a:t>
            </a:r>
          </a:p>
          <a:p>
            <a:pPr algn="l">
              <a:spcBef>
                <a:spcPts val="0"/>
              </a:spcBef>
              <a:tabLst>
                <a:tab pos="1828800" algn="l"/>
                <a:tab pos="4117975" algn="l"/>
                <a:tab pos="6400800" algn="l"/>
              </a:tabLst>
            </a:pPr>
            <a:r>
              <a:rPr lang="en-US" sz="2000" dirty="0"/>
              <a:t>	Eddy (</a:t>
            </a:r>
            <a:r>
              <a:rPr lang="en-US" sz="2000" dirty="0" err="1"/>
              <a:t>Tianyi</a:t>
            </a:r>
            <a:r>
              <a:rPr lang="en-US" sz="2000" dirty="0"/>
              <a:t>)  Zhou	</a:t>
            </a:r>
          </a:p>
          <a:p>
            <a:pPr algn="l">
              <a:spcBef>
                <a:spcPts val="0"/>
              </a:spcBef>
              <a:tabLst>
                <a:tab pos="1828800" algn="l"/>
                <a:tab pos="4117975" algn="l"/>
                <a:tab pos="6400800" algn="l"/>
              </a:tabLst>
            </a:pPr>
            <a:r>
              <a:rPr lang="en-US" sz="2000" dirty="0"/>
              <a:t>	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6491233"/>
            <a:ext cx="365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dirty="0">
                <a:solidFill>
                  <a:srgbClr val="4B2A85"/>
                </a:solidFill>
                <a:latin typeface="Calibri" panose="020F0502020204030204" pitchFamily="34" charset="0"/>
                <a:ea typeface="Roboto" charset="0"/>
                <a:cs typeface="Calibri" panose="020F0502020204030204" pitchFamily="34" charset="0"/>
                <a:hlinkClick r:id="rId5"/>
              </a:rPr>
              <a:t>https://xkcd.com/1760/</a:t>
            </a:r>
            <a:endParaRPr lang="en-US" sz="1400" b="0" dirty="0">
              <a:solidFill>
                <a:srgbClr val="4B2A85"/>
              </a:solidFill>
              <a:latin typeface="Calibri" panose="020F0502020204030204" pitchFamily="34" charset="0"/>
              <a:ea typeface="Roboto" charset="0"/>
              <a:cs typeface="Calibri" panose="020F050202020403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657600"/>
            <a:ext cx="7315200" cy="2833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867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2" name="Rectangle 6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02599" y="1177248"/>
            <a:ext cx="3200400" cy="2209800"/>
          </a:xfrm>
          <a:prstGeom prst="rect">
            <a:avLst/>
          </a:prstGeom>
          <a:solidFill>
            <a:srgbClr val="E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>
                <a:ea typeface="Lato" charset="0"/>
                <a:cs typeface="Calibri" panose="020F0502020204030204" pitchFamily="34" charset="0"/>
              </a:rPr>
              <a:t>Program’s View</a:t>
            </a:r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>
          <a:prstGeom prst="rect">
            <a:avLst/>
          </a:prstGeom>
        </p:spPr>
        <p:txBody>
          <a:bodyPr/>
          <a:lstStyle/>
          <a:p>
            <a:fld id="{7CBE8339-D2AD-46DC-A898-FD1E949067F0}" type="slidenum">
              <a:rPr lang="en-US" smtClean="0">
                <a:ea typeface="Lato" charset="0"/>
              </a:rPr>
              <a:pPr/>
              <a:t>10</a:t>
            </a:fld>
            <a:endParaRPr lang="en-US" dirty="0">
              <a:ea typeface="Lato" charset="0"/>
            </a:endParaRPr>
          </a:p>
        </p:txBody>
      </p:sp>
      <p:sp>
        <p:nvSpPr>
          <p:cNvPr id="147460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953314" y="1863048"/>
            <a:ext cx="692285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rIns="0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%rip</a:t>
            </a:r>
          </a:p>
        </p:txBody>
      </p:sp>
      <p:sp>
        <p:nvSpPr>
          <p:cNvPr id="147461" name="Rectangl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797999" y="1558248"/>
            <a:ext cx="13716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147463" name="Rectangle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231837" y="1326585"/>
            <a:ext cx="1845948" cy="52395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147472" name="Rectangle 16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797999" y="2472648"/>
            <a:ext cx="13716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Condition</a:t>
            </a:r>
          </a:p>
          <a:p>
            <a:pPr algn="ctr"/>
            <a:r>
              <a:rPr lang="en-US" sz="2000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Codes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3623039" y="1736227"/>
            <a:ext cx="5139758" cy="4827500"/>
            <a:chOff x="-218084" y="1052611"/>
            <a:chExt cx="8990609" cy="5500589"/>
          </a:xfrm>
        </p:grpSpPr>
        <p:sp>
          <p:nvSpPr>
            <p:cNvPr id="57" name="Rectangle 56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2607636" y="5578957"/>
              <a:ext cx="3200400" cy="950912"/>
            </a:xfrm>
            <a:prstGeom prst="rect">
              <a:avLst/>
            </a:prstGeom>
            <a:solidFill>
              <a:srgbClr val="99CCFF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Instructions</a:t>
              </a:r>
            </a:p>
          </p:txBody>
        </p:sp>
        <p:sp>
          <p:nvSpPr>
            <p:cNvPr id="58" name="Rectangle 57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2611790" y="4953000"/>
              <a:ext cx="3200400" cy="639762"/>
            </a:xfrm>
            <a:prstGeom prst="rect">
              <a:avLst/>
            </a:prstGeom>
            <a:solidFill>
              <a:srgbClr val="FFFF66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Literals</a:t>
              </a:r>
            </a:p>
          </p:txBody>
        </p:sp>
        <p:sp>
          <p:nvSpPr>
            <p:cNvPr id="59" name="Rectangle 58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2609850" y="4046537"/>
              <a:ext cx="3200400" cy="906463"/>
            </a:xfrm>
            <a:prstGeom prst="rect">
              <a:avLst/>
            </a:prstGeom>
            <a:solidFill>
              <a:srgbClr val="94BD5E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Static Data</a:t>
              </a:r>
            </a:p>
          </p:txBody>
        </p:sp>
        <p:sp>
          <p:nvSpPr>
            <p:cNvPr id="60" name="Rectangle 59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2609850" y="3132138"/>
              <a:ext cx="3200400" cy="906462"/>
            </a:xfrm>
            <a:prstGeom prst="rect">
              <a:avLst/>
            </a:prstGeom>
            <a:solidFill>
              <a:srgbClr val="DC2300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Dynamic Data</a:t>
              </a:r>
              <a:b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</a:b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(Heap)</a:t>
              </a:r>
            </a:p>
          </p:txBody>
        </p:sp>
        <p:sp>
          <p:nvSpPr>
            <p:cNvPr id="61" name="Rectangle 60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2609850" y="2286000"/>
              <a:ext cx="3200400" cy="8382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61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609850" y="1371600"/>
              <a:ext cx="3200400" cy="906463"/>
            </a:xfrm>
            <a:prstGeom prst="rect">
              <a:avLst/>
            </a:prstGeom>
            <a:solidFill>
              <a:srgbClr val="FF950E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63" name="Text Box 9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998890" y="4920756"/>
              <a:ext cx="2179638" cy="301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58230" rIns="90000" bIns="45000"/>
            <a:lstStyle>
              <a:lvl1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Large </a:t>
              </a:r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constants </a:t>
              </a:r>
              <a:b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</a:br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(</a:t>
              </a:r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e.g., “example”)</a:t>
              </a:r>
            </a:p>
          </p:txBody>
        </p:sp>
        <p:sp>
          <p:nvSpPr>
            <p:cNvPr id="64" name="Text Box 10"/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6019800" y="4038600"/>
              <a:ext cx="2752725" cy="514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58230" rIns="90000" bIns="45000"/>
            <a:lstStyle>
              <a:lvl1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r>
                <a:rPr lang="en-US" sz="1400" b="0" i="1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static</a:t>
              </a:r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variables</a:t>
              </a:r>
            </a:p>
            <a:p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(global variables in C)</a:t>
              </a:r>
            </a:p>
          </p:txBody>
        </p:sp>
        <p:sp>
          <p:nvSpPr>
            <p:cNvPr id="65" name="Text Box 11"/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019800" y="3276600"/>
              <a:ext cx="2286000" cy="533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58230" rIns="90000" bIns="45000"/>
            <a:lstStyle>
              <a:lvl1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variables allocated</a:t>
              </a:r>
              <a:b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</a:br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with </a:t>
              </a:r>
              <a:r>
                <a:rPr lang="en-US" sz="1400" b="0" i="1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new</a:t>
              </a:r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</a:t>
              </a:r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or </a:t>
              </a:r>
              <a:r>
                <a:rPr lang="en-US" sz="1400" b="0" i="1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malloc</a:t>
              </a:r>
              <a:endParaRPr lang="en-US" sz="1400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66" name="Text Box 12"/>
            <p:cNvSpPr txBox="1"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9800" y="1524000"/>
              <a:ext cx="1676400" cy="609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58230" rIns="90000" bIns="45000"/>
            <a:lstStyle>
              <a:lvl1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local variables;</a:t>
              </a:r>
              <a:b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</a:br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procedure context</a:t>
              </a:r>
            </a:p>
          </p:txBody>
        </p:sp>
        <p:sp>
          <p:nvSpPr>
            <p:cNvPr id="67" name="Text Box 13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1905000" y="6096000"/>
              <a:ext cx="306388" cy="3460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/>
            <a:lstStyle/>
            <a:p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8" name="Text Box 14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1704517" y="1052611"/>
              <a:ext cx="606426" cy="3460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/>
            <a:lstStyle/>
            <a:p>
              <a:r>
                <a:rPr lang="en-US" sz="16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2</a:t>
              </a:r>
              <a:r>
                <a:rPr lang="en-US" sz="1600" baseline="33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N</a:t>
              </a:r>
              <a:r>
                <a:rPr lang="en-US" sz="16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-1</a:t>
              </a:r>
            </a:p>
          </p:txBody>
        </p:sp>
        <p:sp>
          <p:nvSpPr>
            <p:cNvPr id="69" name="Line 15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2484778" y="1371600"/>
              <a:ext cx="0" cy="51816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70" name="Line 8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 rot="10800000" flipV="1">
              <a:off x="5257800" y="1904999"/>
              <a:ext cx="0" cy="6858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71" name="Line 8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 rot="10800000">
              <a:off x="5257800" y="2895599"/>
              <a:ext cx="0" cy="5334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73" name="TextBox 72"/>
            <p:cNvSpPr txBox="1"/>
            <p:nvPr>
              <p:custDataLst>
                <p:tags r:id="rId24"/>
              </p:custDataLst>
            </p:nvPr>
          </p:nvSpPr>
          <p:spPr>
            <a:xfrm>
              <a:off x="203543" y="1393212"/>
              <a:ext cx="2288639" cy="3506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0" i="1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High addresses</a:t>
              </a:r>
              <a:endParaRPr lang="en-US" sz="1400" b="0" i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74" name="TextBox 73"/>
            <p:cNvSpPr txBox="1"/>
            <p:nvPr>
              <p:custDataLst>
                <p:tags r:id="rId25"/>
              </p:custDataLst>
            </p:nvPr>
          </p:nvSpPr>
          <p:spPr>
            <a:xfrm>
              <a:off x="-218084" y="6179179"/>
              <a:ext cx="2276566" cy="3506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0" i="1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Low addresses</a:t>
              </a:r>
              <a:endParaRPr lang="en-US" sz="1400" b="0" i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</p:grpSp>
      <p:sp>
        <p:nvSpPr>
          <p:cNvPr id="78" name="Line 10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V="1">
            <a:off x="3702999" y="1674475"/>
            <a:ext cx="1508734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450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rapezoid 2"/>
          <p:cNvSpPr/>
          <p:nvPr/>
        </p:nvSpPr>
        <p:spPr bwMode="auto">
          <a:xfrm rot="5400000">
            <a:off x="3109944" y="4702264"/>
            <a:ext cx="2789290" cy="1458734"/>
          </a:xfrm>
          <a:custGeom>
            <a:avLst/>
            <a:gdLst>
              <a:gd name="connsiteX0" fmla="*/ 0 w 3740860"/>
              <a:gd name="connsiteY0" fmla="*/ 1283230 h 1283230"/>
              <a:gd name="connsiteX1" fmla="*/ 1488123 w 3740860"/>
              <a:gd name="connsiteY1" fmla="*/ 0 h 1283230"/>
              <a:gd name="connsiteX2" fmla="*/ 2252737 w 3740860"/>
              <a:gd name="connsiteY2" fmla="*/ 0 h 1283230"/>
              <a:gd name="connsiteX3" fmla="*/ 3740860 w 3740860"/>
              <a:gd name="connsiteY3" fmla="*/ 1283230 h 1283230"/>
              <a:gd name="connsiteX4" fmla="*/ 0 w 3740860"/>
              <a:gd name="connsiteY4" fmla="*/ 1283230 h 1283230"/>
              <a:gd name="connsiteX0" fmla="*/ 0 w 2583269"/>
              <a:gd name="connsiteY0" fmla="*/ 1283230 h 1283230"/>
              <a:gd name="connsiteX1" fmla="*/ 1488123 w 2583269"/>
              <a:gd name="connsiteY1" fmla="*/ 0 h 1283230"/>
              <a:gd name="connsiteX2" fmla="*/ 2252737 w 2583269"/>
              <a:gd name="connsiteY2" fmla="*/ 0 h 1283230"/>
              <a:gd name="connsiteX3" fmla="*/ 2583269 w 2583269"/>
              <a:gd name="connsiteY3" fmla="*/ 1263775 h 1283230"/>
              <a:gd name="connsiteX4" fmla="*/ 0 w 2583269"/>
              <a:gd name="connsiteY4" fmla="*/ 1283230 h 1283230"/>
              <a:gd name="connsiteX0" fmla="*/ 0 w 2476267"/>
              <a:gd name="connsiteY0" fmla="*/ 1283230 h 1283230"/>
              <a:gd name="connsiteX1" fmla="*/ 1488123 w 2476267"/>
              <a:gd name="connsiteY1" fmla="*/ 0 h 1283230"/>
              <a:gd name="connsiteX2" fmla="*/ 2252737 w 2476267"/>
              <a:gd name="connsiteY2" fmla="*/ 0 h 1283230"/>
              <a:gd name="connsiteX3" fmla="*/ 2476267 w 2476267"/>
              <a:gd name="connsiteY3" fmla="*/ 1263775 h 1283230"/>
              <a:gd name="connsiteX4" fmla="*/ 0 w 2476267"/>
              <a:gd name="connsiteY4" fmla="*/ 1283230 h 1283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6267" h="1283230">
                <a:moveTo>
                  <a:pt x="0" y="1283230"/>
                </a:moveTo>
                <a:lnTo>
                  <a:pt x="1488123" y="0"/>
                </a:lnTo>
                <a:lnTo>
                  <a:pt x="2252737" y="0"/>
                </a:lnTo>
                <a:lnTo>
                  <a:pt x="2476267" y="1263775"/>
                </a:lnTo>
                <a:lnTo>
                  <a:pt x="0" y="1283230"/>
                </a:lnTo>
                <a:close/>
              </a:path>
            </a:pathLst>
          </a:custGeom>
          <a:gradFill flip="none" rotWithShape="1">
            <a:gsLst>
              <a:gs pos="0">
                <a:srgbClr val="B7D2FA">
                  <a:alpha val="0"/>
                </a:srgbClr>
              </a:gs>
              <a:gs pos="50000">
                <a:srgbClr val="B7D2FA">
                  <a:alpha val="50196"/>
                </a:srgbClr>
              </a:gs>
              <a:gs pos="100000">
                <a:srgbClr val="B7D2FA"/>
              </a:gs>
            </a:gsLst>
            <a:lin ang="16200000" scaled="0"/>
            <a:tileRect/>
          </a:gra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>
                <a:ea typeface="Lato" charset="0"/>
                <a:cs typeface="Calibri" panose="020F0502020204030204" pitchFamily="34" charset="0"/>
              </a:rPr>
              <a:t>Program’s View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6875" y="1362075"/>
            <a:ext cx="4572000" cy="4972050"/>
          </a:xfrm>
        </p:spPr>
        <p:txBody>
          <a:bodyPr/>
          <a:lstStyle/>
          <a:p>
            <a:r>
              <a:rPr lang="en-US" sz="2400" dirty="0">
                <a:cs typeface="Calibri" panose="020F0502020204030204" pitchFamily="34" charset="0"/>
              </a:rPr>
              <a:t>Instructions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Data movement</a:t>
            </a:r>
          </a:p>
          <a:p>
            <a:pPr lvl="2">
              <a:spcBef>
                <a:spcPts val="0"/>
              </a:spcBef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movz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movz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>
              <a:spcBef>
                <a:spcPts val="0"/>
              </a:spcBef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push, pop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Arithmetic</a:t>
            </a:r>
          </a:p>
          <a:p>
            <a:pPr lvl="2">
              <a:spcBef>
                <a:spcPts val="0"/>
              </a:spcBef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add, sub,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imul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Control flow</a:t>
            </a:r>
          </a:p>
          <a:p>
            <a:pPr lvl="2">
              <a:spcBef>
                <a:spcPts val="0"/>
              </a:spcBef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cmp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test</a:t>
            </a:r>
          </a:p>
          <a:p>
            <a:pPr lvl="2">
              <a:spcBef>
                <a:spcPts val="0"/>
              </a:spcBef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je,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jgt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...</a:t>
            </a:r>
          </a:p>
          <a:p>
            <a:pPr lvl="2">
              <a:spcBef>
                <a:spcPts val="0"/>
              </a:spcBef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call, ret</a:t>
            </a:r>
          </a:p>
          <a:p>
            <a:r>
              <a:rPr lang="en-US" sz="2400" dirty="0">
                <a:cs typeface="Calibri" panose="020F0502020204030204" pitchFamily="34" charset="0"/>
              </a:rPr>
              <a:t>Operand types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Literal: 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$8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Register: 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%al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Memory:  D(</a:t>
            </a:r>
            <a:r>
              <a:rPr lang="en-US" sz="2000" dirty="0" err="1">
                <a:cs typeface="Calibri" panose="020F0502020204030204" pitchFamily="34" charset="0"/>
              </a:rPr>
              <a:t>Rb,Ri,S</a:t>
            </a:r>
            <a:r>
              <a:rPr lang="en-US" sz="2000" dirty="0">
                <a:cs typeface="Calibri" panose="020F0502020204030204" pitchFamily="34" charset="0"/>
              </a:rPr>
              <a:t>) = </a:t>
            </a:r>
            <a:r>
              <a:rPr lang="en-US" sz="2000" dirty="0" err="1">
                <a:cs typeface="Calibri" panose="020F0502020204030204" pitchFamily="34" charset="0"/>
              </a:rPr>
              <a:t>D+Rb+Ri</a:t>
            </a:r>
            <a:r>
              <a:rPr lang="en-US" sz="2000" dirty="0">
                <a:cs typeface="Calibri" panose="020F0502020204030204" pitchFamily="34" charset="0"/>
              </a:rPr>
              <a:t>*S</a:t>
            </a:r>
          </a:p>
          <a:p>
            <a:pPr lvl="2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lea</a:t>
            </a:r>
            <a:r>
              <a:rPr lang="en-US" sz="1800" dirty="0">
                <a:cs typeface="Calibri" panose="020F0502020204030204" pitchFamily="34" charset="0"/>
              </a:rPr>
              <a:t>:  </a:t>
            </a:r>
            <a:r>
              <a:rPr lang="en-US" sz="1800" i="1" dirty="0">
                <a:cs typeface="Calibri" panose="020F0502020204030204" pitchFamily="34" charset="0"/>
              </a:rPr>
              <a:t>not a memory access!</a:t>
            </a:r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>
          <a:prstGeom prst="rect">
            <a:avLst/>
          </a:prstGeom>
        </p:spPr>
        <p:txBody>
          <a:bodyPr/>
          <a:lstStyle/>
          <a:p>
            <a:fld id="{7CBE8339-D2AD-46DC-A898-FD1E949067F0}" type="slidenum">
              <a:rPr lang="en-US" smtClean="0">
                <a:ea typeface="Lato" charset="0"/>
              </a:rPr>
              <a:pPr/>
              <a:t>11</a:t>
            </a:fld>
            <a:endParaRPr lang="en-US" dirty="0">
              <a:ea typeface="Lato" charset="0"/>
            </a:endParaRPr>
          </a:p>
        </p:txBody>
      </p:sp>
      <p:sp>
        <p:nvSpPr>
          <p:cNvPr id="147463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231837" y="1326585"/>
            <a:ext cx="1845948" cy="52395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Memory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3623039" y="1736226"/>
            <a:ext cx="5139758" cy="4827501"/>
            <a:chOff x="-218084" y="1052611"/>
            <a:chExt cx="8990609" cy="5500589"/>
          </a:xfrm>
        </p:grpSpPr>
        <p:sp>
          <p:nvSpPr>
            <p:cNvPr id="57" name="Rectangle 56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607636" y="5578957"/>
              <a:ext cx="3200400" cy="950912"/>
            </a:xfrm>
            <a:prstGeom prst="rect">
              <a:avLst/>
            </a:prstGeom>
            <a:solidFill>
              <a:srgbClr val="99CCFF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Instructions</a:t>
              </a:r>
            </a:p>
          </p:txBody>
        </p:sp>
        <p:sp>
          <p:nvSpPr>
            <p:cNvPr id="58" name="Rectangle 57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611790" y="4953000"/>
              <a:ext cx="3200400" cy="639762"/>
            </a:xfrm>
            <a:prstGeom prst="rect">
              <a:avLst/>
            </a:prstGeom>
            <a:solidFill>
              <a:srgbClr val="FFFF66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Literals</a:t>
              </a:r>
            </a:p>
          </p:txBody>
        </p:sp>
        <p:sp>
          <p:nvSpPr>
            <p:cNvPr id="59" name="Rectangle 58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609850" y="4046537"/>
              <a:ext cx="3200400" cy="906463"/>
            </a:xfrm>
            <a:prstGeom prst="rect">
              <a:avLst/>
            </a:prstGeom>
            <a:solidFill>
              <a:srgbClr val="94BD5E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Static Data</a:t>
              </a:r>
            </a:p>
          </p:txBody>
        </p:sp>
        <p:sp>
          <p:nvSpPr>
            <p:cNvPr id="60" name="Rectangle 59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609850" y="3132138"/>
              <a:ext cx="3200400" cy="906462"/>
            </a:xfrm>
            <a:prstGeom prst="rect">
              <a:avLst/>
            </a:prstGeom>
            <a:solidFill>
              <a:srgbClr val="DC2300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Dynamic Data</a:t>
              </a:r>
              <a:b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</a:b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(Heap)</a:t>
              </a:r>
            </a:p>
          </p:txBody>
        </p:sp>
        <p:sp>
          <p:nvSpPr>
            <p:cNvPr id="61" name="Rectangle 60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609850" y="2286000"/>
              <a:ext cx="3200400" cy="8382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61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2609850" y="1371600"/>
              <a:ext cx="3200400" cy="906463"/>
            </a:xfrm>
            <a:prstGeom prst="rect">
              <a:avLst/>
            </a:prstGeom>
            <a:solidFill>
              <a:srgbClr val="FF950E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63" name="Text Box 9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5998890" y="4920756"/>
              <a:ext cx="2179638" cy="301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58230" rIns="90000" bIns="45000"/>
            <a:lstStyle>
              <a:lvl1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Large </a:t>
              </a:r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constants </a:t>
              </a:r>
              <a:b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</a:br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(</a:t>
              </a:r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e.g., “example”)</a:t>
              </a:r>
            </a:p>
          </p:txBody>
        </p:sp>
        <p:sp>
          <p:nvSpPr>
            <p:cNvPr id="64" name="Text Box 10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6019800" y="4038600"/>
              <a:ext cx="2752725" cy="514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58230" rIns="90000" bIns="45000"/>
            <a:lstStyle>
              <a:lvl1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r>
                <a:rPr lang="en-US" sz="1400" b="0" i="1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static</a:t>
              </a:r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variables</a:t>
              </a:r>
            </a:p>
            <a:p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(global variables in C)</a:t>
              </a:r>
            </a:p>
          </p:txBody>
        </p:sp>
        <p:sp>
          <p:nvSpPr>
            <p:cNvPr id="65" name="Text Box 11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6019800" y="3276600"/>
              <a:ext cx="2286000" cy="533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58230" rIns="90000" bIns="45000"/>
            <a:lstStyle>
              <a:lvl1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variables allocated</a:t>
              </a:r>
              <a:b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</a:br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with </a:t>
              </a:r>
              <a:r>
                <a:rPr lang="en-US" sz="1400" b="0" i="1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new</a:t>
              </a:r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</a:t>
              </a:r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or </a:t>
              </a:r>
              <a:r>
                <a:rPr lang="en-US" sz="1400" b="0" i="1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malloc</a:t>
              </a:r>
              <a:endParaRPr lang="en-US" sz="1400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66" name="Text Box 12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6019800" y="1524000"/>
              <a:ext cx="1676400" cy="609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58230" rIns="90000" bIns="45000"/>
            <a:lstStyle>
              <a:lvl1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local variables;</a:t>
              </a:r>
              <a:b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</a:br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procedure context</a:t>
              </a:r>
            </a:p>
          </p:txBody>
        </p:sp>
        <p:sp>
          <p:nvSpPr>
            <p:cNvPr id="67" name="Text Box 13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1905000" y="6096000"/>
              <a:ext cx="306388" cy="3460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/>
            <a:lstStyle/>
            <a:p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8" name="Text Box 14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1704517" y="1052611"/>
              <a:ext cx="606426" cy="3460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/>
            <a:lstStyle/>
            <a:p>
              <a:r>
                <a:rPr lang="en-US" sz="16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2</a:t>
              </a:r>
              <a:r>
                <a:rPr lang="en-US" sz="1600" baseline="33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N</a:t>
              </a:r>
              <a:r>
                <a:rPr lang="en-US" sz="16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-1</a:t>
              </a:r>
            </a:p>
          </p:txBody>
        </p:sp>
        <p:sp>
          <p:nvSpPr>
            <p:cNvPr id="69" name="Line 15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2484778" y="1371600"/>
              <a:ext cx="0" cy="51816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70" name="Line 8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 rot="10800000" flipV="1">
              <a:off x="5257800" y="1904999"/>
              <a:ext cx="0" cy="6858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71" name="Line 8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rot="10800000">
              <a:off x="5257800" y="2895599"/>
              <a:ext cx="0" cy="5334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73" name="TextBox 72"/>
            <p:cNvSpPr txBox="1"/>
            <p:nvPr>
              <p:custDataLst>
                <p:tags r:id="rId19"/>
              </p:custDataLst>
            </p:nvPr>
          </p:nvSpPr>
          <p:spPr>
            <a:xfrm>
              <a:off x="203543" y="1393212"/>
              <a:ext cx="2288639" cy="3506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0" i="1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High addresses</a:t>
              </a:r>
              <a:endParaRPr lang="en-US" sz="1400" b="0" i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74" name="TextBox 73"/>
            <p:cNvSpPr txBox="1"/>
            <p:nvPr>
              <p:custDataLst>
                <p:tags r:id="rId20"/>
              </p:custDataLst>
            </p:nvPr>
          </p:nvSpPr>
          <p:spPr>
            <a:xfrm>
              <a:off x="-218084" y="6179179"/>
              <a:ext cx="2276566" cy="3506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0" i="1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Low addresses</a:t>
              </a:r>
              <a:endParaRPr lang="en-US" sz="1400" b="0" i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7730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rapezoid 2"/>
          <p:cNvSpPr/>
          <p:nvPr/>
        </p:nvSpPr>
        <p:spPr bwMode="auto">
          <a:xfrm rot="5400000" flipH="1">
            <a:off x="3191351" y="2356540"/>
            <a:ext cx="2626475" cy="1458734"/>
          </a:xfrm>
          <a:custGeom>
            <a:avLst/>
            <a:gdLst>
              <a:gd name="connsiteX0" fmla="*/ 0 w 3740860"/>
              <a:gd name="connsiteY0" fmla="*/ 1283230 h 1283230"/>
              <a:gd name="connsiteX1" fmla="*/ 1488123 w 3740860"/>
              <a:gd name="connsiteY1" fmla="*/ 0 h 1283230"/>
              <a:gd name="connsiteX2" fmla="*/ 2252737 w 3740860"/>
              <a:gd name="connsiteY2" fmla="*/ 0 h 1283230"/>
              <a:gd name="connsiteX3" fmla="*/ 3740860 w 3740860"/>
              <a:gd name="connsiteY3" fmla="*/ 1283230 h 1283230"/>
              <a:gd name="connsiteX4" fmla="*/ 0 w 3740860"/>
              <a:gd name="connsiteY4" fmla="*/ 1283230 h 1283230"/>
              <a:gd name="connsiteX0" fmla="*/ 0 w 2583269"/>
              <a:gd name="connsiteY0" fmla="*/ 1283230 h 1283230"/>
              <a:gd name="connsiteX1" fmla="*/ 1488123 w 2583269"/>
              <a:gd name="connsiteY1" fmla="*/ 0 h 1283230"/>
              <a:gd name="connsiteX2" fmla="*/ 2252737 w 2583269"/>
              <a:gd name="connsiteY2" fmla="*/ 0 h 1283230"/>
              <a:gd name="connsiteX3" fmla="*/ 2583269 w 2583269"/>
              <a:gd name="connsiteY3" fmla="*/ 1263775 h 1283230"/>
              <a:gd name="connsiteX4" fmla="*/ 0 w 2583269"/>
              <a:gd name="connsiteY4" fmla="*/ 1283230 h 1283230"/>
              <a:gd name="connsiteX0" fmla="*/ 0 w 2476267"/>
              <a:gd name="connsiteY0" fmla="*/ 1283230 h 1283230"/>
              <a:gd name="connsiteX1" fmla="*/ 1488123 w 2476267"/>
              <a:gd name="connsiteY1" fmla="*/ 0 h 1283230"/>
              <a:gd name="connsiteX2" fmla="*/ 2252737 w 2476267"/>
              <a:gd name="connsiteY2" fmla="*/ 0 h 1283230"/>
              <a:gd name="connsiteX3" fmla="*/ 2476267 w 2476267"/>
              <a:gd name="connsiteY3" fmla="*/ 1263775 h 1283230"/>
              <a:gd name="connsiteX4" fmla="*/ 0 w 2476267"/>
              <a:gd name="connsiteY4" fmla="*/ 1283230 h 1283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6267" h="1283230">
                <a:moveTo>
                  <a:pt x="0" y="1283230"/>
                </a:moveTo>
                <a:lnTo>
                  <a:pt x="1488123" y="0"/>
                </a:lnTo>
                <a:lnTo>
                  <a:pt x="2252737" y="0"/>
                </a:lnTo>
                <a:lnTo>
                  <a:pt x="2476267" y="1263775"/>
                </a:lnTo>
                <a:lnTo>
                  <a:pt x="0" y="1283230"/>
                </a:lnTo>
                <a:close/>
              </a:path>
            </a:pathLst>
          </a:custGeom>
          <a:gradFill flip="none" rotWithShape="1">
            <a:gsLst>
              <a:gs pos="0">
                <a:srgbClr val="EBB78C">
                  <a:alpha val="0"/>
                </a:srgbClr>
              </a:gs>
              <a:gs pos="50000">
                <a:srgbClr val="EBB78C">
                  <a:alpha val="50196"/>
                </a:srgbClr>
              </a:gs>
              <a:gs pos="100000">
                <a:srgbClr val="EBB78C"/>
              </a:gs>
            </a:gsLst>
            <a:lin ang="16200000" scaled="0"/>
            <a:tileRect/>
          </a:gra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>
                <a:ea typeface="Lato" charset="0"/>
                <a:cs typeface="Calibri" panose="020F0502020204030204" pitchFamily="34" charset="0"/>
              </a:rPr>
              <a:t>Program’s View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3192" y="1362456"/>
            <a:ext cx="4572000" cy="4974336"/>
          </a:xfrm>
        </p:spPr>
        <p:txBody>
          <a:bodyPr/>
          <a:lstStyle/>
          <a:p>
            <a:r>
              <a:rPr lang="en-US" sz="2400" dirty="0">
                <a:cs typeface="Calibri" panose="020F0502020204030204" pitchFamily="34" charset="0"/>
              </a:rPr>
              <a:t>Procedures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Essential abstraction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Recursion</a:t>
            </a:r>
            <a:r>
              <a:rPr lang="is-IS" sz="2000" dirty="0">
                <a:cs typeface="Calibri" panose="020F0502020204030204" pitchFamily="34" charset="0"/>
              </a:rPr>
              <a:t>…</a:t>
            </a:r>
            <a:endParaRPr lang="en-US" sz="2000" dirty="0">
              <a:cs typeface="Calibri" panose="020F0502020204030204" pitchFamily="34" charset="0"/>
            </a:endParaRPr>
          </a:p>
          <a:p>
            <a:r>
              <a:rPr lang="en-US" sz="2400" dirty="0">
                <a:cs typeface="Calibri" panose="020F0502020204030204" pitchFamily="34" charset="0"/>
              </a:rPr>
              <a:t>Stack discipline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Stack frame per call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Local variables</a:t>
            </a:r>
          </a:p>
          <a:p>
            <a:r>
              <a:rPr lang="en-US" sz="2400" dirty="0">
                <a:cs typeface="Calibri" panose="020F0502020204030204" pitchFamily="34" charset="0"/>
              </a:rPr>
              <a:t>Calling convention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How to pass arguments</a:t>
            </a:r>
          </a:p>
          <a:p>
            <a:pPr lvl="2"/>
            <a:r>
              <a:rPr lang="en-US" sz="1800" b="1" dirty="0">
                <a:cs typeface="Calibri" panose="020F0502020204030204" pitchFamily="34" charset="0"/>
              </a:rPr>
              <a:t>Di</a:t>
            </a:r>
            <a:r>
              <a:rPr lang="en-US" sz="1800" dirty="0">
                <a:cs typeface="Calibri" panose="020F0502020204030204" pitchFamily="34" charset="0"/>
              </a:rPr>
              <a:t>ane’s </a:t>
            </a:r>
            <a:r>
              <a:rPr lang="en-US" sz="1800" b="1" dirty="0">
                <a:cs typeface="Calibri" panose="020F0502020204030204" pitchFamily="34" charset="0"/>
              </a:rPr>
              <a:t>Si</a:t>
            </a:r>
            <a:r>
              <a:rPr lang="en-US" sz="1800" dirty="0">
                <a:cs typeface="Calibri" panose="020F0502020204030204" pitchFamily="34" charset="0"/>
              </a:rPr>
              <a:t>lk </a:t>
            </a:r>
            <a:r>
              <a:rPr lang="en-US" sz="1800" b="1" dirty="0">
                <a:cs typeface="Calibri" panose="020F0502020204030204" pitchFamily="34" charset="0"/>
              </a:rPr>
              <a:t>D</a:t>
            </a:r>
            <a:r>
              <a:rPr lang="en-US" sz="1800" dirty="0">
                <a:cs typeface="Calibri" panose="020F0502020204030204" pitchFamily="34" charset="0"/>
              </a:rPr>
              <a:t>ress </a:t>
            </a:r>
            <a:r>
              <a:rPr lang="en-US" sz="1800" b="1" dirty="0">
                <a:cs typeface="Calibri" panose="020F0502020204030204" pitchFamily="34" charset="0"/>
              </a:rPr>
              <a:t>C</a:t>
            </a:r>
            <a:r>
              <a:rPr lang="en-US" sz="1800" dirty="0">
                <a:cs typeface="Calibri" panose="020F0502020204030204" pitchFamily="34" charset="0"/>
              </a:rPr>
              <a:t>osts $</a:t>
            </a:r>
            <a:r>
              <a:rPr lang="en-US" sz="1800" b="1" dirty="0">
                <a:cs typeface="Calibri" panose="020F0502020204030204" pitchFamily="34" charset="0"/>
              </a:rPr>
              <a:t>89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How to return data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Return address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Caller-saved / </a:t>
            </a:r>
            <a:r>
              <a:rPr lang="en-US" sz="2000" dirty="0" err="1">
                <a:cs typeface="Calibri" panose="020F0502020204030204" pitchFamily="34" charset="0"/>
              </a:rPr>
              <a:t>callee</a:t>
            </a:r>
            <a:r>
              <a:rPr lang="en-US" sz="2000" dirty="0">
                <a:cs typeface="Calibri" panose="020F0502020204030204" pitchFamily="34" charset="0"/>
              </a:rPr>
              <a:t>-saved registers</a:t>
            </a:r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>
          <a:prstGeom prst="rect">
            <a:avLst/>
          </a:prstGeom>
        </p:spPr>
        <p:txBody>
          <a:bodyPr/>
          <a:lstStyle/>
          <a:p>
            <a:fld id="{7CBE8339-D2AD-46DC-A898-FD1E949067F0}" type="slidenum">
              <a:rPr lang="en-US" smtClean="0">
                <a:ea typeface="Lato" charset="0"/>
              </a:rPr>
              <a:pPr/>
              <a:t>12</a:t>
            </a:fld>
            <a:endParaRPr lang="en-US" dirty="0">
              <a:ea typeface="Lato" charset="0"/>
            </a:endParaRPr>
          </a:p>
        </p:txBody>
      </p:sp>
      <p:sp>
        <p:nvSpPr>
          <p:cNvPr id="147463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231837" y="1326585"/>
            <a:ext cx="1845948" cy="52395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Memory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3623039" y="1736227"/>
            <a:ext cx="5139758" cy="4827500"/>
            <a:chOff x="-218084" y="1052611"/>
            <a:chExt cx="8990609" cy="5500589"/>
          </a:xfrm>
        </p:grpSpPr>
        <p:sp>
          <p:nvSpPr>
            <p:cNvPr id="57" name="Rectangle 56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607636" y="5578957"/>
              <a:ext cx="3200400" cy="950912"/>
            </a:xfrm>
            <a:prstGeom prst="rect">
              <a:avLst/>
            </a:prstGeom>
            <a:solidFill>
              <a:srgbClr val="99CCFF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Instructions</a:t>
              </a:r>
            </a:p>
          </p:txBody>
        </p:sp>
        <p:sp>
          <p:nvSpPr>
            <p:cNvPr id="58" name="Rectangle 57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611790" y="4953000"/>
              <a:ext cx="3200400" cy="639762"/>
            </a:xfrm>
            <a:prstGeom prst="rect">
              <a:avLst/>
            </a:prstGeom>
            <a:solidFill>
              <a:srgbClr val="FFFF66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Literals</a:t>
              </a:r>
            </a:p>
          </p:txBody>
        </p:sp>
        <p:sp>
          <p:nvSpPr>
            <p:cNvPr id="59" name="Rectangle 58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609850" y="4046537"/>
              <a:ext cx="3200400" cy="906463"/>
            </a:xfrm>
            <a:prstGeom prst="rect">
              <a:avLst/>
            </a:prstGeom>
            <a:solidFill>
              <a:srgbClr val="94BD5E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Static Data</a:t>
              </a:r>
            </a:p>
          </p:txBody>
        </p:sp>
        <p:sp>
          <p:nvSpPr>
            <p:cNvPr id="60" name="Rectangle 59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609850" y="3132138"/>
              <a:ext cx="3200400" cy="906462"/>
            </a:xfrm>
            <a:prstGeom prst="rect">
              <a:avLst/>
            </a:prstGeom>
            <a:solidFill>
              <a:srgbClr val="DC2300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Dynamic Data</a:t>
              </a:r>
              <a:b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</a:b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(Heap)</a:t>
              </a:r>
            </a:p>
          </p:txBody>
        </p:sp>
        <p:sp>
          <p:nvSpPr>
            <p:cNvPr id="61" name="Rectangle 60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609850" y="2286000"/>
              <a:ext cx="3200400" cy="8382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61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2609850" y="1371600"/>
              <a:ext cx="3200400" cy="906463"/>
            </a:xfrm>
            <a:prstGeom prst="rect">
              <a:avLst/>
            </a:prstGeom>
            <a:solidFill>
              <a:srgbClr val="FF950E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63" name="Text Box 9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5998890" y="4920756"/>
              <a:ext cx="2179638" cy="301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58230" rIns="90000" bIns="45000"/>
            <a:lstStyle>
              <a:lvl1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Large </a:t>
              </a:r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constants </a:t>
              </a:r>
              <a:b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</a:br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(</a:t>
              </a:r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e.g., “example”)</a:t>
              </a:r>
            </a:p>
          </p:txBody>
        </p:sp>
        <p:sp>
          <p:nvSpPr>
            <p:cNvPr id="64" name="Text Box 10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6019800" y="4038600"/>
              <a:ext cx="2752725" cy="514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58230" rIns="90000" bIns="45000"/>
            <a:lstStyle>
              <a:lvl1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r>
                <a:rPr lang="en-US" sz="1400" b="0" i="1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static</a:t>
              </a:r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variables</a:t>
              </a:r>
            </a:p>
            <a:p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(global variables in C)</a:t>
              </a:r>
            </a:p>
          </p:txBody>
        </p:sp>
        <p:sp>
          <p:nvSpPr>
            <p:cNvPr id="65" name="Text Box 11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6019800" y="3276600"/>
              <a:ext cx="2286000" cy="533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58230" rIns="90000" bIns="45000"/>
            <a:lstStyle>
              <a:lvl1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variables allocated</a:t>
              </a:r>
              <a:b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</a:br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with </a:t>
              </a:r>
              <a:r>
                <a:rPr lang="en-US" sz="1400" b="0" i="1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new</a:t>
              </a:r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</a:t>
              </a:r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or </a:t>
              </a:r>
              <a:r>
                <a:rPr lang="en-US" sz="1400" b="0" i="1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malloc</a:t>
              </a:r>
              <a:endParaRPr lang="en-US" sz="1400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66" name="Text Box 12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6019800" y="1524000"/>
              <a:ext cx="1676400" cy="609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58230" rIns="90000" bIns="45000"/>
            <a:lstStyle>
              <a:lvl1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local variables;</a:t>
              </a:r>
              <a:b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</a:br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procedure context</a:t>
              </a:r>
            </a:p>
          </p:txBody>
        </p:sp>
        <p:sp>
          <p:nvSpPr>
            <p:cNvPr id="67" name="Text Box 13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1905000" y="6096000"/>
              <a:ext cx="306388" cy="3460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/>
            <a:lstStyle/>
            <a:p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8" name="Text Box 14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1704517" y="1052611"/>
              <a:ext cx="606426" cy="3460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/>
            <a:lstStyle/>
            <a:p>
              <a:r>
                <a:rPr lang="en-US" sz="16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2</a:t>
              </a:r>
              <a:r>
                <a:rPr lang="en-US" sz="1600" baseline="33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N</a:t>
              </a:r>
              <a:r>
                <a:rPr lang="en-US" sz="16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-1</a:t>
              </a:r>
            </a:p>
          </p:txBody>
        </p:sp>
        <p:sp>
          <p:nvSpPr>
            <p:cNvPr id="69" name="Line 15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2484778" y="1371600"/>
              <a:ext cx="0" cy="51816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70" name="Line 8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 rot="10800000" flipV="1">
              <a:off x="5257800" y="1904999"/>
              <a:ext cx="0" cy="6858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71" name="Line 8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rot="10800000">
              <a:off x="5257800" y="2895599"/>
              <a:ext cx="0" cy="5334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73" name="TextBox 72"/>
            <p:cNvSpPr txBox="1"/>
            <p:nvPr>
              <p:custDataLst>
                <p:tags r:id="rId19"/>
              </p:custDataLst>
            </p:nvPr>
          </p:nvSpPr>
          <p:spPr>
            <a:xfrm>
              <a:off x="203543" y="1393212"/>
              <a:ext cx="2288639" cy="3506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0" i="1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High addresses</a:t>
              </a:r>
              <a:endParaRPr lang="en-US" sz="1400" b="0" i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74" name="TextBox 73"/>
            <p:cNvSpPr txBox="1"/>
            <p:nvPr>
              <p:custDataLst>
                <p:tags r:id="rId20"/>
              </p:custDataLst>
            </p:nvPr>
          </p:nvSpPr>
          <p:spPr>
            <a:xfrm>
              <a:off x="-218084" y="6179179"/>
              <a:ext cx="2276566" cy="3506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0" i="1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Low addresses</a:t>
              </a:r>
              <a:endParaRPr lang="en-US" sz="1400" b="0" i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5566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rapezoid 2"/>
          <p:cNvSpPr/>
          <p:nvPr/>
        </p:nvSpPr>
        <p:spPr bwMode="auto">
          <a:xfrm rot="5400000">
            <a:off x="2665815" y="2963017"/>
            <a:ext cx="3703690" cy="1458734"/>
          </a:xfrm>
          <a:custGeom>
            <a:avLst/>
            <a:gdLst>
              <a:gd name="connsiteX0" fmla="*/ 0 w 3740860"/>
              <a:gd name="connsiteY0" fmla="*/ 1283230 h 1283230"/>
              <a:gd name="connsiteX1" fmla="*/ 1488123 w 3740860"/>
              <a:gd name="connsiteY1" fmla="*/ 0 h 1283230"/>
              <a:gd name="connsiteX2" fmla="*/ 2252737 w 3740860"/>
              <a:gd name="connsiteY2" fmla="*/ 0 h 1283230"/>
              <a:gd name="connsiteX3" fmla="*/ 3740860 w 3740860"/>
              <a:gd name="connsiteY3" fmla="*/ 1283230 h 1283230"/>
              <a:gd name="connsiteX4" fmla="*/ 0 w 3740860"/>
              <a:gd name="connsiteY4" fmla="*/ 1283230 h 1283230"/>
              <a:gd name="connsiteX0" fmla="*/ 0 w 2583269"/>
              <a:gd name="connsiteY0" fmla="*/ 1283230 h 1283230"/>
              <a:gd name="connsiteX1" fmla="*/ 1488123 w 2583269"/>
              <a:gd name="connsiteY1" fmla="*/ 0 h 1283230"/>
              <a:gd name="connsiteX2" fmla="*/ 2252737 w 2583269"/>
              <a:gd name="connsiteY2" fmla="*/ 0 h 1283230"/>
              <a:gd name="connsiteX3" fmla="*/ 2583269 w 2583269"/>
              <a:gd name="connsiteY3" fmla="*/ 1263775 h 1283230"/>
              <a:gd name="connsiteX4" fmla="*/ 0 w 2583269"/>
              <a:gd name="connsiteY4" fmla="*/ 1283230 h 1283230"/>
              <a:gd name="connsiteX0" fmla="*/ 0 w 2476267"/>
              <a:gd name="connsiteY0" fmla="*/ 1283230 h 1283230"/>
              <a:gd name="connsiteX1" fmla="*/ 1488123 w 2476267"/>
              <a:gd name="connsiteY1" fmla="*/ 0 h 1283230"/>
              <a:gd name="connsiteX2" fmla="*/ 2252737 w 2476267"/>
              <a:gd name="connsiteY2" fmla="*/ 0 h 1283230"/>
              <a:gd name="connsiteX3" fmla="*/ 2476267 w 2476267"/>
              <a:gd name="connsiteY3" fmla="*/ 1263775 h 1283230"/>
              <a:gd name="connsiteX4" fmla="*/ 0 w 2476267"/>
              <a:gd name="connsiteY4" fmla="*/ 1283230 h 1283230"/>
              <a:gd name="connsiteX0" fmla="*/ 0 w 3288050"/>
              <a:gd name="connsiteY0" fmla="*/ 1283230 h 1283230"/>
              <a:gd name="connsiteX1" fmla="*/ 1488123 w 3288050"/>
              <a:gd name="connsiteY1" fmla="*/ 0 h 1283230"/>
              <a:gd name="connsiteX2" fmla="*/ 2252737 w 3288050"/>
              <a:gd name="connsiteY2" fmla="*/ 0 h 1283230"/>
              <a:gd name="connsiteX3" fmla="*/ 3288050 w 3288050"/>
              <a:gd name="connsiteY3" fmla="*/ 1255218 h 1283230"/>
              <a:gd name="connsiteX4" fmla="*/ 0 w 3288050"/>
              <a:gd name="connsiteY4" fmla="*/ 1283230 h 1283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88050" h="1283230">
                <a:moveTo>
                  <a:pt x="0" y="1283230"/>
                </a:moveTo>
                <a:lnTo>
                  <a:pt x="1488123" y="0"/>
                </a:lnTo>
                <a:lnTo>
                  <a:pt x="2252737" y="0"/>
                </a:lnTo>
                <a:lnTo>
                  <a:pt x="3288050" y="1255218"/>
                </a:lnTo>
                <a:lnTo>
                  <a:pt x="0" y="1283230"/>
                </a:lnTo>
                <a:close/>
              </a:path>
            </a:pathLst>
          </a:custGeom>
          <a:gradFill flip="none" rotWithShape="1">
            <a:gsLst>
              <a:gs pos="0">
                <a:srgbClr val="D97D83">
                  <a:alpha val="0"/>
                </a:srgbClr>
              </a:gs>
              <a:gs pos="50000">
                <a:srgbClr val="D97D83">
                  <a:alpha val="50196"/>
                </a:srgbClr>
              </a:gs>
              <a:gs pos="100000">
                <a:srgbClr val="D97D83"/>
              </a:gs>
            </a:gsLst>
            <a:lin ang="16200000" scaled="0"/>
            <a:tileRect/>
          </a:gra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>
                <a:ea typeface="Lato" charset="0"/>
                <a:cs typeface="Calibri" panose="020F0502020204030204" pitchFamily="34" charset="0"/>
              </a:rPr>
              <a:t>Program’s View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3192" y="1362456"/>
            <a:ext cx="4572000" cy="4974336"/>
          </a:xfrm>
        </p:spPr>
        <p:txBody>
          <a:bodyPr/>
          <a:lstStyle/>
          <a:p>
            <a:r>
              <a:rPr lang="en-US" sz="2400" dirty="0">
                <a:cs typeface="Calibri" panose="020F0502020204030204" pitchFamily="34" charset="0"/>
              </a:rPr>
              <a:t>Heap data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Variable size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Variable lifetime</a:t>
            </a:r>
          </a:p>
          <a:p>
            <a:r>
              <a:rPr lang="en-US" sz="2400" dirty="0">
                <a:cs typeface="Calibri" panose="020F0502020204030204" pitchFamily="34" charset="0"/>
              </a:rPr>
              <a:t>Allocator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Balance </a:t>
            </a:r>
            <a:r>
              <a:rPr lang="en-US" sz="2000" i="1" dirty="0">
                <a:cs typeface="Calibri" panose="020F0502020204030204" pitchFamily="34" charset="0"/>
              </a:rPr>
              <a:t>throughput</a:t>
            </a:r>
            <a:r>
              <a:rPr lang="en-US" sz="2000" dirty="0">
                <a:cs typeface="Calibri" panose="020F0502020204030204" pitchFamily="34" charset="0"/>
              </a:rPr>
              <a:t> and </a:t>
            </a:r>
            <a:r>
              <a:rPr lang="en-US" sz="2000" i="1" dirty="0">
                <a:cs typeface="Calibri" panose="020F0502020204030204" pitchFamily="34" charset="0"/>
              </a:rPr>
              <a:t>memory utilization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Data structures to keep track of free blocks</a:t>
            </a:r>
          </a:p>
          <a:p>
            <a:r>
              <a:rPr lang="en-US" sz="2400" dirty="0">
                <a:cs typeface="Calibri" panose="020F0502020204030204" pitchFamily="34" charset="0"/>
              </a:rPr>
              <a:t>Garbage collection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Must always free memory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Garbage collectors help by finding anything </a:t>
            </a:r>
            <a:r>
              <a:rPr lang="en-US" sz="2000" i="1" dirty="0">
                <a:cs typeface="Calibri" panose="020F0502020204030204" pitchFamily="34" charset="0"/>
              </a:rPr>
              <a:t>reachable</a:t>
            </a:r>
            <a:endParaRPr lang="en-US" sz="2000" dirty="0">
              <a:cs typeface="Calibri" panose="020F0502020204030204" pitchFamily="34" charset="0"/>
            </a:endParaRP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Failing to free results in</a:t>
            </a:r>
            <a:br>
              <a:rPr lang="en-US" sz="2000" dirty="0">
                <a:cs typeface="Calibri" panose="020F0502020204030204" pitchFamily="34" charset="0"/>
              </a:rPr>
            </a:br>
            <a:r>
              <a:rPr lang="en-US" sz="2000" i="1" dirty="0">
                <a:cs typeface="Calibri" panose="020F0502020204030204" pitchFamily="34" charset="0"/>
              </a:rPr>
              <a:t>memory leaks</a:t>
            </a:r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>
          <a:prstGeom prst="rect">
            <a:avLst/>
          </a:prstGeom>
        </p:spPr>
        <p:txBody>
          <a:bodyPr/>
          <a:lstStyle/>
          <a:p>
            <a:fld id="{7CBE8339-D2AD-46DC-A898-FD1E949067F0}" type="slidenum">
              <a:rPr lang="en-US" smtClean="0">
                <a:ea typeface="Lato" charset="0"/>
              </a:rPr>
              <a:pPr/>
              <a:t>13</a:t>
            </a:fld>
            <a:endParaRPr lang="en-US" dirty="0">
              <a:ea typeface="Lato" charset="0"/>
            </a:endParaRPr>
          </a:p>
        </p:txBody>
      </p:sp>
      <p:sp>
        <p:nvSpPr>
          <p:cNvPr id="147463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231837" y="1326585"/>
            <a:ext cx="1845948" cy="52395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Memory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3623039" y="1736227"/>
            <a:ext cx="5139758" cy="4827500"/>
            <a:chOff x="-218084" y="1052611"/>
            <a:chExt cx="8990609" cy="5500589"/>
          </a:xfrm>
        </p:grpSpPr>
        <p:sp>
          <p:nvSpPr>
            <p:cNvPr id="57" name="Rectangle 56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607636" y="5578957"/>
              <a:ext cx="3200400" cy="950912"/>
            </a:xfrm>
            <a:prstGeom prst="rect">
              <a:avLst/>
            </a:prstGeom>
            <a:solidFill>
              <a:srgbClr val="99CCFF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Instructions</a:t>
              </a:r>
            </a:p>
          </p:txBody>
        </p:sp>
        <p:sp>
          <p:nvSpPr>
            <p:cNvPr id="58" name="Rectangle 57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611790" y="4953000"/>
              <a:ext cx="3200400" cy="639762"/>
            </a:xfrm>
            <a:prstGeom prst="rect">
              <a:avLst/>
            </a:prstGeom>
            <a:solidFill>
              <a:srgbClr val="FFFF66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Literals</a:t>
              </a:r>
            </a:p>
          </p:txBody>
        </p:sp>
        <p:sp>
          <p:nvSpPr>
            <p:cNvPr id="59" name="Rectangle 58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609850" y="4046537"/>
              <a:ext cx="3200400" cy="906463"/>
            </a:xfrm>
            <a:prstGeom prst="rect">
              <a:avLst/>
            </a:prstGeom>
            <a:solidFill>
              <a:srgbClr val="94BD5E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Static Data</a:t>
              </a:r>
            </a:p>
          </p:txBody>
        </p:sp>
        <p:sp>
          <p:nvSpPr>
            <p:cNvPr id="60" name="Rectangle 59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609850" y="3132138"/>
              <a:ext cx="3200400" cy="906462"/>
            </a:xfrm>
            <a:prstGeom prst="rect">
              <a:avLst/>
            </a:prstGeom>
            <a:solidFill>
              <a:srgbClr val="DC2300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Dynamic Data</a:t>
              </a:r>
              <a:b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</a:b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(Heap)</a:t>
              </a:r>
            </a:p>
          </p:txBody>
        </p:sp>
        <p:sp>
          <p:nvSpPr>
            <p:cNvPr id="61" name="Rectangle 60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609850" y="2286000"/>
              <a:ext cx="3200400" cy="8382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61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2609850" y="1371600"/>
              <a:ext cx="3200400" cy="906463"/>
            </a:xfrm>
            <a:prstGeom prst="rect">
              <a:avLst/>
            </a:prstGeom>
            <a:solidFill>
              <a:srgbClr val="FF950E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63" name="Text Box 9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5998890" y="4920756"/>
              <a:ext cx="2179638" cy="301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58230" rIns="90000" bIns="45000"/>
            <a:lstStyle>
              <a:lvl1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Large </a:t>
              </a:r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constants </a:t>
              </a:r>
              <a:b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</a:br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(</a:t>
              </a:r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e.g., “example”)</a:t>
              </a:r>
            </a:p>
          </p:txBody>
        </p:sp>
        <p:sp>
          <p:nvSpPr>
            <p:cNvPr id="64" name="Text Box 10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6019800" y="4038600"/>
              <a:ext cx="2752725" cy="514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58230" rIns="90000" bIns="45000"/>
            <a:lstStyle>
              <a:lvl1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r>
                <a:rPr lang="en-US" sz="1400" b="0" i="1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static</a:t>
              </a:r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variables</a:t>
              </a:r>
            </a:p>
            <a:p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(global variables in C)</a:t>
              </a:r>
            </a:p>
          </p:txBody>
        </p:sp>
        <p:sp>
          <p:nvSpPr>
            <p:cNvPr id="65" name="Text Box 11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6019800" y="3276600"/>
              <a:ext cx="2286000" cy="533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58230" rIns="90000" bIns="45000"/>
            <a:lstStyle>
              <a:lvl1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variables allocated</a:t>
              </a:r>
              <a:b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</a:br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with </a:t>
              </a:r>
              <a:r>
                <a:rPr lang="en-US" sz="1400" b="0" i="1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new</a:t>
              </a:r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</a:t>
              </a:r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or </a:t>
              </a:r>
              <a:r>
                <a:rPr lang="en-US" sz="1400" b="0" i="1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malloc</a:t>
              </a:r>
              <a:endParaRPr lang="en-US" sz="1400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66" name="Text Box 12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6019800" y="1524000"/>
              <a:ext cx="1676400" cy="609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58230" rIns="90000" bIns="45000"/>
            <a:lstStyle>
              <a:lvl1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local variables;</a:t>
              </a:r>
              <a:b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</a:br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procedure context</a:t>
              </a:r>
            </a:p>
          </p:txBody>
        </p:sp>
        <p:sp>
          <p:nvSpPr>
            <p:cNvPr id="67" name="Text Box 13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1905000" y="6096000"/>
              <a:ext cx="306388" cy="3460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/>
            <a:lstStyle/>
            <a:p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68" name="Text Box 14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1704517" y="1052611"/>
              <a:ext cx="606426" cy="3460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/>
            <a:lstStyle/>
            <a:p>
              <a:r>
                <a:rPr lang="en-US" sz="16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2</a:t>
              </a:r>
              <a:r>
                <a:rPr lang="en-US" sz="1600" baseline="33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N</a:t>
              </a:r>
              <a:r>
                <a:rPr lang="en-US" sz="16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-1</a:t>
              </a:r>
            </a:p>
          </p:txBody>
        </p:sp>
        <p:sp>
          <p:nvSpPr>
            <p:cNvPr id="69" name="Line 15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2484778" y="1371600"/>
              <a:ext cx="0" cy="51816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70" name="Line 8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 rot="10800000" flipV="1">
              <a:off x="5257800" y="1904999"/>
              <a:ext cx="0" cy="6858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71" name="Line 8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rot="10800000">
              <a:off x="5257800" y="2895599"/>
              <a:ext cx="0" cy="5334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73" name="TextBox 72"/>
            <p:cNvSpPr txBox="1"/>
            <p:nvPr>
              <p:custDataLst>
                <p:tags r:id="rId19"/>
              </p:custDataLst>
            </p:nvPr>
          </p:nvSpPr>
          <p:spPr>
            <a:xfrm>
              <a:off x="203543" y="1393212"/>
              <a:ext cx="2288639" cy="3506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0" i="1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High addresses</a:t>
              </a:r>
              <a:endParaRPr lang="en-US" sz="1400" b="0" i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74" name="TextBox 73"/>
            <p:cNvSpPr txBox="1"/>
            <p:nvPr>
              <p:custDataLst>
                <p:tags r:id="rId20"/>
              </p:custDataLst>
            </p:nvPr>
          </p:nvSpPr>
          <p:spPr>
            <a:xfrm>
              <a:off x="-218084" y="6179179"/>
              <a:ext cx="2276566" cy="3506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0" i="1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Low addresses</a:t>
              </a:r>
              <a:endParaRPr lang="en-US" sz="1400" b="0" i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3400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r>
              <a:rPr lang="en-US" dirty="0">
                <a:cs typeface="Calibri" panose="020F0502020204030204" pitchFamily="34" charset="0"/>
              </a:rPr>
              <a:t>But remember</a:t>
            </a:r>
            <a:r>
              <a:rPr lang="is-IS" dirty="0">
                <a:cs typeface="Calibri" panose="020F0502020204030204" pitchFamily="34" charset="0"/>
              </a:rPr>
              <a:t>… it’s all an </a:t>
            </a:r>
            <a:r>
              <a:rPr lang="is-IS" i="1" dirty="0">
                <a:cs typeface="Calibri" panose="020F0502020204030204" pitchFamily="34" charset="0"/>
              </a:rPr>
              <a:t>illusion</a:t>
            </a:r>
            <a:r>
              <a:rPr lang="is-IS" dirty="0">
                <a:cs typeface="Calibri" panose="020F0502020204030204" pitchFamily="34" charset="0"/>
              </a:rPr>
              <a:t>! </a:t>
            </a:r>
            <a:r>
              <a:rPr lang="en-US" dirty="0">
                <a:cs typeface="Calibri" panose="020F0502020204030204" pitchFamily="34" charset="0"/>
              </a:rPr>
              <a:t>😮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3192" y="3657600"/>
            <a:ext cx="4572000" cy="2743200"/>
          </a:xfrm>
        </p:spPr>
        <p:txBody>
          <a:bodyPr/>
          <a:lstStyle/>
          <a:p>
            <a:r>
              <a:rPr lang="en-US" sz="2400" dirty="0">
                <a:cs typeface="Calibri" panose="020F0502020204030204" pitchFamily="34" charset="0"/>
              </a:rPr>
              <a:t>Context switches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Don’t really have CPU to yourself</a:t>
            </a:r>
          </a:p>
          <a:p>
            <a:r>
              <a:rPr lang="en-US" sz="2400" dirty="0">
                <a:cs typeface="Calibri" panose="020F0502020204030204" pitchFamily="34" charset="0"/>
              </a:rPr>
              <a:t>Virtual Memory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Don’t really have 2</a:t>
            </a:r>
            <a:r>
              <a:rPr lang="en-US" sz="2000" baseline="30000" dirty="0">
                <a:cs typeface="Calibri" panose="020F0502020204030204" pitchFamily="34" charset="0"/>
              </a:rPr>
              <a:t>64</a:t>
            </a:r>
            <a:r>
              <a:rPr lang="en-US" sz="2000" dirty="0">
                <a:cs typeface="Calibri" panose="020F0502020204030204" pitchFamily="34" charset="0"/>
              </a:rPr>
              <a:t> bytes of memory all to yourself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Allows for </a:t>
            </a:r>
            <a:r>
              <a:rPr lang="en-US" sz="2000" i="1" dirty="0">
                <a:cs typeface="Calibri" panose="020F0502020204030204" pitchFamily="34" charset="0"/>
              </a:rPr>
              <a:t>indirection </a:t>
            </a:r>
            <a:r>
              <a:rPr lang="en-US" sz="2000" dirty="0">
                <a:cs typeface="Calibri" panose="020F0502020204030204" pitchFamily="34" charset="0"/>
              </a:rPr>
              <a:t>(remap physical pages, sharing</a:t>
            </a:r>
            <a:r>
              <a:rPr lang="is-IS" sz="2000" dirty="0">
                <a:cs typeface="Calibri" panose="020F0502020204030204" pitchFamily="34" charset="0"/>
              </a:rPr>
              <a:t>…</a:t>
            </a:r>
            <a:r>
              <a:rPr lang="en-US" sz="2000" dirty="0">
                <a:cs typeface="Calibri" panose="020F0502020204030204" pitchFamily="34" charset="0"/>
              </a:rPr>
              <a:t>)</a:t>
            </a:r>
            <a:endParaRPr lang="en-US" sz="2000" i="1" dirty="0">
              <a:cs typeface="Calibri" panose="020F0502020204030204" pitchFamily="34" charset="0"/>
            </a:endParaRPr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>
          <a:prstGeom prst="rect">
            <a:avLst/>
          </a:prstGeom>
        </p:spPr>
        <p:txBody>
          <a:bodyPr/>
          <a:lstStyle/>
          <a:p>
            <a:fld id="{7CBE8339-D2AD-46DC-A898-FD1E949067F0}" type="slidenum">
              <a:rPr lang="en-US" smtClean="0">
                <a:ea typeface="Lato" charset="0"/>
              </a:rPr>
              <a:pPr/>
              <a:t>14</a:t>
            </a:fld>
            <a:endParaRPr lang="en-US" dirty="0">
              <a:ea typeface="Lato" charset="0"/>
            </a:endParaRPr>
          </a:p>
        </p:txBody>
      </p:sp>
      <p:sp>
        <p:nvSpPr>
          <p:cNvPr id="27" name="Rectangle 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02599" y="1177248"/>
            <a:ext cx="3200400" cy="2209800"/>
          </a:xfrm>
          <a:prstGeom prst="rect">
            <a:avLst/>
          </a:prstGeom>
          <a:solidFill>
            <a:srgbClr val="E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30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953314" y="1863048"/>
            <a:ext cx="692285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0" rIns="0" anchor="ctr"/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%rip</a:t>
            </a:r>
            <a:endParaRPr lang="en-US" sz="2000" b="0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</p:txBody>
      </p:sp>
      <p:sp>
        <p:nvSpPr>
          <p:cNvPr id="31" name="Rectangl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797999" y="1558248"/>
            <a:ext cx="13716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32" name="Rectangle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231837" y="1326585"/>
            <a:ext cx="1845948" cy="52395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33" name="Rectangle 16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797999" y="2472648"/>
            <a:ext cx="13716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Condition</a:t>
            </a:r>
          </a:p>
          <a:p>
            <a:pPr algn="ctr"/>
            <a:r>
              <a:rPr lang="en-US" sz="2000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Codes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3623039" y="1736227"/>
            <a:ext cx="5139758" cy="4827500"/>
            <a:chOff x="-218084" y="1052611"/>
            <a:chExt cx="8990609" cy="5500589"/>
          </a:xfrm>
        </p:grpSpPr>
        <p:sp>
          <p:nvSpPr>
            <p:cNvPr id="35" name="Rectangle 34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2607636" y="5578957"/>
              <a:ext cx="3200400" cy="950912"/>
            </a:xfrm>
            <a:prstGeom prst="rect">
              <a:avLst/>
            </a:prstGeom>
            <a:solidFill>
              <a:srgbClr val="99CCFF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Instructions</a:t>
              </a:r>
            </a:p>
          </p:txBody>
        </p:sp>
        <p:sp>
          <p:nvSpPr>
            <p:cNvPr id="36" name="Rectangle 35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2611790" y="4953000"/>
              <a:ext cx="3200400" cy="639762"/>
            </a:xfrm>
            <a:prstGeom prst="rect">
              <a:avLst/>
            </a:prstGeom>
            <a:solidFill>
              <a:srgbClr val="FFFF66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Literals</a:t>
              </a:r>
            </a:p>
          </p:txBody>
        </p:sp>
        <p:sp>
          <p:nvSpPr>
            <p:cNvPr id="37" name="Rectangle 36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2609850" y="4046537"/>
              <a:ext cx="3200400" cy="906463"/>
            </a:xfrm>
            <a:prstGeom prst="rect">
              <a:avLst/>
            </a:prstGeom>
            <a:solidFill>
              <a:srgbClr val="94BD5E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Static Data</a:t>
              </a:r>
            </a:p>
          </p:txBody>
        </p:sp>
        <p:sp>
          <p:nvSpPr>
            <p:cNvPr id="38" name="Rectangle 37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2609850" y="3132138"/>
              <a:ext cx="3200400" cy="906462"/>
            </a:xfrm>
            <a:prstGeom prst="rect">
              <a:avLst/>
            </a:prstGeom>
            <a:solidFill>
              <a:srgbClr val="DC2300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Dynamic Data</a:t>
              </a:r>
              <a:b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</a:b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(Heap)</a:t>
              </a:r>
            </a:p>
          </p:txBody>
        </p:sp>
        <p:sp>
          <p:nvSpPr>
            <p:cNvPr id="39" name="Rectangle 38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2609850" y="2286000"/>
              <a:ext cx="3200400" cy="8382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40" name="Rectangle 39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609850" y="1371600"/>
              <a:ext cx="3200400" cy="906463"/>
            </a:xfrm>
            <a:prstGeom prst="rect">
              <a:avLst/>
            </a:prstGeom>
            <a:solidFill>
              <a:srgbClr val="FF950E">
                <a:alpha val="5000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 anchor="ctr"/>
            <a:lstStyle/>
            <a:p>
              <a:pPr algn="ctr"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41" name="Text Box 9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998890" y="4920756"/>
              <a:ext cx="2179638" cy="301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58230" rIns="90000" bIns="45000"/>
            <a:lstStyle>
              <a:lvl1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Large </a:t>
              </a:r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constants </a:t>
              </a:r>
              <a:b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</a:br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(</a:t>
              </a:r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e.g., “example”)</a:t>
              </a:r>
            </a:p>
          </p:txBody>
        </p:sp>
        <p:sp>
          <p:nvSpPr>
            <p:cNvPr id="42" name="Text Box 10"/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6019800" y="4038600"/>
              <a:ext cx="2752725" cy="514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58230" rIns="90000" bIns="45000"/>
            <a:lstStyle>
              <a:lvl1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  <a:tab pos="21717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r>
                <a:rPr lang="en-US" sz="1400" b="0" i="1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static</a:t>
              </a:r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variables</a:t>
              </a:r>
            </a:p>
            <a:p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(global variables in C)</a:t>
              </a:r>
            </a:p>
          </p:txBody>
        </p:sp>
        <p:sp>
          <p:nvSpPr>
            <p:cNvPr id="43" name="Text Box 11"/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019800" y="3276600"/>
              <a:ext cx="2286000" cy="533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58230" rIns="90000" bIns="45000"/>
            <a:lstStyle>
              <a:lvl1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  <a:tab pos="14478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variables allocated</a:t>
              </a:r>
              <a:b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</a:br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with </a:t>
              </a:r>
              <a:r>
                <a:rPr lang="en-US" sz="1400" b="0" i="1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new</a:t>
              </a:r>
              <a:r>
                <a:rPr lang="en-US" sz="1400" b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 </a:t>
              </a:r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or </a:t>
              </a:r>
              <a:r>
                <a:rPr lang="en-US" sz="1400" b="0" i="1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malloc</a:t>
              </a:r>
              <a:endParaRPr lang="en-US" sz="1400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44" name="Text Box 12"/>
            <p:cNvSpPr txBox="1"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019800" y="1524000"/>
              <a:ext cx="1676400" cy="609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58230" rIns="90000" bIns="45000"/>
            <a:lstStyle>
              <a:lvl1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5146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9718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4290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886200" indent="-22860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tabLst>
                  <a:tab pos="723900" algn="l"/>
                </a:tabLst>
                <a:defRPr>
                  <a:solidFill>
                    <a:srgbClr val="000000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local variables;</a:t>
              </a:r>
              <a:b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</a:br>
              <a:r>
                <a:rPr lang="en-US" sz="1400" b="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procedure context</a:t>
              </a:r>
            </a:p>
          </p:txBody>
        </p:sp>
        <p:sp>
          <p:nvSpPr>
            <p:cNvPr id="45" name="Text Box 13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1905000" y="6096000"/>
              <a:ext cx="306388" cy="3460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/>
            <a:lstStyle/>
            <a:p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46" name="Text Box 14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1704517" y="1052611"/>
              <a:ext cx="606426" cy="3460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0000" tIns="60876" rIns="90000" bIns="45000"/>
            <a:lstStyle/>
            <a:p>
              <a:r>
                <a:rPr lang="en-US" sz="16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2</a:t>
              </a:r>
              <a:r>
                <a:rPr lang="en-US" sz="1600" baseline="330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N</a:t>
              </a:r>
              <a:r>
                <a:rPr lang="en-US" sz="1600" dirty="0">
                  <a:solidFill>
                    <a:srgbClr val="000000"/>
                  </a:solidFill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-1</a:t>
              </a:r>
            </a:p>
          </p:txBody>
        </p:sp>
        <p:sp>
          <p:nvSpPr>
            <p:cNvPr id="47" name="Line 15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2484778" y="1371600"/>
              <a:ext cx="0" cy="51816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48" name="Line 8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 rot="10800000" flipV="1">
              <a:off x="5257800" y="1904999"/>
              <a:ext cx="0" cy="6858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49" name="Line 8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 rot="10800000">
              <a:off x="5257800" y="2895599"/>
              <a:ext cx="0" cy="5334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50" name="TextBox 49"/>
            <p:cNvSpPr txBox="1"/>
            <p:nvPr>
              <p:custDataLst>
                <p:tags r:id="rId24"/>
              </p:custDataLst>
            </p:nvPr>
          </p:nvSpPr>
          <p:spPr>
            <a:xfrm>
              <a:off x="203543" y="1393212"/>
              <a:ext cx="2288639" cy="3506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0" i="1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High addresses</a:t>
              </a:r>
              <a:endParaRPr lang="en-US" sz="1400" b="0" i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51" name="TextBox 50"/>
            <p:cNvSpPr txBox="1"/>
            <p:nvPr>
              <p:custDataLst>
                <p:tags r:id="rId25"/>
              </p:custDataLst>
            </p:nvPr>
          </p:nvSpPr>
          <p:spPr>
            <a:xfrm>
              <a:off x="-218084" y="6179179"/>
              <a:ext cx="2276566" cy="3506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0" i="1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Low addresses</a:t>
              </a:r>
              <a:endParaRPr lang="en-US" sz="1400" b="0" i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</p:grpSp>
      <p:sp>
        <p:nvSpPr>
          <p:cNvPr id="52" name="Line 10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V="1">
            <a:off x="3702999" y="1674475"/>
            <a:ext cx="1508734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428017" y="1124712"/>
            <a:ext cx="8589523" cy="5486400"/>
          </a:xfrm>
          <a:prstGeom prst="rect">
            <a:avLst/>
          </a:prstGeom>
          <a:solidFill>
            <a:schemeClr val="bg1">
              <a:alpha val="7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8702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roup 101"/>
          <p:cNvGrpSpPr/>
          <p:nvPr/>
        </p:nvGrpSpPr>
        <p:grpSpPr>
          <a:xfrm>
            <a:off x="4162798" y="1005840"/>
            <a:ext cx="3003397" cy="2518643"/>
            <a:chOff x="5228045" y="2870476"/>
            <a:chExt cx="3003397" cy="2518643"/>
          </a:xfrm>
        </p:grpSpPr>
        <p:sp>
          <p:nvSpPr>
            <p:cNvPr id="103" name="Rounded Rectangle 102"/>
            <p:cNvSpPr/>
            <p:nvPr/>
          </p:nvSpPr>
          <p:spPr bwMode="auto">
            <a:xfrm>
              <a:off x="5228045" y="2870476"/>
              <a:ext cx="3003397" cy="2518643"/>
            </a:xfrm>
            <a:prstGeom prst="roundRect">
              <a:avLst>
                <a:gd name="adj" fmla="val 4335"/>
              </a:avLst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/>
            <a:lstStyle/>
            <a:p>
              <a:pPr algn="ctr"/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Process 3</a:t>
              </a:r>
            </a:p>
          </p:txBody>
        </p:sp>
        <p:grpSp>
          <p:nvGrpSpPr>
            <p:cNvPr id="104" name="Group 103"/>
            <p:cNvGrpSpPr/>
            <p:nvPr/>
          </p:nvGrpSpPr>
          <p:grpSpPr>
            <a:xfrm>
              <a:off x="5525310" y="3346315"/>
              <a:ext cx="2398970" cy="2032454"/>
              <a:chOff x="502599" y="1177248"/>
              <a:chExt cx="6575186" cy="5657981"/>
            </a:xfrm>
          </p:grpSpPr>
          <p:sp>
            <p:nvSpPr>
              <p:cNvPr id="105" name="Rectangle 6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502599" y="1177248"/>
                <a:ext cx="3200400" cy="2209800"/>
              </a:xfrm>
              <a:prstGeom prst="rect">
                <a:avLst/>
              </a:prstGeom>
              <a:solidFill>
                <a:srgbClr val="EFBFB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90487" tIns="44450" rIns="90487" bIns="44450"/>
              <a:lstStyle/>
              <a:p>
                <a:pPr>
                  <a:lnSpc>
                    <a:spcPct val="100000"/>
                  </a:lnSpc>
                </a:pPr>
                <a:r>
                  <a:rPr lang="en-US" sz="8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rPr>
                  <a:t>CPU</a:t>
                </a:r>
              </a:p>
            </p:txBody>
          </p:sp>
          <p:sp>
            <p:nvSpPr>
              <p:cNvPr id="106" name="Rectangle 4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953314" y="1863048"/>
                <a:ext cx="692285" cy="457200"/>
              </a:xfrm>
              <a:prstGeom prst="rect">
                <a:avLst/>
              </a:prstGeom>
              <a:solidFill>
                <a:schemeClr val="accent3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700">
                    <a:latin typeface="Calibri" panose="020F0502020204030204" pitchFamily="34" charset="0"/>
                    <a:ea typeface="Anonymous Pro" charset="0"/>
                    <a:cs typeface="Calibri" panose="020F0502020204030204" pitchFamily="34" charset="0"/>
                  </a:rPr>
                  <a:t>%rip</a:t>
                </a:r>
                <a:endParaRPr lang="en-US" sz="700" dirty="0">
                  <a:latin typeface="Calibri" panose="020F0502020204030204" pitchFamily="34" charset="0"/>
                  <a:ea typeface="Anonymous Pro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7" name="Rectangle 5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1797999" y="1558248"/>
                <a:ext cx="1371600" cy="762000"/>
              </a:xfrm>
              <a:prstGeom prst="rect">
                <a:avLst/>
              </a:prstGeom>
              <a:solidFill>
                <a:schemeClr val="accent3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7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rPr>
                  <a:t>Registers</a:t>
                </a:r>
              </a:p>
            </p:txBody>
          </p:sp>
          <p:sp>
            <p:nvSpPr>
              <p:cNvPr id="108" name="Rectangle 7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5231837" y="1326585"/>
                <a:ext cx="1845948" cy="5239583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Ctr="1"/>
              <a:lstStyle/>
              <a:p>
                <a:pPr>
                  <a:lnSpc>
                    <a:spcPct val="100000"/>
                  </a:lnSpc>
                </a:pPr>
                <a:r>
                  <a:rPr lang="en-US" sz="8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rPr>
                  <a:t>Memory</a:t>
                </a:r>
              </a:p>
            </p:txBody>
          </p:sp>
          <p:sp>
            <p:nvSpPr>
              <p:cNvPr id="109" name="Rectangle 16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1797999" y="2472648"/>
                <a:ext cx="1371600" cy="685800"/>
              </a:xfrm>
              <a:prstGeom prst="rect">
                <a:avLst/>
              </a:prstGeom>
              <a:solidFill>
                <a:schemeClr val="accent3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7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rPr>
                  <a:t>Condition</a:t>
                </a:r>
              </a:p>
              <a:p>
                <a:r>
                  <a:rPr lang="en-US" sz="7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rPr>
                  <a:t>Codes</a:t>
                </a:r>
              </a:p>
            </p:txBody>
          </p:sp>
          <p:grpSp>
            <p:nvGrpSpPr>
              <p:cNvPr id="110" name="Group 109"/>
              <p:cNvGrpSpPr/>
              <p:nvPr/>
            </p:nvGrpSpPr>
            <p:grpSpPr>
              <a:xfrm>
                <a:off x="3623039" y="1736227"/>
                <a:ext cx="3447391" cy="5099002"/>
                <a:chOff x="-218084" y="1052611"/>
                <a:chExt cx="6030274" cy="5809947"/>
              </a:xfrm>
            </p:grpSpPr>
            <p:sp>
              <p:nvSpPr>
                <p:cNvPr id="112" name="Rectangle 111"/>
                <p:cNvSpPr>
                  <a:spLocks noChangeArrowheads="1"/>
                </p:cNvSpPr>
                <p:nvPr>
                  <p:custDataLst>
                    <p:tags r:id="rId47"/>
                  </p:custDataLst>
                </p:nvPr>
              </p:nvSpPr>
              <p:spPr bwMode="auto">
                <a:xfrm>
                  <a:off x="2607636" y="5578957"/>
                  <a:ext cx="3200400" cy="950912"/>
                </a:xfrm>
                <a:prstGeom prst="rect">
                  <a:avLst/>
                </a:prstGeom>
                <a:solidFill>
                  <a:srgbClr val="99CCFF">
                    <a:alpha val="50000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60876" rIns="90000" bIns="45000" anchor="ctr"/>
                <a:lstStyle/>
                <a:p>
                  <a:pPr algn="ctr">
                    <a:tabLst>
                      <a:tab pos="723900" algn="l"/>
                      <a:tab pos="1447800" algn="l"/>
                      <a:tab pos="2171700" algn="l"/>
                      <a:tab pos="2895600" algn="l"/>
                    </a:tabLst>
                  </a:pPr>
                  <a: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Instructions</a:t>
                  </a:r>
                </a:p>
              </p:txBody>
            </p:sp>
            <p:sp>
              <p:nvSpPr>
                <p:cNvPr id="113" name="Rectangle 112"/>
                <p:cNvSpPr>
                  <a:spLocks noChangeArrowheads="1"/>
                </p:cNvSpPr>
                <p:nvPr>
                  <p:custDataLst>
                    <p:tags r:id="rId48"/>
                  </p:custDataLst>
                </p:nvPr>
              </p:nvSpPr>
              <p:spPr bwMode="auto">
                <a:xfrm>
                  <a:off x="2611790" y="4953000"/>
                  <a:ext cx="3200400" cy="639762"/>
                </a:xfrm>
                <a:prstGeom prst="rect">
                  <a:avLst/>
                </a:prstGeom>
                <a:solidFill>
                  <a:srgbClr val="FFFF66">
                    <a:alpha val="50000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60876" rIns="90000" bIns="45000" anchor="ctr"/>
                <a:lstStyle/>
                <a:p>
                  <a:pPr algn="ctr">
                    <a:tabLst>
                      <a:tab pos="723900" algn="l"/>
                      <a:tab pos="1447800" algn="l"/>
                      <a:tab pos="2171700" algn="l"/>
                      <a:tab pos="2895600" algn="l"/>
                    </a:tabLst>
                  </a:pPr>
                  <a: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Literals</a:t>
                  </a:r>
                </a:p>
              </p:txBody>
            </p:sp>
            <p:sp>
              <p:nvSpPr>
                <p:cNvPr id="114" name="Rectangle 113"/>
                <p:cNvSpPr>
                  <a:spLocks noChangeArrowheads="1"/>
                </p:cNvSpPr>
                <p:nvPr>
                  <p:custDataLst>
                    <p:tags r:id="rId49"/>
                  </p:custDataLst>
                </p:nvPr>
              </p:nvSpPr>
              <p:spPr bwMode="auto">
                <a:xfrm>
                  <a:off x="2609850" y="4046537"/>
                  <a:ext cx="3200400" cy="906463"/>
                </a:xfrm>
                <a:prstGeom prst="rect">
                  <a:avLst/>
                </a:prstGeom>
                <a:solidFill>
                  <a:srgbClr val="94BD5E">
                    <a:alpha val="50000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60876" rIns="90000" bIns="45000" anchor="ctr"/>
                <a:lstStyle/>
                <a:p>
                  <a:pPr algn="ctr">
                    <a:tabLst>
                      <a:tab pos="723900" algn="l"/>
                      <a:tab pos="1447800" algn="l"/>
                      <a:tab pos="2171700" algn="l"/>
                      <a:tab pos="2895600" algn="l"/>
                    </a:tabLst>
                  </a:pPr>
                  <a: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Static Data</a:t>
                  </a:r>
                </a:p>
              </p:txBody>
            </p:sp>
            <p:sp>
              <p:nvSpPr>
                <p:cNvPr id="115" name="Rectangle 114"/>
                <p:cNvSpPr>
                  <a:spLocks noChangeArrowheads="1"/>
                </p:cNvSpPr>
                <p:nvPr>
                  <p:custDataLst>
                    <p:tags r:id="rId50"/>
                  </p:custDataLst>
                </p:nvPr>
              </p:nvSpPr>
              <p:spPr bwMode="auto">
                <a:xfrm>
                  <a:off x="2609850" y="3132138"/>
                  <a:ext cx="3200400" cy="906462"/>
                </a:xfrm>
                <a:prstGeom prst="rect">
                  <a:avLst/>
                </a:prstGeom>
                <a:solidFill>
                  <a:srgbClr val="DC2300">
                    <a:alpha val="50000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60876" rIns="90000" bIns="45000" anchor="ctr"/>
                <a:lstStyle/>
                <a:p>
                  <a:pPr algn="ctr">
                    <a:tabLst>
                      <a:tab pos="723900" algn="l"/>
                      <a:tab pos="1447800" algn="l"/>
                      <a:tab pos="2171700" algn="l"/>
                      <a:tab pos="2895600" algn="l"/>
                    </a:tabLst>
                  </a:pPr>
                  <a: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Dynamic Data</a:t>
                  </a:r>
                  <a:b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</a:br>
                  <a: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(Heap)</a:t>
                  </a:r>
                </a:p>
              </p:txBody>
            </p:sp>
            <p:sp>
              <p:nvSpPr>
                <p:cNvPr id="116" name="Rectangle 115"/>
                <p:cNvSpPr>
                  <a:spLocks noChangeArrowheads="1"/>
                </p:cNvSpPr>
                <p:nvPr>
                  <p:custDataLst>
                    <p:tags r:id="rId51"/>
                  </p:custDataLst>
                </p:nvPr>
              </p:nvSpPr>
              <p:spPr bwMode="auto">
                <a:xfrm>
                  <a:off x="2609850" y="2286000"/>
                  <a:ext cx="3200400" cy="838200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7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17" name="Rectangle 116"/>
                <p:cNvSpPr>
                  <a:spLocks noChangeArrowheads="1"/>
                </p:cNvSpPr>
                <p:nvPr>
                  <p:custDataLst>
                    <p:tags r:id="rId52"/>
                  </p:custDataLst>
                </p:nvPr>
              </p:nvSpPr>
              <p:spPr bwMode="auto">
                <a:xfrm>
                  <a:off x="2609850" y="1371600"/>
                  <a:ext cx="3200400" cy="906463"/>
                </a:xfrm>
                <a:prstGeom prst="rect">
                  <a:avLst/>
                </a:prstGeom>
                <a:solidFill>
                  <a:srgbClr val="FF950E">
                    <a:alpha val="50000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60876" rIns="90000" bIns="45000" anchor="ctr"/>
                <a:lstStyle/>
                <a:p>
                  <a:pPr algn="ctr">
                    <a:tabLst>
                      <a:tab pos="723900" algn="l"/>
                      <a:tab pos="1447800" algn="l"/>
                      <a:tab pos="2171700" algn="l"/>
                      <a:tab pos="2895600" algn="l"/>
                    </a:tabLst>
                  </a:pPr>
                  <a: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Stack</a:t>
                  </a:r>
                </a:p>
              </p:txBody>
            </p:sp>
            <p:sp>
              <p:nvSpPr>
                <p:cNvPr id="118" name="Text Box 13"/>
                <p:cNvSpPr txBox="1">
                  <a:spLocks noChangeArrowheads="1"/>
                </p:cNvSpPr>
                <p:nvPr>
                  <p:custDataLst>
                    <p:tags r:id="rId53"/>
                  </p:custDataLst>
                </p:nvPr>
              </p:nvSpPr>
              <p:spPr bwMode="auto">
                <a:xfrm>
                  <a:off x="1905000" y="6096000"/>
                  <a:ext cx="306388" cy="3460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60876" rIns="90000" bIns="45000"/>
                <a:lstStyle/>
                <a:p>
                  <a: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119" name="Text Box 14"/>
                <p:cNvSpPr txBox="1">
                  <a:spLocks noChangeArrowheads="1"/>
                </p:cNvSpPr>
                <p:nvPr>
                  <p:custDataLst>
                    <p:tags r:id="rId54"/>
                  </p:custDataLst>
                </p:nvPr>
              </p:nvSpPr>
              <p:spPr bwMode="auto">
                <a:xfrm>
                  <a:off x="1704517" y="1052611"/>
                  <a:ext cx="606426" cy="3460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60876" rIns="90000" bIns="45000"/>
                <a:lstStyle/>
                <a:p>
                  <a:r>
                    <a:rPr lang="en-US" sz="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2</a:t>
                  </a:r>
                  <a:r>
                    <a:rPr lang="en-US" sz="500" baseline="330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N</a:t>
                  </a:r>
                  <a:r>
                    <a:rPr lang="en-US" sz="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-1</a:t>
                  </a:r>
                </a:p>
              </p:txBody>
            </p:sp>
            <p:sp>
              <p:nvSpPr>
                <p:cNvPr id="120" name="Line 15"/>
                <p:cNvSpPr>
                  <a:spLocks noChangeShapeType="1"/>
                </p:cNvSpPr>
                <p:nvPr>
                  <p:custDataLst>
                    <p:tags r:id="rId55"/>
                  </p:custDataLst>
                </p:nvPr>
              </p:nvSpPr>
              <p:spPr bwMode="auto">
                <a:xfrm>
                  <a:off x="2484778" y="1371600"/>
                  <a:ext cx="0" cy="518160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triangle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7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21" name="Line 8"/>
                <p:cNvSpPr>
                  <a:spLocks noChangeShapeType="1"/>
                </p:cNvSpPr>
                <p:nvPr>
                  <p:custDataLst>
                    <p:tags r:id="rId56"/>
                  </p:custDataLst>
                </p:nvPr>
              </p:nvSpPr>
              <p:spPr bwMode="auto">
                <a:xfrm rot="10800000" flipV="1">
                  <a:off x="5257800" y="1904999"/>
                  <a:ext cx="0" cy="68580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7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22" name="Line 8"/>
                <p:cNvSpPr>
                  <a:spLocks noChangeShapeType="1"/>
                </p:cNvSpPr>
                <p:nvPr>
                  <p:custDataLst>
                    <p:tags r:id="rId57"/>
                  </p:custDataLst>
                </p:nvPr>
              </p:nvSpPr>
              <p:spPr bwMode="auto">
                <a:xfrm rot="10800000">
                  <a:off x="5257800" y="2895599"/>
                  <a:ext cx="0" cy="53340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7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23" name="TextBox 122"/>
                <p:cNvSpPr txBox="1"/>
                <p:nvPr>
                  <p:custDataLst>
                    <p:tags r:id="rId58"/>
                  </p:custDataLst>
                </p:nvPr>
              </p:nvSpPr>
              <p:spPr>
                <a:xfrm>
                  <a:off x="203541" y="1393213"/>
                  <a:ext cx="2353258" cy="48812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400" i="1"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High addresses</a:t>
                  </a:r>
                  <a:endParaRPr lang="en-US" sz="400" i="1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24" name="TextBox 123"/>
                <p:cNvSpPr txBox="1"/>
                <p:nvPr>
                  <p:custDataLst>
                    <p:tags r:id="rId59"/>
                  </p:custDataLst>
                </p:nvPr>
              </p:nvSpPr>
              <p:spPr>
                <a:xfrm>
                  <a:off x="-218084" y="6179178"/>
                  <a:ext cx="2276568" cy="6833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400" i="1"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Low addresses</a:t>
                  </a:r>
                  <a:endParaRPr lang="en-US" sz="400" i="1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endParaRPr>
                </a:p>
              </p:txBody>
            </p:sp>
          </p:grpSp>
          <p:sp>
            <p:nvSpPr>
              <p:cNvPr id="111" name="Line 10"/>
              <p:cNvSpPr>
                <a:spLocks noChangeShapeType="1"/>
              </p:cNvSpPr>
              <p:nvPr>
                <p:custDataLst>
                  <p:tags r:id="rId46"/>
                </p:custDataLst>
              </p:nvPr>
            </p:nvSpPr>
            <p:spPr bwMode="auto">
              <a:xfrm flipV="1">
                <a:off x="3702999" y="1674475"/>
                <a:ext cx="150873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sz="80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54" name="Rectangle 53"/>
          <p:cNvSpPr/>
          <p:nvPr/>
        </p:nvSpPr>
        <p:spPr bwMode="auto">
          <a:xfrm>
            <a:off x="4988302" y="5800749"/>
            <a:ext cx="3657600" cy="10972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bIns="91440" rtlCol="0" anchor="b" anchorCtr="0"/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Hardware</a:t>
            </a:r>
          </a:p>
        </p:txBody>
      </p:sp>
      <p:grpSp>
        <p:nvGrpSpPr>
          <p:cNvPr id="79" name="Group 78"/>
          <p:cNvGrpSpPr/>
          <p:nvPr/>
        </p:nvGrpSpPr>
        <p:grpSpPr>
          <a:xfrm>
            <a:off x="3704885" y="1371600"/>
            <a:ext cx="3003397" cy="2518643"/>
            <a:chOff x="5228045" y="2870476"/>
            <a:chExt cx="3003397" cy="2518643"/>
          </a:xfrm>
        </p:grpSpPr>
        <p:sp>
          <p:nvSpPr>
            <p:cNvPr id="80" name="Rounded Rectangle 79"/>
            <p:cNvSpPr/>
            <p:nvPr/>
          </p:nvSpPr>
          <p:spPr bwMode="auto">
            <a:xfrm>
              <a:off x="5228045" y="2870476"/>
              <a:ext cx="3003397" cy="2518643"/>
            </a:xfrm>
            <a:prstGeom prst="roundRect">
              <a:avLst>
                <a:gd name="adj" fmla="val 4335"/>
              </a:avLst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/>
            <a:lstStyle/>
            <a:p>
              <a:pPr algn="ctr"/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Process 2</a:t>
              </a:r>
            </a:p>
          </p:txBody>
        </p:sp>
        <p:grpSp>
          <p:nvGrpSpPr>
            <p:cNvPr id="81" name="Group 80"/>
            <p:cNvGrpSpPr/>
            <p:nvPr/>
          </p:nvGrpSpPr>
          <p:grpSpPr>
            <a:xfrm>
              <a:off x="5525310" y="3346315"/>
              <a:ext cx="2398970" cy="2032454"/>
              <a:chOff x="502599" y="1177248"/>
              <a:chExt cx="6575186" cy="5657981"/>
            </a:xfrm>
          </p:grpSpPr>
          <p:sp>
            <p:nvSpPr>
              <p:cNvPr id="82" name="Rectangle 6"/>
              <p:cNvSpPr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502599" y="1177248"/>
                <a:ext cx="3200400" cy="2209800"/>
              </a:xfrm>
              <a:prstGeom prst="rect">
                <a:avLst/>
              </a:prstGeom>
              <a:solidFill>
                <a:srgbClr val="EFBFB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90487" tIns="44450" rIns="90487" bIns="44450"/>
              <a:lstStyle/>
              <a:p>
                <a:pPr>
                  <a:lnSpc>
                    <a:spcPct val="100000"/>
                  </a:lnSpc>
                </a:pPr>
                <a:r>
                  <a:rPr lang="en-US" sz="8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rPr>
                  <a:t>CPU</a:t>
                </a:r>
              </a:p>
            </p:txBody>
          </p:sp>
          <p:sp>
            <p:nvSpPr>
              <p:cNvPr id="83" name="Rectangle 4"/>
              <p:cNvSpPr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953314" y="1863048"/>
                <a:ext cx="692285" cy="457200"/>
              </a:xfrm>
              <a:prstGeom prst="rect">
                <a:avLst/>
              </a:prstGeom>
              <a:solidFill>
                <a:schemeClr val="accent3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700">
                    <a:latin typeface="Calibri" panose="020F0502020204030204" pitchFamily="34" charset="0"/>
                    <a:ea typeface="Anonymous Pro" charset="0"/>
                    <a:cs typeface="Calibri" panose="020F0502020204030204" pitchFamily="34" charset="0"/>
                  </a:rPr>
                  <a:t>%rip</a:t>
                </a:r>
                <a:endParaRPr lang="en-US" sz="700" dirty="0">
                  <a:latin typeface="Calibri" panose="020F0502020204030204" pitchFamily="34" charset="0"/>
                  <a:ea typeface="Anonymous Pro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4" name="Rectangle 5"/>
              <p:cNvSpPr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1797999" y="1558248"/>
                <a:ext cx="1371600" cy="762000"/>
              </a:xfrm>
              <a:prstGeom prst="rect">
                <a:avLst/>
              </a:prstGeom>
              <a:solidFill>
                <a:schemeClr val="accent3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7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rPr>
                  <a:t>Registers</a:t>
                </a:r>
              </a:p>
            </p:txBody>
          </p:sp>
          <p:sp>
            <p:nvSpPr>
              <p:cNvPr id="85" name="Rectangle 7"/>
              <p:cNvSpPr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5231837" y="1326585"/>
                <a:ext cx="1845948" cy="5239583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Ctr="1"/>
              <a:lstStyle/>
              <a:p>
                <a:pPr>
                  <a:lnSpc>
                    <a:spcPct val="100000"/>
                  </a:lnSpc>
                </a:pPr>
                <a:r>
                  <a:rPr lang="en-US" sz="8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rPr>
                  <a:t>Memory</a:t>
                </a:r>
              </a:p>
            </p:txBody>
          </p:sp>
          <p:sp>
            <p:nvSpPr>
              <p:cNvPr id="86" name="Rectangle 16"/>
              <p:cNvSpPr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1797999" y="2472648"/>
                <a:ext cx="1371600" cy="685800"/>
              </a:xfrm>
              <a:prstGeom prst="rect">
                <a:avLst/>
              </a:prstGeom>
              <a:solidFill>
                <a:schemeClr val="accent3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7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rPr>
                  <a:t>Condition</a:t>
                </a:r>
              </a:p>
              <a:p>
                <a:r>
                  <a:rPr lang="en-US" sz="7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rPr>
                  <a:t>Codes</a:t>
                </a:r>
              </a:p>
            </p:txBody>
          </p:sp>
          <p:grpSp>
            <p:nvGrpSpPr>
              <p:cNvPr id="87" name="Group 86"/>
              <p:cNvGrpSpPr/>
              <p:nvPr/>
            </p:nvGrpSpPr>
            <p:grpSpPr>
              <a:xfrm>
                <a:off x="3623039" y="1736227"/>
                <a:ext cx="3447391" cy="5099002"/>
                <a:chOff x="-218084" y="1052611"/>
                <a:chExt cx="6030274" cy="5809947"/>
              </a:xfrm>
            </p:grpSpPr>
            <p:sp>
              <p:nvSpPr>
                <p:cNvPr id="89" name="Rectangle 88"/>
                <p:cNvSpPr>
                  <a:spLocks noChangeArrowheads="1"/>
                </p:cNvSpPr>
                <p:nvPr>
                  <p:custDataLst>
                    <p:tags r:id="rId28"/>
                  </p:custDataLst>
                </p:nvPr>
              </p:nvSpPr>
              <p:spPr bwMode="auto">
                <a:xfrm>
                  <a:off x="2607636" y="5578957"/>
                  <a:ext cx="3200400" cy="950912"/>
                </a:xfrm>
                <a:prstGeom prst="rect">
                  <a:avLst/>
                </a:prstGeom>
                <a:solidFill>
                  <a:srgbClr val="99CCFF">
                    <a:alpha val="50000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60876" rIns="90000" bIns="45000" anchor="ctr"/>
                <a:lstStyle/>
                <a:p>
                  <a:pPr algn="ctr">
                    <a:tabLst>
                      <a:tab pos="723900" algn="l"/>
                      <a:tab pos="1447800" algn="l"/>
                      <a:tab pos="2171700" algn="l"/>
                      <a:tab pos="2895600" algn="l"/>
                    </a:tabLst>
                  </a:pPr>
                  <a: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Instructions</a:t>
                  </a:r>
                </a:p>
              </p:txBody>
            </p:sp>
            <p:sp>
              <p:nvSpPr>
                <p:cNvPr id="90" name="Rectangle 89"/>
                <p:cNvSpPr>
                  <a:spLocks noChangeArrowheads="1"/>
                </p:cNvSpPr>
                <p:nvPr>
                  <p:custDataLst>
                    <p:tags r:id="rId29"/>
                  </p:custDataLst>
                </p:nvPr>
              </p:nvSpPr>
              <p:spPr bwMode="auto">
                <a:xfrm>
                  <a:off x="2611790" y="4953000"/>
                  <a:ext cx="3200400" cy="639762"/>
                </a:xfrm>
                <a:prstGeom prst="rect">
                  <a:avLst/>
                </a:prstGeom>
                <a:solidFill>
                  <a:srgbClr val="FFFF66">
                    <a:alpha val="50000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60876" rIns="90000" bIns="45000" anchor="ctr"/>
                <a:lstStyle/>
                <a:p>
                  <a:pPr algn="ctr">
                    <a:tabLst>
                      <a:tab pos="723900" algn="l"/>
                      <a:tab pos="1447800" algn="l"/>
                      <a:tab pos="2171700" algn="l"/>
                      <a:tab pos="2895600" algn="l"/>
                    </a:tabLst>
                  </a:pPr>
                  <a: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Literals</a:t>
                  </a:r>
                </a:p>
              </p:txBody>
            </p:sp>
            <p:sp>
              <p:nvSpPr>
                <p:cNvPr id="91" name="Rectangle 90"/>
                <p:cNvSpPr>
                  <a:spLocks noChangeArrowheads="1"/>
                </p:cNvSpPr>
                <p:nvPr>
                  <p:custDataLst>
                    <p:tags r:id="rId30"/>
                  </p:custDataLst>
                </p:nvPr>
              </p:nvSpPr>
              <p:spPr bwMode="auto">
                <a:xfrm>
                  <a:off x="2609850" y="4046537"/>
                  <a:ext cx="3200400" cy="906463"/>
                </a:xfrm>
                <a:prstGeom prst="rect">
                  <a:avLst/>
                </a:prstGeom>
                <a:solidFill>
                  <a:srgbClr val="94BD5E">
                    <a:alpha val="50000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60876" rIns="90000" bIns="45000" anchor="ctr"/>
                <a:lstStyle/>
                <a:p>
                  <a:pPr algn="ctr">
                    <a:tabLst>
                      <a:tab pos="723900" algn="l"/>
                      <a:tab pos="1447800" algn="l"/>
                      <a:tab pos="2171700" algn="l"/>
                      <a:tab pos="2895600" algn="l"/>
                    </a:tabLst>
                  </a:pPr>
                  <a: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Static Data</a:t>
                  </a:r>
                </a:p>
              </p:txBody>
            </p:sp>
            <p:sp>
              <p:nvSpPr>
                <p:cNvPr id="92" name="Rectangle 91"/>
                <p:cNvSpPr>
                  <a:spLocks noChangeArrowheads="1"/>
                </p:cNvSpPr>
                <p:nvPr>
                  <p:custDataLst>
                    <p:tags r:id="rId31"/>
                  </p:custDataLst>
                </p:nvPr>
              </p:nvSpPr>
              <p:spPr bwMode="auto">
                <a:xfrm>
                  <a:off x="2609850" y="3132138"/>
                  <a:ext cx="3200400" cy="906462"/>
                </a:xfrm>
                <a:prstGeom prst="rect">
                  <a:avLst/>
                </a:prstGeom>
                <a:solidFill>
                  <a:srgbClr val="DC2300">
                    <a:alpha val="50000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60876" rIns="90000" bIns="45000" anchor="ctr"/>
                <a:lstStyle/>
                <a:p>
                  <a:pPr algn="ctr">
                    <a:tabLst>
                      <a:tab pos="723900" algn="l"/>
                      <a:tab pos="1447800" algn="l"/>
                      <a:tab pos="2171700" algn="l"/>
                      <a:tab pos="2895600" algn="l"/>
                    </a:tabLst>
                  </a:pPr>
                  <a: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Dynamic Data</a:t>
                  </a:r>
                  <a:b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</a:br>
                  <a: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(Heap)</a:t>
                  </a:r>
                </a:p>
              </p:txBody>
            </p:sp>
            <p:sp>
              <p:nvSpPr>
                <p:cNvPr id="93" name="Rectangle 92"/>
                <p:cNvSpPr>
                  <a:spLocks noChangeArrowheads="1"/>
                </p:cNvSpPr>
                <p:nvPr>
                  <p:custDataLst>
                    <p:tags r:id="rId32"/>
                  </p:custDataLst>
                </p:nvPr>
              </p:nvSpPr>
              <p:spPr bwMode="auto">
                <a:xfrm>
                  <a:off x="2609850" y="2286000"/>
                  <a:ext cx="3200400" cy="838200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7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94" name="Rectangle 93"/>
                <p:cNvSpPr>
                  <a:spLocks noChangeArrowheads="1"/>
                </p:cNvSpPr>
                <p:nvPr>
                  <p:custDataLst>
                    <p:tags r:id="rId33"/>
                  </p:custDataLst>
                </p:nvPr>
              </p:nvSpPr>
              <p:spPr bwMode="auto">
                <a:xfrm>
                  <a:off x="2609850" y="1371600"/>
                  <a:ext cx="3200400" cy="906463"/>
                </a:xfrm>
                <a:prstGeom prst="rect">
                  <a:avLst/>
                </a:prstGeom>
                <a:solidFill>
                  <a:srgbClr val="FF950E">
                    <a:alpha val="50000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60876" rIns="90000" bIns="45000" anchor="ctr"/>
                <a:lstStyle/>
                <a:p>
                  <a:pPr algn="ctr">
                    <a:tabLst>
                      <a:tab pos="723900" algn="l"/>
                      <a:tab pos="1447800" algn="l"/>
                      <a:tab pos="2171700" algn="l"/>
                      <a:tab pos="2895600" algn="l"/>
                    </a:tabLst>
                  </a:pPr>
                  <a: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Stack</a:t>
                  </a:r>
                </a:p>
              </p:txBody>
            </p:sp>
            <p:sp>
              <p:nvSpPr>
                <p:cNvPr id="95" name="Text Box 13"/>
                <p:cNvSpPr txBox="1">
                  <a:spLocks noChangeArrowheads="1"/>
                </p:cNvSpPr>
                <p:nvPr>
                  <p:custDataLst>
                    <p:tags r:id="rId34"/>
                  </p:custDataLst>
                </p:nvPr>
              </p:nvSpPr>
              <p:spPr bwMode="auto">
                <a:xfrm>
                  <a:off x="1905000" y="6096000"/>
                  <a:ext cx="306388" cy="3460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60876" rIns="90000" bIns="45000"/>
                <a:lstStyle/>
                <a:p>
                  <a: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96" name="Text Box 14"/>
                <p:cNvSpPr txBox="1">
                  <a:spLocks noChangeArrowheads="1"/>
                </p:cNvSpPr>
                <p:nvPr>
                  <p:custDataLst>
                    <p:tags r:id="rId35"/>
                  </p:custDataLst>
                </p:nvPr>
              </p:nvSpPr>
              <p:spPr bwMode="auto">
                <a:xfrm>
                  <a:off x="1704517" y="1052611"/>
                  <a:ext cx="606426" cy="3460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60876" rIns="90000" bIns="45000"/>
                <a:lstStyle/>
                <a:p>
                  <a:r>
                    <a:rPr lang="en-US" sz="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2</a:t>
                  </a:r>
                  <a:r>
                    <a:rPr lang="en-US" sz="500" baseline="330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N</a:t>
                  </a:r>
                  <a:r>
                    <a:rPr lang="en-US" sz="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-1</a:t>
                  </a:r>
                </a:p>
              </p:txBody>
            </p:sp>
            <p:sp>
              <p:nvSpPr>
                <p:cNvPr id="97" name="Line 15"/>
                <p:cNvSpPr>
                  <a:spLocks noChangeShapeType="1"/>
                </p:cNvSpPr>
                <p:nvPr>
                  <p:custDataLst>
                    <p:tags r:id="rId36"/>
                  </p:custDataLst>
                </p:nvPr>
              </p:nvSpPr>
              <p:spPr bwMode="auto">
                <a:xfrm>
                  <a:off x="2484778" y="1371600"/>
                  <a:ext cx="0" cy="518160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triangle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7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98" name="Line 8"/>
                <p:cNvSpPr>
                  <a:spLocks noChangeShapeType="1"/>
                </p:cNvSpPr>
                <p:nvPr>
                  <p:custDataLst>
                    <p:tags r:id="rId37"/>
                  </p:custDataLst>
                </p:nvPr>
              </p:nvSpPr>
              <p:spPr bwMode="auto">
                <a:xfrm rot="10800000" flipV="1">
                  <a:off x="5257800" y="1904999"/>
                  <a:ext cx="0" cy="68580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7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99" name="Line 8"/>
                <p:cNvSpPr>
                  <a:spLocks noChangeShapeType="1"/>
                </p:cNvSpPr>
                <p:nvPr>
                  <p:custDataLst>
                    <p:tags r:id="rId38"/>
                  </p:custDataLst>
                </p:nvPr>
              </p:nvSpPr>
              <p:spPr bwMode="auto">
                <a:xfrm rot="10800000">
                  <a:off x="5257800" y="2895599"/>
                  <a:ext cx="0" cy="53340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7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00" name="TextBox 99"/>
                <p:cNvSpPr txBox="1"/>
                <p:nvPr>
                  <p:custDataLst>
                    <p:tags r:id="rId39"/>
                  </p:custDataLst>
                </p:nvPr>
              </p:nvSpPr>
              <p:spPr>
                <a:xfrm>
                  <a:off x="203541" y="1393213"/>
                  <a:ext cx="2353258" cy="48812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400" i="1"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High addresses</a:t>
                  </a:r>
                  <a:endParaRPr lang="en-US" sz="400" i="1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01" name="TextBox 100"/>
                <p:cNvSpPr txBox="1"/>
                <p:nvPr>
                  <p:custDataLst>
                    <p:tags r:id="rId40"/>
                  </p:custDataLst>
                </p:nvPr>
              </p:nvSpPr>
              <p:spPr>
                <a:xfrm>
                  <a:off x="-218084" y="6179178"/>
                  <a:ext cx="2276568" cy="6833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400" i="1"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Low addresses</a:t>
                  </a:r>
                  <a:endParaRPr lang="en-US" sz="400" i="1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endParaRPr>
                </a:p>
              </p:txBody>
            </p:sp>
          </p:grpSp>
          <p:sp>
            <p:nvSpPr>
              <p:cNvPr id="88" name="Line 10"/>
              <p:cNvSpPr>
                <a:spLocks noChangeShapeType="1"/>
              </p:cNvSpPr>
              <p:nvPr>
                <p:custDataLst>
                  <p:tags r:id="rId27"/>
                </p:custDataLst>
              </p:nvPr>
            </p:nvSpPr>
            <p:spPr bwMode="auto">
              <a:xfrm flipV="1">
                <a:off x="3702999" y="1674475"/>
                <a:ext cx="150873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sz="80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14745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But remember</a:t>
            </a:r>
            <a:r>
              <a:rPr lang="is-IS" dirty="0"/>
              <a:t>… it’s all an </a:t>
            </a:r>
            <a:r>
              <a:rPr lang="is-IS" i="1" dirty="0"/>
              <a:t>illusion</a:t>
            </a:r>
            <a:r>
              <a:rPr lang="is-IS" dirty="0"/>
              <a:t>! </a:t>
            </a:r>
            <a:r>
              <a:rPr lang="en-US" dirty="0"/>
              <a:t>😮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3192" y="3657600"/>
            <a:ext cx="4572000" cy="2743200"/>
          </a:xfrm>
        </p:spPr>
        <p:txBody>
          <a:bodyPr/>
          <a:lstStyle/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fork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Creates copy of the process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execv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Replace with new program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wait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Wait for child to die (to </a:t>
            </a:r>
            <a:r>
              <a:rPr lang="en-US" sz="2000" i="1" dirty="0">
                <a:cs typeface="Calibri" panose="020F0502020204030204" pitchFamily="34" charset="0"/>
              </a:rPr>
              <a:t>reap </a:t>
            </a:r>
            <a:r>
              <a:rPr lang="en-US" sz="2000" dirty="0">
                <a:cs typeface="Calibri" panose="020F0502020204030204" pitchFamily="34" charset="0"/>
              </a:rPr>
              <a:t>it and prevent </a:t>
            </a:r>
            <a:r>
              <a:rPr lang="en-US" sz="2000" i="1" dirty="0">
                <a:cs typeface="Calibri" panose="020F0502020204030204" pitchFamily="34" charset="0"/>
              </a:rPr>
              <a:t>zombies</a:t>
            </a:r>
            <a:r>
              <a:rPr lang="en-US" sz="2000" dirty="0">
                <a:cs typeface="Calibri" panose="020F0502020204030204" pitchFamily="34" charset="0"/>
              </a:rPr>
              <a:t>)</a:t>
            </a:r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>
          <a:prstGeom prst="rect">
            <a:avLst/>
          </a:prstGeom>
        </p:spPr>
        <p:txBody>
          <a:bodyPr/>
          <a:lstStyle/>
          <a:p>
            <a:fld id="{7CBE8339-D2AD-46DC-A898-FD1E949067F0}" type="slidenum">
              <a:rPr lang="en-US" smtClean="0">
                <a:ea typeface="Lato" charset="0"/>
              </a:rPr>
              <a:pPr/>
              <a:t>15</a:t>
            </a:fld>
            <a:endParaRPr lang="en-US" dirty="0">
              <a:ea typeface="Lato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367050" y="3931920"/>
            <a:ext cx="3003397" cy="2518643"/>
            <a:chOff x="5228045" y="2970834"/>
            <a:chExt cx="3003397" cy="2518643"/>
          </a:xfrm>
        </p:grpSpPr>
        <p:sp>
          <p:nvSpPr>
            <p:cNvPr id="55" name="Rounded Rectangle 54"/>
            <p:cNvSpPr/>
            <p:nvPr/>
          </p:nvSpPr>
          <p:spPr bwMode="auto">
            <a:xfrm>
              <a:off x="5228045" y="2970834"/>
              <a:ext cx="3003397" cy="2518643"/>
            </a:xfrm>
            <a:prstGeom prst="roundRect">
              <a:avLst>
                <a:gd name="adj" fmla="val 4335"/>
              </a:avLst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t"/>
            <a:lstStyle/>
            <a:p>
              <a:pPr algn="ctr"/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Process 1</a:t>
              </a: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5525310" y="3346315"/>
              <a:ext cx="2398970" cy="2032454"/>
              <a:chOff x="502599" y="1177248"/>
              <a:chExt cx="6575186" cy="5657981"/>
            </a:xfrm>
          </p:grpSpPr>
          <p:sp>
            <p:nvSpPr>
              <p:cNvPr id="27" name="Rectangle 6"/>
              <p:cNvSpPr>
                <a:spLocks noChangeArrowheads="1"/>
              </p:cNvSpPr>
              <p:nvPr>
                <p:custDataLst>
                  <p:tags r:id="rId3"/>
                </p:custDataLst>
              </p:nvPr>
            </p:nvSpPr>
            <p:spPr bwMode="auto">
              <a:xfrm>
                <a:off x="502599" y="1177248"/>
                <a:ext cx="3200400" cy="2209800"/>
              </a:xfrm>
              <a:prstGeom prst="rect">
                <a:avLst/>
              </a:prstGeom>
              <a:solidFill>
                <a:srgbClr val="EFBFB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90487" tIns="44450" rIns="90487" bIns="44450"/>
              <a:lstStyle/>
              <a:p>
                <a:pPr>
                  <a:lnSpc>
                    <a:spcPct val="100000"/>
                  </a:lnSpc>
                </a:pPr>
                <a:r>
                  <a:rPr lang="en-US" sz="8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rPr>
                  <a:t>CPU</a:t>
                </a:r>
              </a:p>
            </p:txBody>
          </p:sp>
          <p:sp>
            <p:nvSpPr>
              <p:cNvPr id="30" name="Rectangle 4"/>
              <p:cNvSpPr>
                <a:spLocks noChangeArrowheads="1"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953314" y="1863048"/>
                <a:ext cx="692285" cy="457200"/>
              </a:xfrm>
              <a:prstGeom prst="rect">
                <a:avLst/>
              </a:prstGeom>
              <a:solidFill>
                <a:schemeClr val="accent3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700">
                    <a:latin typeface="Calibri" panose="020F0502020204030204" pitchFamily="34" charset="0"/>
                    <a:ea typeface="Anonymous Pro" charset="0"/>
                    <a:cs typeface="Calibri" panose="020F0502020204030204" pitchFamily="34" charset="0"/>
                  </a:rPr>
                  <a:t>%rip</a:t>
                </a:r>
                <a:endParaRPr lang="en-US" sz="700" dirty="0">
                  <a:latin typeface="Calibri" panose="020F0502020204030204" pitchFamily="34" charset="0"/>
                  <a:ea typeface="Anonymous Pro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1" name="Rectangle 5"/>
              <p:cNvSpPr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1797999" y="1558248"/>
                <a:ext cx="1371600" cy="762000"/>
              </a:xfrm>
              <a:prstGeom prst="rect">
                <a:avLst/>
              </a:prstGeom>
              <a:solidFill>
                <a:schemeClr val="accent3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7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rPr>
                  <a:t>Registers</a:t>
                </a:r>
              </a:p>
            </p:txBody>
          </p:sp>
          <p:sp>
            <p:nvSpPr>
              <p:cNvPr id="32" name="Rectangle 7"/>
              <p:cNvSpPr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5231837" y="1326585"/>
                <a:ext cx="1845948" cy="5239583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Ctr="1"/>
              <a:lstStyle/>
              <a:p>
                <a:pPr>
                  <a:lnSpc>
                    <a:spcPct val="100000"/>
                  </a:lnSpc>
                </a:pPr>
                <a:r>
                  <a:rPr lang="en-US" sz="8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rPr>
                  <a:t>Memory</a:t>
                </a:r>
              </a:p>
            </p:txBody>
          </p:sp>
          <p:sp>
            <p:nvSpPr>
              <p:cNvPr id="33" name="Rectangle 16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1797999" y="2472648"/>
                <a:ext cx="1371600" cy="685800"/>
              </a:xfrm>
              <a:prstGeom prst="rect">
                <a:avLst/>
              </a:prstGeom>
              <a:solidFill>
                <a:schemeClr val="accent3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7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rPr>
                  <a:t>Condition</a:t>
                </a:r>
              </a:p>
              <a:p>
                <a:r>
                  <a:rPr lang="en-US" sz="7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rPr>
                  <a:t>Codes</a:t>
                </a:r>
              </a:p>
            </p:txBody>
          </p:sp>
          <p:grpSp>
            <p:nvGrpSpPr>
              <p:cNvPr id="34" name="Group 33"/>
              <p:cNvGrpSpPr/>
              <p:nvPr/>
            </p:nvGrpSpPr>
            <p:grpSpPr>
              <a:xfrm>
                <a:off x="3623039" y="1736227"/>
                <a:ext cx="3447391" cy="5099002"/>
                <a:chOff x="-218084" y="1052611"/>
                <a:chExt cx="6030274" cy="5809947"/>
              </a:xfrm>
            </p:grpSpPr>
            <p:sp>
              <p:nvSpPr>
                <p:cNvPr id="35" name="Rectangle 34"/>
                <p:cNvSpPr>
                  <a:spLocks noChangeArrowheads="1"/>
                </p:cNvSpPr>
                <p:nvPr>
                  <p:custDataLst>
                    <p:tags r:id="rId9"/>
                  </p:custDataLst>
                </p:nvPr>
              </p:nvSpPr>
              <p:spPr bwMode="auto">
                <a:xfrm>
                  <a:off x="2607636" y="5578957"/>
                  <a:ext cx="3200400" cy="950912"/>
                </a:xfrm>
                <a:prstGeom prst="rect">
                  <a:avLst/>
                </a:prstGeom>
                <a:solidFill>
                  <a:srgbClr val="99CCFF">
                    <a:alpha val="50000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60876" rIns="90000" bIns="45000" anchor="ctr"/>
                <a:lstStyle/>
                <a:p>
                  <a:pPr algn="ctr">
                    <a:tabLst>
                      <a:tab pos="723900" algn="l"/>
                      <a:tab pos="1447800" algn="l"/>
                      <a:tab pos="2171700" algn="l"/>
                      <a:tab pos="2895600" algn="l"/>
                    </a:tabLst>
                  </a:pPr>
                  <a: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Instructions</a:t>
                  </a:r>
                </a:p>
              </p:txBody>
            </p:sp>
            <p:sp>
              <p:nvSpPr>
                <p:cNvPr id="36" name="Rectangle 35"/>
                <p:cNvSpPr>
                  <a:spLocks noChangeArrowheads="1"/>
                </p:cNvSpPr>
                <p:nvPr>
                  <p:custDataLst>
                    <p:tags r:id="rId10"/>
                  </p:custDataLst>
                </p:nvPr>
              </p:nvSpPr>
              <p:spPr bwMode="auto">
                <a:xfrm>
                  <a:off x="2611790" y="4953000"/>
                  <a:ext cx="3200400" cy="639762"/>
                </a:xfrm>
                <a:prstGeom prst="rect">
                  <a:avLst/>
                </a:prstGeom>
                <a:solidFill>
                  <a:srgbClr val="FFFF66">
                    <a:alpha val="50000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60876" rIns="90000" bIns="45000" anchor="ctr"/>
                <a:lstStyle/>
                <a:p>
                  <a:pPr algn="ctr">
                    <a:tabLst>
                      <a:tab pos="723900" algn="l"/>
                      <a:tab pos="1447800" algn="l"/>
                      <a:tab pos="2171700" algn="l"/>
                      <a:tab pos="2895600" algn="l"/>
                    </a:tabLst>
                  </a:pPr>
                  <a: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Literals</a:t>
                  </a:r>
                </a:p>
              </p:txBody>
            </p:sp>
            <p:sp>
              <p:nvSpPr>
                <p:cNvPr id="37" name="Rectangle 36"/>
                <p:cNvSpPr>
                  <a:spLocks noChangeArrowheads="1"/>
                </p:cNvSpPr>
                <p:nvPr>
                  <p:custDataLst>
                    <p:tags r:id="rId11"/>
                  </p:custDataLst>
                </p:nvPr>
              </p:nvSpPr>
              <p:spPr bwMode="auto">
                <a:xfrm>
                  <a:off x="2609850" y="4046537"/>
                  <a:ext cx="3200400" cy="906463"/>
                </a:xfrm>
                <a:prstGeom prst="rect">
                  <a:avLst/>
                </a:prstGeom>
                <a:solidFill>
                  <a:srgbClr val="94BD5E">
                    <a:alpha val="50000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60876" rIns="90000" bIns="45000" anchor="ctr"/>
                <a:lstStyle/>
                <a:p>
                  <a:pPr algn="ctr">
                    <a:tabLst>
                      <a:tab pos="723900" algn="l"/>
                      <a:tab pos="1447800" algn="l"/>
                      <a:tab pos="2171700" algn="l"/>
                      <a:tab pos="2895600" algn="l"/>
                    </a:tabLst>
                  </a:pPr>
                  <a: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Static Data</a:t>
                  </a:r>
                </a:p>
              </p:txBody>
            </p:sp>
            <p:sp>
              <p:nvSpPr>
                <p:cNvPr id="38" name="Rectangle 37"/>
                <p:cNvSpPr>
                  <a:spLocks noChangeArrowheads="1"/>
                </p:cNvSpPr>
                <p:nvPr>
                  <p:custDataLst>
                    <p:tags r:id="rId12"/>
                  </p:custDataLst>
                </p:nvPr>
              </p:nvSpPr>
              <p:spPr bwMode="auto">
                <a:xfrm>
                  <a:off x="2609850" y="3132138"/>
                  <a:ext cx="3200400" cy="906462"/>
                </a:xfrm>
                <a:prstGeom prst="rect">
                  <a:avLst/>
                </a:prstGeom>
                <a:solidFill>
                  <a:srgbClr val="DC2300">
                    <a:alpha val="50000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60876" rIns="90000" bIns="45000" anchor="ctr"/>
                <a:lstStyle/>
                <a:p>
                  <a:pPr algn="ctr">
                    <a:tabLst>
                      <a:tab pos="723900" algn="l"/>
                      <a:tab pos="1447800" algn="l"/>
                      <a:tab pos="2171700" algn="l"/>
                      <a:tab pos="2895600" algn="l"/>
                    </a:tabLst>
                  </a:pPr>
                  <a: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Dynamic Data</a:t>
                  </a:r>
                  <a:b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</a:br>
                  <a: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(Heap)</a:t>
                  </a:r>
                </a:p>
              </p:txBody>
            </p:sp>
            <p:sp>
              <p:nvSpPr>
                <p:cNvPr id="39" name="Rectangle 38"/>
                <p:cNvSpPr>
                  <a:spLocks noChangeArrowheads="1"/>
                </p:cNvSpPr>
                <p:nvPr>
                  <p:custDataLst>
                    <p:tags r:id="rId13"/>
                  </p:custDataLst>
                </p:nvPr>
              </p:nvSpPr>
              <p:spPr bwMode="auto">
                <a:xfrm>
                  <a:off x="2609850" y="2286000"/>
                  <a:ext cx="3200400" cy="838200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7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0" name="Rectangle 39"/>
                <p:cNvSpPr>
                  <a:spLocks noChangeArrowheads="1"/>
                </p:cNvSpPr>
                <p:nvPr>
                  <p:custDataLst>
                    <p:tags r:id="rId14"/>
                  </p:custDataLst>
                </p:nvPr>
              </p:nvSpPr>
              <p:spPr bwMode="auto">
                <a:xfrm>
                  <a:off x="2609850" y="1371600"/>
                  <a:ext cx="3200400" cy="906463"/>
                </a:xfrm>
                <a:prstGeom prst="rect">
                  <a:avLst/>
                </a:prstGeom>
                <a:solidFill>
                  <a:srgbClr val="FF950E">
                    <a:alpha val="50000"/>
                  </a:srgbClr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60876" rIns="90000" bIns="45000" anchor="ctr"/>
                <a:lstStyle/>
                <a:p>
                  <a:pPr algn="ctr">
                    <a:tabLst>
                      <a:tab pos="723900" algn="l"/>
                      <a:tab pos="1447800" algn="l"/>
                      <a:tab pos="2171700" algn="l"/>
                      <a:tab pos="2895600" algn="l"/>
                    </a:tabLst>
                  </a:pPr>
                  <a: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Stack</a:t>
                  </a:r>
                </a:p>
              </p:txBody>
            </p:sp>
            <p:sp>
              <p:nvSpPr>
                <p:cNvPr id="45" name="Text Box 13"/>
                <p:cNvSpPr txBox="1">
                  <a:spLocks noChangeArrowheads="1"/>
                </p:cNvSpPr>
                <p:nvPr>
                  <p:custDataLst>
                    <p:tags r:id="rId15"/>
                  </p:custDataLst>
                </p:nvPr>
              </p:nvSpPr>
              <p:spPr bwMode="auto">
                <a:xfrm>
                  <a:off x="1905000" y="6096000"/>
                  <a:ext cx="306388" cy="3460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60876" rIns="90000" bIns="45000"/>
                <a:lstStyle/>
                <a:p>
                  <a:r>
                    <a:rPr lang="en-US" sz="7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46" name="Text Box 14"/>
                <p:cNvSpPr txBox="1">
                  <a:spLocks noChangeArrowheads="1"/>
                </p:cNvSpPr>
                <p:nvPr>
                  <p:custDataLst>
                    <p:tags r:id="rId16"/>
                  </p:custDataLst>
                </p:nvPr>
              </p:nvSpPr>
              <p:spPr bwMode="auto">
                <a:xfrm>
                  <a:off x="1704517" y="1052611"/>
                  <a:ext cx="606426" cy="3460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lIns="90000" tIns="60876" rIns="90000" bIns="45000"/>
                <a:lstStyle/>
                <a:p>
                  <a:r>
                    <a:rPr lang="en-US" sz="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2</a:t>
                  </a:r>
                  <a:r>
                    <a:rPr lang="en-US" sz="500" baseline="330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N</a:t>
                  </a:r>
                  <a:r>
                    <a:rPr lang="en-US" sz="500" dirty="0">
                      <a:solidFill>
                        <a:srgbClr val="000000"/>
                      </a:solidFill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-1</a:t>
                  </a:r>
                </a:p>
              </p:txBody>
            </p:sp>
            <p:sp>
              <p:nvSpPr>
                <p:cNvPr id="47" name="Line 15"/>
                <p:cNvSpPr>
                  <a:spLocks noChangeShapeType="1"/>
                </p:cNvSpPr>
                <p:nvPr>
                  <p:custDataLst>
                    <p:tags r:id="rId17"/>
                  </p:custDataLst>
                </p:nvPr>
              </p:nvSpPr>
              <p:spPr bwMode="auto">
                <a:xfrm>
                  <a:off x="2484778" y="1371600"/>
                  <a:ext cx="0" cy="518160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triangle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7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8" name="Line 8"/>
                <p:cNvSpPr>
                  <a:spLocks noChangeShapeType="1"/>
                </p:cNvSpPr>
                <p:nvPr>
                  <p:custDataLst>
                    <p:tags r:id="rId18"/>
                  </p:custDataLst>
                </p:nvPr>
              </p:nvSpPr>
              <p:spPr bwMode="auto">
                <a:xfrm rot="10800000" flipV="1">
                  <a:off x="5257800" y="1904999"/>
                  <a:ext cx="0" cy="68580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7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9" name="Line 8"/>
                <p:cNvSpPr>
                  <a:spLocks noChangeShapeType="1"/>
                </p:cNvSpPr>
                <p:nvPr>
                  <p:custDataLst>
                    <p:tags r:id="rId19"/>
                  </p:custDataLst>
                </p:nvPr>
              </p:nvSpPr>
              <p:spPr bwMode="auto">
                <a:xfrm rot="10800000">
                  <a:off x="5257800" y="2895599"/>
                  <a:ext cx="0" cy="53340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rgbClr val="000000">
                            <a:alpha val="74998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70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50" name="TextBox 49"/>
                <p:cNvSpPr txBox="1"/>
                <p:nvPr>
                  <p:custDataLst>
                    <p:tags r:id="rId20"/>
                  </p:custDataLst>
                </p:nvPr>
              </p:nvSpPr>
              <p:spPr>
                <a:xfrm>
                  <a:off x="203541" y="1393213"/>
                  <a:ext cx="2353258" cy="48812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400" i="1"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High addresses</a:t>
                  </a:r>
                  <a:endParaRPr lang="en-US" sz="400" i="1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51" name="TextBox 50"/>
                <p:cNvSpPr txBox="1"/>
                <p:nvPr>
                  <p:custDataLst>
                    <p:tags r:id="rId21"/>
                  </p:custDataLst>
                </p:nvPr>
              </p:nvSpPr>
              <p:spPr>
                <a:xfrm>
                  <a:off x="-218084" y="6179178"/>
                  <a:ext cx="2276568" cy="6833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400" i="1">
                      <a:latin typeface="Calibri" panose="020F0502020204030204" pitchFamily="34" charset="0"/>
                      <a:ea typeface="Lato" charset="0"/>
                      <a:cs typeface="Calibri" panose="020F0502020204030204" pitchFamily="34" charset="0"/>
                    </a:rPr>
                    <a:t>Low addresses</a:t>
                  </a:r>
                  <a:endParaRPr lang="en-US" sz="400" i="1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endParaRPr>
                </a:p>
              </p:txBody>
            </p:sp>
          </p:grpSp>
          <p:sp>
            <p:nvSpPr>
              <p:cNvPr id="52" name="Line 10"/>
              <p:cNvSpPr>
                <a:spLocks noChangeShapeType="1"/>
              </p:cNvSpPr>
              <p:nvPr>
                <p:custDataLst>
                  <p:tags r:id="rId8"/>
                </p:custDataLst>
              </p:nvPr>
            </p:nvSpPr>
            <p:spPr bwMode="auto">
              <a:xfrm flipV="1">
                <a:off x="3702999" y="1674475"/>
                <a:ext cx="150873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sz="800" dirty="0"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457108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GB" dirty="0"/>
              <a:t>Virtual Memory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>
          <a:xfrm>
            <a:off x="8534400" y="6501096"/>
            <a:ext cx="609600" cy="365125"/>
          </a:xfrm>
        </p:spPr>
        <p:txBody>
          <a:bodyPr/>
          <a:lstStyle/>
          <a:p>
            <a:fld id="{7CBE8339-D2AD-46DC-A898-FD1E949067F0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384985" y="1362456"/>
            <a:ext cx="6082615" cy="3330769"/>
            <a:chOff x="1384985" y="1752600"/>
            <a:chExt cx="6082615" cy="3330769"/>
          </a:xfrm>
        </p:grpSpPr>
        <p:sp>
          <p:nvSpPr>
            <p:cNvPr id="44" name="Rectangle 43"/>
            <p:cNvSpPr/>
            <p:nvPr>
              <p:custDataLst>
                <p:tags r:id="rId3"/>
              </p:custDataLst>
            </p:nvPr>
          </p:nvSpPr>
          <p:spPr bwMode="auto">
            <a:xfrm>
              <a:off x="1384985" y="1752600"/>
              <a:ext cx="3749615" cy="2695242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dirty="0">
                <a:latin typeface="Lato" panose="020F0502020204030203" pitchFamily="34" charset="0"/>
              </a:endParaRPr>
            </a:p>
          </p:txBody>
        </p:sp>
        <p:sp>
          <p:nvSpPr>
            <p:cNvPr id="9226" name="Rectangle 10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3963987" y="3007259"/>
              <a:ext cx="1066800" cy="1237384"/>
            </a:xfrm>
            <a:prstGeom prst="rect">
              <a:avLst/>
            </a:prstGeom>
            <a:solidFill>
              <a:srgbClr val="D5F1CF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MMU</a:t>
              </a:r>
            </a:p>
          </p:txBody>
        </p:sp>
        <p:sp>
          <p:nvSpPr>
            <p:cNvPr id="9233" name="Rectangle 17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6553200" y="2722233"/>
              <a:ext cx="914400" cy="22844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8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dirty="0">
                  <a:latin typeface="Lato" panose="020F0502020204030203" pitchFamily="34" charset="0"/>
                </a:rPr>
                <a:t>Cache/</a:t>
              </a:r>
            </a:p>
            <a:p>
              <a:r>
                <a:rPr lang="en-US" sz="1600" dirty="0">
                  <a:latin typeface="Lato" panose="020F0502020204030203" pitchFamily="34" charset="0"/>
                </a:rPr>
                <a:t>Memory</a:t>
              </a:r>
            </a:p>
          </p:txBody>
        </p:sp>
        <p:sp>
          <p:nvSpPr>
            <p:cNvPr id="9225" name="Text Box 9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584978" y="3352800"/>
              <a:ext cx="417400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PA</a:t>
              </a:r>
            </a:p>
          </p:txBody>
        </p:sp>
        <p:sp>
          <p:nvSpPr>
            <p:cNvPr id="9248" name="Text Box 32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507952" y="4497021"/>
              <a:ext cx="568082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Data</a:t>
              </a:r>
            </a:p>
          </p:txBody>
        </p:sp>
        <p:cxnSp>
          <p:nvCxnSpPr>
            <p:cNvPr id="40" name="Straight Arrow Connector 39"/>
            <p:cNvCxnSpPr/>
            <p:nvPr>
              <p:custDataLst>
                <p:tags r:id="rId8"/>
              </p:custDataLst>
            </p:nvPr>
          </p:nvCxnSpPr>
          <p:spPr bwMode="auto">
            <a:xfrm flipV="1">
              <a:off x="5030787" y="3605659"/>
              <a:ext cx="1522413" cy="137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7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525587" y="3359738"/>
              <a:ext cx="1066800" cy="533400"/>
            </a:xfrm>
            <a:prstGeom prst="rect">
              <a:avLst/>
            </a:prstGeom>
            <a:solidFill>
              <a:srgbClr val="F1C7C7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CPU</a:t>
              </a:r>
            </a:p>
          </p:txBody>
        </p:sp>
        <p:cxnSp>
          <p:nvCxnSpPr>
            <p:cNvPr id="38" name="Straight Arrow Connector 37"/>
            <p:cNvCxnSpPr>
              <a:stCxn id="37" idx="3"/>
            </p:cNvCxnSpPr>
            <p:nvPr>
              <p:custDataLst>
                <p:tags r:id="rId10"/>
              </p:custDataLst>
            </p:nvPr>
          </p:nvCxnSpPr>
          <p:spPr bwMode="auto">
            <a:xfrm flipV="1">
              <a:off x="2592387" y="3621869"/>
              <a:ext cx="1370013" cy="4569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1" name="Text Box 9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027177" y="3354782"/>
              <a:ext cx="431827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VA</a:t>
              </a:r>
            </a:p>
          </p:txBody>
        </p:sp>
        <p:sp>
          <p:nvSpPr>
            <p:cNvPr id="45" name="TextBox 44"/>
            <p:cNvSpPr txBox="1"/>
            <p:nvPr>
              <p:custDataLst>
                <p:tags r:id="rId12"/>
              </p:custDataLst>
            </p:nvPr>
          </p:nvSpPr>
          <p:spPr>
            <a:xfrm>
              <a:off x="1390151" y="1752600"/>
              <a:ext cx="1122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CPU Chip</a:t>
              </a:r>
            </a:p>
          </p:txBody>
        </p:sp>
        <p:sp>
          <p:nvSpPr>
            <p:cNvPr id="47" name="Text Box 9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623899" y="2311401"/>
              <a:ext cx="502358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PTE</a:t>
              </a:r>
            </a:p>
          </p:txBody>
        </p:sp>
        <p:cxnSp>
          <p:nvCxnSpPr>
            <p:cNvPr id="50" name="Shape 49"/>
            <p:cNvCxnSpPr/>
            <p:nvPr>
              <p:custDataLst>
                <p:tags r:id="rId14"/>
              </p:custDataLst>
            </p:nvPr>
          </p:nvCxnSpPr>
          <p:spPr bwMode="auto">
            <a:xfrm rot="10800000">
              <a:off x="2058988" y="3893139"/>
              <a:ext cx="4494213" cy="884905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1" name="Oval 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3122473" y="3674090"/>
              <a:ext cx="274637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Lato" panose="020F0502020204030203" pitchFamily="34" charset="0"/>
                </a:rPr>
                <a:t>1</a:t>
              </a:r>
            </a:p>
          </p:txBody>
        </p:sp>
        <p:sp>
          <p:nvSpPr>
            <p:cNvPr id="52" name="Oval 18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4038600" y="2362200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Lato" panose="020F0502020204030203" pitchFamily="34" charset="0"/>
                </a:rPr>
                <a:t>2</a:t>
              </a:r>
            </a:p>
          </p:txBody>
        </p:sp>
        <p:sp>
          <p:nvSpPr>
            <p:cNvPr id="54" name="Oval 20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656358" y="3672552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Lato" panose="020F0502020204030203" pitchFamily="34" charset="0"/>
                </a:rPr>
                <a:t>4</a:t>
              </a:r>
            </a:p>
          </p:txBody>
        </p:sp>
        <p:sp>
          <p:nvSpPr>
            <p:cNvPr id="56" name="Oval 21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656502" y="4808732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Lato" panose="020F0502020204030203" pitchFamily="34" charset="0"/>
                </a:rPr>
                <a:t>5</a:t>
              </a:r>
            </a:p>
          </p:txBody>
        </p:sp>
        <p:sp>
          <p:nvSpPr>
            <p:cNvPr id="26" name="Rectangle 1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962400" y="1905000"/>
              <a:ext cx="1066800" cy="381000"/>
            </a:xfrm>
            <a:prstGeom prst="rect">
              <a:avLst/>
            </a:prstGeom>
            <a:solidFill>
              <a:srgbClr val="FFFF99"/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Lato" panose="020F0502020204030203" pitchFamily="34" charset="0"/>
                </a:rPr>
                <a:t>TLB</a:t>
              </a:r>
            </a:p>
          </p:txBody>
        </p:sp>
        <p:cxnSp>
          <p:nvCxnSpPr>
            <p:cNvPr id="28" name="Straight Arrow Connector 27"/>
            <p:cNvCxnSpPr/>
            <p:nvPr>
              <p:custDataLst>
                <p:tags r:id="rId20"/>
              </p:custDataLst>
            </p:nvPr>
          </p:nvCxnSpPr>
          <p:spPr bwMode="auto">
            <a:xfrm rot="16200000" flipV="1">
              <a:off x="40581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Straight Arrow Connector 28"/>
            <p:cNvCxnSpPr/>
            <p:nvPr>
              <p:custDataLst>
                <p:tags r:id="rId21"/>
              </p:custDataLst>
            </p:nvPr>
          </p:nvCxnSpPr>
          <p:spPr bwMode="auto">
            <a:xfrm rot="5400000">
              <a:off x="42867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 Box 9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902082" y="2667000"/>
              <a:ext cx="555258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Lato" panose="020F0502020204030203" pitchFamily="34" charset="0"/>
                </a:rPr>
                <a:t>VPN</a:t>
              </a:r>
            </a:p>
          </p:txBody>
        </p:sp>
        <p:sp>
          <p:nvSpPr>
            <p:cNvPr id="53" name="Oval 19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737628" y="2633132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Lato" panose="020F0502020204030203" pitchFamily="34" charset="0"/>
                </a:rPr>
                <a:t>3</a:t>
              </a:r>
            </a:p>
          </p:txBody>
        </p:sp>
      </p:grpSp>
      <p:sp>
        <p:nvSpPr>
          <p:cNvPr id="57" name="Content Placeholder 1"/>
          <p:cNvSpPr txBox="1">
            <a:spLocks/>
          </p:cNvSpPr>
          <p:nvPr/>
        </p:nvSpPr>
        <p:spPr bwMode="auto">
          <a:xfrm>
            <a:off x="393192" y="4846320"/>
            <a:ext cx="8366760" cy="1554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800" b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kern="0" dirty="0"/>
              <a:t>Address Translation</a:t>
            </a:r>
          </a:p>
          <a:p>
            <a:pPr lvl="1"/>
            <a:r>
              <a:rPr lang="en-US" sz="2000" kern="0" dirty="0"/>
              <a:t>Every memory access must first be converted from virtual to physical</a:t>
            </a:r>
          </a:p>
          <a:p>
            <a:pPr lvl="1"/>
            <a:r>
              <a:rPr lang="en-US" sz="2000" i="1" kern="0" dirty="0"/>
              <a:t>Indirection:  </a:t>
            </a:r>
            <a:r>
              <a:rPr lang="en-US" sz="2000" kern="0" dirty="0"/>
              <a:t>just change the address mapping when switching processes</a:t>
            </a:r>
          </a:p>
          <a:p>
            <a:pPr lvl="1"/>
            <a:r>
              <a:rPr lang="en-US" sz="2000" kern="0" dirty="0"/>
              <a:t>Luckily, TLB (and page size) makes it pretty fast</a:t>
            </a:r>
          </a:p>
        </p:txBody>
      </p:sp>
    </p:spTree>
    <p:extLst>
      <p:ext uri="{BB962C8B-B14F-4D97-AF65-F5344CB8AC3E}">
        <p14:creationId xmlns:p14="http://schemas.microsoft.com/office/powerpoint/2010/main" val="1103938090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>
            <a:noFill/>
          </a:ln>
        </p:spPr>
        <p:txBody>
          <a:bodyPr/>
          <a:lstStyle/>
          <a:p>
            <a:r>
              <a:rPr lang="en-US" dirty="0">
                <a:cs typeface="Calibri" panose="020F0502020204030204" pitchFamily="34" charset="0"/>
              </a:rPr>
              <a:t>But Memory is Also a Lie! 😮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3192" y="4114800"/>
            <a:ext cx="8366760" cy="2468880"/>
          </a:xfrm>
        </p:spPr>
        <p:txBody>
          <a:bodyPr/>
          <a:lstStyle/>
          <a:p>
            <a:r>
              <a:rPr lang="en-US" sz="2400" i="1" dirty="0">
                <a:cs typeface="Calibri" panose="020F0502020204030204" pitchFamily="34" charset="0"/>
              </a:rPr>
              <a:t>Illusion</a:t>
            </a:r>
            <a:r>
              <a:rPr lang="en-US" sz="2400" dirty="0">
                <a:cs typeface="Calibri" panose="020F0502020204030204" pitchFamily="34" charset="0"/>
              </a:rPr>
              <a:t> of one flat array of bytes</a:t>
            </a:r>
          </a:p>
          <a:p>
            <a:pPr lvl="1"/>
            <a:r>
              <a:rPr lang="en-US" sz="2000" dirty="0">
                <a:cs typeface="Calibri" panose="020F0502020204030204" pitchFamily="34" charset="0"/>
              </a:rPr>
              <a:t>But </a:t>
            </a:r>
            <a:r>
              <a:rPr lang="en-US" sz="2000" i="1" dirty="0">
                <a:cs typeface="Calibri" panose="020F0502020204030204" pitchFamily="34" charset="0"/>
              </a:rPr>
              <a:t>caches</a:t>
            </a:r>
            <a:r>
              <a:rPr lang="en-US" sz="2000" dirty="0">
                <a:cs typeface="Calibri" panose="020F0502020204030204" pitchFamily="34" charset="0"/>
              </a:rPr>
              <a:t> invisibly make accesses to physical addresses faster!</a:t>
            </a:r>
          </a:p>
          <a:p>
            <a:r>
              <a:rPr lang="en-US" sz="2400" dirty="0">
                <a:cs typeface="Calibri" panose="020F0502020204030204" pitchFamily="34" charset="0"/>
              </a:rPr>
              <a:t>Caches</a:t>
            </a:r>
          </a:p>
          <a:p>
            <a:pPr lvl="1"/>
            <a:r>
              <a:rPr lang="en-US" sz="2000" b="1" dirty="0">
                <a:cs typeface="Calibri" panose="020F0502020204030204" pitchFamily="34" charset="0"/>
              </a:rPr>
              <a:t>Associativity</a:t>
            </a:r>
            <a:r>
              <a:rPr lang="en-US" sz="2000" dirty="0">
                <a:cs typeface="Calibri" panose="020F0502020204030204" pitchFamily="34" charset="0"/>
              </a:rPr>
              <a:t> tradeoff with miss rate and access time</a:t>
            </a:r>
          </a:p>
          <a:p>
            <a:pPr lvl="1"/>
            <a:r>
              <a:rPr lang="en-US" sz="2000" b="1" dirty="0">
                <a:cs typeface="Calibri" panose="020F0502020204030204" pitchFamily="34" charset="0"/>
              </a:rPr>
              <a:t>Block size</a:t>
            </a:r>
            <a:r>
              <a:rPr lang="en-US" sz="2000" dirty="0">
                <a:cs typeface="Calibri" panose="020F0502020204030204" pitchFamily="34" charset="0"/>
              </a:rPr>
              <a:t> tradeoff with spatial and temporal locality</a:t>
            </a:r>
          </a:p>
          <a:p>
            <a:pPr lvl="1"/>
            <a:r>
              <a:rPr lang="en-US" sz="2000" b="1" dirty="0">
                <a:cs typeface="Calibri" panose="020F0502020204030204" pitchFamily="34" charset="0"/>
              </a:rPr>
              <a:t>Cache size </a:t>
            </a:r>
            <a:r>
              <a:rPr lang="en-US" sz="2000" dirty="0">
                <a:cs typeface="Calibri" panose="020F0502020204030204" pitchFamily="34" charset="0"/>
              </a:rPr>
              <a:t>tradeoff with miss rate and cost</a:t>
            </a:r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>
          <a:prstGeom prst="rect">
            <a:avLst/>
          </a:prstGeom>
        </p:spPr>
        <p:txBody>
          <a:bodyPr/>
          <a:lstStyle/>
          <a:p>
            <a:fld id="{7CBE8339-D2AD-46DC-A898-FD1E949067F0}" type="slidenum">
              <a:rPr lang="en-US" smtClean="0">
                <a:ea typeface="Lato" charset="0"/>
              </a:rPr>
              <a:pPr/>
              <a:t>17</a:t>
            </a:fld>
            <a:endParaRPr lang="en-US" dirty="0">
              <a:ea typeface="Lato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70692" y="1362456"/>
            <a:ext cx="8213385" cy="2396279"/>
            <a:chOff x="570692" y="1241866"/>
            <a:chExt cx="8213385" cy="2396279"/>
          </a:xfrm>
        </p:grpSpPr>
        <p:sp>
          <p:nvSpPr>
            <p:cNvPr id="29" name="Rounded Rectangle 28"/>
            <p:cNvSpPr/>
            <p:nvPr/>
          </p:nvSpPr>
          <p:spPr bwMode="auto">
            <a:xfrm>
              <a:off x="3855936" y="1241866"/>
              <a:ext cx="4928141" cy="2396279"/>
            </a:xfrm>
            <a:prstGeom prst="roundRect">
              <a:avLst>
                <a:gd name="adj" fmla="val 2568"/>
              </a:avLst>
            </a:prstGeom>
            <a:solidFill>
              <a:schemeClr val="bg1">
                <a:lumMod val="95000"/>
              </a:schemeClr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Lato" charset="0"/>
                  <a:cs typeface="Calibri" panose="020F0502020204030204" pitchFamily="34" charset="0"/>
                </a:rPr>
                <a:t>“Memory”</a:t>
              </a: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570692" y="1644175"/>
              <a:ext cx="1822312" cy="1488131"/>
              <a:chOff x="502599" y="1177248"/>
              <a:chExt cx="3200400" cy="2209800"/>
            </a:xfrm>
          </p:grpSpPr>
          <p:sp>
            <p:nvSpPr>
              <p:cNvPr id="30" name="Rectangle 6"/>
              <p:cNvSpPr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502599" y="1177248"/>
                <a:ext cx="3200400" cy="2209800"/>
              </a:xfrm>
              <a:prstGeom prst="rect">
                <a:avLst/>
              </a:prstGeom>
              <a:solidFill>
                <a:srgbClr val="EFBFB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90487" tIns="44450" rIns="90487" bIns="44450"/>
              <a:lstStyle/>
              <a:p>
                <a:pPr>
                  <a:lnSpc>
                    <a:spcPct val="100000"/>
                  </a:lnSpc>
                </a:pPr>
                <a:r>
                  <a:rPr lang="en-US" sz="1400" b="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rPr>
                  <a:t>CPU</a:t>
                </a:r>
              </a:p>
            </p:txBody>
          </p:sp>
          <p:sp>
            <p:nvSpPr>
              <p:cNvPr id="31" name="Rectangle 4"/>
              <p:cNvSpPr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953314" y="1863048"/>
                <a:ext cx="692285" cy="457200"/>
              </a:xfrm>
              <a:prstGeom prst="rect">
                <a:avLst/>
              </a:prstGeom>
              <a:solidFill>
                <a:schemeClr val="accent3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0" rIns="0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050" b="0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%rip</a:t>
                </a:r>
              </a:p>
            </p:txBody>
          </p:sp>
          <p:sp>
            <p:nvSpPr>
              <p:cNvPr id="32" name="Rectangle 5"/>
              <p:cNvSpPr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1797999" y="1558248"/>
                <a:ext cx="1371600" cy="762000"/>
              </a:xfrm>
              <a:prstGeom prst="rect">
                <a:avLst/>
              </a:prstGeom>
              <a:solidFill>
                <a:schemeClr val="accent3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200" b="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rPr>
                  <a:t>Registers</a:t>
                </a:r>
              </a:p>
            </p:txBody>
          </p:sp>
          <p:sp>
            <p:nvSpPr>
              <p:cNvPr id="33" name="Rectangle 16"/>
              <p:cNvSpPr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1797999" y="2472648"/>
                <a:ext cx="1371600" cy="685800"/>
              </a:xfrm>
              <a:prstGeom prst="rect">
                <a:avLst/>
              </a:prstGeom>
              <a:solidFill>
                <a:schemeClr val="accent3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200" b="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rPr>
                  <a:t>Condition</a:t>
                </a:r>
              </a:p>
              <a:p>
                <a:pPr algn="ctr"/>
                <a:r>
                  <a:rPr lang="en-US" sz="1200" b="0" dirty="0">
                    <a:latin typeface="Calibri" panose="020F0502020204030204" pitchFamily="34" charset="0"/>
                    <a:ea typeface="Lato" charset="0"/>
                    <a:cs typeface="Calibri" panose="020F0502020204030204" pitchFamily="34" charset="0"/>
                  </a:rPr>
                  <a:t>Codes</a:t>
                </a:r>
              </a:p>
            </p:txBody>
          </p:sp>
        </p:grpSp>
        <p:sp>
          <p:nvSpPr>
            <p:cNvPr id="35" name="Line 10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 flipV="1">
              <a:off x="2393004" y="2106009"/>
              <a:ext cx="14629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endParaRPr>
            </a:p>
          </p:txBody>
        </p:sp>
        <p:sp>
          <p:nvSpPr>
            <p:cNvPr id="36" name="Rectangle 10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6741268" y="1353237"/>
              <a:ext cx="1896893" cy="215844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>
                  <a:latin typeface="Calibri" panose="020F0502020204030204" pitchFamily="34" charset="0"/>
                  <a:cs typeface="Calibri" panose="020F0502020204030204" pitchFamily="34" charset="0"/>
                </a:rPr>
                <a:t>Main Memory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DRAM</a:t>
              </a:r>
            </a:p>
          </p:txBody>
        </p:sp>
        <p:sp>
          <p:nvSpPr>
            <p:cNvPr id="37" name="Rectangle 10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865778" y="1353237"/>
              <a:ext cx="729574" cy="215844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L3 </a:t>
              </a:r>
              <a:b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Cache</a:t>
              </a:r>
            </a:p>
          </p:txBody>
        </p:sp>
        <p:sp>
          <p:nvSpPr>
            <p:cNvPr id="38" name="Rectangle 10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933815" y="1659745"/>
              <a:ext cx="729574" cy="99515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>
                  <a:latin typeface="Calibri" panose="020F0502020204030204" pitchFamily="34" charset="0"/>
                  <a:cs typeface="Calibri" panose="020F0502020204030204" pitchFamily="34" charset="0"/>
                </a:rPr>
                <a:t>L2 </a:t>
              </a:r>
              <a:br>
                <a:rPr lang="en-GB" sz="1600"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600">
                  <a:latin typeface="Calibri" panose="020F0502020204030204" pitchFamily="34" charset="0"/>
                  <a:cs typeface="Calibri" panose="020F0502020204030204" pitchFamily="34" charset="0"/>
                </a:rPr>
                <a:t>Cache</a:t>
              </a:r>
              <a:endParaRPr lang="en-GB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Rectangle 10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4038059" y="1882877"/>
              <a:ext cx="729574" cy="54889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L1 </a:t>
              </a:r>
              <a:b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Cache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263839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ea typeface="Lato" charset="0"/>
                <a:cs typeface="Calibri" panose="020F0502020204030204" pitchFamily="34" charset="0"/>
              </a:rPr>
              <a:t>Memory Hierarchy</a:t>
            </a:r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>
          <a:xfrm>
            <a:off x="8534400" y="6569075"/>
            <a:ext cx="609600" cy="365125"/>
          </a:xfrm>
        </p:spPr>
        <p:txBody>
          <a:bodyPr/>
          <a:lstStyle/>
          <a:p>
            <a:fld id="{7CBE8339-D2AD-46DC-A898-FD1E949067F0}" type="slidenum">
              <a:rPr lang="en-US" smtClean="0">
                <a:ea typeface="Lato" charset="0"/>
              </a:rPr>
              <a:pPr/>
              <a:t>18</a:t>
            </a:fld>
            <a:endParaRPr lang="en-US">
              <a:ea typeface="Lato" charset="0"/>
            </a:endParaRPr>
          </a:p>
        </p:txBody>
      </p:sp>
      <p:sp>
        <p:nvSpPr>
          <p:cNvPr id="35843" name="AutoShape 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401755" y="1196802"/>
            <a:ext cx="6242050" cy="5391150"/>
          </a:xfrm>
          <a:prstGeom prst="triangle">
            <a:avLst>
              <a:gd name="adj" fmla="val 50000"/>
            </a:avLst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49000">
                <a:schemeClr val="accent2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0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35844" name="Text Box 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065393" y="1755602"/>
            <a:ext cx="906315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35845" name="Text Box 4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838375" y="2231674"/>
            <a:ext cx="1360349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on-chip L1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cache (SRAM)</a:t>
            </a:r>
          </a:p>
        </p:txBody>
      </p:sp>
      <p:sp>
        <p:nvSpPr>
          <p:cNvPr id="35846" name="Text Box 5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830905" y="3940592"/>
            <a:ext cx="137529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main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(DRAM)</a:t>
            </a:r>
          </a:p>
        </p:txBody>
      </p:sp>
      <p:sp>
        <p:nvSpPr>
          <p:cNvPr id="35847" name="Text Box 6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431950" y="4791670"/>
            <a:ext cx="21732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local secondary storage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(local disks)</a:t>
            </a:r>
          </a:p>
        </p:txBody>
      </p:sp>
      <p:sp>
        <p:nvSpPr>
          <p:cNvPr id="35848" name="Line 7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3990968" y="2119140"/>
            <a:ext cx="1063625" cy="1587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35850" name="Line 9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3246430" y="3821734"/>
            <a:ext cx="2552700" cy="1587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35851" name="Line 10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315938" y="4130502"/>
            <a:ext cx="1588" cy="2344738"/>
          </a:xfrm>
          <a:prstGeom prst="line">
            <a:avLst/>
          </a:prstGeom>
          <a:noFill/>
          <a:ln w="38160">
            <a:solidFill>
              <a:srgbClr val="000066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35852" name="Text Box 11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30280" y="4016469"/>
            <a:ext cx="915933" cy="1059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Larger,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slower,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cheaper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per byte</a:t>
            </a:r>
          </a:p>
        </p:txBody>
      </p:sp>
      <p:sp>
        <p:nvSpPr>
          <p:cNvPr id="35854" name="Text Box 13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817743" y="5749752"/>
            <a:ext cx="3401614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remote secondary storage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(distributed file systems, web servers)</a:t>
            </a:r>
          </a:p>
        </p:txBody>
      </p:sp>
      <p:sp>
        <p:nvSpPr>
          <p:cNvPr id="35857" name="Line 20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2014174" y="5524327"/>
            <a:ext cx="5029200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35858" name="Text Box 21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838375" y="3082752"/>
            <a:ext cx="1360349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off-chip L2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cache (SRAM)</a:t>
            </a:r>
          </a:p>
        </p:txBody>
      </p:sp>
      <p:sp>
        <p:nvSpPr>
          <p:cNvPr id="35869" name="Text Box 36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331813" y="2499619"/>
            <a:ext cx="894132" cy="1059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Smaller,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faster,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costlier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per byte</a:t>
            </a:r>
          </a:p>
        </p:txBody>
      </p:sp>
      <p:sp>
        <p:nvSpPr>
          <p:cNvPr id="35870" name="Line 37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V="1">
            <a:off x="330226" y="1330152"/>
            <a:ext cx="1587" cy="2157413"/>
          </a:xfrm>
          <a:prstGeom prst="line">
            <a:avLst/>
          </a:prstGeom>
          <a:noFill/>
          <a:ln w="38160">
            <a:solidFill>
              <a:srgbClr val="000066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cxnSp>
        <p:nvCxnSpPr>
          <p:cNvPr id="40" name="Straight Connector 39"/>
          <p:cNvCxnSpPr/>
          <p:nvPr>
            <p:custDataLst>
              <p:tags r:id="rId17"/>
            </p:custDataLst>
          </p:nvPr>
        </p:nvCxnSpPr>
        <p:spPr bwMode="auto">
          <a:xfrm>
            <a:off x="2521298" y="4650965"/>
            <a:ext cx="4006851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>
            <p:custDataLst>
              <p:tags r:id="rId18"/>
            </p:custDataLst>
          </p:nvPr>
        </p:nvCxnSpPr>
        <p:spPr bwMode="auto">
          <a:xfrm>
            <a:off x="3010070" y="3821734"/>
            <a:ext cx="3017520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>
            <p:custDataLst>
              <p:tags r:id="rId19"/>
            </p:custDataLst>
          </p:nvPr>
        </p:nvCxnSpPr>
        <p:spPr bwMode="auto">
          <a:xfrm>
            <a:off x="3517714" y="2928764"/>
            <a:ext cx="2011680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8" name="Picture 27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0832" y="1275781"/>
            <a:ext cx="936596" cy="7539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1624" y="3363238"/>
            <a:ext cx="1539609" cy="11547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7436" y="2278994"/>
            <a:ext cx="1507436" cy="10049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3610465" y="1558950"/>
            <a:ext cx="5709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&lt;1 ns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147436" y="2310682"/>
            <a:ext cx="481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1 ns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470537" y="3142947"/>
            <a:ext cx="7184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5-10 ns</a:t>
            </a:r>
            <a:endParaRPr lang="en-US" sz="1400" b="0" dirty="0"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995994" y="3975212"/>
            <a:ext cx="6639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100 ns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538337" y="4595880"/>
            <a:ext cx="9829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150,000 ns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94790" y="5078114"/>
            <a:ext cx="121058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10,000,000 ns</a:t>
            </a:r>
            <a:br>
              <a:rPr lang="en-US" sz="1400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</a:br>
            <a:r>
              <a:rPr lang="en-US" sz="1100" b="0" i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(10 </a:t>
            </a:r>
            <a:r>
              <a:rPr lang="en-US" sz="1100" b="0" i="1" dirty="0" err="1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ms</a:t>
            </a:r>
            <a:r>
              <a:rPr lang="en-US" sz="1100" b="0" i="1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)</a:t>
            </a:r>
            <a:endParaRPr lang="en-US" sz="1400" b="0" i="1" dirty="0"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27539" y="5763782"/>
            <a:ext cx="8579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1-150 </a:t>
            </a:r>
            <a:r>
              <a:rPr lang="en-US" sz="1400" b="0" dirty="0" err="1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ms</a:t>
            </a:r>
            <a:endParaRPr lang="en-US" sz="1400" b="0" i="1" dirty="0"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698873" y="4682111"/>
            <a:ext cx="4587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SSD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659864" y="5119334"/>
            <a:ext cx="4892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Disk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839327" y="1545768"/>
            <a:ext cx="623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5-10 s</a:t>
            </a:r>
            <a:endParaRPr lang="en-US" sz="1400" b="0" dirty="0"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737695" y="3175477"/>
            <a:ext cx="7409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1-2 </a:t>
            </a:r>
            <a:r>
              <a:rPr lang="en-US" sz="1400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min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178840" y="3900623"/>
            <a:ext cx="9236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15-30 min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640762" y="4671183"/>
            <a:ext cx="7359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31 days</a:t>
            </a:r>
            <a:endParaRPr lang="en-US" sz="1400" b="0" dirty="0"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957655" y="5146340"/>
            <a:ext cx="17871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66 months = 5.5 years</a:t>
            </a:r>
            <a:endParaRPr lang="en-US" sz="1400" b="0" dirty="0">
              <a:latin typeface="Calibri" panose="020F0502020204030204" pitchFamily="34" charset="0"/>
              <a:ea typeface="Lato" charset="0"/>
              <a:cs typeface="Calibri" panose="020F050202020403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628032" y="6381703"/>
            <a:ext cx="10193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ea typeface="Lato" charset="0"/>
                <a:cs typeface="Calibri" panose="020F0502020204030204" pitchFamily="34" charset="0"/>
              </a:rPr>
              <a:t>1 - 15 years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9520" y="5427111"/>
            <a:ext cx="1573664" cy="11240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64462378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Course Themes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5669280" cy="4972050"/>
          </a:xfrm>
        </p:spPr>
        <p:txBody>
          <a:bodyPr/>
          <a:lstStyle/>
          <a:p>
            <a:r>
              <a:rPr lang="en-US" dirty="0"/>
              <a:t>Review course goals</a:t>
            </a:r>
          </a:p>
          <a:p>
            <a:pPr lvl="1"/>
            <a:r>
              <a:rPr lang="en-US" dirty="0"/>
              <a:t>They should make much more sense now!</a:t>
            </a:r>
          </a:p>
        </p:txBody>
      </p:sp>
    </p:spTree>
    <p:extLst>
      <p:ext uri="{BB962C8B-B14F-4D97-AF65-F5344CB8AC3E}">
        <p14:creationId xmlns:p14="http://schemas.microsoft.com/office/powerpoint/2010/main" val="3470528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fill out the </a:t>
            </a:r>
            <a:r>
              <a:rPr lang="en-US" b="1" dirty="0">
                <a:solidFill>
                  <a:srgbClr val="FF0000"/>
                </a:solidFill>
              </a:rPr>
              <a:t>course evaluation</a:t>
            </a:r>
            <a:r>
              <a:rPr lang="en-US" dirty="0"/>
              <a:t>!</a:t>
            </a:r>
          </a:p>
          <a:p>
            <a:pPr lvl="1"/>
            <a:r>
              <a:rPr lang="en-US" dirty="0"/>
              <a:t>Evaluations close this Sunday, </a:t>
            </a:r>
            <a:r>
              <a:rPr lang="en-US" dirty="0" smtClean="0"/>
              <a:t>March 15 at </a:t>
            </a:r>
            <a:r>
              <a:rPr lang="en-US" dirty="0"/>
              <a:t>11:59 pm</a:t>
            </a:r>
          </a:p>
          <a:p>
            <a:pPr lvl="2"/>
            <a:r>
              <a:rPr lang="en-US" dirty="0"/>
              <a:t>Not viewable until after grades are submitted</a:t>
            </a:r>
          </a:p>
          <a:p>
            <a:pPr lvl="1"/>
            <a:r>
              <a:rPr lang="en-US" dirty="0"/>
              <a:t>We take these seriously and use them to improve our teaching and this class!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9724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5678"/>
            <a:ext cx="8403336" cy="762000"/>
          </a:xfrm>
        </p:spPr>
        <p:txBody>
          <a:bodyPr/>
          <a:lstStyle/>
          <a:p>
            <a:r>
              <a:rPr lang="en-US" dirty="0"/>
              <a:t>Big Theme:  </a:t>
            </a:r>
            <a:r>
              <a:rPr lang="en-US" b="1" dirty="0"/>
              <a:t>Abstractions and Interfaces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4974336"/>
          </a:xfrm>
        </p:spPr>
        <p:txBody>
          <a:bodyPr/>
          <a:lstStyle/>
          <a:p>
            <a:r>
              <a:rPr lang="en-US" dirty="0"/>
              <a:t>Computing is about abstractions</a:t>
            </a:r>
          </a:p>
          <a:p>
            <a:pPr lvl="1"/>
            <a:r>
              <a:rPr lang="en-US" dirty="0"/>
              <a:t>(but we can’t forget reality)</a:t>
            </a:r>
          </a:p>
          <a:p>
            <a:r>
              <a:rPr lang="en-US" dirty="0"/>
              <a:t>What are the abstractions that we use?</a:t>
            </a:r>
          </a:p>
          <a:p>
            <a:r>
              <a:rPr lang="en-US" dirty="0"/>
              <a:t>What do </a:t>
            </a:r>
            <a:r>
              <a:rPr lang="en-US" u="sng" dirty="0"/>
              <a:t>you</a:t>
            </a:r>
            <a:r>
              <a:rPr lang="en-US" dirty="0"/>
              <a:t> need to know about them?</a:t>
            </a:r>
          </a:p>
          <a:p>
            <a:pPr lvl="1"/>
            <a:r>
              <a:rPr lang="en-US" dirty="0"/>
              <a:t>When do they break down and you have to peek under the hood?</a:t>
            </a:r>
          </a:p>
          <a:p>
            <a:pPr lvl="1"/>
            <a:r>
              <a:rPr lang="en-US" dirty="0"/>
              <a:t>What bugs can they cause and how do you find them?</a:t>
            </a:r>
          </a:p>
          <a:p>
            <a:r>
              <a:rPr lang="en-US" dirty="0"/>
              <a:t>How does the hardware relate to the software?</a:t>
            </a:r>
          </a:p>
          <a:p>
            <a:pPr lvl="1"/>
            <a:r>
              <a:rPr lang="en-US" dirty="0"/>
              <a:t>Become a better programmer and begin to understand the important concepts that have evolved in building ever more complex computer systems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250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Little Theme 1:  Representation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4972050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dirty="0"/>
              <a:t>All digital systems represent everything as 0s and 1s</a:t>
            </a:r>
          </a:p>
          <a:p>
            <a:pPr lvl="1">
              <a:spcBef>
                <a:spcPts val="400"/>
              </a:spcBef>
            </a:pPr>
            <a:r>
              <a:rPr lang="en-US" sz="2000" dirty="0"/>
              <a:t>The 0 and 1 are really two different voltage ranges in the wires</a:t>
            </a:r>
          </a:p>
          <a:p>
            <a:pPr lvl="1">
              <a:spcBef>
                <a:spcPts val="400"/>
              </a:spcBef>
            </a:pPr>
            <a:r>
              <a:rPr lang="en-US" sz="2000" dirty="0"/>
              <a:t>Or magnetic positions on a disc, or hole depths on a DVD, or even </a:t>
            </a:r>
            <a:r>
              <a:rPr lang="en-US" sz="2000" i="1" dirty="0"/>
              <a:t>DNA</a:t>
            </a:r>
            <a:r>
              <a:rPr lang="en-US" sz="2000" dirty="0"/>
              <a:t>…</a:t>
            </a:r>
          </a:p>
          <a:p>
            <a:pPr>
              <a:spcBef>
                <a:spcPts val="400"/>
              </a:spcBef>
            </a:pPr>
            <a:r>
              <a:rPr lang="en-US" dirty="0"/>
              <a:t>“Everything” includes:</a:t>
            </a:r>
          </a:p>
          <a:p>
            <a:pPr lvl="1">
              <a:spcBef>
                <a:spcPts val="400"/>
              </a:spcBef>
            </a:pPr>
            <a:r>
              <a:rPr lang="en-US" sz="2000" dirty="0"/>
              <a:t>Numbers – integers and floating point</a:t>
            </a:r>
          </a:p>
          <a:p>
            <a:pPr lvl="1">
              <a:spcBef>
                <a:spcPts val="400"/>
              </a:spcBef>
            </a:pPr>
            <a:r>
              <a:rPr lang="en-US" sz="2000" dirty="0"/>
              <a:t>Characters – the building blocks of strings</a:t>
            </a:r>
          </a:p>
          <a:p>
            <a:pPr lvl="1">
              <a:spcBef>
                <a:spcPts val="400"/>
              </a:spcBef>
            </a:pPr>
            <a:r>
              <a:rPr lang="en-US" sz="2000" dirty="0"/>
              <a:t>Instructions – the directives to the CPU that make up a program</a:t>
            </a:r>
          </a:p>
          <a:p>
            <a:pPr lvl="1">
              <a:spcBef>
                <a:spcPts val="400"/>
              </a:spcBef>
            </a:pPr>
            <a:r>
              <a:rPr lang="en-US" sz="2000" dirty="0"/>
              <a:t>Pointers – addresses of data objects stored away in memory</a:t>
            </a:r>
          </a:p>
          <a:p>
            <a:pPr>
              <a:spcBef>
                <a:spcPts val="400"/>
              </a:spcBef>
            </a:pPr>
            <a:r>
              <a:rPr lang="en-US" dirty="0"/>
              <a:t>Encodings are stored throughout a computer system</a:t>
            </a:r>
          </a:p>
          <a:p>
            <a:pPr lvl="1">
              <a:spcBef>
                <a:spcPts val="400"/>
              </a:spcBef>
            </a:pPr>
            <a:r>
              <a:rPr lang="en-US" sz="2000" dirty="0"/>
              <a:t>In registers, caches, memories, disks, etc.</a:t>
            </a:r>
          </a:p>
          <a:p>
            <a:pPr>
              <a:spcBef>
                <a:spcPts val="400"/>
              </a:spcBef>
            </a:pPr>
            <a:r>
              <a:rPr lang="en-US" dirty="0"/>
              <a:t>They all need addresses (a way to locate)</a:t>
            </a:r>
          </a:p>
          <a:p>
            <a:pPr lvl="1">
              <a:spcBef>
                <a:spcPts val="400"/>
              </a:spcBef>
            </a:pPr>
            <a:r>
              <a:rPr lang="en-US" sz="2000" dirty="0"/>
              <a:t>Find a new place to put a new item </a:t>
            </a:r>
          </a:p>
          <a:p>
            <a:pPr lvl="1">
              <a:spcBef>
                <a:spcPts val="400"/>
              </a:spcBef>
            </a:pPr>
            <a:r>
              <a:rPr lang="en-US" sz="2000" dirty="0"/>
              <a:t>Reclaim the place in memory when data no longer needed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9258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Little Theme 2:  Translation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b="0" dirty="0"/>
              <a:t>There is a </a:t>
            </a:r>
            <a:r>
              <a:rPr lang="en-US" dirty="0"/>
              <a:t>big gap </a:t>
            </a:r>
            <a:r>
              <a:rPr lang="en-US" b="0" dirty="0"/>
              <a:t>between how we think about programs and data and the 0s and 1s of computers</a:t>
            </a:r>
          </a:p>
          <a:p>
            <a:pPr lvl="1"/>
            <a:r>
              <a:rPr lang="en-US" b="0" dirty="0"/>
              <a:t>Need</a:t>
            </a:r>
            <a:r>
              <a:rPr lang="en-US" dirty="0"/>
              <a:t> languages</a:t>
            </a:r>
            <a:r>
              <a:rPr lang="en-US" b="0" dirty="0"/>
              <a:t> to describe what we mean</a:t>
            </a:r>
          </a:p>
          <a:p>
            <a:pPr lvl="1"/>
            <a:r>
              <a:rPr lang="en-US" b="0" dirty="0"/>
              <a:t>These languages need to be </a:t>
            </a:r>
            <a:r>
              <a:rPr lang="en-US" dirty="0"/>
              <a:t>translated</a:t>
            </a:r>
            <a:r>
              <a:rPr lang="en-US" b="0" dirty="0"/>
              <a:t> one level at a time</a:t>
            </a:r>
          </a:p>
          <a:p>
            <a:pPr lvl="2"/>
            <a:endParaRPr lang="en-US" b="0" dirty="0"/>
          </a:p>
          <a:p>
            <a:r>
              <a:rPr lang="en-US" b="0" dirty="0"/>
              <a:t>We know </a:t>
            </a:r>
            <a:r>
              <a:rPr lang="en-US" dirty="0"/>
              <a:t>Java</a:t>
            </a:r>
            <a:r>
              <a:rPr lang="en-US" b="0" dirty="0"/>
              <a:t> as a programming language</a:t>
            </a:r>
          </a:p>
          <a:p>
            <a:pPr lvl="1"/>
            <a:r>
              <a:rPr lang="en-US" dirty="0"/>
              <a:t>Have to work our way down to the 0s and 1s of computers</a:t>
            </a:r>
          </a:p>
          <a:p>
            <a:pPr lvl="1"/>
            <a:r>
              <a:rPr lang="en-US" dirty="0"/>
              <a:t>Try not to lose anything in translation!</a:t>
            </a:r>
          </a:p>
          <a:p>
            <a:pPr lvl="1"/>
            <a:r>
              <a:rPr lang="en-US" dirty="0"/>
              <a:t>We encountered C language, assembly language, and machine code (for the x86 family of CPU architectures)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2924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Little Theme 3:  Control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sz="2400" dirty="0"/>
              <a:t>How do computers orchestrate everything they are doing?</a:t>
            </a:r>
          </a:p>
          <a:p>
            <a:r>
              <a:rPr lang="en-US" sz="2400" dirty="0"/>
              <a:t>Within one program:</a:t>
            </a:r>
          </a:p>
          <a:p>
            <a:pPr lvl="1"/>
            <a:r>
              <a:rPr lang="en-US" sz="2000" dirty="0"/>
              <a:t>How do we implement if/else, loops, switches?</a:t>
            </a:r>
          </a:p>
          <a:p>
            <a:pPr lvl="1"/>
            <a:r>
              <a:rPr lang="en-US" sz="2000" dirty="0"/>
              <a:t>What do we have to keep track of when we call a procedure, and then another, and then another, and so on?</a:t>
            </a:r>
          </a:p>
          <a:p>
            <a:pPr lvl="1"/>
            <a:r>
              <a:rPr lang="en-US" sz="2000" dirty="0"/>
              <a:t>How do we know what to do upon “return”?</a:t>
            </a:r>
          </a:p>
          <a:p>
            <a:r>
              <a:rPr lang="en-US" sz="2400" dirty="0"/>
              <a:t>Across programs and operating systems:</a:t>
            </a:r>
          </a:p>
          <a:p>
            <a:pPr lvl="1"/>
            <a:r>
              <a:rPr lang="en-US" sz="2000" dirty="0"/>
              <a:t>Multiple user programs</a:t>
            </a:r>
          </a:p>
          <a:p>
            <a:pPr lvl="1"/>
            <a:r>
              <a:rPr lang="en-US" sz="2000" dirty="0"/>
              <a:t>Operating system has to orchestrate them all </a:t>
            </a:r>
          </a:p>
          <a:p>
            <a:pPr lvl="2"/>
            <a:r>
              <a:rPr lang="en-US" dirty="0"/>
              <a:t>Each gets a share of computing cycles</a:t>
            </a:r>
          </a:p>
          <a:p>
            <a:pPr lvl="2"/>
            <a:r>
              <a:rPr lang="en-US" dirty="0"/>
              <a:t>They may need to share system resources (memory, I/O, disks)</a:t>
            </a:r>
          </a:p>
          <a:p>
            <a:pPr lvl="1"/>
            <a:r>
              <a:rPr lang="en-US" sz="2000" dirty="0"/>
              <a:t>Yielding and taking control of the processor</a:t>
            </a:r>
          </a:p>
          <a:p>
            <a:pPr lvl="2"/>
            <a:r>
              <a:rPr lang="en-US" dirty="0"/>
              <a:t>Voluntary or “by force”?</a:t>
            </a:r>
          </a:p>
          <a:p>
            <a:pPr>
              <a:buNone/>
            </a:pPr>
            <a:r>
              <a:rPr lang="en-US" dirty="0"/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9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Course Perspective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4974336"/>
          </a:xfrm>
        </p:spPr>
        <p:txBody>
          <a:bodyPr/>
          <a:lstStyle/>
          <a:p>
            <a:r>
              <a:rPr lang="en-US" sz="2400" dirty="0"/>
              <a:t>CSE351 will make you a better programmer</a:t>
            </a:r>
          </a:p>
          <a:p>
            <a:pPr lvl="1"/>
            <a:r>
              <a:rPr lang="en-US" sz="2000" dirty="0"/>
              <a:t>Purpose is to show how software really works</a:t>
            </a:r>
          </a:p>
          <a:p>
            <a:pPr lvl="1"/>
            <a:r>
              <a:rPr lang="en-US" sz="2000" dirty="0"/>
              <a:t>Understanding the underlying system makes you more effective</a:t>
            </a:r>
          </a:p>
          <a:p>
            <a:pPr lvl="2"/>
            <a:r>
              <a:rPr lang="en-US" dirty="0"/>
              <a:t>Better debugging</a:t>
            </a:r>
          </a:p>
          <a:p>
            <a:pPr lvl="2"/>
            <a:r>
              <a:rPr lang="en-US" dirty="0"/>
              <a:t>Better basis for evaluating performance</a:t>
            </a:r>
          </a:p>
          <a:p>
            <a:pPr lvl="2"/>
            <a:r>
              <a:rPr lang="en-US" dirty="0"/>
              <a:t>How multiple activities work in concert (e.g., OS and user programs)</a:t>
            </a:r>
          </a:p>
          <a:p>
            <a:pPr lvl="1"/>
            <a:r>
              <a:rPr lang="en-US" sz="2000" dirty="0"/>
              <a:t>Not just a course for hardware enthusiasts!</a:t>
            </a:r>
          </a:p>
          <a:p>
            <a:pPr lvl="2"/>
            <a:r>
              <a:rPr lang="en-US" dirty="0"/>
              <a:t>What </a:t>
            </a:r>
            <a:r>
              <a:rPr lang="en-US" b="1" dirty="0"/>
              <a:t>every</a:t>
            </a:r>
            <a:r>
              <a:rPr lang="en-US" dirty="0"/>
              <a:t> CSE major needs to know (plus many more details)</a:t>
            </a:r>
          </a:p>
          <a:p>
            <a:pPr lvl="2"/>
            <a:r>
              <a:rPr lang="en-US" dirty="0"/>
              <a:t>See many </a:t>
            </a:r>
            <a:r>
              <a:rPr lang="en-US" b="1" dirty="0"/>
              <a:t>patterns</a:t>
            </a:r>
            <a:r>
              <a:rPr lang="en-US" dirty="0"/>
              <a:t> that come up over and over in computing (like caching)</a:t>
            </a:r>
          </a:p>
          <a:p>
            <a:pPr lvl="1"/>
            <a:r>
              <a:rPr lang="en-US" sz="2000" dirty="0"/>
              <a:t>“Stuff everybody learns and uses and forgets not knowing”</a:t>
            </a:r>
            <a:endParaRPr lang="en-US" sz="900" dirty="0"/>
          </a:p>
          <a:p>
            <a:r>
              <a:rPr lang="en-US" sz="2400" dirty="0"/>
              <a:t>CSE351 presents a world-view that will empower you</a:t>
            </a:r>
          </a:p>
          <a:p>
            <a:pPr lvl="1"/>
            <a:r>
              <a:rPr lang="en-US" sz="2000" dirty="0"/>
              <a:t>The intellectual and software tools to understand the trillions+ of 1s and 0s that are “flying around” when your program runs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5237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4" name="Rectangle 26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Courses:  What’s Next?</a:t>
            </a:r>
          </a:p>
        </p:txBody>
      </p:sp>
      <p:sp>
        <p:nvSpPr>
          <p:cNvPr id="37" name="Content Placeholder 36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456"/>
            <a:ext cx="8366760" cy="4974336"/>
          </a:xfrm>
        </p:spPr>
        <p:txBody>
          <a:bodyPr/>
          <a:lstStyle/>
          <a:p>
            <a:r>
              <a:rPr lang="en-US" sz="2400" dirty="0"/>
              <a:t>Staying near the hardware/software interface:</a:t>
            </a:r>
          </a:p>
          <a:p>
            <a:pPr lvl="1"/>
            <a:r>
              <a:rPr lang="en-US" sz="2000" b="1" dirty="0"/>
              <a:t>CSE369/EE271:</a:t>
            </a:r>
            <a:r>
              <a:rPr lang="en-US" sz="2000" dirty="0"/>
              <a:t>  Digital Design – basic hardware design using FPGAs</a:t>
            </a:r>
          </a:p>
          <a:p>
            <a:pPr lvl="1"/>
            <a:r>
              <a:rPr lang="en-US" sz="2000" b="1" dirty="0"/>
              <a:t>CSE474/EE474:</a:t>
            </a:r>
            <a:r>
              <a:rPr lang="en-US" sz="2000" dirty="0"/>
              <a:t>  Embedded Systems – software design for microcontrollers</a:t>
            </a:r>
            <a:endParaRPr lang="en-US" sz="1600" dirty="0"/>
          </a:p>
          <a:p>
            <a:r>
              <a:rPr lang="en-US" sz="2400" dirty="0"/>
              <a:t>Systems </a:t>
            </a:r>
            <a:r>
              <a:rPr lang="en-US" sz="2400" dirty="0" smtClean="0"/>
              <a:t>software (CSE majors/non-majors courses)</a:t>
            </a:r>
            <a:endParaRPr lang="en-US" sz="2400" dirty="0"/>
          </a:p>
          <a:p>
            <a:pPr lvl="1"/>
            <a:r>
              <a:rPr lang="en-US" sz="2000" b="1" u="sng" dirty="0"/>
              <a:t>CSE341</a:t>
            </a:r>
            <a:r>
              <a:rPr lang="en-US" sz="2000" b="1" dirty="0"/>
              <a:t>/CSE413:  </a:t>
            </a:r>
            <a:r>
              <a:rPr lang="en-US" sz="2000" dirty="0"/>
              <a:t>Programming Languages</a:t>
            </a:r>
            <a:endParaRPr lang="en-US" sz="900" dirty="0"/>
          </a:p>
          <a:p>
            <a:pPr lvl="1"/>
            <a:r>
              <a:rPr lang="en-US" sz="2000" b="1" u="sng" dirty="0"/>
              <a:t>CSE332</a:t>
            </a:r>
            <a:r>
              <a:rPr lang="en-US" sz="2000" b="1" dirty="0"/>
              <a:t>/CSE373:</a:t>
            </a:r>
            <a:r>
              <a:rPr lang="en-US" sz="2000" dirty="0"/>
              <a:t>  Data Structures and Parallelism</a:t>
            </a:r>
            <a:endParaRPr lang="en-US" sz="2000" b="1" u="sng" dirty="0"/>
          </a:p>
          <a:p>
            <a:pPr lvl="1"/>
            <a:r>
              <a:rPr lang="en-US" sz="2000" b="1" u="sng" dirty="0"/>
              <a:t>CSE333</a:t>
            </a:r>
            <a:r>
              <a:rPr lang="en-US" sz="2000" b="1" dirty="0"/>
              <a:t>/CSE374:  </a:t>
            </a:r>
            <a:r>
              <a:rPr lang="en-US" sz="2000" dirty="0"/>
              <a:t>Systems Programming – building well-structured systems in C/C++</a:t>
            </a:r>
            <a:endParaRPr lang="en-US" sz="1600" dirty="0"/>
          </a:p>
          <a:p>
            <a:r>
              <a:rPr lang="en-US" sz="2400" dirty="0"/>
              <a:t>Looking ahead</a:t>
            </a:r>
          </a:p>
          <a:p>
            <a:pPr lvl="1"/>
            <a:r>
              <a:rPr lang="en-US" sz="2000" b="1" u="sng" dirty="0" smtClean="0"/>
              <a:t>CSE401</a:t>
            </a:r>
            <a:r>
              <a:rPr lang="en-US" sz="2000" b="1" dirty="0" smtClean="0"/>
              <a:t>/CSE413:  </a:t>
            </a:r>
            <a:r>
              <a:rPr lang="en-US" sz="2000" dirty="0"/>
              <a:t>Compilers (pre-</a:t>
            </a:r>
            <a:r>
              <a:rPr lang="en-US" sz="2000" dirty="0" err="1"/>
              <a:t>reqs</a:t>
            </a:r>
            <a:r>
              <a:rPr lang="en-US" sz="2000" dirty="0"/>
              <a:t>: 332)</a:t>
            </a:r>
          </a:p>
          <a:p>
            <a:pPr lvl="1"/>
            <a:r>
              <a:rPr lang="en-US" sz="2000" b="1" dirty="0"/>
              <a:t>CSE451:</a:t>
            </a:r>
            <a:r>
              <a:rPr lang="en-US" sz="2000" dirty="0"/>
              <a:t>  Operating Systems (pre-</a:t>
            </a:r>
            <a:r>
              <a:rPr lang="en-US" sz="2000" dirty="0" err="1"/>
              <a:t>reqs</a:t>
            </a:r>
            <a:r>
              <a:rPr lang="en-US" sz="2000" dirty="0"/>
              <a:t>:  332, 333)</a:t>
            </a:r>
          </a:p>
          <a:p>
            <a:pPr lvl="1"/>
            <a:r>
              <a:rPr lang="en-US" sz="2000" b="1" dirty="0"/>
              <a:t>CSE461:</a:t>
            </a:r>
            <a:r>
              <a:rPr lang="en-US" sz="2000" dirty="0"/>
              <a:t>  Networks (pre-</a:t>
            </a:r>
            <a:r>
              <a:rPr lang="en-US" sz="2000" dirty="0" err="1"/>
              <a:t>reqs</a:t>
            </a:r>
            <a:r>
              <a:rPr lang="en-US" sz="2000" dirty="0"/>
              <a:t>:  332, 333)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203238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Thanks for a great quarter!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127" y="1361661"/>
            <a:ext cx="8366125" cy="4972050"/>
          </a:xfrm>
          <a:ln>
            <a:noFill/>
          </a:ln>
        </p:spPr>
        <p:txBody>
          <a:bodyPr/>
          <a:lstStyle/>
          <a:p>
            <a:r>
              <a:rPr lang="en-US" dirty="0"/>
              <a:t>Huge thanks to your awesome TAs!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>
              <a:spcBef>
                <a:spcPts val="600"/>
              </a:spcBef>
            </a:pP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Don’t be a stranger!</a:t>
            </a:r>
          </a:p>
          <a:p>
            <a:pPr lvl="1"/>
            <a:r>
              <a:rPr lang="en-US" dirty="0" smtClean="0"/>
              <a:t>I’ll likely be teaching this course again next year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6" name="Content Placeholder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61744" y="2090058"/>
            <a:ext cx="8831380" cy="2595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9710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End-to-end Review</a:t>
            </a:r>
          </a:p>
          <a:p>
            <a:pPr lvl="1"/>
            <a:r>
              <a:rPr lang="en-US" dirty="0"/>
              <a:t>What happens after you write your source code?</a:t>
            </a:r>
          </a:p>
          <a:p>
            <a:pPr lvl="2"/>
            <a:r>
              <a:rPr lang="en-US" dirty="0"/>
              <a:t>How code becomes a program</a:t>
            </a:r>
          </a:p>
          <a:p>
            <a:pPr lvl="2"/>
            <a:r>
              <a:rPr lang="en-US" dirty="0"/>
              <a:t>How your computer executes your code</a:t>
            </a:r>
          </a:p>
          <a:p>
            <a:r>
              <a:rPr lang="en-US" dirty="0"/>
              <a:t>Victory lap and high-level concepts </a:t>
            </a:r>
            <a:r>
              <a:rPr lang="en-US" dirty="0" smtClean="0"/>
              <a:t>(key points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More useful for “5 years from now” than “next week’s final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755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C:  The Low-Level High-Level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 is a “hands-off” language that “exposes” more of hardware (especially memory)</a:t>
            </a:r>
          </a:p>
          <a:p>
            <a:pPr lvl="1"/>
            <a:r>
              <a:rPr lang="en-US" dirty="0"/>
              <a:t>Weakly-typed language that stresses data as bits</a:t>
            </a:r>
          </a:p>
          <a:p>
            <a:pPr lvl="2"/>
            <a:r>
              <a:rPr lang="en-US" sz="1800" dirty="0"/>
              <a:t>Anything can be represented with a number!</a:t>
            </a:r>
          </a:p>
          <a:p>
            <a:pPr lvl="1"/>
            <a:r>
              <a:rPr lang="en-US" dirty="0"/>
              <a:t>Unconstrained pointers can hold</a:t>
            </a:r>
            <a:r>
              <a:rPr lang="en-US" i="1" dirty="0"/>
              <a:t> </a:t>
            </a:r>
            <a:r>
              <a:rPr lang="en-US" dirty="0"/>
              <a:t>address of </a:t>
            </a:r>
            <a:r>
              <a:rPr lang="en-US" i="1" dirty="0"/>
              <a:t>anything</a:t>
            </a:r>
          </a:p>
          <a:p>
            <a:pPr lvl="2"/>
            <a:r>
              <a:rPr lang="en-US" dirty="0"/>
              <a:t>And no bounds checking – buffer overflow possible!</a:t>
            </a:r>
          </a:p>
          <a:p>
            <a:pPr lvl="1"/>
            <a:r>
              <a:rPr lang="en-US" dirty="0"/>
              <a:t>Efficient by leaving everything up to the programmer</a:t>
            </a:r>
          </a:p>
          <a:p>
            <a:pPr lvl="1"/>
            <a:r>
              <a:rPr lang="en-US" dirty="0"/>
              <a:t>“</a:t>
            </a:r>
            <a:r>
              <a:rPr lang="en-US" altLang="en-US" dirty="0"/>
              <a:t>C is good for two things: being beautiful and creating catastrophic 0days in memory management.” </a:t>
            </a:r>
            <a:br>
              <a:rPr lang="en-US" altLang="en-US" dirty="0"/>
            </a:br>
            <a:r>
              <a:rPr lang="en-US" altLang="en-US" dirty="0"/>
              <a:t>(</a:t>
            </a:r>
            <a:r>
              <a:rPr lang="en-US" altLang="en-US" sz="2000" dirty="0">
                <a:hlinkClick r:id="rId2"/>
              </a:rPr>
              <a:t>https://medium.com/message/everything-is-broken-81e5f33a24e1</a:t>
            </a:r>
            <a:r>
              <a:rPr lang="en-US" altLang="en-US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451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Data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 Primitive types</a:t>
            </a:r>
          </a:p>
          <a:p>
            <a:pPr lvl="1"/>
            <a:r>
              <a:rPr lang="en-US" dirty="0"/>
              <a:t>Fixed sizes and alignments</a:t>
            </a:r>
          </a:p>
          <a:p>
            <a:pPr lvl="1"/>
            <a:r>
              <a:rPr lang="en-US" dirty="0"/>
              <a:t>Characters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dirty="0"/>
              <a:t>), Integers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short</a:t>
            </a:r>
            <a:r>
              <a:rPr lang="en-US" dirty="0"/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dirty="0"/>
              <a:t>), </a:t>
            </a:r>
            <a:br>
              <a:rPr lang="en-US" dirty="0"/>
            </a:br>
            <a:r>
              <a:rPr lang="en-US" dirty="0"/>
              <a:t>Floating Point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dirty="0"/>
              <a:t>)</a:t>
            </a:r>
          </a:p>
          <a:p>
            <a:r>
              <a:rPr lang="en-US" dirty="0"/>
              <a:t>C Data Structures</a:t>
            </a:r>
          </a:p>
          <a:p>
            <a:pPr lvl="1"/>
            <a:r>
              <a:rPr lang="en-US" dirty="0"/>
              <a:t>Arrays – contiguous chunks of memory</a:t>
            </a:r>
          </a:p>
          <a:p>
            <a:pPr lvl="2"/>
            <a:r>
              <a:rPr lang="en-US" sz="1800" dirty="0"/>
              <a:t>Multidimensional arrays = still one continuous chunk, but row-major</a:t>
            </a:r>
          </a:p>
          <a:p>
            <a:pPr lvl="2"/>
            <a:r>
              <a:rPr lang="en-US" sz="1800" dirty="0"/>
              <a:t>Multi-level arrays = array of pointers to other arrays</a:t>
            </a:r>
          </a:p>
          <a:p>
            <a:pPr lvl="1"/>
            <a:r>
              <a:rPr lang="en-US" dirty="0" err="1"/>
              <a:t>Structs</a:t>
            </a:r>
            <a:r>
              <a:rPr lang="en-US" dirty="0"/>
              <a:t> – structured group of variables</a:t>
            </a:r>
          </a:p>
          <a:p>
            <a:pPr lvl="2"/>
            <a:r>
              <a:rPr lang="en-US" sz="1800" dirty="0" err="1"/>
              <a:t>Struct</a:t>
            </a:r>
            <a:r>
              <a:rPr lang="en-US" sz="1800" dirty="0"/>
              <a:t> fields are ordered according to declaration order</a:t>
            </a:r>
          </a:p>
          <a:p>
            <a:pPr lvl="2"/>
            <a:r>
              <a:rPr lang="en-US" sz="1800" b="1" i="1" dirty="0"/>
              <a:t>Internal</a:t>
            </a:r>
            <a:r>
              <a:rPr lang="en-US" sz="1800" b="1" dirty="0"/>
              <a:t> fragmentation:</a:t>
            </a:r>
            <a:r>
              <a:rPr lang="en-US" sz="1800" dirty="0"/>
              <a:t>  space between members to satisfy member alignment requirements (aligned for each primitive element)</a:t>
            </a:r>
          </a:p>
          <a:p>
            <a:pPr lvl="2"/>
            <a:r>
              <a:rPr lang="en-US" sz="1800" b="1" i="1" dirty="0"/>
              <a:t>External</a:t>
            </a:r>
            <a:r>
              <a:rPr lang="en-US" sz="1800" b="1" dirty="0"/>
              <a:t> fragmentation:</a:t>
            </a:r>
            <a:r>
              <a:rPr lang="en-US" sz="1800" dirty="0"/>
              <a:t>  space after last member to satisfy overall </a:t>
            </a:r>
            <a:r>
              <a:rPr lang="en-US" sz="1800" dirty="0" err="1"/>
              <a:t>struct</a:t>
            </a:r>
            <a:r>
              <a:rPr lang="en-US" sz="1800" dirty="0"/>
              <a:t> alignment requirement  (largest primitive member)</a:t>
            </a:r>
          </a:p>
        </p:txBody>
      </p:sp>
    </p:spTree>
    <p:extLst>
      <p:ext uri="{BB962C8B-B14F-4D97-AF65-F5344CB8AC3E}">
        <p14:creationId xmlns:p14="http://schemas.microsoft.com/office/powerpoint/2010/main" val="1105959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and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C allowed us to examine how we store and access data in memory</a:t>
            </a:r>
          </a:p>
          <a:p>
            <a:pPr lvl="1"/>
            <a:r>
              <a:rPr lang="en-US" dirty="0"/>
              <a:t>Endianness  (</a:t>
            </a:r>
            <a:r>
              <a:rPr lang="en-US" b="1" dirty="0"/>
              <a:t>only applies to memory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Is the first byte (lowest address) the least significant (little endian) or most significant (big endian) of your data?</a:t>
            </a:r>
          </a:p>
          <a:p>
            <a:pPr lvl="1"/>
            <a:r>
              <a:rPr lang="en-US" dirty="0"/>
              <a:t>Array indices and </a:t>
            </a:r>
            <a:r>
              <a:rPr lang="en-US" dirty="0" err="1"/>
              <a:t>struct</a:t>
            </a:r>
            <a:r>
              <a:rPr lang="en-US" dirty="0"/>
              <a:t> fields result in calculating proper addresses to access</a:t>
            </a:r>
          </a:p>
          <a:p>
            <a:r>
              <a:rPr lang="en-US" dirty="0"/>
              <a:t>Consequences of your code:</a:t>
            </a:r>
          </a:p>
          <a:p>
            <a:pPr lvl="1"/>
            <a:r>
              <a:rPr lang="en-US" dirty="0"/>
              <a:t>Affects performance (locality)</a:t>
            </a:r>
          </a:p>
          <a:p>
            <a:pPr lvl="1"/>
            <a:r>
              <a:rPr lang="en-US" dirty="0"/>
              <a:t>Affects security</a:t>
            </a:r>
          </a:p>
          <a:p>
            <a:r>
              <a:rPr lang="en-US" dirty="0"/>
              <a:t>But to understand these effects better, we had to dive deeper…</a:t>
            </a:r>
          </a:p>
        </p:txBody>
      </p:sp>
    </p:spTree>
    <p:extLst>
      <p:ext uri="{BB962C8B-B14F-4D97-AF65-F5344CB8AC3E}">
        <p14:creationId xmlns:p14="http://schemas.microsoft.com/office/powerpoint/2010/main" val="861312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98" name="Rectangle 18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How Code Becomes a Program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280160" y="1645920"/>
            <a:ext cx="7132320" cy="4389120"/>
            <a:chOff x="731520" y="2926080"/>
            <a:chExt cx="7132320" cy="4389120"/>
          </a:xfrm>
        </p:grpSpPr>
        <p:grpSp>
          <p:nvGrpSpPr>
            <p:cNvPr id="2" name="Group 1"/>
            <p:cNvGrpSpPr/>
            <p:nvPr/>
          </p:nvGrpSpPr>
          <p:grpSpPr>
            <a:xfrm>
              <a:off x="731520" y="2926080"/>
              <a:ext cx="7132320" cy="3749040"/>
              <a:chOff x="1097280" y="3291840"/>
              <a:chExt cx="7132320" cy="3749040"/>
            </a:xfrm>
          </p:grpSpPr>
          <p:sp>
            <p:nvSpPr>
              <p:cNvPr id="148482" name="Rectangle 2"/>
              <p:cNvSpPr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1097280" y="3291840"/>
                <a:ext cx="1005840" cy="4572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90487" tIns="0" rIns="90487" bIns="0" anchor="ctr" anchorCtr="0">
                <a:normAutofit/>
              </a:bodyPr>
              <a:lstStyle/>
              <a:p>
                <a:pPr algn="r">
                  <a:lnSpc>
                    <a:spcPct val="100000"/>
                  </a:lnSpc>
                </a:pPr>
                <a:r>
                  <a:rPr lang="en-US" sz="2000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text</a:t>
                </a:r>
              </a:p>
            </p:txBody>
          </p:sp>
          <p:sp>
            <p:nvSpPr>
              <p:cNvPr id="148483" name="Rectangle 3"/>
              <p:cNvSpPr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1097280" y="4389120"/>
                <a:ext cx="1005840" cy="4572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90487" tIns="0" rIns="90487" bIns="0" anchor="ctr" anchorCtr="0">
                <a:normAutofit/>
              </a:bodyPr>
              <a:lstStyle/>
              <a:p>
                <a:pPr algn="r">
                  <a:lnSpc>
                    <a:spcPct val="100000"/>
                  </a:lnSpc>
                </a:pPr>
                <a:r>
                  <a:rPr lang="en-US" sz="2000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text</a:t>
                </a:r>
              </a:p>
            </p:txBody>
          </p:sp>
          <p:sp>
            <p:nvSpPr>
              <p:cNvPr id="148484" name="Rectangle 4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1097280" y="5486400"/>
                <a:ext cx="1005840" cy="4572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90487" tIns="0" rIns="90487" bIns="0" anchor="ctr" anchorCtr="0">
                <a:normAutofit/>
              </a:bodyPr>
              <a:lstStyle/>
              <a:p>
                <a:pPr algn="r">
                  <a:lnSpc>
                    <a:spcPct val="100000"/>
                  </a:lnSpc>
                </a:pPr>
                <a:r>
                  <a:rPr lang="en-US" sz="2000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binary</a:t>
                </a:r>
              </a:p>
            </p:txBody>
          </p:sp>
          <p:sp>
            <p:nvSpPr>
              <p:cNvPr id="148485" name="Rectangle 5"/>
              <p:cNvSpPr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1097280" y="6583680"/>
                <a:ext cx="1005840" cy="4572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90487" tIns="0" rIns="90487" bIns="0" anchor="ctr" anchorCtr="0">
                <a:normAutofit/>
              </a:bodyPr>
              <a:lstStyle/>
              <a:p>
                <a:pPr algn="r">
                  <a:lnSpc>
                    <a:spcPct val="100000"/>
                  </a:lnSpc>
                </a:pPr>
                <a:r>
                  <a:rPr lang="en-US" sz="2000" i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binary</a:t>
                </a:r>
              </a:p>
            </p:txBody>
          </p:sp>
          <p:sp>
            <p:nvSpPr>
              <p:cNvPr id="148486" name="Line 6"/>
              <p:cNvSpPr>
                <a:spLocks noChangeShapeType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3931920" y="3749040"/>
                <a:ext cx="0" cy="64008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square" lIns="90487" tIns="44450" rIns="90487" bIns="44450">
                <a:spAutoFit/>
              </a:bodyPr>
              <a:lstStyle/>
              <a:p>
                <a:endParaRPr lang="en-US" b="0" dirty="0">
                  <a:latin typeface="Roboto" panose="02000000000000000000" pitchFamily="2" charset="0"/>
                </a:endParaRPr>
              </a:p>
            </p:txBody>
          </p:sp>
          <p:sp>
            <p:nvSpPr>
              <p:cNvPr id="148487" name="Rectangle 7"/>
              <p:cNvSpPr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4023360" y="3840480"/>
                <a:ext cx="3657600" cy="4591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square" lIns="90487" tIns="44450" rIns="90487" bIns="44450">
                <a:normAutofit/>
              </a:bodyPr>
              <a:lstStyle/>
              <a:p>
                <a:r>
                  <a:rPr lang="en-US" sz="2400" b="1" u="sng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</a:t>
                </a:r>
                <a:r>
                  <a:rPr lang="en-US" sz="24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ompiler (</a:t>
                </a:r>
                <a:r>
                  <a:rPr lang="en-US" sz="2400" b="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gcc</a:t>
                </a:r>
                <a:r>
                  <a:rPr lang="en-US" sz="24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–</a:t>
                </a:r>
                <a:r>
                  <a:rPr lang="en-US" sz="2400" b="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Og</a:t>
                </a:r>
                <a:r>
                  <a:rPr lang="en-US" sz="24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-S</a:t>
                </a:r>
                <a:r>
                  <a:rPr lang="en-US" sz="24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</a:p>
            </p:txBody>
          </p:sp>
          <p:sp>
            <p:nvSpPr>
              <p:cNvPr id="148488" name="Rectangle 8"/>
              <p:cNvSpPr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4023360" y="4937760"/>
                <a:ext cx="3657600" cy="4591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90487" tIns="44450" rIns="90487" bIns="44450">
                <a:norm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2400" b="1" u="sng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</a:t>
                </a:r>
                <a:r>
                  <a:rPr lang="en-US" sz="24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ssembler (</a:t>
                </a:r>
                <a:r>
                  <a:rPr lang="en-US" sz="2400" b="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gcc</a:t>
                </a:r>
                <a:r>
                  <a:rPr lang="en-US" sz="24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-c</a:t>
                </a:r>
                <a:r>
                  <a:rPr lang="en-US" sz="24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or </a:t>
                </a:r>
                <a:r>
                  <a:rPr lang="en-US" sz="24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as</a:t>
                </a:r>
                <a:r>
                  <a:rPr lang="en-US" sz="24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</a:p>
            </p:txBody>
          </p:sp>
          <p:sp>
            <p:nvSpPr>
              <p:cNvPr id="148489" name="Rectangle 9"/>
              <p:cNvSpPr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023359" y="6035040"/>
                <a:ext cx="3657600" cy="45910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90487" tIns="44450" rIns="90487" bIns="44450">
                <a:normAutofit/>
              </a:bodyPr>
              <a:lstStyle/>
              <a:p>
                <a:r>
                  <a:rPr lang="en-US" sz="2400" b="1" u="sng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</a:t>
                </a:r>
                <a:r>
                  <a:rPr lang="en-US" sz="24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inker (</a:t>
                </a:r>
                <a:r>
                  <a:rPr lang="en-US" sz="2400" b="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gcc</a:t>
                </a:r>
                <a:r>
                  <a:rPr lang="en-US" sz="24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or </a:t>
                </a:r>
                <a:r>
                  <a:rPr lang="en-US" sz="24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ld</a:t>
                </a:r>
                <a:r>
                  <a:rPr lang="en-US" sz="24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)</a:t>
                </a:r>
              </a:p>
            </p:txBody>
          </p:sp>
          <p:sp>
            <p:nvSpPr>
              <p:cNvPr id="148490" name="Rectangle 10"/>
              <p:cNvSpPr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2286000" y="3291840"/>
                <a:ext cx="3291840" cy="4572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90487" tIns="0" rIns="90487" bIns="0" anchor="ctr" anchorCtr="0">
                <a:norm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24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 source code</a:t>
                </a:r>
              </a:p>
            </p:txBody>
          </p:sp>
          <p:sp>
            <p:nvSpPr>
              <p:cNvPr id="148491" name="Rectangle 11"/>
              <p:cNvSpPr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2286000" y="4389120"/>
                <a:ext cx="3291840" cy="4572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90487" tIns="0" rIns="90487" bIns="0" anchor="ctr" anchorCtr="0">
                <a:norm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24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Assembly files</a:t>
                </a:r>
              </a:p>
            </p:txBody>
          </p:sp>
          <p:sp>
            <p:nvSpPr>
              <p:cNvPr id="148492" name="Rectangle 12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2286000" y="5486400"/>
                <a:ext cx="3291840" cy="4572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90487" tIns="0" rIns="90487" bIns="0" anchor="ctr" anchorCtr="0">
                <a:norm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24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Object files</a:t>
                </a:r>
              </a:p>
            </p:txBody>
          </p:sp>
          <p:sp>
            <p:nvSpPr>
              <p:cNvPr id="148493" name="Rectangle 13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2286000" y="6583680"/>
                <a:ext cx="3291840" cy="457200"/>
              </a:xfrm>
              <a:prstGeom prst="rect">
                <a:avLst/>
              </a:prstGeom>
              <a:solidFill>
                <a:srgbClr val="FF99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90487" tIns="0" rIns="90487" bIns="0" anchor="ctr" anchorCtr="0">
                <a:norm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24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Executable program</a:t>
                </a:r>
              </a:p>
            </p:txBody>
          </p:sp>
          <p:sp>
            <p:nvSpPr>
              <p:cNvPr id="148494" name="Line 14"/>
              <p:cNvSpPr>
                <a:spLocks noChangeShapeType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3931920" y="4846320"/>
                <a:ext cx="0" cy="64008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square" lIns="90487" tIns="44450" rIns="90487" bIns="44450">
                <a:spAutoFit/>
              </a:bodyPr>
              <a:lstStyle/>
              <a:p>
                <a:endParaRPr lang="en-US" b="0" dirty="0">
                  <a:latin typeface="Roboto" panose="02000000000000000000" pitchFamily="2" charset="0"/>
                </a:endParaRPr>
              </a:p>
            </p:txBody>
          </p:sp>
          <p:sp>
            <p:nvSpPr>
              <p:cNvPr id="148495" name="Line 15"/>
              <p:cNvSpPr>
                <a:spLocks noChangeShapeType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3931920" y="5943600"/>
                <a:ext cx="0" cy="64008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square" lIns="90487" tIns="44450" rIns="90487" bIns="44450">
                <a:spAutoFit/>
              </a:bodyPr>
              <a:lstStyle/>
              <a:p>
                <a:endParaRPr lang="en-US" b="0" dirty="0">
                  <a:latin typeface="Roboto" panose="02000000000000000000" pitchFamily="2" charset="0"/>
                </a:endParaRPr>
              </a:p>
            </p:txBody>
          </p:sp>
          <p:sp>
            <p:nvSpPr>
              <p:cNvPr id="148496" name="Rectangle 16"/>
              <p:cNvSpPr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6217920" y="5486400"/>
                <a:ext cx="2011680" cy="4572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square" lIns="90487" tIns="44450" rIns="90487" bIns="44450">
                <a:norm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24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Static libraries</a:t>
                </a:r>
              </a:p>
            </p:txBody>
          </p:sp>
        </p:grpSp>
        <p:sp>
          <p:nvSpPr>
            <p:cNvPr id="23" name="Line 15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>
              <a:off x="3566160" y="6675120"/>
              <a:ext cx="0" cy="64008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square" lIns="90487" tIns="44450" rIns="90487" bIns="44450">
              <a:spAutoFit/>
            </a:bodyPr>
            <a:lstStyle/>
            <a:p>
              <a:endParaRPr lang="en-US" b="0" dirty="0">
                <a:latin typeface="Roboto" panose="02000000000000000000" pitchFamily="2" charset="0"/>
              </a:endParaRPr>
            </a:p>
          </p:txBody>
        </p:sp>
        <p:sp>
          <p:nvSpPr>
            <p:cNvPr id="24" name="Rectangle 9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3657599" y="6766560"/>
              <a:ext cx="3657600" cy="4591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7" tIns="44450" rIns="90487" bIns="44450">
              <a:normAutofit/>
            </a:bodyPr>
            <a:lstStyle/>
            <a:p>
              <a:r>
                <a:rPr lang="en-US" sz="2400" b="1" u="sng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</a:t>
              </a:r>
              <a:r>
                <a:rPr lang="en-US" sz="2400" b="0" dirty="0">
                  <a:latin typeface="Calibri" panose="020F0502020204030204" pitchFamily="34" charset="0"/>
                  <a:cs typeface="Calibri" panose="020F0502020204030204" pitchFamily="34" charset="0"/>
                </a:rPr>
                <a:t>oader (the OS)</a:t>
              </a:r>
            </a:p>
          </p:txBody>
        </p:sp>
      </p:grpSp>
      <p:sp>
        <p:nvSpPr>
          <p:cNvPr id="26" name="Rounded Rectangle 25"/>
          <p:cNvSpPr/>
          <p:nvPr/>
        </p:nvSpPr>
        <p:spPr bwMode="auto">
          <a:xfrm>
            <a:off x="1828800" y="6035040"/>
            <a:ext cx="4572000" cy="914400"/>
          </a:xfrm>
          <a:prstGeom prst="roundRect">
            <a:avLst>
              <a:gd name="adj" fmla="val 0"/>
            </a:avLst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bIns="91440" rtlCol="0" anchor="b" anchorCtr="0"/>
          <a:lstStyle/>
          <a:p>
            <a:pPr algn="ctr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Hardware </a:t>
            </a:r>
          </a:p>
        </p:txBody>
      </p:sp>
      <p:cxnSp>
        <p:nvCxnSpPr>
          <p:cNvPr id="6" name="Elbow Connector 5"/>
          <p:cNvCxnSpPr>
            <a:stCxn id="148496" idx="2"/>
          </p:cNvCxnSpPr>
          <p:nvPr/>
        </p:nvCxnSpPr>
        <p:spPr bwMode="auto">
          <a:xfrm rot="5400000">
            <a:off x="6229004" y="3826626"/>
            <a:ext cx="706582" cy="1648691"/>
          </a:xfrm>
          <a:prstGeom prst="bentConnector2">
            <a:avLst/>
          </a:prstGeom>
          <a:noFill/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97424466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ounded Rectangle 41"/>
          <p:cNvSpPr/>
          <p:nvPr/>
        </p:nvSpPr>
        <p:spPr bwMode="auto">
          <a:xfrm>
            <a:off x="383161" y="2409186"/>
            <a:ext cx="2329559" cy="3681750"/>
          </a:xfrm>
          <a:prstGeom prst="roundRect">
            <a:avLst>
              <a:gd name="adj" fmla="val 2568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C Language</a:t>
            </a: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z="3500" dirty="0"/>
              <a:t>Instruction Set Architecture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5" name="Rounded Rectangle 14"/>
          <p:cNvSpPr/>
          <p:nvPr/>
        </p:nvSpPr>
        <p:spPr bwMode="auto">
          <a:xfrm>
            <a:off x="4874443" y="3140178"/>
            <a:ext cx="1382209" cy="686501"/>
          </a:xfrm>
          <a:prstGeom prst="roundRect">
            <a:avLst>
              <a:gd name="adj" fmla="val 3960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x86-64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7062178" y="2203727"/>
            <a:ext cx="1931436" cy="358475"/>
          </a:xfrm>
          <a:prstGeom prst="roundRect">
            <a:avLst>
              <a:gd name="adj" fmla="val 3960"/>
            </a:avLst>
          </a:prstGeom>
          <a:solidFill>
            <a:srgbClr val="CDF1C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Intel Pentium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 4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Roboto" charset="0"/>
              <a:cs typeface="Calibri" panose="020F050202020403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7062178" y="2793557"/>
            <a:ext cx="1931436" cy="358475"/>
          </a:xfrm>
          <a:prstGeom prst="roundRect">
            <a:avLst>
              <a:gd name="adj" fmla="val 3960"/>
            </a:avLst>
          </a:prstGeom>
          <a:solidFill>
            <a:srgbClr val="CDF1C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Intel Core 2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7062178" y="3383388"/>
            <a:ext cx="1931436" cy="358475"/>
          </a:xfrm>
          <a:prstGeom prst="roundRect">
            <a:avLst>
              <a:gd name="adj" fmla="val 3960"/>
            </a:avLst>
          </a:prstGeom>
          <a:solidFill>
            <a:srgbClr val="CDF1C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Intel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 Core i7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Roboto" charset="0"/>
              <a:cs typeface="Calibri" panose="020F050202020403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7062178" y="3973219"/>
            <a:ext cx="1931436" cy="358475"/>
          </a:xfrm>
          <a:prstGeom prst="roundRect">
            <a:avLst>
              <a:gd name="adj" fmla="val 3960"/>
            </a:avLst>
          </a:prstGeom>
          <a:solidFill>
            <a:srgbClr val="CDF1C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AMD Opteron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7062178" y="4502033"/>
            <a:ext cx="1931436" cy="358475"/>
          </a:xfrm>
          <a:prstGeom prst="roundRect">
            <a:avLst>
              <a:gd name="adj" fmla="val 3960"/>
            </a:avLst>
          </a:prstGeom>
          <a:solidFill>
            <a:srgbClr val="CDF1C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AMD Athlon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2244099" y="3140178"/>
            <a:ext cx="1020147" cy="863007"/>
          </a:xfrm>
          <a:prstGeom prst="roundRect">
            <a:avLst>
              <a:gd name="adj" fmla="val 3960"/>
            </a:avLst>
          </a:prstGeom>
          <a:solidFill>
            <a:srgbClr val="F6F5BD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GCC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4866740" y="5384831"/>
            <a:ext cx="1483260" cy="843249"/>
          </a:xfrm>
          <a:prstGeom prst="roundRect">
            <a:avLst>
              <a:gd name="adj" fmla="val 3960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ARMv8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 (AArch64/A64)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Roboto" charset="0"/>
              <a:cs typeface="Calibri" panose="020F050202020403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7081934" y="5593792"/>
            <a:ext cx="1931436" cy="338451"/>
          </a:xfrm>
          <a:prstGeom prst="roundRect">
            <a:avLst>
              <a:gd name="adj" fmla="val 3960"/>
            </a:avLst>
          </a:prstGeom>
          <a:solidFill>
            <a:srgbClr val="CDF1C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ARM Cortex-A53</a:t>
            </a:r>
          </a:p>
        </p:txBody>
      </p:sp>
      <p:sp>
        <p:nvSpPr>
          <p:cNvPr id="19" name="Rounded Rectangle 18"/>
          <p:cNvSpPr/>
          <p:nvPr/>
        </p:nvSpPr>
        <p:spPr bwMode="auto">
          <a:xfrm>
            <a:off x="7081934" y="6150675"/>
            <a:ext cx="1931436" cy="338451"/>
          </a:xfrm>
          <a:prstGeom prst="roundRect">
            <a:avLst>
              <a:gd name="adj" fmla="val 3960"/>
            </a:avLst>
          </a:prstGeom>
          <a:solidFill>
            <a:srgbClr val="CDF1C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Apple A7</a:t>
            </a:r>
          </a:p>
        </p:txBody>
      </p:sp>
      <p:sp>
        <p:nvSpPr>
          <p:cNvPr id="25" name="Rounded Rectangle 24"/>
          <p:cNvSpPr/>
          <p:nvPr/>
        </p:nvSpPr>
        <p:spPr bwMode="auto">
          <a:xfrm>
            <a:off x="2244100" y="4488028"/>
            <a:ext cx="1020147" cy="863007"/>
          </a:xfrm>
          <a:prstGeom prst="roundRect">
            <a:avLst>
              <a:gd name="adj" fmla="val 3960"/>
            </a:avLst>
          </a:prstGeom>
          <a:solidFill>
            <a:srgbClr val="F6F5BD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Clang</a:t>
            </a:r>
          </a:p>
        </p:txBody>
      </p:sp>
      <p:sp>
        <p:nvSpPr>
          <p:cNvPr id="26" name="Rounded Rectangle 25"/>
          <p:cNvSpPr/>
          <p:nvPr/>
        </p:nvSpPr>
        <p:spPr bwMode="auto">
          <a:xfrm>
            <a:off x="537377" y="5045745"/>
            <a:ext cx="1020147" cy="863007"/>
          </a:xfrm>
          <a:prstGeom prst="roundRect">
            <a:avLst>
              <a:gd name="adj" fmla="val 3960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Your program</a:t>
            </a:r>
          </a:p>
        </p:txBody>
      </p:sp>
      <p:sp>
        <p:nvSpPr>
          <p:cNvPr id="27" name="Rounded Rectangle 26"/>
          <p:cNvSpPr/>
          <p:nvPr/>
        </p:nvSpPr>
        <p:spPr bwMode="auto">
          <a:xfrm>
            <a:off x="537378" y="3934641"/>
            <a:ext cx="1020147" cy="863007"/>
          </a:xfrm>
          <a:prstGeom prst="roundRect">
            <a:avLst>
              <a:gd name="adj" fmla="val 3960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Program B</a:t>
            </a:r>
          </a:p>
        </p:txBody>
      </p:sp>
      <p:sp>
        <p:nvSpPr>
          <p:cNvPr id="29" name="Rounded Rectangle 28"/>
          <p:cNvSpPr/>
          <p:nvPr/>
        </p:nvSpPr>
        <p:spPr bwMode="auto">
          <a:xfrm>
            <a:off x="537377" y="2799024"/>
            <a:ext cx="1020147" cy="863007"/>
          </a:xfrm>
          <a:prstGeom prst="roundRect">
            <a:avLst>
              <a:gd name="adj" fmla="val 3960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Program A</a:t>
            </a:r>
            <a:endParaRPr kumimoji="0" lang="en-US" sz="18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Roboto" charset="0"/>
              <a:cs typeface="Calibri" panose="020F0502020204030204" pitchFamily="34" charset="0"/>
            </a:endParaRPr>
          </a:p>
        </p:txBody>
      </p:sp>
      <p:cxnSp>
        <p:nvCxnSpPr>
          <p:cNvPr id="30" name="Straight Arrow Connector 29"/>
          <p:cNvCxnSpPr>
            <a:stCxn id="16" idx="3"/>
            <a:endCxn id="15" idx="1"/>
          </p:cNvCxnSpPr>
          <p:nvPr/>
        </p:nvCxnSpPr>
        <p:spPr bwMode="auto">
          <a:xfrm flipV="1">
            <a:off x="3264246" y="3483429"/>
            <a:ext cx="1610197" cy="8825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lg"/>
            <a:tailEnd type="stealth" w="lg" len="lg"/>
          </a:ln>
          <a:effectLst/>
        </p:spPr>
      </p:cxnSp>
      <p:cxnSp>
        <p:nvCxnSpPr>
          <p:cNvPr id="33" name="Straight Arrow Connector 32"/>
          <p:cNvCxnSpPr>
            <a:stCxn id="16" idx="3"/>
            <a:endCxn id="17" idx="1"/>
          </p:cNvCxnSpPr>
          <p:nvPr/>
        </p:nvCxnSpPr>
        <p:spPr bwMode="auto">
          <a:xfrm>
            <a:off x="3264246" y="3571682"/>
            <a:ext cx="1602494" cy="223477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lg"/>
            <a:tailEnd type="stealth" w="lg" len="lg"/>
          </a:ln>
          <a:effectLst/>
        </p:spPr>
      </p:cxnSp>
      <p:cxnSp>
        <p:nvCxnSpPr>
          <p:cNvPr id="36" name="Straight Arrow Connector 35"/>
          <p:cNvCxnSpPr>
            <a:stCxn id="25" idx="3"/>
            <a:endCxn id="17" idx="1"/>
          </p:cNvCxnSpPr>
          <p:nvPr/>
        </p:nvCxnSpPr>
        <p:spPr bwMode="auto">
          <a:xfrm>
            <a:off x="3264247" y="4919532"/>
            <a:ext cx="1602493" cy="88692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lg"/>
            <a:tailEnd type="stealth" w="lg" len="lg"/>
          </a:ln>
          <a:effectLst/>
        </p:spPr>
      </p:cxnSp>
      <p:cxnSp>
        <p:nvCxnSpPr>
          <p:cNvPr id="39" name="Straight Arrow Connector 38"/>
          <p:cNvCxnSpPr>
            <a:stCxn id="25" idx="3"/>
            <a:endCxn id="15" idx="1"/>
          </p:cNvCxnSpPr>
          <p:nvPr/>
        </p:nvCxnSpPr>
        <p:spPr bwMode="auto">
          <a:xfrm flipV="1">
            <a:off x="3264247" y="3483429"/>
            <a:ext cx="1610196" cy="143610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lg"/>
            <a:tailEnd type="stealth" w="lg" len="lg"/>
          </a:ln>
          <a:effectLst/>
        </p:spPr>
      </p:cxnSp>
      <p:sp>
        <p:nvSpPr>
          <p:cNvPr id="9226" name="TextBox 9225"/>
          <p:cNvSpPr txBox="1"/>
          <p:nvPr/>
        </p:nvSpPr>
        <p:spPr>
          <a:xfrm>
            <a:off x="2364990" y="1161760"/>
            <a:ext cx="1343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Compiler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33429" y="1161760"/>
            <a:ext cx="17305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Source code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774523" y="1152916"/>
            <a:ext cx="1764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Architecture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29161" y="1545887"/>
            <a:ext cx="19694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Different applications</a:t>
            </a:r>
          </a:p>
          <a:p>
            <a:r>
              <a:rPr lang="en-US" sz="1600" b="0" dirty="0"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or algorithms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374553" y="1539931"/>
            <a:ext cx="20888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Perform optimizations,</a:t>
            </a:r>
          </a:p>
          <a:p>
            <a:r>
              <a:rPr lang="en-US" sz="1600" b="0" dirty="0"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generate instructions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198352" y="1488052"/>
            <a:ext cx="1815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Different implementations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163936" y="1133940"/>
            <a:ext cx="1440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Hardware</a:t>
            </a:r>
          </a:p>
        </p:txBody>
      </p:sp>
      <p:cxnSp>
        <p:nvCxnSpPr>
          <p:cNvPr id="65" name="Straight Arrow Connector 64"/>
          <p:cNvCxnSpPr>
            <a:stCxn id="15" idx="3"/>
            <a:endCxn id="8" idx="1"/>
          </p:cNvCxnSpPr>
          <p:nvPr/>
        </p:nvCxnSpPr>
        <p:spPr bwMode="auto">
          <a:xfrm flipV="1">
            <a:off x="6256652" y="2382965"/>
            <a:ext cx="805526" cy="110046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lg"/>
            <a:tailEnd type="stealth" w="lg" len="lg"/>
          </a:ln>
          <a:effectLst/>
        </p:spPr>
      </p:cxnSp>
      <p:cxnSp>
        <p:nvCxnSpPr>
          <p:cNvPr id="68" name="Straight Arrow Connector 67"/>
          <p:cNvCxnSpPr>
            <a:stCxn id="15" idx="3"/>
            <a:endCxn id="11" idx="1"/>
          </p:cNvCxnSpPr>
          <p:nvPr/>
        </p:nvCxnSpPr>
        <p:spPr bwMode="auto">
          <a:xfrm flipV="1">
            <a:off x="6256652" y="2972795"/>
            <a:ext cx="805526" cy="51063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lg"/>
            <a:tailEnd type="stealth" w="lg" len="lg"/>
          </a:ln>
          <a:effectLst/>
        </p:spPr>
      </p:cxnSp>
      <p:cxnSp>
        <p:nvCxnSpPr>
          <p:cNvPr id="71" name="Straight Arrow Connector 70"/>
          <p:cNvCxnSpPr>
            <a:stCxn id="15" idx="3"/>
            <a:endCxn id="12" idx="1"/>
          </p:cNvCxnSpPr>
          <p:nvPr/>
        </p:nvCxnSpPr>
        <p:spPr bwMode="auto">
          <a:xfrm>
            <a:off x="6256652" y="3483429"/>
            <a:ext cx="805526" cy="7919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lg"/>
            <a:tailEnd type="stealth" w="lg" len="lg"/>
          </a:ln>
          <a:effectLst/>
        </p:spPr>
      </p:cxnSp>
      <p:cxnSp>
        <p:nvCxnSpPr>
          <p:cNvPr id="74" name="Straight Arrow Connector 73"/>
          <p:cNvCxnSpPr>
            <a:stCxn id="15" idx="3"/>
            <a:endCxn id="13" idx="1"/>
          </p:cNvCxnSpPr>
          <p:nvPr/>
        </p:nvCxnSpPr>
        <p:spPr bwMode="auto">
          <a:xfrm>
            <a:off x="6256652" y="3483429"/>
            <a:ext cx="805526" cy="66902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lg"/>
            <a:tailEnd type="stealth" w="lg" len="lg"/>
          </a:ln>
          <a:effectLst/>
        </p:spPr>
      </p:cxnSp>
      <p:cxnSp>
        <p:nvCxnSpPr>
          <p:cNvPr id="77" name="Straight Arrow Connector 76"/>
          <p:cNvCxnSpPr>
            <a:endCxn id="14" idx="1"/>
          </p:cNvCxnSpPr>
          <p:nvPr/>
        </p:nvCxnSpPr>
        <p:spPr bwMode="auto">
          <a:xfrm>
            <a:off x="6256652" y="3483429"/>
            <a:ext cx="805526" cy="119784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lg"/>
            <a:tailEnd type="stealth" w="lg" len="lg"/>
          </a:ln>
          <a:effectLst/>
        </p:spPr>
      </p:cxnSp>
      <p:sp>
        <p:nvSpPr>
          <p:cNvPr id="79" name="TextBox 78"/>
          <p:cNvSpPr txBox="1"/>
          <p:nvPr/>
        </p:nvSpPr>
        <p:spPr>
          <a:xfrm>
            <a:off x="4774523" y="1488052"/>
            <a:ext cx="18150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alibri" panose="020F0502020204030204" pitchFamily="34" charset="0"/>
                <a:ea typeface="Roboto" charset="0"/>
                <a:cs typeface="Calibri" panose="020F0502020204030204" pitchFamily="34" charset="0"/>
              </a:rPr>
              <a:t>Instruction set</a:t>
            </a:r>
          </a:p>
        </p:txBody>
      </p:sp>
      <p:cxnSp>
        <p:nvCxnSpPr>
          <p:cNvPr id="82" name="Straight Arrow Connector 81"/>
          <p:cNvCxnSpPr>
            <a:stCxn id="17" idx="3"/>
            <a:endCxn id="18" idx="1"/>
          </p:cNvCxnSpPr>
          <p:nvPr/>
        </p:nvCxnSpPr>
        <p:spPr bwMode="auto">
          <a:xfrm flipV="1">
            <a:off x="6350000" y="5763018"/>
            <a:ext cx="731934" cy="4343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lg"/>
            <a:tailEnd type="stealth" w="lg" len="lg"/>
          </a:ln>
          <a:effectLst/>
        </p:spPr>
      </p:cxnSp>
      <p:cxnSp>
        <p:nvCxnSpPr>
          <p:cNvPr id="86" name="Straight Arrow Connector 85"/>
          <p:cNvCxnSpPr>
            <a:stCxn id="17" idx="3"/>
            <a:endCxn id="19" idx="1"/>
          </p:cNvCxnSpPr>
          <p:nvPr/>
        </p:nvCxnSpPr>
        <p:spPr bwMode="auto">
          <a:xfrm>
            <a:off x="6350000" y="5806456"/>
            <a:ext cx="731934" cy="51344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lg"/>
            <a:tailEnd type="stealth" w="lg" len="lg"/>
          </a:ln>
          <a:effectLst/>
        </p:spPr>
      </p:cxnSp>
      <p:sp>
        <p:nvSpPr>
          <p:cNvPr id="2" name="Rounded Rectangle 1"/>
          <p:cNvSpPr/>
          <p:nvPr/>
        </p:nvSpPr>
        <p:spPr bwMode="auto">
          <a:xfrm>
            <a:off x="4663440" y="1143000"/>
            <a:ext cx="1828800" cy="5303520"/>
          </a:xfrm>
          <a:prstGeom prst="round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74443" y="3826679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CISC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922570" y="5007239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RISC</a:t>
            </a:r>
          </a:p>
        </p:txBody>
      </p:sp>
    </p:spTree>
    <p:extLst>
      <p:ext uri="{BB962C8B-B14F-4D97-AF65-F5344CB8AC3E}">
        <p14:creationId xmlns:p14="http://schemas.microsoft.com/office/powerpoint/2010/main" val="7587297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2" name="Rectangle 6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252728" y="1271016"/>
            <a:ext cx="3017520" cy="201168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>
              <a:lnSpc>
                <a:spcPct val="100000"/>
              </a:lnSpc>
            </a:pPr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CPU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Assembly Programmer’s View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  <p:custDataLst>
              <p:tags r:id="rId3"/>
            </p:custDataLst>
          </p:nvPr>
        </p:nvSpPr>
        <p:spPr>
          <a:xfrm>
            <a:off x="365760" y="3291840"/>
            <a:ext cx="5486400" cy="3318553"/>
          </a:xfrm>
        </p:spPr>
        <p:txBody>
          <a:bodyPr/>
          <a:lstStyle/>
          <a:p>
            <a:r>
              <a:rPr lang="en-US" sz="2400" dirty="0"/>
              <a:t>Programmer-visible state</a:t>
            </a:r>
          </a:p>
          <a:p>
            <a:pPr lvl="1"/>
            <a:r>
              <a:rPr lang="en-US" sz="2000" dirty="0"/>
              <a:t>PC:  the Program Counter (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%rip</a:t>
            </a:r>
            <a:r>
              <a:rPr lang="en-US" sz="2000" dirty="0"/>
              <a:t> in x86-64)</a:t>
            </a:r>
          </a:p>
          <a:p>
            <a:pPr lvl="2"/>
            <a:r>
              <a:rPr lang="en-US" sz="1800" dirty="0"/>
              <a:t>Address of next instruction</a:t>
            </a:r>
          </a:p>
          <a:p>
            <a:pPr lvl="1"/>
            <a:r>
              <a:rPr lang="en-US" sz="2000" dirty="0"/>
              <a:t>Named registers</a:t>
            </a:r>
          </a:p>
          <a:p>
            <a:pPr lvl="2"/>
            <a:r>
              <a:rPr lang="en-US" sz="1800" dirty="0"/>
              <a:t>Together in “register file”</a:t>
            </a:r>
          </a:p>
          <a:p>
            <a:pPr lvl="2"/>
            <a:r>
              <a:rPr lang="en-US" sz="1800" dirty="0"/>
              <a:t>Heavily used program data</a:t>
            </a:r>
          </a:p>
          <a:p>
            <a:pPr lvl="1"/>
            <a:r>
              <a:rPr lang="en-US" sz="2000" dirty="0"/>
              <a:t>Condition codes</a:t>
            </a:r>
          </a:p>
          <a:p>
            <a:pPr lvl="2"/>
            <a:r>
              <a:rPr lang="en-US" sz="1800" dirty="0"/>
              <a:t>Store status information about most recent arithmetic operation</a:t>
            </a:r>
          </a:p>
          <a:p>
            <a:pPr lvl="2"/>
            <a:r>
              <a:rPr lang="en-US" sz="1800" dirty="0"/>
              <a:t>Used for conditional branching</a:t>
            </a:r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0"/>
            <p:custDataLst>
              <p:tags r:id="rId4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47460" name="Rectangle 4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676400" y="1863048"/>
            <a:ext cx="533400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PC</a:t>
            </a:r>
          </a:p>
        </p:txBody>
      </p:sp>
      <p:sp>
        <p:nvSpPr>
          <p:cNvPr id="147461" name="Rectangle 5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362200" y="1558248"/>
            <a:ext cx="13716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147463" name="Rectangle 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019800" y="1271016"/>
            <a:ext cx="1752600" cy="2743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>
              <a:lnSpc>
                <a:spcPct val="100000"/>
              </a:lnSpc>
            </a:pPr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147464" name="Text Box 8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328611" y="1855878"/>
            <a:ext cx="1263316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47465" name="Line 9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4267200" y="1863048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 dirty="0">
              <a:latin typeface="Roboto" panose="02000000000000000000" pitchFamily="2" charset="0"/>
            </a:endParaRPr>
          </a:p>
        </p:txBody>
      </p:sp>
      <p:sp>
        <p:nvSpPr>
          <p:cNvPr id="147466" name="Line 10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4267200" y="2396448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b="0" dirty="0">
              <a:latin typeface="Roboto" panose="02000000000000000000" pitchFamily="2" charset="0"/>
            </a:endParaRPr>
          </a:p>
        </p:txBody>
      </p:sp>
      <p:sp>
        <p:nvSpPr>
          <p:cNvPr id="147467" name="Line 11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4267200" y="2929848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Roboto" panose="02000000000000000000" pitchFamily="2" charset="0"/>
            </a:endParaRPr>
          </a:p>
        </p:txBody>
      </p:sp>
      <p:sp>
        <p:nvSpPr>
          <p:cNvPr id="147468" name="Text Box 12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4267200" y="1456648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Addresses</a:t>
            </a:r>
          </a:p>
        </p:txBody>
      </p:sp>
      <p:sp>
        <p:nvSpPr>
          <p:cNvPr id="147469" name="Text Box 13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267200" y="2015448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147470" name="Text Box 14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267200" y="2548848"/>
            <a:ext cx="175564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Instructions</a:t>
            </a:r>
          </a:p>
        </p:txBody>
      </p:sp>
      <p:sp>
        <p:nvSpPr>
          <p:cNvPr id="147472" name="Rectangle 1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362200" y="2472648"/>
            <a:ext cx="13716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Condition</a:t>
            </a:r>
          </a:p>
          <a:p>
            <a:pPr algn="ctr"/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Codes</a:t>
            </a:r>
          </a:p>
        </p:txBody>
      </p:sp>
      <p:sp>
        <p:nvSpPr>
          <p:cNvPr id="19" name="Rectangle 3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486400" y="4297680"/>
            <a:ext cx="329184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800" b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kern="0" dirty="0"/>
              <a:t>Memory</a:t>
            </a:r>
          </a:p>
          <a:p>
            <a:pPr lvl="1"/>
            <a:r>
              <a:rPr lang="en-US" sz="2000" b="0" kern="0" dirty="0"/>
              <a:t>Byte-addressable array</a:t>
            </a:r>
          </a:p>
          <a:p>
            <a:pPr lvl="1"/>
            <a:r>
              <a:rPr lang="en-US" sz="2000" kern="0" dirty="0"/>
              <a:t>Huge </a:t>
            </a:r>
            <a:r>
              <a:rPr lang="en-US" sz="2000" i="1" kern="0" dirty="0"/>
              <a:t>virtual</a:t>
            </a:r>
            <a:r>
              <a:rPr lang="en-US" sz="2000" kern="0" dirty="0"/>
              <a:t> address space</a:t>
            </a:r>
            <a:endParaRPr lang="en-US" sz="2000" b="0" i="1" kern="0" dirty="0"/>
          </a:p>
          <a:p>
            <a:pPr lvl="1"/>
            <a:r>
              <a:rPr lang="en-US" sz="2000" b="0" i="1" kern="0" dirty="0"/>
              <a:t>Private, all to yourself…</a:t>
            </a:r>
          </a:p>
        </p:txBody>
      </p:sp>
    </p:spTree>
    <p:extLst>
      <p:ext uri="{BB962C8B-B14F-4D97-AF65-F5344CB8AC3E}">
        <p14:creationId xmlns:p14="http://schemas.microsoft.com/office/powerpoint/2010/main" val="29243666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3863</TotalTime>
  <Words>2141</Words>
  <Application>Microsoft Office PowerPoint</Application>
  <PresentationFormat>On-screen Show (4:3)</PresentationFormat>
  <Paragraphs>498</Paragraphs>
  <Slides>26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7" baseType="lpstr">
      <vt:lpstr>Anonymous Pro</vt:lpstr>
      <vt:lpstr>Arial</vt:lpstr>
      <vt:lpstr>Arial Narrow</vt:lpstr>
      <vt:lpstr>Calibri</vt:lpstr>
      <vt:lpstr>Courier New</vt:lpstr>
      <vt:lpstr>Lato</vt:lpstr>
      <vt:lpstr>Roboto</vt:lpstr>
      <vt:lpstr>Roboto Regular</vt:lpstr>
      <vt:lpstr>Times New Roman</vt:lpstr>
      <vt:lpstr>Wingdings</vt:lpstr>
      <vt:lpstr>UWTheme-351-Au18</vt:lpstr>
      <vt:lpstr>Course Wrap-Up CSE 351 Winter 2020</vt:lpstr>
      <vt:lpstr>Administrivia</vt:lpstr>
      <vt:lpstr>Today</vt:lpstr>
      <vt:lpstr>C:  The Low-Level High-Level Language</vt:lpstr>
      <vt:lpstr>C Data Types</vt:lpstr>
      <vt:lpstr>C and Memory</vt:lpstr>
      <vt:lpstr>How Code Becomes a Program</vt:lpstr>
      <vt:lpstr>Instruction Set Architecture</vt:lpstr>
      <vt:lpstr>Assembly Programmer’s View</vt:lpstr>
      <vt:lpstr>Program’s View</vt:lpstr>
      <vt:lpstr>Program’s View</vt:lpstr>
      <vt:lpstr>Program’s View</vt:lpstr>
      <vt:lpstr>Program’s View</vt:lpstr>
      <vt:lpstr>But remember… it’s all an illusion! 😮</vt:lpstr>
      <vt:lpstr>But remember… it’s all an illusion! 😮</vt:lpstr>
      <vt:lpstr>Virtual Memory</vt:lpstr>
      <vt:lpstr>But Memory is Also a Lie! 😮</vt:lpstr>
      <vt:lpstr>Memory Hierarchy</vt:lpstr>
      <vt:lpstr>Review of Course Themes</vt:lpstr>
      <vt:lpstr>Big Theme:  Abstractions and Interfaces</vt:lpstr>
      <vt:lpstr>Little Theme 1:  Representation</vt:lpstr>
      <vt:lpstr>Little Theme 2:  Translation</vt:lpstr>
      <vt:lpstr>Little Theme 3:  Control Flow</vt:lpstr>
      <vt:lpstr>Course Perspective</vt:lpstr>
      <vt:lpstr>Courses:  What’s Next?</vt:lpstr>
      <vt:lpstr>Thanks for a great quarter!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Wrap-Up CSE 351 Winter 2020</dc:title>
  <dc:creator>Justin Hsia</dc:creator>
  <cp:lastModifiedBy>Ruth Anderson</cp:lastModifiedBy>
  <cp:revision>76</cp:revision>
  <cp:lastPrinted>2018-12-07T23:35:51Z</cp:lastPrinted>
  <dcterms:created xsi:type="dcterms:W3CDTF">2016-12-03T06:09:40Z</dcterms:created>
  <dcterms:modified xsi:type="dcterms:W3CDTF">2020-03-10T20:47:41Z</dcterms:modified>
</cp:coreProperties>
</file>