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3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4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5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notesSlides/notesSlide6.xml" ContentType="application/vnd.openxmlformats-officedocument.presentationml.notesSlide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7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notesSlides/notesSlide8.xml" ContentType="application/vnd.openxmlformats-officedocument.presentationml.notesSlide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notesSlides/notesSlide9.xml" ContentType="application/vnd.openxmlformats-officedocument.presentationml.notesSlide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notesSlides/notesSlide10.xml" ContentType="application/vnd.openxmlformats-officedocument.presentationml.notesSlide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notesSlides/notesSlide11.xml" ContentType="application/vnd.openxmlformats-officedocument.presentationml.notesSlide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12.xml" ContentType="application/vnd.openxmlformats-officedocument.presentationml.notesSlide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notesSlides/notesSlide13.xml" ContentType="application/vnd.openxmlformats-officedocument.presentationml.notesSlide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notesSlides/notesSlide14.xml" ContentType="application/vnd.openxmlformats-officedocument.presentationml.notesSlide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notesSlides/notesSlide15.xml" ContentType="application/vnd.openxmlformats-officedocument.presentationml.notesSlide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16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notesSlides/notesSlide17.xml" ContentType="application/vnd.openxmlformats-officedocument.presentationml.notesSlide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18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19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notesSlides/notesSlide20.xml" ContentType="application/vnd.openxmlformats-officedocument.presentationml.notesSlide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32"/>
  </p:notesMasterIdLst>
  <p:handoutMasterIdLst>
    <p:handoutMasterId r:id="rId33"/>
  </p:handoutMasterIdLst>
  <p:sldIdLst>
    <p:sldId id="333" r:id="rId2"/>
    <p:sldId id="300" r:id="rId3"/>
    <p:sldId id="297" r:id="rId4"/>
    <p:sldId id="298" r:id="rId5"/>
    <p:sldId id="294" r:id="rId6"/>
    <p:sldId id="290" r:id="rId7"/>
    <p:sldId id="291" r:id="rId8"/>
    <p:sldId id="292" r:id="rId9"/>
    <p:sldId id="288" r:id="rId10"/>
    <p:sldId id="287" r:id="rId11"/>
    <p:sldId id="289" r:id="rId12"/>
    <p:sldId id="262" r:id="rId13"/>
    <p:sldId id="263" r:id="rId14"/>
    <p:sldId id="264" r:id="rId15"/>
    <p:sldId id="265" r:id="rId16"/>
    <p:sldId id="266" r:id="rId17"/>
    <p:sldId id="267" r:id="rId18"/>
    <p:sldId id="272" r:id="rId19"/>
    <p:sldId id="303" r:id="rId20"/>
    <p:sldId id="270" r:id="rId21"/>
    <p:sldId id="269" r:id="rId22"/>
    <p:sldId id="304" r:id="rId23"/>
    <p:sldId id="276" r:id="rId24"/>
    <p:sldId id="278" r:id="rId25"/>
    <p:sldId id="280" r:id="rId26"/>
    <p:sldId id="281" r:id="rId27"/>
    <p:sldId id="282" r:id="rId28"/>
    <p:sldId id="283" r:id="rId29"/>
    <p:sldId id="284" r:id="rId30"/>
    <p:sldId id="33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2249" autoAdjust="0"/>
  </p:normalViewPr>
  <p:slideViewPr>
    <p:cSldViewPr snapToGrid="0">
      <p:cViewPr varScale="1">
        <p:scale>
          <a:sx n="75" d="100"/>
          <a:sy n="75" d="100"/>
        </p:scale>
        <p:origin x="8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5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64021D-F723-45D0-9CED-CA3CC89AAF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75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36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No bounds checking</a:t>
            </a:r>
          </a:p>
          <a:p>
            <a:r>
              <a:rPr lang="en-US" dirty="0" err="1"/>
              <a:t>Segfault</a:t>
            </a:r>
            <a:r>
              <a:rPr lang="en-US" baseline="0" dirty="0"/>
              <a:t>, security flaw (buffer overflow!)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use </a:t>
            </a:r>
            <a:r>
              <a:rPr lang="en-US" dirty="0" err="1"/>
              <a:t>fgets</a:t>
            </a:r>
            <a:r>
              <a:rPr lang="en-US" dirty="0"/>
              <a:t>()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62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Referencing nonexistent variable</a:t>
            </a:r>
          </a:p>
          <a:p>
            <a:r>
              <a:rPr lang="en-US" dirty="0"/>
              <a:t>No </a:t>
            </a:r>
            <a:r>
              <a:rPr lang="en-US" dirty="0" err="1"/>
              <a:t>segfault</a:t>
            </a:r>
            <a:r>
              <a:rPr lang="en-US" baseline="0" dirty="0"/>
              <a:t> (unless casting to pointer &amp; </a:t>
            </a:r>
            <a:r>
              <a:rPr lang="en-US" baseline="0" dirty="0" err="1"/>
              <a:t>deref</a:t>
            </a:r>
            <a:r>
              <a:rPr lang="en-US" baseline="0" dirty="0"/>
              <a:t>), no security flaw (except in very strange case)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allocate </a:t>
            </a:r>
            <a:r>
              <a:rPr lang="en-US" dirty="0" err="1"/>
              <a:t>val</a:t>
            </a:r>
            <a:r>
              <a:rPr lang="en-US" dirty="0"/>
              <a:t> dynamically, rather than as a local variable.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83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Wrong allocation size</a:t>
            </a:r>
          </a:p>
          <a:p>
            <a:r>
              <a:rPr lang="en-US" b="0" dirty="0" err="1"/>
              <a:t>Segfault</a:t>
            </a:r>
            <a:r>
              <a:rPr lang="en-US" b="0" dirty="0"/>
              <a:t>, no security flaw</a:t>
            </a:r>
          </a:p>
          <a:p>
            <a:r>
              <a:rPr lang="en-US" b="1" dirty="0"/>
              <a:t>Fix:</a:t>
            </a:r>
            <a:r>
              <a:rPr lang="en-US" dirty="0"/>
              <a:t>  p = </a:t>
            </a:r>
            <a:r>
              <a:rPr lang="en-US" dirty="0" err="1"/>
              <a:t>malloc</a:t>
            </a:r>
            <a:r>
              <a:rPr lang="en-US" dirty="0"/>
              <a:t>(N *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b="1" dirty="0"/>
              <a:t> *</a:t>
            </a:r>
            <a:r>
              <a:rPr lang="en-US" dirty="0"/>
              <a:t>))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1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Reading</a:t>
            </a:r>
            <a:r>
              <a:rPr lang="en-US" b="0" baseline="0" dirty="0"/>
              <a:t> uninitialized memory</a:t>
            </a:r>
          </a:p>
          <a:p>
            <a:r>
              <a:rPr lang="en-US" b="0" baseline="0" dirty="0"/>
              <a:t>No </a:t>
            </a:r>
            <a:r>
              <a:rPr lang="en-US" b="0" baseline="0" dirty="0" err="1"/>
              <a:t>segfault</a:t>
            </a:r>
            <a:r>
              <a:rPr lang="en-US" b="0" baseline="0" dirty="0"/>
              <a:t>, no security flaw</a:t>
            </a:r>
            <a:endParaRPr lang="en-US" b="0" dirty="0"/>
          </a:p>
          <a:p>
            <a:r>
              <a:rPr lang="en-US" b="1" dirty="0"/>
              <a:t>Fix:</a:t>
            </a:r>
            <a:r>
              <a:rPr lang="en-US" dirty="0"/>
              <a:t>  explicitly zero y[</a:t>
            </a:r>
            <a:r>
              <a:rPr lang="en-US" dirty="0" err="1"/>
              <a:t>i</a:t>
            </a:r>
            <a:r>
              <a:rPr lang="en-US" dirty="0"/>
              <a:t>], or</a:t>
            </a:r>
            <a:r>
              <a:rPr lang="en-US" baseline="0" dirty="0"/>
              <a:t> use </a:t>
            </a:r>
            <a:r>
              <a:rPr lang="en-US" baseline="0" dirty="0" err="1"/>
              <a:t>calloc</a:t>
            </a:r>
            <a:r>
              <a:rPr lang="en-US" baseline="0" dirty="0"/>
              <a:t>()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25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Dereference</a:t>
            </a:r>
            <a:r>
              <a:rPr lang="en-US" baseline="0" dirty="0"/>
              <a:t> a non-pointer</a:t>
            </a:r>
            <a:endParaRPr lang="en-US" dirty="0"/>
          </a:p>
          <a:p>
            <a:r>
              <a:rPr lang="en-US" dirty="0" err="1"/>
              <a:t>Segfault</a:t>
            </a:r>
            <a:r>
              <a:rPr lang="en-US" dirty="0"/>
              <a:t>, security</a:t>
            </a:r>
            <a:r>
              <a:rPr lang="en-US" baseline="0" dirty="0"/>
              <a:t> flaw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Fix:</a:t>
            </a:r>
            <a:r>
              <a:rPr lang="en-US" dirty="0"/>
              <a:t>  &amp;</a:t>
            </a:r>
            <a:r>
              <a:rPr lang="en-US" dirty="0" err="1"/>
              <a:t>val</a:t>
            </a:r>
            <a:r>
              <a:rPr lang="en-US" dirty="0"/>
              <a:t>, not </a:t>
            </a:r>
            <a:r>
              <a:rPr lang="en-US" dirty="0" err="1"/>
              <a:t>val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67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Freed block – free again</a:t>
            </a:r>
          </a:p>
          <a:p>
            <a:r>
              <a:rPr lang="en-US" b="0" dirty="0"/>
              <a:t>Program</a:t>
            </a:r>
            <a:r>
              <a:rPr lang="en-US" b="0" baseline="0" dirty="0"/>
              <a:t> aborts (but not a </a:t>
            </a:r>
            <a:r>
              <a:rPr lang="en-US" b="0" baseline="0" dirty="0" err="1"/>
              <a:t>segfault</a:t>
            </a:r>
            <a:r>
              <a:rPr lang="en-US" b="0" baseline="0" dirty="0"/>
              <a:t>), no security flaw</a:t>
            </a:r>
            <a:endParaRPr lang="en-US" b="0" dirty="0"/>
          </a:p>
          <a:p>
            <a:r>
              <a:rPr lang="en-US" b="1" dirty="0"/>
              <a:t>Fix:</a:t>
            </a:r>
            <a:r>
              <a:rPr lang="en-US" dirty="0"/>
              <a:t>  free(x)</a:t>
            </a:r>
            <a:r>
              <a:rPr lang="en-US" baseline="0" dirty="0"/>
              <a:t> just once, fix typo to free(y)</a:t>
            </a:r>
            <a:endParaRPr lang="en-US" dirty="0"/>
          </a:p>
          <a:p>
            <a:r>
              <a:rPr lang="en-US" dirty="0"/>
              <a:t>Difficult</a:t>
            </a:r>
            <a:r>
              <a:rPr lang="en-US" baseline="0" dirty="0"/>
              <a:t> to diagnose / resolve because free() itself doesn’t (can’t) return any errors – errors are only encountered later on!</a:t>
            </a:r>
          </a:p>
          <a:p>
            <a:endParaRPr lang="en-US" baseline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754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Freed block</a:t>
            </a:r>
            <a:r>
              <a:rPr lang="en-US" baseline="0" dirty="0"/>
              <a:t> – access again</a:t>
            </a:r>
          </a:p>
          <a:p>
            <a:r>
              <a:rPr lang="en-US" baseline="0" dirty="0"/>
              <a:t>Aborts (x unallocated – also possible reassigned to y), no security flaw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free(x)</a:t>
            </a:r>
            <a:r>
              <a:rPr lang="en-US" baseline="0" dirty="0"/>
              <a:t> </a:t>
            </a:r>
            <a:r>
              <a:rPr lang="en-US" i="1" baseline="0" dirty="0"/>
              <a:t>after</a:t>
            </a:r>
            <a:r>
              <a:rPr lang="en-US" i="0" baseline="0" dirty="0"/>
              <a:t> the for loop…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366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Memory</a:t>
            </a:r>
            <a:r>
              <a:rPr lang="en-US" baseline="0" dirty="0"/>
              <a:t> leak</a:t>
            </a:r>
          </a:p>
          <a:p>
            <a:r>
              <a:rPr lang="en-US" dirty="0"/>
              <a:t>No program stop,</a:t>
            </a:r>
            <a:r>
              <a:rPr lang="en-US" baseline="0" dirty="0"/>
              <a:t> no security flaw</a:t>
            </a:r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save next = head-&gt;next before free(head), then free</a:t>
            </a:r>
            <a:r>
              <a:rPr lang="en-US" baseline="0" dirty="0"/>
              <a:t> next (and all other nodes following it) too…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71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44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Deferred</a:t>
            </a:r>
            <a:r>
              <a:rPr lang="en-US" b="1" baseline="0" dirty="0"/>
              <a:t> coalescing:</a:t>
            </a:r>
            <a:r>
              <a:rPr lang="en-US" baseline="0" dirty="0"/>
              <a:t>  if string of frees in same area of heap, can coalesce just once later.  </a:t>
            </a:r>
            <a:r>
              <a:rPr lang="en-US" u="sng" baseline="0" dirty="0"/>
              <a:t>Example</a:t>
            </a:r>
            <a:r>
              <a:rPr lang="en-US" baseline="0" dirty="0"/>
              <a:t>:  freeing a entire linked 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2D05B-7092-47BD-9C13-F0337E5C71AF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366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0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 this the “reachability graph.”</a:t>
            </a:r>
          </a:p>
          <a:p>
            <a:r>
              <a:rPr lang="en-US" dirty="0"/>
              <a:t>Specifically: an edge p</a:t>
            </a:r>
            <a:r>
              <a:rPr lang="en-US" baseline="0" dirty="0"/>
              <a:t> -&gt; q means that some location in block p points to some location in block q.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2D05B-7092-47BD-9C13-F0337E5C71AF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01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Pretty major</a:t>
            </a:r>
            <a:r>
              <a:rPr lang="en-US" baseline="0" dirty="0"/>
              <a:t> assumptions in C, but not so much in other languages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11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When out of space,</a:t>
            </a:r>
            <a:r>
              <a:rPr lang="en-US" baseline="0" dirty="0"/>
              <a:t> </a:t>
            </a:r>
            <a:r>
              <a:rPr lang="en-US" i="1" baseline="0" dirty="0"/>
              <a:t>or</a:t>
            </a:r>
            <a:r>
              <a:rPr lang="en-US" baseline="0" dirty="0"/>
              <a:t> when you periodically decide to run the garbage collector…</a:t>
            </a:r>
          </a:p>
          <a:p>
            <a:r>
              <a:rPr lang="en-US" dirty="0"/>
              <a:t>Note that the arrows in this example denote memory references, not free list pointers!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5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GB" b="1" dirty="0">
                <a:latin typeface="Anonymous Pro" panose="02060609030202000504" pitchFamily="49" charset="0"/>
              </a:rPr>
              <a:t>b</a:t>
            </a:r>
            <a:r>
              <a:rPr lang="en-US" dirty="0"/>
              <a:t> is pointer that is used by application: first word in payload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99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mark() is called once on every root</a:t>
            </a:r>
            <a:r>
              <a:rPr lang="en-US" baseline="0" dirty="0"/>
              <a:t> node; sweep() is called just once for the entire heap.</a:t>
            </a:r>
            <a:endParaRPr lang="en-US" dirty="0"/>
          </a:p>
          <a:p>
            <a:r>
              <a:rPr lang="en-US" dirty="0"/>
              <a:t>Running times of these algorithms are proportional to the size of the</a:t>
            </a:r>
            <a:r>
              <a:rPr lang="en-US" baseline="0" dirty="0"/>
              <a:t> heap.</a:t>
            </a:r>
          </a:p>
          <a:p>
            <a:endParaRPr lang="en-US" dirty="0"/>
          </a:p>
          <a:p>
            <a:r>
              <a:rPr lang="en-US" dirty="0"/>
              <a:t>Stop</a:t>
            </a:r>
            <a:r>
              <a:rPr lang="en-US" baseline="0" dirty="0"/>
              <a:t> if marked block found because presumably all pointers in this block have already been checked.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30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mark() is called once on every root</a:t>
            </a:r>
            <a:r>
              <a:rPr lang="en-US" baseline="0"/>
              <a:t> node; sweep() is called just once for the entire heap.</a:t>
            </a:r>
            <a:endParaRPr lang="en-US"/>
          </a:p>
          <a:p>
            <a:r>
              <a:rPr lang="en-US"/>
              <a:t>Running times of these algorithms are proportional to the size of the</a:t>
            </a:r>
            <a:r>
              <a:rPr lang="en-US" baseline="0"/>
              <a:t> heap.</a:t>
            </a:r>
          </a:p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90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Textbook section 9.10.3 has a more detailed (but somewhat confusing) explanation of this.</a:t>
            </a:r>
          </a:p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86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43644" y="-223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</a:t>
            </a:r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7183" y="-2231"/>
            <a:ext cx="15696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L26:  Memory Allocation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s://xkcd.com/835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tags" Target="../tags/tag68.xml"/><Relationship Id="rId21" Type="http://schemas.openxmlformats.org/officeDocument/2006/relationships/tags" Target="../tags/tag63.xml"/><Relationship Id="rId42" Type="http://schemas.openxmlformats.org/officeDocument/2006/relationships/tags" Target="../tags/tag84.xml"/><Relationship Id="rId47" Type="http://schemas.openxmlformats.org/officeDocument/2006/relationships/tags" Target="../tags/tag89.xml"/><Relationship Id="rId63" Type="http://schemas.openxmlformats.org/officeDocument/2006/relationships/tags" Target="../tags/tag105.xml"/><Relationship Id="rId68" Type="http://schemas.openxmlformats.org/officeDocument/2006/relationships/tags" Target="../tags/tag110.xml"/><Relationship Id="rId16" Type="http://schemas.openxmlformats.org/officeDocument/2006/relationships/tags" Target="../tags/tag58.xml"/><Relationship Id="rId11" Type="http://schemas.openxmlformats.org/officeDocument/2006/relationships/tags" Target="../tags/tag53.xml"/><Relationship Id="rId24" Type="http://schemas.openxmlformats.org/officeDocument/2006/relationships/tags" Target="../tags/tag66.xml"/><Relationship Id="rId32" Type="http://schemas.openxmlformats.org/officeDocument/2006/relationships/tags" Target="../tags/tag74.xml"/><Relationship Id="rId37" Type="http://schemas.openxmlformats.org/officeDocument/2006/relationships/tags" Target="../tags/tag79.xml"/><Relationship Id="rId40" Type="http://schemas.openxmlformats.org/officeDocument/2006/relationships/tags" Target="../tags/tag82.xml"/><Relationship Id="rId45" Type="http://schemas.openxmlformats.org/officeDocument/2006/relationships/tags" Target="../tags/tag87.xml"/><Relationship Id="rId53" Type="http://schemas.openxmlformats.org/officeDocument/2006/relationships/tags" Target="../tags/tag95.xml"/><Relationship Id="rId58" Type="http://schemas.openxmlformats.org/officeDocument/2006/relationships/tags" Target="../tags/tag100.xml"/><Relationship Id="rId66" Type="http://schemas.openxmlformats.org/officeDocument/2006/relationships/tags" Target="../tags/tag108.xml"/><Relationship Id="rId74" Type="http://schemas.openxmlformats.org/officeDocument/2006/relationships/tags" Target="../tags/tag116.xml"/><Relationship Id="rId79" Type="http://schemas.openxmlformats.org/officeDocument/2006/relationships/slideLayout" Target="../slideLayouts/slideLayout2.xml"/><Relationship Id="rId5" Type="http://schemas.openxmlformats.org/officeDocument/2006/relationships/tags" Target="../tags/tag47.xml"/><Relationship Id="rId61" Type="http://schemas.openxmlformats.org/officeDocument/2006/relationships/tags" Target="../tags/tag103.xml"/><Relationship Id="rId19" Type="http://schemas.openxmlformats.org/officeDocument/2006/relationships/tags" Target="../tags/tag61.xml"/><Relationship Id="rId14" Type="http://schemas.openxmlformats.org/officeDocument/2006/relationships/tags" Target="../tags/tag56.xml"/><Relationship Id="rId22" Type="http://schemas.openxmlformats.org/officeDocument/2006/relationships/tags" Target="../tags/tag64.xml"/><Relationship Id="rId27" Type="http://schemas.openxmlformats.org/officeDocument/2006/relationships/tags" Target="../tags/tag69.xml"/><Relationship Id="rId30" Type="http://schemas.openxmlformats.org/officeDocument/2006/relationships/tags" Target="../tags/tag72.xml"/><Relationship Id="rId35" Type="http://schemas.openxmlformats.org/officeDocument/2006/relationships/tags" Target="../tags/tag77.xml"/><Relationship Id="rId43" Type="http://schemas.openxmlformats.org/officeDocument/2006/relationships/tags" Target="../tags/tag85.xml"/><Relationship Id="rId48" Type="http://schemas.openxmlformats.org/officeDocument/2006/relationships/tags" Target="../tags/tag90.xml"/><Relationship Id="rId56" Type="http://schemas.openxmlformats.org/officeDocument/2006/relationships/tags" Target="../tags/tag98.xml"/><Relationship Id="rId64" Type="http://schemas.openxmlformats.org/officeDocument/2006/relationships/tags" Target="../tags/tag106.xml"/><Relationship Id="rId69" Type="http://schemas.openxmlformats.org/officeDocument/2006/relationships/tags" Target="../tags/tag111.xml"/><Relationship Id="rId77" Type="http://schemas.openxmlformats.org/officeDocument/2006/relationships/tags" Target="../tags/tag119.xml"/><Relationship Id="rId8" Type="http://schemas.openxmlformats.org/officeDocument/2006/relationships/tags" Target="../tags/tag50.xml"/><Relationship Id="rId51" Type="http://schemas.openxmlformats.org/officeDocument/2006/relationships/tags" Target="../tags/tag93.xml"/><Relationship Id="rId72" Type="http://schemas.openxmlformats.org/officeDocument/2006/relationships/tags" Target="../tags/tag114.xml"/><Relationship Id="rId80" Type="http://schemas.openxmlformats.org/officeDocument/2006/relationships/notesSlide" Target="../notesSlides/notesSlide5.xml"/><Relationship Id="rId3" Type="http://schemas.openxmlformats.org/officeDocument/2006/relationships/tags" Target="../tags/tag45.xml"/><Relationship Id="rId12" Type="http://schemas.openxmlformats.org/officeDocument/2006/relationships/tags" Target="../tags/tag54.xml"/><Relationship Id="rId17" Type="http://schemas.openxmlformats.org/officeDocument/2006/relationships/tags" Target="../tags/tag59.xml"/><Relationship Id="rId25" Type="http://schemas.openxmlformats.org/officeDocument/2006/relationships/tags" Target="../tags/tag67.xml"/><Relationship Id="rId33" Type="http://schemas.openxmlformats.org/officeDocument/2006/relationships/tags" Target="../tags/tag75.xml"/><Relationship Id="rId38" Type="http://schemas.openxmlformats.org/officeDocument/2006/relationships/tags" Target="../tags/tag80.xml"/><Relationship Id="rId46" Type="http://schemas.openxmlformats.org/officeDocument/2006/relationships/tags" Target="../tags/tag88.xml"/><Relationship Id="rId59" Type="http://schemas.openxmlformats.org/officeDocument/2006/relationships/tags" Target="../tags/tag101.xml"/><Relationship Id="rId67" Type="http://schemas.openxmlformats.org/officeDocument/2006/relationships/tags" Target="../tags/tag109.xml"/><Relationship Id="rId20" Type="http://schemas.openxmlformats.org/officeDocument/2006/relationships/tags" Target="../tags/tag62.xml"/><Relationship Id="rId41" Type="http://schemas.openxmlformats.org/officeDocument/2006/relationships/tags" Target="../tags/tag83.xml"/><Relationship Id="rId54" Type="http://schemas.openxmlformats.org/officeDocument/2006/relationships/tags" Target="../tags/tag96.xml"/><Relationship Id="rId62" Type="http://schemas.openxmlformats.org/officeDocument/2006/relationships/tags" Target="../tags/tag104.xml"/><Relationship Id="rId70" Type="http://schemas.openxmlformats.org/officeDocument/2006/relationships/tags" Target="../tags/tag112.xml"/><Relationship Id="rId75" Type="http://schemas.openxmlformats.org/officeDocument/2006/relationships/tags" Target="../tags/tag117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5" Type="http://schemas.openxmlformats.org/officeDocument/2006/relationships/tags" Target="../tags/tag57.xml"/><Relationship Id="rId23" Type="http://schemas.openxmlformats.org/officeDocument/2006/relationships/tags" Target="../tags/tag65.xml"/><Relationship Id="rId28" Type="http://schemas.openxmlformats.org/officeDocument/2006/relationships/tags" Target="../tags/tag70.xml"/><Relationship Id="rId36" Type="http://schemas.openxmlformats.org/officeDocument/2006/relationships/tags" Target="../tags/tag78.xml"/><Relationship Id="rId49" Type="http://schemas.openxmlformats.org/officeDocument/2006/relationships/tags" Target="../tags/tag91.xml"/><Relationship Id="rId57" Type="http://schemas.openxmlformats.org/officeDocument/2006/relationships/tags" Target="../tags/tag99.xml"/><Relationship Id="rId10" Type="http://schemas.openxmlformats.org/officeDocument/2006/relationships/tags" Target="../tags/tag52.xml"/><Relationship Id="rId31" Type="http://schemas.openxmlformats.org/officeDocument/2006/relationships/tags" Target="../tags/tag73.xml"/><Relationship Id="rId44" Type="http://schemas.openxmlformats.org/officeDocument/2006/relationships/tags" Target="../tags/tag86.xml"/><Relationship Id="rId52" Type="http://schemas.openxmlformats.org/officeDocument/2006/relationships/tags" Target="../tags/tag94.xml"/><Relationship Id="rId60" Type="http://schemas.openxmlformats.org/officeDocument/2006/relationships/tags" Target="../tags/tag102.xml"/><Relationship Id="rId65" Type="http://schemas.openxmlformats.org/officeDocument/2006/relationships/tags" Target="../tags/tag107.xml"/><Relationship Id="rId73" Type="http://schemas.openxmlformats.org/officeDocument/2006/relationships/tags" Target="../tags/tag115.xml"/><Relationship Id="rId78" Type="http://schemas.openxmlformats.org/officeDocument/2006/relationships/tags" Target="../tags/tag120.xml"/><Relationship Id="rId4" Type="http://schemas.openxmlformats.org/officeDocument/2006/relationships/tags" Target="../tags/tag46.xml"/><Relationship Id="rId9" Type="http://schemas.openxmlformats.org/officeDocument/2006/relationships/tags" Target="../tags/tag51.xml"/><Relationship Id="rId13" Type="http://schemas.openxmlformats.org/officeDocument/2006/relationships/tags" Target="../tags/tag55.xml"/><Relationship Id="rId18" Type="http://schemas.openxmlformats.org/officeDocument/2006/relationships/tags" Target="../tags/tag60.xml"/><Relationship Id="rId39" Type="http://schemas.openxmlformats.org/officeDocument/2006/relationships/tags" Target="../tags/tag81.xml"/><Relationship Id="rId34" Type="http://schemas.openxmlformats.org/officeDocument/2006/relationships/tags" Target="../tags/tag76.xml"/><Relationship Id="rId50" Type="http://schemas.openxmlformats.org/officeDocument/2006/relationships/tags" Target="../tags/tag92.xml"/><Relationship Id="rId55" Type="http://schemas.openxmlformats.org/officeDocument/2006/relationships/tags" Target="../tags/tag97.xml"/><Relationship Id="rId76" Type="http://schemas.openxmlformats.org/officeDocument/2006/relationships/tags" Target="../tags/tag118.xml"/><Relationship Id="rId7" Type="http://schemas.openxmlformats.org/officeDocument/2006/relationships/tags" Target="../tags/tag49.xml"/><Relationship Id="rId71" Type="http://schemas.openxmlformats.org/officeDocument/2006/relationships/tags" Target="../tags/tag113.xml"/><Relationship Id="rId2" Type="http://schemas.openxmlformats.org/officeDocument/2006/relationships/tags" Target="../tags/tag44.xml"/><Relationship Id="rId29" Type="http://schemas.openxmlformats.org/officeDocument/2006/relationships/tags" Target="../tags/tag7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36.xml"/><Relationship Id="rId18" Type="http://schemas.openxmlformats.org/officeDocument/2006/relationships/tags" Target="../tags/tag141.xml"/><Relationship Id="rId26" Type="http://schemas.openxmlformats.org/officeDocument/2006/relationships/tags" Target="../tags/tag149.xml"/><Relationship Id="rId39" Type="http://schemas.openxmlformats.org/officeDocument/2006/relationships/tags" Target="../tags/tag162.xml"/><Relationship Id="rId21" Type="http://schemas.openxmlformats.org/officeDocument/2006/relationships/tags" Target="../tags/tag144.xml"/><Relationship Id="rId34" Type="http://schemas.openxmlformats.org/officeDocument/2006/relationships/tags" Target="../tags/tag157.xml"/><Relationship Id="rId42" Type="http://schemas.openxmlformats.org/officeDocument/2006/relationships/tags" Target="../tags/tag165.xml"/><Relationship Id="rId47" Type="http://schemas.openxmlformats.org/officeDocument/2006/relationships/tags" Target="../tags/tag170.xml"/><Relationship Id="rId50" Type="http://schemas.openxmlformats.org/officeDocument/2006/relationships/tags" Target="../tags/tag173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130.xml"/><Relationship Id="rId2" Type="http://schemas.openxmlformats.org/officeDocument/2006/relationships/tags" Target="../tags/tag125.xml"/><Relationship Id="rId16" Type="http://schemas.openxmlformats.org/officeDocument/2006/relationships/tags" Target="../tags/tag139.xml"/><Relationship Id="rId29" Type="http://schemas.openxmlformats.org/officeDocument/2006/relationships/tags" Target="../tags/tag152.xml"/><Relationship Id="rId11" Type="http://schemas.openxmlformats.org/officeDocument/2006/relationships/tags" Target="../tags/tag134.xml"/><Relationship Id="rId24" Type="http://schemas.openxmlformats.org/officeDocument/2006/relationships/tags" Target="../tags/tag147.xml"/><Relationship Id="rId32" Type="http://schemas.openxmlformats.org/officeDocument/2006/relationships/tags" Target="../tags/tag155.xml"/><Relationship Id="rId37" Type="http://schemas.openxmlformats.org/officeDocument/2006/relationships/tags" Target="../tags/tag160.xml"/><Relationship Id="rId40" Type="http://schemas.openxmlformats.org/officeDocument/2006/relationships/tags" Target="../tags/tag163.xml"/><Relationship Id="rId45" Type="http://schemas.openxmlformats.org/officeDocument/2006/relationships/tags" Target="../tags/tag168.xml"/><Relationship Id="rId53" Type="http://schemas.openxmlformats.org/officeDocument/2006/relationships/tags" Target="../tags/tag176.xml"/><Relationship Id="rId5" Type="http://schemas.openxmlformats.org/officeDocument/2006/relationships/tags" Target="../tags/tag128.xml"/><Relationship Id="rId10" Type="http://schemas.openxmlformats.org/officeDocument/2006/relationships/tags" Target="../tags/tag133.xml"/><Relationship Id="rId19" Type="http://schemas.openxmlformats.org/officeDocument/2006/relationships/tags" Target="../tags/tag142.xml"/><Relationship Id="rId31" Type="http://schemas.openxmlformats.org/officeDocument/2006/relationships/tags" Target="../tags/tag154.xml"/><Relationship Id="rId44" Type="http://schemas.openxmlformats.org/officeDocument/2006/relationships/tags" Target="../tags/tag167.xml"/><Relationship Id="rId52" Type="http://schemas.openxmlformats.org/officeDocument/2006/relationships/tags" Target="../tags/tag175.xml"/><Relationship Id="rId4" Type="http://schemas.openxmlformats.org/officeDocument/2006/relationships/tags" Target="../tags/tag127.xml"/><Relationship Id="rId9" Type="http://schemas.openxmlformats.org/officeDocument/2006/relationships/tags" Target="../tags/tag132.xml"/><Relationship Id="rId14" Type="http://schemas.openxmlformats.org/officeDocument/2006/relationships/tags" Target="../tags/tag137.xml"/><Relationship Id="rId22" Type="http://schemas.openxmlformats.org/officeDocument/2006/relationships/tags" Target="../tags/tag145.xml"/><Relationship Id="rId27" Type="http://schemas.openxmlformats.org/officeDocument/2006/relationships/tags" Target="../tags/tag150.xml"/><Relationship Id="rId30" Type="http://schemas.openxmlformats.org/officeDocument/2006/relationships/tags" Target="../tags/tag153.xml"/><Relationship Id="rId35" Type="http://schemas.openxmlformats.org/officeDocument/2006/relationships/tags" Target="../tags/tag158.xml"/><Relationship Id="rId43" Type="http://schemas.openxmlformats.org/officeDocument/2006/relationships/tags" Target="../tags/tag166.xml"/><Relationship Id="rId48" Type="http://schemas.openxmlformats.org/officeDocument/2006/relationships/tags" Target="../tags/tag171.xml"/><Relationship Id="rId56" Type="http://schemas.openxmlformats.org/officeDocument/2006/relationships/notesSlide" Target="../notesSlides/notesSlide7.xml"/><Relationship Id="rId8" Type="http://schemas.openxmlformats.org/officeDocument/2006/relationships/tags" Target="../tags/tag131.xml"/><Relationship Id="rId51" Type="http://schemas.openxmlformats.org/officeDocument/2006/relationships/tags" Target="../tags/tag174.xml"/><Relationship Id="rId3" Type="http://schemas.openxmlformats.org/officeDocument/2006/relationships/tags" Target="../tags/tag126.xml"/><Relationship Id="rId12" Type="http://schemas.openxmlformats.org/officeDocument/2006/relationships/tags" Target="../tags/tag135.xml"/><Relationship Id="rId17" Type="http://schemas.openxmlformats.org/officeDocument/2006/relationships/tags" Target="../tags/tag140.xml"/><Relationship Id="rId25" Type="http://schemas.openxmlformats.org/officeDocument/2006/relationships/tags" Target="../tags/tag148.xml"/><Relationship Id="rId33" Type="http://schemas.openxmlformats.org/officeDocument/2006/relationships/tags" Target="../tags/tag156.xml"/><Relationship Id="rId38" Type="http://schemas.openxmlformats.org/officeDocument/2006/relationships/tags" Target="../tags/tag161.xml"/><Relationship Id="rId46" Type="http://schemas.openxmlformats.org/officeDocument/2006/relationships/tags" Target="../tags/tag169.xml"/><Relationship Id="rId20" Type="http://schemas.openxmlformats.org/officeDocument/2006/relationships/tags" Target="../tags/tag143.xml"/><Relationship Id="rId41" Type="http://schemas.openxmlformats.org/officeDocument/2006/relationships/tags" Target="../tags/tag164.xml"/><Relationship Id="rId54" Type="http://schemas.openxmlformats.org/officeDocument/2006/relationships/tags" Target="../tags/tag177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15" Type="http://schemas.openxmlformats.org/officeDocument/2006/relationships/tags" Target="../tags/tag138.xml"/><Relationship Id="rId23" Type="http://schemas.openxmlformats.org/officeDocument/2006/relationships/tags" Target="../tags/tag146.xml"/><Relationship Id="rId28" Type="http://schemas.openxmlformats.org/officeDocument/2006/relationships/tags" Target="../tags/tag151.xml"/><Relationship Id="rId36" Type="http://schemas.openxmlformats.org/officeDocument/2006/relationships/tags" Target="../tags/tag159.xml"/><Relationship Id="rId49" Type="http://schemas.openxmlformats.org/officeDocument/2006/relationships/tags" Target="../tags/tag17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190.xml"/><Relationship Id="rId18" Type="http://schemas.openxmlformats.org/officeDocument/2006/relationships/tags" Target="../tags/tag195.xml"/><Relationship Id="rId26" Type="http://schemas.openxmlformats.org/officeDocument/2006/relationships/tags" Target="../tags/tag203.xml"/><Relationship Id="rId39" Type="http://schemas.openxmlformats.org/officeDocument/2006/relationships/tags" Target="../tags/tag216.xml"/><Relationship Id="rId21" Type="http://schemas.openxmlformats.org/officeDocument/2006/relationships/tags" Target="../tags/tag198.xml"/><Relationship Id="rId34" Type="http://schemas.openxmlformats.org/officeDocument/2006/relationships/tags" Target="../tags/tag211.xml"/><Relationship Id="rId42" Type="http://schemas.openxmlformats.org/officeDocument/2006/relationships/tags" Target="../tags/tag219.xml"/><Relationship Id="rId47" Type="http://schemas.openxmlformats.org/officeDocument/2006/relationships/tags" Target="../tags/tag224.xml"/><Relationship Id="rId50" Type="http://schemas.openxmlformats.org/officeDocument/2006/relationships/tags" Target="../tags/tag227.xml"/><Relationship Id="rId55" Type="http://schemas.openxmlformats.org/officeDocument/2006/relationships/tags" Target="../tags/tag232.xml"/><Relationship Id="rId7" Type="http://schemas.openxmlformats.org/officeDocument/2006/relationships/tags" Target="../tags/tag184.xml"/><Relationship Id="rId2" Type="http://schemas.openxmlformats.org/officeDocument/2006/relationships/tags" Target="../tags/tag179.xml"/><Relationship Id="rId16" Type="http://schemas.openxmlformats.org/officeDocument/2006/relationships/tags" Target="../tags/tag193.xml"/><Relationship Id="rId29" Type="http://schemas.openxmlformats.org/officeDocument/2006/relationships/tags" Target="../tags/tag206.xml"/><Relationship Id="rId11" Type="http://schemas.openxmlformats.org/officeDocument/2006/relationships/tags" Target="../tags/tag188.xml"/><Relationship Id="rId24" Type="http://schemas.openxmlformats.org/officeDocument/2006/relationships/tags" Target="../tags/tag201.xml"/><Relationship Id="rId32" Type="http://schemas.openxmlformats.org/officeDocument/2006/relationships/tags" Target="../tags/tag209.xml"/><Relationship Id="rId37" Type="http://schemas.openxmlformats.org/officeDocument/2006/relationships/tags" Target="../tags/tag214.xml"/><Relationship Id="rId40" Type="http://schemas.openxmlformats.org/officeDocument/2006/relationships/tags" Target="../tags/tag217.xml"/><Relationship Id="rId45" Type="http://schemas.openxmlformats.org/officeDocument/2006/relationships/tags" Target="../tags/tag222.xml"/><Relationship Id="rId53" Type="http://schemas.openxmlformats.org/officeDocument/2006/relationships/tags" Target="../tags/tag230.xml"/><Relationship Id="rId5" Type="http://schemas.openxmlformats.org/officeDocument/2006/relationships/tags" Target="../tags/tag182.xml"/><Relationship Id="rId19" Type="http://schemas.openxmlformats.org/officeDocument/2006/relationships/tags" Target="../tags/tag196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tags" Target="../tags/tag191.xml"/><Relationship Id="rId22" Type="http://schemas.openxmlformats.org/officeDocument/2006/relationships/tags" Target="../tags/tag199.xml"/><Relationship Id="rId27" Type="http://schemas.openxmlformats.org/officeDocument/2006/relationships/tags" Target="../tags/tag204.xml"/><Relationship Id="rId30" Type="http://schemas.openxmlformats.org/officeDocument/2006/relationships/tags" Target="../tags/tag207.xml"/><Relationship Id="rId35" Type="http://schemas.openxmlformats.org/officeDocument/2006/relationships/tags" Target="../tags/tag212.xml"/><Relationship Id="rId43" Type="http://schemas.openxmlformats.org/officeDocument/2006/relationships/tags" Target="../tags/tag220.xml"/><Relationship Id="rId48" Type="http://schemas.openxmlformats.org/officeDocument/2006/relationships/tags" Target="../tags/tag225.xml"/><Relationship Id="rId56" Type="http://schemas.openxmlformats.org/officeDocument/2006/relationships/slideLayout" Target="../slideLayouts/slideLayout2.xml"/><Relationship Id="rId8" Type="http://schemas.openxmlformats.org/officeDocument/2006/relationships/tags" Target="../tags/tag185.xml"/><Relationship Id="rId51" Type="http://schemas.openxmlformats.org/officeDocument/2006/relationships/tags" Target="../tags/tag228.xml"/><Relationship Id="rId3" Type="http://schemas.openxmlformats.org/officeDocument/2006/relationships/tags" Target="../tags/tag180.xml"/><Relationship Id="rId12" Type="http://schemas.openxmlformats.org/officeDocument/2006/relationships/tags" Target="../tags/tag189.xml"/><Relationship Id="rId17" Type="http://schemas.openxmlformats.org/officeDocument/2006/relationships/tags" Target="../tags/tag194.xml"/><Relationship Id="rId25" Type="http://schemas.openxmlformats.org/officeDocument/2006/relationships/tags" Target="../tags/tag202.xml"/><Relationship Id="rId33" Type="http://schemas.openxmlformats.org/officeDocument/2006/relationships/tags" Target="../tags/tag210.xml"/><Relationship Id="rId38" Type="http://schemas.openxmlformats.org/officeDocument/2006/relationships/tags" Target="../tags/tag215.xml"/><Relationship Id="rId46" Type="http://schemas.openxmlformats.org/officeDocument/2006/relationships/tags" Target="../tags/tag223.xml"/><Relationship Id="rId20" Type="http://schemas.openxmlformats.org/officeDocument/2006/relationships/tags" Target="../tags/tag197.xml"/><Relationship Id="rId41" Type="http://schemas.openxmlformats.org/officeDocument/2006/relationships/tags" Target="../tags/tag218.xml"/><Relationship Id="rId54" Type="http://schemas.openxmlformats.org/officeDocument/2006/relationships/tags" Target="../tags/tag231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5" Type="http://schemas.openxmlformats.org/officeDocument/2006/relationships/tags" Target="../tags/tag192.xml"/><Relationship Id="rId23" Type="http://schemas.openxmlformats.org/officeDocument/2006/relationships/tags" Target="../tags/tag200.xml"/><Relationship Id="rId28" Type="http://schemas.openxmlformats.org/officeDocument/2006/relationships/tags" Target="../tags/tag205.xml"/><Relationship Id="rId36" Type="http://schemas.openxmlformats.org/officeDocument/2006/relationships/tags" Target="../tags/tag213.xml"/><Relationship Id="rId49" Type="http://schemas.openxmlformats.org/officeDocument/2006/relationships/tags" Target="../tags/tag226.xml"/><Relationship Id="rId57" Type="http://schemas.openxmlformats.org/officeDocument/2006/relationships/notesSlide" Target="../notesSlides/notesSlide8.xml"/><Relationship Id="rId10" Type="http://schemas.openxmlformats.org/officeDocument/2006/relationships/tags" Target="../tags/tag187.xml"/><Relationship Id="rId31" Type="http://schemas.openxmlformats.org/officeDocument/2006/relationships/tags" Target="../tags/tag208.xml"/><Relationship Id="rId44" Type="http://schemas.openxmlformats.org/officeDocument/2006/relationships/tags" Target="../tags/tag221.xml"/><Relationship Id="rId52" Type="http://schemas.openxmlformats.org/officeDocument/2006/relationships/tags" Target="../tags/tag22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4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235.xml"/><Relationship Id="rId7" Type="http://schemas.openxmlformats.org/officeDocument/2006/relationships/tags" Target="../tags/tag239.xml"/><Relationship Id="rId12" Type="http://schemas.openxmlformats.org/officeDocument/2006/relationships/tags" Target="../tags/tag244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tags" Target="../tags/tag238.xml"/><Relationship Id="rId11" Type="http://schemas.openxmlformats.org/officeDocument/2006/relationships/tags" Target="../tags/tag243.xml"/><Relationship Id="rId5" Type="http://schemas.openxmlformats.org/officeDocument/2006/relationships/tags" Target="../tags/tag237.xml"/><Relationship Id="rId10" Type="http://schemas.openxmlformats.org/officeDocument/2006/relationships/tags" Target="../tags/tag242.xml"/><Relationship Id="rId4" Type="http://schemas.openxmlformats.org/officeDocument/2006/relationships/tags" Target="../tags/tag236.xml"/><Relationship Id="rId9" Type="http://schemas.openxmlformats.org/officeDocument/2006/relationships/tags" Target="../tags/tag241.xml"/><Relationship Id="rId14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6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5.xml"/><Relationship Id="rId2" Type="http://schemas.openxmlformats.org/officeDocument/2006/relationships/tags" Target="../tags/tag264.xml"/><Relationship Id="rId1" Type="http://schemas.openxmlformats.org/officeDocument/2006/relationships/tags" Target="../tags/tag263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tags" Target="../tags/tag293.xml"/><Relationship Id="rId18" Type="http://schemas.openxmlformats.org/officeDocument/2006/relationships/tags" Target="../tags/tag298.xml"/><Relationship Id="rId26" Type="http://schemas.openxmlformats.org/officeDocument/2006/relationships/tags" Target="../tags/tag306.xml"/><Relationship Id="rId21" Type="http://schemas.openxmlformats.org/officeDocument/2006/relationships/tags" Target="../tags/tag301.xml"/><Relationship Id="rId34" Type="http://schemas.openxmlformats.org/officeDocument/2006/relationships/tags" Target="../tags/tag314.xml"/><Relationship Id="rId7" Type="http://schemas.openxmlformats.org/officeDocument/2006/relationships/tags" Target="../tags/tag287.xml"/><Relationship Id="rId12" Type="http://schemas.openxmlformats.org/officeDocument/2006/relationships/tags" Target="../tags/tag292.xml"/><Relationship Id="rId17" Type="http://schemas.openxmlformats.org/officeDocument/2006/relationships/tags" Target="../tags/tag297.xml"/><Relationship Id="rId25" Type="http://schemas.openxmlformats.org/officeDocument/2006/relationships/tags" Target="../tags/tag305.xml"/><Relationship Id="rId33" Type="http://schemas.openxmlformats.org/officeDocument/2006/relationships/tags" Target="../tags/tag313.xml"/><Relationship Id="rId2" Type="http://schemas.openxmlformats.org/officeDocument/2006/relationships/tags" Target="../tags/tag282.xml"/><Relationship Id="rId16" Type="http://schemas.openxmlformats.org/officeDocument/2006/relationships/tags" Target="../tags/tag296.xml"/><Relationship Id="rId20" Type="http://schemas.openxmlformats.org/officeDocument/2006/relationships/tags" Target="../tags/tag300.xml"/><Relationship Id="rId29" Type="http://schemas.openxmlformats.org/officeDocument/2006/relationships/tags" Target="../tags/tag309.xml"/><Relationship Id="rId1" Type="http://schemas.openxmlformats.org/officeDocument/2006/relationships/tags" Target="../tags/tag281.xml"/><Relationship Id="rId6" Type="http://schemas.openxmlformats.org/officeDocument/2006/relationships/tags" Target="../tags/tag286.xml"/><Relationship Id="rId11" Type="http://schemas.openxmlformats.org/officeDocument/2006/relationships/tags" Target="../tags/tag291.xml"/><Relationship Id="rId24" Type="http://schemas.openxmlformats.org/officeDocument/2006/relationships/tags" Target="../tags/tag304.xml"/><Relationship Id="rId32" Type="http://schemas.openxmlformats.org/officeDocument/2006/relationships/tags" Target="../tags/tag312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285.xml"/><Relationship Id="rId15" Type="http://schemas.openxmlformats.org/officeDocument/2006/relationships/tags" Target="../tags/tag295.xml"/><Relationship Id="rId23" Type="http://schemas.openxmlformats.org/officeDocument/2006/relationships/tags" Target="../tags/tag303.xml"/><Relationship Id="rId28" Type="http://schemas.openxmlformats.org/officeDocument/2006/relationships/tags" Target="../tags/tag308.xml"/><Relationship Id="rId36" Type="http://schemas.openxmlformats.org/officeDocument/2006/relationships/tags" Target="../tags/tag316.xml"/><Relationship Id="rId10" Type="http://schemas.openxmlformats.org/officeDocument/2006/relationships/tags" Target="../tags/tag290.xml"/><Relationship Id="rId19" Type="http://schemas.openxmlformats.org/officeDocument/2006/relationships/tags" Target="../tags/tag299.xml"/><Relationship Id="rId31" Type="http://schemas.openxmlformats.org/officeDocument/2006/relationships/tags" Target="../tags/tag311.xml"/><Relationship Id="rId4" Type="http://schemas.openxmlformats.org/officeDocument/2006/relationships/tags" Target="../tags/tag284.xml"/><Relationship Id="rId9" Type="http://schemas.openxmlformats.org/officeDocument/2006/relationships/tags" Target="../tags/tag289.xml"/><Relationship Id="rId14" Type="http://schemas.openxmlformats.org/officeDocument/2006/relationships/tags" Target="../tags/tag294.xml"/><Relationship Id="rId22" Type="http://schemas.openxmlformats.org/officeDocument/2006/relationships/tags" Target="../tags/tag302.xml"/><Relationship Id="rId27" Type="http://schemas.openxmlformats.org/officeDocument/2006/relationships/tags" Target="../tags/tag307.xml"/><Relationship Id="rId30" Type="http://schemas.openxmlformats.org/officeDocument/2006/relationships/tags" Target="../tags/tag310.xml"/><Relationship Id="rId35" Type="http://schemas.openxmlformats.org/officeDocument/2006/relationships/tags" Target="../tags/tag315.xml"/><Relationship Id="rId8" Type="http://schemas.openxmlformats.org/officeDocument/2006/relationships/tags" Target="../tags/tag288.xml"/><Relationship Id="rId3" Type="http://schemas.openxmlformats.org/officeDocument/2006/relationships/tags" Target="../tags/tag28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9.xml"/><Relationship Id="rId18" Type="http://schemas.openxmlformats.org/officeDocument/2006/relationships/tags" Target="../tags/tag24.xml"/><Relationship Id="rId26" Type="http://schemas.openxmlformats.org/officeDocument/2006/relationships/tags" Target="../tags/tag32.xml"/><Relationship Id="rId3" Type="http://schemas.openxmlformats.org/officeDocument/2006/relationships/tags" Target="../tags/tag9.xml"/><Relationship Id="rId21" Type="http://schemas.openxmlformats.org/officeDocument/2006/relationships/tags" Target="../tags/tag27.xml"/><Relationship Id="rId34" Type="http://schemas.openxmlformats.org/officeDocument/2006/relationships/tags" Target="../tags/tag40.xml"/><Relationship Id="rId7" Type="http://schemas.openxmlformats.org/officeDocument/2006/relationships/tags" Target="../tags/tag13.xml"/><Relationship Id="rId12" Type="http://schemas.openxmlformats.org/officeDocument/2006/relationships/tags" Target="../tags/tag18.xml"/><Relationship Id="rId17" Type="http://schemas.openxmlformats.org/officeDocument/2006/relationships/tags" Target="../tags/tag23.xml"/><Relationship Id="rId25" Type="http://schemas.openxmlformats.org/officeDocument/2006/relationships/tags" Target="../tags/tag31.xml"/><Relationship Id="rId33" Type="http://schemas.openxmlformats.org/officeDocument/2006/relationships/tags" Target="../tags/tag39.xml"/><Relationship Id="rId2" Type="http://schemas.openxmlformats.org/officeDocument/2006/relationships/tags" Target="../tags/tag8.xml"/><Relationship Id="rId16" Type="http://schemas.openxmlformats.org/officeDocument/2006/relationships/tags" Target="../tags/tag22.xml"/><Relationship Id="rId20" Type="http://schemas.openxmlformats.org/officeDocument/2006/relationships/tags" Target="../tags/tag26.xml"/><Relationship Id="rId29" Type="http://schemas.openxmlformats.org/officeDocument/2006/relationships/tags" Target="../tags/tag35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24" Type="http://schemas.openxmlformats.org/officeDocument/2006/relationships/tags" Target="../tags/tag30.xml"/><Relationship Id="rId32" Type="http://schemas.openxmlformats.org/officeDocument/2006/relationships/tags" Target="../tags/tag38.xml"/><Relationship Id="rId5" Type="http://schemas.openxmlformats.org/officeDocument/2006/relationships/tags" Target="../tags/tag11.xml"/><Relationship Id="rId15" Type="http://schemas.openxmlformats.org/officeDocument/2006/relationships/tags" Target="../tags/tag21.xml"/><Relationship Id="rId23" Type="http://schemas.openxmlformats.org/officeDocument/2006/relationships/tags" Target="../tags/tag29.xml"/><Relationship Id="rId28" Type="http://schemas.openxmlformats.org/officeDocument/2006/relationships/tags" Target="../tags/tag34.xml"/><Relationship Id="rId36" Type="http://schemas.openxmlformats.org/officeDocument/2006/relationships/notesSlide" Target="../notesSlides/notesSlide3.xml"/><Relationship Id="rId10" Type="http://schemas.openxmlformats.org/officeDocument/2006/relationships/tags" Target="../tags/tag16.xml"/><Relationship Id="rId19" Type="http://schemas.openxmlformats.org/officeDocument/2006/relationships/tags" Target="../tags/tag25.xml"/><Relationship Id="rId31" Type="http://schemas.openxmlformats.org/officeDocument/2006/relationships/tags" Target="../tags/tag37.xml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tags" Target="../tags/tag20.xml"/><Relationship Id="rId22" Type="http://schemas.openxmlformats.org/officeDocument/2006/relationships/tags" Target="../tags/tag28.xml"/><Relationship Id="rId27" Type="http://schemas.openxmlformats.org/officeDocument/2006/relationships/tags" Target="../tags/tag33.xml"/><Relationship Id="rId30" Type="http://schemas.openxmlformats.org/officeDocument/2006/relationships/tags" Target="../tags/tag36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Memory Allocation III</a:t>
            </a:r>
            <a:br>
              <a:rPr lang="en-US" dirty="0"/>
            </a:br>
            <a:r>
              <a:rPr lang="en-US" sz="2000" b="0" dirty="0" smtClean="0"/>
              <a:t>CSE </a:t>
            </a:r>
            <a:r>
              <a:rPr lang="en-US" sz="2000" b="0" dirty="0"/>
              <a:t>351 </a:t>
            </a:r>
            <a:r>
              <a:rPr lang="en-US" sz="2000" b="0" dirty="0" smtClean="0"/>
              <a:t>Winter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799" y="1737360"/>
            <a:ext cx="8540496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</a:t>
            </a:r>
          </a:p>
          <a:p>
            <a:pPr algn="l"/>
            <a:r>
              <a:rPr lang="en-US" sz="2000" dirty="0"/>
              <a:t>Ruth Anderson</a:t>
            </a:r>
          </a:p>
          <a:p>
            <a:pPr algn="l"/>
            <a:endParaRPr lang="en-US" sz="10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Jonathan Chen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Justin Johnson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Porter Jones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Josie Lee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Jeffery  Tian</a:t>
            </a:r>
          </a:p>
          <a:p>
            <a:pPr algn="l">
              <a:spcBef>
                <a:spcPts val="0"/>
              </a:spcBef>
            </a:pP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Eddy (</a:t>
            </a:r>
            <a:r>
              <a:rPr lang="en-US" sz="2000" dirty="0" err="1"/>
              <a:t>Tianyi</a:t>
            </a:r>
            <a:r>
              <a:rPr lang="en-US" sz="2000" dirty="0"/>
              <a:t>)  Zhou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6FA84B-7235-4AA4-9F59-46A768C29EA3}"/>
              </a:ext>
            </a:extLst>
          </p:cNvPr>
          <p:cNvSpPr txBox="1"/>
          <p:nvPr/>
        </p:nvSpPr>
        <p:spPr>
          <a:xfrm>
            <a:off x="3972257" y="602336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5"/>
              </a:rPr>
              <a:t>https://xkcd.com/835/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6A8267-E9D0-4389-9EBA-22A8D68D23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977" y="1774825"/>
            <a:ext cx="5852160" cy="424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86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r>
              <a:rPr lang="en-GB" dirty="0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  <a:ln/>
        </p:spPr>
        <p:txBody>
          <a:bodyPr/>
          <a:lstStyle/>
          <a:p>
            <a:r>
              <a:rPr lang="en-GB" dirty="0"/>
              <a:t>Dynamic memory allocator can free blocks if there are </a:t>
            </a:r>
            <a:r>
              <a:rPr lang="en-GB" u="sng" dirty="0"/>
              <a:t>no pointers to them</a:t>
            </a:r>
          </a:p>
          <a:p>
            <a:pPr lvl="2"/>
            <a:endParaRPr lang="en-GB" dirty="0"/>
          </a:p>
          <a:p>
            <a:r>
              <a:rPr lang="en-GB" dirty="0"/>
              <a:t>How can it know what is a pointer and what is not?</a:t>
            </a:r>
          </a:p>
          <a:p>
            <a:pPr lvl="2"/>
            <a:endParaRPr lang="en-GB" dirty="0"/>
          </a:p>
          <a:p>
            <a:r>
              <a:rPr lang="en-GB" dirty="0"/>
              <a:t>We’ll make some </a:t>
            </a:r>
            <a:r>
              <a:rPr lang="en-GB" i="1" dirty="0">
                <a:solidFill>
                  <a:srgbClr val="C00000"/>
                </a:solidFill>
              </a:rPr>
              <a:t>assumptions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about pointers:</a:t>
            </a:r>
          </a:p>
          <a:p>
            <a:pPr lvl="1">
              <a:buSzPct val="100000"/>
            </a:pPr>
            <a:r>
              <a:rPr lang="en-GB" dirty="0"/>
              <a:t>Memory allocator can distinguish pointers from non-pointers</a:t>
            </a:r>
          </a:p>
          <a:p>
            <a:pPr lvl="1">
              <a:buSzPct val="100000"/>
            </a:pPr>
            <a:r>
              <a:rPr lang="en-GB" dirty="0"/>
              <a:t>All pointers point to the start of a block in the heap</a:t>
            </a:r>
          </a:p>
          <a:p>
            <a:pPr lvl="1">
              <a:buSzPct val="100000"/>
            </a:pPr>
            <a:r>
              <a:rPr lang="en-GB" dirty="0"/>
              <a:t>Application cannot hide pointers </a:t>
            </a:r>
            <a:br>
              <a:rPr lang="en-GB" dirty="0"/>
            </a:br>
            <a:r>
              <a:rPr lang="en-GB" dirty="0"/>
              <a:t>(</a:t>
            </a:r>
            <a:r>
              <a:rPr lang="en-GB" i="1" dirty="0"/>
              <a:t>e.g.</a:t>
            </a:r>
            <a:r>
              <a:rPr lang="en-GB" dirty="0"/>
              <a:t> by coercing them to a </a:t>
            </a:r>
            <a:r>
              <a:rPr lang="en-GB" dirty="0">
                <a:latin typeface="Courier New" pitchFamily="49" charset="0"/>
              </a:rPr>
              <a:t>long</a:t>
            </a:r>
            <a:r>
              <a:rPr lang="en-GB" dirty="0"/>
              <a:t>, and then back again)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465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GC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</a:pPr>
            <a:r>
              <a:rPr lang="en-GB" sz="2400" b="1" u="sng" dirty="0">
                <a:solidFill>
                  <a:srgbClr val="FF0000"/>
                </a:solidFill>
              </a:rPr>
              <a:t>Mark-and-sweep collection </a:t>
            </a:r>
            <a:r>
              <a:rPr lang="en-GB" sz="2400" dirty="0"/>
              <a:t>(McCarthy, 1960)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Does not move blocks (unless you also “compact”)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Reference counting (Collins, 1960)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Does not move blocks (not discussed)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Copying collection (Minsky, 1963)</a:t>
            </a:r>
          </a:p>
          <a:p>
            <a:pPr lvl="1">
              <a:lnSpc>
                <a:spcPct val="100000"/>
              </a:lnSpc>
            </a:pPr>
            <a:r>
              <a:rPr lang="en-GB" sz="2000" dirty="0"/>
              <a:t>Moves blocks (not discussed)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Generational Collectors (Lieberman and Hewitt, 1983)</a:t>
            </a:r>
          </a:p>
          <a:p>
            <a:pPr lvl="1">
              <a:lnSpc>
                <a:spcPct val="107000"/>
              </a:lnSpc>
            </a:pPr>
            <a:r>
              <a:rPr lang="en-GB" sz="2000" dirty="0"/>
              <a:t>Most allocations become garbage very soon, so</a:t>
            </a:r>
            <a:br>
              <a:rPr lang="en-GB" sz="2000" dirty="0"/>
            </a:br>
            <a:r>
              <a:rPr lang="en-GB" sz="2000" dirty="0"/>
              <a:t>focus reclamation work on zones of memory recently allocated.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For more information:</a:t>
            </a:r>
          </a:p>
          <a:p>
            <a:pPr lvl="1">
              <a:lnSpc>
                <a:spcPct val="95000"/>
              </a:lnSpc>
            </a:pPr>
            <a:r>
              <a:rPr lang="en-GB" sz="2000" dirty="0"/>
              <a:t>Jones, Hosking, and Moss, </a:t>
            </a:r>
            <a:r>
              <a:rPr lang="en-GB" sz="2000" i="1" dirty="0"/>
              <a:t>The Garbage Collection Handbook: The Art of Automatic Memory Management</a:t>
            </a:r>
            <a:r>
              <a:rPr lang="en-GB" sz="2000" dirty="0"/>
              <a:t>, CRC Press, 2012.</a:t>
            </a:r>
          </a:p>
          <a:p>
            <a:pPr lvl="1">
              <a:lnSpc>
                <a:spcPct val="95000"/>
              </a:lnSpc>
            </a:pPr>
            <a:r>
              <a:rPr lang="en-GB" sz="2000" dirty="0"/>
              <a:t>Jones and Lin, </a:t>
            </a:r>
            <a:r>
              <a:rPr lang="en-GB" sz="2000" i="1" dirty="0"/>
              <a:t>Garbage Collection: Algorithms for Automatic Dynamic Memory</a:t>
            </a:r>
            <a:r>
              <a:rPr lang="en-GB" sz="2000" dirty="0"/>
              <a:t>, John Wiley &amp; Sons, 1996.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2743200"/>
          </a:xfrm>
          <a:ln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GB" sz="2400" dirty="0"/>
              <a:t>Can build on top of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sz="2400" dirty="0"/>
              <a:t>/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GB" sz="2400" dirty="0"/>
              <a:t> package</a:t>
            </a:r>
          </a:p>
          <a:p>
            <a:pPr lvl="1">
              <a:lnSpc>
                <a:spcPct val="100000"/>
              </a:lnSpc>
            </a:pPr>
            <a:r>
              <a:rPr lang="en-GB" sz="2000" b="0" dirty="0"/>
              <a:t>Allocate using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sz="2000" b="0" dirty="0"/>
              <a:t> until you “run out of space”</a:t>
            </a:r>
          </a:p>
          <a:p>
            <a:pPr>
              <a:lnSpc>
                <a:spcPct val="95000"/>
              </a:lnSpc>
            </a:pPr>
            <a:r>
              <a:rPr lang="en-GB" sz="2400" dirty="0"/>
              <a:t>When out of space:</a:t>
            </a:r>
          </a:p>
          <a:p>
            <a:pPr lvl="1">
              <a:lnSpc>
                <a:spcPct val="100000"/>
              </a:lnSpc>
            </a:pPr>
            <a:r>
              <a:rPr lang="en-GB" sz="2000" b="0" dirty="0"/>
              <a:t>Use extra </a:t>
            </a:r>
            <a:r>
              <a:rPr lang="en-GB" sz="2000" b="1" i="1" u="sng" dirty="0">
                <a:solidFill>
                  <a:srgbClr val="C00000"/>
                </a:solidFill>
              </a:rPr>
              <a:t>mark bit</a:t>
            </a:r>
            <a:r>
              <a:rPr lang="en-GB" sz="2000" b="1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in the header of each block</a:t>
            </a:r>
          </a:p>
          <a:p>
            <a:pPr lvl="1">
              <a:lnSpc>
                <a:spcPct val="100000"/>
              </a:lnSpc>
            </a:pPr>
            <a:r>
              <a:rPr lang="en-GB" sz="2000" b="1" i="1" dirty="0">
                <a:solidFill>
                  <a:srgbClr val="C00000"/>
                </a:solidFill>
              </a:rPr>
              <a:t>Mark:</a:t>
            </a:r>
            <a:r>
              <a:rPr lang="en-GB" sz="2000" dirty="0"/>
              <a:t>  </a:t>
            </a:r>
            <a:r>
              <a:rPr lang="en-GB" sz="2000" b="0" dirty="0"/>
              <a:t>Start at roots and set </a:t>
            </a:r>
            <a:r>
              <a:rPr lang="en-GB" sz="2000" dirty="0"/>
              <a:t>mark bit</a:t>
            </a:r>
            <a:r>
              <a:rPr lang="en-GB" sz="2000" b="0" dirty="0"/>
              <a:t> on each reachable block</a:t>
            </a:r>
          </a:p>
          <a:p>
            <a:pPr lvl="1">
              <a:lnSpc>
                <a:spcPct val="100000"/>
              </a:lnSpc>
            </a:pPr>
            <a:r>
              <a:rPr lang="en-GB" sz="2000" b="1" i="1" dirty="0">
                <a:solidFill>
                  <a:srgbClr val="C00000"/>
                </a:solidFill>
              </a:rPr>
              <a:t>Sweep:</a:t>
            </a:r>
            <a:r>
              <a:rPr lang="en-GB" sz="2000" dirty="0"/>
              <a:t>  </a:t>
            </a:r>
            <a:r>
              <a:rPr lang="en-GB" sz="2000" b="0" dirty="0"/>
              <a:t>Scan all blocks and </a:t>
            </a:r>
            <a:r>
              <a:rPr lang="en-GB" sz="2000" dirty="0"/>
              <a:t>free</a:t>
            </a:r>
            <a:r>
              <a:rPr lang="en-GB" sz="2000" b="0" dirty="0"/>
              <a:t> blocks that are </a:t>
            </a:r>
            <a:r>
              <a:rPr lang="en-GB" sz="2000" dirty="0"/>
              <a:t>not marked</a:t>
            </a:r>
          </a:p>
          <a:p>
            <a:pPr>
              <a:lnSpc>
                <a:spcPct val="95000"/>
              </a:lnSpc>
            </a:pPr>
            <a:endParaRPr lang="en-GB" sz="2400" dirty="0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74320" y="3657600"/>
            <a:ext cx="6554787" cy="1141798"/>
            <a:chOff x="379413" y="3461952"/>
            <a:chExt cx="6554787" cy="1141798"/>
          </a:xfrm>
        </p:grpSpPr>
        <p:sp>
          <p:nvSpPr>
            <p:cNvPr id="6" name="Rectangle 5"/>
            <p:cNvSpPr/>
            <p:nvPr/>
          </p:nvSpPr>
          <p:spPr bwMode="auto">
            <a:xfrm>
              <a:off x="2057400" y="408048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2" name="Group 2"/>
            <p:cNvGrpSpPr/>
            <p:nvPr>
              <p:custDataLst>
                <p:tags r:id="rId56"/>
              </p:custDataLst>
            </p:nvPr>
          </p:nvGrpSpPr>
          <p:grpSpPr>
            <a:xfrm>
              <a:off x="379413" y="3461952"/>
              <a:ext cx="6554787" cy="1141798"/>
              <a:chOff x="379413" y="3461952"/>
              <a:chExt cx="6554787" cy="1141798"/>
            </a:xfrm>
          </p:grpSpPr>
          <p:sp>
            <p:nvSpPr>
              <p:cNvPr id="24582" name="Freeform 6"/>
              <p:cNvSpPr>
                <a:spLocks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3" name="Freeform 7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4" name="Freeform 8"/>
              <p:cNvSpPr>
                <a:spLocks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79413" y="4035340"/>
                <a:ext cx="1512250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7" name="Text Box 11"/>
              <p:cNvSpPr txBox="1"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4030807" y="3461952"/>
                <a:ext cx="63386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dirty="0">
                    <a:solidFill>
                      <a:srgbClr val="C00000"/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root</a:t>
                </a:r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274320" y="4846416"/>
            <a:ext cx="8551679" cy="939800"/>
            <a:chOff x="377825" y="4711306"/>
            <a:chExt cx="8551679" cy="939800"/>
          </a:xfrm>
        </p:grpSpPr>
        <p:sp>
          <p:nvSpPr>
            <p:cNvPr id="83" name="Rectangle 82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3" name="Group 3"/>
            <p:cNvGrpSpPr/>
            <p:nvPr>
              <p:custDataLst>
                <p:tags r:id="rId28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24577" name="Rectangle 1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78" name="Rectangle 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579" name="Rectangle 3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4" name="Freeform 28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5" name="Freeform 29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6" name="Freeform 30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7" name="Text Box 31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24625" name="Rectangle 49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09" name="Rectangle 3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0" name="Rectangle 3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1" name="Rectangle 3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2" name="Rectangle 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3" name="Rectangle 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4" name="Rectangle 38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6" name="Line 40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7" name="Line 41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8" name="Line 42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19" name="Line 43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0" name="Line 44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1" name="Line 45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2" name="Line 46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3" name="Line 47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4" name="Line 48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8" name="Rectangle 72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9" name="Text Box 73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274320" y="5852160"/>
            <a:ext cx="6551612" cy="939800"/>
            <a:chOff x="382588" y="5789624"/>
            <a:chExt cx="6551612" cy="939800"/>
          </a:xfrm>
        </p:grpSpPr>
        <p:sp>
          <p:nvSpPr>
            <p:cNvPr id="85" name="Rectangle 84"/>
            <p:cNvSpPr/>
            <p:nvPr/>
          </p:nvSpPr>
          <p:spPr bwMode="auto">
            <a:xfrm>
              <a:off x="2057400" y="6195384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4" name="Group 5"/>
            <p:cNvGrpSpPr/>
            <p:nvPr>
              <p:custDataLst>
                <p:tags r:id="rId4"/>
              </p:custDataLst>
            </p:nvPr>
          </p:nvGrpSpPr>
          <p:grpSpPr>
            <a:xfrm>
              <a:off x="382588" y="5789624"/>
              <a:ext cx="6551612" cy="939800"/>
              <a:chOff x="382588" y="5842000"/>
              <a:chExt cx="6551612" cy="939800"/>
            </a:xfrm>
          </p:grpSpPr>
          <p:sp>
            <p:nvSpPr>
              <p:cNvPr id="24627" name="Freeform 51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6" name="Freeform 50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8" name="Freeform 52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2514600" y="64008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800600" y="6252008"/>
                <a:ext cx="12192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" name="Rounded Rectangle 4"/>
          <p:cNvSpPr/>
          <p:nvPr/>
        </p:nvSpPr>
        <p:spPr bwMode="auto">
          <a:xfrm>
            <a:off x="7132320" y="4023360"/>
            <a:ext cx="1828800" cy="73152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Arrows are NOT free list pointers</a:t>
            </a:r>
          </a:p>
        </p:txBody>
      </p:sp>
    </p:spTree>
    <p:extLst>
      <p:ext uri="{BB962C8B-B14F-4D97-AF65-F5344CB8AC3E}">
        <p14:creationId xmlns:p14="http://schemas.microsoft.com/office/powerpoint/2010/main" val="368396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i="1" dirty="0">
                <a:solidFill>
                  <a:srgbClr val="FF0000"/>
                </a:solidFill>
              </a:rPr>
              <a:t>Assumptions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Application can use functions to allocate memory: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b=new(n)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returns pointer,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GB" sz="2000" dirty="0"/>
              <a:t>, to new block with all locations cleared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b[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GB" sz="2000" dirty="0"/>
              <a:t>	read location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of block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GB" sz="2000" dirty="0"/>
              <a:t> into register</a:t>
            </a:r>
          </a:p>
          <a:p>
            <a:pPr lvl="1">
              <a:tabLst>
                <a:tab pos="2055813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b[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]=v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write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GB" sz="2000" dirty="0"/>
              <a:t> into location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2000" dirty="0"/>
              <a:t> of block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pPr lvl="1">
              <a:tabLst>
                <a:tab pos="2055813" algn="l"/>
              </a:tabLst>
            </a:pPr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2400" dirty="0"/>
              <a:t>Each block will have a header word (accessed at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b[-1]</a:t>
            </a:r>
            <a:r>
              <a:rPr lang="en-GB" sz="2400" dirty="0"/>
              <a:t>)</a:t>
            </a:r>
          </a:p>
          <a:p>
            <a:pPr lvl="1"/>
            <a:endParaRPr lang="en-GB" sz="2000" dirty="0"/>
          </a:p>
          <a:p>
            <a:r>
              <a:rPr lang="en-GB" sz="2400" dirty="0"/>
              <a:t>Functions used by the garbage collector:</a:t>
            </a:r>
          </a:p>
          <a:p>
            <a:pPr lvl="1">
              <a:tabLst>
                <a:tab pos="2516188" algn="l"/>
              </a:tabLst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is_ptr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(p)	</a:t>
            </a:r>
            <a:r>
              <a:rPr lang="en-GB" sz="2000" dirty="0"/>
              <a:t>determines whether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2000" dirty="0"/>
              <a:t> is a pointer to a block</a:t>
            </a:r>
          </a:p>
          <a:p>
            <a:pPr lvl="1">
              <a:tabLst>
                <a:tab pos="2516188" algn="l"/>
              </a:tabLst>
            </a:pP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length(p)	</a:t>
            </a:r>
            <a:r>
              <a:rPr lang="en-GB" sz="2000" dirty="0"/>
              <a:t>returns length of block pointed to by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GB" sz="2000" dirty="0"/>
              <a:t>, not including</a:t>
            </a:r>
            <a:br>
              <a:rPr lang="en-GB" sz="2000" dirty="0"/>
            </a:br>
            <a:r>
              <a:rPr lang="en-GB" sz="2000" dirty="0"/>
              <a:t>	header</a:t>
            </a:r>
          </a:p>
          <a:p>
            <a:pPr lvl="1">
              <a:tabLst>
                <a:tab pos="2516188" algn="l"/>
              </a:tabLst>
            </a:pP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get_roots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GB" sz="2000" dirty="0">
                <a:cs typeface="Courier New" panose="02070309020205020404" pitchFamily="49" charset="0"/>
              </a:rPr>
              <a:t>	</a:t>
            </a:r>
            <a:r>
              <a:rPr lang="en-GB" sz="2000" dirty="0"/>
              <a:t>returns all the roots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132320" y="109728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34063384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Mark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US" sz="2400" dirty="0"/>
              <a:t>Mark using depth-first traversal of the memory graph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5602" name="Text Box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4360" y="2011680"/>
            <a:ext cx="7955280" cy="2064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mark(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p) {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p: some word in a heap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(!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is_ptr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markBitSet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setMarkBit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(p);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=0;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&lt;length(p);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recursively call mark on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mark(p[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]);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   all words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    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379413" y="4114800"/>
            <a:ext cx="6554787" cy="1141798"/>
            <a:chOff x="379413" y="3461952"/>
            <a:chExt cx="6554787" cy="1141798"/>
          </a:xfrm>
        </p:grpSpPr>
        <p:sp>
          <p:nvSpPr>
            <p:cNvPr id="117" name="Rectangle 116"/>
            <p:cNvSpPr/>
            <p:nvPr/>
          </p:nvSpPr>
          <p:spPr bwMode="auto">
            <a:xfrm>
              <a:off x="2057400" y="408048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18" name="Group 2"/>
            <p:cNvGrpSpPr/>
            <p:nvPr>
              <p:custDataLst>
                <p:tags r:id="rId32"/>
              </p:custDataLst>
            </p:nvPr>
          </p:nvGrpSpPr>
          <p:grpSpPr>
            <a:xfrm>
              <a:off x="379413" y="3461952"/>
              <a:ext cx="6554787" cy="1141798"/>
              <a:chOff x="379413" y="3461952"/>
              <a:chExt cx="6554787" cy="1141798"/>
            </a:xfrm>
          </p:grpSpPr>
          <p:sp>
            <p:nvSpPr>
              <p:cNvPr id="119" name="Freeform 6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0" name="Freeform 7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1" name="Freeform 8"/>
              <p:cNvSpPr>
                <a:spLocks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2" name="Text Box 9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79413" y="4035340"/>
                <a:ext cx="1512250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Before mark</a:t>
                </a:r>
              </a:p>
            </p:txBody>
          </p:sp>
          <p:sp>
            <p:nvSpPr>
              <p:cNvPr id="123" name="Line 10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4" name="Text Box 11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030807" y="3461952"/>
                <a:ext cx="63386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dirty="0">
                    <a:solidFill>
                      <a:srgbClr val="C00000"/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root</a:t>
                </a:r>
              </a:p>
            </p:txBody>
          </p:sp>
          <p:sp>
            <p:nvSpPr>
              <p:cNvPr id="125" name="Rectangle 12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Rectangle 13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7" name="Rectangle 14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8" name="Rectangle 15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9" name="Rectangle 16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0" name="Rectangle 17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1" name="Line 18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2" name="Line 19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3" name="Line 20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4" name="Line 21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5" name="Line 22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6" name="Line 23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7" name="Line 24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8" name="Line 2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9" name="Line 26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0" name="Line 27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377825" y="5303520"/>
            <a:ext cx="8551679" cy="939800"/>
            <a:chOff x="377825" y="4711306"/>
            <a:chExt cx="8551679" cy="939800"/>
          </a:xfrm>
        </p:grpSpPr>
        <p:sp>
          <p:nvSpPr>
            <p:cNvPr id="142" name="Rectangle 141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143" name="Group 3"/>
            <p:cNvGrpSpPr/>
            <p:nvPr>
              <p:custDataLst>
                <p:tags r:id="rId4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144" name="Rectangle 1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5" name="Rectangle 2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6" name="Rectangle 3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Freeform 28"/>
              <p:cNvSpPr>
                <a:spLocks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8" name="Freeform 29"/>
              <p:cNvSpPr>
                <a:spLocks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9" name="Freeform 30"/>
              <p:cNvSpPr>
                <a:spLocks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0" name="Text Box 31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151" name="Rectangle 49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2" name="Line 32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3" name="Rectangle 33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4" name="Rectangle 34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5" name="Rectangle 35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36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7" name="Rectangle 3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8" name="Rectangle 38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9" name="Line 39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0" name="Line 40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1" name="Line 41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2" name="Line 42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3" name="Line 43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4" name="Line 44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5" name="Line 45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6" name="Line 46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7" name="Line 47"/>
              <p:cNvSpPr>
                <a:spLocks noChangeShapeType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8" name="Line 48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69" name="Rectangle 7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70" name="Text Box 73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sp>
        <p:nvSpPr>
          <p:cNvPr id="171" name="Rounded Rectangle 170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4836709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Sweep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1363244"/>
            <a:ext cx="8366125" cy="548640"/>
          </a:xfrm>
        </p:spPr>
        <p:txBody>
          <a:bodyPr/>
          <a:lstStyle/>
          <a:p>
            <a:r>
              <a:rPr lang="en-US" sz="2400" dirty="0"/>
              <a:t>Sweep using sizes in headers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2011680"/>
            <a:ext cx="8229600" cy="23105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sweep(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p, </a:t>
            </a:r>
            <a:r>
              <a:rPr lang="en-GB" sz="16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ptr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end) {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ptrs to start &amp; end of heap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while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(p &lt; end) {  </a:t>
            </a:r>
            <a:r>
              <a:rPr lang="en-GB" sz="16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while not at end of heap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markBitSet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(p))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check if block is marked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/>
            </a:r>
            <a:b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</a:b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clearMarkBit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(p);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if so, reset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else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16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if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allocateBitSet(p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))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if not marked, but allocated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);    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free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sz="16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+= length(p);             </a:t>
            </a:r>
            <a:r>
              <a:rPr lang="en-GB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adjust pointer to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}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16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   </a:t>
            </a:r>
          </a:p>
        </p:txBody>
      </p:sp>
      <p:sp>
        <p:nvSpPr>
          <p:cNvPr id="61" name="Rounded Rectangle 60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384048" y="4297680"/>
            <a:ext cx="8551679" cy="939800"/>
            <a:chOff x="377825" y="4711306"/>
            <a:chExt cx="8551679" cy="939800"/>
          </a:xfrm>
        </p:grpSpPr>
        <p:sp>
          <p:nvSpPr>
            <p:cNvPr id="64" name="Rectangle 63"/>
            <p:cNvSpPr/>
            <p:nvPr/>
          </p:nvSpPr>
          <p:spPr bwMode="auto">
            <a:xfrm>
              <a:off x="2057400" y="5118665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5" name="Group 3"/>
            <p:cNvGrpSpPr/>
            <p:nvPr>
              <p:custDataLst>
                <p:tags r:id="rId28"/>
              </p:custDataLst>
            </p:nvPr>
          </p:nvGrpSpPr>
          <p:grpSpPr>
            <a:xfrm>
              <a:off x="377825" y="4711306"/>
              <a:ext cx="8551679" cy="939800"/>
              <a:chOff x="377825" y="4724400"/>
              <a:chExt cx="8551679" cy="939800"/>
            </a:xfrm>
          </p:grpSpPr>
          <p:sp>
            <p:nvSpPr>
              <p:cNvPr id="66" name="Rectangle 1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7" name="Rectangle 2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8" name="Rectangle 3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9" name="Freeform 28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0" name="Freeform 29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1" name="Freeform 30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2" name="Text Box 31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77825" y="5086866"/>
                <a:ext cx="1301103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mark</a:t>
                </a:r>
              </a:p>
            </p:txBody>
          </p:sp>
          <p:sp>
            <p:nvSpPr>
              <p:cNvPr id="73" name="Rectangle 49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4" name="Line 32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tangle 3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6" name="Rectangle 3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7" name="Rectangle 3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8" name="Rectangle 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9" name="Rectangle 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0" name="Rectangle 38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1" name="Line 39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2" name="Line 40"/>
              <p:cNvSpPr>
                <a:spLocks noChangeShapeType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Line 41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Line 42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5" name="Line 43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Line 44"/>
              <p:cNvSpPr>
                <a:spLocks noChangeShapeType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Line 45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Line 46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9" name="Line 47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Line 48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1" name="Rectangle 72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2" name="Text Box 73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Mark bit set</a:t>
                </a:r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384048" y="5303520"/>
            <a:ext cx="6551612" cy="939800"/>
            <a:chOff x="382588" y="5789624"/>
            <a:chExt cx="6551612" cy="939800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057400" y="6195384"/>
              <a:ext cx="4873752" cy="3017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95" name="Group 5"/>
            <p:cNvGrpSpPr/>
            <p:nvPr>
              <p:custDataLst>
                <p:tags r:id="rId4"/>
              </p:custDataLst>
            </p:nvPr>
          </p:nvGrpSpPr>
          <p:grpSpPr>
            <a:xfrm>
              <a:off x="382588" y="5789624"/>
              <a:ext cx="6551612" cy="939800"/>
              <a:chOff x="382588" y="5842000"/>
              <a:chExt cx="6551612" cy="939800"/>
            </a:xfrm>
          </p:grpSpPr>
          <p:sp>
            <p:nvSpPr>
              <p:cNvPr id="96" name="Freeform 51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7" name="Freeform 50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Freeform 52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2514600" y="64008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Text Box 53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After sweep</a:t>
                </a:r>
              </a:p>
            </p:txBody>
          </p:sp>
          <p:sp>
            <p:nvSpPr>
              <p:cNvPr id="100" name="Line 54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1" name="Rectangle 55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2" name="Rectangle 56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3" name="Rectangle 57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Rectangle 71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800600" y="6252008"/>
                <a:ext cx="12192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105" name="Rectangle 58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6" name="Rectangle 59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Rectangle 74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latin typeface="Calibri" panose="020F0502020204030204" pitchFamily="34" charset="0"/>
                    <a:ea typeface="Arial Unicode MS" panose="020B0604020202020204" pitchFamily="34" charset="-128"/>
                    <a:cs typeface="Calibri" panose="020F0502020204030204" pitchFamily="34" charset="0"/>
                  </a:rPr>
                  <a:t>free</a:t>
                </a:r>
              </a:p>
            </p:txBody>
          </p:sp>
          <p:sp>
            <p:nvSpPr>
              <p:cNvPr id="108" name="Rectangle 60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9" name="Line 61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0" name="Line 62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1" name="Line 63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2" name="Line 64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3" name="Line 65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4" name="Line 66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5" name="Line 67"/>
              <p:cNvSpPr>
                <a:spLocks noChangeShapeType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6" name="Line 68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7" name="Line 69"/>
              <p:cNvSpPr>
                <a:spLocks noChangeShapeType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8" name="Line 70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055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58934"/>
            <a:ext cx="8366125" cy="4972050"/>
          </a:xfrm>
        </p:spPr>
        <p:txBody>
          <a:bodyPr/>
          <a:lstStyle/>
          <a:p>
            <a:r>
              <a:rPr lang="en-GB" sz="2400" dirty="0"/>
              <a:t>Would mark &amp; sweep work in C?</a:t>
            </a:r>
          </a:p>
          <a:p>
            <a:pPr lvl="1"/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is_ptr</a:t>
            </a:r>
            <a:r>
              <a:rPr lang="en-GB" sz="2000" dirty="0"/>
              <a:t> determines if a word is a pointer by checking if it points to an allocated block of memory</a:t>
            </a:r>
          </a:p>
          <a:p>
            <a:pPr lvl="1"/>
            <a:r>
              <a:rPr lang="en-GB" sz="2000" dirty="0"/>
              <a:t>But in C, pointers can point into the middle of allocated blocks </a:t>
            </a:r>
            <a:br>
              <a:rPr lang="en-GB" sz="2000" dirty="0"/>
            </a:br>
            <a:r>
              <a:rPr lang="en-GB" sz="2000" dirty="0"/>
              <a:t>(not so in Java)</a:t>
            </a:r>
          </a:p>
          <a:p>
            <a:pPr lvl="2"/>
            <a:r>
              <a:rPr lang="en-GB" sz="1800" dirty="0"/>
              <a:t>Makes it tricky to find all allocated blocks in mark phase</a:t>
            </a:r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r>
              <a:rPr lang="en-GB" sz="2000" dirty="0"/>
              <a:t>There are ways to solve/avoid this problem in C, but the resulting garbage collector is conservative:</a:t>
            </a:r>
          </a:p>
          <a:p>
            <a:pPr lvl="2"/>
            <a:r>
              <a:rPr lang="en-GB" sz="1800" dirty="0"/>
              <a:t>Every reachable node correctly identified as reachable, but some unreachable nodes might be incorrectly marked as reachable</a:t>
            </a:r>
          </a:p>
          <a:p>
            <a:pPr lvl="1"/>
            <a:r>
              <a:rPr lang="en-GB" sz="2000" dirty="0"/>
              <a:t>In Java, all pointers (</a:t>
            </a:r>
            <a:r>
              <a:rPr lang="en-GB" sz="2000" i="1" dirty="0"/>
              <a:t>i.e.</a:t>
            </a:r>
            <a:r>
              <a:rPr lang="en-GB" sz="2000" dirty="0"/>
              <a:t> references) point to the starting address of an object structure – the start of an allocated block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" name="Group 1"/>
          <p:cNvGrpSpPr/>
          <p:nvPr>
            <p:custDataLst>
              <p:tags r:id="rId4"/>
            </p:custDataLst>
          </p:nvPr>
        </p:nvGrpSpPr>
        <p:grpSpPr>
          <a:xfrm>
            <a:off x="1444936" y="3474720"/>
            <a:ext cx="4572000" cy="930275"/>
            <a:chOff x="1235676" y="2590800"/>
            <a:chExt cx="4572000" cy="930275"/>
          </a:xfrm>
        </p:grpSpPr>
        <p:sp>
          <p:nvSpPr>
            <p:cNvPr id="26627" name="Rectangle 3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07276" y="3216275"/>
              <a:ext cx="320040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28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072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29" name="Text Box 5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376048" y="2886761"/>
              <a:ext cx="77166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header</a:t>
              </a:r>
            </a:p>
          </p:txBody>
        </p:sp>
        <p:sp>
          <p:nvSpPr>
            <p:cNvPr id="26630" name="Text Box 6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841207" y="2590800"/>
              <a:ext cx="429325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ptr</a:t>
              </a:r>
              <a:endParaRPr lang="en-GB" sz="16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endParaRPr>
            </a:p>
          </p:txBody>
        </p:sp>
        <p:sp>
          <p:nvSpPr>
            <p:cNvPr id="26631" name="Line 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055076" y="2911475"/>
              <a:ext cx="1588" cy="3048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2" name="Rectangle 8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35676" y="3216275"/>
              <a:ext cx="1371600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3" name="Rectangle 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2356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634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69476" y="3216275"/>
              <a:ext cx="304800" cy="304800"/>
            </a:xfrm>
            <a:prstGeom prst="rect">
              <a:avLst/>
            </a:prstGeom>
            <a:solidFill>
              <a:srgbClr val="F1C7C7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5" name="Rounded Rectangle 14"/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921724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286" y="438912"/>
            <a:ext cx="8403336" cy="758952"/>
          </a:xfrm>
          <a:ln/>
        </p:spPr>
        <p:txBody>
          <a:bodyPr/>
          <a:lstStyle/>
          <a:p>
            <a:r>
              <a:rPr lang="en-GB" dirty="0"/>
              <a:t>Memory-Related Perils and Pitfalls in 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91138"/>
              </p:ext>
            </p:extLst>
          </p:nvPr>
        </p:nvGraphicFramePr>
        <p:xfrm>
          <a:off x="457200" y="1005840"/>
          <a:ext cx="7988440" cy="496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Slide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 stop</a:t>
                      </a:r>
                    </a:p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Fixes: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Dereferencing</a:t>
                      </a:r>
                      <a:r>
                        <a:rPr lang="en-US" sz="20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non-pointer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Freed block – access again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Freed block – free again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leak – failing to free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bounds checking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Reading uninitialized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Referencing nonexistent variable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Wrong allocation size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2329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713E43D8-BF6F-4FF2-8E66-96D6B0700127}" type="slidenum">
              <a:rPr lang="en-GB" smtClean="0"/>
              <a:t>18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2771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7106730" cy="132562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char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gets(s);  </a:t>
            </a:r>
            <a:r>
              <a:rPr lang="en-GB" sz="20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reads "123456789" from </a:t>
            </a:r>
            <a:r>
              <a:rPr lang="en-GB" sz="2000" b="1" i="1" dirty="0" err="1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stdin</a:t>
            </a:r>
            <a:r>
              <a:rPr lang="en-GB" sz="20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*/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28090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2557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63B07D7A-42A7-4D62-A0C1-29E9764CFB69}" type="slidenum">
              <a:rPr lang="en-GB" smtClean="0"/>
              <a:t>19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4819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2490082" cy="16333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US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&amp;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3898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hw22 </a:t>
            </a:r>
            <a:r>
              <a:rPr lang="en-US" dirty="0"/>
              <a:t>due Wednesday (3/11) – Do EARLY, will help with Lab 5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Lab 5 (on Mem </a:t>
            </a:r>
            <a:r>
              <a:rPr lang="en-US" dirty="0" err="1"/>
              <a:t>Alloc</a:t>
            </a:r>
            <a:r>
              <a:rPr lang="en-US" dirty="0"/>
              <a:t>) due the last day of class (3/13)</a:t>
            </a:r>
          </a:p>
          <a:p>
            <a:pPr lvl="1"/>
            <a:r>
              <a:rPr lang="en-US" dirty="0"/>
              <a:t>Can only use 1 late day (hard deadline Sun 3/15)</a:t>
            </a:r>
          </a:p>
          <a:p>
            <a:pPr lvl="1"/>
            <a:r>
              <a:rPr lang="en-US" dirty="0"/>
              <a:t>Light style grading</a:t>
            </a:r>
          </a:p>
          <a:p>
            <a:r>
              <a:rPr lang="en-US" b="1" dirty="0"/>
              <a:t>Final Exam:  </a:t>
            </a:r>
            <a:br>
              <a:rPr lang="en-US" b="1" dirty="0"/>
            </a:br>
            <a:r>
              <a:rPr lang="en-US" dirty="0"/>
              <a:t>Wed, March 18, 2:30-4:20pm in CSE2 </a:t>
            </a:r>
            <a:r>
              <a:rPr lang="en-US" dirty="0" smtClean="0"/>
              <a:t>G20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34A2B-0BDD-42EE-B3BF-DEDD8F36CA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3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F250E430-BDD3-4E52-B424-0448193D8CBC}" type="slidenum">
              <a:rPr lang="en-GB" smtClean="0"/>
              <a:t>20</a:t>
            </a:fld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dirty="0"/>
              <a:t> defined elsewhere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6798954" cy="2248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**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N *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&lt; N;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 {</a:t>
            </a:r>
          </a:p>
          <a:p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p[i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M *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270826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2327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190644EC-9D4D-4D2B-BB88-7D0F85800EE9}" type="slidenum">
              <a:rPr lang="en-GB" smtClean="0"/>
              <a:t>21</a:t>
            </a:fld>
            <a:r>
              <a:rPr lang="en-GB" dirty="0"/>
              <a:t>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71600"/>
            <a:ext cx="83661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is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 err="1"/>
              <a:t>x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matrix,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-sized vector (so product is vector of size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)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defined elsewhere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6109663" cy="314150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return y = </a:t>
            </a:r>
            <a:r>
              <a:rPr lang="en-GB" b="1" i="1" dirty="0" err="1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Ax</a:t>
            </a:r>
            <a:r>
              <a:rPr lang="en-GB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*/</a:t>
            </a:r>
          </a:p>
          <a:p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matvec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A,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x) { 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N*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, j;</a:t>
            </a:r>
          </a:p>
          <a:p>
            <a:endParaRPr lang="en-GB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&lt; N;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(j = 0; j &lt; N;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j++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y[i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+=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A[i][j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*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x[j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];</a:t>
            </a:r>
          </a:p>
          <a:p>
            <a:endParaRPr lang="en-GB" b="1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y;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79834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3133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79F778B0-A060-40DC-A0EB-D0715266F194}" type="slidenum">
              <a:rPr lang="en-GB" smtClean="0"/>
              <a:t>22</a:t>
            </a:fld>
            <a:r>
              <a:rPr lang="en-GB" dirty="0"/>
              <a:t>)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914400"/>
          </a:xfrm>
          <a:ln/>
        </p:spPr>
        <p:txBody>
          <a:bodyPr/>
          <a:lstStyle/>
          <a:p>
            <a:r>
              <a:rPr lang="en-GB" sz="2400" dirty="0"/>
              <a:t>The classic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GB" sz="2400" dirty="0"/>
              <a:t> bug</a:t>
            </a:r>
          </a:p>
          <a:p>
            <a:pPr lvl="1"/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format)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8675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2286000"/>
            <a:ext cx="2797859" cy="10178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scanf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US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"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%d</a:t>
            </a:r>
            <a:r>
              <a:rPr lang="en-US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"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, val);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7028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D55B4FD4-3D85-41A1-90A5-496B0192B4D7}" type="slidenum">
              <a:rPr lang="en-GB" smtClean="0"/>
              <a:t>23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5843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5721736" cy="28645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N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</a:t>
            </a: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manipulate x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M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// manipulate y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106155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6095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DC4EDC38-02D3-411D-9370-A3E9A6D37E53}" type="slidenum">
              <a:rPr lang="en-GB" smtClean="0"/>
              <a:t>24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5721736" cy="28645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N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// manipulate x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  <a:endParaRPr lang="en-US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...</a:t>
            </a:r>
            <a:endParaRPr lang="en-US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M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=0;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&lt;M;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y[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= </a:t>
            </a: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x[</a:t>
            </a:r>
            <a:r>
              <a:rPr lang="en-GB" sz="200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++;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820901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0078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CD8E5E6F-D7CD-4D4C-9F2B-AEF07D75A604}" type="slidenum">
              <a:rPr lang="en-GB" smtClean="0"/>
              <a:t>25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891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7350387" cy="39724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typedef</a:t>
            </a:r>
            <a:r>
              <a:rPr lang="en-GB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struct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struct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L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void</a:t>
            </a:r>
            <a:r>
              <a:rPr lang="en-US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head = (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head-&gt;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// create and manipulate the rest of the list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935178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1496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dirty="0"/>
              <a:t>Conventional debugger 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Good for finding bad pointer dereferences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Hard to detect the other memory bugs</a:t>
            </a:r>
          </a:p>
          <a:p>
            <a:pPr>
              <a:lnSpc>
                <a:spcPct val="85000"/>
              </a:lnSpc>
            </a:pPr>
            <a:r>
              <a:rPr lang="en-GB" dirty="0"/>
              <a:t>Debugging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(</a:t>
            </a:r>
            <a:r>
              <a:rPr lang="en-GB" dirty="0" err="1"/>
              <a:t>UToronto</a:t>
            </a:r>
            <a:r>
              <a:rPr lang="en-GB" dirty="0"/>
              <a:t> CSRI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Wrapper around conventional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GB" dirty="0"/>
              <a:t>Detects memory bugs at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GB" dirty="0"/>
              <a:t> boundaries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Memory overwrites that corrupt heap structures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Some instances of freeing blocks multiple times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Memory leaks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Cannot detect all memory bugs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Overwrites into the middle of allocated blocks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Freeing block twice that has been reallocated in the interim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Referencing freed blocks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ounded Rectangle 60">
            <a:extLst>
              <a:ext uri="{FF2B5EF4-FFF2-40B4-BE49-F238E27FC236}">
                <a16:creationId xmlns:a16="http://schemas.microsoft.com/office/drawing/2014/main" id="{3A85B306-ED6C-473B-9604-2A53EC43DB6C}"/>
              </a:ext>
            </a:extLst>
          </p:cNvPr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3391208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Dealing With Memory Bugs (cont.)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implementations contain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</a:t>
            </a: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: 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setenv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MALLOC_CHECK_ 2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FreeBSD: 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setenv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MALLOC_OPTIONS AJR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solidFill>
                  <a:srgbClr val="C00000"/>
                </a:solidFill>
              </a:rPr>
              <a:t>valgrind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(Linux), Purify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detect all errors as debugging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also check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outside of allocated block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ounded Rectangle 60">
            <a:extLst>
              <a:ext uri="{FF2B5EF4-FFF2-40B4-BE49-F238E27FC236}">
                <a16:creationId xmlns:a16="http://schemas.microsoft.com/office/drawing/2014/main" id="{03E66999-FAAD-47E3-BE99-F164C9262753}"/>
              </a:ext>
            </a:extLst>
          </p:cNvPr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4424063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What about Java or ML or Python or 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i="1" dirty="0"/>
              <a:t>memory-safe languages</a:t>
            </a:r>
            <a:r>
              <a:rPr lang="en-US" dirty="0"/>
              <a:t>, most of these bugs are impossible</a:t>
            </a:r>
          </a:p>
          <a:p>
            <a:pPr lvl="1"/>
            <a:r>
              <a:rPr lang="en-US" dirty="0"/>
              <a:t>Cannot perform arbitrary pointer manipulation</a:t>
            </a:r>
          </a:p>
          <a:p>
            <a:pPr lvl="1"/>
            <a:r>
              <a:rPr lang="en-US" dirty="0"/>
              <a:t>Cannot get around the type system</a:t>
            </a:r>
          </a:p>
          <a:p>
            <a:pPr lvl="1"/>
            <a:r>
              <a:rPr lang="en-US" dirty="0"/>
              <a:t>Array bounds checking, null pointer checking</a:t>
            </a:r>
          </a:p>
          <a:p>
            <a:pPr lvl="1"/>
            <a:r>
              <a:rPr lang="en-US" dirty="0"/>
              <a:t>Automatic memory management</a:t>
            </a:r>
          </a:p>
          <a:p>
            <a:r>
              <a:rPr lang="en-US" dirty="0"/>
              <a:t>But one of the bugs we saw earlier is possible.  Which one?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ounded Rectangle 60">
            <a:extLst>
              <a:ext uri="{FF2B5EF4-FFF2-40B4-BE49-F238E27FC236}">
                <a16:creationId xmlns:a16="http://schemas.microsoft.com/office/drawing/2014/main" id="{DB2178B1-F18B-4FD3-ADCA-77C105B60A25}"/>
              </a:ext>
            </a:extLst>
          </p:cNvPr>
          <p:cNvSpPr/>
          <p:nvPr/>
        </p:nvSpPr>
        <p:spPr bwMode="auto">
          <a:xfrm>
            <a:off x="7132320" y="100584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54850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Memory Leaks with GC</a:t>
            </a:r>
          </a:p>
        </p:txBody>
      </p:sp>
      <p:sp>
        <p:nvSpPr>
          <p:cNvPr id="36" name="Content Placeholder 3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400" dirty="0"/>
              <a:t>Not because of forgotten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2400" dirty="0"/>
              <a:t> — we have GC!</a:t>
            </a:r>
          </a:p>
          <a:p>
            <a:r>
              <a:rPr lang="en-US" sz="2400" dirty="0"/>
              <a:t>Unneeded “leftover” roots keep objects reachable</a:t>
            </a:r>
          </a:p>
          <a:p>
            <a:r>
              <a:rPr lang="en-US" sz="2400" i="1" dirty="0"/>
              <a:t>Sometimes</a:t>
            </a:r>
            <a:r>
              <a:rPr lang="en-US" sz="2400" dirty="0"/>
              <a:t> nullifying a variable is not needed for correctness but is for performance</a:t>
            </a:r>
          </a:p>
          <a:p>
            <a:r>
              <a:rPr lang="en-US" sz="2400" dirty="0"/>
              <a:t>Example: Don’t leave big data structures you’re done with in a static 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29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822960" y="4114800"/>
            <a:ext cx="7948324" cy="2478064"/>
            <a:chOff x="932851" y="3383280"/>
            <a:chExt cx="7948324" cy="2478064"/>
          </a:xfrm>
        </p:grpSpPr>
        <p:sp>
          <p:nvSpPr>
            <p:cNvPr id="43" name="Rectangle 1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932851" y="3803944"/>
              <a:ext cx="5984875" cy="20574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Oval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16075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Oval 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710976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Oval 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06376" y="33975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Line 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H="1">
              <a:off x="2337787" y="3690938"/>
              <a:ext cx="276825" cy="64640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932851" y="3383280"/>
              <a:ext cx="114798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Root nodes</a:t>
              </a:r>
            </a:p>
          </p:txBody>
        </p:sp>
        <p:sp>
          <p:nvSpPr>
            <p:cNvPr id="49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939383" y="3803944"/>
              <a:ext cx="120287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Heap nodes</a:t>
              </a:r>
            </a:p>
          </p:txBody>
        </p:sp>
        <p:sp>
          <p:nvSpPr>
            <p:cNvPr id="50" name="Line 1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863974" y="3703148"/>
              <a:ext cx="989" cy="63419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Line 1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5233388" y="3679824"/>
              <a:ext cx="365612" cy="676673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Oval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186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Oval 1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710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Oval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5397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Line 1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H="1">
              <a:off x="1729775" y="4593431"/>
              <a:ext cx="498475" cy="684609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Oval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5011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Line 1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2450502" y="4593431"/>
              <a:ext cx="463549" cy="68461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Oval 1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872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Line 19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5692176" y="4642144"/>
              <a:ext cx="202" cy="60017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0" name="Oval 2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539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Oval 21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590451" y="4642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Oval 2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590451" y="5404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Line 23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742851" y="4946944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4" name="Oval 2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828451" y="50993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Line 25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H="1" flipV="1">
              <a:off x="4121944" y="5321888"/>
              <a:ext cx="468506" cy="18305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Line 26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4111026" y="4880371"/>
              <a:ext cx="495502" cy="29358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Oval 2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266851" y="47945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Oval 2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170139" y="39309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Oval 29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7170139" y="4388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Text Box 30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7549551" y="4337344"/>
              <a:ext cx="1331624" cy="5869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not reachable</a:t>
              </a:r>
              <a:b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(garbage)</a:t>
              </a:r>
            </a:p>
          </p:txBody>
        </p:sp>
        <p:sp>
          <p:nvSpPr>
            <p:cNvPr id="71" name="Text Box 31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7560664" y="3880144"/>
              <a:ext cx="101782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reachable</a:t>
              </a:r>
            </a:p>
          </p:txBody>
        </p:sp>
        <p:sp>
          <p:nvSpPr>
            <p:cNvPr id="72" name="Oval 27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798502" y="3933987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3" name="Oval 27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082576" y="45659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Line 17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5018484" y="4220879"/>
              <a:ext cx="159430" cy="34506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Line 1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5317526" y="4841081"/>
              <a:ext cx="281983" cy="43696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328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Policy Tradeoffs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structure of blocks on lists</a:t>
            </a:r>
          </a:p>
          <a:p>
            <a:pPr lvl="1"/>
            <a:r>
              <a:rPr lang="en-US" dirty="0"/>
              <a:t>Implicit (free/allocated), explicit (free), segregated (many free lists) – others possible!</a:t>
            </a:r>
          </a:p>
          <a:p>
            <a:r>
              <a:rPr lang="en-US" dirty="0"/>
              <a:t>Placement policy:  first-fit, next-fit, best-fit</a:t>
            </a:r>
          </a:p>
          <a:p>
            <a:pPr lvl="1"/>
            <a:r>
              <a:rPr lang="en-US" dirty="0"/>
              <a:t>Throughput vs. amount of fragmentation</a:t>
            </a:r>
          </a:p>
          <a:p>
            <a:r>
              <a:rPr lang="en-US" dirty="0"/>
              <a:t>When do we split free blocks?</a:t>
            </a:r>
          </a:p>
          <a:p>
            <a:pPr lvl="1"/>
            <a:r>
              <a:rPr lang="en-US" dirty="0"/>
              <a:t>How much internal fragmentation are we willing to tolerate?</a:t>
            </a:r>
          </a:p>
          <a:p>
            <a:r>
              <a:rPr lang="en-US" dirty="0"/>
              <a:t>When do we coalesce free blocks?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Immediate coalescing: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/>
              <a:t>Every time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/>
              <a:t> is called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Deferred coalescing: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/>
              <a:t>Defer coalescing until needed</a:t>
            </a:r>
          </a:p>
          <a:p>
            <a:pPr lvl="2"/>
            <a:r>
              <a:rPr lang="en-US" dirty="0"/>
              <a:t>e.g.  when scanning free list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or when external fragmentation reaches some threshold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9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Freeing with LIFO Policy (Explicit Free List)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96875" y="1828800"/>
          <a:ext cx="8321040" cy="3749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Predecessor </a:t>
                      </a:r>
                      <a:b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Successor</a:t>
                      </a:r>
                    </a:p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 Nodes in Free List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 of Pointers Updated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52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 on Allocators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Programming</a:t>
            </a:r>
            <a:r>
              <a:rPr lang="en-GB" dirty="0"/>
              <a:t>”, 2</a:t>
            </a:r>
            <a:r>
              <a:rPr lang="en-GB" baseline="30000" dirty="0"/>
              <a:t>nd</a:t>
            </a:r>
            <a:r>
              <a:rPr lang="en-GB" dirty="0"/>
              <a:t> edition, Addison 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0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  <a:p>
            <a:pPr lvl="1"/>
            <a:r>
              <a:rPr lang="en-US" dirty="0"/>
              <a:t>Introduction and goals</a:t>
            </a:r>
          </a:p>
          <a:p>
            <a:pPr lvl="1"/>
            <a:r>
              <a:rPr lang="en-US" dirty="0"/>
              <a:t>Allocation and deallocation (free)</a:t>
            </a:r>
          </a:p>
          <a:p>
            <a:pPr lvl="1"/>
            <a:r>
              <a:rPr lang="en-US" dirty="0"/>
              <a:t>Fragmentation</a:t>
            </a:r>
          </a:p>
          <a:p>
            <a:r>
              <a:rPr lang="en-US" dirty="0"/>
              <a:t>Explicit allocation implementation</a:t>
            </a:r>
          </a:p>
          <a:p>
            <a:pPr lvl="1"/>
            <a:r>
              <a:rPr lang="en-US" dirty="0"/>
              <a:t>Implicit free lists</a:t>
            </a:r>
          </a:p>
          <a:p>
            <a:pPr lvl="1"/>
            <a:r>
              <a:rPr lang="en-US" dirty="0"/>
              <a:t>Explicit free lists (Lab 5)</a:t>
            </a:r>
          </a:p>
          <a:p>
            <a:pPr lvl="1"/>
            <a:r>
              <a:rPr lang="en-US" dirty="0"/>
              <a:t>Segregated free lists</a:t>
            </a:r>
          </a:p>
          <a:p>
            <a:r>
              <a:rPr lang="en-US" b="1" dirty="0">
                <a:solidFill>
                  <a:srgbClr val="4B2A85"/>
                </a:solidFill>
              </a:rPr>
              <a:t>Implicit deallocation:  garbage collection</a:t>
            </a:r>
          </a:p>
          <a:p>
            <a:r>
              <a:rPr lang="en-US" b="1" dirty="0">
                <a:solidFill>
                  <a:srgbClr val="4B2A85"/>
                </a:solidFill>
              </a:rPr>
              <a:t>Common memory-related bugs in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C8F36-2C5D-4980-8FC5-5544ECC98A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Wouldn’t it be nice…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If we never had to free memory?</a:t>
            </a:r>
          </a:p>
          <a:p>
            <a:r>
              <a:rPr lang="en-US" dirty="0"/>
              <a:t>Do you free objects in Java?</a:t>
            </a:r>
          </a:p>
          <a:p>
            <a:pPr lvl="1"/>
            <a:r>
              <a:rPr lang="en-US" dirty="0"/>
              <a:t>Reminder:  </a:t>
            </a:r>
            <a:r>
              <a:rPr lang="en-US" i="1" dirty="0"/>
              <a:t>implicit</a:t>
            </a:r>
            <a:r>
              <a:rPr lang="en-US" dirty="0"/>
              <a:t> allocator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4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Garbage Collection (GC)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54480"/>
            <a:ext cx="8366125" cy="4937760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GB" sz="2400" i="1" dirty="0">
                <a:solidFill>
                  <a:srgbClr val="FF0000"/>
                </a:solidFill>
              </a:rPr>
              <a:t>Garbage collection:  </a:t>
            </a:r>
            <a:r>
              <a:rPr lang="en-GB" sz="2400" dirty="0"/>
              <a:t>automatic reclamation of heap-allocated storage – application never explicitly frees memory</a:t>
            </a:r>
          </a:p>
          <a:p>
            <a:pPr lvl="1">
              <a:lnSpc>
                <a:spcPct val="95000"/>
              </a:lnSpc>
            </a:pPr>
            <a:endParaRPr lang="en-GB" sz="2000" dirty="0"/>
          </a:p>
          <a:p>
            <a:pPr lvl="1">
              <a:lnSpc>
                <a:spcPct val="95000"/>
              </a:lnSpc>
            </a:pPr>
            <a:endParaRPr lang="en-GB" sz="2000" dirty="0"/>
          </a:p>
          <a:p>
            <a:pPr>
              <a:lnSpc>
                <a:spcPct val="95000"/>
              </a:lnSpc>
            </a:pPr>
            <a:endParaRPr lang="en-GB" dirty="0"/>
          </a:p>
          <a:p>
            <a:pPr>
              <a:lnSpc>
                <a:spcPct val="95000"/>
              </a:lnSpc>
            </a:pPr>
            <a:endParaRPr lang="en-GB" sz="2400" dirty="0"/>
          </a:p>
          <a:p>
            <a:pPr>
              <a:lnSpc>
                <a:spcPct val="95000"/>
              </a:lnSpc>
            </a:pPr>
            <a:r>
              <a:rPr lang="en-GB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Common in implementations of functional languages, scripting languages, and modern object oriented languages:</a:t>
            </a:r>
          </a:p>
          <a:p>
            <a:pPr lvl="1">
              <a:lnSpc>
                <a:spcPct val="95000"/>
              </a:lnSpc>
            </a:pP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Lisp, Racket, </a:t>
            </a:r>
            <a:r>
              <a:rPr lang="en-GB" sz="20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Erlang</a:t>
            </a: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, ML, Haskell, Scala, Java, C#, Perl, Ruby, Python, </a:t>
            </a:r>
            <a:r>
              <a:rPr lang="en-GB" sz="20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Lua</a:t>
            </a: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, JavaScript, Dart, Mathematica, MATLAB, many more…</a:t>
            </a:r>
          </a:p>
          <a:p>
            <a:pPr lvl="2">
              <a:lnSpc>
                <a:spcPct val="95000"/>
              </a:lnSpc>
            </a:pPr>
            <a:endParaRPr lang="en-GB" sz="16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95000"/>
              </a:lnSpc>
            </a:pPr>
            <a:r>
              <a:rPr lang="en-GB" sz="24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</a:pPr>
            <a:r>
              <a:rPr lang="en-GB" sz="2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However, cannot necessarily collect all garbage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14400" y="2377440"/>
            <a:ext cx="5833946" cy="1202510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void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p = 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  </a:t>
            </a:r>
            <a:r>
              <a:rPr lang="en-GB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p block is now garbage!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616" y="960120"/>
            <a:ext cx="475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(Automatic Memory Management)</a:t>
            </a:r>
          </a:p>
        </p:txBody>
      </p:sp>
    </p:spTree>
    <p:extLst>
      <p:ext uri="{BB962C8B-B14F-4D97-AF65-F5344CB8AC3E}">
        <p14:creationId xmlns:p14="http://schemas.microsoft.com/office/powerpoint/2010/main" val="33933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Garbage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memory allocator know when memory can be freed? </a:t>
            </a:r>
          </a:p>
          <a:p>
            <a:pPr lvl="1"/>
            <a:r>
              <a:rPr lang="en-US" dirty="0"/>
              <a:t>In general, we cannot know </a:t>
            </a:r>
            <a:r>
              <a:rPr lang="en-GB" dirty="0"/>
              <a:t>what is going to be used in the future since it depends on conditionals</a:t>
            </a:r>
          </a:p>
          <a:p>
            <a:pPr lvl="1"/>
            <a:r>
              <a:rPr lang="en-GB" dirty="0"/>
              <a:t>But, we can tell that certain blocks cannot be used if they are </a:t>
            </a:r>
            <a:r>
              <a:rPr lang="en-GB" i="1" dirty="0"/>
              <a:t>unreachable</a:t>
            </a:r>
            <a:r>
              <a:rPr lang="en-GB" dirty="0"/>
              <a:t> (via pointers in registers/stack/</a:t>
            </a:r>
            <a:r>
              <a:rPr lang="en-GB" dirty="0" err="1"/>
              <a:t>globals</a:t>
            </a:r>
            <a:r>
              <a:rPr lang="en-GB" dirty="0"/>
              <a:t>)</a:t>
            </a:r>
          </a:p>
          <a:p>
            <a:pPr lvl="1"/>
            <a:endParaRPr lang="en-GB" dirty="0"/>
          </a:p>
          <a:p>
            <a:r>
              <a:rPr lang="en-GB" dirty="0"/>
              <a:t>Memory allocator needs to know what is a pointer and what is not – how can it do this?</a:t>
            </a:r>
          </a:p>
          <a:p>
            <a:pPr lvl="1"/>
            <a:r>
              <a:rPr lang="en-GB" dirty="0"/>
              <a:t>Sometimes with help from the compiler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0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as a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011680"/>
          </a:xfrm>
        </p:spPr>
        <p:txBody>
          <a:bodyPr/>
          <a:lstStyle/>
          <a:p>
            <a:r>
              <a:rPr lang="en-US" sz="2400" dirty="0"/>
              <a:t>We view memory as a directed graph</a:t>
            </a:r>
          </a:p>
          <a:p>
            <a:pPr lvl="1"/>
            <a:r>
              <a:rPr lang="en-US" sz="2000" dirty="0"/>
              <a:t>Each allocated heap block is a node in the graph</a:t>
            </a:r>
          </a:p>
          <a:p>
            <a:pPr lvl="1"/>
            <a:r>
              <a:rPr lang="en-US" sz="2000" dirty="0"/>
              <a:t>Each pointer is an edge in the graph</a:t>
            </a:r>
          </a:p>
          <a:p>
            <a:pPr lvl="1"/>
            <a:r>
              <a:rPr lang="en-US" sz="2000" dirty="0"/>
              <a:t>Locations not in the heap that contain pointers into the heap are called </a:t>
            </a:r>
            <a:r>
              <a:rPr lang="en-US" sz="2000" b="1" i="1" dirty="0">
                <a:solidFill>
                  <a:srgbClr val="C00000"/>
                </a:solidFill>
              </a:rPr>
              <a:t>root</a:t>
            </a:r>
            <a:r>
              <a:rPr lang="en-US" sz="2000" dirty="0"/>
              <a:t> nodes (e.g. registers, stack locations, global variables)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B463C-2B8D-41E5-9457-1404AA9BBE8D}" type="slidenum">
              <a:rPr lang="en-US" smtClean="0"/>
              <a:t>9</a:t>
            </a:fld>
            <a:endParaRPr lang="en-US"/>
          </a:p>
        </p:txBody>
      </p:sp>
      <p:sp>
        <p:nvSpPr>
          <p:cNvPr id="34" name="Rectangle 3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43951" y="5943600"/>
            <a:ext cx="8205026" cy="6400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buClr>
                <a:srgbClr val="660033"/>
              </a:buClr>
              <a:buFont typeface="Wingdings" charset="2"/>
              <a:buNone/>
            </a:pP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reachable</a:t>
            </a: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if there is a path from any root to that node</a:t>
            </a:r>
          </a:p>
          <a:p>
            <a:pPr marL="384175" indent="-384175" eaLnBrk="1" hangingPunct="1">
              <a:lnSpc>
                <a:spcPct val="95000"/>
              </a:lnSpc>
              <a:buClr>
                <a:srgbClr val="660033"/>
              </a:buClr>
              <a:buFont typeface="Wingdings" charset="2"/>
              <a:buNone/>
            </a:pP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garbage </a:t>
            </a:r>
            <a:r>
              <a:rPr lang="en-GB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(cannot be needed by the application)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932851" y="3383280"/>
            <a:ext cx="7948324" cy="2478064"/>
            <a:chOff x="932851" y="3383280"/>
            <a:chExt cx="7948324" cy="2478064"/>
          </a:xfrm>
        </p:grpSpPr>
        <p:sp>
          <p:nvSpPr>
            <p:cNvPr id="5" name="Rectangle 1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2851" y="3803944"/>
              <a:ext cx="5984875" cy="20574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516075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710976" y="3398349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06376" y="33975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2337787" y="3690938"/>
              <a:ext cx="276825" cy="64640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932851" y="3383280"/>
              <a:ext cx="114798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Root nodes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9383" y="3803944"/>
              <a:ext cx="120287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Heap nodes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863974" y="3703148"/>
              <a:ext cx="989" cy="63419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5233388" y="3679824"/>
              <a:ext cx="365612" cy="676673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186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7109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Oval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539776" y="43373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1729775" y="4593431"/>
              <a:ext cx="498475" cy="684609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Oval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5011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450502" y="4593431"/>
              <a:ext cx="463549" cy="68461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72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5692176" y="4642144"/>
              <a:ext cx="202" cy="60017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Oval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539776" y="52517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Oval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590451" y="4642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Oval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590451" y="5404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742851" y="4946944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28451" y="50993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H="1" flipV="1">
              <a:off x="4121944" y="5321888"/>
              <a:ext cx="468506" cy="18305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 flipV="1">
              <a:off x="4111026" y="4880371"/>
              <a:ext cx="495502" cy="29358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6266851" y="47945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170139" y="3930944"/>
              <a:ext cx="304800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170139" y="43881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549551" y="4337344"/>
              <a:ext cx="1331624" cy="5869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not reachable</a:t>
              </a:r>
              <a:b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(garbage)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7560664" y="3880144"/>
              <a:ext cx="101782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reachable</a:t>
              </a:r>
            </a:p>
          </p:txBody>
        </p:sp>
        <p:sp>
          <p:nvSpPr>
            <p:cNvPr id="35" name="Oval 27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798502" y="3933987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Oval 27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5082576" y="4565944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Line 1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5018484" y="4220879"/>
              <a:ext cx="159430" cy="345065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Line 1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5317526" y="4841081"/>
              <a:ext cx="281983" cy="43696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814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7328</TotalTime>
  <Words>2672</Words>
  <Application>Microsoft Office PowerPoint</Application>
  <PresentationFormat>On-screen Show (4:3)</PresentationFormat>
  <Paragraphs>462</Paragraphs>
  <Slides>30</Slides>
  <Notes>20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3" baseType="lpstr">
      <vt:lpstr>Anonymous Pro</vt:lpstr>
      <vt:lpstr>Arial</vt:lpstr>
      <vt:lpstr>Arial Narrow</vt:lpstr>
      <vt:lpstr>Arial Unicode MS</vt:lpstr>
      <vt:lpstr>Calibri</vt:lpstr>
      <vt:lpstr>Courier New</vt:lpstr>
      <vt:lpstr>Helvetica</vt:lpstr>
      <vt:lpstr>Lato</vt:lpstr>
      <vt:lpstr>Roboto</vt:lpstr>
      <vt:lpstr>Roboto Regular</vt:lpstr>
      <vt:lpstr>Times New Roman</vt:lpstr>
      <vt:lpstr>Wingdings</vt:lpstr>
      <vt:lpstr>UWTheme-351-Au18</vt:lpstr>
      <vt:lpstr>Memory Allocation III CSE 351 Winter 2020</vt:lpstr>
      <vt:lpstr>Administrivia</vt:lpstr>
      <vt:lpstr>Allocation Policy Tradeoffs</vt:lpstr>
      <vt:lpstr>More Info on Allocators</vt:lpstr>
      <vt:lpstr>Memory Allocation</vt:lpstr>
      <vt:lpstr>Wouldn’t it be nice…</vt:lpstr>
      <vt:lpstr>Garbage Collection (GC)</vt:lpstr>
      <vt:lpstr>Garbage Collection</vt:lpstr>
      <vt:lpstr>Memory as a Graph</vt:lpstr>
      <vt:lpstr>Garbage Collection</vt:lpstr>
      <vt:lpstr>Classical GC Algorithms</vt:lpstr>
      <vt:lpstr>Mark and Sweep Collecting</vt:lpstr>
      <vt:lpstr>Assumptions For a Simple Implementation</vt:lpstr>
      <vt:lpstr>Mark</vt:lpstr>
      <vt:lpstr>Sweep</vt:lpstr>
      <vt:lpstr>Conservative Mark &amp; Sweep in C</vt:lpstr>
      <vt:lpstr>Memory-Related Perils and Pitfalls in C</vt:lpstr>
      <vt:lpstr>Find That Bug!  (Slide 18)</vt:lpstr>
      <vt:lpstr>Find That Bug!  (Slide 19)</vt:lpstr>
      <vt:lpstr>Find That Bug!  (Slide 20)</vt:lpstr>
      <vt:lpstr>Find That Bug!  (Slide 21)</vt:lpstr>
      <vt:lpstr>Find That Bug!  (Slide 22)</vt:lpstr>
      <vt:lpstr>Find That Bug!  (Slide 23)</vt:lpstr>
      <vt:lpstr>Find That Bug!  (Slide 24)</vt:lpstr>
      <vt:lpstr>Find That Bug!  (Slide 25)</vt:lpstr>
      <vt:lpstr>Dealing With Memory Bugs</vt:lpstr>
      <vt:lpstr>Dealing With Memory Bugs (cont.)</vt:lpstr>
      <vt:lpstr>What about Java or ML or Python or …?</vt:lpstr>
      <vt:lpstr>Memory Leaks with GC</vt:lpstr>
      <vt:lpstr>Freeing with LIFO Policy (Explicit Free List)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Winter 2020</dc:title>
  <dc:creator>Justin Hsia</dc:creator>
  <cp:lastModifiedBy>Ruth Anderson</cp:lastModifiedBy>
  <cp:revision>104</cp:revision>
  <cp:lastPrinted>2019-11-27T18:57:14Z</cp:lastPrinted>
  <dcterms:created xsi:type="dcterms:W3CDTF">2016-11-27T02:39:48Z</dcterms:created>
  <dcterms:modified xsi:type="dcterms:W3CDTF">2020-03-10T07:12:26Z</dcterms:modified>
</cp:coreProperties>
</file>