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8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9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10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1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12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notesSlides/notesSlide15.xml" ContentType="application/vnd.openxmlformats-officedocument.presentationml.notesSlide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16.xml" ContentType="application/vnd.openxmlformats-officedocument.presentationml.notesSlid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17.xml" ContentType="application/vnd.openxmlformats-officedocument.presentationml.notesSlide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26"/>
  </p:notesMasterIdLst>
  <p:handoutMasterIdLst>
    <p:handoutMasterId r:id="rId27"/>
  </p:handoutMasterIdLst>
  <p:sldIdLst>
    <p:sldId id="353" r:id="rId2"/>
    <p:sldId id="342" r:id="rId3"/>
    <p:sldId id="354" r:id="rId4"/>
    <p:sldId id="343" r:id="rId5"/>
    <p:sldId id="351" r:id="rId6"/>
    <p:sldId id="260" r:id="rId7"/>
    <p:sldId id="261" r:id="rId8"/>
    <p:sldId id="345" r:id="rId9"/>
    <p:sldId id="344" r:id="rId10"/>
    <p:sldId id="346" r:id="rId11"/>
    <p:sldId id="263" r:id="rId12"/>
    <p:sldId id="355" r:id="rId13"/>
    <p:sldId id="265" r:id="rId14"/>
    <p:sldId id="360" r:id="rId15"/>
    <p:sldId id="267" r:id="rId16"/>
    <p:sldId id="349" r:id="rId17"/>
    <p:sldId id="348" r:id="rId18"/>
    <p:sldId id="350" r:id="rId19"/>
    <p:sldId id="271" r:id="rId20"/>
    <p:sldId id="356" r:id="rId21"/>
    <p:sldId id="272" r:id="rId22"/>
    <p:sldId id="273" r:id="rId23"/>
    <p:sldId id="274" r:id="rId24"/>
    <p:sldId id="275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D5F1CF"/>
    <a:srgbClr val="0000FF"/>
    <a:srgbClr val="4B2A85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0" autoAdjust="0"/>
    <p:restoredTop sz="87779" autoAdjust="0"/>
  </p:normalViewPr>
  <p:slideViewPr>
    <p:cSldViewPr snapToGrid="0">
      <p:cViewPr varScale="1">
        <p:scale>
          <a:sx n="61" d="100"/>
          <a:sy n="61" d="100"/>
        </p:scale>
        <p:origin x="4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DBD8D-73C8-400A-8ABF-65EB621E4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197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BE38-42BE-46F6-BB7C-9400E78F8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76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2" y="2"/>
            <a:ext cx="3962399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0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en-US" u="sng" baseline="0" dirty="0"/>
              <a:t>No overlap</a:t>
            </a:r>
            <a:r>
              <a:rPr lang="en-US" baseline="0" dirty="0"/>
              <a:t>:  application thinks they're separate pieces of data</a:t>
            </a:r>
          </a:p>
          <a:p>
            <a:pPr marL="171450" indent="-171450">
              <a:buFontTx/>
              <a:buChar char="-"/>
            </a:pPr>
            <a:r>
              <a:rPr lang="en-US" u="sng" baseline="0" dirty="0"/>
              <a:t>No move</a:t>
            </a:r>
            <a:r>
              <a:rPr lang="en-US" baseline="0" dirty="0"/>
              <a:t>:  application holds pointers, can't go track them down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883319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heap size </a:t>
            </a:r>
            <a:r>
              <a:rPr lang="en-US" i="1" dirty="0"/>
              <a:t>can</a:t>
            </a:r>
            <a:r>
              <a:rPr lang="en-US" dirty="0"/>
              <a:t> be decreased by using the </a:t>
            </a:r>
            <a:r>
              <a:rPr lang="en-US" b="1" dirty="0" err="1"/>
              <a:t>brk</a:t>
            </a:r>
            <a:r>
              <a:rPr lang="en-US" b="1" dirty="0"/>
              <a:t>(2)</a:t>
            </a:r>
            <a:r>
              <a:rPr lang="en-US" b="0" dirty="0"/>
              <a:t> system call.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Packing</a:t>
            </a:r>
            <a:r>
              <a:rPr lang="en-US" b="0" baseline="0" dirty="0"/>
              <a:t> analogy.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86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Policy examples for performance:</a:t>
            </a:r>
            <a:r>
              <a:rPr lang="en-US" baseline="0" dirty="0"/>
              <a:t>  library book checkout duration, creating a new Google calendar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91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14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6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92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17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4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Where is p pointing?</a:t>
            </a:r>
          </a:p>
        </p:txBody>
      </p:sp>
    </p:spTree>
    <p:extLst>
      <p:ext uri="{BB962C8B-B14F-4D97-AF65-F5344CB8AC3E}">
        <p14:creationId xmlns:p14="http://schemas.microsoft.com/office/powerpoint/2010/main" val="358812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85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http://en.wikipedia.org/wiki/Data_segment#Program_memory</a:t>
            </a:r>
          </a:p>
          <a:p>
            <a:r>
              <a:rPr lang="en-US" dirty="0"/>
              <a:t>.data is for data</a:t>
            </a:r>
            <a:r>
              <a:rPr lang="en-US" baseline="0" dirty="0"/>
              <a:t> that is initialized at compile-time: string literals, and static/global variables initialized to some value.</a:t>
            </a:r>
          </a:p>
          <a:p>
            <a:r>
              <a:rPr lang="en-US" baseline="0" dirty="0"/>
              <a:t>.</a:t>
            </a:r>
            <a:r>
              <a:rPr lang="en-US" baseline="0" dirty="0" err="1"/>
              <a:t>bss</a:t>
            </a:r>
            <a:r>
              <a:rPr lang="en-US" baseline="0" dirty="0"/>
              <a:t> is for static/global variables with no explicit initialization in the code.</a:t>
            </a:r>
            <a:endParaRPr lang="en-US" dirty="0"/>
          </a:p>
          <a:p>
            <a:r>
              <a:rPr lang="en-US" dirty="0"/>
              <a:t>    http://en.wikipedia.org/wiki/.bss</a:t>
            </a:r>
          </a:p>
          <a:p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.data is fixed-size,</a:t>
            </a:r>
            <a:r>
              <a:rPr lang="en-US" baseline="0" dirty="0"/>
              <a:t> have to know ahead of time how much you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990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11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 3 </a:t>
            </a:r>
            <a:r>
              <a:rPr lang="en-US" dirty="0" err="1"/>
              <a:t>malloc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0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 3 </a:t>
            </a:r>
            <a:r>
              <a:rPr lang="en-US" dirty="0" err="1"/>
              <a:t>malloc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53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man</a:t>
            </a:r>
            <a:r>
              <a:rPr lang="en-US" baseline="0" dirty="0"/>
              <a:t> 3 free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05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13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How do we know how much to free?</a:t>
            </a:r>
          </a:p>
          <a:p>
            <a:r>
              <a:rPr lang="en-US" dirty="0"/>
              <a:t>Allocator</a:t>
            </a:r>
            <a:r>
              <a:rPr lang="en-US" baseline="0" dirty="0"/>
              <a:t> has to remember!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2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8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1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6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4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4" y="-2231"/>
            <a:ext cx="13003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2020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03213" y="-2231"/>
            <a:ext cx="15376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L24:  Memory Allocation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1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s://xkcd.com/627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26" Type="http://schemas.openxmlformats.org/officeDocument/2006/relationships/tags" Target="../tags/tag83.xml"/><Relationship Id="rId3" Type="http://schemas.openxmlformats.org/officeDocument/2006/relationships/tags" Target="../tags/tag60.xml"/><Relationship Id="rId21" Type="http://schemas.openxmlformats.org/officeDocument/2006/relationships/tags" Target="../tags/tag78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tags" Target="../tags/tag82.xml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29" Type="http://schemas.openxmlformats.org/officeDocument/2006/relationships/tags" Target="../tags/tag86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tags" Target="../tags/tag81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tags" Target="../tags/tag80.xml"/><Relationship Id="rId28" Type="http://schemas.openxmlformats.org/officeDocument/2006/relationships/tags" Target="../tags/tag85.xml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tags" Target="../tags/tag79.xml"/><Relationship Id="rId27" Type="http://schemas.openxmlformats.org/officeDocument/2006/relationships/tags" Target="../tags/tag84.xml"/><Relationship Id="rId30" Type="http://schemas.openxmlformats.org/officeDocument/2006/relationships/tags" Target="../tags/tag87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113.xml"/><Relationship Id="rId21" Type="http://schemas.openxmlformats.org/officeDocument/2006/relationships/tags" Target="../tags/tag108.xml"/><Relationship Id="rId42" Type="http://schemas.openxmlformats.org/officeDocument/2006/relationships/tags" Target="../tags/tag129.xml"/><Relationship Id="rId47" Type="http://schemas.openxmlformats.org/officeDocument/2006/relationships/tags" Target="../tags/tag134.xml"/><Relationship Id="rId63" Type="http://schemas.openxmlformats.org/officeDocument/2006/relationships/tags" Target="../tags/tag150.xml"/><Relationship Id="rId68" Type="http://schemas.openxmlformats.org/officeDocument/2006/relationships/tags" Target="../tags/tag155.xml"/><Relationship Id="rId84" Type="http://schemas.openxmlformats.org/officeDocument/2006/relationships/tags" Target="../tags/tag171.xml"/><Relationship Id="rId89" Type="http://schemas.openxmlformats.org/officeDocument/2006/relationships/tags" Target="../tags/tag176.xml"/><Relationship Id="rId16" Type="http://schemas.openxmlformats.org/officeDocument/2006/relationships/tags" Target="../tags/tag103.xml"/><Relationship Id="rId11" Type="http://schemas.openxmlformats.org/officeDocument/2006/relationships/tags" Target="../tags/tag98.xml"/><Relationship Id="rId32" Type="http://schemas.openxmlformats.org/officeDocument/2006/relationships/tags" Target="../tags/tag119.xml"/><Relationship Id="rId37" Type="http://schemas.openxmlformats.org/officeDocument/2006/relationships/tags" Target="../tags/tag124.xml"/><Relationship Id="rId53" Type="http://schemas.openxmlformats.org/officeDocument/2006/relationships/tags" Target="../tags/tag140.xml"/><Relationship Id="rId58" Type="http://schemas.openxmlformats.org/officeDocument/2006/relationships/tags" Target="../tags/tag145.xml"/><Relationship Id="rId74" Type="http://schemas.openxmlformats.org/officeDocument/2006/relationships/tags" Target="../tags/tag161.xml"/><Relationship Id="rId79" Type="http://schemas.openxmlformats.org/officeDocument/2006/relationships/tags" Target="../tags/tag166.xml"/><Relationship Id="rId5" Type="http://schemas.openxmlformats.org/officeDocument/2006/relationships/tags" Target="../tags/tag92.xml"/><Relationship Id="rId90" Type="http://schemas.openxmlformats.org/officeDocument/2006/relationships/tags" Target="../tags/tag177.xml"/><Relationship Id="rId95" Type="http://schemas.openxmlformats.org/officeDocument/2006/relationships/tags" Target="../tags/tag182.xml"/><Relationship Id="rId22" Type="http://schemas.openxmlformats.org/officeDocument/2006/relationships/tags" Target="../tags/tag109.xml"/><Relationship Id="rId27" Type="http://schemas.openxmlformats.org/officeDocument/2006/relationships/tags" Target="../tags/tag114.xml"/><Relationship Id="rId43" Type="http://schemas.openxmlformats.org/officeDocument/2006/relationships/tags" Target="../tags/tag130.xml"/><Relationship Id="rId48" Type="http://schemas.openxmlformats.org/officeDocument/2006/relationships/tags" Target="../tags/tag135.xml"/><Relationship Id="rId64" Type="http://schemas.openxmlformats.org/officeDocument/2006/relationships/tags" Target="../tags/tag151.xml"/><Relationship Id="rId69" Type="http://schemas.openxmlformats.org/officeDocument/2006/relationships/tags" Target="../tags/tag156.xml"/><Relationship Id="rId80" Type="http://schemas.openxmlformats.org/officeDocument/2006/relationships/tags" Target="../tags/tag167.xml"/><Relationship Id="rId85" Type="http://schemas.openxmlformats.org/officeDocument/2006/relationships/tags" Target="../tags/tag172.xml"/><Relationship Id="rId3" Type="http://schemas.openxmlformats.org/officeDocument/2006/relationships/tags" Target="../tags/tag90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33" Type="http://schemas.openxmlformats.org/officeDocument/2006/relationships/tags" Target="../tags/tag120.xml"/><Relationship Id="rId38" Type="http://schemas.openxmlformats.org/officeDocument/2006/relationships/tags" Target="../tags/tag125.xml"/><Relationship Id="rId46" Type="http://schemas.openxmlformats.org/officeDocument/2006/relationships/tags" Target="../tags/tag133.xml"/><Relationship Id="rId59" Type="http://schemas.openxmlformats.org/officeDocument/2006/relationships/tags" Target="../tags/tag146.xml"/><Relationship Id="rId67" Type="http://schemas.openxmlformats.org/officeDocument/2006/relationships/tags" Target="../tags/tag154.xml"/><Relationship Id="rId20" Type="http://schemas.openxmlformats.org/officeDocument/2006/relationships/tags" Target="../tags/tag107.xml"/><Relationship Id="rId41" Type="http://schemas.openxmlformats.org/officeDocument/2006/relationships/tags" Target="../tags/tag128.xml"/><Relationship Id="rId54" Type="http://schemas.openxmlformats.org/officeDocument/2006/relationships/tags" Target="../tags/tag141.xml"/><Relationship Id="rId62" Type="http://schemas.openxmlformats.org/officeDocument/2006/relationships/tags" Target="../tags/tag149.xml"/><Relationship Id="rId70" Type="http://schemas.openxmlformats.org/officeDocument/2006/relationships/tags" Target="../tags/tag157.xml"/><Relationship Id="rId75" Type="http://schemas.openxmlformats.org/officeDocument/2006/relationships/tags" Target="../tags/tag162.xml"/><Relationship Id="rId83" Type="http://schemas.openxmlformats.org/officeDocument/2006/relationships/tags" Target="../tags/tag170.xml"/><Relationship Id="rId88" Type="http://schemas.openxmlformats.org/officeDocument/2006/relationships/tags" Target="../tags/tag175.xml"/><Relationship Id="rId91" Type="http://schemas.openxmlformats.org/officeDocument/2006/relationships/tags" Target="../tags/tag178.xml"/><Relationship Id="rId96" Type="http://schemas.openxmlformats.org/officeDocument/2006/relationships/tags" Target="../tags/tag183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tags" Target="../tags/tag115.xml"/><Relationship Id="rId36" Type="http://schemas.openxmlformats.org/officeDocument/2006/relationships/tags" Target="../tags/tag123.xml"/><Relationship Id="rId49" Type="http://schemas.openxmlformats.org/officeDocument/2006/relationships/tags" Target="../tags/tag136.xml"/><Relationship Id="rId57" Type="http://schemas.openxmlformats.org/officeDocument/2006/relationships/tags" Target="../tags/tag144.xml"/><Relationship Id="rId10" Type="http://schemas.openxmlformats.org/officeDocument/2006/relationships/tags" Target="../tags/tag97.xml"/><Relationship Id="rId31" Type="http://schemas.openxmlformats.org/officeDocument/2006/relationships/tags" Target="../tags/tag118.xml"/><Relationship Id="rId44" Type="http://schemas.openxmlformats.org/officeDocument/2006/relationships/tags" Target="../tags/tag131.xml"/><Relationship Id="rId52" Type="http://schemas.openxmlformats.org/officeDocument/2006/relationships/tags" Target="../tags/tag139.xml"/><Relationship Id="rId60" Type="http://schemas.openxmlformats.org/officeDocument/2006/relationships/tags" Target="../tags/tag147.xml"/><Relationship Id="rId65" Type="http://schemas.openxmlformats.org/officeDocument/2006/relationships/tags" Target="../tags/tag152.xml"/><Relationship Id="rId73" Type="http://schemas.openxmlformats.org/officeDocument/2006/relationships/tags" Target="../tags/tag160.xml"/><Relationship Id="rId78" Type="http://schemas.openxmlformats.org/officeDocument/2006/relationships/tags" Target="../tags/tag165.xml"/><Relationship Id="rId81" Type="http://schemas.openxmlformats.org/officeDocument/2006/relationships/tags" Target="../tags/tag168.xml"/><Relationship Id="rId86" Type="http://schemas.openxmlformats.org/officeDocument/2006/relationships/tags" Target="../tags/tag173.xml"/><Relationship Id="rId94" Type="http://schemas.openxmlformats.org/officeDocument/2006/relationships/tags" Target="../tags/tag181.xml"/><Relationship Id="rId99" Type="http://schemas.openxmlformats.org/officeDocument/2006/relationships/slideLayout" Target="../slideLayouts/slideLayout4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39" Type="http://schemas.openxmlformats.org/officeDocument/2006/relationships/tags" Target="../tags/tag126.xml"/><Relationship Id="rId34" Type="http://schemas.openxmlformats.org/officeDocument/2006/relationships/tags" Target="../tags/tag121.xml"/><Relationship Id="rId50" Type="http://schemas.openxmlformats.org/officeDocument/2006/relationships/tags" Target="../tags/tag137.xml"/><Relationship Id="rId55" Type="http://schemas.openxmlformats.org/officeDocument/2006/relationships/tags" Target="../tags/tag142.xml"/><Relationship Id="rId76" Type="http://schemas.openxmlformats.org/officeDocument/2006/relationships/tags" Target="../tags/tag163.xml"/><Relationship Id="rId97" Type="http://schemas.openxmlformats.org/officeDocument/2006/relationships/tags" Target="../tags/tag184.xml"/><Relationship Id="rId7" Type="http://schemas.openxmlformats.org/officeDocument/2006/relationships/tags" Target="../tags/tag94.xml"/><Relationship Id="rId71" Type="http://schemas.openxmlformats.org/officeDocument/2006/relationships/tags" Target="../tags/tag158.xml"/><Relationship Id="rId92" Type="http://schemas.openxmlformats.org/officeDocument/2006/relationships/tags" Target="../tags/tag179.xml"/><Relationship Id="rId2" Type="http://schemas.openxmlformats.org/officeDocument/2006/relationships/tags" Target="../tags/tag89.xml"/><Relationship Id="rId29" Type="http://schemas.openxmlformats.org/officeDocument/2006/relationships/tags" Target="../tags/tag116.xml"/><Relationship Id="rId24" Type="http://schemas.openxmlformats.org/officeDocument/2006/relationships/tags" Target="../tags/tag111.xml"/><Relationship Id="rId40" Type="http://schemas.openxmlformats.org/officeDocument/2006/relationships/tags" Target="../tags/tag127.xml"/><Relationship Id="rId45" Type="http://schemas.openxmlformats.org/officeDocument/2006/relationships/tags" Target="../tags/tag132.xml"/><Relationship Id="rId66" Type="http://schemas.openxmlformats.org/officeDocument/2006/relationships/tags" Target="../tags/tag153.xml"/><Relationship Id="rId87" Type="http://schemas.openxmlformats.org/officeDocument/2006/relationships/tags" Target="../tags/tag174.xml"/><Relationship Id="rId61" Type="http://schemas.openxmlformats.org/officeDocument/2006/relationships/tags" Target="../tags/tag148.xml"/><Relationship Id="rId82" Type="http://schemas.openxmlformats.org/officeDocument/2006/relationships/tags" Target="../tags/tag169.xml"/><Relationship Id="rId19" Type="http://schemas.openxmlformats.org/officeDocument/2006/relationships/tags" Target="../tags/tag106.xml"/><Relationship Id="rId14" Type="http://schemas.openxmlformats.org/officeDocument/2006/relationships/tags" Target="../tags/tag101.xml"/><Relationship Id="rId30" Type="http://schemas.openxmlformats.org/officeDocument/2006/relationships/tags" Target="../tags/tag117.xml"/><Relationship Id="rId35" Type="http://schemas.openxmlformats.org/officeDocument/2006/relationships/tags" Target="../tags/tag122.xml"/><Relationship Id="rId56" Type="http://schemas.openxmlformats.org/officeDocument/2006/relationships/tags" Target="../tags/tag143.xml"/><Relationship Id="rId77" Type="http://schemas.openxmlformats.org/officeDocument/2006/relationships/tags" Target="../tags/tag164.xml"/><Relationship Id="rId100" Type="http://schemas.openxmlformats.org/officeDocument/2006/relationships/notesSlide" Target="../notesSlides/notesSlide9.xml"/><Relationship Id="rId8" Type="http://schemas.openxmlformats.org/officeDocument/2006/relationships/tags" Target="../tags/tag95.xml"/><Relationship Id="rId51" Type="http://schemas.openxmlformats.org/officeDocument/2006/relationships/tags" Target="../tags/tag138.xml"/><Relationship Id="rId72" Type="http://schemas.openxmlformats.org/officeDocument/2006/relationships/tags" Target="../tags/tag159.xml"/><Relationship Id="rId93" Type="http://schemas.openxmlformats.org/officeDocument/2006/relationships/tags" Target="../tags/tag180.xml"/><Relationship Id="rId98" Type="http://schemas.openxmlformats.org/officeDocument/2006/relationships/tags" Target="../tags/tag18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image" Target="../media/image110.png"/><Relationship Id="rId5" Type="http://schemas.openxmlformats.org/officeDocument/2006/relationships/tags" Target="../tags/tag190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19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95.xml"/><Relationship Id="rId9" Type="http://schemas.openxmlformats.org/officeDocument/2006/relationships/tags" Target="../tags/tag200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226.xml"/><Relationship Id="rId21" Type="http://schemas.openxmlformats.org/officeDocument/2006/relationships/tags" Target="../tags/tag221.xml"/><Relationship Id="rId42" Type="http://schemas.openxmlformats.org/officeDocument/2006/relationships/tags" Target="../tags/tag242.xml"/><Relationship Id="rId47" Type="http://schemas.openxmlformats.org/officeDocument/2006/relationships/tags" Target="../tags/tag247.xml"/><Relationship Id="rId63" Type="http://schemas.openxmlformats.org/officeDocument/2006/relationships/tags" Target="../tags/tag263.xml"/><Relationship Id="rId68" Type="http://schemas.openxmlformats.org/officeDocument/2006/relationships/tags" Target="../tags/tag268.xml"/><Relationship Id="rId84" Type="http://schemas.openxmlformats.org/officeDocument/2006/relationships/tags" Target="../tags/tag284.xml"/><Relationship Id="rId16" Type="http://schemas.openxmlformats.org/officeDocument/2006/relationships/tags" Target="../tags/tag216.xml"/><Relationship Id="rId11" Type="http://schemas.openxmlformats.org/officeDocument/2006/relationships/tags" Target="../tags/tag211.xml"/><Relationship Id="rId32" Type="http://schemas.openxmlformats.org/officeDocument/2006/relationships/tags" Target="../tags/tag232.xml"/><Relationship Id="rId37" Type="http://schemas.openxmlformats.org/officeDocument/2006/relationships/tags" Target="../tags/tag237.xml"/><Relationship Id="rId53" Type="http://schemas.openxmlformats.org/officeDocument/2006/relationships/tags" Target="../tags/tag253.xml"/><Relationship Id="rId58" Type="http://schemas.openxmlformats.org/officeDocument/2006/relationships/tags" Target="../tags/tag258.xml"/><Relationship Id="rId74" Type="http://schemas.openxmlformats.org/officeDocument/2006/relationships/tags" Target="../tags/tag274.xml"/><Relationship Id="rId79" Type="http://schemas.openxmlformats.org/officeDocument/2006/relationships/tags" Target="../tags/tag279.xml"/><Relationship Id="rId5" Type="http://schemas.openxmlformats.org/officeDocument/2006/relationships/tags" Target="../tags/tag205.xml"/><Relationship Id="rId19" Type="http://schemas.openxmlformats.org/officeDocument/2006/relationships/tags" Target="../tags/tag219.xml"/><Relationship Id="rId14" Type="http://schemas.openxmlformats.org/officeDocument/2006/relationships/tags" Target="../tags/tag214.xml"/><Relationship Id="rId22" Type="http://schemas.openxmlformats.org/officeDocument/2006/relationships/tags" Target="../tags/tag222.xml"/><Relationship Id="rId27" Type="http://schemas.openxmlformats.org/officeDocument/2006/relationships/tags" Target="../tags/tag227.xml"/><Relationship Id="rId30" Type="http://schemas.openxmlformats.org/officeDocument/2006/relationships/tags" Target="../tags/tag230.xml"/><Relationship Id="rId35" Type="http://schemas.openxmlformats.org/officeDocument/2006/relationships/tags" Target="../tags/tag235.xml"/><Relationship Id="rId43" Type="http://schemas.openxmlformats.org/officeDocument/2006/relationships/tags" Target="../tags/tag243.xml"/><Relationship Id="rId48" Type="http://schemas.openxmlformats.org/officeDocument/2006/relationships/tags" Target="../tags/tag248.xml"/><Relationship Id="rId56" Type="http://schemas.openxmlformats.org/officeDocument/2006/relationships/tags" Target="../tags/tag256.xml"/><Relationship Id="rId64" Type="http://schemas.openxmlformats.org/officeDocument/2006/relationships/tags" Target="../tags/tag264.xml"/><Relationship Id="rId69" Type="http://schemas.openxmlformats.org/officeDocument/2006/relationships/tags" Target="../tags/tag269.xml"/><Relationship Id="rId77" Type="http://schemas.openxmlformats.org/officeDocument/2006/relationships/tags" Target="../tags/tag277.xml"/><Relationship Id="rId8" Type="http://schemas.openxmlformats.org/officeDocument/2006/relationships/tags" Target="../tags/tag208.xml"/><Relationship Id="rId51" Type="http://schemas.openxmlformats.org/officeDocument/2006/relationships/tags" Target="../tags/tag251.xml"/><Relationship Id="rId72" Type="http://schemas.openxmlformats.org/officeDocument/2006/relationships/tags" Target="../tags/tag272.xml"/><Relationship Id="rId80" Type="http://schemas.openxmlformats.org/officeDocument/2006/relationships/tags" Target="../tags/tag280.xml"/><Relationship Id="rId85" Type="http://schemas.openxmlformats.org/officeDocument/2006/relationships/slideLayout" Target="../slideLayouts/slideLayout2.xml"/><Relationship Id="rId3" Type="http://schemas.openxmlformats.org/officeDocument/2006/relationships/tags" Target="../tags/tag203.xml"/><Relationship Id="rId12" Type="http://schemas.openxmlformats.org/officeDocument/2006/relationships/tags" Target="../tags/tag212.xml"/><Relationship Id="rId17" Type="http://schemas.openxmlformats.org/officeDocument/2006/relationships/tags" Target="../tags/tag217.xml"/><Relationship Id="rId25" Type="http://schemas.openxmlformats.org/officeDocument/2006/relationships/tags" Target="../tags/tag225.xml"/><Relationship Id="rId33" Type="http://schemas.openxmlformats.org/officeDocument/2006/relationships/tags" Target="../tags/tag233.xml"/><Relationship Id="rId38" Type="http://schemas.openxmlformats.org/officeDocument/2006/relationships/tags" Target="../tags/tag238.xml"/><Relationship Id="rId46" Type="http://schemas.openxmlformats.org/officeDocument/2006/relationships/tags" Target="../tags/tag246.xml"/><Relationship Id="rId59" Type="http://schemas.openxmlformats.org/officeDocument/2006/relationships/tags" Target="../tags/tag259.xml"/><Relationship Id="rId67" Type="http://schemas.openxmlformats.org/officeDocument/2006/relationships/tags" Target="../tags/tag267.xml"/><Relationship Id="rId20" Type="http://schemas.openxmlformats.org/officeDocument/2006/relationships/tags" Target="../tags/tag220.xml"/><Relationship Id="rId41" Type="http://schemas.openxmlformats.org/officeDocument/2006/relationships/tags" Target="../tags/tag241.xml"/><Relationship Id="rId54" Type="http://schemas.openxmlformats.org/officeDocument/2006/relationships/tags" Target="../tags/tag254.xml"/><Relationship Id="rId62" Type="http://schemas.openxmlformats.org/officeDocument/2006/relationships/tags" Target="../tags/tag262.xml"/><Relationship Id="rId70" Type="http://schemas.openxmlformats.org/officeDocument/2006/relationships/tags" Target="../tags/tag270.xml"/><Relationship Id="rId75" Type="http://schemas.openxmlformats.org/officeDocument/2006/relationships/tags" Target="../tags/tag275.xml"/><Relationship Id="rId83" Type="http://schemas.openxmlformats.org/officeDocument/2006/relationships/tags" Target="../tags/tag283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5" Type="http://schemas.openxmlformats.org/officeDocument/2006/relationships/tags" Target="../tags/tag215.xml"/><Relationship Id="rId23" Type="http://schemas.openxmlformats.org/officeDocument/2006/relationships/tags" Target="../tags/tag223.xml"/><Relationship Id="rId28" Type="http://schemas.openxmlformats.org/officeDocument/2006/relationships/tags" Target="../tags/tag228.xml"/><Relationship Id="rId36" Type="http://schemas.openxmlformats.org/officeDocument/2006/relationships/tags" Target="../tags/tag236.xml"/><Relationship Id="rId49" Type="http://schemas.openxmlformats.org/officeDocument/2006/relationships/tags" Target="../tags/tag249.xml"/><Relationship Id="rId57" Type="http://schemas.openxmlformats.org/officeDocument/2006/relationships/tags" Target="../tags/tag257.xml"/><Relationship Id="rId10" Type="http://schemas.openxmlformats.org/officeDocument/2006/relationships/tags" Target="../tags/tag210.xml"/><Relationship Id="rId31" Type="http://schemas.openxmlformats.org/officeDocument/2006/relationships/tags" Target="../tags/tag231.xml"/><Relationship Id="rId44" Type="http://schemas.openxmlformats.org/officeDocument/2006/relationships/tags" Target="../tags/tag244.xml"/><Relationship Id="rId52" Type="http://schemas.openxmlformats.org/officeDocument/2006/relationships/tags" Target="../tags/tag252.xml"/><Relationship Id="rId60" Type="http://schemas.openxmlformats.org/officeDocument/2006/relationships/tags" Target="../tags/tag260.xml"/><Relationship Id="rId65" Type="http://schemas.openxmlformats.org/officeDocument/2006/relationships/tags" Target="../tags/tag265.xml"/><Relationship Id="rId73" Type="http://schemas.openxmlformats.org/officeDocument/2006/relationships/tags" Target="../tags/tag273.xml"/><Relationship Id="rId78" Type="http://schemas.openxmlformats.org/officeDocument/2006/relationships/tags" Target="../tags/tag278.xml"/><Relationship Id="rId81" Type="http://schemas.openxmlformats.org/officeDocument/2006/relationships/tags" Target="../tags/tag281.xml"/><Relationship Id="rId86" Type="http://schemas.openxmlformats.org/officeDocument/2006/relationships/notesSlide" Target="../notesSlides/notesSlide13.xml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3" Type="http://schemas.openxmlformats.org/officeDocument/2006/relationships/tags" Target="../tags/tag213.xml"/><Relationship Id="rId18" Type="http://schemas.openxmlformats.org/officeDocument/2006/relationships/tags" Target="../tags/tag218.xml"/><Relationship Id="rId39" Type="http://schemas.openxmlformats.org/officeDocument/2006/relationships/tags" Target="../tags/tag239.xml"/><Relationship Id="rId34" Type="http://schemas.openxmlformats.org/officeDocument/2006/relationships/tags" Target="../tags/tag234.xml"/><Relationship Id="rId50" Type="http://schemas.openxmlformats.org/officeDocument/2006/relationships/tags" Target="../tags/tag250.xml"/><Relationship Id="rId55" Type="http://schemas.openxmlformats.org/officeDocument/2006/relationships/tags" Target="../tags/tag255.xml"/><Relationship Id="rId76" Type="http://schemas.openxmlformats.org/officeDocument/2006/relationships/tags" Target="../tags/tag276.xml"/><Relationship Id="rId7" Type="http://schemas.openxmlformats.org/officeDocument/2006/relationships/tags" Target="../tags/tag207.xml"/><Relationship Id="rId71" Type="http://schemas.openxmlformats.org/officeDocument/2006/relationships/tags" Target="../tags/tag271.xml"/><Relationship Id="rId2" Type="http://schemas.openxmlformats.org/officeDocument/2006/relationships/tags" Target="../tags/tag202.xml"/><Relationship Id="rId29" Type="http://schemas.openxmlformats.org/officeDocument/2006/relationships/tags" Target="../tags/tag229.xml"/><Relationship Id="rId24" Type="http://schemas.openxmlformats.org/officeDocument/2006/relationships/tags" Target="../tags/tag224.xml"/><Relationship Id="rId40" Type="http://schemas.openxmlformats.org/officeDocument/2006/relationships/tags" Target="../tags/tag240.xml"/><Relationship Id="rId45" Type="http://schemas.openxmlformats.org/officeDocument/2006/relationships/tags" Target="../tags/tag245.xml"/><Relationship Id="rId66" Type="http://schemas.openxmlformats.org/officeDocument/2006/relationships/tags" Target="../tags/tag266.xml"/><Relationship Id="rId61" Type="http://schemas.openxmlformats.org/officeDocument/2006/relationships/tags" Target="../tags/tag261.xml"/><Relationship Id="rId82" Type="http://schemas.openxmlformats.org/officeDocument/2006/relationships/tags" Target="../tags/tag28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re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313.xml"/><Relationship Id="rId21" Type="http://schemas.openxmlformats.org/officeDocument/2006/relationships/tags" Target="../tags/tag308.xml"/><Relationship Id="rId42" Type="http://schemas.openxmlformats.org/officeDocument/2006/relationships/tags" Target="../tags/tag329.xml"/><Relationship Id="rId47" Type="http://schemas.openxmlformats.org/officeDocument/2006/relationships/tags" Target="../tags/tag334.xml"/><Relationship Id="rId63" Type="http://schemas.openxmlformats.org/officeDocument/2006/relationships/tags" Target="../tags/tag350.xml"/><Relationship Id="rId68" Type="http://schemas.openxmlformats.org/officeDocument/2006/relationships/tags" Target="../tags/tag355.xml"/><Relationship Id="rId16" Type="http://schemas.openxmlformats.org/officeDocument/2006/relationships/tags" Target="../tags/tag303.xml"/><Relationship Id="rId11" Type="http://schemas.openxmlformats.org/officeDocument/2006/relationships/tags" Target="../tags/tag298.xml"/><Relationship Id="rId24" Type="http://schemas.openxmlformats.org/officeDocument/2006/relationships/tags" Target="../tags/tag311.xml"/><Relationship Id="rId32" Type="http://schemas.openxmlformats.org/officeDocument/2006/relationships/tags" Target="../tags/tag319.xml"/><Relationship Id="rId37" Type="http://schemas.openxmlformats.org/officeDocument/2006/relationships/tags" Target="../tags/tag324.xml"/><Relationship Id="rId40" Type="http://schemas.openxmlformats.org/officeDocument/2006/relationships/tags" Target="../tags/tag327.xml"/><Relationship Id="rId45" Type="http://schemas.openxmlformats.org/officeDocument/2006/relationships/tags" Target="../tags/tag332.xml"/><Relationship Id="rId53" Type="http://schemas.openxmlformats.org/officeDocument/2006/relationships/tags" Target="../tags/tag340.xml"/><Relationship Id="rId58" Type="http://schemas.openxmlformats.org/officeDocument/2006/relationships/tags" Target="../tags/tag345.xml"/><Relationship Id="rId66" Type="http://schemas.openxmlformats.org/officeDocument/2006/relationships/tags" Target="../tags/tag353.xml"/><Relationship Id="rId74" Type="http://schemas.openxmlformats.org/officeDocument/2006/relationships/tags" Target="../tags/tag361.xml"/><Relationship Id="rId5" Type="http://schemas.openxmlformats.org/officeDocument/2006/relationships/tags" Target="../tags/tag292.xml"/><Relationship Id="rId61" Type="http://schemas.openxmlformats.org/officeDocument/2006/relationships/tags" Target="../tags/tag348.xml"/><Relationship Id="rId19" Type="http://schemas.openxmlformats.org/officeDocument/2006/relationships/tags" Target="../tags/tag306.xml"/><Relationship Id="rId14" Type="http://schemas.openxmlformats.org/officeDocument/2006/relationships/tags" Target="../tags/tag301.xml"/><Relationship Id="rId22" Type="http://schemas.openxmlformats.org/officeDocument/2006/relationships/tags" Target="../tags/tag309.xml"/><Relationship Id="rId27" Type="http://schemas.openxmlformats.org/officeDocument/2006/relationships/tags" Target="../tags/tag314.xml"/><Relationship Id="rId30" Type="http://schemas.openxmlformats.org/officeDocument/2006/relationships/tags" Target="../tags/tag317.xml"/><Relationship Id="rId35" Type="http://schemas.openxmlformats.org/officeDocument/2006/relationships/tags" Target="../tags/tag322.xml"/><Relationship Id="rId43" Type="http://schemas.openxmlformats.org/officeDocument/2006/relationships/tags" Target="../tags/tag330.xml"/><Relationship Id="rId48" Type="http://schemas.openxmlformats.org/officeDocument/2006/relationships/tags" Target="../tags/tag335.xml"/><Relationship Id="rId56" Type="http://schemas.openxmlformats.org/officeDocument/2006/relationships/tags" Target="../tags/tag343.xml"/><Relationship Id="rId64" Type="http://schemas.openxmlformats.org/officeDocument/2006/relationships/tags" Target="../tags/tag351.xml"/><Relationship Id="rId69" Type="http://schemas.openxmlformats.org/officeDocument/2006/relationships/tags" Target="../tags/tag356.xml"/><Relationship Id="rId77" Type="http://schemas.openxmlformats.org/officeDocument/2006/relationships/notesSlide" Target="../notesSlides/notesSlide16.xml"/><Relationship Id="rId8" Type="http://schemas.openxmlformats.org/officeDocument/2006/relationships/tags" Target="../tags/tag295.xml"/><Relationship Id="rId51" Type="http://schemas.openxmlformats.org/officeDocument/2006/relationships/tags" Target="../tags/tag338.xml"/><Relationship Id="rId72" Type="http://schemas.openxmlformats.org/officeDocument/2006/relationships/tags" Target="../tags/tag359.xml"/><Relationship Id="rId3" Type="http://schemas.openxmlformats.org/officeDocument/2006/relationships/tags" Target="../tags/tag290.xml"/><Relationship Id="rId12" Type="http://schemas.openxmlformats.org/officeDocument/2006/relationships/tags" Target="../tags/tag299.xml"/><Relationship Id="rId17" Type="http://schemas.openxmlformats.org/officeDocument/2006/relationships/tags" Target="../tags/tag304.xml"/><Relationship Id="rId25" Type="http://schemas.openxmlformats.org/officeDocument/2006/relationships/tags" Target="../tags/tag312.xml"/><Relationship Id="rId33" Type="http://schemas.openxmlformats.org/officeDocument/2006/relationships/tags" Target="../tags/tag320.xml"/><Relationship Id="rId38" Type="http://schemas.openxmlformats.org/officeDocument/2006/relationships/tags" Target="../tags/tag325.xml"/><Relationship Id="rId46" Type="http://schemas.openxmlformats.org/officeDocument/2006/relationships/tags" Target="../tags/tag333.xml"/><Relationship Id="rId59" Type="http://schemas.openxmlformats.org/officeDocument/2006/relationships/tags" Target="../tags/tag346.xml"/><Relationship Id="rId67" Type="http://schemas.openxmlformats.org/officeDocument/2006/relationships/tags" Target="../tags/tag354.xml"/><Relationship Id="rId20" Type="http://schemas.openxmlformats.org/officeDocument/2006/relationships/tags" Target="../tags/tag307.xml"/><Relationship Id="rId41" Type="http://schemas.openxmlformats.org/officeDocument/2006/relationships/tags" Target="../tags/tag328.xml"/><Relationship Id="rId54" Type="http://schemas.openxmlformats.org/officeDocument/2006/relationships/tags" Target="../tags/tag341.xml"/><Relationship Id="rId62" Type="http://schemas.openxmlformats.org/officeDocument/2006/relationships/tags" Target="../tags/tag349.xml"/><Relationship Id="rId70" Type="http://schemas.openxmlformats.org/officeDocument/2006/relationships/tags" Target="../tags/tag357.xml"/><Relationship Id="rId75" Type="http://schemas.openxmlformats.org/officeDocument/2006/relationships/tags" Target="../tags/tag362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15" Type="http://schemas.openxmlformats.org/officeDocument/2006/relationships/tags" Target="../tags/tag302.xml"/><Relationship Id="rId23" Type="http://schemas.openxmlformats.org/officeDocument/2006/relationships/tags" Target="../tags/tag310.xml"/><Relationship Id="rId28" Type="http://schemas.openxmlformats.org/officeDocument/2006/relationships/tags" Target="../tags/tag315.xml"/><Relationship Id="rId36" Type="http://schemas.openxmlformats.org/officeDocument/2006/relationships/tags" Target="../tags/tag323.xml"/><Relationship Id="rId49" Type="http://schemas.openxmlformats.org/officeDocument/2006/relationships/tags" Target="../tags/tag336.xml"/><Relationship Id="rId57" Type="http://schemas.openxmlformats.org/officeDocument/2006/relationships/tags" Target="../tags/tag344.xml"/><Relationship Id="rId10" Type="http://schemas.openxmlformats.org/officeDocument/2006/relationships/tags" Target="../tags/tag297.xml"/><Relationship Id="rId31" Type="http://schemas.openxmlformats.org/officeDocument/2006/relationships/tags" Target="../tags/tag318.xml"/><Relationship Id="rId44" Type="http://schemas.openxmlformats.org/officeDocument/2006/relationships/tags" Target="../tags/tag331.xml"/><Relationship Id="rId52" Type="http://schemas.openxmlformats.org/officeDocument/2006/relationships/tags" Target="../tags/tag339.xml"/><Relationship Id="rId60" Type="http://schemas.openxmlformats.org/officeDocument/2006/relationships/tags" Target="../tags/tag347.xml"/><Relationship Id="rId65" Type="http://schemas.openxmlformats.org/officeDocument/2006/relationships/tags" Target="../tags/tag352.xml"/><Relationship Id="rId73" Type="http://schemas.openxmlformats.org/officeDocument/2006/relationships/tags" Target="../tags/tag360.xml"/><Relationship Id="rId4" Type="http://schemas.openxmlformats.org/officeDocument/2006/relationships/tags" Target="../tags/tag291.xml"/><Relationship Id="rId9" Type="http://schemas.openxmlformats.org/officeDocument/2006/relationships/tags" Target="../tags/tag296.xml"/><Relationship Id="rId13" Type="http://schemas.openxmlformats.org/officeDocument/2006/relationships/tags" Target="../tags/tag300.xml"/><Relationship Id="rId18" Type="http://schemas.openxmlformats.org/officeDocument/2006/relationships/tags" Target="../tags/tag305.xml"/><Relationship Id="rId39" Type="http://schemas.openxmlformats.org/officeDocument/2006/relationships/tags" Target="../tags/tag326.xml"/><Relationship Id="rId34" Type="http://schemas.openxmlformats.org/officeDocument/2006/relationships/tags" Target="../tags/tag321.xml"/><Relationship Id="rId50" Type="http://schemas.openxmlformats.org/officeDocument/2006/relationships/tags" Target="../tags/tag337.xml"/><Relationship Id="rId55" Type="http://schemas.openxmlformats.org/officeDocument/2006/relationships/tags" Target="../tags/tag342.xml"/><Relationship Id="rId76" Type="http://schemas.openxmlformats.org/officeDocument/2006/relationships/slideLayout" Target="../slideLayouts/slideLayout2.xml"/><Relationship Id="rId7" Type="http://schemas.openxmlformats.org/officeDocument/2006/relationships/tags" Target="../tags/tag294.xml"/><Relationship Id="rId71" Type="http://schemas.openxmlformats.org/officeDocument/2006/relationships/tags" Target="../tags/tag358.xml"/><Relationship Id="rId2" Type="http://schemas.openxmlformats.org/officeDocument/2006/relationships/tags" Target="../tags/tag289.xml"/><Relationship Id="rId29" Type="http://schemas.openxmlformats.org/officeDocument/2006/relationships/tags" Target="../tags/tag316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375.xml"/><Relationship Id="rId18" Type="http://schemas.openxmlformats.org/officeDocument/2006/relationships/tags" Target="../tags/tag380.xml"/><Relationship Id="rId26" Type="http://schemas.openxmlformats.org/officeDocument/2006/relationships/tags" Target="../tags/tag388.xml"/><Relationship Id="rId39" Type="http://schemas.openxmlformats.org/officeDocument/2006/relationships/tags" Target="../tags/tag401.xml"/><Relationship Id="rId21" Type="http://schemas.openxmlformats.org/officeDocument/2006/relationships/tags" Target="../tags/tag383.xml"/><Relationship Id="rId34" Type="http://schemas.openxmlformats.org/officeDocument/2006/relationships/tags" Target="../tags/tag396.xml"/><Relationship Id="rId42" Type="http://schemas.openxmlformats.org/officeDocument/2006/relationships/tags" Target="../tags/tag404.xml"/><Relationship Id="rId47" Type="http://schemas.openxmlformats.org/officeDocument/2006/relationships/tags" Target="../tags/tag409.xml"/><Relationship Id="rId50" Type="http://schemas.openxmlformats.org/officeDocument/2006/relationships/notesSlide" Target="../notesSlides/notesSlide17.xml"/><Relationship Id="rId7" Type="http://schemas.openxmlformats.org/officeDocument/2006/relationships/tags" Target="../tags/tag369.xml"/><Relationship Id="rId2" Type="http://schemas.openxmlformats.org/officeDocument/2006/relationships/tags" Target="../tags/tag364.xml"/><Relationship Id="rId16" Type="http://schemas.openxmlformats.org/officeDocument/2006/relationships/tags" Target="../tags/tag378.xml"/><Relationship Id="rId29" Type="http://schemas.openxmlformats.org/officeDocument/2006/relationships/tags" Target="../tags/tag391.xml"/><Relationship Id="rId11" Type="http://schemas.openxmlformats.org/officeDocument/2006/relationships/tags" Target="../tags/tag373.xml"/><Relationship Id="rId24" Type="http://schemas.openxmlformats.org/officeDocument/2006/relationships/tags" Target="../tags/tag386.xml"/><Relationship Id="rId32" Type="http://schemas.openxmlformats.org/officeDocument/2006/relationships/tags" Target="../tags/tag394.xml"/><Relationship Id="rId37" Type="http://schemas.openxmlformats.org/officeDocument/2006/relationships/tags" Target="../tags/tag399.xml"/><Relationship Id="rId40" Type="http://schemas.openxmlformats.org/officeDocument/2006/relationships/tags" Target="../tags/tag402.xml"/><Relationship Id="rId45" Type="http://schemas.openxmlformats.org/officeDocument/2006/relationships/tags" Target="../tags/tag407.xml"/><Relationship Id="rId5" Type="http://schemas.openxmlformats.org/officeDocument/2006/relationships/tags" Target="../tags/tag367.xml"/><Relationship Id="rId15" Type="http://schemas.openxmlformats.org/officeDocument/2006/relationships/tags" Target="../tags/tag377.xml"/><Relationship Id="rId23" Type="http://schemas.openxmlformats.org/officeDocument/2006/relationships/tags" Target="../tags/tag385.xml"/><Relationship Id="rId28" Type="http://schemas.openxmlformats.org/officeDocument/2006/relationships/tags" Target="../tags/tag390.xml"/><Relationship Id="rId36" Type="http://schemas.openxmlformats.org/officeDocument/2006/relationships/tags" Target="../tags/tag398.xml"/><Relationship Id="rId49" Type="http://schemas.openxmlformats.org/officeDocument/2006/relationships/slideLayout" Target="../slideLayouts/slideLayout2.xml"/><Relationship Id="rId10" Type="http://schemas.openxmlformats.org/officeDocument/2006/relationships/tags" Target="../tags/tag372.xml"/><Relationship Id="rId19" Type="http://schemas.openxmlformats.org/officeDocument/2006/relationships/tags" Target="../tags/tag381.xml"/><Relationship Id="rId31" Type="http://schemas.openxmlformats.org/officeDocument/2006/relationships/tags" Target="../tags/tag393.xml"/><Relationship Id="rId44" Type="http://schemas.openxmlformats.org/officeDocument/2006/relationships/tags" Target="../tags/tag406.xml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tags" Target="../tags/tag376.xml"/><Relationship Id="rId22" Type="http://schemas.openxmlformats.org/officeDocument/2006/relationships/tags" Target="../tags/tag384.xml"/><Relationship Id="rId27" Type="http://schemas.openxmlformats.org/officeDocument/2006/relationships/tags" Target="../tags/tag389.xml"/><Relationship Id="rId30" Type="http://schemas.openxmlformats.org/officeDocument/2006/relationships/tags" Target="../tags/tag392.xml"/><Relationship Id="rId35" Type="http://schemas.openxmlformats.org/officeDocument/2006/relationships/tags" Target="../tags/tag397.xml"/><Relationship Id="rId43" Type="http://schemas.openxmlformats.org/officeDocument/2006/relationships/tags" Target="../tags/tag405.xml"/><Relationship Id="rId48" Type="http://schemas.openxmlformats.org/officeDocument/2006/relationships/tags" Target="../tags/tag410.xml"/><Relationship Id="rId8" Type="http://schemas.openxmlformats.org/officeDocument/2006/relationships/tags" Target="../tags/tag370.xml"/><Relationship Id="rId3" Type="http://schemas.openxmlformats.org/officeDocument/2006/relationships/tags" Target="../tags/tag365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5" Type="http://schemas.openxmlformats.org/officeDocument/2006/relationships/tags" Target="../tags/tag387.xml"/><Relationship Id="rId33" Type="http://schemas.openxmlformats.org/officeDocument/2006/relationships/tags" Target="../tags/tag395.xml"/><Relationship Id="rId38" Type="http://schemas.openxmlformats.org/officeDocument/2006/relationships/tags" Target="../tags/tag400.xml"/><Relationship Id="rId46" Type="http://schemas.openxmlformats.org/officeDocument/2006/relationships/tags" Target="../tags/tag408.xml"/><Relationship Id="rId20" Type="http://schemas.openxmlformats.org/officeDocument/2006/relationships/tags" Target="../tags/tag382.xml"/><Relationship Id="rId41" Type="http://schemas.openxmlformats.org/officeDocument/2006/relationships/tags" Target="../tags/tag403.xml"/><Relationship Id="rId1" Type="http://schemas.openxmlformats.org/officeDocument/2006/relationships/tags" Target="../tags/tag363.xml"/><Relationship Id="rId6" Type="http://schemas.openxmlformats.org/officeDocument/2006/relationships/tags" Target="../tags/tag36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18.xml"/><Relationship Id="rId13" Type="http://schemas.openxmlformats.org/officeDocument/2006/relationships/tags" Target="../tags/tag423.xml"/><Relationship Id="rId18" Type="http://schemas.openxmlformats.org/officeDocument/2006/relationships/image" Target="../media/image90.png"/><Relationship Id="rId3" Type="http://schemas.openxmlformats.org/officeDocument/2006/relationships/tags" Target="../tags/tag413.xml"/><Relationship Id="rId7" Type="http://schemas.openxmlformats.org/officeDocument/2006/relationships/tags" Target="../tags/tag417.xml"/><Relationship Id="rId12" Type="http://schemas.openxmlformats.org/officeDocument/2006/relationships/tags" Target="../tags/tag422.xml"/><Relationship Id="rId17" Type="http://schemas.openxmlformats.org/officeDocument/2006/relationships/tags" Target="../tags/tag412.xml"/><Relationship Id="rId2" Type="http://schemas.openxmlformats.org/officeDocument/2006/relationships/tags" Target="../tags/tag412.xml"/><Relationship Id="rId16" Type="http://schemas.openxmlformats.org/officeDocument/2006/relationships/notesSlide" Target="../notesSlides/notesSlide18.xml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1" Type="http://schemas.openxmlformats.org/officeDocument/2006/relationships/tags" Target="../tags/tag421.xml"/><Relationship Id="rId5" Type="http://schemas.openxmlformats.org/officeDocument/2006/relationships/tags" Target="../tags/tag41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20.xml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tags" Target="../tags/tag4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notesSlide" Target="../notesSlides/notesSlide2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5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8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image" Target="../media/image4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7.jpe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notesSlide" Target="../notesSlides/notesSlide4.xml"/><Relationship Id="rId2" Type="http://schemas.openxmlformats.org/officeDocument/2006/relationships/tags" Target="../tags/tag41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Memory Allocation I</a:t>
            </a:r>
            <a:br>
              <a:rPr lang="en-US" dirty="0"/>
            </a:br>
            <a:r>
              <a:rPr lang="en-US" sz="2000" b="0" dirty="0"/>
              <a:t>CSE 351 </a:t>
            </a:r>
            <a:r>
              <a:rPr lang="en-US" sz="2000" b="0" dirty="0" smtClean="0"/>
              <a:t>Winter 2020</a:t>
            </a:r>
            <a:endParaRPr lang="en-US" sz="2000" b="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Ruth Anderson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Jonathan Chen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Justin Johnson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Porter Jones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Josie Lee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Jeffery  Tian</a:t>
            </a:r>
          </a:p>
          <a:p>
            <a:pPr algn="l">
              <a:spcBef>
                <a:spcPts val="0"/>
              </a:spcBef>
            </a:pPr>
            <a:r>
              <a:rPr lang="en-US" sz="2000" dirty="0" err="1"/>
              <a:t>Callum</a:t>
            </a:r>
            <a:r>
              <a:rPr lang="en-US" sz="2000" dirty="0"/>
              <a:t>  Walker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Eddy (</a:t>
            </a:r>
            <a:r>
              <a:rPr lang="en-US" sz="2000" dirty="0" err="1"/>
              <a:t>Tianyi</a:t>
            </a:r>
            <a:r>
              <a:rPr lang="en-US" sz="2000" dirty="0"/>
              <a:t>)  Zhou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485594" y="6309360"/>
            <a:ext cx="201168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Adapted from </a:t>
            </a:r>
          </a:p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https://xkcd.com/1093/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74" y="262541"/>
            <a:ext cx="3166126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4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Freeing Memory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Need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2400" dirty="0"/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p)</a:t>
            </a:r>
          </a:p>
          <a:p>
            <a:pPr lvl="1"/>
            <a:r>
              <a:rPr lang="en-US" sz="2000" dirty="0"/>
              <a:t>Releases whole block pointed to by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/>
              <a:t> to the pool of available memory</a:t>
            </a:r>
          </a:p>
          <a:p>
            <a:pPr lvl="1"/>
            <a:r>
              <a:rPr lang="en-US" sz="2000" dirty="0"/>
              <a:t>Pointer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2000" dirty="0"/>
              <a:t> must be the address </a:t>
            </a:r>
            <a:r>
              <a:rPr lang="en-US" sz="2000" i="1" dirty="0"/>
              <a:t>originally</a:t>
            </a:r>
            <a:r>
              <a:rPr lang="en-US" sz="2000" dirty="0"/>
              <a:t> returned by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m/c/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realloc</a:t>
            </a:r>
            <a:r>
              <a:rPr lang="en-US" sz="2000" dirty="0"/>
              <a:t> (</a:t>
            </a:r>
            <a:r>
              <a:rPr lang="en-US" sz="2000" i="1" dirty="0"/>
              <a:t>i.e.</a:t>
            </a:r>
            <a:r>
              <a:rPr lang="en-US" sz="2000" dirty="0"/>
              <a:t> beginning of the block), otherwise system exception raised</a:t>
            </a:r>
          </a:p>
          <a:p>
            <a:pPr lvl="1"/>
            <a:r>
              <a:rPr lang="en-US" sz="2000" dirty="0"/>
              <a:t>Don’t call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free</a:t>
            </a:r>
            <a:r>
              <a:rPr lang="en-US" sz="2000" dirty="0"/>
              <a:t> on a block that has already been released or on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2000" dirty="0"/>
              <a:t> 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89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Memory Allocation Example in 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218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2960" y="1362456"/>
            <a:ext cx="7498080" cy="4955460"/>
          </a:xfrm>
          <a:prstGeom prst="rect">
            <a:avLst/>
          </a:prstGeom>
          <a:solidFill>
            <a:schemeClr val="bg1">
              <a:lumMod val="95000"/>
            </a:schemeClr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4000"/>
              </a:lnSpc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n,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m) {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*p;</a:t>
            </a:r>
            <a:endParaRPr lang="en-GB" sz="1600" b="0" i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p = (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(n*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allocate block of n </a:t>
            </a:r>
            <a:r>
              <a:rPr lang="en-GB" sz="1600" b="0" i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ints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en-GB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== NULL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   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for allocation error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exit(0);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&lt;n;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initialize </a:t>
            </a:r>
            <a:r>
              <a:rPr lang="en-GB" sz="1600" b="0" i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array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</a:t>
            </a:r>
            <a:r>
              <a:rPr lang="en-GB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space for m ints to end of p block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p = (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(p,(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)*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b="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(p == NULL) {   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for allocation error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en-GB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exit(0);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=n;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initialize new spaces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p[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b="0" i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print new array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 </a:t>
            </a:r>
            <a:endParaRPr lang="en-GB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("%d\n", p[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  <a:endParaRPr lang="en-GB" sz="800" b="0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free(p)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p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97888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9075738" algn="l"/>
                <a:tab pos="9990138" algn="l"/>
              </a:tabLst>
            </a:pPr>
            <a:r>
              <a:rPr lang="en-GB" dirty="0"/>
              <a:t>We will draw memory divided into </a:t>
            </a:r>
            <a:r>
              <a:rPr lang="en-GB" i="1" dirty="0"/>
              <a:t>words</a:t>
            </a:r>
            <a:endParaRPr lang="en-GB" dirty="0"/>
          </a:p>
          <a:p>
            <a:pPr lvl="1">
              <a:tabLst>
                <a:tab pos="9075738" algn="l"/>
                <a:tab pos="9990138" algn="l"/>
              </a:tabLst>
            </a:pPr>
            <a:r>
              <a:rPr lang="en-GB" dirty="0"/>
              <a:t>Each </a:t>
            </a:r>
            <a:r>
              <a:rPr lang="en-GB" i="1" dirty="0"/>
              <a:t>word</a:t>
            </a:r>
            <a:r>
              <a:rPr lang="en-GB" dirty="0"/>
              <a:t> is 64 bits = 8 bytes</a:t>
            </a:r>
          </a:p>
          <a:p>
            <a:pPr lvl="1">
              <a:tabLst>
                <a:tab pos="9075738" algn="l"/>
                <a:tab pos="9990138" algn="l"/>
              </a:tabLst>
            </a:pPr>
            <a:r>
              <a:rPr lang="en-GB" dirty="0"/>
              <a:t>Allocations will be in sizes that are a multiple of boxes</a:t>
            </a:r>
            <a:br>
              <a:rPr lang="en-GB" dirty="0"/>
            </a:br>
            <a:r>
              <a:rPr lang="en-GB" dirty="0"/>
              <a:t>(</a:t>
            </a:r>
            <a:r>
              <a:rPr lang="en-GB" i="1" dirty="0"/>
              <a:t>i.e.</a:t>
            </a:r>
            <a:r>
              <a:rPr lang="en-GB" dirty="0"/>
              <a:t> multiples of 8 bytes)</a:t>
            </a:r>
          </a:p>
          <a:p>
            <a:pPr lvl="1">
              <a:tabLst>
                <a:tab pos="9075738" algn="l"/>
                <a:tab pos="9990138" algn="l"/>
              </a:tabLst>
            </a:pPr>
            <a:r>
              <a:rPr lang="en-GB" dirty="0"/>
              <a:t>Book and old videos still use 4-byte </a:t>
            </a:r>
            <a:r>
              <a:rPr lang="en-GB" i="1" dirty="0"/>
              <a:t>word</a:t>
            </a:r>
            <a:endParaRPr lang="en-GB" dirty="0"/>
          </a:p>
          <a:p>
            <a:pPr lvl="2">
              <a:tabLst>
                <a:tab pos="9075738" algn="l"/>
                <a:tab pos="9990138" algn="l"/>
              </a:tabLst>
            </a:pPr>
            <a:r>
              <a:rPr lang="en-GB" dirty="0"/>
              <a:t>Holdover from 32-bit version of textbook </a:t>
            </a:r>
            <a:r>
              <a:rPr lang="en-US" dirty="0"/>
              <a:t>🙁</a:t>
            </a:r>
            <a:endParaRPr lang="en-GB" dirty="0"/>
          </a:p>
          <a:p>
            <a:pPr lvl="1">
              <a:tabLst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9075738" algn="l"/>
                <a:tab pos="9990138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87596" y="4572000"/>
            <a:ext cx="7121379" cy="1612883"/>
            <a:chOff x="1187596" y="4055680"/>
            <a:chExt cx="7121379" cy="1612883"/>
          </a:xfrm>
        </p:grpSpPr>
        <p:sp>
          <p:nvSpPr>
            <p:cNvPr id="6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3001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6049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9097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2145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5193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8241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289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4337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7385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433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481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6529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9577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2625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5673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721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1769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817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7865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0913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187596" y="4676645"/>
              <a:ext cx="1484166" cy="5770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block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(4 words)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284924" y="4676645"/>
              <a:ext cx="1054689" cy="5770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Free block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(3 words)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32256" y="4982763"/>
              <a:ext cx="1347243" cy="304800"/>
              <a:chOff x="6532256" y="4982763"/>
              <a:chExt cx="1347243" cy="304800"/>
            </a:xfrm>
          </p:grpSpPr>
          <p:sp>
            <p:nvSpPr>
              <p:cNvPr id="35" name="Rectangle 2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532256" y="4982763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6" name="Text Box 29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6837056" y="4984292"/>
                <a:ext cx="1042443" cy="30175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 anchorCtr="0">
                <a:normAutofit/>
              </a:bodyPr>
              <a:lstStyle/>
              <a:p>
                <a:pPr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Free word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532256" y="5363763"/>
              <a:ext cx="1776719" cy="304800"/>
              <a:chOff x="6532256" y="5363763"/>
              <a:chExt cx="1776719" cy="304800"/>
            </a:xfrm>
          </p:grpSpPr>
          <p:sp>
            <p:nvSpPr>
              <p:cNvPr id="33" name="Rectangle 2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532256" y="5363763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4" name="Text Box 30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837056" y="5363857"/>
                <a:ext cx="1471919" cy="30175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 anchorCtr="0">
                <a:normAutofit/>
              </a:bodyPr>
              <a:lstStyle/>
              <a:p>
                <a:pPr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Allocated word</a:t>
                </a:r>
              </a:p>
            </p:txBody>
          </p:sp>
        </p:grpSp>
        <p:sp>
          <p:nvSpPr>
            <p:cNvPr id="30" name="AutoShape 17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 rot="16200000">
              <a:off x="1827796" y="3903280"/>
              <a:ext cx="182880" cy="1188720"/>
            </a:xfrm>
            <a:prstGeom prst="leftBrace">
              <a:avLst>
                <a:gd name="adj1" fmla="val 33333"/>
                <a:gd name="adj2" fmla="val 50901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AutoShape 17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 rot="16200000">
              <a:off x="4716780" y="4061262"/>
              <a:ext cx="182880" cy="868680"/>
            </a:xfrm>
            <a:prstGeom prst="leftBrace">
              <a:avLst>
                <a:gd name="adj1" fmla="val 33333"/>
                <a:gd name="adj2" fmla="val 50901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583680" y="457200"/>
            <a:ext cx="2007022" cy="309958"/>
            <a:chOff x="2992437" y="1105948"/>
            <a:chExt cx="2007022" cy="309958"/>
          </a:xfrm>
        </p:grpSpPr>
        <p:sp>
          <p:nvSpPr>
            <p:cNvPr id="45" name="Rectangle 1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992437" y="111110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6" name="TextBox 45"/>
            <p:cNvSpPr txBox="1"/>
            <p:nvPr>
              <p:custDataLst>
                <p:tags r:id="rId2"/>
              </p:custDataLst>
            </p:nvPr>
          </p:nvSpPr>
          <p:spPr>
            <a:xfrm>
              <a:off x="3297237" y="1105948"/>
              <a:ext cx="1702222" cy="301752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= 1 word = 8 bytes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974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Allocation Example</a:t>
            </a:r>
            <a:endParaRPr lang="en-GB" b="0" dirty="0"/>
          </a:p>
        </p:txBody>
      </p:sp>
      <p:sp>
        <p:nvSpPr>
          <p:cNvPr id="99" name="Slide Number Placeholder 9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992437" y="1614488"/>
            <a:ext cx="5181600" cy="304800"/>
            <a:chOff x="2992437" y="1614488"/>
            <a:chExt cx="5181600" cy="304800"/>
          </a:xfrm>
        </p:grpSpPr>
        <p:sp>
          <p:nvSpPr>
            <p:cNvPr id="11266" name="Rectangle 2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29924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67" name="Rectangle 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32972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68" name="Rectangle 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36020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69" name="Rectangle 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39068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0" name="Rectangle 6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42116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1" name="Rectangle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45164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2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48212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3" name="Rectangle 9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5126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4" name="Rectangle 10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54308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5" name="Rectangle 11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57356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6" name="Rectangle 12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60404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7" name="Rectangle 13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63452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8" name="Rectangle 14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6650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9" name="Rectangle 15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69548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0" name="Rectangle 16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72596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1" name="Rectangle 17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75644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2" name="Rectangle 18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78692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283" name="Text Box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618488"/>
            <a:ext cx="2249632" cy="301752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p1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(32)</a:t>
            </a:r>
          </a:p>
        </p:txBody>
      </p:sp>
      <p:grpSp>
        <p:nvGrpSpPr>
          <p:cNvPr id="3" name="Group 96"/>
          <p:cNvGrpSpPr/>
          <p:nvPr>
            <p:custDataLst>
              <p:tags r:id="rId4"/>
            </p:custDataLst>
          </p:nvPr>
        </p:nvGrpSpPr>
        <p:grpSpPr>
          <a:xfrm>
            <a:off x="2992437" y="2501901"/>
            <a:ext cx="5181600" cy="304800"/>
            <a:chOff x="3006724" y="2501901"/>
            <a:chExt cx="5181600" cy="304800"/>
          </a:xfrm>
        </p:grpSpPr>
        <p:sp>
          <p:nvSpPr>
            <p:cNvPr id="11284" name="Rectangle 2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0067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5" name="Rectangle 21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3115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6" name="Rectangle 22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36163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7" name="Rectangle 23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39211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8" name="Rectangle 24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2259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9" name="Rectangle 25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5307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0" name="Rectangle 26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8355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1" name="Rectangle 27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1403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2" name="Rectangle 28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54451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3" name="Rectangle 29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57499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4" name="Rectangle 30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60547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5" name="Rectangle 31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63595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6" name="Rectangle 32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66643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7" name="Rectangle 33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69691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8" name="Rectangle 34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72739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9" name="Rectangle 3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75787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0" name="Rectangle 3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78835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01" name="Text Box 3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2505456"/>
            <a:ext cx="2249632" cy="301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p2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(40)</a:t>
            </a:r>
          </a:p>
        </p:txBody>
      </p:sp>
      <p:grpSp>
        <p:nvGrpSpPr>
          <p:cNvPr id="4" name="Group 95"/>
          <p:cNvGrpSpPr/>
          <p:nvPr>
            <p:custDataLst>
              <p:tags r:id="rId6"/>
            </p:custDataLst>
          </p:nvPr>
        </p:nvGrpSpPr>
        <p:grpSpPr>
          <a:xfrm>
            <a:off x="2992437" y="3389313"/>
            <a:ext cx="5181600" cy="304800"/>
            <a:chOff x="3006724" y="3389313"/>
            <a:chExt cx="5181600" cy="304800"/>
          </a:xfrm>
        </p:grpSpPr>
        <p:sp>
          <p:nvSpPr>
            <p:cNvPr id="11302" name="Rectangle 3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0067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3" name="Rectangle 3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3115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4" name="Rectangle 4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163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5" name="Rectangle 41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9211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6" name="Rectangle 42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2259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7" name="Rectangle 43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5307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8" name="Rectangle 44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8355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9" name="Rectangle 45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51403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0" name="Rectangle 4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54451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1" name="Rectangle 4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57499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2" name="Rectangle 48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60547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3" name="Rectangle 49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63595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4" name="Rectangle 50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66643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5" name="Rectangle 51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69691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6" name="Rectangle 5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72739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7" name="Rectangle 5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578724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8" name="Rectangle 54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883524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19" name="Text Box 5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" y="3392424"/>
            <a:ext cx="2249632" cy="301752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p3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(48)</a:t>
            </a:r>
          </a:p>
        </p:txBody>
      </p:sp>
      <p:grpSp>
        <p:nvGrpSpPr>
          <p:cNvPr id="5" name="Group 93"/>
          <p:cNvGrpSpPr/>
          <p:nvPr>
            <p:custDataLst>
              <p:tags r:id="rId8"/>
            </p:custDataLst>
          </p:nvPr>
        </p:nvGrpSpPr>
        <p:grpSpPr>
          <a:xfrm>
            <a:off x="2992437" y="4276726"/>
            <a:ext cx="5181600" cy="304800"/>
            <a:chOff x="3036887" y="4276726"/>
            <a:chExt cx="5181600" cy="304800"/>
          </a:xfrm>
        </p:grpSpPr>
        <p:sp>
          <p:nvSpPr>
            <p:cNvPr id="11320" name="Rectangle 5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0368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1" name="Rectangle 5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416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2" name="Rectangle 5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6464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3" name="Rectangle 5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9512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4" name="Rectangle 6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2560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5" name="Rectangle 6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5608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6" name="Rectangle 6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8656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7" name="Rectangle 6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1704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8" name="Rectangle 6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4752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9" name="Rectangle 6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7800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0" name="Rectangle 6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0848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1" name="Rectangle 6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3896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2" name="Rectangle 6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6944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3" name="Rectangle 6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9992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4" name="Rectangle 7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3040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5" name="Rectangle 71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6088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6" name="Rectangle 7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79136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37" name="Text Box 7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3400" y="4279392"/>
            <a:ext cx="1284624" cy="301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free(p2)</a:t>
            </a:r>
          </a:p>
        </p:txBody>
      </p:sp>
      <p:grpSp>
        <p:nvGrpSpPr>
          <p:cNvPr id="6" name="Group 94"/>
          <p:cNvGrpSpPr/>
          <p:nvPr>
            <p:custDataLst>
              <p:tags r:id="rId10"/>
            </p:custDataLst>
          </p:nvPr>
        </p:nvGrpSpPr>
        <p:grpSpPr>
          <a:xfrm>
            <a:off x="2992437" y="5164138"/>
            <a:ext cx="5181600" cy="304800"/>
            <a:chOff x="2992437" y="5164138"/>
            <a:chExt cx="5181600" cy="304800"/>
          </a:xfrm>
        </p:grpSpPr>
        <p:sp>
          <p:nvSpPr>
            <p:cNvPr id="11338" name="Rectangle 7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924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9" name="Rectangle 7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972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0" name="Rectangle 7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6020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1" name="Rectangle 7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9068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2" name="Rectangle 7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2116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3" name="Rectangle 7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5164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4" name="Rectangle 8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21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5" name="Rectangle 8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26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6" name="Rectangle 8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4308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7" name="Rectangle 8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735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8" name="Rectangle 8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040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9" name="Rectangle 8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3452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0" name="Rectangle 8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6500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1" name="Rectangle 8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9548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2" name="Rectangle 8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259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3" name="Rectangle 8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5644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4" name="Rectangle 9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869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55" name="Text Box 9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3399" y="5166360"/>
            <a:ext cx="2249424" cy="301752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p4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(16)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583680" y="457200"/>
            <a:ext cx="1584960" cy="309958"/>
            <a:chOff x="2992437" y="1105948"/>
            <a:chExt cx="1584960" cy="309958"/>
          </a:xfrm>
        </p:grpSpPr>
        <p:sp>
          <p:nvSpPr>
            <p:cNvPr id="102" name="Rectangle 1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92437" y="111110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TextBox 6"/>
            <p:cNvSpPr txBox="1"/>
            <p:nvPr>
              <p:custDataLst>
                <p:tags r:id="rId13"/>
              </p:custDataLst>
            </p:nvPr>
          </p:nvSpPr>
          <p:spPr>
            <a:xfrm>
              <a:off x="3297237" y="1105948"/>
              <a:ext cx="1280160" cy="301752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= 8-byte word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569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  <a:ln/>
        </p:spPr>
        <p:txBody>
          <a:bodyPr/>
          <a:lstStyle/>
          <a:p>
            <a:pPr>
              <a:tabLst>
                <a:tab pos="9144000" algn="l"/>
                <a:tab pos="10058400" algn="l"/>
              </a:tabLst>
            </a:pPr>
            <a:r>
              <a:rPr lang="en-US" dirty="0"/>
              <a:t>Implementation Interface</a:t>
            </a:r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4" y="1362075"/>
            <a:ext cx="8412480" cy="4972050"/>
          </a:xfrm>
          <a:ln/>
        </p:spPr>
        <p:txBody>
          <a:bodyPr/>
          <a:lstStyle/>
          <a:p>
            <a:pPr marL="346075" indent="-346075">
              <a:lnSpc>
                <a:spcPct val="83000"/>
              </a:lnSpc>
              <a:tabLst>
                <a:tab pos="8978900" algn="l"/>
                <a:tab pos="9893300" algn="l"/>
              </a:tabLst>
            </a:pPr>
            <a:r>
              <a:rPr lang="en-GB" b="1" dirty="0"/>
              <a:t>Applications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Can issue arbitrary sequence of </a:t>
            </a:r>
            <a:r>
              <a:rPr lang="en-GB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free</a:t>
            </a:r>
            <a:r>
              <a:rPr lang="en-GB" dirty="0"/>
              <a:t> requests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never access memory not currently allocated 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never free memory not currently allocated</a:t>
            </a:r>
          </a:p>
          <a:p>
            <a:pPr lvl="2">
              <a:tabLst>
                <a:tab pos="8978900" algn="l"/>
                <a:tab pos="9893300" algn="l"/>
              </a:tabLst>
            </a:pPr>
            <a:r>
              <a:rPr lang="en-GB" dirty="0"/>
              <a:t>Also must only use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GB" dirty="0"/>
              <a:t> with previously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dirty="0" err="1"/>
              <a:t>’ed</a:t>
            </a:r>
            <a:r>
              <a:rPr lang="en-GB" dirty="0"/>
              <a:t> blocks</a:t>
            </a:r>
          </a:p>
          <a:p>
            <a:pPr lvl="2">
              <a:tabLst>
                <a:tab pos="8978900" algn="l"/>
                <a:tab pos="9893300" algn="l"/>
              </a:tabLst>
            </a:pPr>
            <a:endParaRPr lang="en-GB" dirty="0"/>
          </a:p>
          <a:p>
            <a:pPr marL="346075" indent="-346075">
              <a:lnSpc>
                <a:spcPct val="83000"/>
              </a:lnSpc>
              <a:tabLst>
                <a:tab pos="8978900" algn="l"/>
                <a:tab pos="9893300" algn="l"/>
              </a:tabLst>
            </a:pPr>
            <a:r>
              <a:rPr lang="en-GB" b="1" dirty="0"/>
              <a:t>Allocators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Can’t control number or size of allocated blocks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respond immediately to </a:t>
            </a:r>
            <a:r>
              <a:rPr lang="en-GB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malloc</a:t>
            </a:r>
            <a:endParaRPr lang="en-GB" sz="2000" dirty="0"/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allocate blocks from free memory</a:t>
            </a:r>
            <a:endParaRPr lang="en-GB" sz="2000" dirty="0"/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align blocks so they satisfy all alignment requirements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Can’t move the allocated blocks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81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Performance Goals</a:t>
            </a:r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b="1" dirty="0"/>
                  <a:t>Goals:</a:t>
                </a:r>
                <a:r>
                  <a:rPr lang="en-GB" dirty="0"/>
                  <a:t>  Given some sequence of </a:t>
                </a:r>
                <a:r>
                  <a:rPr lang="en-GB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</a:t>
                </a:r>
                <a:r>
                  <a:rPr lang="en-GB" dirty="0"/>
                  <a:t> and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free</a:t>
                </a:r>
                <a:r>
                  <a:rPr lang="en-GB" dirty="0"/>
                  <a:t> requests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/>
                  <a:t>, maximize </a:t>
                </a:r>
                <a:r>
                  <a:rPr lang="en-GB" dirty="0">
                    <a:solidFill>
                      <a:srgbClr val="FF0000"/>
                    </a:solidFill>
                  </a:rPr>
                  <a:t>throughput</a:t>
                </a:r>
                <a:r>
                  <a:rPr lang="en-GB" dirty="0"/>
                  <a:t> and </a:t>
                </a:r>
                <a:r>
                  <a:rPr lang="en-GB" dirty="0">
                    <a:solidFill>
                      <a:srgbClr val="FF0000"/>
                    </a:solidFill>
                  </a:rPr>
                  <a:t>peak memory utilization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These goals are often conflicting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 marL="346075" indent="-346075">
                  <a:buSzPct val="100000"/>
                  <a:buFont typeface="+mj-lt"/>
                  <a:buAutoNum type="arabicParenR"/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b="1" dirty="0"/>
                  <a:t>Throughput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Number of completed requests per unit time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u="sng" dirty="0"/>
                  <a:t>Example</a:t>
                </a:r>
                <a:r>
                  <a:rPr lang="en-GB" dirty="0"/>
                  <a:t>:</a:t>
                </a:r>
              </a:p>
              <a:p>
                <a:pPr lvl="2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If 5,000  </a:t>
                </a:r>
                <a:r>
                  <a:rPr lang="en-GB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</a:t>
                </a:r>
                <a:r>
                  <a:rPr lang="en-GB" dirty="0"/>
                  <a:t> calls and 5,000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free</a:t>
                </a:r>
                <a:r>
                  <a:rPr lang="en-GB" b="1" dirty="0"/>
                  <a:t> </a:t>
                </a:r>
                <a:r>
                  <a:rPr lang="en-GB" dirty="0"/>
                  <a:t>calls completed in 10 seconds, then throughput is 1,000 operations/second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blipFill rotWithShape="0">
                <a:blip r:embed="rId6"/>
                <a:stretch>
                  <a:fillRect l="-1529" t="-1471" r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8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Goals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Definition</a:t>
                </a:r>
                <a:r>
                  <a:rPr lang="en-GB" dirty="0"/>
                  <a:t>:</a:t>
                </a:r>
                <a:r>
                  <a:rPr lang="en-GB" i="1" dirty="0"/>
                  <a:t>  Aggregate payload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lnSpc>
                    <a:spcPct val="88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malloc(p)</a:t>
                </a:r>
                <a:r>
                  <a:rPr lang="en-GB" dirty="0"/>
                  <a:t> results in a block with a </a:t>
                </a:r>
                <a:r>
                  <a:rPr lang="en-GB" i="1" dirty="0">
                    <a:solidFill>
                      <a:srgbClr val="FF0000"/>
                    </a:solidFill>
                  </a:rPr>
                  <a:t>payload</a:t>
                </a:r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/>
                  <a:t>of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GB" dirty="0"/>
                  <a:t> bytes</a:t>
                </a:r>
              </a:p>
              <a:p>
                <a:pPr lvl="1">
                  <a:lnSpc>
                    <a:spcPct val="88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After request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i="1" baseline="-25000" dirty="0"/>
                  <a:t> </a:t>
                </a:r>
                <a:r>
                  <a:rPr lang="en-GB" dirty="0"/>
                  <a:t>has completed, the </a:t>
                </a:r>
                <a:r>
                  <a:rPr lang="en-GB" i="1" dirty="0">
                    <a:solidFill>
                      <a:srgbClr val="FF0000"/>
                    </a:solidFill>
                  </a:rPr>
                  <a:t>aggregate payload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i="1" baseline="-25000" dirty="0"/>
                  <a:t>  </a:t>
                </a:r>
                <a:r>
                  <a:rPr lang="en-GB" dirty="0"/>
                  <a:t>is the sum of currently allocated payloads</a:t>
                </a:r>
              </a:p>
              <a:p>
                <a:r>
                  <a:rPr lang="en-GB" u="sng" dirty="0"/>
                  <a:t>Definition</a:t>
                </a:r>
                <a:r>
                  <a:rPr lang="en-GB" dirty="0"/>
                  <a:t>:</a:t>
                </a:r>
                <a:r>
                  <a:rPr lang="en-GB" i="1" dirty="0"/>
                  <a:t>  Current heap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lnSpc>
                    <a:spcPct val="88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is monotonically non-decreasing</a:t>
                </a:r>
              </a:p>
              <a:p>
                <a:pPr lvl="2">
                  <a:lnSpc>
                    <a:spcPct val="94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Allocator can increase size of heap using </a:t>
                </a:r>
                <a:r>
                  <a:rPr lang="en-GB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sbrk</a:t>
                </a:r>
                <a:endParaRPr lang="en-GB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>
                  <a:lnSpc>
                    <a:spcPct val="94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346075" indent="-346075">
                  <a:buSzPct val="100000"/>
                  <a:buFont typeface="+mj-lt"/>
                  <a:buAutoNum type="arabicParenR" startAt="2"/>
                </a:pPr>
                <a:r>
                  <a:rPr lang="en-US" b="1" dirty="0"/>
                  <a:t>Peak Memory Utilization</a:t>
                </a:r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after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+1 requests</a:t>
                </a:r>
                <a:endParaRPr lang="en-GB" baseline="-25000" dirty="0"/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Goal: maximize utilization for a sequence of requests</a:t>
                </a:r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>
                    <a:solidFill>
                      <a:srgbClr val="C00000"/>
                    </a:solidFill>
                  </a:rPr>
                  <a:t>Why is this hard?  And what happens to throughput?</a:t>
                </a:r>
                <a:endParaRPr lang="en-GB" baseline="-25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29" t="-1103" b="-4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Poor memory utilization is caused by </a:t>
            </a:r>
            <a:r>
              <a:rPr lang="en-GB" i="1" dirty="0">
                <a:solidFill>
                  <a:srgbClr val="FF0000"/>
                </a:solidFill>
              </a:rPr>
              <a:t>fragmentation</a:t>
            </a:r>
            <a:endParaRPr lang="en-GB" dirty="0">
              <a:solidFill>
                <a:srgbClr val="000000"/>
              </a:solidFill>
            </a:endParaRPr>
          </a:p>
          <a:p>
            <a:pPr lvl="1"/>
            <a:r>
              <a:rPr lang="en-GB" dirty="0">
                <a:solidFill>
                  <a:srgbClr val="000000"/>
                </a:solidFill>
              </a:rPr>
              <a:t>Sections of memory are not used to store anything useful, but cannot satisfy allocation requests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Two types:  </a:t>
            </a:r>
            <a:r>
              <a:rPr lang="en-GB" i="1" dirty="0">
                <a:solidFill>
                  <a:srgbClr val="000000"/>
                </a:solidFill>
              </a:rPr>
              <a:t>internal</a:t>
            </a:r>
            <a:r>
              <a:rPr lang="en-GB" dirty="0">
                <a:solidFill>
                  <a:srgbClr val="000000"/>
                </a:solidFill>
              </a:rPr>
              <a:t> and </a:t>
            </a:r>
            <a:r>
              <a:rPr lang="en-GB" i="1" dirty="0">
                <a:solidFill>
                  <a:srgbClr val="000000"/>
                </a:solidFill>
              </a:rPr>
              <a:t>external</a:t>
            </a:r>
            <a:endParaRPr lang="en-GB" dirty="0">
              <a:solidFill>
                <a:srgbClr val="000000"/>
              </a:solidFill>
            </a:endParaRPr>
          </a:p>
          <a:p>
            <a:pPr lvl="2"/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Recall:</a:t>
            </a:r>
            <a:r>
              <a:rPr lang="en-GB" dirty="0"/>
              <a:t>  Fragmentation in </a:t>
            </a:r>
            <a:r>
              <a:rPr lang="en-GB" dirty="0" err="1"/>
              <a:t>structs</a:t>
            </a:r>
            <a:endParaRPr lang="en-GB" dirty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Internal fragmentation was wasted space </a:t>
            </a:r>
            <a:r>
              <a:rPr lang="en-GB" i="1" dirty="0">
                <a:solidFill>
                  <a:srgbClr val="C00000"/>
                </a:solidFill>
              </a:rPr>
              <a:t>inside</a:t>
            </a:r>
            <a:r>
              <a:rPr lang="en-GB" dirty="0"/>
              <a:t> of the </a:t>
            </a:r>
            <a:r>
              <a:rPr lang="en-GB" dirty="0" err="1"/>
              <a:t>struct</a:t>
            </a:r>
            <a:r>
              <a:rPr lang="en-GB" dirty="0"/>
              <a:t> (between fields) due to alignment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External fragmentation was wasted space </a:t>
            </a:r>
            <a:r>
              <a:rPr lang="en-GB" i="1" dirty="0">
                <a:solidFill>
                  <a:srgbClr val="C00000"/>
                </a:solidFill>
              </a:rPr>
              <a:t>between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/>
              <a:t>struct</a:t>
            </a:r>
            <a:r>
              <a:rPr lang="en-GB" dirty="0"/>
              <a:t> instances (</a:t>
            </a:r>
            <a:r>
              <a:rPr lang="en-GB" i="1" dirty="0"/>
              <a:t>e.g.</a:t>
            </a:r>
            <a:r>
              <a:rPr lang="en-GB" dirty="0"/>
              <a:t> in an array) due to alignment</a:t>
            </a:r>
          </a:p>
          <a:p>
            <a:pPr lvl="2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Now referring to wasted space in the heap </a:t>
            </a:r>
            <a:r>
              <a:rPr lang="en-GB" i="1" dirty="0">
                <a:solidFill>
                  <a:srgbClr val="C00000"/>
                </a:solidFill>
              </a:rPr>
              <a:t>inside</a:t>
            </a:r>
            <a:r>
              <a:rPr lang="en-GB" dirty="0"/>
              <a:t> or </a:t>
            </a:r>
            <a:r>
              <a:rPr lang="en-GB" i="1" dirty="0">
                <a:solidFill>
                  <a:srgbClr val="C00000"/>
                </a:solidFill>
              </a:rPr>
              <a:t>between</a:t>
            </a:r>
            <a:r>
              <a:rPr lang="en-GB" dirty="0"/>
              <a:t> allocated blocks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2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given block, </a:t>
            </a:r>
            <a:r>
              <a:rPr lang="en-US" i="1" dirty="0">
                <a:solidFill>
                  <a:srgbClr val="FF0000"/>
                </a:solidFill>
              </a:rPr>
              <a:t>internal fragmentation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occurs if payload is smaller than the block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Causes: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Padding for alignment purposes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Overhead of maintaining heap data structures (inside block, outside payload)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Explicit policy decisions (</a:t>
            </a:r>
            <a:r>
              <a:rPr lang="en-GB" i="1" dirty="0"/>
              <a:t>e.g.</a:t>
            </a:r>
            <a:r>
              <a:rPr lang="en-GB" dirty="0"/>
              <a:t> return a big block to satisfy a small request)</a:t>
            </a:r>
            <a:endParaRPr lang="en-GB" dirty="0">
              <a:solidFill>
                <a:srgbClr val="C00000"/>
              </a:solidFill>
            </a:endParaRPr>
          </a:p>
          <a:p>
            <a:r>
              <a:rPr lang="en-US" dirty="0"/>
              <a:t>Easy to measure because only depends on past requests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18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63591" y="2267712"/>
            <a:ext cx="7779139" cy="1068042"/>
            <a:chOff x="663591" y="2286000"/>
            <a:chExt cx="7779139" cy="1068042"/>
          </a:xfrm>
        </p:grpSpPr>
        <p:sp>
          <p:nvSpPr>
            <p:cNvPr id="5" name="Rectangle 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094846" y="2926080"/>
              <a:ext cx="2819400" cy="36576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payload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914246" y="2926080"/>
              <a:ext cx="7620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332846" y="2926080"/>
              <a:ext cx="7620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040189" y="2860700"/>
              <a:ext cx="1402541" cy="4933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 anchorCtr="0">
              <a:spAutoFit/>
            </a:bodyPr>
            <a:lstStyle/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Internal </a:t>
              </a:r>
            </a:p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fragmentation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6261320" y="3108960"/>
              <a:ext cx="765175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0" name="AutoShape 8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rot="16200000">
              <a:off x="4367386" y="576072"/>
              <a:ext cx="274320" cy="4343400"/>
            </a:xfrm>
            <a:prstGeom prst="rightBrace">
              <a:avLst>
                <a:gd name="adj1" fmla="val 118750"/>
                <a:gd name="adj2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86040" y="2286000"/>
              <a:ext cx="637011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block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63591" y="2860701"/>
              <a:ext cx="1402540" cy="4933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 anchorCtr="0">
              <a:spAutoFit/>
            </a:bodyPr>
            <a:lstStyle/>
            <a:p>
              <a:pPr algn="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Internal </a:t>
              </a:r>
            </a:p>
            <a:p>
              <a:pPr algn="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fragmentation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2059937" y="3107372"/>
              <a:ext cx="685800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57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External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/>
              <a:t>For the heap, </a:t>
            </a:r>
            <a:r>
              <a:rPr lang="en-GB" sz="2400" i="1" dirty="0">
                <a:solidFill>
                  <a:srgbClr val="FF0000"/>
                </a:solidFill>
              </a:rPr>
              <a:t>external fragmentation</a:t>
            </a:r>
            <a:r>
              <a:rPr lang="en-GB" sz="2400" i="1" dirty="0"/>
              <a:t> </a:t>
            </a:r>
            <a:r>
              <a:rPr lang="en-GB" sz="2400" dirty="0"/>
              <a:t>occurs when allocation/free pattern leaves “holes” between blocks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/>
              <a:t>That is, the aggregate payload is non-continuous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/>
              <a:t>Can cause situations where there is enough aggregate heap memory to satisfy request, but no single free block is large enough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/>
              <a:t>Don’t know what future requests will be</a:t>
            </a:r>
            <a:endParaRPr lang="en-GB" sz="2400" dirty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/>
              <a:t>Difficult to impossible to </a:t>
            </a:r>
            <a:r>
              <a:rPr lang="en-US" sz="2000" dirty="0"/>
              <a:t>know if past placements will become problematic</a:t>
            </a:r>
            <a:endParaRPr lang="en-GB" sz="2000" dirty="0"/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838200" y="3291840"/>
            <a:ext cx="7640637" cy="1676400"/>
            <a:chOff x="838200" y="3291840"/>
            <a:chExt cx="7640637" cy="1676400"/>
          </a:xfrm>
        </p:grpSpPr>
        <p:grpSp>
          <p:nvGrpSpPr>
            <p:cNvPr id="4" name="Group 3"/>
            <p:cNvGrpSpPr/>
            <p:nvPr>
              <p:custDataLst>
                <p:tags r:id="rId9"/>
              </p:custDataLst>
            </p:nvPr>
          </p:nvGrpSpPr>
          <p:grpSpPr>
            <a:xfrm>
              <a:off x="3297237" y="3291840"/>
              <a:ext cx="5181600" cy="304800"/>
              <a:chOff x="3006724" y="1614488"/>
              <a:chExt cx="5181600" cy="304800"/>
            </a:xfrm>
          </p:grpSpPr>
          <p:sp>
            <p:nvSpPr>
              <p:cNvPr id="5" name="Rectangle 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" name="Rectangle 4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" name="Rectangle 5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" name="Rectangle 6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" name="Rectangle 12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9" name="Rectangle 16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22" name="Text Box 1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38200" y="3291840"/>
              <a:ext cx="2249632" cy="301752"/>
            </a:xfrm>
            <a:prstGeom prst="rect">
              <a:avLst/>
            </a:prstGeom>
            <a:solidFill>
              <a:srgbClr val="F6F5B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p1 = </a:t>
              </a:r>
              <a:r>
                <a:rPr lang="en-GB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(32)</a:t>
              </a:r>
            </a:p>
          </p:txBody>
        </p:sp>
        <p:grpSp>
          <p:nvGrpSpPr>
            <p:cNvPr id="23" name="Group 22"/>
            <p:cNvGrpSpPr/>
            <p:nvPr>
              <p:custDataLst>
                <p:tags r:id="rId11"/>
              </p:custDataLst>
            </p:nvPr>
          </p:nvGrpSpPr>
          <p:grpSpPr>
            <a:xfrm>
              <a:off x="3297237" y="3749040"/>
              <a:ext cx="5181600" cy="304800"/>
              <a:chOff x="3006724" y="2501901"/>
              <a:chExt cx="5181600" cy="304800"/>
            </a:xfrm>
          </p:grpSpPr>
          <p:sp>
            <p:nvSpPr>
              <p:cNvPr id="24" name="Rectangle 20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0067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3115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6163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9211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2259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5307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8355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51403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54451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57499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60547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63595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66643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69691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72739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75787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78835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41" name="Text Box 3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38200" y="3749040"/>
              <a:ext cx="2249632" cy="3017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p2 = </a:t>
              </a:r>
              <a:r>
                <a:rPr lang="en-GB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(40)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13"/>
              </p:custDataLst>
            </p:nvPr>
          </p:nvGrpSpPr>
          <p:grpSpPr>
            <a:xfrm>
              <a:off x="3297237" y="4206240"/>
              <a:ext cx="5181600" cy="304800"/>
              <a:chOff x="3006724" y="3389313"/>
              <a:chExt cx="5181600" cy="304800"/>
            </a:xfrm>
          </p:grpSpPr>
          <p:sp>
            <p:nvSpPr>
              <p:cNvPr id="43" name="Rectangle 38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0067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4" name="Rectangle 3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3115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5" name="Rectangle 40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6163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6" name="Rectangle 41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9211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7" name="Rectangle 42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2259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8" name="Rectangle 43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5307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9" name="Rectangle 4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8355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0" name="Rectangle 45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1403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1" name="Rectangle 46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54451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2" name="Rectangle 4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57499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3" name="Rectangle 48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60547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4" name="Rectangle 49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63595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5" name="Rectangle 50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66643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6" name="Rectangle 51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69691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7" name="Rectangle 52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72739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8" name="Rectangle 53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7578724" y="3389313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9" name="Rectangle 5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7883524" y="3389313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60" name="Text Box 5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38200" y="4206240"/>
              <a:ext cx="2249632" cy="301752"/>
            </a:xfrm>
            <a:prstGeom prst="rect">
              <a:avLst/>
            </a:prstGeom>
            <a:solidFill>
              <a:srgbClr val="F1C7C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p3 = </a:t>
              </a:r>
              <a:r>
                <a:rPr lang="en-GB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(48)</a:t>
              </a:r>
            </a:p>
          </p:txBody>
        </p:sp>
        <p:grpSp>
          <p:nvGrpSpPr>
            <p:cNvPr id="61" name="Group 60"/>
            <p:cNvGrpSpPr/>
            <p:nvPr>
              <p:custDataLst>
                <p:tags r:id="rId15"/>
              </p:custDataLst>
            </p:nvPr>
          </p:nvGrpSpPr>
          <p:grpSpPr>
            <a:xfrm>
              <a:off x="3297237" y="4663440"/>
              <a:ext cx="5181600" cy="304800"/>
              <a:chOff x="3036887" y="4276726"/>
              <a:chExt cx="5181600" cy="304800"/>
            </a:xfrm>
          </p:grpSpPr>
          <p:sp>
            <p:nvSpPr>
              <p:cNvPr id="62" name="Rectangle 56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0368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3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416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4" name="Rectangle 58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6464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5" name="Rectangle 59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9512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6" name="Rectangle 6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2560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7" name="Rectangle 61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608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8" name="Rectangle 62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8656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9" name="Rectangle 63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1704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0" name="Rectangle 6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4752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1" name="Rectangle 65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7800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2" name="Rectangle 66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0848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3" name="Rectangle 6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3896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4" name="Rectangle 6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6944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5" name="Rectangle 6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69992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6" name="Rectangle 7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73040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7" name="Rectangle 7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76088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8" name="Rectangle 7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79136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79" name="Text Box 7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38200" y="4663440"/>
              <a:ext cx="1284624" cy="3017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free(p2)</a:t>
              </a:r>
            </a:p>
          </p:txBody>
        </p:sp>
      </p:grpSp>
      <p:sp>
        <p:nvSpPr>
          <p:cNvPr id="80" name="Text Box 9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5120640"/>
            <a:ext cx="2249632" cy="301752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p4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(48)</a:t>
            </a:r>
          </a:p>
        </p:txBody>
      </p:sp>
      <p:sp>
        <p:nvSpPr>
          <p:cNvPr id="81" name="TextBox 80"/>
          <p:cNvSpPr txBox="1"/>
          <p:nvPr>
            <p:custDataLst>
              <p:tags r:id="rId5"/>
            </p:custDataLst>
          </p:nvPr>
        </p:nvSpPr>
        <p:spPr>
          <a:xfrm>
            <a:off x="3297237" y="5120640"/>
            <a:ext cx="3942105" cy="301752"/>
          </a:xfrm>
          <a:prstGeom prst="rect">
            <a:avLst/>
          </a:prstGeom>
          <a:noFill/>
        </p:spPr>
        <p:txBody>
          <a:bodyPr wrap="none" tIns="0" bIns="0" rtlCol="0" anchor="ctr" anchorCtr="0"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 no! (What would happen now?)</a:t>
            </a:r>
          </a:p>
        </p:txBody>
      </p:sp>
      <p:grpSp>
        <p:nvGrpSpPr>
          <p:cNvPr id="82" name="Group 81"/>
          <p:cNvGrpSpPr/>
          <p:nvPr>
            <p:custDataLst>
              <p:tags r:id="rId6"/>
            </p:custDataLst>
          </p:nvPr>
        </p:nvGrpSpPr>
        <p:grpSpPr>
          <a:xfrm>
            <a:off x="6583680" y="457200"/>
            <a:ext cx="1652733" cy="307778"/>
            <a:chOff x="5599351" y="1073925"/>
            <a:chExt cx="1652733" cy="307778"/>
          </a:xfrm>
        </p:grpSpPr>
        <p:sp>
          <p:nvSpPr>
            <p:cNvPr id="86" name="Rectangle 1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599351" y="107690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7" name="TextBox 86"/>
            <p:cNvSpPr txBox="1"/>
            <p:nvPr>
              <p:custDataLst>
                <p:tags r:id="rId8"/>
              </p:custDataLst>
            </p:nvPr>
          </p:nvSpPr>
          <p:spPr>
            <a:xfrm>
              <a:off x="5904151" y="1073925"/>
              <a:ext cx="1347933" cy="301752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= 8-byte word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102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0642" cy="4972050"/>
          </a:xfrm>
        </p:spPr>
        <p:txBody>
          <a:bodyPr/>
          <a:lstStyle/>
          <a:p>
            <a:r>
              <a:rPr lang="en-US" dirty="0" smtClean="0"/>
              <a:t>Section on 3/05 – Lab 5! Bringing laptop may be useful</a:t>
            </a:r>
          </a:p>
          <a:p>
            <a:r>
              <a:rPr lang="en-US" dirty="0" smtClean="0"/>
              <a:t>hw20 </a:t>
            </a:r>
            <a:r>
              <a:rPr lang="en-US" dirty="0"/>
              <a:t>due Friday (3/06)</a:t>
            </a:r>
          </a:p>
          <a:p>
            <a:r>
              <a:rPr lang="en-US" dirty="0" smtClean="0"/>
              <a:t>hw21 </a:t>
            </a:r>
            <a:r>
              <a:rPr lang="en-US" dirty="0"/>
              <a:t>due Monday </a:t>
            </a:r>
            <a:r>
              <a:rPr lang="en-US" dirty="0" smtClean="0"/>
              <a:t>(3/09)</a:t>
            </a:r>
          </a:p>
          <a:p>
            <a:r>
              <a:rPr lang="en-US" dirty="0" smtClean="0"/>
              <a:t>hw22 </a:t>
            </a:r>
            <a:r>
              <a:rPr lang="en-US" dirty="0"/>
              <a:t>due </a:t>
            </a:r>
            <a:r>
              <a:rPr lang="en-US" dirty="0" smtClean="0"/>
              <a:t>Wednesday </a:t>
            </a:r>
            <a:r>
              <a:rPr lang="en-US" dirty="0"/>
              <a:t>(</a:t>
            </a:r>
            <a:r>
              <a:rPr lang="en-US" dirty="0" smtClean="0"/>
              <a:t>3/11) – Do EARLY, will help with Lab 5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Lab </a:t>
            </a:r>
            <a:r>
              <a:rPr lang="en-US" dirty="0"/>
              <a:t>5 (on Mem </a:t>
            </a:r>
            <a:r>
              <a:rPr lang="en-US" dirty="0" err="1"/>
              <a:t>Alloc</a:t>
            </a:r>
            <a:r>
              <a:rPr lang="en-US" dirty="0"/>
              <a:t>) </a:t>
            </a:r>
            <a:r>
              <a:rPr lang="en-US" dirty="0" smtClean="0"/>
              <a:t>due </a:t>
            </a:r>
            <a:r>
              <a:rPr lang="en-US" dirty="0"/>
              <a:t>the last day of </a:t>
            </a:r>
            <a:r>
              <a:rPr lang="en-US" dirty="0" smtClean="0"/>
              <a:t>class (3/13)</a:t>
            </a:r>
            <a:endParaRPr lang="en-US" dirty="0"/>
          </a:p>
          <a:p>
            <a:pPr lvl="1"/>
            <a:r>
              <a:rPr lang="en-US" dirty="0"/>
              <a:t>The most significant amount of C programming you will do in this class – combines lots of topics from this class: pointers, bit manipulation, structs, examining memory</a:t>
            </a:r>
          </a:p>
          <a:p>
            <a:pPr lvl="1"/>
            <a:r>
              <a:rPr lang="en-US" dirty="0"/>
              <a:t>Understanding the concepts </a:t>
            </a:r>
            <a:r>
              <a:rPr lang="en-US" i="1" dirty="0"/>
              <a:t>first</a:t>
            </a:r>
            <a:r>
              <a:rPr lang="en-US" dirty="0"/>
              <a:t> and efficient</a:t>
            </a:r>
            <a:r>
              <a:rPr lang="en-US" i="1" dirty="0"/>
              <a:t> debugging </a:t>
            </a:r>
            <a:r>
              <a:rPr lang="en-US" dirty="0"/>
              <a:t>will save you lots of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Can be submitted at most ONE day late. (Sun 3/15)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17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statements is FALSE?</a:t>
            </a:r>
          </a:p>
          <a:p>
            <a:pPr lvl="1"/>
            <a:r>
              <a:rPr lang="en-US" dirty="0"/>
              <a:t>Vote at </a:t>
            </a:r>
            <a:r>
              <a:rPr lang="en-US" dirty="0" smtClean="0">
                <a:hlinkClick r:id="rId3"/>
              </a:rPr>
              <a:t>http://pollev.com/rea</a:t>
            </a:r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Temporary arrays should </a:t>
            </a:r>
            <a:r>
              <a:rPr lang="en-US" b="1" i="1" dirty="0">
                <a:solidFill>
                  <a:srgbClr val="FF9900"/>
                </a:solidFill>
              </a:rPr>
              <a:t>not</a:t>
            </a:r>
            <a:r>
              <a:rPr lang="en-US" b="1" dirty="0">
                <a:solidFill>
                  <a:srgbClr val="FF9900"/>
                </a:solidFill>
              </a:rPr>
              <a:t> be allocated on the Heap</a:t>
            </a:r>
            <a:endParaRPr lang="en-US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b="1" dirty="0">
                <a:solidFill>
                  <a:srgbClr val="00B050"/>
                </a:solidFill>
              </a:rPr>
              <a:t> returns an address of a block that is filled with garbage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Peak memory utilization is a measure of both internal and external fragmentation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An allocation failure will cause your program to stop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47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Implementation Issues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know how much memory to free given just a pointer?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keep track of the free blocks?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pick a block to use for allocation (when many might fit)?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What do we do with the extra space when allocating a structure that is smaller than the free block it is placed in?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reinsert </a:t>
            </a:r>
            <a:r>
              <a:rPr lang="en-US" dirty="0"/>
              <a:t>a </a:t>
            </a:r>
            <a:r>
              <a:rPr lang="en-GB" dirty="0"/>
              <a:t>freed block into the heap?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9429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Knowing How Much to 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Standard method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Keep the length of a block in the word preceding the data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This word is often called the </a:t>
            </a:r>
            <a:r>
              <a:rPr lang="en-GB" b="1" i="1" dirty="0">
                <a:solidFill>
                  <a:srgbClr val="FF0000"/>
                </a:solidFill>
              </a:rPr>
              <a:t>header field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/>
              <a:t>or</a:t>
            </a:r>
            <a:r>
              <a:rPr lang="en-GB" i="1" dirty="0"/>
              <a:t> </a:t>
            </a:r>
            <a:r>
              <a:rPr lang="en-GB" b="1" i="1" dirty="0">
                <a:solidFill>
                  <a:srgbClr val="FF0000"/>
                </a:solidFill>
              </a:rPr>
              <a:t>header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Requires an extra word for every allocated block</a:t>
            </a:r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2336" y="5788152"/>
            <a:ext cx="2103120" cy="301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free(p0)</a:t>
            </a:r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5254" y="4572000"/>
            <a:ext cx="2103120" cy="301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p0 =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(32)</a:t>
            </a: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1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6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210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258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30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5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402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450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498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59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64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1690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738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78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0834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882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254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grpSp>
        <p:nvGrpSpPr>
          <p:cNvPr id="59" name="Group 75"/>
          <p:cNvGrpSpPr/>
          <p:nvPr>
            <p:custDataLst>
              <p:tags r:id="rId23"/>
            </p:custDataLst>
          </p:nvPr>
        </p:nvGrpSpPr>
        <p:grpSpPr>
          <a:xfrm>
            <a:off x="2511425" y="5791200"/>
            <a:ext cx="5181600" cy="304800"/>
            <a:chOff x="2511425" y="5791200"/>
            <a:chExt cx="5181600" cy="304800"/>
          </a:xfrm>
        </p:grpSpPr>
        <p:sp>
          <p:nvSpPr>
            <p:cNvPr id="23" name="Rectangle 2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5114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8162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1210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4258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7306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0354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3402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6450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9498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55594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8642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61690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64738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67786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70834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73882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52546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61" name="Group 74"/>
          <p:cNvGrpSpPr/>
          <p:nvPr>
            <p:custDataLst>
              <p:tags r:id="rId24"/>
            </p:custDataLst>
          </p:nvPr>
        </p:nvGrpSpPr>
        <p:grpSpPr>
          <a:xfrm>
            <a:off x="2511425" y="3962400"/>
            <a:ext cx="5172364" cy="1533811"/>
            <a:chOff x="2511425" y="3962400"/>
            <a:chExt cx="5172364" cy="1533811"/>
          </a:xfrm>
        </p:grpSpPr>
        <p:sp>
          <p:nvSpPr>
            <p:cNvPr id="40" name="Text Box 39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349240" y="3962400"/>
              <a:ext cx="428620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p0</a:t>
              </a:r>
            </a:p>
          </p:txBody>
        </p:sp>
        <p:sp>
          <p:nvSpPr>
            <p:cNvPr id="41" name="Rectangle 4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114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8162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1210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258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7306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0354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3402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6450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9498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5594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8642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1690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4738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7786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0834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6" name="Line 55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6778625" y="4394886"/>
              <a:ext cx="1588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8" name="Text Box 57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96518" y="5160412"/>
              <a:ext cx="992301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block </a:t>
              </a: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</a:p>
          </p:txBody>
        </p:sp>
        <p:sp>
          <p:nvSpPr>
            <p:cNvPr id="60" name="Text Box 59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6169025" y="5160411"/>
              <a:ext cx="557758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65" name="Line 64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5568696" y="4267200"/>
              <a:ext cx="1588" cy="3048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254625" y="4572000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66" name="Line 65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5254625" y="4394886"/>
              <a:ext cx="1588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cxnSp>
          <p:nvCxnSpPr>
            <p:cNvPr id="69" name="Straight Arrow Connector 68"/>
            <p:cNvCxnSpPr>
              <a:stCxn id="58" idx="0"/>
              <a:endCxn id="67" idx="2"/>
            </p:cNvCxnSpPr>
            <p:nvPr>
              <p:custDataLst>
                <p:tags r:id="rId53"/>
              </p:custDataLst>
            </p:nvPr>
          </p:nvCxnSpPr>
          <p:spPr bwMode="auto">
            <a:xfrm flipV="1">
              <a:off x="5292669" y="4876800"/>
              <a:ext cx="114356" cy="2836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1" name="Straight Arrow Connector 70"/>
            <p:cNvCxnSpPr>
              <a:stCxn id="60" idx="0"/>
              <a:endCxn id="50" idx="2"/>
            </p:cNvCxnSpPr>
            <p:nvPr>
              <p:custDataLst>
                <p:tags r:id="rId54"/>
              </p:custDataLst>
            </p:nvPr>
          </p:nvCxnSpPr>
          <p:spPr bwMode="auto">
            <a:xfrm flipH="1" flipV="1">
              <a:off x="5711825" y="4876800"/>
              <a:ext cx="736079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stCxn id="60" idx="0"/>
              <a:endCxn id="51" idx="2"/>
            </p:cNvCxnSpPr>
            <p:nvPr>
              <p:custDataLst>
                <p:tags r:id="rId55"/>
              </p:custDataLst>
            </p:nvPr>
          </p:nvCxnSpPr>
          <p:spPr bwMode="auto">
            <a:xfrm flipH="1" flipV="1">
              <a:off x="6016625" y="4876800"/>
              <a:ext cx="431279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7" name="Straight Arrow Connector 76"/>
            <p:cNvCxnSpPr>
              <a:stCxn id="60" idx="0"/>
              <a:endCxn id="52" idx="2"/>
            </p:cNvCxnSpPr>
            <p:nvPr>
              <p:custDataLst>
                <p:tags r:id="rId56"/>
              </p:custDataLst>
            </p:nvPr>
          </p:nvCxnSpPr>
          <p:spPr bwMode="auto">
            <a:xfrm flipH="1" flipV="1">
              <a:off x="6321425" y="4876800"/>
              <a:ext cx="126479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9" name="Straight Arrow Connector 78"/>
            <p:cNvCxnSpPr>
              <a:stCxn id="60" idx="0"/>
              <a:endCxn id="53" idx="2"/>
            </p:cNvCxnSpPr>
            <p:nvPr>
              <p:custDataLst>
                <p:tags r:id="rId57"/>
              </p:custDataLst>
            </p:nvPr>
          </p:nvCxnSpPr>
          <p:spPr bwMode="auto">
            <a:xfrm flipV="1">
              <a:off x="6447904" y="4876800"/>
              <a:ext cx="178321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4" name="Rectangle 73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378989" y="4574308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83680" y="457200"/>
            <a:ext cx="2307400" cy="670560"/>
            <a:chOff x="6583680" y="640080"/>
            <a:chExt cx="2307400" cy="670560"/>
          </a:xfrm>
        </p:grpSpPr>
        <p:grpSp>
          <p:nvGrpSpPr>
            <p:cNvPr id="63" name="Group 62"/>
            <p:cNvGrpSpPr/>
            <p:nvPr>
              <p:custDataLst>
                <p:tags r:id="rId25"/>
              </p:custDataLst>
            </p:nvPr>
          </p:nvGrpSpPr>
          <p:grpSpPr>
            <a:xfrm>
              <a:off x="6583680" y="640080"/>
              <a:ext cx="1934990" cy="307108"/>
              <a:chOff x="6704583" y="677030"/>
              <a:chExt cx="1934990" cy="307108"/>
            </a:xfrm>
          </p:grpSpPr>
          <p:sp>
            <p:nvSpPr>
              <p:cNvPr id="78" name="Rectangl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704583" y="67933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0" name="TextBox 79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7009383" y="677030"/>
                <a:ext cx="163019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8-byte word (free)</a:t>
                </a:r>
              </a:p>
            </p:txBody>
          </p:sp>
        </p:grpSp>
        <p:grpSp>
          <p:nvGrpSpPr>
            <p:cNvPr id="62" name="Group 61"/>
            <p:cNvGrpSpPr/>
            <p:nvPr>
              <p:custDataLst>
                <p:tags r:id="rId26"/>
              </p:custDataLst>
            </p:nvPr>
          </p:nvGrpSpPr>
          <p:grpSpPr>
            <a:xfrm>
              <a:off x="6583680" y="1005840"/>
              <a:ext cx="2307400" cy="304800"/>
              <a:chOff x="6704583" y="1219863"/>
              <a:chExt cx="2307400" cy="304800"/>
            </a:xfrm>
          </p:grpSpPr>
          <p:sp>
            <p:nvSpPr>
              <p:cNvPr id="81" name="Rectangle 80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704583" y="1219863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2" name="TextBox 81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7009383" y="1222911"/>
                <a:ext cx="200260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8-byte word (allocated)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19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>
            <p:custDataLst>
              <p:tags r:id="rId1"/>
            </p:custDataLst>
          </p:nvPr>
        </p:nvSpPr>
        <p:spPr bwMode="auto">
          <a:xfrm>
            <a:off x="393192" y="1362456"/>
            <a:ext cx="8366760" cy="15544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 marL="288925" indent="-288925">
              <a:buSzPct val="100000"/>
              <a:buFont typeface="+mj-lt"/>
              <a:buAutoNum type="arabicParenR"/>
            </a:pPr>
            <a:r>
              <a:rPr lang="en-US" sz="2400" dirty="0"/>
              <a:t> </a:t>
            </a:r>
            <a:r>
              <a:rPr lang="en-US" sz="2400" i="1" dirty="0">
                <a:solidFill>
                  <a:srgbClr val="C00000"/>
                </a:solidFill>
              </a:rPr>
              <a:t>Implicit free list </a:t>
            </a:r>
            <a:r>
              <a:rPr lang="en-US" sz="2400" dirty="0"/>
              <a:t>using length – links </a:t>
            </a:r>
            <a:r>
              <a:rPr lang="en-US" sz="2400" u="sng" dirty="0"/>
              <a:t>all</a:t>
            </a:r>
            <a:r>
              <a:rPr lang="en-US" sz="2400" dirty="0"/>
              <a:t> blocks using math</a:t>
            </a:r>
            <a:endParaRPr lang="en-US" sz="1800" dirty="0"/>
          </a:p>
          <a:p>
            <a:pPr lvl="1"/>
            <a:r>
              <a:rPr lang="en-US" sz="2000" dirty="0"/>
              <a:t>No actual pointers, and must check each block if allocated or free</a:t>
            </a:r>
          </a:p>
          <a:p>
            <a:endParaRPr lang="en-US" sz="2400" dirty="0"/>
          </a:p>
          <a:p>
            <a:endParaRPr lang="en-US" sz="2400" dirty="0"/>
          </a:p>
          <a:p>
            <a:pPr marL="288925" indent="-288925">
              <a:buSzPct val="100000"/>
              <a:buFont typeface="+mj-lt"/>
              <a:buAutoNum type="arabicParenR" startAt="2"/>
            </a:pPr>
            <a:r>
              <a:rPr lang="en-US" sz="2400" dirty="0"/>
              <a:t> </a:t>
            </a:r>
            <a:r>
              <a:rPr lang="en-GB" sz="2400" i="1" dirty="0">
                <a:solidFill>
                  <a:srgbClr val="C00000"/>
                </a:solidFill>
              </a:rPr>
              <a:t>Explicit free list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/>
              <a:t>among </a:t>
            </a:r>
            <a:r>
              <a:rPr lang="en-GB" sz="2400" u="sng" dirty="0"/>
              <a:t>only the free blocks</a:t>
            </a:r>
            <a:r>
              <a:rPr lang="en-GB" sz="2400" dirty="0"/>
              <a:t>, using pointers</a:t>
            </a:r>
            <a:endParaRPr lang="en-GB" sz="18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marL="288925" indent="-288925">
              <a:lnSpc>
                <a:spcPct val="83000"/>
              </a:lnSpc>
              <a:buSzPct val="100000"/>
              <a:buFont typeface="+mj-lt"/>
              <a:buAutoNum type="arabicParenR" startAt="3"/>
            </a:pPr>
            <a:r>
              <a:rPr lang="en-GB" sz="2400" dirty="0"/>
              <a:t> </a:t>
            </a:r>
            <a:r>
              <a:rPr lang="en-GB" sz="2400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</a:pPr>
            <a:r>
              <a:rPr lang="en-GB" sz="2000" dirty="0"/>
              <a:t>Different free lists for different size “classes”</a:t>
            </a:r>
            <a:endParaRPr lang="en-US" sz="2000" dirty="0"/>
          </a:p>
          <a:p>
            <a:pPr lvl="1">
              <a:lnSpc>
                <a:spcPct val="88000"/>
              </a:lnSpc>
            </a:pPr>
            <a:endParaRPr lang="en-US" sz="2000" dirty="0"/>
          </a:p>
          <a:p>
            <a:pPr marL="288925" indent="-288925">
              <a:lnSpc>
                <a:spcPct val="83000"/>
              </a:lnSpc>
              <a:buSzPct val="100000"/>
              <a:buFont typeface="+mj-lt"/>
              <a:buAutoNum type="arabicParenR" startAt="4"/>
            </a:pPr>
            <a:r>
              <a:rPr lang="en-US" sz="2400" dirty="0"/>
              <a:t> </a:t>
            </a:r>
            <a:r>
              <a:rPr lang="en-GB" sz="2400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</a:pPr>
            <a:r>
              <a:rPr lang="en-GB" sz="2000" dirty="0"/>
              <a:t>Can use a balanced binary tree (</a:t>
            </a:r>
            <a:r>
              <a:rPr lang="en-GB" sz="2000" i="1" dirty="0"/>
              <a:t>e.g.</a:t>
            </a:r>
            <a:r>
              <a:rPr lang="en-GB" sz="2000" dirty="0"/>
              <a:t> red-black tree) with pointers within each free block, and the length used as a key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600200" y="2194560"/>
            <a:ext cx="5181600" cy="541638"/>
            <a:chOff x="1600200" y="1972962"/>
            <a:chExt cx="5181600" cy="541638"/>
          </a:xfrm>
        </p:grpSpPr>
        <p:sp>
          <p:nvSpPr>
            <p:cNvPr id="4" name="Rectangle 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4770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21" name="Freeform 39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1752600" y="1972962"/>
              <a:ext cx="15240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Freeform 40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276600" y="19729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Freeform 41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4495800" y="19729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00200" y="3547530"/>
            <a:ext cx="5181600" cy="635000"/>
            <a:chOff x="1600200" y="3547530"/>
            <a:chExt cx="5181600" cy="635000"/>
          </a:xfrm>
        </p:grpSpPr>
        <p:sp>
          <p:nvSpPr>
            <p:cNvPr id="24" name="Rectangle 2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002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9050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2098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146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819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1242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4290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7338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386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6482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9530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2578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5626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867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722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39" name="Rectangle 3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4770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0" name="Rectangle 3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343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41" name="Freeform 38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057400" y="3547530"/>
              <a:ext cx="2438400" cy="482600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12" y="16"/>
                </a:cxn>
                <a:cxn ang="0">
                  <a:pos x="1536" y="208"/>
                </a:cxn>
              </a:cxnLst>
              <a:rect l="0" t="0" r="r" b="b"/>
              <a:pathLst>
                <a:path w="1536" h="304">
                  <a:moveTo>
                    <a:pt x="0" y="304"/>
                  </a:moveTo>
                  <a:cubicBezTo>
                    <a:pt x="328" y="167"/>
                    <a:pt x="656" y="31"/>
                    <a:pt x="912" y="16"/>
                  </a:cubicBezTo>
                  <a:cubicBezTo>
                    <a:pt x="1167" y="0"/>
                    <a:pt x="1351" y="104"/>
                    <a:pt x="1536" y="208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583680" y="457200"/>
            <a:ext cx="2307400" cy="670560"/>
            <a:chOff x="6583680" y="640080"/>
            <a:chExt cx="2307400" cy="670560"/>
          </a:xfrm>
        </p:grpSpPr>
        <p:grpSp>
          <p:nvGrpSpPr>
            <p:cNvPr id="54" name="Group 53"/>
            <p:cNvGrpSpPr/>
            <p:nvPr>
              <p:custDataLst>
                <p:tags r:id="rId5"/>
              </p:custDataLst>
            </p:nvPr>
          </p:nvGrpSpPr>
          <p:grpSpPr>
            <a:xfrm>
              <a:off x="6583680" y="640080"/>
              <a:ext cx="1934990" cy="307108"/>
              <a:chOff x="6704583" y="677030"/>
              <a:chExt cx="1934990" cy="307108"/>
            </a:xfrm>
          </p:grpSpPr>
          <p:sp>
            <p:nvSpPr>
              <p:cNvPr id="58" name="Rectangle 18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704583" y="67933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9" name="TextBox 58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009383" y="677030"/>
                <a:ext cx="163019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8-byte word (free)</a:t>
                </a:r>
              </a:p>
            </p:txBody>
          </p:sp>
        </p:grpSp>
        <p:grpSp>
          <p:nvGrpSpPr>
            <p:cNvPr id="55" name="Group 54"/>
            <p:cNvGrpSpPr/>
            <p:nvPr>
              <p:custDataLst>
                <p:tags r:id="rId6"/>
              </p:custDataLst>
            </p:nvPr>
          </p:nvGrpSpPr>
          <p:grpSpPr>
            <a:xfrm>
              <a:off x="6583680" y="1005840"/>
              <a:ext cx="2307400" cy="304800"/>
              <a:chOff x="6704583" y="1219863"/>
              <a:chExt cx="2307400" cy="304800"/>
            </a:xfrm>
          </p:grpSpPr>
          <p:sp>
            <p:nvSpPr>
              <p:cNvPr id="56" name="Rectangle 55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704583" y="1219863"/>
                <a:ext cx="304800" cy="304800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7" name="TextBox 56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009383" y="1222911"/>
                <a:ext cx="200260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8-byte word (allocated)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697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Free Lists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075"/>
                <a:ext cx="8366125" cy="2468880"/>
              </a:xfrm>
              <a:ln/>
            </p:spPr>
            <p:txBody>
              <a:bodyPr/>
              <a:lstStyle/>
              <a:p>
                <a:pPr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400" dirty="0"/>
                  <a:t>For each block we need:  </a:t>
                </a:r>
                <a:r>
                  <a:rPr lang="en-GB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:r>
                  <a:rPr lang="en-GB" sz="2400" dirty="0"/>
                  <a:t>, </a:t>
                </a:r>
                <a:r>
                  <a:rPr lang="en-GB" sz="2400" b="1" dirty="0"/>
                  <a:t>is-allocated?</a:t>
                </a:r>
                <a:r>
                  <a:rPr lang="en-GB" sz="2400" dirty="0"/>
                  <a:t> 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/>
                  <a:t>Could store using two words, but wasteful</a:t>
                </a:r>
              </a:p>
              <a:p>
                <a:pPr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400" dirty="0"/>
                  <a:t>Standard trick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/>
                  <a:t>If blocks are aligned,</a:t>
                </a:r>
                <a:r>
                  <a:rPr lang="en-US" sz="2000" dirty="0"/>
                  <a:t> some</a:t>
                </a:r>
                <a:r>
                  <a:rPr lang="en-GB" sz="2000" dirty="0"/>
                  <a:t> low-order bits of </a:t>
                </a:r>
                <a:r>
                  <a:rPr lang="en-GB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:r>
                  <a:rPr lang="en-GB" sz="2000" dirty="0"/>
                  <a:t> are always 0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>
                    <a:solidFill>
                      <a:srgbClr val="FF0000"/>
                    </a:solidFill>
                  </a:rPr>
                  <a:t>Use lowest bit as an allocated/free flag </a:t>
                </a:r>
                <a:r>
                  <a:rPr lang="en-GB" sz="2000" dirty="0"/>
                  <a:t>(fine as long as aligning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000" dirty="0"/>
                  <a:t>&gt;1)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/>
                  <a:t>When reading </a:t>
                </a:r>
                <a:r>
                  <a:rPr lang="en-GB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:r>
                  <a:rPr lang="en-GB" sz="2000" dirty="0"/>
                  <a:t>, must remember to mask out this bit!</a:t>
                </a:r>
              </a:p>
            </p:txBody>
          </p:sp>
        </mc:Choice>
        <mc:Fallback xmlns="">
          <p:sp>
            <p:nvSpPr>
              <p:cNvPr id="2048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7"/>
                </p:custDataLst>
              </p:nvPr>
            </p:nvSpPr>
            <p:spPr>
              <a:xfrm>
                <a:off x="396875" y="1362075"/>
                <a:ext cx="8366125" cy="2468880"/>
              </a:xfrm>
              <a:blipFill>
                <a:blip r:embed="rId18"/>
                <a:stretch>
                  <a:fillRect l="-146" t="-2469" b="-24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4206240"/>
            <a:ext cx="1721731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 of </a:t>
            </a:r>
            <a:b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allocated and </a:t>
            </a:r>
            <a:b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blocks:</a:t>
            </a:r>
          </a:p>
        </p:txBody>
      </p:sp>
      <p:sp>
        <p:nvSpPr>
          <p:cNvPr id="20487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31920" y="4297680"/>
            <a:ext cx="2616399" cy="199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 = 1: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 = 0: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size: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block size (in bytes)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payload: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(allocated blocks only)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286000" y="3725014"/>
            <a:ext cx="1645920" cy="2858666"/>
            <a:chOff x="2926080" y="3725014"/>
            <a:chExt cx="1645920" cy="2858666"/>
          </a:xfrm>
        </p:grpSpPr>
        <p:sp>
          <p:nvSpPr>
            <p:cNvPr id="20483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26080" y="4297680"/>
              <a:ext cx="1463040" cy="36576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</a:p>
          </p:txBody>
        </p:sp>
        <p:sp>
          <p:nvSpPr>
            <p:cNvPr id="20484" name="Text Box 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52467" y="3725014"/>
              <a:ext cx="79314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8 bytes</a:t>
              </a:r>
            </a:p>
          </p:txBody>
        </p:sp>
        <p:sp>
          <p:nvSpPr>
            <p:cNvPr id="20486" name="Rectangl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26080" y="4660899"/>
              <a:ext cx="1645920" cy="128016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payload</a:t>
              </a:r>
            </a:p>
          </p:txBody>
        </p:sp>
        <p:sp>
          <p:nvSpPr>
            <p:cNvPr id="20488" name="Rectangle 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89120" y="4297680"/>
              <a:ext cx="182880" cy="36576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46800" rIns="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20489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26080" y="5943600"/>
              <a:ext cx="16459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optional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padding</a:t>
              </a:r>
            </a:p>
          </p:txBody>
        </p:sp>
        <p:sp>
          <p:nvSpPr>
            <p:cNvPr id="11" name="AutoShape 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rot="16200000">
              <a:off x="3657600" y="3330564"/>
              <a:ext cx="182880" cy="1645920"/>
            </a:xfrm>
            <a:prstGeom prst="rightBrace">
              <a:avLst>
                <a:gd name="adj1" fmla="val 118750"/>
                <a:gd name="adj2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3" name="Group 4"/>
          <p:cNvGrpSpPr/>
          <p:nvPr>
            <p:custDataLst>
              <p:tags r:id="rId6"/>
            </p:custDataLst>
          </p:nvPr>
        </p:nvGrpSpPr>
        <p:grpSpPr>
          <a:xfrm>
            <a:off x="6583680" y="471386"/>
            <a:ext cx="2377440" cy="2149506"/>
            <a:chOff x="6583680" y="471386"/>
            <a:chExt cx="2377440" cy="2149506"/>
          </a:xfrm>
        </p:grpSpPr>
        <p:sp>
          <p:nvSpPr>
            <p:cNvPr id="2" name="TextBox 1"/>
            <p:cNvSpPr txBox="1"/>
            <p:nvPr>
              <p:custDataLst>
                <p:tags r:id="rId7"/>
              </p:custDataLst>
            </p:nvPr>
          </p:nvSpPr>
          <p:spPr>
            <a:xfrm>
              <a:off x="6583680" y="471386"/>
              <a:ext cx="2377440" cy="1569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rIns="0" rtlCol="0">
              <a:spAutoFit/>
            </a:bodyPr>
            <a:lstStyle/>
            <a:p>
              <a:r>
                <a:rPr lang="en-US" sz="16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e.g.</a:t>
              </a:r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with 8-byte alignment, possible values for size:</a:t>
              </a:r>
              <a:b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  00001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r>
                <a:rPr lang="en-US" sz="1600" b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8 bytes</a:t>
              </a:r>
            </a:p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  00010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r>
                <a:rPr lang="en-US" sz="1600" b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16 bytes</a:t>
              </a:r>
            </a:p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  00011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r>
                <a:rPr lang="en-US" sz="1600" b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24 bytes</a:t>
              </a:r>
            </a:p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. . .</a:t>
              </a:r>
            </a:p>
          </p:txBody>
        </p:sp>
        <p:cxnSp>
          <p:nvCxnSpPr>
            <p:cNvPr id="4" name="Straight Arrow Connector 3"/>
            <p:cNvCxnSpPr/>
            <p:nvPr>
              <p:custDataLst>
                <p:tags r:id="rId8"/>
              </p:custDataLst>
            </p:nvPr>
          </p:nvCxnSpPr>
          <p:spPr bwMode="auto">
            <a:xfrm flipH="1" flipV="1">
              <a:off x="7524871" y="1785185"/>
              <a:ext cx="40770" cy="835707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583680" y="4299996"/>
            <a:ext cx="256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If 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</a:t>
            </a:r>
            <a:r>
              <a:rPr lang="en-US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 is first </a:t>
            </a:r>
            <a:r>
              <a:rPr lang="en-US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word</a:t>
            </a:r>
            <a:r>
              <a:rPr lang="en-US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 (header):</a:t>
            </a:r>
            <a:br>
              <a:rPr lang="en-US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 </a:t>
            </a: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 =</a:t>
            </a: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size | a;</a:t>
            </a:r>
          </a:p>
          <a:p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 =</a:t>
            </a: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x &amp; 1;</a:t>
            </a:r>
          </a:p>
          <a:p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 =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x &amp; ~1;</a:t>
            </a:r>
            <a:endParaRPr lang="en-US" b="0" dirty="0">
              <a:solidFill>
                <a:schemeClr val="bg1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6537960" y="4297680"/>
            <a:ext cx="0" cy="228600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82B985F-3437-4D97-AFF9-148F403F63BD}"/>
              </a:ext>
            </a:extLst>
          </p:cNvPr>
          <p:cNvSpPr txBox="1"/>
          <p:nvPr/>
        </p:nvSpPr>
        <p:spPr>
          <a:xfrm>
            <a:off x="6583680" y="4297680"/>
            <a:ext cx="256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 </a:t>
            </a:r>
            <a:b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</a:b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 </a:t>
            </a:r>
            <a:endParaRPr lang="en-US" b="0" dirty="0">
              <a:solidFill>
                <a:schemeClr val="bg1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 | a;</a:t>
            </a:r>
          </a:p>
          <a:p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 &amp; 1;</a:t>
            </a:r>
          </a:p>
          <a:p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 &amp; ~1;</a:t>
            </a: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133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7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0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3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48640" y="2697480"/>
            <a:ext cx="96012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7319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Ways to Store Program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Static global data</a:t>
            </a:r>
          </a:p>
          <a:p>
            <a:pPr lvl="1"/>
            <a:r>
              <a:rPr lang="en-US" sz="2000" i="1" dirty="0"/>
              <a:t>Fixed size </a:t>
            </a:r>
            <a:r>
              <a:rPr lang="en-US" sz="2000" dirty="0"/>
              <a:t>at compile-time</a:t>
            </a:r>
          </a:p>
          <a:p>
            <a:pPr lvl="1"/>
            <a:r>
              <a:rPr lang="en-US" sz="2000" dirty="0"/>
              <a:t>Entire </a:t>
            </a:r>
            <a:r>
              <a:rPr lang="en-US" sz="2000" i="1" dirty="0"/>
              <a:t>lifetime of the program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(loaded from executable)</a:t>
            </a:r>
          </a:p>
          <a:p>
            <a:pPr lvl="1"/>
            <a:r>
              <a:rPr lang="en-US" sz="2000" dirty="0"/>
              <a:t>Portion is read-only 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i="1" dirty="0"/>
              <a:t>e.g.</a:t>
            </a:r>
            <a:r>
              <a:rPr lang="en-US" sz="2000" dirty="0"/>
              <a:t> string literals)</a:t>
            </a:r>
          </a:p>
          <a:p>
            <a:r>
              <a:rPr lang="en-US" sz="2400" dirty="0"/>
              <a:t>Stack-allocated data</a:t>
            </a:r>
          </a:p>
          <a:p>
            <a:pPr lvl="1"/>
            <a:r>
              <a:rPr lang="en-US" sz="2000" dirty="0"/>
              <a:t>Local/temporary variables</a:t>
            </a:r>
          </a:p>
          <a:p>
            <a:pPr lvl="2"/>
            <a:r>
              <a:rPr lang="en-US" sz="1600" i="1" dirty="0"/>
              <a:t>Can</a:t>
            </a:r>
            <a:r>
              <a:rPr lang="en-US" sz="1600" dirty="0"/>
              <a:t> be dynamically sized (in some versions of C)</a:t>
            </a:r>
          </a:p>
          <a:p>
            <a:pPr lvl="1"/>
            <a:r>
              <a:rPr lang="en-US" sz="2000" i="1" dirty="0"/>
              <a:t>Known lifetime </a:t>
            </a:r>
            <a:r>
              <a:rPr lang="en-US" sz="2000" dirty="0"/>
              <a:t>(deallocated on 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2000" dirty="0"/>
              <a:t>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Dynamic (heap) data</a:t>
            </a:r>
          </a:p>
          <a:p>
            <a:pPr lvl="1"/>
            <a:r>
              <a:rPr lang="en-US" sz="2000" dirty="0"/>
              <a:t>Size known only at runtime (</a:t>
            </a:r>
            <a:r>
              <a:rPr lang="en-US" sz="2000" i="1" dirty="0"/>
              <a:t>i.e.</a:t>
            </a:r>
            <a:r>
              <a:rPr lang="en-US" sz="2000" dirty="0"/>
              <a:t> based on user-input)</a:t>
            </a:r>
          </a:p>
          <a:p>
            <a:pPr lvl="1"/>
            <a:r>
              <a:rPr lang="en-US" sz="2000" dirty="0"/>
              <a:t>Lifetime known only at runtime (long-lived data structures)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0" y="1645920"/>
            <a:ext cx="4206240" cy="2286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array[1024];</a:t>
            </a:r>
          </a:p>
          <a:p>
            <a:endParaRPr lang="en-US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foo(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n) {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tmp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local_array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[n];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int* 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dyn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(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int*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malloc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(n*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7785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Dynamic memory allocation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Introduction and goals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Allocation and deallocation (free)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Fragmentation</a:t>
            </a:r>
          </a:p>
          <a:p>
            <a:r>
              <a:rPr lang="en-US" dirty="0"/>
              <a:t>Explicit allocation implementation</a:t>
            </a:r>
          </a:p>
          <a:p>
            <a:pPr lvl="1"/>
            <a:r>
              <a:rPr lang="en-US" dirty="0"/>
              <a:t>Implicit free lists</a:t>
            </a:r>
          </a:p>
          <a:p>
            <a:pPr lvl="1"/>
            <a:r>
              <a:rPr lang="en-US" dirty="0"/>
              <a:t>Explicit free lists (Lab 5)</a:t>
            </a:r>
          </a:p>
          <a:p>
            <a:pPr lvl="1"/>
            <a:r>
              <a:rPr lang="en-US" dirty="0"/>
              <a:t>Segregated free lists</a:t>
            </a:r>
          </a:p>
          <a:p>
            <a:r>
              <a:rPr lang="en-US" dirty="0"/>
              <a:t>Implicit deallocation:  garbage collection</a:t>
            </a:r>
          </a:p>
          <a:p>
            <a:r>
              <a:rPr lang="en-US" dirty="0"/>
              <a:t>Common memory-related bugs in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18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/>
              <a:t>Dynamic Memory Allocation	</a:t>
            </a:r>
            <a:endParaRPr lang="en-GB" dirty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1362075"/>
            <a:ext cx="8503920" cy="4972050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dirty="0">
                <a:solidFill>
                  <a:srgbClr val="FF0000"/>
                </a:solidFill>
              </a:rPr>
              <a:t>dynamic memory allocators </a:t>
            </a:r>
            <a:r>
              <a:rPr lang="en-US" dirty="0"/>
              <a:t>to acquire virtual memory at run time </a:t>
            </a:r>
          </a:p>
          <a:p>
            <a:pPr lvl="1"/>
            <a:r>
              <a:rPr lang="en-US" dirty="0"/>
              <a:t>For data structures whose size </a:t>
            </a:r>
            <a:br>
              <a:rPr lang="en-US" dirty="0"/>
            </a:br>
            <a:r>
              <a:rPr lang="en-US" dirty="0"/>
              <a:t>(or lifetime) is known only at runtime</a:t>
            </a:r>
          </a:p>
          <a:p>
            <a:pPr lvl="1"/>
            <a:r>
              <a:rPr lang="en-US" dirty="0"/>
              <a:t>Manage the heap of a process’ </a:t>
            </a:r>
            <a:br>
              <a:rPr lang="en-US" dirty="0"/>
            </a:br>
            <a:r>
              <a:rPr lang="en-US" dirty="0"/>
              <a:t>virtual memory:</a:t>
            </a:r>
          </a:p>
          <a:p>
            <a:pPr lvl="1"/>
            <a:endParaRPr lang="en-US" dirty="0"/>
          </a:p>
          <a:p>
            <a:r>
              <a:rPr lang="en-US" dirty="0"/>
              <a:t>Types of allocators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Explicit</a:t>
            </a:r>
            <a:r>
              <a:rPr lang="en-US" b="1" dirty="0">
                <a:solidFill>
                  <a:srgbClr val="FF0000"/>
                </a:solidFill>
              </a:rPr>
              <a:t> allocator:  </a:t>
            </a:r>
            <a:r>
              <a:rPr lang="en-US" dirty="0"/>
              <a:t>programmer allocates and frees space </a:t>
            </a:r>
          </a:p>
          <a:p>
            <a:pPr lvl="2"/>
            <a:r>
              <a:rPr lang="en-US" u="sng" dirty="0"/>
              <a:t>Example</a:t>
            </a:r>
            <a:r>
              <a:rPr lang="en-US" dirty="0"/>
              <a:t>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dirty="0"/>
              <a:t> in C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Implicit</a:t>
            </a:r>
            <a:r>
              <a:rPr lang="en-US" b="1" dirty="0">
                <a:solidFill>
                  <a:srgbClr val="FF0000"/>
                </a:solidFill>
              </a:rPr>
              <a:t> allocator: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programmer only allocates space (no free)</a:t>
            </a:r>
          </a:p>
          <a:p>
            <a:pPr lvl="2"/>
            <a:r>
              <a:rPr lang="en-US" u="sng" dirty="0"/>
              <a:t>Example</a:t>
            </a:r>
            <a:r>
              <a:rPr lang="en-US" dirty="0"/>
              <a:t>:  garbage collection in Java, </a:t>
            </a:r>
            <a:r>
              <a:rPr lang="en-US" dirty="0" err="1"/>
              <a:t>Caml</a:t>
            </a:r>
            <a:r>
              <a:rPr lang="en-US" dirty="0"/>
              <a:t>, and Lisp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035040" y="1920240"/>
            <a:ext cx="2707610" cy="2592457"/>
            <a:chOff x="3886200" y="3413820"/>
            <a:chExt cx="3503612" cy="3361148"/>
          </a:xfrm>
        </p:grpSpPr>
        <p:sp>
          <p:nvSpPr>
            <p:cNvPr id="7172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189412" y="3733800"/>
              <a:ext cx="3200400" cy="609600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75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9412" y="5743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Program text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.text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176" name="Rectangle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89412" y="5362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Initialized 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.data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89412" y="3413820"/>
              <a:ext cx="3200400" cy="334962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User stack</a:t>
              </a:r>
            </a:p>
          </p:txBody>
        </p:sp>
        <p:sp>
          <p:nvSpPr>
            <p:cNvPr id="7182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89412" y="6124575"/>
              <a:ext cx="3200400" cy="396875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83" name="Text Box 1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86200" y="6339601"/>
              <a:ext cx="370021" cy="435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5" name="Down Arrow 24"/>
            <p:cNvSpPr/>
            <p:nvPr>
              <p:custDataLst>
                <p:tags r:id="rId10"/>
              </p:custDataLst>
            </p:nvPr>
          </p:nvSpPr>
          <p:spPr bwMode="auto">
            <a:xfrm>
              <a:off x="6248400" y="37555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Down Arrow 25"/>
            <p:cNvSpPr/>
            <p:nvPr>
              <p:custDataLst>
                <p:tags r:id="rId11"/>
              </p:custDataLst>
            </p:nvPr>
          </p:nvSpPr>
          <p:spPr bwMode="auto">
            <a:xfrm flipV="1">
              <a:off x="4953000" y="39079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73" name="Rectangl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89412" y="4343400"/>
              <a:ext cx="3200400" cy="654050"/>
            </a:xfrm>
            <a:prstGeom prst="rect">
              <a:avLst/>
            </a:prstGeom>
            <a:solidFill>
              <a:srgbClr val="F1C7C7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Heap (via 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177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189412" y="4981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Uninitialized 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bss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69587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Dynamic Memory Allocation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Allocator organizes heap as a collection of variable-sized </a:t>
            </a:r>
            <a:r>
              <a:rPr lang="en-US" i="1" dirty="0">
                <a:solidFill>
                  <a:srgbClr val="FF0000"/>
                </a:solidFill>
              </a:rPr>
              <a:t>blocks</a:t>
            </a:r>
            <a:r>
              <a:rPr lang="en-US" dirty="0">
                <a:solidFill>
                  <a:srgbClr val="000000"/>
                </a:solidFill>
              </a:rPr>
              <a:t>, which are either </a:t>
            </a:r>
            <a:r>
              <a:rPr lang="en-US" i="1" dirty="0">
                <a:solidFill>
                  <a:srgbClr val="FF0000"/>
                </a:solidFill>
              </a:rPr>
              <a:t>allocated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or </a:t>
            </a:r>
            <a:r>
              <a:rPr lang="en-US" i="1" dirty="0">
                <a:solidFill>
                  <a:srgbClr val="FF0000"/>
                </a:solidFill>
              </a:rPr>
              <a:t>free</a:t>
            </a:r>
          </a:p>
          <a:p>
            <a:pPr lvl="1"/>
            <a:r>
              <a:rPr lang="en-US" dirty="0"/>
              <a:t>Allocator requests pages in the heap region; virtual memory hardware and OS kernel allocate these pages to the process</a:t>
            </a:r>
          </a:p>
          <a:p>
            <a:pPr lvl="1"/>
            <a:r>
              <a:rPr lang="en-US" dirty="0"/>
              <a:t>Application objects are typically smaller than pages, so the allocator manages blocks </a:t>
            </a:r>
            <a:r>
              <a:rPr lang="en-US" i="1" dirty="0"/>
              <a:t>within</a:t>
            </a:r>
            <a:r>
              <a:rPr lang="en-US" dirty="0"/>
              <a:t> pages  </a:t>
            </a:r>
          </a:p>
          <a:p>
            <a:pPr lvl="2"/>
            <a:r>
              <a:rPr lang="en-US" dirty="0"/>
              <a:t>(Larger objects handled too; </a:t>
            </a:r>
            <a:br>
              <a:rPr lang="en-US" dirty="0"/>
            </a:br>
            <a:r>
              <a:rPr lang="en-US" dirty="0"/>
              <a:t>ignored here)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435596" y="4590921"/>
            <a:ext cx="1621843" cy="602345"/>
            <a:chOff x="7435532" y="4297620"/>
            <a:chExt cx="1621843" cy="602345"/>
          </a:xfrm>
        </p:grpSpPr>
        <p:sp>
          <p:nvSpPr>
            <p:cNvPr id="13" name="Text Box 2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685775" y="4297620"/>
              <a:ext cx="1371600" cy="6023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Top of heap</a:t>
              </a:r>
            </a:p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en-GB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brk</a:t>
              </a: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ptr</a:t>
              </a: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" name="Line 2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7435532" y="4450020"/>
              <a:ext cx="275486" cy="0"/>
            </a:xfrm>
            <a:prstGeom prst="line">
              <a:avLst/>
            </a:prstGeom>
            <a:noFill/>
            <a:ln w="25560">
              <a:solidFill>
                <a:srgbClr val="4B2A85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63440" y="4023360"/>
            <a:ext cx="2707610" cy="2592457"/>
            <a:chOff x="3886200" y="3413820"/>
            <a:chExt cx="3503612" cy="3361148"/>
          </a:xfrm>
        </p:grpSpPr>
        <p:sp>
          <p:nvSpPr>
            <p:cNvPr id="21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189412" y="3733800"/>
              <a:ext cx="3200400" cy="609600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9412" y="5743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Program text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.text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23" name="Rectangle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89412" y="5362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Initialized 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.data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24" name="Rectangle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89412" y="3413820"/>
              <a:ext cx="3200400" cy="334962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User stack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89412" y="6124575"/>
              <a:ext cx="3200400" cy="396875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 Box 1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86200" y="6339601"/>
              <a:ext cx="370021" cy="435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7" name="Down Arrow 26"/>
            <p:cNvSpPr/>
            <p:nvPr>
              <p:custDataLst>
                <p:tags r:id="rId10"/>
              </p:custDataLst>
            </p:nvPr>
          </p:nvSpPr>
          <p:spPr bwMode="auto">
            <a:xfrm>
              <a:off x="6248400" y="37555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Down Arrow 27"/>
            <p:cNvSpPr/>
            <p:nvPr>
              <p:custDataLst>
                <p:tags r:id="rId11"/>
              </p:custDataLst>
            </p:nvPr>
          </p:nvSpPr>
          <p:spPr bwMode="auto">
            <a:xfrm flipV="1">
              <a:off x="4953000" y="39079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89412" y="4343400"/>
              <a:ext cx="3200400" cy="654050"/>
            </a:xfrm>
            <a:prstGeom prst="rect">
              <a:avLst/>
            </a:prstGeom>
            <a:solidFill>
              <a:srgbClr val="F1C7C7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Heap (via 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30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189412" y="4981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Uninitialized 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bss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01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Memory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Need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1"/>
            <a:r>
              <a:rPr lang="en-US" sz="2000" dirty="0"/>
              <a:t>Allocates a continuous block of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000" dirty="0"/>
              <a:t> bytes of uninitialized memory</a:t>
            </a:r>
          </a:p>
          <a:p>
            <a:pPr lvl="1"/>
            <a:r>
              <a:rPr lang="en-US" sz="2000" dirty="0"/>
              <a:t>Returns a pointer to the beginning of the allocated block; NULL indicates failed request </a:t>
            </a:r>
          </a:p>
          <a:p>
            <a:pPr lvl="2"/>
            <a:r>
              <a:rPr lang="en-US" sz="1800" dirty="0"/>
              <a:t>Typically aligned </a:t>
            </a:r>
            <a:r>
              <a:rPr lang="en-GB" sz="1800" dirty="0"/>
              <a:t>to an 8-byte (x86) or 16-byte (x86-64) boundary</a:t>
            </a:r>
          </a:p>
          <a:p>
            <a:pPr lvl="2"/>
            <a:r>
              <a:rPr lang="en-GB" sz="1800" dirty="0"/>
              <a:t>Returns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GB" sz="1800" dirty="0"/>
              <a:t> if allocation failed (also sets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GB" sz="1800" dirty="0"/>
              <a:t>) or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size==0</a:t>
            </a:r>
            <a:endParaRPr lang="en-US" sz="1800" dirty="0"/>
          </a:p>
          <a:p>
            <a:pPr lvl="1"/>
            <a:r>
              <a:rPr lang="en-US" sz="2000" dirty="0"/>
              <a:t>Different blocks not necessarily adjacent</a:t>
            </a:r>
          </a:p>
          <a:p>
            <a:r>
              <a:rPr lang="en-US" sz="2400" dirty="0"/>
              <a:t>Good practices:</a:t>
            </a:r>
          </a:p>
          <a:p>
            <a:pPr lvl="1"/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*) 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malloc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(n*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US" sz="2000" dirty="0"/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800" dirty="0"/>
              <a:t> makes code more portable</a:t>
            </a:r>
          </a:p>
          <a:p>
            <a:pPr lvl="2"/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GB" sz="1800" dirty="0"/>
              <a:t> is implicitly cast into any pointer type; explicit </a:t>
            </a:r>
            <a:r>
              <a:rPr lang="en-US" sz="1800" dirty="0"/>
              <a:t>typecast will help you catch coding errors when pointer types don’t match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5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Memory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Need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1"/>
            <a:r>
              <a:rPr lang="en-US" sz="2000" dirty="0"/>
              <a:t>Allocates a continuous block of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000" dirty="0"/>
              <a:t> bytes of uninitialized memory</a:t>
            </a:r>
          </a:p>
          <a:p>
            <a:pPr lvl="1"/>
            <a:r>
              <a:rPr lang="en-US" sz="2000" dirty="0"/>
              <a:t>Returns a pointer to the beginning of the allocated block; NULL indicates failed request </a:t>
            </a:r>
          </a:p>
          <a:p>
            <a:pPr lvl="2"/>
            <a:r>
              <a:rPr lang="en-US" sz="1800" dirty="0"/>
              <a:t>Typically aligned </a:t>
            </a:r>
            <a:r>
              <a:rPr lang="en-GB" sz="1800" dirty="0"/>
              <a:t>to an 8-byte (x86) or 16-byte (x86-64) boundary</a:t>
            </a:r>
          </a:p>
          <a:p>
            <a:pPr lvl="2"/>
            <a:r>
              <a:rPr lang="en-GB" sz="1800" dirty="0"/>
              <a:t>Returns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GB" sz="1800" dirty="0"/>
              <a:t> if allocation failed (also sets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GB" sz="1800" dirty="0"/>
              <a:t>) or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size==0</a:t>
            </a:r>
            <a:endParaRPr lang="en-US" sz="1800" dirty="0"/>
          </a:p>
          <a:p>
            <a:pPr lvl="1"/>
            <a:r>
              <a:rPr lang="en-US" sz="2000" dirty="0"/>
              <a:t>Different blocks not necessarily adjacent</a:t>
            </a:r>
          </a:p>
          <a:p>
            <a:r>
              <a:rPr lang="en-US" sz="2400" dirty="0"/>
              <a:t>Related functions: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nitems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“Zeros out” allocated block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2">
              <a:spcBef>
                <a:spcPts val="0"/>
              </a:spcBef>
            </a:pPr>
            <a:r>
              <a:rPr lang="en-GB" sz="1800" dirty="0"/>
              <a:t>Changes the size of a previously allocated block (if possible)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sbrk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intptr_t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increment)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Used internally by allocators to grow or shrink the heap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892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5714</TotalTime>
  <Words>2391</Words>
  <Application>Microsoft Office PowerPoint</Application>
  <PresentationFormat>On-screen Show (4:3)</PresentationFormat>
  <Paragraphs>412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Anonymous Pro</vt:lpstr>
      <vt:lpstr>Arial</vt:lpstr>
      <vt:lpstr>Arial Narrow</vt:lpstr>
      <vt:lpstr>Calibri</vt:lpstr>
      <vt:lpstr>Cambria Math</vt:lpstr>
      <vt:lpstr>Courier New</vt:lpstr>
      <vt:lpstr>Lato</vt:lpstr>
      <vt:lpstr>Roboto</vt:lpstr>
      <vt:lpstr>Roboto Regular</vt:lpstr>
      <vt:lpstr>Times New Roman</vt:lpstr>
      <vt:lpstr>Wingdings</vt:lpstr>
      <vt:lpstr>UWTheme-351-Au18</vt:lpstr>
      <vt:lpstr>Memory Allocation I CSE 351 Winter 2020</vt:lpstr>
      <vt:lpstr>Administrivia</vt:lpstr>
      <vt:lpstr>Roadmap</vt:lpstr>
      <vt:lpstr>Multiple Ways to Store Program Data</vt:lpstr>
      <vt:lpstr>Memory Allocation</vt:lpstr>
      <vt:lpstr>Dynamic Memory Allocation </vt:lpstr>
      <vt:lpstr>Dynamic Memory Allocation</vt:lpstr>
      <vt:lpstr>Allocating Memory in C</vt:lpstr>
      <vt:lpstr>Allocating Memory in C</vt:lpstr>
      <vt:lpstr>Freeing Memory in C</vt:lpstr>
      <vt:lpstr>Memory Allocation Example in C</vt:lpstr>
      <vt:lpstr>Notation</vt:lpstr>
      <vt:lpstr>Allocation Example</vt:lpstr>
      <vt:lpstr>Implementation Interface</vt:lpstr>
      <vt:lpstr>Performance Goals</vt:lpstr>
      <vt:lpstr>Performance Goals</vt:lpstr>
      <vt:lpstr>Fragmentation</vt:lpstr>
      <vt:lpstr>Internal Fragmentation</vt:lpstr>
      <vt:lpstr>External Fragmentation</vt:lpstr>
      <vt:lpstr>Polling Question</vt:lpstr>
      <vt:lpstr>Implementation Issues</vt:lpstr>
      <vt:lpstr>Knowing How Much to Free</vt:lpstr>
      <vt:lpstr>Keeping Track of Free Blocks</vt:lpstr>
      <vt:lpstr>Implicit Free Lists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Allocation I CSE 351 Winter 2020</dc:title>
  <dc:creator>Justin Hsia</dc:creator>
  <cp:lastModifiedBy>Ruth Anderson</cp:lastModifiedBy>
  <cp:revision>173</cp:revision>
  <cp:lastPrinted>2019-11-23T01:58:58Z</cp:lastPrinted>
  <dcterms:created xsi:type="dcterms:W3CDTF">2016-11-26T04:13:12Z</dcterms:created>
  <dcterms:modified xsi:type="dcterms:W3CDTF">2020-03-04T03:49:00Z</dcterms:modified>
</cp:coreProperties>
</file>