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2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4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5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6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7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8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9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20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1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22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3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24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25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26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27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28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29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6"/>
  </p:notesMasterIdLst>
  <p:handoutMasterIdLst>
    <p:handoutMasterId r:id="rId47"/>
  </p:handoutMasterIdLst>
  <p:sldIdLst>
    <p:sldId id="318" r:id="rId2"/>
    <p:sldId id="337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291" r:id="rId11"/>
    <p:sldId id="330" r:id="rId12"/>
    <p:sldId id="331" r:id="rId13"/>
    <p:sldId id="332" r:id="rId14"/>
    <p:sldId id="333" r:id="rId15"/>
    <p:sldId id="334" r:id="rId16"/>
    <p:sldId id="335" r:id="rId17"/>
    <p:sldId id="292" r:id="rId18"/>
    <p:sldId id="293" r:id="rId19"/>
    <p:sldId id="336" r:id="rId20"/>
    <p:sldId id="276" r:id="rId21"/>
    <p:sldId id="257" r:id="rId22"/>
    <p:sldId id="258" r:id="rId23"/>
    <p:sldId id="261" r:id="rId24"/>
    <p:sldId id="262" r:id="rId25"/>
    <p:sldId id="259" r:id="rId26"/>
    <p:sldId id="260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306" r:id="rId38"/>
    <p:sldId id="308" r:id="rId39"/>
    <p:sldId id="274" r:id="rId40"/>
    <p:sldId id="275" r:id="rId41"/>
    <p:sldId id="277" r:id="rId42"/>
    <p:sldId id="278" r:id="rId43"/>
    <p:sldId id="309" r:id="rId44"/>
    <p:sldId id="29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D5F1C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9" autoAdjust="0"/>
    <p:restoredTop sz="88478" autoAdjust="0"/>
  </p:normalViewPr>
  <p:slideViewPr>
    <p:cSldViewPr snapToGrid="0">
      <p:cViewPr varScale="1">
        <p:scale>
          <a:sx n="53" d="100"/>
          <a:sy n="53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2CFCB-345E-4169-9503-35EC0C2F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78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68134-1695-4AE0-8CF5-B09B014F7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52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5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 </a:t>
            </a:r>
          </a:p>
          <a:p>
            <a:pPr lvl="1"/>
            <a:r>
              <a:rPr lang="en-US" dirty="0"/>
              <a:t>Hard reset interrupt</a:t>
            </a:r>
          </a:p>
          <a:p>
            <a:pPr lvl="2"/>
            <a:r>
              <a:rPr lang="en-US" dirty="0"/>
              <a:t>hitting the reset button on front panel</a:t>
            </a:r>
          </a:p>
          <a:p>
            <a:pPr lvl="1"/>
            <a:r>
              <a:rPr lang="en-US" dirty="0"/>
              <a:t>Soft reset interrupt</a:t>
            </a:r>
          </a:p>
          <a:p>
            <a:pPr lvl="2"/>
            <a:r>
              <a:rPr lang="en-US" dirty="0"/>
              <a:t>hitting Ctrl-Alt-Delete on a PC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853C6-6FA6-41EA-98F9-B9B4B3D01B9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7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8149A-4E69-4AAA-870E-2797FCA3DC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6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on x86-64, </a:t>
            </a:r>
            <a:r>
              <a:rPr lang="en-US" i="1" dirty="0" err="1"/>
              <a:t>syscall</a:t>
            </a:r>
            <a:r>
              <a:rPr lang="en-US" dirty="0"/>
              <a:t> and </a:t>
            </a:r>
            <a:r>
              <a:rPr lang="en-US" i="1" dirty="0" err="1"/>
              <a:t>sysret</a:t>
            </a:r>
            <a:r>
              <a:rPr lang="en-US" dirty="0"/>
              <a:t> are used instead of </a:t>
            </a:r>
            <a:r>
              <a:rPr lang="en-US" dirty="0" err="1"/>
              <a:t>int</a:t>
            </a:r>
            <a:r>
              <a:rPr lang="en-US" dirty="0"/>
              <a:t> 0x80.</a:t>
            </a:r>
          </a:p>
          <a:p>
            <a:r>
              <a:rPr lang="en-US" dirty="0"/>
              <a:t>Interrupt number 0x80 tells OS</a:t>
            </a:r>
            <a:r>
              <a:rPr lang="en-US" baseline="0" dirty="0"/>
              <a:t> that this is a system call; to specify </a:t>
            </a:r>
            <a:r>
              <a:rPr lang="en-US" i="1" baseline="0" dirty="0"/>
              <a:t>which</a:t>
            </a:r>
            <a:r>
              <a:rPr lang="en-US" i="0" baseline="0" dirty="0"/>
              <a:t> system call, the system call’s number is stored in a register (%</a:t>
            </a:r>
            <a:r>
              <a:rPr lang="en-US" i="0" baseline="0" dirty="0" err="1"/>
              <a:t>eax</a:t>
            </a:r>
            <a:r>
              <a:rPr lang="en-US" i="0" baseline="0" dirty="0"/>
              <a:t> on IA32 Linux) before executing the </a:t>
            </a:r>
            <a:r>
              <a:rPr lang="en-US" i="1" baseline="0" dirty="0" err="1"/>
              <a:t>int</a:t>
            </a:r>
            <a:r>
              <a:rPr lang="en-US" i="0" baseline="0" dirty="0"/>
              <a:t> instruction.</a:t>
            </a:r>
            <a:endParaRPr lang="en-US" dirty="0"/>
          </a:p>
          <a:p>
            <a:r>
              <a:rPr lang="en-US" dirty="0"/>
              <a:t>http://stackoverflow.com/questions/2705702/x86-assembly-before-making-a-system-call-on-linux-should-you-save-all-registers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33C23-C2B7-4FC5-A490-5B31C73BB7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10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SIGSEGV ever be handled without aborting? Yes, but program can’t really run afterwards: http://www.linuxprogrammingblog.com/all-about-linux-signals?page=4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D943C-BAD6-453E-A5B6-01FB867B86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SIGSEGV ever be handled without aborting? Yes, but program can’t really run afterwards: http://www.linuxprogrammingblog.com/all-about-linux-signals?page=4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93138-01F3-4BA2-803E-0E4B041DD6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2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57CAD-49F9-4E28-B57A-4201E27D01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3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8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</a:t>
            </a:r>
            <a:r>
              <a:rPr lang="en-US" baseline="0" dirty="0"/>
              <a:t> structure is the </a:t>
            </a:r>
            <a:r>
              <a:rPr lang="en-US" b="1" baseline="0" dirty="0"/>
              <a:t>process control block (PCB)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8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7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7288" y="109538"/>
            <a:ext cx="5492750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2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13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5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56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Review:  system calls are </a:t>
            </a:r>
            <a:r>
              <a:rPr lang="en-US" b="1" baseline="0" dirty="0"/>
              <a:t>traps</a:t>
            </a:r>
            <a:r>
              <a:rPr lang="en-US" b="0" baseline="0" dirty="0"/>
              <a:t> (intentional exception).</a:t>
            </a:r>
            <a:endParaRPr lang="en-US" b="1" baseline="0" dirty="0"/>
          </a:p>
          <a:p>
            <a:endParaRPr lang="en-US" baseline="0" dirty="0"/>
          </a:p>
          <a:p>
            <a:r>
              <a:rPr lang="en-US" baseline="0" dirty="0"/>
              <a:t>http://en.wikipedia.org/wiki/Fork-exec: “Microsoft Windows does not support the fork-exec model, as it does not have a system call analogous to fork(). The spawn() family of functions declared in </a:t>
            </a:r>
            <a:r>
              <a:rPr lang="en-US" baseline="0" dirty="0" err="1"/>
              <a:t>process.h</a:t>
            </a:r>
            <a:r>
              <a:rPr lang="en-US" baseline="0" dirty="0"/>
              <a:t> can replace it in cases where the call to fork() is followed directly by exec().”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9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63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4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8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7509F-96DB-4FBE-8C2B-0EE0959FDF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5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9DCB-BADF-4C9D-823B-B89A8D41B6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7224E-55A7-4F02-8B94-93DDBDB816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1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1F155-17D7-4FAE-AB51-AD5CEFD608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7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DB85C-ED85-4F82-BC36-163ED868A3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(Jump tables for switch statements: x86 Programming III slides)</a:t>
            </a:r>
          </a:p>
          <a:p>
            <a:r>
              <a:rPr lang="en-US" baseline="0" dirty="0"/>
              <a:t>The book calls this an Exception table.  I am using that at the top of the slide to be consistent with the book and with the previous slide.</a:t>
            </a:r>
          </a:p>
          <a:p>
            <a:endParaRPr lang="en-US" baseline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8E8E4-9C19-48EE-AC42-60C2B8CB3F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the book: Ones in gray are Intel-defined, Others are OS-defined</a:t>
            </a:r>
          </a:p>
          <a:p>
            <a:r>
              <a:rPr lang="en-US" dirty="0"/>
              <a:t>Intel® 64 and IA-32 Architectures Software Developer's Manual,</a:t>
            </a:r>
            <a:r>
              <a:rPr lang="en-US" baseline="0" dirty="0"/>
              <a:t> </a:t>
            </a:r>
            <a:r>
              <a:rPr lang="en-US" dirty="0"/>
              <a:t>Volume 1: Basic Architecture - Describes the architecture and programming environment of processors supporting IA-32 and Intel 64 Architectures.</a:t>
            </a:r>
          </a:p>
          <a:p>
            <a:r>
              <a:rPr lang="en-US" dirty="0"/>
              <a:t>“Systems often use an interrupt controller to group the device interrupts together before passing on the signal to a single interrupt pin on the CPU. This saves interrupt pins on the CPU…” http://www.tldp.org/LDP/tlk/dd/interrupts.html</a:t>
            </a:r>
          </a:p>
          <a:p>
            <a:r>
              <a:rPr lang="en-US" dirty="0"/>
              <a:t>    This is why </a:t>
            </a:r>
            <a:r>
              <a:rPr lang="en-US" i="1" dirty="0"/>
              <a:t>cat /</a:t>
            </a:r>
            <a:r>
              <a:rPr lang="en-US" i="1" dirty="0" err="1"/>
              <a:t>proc</a:t>
            </a:r>
            <a:r>
              <a:rPr lang="en-US" i="1" dirty="0"/>
              <a:t>/interrupts</a:t>
            </a:r>
            <a:r>
              <a:rPr lang="en-US" dirty="0"/>
              <a:t> doesn’t match this slide - /</a:t>
            </a:r>
            <a:r>
              <a:rPr lang="en-US" dirty="0" err="1"/>
              <a:t>proc</a:t>
            </a:r>
            <a:r>
              <a:rPr lang="en-US" dirty="0"/>
              <a:t>/interrupts shows APIC’s “IRQ numbers”, not the OS’s exception numbers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F320B-D6A5-40D2-B774-0BE4504BB0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7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9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A468F54-7D91-4A76-BC8A-DF2228B9AE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6904" y="-2231"/>
            <a:ext cx="10102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L20:  Processes</a:t>
            </a:r>
          </a:p>
        </p:txBody>
      </p:sp>
    </p:spTree>
    <p:extLst>
      <p:ext uri="{BB962C8B-B14F-4D97-AF65-F5344CB8AC3E}">
        <p14:creationId xmlns:p14="http://schemas.microsoft.com/office/powerpoint/2010/main" val="18477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854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image" Target="../media/image120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3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10" Type="http://schemas.openxmlformats.org/officeDocument/2006/relationships/tags" Target="../tags/tag116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image" Target="../media/image9.tiff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42" Type="http://schemas.openxmlformats.org/officeDocument/2006/relationships/image" Target="../media/image11.tiff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41" Type="http://schemas.openxmlformats.org/officeDocument/2006/relationships/image" Target="../media/image10.tiff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40" Type="http://schemas.openxmlformats.org/officeDocument/2006/relationships/notesSlide" Target="../notesSlides/notesSlide19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4" Type="http://schemas.openxmlformats.org/officeDocument/2006/relationships/image" Target="../media/image13.tiff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43" Type="http://schemas.openxmlformats.org/officeDocument/2006/relationships/image" Target="../media/image12.tiff"/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tags" Target="../tags/tag252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47.xml"/><Relationship Id="rId34" Type="http://schemas.openxmlformats.org/officeDocument/2006/relationships/tags" Target="../tags/tag260.xml"/><Relationship Id="rId42" Type="http://schemas.openxmlformats.org/officeDocument/2006/relationships/image" Target="../media/image11.tiff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tags" Target="../tags/tag255.xml"/><Relationship Id="rId41" Type="http://schemas.openxmlformats.org/officeDocument/2006/relationships/image" Target="../media/image10.tiff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32" Type="http://schemas.openxmlformats.org/officeDocument/2006/relationships/tags" Target="../tags/tag258.xml"/><Relationship Id="rId37" Type="http://schemas.openxmlformats.org/officeDocument/2006/relationships/tags" Target="../tags/tag263.xml"/><Relationship Id="rId40" Type="http://schemas.openxmlformats.org/officeDocument/2006/relationships/notesSlide" Target="../notesSlides/notesSlide20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36" Type="http://schemas.openxmlformats.org/officeDocument/2006/relationships/tags" Target="../tags/tag262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tags" Target="../tags/tag257.xml"/><Relationship Id="rId44" Type="http://schemas.openxmlformats.org/officeDocument/2006/relationships/image" Target="../media/image13.tiff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tags" Target="../tags/tag256.xml"/><Relationship Id="rId35" Type="http://schemas.openxmlformats.org/officeDocument/2006/relationships/tags" Target="../tags/tag261.xml"/><Relationship Id="rId43" Type="http://schemas.openxmlformats.org/officeDocument/2006/relationships/image" Target="../media/image12.tiff"/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tags" Target="../tags/tag259.xml"/><Relationship Id="rId38" Type="http://schemas.openxmlformats.org/officeDocument/2006/relationships/tags" Target="../tags/tag26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67.xml"/><Relationship Id="rId21" Type="http://schemas.openxmlformats.org/officeDocument/2006/relationships/tags" Target="../tags/tag285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21" Type="http://schemas.openxmlformats.org/officeDocument/2006/relationships/tags" Target="../tags/tag333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7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Relationship Id="rId8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3" Type="http://schemas.openxmlformats.org/officeDocument/2006/relationships/tags" Target="../tags/tag339.xml"/><Relationship Id="rId21" Type="http://schemas.openxmlformats.org/officeDocument/2006/relationships/tags" Target="../tags/tag357.xml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3" Type="http://schemas.openxmlformats.org/officeDocument/2006/relationships/tags" Target="../tags/tag362.xml"/><Relationship Id="rId21" Type="http://schemas.openxmlformats.org/officeDocument/2006/relationships/tags" Target="../tags/tag380.xml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tags" Target="../tags/tag379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tags" Target="../tags/tag384.xml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tags" Target="../tags/tag383.xml"/><Relationship Id="rId10" Type="http://schemas.openxmlformats.org/officeDocument/2006/relationships/tags" Target="../tags/tag369.xml"/><Relationship Id="rId19" Type="http://schemas.openxmlformats.org/officeDocument/2006/relationships/tags" Target="../tags/tag378.xml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tags" Target="../tags/tag38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openxmlformats.org/officeDocument/2006/relationships/tags" Target="../tags/tag410.xml"/><Relationship Id="rId3" Type="http://schemas.openxmlformats.org/officeDocument/2006/relationships/tags" Target="../tags/tag387.xml"/><Relationship Id="rId21" Type="http://schemas.openxmlformats.org/officeDocument/2006/relationships/tags" Target="../tags/tag405.xml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tags" Target="../tags/tag409.xml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tags" Target="../tags/tag404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tags" Target="../tags/tag408.xml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tags" Target="../tags/tag407.xml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tags" Target="../tags/tag406.xml"/><Relationship Id="rId27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3" Type="http://schemas.openxmlformats.org/officeDocument/2006/relationships/tags" Target="../tags/tag413.xml"/><Relationship Id="rId21" Type="http://schemas.openxmlformats.org/officeDocument/2006/relationships/tags" Target="../tags/tag431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tags" Target="../tags/tag430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9" Type="http://schemas.openxmlformats.org/officeDocument/2006/relationships/tags" Target="../tags/tag470.xml"/><Relationship Id="rId21" Type="http://schemas.openxmlformats.org/officeDocument/2006/relationships/tags" Target="../tags/tag452.xml"/><Relationship Id="rId34" Type="http://schemas.openxmlformats.org/officeDocument/2006/relationships/tags" Target="../tags/tag465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29" Type="http://schemas.openxmlformats.org/officeDocument/2006/relationships/tags" Target="../tags/tag460.xml"/><Relationship Id="rId41" Type="http://schemas.openxmlformats.org/officeDocument/2006/relationships/notesSlide" Target="../notesSlides/notesSlide22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tags" Target="../tags/tag463.xml"/><Relationship Id="rId37" Type="http://schemas.openxmlformats.org/officeDocument/2006/relationships/tags" Target="../tags/tag468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36" Type="http://schemas.openxmlformats.org/officeDocument/2006/relationships/tags" Target="../tags/tag467.xml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tags" Target="../tags/tag462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tags" Target="../tags/tag466.xml"/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tags" Target="../tags/tag464.xml"/><Relationship Id="rId38" Type="http://schemas.openxmlformats.org/officeDocument/2006/relationships/tags" Target="../tags/tag46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26" Type="http://schemas.openxmlformats.org/officeDocument/2006/relationships/tags" Target="../tags/tag499.xml"/><Relationship Id="rId3" Type="http://schemas.openxmlformats.org/officeDocument/2006/relationships/tags" Target="../tags/tag476.xml"/><Relationship Id="rId21" Type="http://schemas.openxmlformats.org/officeDocument/2006/relationships/tags" Target="../tags/tag494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tags" Target="../tags/tag498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tags" Target="../tags/tag497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tags" Target="../tags/tag496.xml"/><Relationship Id="rId28" Type="http://schemas.openxmlformats.org/officeDocument/2006/relationships/tags" Target="../tags/tag501.xml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tags" Target="../tags/tag495.xml"/><Relationship Id="rId27" Type="http://schemas.openxmlformats.org/officeDocument/2006/relationships/tags" Target="../tags/tag500.xml"/><Relationship Id="rId30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04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3" Type="http://schemas.openxmlformats.org/officeDocument/2006/relationships/tags" Target="../tags/tag507.xml"/><Relationship Id="rId21" Type="http://schemas.openxmlformats.org/officeDocument/2006/relationships/image" Target="../media/image15.tiff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0" Type="http://schemas.openxmlformats.org/officeDocument/2006/relationships/image" Target="../media/image12.tiff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10" Type="http://schemas.openxmlformats.org/officeDocument/2006/relationships/tags" Target="../tags/tag51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5" Type="http://schemas.openxmlformats.org/officeDocument/2006/relationships/tags" Target="../tags/tag534.xml"/><Relationship Id="rId10" Type="http://schemas.openxmlformats.org/officeDocument/2006/relationships/notesSlide" Target="../notesSlides/notesSlide27.xml"/><Relationship Id="rId4" Type="http://schemas.openxmlformats.org/officeDocument/2006/relationships/tags" Target="../tags/tag533.xml"/><Relationship Id="rId9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45.xml"/><Relationship Id="rId13" Type="http://schemas.openxmlformats.org/officeDocument/2006/relationships/tags" Target="../tags/tag550.xml"/><Relationship Id="rId3" Type="http://schemas.openxmlformats.org/officeDocument/2006/relationships/tags" Target="../tags/tag540.xml"/><Relationship Id="rId7" Type="http://schemas.openxmlformats.org/officeDocument/2006/relationships/tags" Target="../tags/tag544.xml"/><Relationship Id="rId12" Type="http://schemas.openxmlformats.org/officeDocument/2006/relationships/tags" Target="../tags/tag549.xml"/><Relationship Id="rId2" Type="http://schemas.openxmlformats.org/officeDocument/2006/relationships/tags" Target="../tags/tag539.xml"/><Relationship Id="rId16" Type="http://schemas.openxmlformats.org/officeDocument/2006/relationships/notesSlide" Target="../notesSlides/notesSlide28.xml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tags" Target="../tags/tag548.xml"/><Relationship Id="rId5" Type="http://schemas.openxmlformats.org/officeDocument/2006/relationships/tags" Target="../tags/tag542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47.xml"/><Relationship Id="rId4" Type="http://schemas.openxmlformats.org/officeDocument/2006/relationships/tags" Target="../tags/tag541.xml"/><Relationship Id="rId9" Type="http://schemas.openxmlformats.org/officeDocument/2006/relationships/tags" Target="../tags/tag546.xml"/><Relationship Id="rId14" Type="http://schemas.openxmlformats.org/officeDocument/2006/relationships/tags" Target="../tags/tag55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13" Type="http://schemas.openxmlformats.org/officeDocument/2006/relationships/tags" Target="../tags/tag564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12" Type="http://schemas.openxmlformats.org/officeDocument/2006/relationships/tags" Target="../tags/tag563.xml"/><Relationship Id="rId17" Type="http://schemas.openxmlformats.org/officeDocument/2006/relationships/tags" Target="../tags/tag568.xml"/><Relationship Id="rId2" Type="http://schemas.openxmlformats.org/officeDocument/2006/relationships/tags" Target="../tags/tag553.xml"/><Relationship Id="rId16" Type="http://schemas.openxmlformats.org/officeDocument/2006/relationships/tags" Target="../tags/tag567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tags" Target="../tags/tag562.xml"/><Relationship Id="rId5" Type="http://schemas.openxmlformats.org/officeDocument/2006/relationships/tags" Target="../tags/tag556.xml"/><Relationship Id="rId15" Type="http://schemas.openxmlformats.org/officeDocument/2006/relationships/tags" Target="../tags/tag566.xml"/><Relationship Id="rId10" Type="http://schemas.openxmlformats.org/officeDocument/2006/relationships/tags" Target="../tags/tag561.xml"/><Relationship Id="rId19" Type="http://schemas.openxmlformats.org/officeDocument/2006/relationships/notesSlide" Target="../notesSlides/notesSlide29.xml"/><Relationship Id="rId4" Type="http://schemas.openxmlformats.org/officeDocument/2006/relationships/tags" Target="../tags/tag555.xml"/><Relationship Id="rId9" Type="http://schemas.openxmlformats.org/officeDocument/2006/relationships/tags" Target="../tags/tag560.xml"/><Relationship Id="rId14" Type="http://schemas.openxmlformats.org/officeDocument/2006/relationships/tags" Target="../tags/tag56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Processes</a:t>
            </a:r>
            <a:br>
              <a:rPr lang="en-US" dirty="0"/>
            </a:br>
            <a:r>
              <a:rPr lang="en-US" sz="2000" b="0" dirty="0"/>
              <a:t>CSE 351 </a:t>
            </a:r>
            <a:r>
              <a:rPr lang="en-US" sz="2000" b="0" dirty="0" smtClean="0"/>
              <a:t>Winter 2020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Ruth Anderson	Jonathan Chen	Justin Johnson	Porter Jones	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Josie Lee	Jeffery  Tian	</a:t>
            </a: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Eddy (</a:t>
            </a:r>
            <a:r>
              <a:rPr lang="en-US" sz="2000" dirty="0" err="1"/>
              <a:t>Tianyi</a:t>
            </a:r>
            <a:r>
              <a:rPr lang="en-US" sz="2000"/>
              <a:t>)  Zhou 	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48866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http://xkcd.com/1854/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4720"/>
            <a:ext cx="7315200" cy="30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>
                <a:solidFill>
                  <a:srgbClr val="C00000"/>
                </a:solidFill>
              </a:rPr>
              <a:t>exception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transfer of control to the operating system (OS) kernel in response to some </a:t>
            </a:r>
            <a:r>
              <a:rPr lang="en-US" sz="2400" i="1" dirty="0">
                <a:solidFill>
                  <a:srgbClr val="FF0000"/>
                </a:solidFill>
              </a:rPr>
              <a:t>event</a:t>
            </a:r>
            <a:r>
              <a:rPr lang="en-US" sz="2400" dirty="0"/>
              <a:t>  </a:t>
            </a: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change in processor state)</a:t>
            </a:r>
            <a:endParaRPr lang="en-US" sz="2400" dirty="0"/>
          </a:p>
          <a:p>
            <a:pPr lvl="1"/>
            <a:r>
              <a:rPr lang="en-US" sz="2000" dirty="0"/>
              <a:t>Kernel is the memory-resident part of the OS</a:t>
            </a:r>
          </a:p>
          <a:p>
            <a:pPr lvl="1"/>
            <a:r>
              <a:rPr lang="en-US" sz="2000" u="sng" dirty="0"/>
              <a:t>Examples</a:t>
            </a:r>
            <a:r>
              <a:rPr lang="en-US" sz="2000" dirty="0"/>
              <a:t>:  </a:t>
            </a:r>
            <a:r>
              <a:rPr lang="en-US" sz="2000" b="0" dirty="0"/>
              <a:t>division by 0, page fault, I/O request completes, Ctrl-C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700" b="0" i="1" dirty="0"/>
          </a:p>
          <a:p>
            <a:r>
              <a:rPr lang="en-US" sz="2400" b="0" i="1" dirty="0"/>
              <a:t>How does the system know where to jump to in the OS?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10</a:t>
            </a:fld>
            <a:endParaRPr lang="en-US"/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 bwMode="auto">
          <a:xfrm>
            <a:off x="758952" y="3108960"/>
            <a:ext cx="7626096" cy="283464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01939" y="3108960"/>
            <a:ext cx="144749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11789" y="3108960"/>
            <a:ext cx="207099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47616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16327" y="363124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643309" y="424243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2677" y="3909060"/>
            <a:ext cx="2468880" cy="366759"/>
            <a:chOff x="3122677" y="3909060"/>
            <a:chExt cx="2468880" cy="366759"/>
          </a:xfrm>
        </p:grpSpPr>
        <p:sp>
          <p:nvSpPr>
            <p:cNvPr id="476167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122677" y="4236085"/>
              <a:ext cx="2468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1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14509" y="3909060"/>
              <a:ext cx="1072649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</a:t>
              </a:r>
            </a:p>
          </p:txBody>
        </p:sp>
      </p:grpSp>
      <p:sp>
        <p:nvSpPr>
          <p:cNvPr id="47617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34749" y="4182110"/>
            <a:ext cx="2651760" cy="1474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 </a:t>
            </a: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exception handler</a:t>
            </a:r>
            <a:r>
              <a:rPr lang="en-US" sz="1800" b="0" i="1" dirty="0">
                <a:latin typeface="Calibri" pitchFamily="34" charset="0"/>
              </a:rPr>
              <a:t>, then: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current_instr</a:t>
            </a:r>
            <a:r>
              <a:rPr lang="en-US" sz="1800" b="0" i="1" dirty="0">
                <a:latin typeface="Calibri" pitchFamily="34" charset="0"/>
              </a:rPr>
              <a:t>,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Calibri" pitchFamily="34" charset="0"/>
              </a:rPr>
              <a:t>return to </a:t>
            </a:r>
            <a:r>
              <a:rPr lang="en-US" i="1" dirty="0" err="1">
                <a:latin typeface="Calibri" pitchFamily="34" charset="0"/>
              </a:rPr>
              <a:t>next_instr</a:t>
            </a:r>
            <a:r>
              <a:rPr lang="en-US" i="1" dirty="0">
                <a:latin typeface="Calibri" pitchFamily="34" charset="0"/>
              </a:rPr>
              <a:t>, OR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79222" y="4004473"/>
            <a:ext cx="11357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current_instr</a:t>
            </a:r>
            <a:endParaRPr lang="en-US" sz="1400" b="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96397" y="4209832"/>
            <a:ext cx="3382460" cy="1635978"/>
            <a:chOff x="2196397" y="4209832"/>
            <a:chExt cx="3382460" cy="1635978"/>
          </a:xfrm>
        </p:grpSpPr>
        <p:sp>
          <p:nvSpPr>
            <p:cNvPr id="476169" name="Line 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3109977" y="4305935"/>
              <a:ext cx="246888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0" name="Line 1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16327" y="4332922"/>
              <a:ext cx="0" cy="151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6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96397" y="4209832"/>
              <a:ext cx="94147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next_instr</a:t>
              </a:r>
              <a:endParaRPr lang="en-US" sz="1400" b="0" dirty="0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8952" y="3978637"/>
            <a:ext cx="1220270" cy="366759"/>
            <a:chOff x="758952" y="3978637"/>
            <a:chExt cx="1220270" cy="366759"/>
          </a:xfrm>
        </p:grpSpPr>
        <p:sp>
          <p:nvSpPr>
            <p:cNvPr id="47617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58952" y="3978637"/>
              <a:ext cx="804863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event </a:t>
              </a:r>
            </a:p>
          </p:txBody>
        </p:sp>
        <p:sp>
          <p:nvSpPr>
            <p:cNvPr id="476177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435064" y="4153144"/>
              <a:ext cx="544158" cy="2896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308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1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 Table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7214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58934"/>
                <a:ext cx="8366125" cy="4972050"/>
              </a:xfrm>
            </p:spPr>
            <p:txBody>
              <a:bodyPr/>
              <a:lstStyle/>
              <a:p>
                <a:r>
                  <a:rPr lang="en-US" sz="2400" dirty="0"/>
                  <a:t>A jump table for exceptions (also called </a:t>
                </a:r>
                <a:r>
                  <a:rPr lang="en-US" sz="2400" i="1" dirty="0"/>
                  <a:t>Interrupt Vector Table</a:t>
                </a:r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/>
                  <a:t>Each type of event has a unique </a:t>
                </a:r>
                <a:br>
                  <a:rPr lang="en-US" sz="2000" dirty="0"/>
                </a:br>
                <a:r>
                  <a:rPr lang="en-US" sz="2000" dirty="0"/>
                  <a:t>exception number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= index into exception table</a:t>
                </a:r>
                <a:r>
                  <a:rPr lang="en-US" sz="2000" i="1" dirty="0"/>
                  <a:t/>
                </a:r>
                <a:br>
                  <a:rPr lang="en-US" sz="2000" i="1" dirty="0"/>
                </a:br>
                <a:r>
                  <a:rPr lang="en-US" sz="2000" dirty="0"/>
                  <a:t>(</a:t>
                </a:r>
                <a:r>
                  <a:rPr lang="en-US" sz="2000" dirty="0" err="1"/>
                  <a:t>a.k.a</a:t>
                </a:r>
                <a:r>
                  <a:rPr lang="en-US" sz="2000" dirty="0"/>
                  <a:t> interrupt vector)</a:t>
                </a:r>
              </a:p>
              <a:p>
                <a:pPr lvl="1"/>
                <a:r>
                  <a:rPr lang="en-US" sz="2000" dirty="0"/>
                  <a:t>Handler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called each time</a:t>
                </a:r>
                <a:br>
                  <a:rPr lang="en-US" sz="2000" dirty="0"/>
                </a:br>
                <a:r>
                  <a:rPr lang="en-US" sz="2000" dirty="0"/>
                  <a:t>exception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occurs</a:t>
                </a:r>
              </a:p>
            </p:txBody>
          </p:sp>
        </mc:Choice>
        <mc:Fallback xmlns="">
          <p:sp>
            <p:nvSpPr>
              <p:cNvPr id="477214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1"/>
                </p:custDataLst>
              </p:nvPr>
            </p:nvSpPr>
            <p:spPr>
              <a:xfrm>
                <a:off x="396875" y="1358934"/>
                <a:ext cx="8366125" cy="4972050"/>
              </a:xfrm>
              <a:blipFill rotWithShape="0">
                <a:blip r:embed="rId32"/>
                <a:stretch>
                  <a:fillRect l="-146" t="-980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1392" y="41028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1392" y="43314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1392" y="45600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79717" y="46235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0729" y="40520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0729" y="4255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2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0729" y="4509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2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4440" y="4799032"/>
            <a:ext cx="121615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11392" y="50426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24042" y="4991894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31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79717" y="41917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79717" y="44076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Oval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79717" y="51061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11828" y="3540374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720992" y="4344194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720992" y="2972594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40192" y="29725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38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40192" y="36583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720992" y="3658394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92" y="43441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1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92" y="56522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2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92" y="4996974"/>
            <a:ext cx="2587752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Calibri" pitchFamily="34" charset="0"/>
              </a:rPr>
              <a:t>...</a:t>
            </a:r>
          </a:p>
        </p:txBody>
      </p:sp>
      <p:sp>
        <p:nvSpPr>
          <p:cNvPr id="43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0992" y="5150644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00026" y="5258594"/>
            <a:ext cx="1060803" cy="1078740"/>
            <a:chOff x="3500026" y="5258594"/>
            <a:chExt cx="1060803" cy="1078740"/>
          </a:xfrm>
        </p:grpSpPr>
        <p:sp>
          <p:nvSpPr>
            <p:cNvPr id="44" name="Text Box 2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00026" y="5752559"/>
              <a:ext cx="1060803" cy="5847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Exception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numbers</a:t>
              </a:r>
            </a:p>
          </p:txBody>
        </p:sp>
        <p:cxnSp>
          <p:nvCxnSpPr>
            <p:cNvPr id="45" name="Straight Arrow Connector 44"/>
            <p:cNvCxnSpPr/>
            <p:nvPr>
              <p:custDataLst>
                <p:tags r:id="rId28"/>
              </p:custDataLst>
            </p:nvPr>
          </p:nvCxnSpPr>
          <p:spPr bwMode="auto">
            <a:xfrm rot="16200000" flipV="1">
              <a:off x="3756902" y="5532120"/>
              <a:ext cx="54864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4F7299E5-0500-4BB3-B1B8-FB1206C2DA67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198434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 Table (Excerpt)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888242" y="1681783"/>
          <a:ext cx="7086600" cy="2225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Exception</a:t>
                      </a:r>
                      <a:r>
                        <a:rPr lang="en-US" i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Number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Exception Class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Divide error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protection 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Machine check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Abort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32-255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OS-defined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Interrupt or trap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C35E6EF-461B-4899-B445-AE7FC7F3046F}"/>
              </a:ext>
            </a:extLst>
          </p:cNvPr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266884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Leading Up to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125" cy="4972050"/>
          </a:xfrm>
        </p:spPr>
        <p:txBody>
          <a:bodyPr/>
          <a:lstStyle/>
          <a:p>
            <a:r>
              <a:rPr lang="en-US" dirty="0"/>
              <a:t>System Control Flow</a:t>
            </a:r>
          </a:p>
          <a:p>
            <a:pPr lvl="1"/>
            <a:r>
              <a:rPr lang="en-US" dirty="0"/>
              <a:t>Control flow</a:t>
            </a:r>
          </a:p>
          <a:p>
            <a:pPr lvl="1"/>
            <a:r>
              <a:rPr lang="en-US" dirty="0"/>
              <a:t>Exceptional 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Asynchronous exceptions (interrupts)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Synchronous exceptions (traps &amp; faults)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Asynchronous</a:t>
            </a:r>
            <a:r>
              <a:rPr lang="en-US" dirty="0"/>
              <a:t>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events external to the processor</a:t>
            </a:r>
          </a:p>
          <a:p>
            <a:pPr lvl="1"/>
            <a:r>
              <a:rPr lang="en-US" sz="2000" dirty="0"/>
              <a:t>Indicated by setting the processor’s interrupt pin(s) (wire into CPU)</a:t>
            </a:r>
          </a:p>
          <a:p>
            <a:pPr lvl="1"/>
            <a:r>
              <a:rPr lang="en-US" sz="2000" dirty="0"/>
              <a:t>After interrupt handler runs, the handler returns to “next” instruction</a:t>
            </a:r>
          </a:p>
          <a:p>
            <a:pPr lvl="1"/>
            <a:endParaRPr lang="en-US" sz="2000" dirty="0"/>
          </a:p>
          <a:p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I/O interrupts</a:t>
            </a:r>
          </a:p>
          <a:p>
            <a:pPr lvl="2"/>
            <a:r>
              <a:rPr lang="en-US" sz="1800" dirty="0"/>
              <a:t>Hitting Ctrl-C on the keyboard</a:t>
            </a:r>
          </a:p>
          <a:p>
            <a:pPr lvl="2"/>
            <a:r>
              <a:rPr lang="en-US" sz="1800" dirty="0"/>
              <a:t>Clicking a mouse button or tapping a touchscreen</a:t>
            </a:r>
          </a:p>
          <a:p>
            <a:pPr lvl="2"/>
            <a:r>
              <a:rPr lang="en-US" sz="1800" dirty="0"/>
              <a:t>Arrival of a packet from a network</a:t>
            </a:r>
          </a:p>
          <a:p>
            <a:pPr lvl="2"/>
            <a:r>
              <a:rPr lang="en-US" sz="1800" dirty="0"/>
              <a:t>Arrival of data from a disk</a:t>
            </a:r>
          </a:p>
          <a:p>
            <a:pPr lvl="1"/>
            <a:r>
              <a:rPr lang="en-US" sz="2000" dirty="0"/>
              <a:t>Timer interrupt</a:t>
            </a:r>
          </a:p>
          <a:p>
            <a:pPr lvl="2"/>
            <a:r>
              <a:rPr lang="en-US" sz="1800" dirty="0"/>
              <a:t>Every few milliseconds, an external timer chip triggers an interrupt</a:t>
            </a:r>
          </a:p>
          <a:p>
            <a:pPr lvl="2"/>
            <a:r>
              <a:rPr lang="en-US" sz="1800" dirty="0"/>
              <a:t>Used by the OS kernel to take back control from user programs</a:t>
            </a:r>
          </a:p>
          <a:p>
            <a:pPr lvl="2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Synchronous</a:t>
            </a:r>
            <a:r>
              <a:rPr lang="en-US" dirty="0"/>
              <a:t>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events that occur as a result of executing an instruction: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Traps</a:t>
            </a:r>
          </a:p>
          <a:p>
            <a:pPr lvl="2"/>
            <a:r>
              <a:rPr lang="en-US" sz="1800" b="1" dirty="0"/>
              <a:t>Intentional</a:t>
            </a:r>
            <a:r>
              <a:rPr lang="en-US" sz="1800" dirty="0"/>
              <a:t>: transfer control to OS to perform some function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</a:t>
            </a:r>
            <a:r>
              <a:rPr lang="en-US" sz="1800" i="1" dirty="0"/>
              <a:t>system calls</a:t>
            </a:r>
            <a:r>
              <a:rPr lang="en-US" sz="1800" dirty="0"/>
              <a:t>, breakpoint traps, special instructions</a:t>
            </a:r>
          </a:p>
          <a:p>
            <a:pPr lvl="2"/>
            <a:r>
              <a:rPr lang="en-US" sz="1800" dirty="0"/>
              <a:t>Returns control to “next” instruction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Faults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but possibly recoverable 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</a:t>
            </a:r>
            <a:r>
              <a:rPr lang="en-US" sz="1800" i="1" dirty="0"/>
              <a:t>page faults</a:t>
            </a:r>
            <a:r>
              <a:rPr lang="en-US" sz="1800" dirty="0"/>
              <a:t>, segment protection faults, integer divide-by-zero exceptions</a:t>
            </a:r>
          </a:p>
          <a:p>
            <a:pPr lvl="2"/>
            <a:r>
              <a:rPr lang="en-US" sz="1800" dirty="0"/>
              <a:t>Either re-executes faulting (“current”) instruction or aborts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Aborts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and unrecoverable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parity error, machine check (hardware failure detected)</a:t>
            </a:r>
          </a:p>
          <a:p>
            <a:pPr lvl="2"/>
            <a:r>
              <a:rPr lang="en-US" sz="1800" dirty="0"/>
              <a:t>Aborts current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system call has a unique ID number</a:t>
            </a:r>
          </a:p>
          <a:p>
            <a:r>
              <a:rPr lang="en-US" dirty="0"/>
              <a:t>Examples for Linux on x86-64: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2194560" y="2377440"/>
          <a:ext cx="475488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about file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execve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0991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>
            <p:custDataLst>
              <p:tags r:id="rId1"/>
            </p:custDataLst>
          </p:nvPr>
        </p:nvSpPr>
        <p:spPr bwMode="auto">
          <a:xfrm>
            <a:off x="381000" y="4191000"/>
            <a:ext cx="4572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Traps Example: 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914400"/>
          </a:xfrm>
        </p:spPr>
        <p:txBody>
          <a:bodyPr>
            <a:noAutofit/>
          </a:bodyPr>
          <a:lstStyle/>
          <a:p>
            <a:r>
              <a:rPr lang="en-US" sz="2000" b="0" dirty="0"/>
              <a:t>User calls 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17</a:t>
            </a:fld>
            <a:endParaRPr lang="en-US"/>
          </a:p>
        </p:txBody>
      </p:sp>
      <p:sp>
        <p:nvSpPr>
          <p:cNvPr id="480272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" y="2194560"/>
            <a:ext cx="8412480" cy="1815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latin typeface="Courier New" pitchFamily="49" charset="0"/>
              </a:rPr>
              <a:t>00000000000e5d70 &lt;__open&gt;:</a:t>
            </a:r>
          </a:p>
          <a:p>
            <a:r>
              <a:rPr lang="de-DE" sz="1600" dirty="0">
                <a:latin typeface="Courier New" pitchFamily="49" charset="0"/>
              </a:rPr>
              <a:t>...</a:t>
            </a:r>
          </a:p>
          <a:p>
            <a:r>
              <a:rPr lang="sk-SK" sz="1600" dirty="0">
                <a:latin typeface="Courier New" pitchFamily="49" charset="0"/>
              </a:rPr>
              <a:t>e5d79:   b8 02 00 00 00      </a:t>
            </a:r>
            <a:r>
              <a:rPr lang="sk-SK" sz="1600" b="1" dirty="0">
                <a:latin typeface="Courier New" pitchFamily="49" charset="0"/>
              </a:rPr>
              <a:t>mov</a:t>
            </a:r>
            <a:r>
              <a:rPr lang="sk-SK" sz="1600" dirty="0">
                <a:latin typeface="Courier New" pitchFamily="49" charset="0"/>
              </a:rPr>
              <a:t>  $0x2,%eax  </a:t>
            </a:r>
            <a:r>
              <a:rPr lang="sk-SK" sz="1600" dirty="0">
                <a:solidFill>
                  <a:schemeClr val="bg2"/>
                </a:solidFill>
                <a:latin typeface="Courier New" pitchFamily="49" charset="0"/>
              </a:rPr>
              <a:t># open is syscall 2</a:t>
            </a:r>
            <a:endParaRPr lang="de-DE" sz="16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e5d7e:   0f 05               </a:t>
            </a:r>
            <a:r>
              <a:rPr lang="en-US" sz="1600" b="1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>
                <a:solidFill>
                  <a:schemeClr val="bg2"/>
                </a:solidFill>
                <a:latin typeface="Courier New" pitchFamily="49" charset="0"/>
              </a:rPr>
              <a:t># return value in %</a:t>
            </a:r>
            <a:r>
              <a:rPr lang="en-US" sz="1600" dirty="0" err="1">
                <a:solidFill>
                  <a:schemeClr val="bg2"/>
                </a:solidFill>
                <a:latin typeface="Courier New" pitchFamily="49" charset="0"/>
              </a:rPr>
              <a:t>rax</a:t>
            </a:r>
            <a:endParaRPr lang="en-US" sz="16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da-DK" sz="1600" dirty="0">
                <a:latin typeface="Courier New" pitchFamily="49" charset="0"/>
              </a:rPr>
              <a:t>e5d80:   48 3d 01 f0 </a:t>
            </a:r>
            <a:r>
              <a:rPr lang="da-DK" sz="1600" dirty="0" err="1">
                <a:latin typeface="Courier New" pitchFamily="49" charset="0"/>
              </a:rPr>
              <a:t>ff</a:t>
            </a:r>
            <a:r>
              <a:rPr lang="da-DK" sz="1600" dirty="0">
                <a:latin typeface="Courier New" pitchFamily="49" charset="0"/>
              </a:rPr>
              <a:t> </a:t>
            </a:r>
            <a:r>
              <a:rPr lang="da-DK" sz="1600" dirty="0" err="1">
                <a:latin typeface="Courier New" pitchFamily="49" charset="0"/>
              </a:rPr>
              <a:t>ff</a:t>
            </a:r>
            <a:r>
              <a:rPr lang="da-DK" sz="1600" dirty="0">
                <a:latin typeface="Courier New" pitchFamily="49" charset="0"/>
              </a:rPr>
              <a:t>   </a:t>
            </a:r>
            <a:r>
              <a:rPr lang="da-DK" sz="1600" b="1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$0xfffffffffffff001,%rax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...</a:t>
            </a:r>
          </a:p>
          <a:p>
            <a:r>
              <a:rPr lang="da-DK" sz="1600" dirty="0">
                <a:latin typeface="Courier New" pitchFamily="49" charset="0"/>
              </a:rPr>
              <a:t>e5dfa:   c3                  </a:t>
            </a:r>
            <a:r>
              <a:rPr lang="da-DK" sz="1600" b="1" dirty="0" err="1">
                <a:latin typeface="Courier New" pitchFamily="49" charset="0"/>
              </a:rPr>
              <a:t>retq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73772" y="4191000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1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303120" y="5318125"/>
            <a:ext cx="2377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0332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290420" y="5387975"/>
            <a:ext cx="237744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03320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12080" y="4241215"/>
            <a:ext cx="38404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4B2A85"/>
              </a:buClr>
            </a:pP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dirty="0"/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pPr>
              <a:buClr>
                <a:srgbClr val="4B2A85"/>
              </a:buClr>
            </a:pPr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pPr>
              <a:buClr>
                <a:srgbClr val="4B2A85"/>
              </a:buClr>
            </a:pPr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pPr>
              <a:buClr>
                <a:srgbClr val="4B2A85"/>
              </a:buClr>
            </a:pPr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731611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Fault Example: 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000" b="0" dirty="0"/>
          </a:p>
          <a:p>
            <a:r>
              <a:rPr lang="en-US" sz="2000" b="0" dirty="0"/>
              <a:t>Page fault handler must load page into physical memory</a:t>
            </a:r>
          </a:p>
          <a:p>
            <a:r>
              <a:rPr lang="en-US" sz="2000" b="0" dirty="0"/>
              <a:t>Returns to faulting instruction: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18</a:t>
            </a:fld>
            <a:endParaRPr lang="en-US"/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371600"/>
            <a:ext cx="1912703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 ()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load into memory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50732" y="40622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351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Fault Example: 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17634" y="5525815"/>
            <a:ext cx="6705600" cy="1255985"/>
          </a:xfrm>
        </p:spPr>
        <p:txBody>
          <a:bodyPr/>
          <a:lstStyle/>
          <a:p>
            <a:r>
              <a:rPr lang="en-US" sz="2000" b="0" dirty="0"/>
              <a:t>Page fault handler detects invalid address</a:t>
            </a:r>
          </a:p>
          <a:p>
            <a:r>
              <a:rPr lang="en-US" sz="2000" b="0" dirty="0"/>
              <a:t>Sends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82319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9068" y="1371600"/>
            <a:ext cx="203613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a[1000];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a[5000] = 13;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80483b7:	c7 05 60 e3 04 08 0d 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$0xd,0x804e360</a:t>
            </a: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0450" y="3276600"/>
            <a:ext cx="1362664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Process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65625" y="3276600"/>
            <a:ext cx="43760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77364" y="4038600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796995" y="4990038"/>
            <a:ext cx="2911639" cy="1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3415" y="4638792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signal process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4880" y="4116809"/>
            <a:ext cx="180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handle_page_fault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7862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22" grpId="0" animBg="1"/>
      <p:bldP spid="23" grpId="0" animBg="1"/>
      <p:bldP spid="26" grpId="0"/>
      <p:bldP spid="27" grpId="0"/>
      <p:bldP spid="31" grpId="0" animBg="1"/>
      <p:bldP spid="3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3 due </a:t>
            </a:r>
            <a:r>
              <a:rPr lang="en-US" dirty="0" smtClean="0"/>
              <a:t>TONIGHT (2/24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hw17 due Wednesday (2/26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Lab 4 preparation!</a:t>
            </a:r>
          </a:p>
          <a:p>
            <a:endParaRPr lang="en-US" dirty="0"/>
          </a:p>
          <a:p>
            <a:r>
              <a:rPr lang="en-US" dirty="0" smtClean="0"/>
              <a:t>Lab </a:t>
            </a:r>
            <a:r>
              <a:rPr lang="en-US" dirty="0"/>
              <a:t>4 </a:t>
            </a:r>
            <a:r>
              <a:rPr lang="en-US" dirty="0" smtClean="0"/>
              <a:t>coming soon!</a:t>
            </a:r>
            <a:endParaRPr lang="en-US" dirty="0"/>
          </a:p>
          <a:p>
            <a:pPr lvl="1"/>
            <a:r>
              <a:rPr lang="en-US" dirty="0"/>
              <a:t>Cache parameter puzzles and code </a:t>
            </a:r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non-standard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pPr lvl="1"/>
            <a:r>
              <a:rPr lang="en-US" dirty="0"/>
              <a:t>After an exception is handled, one of three things may happen:</a:t>
            </a:r>
          </a:p>
          <a:p>
            <a:pPr lvl="2"/>
            <a:r>
              <a:rPr lang="en-US" dirty="0"/>
              <a:t>Re-execute the current instruction</a:t>
            </a:r>
          </a:p>
          <a:p>
            <a:pPr lvl="2"/>
            <a:r>
              <a:rPr lang="en-US" dirty="0"/>
              <a:t>Resume execution with the next instruction</a:t>
            </a:r>
          </a:p>
          <a:p>
            <a:pPr lvl="2"/>
            <a:r>
              <a:rPr lang="en-US" dirty="0"/>
              <a:t>Abort the process that caused the exception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Processes and context switching</a:t>
            </a:r>
          </a:p>
          <a:p>
            <a:r>
              <a:rPr lang="en-US" dirty="0"/>
              <a:t>Creating new processes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/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582426" y="1316333"/>
            <a:ext cx="4310743" cy="4793063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  <a:endParaRPr lang="en-US" sz="16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990" y="3315680"/>
            <a:ext cx="1502863" cy="150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4340756" y="4410135"/>
            <a:ext cx="2106805" cy="1384745"/>
            <a:chOff x="7208670" y="5257800"/>
            <a:chExt cx="1371600" cy="990600"/>
          </a:xfrm>
        </p:grpSpPr>
        <p:sp>
          <p:nvSpPr>
            <p:cNvPr id="25" name="Rectangle 24"/>
            <p:cNvSpPr/>
            <p:nvPr>
              <p:custDataLst>
                <p:tags r:id="rId10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1"/>
              </p:custDataLst>
            </p:nvPr>
          </p:nvSpPr>
          <p:spPr bwMode="auto">
            <a:xfrm>
              <a:off x="7295651" y="5671871"/>
              <a:ext cx="1162590" cy="4780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  <p:sp>
          <p:nvSpPr>
            <p:cNvPr id="34" name="Rectangle 33"/>
            <p:cNvSpPr/>
            <p:nvPr>
              <p:custDataLst>
                <p:tags r:id="rId12"/>
              </p:custDataLst>
            </p:nvPr>
          </p:nvSpPr>
          <p:spPr bwMode="auto">
            <a:xfrm>
              <a:off x="7977090" y="5780894"/>
              <a:ext cx="434970" cy="26839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rIns="0" rtlCol="0" anchor="ctr"/>
            <a:lstStyle/>
            <a:p>
              <a:pPr algn="ctr"/>
              <a:r>
                <a:rPr lang="en-US" sz="16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%rip</a:t>
              </a: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4340756" y="1616937"/>
            <a:ext cx="2106805" cy="2662972"/>
            <a:chOff x="7212150" y="3291499"/>
            <a:chExt cx="1371600" cy="1905000"/>
          </a:xfrm>
        </p:grpSpPr>
        <p:sp>
          <p:nvSpPr>
            <p:cNvPr id="28" name="Rectangle 27"/>
            <p:cNvSpPr/>
            <p:nvPr>
              <p:custDataLst>
                <p:tags r:id="rId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32" name="Rectangle 31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07969" y="5496449"/>
            <a:ext cx="2163442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827466" y="5986272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22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/>
              <a:t>Another </a:t>
            </a:r>
            <a:r>
              <a:rPr lang="en-US" b="0" i="1" dirty="0"/>
              <a:t>abstraction</a:t>
            </a:r>
            <a:r>
              <a:rPr lang="en-US" b="0" dirty="0"/>
              <a:t> in our computer system</a:t>
            </a:r>
          </a:p>
          <a:p>
            <a:pPr lvl="1"/>
            <a:r>
              <a:rPr lang="en-US" dirty="0"/>
              <a:t>Provided by the OS</a:t>
            </a:r>
          </a:p>
          <a:p>
            <a:pPr lvl="1"/>
            <a:r>
              <a:rPr lang="en-US" dirty="0"/>
              <a:t>OS uses a data structure to represent each process</a:t>
            </a:r>
          </a:p>
          <a:p>
            <a:pPr lvl="1"/>
            <a:r>
              <a:rPr lang="en-US" dirty="0"/>
              <a:t>Maintains the</a:t>
            </a:r>
            <a:r>
              <a:rPr lang="en-US" b="0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interface</a:t>
            </a:r>
            <a:r>
              <a:rPr lang="en-US" b="0" dirty="0"/>
              <a:t> between the program and the underlying hardware (CPU + memory)</a:t>
            </a:r>
          </a:p>
          <a:p>
            <a:pPr>
              <a:spcBef>
                <a:spcPts val="1200"/>
              </a:spcBef>
            </a:pPr>
            <a:r>
              <a:rPr lang="en-US" b="0" dirty="0"/>
              <a:t>What do </a:t>
            </a:r>
            <a:r>
              <a:rPr lang="en-US" b="0" i="1" dirty="0"/>
              <a:t>processes</a:t>
            </a:r>
            <a:r>
              <a:rPr lang="en-US" b="0" dirty="0"/>
              <a:t> have to do with </a:t>
            </a:r>
            <a:r>
              <a:rPr lang="en-US" i="1" dirty="0"/>
              <a:t>exceptional control flow</a:t>
            </a:r>
            <a:r>
              <a:rPr lang="en-US" b="0" dirty="0"/>
              <a:t>?</a:t>
            </a:r>
          </a:p>
          <a:p>
            <a:pPr lvl="1"/>
            <a:r>
              <a:rPr lang="en-US" dirty="0"/>
              <a:t>Exceptional control flow is the </a:t>
            </a:r>
            <a:r>
              <a:rPr lang="en-US" i="1" dirty="0"/>
              <a:t>mechanism</a:t>
            </a:r>
            <a:r>
              <a:rPr lang="en-US" dirty="0"/>
              <a:t> the OS uses to enable </a:t>
            </a:r>
            <a:r>
              <a:rPr lang="en-US" b="1" dirty="0"/>
              <a:t>multiple processes </a:t>
            </a:r>
            <a:r>
              <a:rPr lang="en-US" dirty="0"/>
              <a:t>to run on the same system</a:t>
            </a:r>
          </a:p>
          <a:p>
            <a:pPr>
              <a:spcBef>
                <a:spcPts val="1200"/>
              </a:spcBef>
            </a:pPr>
            <a:r>
              <a:rPr lang="en-US" dirty="0"/>
              <a:t>What is the difference between:</a:t>
            </a:r>
          </a:p>
          <a:p>
            <a:pPr lvl="1"/>
            <a:r>
              <a:rPr lang="en-US" dirty="0"/>
              <a:t>A processor?  A program? 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process</a:t>
            </a:r>
            <a:r>
              <a:rPr lang="en-US" dirty="0"/>
              <a:t> is an instance of a running program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>
              <a:spcBef>
                <a:spcPts val="1800"/>
              </a:spcBef>
            </a:pPr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i="1" dirty="0"/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/>
              <a:t>context switching</a:t>
            </a:r>
          </a:p>
          <a:p>
            <a:pPr lvl="1"/>
            <a:r>
              <a:rPr lang="en-US" i="1" dirty="0"/>
              <a:t>Private address space</a:t>
            </a:r>
          </a:p>
          <a:p>
            <a:pPr lvl="2"/>
            <a:r>
              <a:rPr lang="en-US" dirty="0"/>
              <a:t>Each program seems to have exclusive use of main memory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/>
              <a:t>virtual memory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>
              <p:custDataLst>
                <p:tags r:id="rId11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Rectangle 2"/>
            <p:cNvSpPr/>
            <p:nvPr>
              <p:custDataLst>
                <p:tags r:id="rId12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>
              <p:custDataLst>
                <p:tags r:id="rId6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0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95266" y="1951651"/>
            <a:ext cx="1449751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5" y="2871404"/>
            <a:ext cx="936729" cy="9367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5660155" y="1483690"/>
            <a:ext cx="1413853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054" y="2305150"/>
            <a:ext cx="1103801" cy="110380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7204668" y="2468713"/>
            <a:ext cx="1427672" cy="1961146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489" y="3458017"/>
            <a:ext cx="858453" cy="85845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35" name="Group 34"/>
          <p:cNvGrpSpPr/>
          <p:nvPr>
            <p:custDataLst>
              <p:tags r:id="rId3"/>
            </p:custDataLst>
          </p:nvPr>
        </p:nvGrpSpPr>
        <p:grpSpPr>
          <a:xfrm>
            <a:off x="1340225" y="2416612"/>
            <a:ext cx="687249" cy="869391"/>
            <a:chOff x="7212150" y="3291499"/>
            <a:chExt cx="1371600" cy="1905000"/>
          </a:xfrm>
        </p:grpSpPr>
        <p:sp>
          <p:nvSpPr>
            <p:cNvPr id="36" name="Rectangle 35"/>
            <p:cNvSpPr/>
            <p:nvPr>
              <p:custDataLst>
                <p:tags r:id="rId2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2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8" name="Rectangle 37"/>
            <p:cNvSpPr/>
            <p:nvPr>
              <p:custDataLst>
                <p:tags r:id="rId2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2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40" name="Rectangle 39"/>
            <p:cNvSpPr/>
            <p:nvPr>
              <p:custDataLst>
                <p:tags r:id="rId2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41" name="Group 40"/>
          <p:cNvGrpSpPr/>
          <p:nvPr>
            <p:custDataLst>
              <p:tags r:id="rId4"/>
            </p:custDataLst>
          </p:nvPr>
        </p:nvGrpSpPr>
        <p:grpSpPr>
          <a:xfrm>
            <a:off x="1340225" y="3353985"/>
            <a:ext cx="687249" cy="452599"/>
            <a:chOff x="7208670" y="5257800"/>
            <a:chExt cx="1371600" cy="990600"/>
          </a:xfrm>
        </p:grpSpPr>
        <p:sp>
          <p:nvSpPr>
            <p:cNvPr id="42" name="Rectangle 41"/>
            <p:cNvSpPr/>
            <p:nvPr>
              <p:custDataLst>
                <p:tags r:id="rId23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43" name="Rectangle 42"/>
            <p:cNvSpPr/>
            <p:nvPr>
              <p:custDataLst>
                <p:tags r:id="rId24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44" name="Group 43"/>
          <p:cNvGrpSpPr/>
          <p:nvPr>
            <p:custDataLst>
              <p:tags r:id="rId5"/>
            </p:custDataLst>
          </p:nvPr>
        </p:nvGrpSpPr>
        <p:grpSpPr>
          <a:xfrm>
            <a:off x="6267290" y="1936998"/>
            <a:ext cx="687249" cy="869391"/>
            <a:chOff x="7212150" y="3291499"/>
            <a:chExt cx="1371600" cy="1905000"/>
          </a:xfrm>
        </p:grpSpPr>
        <p:sp>
          <p:nvSpPr>
            <p:cNvPr id="45" name="Rectangle 44"/>
            <p:cNvSpPr/>
            <p:nvPr>
              <p:custDataLst>
                <p:tags r:id="rId18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46" name="Rectangle 45"/>
            <p:cNvSpPr/>
            <p:nvPr>
              <p:custDataLst>
                <p:tags r:id="rId19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47" name="Rectangle 46"/>
            <p:cNvSpPr/>
            <p:nvPr>
              <p:custDataLst>
                <p:tags r:id="rId20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>
              <p:custDataLst>
                <p:tags r:id="rId21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49" name="Rectangle 48"/>
            <p:cNvSpPr/>
            <p:nvPr>
              <p:custDataLst>
                <p:tags r:id="rId22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50" name="Group 49"/>
          <p:cNvGrpSpPr/>
          <p:nvPr>
            <p:custDataLst>
              <p:tags r:id="rId6"/>
            </p:custDataLst>
          </p:nvPr>
        </p:nvGrpSpPr>
        <p:grpSpPr>
          <a:xfrm>
            <a:off x="6267290" y="2874371"/>
            <a:ext cx="687249" cy="452599"/>
            <a:chOff x="7208670" y="5257800"/>
            <a:chExt cx="1371600" cy="990600"/>
          </a:xfrm>
        </p:grpSpPr>
        <p:sp>
          <p:nvSpPr>
            <p:cNvPr id="51" name="Rectangle 50"/>
            <p:cNvSpPr/>
            <p:nvPr>
              <p:custDataLst>
                <p:tags r:id="rId16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52" name="Rectangle 51"/>
            <p:cNvSpPr/>
            <p:nvPr>
              <p:custDataLst>
                <p:tags r:id="rId17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62" name="Group 61"/>
          <p:cNvGrpSpPr/>
          <p:nvPr>
            <p:custDataLst>
              <p:tags r:id="rId7"/>
            </p:custDataLst>
          </p:nvPr>
        </p:nvGrpSpPr>
        <p:grpSpPr>
          <a:xfrm>
            <a:off x="7856547" y="2909932"/>
            <a:ext cx="687249" cy="869391"/>
            <a:chOff x="7212150" y="3291499"/>
            <a:chExt cx="1371600" cy="1905000"/>
          </a:xfrm>
        </p:grpSpPr>
        <p:sp>
          <p:nvSpPr>
            <p:cNvPr id="63" name="Rectangle 62"/>
            <p:cNvSpPr/>
            <p:nvPr>
              <p:custDataLst>
                <p:tags r:id="rId11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64" name="Rectangle 63"/>
            <p:cNvSpPr/>
            <p:nvPr>
              <p:custDataLst>
                <p:tags r:id="rId12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65" name="Rectangle 64"/>
            <p:cNvSpPr/>
            <p:nvPr>
              <p:custDataLst>
                <p:tags r:id="rId13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66" name="Rectangle 65"/>
            <p:cNvSpPr/>
            <p:nvPr>
              <p:custDataLst>
                <p:tags r:id="rId14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67" name="Rectangle 66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68" name="Group 67"/>
          <p:cNvGrpSpPr/>
          <p:nvPr>
            <p:custDataLst>
              <p:tags r:id="rId8"/>
            </p:custDataLst>
          </p:nvPr>
        </p:nvGrpSpPr>
        <p:grpSpPr>
          <a:xfrm>
            <a:off x="7856547" y="3847305"/>
            <a:ext cx="687249" cy="452599"/>
            <a:chOff x="7208670" y="5257800"/>
            <a:chExt cx="1371600" cy="990600"/>
          </a:xfrm>
        </p:grpSpPr>
        <p:sp>
          <p:nvSpPr>
            <p:cNvPr id="69" name="Rectangle 68"/>
            <p:cNvSpPr/>
            <p:nvPr>
              <p:custDataLst>
                <p:tags r:id="rId9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70" name="Rectangle 69"/>
            <p:cNvSpPr/>
            <p:nvPr>
              <p:custDataLst>
                <p:tags r:id="rId10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79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7018" y="1386673"/>
            <a:ext cx="8405982" cy="52753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9273" y="5335675"/>
            <a:ext cx="8152261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134092" y="5475916"/>
            <a:ext cx="7400308" cy="904164"/>
          </a:xfrm>
          <a:prstGeom prst="roundRect">
            <a:avLst>
              <a:gd name="adj" fmla="val 9695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/Applications/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230" y="5821747"/>
            <a:ext cx="522514" cy="52251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783394" y="5845595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22465" y="5855934"/>
            <a:ext cx="1053403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Slack.exe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946" y="5855934"/>
            <a:ext cx="167472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PowerPoint.exe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28127" y="3795096"/>
            <a:ext cx="1783397" cy="1207325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b" anchorCtr="0"/>
          <a:lstStyle/>
          <a:p>
            <a:pPr algn="ctr"/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96513" y="2572115"/>
            <a:ext cx="1479581" cy="1961146"/>
            <a:chOff x="3396513" y="2572115"/>
            <a:chExt cx="1479581" cy="1961146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396513" y="2572115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  <a:endParaRPr lang="en-US" sz="1600" b="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670" y="3408951"/>
              <a:ext cx="936729" cy="93672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>
              <p:custDataLst>
                <p:tags r:id="rId30"/>
              </p:custDataLst>
            </p:nvPr>
          </p:nvGrpSpPr>
          <p:grpSpPr>
            <a:xfrm>
              <a:off x="4074146" y="2960700"/>
              <a:ext cx="687249" cy="869391"/>
              <a:chOff x="7212150" y="3291499"/>
              <a:chExt cx="1371600" cy="1905000"/>
            </a:xfrm>
          </p:grpSpPr>
          <p:sp>
            <p:nvSpPr>
              <p:cNvPr id="27" name="Rectangle 2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28" name="Rectangle 27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29" name="Rectangle 28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30" name="Rectangle 29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31" name="Rectangle 30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32" name="Group 31"/>
            <p:cNvGrpSpPr/>
            <p:nvPr>
              <p:custDataLst>
                <p:tags r:id="rId31"/>
              </p:custDataLst>
            </p:nvPr>
          </p:nvGrpSpPr>
          <p:grpSpPr>
            <a:xfrm>
              <a:off x="4074146" y="3898073"/>
              <a:ext cx="687249" cy="452599"/>
              <a:chOff x="7208670" y="5257800"/>
              <a:chExt cx="1371600" cy="990600"/>
            </a:xfrm>
          </p:grpSpPr>
          <p:sp>
            <p:nvSpPr>
              <p:cNvPr id="33" name="Rectangle 32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34" name="Rectangle 33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95266" y="1951651"/>
            <a:ext cx="1449751" cy="1961146"/>
            <a:chOff x="695266" y="1951651"/>
            <a:chExt cx="1449751" cy="196114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695266" y="1951651"/>
              <a:ext cx="144975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2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665" y="2871404"/>
              <a:ext cx="936729" cy="936729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>
              <p:custDataLst>
                <p:tags r:id="rId21"/>
              </p:custDataLst>
            </p:nvPr>
          </p:nvGrpSpPr>
          <p:grpSpPr>
            <a:xfrm>
              <a:off x="1340225" y="2416612"/>
              <a:ext cx="687249" cy="869391"/>
              <a:chOff x="7212150" y="3291499"/>
              <a:chExt cx="1371600" cy="1905000"/>
            </a:xfrm>
          </p:grpSpPr>
          <p:sp>
            <p:nvSpPr>
              <p:cNvPr id="36" name="Rectangle 35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37" name="Rectangle 36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38" name="Rectangle 37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39" name="Rectangle 38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40" name="Rectangle 39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41" name="Group 40"/>
            <p:cNvGrpSpPr/>
            <p:nvPr>
              <p:custDataLst>
                <p:tags r:id="rId22"/>
              </p:custDataLst>
            </p:nvPr>
          </p:nvGrpSpPr>
          <p:grpSpPr>
            <a:xfrm>
              <a:off x="1340225" y="3353985"/>
              <a:ext cx="687249" cy="452599"/>
              <a:chOff x="7208670" y="5257800"/>
              <a:chExt cx="1371600" cy="990600"/>
            </a:xfrm>
          </p:grpSpPr>
          <p:sp>
            <p:nvSpPr>
              <p:cNvPr id="42" name="Rectangle 4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43" name="Rectangle 42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660155" y="1483690"/>
            <a:ext cx="1413853" cy="1961146"/>
            <a:chOff x="5660155" y="1483690"/>
            <a:chExt cx="1413853" cy="196114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5660155" y="1483690"/>
              <a:ext cx="1413853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6054" y="2305150"/>
              <a:ext cx="1103801" cy="1103801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>
              <p:custDataLst>
                <p:tags r:id="rId12"/>
              </p:custDataLst>
            </p:nvPr>
          </p:nvGrpSpPr>
          <p:grpSpPr>
            <a:xfrm>
              <a:off x="6267290" y="1936998"/>
              <a:ext cx="687249" cy="869391"/>
              <a:chOff x="7212150" y="3291499"/>
              <a:chExt cx="1371600" cy="1905000"/>
            </a:xfrm>
          </p:grpSpPr>
          <p:sp>
            <p:nvSpPr>
              <p:cNvPr id="45" name="Rectangle 4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46" name="Rectangle 45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47" name="Rectangle 46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48" name="Rectangle 47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49" name="Rectangle 4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50" name="Group 49"/>
            <p:cNvGrpSpPr/>
            <p:nvPr>
              <p:custDataLst>
                <p:tags r:id="rId13"/>
              </p:custDataLst>
            </p:nvPr>
          </p:nvGrpSpPr>
          <p:grpSpPr>
            <a:xfrm>
              <a:off x="6267290" y="2874371"/>
              <a:ext cx="687249" cy="452599"/>
              <a:chOff x="7208670" y="5257800"/>
              <a:chExt cx="1371600" cy="990600"/>
            </a:xfrm>
          </p:grpSpPr>
          <p:sp>
            <p:nvSpPr>
              <p:cNvPr id="51" name="Rectangle 5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52" name="Rectangle 5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204668" y="2468713"/>
            <a:ext cx="1427672" cy="1961146"/>
            <a:chOff x="7204668" y="2468713"/>
            <a:chExt cx="1427672" cy="1961146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204668" y="2468713"/>
              <a:ext cx="1427672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4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4489" y="3458017"/>
              <a:ext cx="858453" cy="858453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>
              <p:custDataLst>
                <p:tags r:id="rId3"/>
              </p:custDataLst>
            </p:nvPr>
          </p:nvGrpSpPr>
          <p:grpSpPr>
            <a:xfrm>
              <a:off x="7856547" y="2909932"/>
              <a:ext cx="687249" cy="869391"/>
              <a:chOff x="7212150" y="3291499"/>
              <a:chExt cx="1371600" cy="1905000"/>
            </a:xfrm>
          </p:grpSpPr>
          <p:sp>
            <p:nvSpPr>
              <p:cNvPr id="63" name="Rectangle 6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68" name="Group 67"/>
            <p:cNvGrpSpPr/>
            <p:nvPr>
              <p:custDataLst>
                <p:tags r:id="rId4"/>
              </p:custDataLst>
            </p:nvPr>
          </p:nvGrpSpPr>
          <p:grpSpPr>
            <a:xfrm>
              <a:off x="7856547" y="3847305"/>
              <a:ext cx="687249" cy="452599"/>
              <a:chOff x="7208670" y="5257800"/>
              <a:chExt cx="1371600" cy="990600"/>
            </a:xfrm>
          </p:grpSpPr>
          <p:sp>
            <p:nvSpPr>
              <p:cNvPr id="69" name="Rectangle 68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sp>
        <p:nvSpPr>
          <p:cNvPr id="72" name="Rounded Rectangle 71"/>
          <p:cNvSpPr/>
          <p:nvPr/>
        </p:nvSpPr>
        <p:spPr bwMode="auto">
          <a:xfrm>
            <a:off x="945338" y="4162992"/>
            <a:ext cx="1186217" cy="952831"/>
          </a:xfrm>
          <a:prstGeom prst="roundRect">
            <a:avLst>
              <a:gd name="adj" fmla="val 3415"/>
            </a:avLst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</a:p>
          <a:p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856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7743 -0.15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9722 0.0905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Multiprocessing: 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480560"/>
            <a:ext cx="8366760" cy="2194560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25" name="Rectangle 24"/>
          <p:cNvSpPr/>
          <p:nvPr>
            <p:custDataLst>
              <p:tags r:id="rId6"/>
            </p:custDataLst>
          </p:nvPr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8" name="Rectangle 37"/>
          <p:cNvSpPr/>
          <p:nvPr>
            <p:custDataLst>
              <p:tags r:id="rId12"/>
            </p:custDataLst>
          </p:nvPr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40" name="Rectangle 39"/>
          <p:cNvSpPr/>
          <p:nvPr>
            <p:custDataLst>
              <p:tags r:id="rId14"/>
            </p:custDataLst>
          </p:nvPr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1" name="Rectangle 40"/>
          <p:cNvSpPr/>
          <p:nvPr>
            <p:custDataLst>
              <p:tags r:id="rId15"/>
            </p:custDataLst>
          </p:nvPr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2" name="Rectangle 41"/>
          <p:cNvSpPr/>
          <p:nvPr>
            <p:custDataLst>
              <p:tags r:id="rId16"/>
            </p:custDataLst>
          </p:nvPr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>
            <p:custDataLst>
              <p:tags r:id="rId17"/>
            </p:custDataLst>
          </p:nvPr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4267200" y="225466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4" name="Rectangle 43"/>
          <p:cNvSpPr/>
          <p:nvPr>
            <p:custDataLst>
              <p:tags r:id="rId19"/>
            </p:custDataLst>
          </p:nvPr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45" name="Rectangle 44"/>
          <p:cNvSpPr/>
          <p:nvPr>
            <p:custDataLst>
              <p:tags r:id="rId20"/>
            </p:custDataLst>
          </p:nvPr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46" name="Rectangle 45"/>
          <p:cNvSpPr/>
          <p:nvPr>
            <p:custDataLst>
              <p:tags r:id="rId21"/>
            </p:custDataLst>
          </p:nvPr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47" name="Rectangle 46"/>
          <p:cNvSpPr/>
          <p:nvPr>
            <p:custDataLst>
              <p:tags r:id="rId22"/>
            </p:custDataLst>
          </p:nvPr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8" name="Rectangle 47"/>
          <p:cNvSpPr/>
          <p:nvPr>
            <p:custDataLst>
              <p:tags r:id="rId23"/>
            </p:custDataLst>
          </p:nvPr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05551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Multiprocessing:  The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737360"/>
          </a:xfrm>
        </p:spPr>
        <p:txBody>
          <a:bodyPr>
            <a:noAutofit/>
          </a:bodyPr>
          <a:lstStyle/>
          <a:p>
            <a:r>
              <a:rPr lang="en-US" sz="2400" dirty="0"/>
              <a:t>Single processor executes multiple processes </a:t>
            </a:r>
            <a:r>
              <a:rPr lang="en-US" sz="2400" i="1" dirty="0"/>
              <a:t>concurrently</a:t>
            </a:r>
          </a:p>
          <a:p>
            <a:pPr lvl="1"/>
            <a:r>
              <a:rPr lang="en-US" sz="2000" dirty="0"/>
              <a:t>Process executions interleaved, CPU runs </a:t>
            </a:r>
            <a:r>
              <a:rPr lang="en-US" sz="2000" i="1" dirty="0"/>
              <a:t>one at a time</a:t>
            </a:r>
          </a:p>
          <a:p>
            <a:pPr lvl="1"/>
            <a:r>
              <a:rPr lang="en-US" sz="2000" dirty="0"/>
              <a:t>Address spaces managed by virtual memory system (later in course)</a:t>
            </a:r>
          </a:p>
          <a:p>
            <a:pPr lvl="1"/>
            <a:r>
              <a:rPr lang="en-US" sz="2000" i="1" dirty="0"/>
              <a:t>Execution context</a:t>
            </a:r>
            <a:r>
              <a:rPr lang="en-US" sz="2000" dirty="0"/>
              <a:t> (register values, stack, </a:t>
            </a:r>
            <a:r>
              <a:rPr lang="is-IS" sz="2000" dirty="0"/>
              <a:t>…)</a:t>
            </a:r>
            <a:r>
              <a:rPr lang="en-US" sz="2000" dirty="0"/>
              <a:t> for other processes saved in memory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1761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0972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Save current registers in memory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6192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4"/>
            </p:custDataLst>
          </p:nvPr>
        </p:nvSpPr>
        <p:spPr bwMode="auto">
          <a:xfrm>
            <a:off x="144780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3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37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dirty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Schedule next process for execution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6457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0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6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8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19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0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3"/>
            </p:custDataLst>
          </p:nvPr>
        </p:nvSpPr>
        <p:spPr bwMode="auto">
          <a:xfrm flipV="1">
            <a:off x="315468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393192" y="4937760"/>
            <a:ext cx="83667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/>
              <a:t>Schedule next process for execution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kern="0" dirty="0"/>
              <a:t>Load saved registers and switch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174493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Multiprocessing: 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14800" y="3911560"/>
            <a:ext cx="4754880" cy="2671762"/>
          </a:xfrm>
        </p:spPr>
        <p:txBody>
          <a:bodyPr/>
          <a:lstStyle/>
          <a:p>
            <a:r>
              <a:rPr lang="en-US" sz="2400" dirty="0"/>
              <a:t>Multicore processors</a:t>
            </a:r>
          </a:p>
          <a:p>
            <a:pPr lvl="1"/>
            <a:r>
              <a:rPr lang="en-US" sz="2000" dirty="0"/>
              <a:t>Multiple CPUs (“cores”) on single chip</a:t>
            </a:r>
          </a:p>
          <a:p>
            <a:pPr lvl="1"/>
            <a:r>
              <a:rPr lang="en-US" sz="2000" dirty="0"/>
              <a:t>Share main memory (and some of the caches)</a:t>
            </a:r>
          </a:p>
          <a:p>
            <a:pPr lvl="1"/>
            <a:r>
              <a:rPr lang="en-US" sz="2000" dirty="0"/>
              <a:t>Each can execute a separate process</a:t>
            </a:r>
          </a:p>
          <a:p>
            <a:pPr lvl="2"/>
            <a:r>
              <a:rPr lang="en-US" sz="1800" dirty="0"/>
              <a:t>Kernel schedules processes to cores</a:t>
            </a:r>
          </a:p>
          <a:p>
            <a:pPr lvl="2"/>
            <a:r>
              <a:rPr lang="en-US" sz="1800" b="1" i="1" dirty="0"/>
              <a:t>Still</a:t>
            </a:r>
            <a:r>
              <a:rPr lang="en-US" sz="1800" b="1" dirty="0"/>
              <a:t> constantly swapping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 bwMode="auto">
          <a:xfrm>
            <a:off x="25908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8" name="Rectangle 17"/>
          <p:cNvSpPr/>
          <p:nvPr>
            <p:custDataLst>
              <p:tags r:id="rId5"/>
            </p:custDataLst>
          </p:nvPr>
        </p:nvSpPr>
        <p:spPr bwMode="auto">
          <a:xfrm>
            <a:off x="27291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9" name="Rectangle 28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0" name="Rectangle 29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7" name="Rectangle 36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8" name="Rectangle 37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9" name="Rectangle 38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0" name="Rectangle 39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1" name="Rectangle 40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42" name="Rectangle 41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3" name="Rectangle 42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4" name="Rectangle 43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5" name="Rectangle 44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6" name="Rectangle 45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47" name="TextBox 46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914400" y="3867912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1052716" y="4325112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51" name="Rectangle 50"/>
          <p:cNvSpPr/>
          <p:nvPr>
            <p:custDataLst>
              <p:tags r:id="rId26"/>
            </p:custDataLst>
          </p:nvPr>
        </p:nvSpPr>
        <p:spPr bwMode="auto">
          <a:xfrm>
            <a:off x="838200" y="1676400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19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r>
              <a:rPr lang="en-US" dirty="0"/>
              <a:t>Each process is a logical control flow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FF0000"/>
                </a:solidFill>
              </a:rPr>
              <a:t>concurrently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(are concurrent) if their instruction executions (flows) overlap in time</a:t>
            </a:r>
          </a:p>
          <a:p>
            <a:pPr lvl="1"/>
            <a:r>
              <a:rPr lang="en-US" dirty="0"/>
              <a:t>Otherwise, they are </a:t>
            </a:r>
            <a:r>
              <a:rPr lang="en-US" i="1" dirty="0">
                <a:solidFill>
                  <a:srgbClr val="FF0000"/>
                </a:solidFill>
              </a:rPr>
              <a:t>sequential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u="sng" dirty="0"/>
              <a:t>Example</a:t>
            </a:r>
            <a:r>
              <a:rPr lang="en-US" dirty="0"/>
              <a:t>:  (running on single core)</a:t>
            </a:r>
          </a:p>
          <a:p>
            <a:pPr lvl="1"/>
            <a:r>
              <a:rPr lang="en-US" dirty="0"/>
              <a:t>Concurrent:  A &amp; B, A &amp; C</a:t>
            </a:r>
          </a:p>
          <a:p>
            <a:pPr lvl="1"/>
            <a:r>
              <a:rPr lang="en-US" dirty="0"/>
              <a:t>Sequential:  B &amp; C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91840" y="4389120"/>
            <a:ext cx="5511773" cy="2133600"/>
            <a:chOff x="1193827" y="3962400"/>
            <a:chExt cx="5511773" cy="2133600"/>
          </a:xfrm>
        </p:grpSpPr>
        <p:sp>
          <p:nvSpPr>
            <p:cNvPr id="48538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4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22332" y="3962400"/>
              <a:ext cx="97366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48538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46332" y="3962400"/>
              <a:ext cx="96725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485386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70332" y="3962400"/>
              <a:ext cx="96244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485387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8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9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0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1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3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Text Box 103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93827" y="4872335"/>
              <a:ext cx="817853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21" name="Down Arrow 20"/>
            <p:cNvSpPr/>
            <p:nvPr>
              <p:custDataLst>
                <p:tags r:id="rId18"/>
              </p:custDataLst>
            </p:nvPr>
          </p:nvSpPr>
          <p:spPr bwMode="auto">
            <a:xfrm>
              <a:off x="1925347" y="4237152"/>
              <a:ext cx="292608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3329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User’s View of Concurrency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pPr lvl="1"/>
            <a:r>
              <a:rPr lang="en-US" dirty="0"/>
              <a:t>CPU only executes instructions for one process at a time</a:t>
            </a:r>
          </a:p>
          <a:p>
            <a:pPr lvl="2"/>
            <a:endParaRPr lang="en-US" dirty="0"/>
          </a:p>
          <a:p>
            <a:r>
              <a:rPr lang="en-US" dirty="0"/>
              <a:t>However, the user can </a:t>
            </a:r>
            <a:r>
              <a:rPr lang="en-US" i="1" dirty="0"/>
              <a:t>think of</a:t>
            </a:r>
            <a:r>
              <a:rPr lang="en-US" dirty="0"/>
              <a:t> concurrent processes as executing at the same time, in </a:t>
            </a:r>
            <a:r>
              <a:rPr lang="en-US" i="1" dirty="0"/>
              <a:t>parallel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19" y="4206240"/>
            <a:ext cx="3814810" cy="2137956"/>
            <a:chOff x="1010945" y="3958044"/>
            <a:chExt cx="5939420" cy="2137956"/>
          </a:xfrm>
        </p:grpSpPr>
        <p:sp>
          <p:nvSpPr>
            <p:cNvPr id="30" name="Line 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39724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65185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84335" y="3958044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34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Text Box 10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10945" y="4872335"/>
              <a:ext cx="711832" cy="5486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vert270"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44" name="Down Arrow 43"/>
            <p:cNvSpPr/>
            <p:nvPr>
              <p:custDataLst>
                <p:tags r:id="rId36"/>
              </p:custDataLst>
            </p:nvPr>
          </p:nvSpPr>
          <p:spPr bwMode="auto">
            <a:xfrm>
              <a:off x="1752600" y="4237152"/>
              <a:ext cx="457200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17" y="4206240"/>
            <a:ext cx="2961353" cy="1911721"/>
            <a:chOff x="5791217" y="4389120"/>
            <a:chExt cx="2961353" cy="1911721"/>
          </a:xfrm>
        </p:grpSpPr>
        <p:grpSp>
          <p:nvGrpSpPr>
            <p:cNvPr id="48" name="Group 47"/>
            <p:cNvGrpSpPr/>
            <p:nvPr/>
          </p:nvGrpSpPr>
          <p:grpSpPr>
            <a:xfrm>
              <a:off x="5791217" y="4389120"/>
              <a:ext cx="2961353" cy="1911721"/>
              <a:chOff x="2339724" y="3958044"/>
              <a:chExt cx="4610641" cy="1911721"/>
            </a:xfrm>
          </p:grpSpPr>
          <p:sp>
            <p:nvSpPr>
              <p:cNvPr id="49" name="Line 7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124199" y="4339044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39724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A</a:t>
                </a:r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65185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B</a:t>
                </a: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384335" y="3958044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C</a:t>
                </a:r>
              </a:p>
            </p:txBody>
          </p:sp>
          <p:sp>
            <p:nvSpPr>
              <p:cNvPr id="53" name="Line 11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48200" y="46482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72200" y="49530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24200" y="52578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172200" y="55626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67000" y="46482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49530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Line 1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52578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0" name="Line 1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667000" y="55626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1" name="Line 1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67000" y="58674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24540" y="5564964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Line 1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51731" y="4957911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078923" y="5869765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291072" y="5084064"/>
              <a:ext cx="0" cy="603504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252765" y="5696819"/>
              <a:ext cx="0" cy="301752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0698" y="4828032"/>
            <a:ext cx="1375267" cy="528381"/>
            <a:chOff x="4343840" y="5029200"/>
            <a:chExt cx="1375267" cy="528381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347507" y="5557581"/>
              <a:ext cx="1371600" cy="0"/>
            </a:xfrm>
            <a:prstGeom prst="straightConnector1">
              <a:avLst/>
            </a:prstGeom>
            <a:noFill/>
            <a:ln w="1270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4343840" y="502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4B2A85"/>
                  </a:solidFill>
                  <a:latin typeface="Calibri" pitchFamily="34" charset="0"/>
                </a:rPr>
                <a:t>User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964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7" y="2755583"/>
            <a:ext cx="4982516" cy="4023360"/>
          </a:xfrm>
          <a:prstGeom prst="rect">
            <a:avLst/>
          </a:prstGeom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br>
              <a:rPr lang="en-US" sz="2400" dirty="0"/>
            </a:br>
            <a:r>
              <a:rPr lang="en-US" sz="2400" dirty="0"/>
              <a:t>called 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/>
              <a:t>The kernel is not a separate process, but rather runs as part of a user process</a:t>
            </a:r>
          </a:p>
          <a:p>
            <a:endParaRPr lang="en-US" sz="2400" dirty="0"/>
          </a:p>
          <a:p>
            <a:r>
              <a:rPr lang="en-US" sz="2400" dirty="0"/>
              <a:t>In x86-64 Linux:</a:t>
            </a:r>
          </a:p>
          <a:p>
            <a:pPr lvl="1"/>
            <a:r>
              <a:rPr lang="en-US" sz="2000" dirty="0"/>
              <a:t>Same address in each process </a:t>
            </a:r>
            <a:br>
              <a:rPr lang="en-US" sz="2000" dirty="0"/>
            </a:br>
            <a:r>
              <a:rPr lang="en-US" sz="2000" dirty="0"/>
              <a:t>refers to same shared </a:t>
            </a:r>
            <a:br>
              <a:rPr lang="en-US" sz="2000" dirty="0"/>
            </a:br>
            <a:r>
              <a:rPr lang="en-US" sz="2000" dirty="0"/>
              <a:t>memory location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92040" y="2907792"/>
            <a:ext cx="2103120" cy="3657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br>
              <a:rPr lang="en-US" sz="2400" dirty="0"/>
            </a:br>
            <a:r>
              <a:rPr lang="en-US" sz="2400" dirty="0"/>
              <a:t>called 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/>
              <a:t>The kernel is not a separate process, but rather runs as part of a user process</a:t>
            </a:r>
          </a:p>
          <a:p>
            <a:r>
              <a:rPr lang="en-US" sz="2400" dirty="0"/>
              <a:t>Context switch passes control flow from one process to another and is performed using kernel code</a:t>
            </a:r>
            <a:endParaRPr lang="en-US" sz="2400" b="0" dirty="0">
              <a:solidFill>
                <a:srgbClr val="4B2A85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87428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9065" y="3749040"/>
            <a:ext cx="107125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2057" y="3749040"/>
            <a:ext cx="10632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721100" y="3840480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19725" y="426720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9725" y="4681538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19725" y="5094288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2263" y="5530850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9725" y="598805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4648566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518060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0225" y="4953000"/>
            <a:ext cx="614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2" name="Down Arrow 31"/>
          <p:cNvSpPr/>
          <p:nvPr>
            <p:custDataLst>
              <p:tags r:id="rId23"/>
            </p:custDataLst>
          </p:nvPr>
        </p:nvSpPr>
        <p:spPr bwMode="auto">
          <a:xfrm>
            <a:off x="1295400" y="4021503"/>
            <a:ext cx="457200" cy="2531697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>
            <p:custDataLst>
              <p:tags r:id="rId27"/>
            </p:custDataLst>
          </p:nvPr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904084">
            <a:off x="3209952" y="4477944"/>
            <a:ext cx="10809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18551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 and context switching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Creating new processes</a:t>
            </a:r>
          </a:p>
          <a:p>
            <a:pPr lvl="1"/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b="1" dirty="0">
                <a:solidFill>
                  <a:srgbClr val="4B2A85"/>
                </a:solidFill>
              </a:rPr>
              <a:t> 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b="1" dirty="0">
                <a:solidFill>
                  <a:srgbClr val="4B2A85"/>
                </a:solidFill>
              </a:rPr>
              <a:t>, and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/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0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212080" y="1828801"/>
            <a:ext cx="2743200" cy="3636039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6464808" y="2549252"/>
            <a:ext cx="1274186" cy="1611884"/>
            <a:chOff x="7212150" y="3291499"/>
            <a:chExt cx="1371600" cy="1905000"/>
          </a:xfrm>
        </p:grpSpPr>
        <p:sp>
          <p:nvSpPr>
            <p:cNvPr id="24" name="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>
              <p:custDataLst>
                <p:tags r:id="rId18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6464808" y="4287177"/>
            <a:ext cx="1274186" cy="839136"/>
            <a:chOff x="7208670" y="5257800"/>
            <a:chExt cx="1371600" cy="990600"/>
          </a:xfrm>
        </p:grpSpPr>
        <p:sp>
          <p:nvSpPr>
            <p:cNvPr id="22" name="Rectangle 21"/>
            <p:cNvSpPr/>
            <p:nvPr>
              <p:custDataLst>
                <p:tags r:id="rId12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23" name="Rectangle 22"/>
            <p:cNvSpPr/>
            <p:nvPr>
              <p:custDataLst>
                <p:tags r:id="rId13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0" y="6035039"/>
            <a:ext cx="1828800" cy="548640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7280" y="1828800"/>
            <a:ext cx="2743200" cy="3636040"/>
            <a:chOff x="3822072" y="4330476"/>
            <a:chExt cx="1479581" cy="19611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22072" y="4330476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072" y="5119586"/>
              <a:ext cx="789110" cy="7891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4499705" y="4719061"/>
              <a:ext cx="687249" cy="869391"/>
              <a:chOff x="7212150" y="3291499"/>
              <a:chExt cx="1371600" cy="1905000"/>
            </a:xfrm>
          </p:grpSpPr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13" name="Rectangle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9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4499705" y="5656434"/>
              <a:ext cx="687249" cy="452599"/>
              <a:chOff x="7208670" y="5257800"/>
              <a:chExt cx="1371600" cy="990600"/>
            </a:xfrm>
          </p:grpSpPr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11" name="Rectangle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18612" y="3224065"/>
            <a:ext cx="1280160" cy="461665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5086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exec*()</a:t>
            </a:r>
          </a:p>
        </p:txBody>
      </p: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 bwMode="auto">
          <a:xfrm>
            <a:off x="3840480" y="3646820"/>
            <a:ext cx="1371600" cy="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0"/>
            <a:endCxn id="29" idx="2"/>
          </p:cNvCxnSpPr>
          <p:nvPr/>
        </p:nvCxnSpPr>
        <p:spPr bwMode="auto">
          <a:xfrm flipV="1">
            <a:off x="5943600" y="4754880"/>
            <a:ext cx="0" cy="12801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20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 (Linux):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/>
              <a:t> creates a copy of the current process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/>
              <a:t> replaces the current process’ code and address space with the code for a different program</a:t>
            </a:r>
          </a:p>
          <a:p>
            <a:pPr lvl="2"/>
            <a:r>
              <a:rPr lang="en-US" dirty="0"/>
              <a:t>Family: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execvp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are </a:t>
            </a:r>
            <a:r>
              <a:rPr lang="en-US" i="1" dirty="0"/>
              <a:t>system calls</a:t>
            </a:r>
            <a:endParaRPr lang="en-US" sz="1400" dirty="0"/>
          </a:p>
          <a:p>
            <a:pPr lvl="2"/>
            <a:endParaRPr lang="en-US" dirty="0"/>
          </a:p>
          <a:p>
            <a:r>
              <a:rPr lang="en-US" dirty="0"/>
              <a:t>Other system calls for process management: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>
                <a:solidFill>
                  <a:srgbClr val="000000"/>
                </a:solidFill>
                <a:cs typeface="Lato" panose="020F050202020403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Leading Up to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System 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Exceptional control flow</a:t>
            </a:r>
          </a:p>
          <a:p>
            <a:pPr lvl="1"/>
            <a:r>
              <a:rPr lang="en-US" dirty="0"/>
              <a:t>Asynchronous exceptions (interrupts)</a:t>
            </a:r>
          </a:p>
          <a:p>
            <a:pPr lvl="1"/>
            <a:r>
              <a:rPr lang="en-US" dirty="0"/>
              <a:t>Synchronous exceptions (traps &amp; faults)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5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:  Creating New Processes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fork(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dirty="0"/>
              <a:t>Creates a new “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” process that is </a:t>
            </a:r>
            <a:r>
              <a:rPr lang="en-US" sz="2000" i="1" dirty="0"/>
              <a:t>identical</a:t>
            </a:r>
            <a:r>
              <a:rPr lang="en-US" sz="2000" dirty="0"/>
              <a:t> to the calling “</a:t>
            </a:r>
            <a:r>
              <a:rPr lang="en-US" sz="2000" dirty="0">
                <a:solidFill>
                  <a:srgbClr val="0070C0"/>
                </a:solidFill>
              </a:rPr>
              <a:t>parent</a:t>
            </a:r>
            <a:r>
              <a:rPr lang="en-US" sz="2000" dirty="0"/>
              <a:t>” process, including all state (memory, registers, etc.)</a:t>
            </a:r>
          </a:p>
          <a:p>
            <a:pPr lvl="1"/>
            <a:r>
              <a:rPr lang="en-US" sz="2000" dirty="0"/>
              <a:t>Returns 0 to the 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 process</a:t>
            </a:r>
          </a:p>
          <a:p>
            <a:pPr lvl="1"/>
            <a:r>
              <a:rPr lang="en-US" sz="2000" dirty="0"/>
              <a:t>Returns child’s </a:t>
            </a:r>
            <a:r>
              <a:rPr lang="en-US" sz="2000" dirty="0">
                <a:solidFill>
                  <a:srgbClr val="FF0000"/>
                </a:solidFill>
              </a:rPr>
              <a:t>process ID (PID)</a:t>
            </a:r>
            <a:r>
              <a:rPr lang="en-US" sz="2000" dirty="0"/>
              <a:t> to the </a:t>
            </a:r>
            <a:r>
              <a:rPr lang="en-US" sz="2000" dirty="0">
                <a:solidFill>
                  <a:srgbClr val="0070C0"/>
                </a:solidFill>
              </a:rPr>
              <a:t>parent </a:t>
            </a:r>
            <a:r>
              <a:rPr lang="en-US" sz="2000" dirty="0"/>
              <a:t>process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Child is </a:t>
            </a:r>
            <a:r>
              <a:rPr lang="en-US" sz="2400" i="1" dirty="0"/>
              <a:t>almost</a:t>
            </a:r>
            <a:r>
              <a:rPr lang="en-US" sz="2400" dirty="0"/>
              <a:t> identical to parent: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gets an identical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(but separate) copy of the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parent’s virtual address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space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has a different PID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than the parent</a:t>
            </a:r>
            <a:endParaRPr lang="en-US" sz="2400" dirty="0">
              <a:latin typeface="Anonymous Pro" panose="02060609030202000504" pitchFamily="49" charset="0"/>
              <a:cs typeface="Courier New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is unique (and often confusing) because it is called </a:t>
            </a:r>
            <a:r>
              <a:rPr lang="en-US" sz="2400" dirty="0">
                <a:solidFill>
                  <a:srgbClr val="FF0000"/>
                </a:solidFill>
              </a:rPr>
              <a:t>once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but returns </a:t>
            </a:r>
            <a:r>
              <a:rPr lang="en-US" sz="2400" dirty="0">
                <a:solidFill>
                  <a:srgbClr val="FF0000"/>
                </a:solidFill>
              </a:rPr>
              <a:t>“twice”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8947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7594" y="3840480"/>
            <a:ext cx="473398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85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13529" y="1399032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(parent; PID X)</a:t>
            </a: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5084166" y="1399032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(child; PID Y)</a:t>
            </a: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74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8600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639312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2926080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23" name="TextBox 22"/>
          <p:cNvSpPr txBox="1"/>
          <p:nvPr>
            <p:custDataLst>
              <p:tags r:id="rId8"/>
            </p:custDataLst>
          </p:nvPr>
        </p:nvSpPr>
        <p:spPr>
          <a:xfrm>
            <a:off x="513529" y="1399032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X    (parent; PID X)</a:t>
            </a:r>
          </a:p>
        </p:txBody>
      </p:sp>
      <p:sp>
        <p:nvSpPr>
          <p:cNvPr id="25" name="Right Arrow 24"/>
          <p:cNvSpPr/>
          <p:nvPr>
            <p:custDataLst>
              <p:tags r:id="rId9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5084166" y="1399032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(child; PID Y)</a:t>
            </a:r>
          </a:p>
        </p:txBody>
      </p:sp>
      <p:sp>
        <p:nvSpPr>
          <p:cNvPr id="28" name="Right Arrow 27"/>
          <p:cNvSpPr/>
          <p:nvPr>
            <p:custDataLst>
              <p:tags r:id="rId12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DD23C-9992-414E-AC65-BF9D9A39647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479792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6796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ight Arrow 9"/>
          <p:cNvSpPr/>
          <p:nvPr>
            <p:custDataLst>
              <p:tags r:id="rId3"/>
            </p:custDataLst>
          </p:nvPr>
        </p:nvSpPr>
        <p:spPr bwMode="auto">
          <a:xfrm>
            <a:off x="222973" y="4392686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ight Arrow 12"/>
          <p:cNvSpPr/>
          <p:nvPr>
            <p:custDataLst>
              <p:tags r:id="rId4"/>
            </p:custDataLst>
          </p:nvPr>
        </p:nvSpPr>
        <p:spPr bwMode="auto">
          <a:xfrm>
            <a:off x="4799237" y="3956233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4648" y="355701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2648" y="355701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" name="TextBox 22"/>
          <p:cNvSpPr txBox="1"/>
          <p:nvPr>
            <p:custDataLst>
              <p:tags r:id="rId7"/>
            </p:custDataLst>
          </p:nvPr>
        </p:nvSpPr>
        <p:spPr>
          <a:xfrm>
            <a:off x="513529" y="1399032"/>
            <a:ext cx="27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X    (parent; PID X)</a:t>
            </a:r>
          </a:p>
        </p:txBody>
      </p:sp>
      <p:sp>
        <p:nvSpPr>
          <p:cNvPr id="25" name="Right Arrow 24"/>
          <p:cNvSpPr/>
          <p:nvPr>
            <p:custDataLst>
              <p:tags r:id="rId8"/>
            </p:custDataLst>
          </p:nvPr>
        </p:nvSpPr>
        <p:spPr bwMode="auto">
          <a:xfrm>
            <a:off x="228600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6494" y="1773936"/>
            <a:ext cx="3728906" cy="138499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>
            <p:custDataLst>
              <p:tags r:id="rId10"/>
            </p:custDataLst>
          </p:nvPr>
        </p:nvSpPr>
        <p:spPr>
          <a:xfrm>
            <a:off x="5084166" y="1399032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Y   (child; PID Y)</a:t>
            </a:r>
          </a:p>
        </p:txBody>
      </p:sp>
      <p:sp>
        <p:nvSpPr>
          <p:cNvPr id="28" name="Right Arrow 27"/>
          <p:cNvSpPr/>
          <p:nvPr>
            <p:custDataLst>
              <p:tags r:id="rId11"/>
            </p:custDataLst>
          </p:nvPr>
        </p:nvSpPr>
        <p:spPr bwMode="auto">
          <a:xfrm>
            <a:off x="4799237" y="1746504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5857" y="1773936"/>
            <a:ext cx="372890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1212973" y="5120640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5853901" y="5120640"/>
            <a:ext cx="23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hello from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3108960" y="5852160"/>
            <a:ext cx="3291840" cy="5486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Which one appears first?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78AD35-F617-4A18-B26B-ED5CB0B97AE0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926080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495C76-0C69-4008-A621-CB28312BF25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479792" y="3291840"/>
            <a:ext cx="146304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 anchor="ctr" anchorCtr="0"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62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/>
              <a:t>Implemented using </a:t>
            </a:r>
            <a:r>
              <a:rPr lang="en-US" i="1" dirty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/>
              <a:t>:  one call, two returns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execve</a:t>
            </a:r>
            <a:r>
              <a:rPr lang="en-US" dirty="0"/>
              <a:t>:  one call, usually no return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waitpid</a:t>
            </a:r>
            <a:r>
              <a:rPr lang="en-US" dirty="0"/>
              <a:t>:  synchronization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</a:t>
            </a:r>
            <a:r>
              <a:rPr lang="en-US" dirty="0"/>
              <a:t>:  one call, no return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So far:</a:t>
            </a:r>
            <a:r>
              <a:rPr lang="en-US" b="0" dirty="0"/>
              <a:t>  we’ve seen how the flow of control changes as a </a:t>
            </a:r>
            <a:r>
              <a:rPr lang="en-US" i="1" dirty="0"/>
              <a:t>single program</a:t>
            </a:r>
            <a:r>
              <a:rPr lang="en-US" b="0" i="1" dirty="0"/>
              <a:t> </a:t>
            </a:r>
            <a:r>
              <a:rPr lang="en-US" b="0" dirty="0"/>
              <a:t>executes</a:t>
            </a:r>
          </a:p>
          <a:p>
            <a:r>
              <a:rPr lang="en-US" b="1" dirty="0"/>
              <a:t>Reality:</a:t>
            </a:r>
            <a:r>
              <a:rPr lang="en-US" b="0" dirty="0"/>
              <a:t>  multiple programs running </a:t>
            </a:r>
            <a:r>
              <a:rPr lang="en-US" b="0" i="1" dirty="0"/>
              <a:t>concurrently</a:t>
            </a:r>
          </a:p>
          <a:p>
            <a:pPr lvl="1"/>
            <a:r>
              <a:rPr lang="en-US" b="0" dirty="0"/>
              <a:t>How does control flow across the many components of the system?</a:t>
            </a:r>
          </a:p>
          <a:p>
            <a:pPr lvl="1"/>
            <a:r>
              <a:rPr lang="en-US" dirty="0"/>
              <a:t>In particular: More programs running than CPUs</a:t>
            </a:r>
            <a:endParaRPr lang="en-US" sz="2800" b="0" dirty="0"/>
          </a:p>
          <a:p>
            <a:pPr>
              <a:spcBef>
                <a:spcPts val="1800"/>
              </a:spcBef>
            </a:pPr>
            <a:r>
              <a:rPr lang="en-US" i="1" dirty="0">
                <a:solidFill>
                  <a:srgbClr val="FF0000"/>
                </a:solidFill>
              </a:rPr>
              <a:t>Exceptional </a:t>
            </a:r>
            <a:r>
              <a:rPr lang="en-US" dirty="0">
                <a:solidFill>
                  <a:srgbClr val="FF0000"/>
                </a:solidFill>
              </a:rPr>
              <a:t>control flow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basic mechanism used for:</a:t>
            </a:r>
          </a:p>
          <a:p>
            <a:pPr lvl="1"/>
            <a:r>
              <a:rPr lang="en-US" dirty="0"/>
              <a:t>Transferring control between </a:t>
            </a:r>
            <a:r>
              <a:rPr lang="en-US" i="1" dirty="0"/>
              <a:t>processes</a:t>
            </a:r>
            <a:r>
              <a:rPr lang="en-US" dirty="0"/>
              <a:t> and OS</a:t>
            </a:r>
          </a:p>
          <a:p>
            <a:pPr lvl="1"/>
            <a:r>
              <a:rPr lang="en-US" b="0" dirty="0"/>
              <a:t>Handling </a:t>
            </a:r>
            <a:r>
              <a:rPr lang="en-US" b="0" i="1" dirty="0"/>
              <a:t>I/O</a:t>
            </a:r>
            <a:r>
              <a:rPr lang="en-US" b="0" dirty="0"/>
              <a:t> and </a:t>
            </a:r>
            <a:r>
              <a:rPr lang="en-US" b="0" i="1" dirty="0"/>
              <a:t>virtual memory</a:t>
            </a:r>
            <a:r>
              <a:rPr lang="en-US" b="0" dirty="0"/>
              <a:t> within the OS</a:t>
            </a:r>
          </a:p>
          <a:p>
            <a:pPr lvl="1"/>
            <a:r>
              <a:rPr lang="en-US" dirty="0"/>
              <a:t>Implementing multi-process apps like shells and web servers</a:t>
            </a:r>
          </a:p>
          <a:p>
            <a:pPr lvl="1"/>
            <a:r>
              <a:rPr lang="en-US" dirty="0"/>
              <a:t>Implementing concurrency</a:t>
            </a:r>
          </a:p>
          <a:p>
            <a:pPr lvl="1"/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68880" y="3352919"/>
            <a:ext cx="4138058" cy="3139321"/>
            <a:chOff x="1790939" y="3352919"/>
            <a:chExt cx="4138058" cy="3139321"/>
          </a:xfrm>
        </p:grpSpPr>
        <p:sp>
          <p:nvSpPr>
            <p:cNvPr id="472067" name="Text Box 102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90875" y="3814584"/>
              <a:ext cx="1739707" cy="2677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&lt;startup&gt;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&lt;shutdown&gt;</a:t>
              </a:r>
            </a:p>
          </p:txBody>
        </p:sp>
        <p:sp>
          <p:nvSpPr>
            <p:cNvPr id="472069" name="Text Box 102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90875" y="3352919"/>
              <a:ext cx="273812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control flow</a:t>
              </a:r>
            </a:p>
          </p:txBody>
        </p:sp>
        <p:sp>
          <p:nvSpPr>
            <p:cNvPr id="472071" name="Text Box 103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90939" y="4834028"/>
              <a:ext cx="75693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8" name="Down Arrow 7"/>
            <p:cNvSpPr/>
            <p:nvPr>
              <p:custDataLst>
                <p:tags r:id="rId7"/>
              </p:custDataLst>
            </p:nvPr>
          </p:nvSpPr>
          <p:spPr bwMode="auto">
            <a:xfrm>
              <a:off x="2547877" y="3968018"/>
              <a:ext cx="457200" cy="241591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45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4974336"/>
          </a:xfrm>
        </p:spPr>
        <p:txBody>
          <a:bodyPr/>
          <a:lstStyle/>
          <a:p>
            <a:r>
              <a:rPr lang="en-US" sz="2400" dirty="0"/>
              <a:t>Up to now, two ways to change control flow:</a:t>
            </a:r>
          </a:p>
          <a:p>
            <a:pPr lvl="1"/>
            <a:r>
              <a:rPr lang="en-US" sz="2000" dirty="0"/>
              <a:t>Jumps (conditional and unconditional)</a:t>
            </a:r>
          </a:p>
          <a:p>
            <a:pPr lvl="1"/>
            <a:r>
              <a:rPr lang="en-US" sz="2000" dirty="0"/>
              <a:t>Call and return</a:t>
            </a:r>
          </a:p>
          <a:p>
            <a:pPr lvl="1"/>
            <a:r>
              <a:rPr lang="en-US" sz="2000" dirty="0"/>
              <a:t>Both react to changes in </a:t>
            </a:r>
            <a:r>
              <a:rPr lang="en-US" sz="2000" i="1" dirty="0">
                <a:solidFill>
                  <a:srgbClr val="C00000"/>
                </a:solidFill>
              </a:rPr>
              <a:t>program state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/>
              <a:t>Processor also needs to react to changes in </a:t>
            </a:r>
            <a:r>
              <a:rPr lang="en-US" sz="2400" i="1" dirty="0">
                <a:solidFill>
                  <a:srgbClr val="C00000"/>
                </a:solidFill>
              </a:rPr>
              <a:t>system state</a:t>
            </a:r>
          </a:p>
          <a:p>
            <a:pPr lvl="1"/>
            <a:r>
              <a:rPr lang="en-US" sz="2000" dirty="0"/>
              <a:t>Unix/Linux user hits “Ctrl-C” at the keyboard</a:t>
            </a:r>
          </a:p>
          <a:p>
            <a:pPr lvl="1"/>
            <a:r>
              <a:rPr lang="en-US" sz="2000" dirty="0"/>
              <a:t>User clicks on a different application’s window on the screen</a:t>
            </a:r>
          </a:p>
          <a:p>
            <a:pPr lvl="1"/>
            <a:r>
              <a:rPr lang="en-US" sz="2000" dirty="0"/>
              <a:t>Data arrives from a disk or a network adapter</a:t>
            </a:r>
          </a:p>
          <a:p>
            <a:pPr lvl="1"/>
            <a:r>
              <a:rPr lang="en-US" sz="2000" dirty="0"/>
              <a:t>Instruction divides by zero</a:t>
            </a:r>
          </a:p>
          <a:p>
            <a:pPr lvl="1"/>
            <a:r>
              <a:rPr lang="en-US" sz="2000" dirty="0"/>
              <a:t>System timer expires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Can jumps and procedure calls achieve this?</a:t>
            </a:r>
          </a:p>
          <a:p>
            <a:pPr lvl="1"/>
            <a:r>
              <a:rPr lang="en-US" sz="2000" dirty="0"/>
              <a:t>No – the system needs mechanisms for </a:t>
            </a:r>
            <a:r>
              <a:rPr lang="en-US" sz="2000" i="1" dirty="0"/>
              <a:t>“</a:t>
            </a:r>
            <a:r>
              <a:rPr lang="en-US" sz="2000" i="1" dirty="0">
                <a:solidFill>
                  <a:srgbClr val="C00000"/>
                </a:solidFill>
              </a:rPr>
              <a:t>exceptional</a:t>
            </a:r>
            <a:r>
              <a:rPr lang="en-US" sz="2000" i="1" dirty="0"/>
              <a:t>”</a:t>
            </a:r>
            <a:r>
              <a:rPr lang="en-US" sz="2000" dirty="0"/>
              <a:t> control flow!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Digression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456"/>
            <a:ext cx="8366760" cy="4974336"/>
          </a:xfrm>
        </p:spPr>
        <p:txBody>
          <a:bodyPr/>
          <a:lstStyle/>
          <a:p>
            <a:r>
              <a:rPr lang="en-US" sz="2400" dirty="0"/>
              <a:t>Java has exceptions, but they’re </a:t>
            </a:r>
            <a:r>
              <a:rPr lang="en-US" sz="2400" i="1" dirty="0"/>
              <a:t>something different</a:t>
            </a:r>
          </a:p>
          <a:p>
            <a:pPr lvl="1"/>
            <a:r>
              <a:rPr lang="en-US" sz="2000" u="sng" dirty="0"/>
              <a:t>Examples</a:t>
            </a:r>
            <a:r>
              <a:rPr lang="en-US" sz="2000" dirty="0"/>
              <a:t>:  </a:t>
            </a:r>
            <a:r>
              <a:rPr lang="en-US" sz="2000" dirty="0" err="1"/>
              <a:t>NullPointerException</a:t>
            </a:r>
            <a:r>
              <a:rPr lang="en-US" sz="2000" dirty="0"/>
              <a:t>, </a:t>
            </a:r>
            <a:r>
              <a:rPr lang="en-US" sz="2000" dirty="0" err="1"/>
              <a:t>MyBadThingHappenedException</a:t>
            </a:r>
            <a:r>
              <a:rPr lang="en-US" sz="2000" dirty="0"/>
              <a:t>, …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sz="2000" dirty="0"/>
              <a:t> statements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2000" dirty="0"/>
              <a:t>/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000" dirty="0"/>
              <a:t> statements (“throw to youngest matching catch on the call-stack, or exit-with-stack-trace if none”)</a:t>
            </a:r>
            <a:endParaRPr lang="en-US" sz="900" dirty="0"/>
          </a:p>
          <a:p>
            <a:pPr>
              <a:spcBef>
                <a:spcPts val="1800"/>
              </a:spcBef>
            </a:pPr>
            <a:r>
              <a:rPr lang="en-US" sz="2400" dirty="0"/>
              <a:t>Java exceptions are for reacting to (unexpected) program state</a:t>
            </a:r>
          </a:p>
          <a:p>
            <a:pPr lvl="1"/>
            <a:r>
              <a:rPr lang="en-US" sz="2000" dirty="0"/>
              <a:t>Can be implemented with stack operations and conditional jumps</a:t>
            </a:r>
          </a:p>
          <a:p>
            <a:pPr lvl="1"/>
            <a:r>
              <a:rPr lang="en-US" sz="2000" dirty="0"/>
              <a:t>A mechanism for “many call-stack returns at once” </a:t>
            </a:r>
          </a:p>
          <a:p>
            <a:pPr lvl="1"/>
            <a:r>
              <a:rPr lang="en-US" sz="2000" dirty="0"/>
              <a:t>Requires additions to the calling convention, but we already have the CPU features we need</a:t>
            </a:r>
            <a:endParaRPr lang="en-US" sz="900" dirty="0"/>
          </a:p>
          <a:p>
            <a:pPr>
              <a:spcBef>
                <a:spcPts val="1800"/>
              </a:spcBef>
            </a:pPr>
            <a:r>
              <a:rPr lang="en-US" sz="2400" dirty="0"/>
              <a:t>System-state changes on previous slide are mostly of a different sort (asynchronous/external except for divide-by-zero) and implemented very differently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34564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Exists at all levels of a computer system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Low level mechanisms</a:t>
            </a:r>
          </a:p>
          <a:p>
            <a:pPr lvl="1"/>
            <a:r>
              <a:rPr lang="en-US" sz="2000" b="1" dirty="0"/>
              <a:t>Exceptions </a:t>
            </a:r>
          </a:p>
          <a:p>
            <a:pPr lvl="2"/>
            <a:r>
              <a:rPr lang="en-US" sz="1800" dirty="0"/>
              <a:t>Change in processor’s control flow in response to a system event 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 change in system state, user-generated interrupt)</a:t>
            </a:r>
          </a:p>
          <a:p>
            <a:pPr lvl="2"/>
            <a:r>
              <a:rPr lang="en-US" sz="1800" dirty="0"/>
              <a:t>Implemented using a combination of hardware and OS software	</a:t>
            </a:r>
          </a:p>
          <a:p>
            <a:r>
              <a:rPr lang="en-US" sz="2400" dirty="0"/>
              <a:t>Higher level mechanisms</a:t>
            </a:r>
          </a:p>
          <a:p>
            <a:pPr lvl="1"/>
            <a:r>
              <a:rPr lang="en-US" sz="2000" b="1" dirty="0"/>
              <a:t>Process context switch</a:t>
            </a:r>
          </a:p>
          <a:p>
            <a:pPr lvl="2"/>
            <a:r>
              <a:rPr lang="en-US" sz="1800" dirty="0"/>
              <a:t>Implemented by OS software and hardware timer</a:t>
            </a:r>
          </a:p>
          <a:p>
            <a:pPr lvl="1"/>
            <a:r>
              <a:rPr lang="en-US" sz="2000" b="1" dirty="0"/>
              <a:t>Signals</a:t>
            </a:r>
          </a:p>
          <a:p>
            <a:pPr lvl="2"/>
            <a:r>
              <a:rPr lang="en-US" sz="1800" dirty="0"/>
              <a:t>Implemented by OS software</a:t>
            </a:r>
          </a:p>
          <a:p>
            <a:pPr lvl="2"/>
            <a:r>
              <a:rPr lang="en-US" sz="1800" dirty="0"/>
              <a:t>We won’t cover these – see CSE451 and CSE/EE474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8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5510</TotalTime>
  <Words>3454</Words>
  <Application>Microsoft Office PowerPoint</Application>
  <PresentationFormat>On-screen Show (4:3)</PresentationFormat>
  <Paragraphs>871</Paragraphs>
  <Slides>44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Lato Semibold</vt:lpstr>
      <vt:lpstr>Roboto</vt:lpstr>
      <vt:lpstr>Roboto Regular</vt:lpstr>
      <vt:lpstr>Times New Roman</vt:lpstr>
      <vt:lpstr>Wingdings</vt:lpstr>
      <vt:lpstr>Wingdings 2</vt:lpstr>
      <vt:lpstr>UWTheme-351-Au18</vt:lpstr>
      <vt:lpstr>Processes CSE 351 Winter 2020</vt:lpstr>
      <vt:lpstr>Administrivia</vt:lpstr>
      <vt:lpstr>Roadmap</vt:lpstr>
      <vt:lpstr>Leading Up to Processes</vt:lpstr>
      <vt:lpstr>Control Flow</vt:lpstr>
      <vt:lpstr>Control Flow</vt:lpstr>
      <vt:lpstr>Altering the Control Flow</vt:lpstr>
      <vt:lpstr>Java Digression</vt:lpstr>
      <vt:lpstr>Exceptional Control Flow</vt:lpstr>
      <vt:lpstr>Exceptions</vt:lpstr>
      <vt:lpstr>Exception Table</vt:lpstr>
      <vt:lpstr>Exception Table (Excerpt)</vt:lpstr>
      <vt:lpstr>Leading Up to Processes</vt:lpstr>
      <vt:lpstr>Asynchronous Exceptions (Interrupts)</vt:lpstr>
      <vt:lpstr>Synchronous Exceptions</vt:lpstr>
      <vt:lpstr>System Calls</vt:lpstr>
      <vt:lpstr>Traps Example:  Opening File</vt:lpstr>
      <vt:lpstr>Fault Example:  Page Fault</vt:lpstr>
      <vt:lpstr>Fault Example:  Invalid Memory Reference</vt:lpstr>
      <vt:lpstr>Summary</vt:lpstr>
      <vt:lpstr>Processes</vt:lpstr>
      <vt:lpstr>What is a process?</vt:lpstr>
      <vt:lpstr>What is a process?</vt:lpstr>
      <vt:lpstr>Processes</vt:lpstr>
      <vt:lpstr>What is a process?</vt:lpstr>
      <vt:lpstr>What is a process?</vt:lpstr>
      <vt:lpstr>Multiprocessing:  The Illusion</vt:lpstr>
      <vt:lpstr>Multiprocessing:  The Reality</vt:lpstr>
      <vt:lpstr>Multiprocessing</vt:lpstr>
      <vt:lpstr>Multiprocessing</vt:lpstr>
      <vt:lpstr>Multiprocessing</vt:lpstr>
      <vt:lpstr>Multiprocessing:  The (Modern) Reality</vt:lpstr>
      <vt:lpstr>Concurrent Processes</vt:lpstr>
      <vt:lpstr>User’s View of Concurrency</vt:lpstr>
      <vt:lpstr>Context Switching</vt:lpstr>
      <vt:lpstr>Context Switching</vt:lpstr>
      <vt:lpstr>Processes</vt:lpstr>
      <vt:lpstr>Creating New Processes &amp; Programs</vt:lpstr>
      <vt:lpstr>Creating New Processes &amp; Programs</vt:lpstr>
      <vt:lpstr>fork:  Creating New Processes</vt:lpstr>
      <vt:lpstr>Understanding fork()</vt:lpstr>
      <vt:lpstr>Understanding fork()</vt:lpstr>
      <vt:lpstr>Understanding fork()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CSE 351 Winter 2020</dc:title>
  <dc:creator>Justin Hsia</dc:creator>
  <cp:lastModifiedBy>Ruth Anderson</cp:lastModifiedBy>
  <cp:revision>145</cp:revision>
  <cp:lastPrinted>2019-11-13T09:40:43Z</cp:lastPrinted>
  <dcterms:created xsi:type="dcterms:W3CDTF">2016-11-10T06:56:23Z</dcterms:created>
  <dcterms:modified xsi:type="dcterms:W3CDTF">2020-02-24T08:21:02Z</dcterms:modified>
</cp:coreProperties>
</file>