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5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6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7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8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9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notesSlides/notesSlide12.xml" ContentType="application/vnd.openxmlformats-officedocument.presentationml.notesSlide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notesSlides/notesSlide13.xml" ContentType="application/vnd.openxmlformats-officedocument.presentationml.notesSlide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notesSlides/notesSlide14.xml" ContentType="application/vnd.openxmlformats-officedocument.presentationml.notesSlide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notesSlides/notesSlide15.xml" ContentType="application/vnd.openxmlformats-officedocument.presentationml.notesSlide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notesSlides/notesSlide16.xml" ContentType="application/vnd.openxmlformats-officedocument.presentationml.notesSlide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notesSlides/notesSlide17.xml" ContentType="application/vnd.openxmlformats-officedocument.presentationml.notesSlide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notesSlides/notesSlide18.xml" ContentType="application/vnd.openxmlformats-officedocument.presentationml.notesSlide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notesSlides/notesSlide19.xml" ContentType="application/vnd.openxmlformats-officedocument.presentationml.notesSlide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notesSlides/notesSlide20.xml" ContentType="application/vnd.openxmlformats-officedocument.presentationml.notesSlide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notesSlides/notesSlide21.xml" ContentType="application/vnd.openxmlformats-officedocument.presentationml.notesSlide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notesSlides/notesSlide22.xml" ContentType="application/vnd.openxmlformats-officedocument.presentationml.notesSlide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1"/>
  </p:sldMasterIdLst>
  <p:notesMasterIdLst>
    <p:notesMasterId r:id="rId39"/>
  </p:notesMasterIdLst>
  <p:handoutMasterIdLst>
    <p:handoutMasterId r:id="rId40"/>
  </p:handoutMasterIdLst>
  <p:sldIdLst>
    <p:sldId id="332" r:id="rId2"/>
    <p:sldId id="30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298" r:id="rId15"/>
    <p:sldId id="269" r:id="rId16"/>
    <p:sldId id="270" r:id="rId17"/>
    <p:sldId id="303" r:id="rId18"/>
    <p:sldId id="271" r:id="rId19"/>
    <p:sldId id="272" r:id="rId20"/>
    <p:sldId id="273" r:id="rId21"/>
    <p:sldId id="274" r:id="rId22"/>
    <p:sldId id="275" r:id="rId23"/>
    <p:sldId id="276" r:id="rId24"/>
    <p:sldId id="297" r:id="rId25"/>
    <p:sldId id="301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905" r:id="rId37"/>
    <p:sldId id="906" r:id="rId3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D6D6F4"/>
    <a:srgbClr val="F6F5BD"/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42" autoAdjust="0"/>
    <p:restoredTop sz="90363" autoAdjust="0"/>
  </p:normalViewPr>
  <p:slideViewPr>
    <p:cSldViewPr snapToGrid="0">
      <p:cViewPr varScale="1">
        <p:scale>
          <a:sx n="113" d="100"/>
          <a:sy n="113" d="100"/>
        </p:scale>
        <p:origin x="17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2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97C851E-4691-49CB-95CA-C5D98F92D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30744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2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CAA6762-05D5-4293-9DC9-BC140DCA8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69269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4143587" y="3"/>
            <a:ext cx="3169920" cy="48172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954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1913" y="0"/>
            <a:ext cx="7343775" cy="5508625"/>
          </a:xfrm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2322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A6762-05D5-4293-9DC9-BC140DCA8331}" type="slidenum">
              <a:rPr lang="en-US" smtClean="0"/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445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1913" y="0"/>
            <a:ext cx="7343775" cy="5508625"/>
          </a:xfrm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74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1913" y="0"/>
            <a:ext cx="7343775" cy="5508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Modified</a:t>
            </a:r>
            <a:r>
              <a:rPr lang="en-US" baseline="0" dirty="0"/>
              <a:t> example from earlier</a:t>
            </a:r>
          </a:p>
          <a:p>
            <a:pPr lvl="1"/>
            <a:r>
              <a:rPr lang="en-US" baseline="0" dirty="0"/>
              <a:t>Now </a:t>
            </a:r>
            <a:r>
              <a:rPr lang="en-US" baseline="0" dirty="0" err="1"/>
              <a:t>call_incr</a:t>
            </a:r>
            <a:r>
              <a:rPr lang="en-US" baseline="0" dirty="0"/>
              <a:t> takes an argument, </a:t>
            </a:r>
            <a:r>
              <a:rPr lang="en-US" b="1" baseline="0" dirty="0"/>
              <a:t>long x,</a:t>
            </a:r>
            <a:r>
              <a:rPr lang="en-US" b="0" baseline="0" dirty="0"/>
              <a:t> which is used in computing its result</a:t>
            </a:r>
          </a:p>
          <a:p>
            <a:pPr lvl="1"/>
            <a:r>
              <a:rPr lang="en-US" b="1" baseline="0" dirty="0"/>
              <a:t>x</a:t>
            </a:r>
            <a:r>
              <a:rPr lang="en-US" b="0" baseline="0" dirty="0"/>
              <a:t> is in </a:t>
            </a:r>
            <a:r>
              <a:rPr lang="en-US" b="1" baseline="0" dirty="0"/>
              <a:t>%</a:t>
            </a:r>
            <a:r>
              <a:rPr lang="en-US" b="1" baseline="0" dirty="0" err="1"/>
              <a:t>rdi</a:t>
            </a:r>
            <a:endParaRPr lang="en-US" b="1" baseline="0" dirty="0"/>
          </a:p>
          <a:p>
            <a:pPr lvl="1"/>
            <a:r>
              <a:rPr lang="en-US" b="0" baseline="0" dirty="0"/>
              <a:t>Need to save it somewhere: </a:t>
            </a:r>
            <a:r>
              <a:rPr lang="en-US" b="1" baseline="0" dirty="0"/>
              <a:t>use a </a:t>
            </a:r>
            <a:r>
              <a:rPr lang="en-US" b="1" baseline="0" dirty="0" err="1"/>
              <a:t>callee</a:t>
            </a:r>
            <a:r>
              <a:rPr lang="en-US" b="1" baseline="0" dirty="0"/>
              <a:t>-saved register</a:t>
            </a:r>
          </a:p>
          <a:p>
            <a:pPr lvl="0"/>
            <a:r>
              <a:rPr lang="en-US" b="0" baseline="0" dirty="0"/>
              <a:t>But </a:t>
            </a:r>
            <a:r>
              <a:rPr lang="en-US" b="0" baseline="0" dirty="0" err="1"/>
              <a:t>call_incr</a:t>
            </a:r>
            <a:r>
              <a:rPr lang="en-US" b="0" baseline="0" dirty="0"/>
              <a:t> is a </a:t>
            </a:r>
            <a:r>
              <a:rPr lang="en-US" b="0" baseline="0" dirty="0" err="1"/>
              <a:t>callee</a:t>
            </a:r>
            <a:r>
              <a:rPr lang="en-US" b="0" baseline="0" dirty="0"/>
              <a:t>, too!</a:t>
            </a:r>
          </a:p>
          <a:p>
            <a:pPr lvl="1"/>
            <a:r>
              <a:rPr lang="en-US" b="0" baseline="0" dirty="0"/>
              <a:t>Have to </a:t>
            </a:r>
            <a:r>
              <a:rPr lang="en-US" b="1" baseline="0" dirty="0"/>
              <a:t>save %</a:t>
            </a:r>
            <a:r>
              <a:rPr lang="en-US" b="1" baseline="0" dirty="0" err="1"/>
              <a:t>rbx</a:t>
            </a:r>
            <a:r>
              <a:rPr lang="en-US" b="0" baseline="0" dirty="0"/>
              <a:t> for whoever called call_incr2</a:t>
            </a:r>
            <a:endParaRPr lang="en-US" b="1" baseline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684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1913" y="0"/>
            <a:ext cx="7343775" cy="5508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you think of another way we could have done this?</a:t>
            </a:r>
          </a:p>
          <a:p>
            <a:r>
              <a:rPr lang="en-US" dirty="0"/>
              <a:t>Push %</a:t>
            </a:r>
            <a:r>
              <a:rPr lang="en-US" dirty="0" err="1"/>
              <a:t>rdi</a:t>
            </a:r>
            <a:r>
              <a:rPr lang="en-US" dirty="0"/>
              <a:t> onto the stack</a:t>
            </a:r>
          </a:p>
          <a:p>
            <a:r>
              <a:rPr lang="en-US" dirty="0"/>
              <a:t>Why did the compiler choose this way? </a:t>
            </a:r>
          </a:p>
          <a:p>
            <a:pPr lvl="1"/>
            <a:r>
              <a:rPr lang="en-US" dirty="0"/>
              <a:t>In this case it’s a wash, but if we ever use %</a:t>
            </a:r>
            <a:r>
              <a:rPr lang="en-US" dirty="0" err="1"/>
              <a:t>rbx</a:t>
            </a:r>
            <a:r>
              <a:rPr lang="en-US" dirty="0"/>
              <a:t> again, then it was worth it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41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85988" y="0"/>
            <a:ext cx="5537200" cy="4152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299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1913" y="0"/>
            <a:ext cx="7343775" cy="5508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First:</a:t>
            </a:r>
            <a:r>
              <a:rPr lang="en-US" baseline="0" dirty="0"/>
              <a:t> look at the test:</a:t>
            </a:r>
          </a:p>
          <a:p>
            <a:pPr lvl="1"/>
            <a:r>
              <a:rPr lang="en-US" b="1" baseline="0" dirty="0"/>
              <a:t>test </a:t>
            </a:r>
            <a:r>
              <a:rPr lang="en-US" baseline="0" dirty="0"/>
              <a:t>if </a:t>
            </a:r>
            <a:r>
              <a:rPr lang="en-US" b="1" baseline="0" dirty="0"/>
              <a:t>%</a:t>
            </a:r>
            <a:r>
              <a:rPr lang="en-US" b="1" baseline="0" dirty="0" err="1"/>
              <a:t>rdi</a:t>
            </a:r>
            <a:r>
              <a:rPr lang="en-US" baseline="0" dirty="0"/>
              <a:t> == 0</a:t>
            </a:r>
          </a:p>
          <a:p>
            <a:pPr lvl="1"/>
            <a:r>
              <a:rPr lang="en-US" baseline="0" dirty="0"/>
              <a:t>If it does, then jump to the </a:t>
            </a:r>
            <a:r>
              <a:rPr lang="en-US" b="1" baseline="0" dirty="0"/>
              <a:t>ret</a:t>
            </a:r>
          </a:p>
          <a:p>
            <a:pPr lvl="0"/>
            <a:r>
              <a:rPr lang="en-US" b="0" baseline="0" dirty="0"/>
              <a:t>Note: share ret between both cases, so set </a:t>
            </a:r>
            <a:r>
              <a:rPr lang="en-US" b="0" baseline="0" dirty="0" err="1"/>
              <a:t>rax</a:t>
            </a:r>
            <a:r>
              <a:rPr lang="en-US" b="0" baseline="0" dirty="0"/>
              <a:t>=0 before jump</a:t>
            </a:r>
          </a:p>
          <a:p>
            <a:pPr lvl="0"/>
            <a:r>
              <a:rPr lang="en-US" b="0" baseline="0" dirty="0"/>
              <a:t>Rep; ret is just because some HW doesn‘t like jumping to ret</a:t>
            </a:r>
          </a:p>
          <a:p>
            <a:pPr lvl="0"/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316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%</a:t>
            </a:r>
            <a:r>
              <a:rPr lang="en-US" dirty="0" err="1"/>
              <a:t>rdi</a:t>
            </a:r>
            <a:r>
              <a:rPr lang="en-US" dirty="0"/>
              <a:t> (x) is argument for </a:t>
            </a:r>
            <a:r>
              <a:rPr lang="en-US" i="1" dirty="0"/>
              <a:t>both</a:t>
            </a:r>
            <a:r>
              <a:rPr lang="en-US" i="0" dirty="0"/>
              <a:t> </a:t>
            </a:r>
            <a:r>
              <a:rPr lang="en-US" i="0" dirty="0" err="1"/>
              <a:t>pcount_r</a:t>
            </a:r>
            <a:r>
              <a:rPr lang="en-US" i="0" dirty="0"/>
              <a:t> instances</a:t>
            </a:r>
            <a:r>
              <a:rPr lang="en-US" i="0" baseline="0" dirty="0"/>
              <a:t> (recursive caller and </a:t>
            </a:r>
            <a:r>
              <a:rPr lang="en-US" i="0" baseline="0" dirty="0" err="1"/>
              <a:t>callee</a:t>
            </a:r>
            <a:r>
              <a:rPr lang="en-US" i="0" baseline="0" dirty="0"/>
              <a:t>).</a:t>
            </a:r>
          </a:p>
          <a:p>
            <a:r>
              <a:rPr lang="en-US" i="0" baseline="0" dirty="0"/>
              <a:t>Choosing “to save”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A6762-05D5-4293-9DC9-BC140DCA8331}" type="slidenum">
              <a:rPr lang="en-US" smtClean="0"/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52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6762-05D5-4293-9DC9-BC140DCA833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809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Draw</a:t>
            </a:r>
            <a:r>
              <a:rPr lang="en-US" baseline="0" dirty="0"/>
              <a:t> out example if x = 0b101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6762-05D5-4293-9DC9-BC140DCA833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41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85988" y="0"/>
            <a:ext cx="5537200" cy="4152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223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1913" y="0"/>
            <a:ext cx="7343775" cy="5508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7513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CSAPP considers the Return Address to be part of the Caller’s stack frame.  (e.g. page 240)</a:t>
            </a:r>
          </a:p>
          <a:p>
            <a:r>
              <a:rPr lang="en-US" baseline="0" dirty="0"/>
              <a:t>WE will instead follow what is described in the </a:t>
            </a:r>
            <a:r>
              <a:rPr lang="en-US" baseline="0" dirty="0" err="1"/>
              <a:t>ntel</a:t>
            </a:r>
            <a:r>
              <a:rPr lang="en-US" baseline="0" dirty="0"/>
              <a:t> docs:</a:t>
            </a:r>
          </a:p>
          <a:p>
            <a:r>
              <a:rPr lang="en-US" baseline="0" dirty="0"/>
              <a:t>http://refspecs.linux-foundation.org/elf/x86_64-abi-0.95.pdf#page=16</a:t>
            </a:r>
          </a:p>
          <a:p>
            <a:r>
              <a:rPr lang="en-US" dirty="0"/>
              <a:t>http://www.sco.com/developers/devspecs/abi386-4.pdf#page=36</a:t>
            </a:r>
          </a:p>
          <a:p>
            <a:r>
              <a:rPr lang="en-US" dirty="0"/>
              <a:t>http://refspecs.linuxfoundation.org/lsb</a:t>
            </a:r>
            <a:r>
              <a:rPr lang="en-US"/>
              <a:t>.shtml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AA6762-05D5-4293-9DC9-BC140DCA8331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569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095500" y="0"/>
            <a:ext cx="9793288" cy="73453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(on</a:t>
            </a:r>
            <a:r>
              <a:rPr lang="en-US" b="1" baseline="0" dirty="0"/>
              <a:t> </a:t>
            </a:r>
            <a:r>
              <a:rPr lang="en-US" b="1" dirty="0"/>
              <a:t>handout)</a:t>
            </a:r>
          </a:p>
          <a:p>
            <a:r>
              <a:rPr lang="en-US" b="0" dirty="0"/>
              <a:t>We’re at the beginning of </a:t>
            </a:r>
            <a:r>
              <a:rPr lang="en-US" b="1" dirty="0" err="1"/>
              <a:t>call_incr</a:t>
            </a:r>
            <a:r>
              <a:rPr lang="en-US" b="0" dirty="0"/>
              <a:t>,</a:t>
            </a:r>
            <a:r>
              <a:rPr lang="en-US" b="0" baseline="0" dirty="0"/>
              <a:t> let’s say it was called from </a:t>
            </a:r>
            <a:r>
              <a:rPr lang="en-US" b="1" baseline="0" dirty="0"/>
              <a:t>main</a:t>
            </a:r>
            <a:r>
              <a:rPr lang="en-US" b="0" baseline="0" dirty="0"/>
              <a:t>, so we already have some stuff up further in the stack, and the last thing, because we just started </a:t>
            </a:r>
            <a:r>
              <a:rPr lang="en-US" b="0" baseline="0" dirty="0" err="1"/>
              <a:t>call_incr</a:t>
            </a:r>
            <a:r>
              <a:rPr lang="en-US" b="0" baseline="0" dirty="0"/>
              <a:t>, is the return address to jump back into main</a:t>
            </a:r>
            <a:endParaRPr lang="en-US" b="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3107690" y="0"/>
            <a:ext cx="2377440" cy="64230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>
          <a:xfrm>
            <a:off x="0" y="0"/>
            <a:ext cx="2377440" cy="6423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CSE351 Lecture 12</a:t>
            </a:r>
          </a:p>
        </p:txBody>
      </p:sp>
    </p:spTree>
    <p:extLst>
      <p:ext uri="{BB962C8B-B14F-4D97-AF65-F5344CB8AC3E}">
        <p14:creationId xmlns:p14="http://schemas.microsoft.com/office/powerpoint/2010/main" val="18885886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Draw</a:t>
            </a:r>
            <a:r>
              <a:rPr lang="en-US" baseline="0" dirty="0"/>
              <a:t> out example if x = 0b101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A6762-05D5-4293-9DC9-BC140DCA8331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094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095500" y="0"/>
            <a:ext cx="9793288" cy="73453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dirty="0"/>
              <a:t>(on handout)</a:t>
            </a:r>
          </a:p>
          <a:p>
            <a:endParaRPr lang="en-US" sz="11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3107690" y="0"/>
            <a:ext cx="2377440" cy="64230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>
          <a:xfrm>
            <a:off x="0" y="0"/>
            <a:ext cx="2377440" cy="6423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CSE351 Lecture 12</a:t>
            </a:r>
          </a:p>
        </p:txBody>
      </p:sp>
    </p:spTree>
    <p:extLst>
      <p:ext uri="{BB962C8B-B14F-4D97-AF65-F5344CB8AC3E}">
        <p14:creationId xmlns:p14="http://schemas.microsoft.com/office/powerpoint/2010/main" val="3786691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095500" y="0"/>
            <a:ext cx="9793288" cy="73453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(on</a:t>
            </a:r>
            <a:r>
              <a:rPr lang="en-US" b="1" baseline="0" dirty="0"/>
              <a:t> </a:t>
            </a:r>
            <a:r>
              <a:rPr lang="en-US" b="1" dirty="0"/>
              <a:t>handout)</a:t>
            </a:r>
          </a:p>
          <a:p>
            <a:r>
              <a:rPr lang="en-US" b="0" dirty="0"/>
              <a:t>We’re at the beginning of </a:t>
            </a:r>
            <a:r>
              <a:rPr lang="en-US" b="1" dirty="0" err="1"/>
              <a:t>call_incr</a:t>
            </a:r>
            <a:r>
              <a:rPr lang="en-US" b="0" dirty="0"/>
              <a:t>,</a:t>
            </a:r>
            <a:r>
              <a:rPr lang="en-US" b="0" baseline="0" dirty="0"/>
              <a:t> let’s say it was called from </a:t>
            </a:r>
            <a:r>
              <a:rPr lang="en-US" b="1" baseline="0" dirty="0"/>
              <a:t>main</a:t>
            </a:r>
            <a:r>
              <a:rPr lang="en-US" b="0" baseline="0" dirty="0"/>
              <a:t>, so we already have some stuff up further in the stack, and the last thing, because we just started </a:t>
            </a:r>
            <a:r>
              <a:rPr lang="en-US" b="0" baseline="0" dirty="0" err="1"/>
              <a:t>call_incr</a:t>
            </a:r>
            <a:r>
              <a:rPr lang="en-US" b="0" baseline="0" dirty="0"/>
              <a:t>, is the return address to jump back into main</a:t>
            </a:r>
            <a:endParaRPr lang="en-US" b="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3107690" y="0"/>
            <a:ext cx="2377440" cy="64230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>
          <a:xfrm>
            <a:off x="0" y="0"/>
            <a:ext cx="2377440" cy="6423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CSE351 Lecture 12</a:t>
            </a:r>
          </a:p>
        </p:txBody>
      </p:sp>
    </p:spTree>
    <p:extLst>
      <p:ext uri="{BB962C8B-B14F-4D97-AF65-F5344CB8AC3E}">
        <p14:creationId xmlns:p14="http://schemas.microsoft.com/office/powerpoint/2010/main" val="259005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095500" y="0"/>
            <a:ext cx="9793288" cy="73453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Remember</a:t>
            </a:r>
            <a:r>
              <a:rPr lang="en-US" baseline="0" dirty="0"/>
              <a:t> back to when everyone was asking how we know where our variables live</a:t>
            </a:r>
            <a:r>
              <a:rPr lang="is-IS" baseline="0" dirty="0"/>
              <a:t>…</a:t>
            </a:r>
          </a:p>
          <a:p>
            <a:pPr lvl="1"/>
            <a:r>
              <a:rPr lang="en-US" dirty="0"/>
              <a:t>Here,</a:t>
            </a:r>
            <a:r>
              <a:rPr lang="en-US" baseline="0" dirty="0"/>
              <a:t> the compiler has created v1 on the stack</a:t>
            </a:r>
            <a:r>
              <a:rPr lang="is-IS" baseline="0" dirty="0"/>
              <a:t>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3107690" y="0"/>
            <a:ext cx="2377440" cy="64230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>
          <a:xfrm>
            <a:off x="0" y="0"/>
            <a:ext cx="2377440" cy="6423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CSE351 Lecture 12</a:t>
            </a:r>
          </a:p>
        </p:txBody>
      </p:sp>
    </p:spTree>
    <p:extLst>
      <p:ext uri="{BB962C8B-B14F-4D97-AF65-F5344CB8AC3E}">
        <p14:creationId xmlns:p14="http://schemas.microsoft.com/office/powerpoint/2010/main" val="2692270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095500" y="0"/>
            <a:ext cx="9793288" cy="73453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815">
              <a:defRPr/>
            </a:pPr>
            <a:r>
              <a:rPr lang="en-US" dirty="0">
                <a:latin typeface="Roboto" charset="0"/>
                <a:ea typeface="Roboto" charset="0"/>
                <a:cs typeface="Roboto" charset="0"/>
              </a:rPr>
              <a:t>Now, we set up the</a:t>
            </a:r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 arguments for our call to increment</a:t>
            </a:r>
          </a:p>
          <a:p>
            <a:pPr defTabSz="931815">
              <a:defRPr/>
            </a:pPr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First parameter: </a:t>
            </a:r>
            <a:r>
              <a:rPr lang="en-US" b="1" baseline="0" dirty="0">
                <a:latin typeface="Roboto" charset="0"/>
                <a:ea typeface="Roboto" charset="0"/>
                <a:cs typeface="Roboto" charset="0"/>
              </a:rPr>
              <a:t>&amp;v1</a:t>
            </a:r>
          </a:p>
          <a:p>
            <a:pPr lvl="1" defTabSz="931815">
              <a:defRPr/>
            </a:pPr>
            <a:r>
              <a:rPr lang="en-US" b="1" dirty="0">
                <a:latin typeface="Roboto" charset="0"/>
                <a:ea typeface="Roboto" charset="0"/>
                <a:cs typeface="Roboto" charset="0"/>
              </a:rPr>
              <a:t>8(%</a:t>
            </a:r>
            <a:r>
              <a:rPr lang="en-US" b="1" dirty="0" err="1">
                <a:latin typeface="Roboto" charset="0"/>
                <a:ea typeface="Roboto" charset="0"/>
                <a:cs typeface="Roboto" charset="0"/>
              </a:rPr>
              <a:t>rsp</a:t>
            </a:r>
            <a:r>
              <a:rPr lang="en-US" b="1" dirty="0">
                <a:latin typeface="Roboto" charset="0"/>
                <a:ea typeface="Roboto" charset="0"/>
                <a:cs typeface="Roboto" charset="0"/>
              </a:rPr>
              <a:t>)</a:t>
            </a:r>
            <a:r>
              <a:rPr lang="en-US" b="1" baseline="0" dirty="0">
                <a:latin typeface="Roboto" charset="0"/>
                <a:ea typeface="Roboto" charset="0"/>
                <a:cs typeface="Roboto" charset="0"/>
              </a:rPr>
              <a:t> </a:t>
            </a:r>
            <a:r>
              <a:rPr lang="en-US" b="0" baseline="0" dirty="0">
                <a:latin typeface="Roboto" charset="0"/>
                <a:ea typeface="Roboto" charset="0"/>
                <a:cs typeface="Roboto" charset="0"/>
              </a:rPr>
              <a:t>is the address of that value on our stack</a:t>
            </a:r>
          </a:p>
          <a:p>
            <a:pPr defTabSz="931815">
              <a:defRPr/>
            </a:pPr>
            <a:r>
              <a:rPr lang="en-US" b="0" baseline="0" dirty="0">
                <a:latin typeface="Roboto" charset="0"/>
                <a:ea typeface="Roboto" charset="0"/>
                <a:cs typeface="Roboto" charset="0"/>
              </a:rPr>
              <a:t>Second parameter: </a:t>
            </a:r>
            <a:r>
              <a:rPr lang="en-US" b="1" baseline="0" dirty="0">
                <a:latin typeface="Roboto" charset="0"/>
                <a:ea typeface="Roboto" charset="0"/>
                <a:cs typeface="Roboto" charset="0"/>
              </a:rPr>
              <a:t>100</a:t>
            </a:r>
            <a:endParaRPr lang="en-US" b="0" dirty="0">
              <a:latin typeface="Roboto" charset="0"/>
              <a:ea typeface="Roboto" charset="0"/>
              <a:cs typeface="Roboto" charset="0"/>
            </a:endParaRPr>
          </a:p>
          <a:p>
            <a:pPr lvl="1" defTabSz="931815">
              <a:defRPr/>
            </a:pPr>
            <a:r>
              <a:rPr lang="en-US" dirty="0">
                <a:latin typeface="Roboto" charset="0"/>
                <a:ea typeface="Roboto" charset="0"/>
                <a:cs typeface="Roboto" charset="0"/>
              </a:rPr>
              <a:t>use </a:t>
            </a:r>
            <a:r>
              <a:rPr lang="en-US" b="1" dirty="0" err="1">
                <a:latin typeface="Roboto" charset="0"/>
                <a:ea typeface="Roboto" charset="0"/>
                <a:cs typeface="Roboto" charset="0"/>
              </a:rPr>
              <a:t>movl</a:t>
            </a:r>
            <a:r>
              <a:rPr lang="en-US" b="1" dirty="0">
                <a:latin typeface="Roboto" charset="0"/>
                <a:ea typeface="Roboto" charset="0"/>
                <a:cs typeface="Roboto" charset="0"/>
              </a:rPr>
              <a:t> </a:t>
            </a:r>
            <a:r>
              <a:rPr lang="en-US" dirty="0">
                <a:latin typeface="Roboto" charset="0"/>
                <a:ea typeface="Roboto" charset="0"/>
                <a:cs typeface="Roboto" charset="0"/>
              </a:rPr>
              <a:t>because 100 is a small positive value that will fit in 32 bits. The high order bits of </a:t>
            </a:r>
            <a:r>
              <a:rPr lang="en-US" b="1" dirty="0">
                <a:latin typeface="Roboto" charset="0"/>
                <a:ea typeface="Roboto" charset="0"/>
                <a:cs typeface="Roboto" charset="0"/>
              </a:rPr>
              <a:t>%</a:t>
            </a:r>
            <a:r>
              <a:rPr lang="en-US" b="1" dirty="0" err="1">
                <a:latin typeface="Roboto" charset="0"/>
                <a:ea typeface="Roboto" charset="0"/>
                <a:cs typeface="Roboto" charset="0"/>
              </a:rPr>
              <a:t>rsi</a:t>
            </a:r>
            <a:r>
              <a:rPr lang="en-US" dirty="0">
                <a:latin typeface="Roboto" charset="0"/>
                <a:ea typeface="Roboto" charset="0"/>
                <a:cs typeface="Roboto" charset="0"/>
              </a:rPr>
              <a:t> get set to zero for us </a:t>
            </a:r>
            <a:r>
              <a:rPr lang="en-US" b="1" dirty="0">
                <a:latin typeface="Roboto" charset="0"/>
                <a:ea typeface="Roboto" charset="0"/>
                <a:cs typeface="Roboto" charset="0"/>
              </a:rPr>
              <a:t>automatically</a:t>
            </a:r>
            <a:r>
              <a:rPr lang="en-US" dirty="0">
                <a:latin typeface="Roboto" charset="0"/>
                <a:ea typeface="Roboto" charset="0"/>
                <a:cs typeface="Roboto" charset="0"/>
              </a:rPr>
              <a:t>.</a:t>
            </a:r>
          </a:p>
          <a:p>
            <a:r>
              <a:rPr lang="en-US" dirty="0">
                <a:latin typeface="Roboto" charset="0"/>
                <a:ea typeface="Roboto" charset="0"/>
                <a:cs typeface="Roboto" charset="0"/>
              </a:rPr>
              <a:t>Next will be the actual </a:t>
            </a:r>
            <a:r>
              <a:rPr lang="en-US" b="1" dirty="0">
                <a:latin typeface="Roboto" charset="0"/>
                <a:ea typeface="Roboto" charset="0"/>
                <a:cs typeface="Roboto" charset="0"/>
              </a:rPr>
              <a:t>call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154443" y="12396715"/>
            <a:ext cx="2453456" cy="61983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3107690" y="0"/>
            <a:ext cx="2377440" cy="64230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>
          <a:xfrm>
            <a:off x="0" y="0"/>
            <a:ext cx="2377440" cy="6423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CSE351 Lecture 12</a:t>
            </a:r>
          </a:p>
        </p:txBody>
      </p:sp>
    </p:spTree>
    <p:extLst>
      <p:ext uri="{BB962C8B-B14F-4D97-AF65-F5344CB8AC3E}">
        <p14:creationId xmlns:p14="http://schemas.microsoft.com/office/powerpoint/2010/main" val="1771743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095500" y="0"/>
            <a:ext cx="9793288" cy="73453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Push address of next instruction onto the</a:t>
            </a:r>
            <a:r>
              <a:rPr lang="en-US" baseline="0" dirty="0"/>
              <a:t> stack</a:t>
            </a:r>
          </a:p>
          <a:p>
            <a:pPr lvl="1"/>
            <a:r>
              <a:rPr lang="en-US" baseline="0" dirty="0"/>
              <a:t>In this case it’s the </a:t>
            </a:r>
            <a:r>
              <a:rPr lang="en-US" b="1" baseline="0" dirty="0" err="1"/>
              <a:t>addq</a:t>
            </a:r>
            <a:endParaRPr lang="en-US" b="1" baseline="0" dirty="0"/>
          </a:p>
          <a:p>
            <a:pPr lvl="0"/>
            <a:r>
              <a:rPr lang="en-US" b="0" baseline="0" dirty="0"/>
              <a:t>Then </a:t>
            </a:r>
            <a:r>
              <a:rPr lang="en-US" b="1" baseline="0" dirty="0"/>
              <a:t>jump </a:t>
            </a:r>
            <a:r>
              <a:rPr lang="en-US" b="0" baseline="0" dirty="0"/>
              <a:t>to the </a:t>
            </a:r>
            <a:r>
              <a:rPr lang="en-US" b="1" baseline="0" dirty="0"/>
              <a:t>increment label</a:t>
            </a:r>
          </a:p>
          <a:p>
            <a:pPr lvl="0"/>
            <a:r>
              <a:rPr lang="en-US" b="0" baseline="0" dirty="0"/>
              <a:t>Like</a:t>
            </a:r>
            <a:r>
              <a:rPr lang="en-US" b="1" baseline="0" dirty="0"/>
              <a:t> push %rip+?</a:t>
            </a:r>
          </a:p>
          <a:p>
            <a:pPr lvl="0"/>
            <a:r>
              <a:rPr lang="en-US" dirty="0"/>
              <a:t>Execute</a:t>
            </a:r>
            <a:r>
              <a:rPr lang="en-US" baseline="0" dirty="0"/>
              <a:t> increment</a:t>
            </a:r>
            <a:endParaRPr lang="en-US" dirty="0"/>
          </a:p>
          <a:p>
            <a:pPr lvl="1"/>
            <a:r>
              <a:rPr lang="en-US" dirty="0"/>
              <a:t>Read initial value where</a:t>
            </a:r>
            <a:r>
              <a:rPr lang="en-US" baseline="0" dirty="0"/>
              <a:t> </a:t>
            </a:r>
            <a:r>
              <a:rPr lang="en-US" b="1" dirty="0"/>
              <a:t>%</a:t>
            </a:r>
            <a:r>
              <a:rPr lang="en-US" b="1" dirty="0" err="1"/>
              <a:t>rdi</a:t>
            </a:r>
            <a:r>
              <a:rPr lang="en-US" b="1" dirty="0"/>
              <a:t> </a:t>
            </a:r>
            <a:r>
              <a:rPr lang="en-US" b="0" dirty="0"/>
              <a:t>points</a:t>
            </a:r>
          </a:p>
          <a:p>
            <a:pPr lvl="1"/>
            <a:r>
              <a:rPr lang="en-US" dirty="0"/>
              <a:t>Save that in </a:t>
            </a:r>
            <a:r>
              <a:rPr lang="en-US" b="1" dirty="0"/>
              <a:t>%</a:t>
            </a:r>
            <a:r>
              <a:rPr lang="en-US" b="1" dirty="0" err="1"/>
              <a:t>rax</a:t>
            </a:r>
            <a:r>
              <a:rPr lang="en-US" dirty="0"/>
              <a:t>, that’s our return value</a:t>
            </a:r>
          </a:p>
          <a:p>
            <a:pPr lvl="1"/>
            <a:r>
              <a:rPr lang="en-US" dirty="0"/>
              <a:t>do </a:t>
            </a:r>
            <a:r>
              <a:rPr lang="en-US" b="1" dirty="0"/>
              <a:t>increment</a:t>
            </a:r>
            <a:r>
              <a:rPr lang="en-US" dirty="0"/>
              <a:t> </a:t>
            </a:r>
            <a:r>
              <a:rPr lang="en-US" b="1" dirty="0"/>
              <a:t>100 </a:t>
            </a:r>
            <a:r>
              <a:rPr lang="en-US" dirty="0"/>
              <a:t>with </a:t>
            </a:r>
            <a:r>
              <a:rPr lang="en-US" b="1" dirty="0" err="1"/>
              <a:t>addq</a:t>
            </a:r>
            <a:endParaRPr lang="en-US" b="1" dirty="0"/>
          </a:p>
          <a:p>
            <a:pPr lvl="1"/>
            <a:r>
              <a:rPr lang="en-US" b="0" dirty="0"/>
              <a:t>update what’s in memory</a:t>
            </a:r>
            <a:endParaRPr lang="en-US" b="1" baseline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3107690" y="0"/>
            <a:ext cx="2377440" cy="64230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>
          <a:xfrm>
            <a:off x="0" y="0"/>
            <a:ext cx="2377440" cy="6423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CSE351 Lecture 12</a:t>
            </a:r>
          </a:p>
        </p:txBody>
      </p:sp>
    </p:spTree>
    <p:extLst>
      <p:ext uri="{BB962C8B-B14F-4D97-AF65-F5344CB8AC3E}">
        <p14:creationId xmlns:p14="http://schemas.microsoft.com/office/powerpoint/2010/main" val="31679010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095500" y="0"/>
            <a:ext cx="9793288" cy="73453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Return</a:t>
            </a:r>
          </a:p>
          <a:p>
            <a:pPr lvl="1"/>
            <a:r>
              <a:rPr lang="en-US" b="0" dirty="0"/>
              <a:t>Pop </a:t>
            </a:r>
            <a:r>
              <a:rPr lang="en-US" b="0" baseline="0" dirty="0"/>
              <a:t>return address from stack</a:t>
            </a:r>
          </a:p>
          <a:p>
            <a:pPr lvl="1"/>
            <a:r>
              <a:rPr lang="en-US" b="0" baseline="0" dirty="0"/>
              <a:t>Jump</a:t>
            </a:r>
          </a:p>
          <a:p>
            <a:pPr lvl="1"/>
            <a:r>
              <a:rPr lang="en-US" b="0" baseline="0" dirty="0"/>
              <a:t>Like </a:t>
            </a:r>
            <a:r>
              <a:rPr lang="en-US" b="1" baseline="0" dirty="0"/>
              <a:t>pop %rip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3107690" y="0"/>
            <a:ext cx="2377440" cy="64230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>
          <a:xfrm>
            <a:off x="0" y="0"/>
            <a:ext cx="2377440" cy="64230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CSE351 Lecture 12</a:t>
            </a:r>
          </a:p>
        </p:txBody>
      </p:sp>
    </p:spTree>
    <p:extLst>
      <p:ext uri="{BB962C8B-B14F-4D97-AF65-F5344CB8AC3E}">
        <p14:creationId xmlns:p14="http://schemas.microsoft.com/office/powerpoint/2010/main" val="2376090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85988" y="0"/>
            <a:ext cx="5537200" cy="4152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41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120FA-10EA-4BB1-BB25-987A40E2A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65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5B5120FA-10EA-4BB1-BB25-987A40E2A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8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5B5120FA-10EA-4BB1-BB25-987A40E2A53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8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120FA-10EA-4BB1-BB25-987A40E2A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6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120FA-10EA-4BB1-BB25-987A40E2A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60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5B5120FA-10EA-4BB1-BB25-987A40E2A5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-15072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843644" y="-2231"/>
            <a:ext cx="130035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CSE351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, </a:t>
            </a:r>
            <a:r>
              <a:rPr lang="en-US" sz="900" b="0" i="0" dirty="0" smtClean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Winter 2020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92362" y="-2231"/>
            <a:ext cx="115929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L12:  Procedures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II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21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hyperlink" Target="http://xkcd.com/1790/" TargetMode="Externa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69.xml"/><Relationship Id="rId3" Type="http://schemas.openxmlformats.org/officeDocument/2006/relationships/tags" Target="../tags/tag64.xml"/><Relationship Id="rId7" Type="http://schemas.openxmlformats.org/officeDocument/2006/relationships/tags" Target="../tags/tag68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65.xml"/><Relationship Id="rId9" Type="http://schemas.openxmlformats.org/officeDocument/2006/relationships/tags" Target="../tags/tag7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78.xml"/><Relationship Id="rId3" Type="http://schemas.openxmlformats.org/officeDocument/2006/relationships/tags" Target="../tags/tag73.xml"/><Relationship Id="rId7" Type="http://schemas.openxmlformats.org/officeDocument/2006/relationships/tags" Target="../tags/tag77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74.xml"/><Relationship Id="rId9" Type="http://schemas.openxmlformats.org/officeDocument/2006/relationships/tags" Target="../tags/tag7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82.xml"/><Relationship Id="rId7" Type="http://schemas.openxmlformats.org/officeDocument/2006/relationships/tags" Target="../tags/tag86.xml"/><Relationship Id="rId2" Type="http://schemas.openxmlformats.org/officeDocument/2006/relationships/tags" Target="../tags/tag81.xml"/><Relationship Id="rId1" Type="http://schemas.openxmlformats.org/officeDocument/2006/relationships/tags" Target="../tags/tag80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89.xml"/><Relationship Id="rId7" Type="http://schemas.openxmlformats.org/officeDocument/2006/relationships/tags" Target="../tags/tag93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tags" Target="../tags/tag92.xml"/><Relationship Id="rId5" Type="http://schemas.openxmlformats.org/officeDocument/2006/relationships/tags" Target="../tags/tag91.xml"/><Relationship Id="rId4" Type="http://schemas.openxmlformats.org/officeDocument/2006/relationships/tags" Target="../tags/tag9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1.xml"/><Relationship Id="rId4" Type="http://schemas.openxmlformats.org/officeDocument/2006/relationships/tags" Target="../tags/tag10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tags" Target="../tags/tag121.xml"/><Relationship Id="rId2" Type="http://schemas.openxmlformats.org/officeDocument/2006/relationships/tags" Target="../tags/tag106.xml"/><Relationship Id="rId16" Type="http://schemas.openxmlformats.org/officeDocument/2006/relationships/tags" Target="../tags/tag120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tags" Target="../tags/tag119.xml"/><Relationship Id="rId10" Type="http://schemas.openxmlformats.org/officeDocument/2006/relationships/tags" Target="../tags/tag114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tags" Target="../tags/tag134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tags" Target="../tags/tag133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tags" Target="../tags/tag132.xml"/><Relationship Id="rId5" Type="http://schemas.openxmlformats.org/officeDocument/2006/relationships/tags" Target="../tags/tag126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31.xml"/><Relationship Id="rId4" Type="http://schemas.openxmlformats.org/officeDocument/2006/relationships/tags" Target="../tags/tag125.xml"/><Relationship Id="rId9" Type="http://schemas.openxmlformats.org/officeDocument/2006/relationships/tags" Target="../tags/tag130.xml"/><Relationship Id="rId14" Type="http://schemas.openxmlformats.org/officeDocument/2006/relationships/tags" Target="../tags/tag1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tags" Target="../tags/tag148.xml"/><Relationship Id="rId18" Type="http://schemas.openxmlformats.org/officeDocument/2006/relationships/tags" Target="../tags/tag153.xml"/><Relationship Id="rId26" Type="http://schemas.openxmlformats.org/officeDocument/2006/relationships/tags" Target="../tags/tag161.xml"/><Relationship Id="rId3" Type="http://schemas.openxmlformats.org/officeDocument/2006/relationships/tags" Target="../tags/tag138.xml"/><Relationship Id="rId21" Type="http://schemas.openxmlformats.org/officeDocument/2006/relationships/tags" Target="../tags/tag156.xml"/><Relationship Id="rId34" Type="http://schemas.openxmlformats.org/officeDocument/2006/relationships/tags" Target="../tags/tag169.xml"/><Relationship Id="rId7" Type="http://schemas.openxmlformats.org/officeDocument/2006/relationships/tags" Target="../tags/tag142.xml"/><Relationship Id="rId12" Type="http://schemas.openxmlformats.org/officeDocument/2006/relationships/tags" Target="../tags/tag147.xml"/><Relationship Id="rId17" Type="http://schemas.openxmlformats.org/officeDocument/2006/relationships/tags" Target="../tags/tag152.xml"/><Relationship Id="rId25" Type="http://schemas.openxmlformats.org/officeDocument/2006/relationships/tags" Target="../tags/tag160.xml"/><Relationship Id="rId33" Type="http://schemas.openxmlformats.org/officeDocument/2006/relationships/tags" Target="../tags/tag168.xml"/><Relationship Id="rId2" Type="http://schemas.openxmlformats.org/officeDocument/2006/relationships/tags" Target="../tags/tag137.xml"/><Relationship Id="rId16" Type="http://schemas.openxmlformats.org/officeDocument/2006/relationships/tags" Target="../tags/tag151.xml"/><Relationship Id="rId20" Type="http://schemas.openxmlformats.org/officeDocument/2006/relationships/tags" Target="../tags/tag155.xml"/><Relationship Id="rId29" Type="http://schemas.openxmlformats.org/officeDocument/2006/relationships/tags" Target="../tags/tag164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1" Type="http://schemas.openxmlformats.org/officeDocument/2006/relationships/tags" Target="../tags/tag146.xml"/><Relationship Id="rId24" Type="http://schemas.openxmlformats.org/officeDocument/2006/relationships/tags" Target="../tags/tag159.xml"/><Relationship Id="rId32" Type="http://schemas.openxmlformats.org/officeDocument/2006/relationships/tags" Target="../tags/tag167.xml"/><Relationship Id="rId5" Type="http://schemas.openxmlformats.org/officeDocument/2006/relationships/tags" Target="../tags/tag140.xml"/><Relationship Id="rId15" Type="http://schemas.openxmlformats.org/officeDocument/2006/relationships/tags" Target="../tags/tag150.xml"/><Relationship Id="rId23" Type="http://schemas.openxmlformats.org/officeDocument/2006/relationships/tags" Target="../tags/tag158.xml"/><Relationship Id="rId28" Type="http://schemas.openxmlformats.org/officeDocument/2006/relationships/tags" Target="../tags/tag163.xml"/><Relationship Id="rId36" Type="http://schemas.openxmlformats.org/officeDocument/2006/relationships/notesSlide" Target="../notesSlides/notesSlide12.xml"/><Relationship Id="rId10" Type="http://schemas.openxmlformats.org/officeDocument/2006/relationships/tags" Target="../tags/tag145.xml"/><Relationship Id="rId19" Type="http://schemas.openxmlformats.org/officeDocument/2006/relationships/tags" Target="../tags/tag154.xml"/><Relationship Id="rId31" Type="http://schemas.openxmlformats.org/officeDocument/2006/relationships/tags" Target="../tags/tag166.xml"/><Relationship Id="rId4" Type="http://schemas.openxmlformats.org/officeDocument/2006/relationships/tags" Target="../tags/tag139.xml"/><Relationship Id="rId9" Type="http://schemas.openxmlformats.org/officeDocument/2006/relationships/tags" Target="../tags/tag144.xml"/><Relationship Id="rId14" Type="http://schemas.openxmlformats.org/officeDocument/2006/relationships/tags" Target="../tags/tag149.xml"/><Relationship Id="rId22" Type="http://schemas.openxmlformats.org/officeDocument/2006/relationships/tags" Target="../tags/tag157.xml"/><Relationship Id="rId27" Type="http://schemas.openxmlformats.org/officeDocument/2006/relationships/tags" Target="../tags/tag162.xml"/><Relationship Id="rId30" Type="http://schemas.openxmlformats.org/officeDocument/2006/relationships/tags" Target="../tags/tag165.xml"/><Relationship Id="rId35" Type="http://schemas.openxmlformats.org/officeDocument/2006/relationships/slideLayout" Target="../slideLayouts/slideLayout4.xml"/><Relationship Id="rId8" Type="http://schemas.openxmlformats.org/officeDocument/2006/relationships/tags" Target="../tags/tag14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177.xml"/><Relationship Id="rId13" Type="http://schemas.openxmlformats.org/officeDocument/2006/relationships/tags" Target="../tags/tag182.xml"/><Relationship Id="rId18" Type="http://schemas.openxmlformats.org/officeDocument/2006/relationships/tags" Target="../tags/tag187.xml"/><Relationship Id="rId3" Type="http://schemas.openxmlformats.org/officeDocument/2006/relationships/tags" Target="../tags/tag172.xml"/><Relationship Id="rId21" Type="http://schemas.openxmlformats.org/officeDocument/2006/relationships/tags" Target="../tags/tag190.xml"/><Relationship Id="rId7" Type="http://schemas.openxmlformats.org/officeDocument/2006/relationships/tags" Target="../tags/tag176.xml"/><Relationship Id="rId12" Type="http://schemas.openxmlformats.org/officeDocument/2006/relationships/tags" Target="../tags/tag181.xml"/><Relationship Id="rId17" Type="http://schemas.openxmlformats.org/officeDocument/2006/relationships/tags" Target="../tags/tag186.xml"/><Relationship Id="rId2" Type="http://schemas.openxmlformats.org/officeDocument/2006/relationships/tags" Target="../tags/tag171.xml"/><Relationship Id="rId16" Type="http://schemas.openxmlformats.org/officeDocument/2006/relationships/tags" Target="../tags/tag185.xml"/><Relationship Id="rId20" Type="http://schemas.openxmlformats.org/officeDocument/2006/relationships/tags" Target="../tags/tag189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11" Type="http://schemas.openxmlformats.org/officeDocument/2006/relationships/tags" Target="../tags/tag180.xml"/><Relationship Id="rId5" Type="http://schemas.openxmlformats.org/officeDocument/2006/relationships/tags" Target="../tags/tag174.xml"/><Relationship Id="rId15" Type="http://schemas.openxmlformats.org/officeDocument/2006/relationships/tags" Target="../tags/tag184.xml"/><Relationship Id="rId23" Type="http://schemas.openxmlformats.org/officeDocument/2006/relationships/notesSlide" Target="../notesSlides/notesSlide13.xml"/><Relationship Id="rId10" Type="http://schemas.openxmlformats.org/officeDocument/2006/relationships/tags" Target="../tags/tag179.xml"/><Relationship Id="rId19" Type="http://schemas.openxmlformats.org/officeDocument/2006/relationships/tags" Target="../tags/tag188.xml"/><Relationship Id="rId4" Type="http://schemas.openxmlformats.org/officeDocument/2006/relationships/tags" Target="../tags/tag173.xml"/><Relationship Id="rId9" Type="http://schemas.openxmlformats.org/officeDocument/2006/relationships/tags" Target="../tags/tag178.xml"/><Relationship Id="rId14" Type="http://schemas.openxmlformats.org/officeDocument/2006/relationships/tags" Target="../tags/tag183.xml"/><Relationship Id="rId2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198.xml"/><Relationship Id="rId13" Type="http://schemas.openxmlformats.org/officeDocument/2006/relationships/tags" Target="../tags/tag203.xml"/><Relationship Id="rId18" Type="http://schemas.openxmlformats.org/officeDocument/2006/relationships/tags" Target="../tags/tag208.xml"/><Relationship Id="rId3" Type="http://schemas.openxmlformats.org/officeDocument/2006/relationships/tags" Target="../tags/tag193.xml"/><Relationship Id="rId21" Type="http://schemas.openxmlformats.org/officeDocument/2006/relationships/tags" Target="../tags/tag211.xml"/><Relationship Id="rId7" Type="http://schemas.openxmlformats.org/officeDocument/2006/relationships/tags" Target="../tags/tag197.xml"/><Relationship Id="rId12" Type="http://schemas.openxmlformats.org/officeDocument/2006/relationships/tags" Target="../tags/tag202.xml"/><Relationship Id="rId17" Type="http://schemas.openxmlformats.org/officeDocument/2006/relationships/tags" Target="../tags/tag207.xml"/><Relationship Id="rId2" Type="http://schemas.openxmlformats.org/officeDocument/2006/relationships/tags" Target="../tags/tag192.xml"/><Relationship Id="rId16" Type="http://schemas.openxmlformats.org/officeDocument/2006/relationships/tags" Target="../tags/tag206.xml"/><Relationship Id="rId20" Type="http://schemas.openxmlformats.org/officeDocument/2006/relationships/tags" Target="../tags/tag210.xml"/><Relationship Id="rId1" Type="http://schemas.openxmlformats.org/officeDocument/2006/relationships/tags" Target="../tags/tag191.xml"/><Relationship Id="rId6" Type="http://schemas.openxmlformats.org/officeDocument/2006/relationships/tags" Target="../tags/tag196.xml"/><Relationship Id="rId11" Type="http://schemas.openxmlformats.org/officeDocument/2006/relationships/tags" Target="../tags/tag201.xml"/><Relationship Id="rId5" Type="http://schemas.openxmlformats.org/officeDocument/2006/relationships/tags" Target="../tags/tag195.xml"/><Relationship Id="rId15" Type="http://schemas.openxmlformats.org/officeDocument/2006/relationships/tags" Target="../tags/tag205.xml"/><Relationship Id="rId23" Type="http://schemas.openxmlformats.org/officeDocument/2006/relationships/notesSlide" Target="../notesSlides/notesSlide14.xml"/><Relationship Id="rId10" Type="http://schemas.openxmlformats.org/officeDocument/2006/relationships/tags" Target="../tags/tag200.xml"/><Relationship Id="rId19" Type="http://schemas.openxmlformats.org/officeDocument/2006/relationships/tags" Target="../tags/tag209.xml"/><Relationship Id="rId4" Type="http://schemas.openxmlformats.org/officeDocument/2006/relationships/tags" Target="../tags/tag194.xml"/><Relationship Id="rId9" Type="http://schemas.openxmlformats.org/officeDocument/2006/relationships/tags" Target="../tags/tag199.xml"/><Relationship Id="rId14" Type="http://schemas.openxmlformats.org/officeDocument/2006/relationships/tags" Target="../tags/tag204.xml"/><Relationship Id="rId2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17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hyperlink" Target="https://godbolt.org/z/xFCrsw" TargetMode="Externa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7" Type="http://schemas.openxmlformats.org/officeDocument/2006/relationships/notesSlide" Target="../notesSlides/notesSlide16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23.xml"/><Relationship Id="rId4" Type="http://schemas.openxmlformats.org/officeDocument/2006/relationships/tags" Target="../tags/tag22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tags" Target="../tags/tag226.xml"/><Relationship Id="rId7" Type="http://schemas.openxmlformats.org/officeDocument/2006/relationships/notesSlide" Target="../notesSlides/notesSlide17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28.xml"/><Relationship Id="rId4" Type="http://schemas.openxmlformats.org/officeDocument/2006/relationships/tags" Target="../tags/tag22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tags" Target="../tags/tag231.xml"/><Relationship Id="rId7" Type="http://schemas.openxmlformats.org/officeDocument/2006/relationships/notesSlide" Target="../notesSlides/notesSlide18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33.xml"/><Relationship Id="rId4" Type="http://schemas.openxmlformats.org/officeDocument/2006/relationships/tags" Target="../tags/tag23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.xml"/><Relationship Id="rId4" Type="http://schemas.openxmlformats.org/officeDocument/2006/relationships/tags" Target="../tags/tag6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tags" Target="../tags/tag236.xml"/><Relationship Id="rId7" Type="http://schemas.openxmlformats.org/officeDocument/2006/relationships/notesSlide" Target="../notesSlides/notesSlide19.xml"/><Relationship Id="rId2" Type="http://schemas.openxmlformats.org/officeDocument/2006/relationships/tags" Target="../tags/tag235.xml"/><Relationship Id="rId1" Type="http://schemas.openxmlformats.org/officeDocument/2006/relationships/tags" Target="../tags/tag23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38.xml"/><Relationship Id="rId4" Type="http://schemas.openxmlformats.org/officeDocument/2006/relationships/tags" Target="../tags/tag23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241.xml"/><Relationship Id="rId7" Type="http://schemas.openxmlformats.org/officeDocument/2006/relationships/image" Target="../media/image21.png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43.xml"/><Relationship Id="rId4" Type="http://schemas.openxmlformats.org/officeDocument/2006/relationships/tags" Target="../tags/tag24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7" Type="http://schemas.openxmlformats.org/officeDocument/2006/relationships/image" Target="../media/image21.png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48.xml"/><Relationship Id="rId4" Type="http://schemas.openxmlformats.org/officeDocument/2006/relationships/tags" Target="../tags/tag24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251.xml"/><Relationship Id="rId2" Type="http://schemas.openxmlformats.org/officeDocument/2006/relationships/tags" Target="../tags/tag250.xml"/><Relationship Id="rId1" Type="http://schemas.openxmlformats.org/officeDocument/2006/relationships/tags" Target="../tags/tag249.xml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tags" Target="../tags/tag262.xml"/><Relationship Id="rId13" Type="http://schemas.openxmlformats.org/officeDocument/2006/relationships/tags" Target="../tags/tag267.xml"/><Relationship Id="rId3" Type="http://schemas.openxmlformats.org/officeDocument/2006/relationships/tags" Target="../tags/tag257.xml"/><Relationship Id="rId7" Type="http://schemas.openxmlformats.org/officeDocument/2006/relationships/tags" Target="../tags/tag261.xml"/><Relationship Id="rId12" Type="http://schemas.openxmlformats.org/officeDocument/2006/relationships/tags" Target="../tags/tag266.xml"/><Relationship Id="rId17" Type="http://schemas.openxmlformats.org/officeDocument/2006/relationships/notesSlide" Target="../notesSlides/notesSlide21.xml"/><Relationship Id="rId2" Type="http://schemas.openxmlformats.org/officeDocument/2006/relationships/tags" Target="../tags/tag256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255.xml"/><Relationship Id="rId6" Type="http://schemas.openxmlformats.org/officeDocument/2006/relationships/tags" Target="../tags/tag260.xml"/><Relationship Id="rId11" Type="http://schemas.openxmlformats.org/officeDocument/2006/relationships/tags" Target="../tags/tag265.xml"/><Relationship Id="rId5" Type="http://schemas.openxmlformats.org/officeDocument/2006/relationships/tags" Target="../tags/tag259.xml"/><Relationship Id="rId15" Type="http://schemas.openxmlformats.org/officeDocument/2006/relationships/tags" Target="../tags/tag269.xml"/><Relationship Id="rId10" Type="http://schemas.openxmlformats.org/officeDocument/2006/relationships/tags" Target="../tags/tag264.xml"/><Relationship Id="rId4" Type="http://schemas.openxmlformats.org/officeDocument/2006/relationships/tags" Target="../tags/tag258.xml"/><Relationship Id="rId9" Type="http://schemas.openxmlformats.org/officeDocument/2006/relationships/tags" Target="../tags/tag263.xml"/><Relationship Id="rId14" Type="http://schemas.openxmlformats.org/officeDocument/2006/relationships/tags" Target="../tags/tag268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272.xml"/><Relationship Id="rId7" Type="http://schemas.openxmlformats.org/officeDocument/2006/relationships/tags" Target="../tags/tag276.xml"/><Relationship Id="rId2" Type="http://schemas.openxmlformats.org/officeDocument/2006/relationships/tags" Target="../tags/tag271.xml"/><Relationship Id="rId1" Type="http://schemas.openxmlformats.org/officeDocument/2006/relationships/tags" Target="../tags/tag270.xml"/><Relationship Id="rId6" Type="http://schemas.openxmlformats.org/officeDocument/2006/relationships/tags" Target="../tags/tag275.xml"/><Relationship Id="rId5" Type="http://schemas.openxmlformats.org/officeDocument/2006/relationships/tags" Target="../tags/tag274.xml"/><Relationship Id="rId4" Type="http://schemas.openxmlformats.org/officeDocument/2006/relationships/tags" Target="../tags/tag273.xml"/><Relationship Id="rId9" Type="http://schemas.openxmlformats.org/officeDocument/2006/relationships/notesSlide" Target="../notesSlides/notesSlide2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tags" Target="../tags/tag279.xml"/><Relationship Id="rId7" Type="http://schemas.openxmlformats.org/officeDocument/2006/relationships/image" Target="../media/image21.png"/><Relationship Id="rId2" Type="http://schemas.openxmlformats.org/officeDocument/2006/relationships/tags" Target="../tags/tag278.xml"/><Relationship Id="rId1" Type="http://schemas.openxmlformats.org/officeDocument/2006/relationships/tags" Target="../tags/tag277.xml"/><Relationship Id="rId6" Type="http://schemas.openxmlformats.org/officeDocument/2006/relationships/notesSlide" Target="../notesSlides/notesSlide2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8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1.xml"/><Relationship Id="rId9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3.xml"/><Relationship Id="rId3" Type="http://schemas.openxmlformats.org/officeDocument/2006/relationships/tags" Target="../tags/tag18.xml"/><Relationship Id="rId7" Type="http://schemas.openxmlformats.org/officeDocument/2006/relationships/tags" Target="../tags/tag22.xml"/><Relationship Id="rId12" Type="http://schemas.openxmlformats.org/officeDocument/2006/relationships/notesSlide" Target="../notesSlides/notesSlide5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0.xml"/><Relationship Id="rId10" Type="http://schemas.openxmlformats.org/officeDocument/2006/relationships/tags" Target="../tags/tag25.xml"/><Relationship Id="rId4" Type="http://schemas.openxmlformats.org/officeDocument/2006/relationships/tags" Target="../tags/tag19.xml"/><Relationship Id="rId9" Type="http://schemas.openxmlformats.org/officeDocument/2006/relationships/tags" Target="../tags/tag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12" Type="http://schemas.openxmlformats.org/officeDocument/2006/relationships/notesSlide" Target="../notesSlides/notesSlide6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30.xml"/><Relationship Id="rId10" Type="http://schemas.openxmlformats.org/officeDocument/2006/relationships/tags" Target="../tags/tag35.xml"/><Relationship Id="rId4" Type="http://schemas.openxmlformats.org/officeDocument/2006/relationships/tags" Target="../tags/tag29.xml"/><Relationship Id="rId9" Type="http://schemas.openxmlformats.org/officeDocument/2006/relationships/tags" Target="../tags/tag3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43.xml"/><Relationship Id="rId3" Type="http://schemas.openxmlformats.org/officeDocument/2006/relationships/tags" Target="../tags/tag38.xml"/><Relationship Id="rId7" Type="http://schemas.openxmlformats.org/officeDocument/2006/relationships/tags" Target="../tags/tag42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10" Type="http://schemas.openxmlformats.org/officeDocument/2006/relationships/notesSlide" Target="../notesSlides/notesSlide7.xml"/><Relationship Id="rId4" Type="http://schemas.openxmlformats.org/officeDocument/2006/relationships/tags" Target="../tags/tag39.xml"/><Relationship Id="rId9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51.xml"/><Relationship Id="rId3" Type="http://schemas.openxmlformats.org/officeDocument/2006/relationships/tags" Target="../tags/tag46.xml"/><Relationship Id="rId7" Type="http://schemas.openxmlformats.org/officeDocument/2006/relationships/tags" Target="../tags/tag50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10" Type="http://schemas.openxmlformats.org/officeDocument/2006/relationships/notesSlide" Target="../notesSlides/notesSlide8.xml"/><Relationship Id="rId4" Type="http://schemas.openxmlformats.org/officeDocument/2006/relationships/tags" Target="../tags/tag47.xml"/><Relationship Id="rId9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56.xml"/><Relationship Id="rId10" Type="http://schemas.openxmlformats.org/officeDocument/2006/relationships/tags" Target="../tags/tag6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Procedures II</a:t>
            </a:r>
            <a:br>
              <a:rPr lang="en-US" dirty="0"/>
            </a:br>
            <a:r>
              <a:rPr lang="en-US" sz="2000" b="0" dirty="0"/>
              <a:t>CSE 351 Winter 2020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04799" y="1737360"/>
            <a:ext cx="8540496" cy="4572000"/>
          </a:xfrm>
        </p:spPr>
        <p:txBody>
          <a:bodyPr/>
          <a:lstStyle/>
          <a:p>
            <a:pPr algn="l"/>
            <a:r>
              <a:rPr lang="en-US" sz="2000" b="1" dirty="0"/>
              <a:t>Instructor:</a:t>
            </a:r>
            <a:r>
              <a:rPr lang="en-US" sz="2000" dirty="0"/>
              <a:t> 	</a:t>
            </a:r>
            <a:r>
              <a:rPr lang="en-US" sz="2000" b="1" dirty="0"/>
              <a:t>Teaching Assistants:</a:t>
            </a:r>
            <a:endParaRPr lang="en-US" sz="2000" dirty="0"/>
          </a:p>
          <a:p>
            <a:pPr algn="l">
              <a:tabLst>
                <a:tab pos="1828800" algn="l"/>
                <a:tab pos="4117975" algn="l"/>
                <a:tab pos="6400800" algn="l"/>
              </a:tabLst>
            </a:pPr>
            <a:r>
              <a:rPr lang="en-US" sz="2000" dirty="0"/>
              <a:t>Ruth Anderson	Jonathan Chen	Justin Johnson	Porter Jones	</a:t>
            </a:r>
          </a:p>
          <a:p>
            <a:pPr algn="l">
              <a:spcBef>
                <a:spcPts val="0"/>
              </a:spcBef>
              <a:tabLst>
                <a:tab pos="1828800" algn="l"/>
                <a:tab pos="4117975" algn="l"/>
                <a:tab pos="6400800" algn="l"/>
              </a:tabLst>
            </a:pPr>
            <a:r>
              <a:rPr lang="en-US" sz="2000" dirty="0"/>
              <a:t>	Josie Lee	Jeffery  Tian	</a:t>
            </a:r>
            <a:r>
              <a:rPr lang="en-US" sz="2000" dirty="0" err="1"/>
              <a:t>Callum</a:t>
            </a:r>
            <a:r>
              <a:rPr lang="en-US" sz="2000" dirty="0"/>
              <a:t>  Walker</a:t>
            </a:r>
          </a:p>
          <a:p>
            <a:pPr algn="l">
              <a:spcBef>
                <a:spcPts val="0"/>
              </a:spcBef>
              <a:tabLst>
                <a:tab pos="1828800" algn="l"/>
                <a:tab pos="4117975" algn="l"/>
                <a:tab pos="6400800" algn="l"/>
              </a:tabLst>
            </a:pPr>
            <a:r>
              <a:rPr lang="en-US" sz="2000" dirty="0"/>
              <a:t>	Eddy (</a:t>
            </a:r>
            <a:r>
              <a:rPr lang="en-US" sz="2000" dirty="0" err="1"/>
              <a:t>Tianyi</a:t>
            </a:r>
            <a:r>
              <a:rPr lang="en-US" sz="2000" dirty="0"/>
              <a:t>)  Zhou	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74173" y="6400800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  <a:hlinkClick r:id="rId5"/>
              </a:rPr>
              <a:t>http://xkcd.com/1790/</a:t>
            </a:r>
            <a:endParaRPr lang="en-US" sz="1400" b="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761" y="3474720"/>
            <a:ext cx="7290571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37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US" dirty="0"/>
              <a:t>Procedure Call Example </a:t>
            </a:r>
            <a:r>
              <a:rPr lang="en-US" sz="2400" dirty="0">
                <a:solidFill>
                  <a:srgbClr val="000000"/>
                </a:solidFill>
              </a:rPr>
              <a:t>(step 6)</a:t>
            </a:r>
            <a:endParaRPr lang="en-US" b="0" dirty="0">
              <a:latin typeface="Anonymous Pro" panose="02060609030202000504" pitchFamily="49" charset="0"/>
              <a:sym typeface="Courier New Bold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1" name="Rectangle 5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1371600"/>
            <a:ext cx="4416552" cy="1308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351;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v1 + v2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33" name="Rectangle 4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2834640"/>
            <a:ext cx="3374136" cy="2292935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35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1,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/>
          </p:nvPr>
        </p:nvGraphicFramePr>
        <p:xfrm>
          <a:off x="5791200" y="1586096"/>
          <a:ext cx="2102936" cy="199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• • 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&lt;main+8&gt;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451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Unused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6" name="Text Box 1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841739" y="3401568"/>
            <a:ext cx="9204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</a:t>
            </a:r>
          </a:p>
        </p:txBody>
      </p:sp>
      <p:sp>
        <p:nvSpPr>
          <p:cNvPr id="37" name="Text Box 1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848600" y="3072384"/>
            <a:ext cx="116730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⟵%rsp+8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877564" y="4261590"/>
            <a:ext cx="3971036" cy="400110"/>
            <a:chOff x="3877564" y="4261590"/>
            <a:chExt cx="3971036" cy="400110"/>
          </a:xfrm>
        </p:grpSpPr>
        <p:sp>
          <p:nvSpPr>
            <p:cNvPr id="32" name="Line 1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H="1">
              <a:off x="3877564" y="4461645"/>
              <a:ext cx="457200" cy="0"/>
            </a:xfrm>
            <a:prstGeom prst="line">
              <a:avLst/>
            </a:prstGeom>
            <a:noFill/>
            <a:ln w="25400" cap="flat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4287240" y="4261590"/>
              <a:ext cx="35613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0" dirty="0">
                  <a:solidFill>
                    <a:srgbClr val="FF0000"/>
                  </a:solidFill>
                  <a:latin typeface="Calibri" pitchFamily="34" charset="0"/>
                </a:rPr>
                <a:t>Update </a:t>
              </a:r>
              <a:r>
                <a:rPr lang="en-US" sz="2000" b="0" dirty="0">
                  <a:solidFill>
                    <a:srgbClr val="FF0000"/>
                  </a:solidFill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%</a:t>
              </a:r>
              <a:r>
                <a:rPr lang="en-US" sz="2000" b="0" dirty="0" err="1">
                  <a:solidFill>
                    <a:srgbClr val="FF0000"/>
                  </a:solidFill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rax</a:t>
              </a:r>
              <a:r>
                <a:rPr lang="en-US" sz="2000" b="0" dirty="0">
                  <a:solidFill>
                    <a:srgbClr val="FF0000"/>
                  </a:solidFill>
                  <a:latin typeface="Calibri" pitchFamily="34" charset="0"/>
                </a:rPr>
                <a:t> to contain </a:t>
              </a:r>
              <a:r>
                <a:rPr lang="en-US" sz="2000" b="0" dirty="0">
                  <a:solidFill>
                    <a:srgbClr val="FF0000"/>
                  </a:solidFill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v1+v2</a:t>
              </a:r>
            </a:p>
          </p:txBody>
        </p:sp>
      </p:grpSp>
      <p:sp>
        <p:nvSpPr>
          <p:cNvPr id="13" name="Rectangle 12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5788152" y="1207008"/>
            <a:ext cx="21031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custDataLst>
              <p:tags r:id="rId8"/>
            </p:custDataLst>
            <p:extLst/>
          </p:nvPr>
        </p:nvGraphicFramePr>
        <p:xfrm>
          <a:off x="5669280" y="521208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&amp;v1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451</a:t>
                      </a:r>
                      <a:endParaRPr lang="en-US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451+351</a:t>
                      </a:r>
                      <a:endParaRPr lang="en-US" b="1" i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03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US" dirty="0"/>
              <a:t>Procedure Call Example </a:t>
            </a:r>
            <a:r>
              <a:rPr lang="en-US" sz="2400" dirty="0">
                <a:solidFill>
                  <a:srgbClr val="000000"/>
                </a:solidFill>
              </a:rPr>
              <a:t>(step 7)</a:t>
            </a:r>
            <a:endParaRPr lang="en-US" b="0" dirty="0">
              <a:latin typeface="Anonymous Pro" panose="02060609030202000504" pitchFamily="49" charset="0"/>
              <a:sym typeface="Courier New Bold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0" name="Rectangle 5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1371600"/>
            <a:ext cx="4416552" cy="1308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351;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v1 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31" name="Rectangle 4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2834640"/>
            <a:ext cx="3374136" cy="2292935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$351,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/>
          </p:nvPr>
        </p:nvGraphicFramePr>
        <p:xfrm>
          <a:off x="5791200" y="1586096"/>
          <a:ext cx="2102936" cy="199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• • 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&lt;main+8&gt;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451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Unused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Text Box 1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848600" y="2743200"/>
            <a:ext cx="9204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⟵%rsp</a:t>
            </a:r>
          </a:p>
        </p:txBody>
      </p:sp>
      <p:sp>
        <p:nvSpPr>
          <p:cNvPr id="34" name="Text Box 1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818120" y="3401568"/>
            <a:ext cx="133722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⟵old</a:t>
            </a:r>
            <a:r>
              <a:rPr lang="en-US" sz="1600" b="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1600" b="0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600" b="0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Rectangle 12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5788152" y="1207008"/>
            <a:ext cx="21031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877564" y="4517136"/>
            <a:ext cx="3804708" cy="400110"/>
            <a:chOff x="3877564" y="4261590"/>
            <a:chExt cx="3804708" cy="400110"/>
          </a:xfrm>
        </p:grpSpPr>
        <p:sp>
          <p:nvSpPr>
            <p:cNvPr id="16" name="Line 1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H="1">
              <a:off x="3877564" y="4461645"/>
              <a:ext cx="457200" cy="0"/>
            </a:xfrm>
            <a:prstGeom prst="line">
              <a:avLst/>
            </a:prstGeom>
            <a:noFill/>
            <a:ln w="25400" cap="flat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287240" y="4261590"/>
              <a:ext cx="33950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0" dirty="0">
                  <a:solidFill>
                    <a:srgbClr val="FF0000"/>
                  </a:solidFill>
                  <a:latin typeface="Calibri" pitchFamily="34" charset="0"/>
                </a:rPr>
                <a:t>De-allocate space for local </a:t>
              </a:r>
              <a:r>
                <a:rPr lang="en-US" sz="2000" b="0" dirty="0" err="1">
                  <a:solidFill>
                    <a:srgbClr val="FF0000"/>
                  </a:solidFill>
                  <a:latin typeface="Calibri" pitchFamily="34" charset="0"/>
                </a:rPr>
                <a:t>vars</a:t>
              </a:r>
              <a:endParaRPr lang="en-US" sz="2000" b="0" dirty="0">
                <a:solidFill>
                  <a:srgbClr val="FF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</p:grpSp>
      <p:graphicFrame>
        <p:nvGraphicFramePr>
          <p:cNvPr id="18" name="Table 17"/>
          <p:cNvGraphicFramePr>
            <a:graphicFrameLocks noGrp="1"/>
          </p:cNvGraphicFramePr>
          <p:nvPr>
            <p:custDataLst>
              <p:tags r:id="rId8"/>
            </p:custDataLst>
            <p:extLst/>
          </p:nvPr>
        </p:nvGraphicFramePr>
        <p:xfrm>
          <a:off x="5669280" y="521208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&amp;v1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451</a:t>
                      </a:r>
                      <a:endParaRPr lang="en-US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802</a:t>
                      </a:r>
                      <a:endParaRPr lang="en-US" b="1" i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73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Procedure Call Example </a:t>
            </a:r>
            <a:r>
              <a:rPr lang="en-US" sz="2400" dirty="0"/>
              <a:t>(step 8)</a:t>
            </a:r>
            <a:endParaRPr lang="en-US" sz="2400" dirty="0">
              <a:sym typeface="Courier New Bold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187952" y="3931920"/>
            <a:ext cx="4572000" cy="1188720"/>
          </a:xfrm>
        </p:spPr>
        <p:txBody>
          <a:bodyPr/>
          <a:lstStyle/>
          <a:p>
            <a:r>
              <a:rPr lang="en-US" sz="2400" dirty="0"/>
              <a:t>State </a:t>
            </a:r>
            <a:r>
              <a:rPr lang="en-US" sz="2400" i="1" dirty="0"/>
              <a:t>just before </a:t>
            </a:r>
            <a:r>
              <a:rPr lang="en-US" sz="2400" dirty="0"/>
              <a:t>returning from call to </a:t>
            </a:r>
            <a:r>
              <a:rPr lang="en-US" sz="24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call_incr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3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2834640"/>
            <a:ext cx="3374136" cy="2292935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35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1,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35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1371600"/>
            <a:ext cx="4416552" cy="1308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351;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v1 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5791200" y="1586096"/>
          <a:ext cx="2102936" cy="132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• • 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&lt;main+8&gt;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Text Box 1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841739" y="2743200"/>
            <a:ext cx="9204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</a:t>
            </a:r>
          </a:p>
        </p:txBody>
      </p:sp>
      <p:sp>
        <p:nvSpPr>
          <p:cNvPr id="12" name="Rectangle 12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5788152" y="1207008"/>
            <a:ext cx="21031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custDataLst>
              <p:tags r:id="rId7"/>
            </p:custDataLst>
            <p:extLst/>
          </p:nvPr>
        </p:nvGraphicFramePr>
        <p:xfrm>
          <a:off x="5669280" y="521208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&amp;v1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451</a:t>
                      </a:r>
                      <a:endParaRPr lang="en-US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802</a:t>
                      </a:r>
                      <a:endParaRPr lang="en-US" b="1" i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6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Procedure Call Example </a:t>
            </a:r>
            <a:r>
              <a:rPr lang="en-US" sz="2400" dirty="0"/>
              <a:t>(step 9)</a:t>
            </a:r>
            <a:endParaRPr lang="en-US" sz="2400" dirty="0">
              <a:sym typeface="Courier New Bold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187952" y="3200400"/>
            <a:ext cx="4572000" cy="1920240"/>
          </a:xfrm>
        </p:spPr>
        <p:txBody>
          <a:bodyPr/>
          <a:lstStyle/>
          <a:p>
            <a:r>
              <a:rPr lang="en-US" sz="2000" dirty="0"/>
              <a:t>State immediately </a:t>
            </a:r>
            <a:r>
              <a:rPr lang="en-US" sz="2000" i="1" dirty="0"/>
              <a:t>after</a:t>
            </a:r>
            <a:r>
              <a:rPr lang="en-US" sz="2000" dirty="0"/>
              <a:t> returning from call to </a:t>
            </a:r>
            <a:r>
              <a:rPr lang="en-US" sz="20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call_incr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1800" dirty="0"/>
              <a:t>Return </a:t>
            </a:r>
            <a:r>
              <a:rPr lang="en-US" sz="1800" dirty="0" err="1"/>
              <a:t>addr</a:t>
            </a:r>
            <a:r>
              <a:rPr lang="en-US" sz="1800" dirty="0"/>
              <a:t> has been popped off stack</a:t>
            </a:r>
          </a:p>
          <a:p>
            <a:pPr lvl="1"/>
            <a:r>
              <a:rPr lang="en-US" sz="1800" dirty="0"/>
              <a:t>Control has returned to the instruction immediately following the call to </a:t>
            </a:r>
            <a:r>
              <a:rPr lang="en-US" sz="18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call_incr</a:t>
            </a:r>
            <a:r>
              <a:rPr lang="en-US" sz="1800" dirty="0"/>
              <a:t> (not shown here)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349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2834640"/>
            <a:ext cx="3374136" cy="2292935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35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1,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24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1371600"/>
            <a:ext cx="4416552" cy="1308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351;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v1 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13" name="Text Box 1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841739" y="2414016"/>
            <a:ext cx="9204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5791200" y="1586096"/>
          <a:ext cx="2102936" cy="132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• • 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Rectangle 12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5788152" y="1207008"/>
            <a:ext cx="21031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Stack Structure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custDataLst>
              <p:tags r:id="rId7"/>
            </p:custDataLst>
            <p:extLst/>
          </p:nvPr>
        </p:nvGraphicFramePr>
        <p:xfrm>
          <a:off x="5669280" y="521208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&amp;v1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451</a:t>
                      </a:r>
                      <a:endParaRPr lang="en-US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802</a:t>
                      </a:r>
                      <a:endParaRPr lang="en-US" b="1" i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53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Procedures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Stack Structure</a:t>
            </a:r>
          </a:p>
          <a:p>
            <a:r>
              <a:rPr lang="en-US" dirty="0"/>
              <a:t>Calling Conventions</a:t>
            </a:r>
          </a:p>
          <a:p>
            <a:pPr lvl="1"/>
            <a:r>
              <a:rPr lang="en-US" dirty="0"/>
              <a:t>Passing control</a:t>
            </a:r>
          </a:p>
          <a:p>
            <a:pPr lvl="1"/>
            <a:r>
              <a:rPr lang="en-US" dirty="0"/>
              <a:t>Passing data</a:t>
            </a:r>
          </a:p>
          <a:p>
            <a:pPr lvl="1"/>
            <a:r>
              <a:rPr lang="en-US" dirty="0"/>
              <a:t>Managing local data</a:t>
            </a:r>
          </a:p>
          <a:p>
            <a:r>
              <a:rPr lang="en-US" b="1" dirty="0">
                <a:solidFill>
                  <a:srgbClr val="4B2A85"/>
                </a:solidFill>
              </a:rPr>
              <a:t>Register Saving Conventions</a:t>
            </a:r>
          </a:p>
          <a:p>
            <a:r>
              <a:rPr lang="en-US" dirty="0"/>
              <a:t>Illustration of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1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182785"/>
            <a:ext cx="8366125" cy="4972050"/>
          </a:xfrm>
          <a:ln/>
        </p:spPr>
        <p:txBody>
          <a:bodyPr>
            <a:noAutofit/>
          </a:bodyPr>
          <a:lstStyle/>
          <a:p>
            <a:r>
              <a:rPr lang="en-US" sz="2400" dirty="0"/>
              <a:t>When procedure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whoa</a:t>
            </a:r>
            <a:r>
              <a:rPr lang="en-US" sz="2400" dirty="0"/>
              <a:t> calls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who</a:t>
            </a:r>
            <a:r>
              <a:rPr lang="en-US" sz="2400" dirty="0"/>
              <a:t>:</a:t>
            </a:r>
          </a:p>
          <a:p>
            <a:pPr marL="552450"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whoa</a:t>
            </a:r>
            <a:r>
              <a:rPr lang="en-US" sz="2000" dirty="0"/>
              <a:t> is the </a:t>
            </a:r>
            <a:r>
              <a:rPr lang="en-US" sz="2000" dirty="0">
                <a:solidFill>
                  <a:schemeClr val="accent6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sz="2000" dirty="0">
              <a:solidFill>
                <a:schemeClr val="accent6"/>
              </a:solidFill>
            </a:endParaRPr>
          </a:p>
          <a:p>
            <a:pPr marL="552450"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who</a:t>
            </a:r>
            <a:r>
              <a:rPr lang="en-US" sz="2000" dirty="0"/>
              <a:t> is the </a:t>
            </a:r>
            <a:r>
              <a:rPr lang="en-US" sz="2000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sz="2000" dirty="0"/>
          </a:p>
          <a:p>
            <a:pPr>
              <a:spcBef>
                <a:spcPts val="1200"/>
              </a:spcBef>
            </a:pPr>
            <a:r>
              <a:rPr lang="en-US" sz="2400" dirty="0"/>
              <a:t>Can registers be used for temporary storage?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552450" lvl="1"/>
            <a:r>
              <a:rPr lang="en-US" sz="2000" dirty="0"/>
              <a:t>No! Contents of register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rdx</a:t>
            </a:r>
            <a:r>
              <a:rPr lang="en-US" sz="2000" dirty="0"/>
              <a:t> overwritten by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who</a:t>
            </a:r>
            <a:r>
              <a:rPr lang="en-US" sz="2000" dirty="0">
                <a:sym typeface="Courier New Bold" charset="0"/>
              </a:rPr>
              <a:t>!</a:t>
            </a:r>
            <a:endParaRPr lang="en-US" sz="2000" dirty="0">
              <a:latin typeface="Anonymous Pro" panose="02060609030202000504" pitchFamily="49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sz="2000" dirty="0">
                <a:ea typeface="Zapf Dingbats" charset="0"/>
                <a:cs typeface="Zapf Dingbats" charset="0"/>
              </a:rPr>
              <a:t>This could be trouble – something should be done. Either:</a:t>
            </a:r>
          </a:p>
          <a:p>
            <a:pPr marL="952500" lvl="2"/>
            <a:r>
              <a:rPr lang="en-US" sz="1800" dirty="0">
                <a:solidFill>
                  <a:schemeClr val="accent6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 </a:t>
            </a:r>
            <a:r>
              <a:rPr lang="en-US" sz="1800" dirty="0"/>
              <a:t>should save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rdx</a:t>
            </a:r>
            <a:r>
              <a:rPr lang="en-US" sz="1800" dirty="0"/>
              <a:t> before the call  (and restore it after the call)</a:t>
            </a:r>
          </a:p>
          <a:p>
            <a:pPr marL="952500" lvl="2"/>
            <a:r>
              <a:rPr lang="en-US" sz="1800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sz="18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</a:t>
            </a:r>
            <a:r>
              <a:rPr lang="en-US" sz="1800" dirty="0"/>
              <a:t>should save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rdx</a:t>
            </a:r>
            <a:r>
              <a:rPr lang="en-US" sz="1800" dirty="0"/>
              <a:t> before using it  (and restore it before returning)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4757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760413" y="2926080"/>
            <a:ext cx="3797300" cy="1976438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whoa:</a:t>
            </a:r>
            <a:endParaRPr lang="en-US" sz="1800" b="0" dirty="0"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Courier New Bold" charset="0"/>
              </a:rPr>
              <a:t>• • •</a:t>
            </a:r>
            <a:endParaRPr lang="en-US" sz="1800" b="0" dirty="0"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$15213,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rdx</a:t>
            </a:r>
            <a:endParaRPr lang="en-US" sz="1800" b="0" dirty="0"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who</a:t>
            </a:r>
            <a:endParaRPr lang="en-US" sz="1800" b="0" dirty="0"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rdx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800" b="0" dirty="0"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Courier New Bold" charset="0"/>
              </a:rPr>
              <a:t>• • •</a:t>
            </a:r>
            <a:endParaRPr lang="en-US" sz="1800" b="0" dirty="0"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74758" name="Rectangle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4751388" y="2926080"/>
            <a:ext cx="3797300" cy="1981200"/>
          </a:xfrm>
          <a:prstGeom prst="rect">
            <a:avLst/>
          </a:prstGeom>
          <a:solidFill>
            <a:srgbClr val="F6F5BD"/>
          </a:solidFill>
          <a:ln w="25400" cap="flat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who:</a:t>
            </a:r>
            <a:endParaRPr lang="en-US" sz="1800" b="0" dirty="0"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Courier New Bold" charset="0"/>
              </a:rPr>
              <a:t>• • •</a:t>
            </a:r>
            <a:endParaRPr lang="en-US" sz="1800" b="0" dirty="0"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$18213,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rdx</a:t>
            </a:r>
            <a:endParaRPr lang="en-US" sz="1800" b="0" dirty="0"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Courier New Bold" charset="0"/>
              </a:rPr>
              <a:t>• • •</a:t>
            </a:r>
            <a:endParaRPr lang="en-US" sz="1800" b="0" dirty="0"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</p:spTree>
    <p:extLst>
      <p:ext uri="{BB962C8B-B14F-4D97-AF65-F5344CB8AC3E}">
        <p14:creationId xmlns:p14="http://schemas.microsoft.com/office/powerpoint/2010/main" val="207910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noFill/>
          <a:ln/>
        </p:spPr>
        <p:txBody>
          <a:bodyPr>
            <a:normAutofit/>
          </a:bodyPr>
          <a:lstStyle/>
          <a:p>
            <a:r>
              <a:rPr lang="en-US" dirty="0"/>
              <a:t>Register Saving Conventions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4336"/>
          </a:xfrm>
          <a:noFill/>
          <a:ln/>
        </p:spPr>
        <p:txBody>
          <a:bodyPr lIns="90487" tIns="44450" rIns="90487" bIns="44450"/>
          <a:lstStyle/>
          <a:p>
            <a:r>
              <a:rPr lang="en-US" b="1" i="1" dirty="0"/>
              <a:t>“</a:t>
            </a:r>
            <a:r>
              <a:rPr lang="en-US" b="1" i="1" dirty="0">
                <a:solidFill>
                  <a:schemeClr val="accent2"/>
                </a:solidFill>
              </a:rPr>
              <a:t>Caller</a:t>
            </a:r>
            <a:r>
              <a:rPr lang="en-US" b="1" i="1" dirty="0"/>
              <a:t>-saved” registers</a:t>
            </a:r>
          </a:p>
          <a:p>
            <a:pPr lvl="1"/>
            <a:r>
              <a:rPr lang="en-US" dirty="0"/>
              <a:t>It is the </a:t>
            </a:r>
            <a:r>
              <a:rPr lang="en-US" b="1" dirty="0">
                <a:solidFill>
                  <a:schemeClr val="accent2"/>
                </a:solidFill>
              </a:rPr>
              <a:t>caller</a:t>
            </a:r>
            <a:r>
              <a:rPr lang="en-US" dirty="0"/>
              <a:t>’s responsibility to save any important data in these registers before calling another procedure (</a:t>
            </a:r>
            <a:r>
              <a:rPr lang="en-US" i="1" dirty="0"/>
              <a:t>i.e.</a:t>
            </a:r>
            <a:r>
              <a:rPr lang="en-US" dirty="0"/>
              <a:t> the </a:t>
            </a:r>
            <a:r>
              <a:rPr lang="en-US" b="1" dirty="0" err="1">
                <a:solidFill>
                  <a:srgbClr val="C00000"/>
                </a:solidFill>
              </a:rPr>
              <a:t>callee</a:t>
            </a:r>
            <a:r>
              <a:rPr lang="en-US" dirty="0"/>
              <a:t> can freely change data in these registers) 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Caller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saves values in its stack frame before calling </a:t>
            </a:r>
            <a:r>
              <a:rPr lang="en-US" b="1" dirty="0" err="1">
                <a:solidFill>
                  <a:srgbClr val="C00000"/>
                </a:solidFill>
              </a:rPr>
              <a:t>Callee</a:t>
            </a:r>
            <a:r>
              <a:rPr lang="en-US" dirty="0"/>
              <a:t>, then restores values after the call</a:t>
            </a:r>
          </a:p>
          <a:p>
            <a:r>
              <a:rPr lang="en-US" b="1" i="1" dirty="0"/>
              <a:t>“</a:t>
            </a:r>
            <a:r>
              <a:rPr lang="en-US" b="1" i="1" dirty="0" err="1">
                <a:solidFill>
                  <a:srgbClr val="C00000"/>
                </a:solidFill>
              </a:rPr>
              <a:t>Callee</a:t>
            </a:r>
            <a:r>
              <a:rPr lang="en-US" b="1" i="1" dirty="0"/>
              <a:t>-saved” registers</a:t>
            </a:r>
          </a:p>
          <a:p>
            <a:pPr lvl="1"/>
            <a:r>
              <a:rPr lang="en-US" dirty="0"/>
              <a:t>It is the </a:t>
            </a:r>
            <a:r>
              <a:rPr lang="en-US" dirty="0" err="1"/>
              <a:t>callee’s</a:t>
            </a:r>
            <a:r>
              <a:rPr lang="en-US" dirty="0"/>
              <a:t> responsibility to save any data in these registers before using the registers (</a:t>
            </a:r>
            <a:r>
              <a:rPr lang="en-US" i="1" dirty="0"/>
              <a:t>i.e.</a:t>
            </a:r>
            <a:r>
              <a:rPr lang="en-US" dirty="0"/>
              <a:t> the </a:t>
            </a:r>
            <a:r>
              <a:rPr lang="en-US" b="1" dirty="0">
                <a:solidFill>
                  <a:schemeClr val="accent2"/>
                </a:solidFill>
              </a:rPr>
              <a:t>caller</a:t>
            </a:r>
            <a:r>
              <a:rPr lang="en-US" dirty="0"/>
              <a:t> assumes the data will be the same across the </a:t>
            </a:r>
            <a:r>
              <a:rPr lang="en-US" b="1" dirty="0" err="1">
                <a:solidFill>
                  <a:srgbClr val="C00000"/>
                </a:solidFill>
              </a:rPr>
              <a:t>callee</a:t>
            </a:r>
            <a:r>
              <a:rPr lang="en-US" dirty="0"/>
              <a:t> procedure call)</a:t>
            </a:r>
          </a:p>
          <a:p>
            <a:pPr lvl="1"/>
            <a:r>
              <a:rPr lang="en-US" b="1" dirty="0" err="1">
                <a:solidFill>
                  <a:srgbClr val="C00000"/>
                </a:solidFill>
              </a:rPr>
              <a:t>Callee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saves values in its stack frame before using, then restores them before returning to </a:t>
            </a:r>
            <a:r>
              <a:rPr lang="en-US" b="1" dirty="0">
                <a:solidFill>
                  <a:schemeClr val="accent2"/>
                </a:solidFill>
              </a:rPr>
              <a:t>caller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913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Silly Register Convention Analogy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pPr marL="344488" indent="-344488">
              <a:buSzPct val="100000"/>
              <a:buFont typeface="+mj-lt"/>
              <a:buAutoNum type="arabicParenR"/>
            </a:pPr>
            <a:r>
              <a:rPr lang="en-US" sz="2400" dirty="0"/>
              <a:t>Parents (</a:t>
            </a:r>
            <a:r>
              <a:rPr lang="en-US" sz="2400" b="1" i="1" dirty="0">
                <a:solidFill>
                  <a:schemeClr val="accent2"/>
                </a:solidFill>
              </a:rPr>
              <a:t>caller</a:t>
            </a:r>
            <a:r>
              <a:rPr lang="en-US" sz="2400" dirty="0"/>
              <a:t>) leave for the weekend and give the keys to the house to their child (</a:t>
            </a:r>
            <a:r>
              <a:rPr lang="en-US" sz="2400" b="1" i="1" dirty="0" err="1">
                <a:solidFill>
                  <a:srgbClr val="C00000"/>
                </a:solidFill>
              </a:rPr>
              <a:t>callee</a:t>
            </a:r>
            <a:r>
              <a:rPr lang="en-US" sz="2400" dirty="0"/>
              <a:t>)</a:t>
            </a:r>
          </a:p>
          <a:p>
            <a:pPr lvl="1"/>
            <a:r>
              <a:rPr lang="en-US" sz="2000" dirty="0"/>
              <a:t>Being suspicious, they put away/hid the valuables (</a:t>
            </a:r>
            <a:r>
              <a:rPr lang="en-US" sz="2000" b="1" i="1" dirty="0">
                <a:solidFill>
                  <a:schemeClr val="accent2"/>
                </a:solidFill>
              </a:rPr>
              <a:t>caller</a:t>
            </a:r>
            <a:r>
              <a:rPr lang="en-US" sz="2000" i="1" dirty="0"/>
              <a:t>-saved</a:t>
            </a:r>
            <a:r>
              <a:rPr lang="en-US" sz="2000" dirty="0"/>
              <a:t>) before leaving</a:t>
            </a:r>
          </a:p>
          <a:p>
            <a:pPr lvl="1"/>
            <a:r>
              <a:rPr lang="en-US" sz="2000" dirty="0"/>
              <a:t>Warn child to leave the bedrooms untouched:  </a:t>
            </a:r>
            <a:r>
              <a:rPr lang="en-US" sz="2000" dirty="0">
                <a:solidFill>
                  <a:srgbClr val="FF0000"/>
                </a:solidFill>
              </a:rPr>
              <a:t>“These rooms better look the same when we return!”</a:t>
            </a:r>
            <a:endParaRPr lang="en-US" sz="2000" dirty="0"/>
          </a:p>
          <a:p>
            <a:pPr marL="344488" indent="-344488">
              <a:buSzPct val="100000"/>
              <a:buFont typeface="+mj-lt"/>
              <a:buAutoNum type="arabicParenR"/>
            </a:pPr>
            <a:r>
              <a:rPr lang="en-US" sz="2400" dirty="0"/>
              <a:t>Child decides to throw a wild party (</a:t>
            </a:r>
            <a:r>
              <a:rPr lang="en-US" sz="2400" i="1" dirty="0"/>
              <a:t>computation</a:t>
            </a:r>
            <a:r>
              <a:rPr lang="en-US" sz="2400" dirty="0"/>
              <a:t>), spanning the entire house</a:t>
            </a:r>
          </a:p>
          <a:p>
            <a:pPr lvl="1"/>
            <a:r>
              <a:rPr lang="en-US" sz="2000" dirty="0"/>
              <a:t>To avoid being disowned, child moves all of the stuff from the bedrooms to the backyard shed (</a:t>
            </a:r>
            <a:r>
              <a:rPr lang="en-US" sz="2000" b="1" i="1" dirty="0" err="1">
                <a:solidFill>
                  <a:srgbClr val="C00000"/>
                </a:solidFill>
              </a:rPr>
              <a:t>callee</a:t>
            </a:r>
            <a:r>
              <a:rPr lang="en-US" sz="2000" i="1" dirty="0"/>
              <a:t>-saved</a:t>
            </a:r>
            <a:r>
              <a:rPr lang="en-US" sz="2000" dirty="0"/>
              <a:t>) before the guests trash the house</a:t>
            </a:r>
          </a:p>
          <a:p>
            <a:pPr lvl="1"/>
            <a:r>
              <a:rPr lang="en-US" sz="2000" dirty="0"/>
              <a:t>Child cleans up house after the party and moves stuff back to bedrooms</a:t>
            </a:r>
          </a:p>
          <a:p>
            <a:pPr marL="344488" indent="-344488">
              <a:buSzPct val="100000"/>
              <a:buFont typeface="+mj-lt"/>
              <a:buAutoNum type="arabicParenR"/>
            </a:pPr>
            <a:r>
              <a:rPr lang="en-US" sz="2400" dirty="0"/>
              <a:t>Parents return home and are satisfied with the state of the house</a:t>
            </a:r>
          </a:p>
          <a:p>
            <a:pPr lvl="1"/>
            <a:r>
              <a:rPr lang="en-US" sz="2000" dirty="0"/>
              <a:t>Move valuables back and continue with their lives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120FA-10EA-4BB1-BB25-987A40E2A53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1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>
            <a:normAutofit/>
          </a:bodyPr>
          <a:lstStyle/>
          <a:p>
            <a:pPr marL="119063" indent="-119063"/>
            <a:r>
              <a:rPr lang="en-US" dirty="0"/>
              <a:t>x86-64 Linux Register Usage, part 1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4206240" cy="4974336"/>
          </a:xfrm>
          <a:ln/>
        </p:spPr>
        <p:txBody>
          <a:bodyPr>
            <a:noAutofit/>
          </a:bodyPr>
          <a:lstStyle/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marL="552450" lvl="1"/>
            <a:r>
              <a:rPr lang="en-US" sz="2000" dirty="0"/>
              <a:t>Return value</a:t>
            </a:r>
          </a:p>
          <a:p>
            <a:pPr marL="552450" lvl="1"/>
            <a:r>
              <a:rPr lang="en-US" sz="2000" dirty="0"/>
              <a:t>Also </a:t>
            </a:r>
            <a:r>
              <a:rPr lang="en-US" sz="2000" b="1" dirty="0">
                <a:solidFill>
                  <a:schemeClr val="accent6"/>
                </a:solidFill>
              </a:rPr>
              <a:t>caller</a:t>
            </a:r>
            <a:r>
              <a:rPr lang="en-US" sz="2000" dirty="0"/>
              <a:t>-saved &amp; restored</a:t>
            </a:r>
          </a:p>
          <a:p>
            <a:pPr marL="552450" lvl="1"/>
            <a:r>
              <a:rPr lang="en-US" sz="2000" dirty="0"/>
              <a:t>Can be modified by procedure</a:t>
            </a:r>
          </a:p>
          <a:p>
            <a:pPr marL="292100"/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..., %r9</a:t>
            </a:r>
          </a:p>
          <a:p>
            <a:pPr marL="552450" lvl="1"/>
            <a:r>
              <a:rPr lang="en-US" sz="2000" dirty="0"/>
              <a:t>Arguments</a:t>
            </a:r>
          </a:p>
          <a:p>
            <a:pPr marL="552450" lvl="1"/>
            <a:r>
              <a:rPr lang="en-US" sz="2000" dirty="0"/>
              <a:t>Also </a:t>
            </a:r>
            <a:r>
              <a:rPr lang="en-US" sz="2000" b="1" dirty="0">
                <a:solidFill>
                  <a:schemeClr val="accent6"/>
                </a:solidFill>
              </a:rPr>
              <a:t>caller</a:t>
            </a:r>
            <a:r>
              <a:rPr lang="en-US" sz="2000" dirty="0"/>
              <a:t>-saved &amp; restored</a:t>
            </a:r>
          </a:p>
          <a:p>
            <a:pPr marL="552450" lvl="1"/>
            <a:r>
              <a:rPr lang="en-US" sz="2000" dirty="0"/>
              <a:t>Can be modified by procedure</a:t>
            </a:r>
          </a:p>
          <a:p>
            <a:pPr marL="292100"/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%r10, %r11</a:t>
            </a:r>
          </a:p>
          <a:p>
            <a:pPr marL="552450" lvl="1"/>
            <a:r>
              <a:rPr lang="en-US" sz="2000" b="1" dirty="0">
                <a:solidFill>
                  <a:schemeClr val="accent6"/>
                </a:solidFill>
              </a:rPr>
              <a:t>Caller</a:t>
            </a:r>
            <a:r>
              <a:rPr lang="en-US" sz="2000" dirty="0"/>
              <a:t>-saved &amp; restored</a:t>
            </a:r>
          </a:p>
          <a:p>
            <a:pPr marL="552450" lvl="1"/>
            <a:r>
              <a:rPr lang="en-US" sz="2000" dirty="0"/>
              <a:t>Can be modified by procedure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6805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6324600" y="1600200"/>
            <a:ext cx="2540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76806" name="Rectangle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6324600" y="29718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rdx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76807" name="Rectangle 7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6324600" y="34290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rcx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76813" name="AutoShape 13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5867400" y="2057400"/>
            <a:ext cx="304800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6816" name="Rectangle 16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4502872" y="1600200"/>
            <a:ext cx="129323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Return value</a:t>
            </a:r>
          </a:p>
        </p:txBody>
      </p:sp>
      <p:sp>
        <p:nvSpPr>
          <p:cNvPr id="20" name="Rectangle 7"/>
          <p:cNvSpPr>
            <a:spLocks/>
          </p:cNvSpPr>
          <p:nvPr>
            <p:custDataLst>
              <p:tags r:id="rId9"/>
            </p:custDataLst>
          </p:nvPr>
        </p:nvSpPr>
        <p:spPr bwMode="auto">
          <a:xfrm>
            <a:off x="6324600" y="38862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%r8</a:t>
            </a:r>
          </a:p>
        </p:txBody>
      </p:sp>
      <p:sp>
        <p:nvSpPr>
          <p:cNvPr id="21" name="Rectangle 7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6324600" y="4343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%r9</a:t>
            </a:r>
          </a:p>
        </p:txBody>
      </p:sp>
      <p:sp>
        <p:nvSpPr>
          <p:cNvPr id="22" name="Rectangle 7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6324600" y="4800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%r10</a:t>
            </a:r>
          </a:p>
        </p:txBody>
      </p:sp>
      <p:sp>
        <p:nvSpPr>
          <p:cNvPr id="23" name="Rectangle 7"/>
          <p:cNvSpPr>
            <a:spLocks/>
          </p:cNvSpPr>
          <p:nvPr>
            <p:custDataLst>
              <p:tags r:id="rId12"/>
            </p:custDataLst>
          </p:nvPr>
        </p:nvSpPr>
        <p:spPr bwMode="auto">
          <a:xfrm>
            <a:off x="6324600" y="52578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%r11</a:t>
            </a:r>
          </a:p>
        </p:txBody>
      </p:sp>
      <p:sp>
        <p:nvSpPr>
          <p:cNvPr id="24" name="Rectangle 5"/>
          <p:cNvSpPr>
            <a:spLocks/>
          </p:cNvSpPr>
          <p:nvPr>
            <p:custDataLst>
              <p:tags r:id="rId13"/>
            </p:custDataLst>
          </p:nvPr>
        </p:nvSpPr>
        <p:spPr bwMode="auto">
          <a:xfrm>
            <a:off x="6324600" y="2057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25" name="Rectangle 5"/>
          <p:cNvSpPr>
            <a:spLocks/>
          </p:cNvSpPr>
          <p:nvPr>
            <p:custDataLst>
              <p:tags r:id="rId14"/>
            </p:custDataLst>
          </p:nvPr>
        </p:nvSpPr>
        <p:spPr bwMode="auto">
          <a:xfrm>
            <a:off x="6324600" y="25146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26" name="Rectangle 16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4672405" y="3200400"/>
            <a:ext cx="1123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Arguments</a:t>
            </a:r>
          </a:p>
        </p:txBody>
      </p:sp>
      <p:sp>
        <p:nvSpPr>
          <p:cNvPr id="27" name="Rectangle 16"/>
          <p:cNvSpPr>
            <a:spLocks/>
          </p:cNvSpPr>
          <p:nvPr>
            <p:custDataLst>
              <p:tags r:id="rId16"/>
            </p:custDataLst>
          </p:nvPr>
        </p:nvSpPr>
        <p:spPr bwMode="auto">
          <a:xfrm>
            <a:off x="4538188" y="5029200"/>
            <a:ext cx="1219052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b="0" dirty="0">
                <a:solidFill>
                  <a:schemeClr val="accent6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Caller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-saved</a:t>
            </a:r>
          </a:p>
          <a:p>
            <a:pPr algn="r"/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temporaries</a:t>
            </a:r>
          </a:p>
        </p:txBody>
      </p:sp>
      <p:sp>
        <p:nvSpPr>
          <p:cNvPr id="28" name="AutoShape 13"/>
          <p:cNvSpPr>
            <a:spLocks/>
          </p:cNvSpPr>
          <p:nvPr>
            <p:custDataLst>
              <p:tags r:id="rId17"/>
            </p:custDataLst>
          </p:nvPr>
        </p:nvSpPr>
        <p:spPr bwMode="auto">
          <a:xfrm>
            <a:off x="5867400" y="48006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53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>
            <a:normAutofit/>
          </a:bodyPr>
          <a:lstStyle/>
          <a:p>
            <a:pPr marL="119063" indent="-119063"/>
            <a:r>
              <a:rPr lang="en-US" dirty="0"/>
              <a:t>x86-64 Linux Register Usage, part 2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5248656" cy="4974336"/>
          </a:xfrm>
          <a:ln/>
        </p:spPr>
        <p:txBody>
          <a:bodyPr>
            <a:noAutofit/>
          </a:bodyPr>
          <a:lstStyle/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2400" b="1" dirty="0"/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%r12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2400" b="1" dirty="0"/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%r13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2400" b="1" dirty="0"/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r14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2400" b="1" dirty="0"/>
              <a:t>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15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marL="552450" lvl="1"/>
            <a:r>
              <a:rPr lang="en-US" sz="2000" b="1" dirty="0">
                <a:solidFill>
                  <a:srgbClr val="C00000"/>
                </a:solidFill>
              </a:rPr>
              <a:t>Callee</a:t>
            </a:r>
            <a:r>
              <a:rPr lang="en-US" sz="2000" dirty="0"/>
              <a:t>-saved</a:t>
            </a:r>
          </a:p>
          <a:p>
            <a:pPr marL="552450" lvl="1"/>
            <a:r>
              <a:rPr lang="en-US" sz="2000" b="1" dirty="0">
                <a:solidFill>
                  <a:srgbClr val="C00000"/>
                </a:solidFill>
              </a:rPr>
              <a:t>Callee</a:t>
            </a:r>
            <a:r>
              <a:rPr lang="en-US" sz="2000" dirty="0"/>
              <a:t> must save &amp; restore</a:t>
            </a:r>
          </a:p>
          <a:p>
            <a:pPr marL="292100"/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rbp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52450" lvl="1"/>
            <a:r>
              <a:rPr lang="en-US" sz="2000" b="1" dirty="0">
                <a:solidFill>
                  <a:srgbClr val="C00000"/>
                </a:solidFill>
              </a:rPr>
              <a:t>Callee</a:t>
            </a:r>
            <a:r>
              <a:rPr lang="en-US" sz="2000" dirty="0"/>
              <a:t>-saved</a:t>
            </a:r>
          </a:p>
          <a:p>
            <a:pPr marL="552450" lvl="1"/>
            <a:r>
              <a:rPr lang="en-US" sz="2000" b="1" dirty="0">
                <a:solidFill>
                  <a:srgbClr val="C00000"/>
                </a:solidFill>
              </a:rPr>
              <a:t>Callee</a:t>
            </a:r>
            <a:r>
              <a:rPr lang="en-US" sz="2000" dirty="0"/>
              <a:t> must save &amp; restore</a:t>
            </a:r>
          </a:p>
          <a:p>
            <a:pPr marL="552450" lvl="1"/>
            <a:r>
              <a:rPr lang="en-US" sz="2000" dirty="0"/>
              <a:t>May be used as frame pointer</a:t>
            </a:r>
          </a:p>
          <a:p>
            <a:pPr marL="552450" lvl="1"/>
            <a:r>
              <a:rPr lang="en-US" sz="2000" dirty="0"/>
              <a:t>Can mix &amp; match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marL="552450" lvl="1"/>
            <a:r>
              <a:rPr lang="en-US" sz="2000" dirty="0"/>
              <a:t>Special form of </a:t>
            </a:r>
            <a:r>
              <a:rPr lang="en-US" sz="2000" b="1" dirty="0" err="1">
                <a:solidFill>
                  <a:srgbClr val="C00000"/>
                </a:solidFill>
              </a:rPr>
              <a:t>callee</a:t>
            </a:r>
            <a:r>
              <a:rPr lang="en-US" sz="2000" dirty="0"/>
              <a:t> save</a:t>
            </a:r>
          </a:p>
          <a:p>
            <a:pPr marL="552450" lvl="1"/>
            <a:r>
              <a:rPr lang="en-US" sz="2000" dirty="0"/>
              <a:t>Restored to original value upon exit from procedure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6808" name="Rectangle 8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6327648" y="1600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76811" name="Rectangle 11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6327648" y="43434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76814" name="AutoShape 14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5870448" y="1609344"/>
            <a:ext cx="304800" cy="265176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6815" name="AutoShape 15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5641848" y="38862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6817" name="Rectangle 17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4558284" y="260604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b="0" dirty="0">
                <a:solidFill>
                  <a:srgbClr val="C00000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Callee</a:t>
            </a:r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-saved</a:t>
            </a:r>
            <a:endParaRPr lang="en-US" b="0" dirty="0">
              <a:solidFill>
                <a:schemeClr val="tx1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 Bold" charset="0"/>
            </a:endParaRPr>
          </a:p>
          <a:p>
            <a:pPr algn="r"/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>
            <p:custDataLst>
              <p:tags r:id="rId9"/>
            </p:custDataLst>
          </p:nvPr>
        </p:nvSpPr>
        <p:spPr bwMode="auto">
          <a:xfrm>
            <a:off x="4855116" y="4123944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Special</a:t>
            </a:r>
          </a:p>
        </p:txBody>
      </p:sp>
      <p:sp>
        <p:nvSpPr>
          <p:cNvPr id="24" name="Rectangle 8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6327648" y="38862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24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rbp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25" name="Rectangle 8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6327648" y="20574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%r12</a:t>
            </a:r>
          </a:p>
        </p:txBody>
      </p:sp>
      <p:sp>
        <p:nvSpPr>
          <p:cNvPr id="26" name="Rectangle 8"/>
          <p:cNvSpPr>
            <a:spLocks/>
          </p:cNvSpPr>
          <p:nvPr>
            <p:custDataLst>
              <p:tags r:id="rId12"/>
            </p:custDataLst>
          </p:nvPr>
        </p:nvSpPr>
        <p:spPr bwMode="auto">
          <a:xfrm>
            <a:off x="6327648" y="25146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%r13</a:t>
            </a:r>
          </a:p>
        </p:txBody>
      </p:sp>
      <p:sp>
        <p:nvSpPr>
          <p:cNvPr id="27" name="Rectangle 8"/>
          <p:cNvSpPr>
            <a:spLocks/>
          </p:cNvSpPr>
          <p:nvPr>
            <p:custDataLst>
              <p:tags r:id="rId13"/>
            </p:custDataLst>
          </p:nvPr>
        </p:nvSpPr>
        <p:spPr bwMode="auto">
          <a:xfrm>
            <a:off x="6327648" y="2971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%r14</a:t>
            </a:r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83B4B9E7-8A41-4122-9D64-ADDACBF7D68B}"/>
              </a:ext>
            </a:extLst>
          </p:cNvPr>
          <p:cNvSpPr>
            <a:spLocks/>
          </p:cNvSpPr>
          <p:nvPr>
            <p:custDataLst>
              <p:tags r:id="rId14"/>
            </p:custDataLst>
          </p:nvPr>
        </p:nvSpPr>
        <p:spPr bwMode="auto">
          <a:xfrm>
            <a:off x="6327648" y="3429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91440" tIns="0" rIns="0" bIns="0" anchor="ctr"/>
          <a:lstStyle/>
          <a:p>
            <a:r>
              <a:rPr lang="en-US" sz="24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%r15</a:t>
            </a:r>
          </a:p>
        </p:txBody>
      </p:sp>
    </p:spTree>
    <p:extLst>
      <p:ext uri="{BB962C8B-B14F-4D97-AF65-F5344CB8AC3E}">
        <p14:creationId xmlns:p14="http://schemas.microsoft.com/office/powerpoint/2010/main" val="405821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946" y="1197678"/>
            <a:ext cx="8366125" cy="4972050"/>
          </a:xfrm>
        </p:spPr>
        <p:txBody>
          <a:bodyPr/>
          <a:lstStyle/>
          <a:p>
            <a:r>
              <a:rPr lang="en-US" dirty="0" smtClean="0"/>
              <a:t>HWs</a:t>
            </a:r>
          </a:p>
          <a:p>
            <a:pPr lvl="1"/>
            <a:r>
              <a:rPr lang="en-US" dirty="0" smtClean="0"/>
              <a:t>Some require the textbook. For copyright reasons we cannot just post the book content or questions.</a:t>
            </a:r>
          </a:p>
          <a:p>
            <a:pPr lvl="2"/>
            <a:r>
              <a:rPr lang="en-US" dirty="0" smtClean="0"/>
              <a:t>Those HWs have [CSPP] in their title</a:t>
            </a:r>
          </a:p>
          <a:p>
            <a:pPr lvl="2"/>
            <a:r>
              <a:rPr lang="en-US" dirty="0" smtClean="0"/>
              <a:t>Copy of book on reserve at </a:t>
            </a:r>
            <a:r>
              <a:rPr lang="en-US" strike="sngStrike" dirty="0" smtClean="0"/>
              <a:t>Odegaard</a:t>
            </a:r>
            <a:r>
              <a:rPr lang="en-US" dirty="0" smtClean="0"/>
              <a:t> the Engineering Library</a:t>
            </a:r>
            <a:endParaRPr lang="en-US" dirty="0" smtClean="0"/>
          </a:p>
          <a:p>
            <a:pPr lvl="1"/>
            <a:r>
              <a:rPr lang="en-US" dirty="0" err="1" smtClean="0"/>
              <a:t>Gradescope</a:t>
            </a:r>
            <a:r>
              <a:rPr lang="en-US" dirty="0" smtClean="0"/>
              <a:t> does not allow us to specify multiple correct answers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  <a:r>
              <a:rPr lang="en-US" dirty="0" smtClean="0"/>
              <a:t>, check the “Tips”!</a:t>
            </a:r>
            <a:endParaRPr lang="en-US" dirty="0"/>
          </a:p>
          <a:p>
            <a:r>
              <a:rPr lang="en-US" dirty="0" smtClean="0"/>
              <a:t>Lab </a:t>
            </a:r>
            <a:r>
              <a:rPr lang="en-US" dirty="0"/>
              <a:t>2 due Friday </a:t>
            </a:r>
            <a:r>
              <a:rPr lang="en-US" dirty="0" smtClean="0"/>
              <a:t>(2/07)</a:t>
            </a:r>
            <a:endParaRPr lang="en-US" dirty="0"/>
          </a:p>
          <a:p>
            <a:pPr lvl="1"/>
            <a:r>
              <a:rPr lang="en-US" dirty="0"/>
              <a:t>Since you are submitting a text file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defuser.txt</a:t>
            </a:r>
            <a:r>
              <a:rPr lang="en-US" dirty="0"/>
              <a:t>), there won’t be any </a:t>
            </a:r>
            <a:r>
              <a:rPr lang="en-US" dirty="0" err="1"/>
              <a:t>Gradescope</a:t>
            </a:r>
            <a:r>
              <a:rPr lang="en-US" dirty="0"/>
              <a:t> </a:t>
            </a:r>
            <a:r>
              <a:rPr lang="en-US" dirty="0" err="1"/>
              <a:t>autograder</a:t>
            </a:r>
            <a:r>
              <a:rPr lang="en-US" dirty="0"/>
              <a:t> output this time</a:t>
            </a:r>
          </a:p>
          <a:p>
            <a:pPr lvl="1"/>
            <a:r>
              <a:rPr lang="en-US" dirty="0"/>
              <a:t>Extra credit needs to be submitted to the extra credit </a:t>
            </a:r>
            <a:r>
              <a:rPr lang="en-US" dirty="0" smtClean="0"/>
              <a:t>assignment</a:t>
            </a:r>
            <a:endParaRPr lang="en-US" dirty="0"/>
          </a:p>
          <a:p>
            <a:r>
              <a:rPr lang="en-US" dirty="0"/>
              <a:t>Midterm:  </a:t>
            </a:r>
            <a:r>
              <a:rPr lang="en-US" dirty="0" smtClean="0"/>
              <a:t>Monday (2/10), </a:t>
            </a:r>
            <a:r>
              <a:rPr lang="en-US" dirty="0"/>
              <a:t>during lecture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7" name="Rectangle 10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x86-64 64-bit Registers: Usage Conventions</a:t>
            </a:r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7658" name="Rectangle 2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24400" y="1447800"/>
            <a:ext cx="40386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%r8</a:t>
            </a:r>
          </a:p>
        </p:txBody>
      </p:sp>
      <p:sp>
        <p:nvSpPr>
          <p:cNvPr id="27659" name="Rectangle 2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724400" y="2057400"/>
            <a:ext cx="40386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%r9</a:t>
            </a:r>
          </a:p>
        </p:txBody>
      </p:sp>
      <p:sp>
        <p:nvSpPr>
          <p:cNvPr id="27660" name="Rectangle 22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724400" y="2667000"/>
            <a:ext cx="40386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%r10</a:t>
            </a:r>
          </a:p>
        </p:txBody>
      </p:sp>
      <p:sp>
        <p:nvSpPr>
          <p:cNvPr id="27661" name="Rectangle 2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24400" y="3276600"/>
            <a:ext cx="40386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%r11</a:t>
            </a:r>
          </a:p>
        </p:txBody>
      </p:sp>
      <p:sp>
        <p:nvSpPr>
          <p:cNvPr id="27662" name="Rectangle 2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724400" y="3886200"/>
            <a:ext cx="40386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%r12</a:t>
            </a:r>
          </a:p>
        </p:txBody>
      </p:sp>
      <p:sp>
        <p:nvSpPr>
          <p:cNvPr id="27663" name="Rectangle 25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724400" y="4495800"/>
            <a:ext cx="40386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%r13</a:t>
            </a:r>
          </a:p>
        </p:txBody>
      </p:sp>
      <p:sp>
        <p:nvSpPr>
          <p:cNvPr id="27664" name="Rectangle 2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724400" y="5105400"/>
            <a:ext cx="40386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%r14</a:t>
            </a:r>
          </a:p>
        </p:txBody>
      </p:sp>
      <p:sp>
        <p:nvSpPr>
          <p:cNvPr id="27665" name="Rectangle 27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724400" y="5715000"/>
            <a:ext cx="40386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%r15</a:t>
            </a:r>
          </a:p>
        </p:txBody>
      </p:sp>
      <p:sp>
        <p:nvSpPr>
          <p:cNvPr id="27667" name="TextBox 3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7400920" y="57912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b="0" dirty="0">
                <a:solidFill>
                  <a:srgbClr val="C00000"/>
                </a:solidFill>
                <a:latin typeface="Calibri" pitchFamily="-96" charset="0"/>
              </a:rPr>
              <a:t>Callee</a:t>
            </a:r>
            <a:r>
              <a:rPr lang="en-US" sz="1800" b="0" dirty="0">
                <a:solidFill>
                  <a:srgbClr val="FF0000"/>
                </a:solidFill>
                <a:latin typeface="Calibri" pitchFamily="-96" charset="0"/>
              </a:rPr>
              <a:t> </a:t>
            </a:r>
            <a:r>
              <a:rPr lang="en-US" sz="1800" b="0" dirty="0">
                <a:latin typeface="Calibri" pitchFamily="-96" charset="0"/>
              </a:rPr>
              <a:t>saved</a:t>
            </a:r>
          </a:p>
        </p:txBody>
      </p:sp>
      <p:sp>
        <p:nvSpPr>
          <p:cNvPr id="27668" name="TextBox 38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392982" y="5181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b="0" dirty="0">
                <a:solidFill>
                  <a:srgbClr val="C00000"/>
                </a:solidFill>
                <a:latin typeface="Calibri" pitchFamily="-96" charset="0"/>
              </a:rPr>
              <a:t>Callee</a:t>
            </a:r>
            <a:r>
              <a:rPr lang="en-US" sz="1800" b="0" dirty="0">
                <a:solidFill>
                  <a:srgbClr val="FF0000"/>
                </a:solidFill>
                <a:latin typeface="Calibri" pitchFamily="-96" charset="0"/>
              </a:rPr>
              <a:t> </a:t>
            </a:r>
            <a:r>
              <a:rPr lang="en-US" sz="1800" b="0" dirty="0">
                <a:latin typeface="Calibri" pitchFamily="-96" charset="0"/>
              </a:rPr>
              <a:t>saved</a:t>
            </a:r>
          </a:p>
        </p:txBody>
      </p:sp>
      <p:sp>
        <p:nvSpPr>
          <p:cNvPr id="27669" name="TextBox 39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392982" y="45720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b="0" dirty="0">
                <a:solidFill>
                  <a:srgbClr val="C00000"/>
                </a:solidFill>
                <a:latin typeface="Calibri" pitchFamily="-96" charset="0"/>
              </a:rPr>
              <a:t>Callee</a:t>
            </a:r>
            <a:r>
              <a:rPr lang="en-US" sz="1800" b="0" dirty="0">
                <a:solidFill>
                  <a:srgbClr val="FF0000"/>
                </a:solidFill>
                <a:latin typeface="Calibri" pitchFamily="-96" charset="0"/>
              </a:rPr>
              <a:t> </a:t>
            </a:r>
            <a:r>
              <a:rPr lang="en-US" sz="1800" b="0" dirty="0">
                <a:latin typeface="Calibri" pitchFamily="-96" charset="0"/>
              </a:rPr>
              <a:t>saved</a:t>
            </a:r>
          </a:p>
        </p:txBody>
      </p:sp>
      <p:sp>
        <p:nvSpPr>
          <p:cNvPr id="27670" name="TextBox 40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386420" y="3962400"/>
            <a:ext cx="1363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b="0" dirty="0">
                <a:solidFill>
                  <a:srgbClr val="C00000"/>
                </a:solidFill>
                <a:latin typeface="Calibri" pitchFamily="-96" charset="0"/>
              </a:rPr>
              <a:t>Callee</a:t>
            </a:r>
            <a:r>
              <a:rPr lang="en-US" sz="1800" b="0" dirty="0">
                <a:solidFill>
                  <a:srgbClr val="FF0000"/>
                </a:solidFill>
                <a:latin typeface="Calibri" pitchFamily="-96" charset="0"/>
              </a:rPr>
              <a:t> </a:t>
            </a:r>
            <a:r>
              <a:rPr lang="en-US" sz="1800" b="0" dirty="0">
                <a:latin typeface="Calibri" pitchFamily="-96" charset="0"/>
              </a:rPr>
              <a:t>saved</a:t>
            </a:r>
          </a:p>
        </p:txBody>
      </p:sp>
      <p:sp>
        <p:nvSpPr>
          <p:cNvPr id="27671" name="TextBox 41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446365" y="2743200"/>
            <a:ext cx="13086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b="0" dirty="0">
                <a:solidFill>
                  <a:schemeClr val="accent6"/>
                </a:solidFill>
                <a:latin typeface="Calibri" pitchFamily="-96" charset="0"/>
              </a:rPr>
              <a:t>Caller</a:t>
            </a:r>
            <a:r>
              <a:rPr lang="en-US" sz="1800" b="0" dirty="0">
                <a:latin typeface="Calibri" pitchFamily="-96" charset="0"/>
              </a:rPr>
              <a:t> saved</a:t>
            </a:r>
          </a:p>
        </p:txBody>
      </p:sp>
      <p:sp>
        <p:nvSpPr>
          <p:cNvPr id="27674" name="TextBox 44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438278" y="3352800"/>
            <a:ext cx="13247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b="0" dirty="0">
                <a:solidFill>
                  <a:schemeClr val="accent6"/>
                </a:solidFill>
                <a:latin typeface="Calibri" pitchFamily="-96" charset="0"/>
              </a:rPr>
              <a:t>Caller</a:t>
            </a:r>
            <a:r>
              <a:rPr lang="en-US" sz="1800" b="0" dirty="0">
                <a:latin typeface="Calibri" pitchFamily="-96" charset="0"/>
              </a:rPr>
              <a:t> Saved</a:t>
            </a:r>
          </a:p>
        </p:txBody>
      </p:sp>
      <p:sp>
        <p:nvSpPr>
          <p:cNvPr id="27649" name="Rectangle 2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20040" y="1447800"/>
            <a:ext cx="40386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650" name="Rectangle 3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20040" y="2057400"/>
            <a:ext cx="40386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651" name="Rectangle 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20040" y="2667000"/>
            <a:ext cx="40386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rcx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652" name="Rectangle 5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20040" y="3276600"/>
            <a:ext cx="40386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653" name="Rectangle 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20040" y="3886200"/>
            <a:ext cx="40386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654" name="Rectangle 7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20040" y="4495800"/>
            <a:ext cx="40386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655" name="Rectangle 8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20040" y="5105400"/>
            <a:ext cx="40386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656" name="Rectangle 9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20040" y="5715000"/>
            <a:ext cx="40386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rbp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666" name="TextBox 3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994978" y="5802313"/>
            <a:ext cx="1362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-96" charset="0"/>
              </a:rPr>
              <a:t>Callee</a:t>
            </a:r>
            <a:r>
              <a:rPr lang="en-US" sz="1800" b="0" dirty="0">
                <a:solidFill>
                  <a:srgbClr val="FF0000"/>
                </a:solidFill>
                <a:latin typeface="Calibri" pitchFamily="-96" charset="0"/>
              </a:rPr>
              <a:t> </a:t>
            </a:r>
            <a:r>
              <a:rPr lang="en-US" sz="1800" b="0" dirty="0">
                <a:latin typeface="Calibri" pitchFamily="-96" charset="0"/>
              </a:rPr>
              <a:t>saved</a:t>
            </a:r>
          </a:p>
        </p:txBody>
      </p:sp>
      <p:sp>
        <p:nvSpPr>
          <p:cNvPr id="27672" name="TextBox 42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987040" y="2133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-96" charset="0"/>
              </a:rPr>
              <a:t>Callee</a:t>
            </a:r>
            <a:r>
              <a:rPr lang="en-US" sz="1800" b="0" dirty="0">
                <a:solidFill>
                  <a:srgbClr val="FF0000"/>
                </a:solidFill>
                <a:latin typeface="Calibri" pitchFamily="-96" charset="0"/>
              </a:rPr>
              <a:t> </a:t>
            </a:r>
            <a:r>
              <a:rPr lang="en-US" sz="1800" b="0" dirty="0">
                <a:latin typeface="Calibri" pitchFamily="-96" charset="0"/>
              </a:rPr>
              <a:t>saved</a:t>
            </a:r>
          </a:p>
        </p:txBody>
      </p:sp>
      <p:sp>
        <p:nvSpPr>
          <p:cNvPr id="27673" name="TextBox 43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2914015" y="5181600"/>
            <a:ext cx="144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alibri" pitchFamily="-96" charset="0"/>
              </a:rPr>
              <a:t>Stack pointer</a:t>
            </a:r>
          </a:p>
        </p:txBody>
      </p:sp>
      <p:sp>
        <p:nvSpPr>
          <p:cNvPr id="27675" name="TextBox 45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625800" y="1524000"/>
            <a:ext cx="27228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0" dirty="0">
                <a:latin typeface="Calibri" pitchFamily="-96" charset="0"/>
              </a:rPr>
              <a:t>Return value - </a:t>
            </a:r>
            <a:r>
              <a:rPr lang="en-US" sz="1800" b="0" dirty="0">
                <a:solidFill>
                  <a:schemeClr val="accent6"/>
                </a:solidFill>
                <a:latin typeface="Calibri" pitchFamily="-96" charset="0"/>
              </a:rPr>
              <a:t>Caller</a:t>
            </a:r>
            <a:r>
              <a:rPr lang="en-US" sz="1800" b="0" dirty="0">
                <a:latin typeface="Calibri" pitchFamily="-96" charset="0"/>
              </a:rPr>
              <a:t> saved</a:t>
            </a:r>
          </a:p>
        </p:txBody>
      </p:sp>
      <p:sp>
        <p:nvSpPr>
          <p:cNvPr id="27676" name="TextBox 46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1615440" y="2754313"/>
            <a:ext cx="27472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0" dirty="0">
                <a:latin typeface="Calibri" pitchFamily="-96" charset="0"/>
              </a:rPr>
              <a:t>Argument #4 - </a:t>
            </a:r>
            <a:r>
              <a:rPr lang="en-US" sz="1800" b="0" dirty="0">
                <a:solidFill>
                  <a:schemeClr val="accent6"/>
                </a:solidFill>
                <a:latin typeface="Calibri" pitchFamily="-96" charset="0"/>
              </a:rPr>
              <a:t>Caller</a:t>
            </a:r>
            <a:r>
              <a:rPr lang="en-US" sz="1800" b="0" dirty="0">
                <a:latin typeface="Calibri" pitchFamily="-96" charset="0"/>
              </a:rPr>
              <a:t> saved</a:t>
            </a:r>
          </a:p>
          <a:p>
            <a:pPr eaLnBrk="0" hangingPunct="0"/>
            <a:endParaRPr lang="en-US" sz="1800" b="0" dirty="0">
              <a:latin typeface="Calibri" pitchFamily="-96" charset="0"/>
            </a:endParaRPr>
          </a:p>
        </p:txBody>
      </p:sp>
      <p:sp>
        <p:nvSpPr>
          <p:cNvPr id="27677" name="TextBox 47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615440" y="4572000"/>
            <a:ext cx="27472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0" dirty="0">
                <a:latin typeface="Calibri" pitchFamily="-96" charset="0"/>
              </a:rPr>
              <a:t>Argument #1 - </a:t>
            </a:r>
            <a:r>
              <a:rPr lang="en-US" sz="1800" b="0" dirty="0">
                <a:solidFill>
                  <a:schemeClr val="accent6"/>
                </a:solidFill>
                <a:latin typeface="Calibri" pitchFamily="-96" charset="0"/>
              </a:rPr>
              <a:t>Caller</a:t>
            </a:r>
            <a:r>
              <a:rPr lang="en-US" sz="1800" b="0" dirty="0">
                <a:latin typeface="Calibri" pitchFamily="-96" charset="0"/>
              </a:rPr>
              <a:t> saved</a:t>
            </a:r>
          </a:p>
          <a:p>
            <a:pPr eaLnBrk="0" hangingPunct="0"/>
            <a:endParaRPr lang="en-US" sz="1800" b="0" dirty="0">
              <a:latin typeface="Calibri" pitchFamily="-96" charset="0"/>
            </a:endParaRPr>
          </a:p>
        </p:txBody>
      </p:sp>
      <p:sp>
        <p:nvSpPr>
          <p:cNvPr id="27678" name="TextBox 48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633025" y="3363913"/>
            <a:ext cx="27472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0" dirty="0">
                <a:latin typeface="Calibri" pitchFamily="-96" charset="0"/>
              </a:rPr>
              <a:t>Argument #3 - </a:t>
            </a:r>
            <a:r>
              <a:rPr lang="en-US" sz="1800" b="0" dirty="0">
                <a:solidFill>
                  <a:schemeClr val="accent6"/>
                </a:solidFill>
                <a:latin typeface="Calibri" pitchFamily="-96" charset="0"/>
              </a:rPr>
              <a:t>Caller</a:t>
            </a:r>
            <a:r>
              <a:rPr lang="en-US" sz="1800" b="0" dirty="0">
                <a:latin typeface="Calibri" pitchFamily="-96" charset="0"/>
              </a:rPr>
              <a:t> saved</a:t>
            </a:r>
          </a:p>
          <a:p>
            <a:pPr eaLnBrk="0" hangingPunct="0"/>
            <a:endParaRPr lang="en-US" sz="1800" b="0" dirty="0">
              <a:latin typeface="Calibri" pitchFamily="-96" charset="0"/>
            </a:endParaRPr>
          </a:p>
        </p:txBody>
      </p:sp>
      <p:sp>
        <p:nvSpPr>
          <p:cNvPr id="27679" name="TextBox 49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615440" y="3973513"/>
            <a:ext cx="27476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0">
                <a:latin typeface="Calibri" pitchFamily="-96" charset="0"/>
              </a:rPr>
              <a:t>Argument #2 - </a:t>
            </a:r>
            <a:r>
              <a:rPr lang="en-US" sz="1800" b="0">
                <a:solidFill>
                  <a:schemeClr val="accent6"/>
                </a:solidFill>
                <a:latin typeface="Calibri" pitchFamily="-96" charset="0"/>
              </a:rPr>
              <a:t>Caller</a:t>
            </a:r>
            <a:r>
              <a:rPr lang="en-US" sz="1800" b="0">
                <a:latin typeface="Calibri" pitchFamily="-96" charset="0"/>
              </a:rPr>
              <a:t> </a:t>
            </a:r>
            <a:r>
              <a:rPr lang="en-US" sz="1800" b="0" dirty="0">
                <a:latin typeface="Calibri" pitchFamily="-96" charset="0"/>
              </a:rPr>
              <a:t>saved</a:t>
            </a:r>
          </a:p>
          <a:p>
            <a:pPr eaLnBrk="0" hangingPunct="0"/>
            <a:endParaRPr lang="en-US" sz="1800" b="0" dirty="0">
              <a:latin typeface="Calibri" pitchFamily="-96" charset="0"/>
            </a:endParaRPr>
          </a:p>
        </p:txBody>
      </p:sp>
      <p:sp>
        <p:nvSpPr>
          <p:cNvPr id="27680" name="TextBox 50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010877" y="2133600"/>
            <a:ext cx="27473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sz="1800" b="0" dirty="0">
                <a:latin typeface="Calibri" pitchFamily="-96" charset="0"/>
              </a:rPr>
              <a:t>Argument #6 - </a:t>
            </a:r>
            <a:r>
              <a:rPr lang="en-US" sz="1800" b="0" dirty="0">
                <a:solidFill>
                  <a:schemeClr val="accent6"/>
                </a:solidFill>
                <a:latin typeface="Calibri" pitchFamily="-96" charset="0"/>
              </a:rPr>
              <a:t>Caller</a:t>
            </a:r>
            <a:r>
              <a:rPr lang="en-US" sz="1800" b="0" dirty="0">
                <a:latin typeface="Calibri" pitchFamily="-96" charset="0"/>
              </a:rPr>
              <a:t> saved</a:t>
            </a:r>
          </a:p>
          <a:p>
            <a:pPr algn="r" eaLnBrk="0" hangingPunct="0"/>
            <a:endParaRPr lang="en-US" sz="1800" b="0" dirty="0">
              <a:latin typeface="Calibri" pitchFamily="-96" charset="0"/>
            </a:endParaRPr>
          </a:p>
        </p:txBody>
      </p:sp>
      <p:sp>
        <p:nvSpPr>
          <p:cNvPr id="27681" name="TextBox 51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6010877" y="1524000"/>
            <a:ext cx="27473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US" sz="1800" b="0" dirty="0">
                <a:latin typeface="Calibri" pitchFamily="-96" charset="0"/>
              </a:rPr>
              <a:t>Argument #5 - </a:t>
            </a:r>
            <a:r>
              <a:rPr lang="en-US" sz="1800" b="0" dirty="0">
                <a:solidFill>
                  <a:schemeClr val="accent6"/>
                </a:solidFill>
                <a:latin typeface="Calibri" pitchFamily="-96" charset="0"/>
              </a:rPr>
              <a:t>Caller</a:t>
            </a:r>
            <a:r>
              <a:rPr lang="en-US" sz="1800" b="0" dirty="0">
                <a:latin typeface="Calibri" pitchFamily="-96" charset="0"/>
              </a:rPr>
              <a:t> saved</a:t>
            </a:r>
          </a:p>
          <a:p>
            <a:pPr algn="r" eaLnBrk="0" hangingPunct="0"/>
            <a:endParaRPr lang="en-US" sz="1800" b="0" dirty="0">
              <a:latin typeface="Calibri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67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>
                <a:solidFill>
                  <a:srgbClr val="C00000"/>
                </a:solidFill>
              </a:rPr>
              <a:t>Callee</a:t>
            </a:r>
            <a:r>
              <a:rPr lang="en-US" dirty="0"/>
              <a:t>-Saved Example </a:t>
            </a:r>
            <a:r>
              <a:rPr lang="en-US" sz="2400" dirty="0"/>
              <a:t>(step 1)</a:t>
            </a:r>
            <a:endParaRPr lang="en-US" sz="2400" b="0" dirty="0">
              <a:latin typeface="Anonymous Pro" panose="02060609030202000504" pitchFamily="49" charset="0"/>
              <a:sym typeface="Courier New Bold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349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3200400"/>
            <a:ext cx="4419600" cy="338328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pushq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$16,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800" b="0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accent1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$351, 8(%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800" b="0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popq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63493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1371600"/>
            <a:ext cx="4800600" cy="146193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call_incr2(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35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63500" name="Rectangle 12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5769864" y="1216152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grpSp>
        <p:nvGrpSpPr>
          <p:cNvPr id="5" name="Group 4"/>
          <p:cNvGrpSpPr/>
          <p:nvPr>
            <p:custDataLst>
              <p:tags r:id="rId6"/>
            </p:custDataLst>
          </p:nvPr>
        </p:nvGrpSpPr>
        <p:grpSpPr>
          <a:xfrm>
            <a:off x="5773257" y="1600200"/>
            <a:ext cx="2380977" cy="1460367"/>
            <a:chOff x="5181600" y="1600200"/>
            <a:chExt cx="2380977" cy="1460367"/>
          </a:xfrm>
        </p:grpSpPr>
        <p:sp>
          <p:nvSpPr>
            <p:cNvPr id="63498" name="Line 10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H="1">
              <a:off x="6477000" y="2889504"/>
              <a:ext cx="45720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sz="1800" dirty="0">
                <a:latin typeface="Calibri" panose="020F0502020204030204" pitchFamily="34" charset="0"/>
              </a:endParaRPr>
            </a:p>
          </p:txBody>
        </p:sp>
        <p:sp>
          <p:nvSpPr>
            <p:cNvPr id="63499" name="Rectangle 11"/>
            <p:cNvSpPr>
              <a:spLocks/>
            </p:cNvSpPr>
            <p:nvPr>
              <p:custDataLst>
                <p:tags r:id="rId19"/>
              </p:custDataLst>
            </p:nvPr>
          </p:nvSpPr>
          <p:spPr bwMode="auto">
            <a:xfrm>
              <a:off x="6934200" y="2706624"/>
              <a:ext cx="6283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%</a:t>
              </a: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rsp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endParaRPr>
            </a:p>
          </p:txBody>
        </p:sp>
        <p:sp>
          <p:nvSpPr>
            <p:cNvPr id="63501" name="Rectangle 13"/>
            <p:cNvSpPr>
              <a:spLocks/>
            </p:cNvSpPr>
            <p:nvPr>
              <p:custDataLst>
                <p:tags r:id="rId20"/>
              </p:custDataLst>
            </p:nvPr>
          </p:nvSpPr>
          <p:spPr bwMode="auto">
            <a:xfrm>
              <a:off x="5181600" y="1600200"/>
              <a:ext cx="1295400" cy="9144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. . .</a:t>
              </a:r>
            </a:p>
          </p:txBody>
        </p:sp>
        <p:sp>
          <p:nvSpPr>
            <p:cNvPr id="16" name="Rectangle 9"/>
            <p:cNvSpPr>
              <a:spLocks/>
            </p:cNvSpPr>
            <p:nvPr>
              <p:custDataLst>
                <p:tags r:id="rId21"/>
              </p:custDataLst>
            </p:nvPr>
          </p:nvSpPr>
          <p:spPr bwMode="auto">
            <a:xfrm>
              <a:off x="5181600" y="2514600"/>
              <a:ext cx="12954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ret </a:t>
              </a:r>
              <a:r>
                <a:rPr lang="en-US" sz="1800" b="0" dirty="0" err="1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addr</a:t>
              </a:r>
              <a:endPara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endParaRPr>
            </a:p>
          </p:txBody>
        </p:sp>
      </p:grpSp>
      <p:sp>
        <p:nvSpPr>
          <p:cNvPr id="21" name="Rectangle 12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5769864" y="3730752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</a:p>
        </p:txBody>
      </p:sp>
      <p:grpSp>
        <p:nvGrpSpPr>
          <p:cNvPr id="6" name="Group 5"/>
          <p:cNvGrpSpPr/>
          <p:nvPr>
            <p:custDataLst>
              <p:tags r:id="rId8"/>
            </p:custDataLst>
          </p:nvPr>
        </p:nvGrpSpPr>
        <p:grpSpPr>
          <a:xfrm>
            <a:off x="5773257" y="4114800"/>
            <a:ext cx="2656694" cy="2612511"/>
            <a:chOff x="5181600" y="4114800"/>
            <a:chExt cx="2656694" cy="2612511"/>
          </a:xfrm>
        </p:grpSpPr>
        <p:sp>
          <p:nvSpPr>
            <p:cNvPr id="17" name="Rectangle 7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5181600" y="5791200"/>
              <a:ext cx="12954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35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1</a:t>
              </a:r>
            </a:p>
          </p:txBody>
        </p:sp>
        <p:sp>
          <p:nvSpPr>
            <p:cNvPr id="18" name="Rectangle 9"/>
            <p:cNvSpPr>
              <a:spLocks/>
            </p:cNvSpPr>
            <p:nvPr>
              <p:custDataLst>
                <p:tags r:id="rId10"/>
              </p:custDataLst>
            </p:nvPr>
          </p:nvSpPr>
          <p:spPr bwMode="auto">
            <a:xfrm>
              <a:off x="5181600" y="6172200"/>
              <a:ext cx="12954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Unused</a:t>
              </a:r>
            </a:p>
          </p:txBody>
        </p:sp>
        <p:sp>
          <p:nvSpPr>
            <p:cNvPr id="19" name="Line 10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H="1">
              <a:off x="6477000" y="6547104"/>
              <a:ext cx="45720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sz="1800" dirty="0">
                <a:latin typeface="Calibri" panose="020F0502020204030204" pitchFamily="34" charset="0"/>
              </a:endParaRPr>
            </a:p>
          </p:txBody>
        </p:sp>
        <p:sp>
          <p:nvSpPr>
            <p:cNvPr id="20" name="Rectangle 11"/>
            <p:cNvSpPr>
              <a:spLocks/>
            </p:cNvSpPr>
            <p:nvPr>
              <p:custDataLst>
                <p:tags r:id="rId12"/>
              </p:custDataLst>
            </p:nvPr>
          </p:nvSpPr>
          <p:spPr bwMode="auto">
            <a:xfrm>
              <a:off x="6949854" y="6373368"/>
              <a:ext cx="6283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l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%</a:t>
              </a: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rsp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endParaRPr>
            </a:p>
          </p:txBody>
        </p:sp>
        <p:sp>
          <p:nvSpPr>
            <p:cNvPr id="22" name="Rectangle 13"/>
            <p:cNvSpPr>
              <a:spLocks/>
            </p:cNvSpPr>
            <p:nvPr>
              <p:custDataLst>
                <p:tags r:id="rId13"/>
              </p:custDataLst>
            </p:nvPr>
          </p:nvSpPr>
          <p:spPr bwMode="auto">
            <a:xfrm>
              <a:off x="5181600" y="4114800"/>
              <a:ext cx="1295400" cy="9144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. . .</a:t>
              </a:r>
            </a:p>
          </p:txBody>
        </p:sp>
        <p:sp>
          <p:nvSpPr>
            <p:cNvPr id="23" name="Rectangle 9"/>
            <p:cNvSpPr>
              <a:spLocks/>
            </p:cNvSpPr>
            <p:nvPr>
              <p:custDataLst>
                <p:tags r:id="rId14"/>
              </p:custDataLst>
            </p:nvPr>
          </p:nvSpPr>
          <p:spPr bwMode="auto">
            <a:xfrm>
              <a:off x="5181600" y="5029200"/>
              <a:ext cx="12954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ret</a:t>
              </a:r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 </a:t>
              </a:r>
              <a:r>
                <a:rPr lang="en-US" sz="1800" b="0" dirty="0" err="1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addr</a:t>
              </a:r>
              <a:endPara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endParaRPr>
            </a:p>
          </p:txBody>
        </p:sp>
        <p:sp>
          <p:nvSpPr>
            <p:cNvPr id="26" name="Line 10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H="1">
              <a:off x="6477000" y="6163056"/>
              <a:ext cx="45720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sz="1800" dirty="0">
                <a:latin typeface="Calibri" panose="020F0502020204030204" pitchFamily="34" charset="0"/>
              </a:endParaRPr>
            </a:p>
          </p:txBody>
        </p:sp>
        <p:sp>
          <p:nvSpPr>
            <p:cNvPr id="27" name="Rectangle 11"/>
            <p:cNvSpPr>
              <a:spLocks/>
            </p:cNvSpPr>
            <p:nvPr>
              <p:custDataLst>
                <p:tags r:id="rId16"/>
              </p:custDataLst>
            </p:nvPr>
          </p:nvSpPr>
          <p:spPr bwMode="auto">
            <a:xfrm>
              <a:off x="6934200" y="5989320"/>
              <a:ext cx="904094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l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%rsp+8</a:t>
              </a:r>
            </a:p>
          </p:txBody>
        </p:sp>
        <p:sp>
          <p:nvSpPr>
            <p:cNvPr id="24" name="Rectangle 9"/>
            <p:cNvSpPr>
              <a:spLocks/>
            </p:cNvSpPr>
            <p:nvPr>
              <p:custDataLst>
                <p:tags r:id="rId17"/>
              </p:custDataLst>
            </p:nvPr>
          </p:nvSpPr>
          <p:spPr bwMode="auto">
            <a:xfrm>
              <a:off x="5181600" y="5410200"/>
              <a:ext cx="12954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Saved 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ea typeface="Calibri Bold" charset="0"/>
                  <a:cs typeface="Courier New" panose="02070309020205020404" pitchFamily="49" charset="0"/>
                  <a:sym typeface="Calibri Bold" charset="0"/>
                </a:rPr>
                <a:t>%</a:t>
              </a: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ea typeface="Calibri Bold" charset="0"/>
                  <a:cs typeface="Courier New" panose="02070309020205020404" pitchFamily="49" charset="0"/>
                  <a:sym typeface="Calibri Bold" charset="0"/>
                </a:rPr>
                <a:t>rbx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Calibri Bold" charset="0"/>
                <a:cs typeface="Courier New" panose="02070309020205020404" pitchFamily="49" charset="0"/>
                <a:sym typeface="Calibri 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887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Callee</a:t>
            </a:r>
            <a:r>
              <a:rPr lang="en-US" dirty="0"/>
              <a:t>-Saved Example </a:t>
            </a:r>
            <a:r>
              <a:rPr lang="en-US" sz="2400" dirty="0">
                <a:solidFill>
                  <a:srgbClr val="000000"/>
                </a:solidFill>
              </a:rPr>
              <a:t>(step 2)</a:t>
            </a:r>
            <a:endParaRPr lang="en-US" b="0" dirty="0">
              <a:latin typeface="Anonymous Pro" panose="02060609030202000504" pitchFamily="49" charset="0"/>
              <a:sym typeface="Courier New Bold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349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3200400"/>
            <a:ext cx="4419600" cy="338328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pushq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800" b="0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accent1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35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1, 8(%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$100,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800" b="0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$16,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popq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63500" name="Rectangle 12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5769864" y="4416552"/>
            <a:ext cx="28085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Pre-return Stack Structure</a:t>
            </a:r>
          </a:p>
        </p:txBody>
      </p:sp>
      <p:grpSp>
        <p:nvGrpSpPr>
          <p:cNvPr id="6" name="Group 5"/>
          <p:cNvGrpSpPr/>
          <p:nvPr>
            <p:custDataLst>
              <p:tags r:id="rId5"/>
            </p:custDataLst>
          </p:nvPr>
        </p:nvGrpSpPr>
        <p:grpSpPr>
          <a:xfrm>
            <a:off x="5773257" y="4800600"/>
            <a:ext cx="2380977" cy="1451223"/>
            <a:chOff x="5181600" y="4800600"/>
            <a:chExt cx="2380977" cy="1451223"/>
          </a:xfrm>
        </p:grpSpPr>
        <p:sp>
          <p:nvSpPr>
            <p:cNvPr id="63498" name="Line 10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H="1">
              <a:off x="6477000" y="6089904"/>
              <a:ext cx="45720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63499" name="Rectangle 11"/>
            <p:cNvSpPr>
              <a:spLocks/>
            </p:cNvSpPr>
            <p:nvPr>
              <p:custDataLst>
                <p:tags r:id="rId19"/>
              </p:custDataLst>
            </p:nvPr>
          </p:nvSpPr>
          <p:spPr bwMode="auto">
            <a:xfrm>
              <a:off x="6934200" y="5897880"/>
              <a:ext cx="6283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%</a:t>
              </a: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rsp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endParaRPr>
            </a:p>
          </p:txBody>
        </p:sp>
        <p:sp>
          <p:nvSpPr>
            <p:cNvPr id="63501" name="Rectangle 13"/>
            <p:cNvSpPr>
              <a:spLocks/>
            </p:cNvSpPr>
            <p:nvPr>
              <p:custDataLst>
                <p:tags r:id="rId20"/>
              </p:custDataLst>
            </p:nvPr>
          </p:nvSpPr>
          <p:spPr bwMode="auto">
            <a:xfrm>
              <a:off x="5181600" y="4800600"/>
              <a:ext cx="1295400" cy="9144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. . .</a:t>
              </a:r>
            </a:p>
          </p:txBody>
        </p:sp>
        <p:sp>
          <p:nvSpPr>
            <p:cNvPr id="16" name="Rectangle 9"/>
            <p:cNvSpPr>
              <a:spLocks/>
            </p:cNvSpPr>
            <p:nvPr>
              <p:custDataLst>
                <p:tags r:id="rId21"/>
              </p:custDataLst>
            </p:nvPr>
          </p:nvSpPr>
          <p:spPr bwMode="auto">
            <a:xfrm>
              <a:off x="5181600" y="5715000"/>
              <a:ext cx="12954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 err="1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Rtn</a:t>
              </a:r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 address</a:t>
              </a:r>
            </a:p>
          </p:txBody>
        </p:sp>
      </p:grpSp>
      <p:sp>
        <p:nvSpPr>
          <p:cNvPr id="21" name="Rectangle 12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5769864" y="984250"/>
            <a:ext cx="16905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grpSp>
        <p:nvGrpSpPr>
          <p:cNvPr id="5" name="Group 4"/>
          <p:cNvGrpSpPr/>
          <p:nvPr>
            <p:custDataLst>
              <p:tags r:id="rId7"/>
            </p:custDataLst>
          </p:nvPr>
        </p:nvGrpSpPr>
        <p:grpSpPr>
          <a:xfrm>
            <a:off x="5773257" y="1371600"/>
            <a:ext cx="2656694" cy="2603367"/>
            <a:chOff x="5181600" y="1371600"/>
            <a:chExt cx="2656694" cy="2603367"/>
          </a:xfrm>
        </p:grpSpPr>
        <p:sp>
          <p:nvSpPr>
            <p:cNvPr id="17" name="Rectangle 7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5181600" y="3048000"/>
              <a:ext cx="12954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35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1</a:t>
              </a:r>
            </a:p>
          </p:txBody>
        </p:sp>
        <p:sp>
          <p:nvSpPr>
            <p:cNvPr id="18" name="Rectangle 9"/>
            <p:cNvSpPr>
              <a:spLocks/>
            </p:cNvSpPr>
            <p:nvPr>
              <p:custDataLst>
                <p:tags r:id="rId10"/>
              </p:custDataLst>
            </p:nvPr>
          </p:nvSpPr>
          <p:spPr bwMode="auto">
            <a:xfrm>
              <a:off x="5181600" y="3429000"/>
              <a:ext cx="12954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Unused</a:t>
              </a:r>
            </a:p>
          </p:txBody>
        </p:sp>
        <p:sp>
          <p:nvSpPr>
            <p:cNvPr id="19" name="Line 10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H="1">
              <a:off x="6477000" y="3803904"/>
              <a:ext cx="45720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0" name="Rectangle 11"/>
            <p:cNvSpPr>
              <a:spLocks/>
            </p:cNvSpPr>
            <p:nvPr>
              <p:custDataLst>
                <p:tags r:id="rId12"/>
              </p:custDataLst>
            </p:nvPr>
          </p:nvSpPr>
          <p:spPr bwMode="auto">
            <a:xfrm>
              <a:off x="6938529" y="3621024"/>
              <a:ext cx="6283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l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%</a:t>
              </a: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rsp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endParaRPr>
            </a:p>
          </p:txBody>
        </p:sp>
        <p:sp>
          <p:nvSpPr>
            <p:cNvPr id="22" name="Rectangle 13"/>
            <p:cNvSpPr>
              <a:spLocks/>
            </p:cNvSpPr>
            <p:nvPr>
              <p:custDataLst>
                <p:tags r:id="rId13"/>
              </p:custDataLst>
            </p:nvPr>
          </p:nvSpPr>
          <p:spPr bwMode="auto">
            <a:xfrm>
              <a:off x="5181600" y="1371600"/>
              <a:ext cx="1295400" cy="9144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. . .</a:t>
              </a:r>
            </a:p>
          </p:txBody>
        </p:sp>
        <p:sp>
          <p:nvSpPr>
            <p:cNvPr id="23" name="Rectangle 9"/>
            <p:cNvSpPr>
              <a:spLocks/>
            </p:cNvSpPr>
            <p:nvPr>
              <p:custDataLst>
                <p:tags r:id="rId14"/>
              </p:custDataLst>
            </p:nvPr>
          </p:nvSpPr>
          <p:spPr bwMode="auto">
            <a:xfrm>
              <a:off x="5181600" y="2286000"/>
              <a:ext cx="12954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 err="1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Rtn</a:t>
              </a:r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 address</a:t>
              </a:r>
            </a:p>
          </p:txBody>
        </p:sp>
        <p:sp>
          <p:nvSpPr>
            <p:cNvPr id="26" name="Line 10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H="1">
              <a:off x="6477000" y="3438144"/>
              <a:ext cx="45720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7" name="Rectangle 11"/>
            <p:cNvSpPr>
              <a:spLocks/>
            </p:cNvSpPr>
            <p:nvPr>
              <p:custDataLst>
                <p:tags r:id="rId16"/>
              </p:custDataLst>
            </p:nvPr>
          </p:nvSpPr>
          <p:spPr bwMode="auto">
            <a:xfrm>
              <a:off x="6934200" y="3246120"/>
              <a:ext cx="904094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l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%rsp+8</a:t>
              </a:r>
            </a:p>
          </p:txBody>
        </p:sp>
        <p:sp>
          <p:nvSpPr>
            <p:cNvPr id="24" name="Rectangle 9"/>
            <p:cNvSpPr>
              <a:spLocks/>
            </p:cNvSpPr>
            <p:nvPr>
              <p:custDataLst>
                <p:tags r:id="rId17"/>
              </p:custDataLst>
            </p:nvPr>
          </p:nvSpPr>
          <p:spPr bwMode="auto">
            <a:xfrm>
              <a:off x="5181600" y="2667000"/>
              <a:ext cx="12954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Saved 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ea typeface="Calibri Bold" charset="0"/>
                  <a:cs typeface="Courier New" panose="02070309020205020404" pitchFamily="49" charset="0"/>
                  <a:sym typeface="Calibri Bold" charset="0"/>
                </a:rPr>
                <a:t>%</a:t>
              </a: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ea typeface="Calibri Bold" charset="0"/>
                  <a:cs typeface="Courier New" panose="02070309020205020404" pitchFamily="49" charset="0"/>
                  <a:sym typeface="Calibri Bold" charset="0"/>
                </a:rPr>
                <a:t>rbx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Calibri Bold" charset="0"/>
                <a:cs typeface="Courier New" panose="02070309020205020404" pitchFamily="49" charset="0"/>
                <a:sym typeface="Calibri Bold" charset="0"/>
              </a:endParaRPr>
            </a:p>
          </p:txBody>
        </p:sp>
      </p:grpSp>
      <p:sp>
        <p:nvSpPr>
          <p:cNvPr id="28" name="Rectangle 5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457200" y="1371600"/>
            <a:ext cx="4800600" cy="146193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call_incr2(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351;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0062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Caller </a:t>
            </a:r>
            <a:r>
              <a:rPr lang="en-US" i="1" dirty="0"/>
              <a:t>and</a:t>
            </a:r>
            <a:r>
              <a:rPr lang="en-US" dirty="0"/>
              <a:t> Callee Saved?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We want </a:t>
            </a:r>
            <a:r>
              <a:rPr lang="en-US" i="1" dirty="0"/>
              <a:t>one</a:t>
            </a:r>
            <a:r>
              <a:rPr lang="en-US" dirty="0"/>
              <a:t> calling convention to simply separate implementation details between caller and </a:t>
            </a:r>
            <a:r>
              <a:rPr lang="en-US" dirty="0" err="1"/>
              <a:t>callee</a:t>
            </a:r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In general, neither caller-save nor </a:t>
            </a:r>
            <a:r>
              <a:rPr lang="en-US" dirty="0" err="1"/>
              <a:t>callee</a:t>
            </a:r>
            <a:r>
              <a:rPr lang="en-US" dirty="0"/>
              <a:t>-save is “best”:</a:t>
            </a:r>
          </a:p>
          <a:p>
            <a:pPr lvl="1"/>
            <a:r>
              <a:rPr lang="en-US" dirty="0"/>
              <a:t>If caller isn’t using a register, caller-save is better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callee</a:t>
            </a:r>
            <a:r>
              <a:rPr lang="en-US" dirty="0"/>
              <a:t> doesn’t need a register, </a:t>
            </a:r>
            <a:r>
              <a:rPr lang="en-US" dirty="0" err="1"/>
              <a:t>callee</a:t>
            </a:r>
            <a:r>
              <a:rPr lang="en-US" dirty="0"/>
              <a:t>-save is better</a:t>
            </a:r>
          </a:p>
          <a:p>
            <a:pPr lvl="1"/>
            <a:r>
              <a:rPr lang="en-US" dirty="0"/>
              <a:t>If “do need to save”, </a:t>
            </a:r>
            <a:r>
              <a:rPr lang="en-US" dirty="0" err="1"/>
              <a:t>callee</a:t>
            </a:r>
            <a:r>
              <a:rPr lang="en-US" dirty="0"/>
              <a:t>-save generally makes smaller programs</a:t>
            </a:r>
          </a:p>
          <a:p>
            <a:pPr lvl="2"/>
            <a:r>
              <a:rPr lang="en-US" dirty="0"/>
              <a:t>Functions are called from multiple places</a:t>
            </a:r>
          </a:p>
          <a:p>
            <a:pPr lvl="2"/>
            <a:endParaRPr lang="en-US" dirty="0"/>
          </a:p>
          <a:p>
            <a:r>
              <a:rPr lang="en-US" dirty="0"/>
              <a:t>So… “some of each” and compiler tries to “pick registers” that minimize amount of saving/restoring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9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Register Conventions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075"/>
            <a:ext cx="8366125" cy="4972050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Caller</a:t>
            </a:r>
            <a:r>
              <a:rPr lang="en-US" dirty="0"/>
              <a:t>-saved register values need to be pushed onto the stack before making a procedure call </a:t>
            </a:r>
            <a:r>
              <a:rPr lang="en-US" i="1" dirty="0"/>
              <a:t>only if the Caller needs that value later</a:t>
            </a:r>
          </a:p>
          <a:p>
            <a:pPr lvl="1"/>
            <a:r>
              <a:rPr lang="en-US" b="1" dirty="0" err="1">
                <a:solidFill>
                  <a:srgbClr val="C00000"/>
                </a:solidFill>
              </a:rPr>
              <a:t>Callee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may change those register values</a:t>
            </a:r>
          </a:p>
          <a:p>
            <a:r>
              <a:rPr lang="en-US" b="1" dirty="0" err="1">
                <a:solidFill>
                  <a:srgbClr val="C00000"/>
                </a:solidFill>
              </a:rPr>
              <a:t>Callee</a:t>
            </a:r>
            <a:r>
              <a:rPr lang="en-US" dirty="0"/>
              <a:t>-saved register values need to be pushed onto the stack </a:t>
            </a:r>
            <a:r>
              <a:rPr lang="en-US" i="1" dirty="0"/>
              <a:t>only if the </a:t>
            </a:r>
            <a:r>
              <a:rPr lang="en-US" i="1" dirty="0" err="1"/>
              <a:t>Callee</a:t>
            </a:r>
            <a:r>
              <a:rPr lang="en-US" i="1" dirty="0"/>
              <a:t> intends to use those registers</a:t>
            </a:r>
          </a:p>
          <a:p>
            <a:pPr lvl="1"/>
            <a:r>
              <a:rPr lang="en-US" b="1" dirty="0">
                <a:solidFill>
                  <a:schemeClr val="accent2"/>
                </a:solidFill>
              </a:rPr>
              <a:t>Caller</a:t>
            </a:r>
            <a:r>
              <a:rPr lang="en-US" dirty="0"/>
              <a:t> expects unchanged values in those registers</a:t>
            </a:r>
          </a:p>
          <a:p>
            <a:endParaRPr lang="en-US" dirty="0"/>
          </a:p>
          <a:p>
            <a:r>
              <a:rPr lang="en-US" dirty="0"/>
              <a:t>Don’t forget to restore/pop the values later!</a:t>
            </a:r>
          </a:p>
          <a:p>
            <a:endParaRPr lang="en-US" sz="3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41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Procedures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Stack Structure</a:t>
            </a:r>
          </a:p>
          <a:p>
            <a:r>
              <a:rPr lang="en-US" dirty="0"/>
              <a:t>Calling Conventions</a:t>
            </a:r>
          </a:p>
          <a:p>
            <a:pPr lvl="1"/>
            <a:r>
              <a:rPr lang="en-US" dirty="0"/>
              <a:t>Passing control</a:t>
            </a:r>
          </a:p>
          <a:p>
            <a:pPr lvl="1"/>
            <a:r>
              <a:rPr lang="en-US" dirty="0"/>
              <a:t>Passing data</a:t>
            </a:r>
          </a:p>
          <a:p>
            <a:pPr lvl="1"/>
            <a:r>
              <a:rPr lang="en-US" dirty="0"/>
              <a:t>Managing local data</a:t>
            </a:r>
          </a:p>
          <a:p>
            <a:r>
              <a:rPr lang="en-US" dirty="0"/>
              <a:t>Register Saving Conventions</a:t>
            </a:r>
          </a:p>
          <a:p>
            <a:r>
              <a:rPr lang="en-US" b="1" dirty="0">
                <a:solidFill>
                  <a:srgbClr val="4B2A85"/>
                </a:solidFill>
              </a:rPr>
              <a:t>Illustration of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47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457200" y="1371600"/>
            <a:ext cx="4754880" cy="201593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/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/* Recursive </a:t>
            </a:r>
            <a:r>
              <a:rPr lang="en-US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popcount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unsigned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x) {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dirty="0"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dirty="0"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&amp;</a:t>
            </a:r>
            <a:r>
              <a:rPr lang="en-US" sz="1800" dirty="0"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</a:t>
            </a:r>
            <a:r>
              <a:rPr lang="en-US" sz="1800" dirty="0"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+</a:t>
            </a:r>
            <a:r>
              <a:rPr lang="en-US" sz="1800" dirty="0">
                <a:sym typeface="Courier New Bold" charset="0"/>
              </a:rPr>
              <a:t> </a:t>
            </a: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dirty="0"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&gt;&gt;</a:t>
            </a:r>
            <a:r>
              <a:rPr lang="en-US" sz="1800" dirty="0"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7838" name="Rectangle 14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5760720" y="2834640"/>
            <a:ext cx="2926080" cy="395492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$0,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jne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.L8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rep ret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.L8: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endParaRPr lang="en-US" sz="1800" b="0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andl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$1,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ebx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4023360"/>
            <a:ext cx="4173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Compiler Explorer:</a:t>
            </a:r>
          </a:p>
          <a:p>
            <a:r>
              <a:rPr lang="en-US" b="0" dirty="0">
                <a:latin typeface="Calibri" pitchFamily="34" charset="0"/>
                <a:hlinkClick r:id="rId6"/>
              </a:rPr>
              <a:t>https://godbolt.org/z/xFCrsw</a:t>
            </a:r>
            <a:r>
              <a:rPr lang="en-US" sz="2400" b="0" dirty="0">
                <a:latin typeface="Calibri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" pitchFamily="34" charset="0"/>
              </a:rPr>
              <a:t>Compiled with 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-O1</a:t>
            </a:r>
            <a:r>
              <a:rPr lang="en-US" sz="2000" b="0" dirty="0">
                <a:latin typeface="Calibri" pitchFamily="34" charset="0"/>
              </a:rPr>
              <a:t> for brevity instead of 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20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Og</a:t>
            </a:r>
            <a:endParaRPr lang="en-US" sz="2000" b="0" dirty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" pitchFamily="34" charset="0"/>
              </a:rPr>
              <a:t>Try 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-O2</a:t>
            </a:r>
            <a:r>
              <a:rPr lang="en-US" sz="2000" b="0" dirty="0">
                <a:latin typeface="Calibri" pitchFamily="34" charset="0"/>
              </a:rPr>
              <a:t> instead!</a:t>
            </a:r>
          </a:p>
        </p:txBody>
      </p:sp>
    </p:spTree>
    <p:extLst>
      <p:ext uri="{BB962C8B-B14F-4D97-AF65-F5344CB8AC3E}">
        <p14:creationId xmlns:p14="http://schemas.microsoft.com/office/powerpoint/2010/main" val="208698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6" name="Rectangle 1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Function:  Base Case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0" name="Rectangle 11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1371600"/>
            <a:ext cx="4754880" cy="201593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/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/* Recursive </a:t>
            </a:r>
            <a:r>
              <a:rPr lang="en-US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popcount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unsigned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x) {</a:t>
            </a:r>
          </a:p>
          <a:p>
            <a:pPr algn="l"/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else</a:t>
            </a:r>
          </a:p>
          <a:p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&amp;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+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&gt;&gt;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004225221"/>
              </p:ext>
            </p:extLst>
          </p:nvPr>
        </p:nvGraphicFramePr>
        <p:xfrm>
          <a:off x="5394960" y="1371600"/>
          <a:ext cx="3575876" cy="1143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0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Argument</a:t>
                      </a: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  <a:endParaRPr lang="en-US" b="1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14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5760720" y="2834640"/>
            <a:ext cx="2926080" cy="395492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$0,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eax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jne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.L8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rep ret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.L8: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endParaRPr lang="en-US" sz="1800" b="0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andl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$1,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ebx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2194560" y="4114800"/>
            <a:ext cx="2971800" cy="914400"/>
          </a:xfrm>
          <a:prstGeom prst="wedgeRoundRectCallout">
            <a:avLst>
              <a:gd name="adj1" fmla="val 74446"/>
              <a:gd name="adj2" fmla="val -46292"/>
              <a:gd name="adj3" fmla="val 16667"/>
            </a:avLst>
          </a:prstGeom>
          <a:solidFill>
            <a:schemeClr val="bg1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Trick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because some AMD hardware doesn’t like jumping to 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3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6" name="Rectangle 1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Function:  </a:t>
            </a:r>
            <a:r>
              <a:rPr lang="en-US" dirty="0" err="1">
                <a:solidFill>
                  <a:srgbClr val="C00000"/>
                </a:solidFill>
              </a:rPr>
              <a:t>Callee</a:t>
            </a:r>
            <a:r>
              <a:rPr lang="en-US" dirty="0"/>
              <a:t> Register Save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7" name="Rectangle 11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1371600"/>
            <a:ext cx="4754880" cy="201593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/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/* Recursive </a:t>
            </a:r>
            <a:r>
              <a:rPr lang="en-US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popcount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unsigned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 {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else</a:t>
            </a:r>
          </a:p>
          <a:p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&amp;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+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&gt;&gt;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1);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502576992"/>
              </p:ext>
            </p:extLst>
          </p:nvPr>
        </p:nvGraphicFramePr>
        <p:xfrm>
          <a:off x="5394960" y="1371600"/>
          <a:ext cx="3575876" cy="762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0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Argument</a:t>
                      </a: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382325"/>
              </p:ext>
            </p:extLst>
          </p:nvPr>
        </p:nvGraphicFramePr>
        <p:xfrm>
          <a:off x="1005840" y="4023360"/>
          <a:ext cx="1828800" cy="245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 Bold" charset="0"/>
                          <a:cs typeface="Calibri" panose="020F0502020204030204" pitchFamily="34" charset="0"/>
                          <a:sym typeface="Calibri Bold" charset="0"/>
                        </a:rPr>
                        <a:t>. . .</a:t>
                      </a:r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rtn</a:t>
                      </a:r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&lt;main+?&gt;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saved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aseline="0" dirty="0" err="1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rbx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0" y="5504688"/>
                <a:ext cx="1005840" cy="369332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r"/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rsp</a:t>
                </a:r>
                <a14:m>
                  <m:oMath xmlns:m="http://schemas.openxmlformats.org/officeDocument/2006/math">
                    <m:r>
                      <a:rPr lang="en-US" sz="1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504688"/>
                <a:ext cx="1005840" cy="369332"/>
              </a:xfrm>
              <a:prstGeom prst="rect">
                <a:avLst/>
              </a:prstGeom>
              <a:blipFill>
                <a:blip r:embed="rId8"/>
                <a:stretch>
                  <a:fillRect l="-1818" t="-655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926080" y="3657600"/>
            <a:ext cx="21945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Calibri" pitchFamily="34" charset="0"/>
              </a:rPr>
              <a:t>Need original value of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800" b="0" dirty="0">
                <a:latin typeface="Calibri" pitchFamily="34" charset="0"/>
              </a:rPr>
              <a:t> </a:t>
            </a:r>
            <a:r>
              <a:rPr lang="en-US" sz="1800" b="0" i="1" dirty="0">
                <a:latin typeface="Calibri" pitchFamily="34" charset="0"/>
              </a:rPr>
              <a:t>after</a:t>
            </a:r>
            <a:r>
              <a:rPr lang="en-US" sz="1800" b="0" dirty="0">
                <a:latin typeface="Calibri" pitchFamily="34" charset="0"/>
              </a:rPr>
              <a:t> recursive call to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pcount_r</a:t>
            </a:r>
            <a:r>
              <a:rPr lang="en-US" sz="1800" b="0" dirty="0">
                <a:latin typeface="Calibri" pitchFamily="34" charset="0"/>
              </a:rPr>
              <a:t>.</a:t>
            </a:r>
          </a:p>
          <a:p>
            <a:endParaRPr lang="en-US" sz="1800" b="0" dirty="0">
              <a:latin typeface="Calibri" pitchFamily="34" charset="0"/>
            </a:endParaRPr>
          </a:p>
          <a:p>
            <a:r>
              <a:rPr lang="en-US" sz="1800" b="0" dirty="0">
                <a:latin typeface="Calibri" pitchFamily="34" charset="0"/>
              </a:rPr>
              <a:t>“Save” by putting in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1800" b="0" dirty="0">
                <a:latin typeface="Calibri" pitchFamily="34" charset="0"/>
              </a:rPr>
              <a:t> (</a:t>
            </a:r>
            <a:r>
              <a:rPr lang="en-US" sz="1800" dirty="0" err="1">
                <a:solidFill>
                  <a:srgbClr val="C00000"/>
                </a:solidFill>
                <a:latin typeface="Calibri" pitchFamily="34" charset="0"/>
              </a:rPr>
              <a:t>callee</a:t>
            </a:r>
            <a:r>
              <a:rPr lang="en-US" sz="1800" b="0" dirty="0">
                <a:latin typeface="Calibri" pitchFamily="34" charset="0"/>
              </a:rPr>
              <a:t> saved), but need to save old value of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1800" b="0" dirty="0">
                <a:latin typeface="Calibri" pitchFamily="34" charset="0"/>
              </a:rPr>
              <a:t> before you change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3566160"/>
            <a:ext cx="1828800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400" b="1" dirty="0">
                <a:latin typeface="Calibri" pitchFamily="34" charset="0"/>
              </a:rPr>
              <a:t>The Stack</a:t>
            </a:r>
          </a:p>
        </p:txBody>
      </p:sp>
      <p:sp>
        <p:nvSpPr>
          <p:cNvPr id="13" name="Rectangle 14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5760720" y="2834640"/>
            <a:ext cx="2926080" cy="395492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$0,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jne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.L8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rep ret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.L8: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endParaRPr lang="en-US" sz="1800" b="0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andl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$1,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ebx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53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6" name="Rectangle 1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Function:  Call Setup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7" name="Rectangle 11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1371600"/>
            <a:ext cx="4754880" cy="201593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/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/* Recursive </a:t>
            </a:r>
            <a:r>
              <a:rPr lang="en-US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popcount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unsigned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x) {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else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&amp;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+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</a:t>
            </a:r>
            <a:r>
              <a:rPr lang="en-US" sz="1800" b="0" dirty="0">
                <a:solidFill>
                  <a:srgbClr val="FF0000"/>
                </a:solidFill>
                <a:sym typeface="Courier New Bold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&gt;&gt;</a:t>
            </a:r>
            <a:r>
              <a:rPr lang="en-US" sz="1800" b="0" dirty="0">
                <a:solidFill>
                  <a:srgbClr val="FF0000"/>
                </a:solidFill>
                <a:sym typeface="Courier New Bold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);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923747912"/>
              </p:ext>
            </p:extLst>
          </p:nvPr>
        </p:nvGraphicFramePr>
        <p:xfrm>
          <a:off x="5394960" y="1371600"/>
          <a:ext cx="3575876" cy="1143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0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(new)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Argument</a:t>
                      </a: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rbx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(old)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Callee</a:t>
                      </a:r>
                      <a:r>
                        <a:rPr lang="en-US" b="0" i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saved</a:t>
                      </a: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491794"/>
              </p:ext>
            </p:extLst>
          </p:nvPr>
        </p:nvGraphicFramePr>
        <p:xfrm>
          <a:off x="1005840" y="4023360"/>
          <a:ext cx="1828800" cy="245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 Bold" charset="0"/>
                          <a:cs typeface="Calibri" panose="020F0502020204030204" pitchFamily="34" charset="0"/>
                          <a:sym typeface="Calibri Bold" charset="0"/>
                        </a:rPr>
                        <a:t>. . .</a:t>
                      </a:r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rtn</a:t>
                      </a:r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&lt;main+?&gt;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saved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rbx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0" y="5504688"/>
                <a:ext cx="1005840" cy="384048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r"/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rsp</a:t>
                </a:r>
                <a14:m>
                  <m:oMath xmlns:m="http://schemas.openxmlformats.org/officeDocument/2006/math">
                    <m:r>
                      <a:rPr lang="en-US" sz="1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504688"/>
                <a:ext cx="1005840" cy="384048"/>
              </a:xfrm>
              <a:prstGeom prst="rect">
                <a:avLst/>
              </a:prstGeom>
              <a:blipFill>
                <a:blip r:embed="rId8"/>
                <a:stretch>
                  <a:fillRect l="-1818" t="-4762" b="-23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1005840" y="3566160"/>
            <a:ext cx="1828800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400" b="1" dirty="0">
                <a:latin typeface="Calibri" pitchFamily="34" charset="0"/>
              </a:rPr>
              <a:t>The Stack</a:t>
            </a:r>
          </a:p>
        </p:txBody>
      </p:sp>
      <p:sp>
        <p:nvSpPr>
          <p:cNvPr id="13" name="Rectangle 14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5760720" y="2834640"/>
            <a:ext cx="2926080" cy="395492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$0,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jne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.L8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rep ret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.L8: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endParaRPr lang="en-US" sz="1800" b="0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andl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$1,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ebx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65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 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349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2103120" y="1828800"/>
            <a:ext cx="493776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increment(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*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p,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val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 = *p;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y = x +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val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*p = y;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63494" name="Rectangle 6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5303520"/>
            <a:ext cx="4416552" cy="1308050"/>
          </a:xfrm>
          <a:prstGeom prst="rect">
            <a:avLst/>
          </a:prstGeom>
          <a:solidFill>
            <a:srgbClr val="F6F5BD"/>
          </a:solidFill>
          <a:ln w="25400" cap="flat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increment: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6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600" b="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</a:t>
            </a:r>
            <a:r>
              <a:rPr lang="en-US" sz="1600" b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600" b="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600" b="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5"/>
            </p:custDataLst>
            <p:extLst/>
          </p:nvPr>
        </p:nvGraphicFramePr>
        <p:xfrm>
          <a:off x="5669280" y="521208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1" i="0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arg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1" dirty="0" err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1" i="0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arg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val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), 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endParaRPr lang="en-US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1" dirty="0" err="1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1" i="0" dirty="0">
                        <a:solidFill>
                          <a:schemeClr val="accent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return value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58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5760720" y="2834640"/>
            <a:ext cx="2926080" cy="395492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$0,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jne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.L8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rep ret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.L8: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andl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$1,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ebx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Function:  Call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133693508"/>
              </p:ext>
            </p:extLst>
          </p:nvPr>
        </p:nvGraphicFramePr>
        <p:xfrm>
          <a:off x="5394960" y="1371600"/>
          <a:ext cx="3575876" cy="13655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0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Recursive call return value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</a:t>
                      </a:r>
                      <a:r>
                        <a:rPr lang="en-US" b="0" i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value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rbx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(old)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Callee</a:t>
                      </a:r>
                      <a:r>
                        <a:rPr lang="en-US" b="0" i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saved</a:t>
                      </a: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Rectangle 11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457200" y="1371600"/>
            <a:ext cx="4754880" cy="201593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/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/* Recursive </a:t>
            </a:r>
            <a:r>
              <a:rPr lang="en-US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popcount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unsigned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x) {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else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&amp;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+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&gt;&gt;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009328"/>
              </p:ext>
            </p:extLst>
          </p:nvPr>
        </p:nvGraphicFramePr>
        <p:xfrm>
          <a:off x="1005840" y="4023360"/>
          <a:ext cx="1828800" cy="245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 Bold" charset="0"/>
                          <a:cs typeface="Calibri" panose="020F0502020204030204" pitchFamily="34" charset="0"/>
                          <a:sym typeface="Calibri Bold" charset="0"/>
                        </a:rPr>
                        <a:t>. . .</a:t>
                      </a:r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rtn</a:t>
                      </a:r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&lt;main+?&gt;</a:t>
                      </a:r>
                    </a:p>
                  </a:txBody>
                  <a:tcPr marL="0" marR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saved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rbx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rtn</a:t>
                      </a:r>
                      <a:r>
                        <a:rPr lang="en-US" b="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&lt;pcount_r+22&gt;</a:t>
                      </a:r>
                    </a:p>
                  </a:txBody>
                  <a:tcPr marL="0" marR="0" anchor="ctr">
                    <a:lnL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. . .</a:t>
                      </a:r>
                    </a:p>
                  </a:txBody>
                  <a:tcPr marL="0" marR="0" anchor="ctr">
                    <a:lnL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0" y="5888736"/>
                <a:ext cx="1005840" cy="384048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r"/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rsp</a:t>
                </a:r>
                <a14:m>
                  <m:oMath xmlns:m="http://schemas.openxmlformats.org/officeDocument/2006/math">
                    <m:r>
                      <a:rPr lang="en-US" sz="1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888736"/>
                <a:ext cx="1005840" cy="384048"/>
              </a:xfrm>
              <a:prstGeom prst="rect">
                <a:avLst/>
              </a:prstGeom>
              <a:blipFill>
                <a:blip r:embed="rId8"/>
                <a:stretch>
                  <a:fillRect l="-1818" t="-4762" b="-23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005840" y="3566160"/>
            <a:ext cx="1828800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400" b="1" dirty="0">
                <a:latin typeface="Calibri" pitchFamily="34" charset="0"/>
              </a:rPr>
              <a:t>The Stack</a:t>
            </a:r>
          </a:p>
        </p:txBody>
      </p:sp>
    </p:spTree>
    <p:extLst>
      <p:ext uri="{BB962C8B-B14F-4D97-AF65-F5344CB8AC3E}">
        <p14:creationId xmlns:p14="http://schemas.microsoft.com/office/powerpoint/2010/main" val="374569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6" name="Rectangle 1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Function:  Result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3" name="Rectangle 11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1371600"/>
            <a:ext cx="4754880" cy="201593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/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/* Recursive </a:t>
            </a:r>
            <a:r>
              <a:rPr lang="en-US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popcount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unsigned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x) {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else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b="0" dirty="0">
                <a:solidFill>
                  <a:srgbClr val="FF0000"/>
                </a:solidFill>
                <a:sym typeface="Courier New Bold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&amp;</a:t>
            </a:r>
            <a:r>
              <a:rPr lang="en-US" sz="1800" b="0" dirty="0">
                <a:solidFill>
                  <a:srgbClr val="FF0000"/>
                </a:solidFill>
                <a:sym typeface="Courier New Bold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</a:t>
            </a:r>
            <a:r>
              <a:rPr lang="en-US" sz="1800" b="0" dirty="0">
                <a:solidFill>
                  <a:srgbClr val="FF0000"/>
                </a:solidFill>
                <a:sym typeface="Courier New Bold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+</a:t>
            </a:r>
            <a:r>
              <a:rPr lang="en-US" sz="1800" b="0" dirty="0">
                <a:solidFill>
                  <a:srgbClr val="FF0000"/>
                </a:solidFill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&gt;&gt;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1);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532474961"/>
              </p:ext>
            </p:extLst>
          </p:nvPr>
        </p:nvGraphicFramePr>
        <p:xfrm>
          <a:off x="5394960" y="1371600"/>
          <a:ext cx="3575876" cy="1143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0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</a:t>
                      </a:r>
                      <a:r>
                        <a:rPr lang="en-US" b="0" i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value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rbx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x&amp;1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Callee</a:t>
                      </a:r>
                      <a:r>
                        <a:rPr lang="en-US" b="0" i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saved</a:t>
                      </a: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556150"/>
              </p:ext>
            </p:extLst>
          </p:nvPr>
        </p:nvGraphicFramePr>
        <p:xfrm>
          <a:off x="1005840" y="4023360"/>
          <a:ext cx="1828800" cy="245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 Bold" charset="0"/>
                          <a:cs typeface="Calibri" panose="020F0502020204030204" pitchFamily="34" charset="0"/>
                          <a:sym typeface="Calibri Bold" charset="0"/>
                        </a:rPr>
                        <a:t>. . .</a:t>
                      </a:r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rtn</a:t>
                      </a:r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&lt;main+?&gt;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saved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rbx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0" y="5504688"/>
                <a:ext cx="1005840" cy="384048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r"/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rsp</a:t>
                </a:r>
                <a14:m>
                  <m:oMath xmlns:m="http://schemas.openxmlformats.org/officeDocument/2006/math">
                    <m:r>
                      <a:rPr lang="en-US" sz="1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504688"/>
                <a:ext cx="1005840" cy="384048"/>
              </a:xfrm>
              <a:prstGeom prst="rect">
                <a:avLst/>
              </a:prstGeom>
              <a:blipFill>
                <a:blip r:embed="rId7"/>
                <a:stretch>
                  <a:fillRect l="-1818" t="-4762" b="-23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1005840" y="3566160"/>
            <a:ext cx="1828800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400" b="1" dirty="0">
                <a:latin typeface="Calibri" pitchFamily="34" charset="0"/>
              </a:rPr>
              <a:t>The Stack</a:t>
            </a:r>
          </a:p>
        </p:txBody>
      </p:sp>
      <p:sp>
        <p:nvSpPr>
          <p:cNvPr id="11" name="Rectangle 14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5760720" y="2834640"/>
            <a:ext cx="2926080" cy="395492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$0,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jne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.L8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rep ret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.L8: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endParaRPr lang="en-US" sz="1800" b="0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andl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$1,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ebx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47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6" name="Rectangle 1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Function:  Completion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12" name="Rectangle 11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1371600"/>
            <a:ext cx="4754880" cy="201593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/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/* Recursive </a:t>
            </a:r>
            <a:r>
              <a:rPr lang="en-US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popcount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unsigned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x) {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else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&amp;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+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&gt;&gt;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1);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691841646"/>
              </p:ext>
            </p:extLst>
          </p:nvPr>
        </p:nvGraphicFramePr>
        <p:xfrm>
          <a:off x="5394960" y="1371600"/>
          <a:ext cx="3575876" cy="13655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0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</a:t>
                      </a:r>
                      <a:r>
                        <a:rPr lang="en-US" b="0" i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value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rbx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Previous </a:t>
                      </a:r>
                      <a:r>
                        <a:rPr lang="en-US" b="0" i="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rbx</a:t>
                      </a:r>
                      <a:r>
                        <a:rPr lang="en-US" b="0" i="0" baseline="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="0" i="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value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Callee</a:t>
                      </a:r>
                      <a:r>
                        <a:rPr lang="en-US" b="0" i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restored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52228"/>
              </p:ext>
            </p:extLst>
          </p:nvPr>
        </p:nvGraphicFramePr>
        <p:xfrm>
          <a:off x="1005840" y="4023360"/>
          <a:ext cx="1828800" cy="245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 Bold" charset="0"/>
                          <a:cs typeface="Calibri" panose="020F0502020204030204" pitchFamily="34" charset="0"/>
                          <a:sym typeface="Calibri Bold" charset="0"/>
                        </a:rPr>
                        <a:t>. . .</a:t>
                      </a:r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rtn</a:t>
                      </a:r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&lt;main+?&gt;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saved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aseline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rbx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0" y="4736592"/>
                <a:ext cx="1005840" cy="384048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r"/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rsp</a:t>
                </a:r>
                <a14:m>
                  <m:oMath xmlns:m="http://schemas.openxmlformats.org/officeDocument/2006/math">
                    <m:r>
                      <a:rPr lang="en-US" sz="1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736592"/>
                <a:ext cx="1005840" cy="384048"/>
              </a:xfrm>
              <a:prstGeom prst="rect">
                <a:avLst/>
              </a:prstGeom>
              <a:blipFill>
                <a:blip r:embed="rId7"/>
                <a:stretch>
                  <a:fillRect l="-1818" t="-4762" b="-23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005840" y="3566160"/>
            <a:ext cx="1828800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400" b="1" dirty="0">
                <a:latin typeface="Calibri" pitchFamily="34" charset="0"/>
              </a:rPr>
              <a:t>The Stack</a:t>
            </a:r>
          </a:p>
        </p:txBody>
      </p:sp>
      <p:sp>
        <p:nvSpPr>
          <p:cNvPr id="10" name="Rectangle 14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5760720" y="2834640"/>
            <a:ext cx="2926080" cy="395492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$0,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jne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.L8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rep ret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.L8: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endParaRPr lang="en-US" sz="1800" b="0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andl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$1,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ebx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  <a:endParaRPr lang="en-US" sz="18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67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Observations About Recursion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/>
              <a:t>Works without any special consideration</a:t>
            </a:r>
          </a:p>
          <a:p>
            <a:pPr lvl="1"/>
            <a:r>
              <a:rPr lang="en-US" dirty="0"/>
              <a:t>Stack frames mean that each function call has private storage</a:t>
            </a:r>
          </a:p>
          <a:p>
            <a:pPr lvl="2"/>
            <a:r>
              <a:rPr lang="en-US" dirty="0"/>
              <a:t>Saved registers &amp; local variables</a:t>
            </a:r>
          </a:p>
          <a:p>
            <a:pPr lvl="2"/>
            <a:r>
              <a:rPr lang="en-US" dirty="0"/>
              <a:t>Saved return address</a:t>
            </a:r>
          </a:p>
          <a:p>
            <a:pPr lvl="1"/>
            <a:r>
              <a:rPr lang="en-US" dirty="0"/>
              <a:t>Register saving conventions prevent one function call from corrupting another’s data</a:t>
            </a:r>
          </a:p>
          <a:p>
            <a:pPr lvl="2"/>
            <a:r>
              <a:rPr lang="en-US" dirty="0"/>
              <a:t>Unless the code explicitly does so (</a:t>
            </a:r>
            <a:r>
              <a:rPr lang="en-US" i="1" dirty="0"/>
              <a:t>e.g.</a:t>
            </a:r>
            <a:r>
              <a:rPr lang="en-US" dirty="0"/>
              <a:t> buffer overflow)</a:t>
            </a:r>
          </a:p>
          <a:p>
            <a:pPr lvl="1"/>
            <a:r>
              <a:rPr lang="en-US" dirty="0"/>
              <a:t>Stack discipline follows call / return pattern</a:t>
            </a:r>
          </a:p>
          <a:p>
            <a:pPr lvl="2"/>
            <a:r>
              <a:rPr lang="en-US" dirty="0"/>
              <a:t>If P calls Q, then Q returns before P</a:t>
            </a:r>
          </a:p>
          <a:p>
            <a:pPr lvl="2"/>
            <a:r>
              <a:rPr lang="en-US" dirty="0"/>
              <a:t>Last-In, First-Out (LIFO)</a:t>
            </a:r>
          </a:p>
          <a:p>
            <a:r>
              <a:rPr lang="en-US" dirty="0"/>
              <a:t>Also works for mutual recursion (P calls Q; Q calls 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8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x86-64 Stack 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/>
              <a:t>Many x86-64 procedures have a minimal stack frame</a:t>
            </a:r>
          </a:p>
          <a:p>
            <a:pPr lvl="1"/>
            <a:r>
              <a:rPr lang="en-US" dirty="0"/>
              <a:t>Only return address is pushed onto the stack when procedure is called</a:t>
            </a:r>
          </a:p>
          <a:p>
            <a:pPr lvl="1"/>
            <a:endParaRPr lang="en-US" dirty="0"/>
          </a:p>
          <a:p>
            <a:r>
              <a:rPr lang="en-US" dirty="0"/>
              <a:t>A procedure </a:t>
            </a:r>
            <a:r>
              <a:rPr lang="en-US" i="1" dirty="0"/>
              <a:t>needs </a:t>
            </a:r>
            <a:r>
              <a:rPr lang="en-US" dirty="0"/>
              <a:t>to grow its stack frame when it:</a:t>
            </a:r>
          </a:p>
          <a:p>
            <a:pPr lvl="1"/>
            <a:r>
              <a:rPr lang="en-US" dirty="0"/>
              <a:t>Has too many local variables to hold in </a:t>
            </a:r>
            <a:r>
              <a:rPr lang="en-US" b="1" dirty="0">
                <a:solidFill>
                  <a:schemeClr val="accent2"/>
                </a:solidFill>
              </a:rPr>
              <a:t>caller</a:t>
            </a:r>
            <a:r>
              <a:rPr lang="en-US" dirty="0"/>
              <a:t>-saved registers</a:t>
            </a:r>
          </a:p>
          <a:p>
            <a:pPr lvl="1"/>
            <a:r>
              <a:rPr lang="en-US" dirty="0"/>
              <a:t>Has local variables that are arrays or </a:t>
            </a:r>
            <a:r>
              <a:rPr lang="en-US" dirty="0" err="1"/>
              <a:t>structs</a:t>
            </a:r>
            <a:endParaRPr lang="en-US" dirty="0"/>
          </a:p>
          <a:p>
            <a:pPr lvl="1"/>
            <a:r>
              <a:rPr lang="en-US" dirty="0"/>
              <a:t>Uses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/>
              <a:t> to compute the address of a local variable</a:t>
            </a:r>
          </a:p>
          <a:p>
            <a:pPr lvl="1"/>
            <a:r>
              <a:rPr lang="en-US" dirty="0"/>
              <a:t>Calls another function that takes more than six arguments</a:t>
            </a:r>
          </a:p>
          <a:p>
            <a:pPr lvl="1"/>
            <a:r>
              <a:rPr lang="en-US" dirty="0"/>
              <a:t>Is using </a:t>
            </a:r>
            <a:r>
              <a:rPr lang="en-US" b="1" dirty="0">
                <a:solidFill>
                  <a:schemeClr val="accent2"/>
                </a:solidFill>
              </a:rPr>
              <a:t>caller</a:t>
            </a:r>
            <a:r>
              <a:rPr lang="en-US" dirty="0"/>
              <a:t>-saved registers and then calls a procedure</a:t>
            </a:r>
          </a:p>
          <a:p>
            <a:pPr lvl="1"/>
            <a:r>
              <a:rPr lang="en-US" dirty="0"/>
              <a:t>Modifies/uses </a:t>
            </a:r>
            <a:r>
              <a:rPr lang="en-US" b="1" dirty="0" err="1">
                <a:solidFill>
                  <a:srgbClr val="C00000"/>
                </a:solidFill>
              </a:rPr>
              <a:t>callee</a:t>
            </a:r>
            <a:r>
              <a:rPr lang="en-US" dirty="0"/>
              <a:t>-saved registers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83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5394960" cy="4974336"/>
          </a:xfrm>
        </p:spPr>
        <p:txBody>
          <a:bodyPr/>
          <a:lstStyle/>
          <a:p>
            <a:r>
              <a:rPr lang="en-US" sz="2400" dirty="0"/>
              <a:t>Important Points</a:t>
            </a:r>
          </a:p>
          <a:p>
            <a:pPr lvl="1"/>
            <a:r>
              <a:rPr lang="en-US" sz="2000" dirty="0"/>
              <a:t>Procedures are a </a:t>
            </a:r>
            <a:r>
              <a:rPr lang="en-US" sz="2000" dirty="0">
                <a:solidFill>
                  <a:srgbClr val="FF0000"/>
                </a:solidFill>
              </a:rPr>
              <a:t>combination of </a:t>
            </a:r>
            <a:r>
              <a:rPr lang="en-US" sz="2000" i="1" dirty="0">
                <a:solidFill>
                  <a:srgbClr val="FF0000"/>
                </a:solidFill>
              </a:rPr>
              <a:t>instructions </a:t>
            </a:r>
            <a:r>
              <a:rPr lang="en-US" sz="2000" dirty="0">
                <a:solidFill>
                  <a:srgbClr val="FF0000"/>
                </a:solidFill>
              </a:rPr>
              <a:t>and </a:t>
            </a:r>
            <a:r>
              <a:rPr lang="en-US" sz="2000" i="1" dirty="0">
                <a:solidFill>
                  <a:srgbClr val="FF0000"/>
                </a:solidFill>
              </a:rPr>
              <a:t>conventions</a:t>
            </a:r>
          </a:p>
          <a:p>
            <a:pPr lvl="2"/>
            <a:r>
              <a:rPr lang="en-US" sz="1800" dirty="0"/>
              <a:t>Conventions prevent functions from disrupting each other</a:t>
            </a:r>
          </a:p>
          <a:p>
            <a:pPr lvl="1"/>
            <a:r>
              <a:rPr lang="en-US" sz="2000" dirty="0"/>
              <a:t>Stack is the right data structure for procedure call/return</a:t>
            </a:r>
          </a:p>
          <a:p>
            <a:pPr lvl="2"/>
            <a:r>
              <a:rPr lang="en-US" sz="1800" dirty="0"/>
              <a:t>If P calls Q, then Q returns before P</a:t>
            </a:r>
          </a:p>
          <a:p>
            <a:pPr lvl="1"/>
            <a:r>
              <a:rPr lang="en-US" sz="2000" dirty="0"/>
              <a:t>Recursion handled by normal calling conventions</a:t>
            </a:r>
            <a:endParaRPr lang="en-US" sz="2200" dirty="0"/>
          </a:p>
          <a:p>
            <a:r>
              <a:rPr lang="en-US" sz="2400" dirty="0"/>
              <a:t>Heavy use of registers</a:t>
            </a:r>
          </a:p>
          <a:p>
            <a:pPr lvl="1"/>
            <a:r>
              <a:rPr lang="en-US" sz="2000" dirty="0"/>
              <a:t>Faster than using memory</a:t>
            </a:r>
          </a:p>
          <a:p>
            <a:pPr lvl="1"/>
            <a:r>
              <a:rPr lang="en-US" sz="2000" dirty="0"/>
              <a:t>Use limited by data size and conventions</a:t>
            </a:r>
          </a:p>
          <a:p>
            <a:r>
              <a:rPr lang="en-US" sz="2400" dirty="0"/>
              <a:t>Minimize use of the Stack</a:t>
            </a:r>
            <a:endParaRPr lang="en-US" sz="20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35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760720" y="1295400"/>
            <a:ext cx="2763520" cy="5219700"/>
            <a:chOff x="6126480" y="1295400"/>
            <a:chExt cx="2763520" cy="5219700"/>
          </a:xfrm>
        </p:grpSpPr>
        <p:sp>
          <p:nvSpPr>
            <p:cNvPr id="81924" name="Rectangle 4"/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7620000" y="3276600"/>
              <a:ext cx="1270000" cy="3048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Return </a:t>
              </a:r>
              <a:r>
                <a:rPr lang="en-US" sz="1800" b="0" dirty="0" err="1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Addr</a:t>
              </a:r>
              <a:endPara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endParaRPr>
            </a:p>
          </p:txBody>
        </p:sp>
        <p:sp>
          <p:nvSpPr>
            <p:cNvPr id="81925" name="Rectangle 5"/>
            <p:cNvSpPr>
              <a:spLocks/>
            </p:cNvSpPr>
            <p:nvPr>
              <p:custDataLst>
                <p:tags r:id="rId6"/>
              </p:custDataLst>
            </p:nvPr>
          </p:nvSpPr>
          <p:spPr bwMode="auto">
            <a:xfrm>
              <a:off x="7620000" y="3886200"/>
              <a:ext cx="1270000" cy="18161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Saved</a:t>
              </a:r>
              <a:endParaRPr lang="en-US" sz="1800" b="0">
                <a:solidFill>
                  <a:schemeClr val="tx1"/>
                </a:solidFill>
                <a:latin typeface="Calibri" panose="020F0502020204030204" pitchFamily="34" charset="0"/>
                <a:ea typeface="Lucida Grande" charset="0"/>
                <a:cs typeface="Calibri" panose="020F0502020204030204" pitchFamily="34" charset="0"/>
                <a:sym typeface="Arial Narrow Bold" charset="0"/>
              </a:endParaRPr>
            </a:p>
            <a:p>
              <a:pPr algn="ctr"/>
              <a:r>
                <a:rPr lang="en-US" sz="1800" b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Registers</a:t>
              </a:r>
              <a:endParaRPr lang="en-US" sz="1800" b="0">
                <a:solidFill>
                  <a:schemeClr val="tx1"/>
                </a:solidFill>
                <a:latin typeface="Calibri" panose="020F0502020204030204" pitchFamily="34" charset="0"/>
                <a:ea typeface="Lucida Grande" charset="0"/>
                <a:cs typeface="Calibri" panose="020F0502020204030204" pitchFamily="34" charset="0"/>
                <a:sym typeface="Arial Narrow Bold" charset="0"/>
              </a:endParaRPr>
            </a:p>
            <a:p>
              <a:pPr algn="ctr"/>
              <a:r>
                <a:rPr lang="en-US" sz="1800" b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+</a:t>
              </a:r>
              <a:endParaRPr lang="en-US" sz="1800" b="0">
                <a:solidFill>
                  <a:schemeClr val="tx1"/>
                </a:solidFill>
                <a:latin typeface="Calibri" panose="020F0502020204030204" pitchFamily="34" charset="0"/>
                <a:ea typeface="Lucida Grande" charset="0"/>
                <a:cs typeface="Calibri" panose="020F0502020204030204" pitchFamily="34" charset="0"/>
                <a:sym typeface="Arial Narrow Bold" charset="0"/>
              </a:endParaRPr>
            </a:p>
            <a:p>
              <a:pPr algn="ctr"/>
              <a:r>
                <a:rPr lang="en-US" sz="1800" b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Local</a:t>
              </a:r>
              <a:endParaRPr lang="en-US" sz="1800" b="0">
                <a:solidFill>
                  <a:schemeClr val="tx1"/>
                </a:solidFill>
                <a:latin typeface="Calibri" panose="020F0502020204030204" pitchFamily="34" charset="0"/>
                <a:ea typeface="Lucida Grande" charset="0"/>
                <a:cs typeface="Calibri" panose="020F0502020204030204" pitchFamily="34" charset="0"/>
                <a:sym typeface="Arial Narrow Bold" charset="0"/>
              </a:endParaRPr>
            </a:p>
            <a:p>
              <a:pPr algn="ctr"/>
              <a:r>
                <a:rPr lang="en-US" sz="1800" b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Variables</a:t>
              </a:r>
            </a:p>
          </p:txBody>
        </p:sp>
        <p:sp>
          <p:nvSpPr>
            <p:cNvPr id="81926" name="Rectangle 6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7620000" y="5699125"/>
              <a:ext cx="1270000" cy="7366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Argument</a:t>
              </a:r>
              <a:endPara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Lucida Grande" charset="0"/>
                <a:cs typeface="Calibri" panose="020F0502020204030204" pitchFamily="34" charset="0"/>
                <a:sym typeface="Arial Narrow Bold" charset="0"/>
              </a:endParaRPr>
            </a:p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Build</a:t>
              </a:r>
            </a:p>
          </p:txBody>
        </p:sp>
        <p:sp>
          <p:nvSpPr>
            <p:cNvPr id="81927" name="Rectangle 7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7620000" y="1295400"/>
              <a:ext cx="1270000" cy="13716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81928" name="Rectangle 8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7620000" y="3581400"/>
              <a:ext cx="1270000" cy="304800"/>
            </a:xfrm>
            <a:prstGeom prst="rect">
              <a:avLst/>
            </a:prstGeom>
            <a:solidFill>
              <a:srgbClr val="D9D9D9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0" dirty="0">
                  <a:solidFill>
                    <a:srgbClr val="7F7F7F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Old </a:t>
              </a:r>
              <a:r>
                <a:rPr lang="en-US" sz="1800" b="0" dirty="0">
                  <a:solidFill>
                    <a:srgbClr val="7F7F7F"/>
                  </a:solidFill>
                  <a:latin typeface="Courier New" panose="02070309020205020404" pitchFamily="49" charset="0"/>
                  <a:ea typeface="Calibri Bold" charset="0"/>
                  <a:cs typeface="Courier New" panose="02070309020205020404" pitchFamily="49" charset="0"/>
                  <a:sym typeface="Calibri Bold" charset="0"/>
                </a:rPr>
                <a:t>%</a:t>
              </a:r>
              <a:r>
                <a:rPr lang="en-US" sz="1800" b="0" dirty="0" err="1">
                  <a:solidFill>
                    <a:srgbClr val="7F7F7F"/>
                  </a:solidFill>
                  <a:latin typeface="Courier New" panose="02070309020205020404" pitchFamily="49" charset="0"/>
                  <a:ea typeface="Calibri Bold" charset="0"/>
                  <a:cs typeface="Courier New" panose="02070309020205020404" pitchFamily="49" charset="0"/>
                  <a:sym typeface="Calibri Bold" charset="0"/>
                </a:rPr>
                <a:t>rbp</a:t>
              </a:r>
              <a:endParaRPr lang="en-US" sz="1800" b="0" dirty="0">
                <a:solidFill>
                  <a:srgbClr val="7F7F7F"/>
                </a:solidFill>
                <a:latin typeface="Courier New" panose="02070309020205020404" pitchFamily="49" charset="0"/>
                <a:ea typeface="Calibri Bold" charset="0"/>
                <a:cs typeface="Courier New" panose="02070309020205020404" pitchFamily="49" charset="0"/>
                <a:sym typeface="Calibri Bold" charset="0"/>
              </a:endParaRPr>
            </a:p>
          </p:txBody>
        </p:sp>
        <p:sp>
          <p:nvSpPr>
            <p:cNvPr id="81929" name="Rectangle 9"/>
            <p:cNvSpPr>
              <a:spLocks/>
            </p:cNvSpPr>
            <p:nvPr>
              <p:custDataLst>
                <p:tags r:id="rId10"/>
              </p:custDataLst>
            </p:nvPr>
          </p:nvSpPr>
          <p:spPr bwMode="auto">
            <a:xfrm>
              <a:off x="7620000" y="2667000"/>
              <a:ext cx="1270000" cy="6096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Arguments</a:t>
              </a:r>
            </a:p>
            <a:p>
              <a:pPr algn="ct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7+</a:t>
              </a:r>
            </a:p>
          </p:txBody>
        </p:sp>
        <p:sp>
          <p:nvSpPr>
            <p:cNvPr id="81930" name="Rectangle 10"/>
            <p:cNvSpPr>
              <a:spLocks/>
            </p:cNvSpPr>
            <p:nvPr>
              <p:custDataLst>
                <p:tags r:id="rId11"/>
              </p:custDataLst>
            </p:nvPr>
          </p:nvSpPr>
          <p:spPr bwMode="auto">
            <a:xfrm>
              <a:off x="6544850" y="1981200"/>
              <a:ext cx="684212" cy="6350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Caller</a:t>
              </a:r>
              <a:endParaRPr lang="en-US" sz="1800" b="0" dirty="0">
                <a:solidFill>
                  <a:schemeClr val="tx1"/>
                </a:solidFill>
                <a:latin typeface="Calibri" panose="020F0502020204030204" pitchFamily="34" charset="0"/>
                <a:ea typeface="Lucida Grande" charset="0"/>
                <a:cs typeface="Calibri" panose="020F0502020204030204" pitchFamily="34" charset="0"/>
                <a:sym typeface="Arial Narrow Bold" charset="0"/>
              </a:endParaRPr>
            </a:p>
            <a:p>
              <a:pPr algn="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rPr>
                <a:t>Frame</a:t>
              </a:r>
            </a:p>
          </p:txBody>
        </p:sp>
        <p:sp>
          <p:nvSpPr>
            <p:cNvPr id="81932" name="Line 12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7269480" y="3732213"/>
              <a:ext cx="292608" cy="0"/>
            </a:xfrm>
            <a:prstGeom prst="line">
              <a:avLst/>
            </a:prstGeom>
            <a:noFill/>
            <a:ln w="25400" cap="flat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81933" name="Rectangle 13"/>
            <p:cNvSpPr>
              <a:spLocks/>
            </p:cNvSpPr>
            <p:nvPr>
              <p:custDataLst>
                <p:tags r:id="rId13"/>
              </p:custDataLst>
            </p:nvPr>
          </p:nvSpPr>
          <p:spPr bwMode="auto">
            <a:xfrm>
              <a:off x="6126480" y="3552825"/>
              <a:ext cx="1097280" cy="3302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%</a:t>
              </a: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rbp</a:t>
              </a:r>
              <a:endParaRPr lang="en-US" sz="1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endParaRPr>
            </a:p>
            <a:p>
              <a:pPr algn="r"/>
              <a:r>
                <a:rPr lang="en-US" sz="1800" b="0" dirty="0">
                  <a:solidFill>
                    <a:schemeClr val="tx1"/>
                  </a:solidFill>
                  <a:latin typeface="Calibri" panose="020F0502020204030204" pitchFamily="34" charset="0"/>
                  <a:cs typeface="Anonymous Pro Regular" charset="0"/>
                  <a:sym typeface="Courier New Bold" charset="0"/>
                </a:rPr>
                <a:t>(Optional)</a:t>
              </a:r>
            </a:p>
          </p:txBody>
        </p:sp>
        <p:sp>
          <p:nvSpPr>
            <p:cNvPr id="81934" name="Line 14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7269480" y="6365875"/>
              <a:ext cx="290513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81935" name="Rectangle 15"/>
            <p:cNvSpPr>
              <a:spLocks/>
            </p:cNvSpPr>
            <p:nvPr>
              <p:custDataLst>
                <p:tags r:id="rId15"/>
              </p:custDataLst>
            </p:nvPr>
          </p:nvSpPr>
          <p:spPr bwMode="auto">
            <a:xfrm>
              <a:off x="6126480" y="6184900"/>
              <a:ext cx="1097280" cy="3302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%</a:t>
              </a: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rsp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endParaRPr>
            </a:p>
          </p:txBody>
        </p:sp>
      </p:grpSp>
      <p:sp>
        <p:nvSpPr>
          <p:cNvPr id="19" name="AutoShape 12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6981825" y="1295400"/>
            <a:ext cx="228600" cy="201168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77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Procedure Call Example – Handout</a:t>
            </a:r>
            <a:endParaRPr lang="en-US" dirty="0"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182880" y="2834640"/>
            <a:ext cx="3374136" cy="2292935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$351,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63493" name="Rectangle 5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182880" y="1371600"/>
            <a:ext cx="4416552" cy="1308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351;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14" name="Text Box 1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211312" y="2743200"/>
            <a:ext cx="9204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</a:t>
            </a:r>
          </a:p>
        </p:txBody>
      </p:sp>
      <p:sp>
        <p:nvSpPr>
          <p:cNvPr id="12" name="Rectangle 12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6153912" y="1207008"/>
            <a:ext cx="21031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323783"/>
              </p:ext>
            </p:extLst>
          </p:nvPr>
        </p:nvGraphicFramePr>
        <p:xfrm>
          <a:off x="6153912" y="1586096"/>
          <a:ext cx="2102936" cy="199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• • 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&lt;main+8&gt;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9" name="Rectangle 6">
            <a:extLst>
              <a:ext uri="{FF2B5EF4-FFF2-40B4-BE49-F238E27FC236}">
                <a16:creationId xmlns:a16="http://schemas.microsoft.com/office/drawing/2014/main" id="{E1B0F504-49A8-4185-A060-D59BD8CD870D}"/>
              </a:ext>
            </a:extLst>
          </p:cNvPr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182880" y="5303520"/>
            <a:ext cx="3374136" cy="1308050"/>
          </a:xfrm>
          <a:prstGeom prst="rect">
            <a:avLst/>
          </a:prstGeom>
          <a:solidFill>
            <a:srgbClr val="F6F5BD"/>
          </a:solidFill>
          <a:ln w="25400" cap="flat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increment: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endParaRPr lang="en-US" sz="16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  <a:endParaRPr lang="en-US" sz="1600" b="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76DEA126-3720-4571-8F45-7638204710F0}"/>
              </a:ext>
            </a:extLst>
          </p:cNvPr>
          <p:cNvGraphicFramePr>
            <a:graphicFrameLocks noGrp="1"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988205782"/>
              </p:ext>
            </p:extLst>
          </p:nvPr>
        </p:nvGraphicFramePr>
        <p:xfrm>
          <a:off x="3749040" y="5212080"/>
          <a:ext cx="237744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Use/Value(s)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sz="1600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sz="1600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1" i="0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sz="1600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72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5760720" y="2834640"/>
            <a:ext cx="2926080" cy="395492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$0,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eax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testq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jne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.L8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rep ret</a:t>
            </a: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.L8: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pushq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shrq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andl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$1,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ebx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popq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%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– Handout 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custDataLst>
              <p:tags r:id="rId3"/>
            </p:custDataLst>
            <p:extLst/>
          </p:nvPr>
        </p:nvGraphicFramePr>
        <p:xfrm>
          <a:off x="5394960" y="1371600"/>
          <a:ext cx="3575876" cy="13655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0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</a:p>
                  </a:txBody>
                  <a:tcPr marL="45720" marR="45720" marT="27432" marB="27432"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Recursive call return value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</a:t>
                      </a:r>
                      <a:r>
                        <a:rPr lang="en-US" b="0" i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value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rbx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(old)</a:t>
                      </a:r>
                    </a:p>
                  </a:txBody>
                  <a:tcPr marL="45720" marR="45720" marT="27432" marB="274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Callee</a:t>
                      </a:r>
                      <a:r>
                        <a:rPr lang="en-US" b="0" i="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saved</a:t>
                      </a:r>
                    </a:p>
                  </a:txBody>
                  <a:tcPr marL="45720" marR="45720" marT="27432" marB="2743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Rectangle 11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1371600"/>
            <a:ext cx="4754880" cy="201593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/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/* Recursive </a:t>
            </a:r>
            <a:r>
              <a:rPr lang="en-US" sz="1800" b="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popcount</a:t>
            </a:r>
            <a:r>
              <a:rPr lang="en-US" sz="18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unsigned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x) {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else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&amp;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+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pcount_r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(x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&gt;&gt;</a:t>
            </a:r>
            <a:r>
              <a:rPr lang="en-US" sz="1800" b="0" dirty="0"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1);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518939"/>
              </p:ext>
            </p:extLst>
          </p:nvPr>
        </p:nvGraphicFramePr>
        <p:xfrm>
          <a:off x="1005840" y="4023360"/>
          <a:ext cx="1828800" cy="2450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 Bold" charset="0"/>
                          <a:cs typeface="Calibri" panose="020F0502020204030204" pitchFamily="34" charset="0"/>
                          <a:sym typeface="Calibri Bold" charset="0"/>
                        </a:rPr>
                        <a:t>. . .</a:t>
                      </a:r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rtn</a:t>
                      </a:r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&lt;main+?&gt;</a:t>
                      </a:r>
                    </a:p>
                  </a:txBody>
                  <a:tcPr marL="0" marR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anchor="ctr">
                    <a:lnL w="190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anchor="ctr">
                    <a:lnL w="190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0" y="5120640"/>
                <a:ext cx="1005840" cy="384048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r"/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rsp</a:t>
                </a:r>
                <a14:m>
                  <m:oMath xmlns:m="http://schemas.openxmlformats.org/officeDocument/2006/math">
                    <m:r>
                      <a:rPr lang="en-US" sz="1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120640"/>
                <a:ext cx="1005840" cy="384048"/>
              </a:xfrm>
              <a:prstGeom prst="rect">
                <a:avLst/>
              </a:prstGeom>
              <a:blipFill>
                <a:blip r:embed="rId7"/>
                <a:stretch>
                  <a:fillRect l="-1818" t="-4762" b="-23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005840" y="3566160"/>
            <a:ext cx="1828800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400" b="1" dirty="0">
                <a:latin typeface="Calibri" pitchFamily="34" charset="0"/>
              </a:rPr>
              <a:t>The Stack</a:t>
            </a:r>
          </a:p>
        </p:txBody>
      </p:sp>
    </p:spTree>
    <p:extLst>
      <p:ext uri="{BB962C8B-B14F-4D97-AF65-F5344CB8AC3E}">
        <p14:creationId xmlns:p14="http://schemas.microsoft.com/office/powerpoint/2010/main" val="326035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Procedure Call Example  (initial state)</a:t>
            </a:r>
            <a:endParaRPr lang="en-US" dirty="0">
              <a:sym typeface="Courier New Bold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190999" y="3931920"/>
            <a:ext cx="4572000" cy="2743200"/>
          </a:xfrm>
        </p:spPr>
        <p:txBody>
          <a:bodyPr/>
          <a:lstStyle/>
          <a:p>
            <a:r>
              <a:rPr lang="en-US" sz="2400" dirty="0"/>
              <a:t>Return address </a:t>
            </a:r>
            <a:r>
              <a:rPr lang="en-US" sz="2400" b="0" dirty="0"/>
              <a:t>on stack is the a</a:t>
            </a:r>
            <a:r>
              <a:rPr lang="en-US" sz="2400" dirty="0"/>
              <a:t>ddress of instruction immediately </a:t>
            </a:r>
            <a:r>
              <a:rPr lang="en-US" sz="2400" i="1" dirty="0"/>
              <a:t>following</a:t>
            </a:r>
            <a:r>
              <a:rPr lang="en-US" sz="2400" dirty="0"/>
              <a:t> the call to “</a:t>
            </a:r>
            <a:r>
              <a:rPr lang="en-US" sz="24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call_incr</a:t>
            </a:r>
            <a:r>
              <a:rPr lang="en-US" sz="2400" dirty="0"/>
              <a:t>”</a:t>
            </a:r>
          </a:p>
          <a:p>
            <a:pPr lvl="1"/>
            <a:r>
              <a:rPr lang="en-US" sz="2000" dirty="0"/>
              <a:t>Shown here as 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main</a:t>
            </a:r>
            <a:r>
              <a:rPr lang="en-US" sz="2000" dirty="0"/>
              <a:t>, but could be anything)</a:t>
            </a:r>
          </a:p>
          <a:p>
            <a:pPr lvl="1"/>
            <a:r>
              <a:rPr lang="en-US" sz="2000" dirty="0"/>
              <a:t>Pushed onto stack by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call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call_incr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349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2834640"/>
            <a:ext cx="3374136" cy="2292935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$351,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63493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1371600"/>
            <a:ext cx="4416552" cy="1308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351;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14" name="Text Box 1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847003" y="2743200"/>
            <a:ext cx="9204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</a:t>
            </a:r>
          </a:p>
        </p:txBody>
      </p:sp>
      <p:sp>
        <p:nvSpPr>
          <p:cNvPr id="12" name="Rectangle 12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5788152" y="1207008"/>
            <a:ext cx="21031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5791200" y="1586096"/>
          <a:ext cx="2102936" cy="199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• • 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&lt;main+8&gt;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AutoShape 56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274320" y="1567820"/>
            <a:ext cx="457200" cy="18288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7" name="AutoShape 56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274320" y="3017520"/>
            <a:ext cx="457200" cy="18288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 flipV="1">
            <a:off x="7180564" y="2956373"/>
            <a:ext cx="112197" cy="1071476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44755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US" dirty="0"/>
              <a:t>Procedure Call Example </a:t>
            </a:r>
            <a:r>
              <a:rPr lang="en-US" sz="2400" dirty="0"/>
              <a:t>(step 1)</a:t>
            </a:r>
            <a:endParaRPr lang="en-US" sz="2400" b="0" dirty="0">
              <a:latin typeface="Anonymous Pro" panose="02060609030202000504" pitchFamily="49" charset="0"/>
              <a:sym typeface="Courier New Bold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187952" y="3931920"/>
            <a:ext cx="4572000" cy="2503949"/>
          </a:xfrm>
        </p:spPr>
        <p:txBody>
          <a:bodyPr/>
          <a:lstStyle/>
          <a:p>
            <a:r>
              <a:rPr lang="en-US" sz="2400" dirty="0"/>
              <a:t>Setup space for local variables</a:t>
            </a:r>
          </a:p>
          <a:p>
            <a:pPr lvl="1"/>
            <a:r>
              <a:rPr lang="en-US" sz="2000" dirty="0"/>
              <a:t>Only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v1</a:t>
            </a:r>
            <a:r>
              <a:rPr lang="en-US" sz="2000" dirty="0"/>
              <a:t> needs space on the stack</a:t>
            </a:r>
          </a:p>
          <a:p>
            <a:r>
              <a:rPr lang="en-US" sz="2400" dirty="0"/>
              <a:t>Compiler allocated extra space </a:t>
            </a:r>
          </a:p>
          <a:p>
            <a:pPr lvl="1"/>
            <a:r>
              <a:rPr lang="en-US" sz="2000" dirty="0"/>
              <a:t>Often does this for a variety of reasons, including alignment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349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2834640"/>
            <a:ext cx="3374136" cy="2292935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$351, 8(%</a:t>
            </a:r>
            <a:r>
              <a:rPr lang="en-US" sz="16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5" name="Right Brace 4"/>
          <p:cNvSpPr/>
          <p:nvPr>
            <p:custDataLst>
              <p:tags r:id="rId4"/>
            </p:custDataLst>
          </p:nvPr>
        </p:nvSpPr>
        <p:spPr bwMode="auto">
          <a:xfrm>
            <a:off x="3931920" y="3064877"/>
            <a:ext cx="152400" cy="609600"/>
          </a:xfrm>
          <a:prstGeom prst="rightBrac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>
            <p:custDataLst>
              <p:tags r:id="rId5"/>
            </p:custDataLst>
          </p:nvPr>
        </p:nvSpPr>
        <p:spPr>
          <a:xfrm>
            <a:off x="4091181" y="3046511"/>
            <a:ext cx="17387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Allocate space </a:t>
            </a:r>
            <a:br>
              <a:rPr lang="en-US" sz="2000" dirty="0">
                <a:solidFill>
                  <a:srgbClr val="FF0000"/>
                </a:solidFill>
                <a:latin typeface="Calibri" pitchFamily="34" charset="0"/>
              </a:rPr>
            </a:b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for local </a:t>
            </a:r>
            <a:r>
              <a:rPr lang="en-US" sz="2000" dirty="0" err="1">
                <a:solidFill>
                  <a:srgbClr val="FF0000"/>
                </a:solidFill>
                <a:latin typeface="Calibri" pitchFamily="34" charset="0"/>
              </a:rPr>
              <a:t>vars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0" name="Rectangle 5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457200" y="1371600"/>
            <a:ext cx="4416552" cy="1308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351;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/>
          </p:nvPr>
        </p:nvGraphicFramePr>
        <p:xfrm>
          <a:off x="5791200" y="1586096"/>
          <a:ext cx="2102936" cy="199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• • 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&lt;main+8&gt;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351</a:t>
                      </a:r>
                      <a:endParaRPr lang="en-US" sz="1600" b="0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Unused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Text Box 1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845552" y="2743200"/>
            <a:ext cx="133722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⟵old</a:t>
            </a:r>
            <a:r>
              <a:rPr lang="en-US" sz="1600" b="0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1600" b="0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600" b="0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Text Box 1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841739" y="3401568"/>
            <a:ext cx="9204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⟵%rsp</a:t>
            </a:r>
          </a:p>
        </p:txBody>
      </p:sp>
      <p:sp>
        <p:nvSpPr>
          <p:cNvPr id="32" name="Text Box 1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848600" y="3072384"/>
            <a:ext cx="116730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⟵%rsp+8</a:t>
            </a:r>
          </a:p>
        </p:txBody>
      </p:sp>
      <p:sp>
        <p:nvSpPr>
          <p:cNvPr id="15" name="Rectangle 12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5788152" y="1207008"/>
            <a:ext cx="21031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</p:spTree>
    <p:extLst>
      <p:ext uri="{BB962C8B-B14F-4D97-AF65-F5344CB8AC3E}">
        <p14:creationId xmlns:p14="http://schemas.microsoft.com/office/powerpoint/2010/main" val="392288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US" dirty="0"/>
              <a:t>Procedure Call Example </a:t>
            </a:r>
            <a:r>
              <a:rPr lang="en-US" sz="2400" dirty="0">
                <a:solidFill>
                  <a:srgbClr val="000000"/>
                </a:solidFill>
              </a:rPr>
              <a:t>(step 2)</a:t>
            </a:r>
            <a:endParaRPr lang="en-US" b="0" dirty="0">
              <a:latin typeface="Anonymous Pro" panose="02060609030202000504" pitchFamily="49" charset="0"/>
              <a:sym typeface="Courier New Bold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349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2834640"/>
            <a:ext cx="3374136" cy="2292935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35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1,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6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6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600" b="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increment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28" name="Right Brace 27"/>
          <p:cNvSpPr/>
          <p:nvPr>
            <p:custDataLst>
              <p:tags r:id="rId4"/>
            </p:custDataLst>
          </p:nvPr>
        </p:nvSpPr>
        <p:spPr bwMode="auto">
          <a:xfrm>
            <a:off x="3931920" y="3578624"/>
            <a:ext cx="152400" cy="609600"/>
          </a:xfrm>
          <a:prstGeom prst="rightBrac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9" name="TextBox 28"/>
          <p:cNvSpPr txBox="1"/>
          <p:nvPr>
            <p:custDataLst>
              <p:tags r:id="rId5"/>
            </p:custDataLst>
          </p:nvPr>
        </p:nvSpPr>
        <p:spPr>
          <a:xfrm>
            <a:off x="4090753" y="3584961"/>
            <a:ext cx="2642455" cy="5978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b="0" dirty="0">
                <a:solidFill>
                  <a:srgbClr val="FF0000"/>
                </a:solidFill>
                <a:latin typeface="Calibri" pitchFamily="34" charset="0"/>
              </a:rPr>
              <a:t>Set up parameters for call </a:t>
            </a:r>
            <a:br>
              <a:rPr lang="en-US" sz="1800" b="0" dirty="0">
                <a:solidFill>
                  <a:srgbClr val="FF0000"/>
                </a:solidFill>
                <a:latin typeface="Calibri" pitchFamily="34" charset="0"/>
              </a:rPr>
            </a:br>
            <a:r>
              <a:rPr lang="en-US" sz="1800" b="0" dirty="0">
                <a:solidFill>
                  <a:srgbClr val="FF0000"/>
                </a:solidFill>
                <a:latin typeface="Calibri" pitchFamily="34" charset="0"/>
              </a:rPr>
              <a:t>to 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increment</a:t>
            </a:r>
          </a:p>
        </p:txBody>
      </p:sp>
      <p:sp>
        <p:nvSpPr>
          <p:cNvPr id="30" name="Rectangle 5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457200" y="1371600"/>
            <a:ext cx="4416552" cy="1308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351;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/>
          </p:nvPr>
        </p:nvGraphicFramePr>
        <p:xfrm>
          <a:off x="5791200" y="1586096"/>
          <a:ext cx="2102936" cy="199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• • 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&lt;main+8&gt;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351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Unused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2" name="Text Box 1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841739" y="3401568"/>
            <a:ext cx="9204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</a:t>
            </a:r>
          </a:p>
        </p:txBody>
      </p:sp>
      <p:sp>
        <p:nvSpPr>
          <p:cNvPr id="33" name="Text Box 1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848600" y="3072384"/>
            <a:ext cx="116730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⟵%rsp+8</a:t>
            </a:r>
          </a:p>
        </p:txBody>
      </p:sp>
      <p:sp>
        <p:nvSpPr>
          <p:cNvPr id="15" name="Rectangle 12"/>
          <p:cNvSpPr>
            <a:spLocks/>
          </p:cNvSpPr>
          <p:nvPr>
            <p:custDataLst>
              <p:tags r:id="rId9"/>
            </p:custDataLst>
          </p:nvPr>
        </p:nvSpPr>
        <p:spPr bwMode="auto">
          <a:xfrm>
            <a:off x="5788152" y="1207008"/>
            <a:ext cx="21031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custDataLst>
              <p:tags r:id="rId10"/>
            </p:custDataLst>
            <p:extLst/>
          </p:nvPr>
        </p:nvGraphicFramePr>
        <p:xfrm>
          <a:off x="5669280" y="5212080"/>
          <a:ext cx="2926080" cy="1143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&amp;v1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100</a:t>
                      </a:r>
                      <a:endParaRPr lang="en-US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ounded Rectangle 2"/>
          <p:cNvSpPr/>
          <p:nvPr/>
        </p:nvSpPr>
        <p:spPr bwMode="auto">
          <a:xfrm>
            <a:off x="457200" y="5510398"/>
            <a:ext cx="4572000" cy="1032301"/>
          </a:xfrm>
          <a:prstGeom prst="roundRect">
            <a:avLst/>
          </a:prstGeom>
          <a:noFill/>
          <a:ln w="1905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600" b="0" i="1" dirty="0">
                <a:solidFill>
                  <a:srgbClr val="4B2A85"/>
                </a:solidFill>
                <a:latin typeface="Calibri" pitchFamily="34" charset="0"/>
              </a:rPr>
              <a:t>Aside:</a:t>
            </a:r>
            <a:r>
              <a:rPr lang="en-US" sz="1600" b="0" dirty="0">
                <a:solidFill>
                  <a:srgbClr val="4B2A85"/>
                </a:solidFill>
                <a:latin typeface="Calibri" pitchFamily="34" charset="0"/>
              </a:rPr>
              <a:t>  </a:t>
            </a:r>
            <a:r>
              <a:rPr lang="en-US" sz="1600" b="0" dirty="0" err="1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movl</a:t>
            </a:r>
            <a:r>
              <a:rPr lang="en-US" sz="1600" b="0" dirty="0">
                <a:solidFill>
                  <a:srgbClr val="4B2A85"/>
                </a:solidFill>
                <a:latin typeface="Calibri" pitchFamily="34" charset="0"/>
              </a:rPr>
              <a:t> is used because 100 is a small positive value that fits in 32 bits.  High order bits of </a:t>
            </a:r>
            <a:r>
              <a:rPr lang="en-US" sz="1600" b="0" dirty="0" err="1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rsi</a:t>
            </a:r>
            <a:r>
              <a:rPr lang="en-US" sz="1600" b="0" dirty="0">
                <a:solidFill>
                  <a:srgbClr val="4B2A85"/>
                </a:solidFill>
                <a:latin typeface="Calibri" pitchFamily="34" charset="0"/>
              </a:rPr>
              <a:t> get set to zero automatically.  It takes </a:t>
            </a:r>
            <a:r>
              <a:rPr lang="en-US" sz="1600" b="0" i="1" dirty="0">
                <a:solidFill>
                  <a:srgbClr val="4B2A85"/>
                </a:solidFill>
                <a:latin typeface="Calibri" pitchFamily="34" charset="0"/>
              </a:rPr>
              <a:t>one less byte </a:t>
            </a:r>
            <a:r>
              <a:rPr lang="en-US" sz="1600" b="0" dirty="0">
                <a:solidFill>
                  <a:srgbClr val="4B2A85"/>
                </a:solidFill>
                <a:latin typeface="Calibri" pitchFamily="34" charset="0"/>
              </a:rPr>
              <a:t>to encode a </a:t>
            </a:r>
            <a:r>
              <a:rPr lang="en-US" sz="1600" b="0" dirty="0" err="1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movl</a:t>
            </a:r>
            <a:r>
              <a:rPr lang="en-US" sz="1600" b="0" dirty="0">
                <a:solidFill>
                  <a:srgbClr val="4B2A85"/>
                </a:solidFill>
                <a:latin typeface="Calibri" pitchFamily="34" charset="0"/>
              </a:rPr>
              <a:t> than a </a:t>
            </a:r>
            <a:r>
              <a:rPr lang="en-US" sz="1600" b="0" dirty="0" err="1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movq</a:t>
            </a:r>
            <a:r>
              <a:rPr lang="en-US" sz="1600" b="0" dirty="0">
                <a:solidFill>
                  <a:srgbClr val="4B2A85"/>
                </a:solidFill>
                <a:latin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12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Procedure Call Example </a:t>
            </a:r>
            <a:r>
              <a:rPr lang="en-US" sz="2400" dirty="0"/>
              <a:t>(step 3)</a:t>
            </a:r>
            <a:endParaRPr lang="en-US" sz="2400" dirty="0">
              <a:sym typeface="Courier New Bold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87952" y="3951119"/>
            <a:ext cx="4754880" cy="1382881"/>
          </a:xfrm>
        </p:spPr>
        <p:txBody>
          <a:bodyPr/>
          <a:lstStyle/>
          <a:p>
            <a:r>
              <a:rPr lang="en-US" sz="2000" dirty="0"/>
              <a:t>State while inside 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increment</a:t>
            </a:r>
            <a:r>
              <a:rPr lang="en-US" sz="2000" dirty="0"/>
              <a:t> </a:t>
            </a:r>
          </a:p>
          <a:p>
            <a:pPr lvl="1"/>
            <a:r>
              <a:rPr lang="en-US" sz="1800" b="1" dirty="0">
                <a:solidFill>
                  <a:srgbClr val="0070C0"/>
                </a:solidFill>
              </a:rPr>
              <a:t>Return address </a:t>
            </a:r>
            <a:r>
              <a:rPr lang="en-US" sz="1800" b="0" dirty="0"/>
              <a:t>on top of stack is address of the </a:t>
            </a:r>
            <a:r>
              <a:rPr lang="en-US" sz="18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addq</a:t>
            </a:r>
            <a:r>
              <a:rPr lang="en-US" sz="1800" b="0" dirty="0"/>
              <a:t> instruction immediately following call to </a:t>
            </a:r>
            <a:r>
              <a:rPr lang="en-US" sz="18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increment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349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2834640"/>
            <a:ext cx="3370385" cy="2295144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$351,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63493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1371600"/>
            <a:ext cx="4419600" cy="1308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35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457200" y="5303520"/>
            <a:ext cx="4572000" cy="1308050"/>
          </a:xfrm>
          <a:prstGeom prst="rect">
            <a:avLst/>
          </a:prstGeom>
          <a:solidFill>
            <a:srgbClr val="F6F5BD"/>
          </a:solidFill>
          <a:ln w="25400" cap="flat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increment: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5791200" y="1586096"/>
          <a:ext cx="2102936" cy="232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• • 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&lt;main+8&gt;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351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Unused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500" b="1" i="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500" b="1" i="0" dirty="0" err="1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500" b="1" i="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</a:t>
                      </a:r>
                      <a:r>
                        <a:rPr lang="en-US" sz="1500" b="1" i="0" dirty="0" err="1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call_incr</a:t>
                      </a:r>
                      <a:r>
                        <a:rPr lang="en-US" sz="1500" b="1" i="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+?&gt;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7" name="Text Box 1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845552" y="3730752"/>
            <a:ext cx="9204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⟵%rsp</a:t>
            </a:r>
          </a:p>
        </p:txBody>
      </p:sp>
      <p:sp>
        <p:nvSpPr>
          <p:cNvPr id="14" name="Rectangle 12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5788152" y="1207008"/>
            <a:ext cx="21031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custDataLst>
              <p:tags r:id="rId8"/>
            </p:custDataLst>
            <p:extLst/>
          </p:nvPr>
        </p:nvGraphicFramePr>
        <p:xfrm>
          <a:off x="5669280" y="521208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&amp;v1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100</a:t>
                      </a:r>
                      <a:endParaRPr lang="en-US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48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Procedure Call Example </a:t>
            </a:r>
            <a:r>
              <a:rPr lang="en-US" sz="2400" dirty="0"/>
              <a:t>(step 4)</a:t>
            </a:r>
            <a:endParaRPr lang="en-US" sz="2400" dirty="0">
              <a:sym typeface="Courier New Bold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87952" y="4114800"/>
            <a:ext cx="4754880" cy="932481"/>
          </a:xfrm>
        </p:spPr>
        <p:txBody>
          <a:bodyPr/>
          <a:lstStyle/>
          <a:p>
            <a:r>
              <a:rPr lang="en-US" sz="2400" dirty="0"/>
              <a:t>State while inside </a:t>
            </a:r>
            <a:r>
              <a:rPr lang="en-US" sz="24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increment</a:t>
            </a:r>
            <a:endParaRPr lang="en-US" sz="2400" dirty="0"/>
          </a:p>
          <a:p>
            <a:pPr lvl="1"/>
            <a:r>
              <a:rPr lang="en-US" sz="2000" i="1" dirty="0"/>
              <a:t>After</a:t>
            </a:r>
            <a:r>
              <a:rPr lang="en-US" sz="2000" dirty="0"/>
              <a:t> code in body has been executed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349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2834640"/>
            <a:ext cx="3370385" cy="2295144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35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1,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t</a:t>
            </a:r>
            <a:endParaRPr lang="en-US" sz="16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1371600"/>
            <a:ext cx="4419600" cy="1308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35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sp>
        <p:nvSpPr>
          <p:cNvPr id="21" name="Rectangle 12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5788152" y="1207008"/>
            <a:ext cx="21031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5" name="Rectangle 6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457200" y="5303520"/>
            <a:ext cx="4572000" cy="1308050"/>
          </a:xfrm>
          <a:prstGeom prst="rect">
            <a:avLst/>
          </a:prstGeom>
          <a:solidFill>
            <a:srgbClr val="F6F5BD"/>
          </a:solidFill>
          <a:ln w="25400" cap="flat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increment: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en-US" sz="16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x = *p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y = x + 100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, 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 </a:t>
            </a:r>
            <a:r>
              <a:rPr lang="en-US" sz="1600" b="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*p = y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/>
          </p:nvPr>
        </p:nvGraphicFramePr>
        <p:xfrm>
          <a:off x="5791200" y="1586096"/>
          <a:ext cx="2102936" cy="232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• • 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&lt;main+8&gt;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451</a:t>
                      </a:r>
                      <a:endParaRPr lang="en-US" sz="1600" b="0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Unused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500" b="1" i="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500" b="1" i="0" dirty="0" err="1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500" b="1" i="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</a:t>
                      </a:r>
                      <a:r>
                        <a:rPr lang="en-US" sz="1500" b="1" i="0" dirty="0" err="1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call_incr</a:t>
                      </a:r>
                      <a:r>
                        <a:rPr lang="en-US" sz="1500" b="1" i="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+?&gt;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7" name="Text Box 1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845552" y="3730752"/>
            <a:ext cx="9204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custDataLst>
              <p:tags r:id="rId8"/>
            </p:custDataLst>
            <p:extLst/>
          </p:nvPr>
        </p:nvGraphicFramePr>
        <p:xfrm>
          <a:off x="5669280" y="521208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&amp;v1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451</a:t>
                      </a:r>
                      <a:endParaRPr lang="en-US" b="1" i="0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351</a:t>
                      </a:r>
                      <a:endParaRPr lang="en-US" b="1" i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392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Procedure Call Example </a:t>
            </a:r>
            <a:r>
              <a:rPr lang="en-US" sz="2400" dirty="0"/>
              <a:t>(step 5)</a:t>
            </a:r>
            <a:endParaRPr lang="en-US" sz="2400" dirty="0">
              <a:sym typeface="Courier New Bold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187952" y="3931920"/>
            <a:ext cx="4754880" cy="1280160"/>
          </a:xfrm>
        </p:spPr>
        <p:txBody>
          <a:bodyPr/>
          <a:lstStyle/>
          <a:p>
            <a:r>
              <a:rPr lang="en-US" sz="2000" dirty="0"/>
              <a:t>After returning from call to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increment</a:t>
            </a:r>
          </a:p>
          <a:p>
            <a:pPr lvl="1"/>
            <a:r>
              <a:rPr lang="en-US" sz="1800" dirty="0"/>
              <a:t>Registers and memory have been modified and return address has been popped off stack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349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57200" y="2834640"/>
            <a:ext cx="3374136" cy="2292935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subq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35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1,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movl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$100,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esi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leaq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endParaRPr lang="en-US" sz="1600" b="0" dirty="0"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increment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8(%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addq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$16, %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endParaRPr lang="en-US" sz="1600" b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</a:p>
        </p:txBody>
      </p:sp>
      <p:sp>
        <p:nvSpPr>
          <p:cNvPr id="29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57200" y="1371600"/>
            <a:ext cx="4416552" cy="1308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call_incr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= 351;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v2 = increment(&amp;v1, 100);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v1 + 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6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/>
          </p:nvPr>
        </p:nvGraphicFramePr>
        <p:xfrm>
          <a:off x="5791200" y="1586096"/>
          <a:ext cx="2102936" cy="199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• • 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&lt;main+8&gt;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Anonymous Pro" charset="0"/>
                          <a:cs typeface="Courier New" panose="02070309020205020404" pitchFamily="49" charset="0"/>
                        </a:rPr>
                        <a:t>451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ea typeface="Anonymous Pro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088"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Unused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5" name="Text Box 1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841739" y="3401568"/>
            <a:ext cx="9204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</a:t>
            </a:r>
          </a:p>
        </p:txBody>
      </p:sp>
      <p:sp>
        <p:nvSpPr>
          <p:cNvPr id="28" name="Text Box 1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848600" y="3072384"/>
            <a:ext cx="116730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⟵%rsp+8</a:t>
            </a:r>
          </a:p>
        </p:txBody>
      </p:sp>
      <p:sp>
        <p:nvSpPr>
          <p:cNvPr id="15" name="Rectangle 12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5788152" y="1207008"/>
            <a:ext cx="210312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16" name="AutoShape 56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274320" y="4233672"/>
            <a:ext cx="457200" cy="18288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custDataLst>
              <p:tags r:id="rId9"/>
            </p:custDataLst>
            <p:extLst/>
          </p:nvPr>
        </p:nvGraphicFramePr>
        <p:xfrm>
          <a:off x="5669280" y="521208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&amp;v1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451</a:t>
                      </a:r>
                      <a:endParaRPr lang="en-US" b="1" i="0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351</a:t>
                      </a:r>
                      <a:endParaRPr lang="en-US" b="1" i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AutoShape 56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274320" y="2057400"/>
            <a:ext cx="457200" cy="18288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57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9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9" id="{25A1B229-24EE-4B12-9B36-905734D64C3C}" vid="{C5E3D815-54CE-4038-A93F-F50CFDDD61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UWTheme-351-Au19</Template>
  <TotalTime>9263</TotalTime>
  <Words>4778</Words>
  <Application>Microsoft Office PowerPoint</Application>
  <PresentationFormat>On-screen Show (4:3)</PresentationFormat>
  <Paragraphs>1006</Paragraphs>
  <Slides>37</Slides>
  <Notes>23</Notes>
  <HiddenSlides>2</HiddenSlides>
  <MMClips>0</MMClips>
  <ScaleCrop>false</ScaleCrop>
  <HeadingPairs>
    <vt:vector size="6" baseType="variant">
      <vt:variant>
        <vt:lpstr>Fonts Used</vt:lpstr>
      </vt:variant>
      <vt:variant>
        <vt:i4>21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59" baseType="lpstr">
      <vt:lpstr>Anonymous Pro</vt:lpstr>
      <vt:lpstr>Anonymous Pro Regular</vt:lpstr>
      <vt:lpstr>Arial</vt:lpstr>
      <vt:lpstr>Arial Narrow</vt:lpstr>
      <vt:lpstr>Arial Narrow Bold</vt:lpstr>
      <vt:lpstr>Calibri</vt:lpstr>
      <vt:lpstr>Calibri Bold</vt:lpstr>
      <vt:lpstr>Calibri Bold Italic</vt:lpstr>
      <vt:lpstr>Calibri Light</vt:lpstr>
      <vt:lpstr>Cambria Math</vt:lpstr>
      <vt:lpstr>CMU Bright</vt:lpstr>
      <vt:lpstr>Courier New</vt:lpstr>
      <vt:lpstr>Courier New Bold</vt:lpstr>
      <vt:lpstr>Lucida Grande</vt:lpstr>
      <vt:lpstr>Monaco</vt:lpstr>
      <vt:lpstr>Roboto</vt:lpstr>
      <vt:lpstr>Roboto Regular</vt:lpstr>
      <vt:lpstr>Times New Roman</vt:lpstr>
      <vt:lpstr>Wingdings</vt:lpstr>
      <vt:lpstr>Zapf Dingbats</vt:lpstr>
      <vt:lpstr>ヒラギノ角ゴ ProN W6</vt:lpstr>
      <vt:lpstr>UWTheme-351-Au19</vt:lpstr>
      <vt:lpstr>Procedures II CSE 351 Winter 2020</vt:lpstr>
      <vt:lpstr>Administrivia</vt:lpstr>
      <vt:lpstr>Example:  increment</vt:lpstr>
      <vt:lpstr>Procedure Call Example  (initial state)</vt:lpstr>
      <vt:lpstr>Procedure Call Example (step 1)</vt:lpstr>
      <vt:lpstr>Procedure Call Example (step 2)</vt:lpstr>
      <vt:lpstr>Procedure Call Example (step 3)</vt:lpstr>
      <vt:lpstr>Procedure Call Example (step 4)</vt:lpstr>
      <vt:lpstr>Procedure Call Example (step 5)</vt:lpstr>
      <vt:lpstr>Procedure Call Example (step 6)</vt:lpstr>
      <vt:lpstr>Procedure Call Example (step 7)</vt:lpstr>
      <vt:lpstr>Procedure Call Example (step 8)</vt:lpstr>
      <vt:lpstr>Procedure Call Example (step 9)</vt:lpstr>
      <vt:lpstr>Procedures</vt:lpstr>
      <vt:lpstr>Register Saving Conventions</vt:lpstr>
      <vt:lpstr>Register Saving Conventions</vt:lpstr>
      <vt:lpstr>Silly Register Convention Analogy</vt:lpstr>
      <vt:lpstr>x86-64 Linux Register Usage, part 1</vt:lpstr>
      <vt:lpstr>x86-64 Linux Register Usage, part 2</vt:lpstr>
      <vt:lpstr>x86-64 64-bit Registers: Usage Conventions</vt:lpstr>
      <vt:lpstr>Callee-Saved Example (step 1)</vt:lpstr>
      <vt:lpstr>Callee-Saved Example (step 2)</vt:lpstr>
      <vt:lpstr>Why Caller and Callee Saved?</vt:lpstr>
      <vt:lpstr>Register Conventions Summary</vt:lpstr>
      <vt:lpstr>Procedures</vt:lpstr>
      <vt:lpstr>Recursive Function</vt:lpstr>
      <vt:lpstr>Recursive Function:  Base Case</vt:lpstr>
      <vt:lpstr>Recursive Function:  Callee Register Save</vt:lpstr>
      <vt:lpstr>Recursive Function:  Call Setup</vt:lpstr>
      <vt:lpstr>Recursive Function:  Call</vt:lpstr>
      <vt:lpstr>Recursive Function:  Result</vt:lpstr>
      <vt:lpstr>Recursive Function:  Completion</vt:lpstr>
      <vt:lpstr>Observations About Recursion</vt:lpstr>
      <vt:lpstr>x86-64 Stack Frames</vt:lpstr>
      <vt:lpstr>x86-64 Procedure Summary</vt:lpstr>
      <vt:lpstr>Procedure Call Example – Handout</vt:lpstr>
      <vt:lpstr>Recursive Function – Handout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Procedures II CSE 351 Winter 2020</dc:title>
  <dc:creator>Justin Hsia</dc:creator>
  <cp:lastModifiedBy>Ruth Anderson</cp:lastModifiedBy>
  <cp:revision>178</cp:revision>
  <cp:lastPrinted>2020-02-01T23:45:16Z</cp:lastPrinted>
  <dcterms:created xsi:type="dcterms:W3CDTF">2016-10-20T06:40:02Z</dcterms:created>
  <dcterms:modified xsi:type="dcterms:W3CDTF">2020-02-04T22:40:33Z</dcterms:modified>
</cp:coreProperties>
</file>