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4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5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6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7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8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9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10.xml" ContentType="application/vnd.openxmlformats-officedocument.presentationml.notesSlide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11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12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notesSlides/notesSlide13.xml" ContentType="application/vnd.openxmlformats-officedocument.presentationml.notesSlide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notesSlides/notesSlide14.xml" ContentType="application/vnd.openxmlformats-officedocument.presentationml.notesSlide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notesSlides/notesSlide15.xml" ContentType="application/vnd.openxmlformats-officedocument.presentationml.notesSlide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notesSlides/notesSlide16.xml" ContentType="application/vnd.openxmlformats-officedocument.presentationml.notesSlide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notesSlides/notesSlide17.xml" ContentType="application/vnd.openxmlformats-officedocument.presentationml.notesSlide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notesSlides/notesSlide18.xml" ContentType="application/vnd.openxmlformats-officedocument.presentationml.notesSlide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notesSlides/notesSlide19.xml" ContentType="application/vnd.openxmlformats-officedocument.presentationml.notesSlide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notesSlides/notesSlide20.xml" ContentType="application/vnd.openxmlformats-officedocument.presentationml.notesSlide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notesSlides/notesSlide21.xml" ContentType="application/vnd.openxmlformats-officedocument.presentationml.notesSlide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notesSlides/notesSlide22.xml" ContentType="application/vnd.openxmlformats-officedocument.presentationml.notesSlide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notesSlides/notesSlide23.xml" ContentType="application/vnd.openxmlformats-officedocument.presentationml.notesSlide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notesSlides/notesSlide24.xml" ContentType="application/vnd.openxmlformats-officedocument.presentationml.notesSlide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notesSlides/notesSlide25.xml" ContentType="application/vnd.openxmlformats-officedocument.presentationml.notesSlide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notesSlides/notesSlide26.xml" ContentType="application/vnd.openxmlformats-officedocument.presentationml.notesSlide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notesSlides/notesSlide27.xml" ContentType="application/vnd.openxmlformats-officedocument.presentationml.notesSlide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notesSlides/notesSlide28.xml" ContentType="application/vnd.openxmlformats-officedocument.presentationml.notesSlide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notesSlides/notesSlide29.xml" ContentType="application/vnd.openxmlformats-officedocument.presentationml.notesSlide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notesSlides/notesSlide30.xml" ContentType="application/vnd.openxmlformats-officedocument.presentationml.notesSlide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notesSlides/notesSlide31.xml" ContentType="application/vnd.openxmlformats-officedocument.presentationml.notesSlide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notesSlides/notesSlide32.xml" ContentType="application/vnd.openxmlformats-officedocument.presentationml.notesSlide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notesSlides/notesSlide33.xml" ContentType="application/vnd.openxmlformats-officedocument.presentationml.notesSlide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notesSlides/notesSlide34.xml" ContentType="application/vnd.openxmlformats-officedocument.presentationml.notesSlide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notesSlides/notesSlide35.xml" ContentType="application/vnd.openxmlformats-officedocument.presentationml.notesSlide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notesSlides/notesSlide36.xml" ContentType="application/vnd.openxmlformats-officedocument.presentationml.notesSlide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notesSlides/notesSlide37.xml" ContentType="application/vnd.openxmlformats-officedocument.presentationml.notesSlide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notesSlides/notesSlide38.xml" ContentType="application/vnd.openxmlformats-officedocument.presentationml.notesSlide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6" r:id="rId1"/>
  </p:sldMasterIdLst>
  <p:notesMasterIdLst>
    <p:notesMasterId r:id="rId43"/>
  </p:notesMasterIdLst>
  <p:handoutMasterIdLst>
    <p:handoutMasterId r:id="rId44"/>
  </p:handoutMasterIdLst>
  <p:sldIdLst>
    <p:sldId id="949" r:id="rId2"/>
    <p:sldId id="899" r:id="rId3"/>
    <p:sldId id="944" r:id="rId4"/>
    <p:sldId id="945" r:id="rId5"/>
    <p:sldId id="946" r:id="rId6"/>
    <p:sldId id="947" r:id="rId7"/>
    <p:sldId id="950" r:id="rId8"/>
    <p:sldId id="948" r:id="rId9"/>
    <p:sldId id="941" r:id="rId10"/>
    <p:sldId id="942" r:id="rId11"/>
    <p:sldId id="943" r:id="rId12"/>
    <p:sldId id="931" r:id="rId13"/>
    <p:sldId id="932" r:id="rId14"/>
    <p:sldId id="933" r:id="rId15"/>
    <p:sldId id="934" r:id="rId16"/>
    <p:sldId id="935" r:id="rId17"/>
    <p:sldId id="936" r:id="rId18"/>
    <p:sldId id="937" r:id="rId19"/>
    <p:sldId id="938" r:id="rId20"/>
    <p:sldId id="939" r:id="rId21"/>
    <p:sldId id="940" r:id="rId22"/>
    <p:sldId id="898" r:id="rId23"/>
    <p:sldId id="919" r:id="rId24"/>
    <p:sldId id="837" r:id="rId25"/>
    <p:sldId id="900" r:id="rId26"/>
    <p:sldId id="901" r:id="rId27"/>
    <p:sldId id="665" r:id="rId28"/>
    <p:sldId id="666" r:id="rId29"/>
    <p:sldId id="838" r:id="rId30"/>
    <p:sldId id="839" r:id="rId31"/>
    <p:sldId id="840" r:id="rId32"/>
    <p:sldId id="841" r:id="rId33"/>
    <p:sldId id="842" r:id="rId34"/>
    <p:sldId id="843" r:id="rId35"/>
    <p:sldId id="844" r:id="rId36"/>
    <p:sldId id="845" r:id="rId37"/>
    <p:sldId id="846" r:id="rId38"/>
    <p:sldId id="847" r:id="rId39"/>
    <p:sldId id="848" r:id="rId40"/>
    <p:sldId id="904" r:id="rId41"/>
    <p:sldId id="849" r:id="rId42"/>
  </p:sldIdLst>
  <p:sldSz cx="9144000" cy="6858000" type="screen4x3"/>
  <p:notesSz cx="9601200" cy="7315200"/>
  <p:custDataLst>
    <p:tags r:id="rId4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36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399"/>
    <a:srgbClr val="FF9900"/>
    <a:srgbClr val="4B2A85"/>
    <a:srgbClr val="00B050"/>
    <a:srgbClr val="D6D6F4"/>
    <a:srgbClr val="F1C7C7"/>
    <a:srgbClr val="CDF1C5"/>
    <a:srgbClr val="F6F5BD"/>
    <a:srgbClr val="FF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8" autoAdjust="0"/>
    <p:restoredTop sz="84799" autoAdjust="0"/>
  </p:normalViewPr>
  <p:slideViewPr>
    <p:cSldViewPr>
      <p:cViewPr varScale="1">
        <p:scale>
          <a:sx n="56" d="100"/>
          <a:sy n="56" d="100"/>
        </p:scale>
        <p:origin x="72" y="198"/>
      </p:cViewPr>
      <p:guideLst>
        <p:guide orient="horz" pos="864"/>
        <p:guide pos="3648"/>
      </p:guideLst>
    </p:cSldViewPr>
  </p:slideViewPr>
  <p:outlineViewPr>
    <p:cViewPr>
      <p:scale>
        <a:sx n="33" d="100"/>
        <a:sy n="33" d="100"/>
      </p:scale>
      <p:origin x="0" y="-65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4" d="100"/>
          <a:sy n="114" d="100"/>
        </p:scale>
        <p:origin x="3968" y="184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12642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49463" y="0"/>
            <a:ext cx="5510212" cy="4133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00391" y="4258028"/>
            <a:ext cx="9200424" cy="2942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16725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3716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200" b="0" i="0" kern="1200">
        <a:solidFill>
          <a:schemeClr val="tx1"/>
        </a:solidFill>
        <a:latin typeface="Roboto" charset="0"/>
        <a:ea typeface="Roboto" charset="0"/>
        <a:cs typeface="Roboto" charset="0"/>
      </a:defRPr>
    </a:lvl1pPr>
    <a:lvl2pPr marL="36576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200" b="0" i="0" kern="1200">
        <a:solidFill>
          <a:schemeClr val="tx1"/>
        </a:solidFill>
        <a:latin typeface="Roboto" charset="0"/>
        <a:ea typeface="Roboto" charset="0"/>
        <a:cs typeface="Roboto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Roboto" charset="0"/>
        <a:ea typeface="Roboto" charset="0"/>
        <a:cs typeface="Roboto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Roboto" charset="0"/>
        <a:ea typeface="Roboto" charset="0"/>
        <a:cs typeface="Roboto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Roboto" charset="0"/>
        <a:ea typeface="Roboto" charset="0"/>
        <a:cs typeface="Roboto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5356621" y="2"/>
            <a:ext cx="4097913" cy="359703"/>
          </a:xfrm>
          <a:prstGeom prst="rect">
            <a:avLst/>
          </a:prstGeom>
        </p:spPr>
        <p:txBody>
          <a:bodyPr lIns="95006" tIns="47503" rIns="95006" bIns="4750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63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38638" y="0"/>
            <a:ext cx="4133850" cy="3100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2"/>
            <a:ext cx="4097912" cy="359703"/>
          </a:xfrm>
          <a:prstGeom prst="rect">
            <a:avLst/>
          </a:prstGeom>
        </p:spPr>
        <p:txBody>
          <a:bodyPr lIns="95006" tIns="47503" rIns="95006" bIns="4750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97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38638" y="0"/>
            <a:ext cx="4133850" cy="3100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2"/>
            <a:ext cx="4097912" cy="359703"/>
          </a:xfrm>
          <a:prstGeom prst="rect">
            <a:avLst/>
          </a:prstGeom>
        </p:spPr>
        <p:txBody>
          <a:bodyPr lIns="95006" tIns="47503" rIns="95006" bIns="4750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23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38638" y="0"/>
            <a:ext cx="4133850" cy="3100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2"/>
            <a:ext cx="4097912" cy="359703"/>
          </a:xfrm>
          <a:prstGeom prst="rect">
            <a:avLst/>
          </a:prstGeom>
        </p:spPr>
        <p:txBody>
          <a:bodyPr lIns="95006" tIns="47503" rIns="95006" bIns="4750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46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38638" y="0"/>
            <a:ext cx="4133850" cy="3100388"/>
          </a:xfrm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2"/>
            <a:ext cx="4097912" cy="359703"/>
          </a:xfrm>
          <a:prstGeom prst="rect">
            <a:avLst/>
          </a:prstGeom>
        </p:spPr>
        <p:txBody>
          <a:bodyPr lIns="95006" tIns="47503" rIns="95006" bIns="4750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989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38638" y="0"/>
            <a:ext cx="4133850" cy="3100388"/>
          </a:xfrm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+mj-lt"/>
              </a:rPr>
              <a:t>If everyone doesn’t use the same conventions, then we can’t call each others’ libraries</a:t>
            </a: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2"/>
            <a:ext cx="4097912" cy="359703"/>
          </a:xfrm>
          <a:prstGeom prst="rect">
            <a:avLst/>
          </a:prstGeom>
        </p:spPr>
        <p:txBody>
          <a:bodyPr lIns="95006" tIns="47503" rIns="95006" bIns="4750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77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38638" y="0"/>
            <a:ext cx="4133850" cy="3100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+mj-lt"/>
              </a:rPr>
              <a:t>Here we have a function, </a:t>
            </a:r>
            <a:r>
              <a:rPr lang="en-US" sz="1000" b="1" u="sng" dirty="0" err="1">
                <a:latin typeface="+mj-lt"/>
              </a:rPr>
              <a:t>multstore</a:t>
            </a:r>
            <a:r>
              <a:rPr lang="en-US" sz="1000" b="1" dirty="0">
                <a:latin typeface="+mj-lt"/>
              </a:rPr>
              <a:t>, </a:t>
            </a:r>
            <a:r>
              <a:rPr lang="en-US" sz="1000" dirty="0">
                <a:latin typeface="+mj-lt"/>
              </a:rPr>
              <a:t>which calls another function,</a:t>
            </a:r>
            <a:r>
              <a:rPr lang="en-US" sz="1000" b="1" dirty="0">
                <a:latin typeface="+mj-lt"/>
              </a:rPr>
              <a:t> </a:t>
            </a:r>
            <a:r>
              <a:rPr lang="en-US" sz="1000" b="1" u="sng" dirty="0">
                <a:latin typeface="+mj-lt"/>
              </a:rPr>
              <a:t>mult2</a:t>
            </a:r>
          </a:p>
          <a:p>
            <a:pPr lvl="1"/>
            <a:r>
              <a:rPr lang="en-US" sz="1000" dirty="0">
                <a:latin typeface="+mj-lt"/>
              </a:rPr>
              <a:t>Look at </a:t>
            </a:r>
            <a:r>
              <a:rPr lang="en-US" sz="1000" b="1" dirty="0">
                <a:latin typeface="+mj-lt"/>
              </a:rPr>
              <a:t>call</a:t>
            </a:r>
            <a:r>
              <a:rPr lang="en-US" sz="1000" dirty="0">
                <a:latin typeface="+mj-lt"/>
              </a:rPr>
              <a:t>, specifies where to jump to (</a:t>
            </a:r>
            <a:r>
              <a:rPr lang="en-US" sz="1000" b="1" dirty="0">
                <a:latin typeface="+mj-lt"/>
              </a:rPr>
              <a:t>400550</a:t>
            </a:r>
            <a:r>
              <a:rPr lang="en-US" sz="1000" dirty="0">
                <a:latin typeface="+mj-lt"/>
              </a:rPr>
              <a:t>)</a:t>
            </a:r>
          </a:p>
          <a:p>
            <a:r>
              <a:rPr lang="en-US" sz="1000" dirty="0">
                <a:latin typeface="+mj-lt"/>
              </a:rPr>
              <a:t>We’ll get to each of the details for this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2"/>
            <a:ext cx="4097912" cy="359703"/>
          </a:xfrm>
          <a:prstGeom prst="rect">
            <a:avLst/>
          </a:prstGeom>
        </p:spPr>
        <p:txBody>
          <a:bodyPr lIns="95006" tIns="47503" rIns="95006" bIns="4750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804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2314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38638" y="0"/>
            <a:ext cx="4133850" cy="3100388"/>
          </a:xfrm>
          <a:ln cap="flat"/>
        </p:spPr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2"/>
            <a:ext cx="4097912" cy="359703"/>
          </a:xfrm>
          <a:prstGeom prst="rect">
            <a:avLst/>
          </a:prstGeom>
        </p:spPr>
        <p:txBody>
          <a:bodyPr lIns="95006" tIns="47503" rIns="95006" bIns="4750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580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2314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38638" y="0"/>
            <a:ext cx="4133850" cy="3100388"/>
          </a:xfrm>
          <a:ln cap="flat"/>
        </p:spPr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2"/>
            <a:ext cx="4097912" cy="359703"/>
          </a:xfrm>
          <a:prstGeom prst="rect">
            <a:avLst/>
          </a:prstGeom>
        </p:spPr>
        <p:txBody>
          <a:bodyPr lIns="95006" tIns="47503" rIns="95006" bIns="4750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541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38638" y="0"/>
            <a:ext cx="4133850" cy="3100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000" dirty="0">
                <a:latin typeface="+mj-lt"/>
              </a:rPr>
              <a:t>Push return address on stack</a:t>
            </a:r>
          </a:p>
          <a:p>
            <a:pPr lvl="1"/>
            <a:r>
              <a:rPr lang="en-US" sz="1000" dirty="0">
                <a:latin typeface="+mj-lt"/>
              </a:rPr>
              <a:t>update </a:t>
            </a:r>
            <a:r>
              <a:rPr lang="en-US" sz="1000" b="1" dirty="0">
                <a:latin typeface="+mj-lt"/>
              </a:rPr>
              <a:t>%</a:t>
            </a:r>
            <a:r>
              <a:rPr lang="en-US" sz="1000" b="1" dirty="0" err="1">
                <a:latin typeface="+mj-lt"/>
              </a:rPr>
              <a:t>rsp</a:t>
            </a:r>
            <a:r>
              <a:rPr lang="en-US" sz="1000" b="1" dirty="0">
                <a:latin typeface="+mj-lt"/>
              </a:rPr>
              <a:t> -&gt; 0x118</a:t>
            </a:r>
            <a:endParaRPr lang="en-US" sz="1000" dirty="0">
              <a:latin typeface="+mj-lt"/>
            </a:endParaRPr>
          </a:p>
          <a:p>
            <a:pPr lvl="1"/>
            <a:r>
              <a:rPr lang="en-US" sz="1000" b="1" dirty="0">
                <a:latin typeface="+mj-lt"/>
              </a:rPr>
              <a:t>400549</a:t>
            </a:r>
          </a:p>
          <a:p>
            <a:pPr lvl="0"/>
            <a:r>
              <a:rPr lang="en-US" sz="1000" b="1" dirty="0">
                <a:latin typeface="+mj-lt"/>
              </a:rPr>
              <a:t>Jump</a:t>
            </a:r>
            <a:r>
              <a:rPr lang="en-US" sz="1000" dirty="0">
                <a:latin typeface="+mj-lt"/>
              </a:rPr>
              <a:t> to new function</a:t>
            </a:r>
          </a:p>
          <a:p>
            <a:pPr lvl="1"/>
            <a:r>
              <a:rPr lang="en-US" sz="1000" dirty="0">
                <a:latin typeface="+mj-lt"/>
              </a:rPr>
              <a:t>Update </a:t>
            </a:r>
            <a:r>
              <a:rPr lang="en-US" sz="1000" b="1" dirty="0">
                <a:latin typeface="+mj-lt"/>
              </a:rPr>
              <a:t>%rip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2"/>
            <a:ext cx="4097912" cy="359703"/>
          </a:xfrm>
          <a:prstGeom prst="rect">
            <a:avLst/>
          </a:prstGeom>
        </p:spPr>
        <p:txBody>
          <a:bodyPr lIns="95006" tIns="47503" rIns="95006" bIns="4750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416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38638" y="0"/>
            <a:ext cx="4133850" cy="3100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+mj-lt"/>
              </a:rPr>
              <a:t>Now return address points at where we’ll jump back to</a:t>
            </a:r>
          </a:p>
          <a:p>
            <a:r>
              <a:rPr lang="en-US" sz="1000" b="1" dirty="0">
                <a:latin typeface="+mj-lt"/>
              </a:rPr>
              <a:t>%rip</a:t>
            </a:r>
            <a:r>
              <a:rPr lang="en-US" sz="1000" dirty="0">
                <a:latin typeface="+mj-lt"/>
              </a:rPr>
              <a:t> is where we are executing now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2"/>
            <a:ext cx="4097912" cy="359703"/>
          </a:xfrm>
          <a:prstGeom prst="rect">
            <a:avLst/>
          </a:prstGeom>
        </p:spPr>
        <p:txBody>
          <a:bodyPr lIns="95006" tIns="47503" rIns="95006" bIns="4750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30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49463" y="0"/>
            <a:ext cx="5510212" cy="4133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7044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38638" y="0"/>
            <a:ext cx="4133850" cy="3100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+mj-lt"/>
              </a:rPr>
              <a:t>Now, after we’ve executed this function, we’re at the </a:t>
            </a:r>
            <a:r>
              <a:rPr lang="en-US" sz="1000" b="1" u="sng" dirty="0">
                <a:latin typeface="+mj-lt"/>
              </a:rPr>
              <a:t>ret</a:t>
            </a:r>
          </a:p>
          <a:p>
            <a:r>
              <a:rPr lang="en-US" sz="1000" dirty="0">
                <a:latin typeface="+mj-lt"/>
              </a:rPr>
              <a:t>Pop return address</a:t>
            </a:r>
          </a:p>
          <a:p>
            <a:pPr lvl="1"/>
            <a:r>
              <a:rPr lang="en-US" sz="1000" dirty="0">
                <a:latin typeface="+mj-lt"/>
              </a:rPr>
              <a:t>read return address</a:t>
            </a:r>
          </a:p>
          <a:p>
            <a:pPr lvl="1"/>
            <a:r>
              <a:rPr lang="en-US" sz="1000" dirty="0">
                <a:latin typeface="+mj-lt"/>
              </a:rPr>
              <a:t>increment </a:t>
            </a:r>
            <a:r>
              <a:rPr lang="en-US" sz="1000" b="1" dirty="0">
                <a:latin typeface="+mj-lt"/>
              </a:rPr>
              <a:t>%</a:t>
            </a:r>
            <a:r>
              <a:rPr lang="en-US" sz="1000" b="1" dirty="0" err="1">
                <a:latin typeface="+mj-lt"/>
              </a:rPr>
              <a:t>rsp</a:t>
            </a:r>
            <a:endParaRPr lang="en-US" sz="1000" b="1" dirty="0">
              <a:latin typeface="+mj-lt"/>
            </a:endParaRPr>
          </a:p>
          <a:p>
            <a:pPr lvl="0"/>
            <a:r>
              <a:rPr lang="en-US" sz="1000" b="1" dirty="0">
                <a:latin typeface="+mj-lt"/>
              </a:rPr>
              <a:t>Jump</a:t>
            </a:r>
            <a:r>
              <a:rPr lang="en-US" sz="1000" dirty="0">
                <a:latin typeface="+mj-lt"/>
              </a:rPr>
              <a:t> back to return address</a:t>
            </a:r>
          </a:p>
          <a:p>
            <a:pPr lvl="1"/>
            <a:r>
              <a:rPr lang="en-US" sz="1000" dirty="0">
                <a:latin typeface="+mj-lt"/>
              </a:rPr>
              <a:t>update </a:t>
            </a:r>
            <a:r>
              <a:rPr lang="en-US" sz="1000" b="1" dirty="0">
                <a:latin typeface="+mj-lt"/>
              </a:rPr>
              <a:t>%rip </a:t>
            </a:r>
            <a:r>
              <a:rPr lang="en-US" sz="1000" dirty="0">
                <a:latin typeface="+mj-lt"/>
              </a:rPr>
              <a:t>with </a:t>
            </a:r>
            <a:r>
              <a:rPr lang="en-US" sz="1000" b="1" dirty="0">
                <a:latin typeface="+mj-lt"/>
              </a:rPr>
              <a:t>return address</a:t>
            </a:r>
          </a:p>
          <a:p>
            <a:pPr lvl="1"/>
            <a:r>
              <a:rPr lang="en-US" sz="1000" dirty="0">
                <a:latin typeface="+mj-lt"/>
              </a:rPr>
              <a:t>execute again starting there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2"/>
            <a:ext cx="4097912" cy="359703"/>
          </a:xfrm>
          <a:prstGeom prst="rect">
            <a:avLst/>
          </a:prstGeom>
        </p:spPr>
        <p:txBody>
          <a:bodyPr lIns="95006" tIns="47503" rIns="95006" bIns="4750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703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38638" y="0"/>
            <a:ext cx="4133850" cy="3100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2"/>
            <a:ext cx="4097912" cy="359703"/>
          </a:xfrm>
          <a:prstGeom prst="rect">
            <a:avLst/>
          </a:prstGeom>
        </p:spPr>
        <p:txBody>
          <a:bodyPr lIns="95006" tIns="47503" rIns="95006" bIns="4750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712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49463" y="0"/>
            <a:ext cx="5510212" cy="4133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60418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49463" y="0"/>
            <a:ext cx="5510212" cy="4133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+mj-lt"/>
              </a:rPr>
              <a:t>Caller-saved vs </a:t>
            </a:r>
            <a:r>
              <a:rPr lang="en-US" sz="1000" dirty="0" err="1">
                <a:latin typeface="+mj-lt"/>
              </a:rPr>
              <a:t>callee</a:t>
            </a:r>
            <a:r>
              <a:rPr lang="en-US" sz="1000" dirty="0">
                <a:latin typeface="+mj-lt"/>
              </a:rPr>
              <a:t>-saved registers?</a:t>
            </a:r>
          </a:p>
          <a:p>
            <a:pPr lvl="1"/>
            <a:r>
              <a:rPr lang="en-US" sz="1000" dirty="0">
                <a:latin typeface="+mj-lt"/>
              </a:rPr>
              <a:t>Will talk about this more later</a:t>
            </a:r>
          </a:p>
          <a:p>
            <a:pPr lvl="0"/>
            <a:r>
              <a:rPr lang="en-US" sz="1000" dirty="0">
                <a:latin typeface="+mj-lt"/>
              </a:rPr>
              <a:t>Larger than 8 bytes:</a:t>
            </a:r>
          </a:p>
          <a:p>
            <a:pPr lvl="1"/>
            <a:r>
              <a:rPr lang="en-US" sz="1000" dirty="0">
                <a:latin typeface="+mj-lt"/>
              </a:rPr>
              <a:t>There’s some other part of the calling convention that dictates what to do</a:t>
            </a:r>
          </a:p>
          <a:p>
            <a:pPr lvl="1"/>
            <a:r>
              <a:rPr lang="en-US" sz="1000" dirty="0">
                <a:latin typeface="+mj-lt"/>
              </a:rPr>
              <a:t>Spoiler alert: usually it’s on the stack</a:t>
            </a:r>
          </a:p>
        </p:txBody>
      </p:sp>
    </p:spTree>
    <p:extLst>
      <p:ext uri="{BB962C8B-B14F-4D97-AF65-F5344CB8AC3E}">
        <p14:creationId xmlns:p14="http://schemas.microsoft.com/office/powerpoint/2010/main" val="14459517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49463" y="0"/>
            <a:ext cx="5510212" cy="4133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+mj-lt"/>
              </a:rPr>
              <a:t>How do we get data into and out of procedures?</a:t>
            </a:r>
          </a:p>
          <a:p>
            <a:r>
              <a:rPr lang="en-US" sz="1000" dirty="0">
                <a:latin typeface="+mj-lt"/>
              </a:rPr>
              <a:t>x -&gt; a, y -&gt; b, so no need to change those registers!</a:t>
            </a:r>
          </a:p>
          <a:p>
            <a:pPr lvl="1"/>
            <a:r>
              <a:rPr lang="en-US" sz="1000" dirty="0">
                <a:latin typeface="+mj-lt"/>
              </a:rPr>
              <a:t>Don’t need to save because we don’t use x or y after mult2 returns</a:t>
            </a:r>
          </a:p>
          <a:p>
            <a:r>
              <a:rPr lang="en-US" sz="1000" dirty="0">
                <a:latin typeface="+mj-lt"/>
              </a:rPr>
              <a:t>but, we </a:t>
            </a:r>
            <a:r>
              <a:rPr lang="en-US" sz="1000" b="1" i="1" dirty="0">
                <a:latin typeface="+mj-lt"/>
              </a:rPr>
              <a:t>do</a:t>
            </a:r>
            <a:r>
              <a:rPr lang="en-US" sz="1000" dirty="0">
                <a:latin typeface="+mj-lt"/>
              </a:rPr>
              <a:t> need to save </a:t>
            </a:r>
            <a:r>
              <a:rPr lang="en-US" sz="1000" b="1" dirty="0">
                <a:latin typeface="+mj-lt"/>
              </a:rPr>
              <a:t>%</a:t>
            </a:r>
            <a:r>
              <a:rPr lang="en-US" sz="1000" b="1" dirty="0" err="1">
                <a:latin typeface="+mj-lt"/>
              </a:rPr>
              <a:t>rdx</a:t>
            </a:r>
            <a:r>
              <a:rPr lang="en-US" sz="1000" dirty="0">
                <a:latin typeface="+mj-lt"/>
              </a:rPr>
              <a:t>, need it after mult2</a:t>
            </a:r>
            <a:endParaRPr lang="en-US" sz="1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92578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49463" y="0"/>
            <a:ext cx="5510212" cy="4133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56358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9463" y="0"/>
            <a:ext cx="5510212" cy="4133850"/>
          </a:xfrm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+mj-lt"/>
              </a:rPr>
              <a:t>Re-entrant means we need to be able to call the same function more than once</a:t>
            </a:r>
          </a:p>
          <a:p>
            <a:pPr lvl="1"/>
            <a:r>
              <a:rPr lang="en-US" sz="1000" dirty="0">
                <a:latin typeface="+mj-lt"/>
              </a:rPr>
              <a:t>Could be from within the function! or from another called function</a:t>
            </a:r>
          </a:p>
          <a:p>
            <a:pPr lvl="1"/>
            <a:r>
              <a:rPr lang="en-US" sz="1000" dirty="0">
                <a:latin typeface="+mj-lt"/>
              </a:rPr>
              <a:t>Execute a new </a:t>
            </a:r>
            <a:r>
              <a:rPr lang="en-US" sz="1000" b="1" dirty="0">
                <a:latin typeface="+mj-lt"/>
              </a:rPr>
              <a:t>copy</a:t>
            </a:r>
            <a:endParaRPr lang="en-US" sz="1000" dirty="0">
              <a:latin typeface="+mj-lt"/>
            </a:endParaRPr>
          </a:p>
          <a:p>
            <a:pPr lvl="0"/>
            <a:r>
              <a:rPr lang="en-US" sz="1000" dirty="0">
                <a:latin typeface="+mj-lt"/>
              </a:rPr>
              <a:t>Each time we call it, need somewhere to keep the </a:t>
            </a:r>
            <a:r>
              <a:rPr lang="en-US" sz="1000" b="1" dirty="0">
                <a:latin typeface="+mj-lt"/>
              </a:rPr>
              <a:t>local variables, </a:t>
            </a:r>
            <a:r>
              <a:rPr lang="en-US" sz="1000" dirty="0">
                <a:latin typeface="+mj-lt"/>
              </a:rPr>
              <a:t>and </a:t>
            </a:r>
            <a:r>
              <a:rPr lang="en-US" sz="1000" b="1" dirty="0">
                <a:latin typeface="+mj-lt"/>
              </a:rPr>
              <a:t>arguments</a:t>
            </a:r>
          </a:p>
          <a:p>
            <a:pPr lvl="0"/>
            <a:r>
              <a:rPr lang="en-US" sz="1000" b="1" dirty="0">
                <a:latin typeface="+mj-lt"/>
              </a:rPr>
              <a:t>The Stack</a:t>
            </a:r>
            <a:r>
              <a:rPr lang="en-US" sz="1000" dirty="0">
                <a:latin typeface="+mj-lt"/>
              </a:rPr>
              <a:t> gives us a place to put state while a function is executing</a:t>
            </a:r>
          </a:p>
          <a:p>
            <a:pPr lvl="1"/>
            <a:r>
              <a:rPr lang="en-US" sz="1000" dirty="0">
                <a:latin typeface="+mj-lt"/>
              </a:rPr>
              <a:t>only need state for the currently executing copy</a:t>
            </a:r>
          </a:p>
          <a:p>
            <a:pPr lvl="1"/>
            <a:r>
              <a:rPr lang="en-US" sz="1000" dirty="0" err="1">
                <a:latin typeface="+mj-lt"/>
              </a:rPr>
              <a:t>callee</a:t>
            </a:r>
            <a:r>
              <a:rPr lang="en-US" sz="1000" dirty="0">
                <a:latin typeface="+mj-lt"/>
              </a:rPr>
              <a:t> returns, and we can pop off its temporary data</a:t>
            </a:r>
            <a:endParaRPr lang="en-US" sz="1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74051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9463" y="0"/>
            <a:ext cx="5510212" cy="4133850"/>
          </a:xfrm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986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49463" y="0"/>
            <a:ext cx="5510212" cy="4133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54693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49463" y="0"/>
            <a:ext cx="5510212" cy="4133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1697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90950" y="114300"/>
            <a:ext cx="5743575" cy="43084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5356621" y="3"/>
            <a:ext cx="4097913" cy="359703"/>
          </a:xfrm>
          <a:prstGeom prst="rect">
            <a:avLst/>
          </a:prstGeom>
        </p:spPr>
        <p:txBody>
          <a:bodyPr lIns="95006" tIns="47503" rIns="95006" bIns="47503"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>
          <a:xfrm>
            <a:off x="0" y="3"/>
            <a:ext cx="4097913" cy="359703"/>
          </a:xfrm>
          <a:prstGeom prst="rect">
            <a:avLst/>
          </a:prstGeom>
        </p:spPr>
        <p:txBody>
          <a:bodyPr lIns="95006" tIns="47503" rIns="95006" bIns="4750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819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49463" y="0"/>
            <a:ext cx="5510212" cy="4133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89309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49463" y="0"/>
            <a:ext cx="5510212" cy="4133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00267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49463" y="0"/>
            <a:ext cx="5510212" cy="4133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+mj-lt"/>
              </a:rPr>
              <a:t>Let’s say this time, the if condition is false, so we don’t </a:t>
            </a:r>
            <a:r>
              <a:rPr lang="en-US" sz="1000" dirty="0" err="1">
                <a:latin typeface="+mj-lt"/>
              </a:rPr>
              <a:t>recurse</a:t>
            </a:r>
            <a:r>
              <a:rPr lang="en-US" sz="1000" dirty="0">
                <a:latin typeface="+mj-lt"/>
              </a:rPr>
              <a:t> again</a:t>
            </a:r>
          </a:p>
        </p:txBody>
      </p:sp>
    </p:spTree>
    <p:extLst>
      <p:ext uri="{BB962C8B-B14F-4D97-AF65-F5344CB8AC3E}">
        <p14:creationId xmlns:p14="http://schemas.microsoft.com/office/powerpoint/2010/main" val="17834512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49463" y="0"/>
            <a:ext cx="5510212" cy="4133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+mj-lt"/>
              </a:rPr>
              <a:t>Start popping our way back up the stack frames</a:t>
            </a:r>
          </a:p>
        </p:txBody>
      </p:sp>
    </p:spTree>
    <p:extLst>
      <p:ext uri="{BB962C8B-B14F-4D97-AF65-F5344CB8AC3E}">
        <p14:creationId xmlns:p14="http://schemas.microsoft.com/office/powerpoint/2010/main" val="208533687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49463" y="0"/>
            <a:ext cx="5510212" cy="4133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70138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49463" y="0"/>
            <a:ext cx="5510212" cy="4133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+mj-lt"/>
              </a:rPr>
              <a:t>At this point, we’re back up to </a:t>
            </a:r>
            <a:r>
              <a:rPr lang="en-US" sz="1000" b="1" dirty="0">
                <a:latin typeface="+mj-lt"/>
              </a:rPr>
              <a:t>who</a:t>
            </a:r>
            <a:r>
              <a:rPr lang="en-US" sz="1000" dirty="0">
                <a:latin typeface="+mj-lt"/>
              </a:rPr>
              <a:t>, which calls </a:t>
            </a:r>
            <a:r>
              <a:rPr lang="en-US" sz="1000" b="1" dirty="0" err="1">
                <a:latin typeface="+mj-lt"/>
              </a:rPr>
              <a:t>amI</a:t>
            </a:r>
            <a:r>
              <a:rPr lang="en-US" sz="1000" b="1" dirty="0">
                <a:latin typeface="+mj-lt"/>
              </a:rPr>
              <a:t> </a:t>
            </a:r>
            <a:r>
              <a:rPr lang="en-US" sz="1000" dirty="0">
                <a:latin typeface="+mj-lt"/>
              </a:rPr>
              <a:t>twice</a:t>
            </a:r>
          </a:p>
        </p:txBody>
      </p:sp>
    </p:spTree>
    <p:extLst>
      <p:ext uri="{BB962C8B-B14F-4D97-AF65-F5344CB8AC3E}">
        <p14:creationId xmlns:p14="http://schemas.microsoft.com/office/powerpoint/2010/main" val="6862471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49463" y="0"/>
            <a:ext cx="5510212" cy="4133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+mj-lt"/>
              </a:rPr>
              <a:t>Looks similar to Step 3, </a:t>
            </a:r>
            <a:r>
              <a:rPr lang="en-US" sz="1000" i="1" dirty="0">
                <a:latin typeface="+mj-lt"/>
              </a:rPr>
              <a:t>but it’s NOT!</a:t>
            </a:r>
          </a:p>
          <a:p>
            <a:r>
              <a:rPr lang="en-US" sz="1000" dirty="0">
                <a:latin typeface="+mj-lt"/>
              </a:rPr>
              <a:t>Let’s assume if condition is false.</a:t>
            </a:r>
          </a:p>
        </p:txBody>
      </p:sp>
    </p:spTree>
    <p:extLst>
      <p:ext uri="{BB962C8B-B14F-4D97-AF65-F5344CB8AC3E}">
        <p14:creationId xmlns:p14="http://schemas.microsoft.com/office/powerpoint/2010/main" val="6074558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49463" y="0"/>
            <a:ext cx="5510212" cy="4133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060737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49463" y="0"/>
            <a:ext cx="5510212" cy="4133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912512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49463" y="0"/>
            <a:ext cx="5510212" cy="4133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000" b="0" i="0" kern="1200" dirty="0">
                <a:solidFill>
                  <a:schemeClr val="tx1"/>
                </a:solidFill>
                <a:latin typeface="Roboto" charset="0"/>
                <a:ea typeface="Roboto" charset="0"/>
                <a:cs typeface="Roboto" charset="0"/>
              </a:rPr>
              <a:t>Note:</a:t>
            </a:r>
            <a:r>
              <a:rPr lang="en-US" sz="1000" b="0" i="0" kern="1200" baseline="0" dirty="0">
                <a:solidFill>
                  <a:schemeClr val="tx1"/>
                </a:solidFill>
                <a:latin typeface="Roboto" charset="0"/>
                <a:ea typeface="Roboto" charset="0"/>
                <a:cs typeface="Roboto" charset="0"/>
              </a:rPr>
              <a:t> CSAPP considers the Return Address to be part of the Caller’s stack frame.  (e.g. page 240)</a:t>
            </a:r>
          </a:p>
          <a:p>
            <a:pPr marL="0" indent="0">
              <a:buNone/>
            </a:pPr>
            <a:r>
              <a:rPr lang="en-US" sz="1000" b="0" i="0" kern="1200" baseline="0" dirty="0">
                <a:solidFill>
                  <a:schemeClr val="tx1"/>
                </a:solidFill>
                <a:latin typeface="Roboto" charset="0"/>
                <a:ea typeface="Roboto" charset="0"/>
                <a:cs typeface="Roboto" charset="0"/>
              </a:rPr>
              <a:t>WE will instead follow what is described in the Intel docs:</a:t>
            </a:r>
          </a:p>
          <a:p>
            <a:pPr marL="0" indent="0">
              <a:buNone/>
            </a:pPr>
            <a:r>
              <a:rPr lang="en-US" sz="1000" b="0" i="0" kern="1200" baseline="0" dirty="0">
                <a:solidFill>
                  <a:schemeClr val="tx1"/>
                </a:solidFill>
                <a:latin typeface="Roboto" charset="0"/>
                <a:ea typeface="Roboto" charset="0"/>
                <a:cs typeface="Roboto" charset="0"/>
              </a:rPr>
              <a:t>http://refspecs.linux-foundation.org/elf/x86_64-abi-0.95.pdf#page=16</a:t>
            </a:r>
          </a:p>
          <a:p>
            <a:pPr marL="0" indent="0">
              <a:buNone/>
            </a:pPr>
            <a:r>
              <a:rPr lang="en-US" sz="1000" b="0" i="0" kern="1200" dirty="0">
                <a:solidFill>
                  <a:schemeClr val="tx1"/>
                </a:solidFill>
                <a:latin typeface="Roboto" charset="0"/>
                <a:ea typeface="Roboto" charset="0"/>
                <a:cs typeface="Roboto" charset="0"/>
              </a:rPr>
              <a:t>http://www.sco.com/developers/devspecs/abi386-4.pdf#page=36</a:t>
            </a:r>
          </a:p>
          <a:p>
            <a:pPr marL="0" indent="0">
              <a:buNone/>
            </a:pPr>
            <a:r>
              <a:rPr lang="en-US" sz="1000" b="0" i="0" kern="1200" dirty="0">
                <a:solidFill>
                  <a:schemeClr val="tx1"/>
                </a:solidFill>
                <a:latin typeface="Roboto" charset="0"/>
                <a:ea typeface="Roboto" charset="0"/>
                <a:cs typeface="Roboto" charset="0"/>
              </a:rPr>
              <a:t>http://refspecs.linuxfoundation.org/lsb.shtml</a:t>
            </a:r>
          </a:p>
        </p:txBody>
      </p:sp>
    </p:spTree>
    <p:extLst>
      <p:ext uri="{BB962C8B-B14F-4D97-AF65-F5344CB8AC3E}">
        <p14:creationId xmlns:p14="http://schemas.microsoft.com/office/powerpoint/2010/main" val="870512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38638" y="0"/>
            <a:ext cx="4133850" cy="3100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3"/>
            <a:ext cx="4097913" cy="359703"/>
          </a:xfrm>
          <a:prstGeom prst="rect">
            <a:avLst/>
          </a:prstGeom>
        </p:spPr>
        <p:txBody>
          <a:bodyPr lIns="95006" tIns="47503" rIns="95006" bIns="4750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38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38638" y="0"/>
            <a:ext cx="4133850" cy="3100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3"/>
            <a:ext cx="4097913" cy="359703"/>
          </a:xfrm>
          <a:prstGeom prst="rect">
            <a:avLst/>
          </a:prstGeom>
        </p:spPr>
        <p:txBody>
          <a:bodyPr lIns="95006" tIns="47503" rIns="95006" bIns="4750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03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026025" y="415925"/>
            <a:ext cx="2743200" cy="2057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63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80162" y="2605566"/>
            <a:ext cx="10241280" cy="241659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3"/>
            <a:ext cx="4097913" cy="359703"/>
          </a:xfrm>
          <a:prstGeom prst="rect">
            <a:avLst/>
          </a:prstGeom>
        </p:spPr>
        <p:txBody>
          <a:bodyPr lIns="95006" tIns="47503" rIns="95006" bIns="4750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57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026025" y="415925"/>
            <a:ext cx="2743200" cy="2057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63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80162" y="2605566"/>
            <a:ext cx="10241280" cy="241659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3"/>
            <a:ext cx="4097913" cy="359703"/>
          </a:xfrm>
          <a:prstGeom prst="rect">
            <a:avLst/>
          </a:prstGeom>
        </p:spPr>
        <p:txBody>
          <a:bodyPr lIns="95006" tIns="47503" rIns="95006" bIns="4750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7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026025" y="415925"/>
            <a:ext cx="2743200" cy="2057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63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80162" y="2605566"/>
            <a:ext cx="10241280" cy="241659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 dirty="0">
                <a:latin typeface="+mj-lt"/>
              </a:rPr>
              <a:t>Initialized when </a:t>
            </a:r>
            <a:r>
              <a:rPr lang="en-US" sz="1000" dirty="0" err="1">
                <a:latin typeface="+mj-lt"/>
              </a:rPr>
              <a:t>prog</a:t>
            </a:r>
            <a:r>
              <a:rPr lang="en-US" sz="1000" dirty="0">
                <a:latin typeface="+mj-lt"/>
              </a:rPr>
              <a:t> starts</a:t>
            </a:r>
          </a:p>
          <a:p>
            <a:r>
              <a:rPr lang="en-US" sz="1000" dirty="0">
                <a:latin typeface="+mj-lt"/>
              </a:rPr>
              <a:t>Heap managed by programmer</a:t>
            </a:r>
          </a:p>
          <a:p>
            <a:r>
              <a:rPr lang="en-US" sz="1000" dirty="0">
                <a:latin typeface="+mj-lt"/>
              </a:rPr>
              <a:t>Stack usually automatic, but we’ll have to look at how it works in assembly</a:t>
            </a:r>
          </a:p>
          <a:p>
            <a:r>
              <a:rPr lang="en-US" sz="1000" dirty="0">
                <a:latin typeface="+mj-lt"/>
              </a:rPr>
              <a:t>HW/OS enforces </a:t>
            </a:r>
            <a:r>
              <a:rPr lang="en-US" sz="1000" b="1" dirty="0">
                <a:latin typeface="+mj-lt"/>
              </a:rPr>
              <a:t>permissions</a:t>
            </a:r>
            <a:r>
              <a:rPr lang="en-US" sz="1000" dirty="0">
                <a:latin typeface="+mj-lt"/>
              </a:rPr>
              <a:t> on regions of memory</a:t>
            </a:r>
          </a:p>
          <a:p>
            <a:pPr lvl="1"/>
            <a:r>
              <a:rPr lang="en-US" sz="1000" dirty="0">
                <a:latin typeface="+mj-lt"/>
              </a:rPr>
              <a:t>Will talk about it more later in the course</a:t>
            </a:r>
            <a:endParaRPr lang="en-US" sz="1000" b="1" dirty="0">
              <a:latin typeface="+mj-lt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3"/>
            <a:ext cx="4097913" cy="359703"/>
          </a:xfrm>
          <a:prstGeom prst="rect">
            <a:avLst/>
          </a:prstGeom>
        </p:spPr>
        <p:txBody>
          <a:bodyPr lIns="95006" tIns="47503" rIns="95006" bIns="4750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65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38638" y="0"/>
            <a:ext cx="4133850" cy="3100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+mj-lt"/>
              </a:rPr>
              <a:t>Memory is still just an array</a:t>
            </a:r>
          </a:p>
          <a:p>
            <a:pPr lvl="1"/>
            <a:r>
              <a:rPr lang="en-US" sz="1000" dirty="0">
                <a:latin typeface="+mj-lt"/>
              </a:rPr>
              <a:t>But we treat the upper part like a </a:t>
            </a:r>
            <a:r>
              <a:rPr lang="en-US" sz="1000" b="1" dirty="0">
                <a:latin typeface="+mj-lt"/>
              </a:rPr>
              <a:t>stack that grows downwards</a:t>
            </a:r>
          </a:p>
          <a:p>
            <a:pPr lvl="0"/>
            <a:r>
              <a:rPr lang="en-US" sz="1000" b="1" dirty="0" err="1">
                <a:latin typeface="+mj-lt"/>
              </a:rPr>
              <a:t>rsp</a:t>
            </a:r>
            <a:r>
              <a:rPr lang="en-US" sz="1000" b="1" dirty="0">
                <a:latin typeface="+mj-lt"/>
              </a:rPr>
              <a:t> </a:t>
            </a:r>
            <a:r>
              <a:rPr lang="en-US" sz="1000" dirty="0">
                <a:latin typeface="+mj-lt"/>
              </a:rPr>
              <a:t>points at the lowest stack address, the top of the stack</a:t>
            </a:r>
          </a:p>
          <a:p>
            <a:pPr lvl="1"/>
            <a:r>
              <a:rPr lang="en-US" sz="1000" dirty="0">
                <a:latin typeface="+mj-lt"/>
              </a:rPr>
              <a:t>This will be the first thing to be popped off</a:t>
            </a:r>
          </a:p>
          <a:p>
            <a:pPr lvl="0"/>
            <a:r>
              <a:rPr lang="en-US" sz="1000" dirty="0">
                <a:latin typeface="+mj-lt"/>
              </a:rPr>
              <a:t>Remember: stacks only have 2 operations: </a:t>
            </a:r>
            <a:r>
              <a:rPr lang="en-US" sz="1000" b="1" dirty="0">
                <a:latin typeface="+mj-lt"/>
              </a:rPr>
              <a:t>push</a:t>
            </a:r>
            <a:r>
              <a:rPr lang="en-US" sz="1000" dirty="0">
                <a:latin typeface="+mj-lt"/>
              </a:rPr>
              <a:t> and </a:t>
            </a:r>
            <a:r>
              <a:rPr lang="en-US" sz="1000" b="1" dirty="0">
                <a:latin typeface="+mj-lt"/>
              </a:rPr>
              <a:t>pop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2"/>
            <a:ext cx="4097912" cy="359703"/>
          </a:xfrm>
          <a:prstGeom prst="rect">
            <a:avLst/>
          </a:prstGeom>
        </p:spPr>
        <p:txBody>
          <a:bodyPr lIns="95006" tIns="47503" rIns="95006" bIns="4750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39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8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6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75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2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4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-15072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43644" y="-2231"/>
            <a:ext cx="13003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Winter 2020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10234" y="-2231"/>
            <a:ext cx="17235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L11:  The Stack &amp; Procedures</a:t>
            </a:r>
          </a:p>
        </p:txBody>
      </p:sp>
    </p:spTree>
    <p:extLst>
      <p:ext uri="{BB962C8B-B14F-4D97-AF65-F5344CB8AC3E}">
        <p14:creationId xmlns:p14="http://schemas.microsoft.com/office/powerpoint/2010/main" val="104290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xkcd.com/257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36.xml"/><Relationship Id="rId13" Type="http://schemas.openxmlformats.org/officeDocument/2006/relationships/tags" Target="../tags/tag141.xml"/><Relationship Id="rId18" Type="http://schemas.openxmlformats.org/officeDocument/2006/relationships/tags" Target="../tags/tag146.xml"/><Relationship Id="rId3" Type="http://schemas.openxmlformats.org/officeDocument/2006/relationships/tags" Target="../tags/tag131.xml"/><Relationship Id="rId21" Type="http://schemas.openxmlformats.org/officeDocument/2006/relationships/tags" Target="../tags/tag149.xml"/><Relationship Id="rId7" Type="http://schemas.openxmlformats.org/officeDocument/2006/relationships/tags" Target="../tags/tag135.xml"/><Relationship Id="rId12" Type="http://schemas.openxmlformats.org/officeDocument/2006/relationships/tags" Target="../tags/tag140.xml"/><Relationship Id="rId17" Type="http://schemas.openxmlformats.org/officeDocument/2006/relationships/tags" Target="../tags/tag145.xml"/><Relationship Id="rId25" Type="http://schemas.openxmlformats.org/officeDocument/2006/relationships/notesSlide" Target="../notesSlides/notesSlide10.xml"/><Relationship Id="rId2" Type="http://schemas.openxmlformats.org/officeDocument/2006/relationships/tags" Target="../tags/tag130.xml"/><Relationship Id="rId16" Type="http://schemas.openxmlformats.org/officeDocument/2006/relationships/tags" Target="../tags/tag144.xml"/><Relationship Id="rId20" Type="http://schemas.openxmlformats.org/officeDocument/2006/relationships/tags" Target="../tags/tag148.xml"/><Relationship Id="rId1" Type="http://schemas.openxmlformats.org/officeDocument/2006/relationships/tags" Target="../tags/tag129.xml"/><Relationship Id="rId6" Type="http://schemas.openxmlformats.org/officeDocument/2006/relationships/tags" Target="../tags/tag134.xml"/><Relationship Id="rId11" Type="http://schemas.openxmlformats.org/officeDocument/2006/relationships/tags" Target="../tags/tag139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33.xml"/><Relationship Id="rId15" Type="http://schemas.openxmlformats.org/officeDocument/2006/relationships/tags" Target="../tags/tag143.xml"/><Relationship Id="rId23" Type="http://schemas.openxmlformats.org/officeDocument/2006/relationships/tags" Target="../tags/tag151.xml"/><Relationship Id="rId10" Type="http://schemas.openxmlformats.org/officeDocument/2006/relationships/tags" Target="../tags/tag138.xml"/><Relationship Id="rId19" Type="http://schemas.openxmlformats.org/officeDocument/2006/relationships/tags" Target="../tags/tag147.xml"/><Relationship Id="rId4" Type="http://schemas.openxmlformats.org/officeDocument/2006/relationships/tags" Target="../tags/tag132.xml"/><Relationship Id="rId9" Type="http://schemas.openxmlformats.org/officeDocument/2006/relationships/tags" Target="../tags/tag137.xml"/><Relationship Id="rId14" Type="http://schemas.openxmlformats.org/officeDocument/2006/relationships/tags" Target="../tags/tag142.xml"/><Relationship Id="rId22" Type="http://schemas.openxmlformats.org/officeDocument/2006/relationships/tags" Target="../tags/tag15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59.xml"/><Relationship Id="rId13" Type="http://schemas.openxmlformats.org/officeDocument/2006/relationships/tags" Target="../tags/tag164.xml"/><Relationship Id="rId18" Type="http://schemas.openxmlformats.org/officeDocument/2006/relationships/tags" Target="../tags/tag169.xml"/><Relationship Id="rId26" Type="http://schemas.openxmlformats.org/officeDocument/2006/relationships/tags" Target="../tags/tag177.xml"/><Relationship Id="rId3" Type="http://schemas.openxmlformats.org/officeDocument/2006/relationships/tags" Target="../tags/tag154.xml"/><Relationship Id="rId21" Type="http://schemas.openxmlformats.org/officeDocument/2006/relationships/tags" Target="../tags/tag172.xml"/><Relationship Id="rId7" Type="http://schemas.openxmlformats.org/officeDocument/2006/relationships/tags" Target="../tags/tag158.xml"/><Relationship Id="rId12" Type="http://schemas.openxmlformats.org/officeDocument/2006/relationships/tags" Target="../tags/tag163.xml"/><Relationship Id="rId17" Type="http://schemas.openxmlformats.org/officeDocument/2006/relationships/tags" Target="../tags/tag168.xml"/><Relationship Id="rId25" Type="http://schemas.openxmlformats.org/officeDocument/2006/relationships/tags" Target="../tags/tag176.xml"/><Relationship Id="rId2" Type="http://schemas.openxmlformats.org/officeDocument/2006/relationships/tags" Target="../tags/tag153.xml"/><Relationship Id="rId16" Type="http://schemas.openxmlformats.org/officeDocument/2006/relationships/tags" Target="../tags/tag167.xml"/><Relationship Id="rId20" Type="http://schemas.openxmlformats.org/officeDocument/2006/relationships/tags" Target="../tags/tag171.xml"/><Relationship Id="rId1" Type="http://schemas.openxmlformats.org/officeDocument/2006/relationships/tags" Target="../tags/tag152.xml"/><Relationship Id="rId6" Type="http://schemas.openxmlformats.org/officeDocument/2006/relationships/tags" Target="../tags/tag157.xml"/><Relationship Id="rId11" Type="http://schemas.openxmlformats.org/officeDocument/2006/relationships/tags" Target="../tags/tag162.xml"/><Relationship Id="rId24" Type="http://schemas.openxmlformats.org/officeDocument/2006/relationships/tags" Target="../tags/tag175.xml"/><Relationship Id="rId5" Type="http://schemas.openxmlformats.org/officeDocument/2006/relationships/tags" Target="../tags/tag156.xml"/><Relationship Id="rId15" Type="http://schemas.openxmlformats.org/officeDocument/2006/relationships/tags" Target="../tags/tag166.xml"/><Relationship Id="rId23" Type="http://schemas.openxmlformats.org/officeDocument/2006/relationships/tags" Target="../tags/tag174.xml"/><Relationship Id="rId28" Type="http://schemas.openxmlformats.org/officeDocument/2006/relationships/notesSlide" Target="../notesSlides/notesSlide11.xml"/><Relationship Id="rId10" Type="http://schemas.openxmlformats.org/officeDocument/2006/relationships/tags" Target="../tags/tag161.xml"/><Relationship Id="rId19" Type="http://schemas.openxmlformats.org/officeDocument/2006/relationships/tags" Target="../tags/tag170.xml"/><Relationship Id="rId4" Type="http://schemas.openxmlformats.org/officeDocument/2006/relationships/tags" Target="../tags/tag155.xml"/><Relationship Id="rId9" Type="http://schemas.openxmlformats.org/officeDocument/2006/relationships/tags" Target="../tags/tag160.xml"/><Relationship Id="rId14" Type="http://schemas.openxmlformats.org/officeDocument/2006/relationships/tags" Target="../tags/tag165.xml"/><Relationship Id="rId22" Type="http://schemas.openxmlformats.org/officeDocument/2006/relationships/tags" Target="../tags/tag173.xml"/><Relationship Id="rId27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80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88.xml"/><Relationship Id="rId13" Type="http://schemas.openxmlformats.org/officeDocument/2006/relationships/notesSlide" Target="../notesSlides/notesSlide13.xml"/><Relationship Id="rId3" Type="http://schemas.openxmlformats.org/officeDocument/2006/relationships/tags" Target="../tags/tag183.xml"/><Relationship Id="rId7" Type="http://schemas.openxmlformats.org/officeDocument/2006/relationships/tags" Target="../tags/tag18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11" Type="http://schemas.openxmlformats.org/officeDocument/2006/relationships/tags" Target="../tags/tag191.xml"/><Relationship Id="rId5" Type="http://schemas.openxmlformats.org/officeDocument/2006/relationships/tags" Target="../tags/tag185.xml"/><Relationship Id="rId10" Type="http://schemas.openxmlformats.org/officeDocument/2006/relationships/tags" Target="../tags/tag190.xml"/><Relationship Id="rId4" Type="http://schemas.openxmlformats.org/officeDocument/2006/relationships/tags" Target="../tags/tag184.xml"/><Relationship Id="rId9" Type="http://schemas.openxmlformats.org/officeDocument/2006/relationships/tags" Target="../tags/tag18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99.xml"/><Relationship Id="rId3" Type="http://schemas.openxmlformats.org/officeDocument/2006/relationships/tags" Target="../tags/tag194.xml"/><Relationship Id="rId7" Type="http://schemas.openxmlformats.org/officeDocument/2006/relationships/tags" Target="../tags/tag198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tags" Target="../tags/tag197.xml"/><Relationship Id="rId5" Type="http://schemas.openxmlformats.org/officeDocument/2006/relationships/tags" Target="../tags/tag196.xml"/><Relationship Id="rId10" Type="http://schemas.openxmlformats.org/officeDocument/2006/relationships/notesSlide" Target="../notesSlides/notesSlide14.xml"/><Relationship Id="rId4" Type="http://schemas.openxmlformats.org/officeDocument/2006/relationships/tags" Target="../tags/tag195.xml"/><Relationship Id="rId9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5.xml"/><Relationship Id="rId3" Type="http://schemas.openxmlformats.org/officeDocument/2006/relationships/tags" Target="../tags/tag202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201.xml"/><Relationship Id="rId1" Type="http://schemas.openxmlformats.org/officeDocument/2006/relationships/tags" Target="../tags/tag200.xml"/><Relationship Id="rId6" Type="http://schemas.openxmlformats.org/officeDocument/2006/relationships/tags" Target="../tags/tag205.xml"/><Relationship Id="rId5" Type="http://schemas.openxmlformats.org/officeDocument/2006/relationships/tags" Target="../tags/tag204.xml"/><Relationship Id="rId4" Type="http://schemas.openxmlformats.org/officeDocument/2006/relationships/tags" Target="../tags/tag203.xml"/><Relationship Id="rId9" Type="http://schemas.openxmlformats.org/officeDocument/2006/relationships/hyperlink" Target="https://godbolt.org/z/nQ6KbZ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08.xml"/><Relationship Id="rId2" Type="http://schemas.openxmlformats.org/officeDocument/2006/relationships/tags" Target="../tags/tag207.xml"/><Relationship Id="rId1" Type="http://schemas.openxmlformats.org/officeDocument/2006/relationships/tags" Target="../tags/tag206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11.xml"/><Relationship Id="rId7" Type="http://schemas.openxmlformats.org/officeDocument/2006/relationships/notesSlide" Target="../notesSlides/notesSlide17.xml"/><Relationship Id="rId2" Type="http://schemas.openxmlformats.org/officeDocument/2006/relationships/tags" Target="../tags/tag210.xml"/><Relationship Id="rId1" Type="http://schemas.openxmlformats.org/officeDocument/2006/relationships/tags" Target="../tags/tag20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3.xml"/><Relationship Id="rId4" Type="http://schemas.openxmlformats.org/officeDocument/2006/relationships/tags" Target="../tags/tag21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21.xml"/><Relationship Id="rId13" Type="http://schemas.openxmlformats.org/officeDocument/2006/relationships/tags" Target="../tags/tag226.xml"/><Relationship Id="rId3" Type="http://schemas.openxmlformats.org/officeDocument/2006/relationships/tags" Target="../tags/tag216.xml"/><Relationship Id="rId7" Type="http://schemas.openxmlformats.org/officeDocument/2006/relationships/tags" Target="../tags/tag220.xml"/><Relationship Id="rId12" Type="http://schemas.openxmlformats.org/officeDocument/2006/relationships/tags" Target="../tags/tag225.xml"/><Relationship Id="rId2" Type="http://schemas.openxmlformats.org/officeDocument/2006/relationships/tags" Target="../tags/tag215.xml"/><Relationship Id="rId16" Type="http://schemas.openxmlformats.org/officeDocument/2006/relationships/notesSlide" Target="../notesSlides/notesSlide18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tags" Target="../tags/tag224.xml"/><Relationship Id="rId5" Type="http://schemas.openxmlformats.org/officeDocument/2006/relationships/tags" Target="../tags/tag218.xml"/><Relationship Id="rId15" Type="http://schemas.openxmlformats.org/officeDocument/2006/relationships/slideLayout" Target="../slideLayouts/slideLayout4.xml"/><Relationship Id="rId10" Type="http://schemas.openxmlformats.org/officeDocument/2006/relationships/tags" Target="../tags/tag223.xml"/><Relationship Id="rId4" Type="http://schemas.openxmlformats.org/officeDocument/2006/relationships/tags" Target="../tags/tag217.xml"/><Relationship Id="rId9" Type="http://schemas.openxmlformats.org/officeDocument/2006/relationships/tags" Target="../tags/tag222.xml"/><Relationship Id="rId14" Type="http://schemas.openxmlformats.org/officeDocument/2006/relationships/tags" Target="../tags/tag22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35.xml"/><Relationship Id="rId13" Type="http://schemas.openxmlformats.org/officeDocument/2006/relationships/tags" Target="../tags/tag240.xml"/><Relationship Id="rId18" Type="http://schemas.openxmlformats.org/officeDocument/2006/relationships/slideLayout" Target="../slideLayouts/slideLayout4.xml"/><Relationship Id="rId3" Type="http://schemas.openxmlformats.org/officeDocument/2006/relationships/tags" Target="../tags/tag230.xml"/><Relationship Id="rId7" Type="http://schemas.openxmlformats.org/officeDocument/2006/relationships/tags" Target="../tags/tag234.xml"/><Relationship Id="rId12" Type="http://schemas.openxmlformats.org/officeDocument/2006/relationships/tags" Target="../tags/tag239.xml"/><Relationship Id="rId17" Type="http://schemas.openxmlformats.org/officeDocument/2006/relationships/tags" Target="../tags/tag244.xml"/><Relationship Id="rId2" Type="http://schemas.openxmlformats.org/officeDocument/2006/relationships/tags" Target="../tags/tag229.xml"/><Relationship Id="rId16" Type="http://schemas.openxmlformats.org/officeDocument/2006/relationships/tags" Target="../tags/tag243.xml"/><Relationship Id="rId1" Type="http://schemas.openxmlformats.org/officeDocument/2006/relationships/tags" Target="../tags/tag228.xml"/><Relationship Id="rId6" Type="http://schemas.openxmlformats.org/officeDocument/2006/relationships/tags" Target="../tags/tag233.xml"/><Relationship Id="rId11" Type="http://schemas.openxmlformats.org/officeDocument/2006/relationships/tags" Target="../tags/tag238.xml"/><Relationship Id="rId5" Type="http://schemas.openxmlformats.org/officeDocument/2006/relationships/tags" Target="../tags/tag232.xml"/><Relationship Id="rId15" Type="http://schemas.openxmlformats.org/officeDocument/2006/relationships/tags" Target="../tags/tag242.xml"/><Relationship Id="rId10" Type="http://schemas.openxmlformats.org/officeDocument/2006/relationships/tags" Target="../tags/tag237.xml"/><Relationship Id="rId19" Type="http://schemas.openxmlformats.org/officeDocument/2006/relationships/notesSlide" Target="../notesSlides/notesSlide19.xml"/><Relationship Id="rId4" Type="http://schemas.openxmlformats.org/officeDocument/2006/relationships/tags" Target="../tags/tag231.xml"/><Relationship Id="rId9" Type="http://schemas.openxmlformats.org/officeDocument/2006/relationships/tags" Target="../tags/tag236.xml"/><Relationship Id="rId14" Type="http://schemas.openxmlformats.org/officeDocument/2006/relationships/tags" Target="../tags/tag24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52.xml"/><Relationship Id="rId13" Type="http://schemas.openxmlformats.org/officeDocument/2006/relationships/tags" Target="../tags/tag257.xml"/><Relationship Id="rId18" Type="http://schemas.openxmlformats.org/officeDocument/2006/relationships/slideLayout" Target="../slideLayouts/slideLayout4.xml"/><Relationship Id="rId3" Type="http://schemas.openxmlformats.org/officeDocument/2006/relationships/tags" Target="../tags/tag247.xml"/><Relationship Id="rId7" Type="http://schemas.openxmlformats.org/officeDocument/2006/relationships/tags" Target="../tags/tag251.xml"/><Relationship Id="rId12" Type="http://schemas.openxmlformats.org/officeDocument/2006/relationships/tags" Target="../tags/tag256.xml"/><Relationship Id="rId17" Type="http://schemas.openxmlformats.org/officeDocument/2006/relationships/tags" Target="../tags/tag261.xml"/><Relationship Id="rId2" Type="http://schemas.openxmlformats.org/officeDocument/2006/relationships/tags" Target="../tags/tag246.xml"/><Relationship Id="rId16" Type="http://schemas.openxmlformats.org/officeDocument/2006/relationships/tags" Target="../tags/tag260.xml"/><Relationship Id="rId1" Type="http://schemas.openxmlformats.org/officeDocument/2006/relationships/tags" Target="../tags/tag245.xml"/><Relationship Id="rId6" Type="http://schemas.openxmlformats.org/officeDocument/2006/relationships/tags" Target="../tags/tag250.xml"/><Relationship Id="rId11" Type="http://schemas.openxmlformats.org/officeDocument/2006/relationships/tags" Target="../tags/tag255.xml"/><Relationship Id="rId5" Type="http://schemas.openxmlformats.org/officeDocument/2006/relationships/tags" Target="../tags/tag249.xml"/><Relationship Id="rId15" Type="http://schemas.openxmlformats.org/officeDocument/2006/relationships/tags" Target="../tags/tag259.xml"/><Relationship Id="rId10" Type="http://schemas.openxmlformats.org/officeDocument/2006/relationships/tags" Target="../tags/tag254.xml"/><Relationship Id="rId19" Type="http://schemas.openxmlformats.org/officeDocument/2006/relationships/notesSlide" Target="../notesSlides/notesSlide20.xml"/><Relationship Id="rId4" Type="http://schemas.openxmlformats.org/officeDocument/2006/relationships/tags" Target="../tags/tag248.xml"/><Relationship Id="rId9" Type="http://schemas.openxmlformats.org/officeDocument/2006/relationships/tags" Target="../tags/tag253.xml"/><Relationship Id="rId14" Type="http://schemas.openxmlformats.org/officeDocument/2006/relationships/tags" Target="../tags/tag25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69.xml"/><Relationship Id="rId13" Type="http://schemas.openxmlformats.org/officeDocument/2006/relationships/tags" Target="../tags/tag274.xml"/><Relationship Id="rId3" Type="http://schemas.openxmlformats.org/officeDocument/2006/relationships/tags" Target="../tags/tag264.xml"/><Relationship Id="rId7" Type="http://schemas.openxmlformats.org/officeDocument/2006/relationships/tags" Target="../tags/tag268.xml"/><Relationship Id="rId12" Type="http://schemas.openxmlformats.org/officeDocument/2006/relationships/tags" Target="../tags/tag273.xml"/><Relationship Id="rId2" Type="http://schemas.openxmlformats.org/officeDocument/2006/relationships/tags" Target="../tags/tag263.xml"/><Relationship Id="rId16" Type="http://schemas.openxmlformats.org/officeDocument/2006/relationships/notesSlide" Target="../notesSlides/notesSlide21.xml"/><Relationship Id="rId1" Type="http://schemas.openxmlformats.org/officeDocument/2006/relationships/tags" Target="../tags/tag262.xml"/><Relationship Id="rId6" Type="http://schemas.openxmlformats.org/officeDocument/2006/relationships/tags" Target="../tags/tag267.xml"/><Relationship Id="rId11" Type="http://schemas.openxmlformats.org/officeDocument/2006/relationships/tags" Target="../tags/tag272.xml"/><Relationship Id="rId5" Type="http://schemas.openxmlformats.org/officeDocument/2006/relationships/tags" Target="../tags/tag266.xml"/><Relationship Id="rId15" Type="http://schemas.openxmlformats.org/officeDocument/2006/relationships/slideLayout" Target="../slideLayouts/slideLayout4.xml"/><Relationship Id="rId10" Type="http://schemas.openxmlformats.org/officeDocument/2006/relationships/tags" Target="../tags/tag271.xml"/><Relationship Id="rId4" Type="http://schemas.openxmlformats.org/officeDocument/2006/relationships/tags" Target="../tags/tag265.xml"/><Relationship Id="rId9" Type="http://schemas.openxmlformats.org/officeDocument/2006/relationships/tags" Target="../tags/tag270.xml"/><Relationship Id="rId14" Type="http://schemas.openxmlformats.org/officeDocument/2006/relationships/tags" Target="../tags/tag27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78.xml"/><Relationship Id="rId2" Type="http://schemas.openxmlformats.org/officeDocument/2006/relationships/tags" Target="../tags/tag277.xml"/><Relationship Id="rId1" Type="http://schemas.openxmlformats.org/officeDocument/2006/relationships/tags" Target="../tags/tag276.xm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86.xml"/><Relationship Id="rId13" Type="http://schemas.openxmlformats.org/officeDocument/2006/relationships/tags" Target="../tags/tag291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81.xml"/><Relationship Id="rId7" Type="http://schemas.openxmlformats.org/officeDocument/2006/relationships/tags" Target="../tags/tag285.xml"/><Relationship Id="rId12" Type="http://schemas.openxmlformats.org/officeDocument/2006/relationships/tags" Target="../tags/tag290.xml"/><Relationship Id="rId17" Type="http://schemas.openxmlformats.org/officeDocument/2006/relationships/tags" Target="../tags/tag295.xml"/><Relationship Id="rId2" Type="http://schemas.openxmlformats.org/officeDocument/2006/relationships/tags" Target="../tags/tag280.xml"/><Relationship Id="rId16" Type="http://schemas.openxmlformats.org/officeDocument/2006/relationships/tags" Target="../tags/tag294.xml"/><Relationship Id="rId1" Type="http://schemas.openxmlformats.org/officeDocument/2006/relationships/tags" Target="../tags/tag279.xml"/><Relationship Id="rId6" Type="http://schemas.openxmlformats.org/officeDocument/2006/relationships/tags" Target="../tags/tag284.xml"/><Relationship Id="rId11" Type="http://schemas.openxmlformats.org/officeDocument/2006/relationships/tags" Target="../tags/tag289.xml"/><Relationship Id="rId5" Type="http://schemas.openxmlformats.org/officeDocument/2006/relationships/tags" Target="../tags/tag283.xml"/><Relationship Id="rId15" Type="http://schemas.openxmlformats.org/officeDocument/2006/relationships/tags" Target="../tags/tag293.xml"/><Relationship Id="rId10" Type="http://schemas.openxmlformats.org/officeDocument/2006/relationships/tags" Target="../tags/tag288.xml"/><Relationship Id="rId4" Type="http://schemas.openxmlformats.org/officeDocument/2006/relationships/tags" Target="../tags/tag282.xml"/><Relationship Id="rId9" Type="http://schemas.openxmlformats.org/officeDocument/2006/relationships/tags" Target="../tags/tag287.xml"/><Relationship Id="rId14" Type="http://schemas.openxmlformats.org/officeDocument/2006/relationships/tags" Target="../tags/tag29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298.xml"/><Relationship Id="rId2" Type="http://schemas.openxmlformats.org/officeDocument/2006/relationships/tags" Target="../tags/tag297.xml"/><Relationship Id="rId1" Type="http://schemas.openxmlformats.org/officeDocument/2006/relationships/tags" Target="../tags/tag296.xm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4.xml"/><Relationship Id="rId3" Type="http://schemas.openxmlformats.org/officeDocument/2006/relationships/tags" Target="../tags/tag301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300.xml"/><Relationship Id="rId1" Type="http://schemas.openxmlformats.org/officeDocument/2006/relationships/tags" Target="../tags/tag299.xml"/><Relationship Id="rId6" Type="http://schemas.openxmlformats.org/officeDocument/2006/relationships/tags" Target="../tags/tag304.xml"/><Relationship Id="rId5" Type="http://schemas.openxmlformats.org/officeDocument/2006/relationships/tags" Target="../tags/tag303.xml"/><Relationship Id="rId4" Type="http://schemas.openxmlformats.org/officeDocument/2006/relationships/tags" Target="../tags/tag30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307.xml"/><Relationship Id="rId2" Type="http://schemas.openxmlformats.org/officeDocument/2006/relationships/tags" Target="../tags/tag306.xml"/><Relationship Id="rId1" Type="http://schemas.openxmlformats.org/officeDocument/2006/relationships/tags" Target="../tags/tag305.xml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310.xml"/><Relationship Id="rId2" Type="http://schemas.openxmlformats.org/officeDocument/2006/relationships/tags" Target="../tags/tag309.xml"/><Relationship Id="rId1" Type="http://schemas.openxmlformats.org/officeDocument/2006/relationships/tags" Target="../tags/tag308.xml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18.xml"/><Relationship Id="rId13" Type="http://schemas.openxmlformats.org/officeDocument/2006/relationships/tags" Target="../tags/tag323.xml"/><Relationship Id="rId18" Type="http://schemas.openxmlformats.org/officeDocument/2006/relationships/tags" Target="../tags/tag328.xml"/><Relationship Id="rId3" Type="http://schemas.openxmlformats.org/officeDocument/2006/relationships/tags" Target="../tags/tag313.xml"/><Relationship Id="rId21" Type="http://schemas.openxmlformats.org/officeDocument/2006/relationships/notesSlide" Target="../notesSlides/notesSlide27.xml"/><Relationship Id="rId7" Type="http://schemas.openxmlformats.org/officeDocument/2006/relationships/tags" Target="../tags/tag317.xml"/><Relationship Id="rId12" Type="http://schemas.openxmlformats.org/officeDocument/2006/relationships/tags" Target="../tags/tag322.xml"/><Relationship Id="rId17" Type="http://schemas.openxmlformats.org/officeDocument/2006/relationships/tags" Target="../tags/tag327.xml"/><Relationship Id="rId2" Type="http://schemas.openxmlformats.org/officeDocument/2006/relationships/tags" Target="../tags/tag312.xml"/><Relationship Id="rId16" Type="http://schemas.openxmlformats.org/officeDocument/2006/relationships/tags" Target="../tags/tag326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311.xml"/><Relationship Id="rId6" Type="http://schemas.openxmlformats.org/officeDocument/2006/relationships/tags" Target="../tags/tag316.xml"/><Relationship Id="rId11" Type="http://schemas.openxmlformats.org/officeDocument/2006/relationships/tags" Target="../tags/tag321.xml"/><Relationship Id="rId5" Type="http://schemas.openxmlformats.org/officeDocument/2006/relationships/tags" Target="../tags/tag315.xml"/><Relationship Id="rId15" Type="http://schemas.openxmlformats.org/officeDocument/2006/relationships/tags" Target="../tags/tag325.xml"/><Relationship Id="rId10" Type="http://schemas.openxmlformats.org/officeDocument/2006/relationships/tags" Target="../tags/tag320.xml"/><Relationship Id="rId19" Type="http://schemas.openxmlformats.org/officeDocument/2006/relationships/tags" Target="../tags/tag329.xml"/><Relationship Id="rId4" Type="http://schemas.openxmlformats.org/officeDocument/2006/relationships/tags" Target="../tags/tag314.xml"/><Relationship Id="rId9" Type="http://schemas.openxmlformats.org/officeDocument/2006/relationships/tags" Target="../tags/tag319.xml"/><Relationship Id="rId14" Type="http://schemas.openxmlformats.org/officeDocument/2006/relationships/tags" Target="../tags/tag324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337.xml"/><Relationship Id="rId13" Type="http://schemas.openxmlformats.org/officeDocument/2006/relationships/tags" Target="../tags/tag342.xml"/><Relationship Id="rId18" Type="http://schemas.openxmlformats.org/officeDocument/2006/relationships/tags" Target="../tags/tag347.xml"/><Relationship Id="rId3" Type="http://schemas.openxmlformats.org/officeDocument/2006/relationships/tags" Target="../tags/tag332.xml"/><Relationship Id="rId21" Type="http://schemas.openxmlformats.org/officeDocument/2006/relationships/tags" Target="../tags/tag350.xml"/><Relationship Id="rId7" Type="http://schemas.openxmlformats.org/officeDocument/2006/relationships/tags" Target="../tags/tag336.xml"/><Relationship Id="rId12" Type="http://schemas.openxmlformats.org/officeDocument/2006/relationships/tags" Target="../tags/tag341.xml"/><Relationship Id="rId17" Type="http://schemas.openxmlformats.org/officeDocument/2006/relationships/tags" Target="../tags/tag346.xml"/><Relationship Id="rId2" Type="http://schemas.openxmlformats.org/officeDocument/2006/relationships/tags" Target="../tags/tag331.xml"/><Relationship Id="rId16" Type="http://schemas.openxmlformats.org/officeDocument/2006/relationships/tags" Target="../tags/tag345.xml"/><Relationship Id="rId20" Type="http://schemas.openxmlformats.org/officeDocument/2006/relationships/tags" Target="../tags/tag349.xml"/><Relationship Id="rId1" Type="http://schemas.openxmlformats.org/officeDocument/2006/relationships/tags" Target="../tags/tag330.xml"/><Relationship Id="rId6" Type="http://schemas.openxmlformats.org/officeDocument/2006/relationships/tags" Target="../tags/tag335.xml"/><Relationship Id="rId11" Type="http://schemas.openxmlformats.org/officeDocument/2006/relationships/tags" Target="../tags/tag340.xml"/><Relationship Id="rId24" Type="http://schemas.openxmlformats.org/officeDocument/2006/relationships/notesSlide" Target="../notesSlides/notesSlide28.xml"/><Relationship Id="rId5" Type="http://schemas.openxmlformats.org/officeDocument/2006/relationships/tags" Target="../tags/tag334.xml"/><Relationship Id="rId15" Type="http://schemas.openxmlformats.org/officeDocument/2006/relationships/tags" Target="../tags/tag344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339.xml"/><Relationship Id="rId19" Type="http://schemas.openxmlformats.org/officeDocument/2006/relationships/tags" Target="../tags/tag348.xml"/><Relationship Id="rId4" Type="http://schemas.openxmlformats.org/officeDocument/2006/relationships/tags" Target="../tags/tag333.xml"/><Relationship Id="rId9" Type="http://schemas.openxmlformats.org/officeDocument/2006/relationships/tags" Target="../tags/tag338.xml"/><Relationship Id="rId14" Type="http://schemas.openxmlformats.org/officeDocument/2006/relationships/tags" Target="../tags/tag343.xml"/><Relationship Id="rId22" Type="http://schemas.openxmlformats.org/officeDocument/2006/relationships/tags" Target="../tags/tag35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notesSlide" Target="../notesSlides/notesSlide3.xml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5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image" Target="../media/image8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image" Target="../media/image4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7.jpe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image" Target="../media/image3.png"/><Relationship Id="rId30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359.xml"/><Relationship Id="rId13" Type="http://schemas.openxmlformats.org/officeDocument/2006/relationships/tags" Target="../tags/tag364.xml"/><Relationship Id="rId18" Type="http://schemas.openxmlformats.org/officeDocument/2006/relationships/tags" Target="../tags/tag369.xml"/><Relationship Id="rId3" Type="http://schemas.openxmlformats.org/officeDocument/2006/relationships/tags" Target="../tags/tag354.xml"/><Relationship Id="rId21" Type="http://schemas.openxmlformats.org/officeDocument/2006/relationships/tags" Target="../tags/tag372.xml"/><Relationship Id="rId7" Type="http://schemas.openxmlformats.org/officeDocument/2006/relationships/tags" Target="../tags/tag358.xml"/><Relationship Id="rId12" Type="http://schemas.openxmlformats.org/officeDocument/2006/relationships/tags" Target="../tags/tag363.xml"/><Relationship Id="rId17" Type="http://schemas.openxmlformats.org/officeDocument/2006/relationships/tags" Target="../tags/tag368.xml"/><Relationship Id="rId25" Type="http://schemas.openxmlformats.org/officeDocument/2006/relationships/notesSlide" Target="../notesSlides/notesSlide29.xml"/><Relationship Id="rId2" Type="http://schemas.openxmlformats.org/officeDocument/2006/relationships/tags" Target="../tags/tag353.xml"/><Relationship Id="rId16" Type="http://schemas.openxmlformats.org/officeDocument/2006/relationships/tags" Target="../tags/tag367.xml"/><Relationship Id="rId20" Type="http://schemas.openxmlformats.org/officeDocument/2006/relationships/tags" Target="../tags/tag371.xml"/><Relationship Id="rId1" Type="http://schemas.openxmlformats.org/officeDocument/2006/relationships/tags" Target="../tags/tag352.xml"/><Relationship Id="rId6" Type="http://schemas.openxmlformats.org/officeDocument/2006/relationships/tags" Target="../tags/tag357.xml"/><Relationship Id="rId11" Type="http://schemas.openxmlformats.org/officeDocument/2006/relationships/tags" Target="../tags/tag362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356.xml"/><Relationship Id="rId15" Type="http://schemas.openxmlformats.org/officeDocument/2006/relationships/tags" Target="../tags/tag366.xml"/><Relationship Id="rId23" Type="http://schemas.openxmlformats.org/officeDocument/2006/relationships/tags" Target="../tags/tag374.xml"/><Relationship Id="rId10" Type="http://schemas.openxmlformats.org/officeDocument/2006/relationships/tags" Target="../tags/tag361.xml"/><Relationship Id="rId19" Type="http://schemas.openxmlformats.org/officeDocument/2006/relationships/tags" Target="../tags/tag370.xml"/><Relationship Id="rId4" Type="http://schemas.openxmlformats.org/officeDocument/2006/relationships/tags" Target="../tags/tag355.xml"/><Relationship Id="rId9" Type="http://schemas.openxmlformats.org/officeDocument/2006/relationships/tags" Target="../tags/tag360.xml"/><Relationship Id="rId14" Type="http://schemas.openxmlformats.org/officeDocument/2006/relationships/tags" Target="../tags/tag365.xml"/><Relationship Id="rId22" Type="http://schemas.openxmlformats.org/officeDocument/2006/relationships/tags" Target="../tags/tag373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382.xml"/><Relationship Id="rId13" Type="http://schemas.openxmlformats.org/officeDocument/2006/relationships/tags" Target="../tags/tag387.xml"/><Relationship Id="rId18" Type="http://schemas.openxmlformats.org/officeDocument/2006/relationships/tags" Target="../tags/tag392.xml"/><Relationship Id="rId26" Type="http://schemas.openxmlformats.org/officeDocument/2006/relationships/notesSlide" Target="../notesSlides/notesSlide30.xml"/><Relationship Id="rId3" Type="http://schemas.openxmlformats.org/officeDocument/2006/relationships/tags" Target="../tags/tag377.xml"/><Relationship Id="rId21" Type="http://schemas.openxmlformats.org/officeDocument/2006/relationships/tags" Target="../tags/tag395.xml"/><Relationship Id="rId7" Type="http://schemas.openxmlformats.org/officeDocument/2006/relationships/tags" Target="../tags/tag381.xml"/><Relationship Id="rId12" Type="http://schemas.openxmlformats.org/officeDocument/2006/relationships/tags" Target="../tags/tag386.xml"/><Relationship Id="rId17" Type="http://schemas.openxmlformats.org/officeDocument/2006/relationships/tags" Target="../tags/tag391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376.xml"/><Relationship Id="rId16" Type="http://schemas.openxmlformats.org/officeDocument/2006/relationships/tags" Target="../tags/tag390.xml"/><Relationship Id="rId20" Type="http://schemas.openxmlformats.org/officeDocument/2006/relationships/tags" Target="../tags/tag394.xml"/><Relationship Id="rId1" Type="http://schemas.openxmlformats.org/officeDocument/2006/relationships/tags" Target="../tags/tag375.xml"/><Relationship Id="rId6" Type="http://schemas.openxmlformats.org/officeDocument/2006/relationships/tags" Target="../tags/tag380.xml"/><Relationship Id="rId11" Type="http://schemas.openxmlformats.org/officeDocument/2006/relationships/tags" Target="../tags/tag385.xml"/><Relationship Id="rId24" Type="http://schemas.openxmlformats.org/officeDocument/2006/relationships/tags" Target="../tags/tag398.xml"/><Relationship Id="rId5" Type="http://schemas.openxmlformats.org/officeDocument/2006/relationships/tags" Target="../tags/tag379.xml"/><Relationship Id="rId15" Type="http://schemas.openxmlformats.org/officeDocument/2006/relationships/tags" Target="../tags/tag389.xml"/><Relationship Id="rId23" Type="http://schemas.openxmlformats.org/officeDocument/2006/relationships/tags" Target="../tags/tag397.xml"/><Relationship Id="rId10" Type="http://schemas.openxmlformats.org/officeDocument/2006/relationships/tags" Target="../tags/tag384.xml"/><Relationship Id="rId19" Type="http://schemas.openxmlformats.org/officeDocument/2006/relationships/tags" Target="../tags/tag393.xml"/><Relationship Id="rId4" Type="http://schemas.openxmlformats.org/officeDocument/2006/relationships/tags" Target="../tags/tag378.xml"/><Relationship Id="rId9" Type="http://schemas.openxmlformats.org/officeDocument/2006/relationships/tags" Target="../tags/tag383.xml"/><Relationship Id="rId14" Type="http://schemas.openxmlformats.org/officeDocument/2006/relationships/tags" Target="../tags/tag388.xml"/><Relationship Id="rId22" Type="http://schemas.openxmlformats.org/officeDocument/2006/relationships/tags" Target="../tags/tag396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406.xml"/><Relationship Id="rId13" Type="http://schemas.openxmlformats.org/officeDocument/2006/relationships/tags" Target="../tags/tag411.xml"/><Relationship Id="rId18" Type="http://schemas.openxmlformats.org/officeDocument/2006/relationships/tags" Target="../tags/tag416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401.xml"/><Relationship Id="rId21" Type="http://schemas.openxmlformats.org/officeDocument/2006/relationships/tags" Target="../tags/tag419.xml"/><Relationship Id="rId7" Type="http://schemas.openxmlformats.org/officeDocument/2006/relationships/tags" Target="../tags/tag405.xml"/><Relationship Id="rId12" Type="http://schemas.openxmlformats.org/officeDocument/2006/relationships/tags" Target="../tags/tag410.xml"/><Relationship Id="rId17" Type="http://schemas.openxmlformats.org/officeDocument/2006/relationships/tags" Target="../tags/tag415.xml"/><Relationship Id="rId25" Type="http://schemas.openxmlformats.org/officeDocument/2006/relationships/tags" Target="../tags/tag423.xml"/><Relationship Id="rId2" Type="http://schemas.openxmlformats.org/officeDocument/2006/relationships/tags" Target="../tags/tag400.xml"/><Relationship Id="rId16" Type="http://schemas.openxmlformats.org/officeDocument/2006/relationships/tags" Target="../tags/tag414.xml"/><Relationship Id="rId20" Type="http://schemas.openxmlformats.org/officeDocument/2006/relationships/tags" Target="../tags/tag418.xml"/><Relationship Id="rId1" Type="http://schemas.openxmlformats.org/officeDocument/2006/relationships/tags" Target="../tags/tag399.xml"/><Relationship Id="rId6" Type="http://schemas.openxmlformats.org/officeDocument/2006/relationships/tags" Target="../tags/tag404.xml"/><Relationship Id="rId11" Type="http://schemas.openxmlformats.org/officeDocument/2006/relationships/tags" Target="../tags/tag409.xml"/><Relationship Id="rId24" Type="http://schemas.openxmlformats.org/officeDocument/2006/relationships/tags" Target="../tags/tag422.xml"/><Relationship Id="rId5" Type="http://schemas.openxmlformats.org/officeDocument/2006/relationships/tags" Target="../tags/tag403.xml"/><Relationship Id="rId15" Type="http://schemas.openxmlformats.org/officeDocument/2006/relationships/tags" Target="../tags/tag413.xml"/><Relationship Id="rId23" Type="http://schemas.openxmlformats.org/officeDocument/2006/relationships/tags" Target="../tags/tag421.xml"/><Relationship Id="rId10" Type="http://schemas.openxmlformats.org/officeDocument/2006/relationships/tags" Target="../tags/tag408.xml"/><Relationship Id="rId19" Type="http://schemas.openxmlformats.org/officeDocument/2006/relationships/tags" Target="../tags/tag417.xml"/><Relationship Id="rId4" Type="http://schemas.openxmlformats.org/officeDocument/2006/relationships/tags" Target="../tags/tag402.xml"/><Relationship Id="rId9" Type="http://schemas.openxmlformats.org/officeDocument/2006/relationships/tags" Target="../tags/tag407.xml"/><Relationship Id="rId14" Type="http://schemas.openxmlformats.org/officeDocument/2006/relationships/tags" Target="../tags/tag412.xml"/><Relationship Id="rId22" Type="http://schemas.openxmlformats.org/officeDocument/2006/relationships/tags" Target="../tags/tag420.xml"/><Relationship Id="rId27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431.xml"/><Relationship Id="rId13" Type="http://schemas.openxmlformats.org/officeDocument/2006/relationships/tags" Target="../tags/tag436.xml"/><Relationship Id="rId18" Type="http://schemas.openxmlformats.org/officeDocument/2006/relationships/tags" Target="../tags/tag441.xml"/><Relationship Id="rId26" Type="http://schemas.openxmlformats.org/officeDocument/2006/relationships/tags" Target="../tags/tag449.xml"/><Relationship Id="rId3" Type="http://schemas.openxmlformats.org/officeDocument/2006/relationships/tags" Target="../tags/tag426.xml"/><Relationship Id="rId21" Type="http://schemas.openxmlformats.org/officeDocument/2006/relationships/tags" Target="../tags/tag444.xml"/><Relationship Id="rId7" Type="http://schemas.openxmlformats.org/officeDocument/2006/relationships/tags" Target="../tags/tag430.xml"/><Relationship Id="rId12" Type="http://schemas.openxmlformats.org/officeDocument/2006/relationships/tags" Target="../tags/tag435.xml"/><Relationship Id="rId17" Type="http://schemas.openxmlformats.org/officeDocument/2006/relationships/tags" Target="../tags/tag440.xml"/><Relationship Id="rId25" Type="http://schemas.openxmlformats.org/officeDocument/2006/relationships/tags" Target="../tags/tag448.xml"/><Relationship Id="rId2" Type="http://schemas.openxmlformats.org/officeDocument/2006/relationships/tags" Target="../tags/tag425.xml"/><Relationship Id="rId16" Type="http://schemas.openxmlformats.org/officeDocument/2006/relationships/tags" Target="../tags/tag439.xml"/><Relationship Id="rId20" Type="http://schemas.openxmlformats.org/officeDocument/2006/relationships/tags" Target="../tags/tag443.xml"/><Relationship Id="rId1" Type="http://schemas.openxmlformats.org/officeDocument/2006/relationships/tags" Target="../tags/tag424.xml"/><Relationship Id="rId6" Type="http://schemas.openxmlformats.org/officeDocument/2006/relationships/tags" Target="../tags/tag429.xml"/><Relationship Id="rId11" Type="http://schemas.openxmlformats.org/officeDocument/2006/relationships/tags" Target="../tags/tag434.xml"/><Relationship Id="rId24" Type="http://schemas.openxmlformats.org/officeDocument/2006/relationships/tags" Target="../tags/tag447.xml"/><Relationship Id="rId5" Type="http://schemas.openxmlformats.org/officeDocument/2006/relationships/tags" Target="../tags/tag428.xml"/><Relationship Id="rId15" Type="http://schemas.openxmlformats.org/officeDocument/2006/relationships/tags" Target="../tags/tag438.xml"/><Relationship Id="rId23" Type="http://schemas.openxmlformats.org/officeDocument/2006/relationships/tags" Target="../tags/tag446.xml"/><Relationship Id="rId28" Type="http://schemas.openxmlformats.org/officeDocument/2006/relationships/notesSlide" Target="../notesSlides/notesSlide32.xml"/><Relationship Id="rId10" Type="http://schemas.openxmlformats.org/officeDocument/2006/relationships/tags" Target="../tags/tag433.xml"/><Relationship Id="rId19" Type="http://schemas.openxmlformats.org/officeDocument/2006/relationships/tags" Target="../tags/tag442.xml"/><Relationship Id="rId4" Type="http://schemas.openxmlformats.org/officeDocument/2006/relationships/tags" Target="../tags/tag427.xml"/><Relationship Id="rId9" Type="http://schemas.openxmlformats.org/officeDocument/2006/relationships/tags" Target="../tags/tag432.xml"/><Relationship Id="rId14" Type="http://schemas.openxmlformats.org/officeDocument/2006/relationships/tags" Target="../tags/tag437.xml"/><Relationship Id="rId22" Type="http://schemas.openxmlformats.org/officeDocument/2006/relationships/tags" Target="../tags/tag445.xml"/><Relationship Id="rId27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457.xml"/><Relationship Id="rId13" Type="http://schemas.openxmlformats.org/officeDocument/2006/relationships/tags" Target="../tags/tag462.xml"/><Relationship Id="rId18" Type="http://schemas.openxmlformats.org/officeDocument/2006/relationships/tags" Target="../tags/tag467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452.xml"/><Relationship Id="rId21" Type="http://schemas.openxmlformats.org/officeDocument/2006/relationships/tags" Target="../tags/tag470.xml"/><Relationship Id="rId7" Type="http://schemas.openxmlformats.org/officeDocument/2006/relationships/tags" Target="../tags/tag456.xml"/><Relationship Id="rId12" Type="http://schemas.openxmlformats.org/officeDocument/2006/relationships/tags" Target="../tags/tag461.xml"/><Relationship Id="rId17" Type="http://schemas.openxmlformats.org/officeDocument/2006/relationships/tags" Target="../tags/tag466.xml"/><Relationship Id="rId25" Type="http://schemas.openxmlformats.org/officeDocument/2006/relationships/tags" Target="../tags/tag474.xml"/><Relationship Id="rId2" Type="http://schemas.openxmlformats.org/officeDocument/2006/relationships/tags" Target="../tags/tag451.xml"/><Relationship Id="rId16" Type="http://schemas.openxmlformats.org/officeDocument/2006/relationships/tags" Target="../tags/tag465.xml"/><Relationship Id="rId20" Type="http://schemas.openxmlformats.org/officeDocument/2006/relationships/tags" Target="../tags/tag469.xml"/><Relationship Id="rId1" Type="http://schemas.openxmlformats.org/officeDocument/2006/relationships/tags" Target="../tags/tag450.xml"/><Relationship Id="rId6" Type="http://schemas.openxmlformats.org/officeDocument/2006/relationships/tags" Target="../tags/tag455.xml"/><Relationship Id="rId11" Type="http://schemas.openxmlformats.org/officeDocument/2006/relationships/tags" Target="../tags/tag460.xml"/><Relationship Id="rId24" Type="http://schemas.openxmlformats.org/officeDocument/2006/relationships/tags" Target="../tags/tag473.xml"/><Relationship Id="rId5" Type="http://schemas.openxmlformats.org/officeDocument/2006/relationships/tags" Target="../tags/tag454.xml"/><Relationship Id="rId15" Type="http://schemas.openxmlformats.org/officeDocument/2006/relationships/tags" Target="../tags/tag464.xml"/><Relationship Id="rId23" Type="http://schemas.openxmlformats.org/officeDocument/2006/relationships/tags" Target="../tags/tag472.xml"/><Relationship Id="rId10" Type="http://schemas.openxmlformats.org/officeDocument/2006/relationships/tags" Target="../tags/tag459.xml"/><Relationship Id="rId19" Type="http://schemas.openxmlformats.org/officeDocument/2006/relationships/tags" Target="../tags/tag468.xml"/><Relationship Id="rId4" Type="http://schemas.openxmlformats.org/officeDocument/2006/relationships/tags" Target="../tags/tag453.xml"/><Relationship Id="rId9" Type="http://schemas.openxmlformats.org/officeDocument/2006/relationships/tags" Target="../tags/tag458.xml"/><Relationship Id="rId14" Type="http://schemas.openxmlformats.org/officeDocument/2006/relationships/tags" Target="../tags/tag463.xml"/><Relationship Id="rId22" Type="http://schemas.openxmlformats.org/officeDocument/2006/relationships/tags" Target="../tags/tag471.xml"/><Relationship Id="rId27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482.xml"/><Relationship Id="rId13" Type="http://schemas.openxmlformats.org/officeDocument/2006/relationships/tags" Target="../tags/tag487.xml"/><Relationship Id="rId18" Type="http://schemas.openxmlformats.org/officeDocument/2006/relationships/tags" Target="../tags/tag492.xml"/><Relationship Id="rId26" Type="http://schemas.openxmlformats.org/officeDocument/2006/relationships/notesSlide" Target="../notesSlides/notesSlide34.xml"/><Relationship Id="rId3" Type="http://schemas.openxmlformats.org/officeDocument/2006/relationships/tags" Target="../tags/tag477.xml"/><Relationship Id="rId21" Type="http://schemas.openxmlformats.org/officeDocument/2006/relationships/tags" Target="../tags/tag495.xml"/><Relationship Id="rId7" Type="http://schemas.openxmlformats.org/officeDocument/2006/relationships/tags" Target="../tags/tag481.xml"/><Relationship Id="rId12" Type="http://schemas.openxmlformats.org/officeDocument/2006/relationships/tags" Target="../tags/tag486.xml"/><Relationship Id="rId17" Type="http://schemas.openxmlformats.org/officeDocument/2006/relationships/tags" Target="../tags/tag491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476.xml"/><Relationship Id="rId16" Type="http://schemas.openxmlformats.org/officeDocument/2006/relationships/tags" Target="../tags/tag490.xml"/><Relationship Id="rId20" Type="http://schemas.openxmlformats.org/officeDocument/2006/relationships/tags" Target="../tags/tag494.xml"/><Relationship Id="rId1" Type="http://schemas.openxmlformats.org/officeDocument/2006/relationships/tags" Target="../tags/tag475.xml"/><Relationship Id="rId6" Type="http://schemas.openxmlformats.org/officeDocument/2006/relationships/tags" Target="../tags/tag480.xml"/><Relationship Id="rId11" Type="http://schemas.openxmlformats.org/officeDocument/2006/relationships/tags" Target="../tags/tag485.xml"/><Relationship Id="rId24" Type="http://schemas.openxmlformats.org/officeDocument/2006/relationships/tags" Target="../tags/tag498.xml"/><Relationship Id="rId5" Type="http://schemas.openxmlformats.org/officeDocument/2006/relationships/tags" Target="../tags/tag479.xml"/><Relationship Id="rId15" Type="http://schemas.openxmlformats.org/officeDocument/2006/relationships/tags" Target="../tags/tag489.xml"/><Relationship Id="rId23" Type="http://schemas.openxmlformats.org/officeDocument/2006/relationships/tags" Target="../tags/tag497.xml"/><Relationship Id="rId10" Type="http://schemas.openxmlformats.org/officeDocument/2006/relationships/tags" Target="../tags/tag484.xml"/><Relationship Id="rId19" Type="http://schemas.openxmlformats.org/officeDocument/2006/relationships/tags" Target="../tags/tag493.xml"/><Relationship Id="rId4" Type="http://schemas.openxmlformats.org/officeDocument/2006/relationships/tags" Target="../tags/tag478.xml"/><Relationship Id="rId9" Type="http://schemas.openxmlformats.org/officeDocument/2006/relationships/tags" Target="../tags/tag483.xml"/><Relationship Id="rId14" Type="http://schemas.openxmlformats.org/officeDocument/2006/relationships/tags" Target="../tags/tag488.xml"/><Relationship Id="rId22" Type="http://schemas.openxmlformats.org/officeDocument/2006/relationships/tags" Target="../tags/tag496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506.xml"/><Relationship Id="rId13" Type="http://schemas.openxmlformats.org/officeDocument/2006/relationships/tags" Target="../tags/tag511.xml"/><Relationship Id="rId18" Type="http://schemas.openxmlformats.org/officeDocument/2006/relationships/tags" Target="../tags/tag516.xml"/><Relationship Id="rId3" Type="http://schemas.openxmlformats.org/officeDocument/2006/relationships/tags" Target="../tags/tag501.xml"/><Relationship Id="rId21" Type="http://schemas.openxmlformats.org/officeDocument/2006/relationships/tags" Target="../tags/tag519.xml"/><Relationship Id="rId7" Type="http://schemas.openxmlformats.org/officeDocument/2006/relationships/tags" Target="../tags/tag505.xml"/><Relationship Id="rId12" Type="http://schemas.openxmlformats.org/officeDocument/2006/relationships/tags" Target="../tags/tag510.xml"/><Relationship Id="rId17" Type="http://schemas.openxmlformats.org/officeDocument/2006/relationships/tags" Target="../tags/tag515.xml"/><Relationship Id="rId25" Type="http://schemas.openxmlformats.org/officeDocument/2006/relationships/notesSlide" Target="../notesSlides/notesSlide35.xml"/><Relationship Id="rId2" Type="http://schemas.openxmlformats.org/officeDocument/2006/relationships/tags" Target="../tags/tag500.xml"/><Relationship Id="rId16" Type="http://schemas.openxmlformats.org/officeDocument/2006/relationships/tags" Target="../tags/tag514.xml"/><Relationship Id="rId20" Type="http://schemas.openxmlformats.org/officeDocument/2006/relationships/tags" Target="../tags/tag518.xml"/><Relationship Id="rId1" Type="http://schemas.openxmlformats.org/officeDocument/2006/relationships/tags" Target="../tags/tag499.xml"/><Relationship Id="rId6" Type="http://schemas.openxmlformats.org/officeDocument/2006/relationships/tags" Target="../tags/tag504.xml"/><Relationship Id="rId11" Type="http://schemas.openxmlformats.org/officeDocument/2006/relationships/tags" Target="../tags/tag509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503.xml"/><Relationship Id="rId15" Type="http://schemas.openxmlformats.org/officeDocument/2006/relationships/tags" Target="../tags/tag513.xml"/><Relationship Id="rId23" Type="http://schemas.openxmlformats.org/officeDocument/2006/relationships/tags" Target="../tags/tag521.xml"/><Relationship Id="rId10" Type="http://schemas.openxmlformats.org/officeDocument/2006/relationships/tags" Target="../tags/tag508.xml"/><Relationship Id="rId19" Type="http://schemas.openxmlformats.org/officeDocument/2006/relationships/tags" Target="../tags/tag517.xml"/><Relationship Id="rId4" Type="http://schemas.openxmlformats.org/officeDocument/2006/relationships/tags" Target="../tags/tag502.xml"/><Relationship Id="rId9" Type="http://schemas.openxmlformats.org/officeDocument/2006/relationships/tags" Target="../tags/tag507.xml"/><Relationship Id="rId14" Type="http://schemas.openxmlformats.org/officeDocument/2006/relationships/tags" Target="../tags/tag512.xml"/><Relationship Id="rId22" Type="http://schemas.openxmlformats.org/officeDocument/2006/relationships/tags" Target="../tags/tag520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529.xml"/><Relationship Id="rId13" Type="http://schemas.openxmlformats.org/officeDocument/2006/relationships/tags" Target="../tags/tag534.xml"/><Relationship Id="rId18" Type="http://schemas.openxmlformats.org/officeDocument/2006/relationships/tags" Target="../tags/tag539.xml"/><Relationship Id="rId26" Type="http://schemas.openxmlformats.org/officeDocument/2006/relationships/notesSlide" Target="../notesSlides/notesSlide36.xml"/><Relationship Id="rId3" Type="http://schemas.openxmlformats.org/officeDocument/2006/relationships/tags" Target="../tags/tag524.xml"/><Relationship Id="rId21" Type="http://schemas.openxmlformats.org/officeDocument/2006/relationships/tags" Target="../tags/tag542.xml"/><Relationship Id="rId7" Type="http://schemas.openxmlformats.org/officeDocument/2006/relationships/tags" Target="../tags/tag528.xml"/><Relationship Id="rId12" Type="http://schemas.openxmlformats.org/officeDocument/2006/relationships/tags" Target="../tags/tag533.xml"/><Relationship Id="rId17" Type="http://schemas.openxmlformats.org/officeDocument/2006/relationships/tags" Target="../tags/tag538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523.xml"/><Relationship Id="rId16" Type="http://schemas.openxmlformats.org/officeDocument/2006/relationships/tags" Target="../tags/tag537.xml"/><Relationship Id="rId20" Type="http://schemas.openxmlformats.org/officeDocument/2006/relationships/tags" Target="../tags/tag541.xml"/><Relationship Id="rId1" Type="http://schemas.openxmlformats.org/officeDocument/2006/relationships/tags" Target="../tags/tag522.xml"/><Relationship Id="rId6" Type="http://schemas.openxmlformats.org/officeDocument/2006/relationships/tags" Target="../tags/tag527.xml"/><Relationship Id="rId11" Type="http://schemas.openxmlformats.org/officeDocument/2006/relationships/tags" Target="../tags/tag532.xml"/><Relationship Id="rId24" Type="http://schemas.openxmlformats.org/officeDocument/2006/relationships/tags" Target="../tags/tag545.xml"/><Relationship Id="rId5" Type="http://schemas.openxmlformats.org/officeDocument/2006/relationships/tags" Target="../tags/tag526.xml"/><Relationship Id="rId15" Type="http://schemas.openxmlformats.org/officeDocument/2006/relationships/tags" Target="../tags/tag536.xml"/><Relationship Id="rId23" Type="http://schemas.openxmlformats.org/officeDocument/2006/relationships/tags" Target="../tags/tag544.xml"/><Relationship Id="rId10" Type="http://schemas.openxmlformats.org/officeDocument/2006/relationships/tags" Target="../tags/tag531.xml"/><Relationship Id="rId19" Type="http://schemas.openxmlformats.org/officeDocument/2006/relationships/tags" Target="../tags/tag540.xml"/><Relationship Id="rId4" Type="http://schemas.openxmlformats.org/officeDocument/2006/relationships/tags" Target="../tags/tag525.xml"/><Relationship Id="rId9" Type="http://schemas.openxmlformats.org/officeDocument/2006/relationships/tags" Target="../tags/tag530.xml"/><Relationship Id="rId14" Type="http://schemas.openxmlformats.org/officeDocument/2006/relationships/tags" Target="../tags/tag535.xml"/><Relationship Id="rId22" Type="http://schemas.openxmlformats.org/officeDocument/2006/relationships/tags" Target="../tags/tag543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553.xml"/><Relationship Id="rId13" Type="http://schemas.openxmlformats.org/officeDocument/2006/relationships/tags" Target="../tags/tag558.xml"/><Relationship Id="rId18" Type="http://schemas.openxmlformats.org/officeDocument/2006/relationships/tags" Target="../tags/tag563.xml"/><Relationship Id="rId3" Type="http://schemas.openxmlformats.org/officeDocument/2006/relationships/tags" Target="../tags/tag548.xml"/><Relationship Id="rId21" Type="http://schemas.openxmlformats.org/officeDocument/2006/relationships/tags" Target="../tags/tag566.xml"/><Relationship Id="rId7" Type="http://schemas.openxmlformats.org/officeDocument/2006/relationships/tags" Target="../tags/tag552.xml"/><Relationship Id="rId12" Type="http://schemas.openxmlformats.org/officeDocument/2006/relationships/tags" Target="../tags/tag557.xml"/><Relationship Id="rId17" Type="http://schemas.openxmlformats.org/officeDocument/2006/relationships/tags" Target="../tags/tag562.xml"/><Relationship Id="rId25" Type="http://schemas.openxmlformats.org/officeDocument/2006/relationships/notesSlide" Target="../notesSlides/notesSlide37.xml"/><Relationship Id="rId2" Type="http://schemas.openxmlformats.org/officeDocument/2006/relationships/tags" Target="../tags/tag547.xml"/><Relationship Id="rId16" Type="http://schemas.openxmlformats.org/officeDocument/2006/relationships/tags" Target="../tags/tag561.xml"/><Relationship Id="rId20" Type="http://schemas.openxmlformats.org/officeDocument/2006/relationships/tags" Target="../tags/tag565.xml"/><Relationship Id="rId1" Type="http://schemas.openxmlformats.org/officeDocument/2006/relationships/tags" Target="../tags/tag546.xml"/><Relationship Id="rId6" Type="http://schemas.openxmlformats.org/officeDocument/2006/relationships/tags" Target="../tags/tag551.xml"/><Relationship Id="rId11" Type="http://schemas.openxmlformats.org/officeDocument/2006/relationships/tags" Target="../tags/tag556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550.xml"/><Relationship Id="rId15" Type="http://schemas.openxmlformats.org/officeDocument/2006/relationships/tags" Target="../tags/tag560.xml"/><Relationship Id="rId23" Type="http://schemas.openxmlformats.org/officeDocument/2006/relationships/tags" Target="../tags/tag568.xml"/><Relationship Id="rId10" Type="http://schemas.openxmlformats.org/officeDocument/2006/relationships/tags" Target="../tags/tag555.xml"/><Relationship Id="rId19" Type="http://schemas.openxmlformats.org/officeDocument/2006/relationships/tags" Target="../tags/tag564.xml"/><Relationship Id="rId4" Type="http://schemas.openxmlformats.org/officeDocument/2006/relationships/tags" Target="../tags/tag549.xml"/><Relationship Id="rId9" Type="http://schemas.openxmlformats.org/officeDocument/2006/relationships/tags" Target="../tags/tag554.xml"/><Relationship Id="rId14" Type="http://schemas.openxmlformats.org/officeDocument/2006/relationships/tags" Target="../tags/tag559.xml"/><Relationship Id="rId22" Type="http://schemas.openxmlformats.org/officeDocument/2006/relationships/tags" Target="../tags/tag567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576.xml"/><Relationship Id="rId13" Type="http://schemas.openxmlformats.org/officeDocument/2006/relationships/tags" Target="../tags/tag581.xml"/><Relationship Id="rId18" Type="http://schemas.openxmlformats.org/officeDocument/2006/relationships/tags" Target="../tags/tag586.xml"/><Relationship Id="rId3" Type="http://schemas.openxmlformats.org/officeDocument/2006/relationships/tags" Target="../tags/tag571.xml"/><Relationship Id="rId21" Type="http://schemas.openxmlformats.org/officeDocument/2006/relationships/tags" Target="../tags/tag589.xml"/><Relationship Id="rId7" Type="http://schemas.openxmlformats.org/officeDocument/2006/relationships/tags" Target="../tags/tag575.xml"/><Relationship Id="rId12" Type="http://schemas.openxmlformats.org/officeDocument/2006/relationships/tags" Target="../tags/tag580.xml"/><Relationship Id="rId17" Type="http://schemas.openxmlformats.org/officeDocument/2006/relationships/tags" Target="../tags/tag585.xml"/><Relationship Id="rId2" Type="http://schemas.openxmlformats.org/officeDocument/2006/relationships/tags" Target="../tags/tag570.xml"/><Relationship Id="rId16" Type="http://schemas.openxmlformats.org/officeDocument/2006/relationships/tags" Target="../tags/tag584.xml"/><Relationship Id="rId20" Type="http://schemas.openxmlformats.org/officeDocument/2006/relationships/tags" Target="../tags/tag588.xml"/><Relationship Id="rId1" Type="http://schemas.openxmlformats.org/officeDocument/2006/relationships/tags" Target="../tags/tag569.xml"/><Relationship Id="rId6" Type="http://schemas.openxmlformats.org/officeDocument/2006/relationships/tags" Target="../tags/tag574.xml"/><Relationship Id="rId11" Type="http://schemas.openxmlformats.org/officeDocument/2006/relationships/tags" Target="../tags/tag579.xml"/><Relationship Id="rId24" Type="http://schemas.openxmlformats.org/officeDocument/2006/relationships/notesSlide" Target="../notesSlides/notesSlide38.xml"/><Relationship Id="rId5" Type="http://schemas.openxmlformats.org/officeDocument/2006/relationships/tags" Target="../tags/tag573.xml"/><Relationship Id="rId15" Type="http://schemas.openxmlformats.org/officeDocument/2006/relationships/tags" Target="../tags/tag583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578.xml"/><Relationship Id="rId19" Type="http://schemas.openxmlformats.org/officeDocument/2006/relationships/tags" Target="../tags/tag587.xml"/><Relationship Id="rId4" Type="http://schemas.openxmlformats.org/officeDocument/2006/relationships/tags" Target="../tags/tag572.xml"/><Relationship Id="rId9" Type="http://schemas.openxmlformats.org/officeDocument/2006/relationships/tags" Target="../tags/tag577.xml"/><Relationship Id="rId14" Type="http://schemas.openxmlformats.org/officeDocument/2006/relationships/tags" Target="../tags/tag582.xml"/><Relationship Id="rId22" Type="http://schemas.openxmlformats.org/officeDocument/2006/relationships/tags" Target="../tags/tag59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0" Type="http://schemas.openxmlformats.org/officeDocument/2006/relationships/tags" Target="../tags/tag37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rea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598.xml"/><Relationship Id="rId13" Type="http://schemas.openxmlformats.org/officeDocument/2006/relationships/tags" Target="../tags/tag603.xml"/><Relationship Id="rId18" Type="http://schemas.openxmlformats.org/officeDocument/2006/relationships/notesSlide" Target="../notesSlides/notesSlide39.xml"/><Relationship Id="rId3" Type="http://schemas.openxmlformats.org/officeDocument/2006/relationships/tags" Target="../tags/tag593.xml"/><Relationship Id="rId7" Type="http://schemas.openxmlformats.org/officeDocument/2006/relationships/tags" Target="../tags/tag597.xml"/><Relationship Id="rId12" Type="http://schemas.openxmlformats.org/officeDocument/2006/relationships/tags" Target="../tags/tag60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592.xml"/><Relationship Id="rId16" Type="http://schemas.openxmlformats.org/officeDocument/2006/relationships/tags" Target="../tags/tag606.xml"/><Relationship Id="rId1" Type="http://schemas.openxmlformats.org/officeDocument/2006/relationships/tags" Target="../tags/tag591.xml"/><Relationship Id="rId6" Type="http://schemas.openxmlformats.org/officeDocument/2006/relationships/tags" Target="../tags/tag596.xml"/><Relationship Id="rId11" Type="http://schemas.openxmlformats.org/officeDocument/2006/relationships/tags" Target="../tags/tag601.xml"/><Relationship Id="rId5" Type="http://schemas.openxmlformats.org/officeDocument/2006/relationships/tags" Target="../tags/tag595.xml"/><Relationship Id="rId15" Type="http://schemas.openxmlformats.org/officeDocument/2006/relationships/tags" Target="../tags/tag605.xml"/><Relationship Id="rId10" Type="http://schemas.openxmlformats.org/officeDocument/2006/relationships/tags" Target="../tags/tag600.xml"/><Relationship Id="rId4" Type="http://schemas.openxmlformats.org/officeDocument/2006/relationships/tags" Target="../tags/tag594.xml"/><Relationship Id="rId9" Type="http://schemas.openxmlformats.org/officeDocument/2006/relationships/tags" Target="../tags/tag599.xml"/><Relationship Id="rId14" Type="http://schemas.openxmlformats.org/officeDocument/2006/relationships/tags" Target="../tags/tag60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18" Type="http://schemas.openxmlformats.org/officeDocument/2006/relationships/tags" Target="../tags/tag60.xml"/><Relationship Id="rId3" Type="http://schemas.openxmlformats.org/officeDocument/2006/relationships/tags" Target="../tags/tag45.xml"/><Relationship Id="rId21" Type="http://schemas.openxmlformats.org/officeDocument/2006/relationships/tags" Target="../tags/tag63.xml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17" Type="http://schemas.openxmlformats.org/officeDocument/2006/relationships/tags" Target="../tags/tag59.xml"/><Relationship Id="rId25" Type="http://schemas.openxmlformats.org/officeDocument/2006/relationships/notesSlide" Target="../notesSlides/notesSlide6.xml"/><Relationship Id="rId2" Type="http://schemas.openxmlformats.org/officeDocument/2006/relationships/tags" Target="../tags/tag44.xml"/><Relationship Id="rId16" Type="http://schemas.openxmlformats.org/officeDocument/2006/relationships/tags" Target="../tags/tag58.xml"/><Relationship Id="rId20" Type="http://schemas.openxmlformats.org/officeDocument/2006/relationships/tags" Target="../tags/tag62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24" Type="http://schemas.openxmlformats.org/officeDocument/2006/relationships/slideLayout" Target="../slideLayouts/slideLayout4.xml"/><Relationship Id="rId5" Type="http://schemas.openxmlformats.org/officeDocument/2006/relationships/tags" Target="../tags/tag47.xml"/><Relationship Id="rId15" Type="http://schemas.openxmlformats.org/officeDocument/2006/relationships/tags" Target="../tags/tag57.xml"/><Relationship Id="rId23" Type="http://schemas.openxmlformats.org/officeDocument/2006/relationships/tags" Target="../tags/tag65.xml"/><Relationship Id="rId10" Type="http://schemas.openxmlformats.org/officeDocument/2006/relationships/tags" Target="../tags/tag52.xml"/><Relationship Id="rId19" Type="http://schemas.openxmlformats.org/officeDocument/2006/relationships/tags" Target="../tags/tag61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Relationship Id="rId22" Type="http://schemas.openxmlformats.org/officeDocument/2006/relationships/tags" Target="../tags/tag6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3" Type="http://schemas.openxmlformats.org/officeDocument/2006/relationships/tags" Target="../tags/tag68.xml"/><Relationship Id="rId21" Type="http://schemas.openxmlformats.org/officeDocument/2006/relationships/tags" Target="../tags/tag86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5" Type="http://schemas.openxmlformats.org/officeDocument/2006/relationships/notesSlide" Target="../notesSlides/notesSlide7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20" Type="http://schemas.openxmlformats.org/officeDocument/2006/relationships/tags" Target="../tags/tag85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24" Type="http://schemas.openxmlformats.org/officeDocument/2006/relationships/slideLayout" Target="../slideLayouts/slideLayout4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23" Type="http://schemas.openxmlformats.org/officeDocument/2006/relationships/tags" Target="../tags/tag88.xml"/><Relationship Id="rId10" Type="http://schemas.openxmlformats.org/officeDocument/2006/relationships/tags" Target="../tags/tag75.xml"/><Relationship Id="rId19" Type="http://schemas.openxmlformats.org/officeDocument/2006/relationships/tags" Target="../tags/tag84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Relationship Id="rId22" Type="http://schemas.openxmlformats.org/officeDocument/2006/relationships/tags" Target="../tags/tag8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96.xml"/><Relationship Id="rId13" Type="http://schemas.openxmlformats.org/officeDocument/2006/relationships/tags" Target="../tags/tag101.xml"/><Relationship Id="rId18" Type="http://schemas.openxmlformats.org/officeDocument/2006/relationships/tags" Target="../tags/tag106.xml"/><Relationship Id="rId3" Type="http://schemas.openxmlformats.org/officeDocument/2006/relationships/tags" Target="../tags/tag91.xml"/><Relationship Id="rId21" Type="http://schemas.openxmlformats.org/officeDocument/2006/relationships/tags" Target="../tags/tag109.xml"/><Relationship Id="rId7" Type="http://schemas.openxmlformats.org/officeDocument/2006/relationships/tags" Target="../tags/tag95.xml"/><Relationship Id="rId12" Type="http://schemas.openxmlformats.org/officeDocument/2006/relationships/tags" Target="../tags/tag100.xml"/><Relationship Id="rId17" Type="http://schemas.openxmlformats.org/officeDocument/2006/relationships/tags" Target="../tags/tag105.xml"/><Relationship Id="rId25" Type="http://schemas.openxmlformats.org/officeDocument/2006/relationships/notesSlide" Target="../notesSlides/notesSlide8.xml"/><Relationship Id="rId2" Type="http://schemas.openxmlformats.org/officeDocument/2006/relationships/tags" Target="../tags/tag90.xml"/><Relationship Id="rId16" Type="http://schemas.openxmlformats.org/officeDocument/2006/relationships/tags" Target="../tags/tag104.xml"/><Relationship Id="rId20" Type="http://schemas.openxmlformats.org/officeDocument/2006/relationships/tags" Target="../tags/tag108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11" Type="http://schemas.openxmlformats.org/officeDocument/2006/relationships/tags" Target="../tags/tag99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93.xml"/><Relationship Id="rId15" Type="http://schemas.openxmlformats.org/officeDocument/2006/relationships/tags" Target="../tags/tag103.xml"/><Relationship Id="rId23" Type="http://schemas.openxmlformats.org/officeDocument/2006/relationships/tags" Target="../tags/tag111.xml"/><Relationship Id="rId10" Type="http://schemas.openxmlformats.org/officeDocument/2006/relationships/tags" Target="../tags/tag98.xml"/><Relationship Id="rId19" Type="http://schemas.openxmlformats.org/officeDocument/2006/relationships/tags" Target="../tags/tag107.xml"/><Relationship Id="rId4" Type="http://schemas.openxmlformats.org/officeDocument/2006/relationships/tags" Target="../tags/tag92.xml"/><Relationship Id="rId9" Type="http://schemas.openxmlformats.org/officeDocument/2006/relationships/tags" Target="../tags/tag97.xml"/><Relationship Id="rId14" Type="http://schemas.openxmlformats.org/officeDocument/2006/relationships/tags" Target="../tags/tag102.xml"/><Relationship Id="rId22" Type="http://schemas.openxmlformats.org/officeDocument/2006/relationships/tags" Target="../tags/tag1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19.xml"/><Relationship Id="rId13" Type="http://schemas.openxmlformats.org/officeDocument/2006/relationships/tags" Target="../tags/tag124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14.xml"/><Relationship Id="rId7" Type="http://schemas.openxmlformats.org/officeDocument/2006/relationships/tags" Target="../tags/tag118.xml"/><Relationship Id="rId12" Type="http://schemas.openxmlformats.org/officeDocument/2006/relationships/tags" Target="../tags/tag123.xml"/><Relationship Id="rId17" Type="http://schemas.openxmlformats.org/officeDocument/2006/relationships/tags" Target="../tags/tag128.xml"/><Relationship Id="rId2" Type="http://schemas.openxmlformats.org/officeDocument/2006/relationships/tags" Target="../tags/tag113.xml"/><Relationship Id="rId16" Type="http://schemas.openxmlformats.org/officeDocument/2006/relationships/tags" Target="../tags/tag127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11" Type="http://schemas.openxmlformats.org/officeDocument/2006/relationships/tags" Target="../tags/tag122.xml"/><Relationship Id="rId5" Type="http://schemas.openxmlformats.org/officeDocument/2006/relationships/tags" Target="../tags/tag116.xml"/><Relationship Id="rId15" Type="http://schemas.openxmlformats.org/officeDocument/2006/relationships/tags" Target="../tags/tag126.xml"/><Relationship Id="rId10" Type="http://schemas.openxmlformats.org/officeDocument/2006/relationships/tags" Target="../tags/tag121.xml"/><Relationship Id="rId19" Type="http://schemas.openxmlformats.org/officeDocument/2006/relationships/notesSlide" Target="../notesSlides/notesSlide9.xml"/><Relationship Id="rId4" Type="http://schemas.openxmlformats.org/officeDocument/2006/relationships/tags" Target="../tags/tag115.xml"/><Relationship Id="rId9" Type="http://schemas.openxmlformats.org/officeDocument/2006/relationships/tags" Target="../tags/tag120.xml"/><Relationship Id="rId14" Type="http://schemas.openxmlformats.org/officeDocument/2006/relationships/tags" Target="../tags/tag1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The Stack &amp; Procedures</a:t>
            </a:r>
            <a:br>
              <a:rPr lang="en-US" dirty="0"/>
            </a:br>
            <a:r>
              <a:rPr lang="en-US" sz="2000" b="0" dirty="0"/>
              <a:t>CSE 351 Winter 2020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799" y="1737360"/>
            <a:ext cx="8540496" cy="4572000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	</a:t>
            </a:r>
            <a:r>
              <a:rPr lang="en-US" sz="2000" b="1" dirty="0"/>
              <a:t>Teaching Assistants:</a:t>
            </a:r>
            <a:endParaRPr lang="en-US" sz="2000" dirty="0"/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Ruth Anderson	Jonathan Chen	Justin Johnson	Porter Jones	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Josie Lee	Jeffery  Tian	</a:t>
            </a:r>
            <a:r>
              <a:rPr lang="en-US" sz="2000" dirty="0" err="1"/>
              <a:t>Callum</a:t>
            </a:r>
            <a:r>
              <a:rPr lang="en-US" sz="2000" dirty="0"/>
              <a:t>  Walker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Eddy (</a:t>
            </a:r>
            <a:r>
              <a:rPr lang="en-US" sz="2000" dirty="0" err="1"/>
              <a:t>Tianyi</a:t>
            </a:r>
            <a:r>
              <a:rPr lang="en-US" sz="2000" dirty="0"/>
              <a:t>)  Zhou	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0" y="6190239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  <a:hlinkClick r:id="rId5"/>
              </a:rPr>
              <a:t>http://xkcd.com/571/</a:t>
            </a:r>
            <a:r>
              <a:rPr lang="en-US" sz="1400" b="0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3809998"/>
            <a:ext cx="8595360" cy="233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61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Rectangle 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Stack:  Push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i="1" dirty="0" err="1">
                <a:sym typeface="Calibri Bold Italic" charset="0"/>
              </a:rPr>
              <a:t>src</a:t>
            </a:r>
            <a:endParaRPr lang="en-US" i="1" dirty="0">
              <a:latin typeface="Anonymous Pro" panose="02060609030202000504" pitchFamily="49" charset="0"/>
              <a:sym typeface="Courier New Bold" charset="0"/>
            </a:endParaRPr>
          </a:p>
          <a:p>
            <a:pPr marL="552450" lvl="1"/>
            <a:r>
              <a:rPr lang="en-US" dirty="0"/>
              <a:t>Fetch operand at </a:t>
            </a:r>
            <a:r>
              <a:rPr lang="en-US" dirty="0" err="1">
                <a:latin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rc</a:t>
            </a:r>
            <a:endParaRPr lang="en-US" dirty="0">
              <a:latin typeface="Calibri Italic" charset="0"/>
              <a:ea typeface="Calibri Italic" charset="0"/>
              <a:cs typeface="Calibri Italic" charset="0"/>
              <a:sym typeface="Calibri Italic" charset="0"/>
            </a:endParaRPr>
          </a:p>
          <a:p>
            <a:pPr marL="952500" lvl="2"/>
            <a:r>
              <a:rPr lang="en-US" dirty="0" err="1">
                <a:latin typeface="Calibri Italic" charset="0"/>
                <a:sym typeface="Calibri Italic" charset="0"/>
              </a:rPr>
              <a:t>Src</a:t>
            </a:r>
            <a:r>
              <a:rPr lang="en-US" dirty="0">
                <a:latin typeface="Calibri Italic" charset="0"/>
                <a:sym typeface="Calibri Italic" charset="0"/>
              </a:rPr>
              <a:t> </a:t>
            </a:r>
            <a:r>
              <a:rPr lang="en-US" dirty="0">
                <a:sym typeface="Calibri Italic" charset="0"/>
              </a:rPr>
              <a:t>can be </a:t>
            </a:r>
            <a:r>
              <a:rPr lang="en-US" dirty="0" err="1">
                <a:sym typeface="Calibri Italic" charset="0"/>
              </a:rPr>
              <a:t>reg</a:t>
            </a:r>
            <a:r>
              <a:rPr lang="en-US" dirty="0">
                <a:sym typeface="Calibri Italic" charset="0"/>
              </a:rPr>
              <a:t>, memory, immediate</a:t>
            </a:r>
            <a:endParaRPr lang="en-US" dirty="0"/>
          </a:p>
          <a:p>
            <a:pPr marL="552450" lvl="1"/>
            <a:r>
              <a:rPr lang="en-US" b="1" i="1" dirty="0"/>
              <a:t>Decrement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dirty="0"/>
              <a:t> by 8</a:t>
            </a:r>
          </a:p>
          <a:p>
            <a:pPr marL="552450" lvl="1"/>
            <a:r>
              <a:rPr lang="en-US" dirty="0"/>
              <a:t>Store value at address given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r>
              <a:rPr lang="en-US" u="sng" dirty="0"/>
              <a:t>Example</a:t>
            </a:r>
            <a:r>
              <a:rPr lang="en-US" dirty="0"/>
              <a:t>:</a:t>
            </a:r>
          </a:p>
          <a:p>
            <a:pPr lvl="1"/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Adjust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dirty="0"/>
              <a:t> and store contents of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dirty="0"/>
              <a:t> on the stack </a:t>
            </a:r>
          </a:p>
          <a:p>
            <a:pPr marL="552450" lvl="1"/>
            <a:endParaRPr lang="en-US" dirty="0">
              <a:latin typeface="Anonymous Pro" panose="02060609030202000504" pitchFamily="49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grpSp>
        <p:nvGrpSpPr>
          <p:cNvPr id="43019" name="Group 1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040313" y="5395786"/>
            <a:ext cx="2016125" cy="466698"/>
            <a:chOff x="0" y="0"/>
            <a:chExt cx="1270" cy="293"/>
          </a:xfrm>
        </p:grpSpPr>
        <p:sp>
          <p:nvSpPr>
            <p:cNvPr id="43021" name="Line 1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56" y="203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3022" name="Rectangle 14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222" y="0"/>
              <a:ext cx="154" cy="203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-8</a:t>
              </a:r>
            </a:p>
          </p:txBody>
        </p:sp>
        <p:sp>
          <p:nvSpPr>
            <p:cNvPr id="43023" name="AutoShape 15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/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3020" name="Rectangle 12"/>
            <p:cNvSpPr>
              <a:spLocks/>
            </p:cNvSpPr>
            <p:nvPr>
              <p:custDataLst>
                <p:tags r:id="rId23"/>
              </p:custDataLst>
            </p:nvPr>
          </p:nvSpPr>
          <p:spPr bwMode="auto">
            <a:xfrm>
              <a:off x="450" y="101"/>
              <a:ext cx="820" cy="192"/>
            </a:xfrm>
            <a:prstGeom prst="rect">
              <a:avLst/>
            </a:prstGeom>
            <a:solidFill>
              <a:srgbClr val="8484E0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43024" name="Line 1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130800" y="5334000"/>
            <a:ext cx="508000" cy="0"/>
          </a:xfrm>
          <a:prstGeom prst="line">
            <a:avLst/>
          </a:prstGeom>
          <a:noFill/>
          <a:ln w="25400" cap="flat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3025" name="Rectangle 17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756275" y="1511299"/>
            <a:ext cx="1304925" cy="4046159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3030" name="Line 2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754688" y="5169408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grpSp>
        <p:nvGrpSpPr>
          <p:cNvPr id="43033" name="Group 25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2401888" y="5305425"/>
            <a:ext cx="4784726" cy="1476375"/>
            <a:chOff x="-31" y="0"/>
            <a:chExt cx="3014" cy="930"/>
          </a:xfrm>
        </p:grpSpPr>
        <p:sp>
          <p:nvSpPr>
            <p:cNvPr id="43034" name="Rectangle 26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-31" y="0"/>
              <a:ext cx="1618" cy="23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24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24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43035" name="Rectangle 27"/>
            <p:cNvSpPr>
              <a:spLocks/>
            </p:cNvSpPr>
            <p:nvPr>
              <p:custDataLst>
                <p:tags r:id="rId18"/>
              </p:custDataLst>
            </p:nvPr>
          </p:nvSpPr>
          <p:spPr bwMode="auto">
            <a:xfrm>
              <a:off x="2002" y="650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3036" name="AutoShape 28"/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 rot="10800000" flipH="1">
              <a:off x="2296" y="402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/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26" name="TextBox 25"/>
          <p:cNvSpPr txBox="1"/>
          <p:nvPr>
            <p:custDataLst>
              <p:tags r:id="rId10"/>
            </p:custDataLst>
          </p:nvPr>
        </p:nvSpPr>
        <p:spPr>
          <a:xfrm>
            <a:off x="7476819" y="683777"/>
            <a:ext cx="1052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High</a:t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</a:rPr>
              <a:t>Addresses</a:t>
            </a:r>
          </a:p>
        </p:txBody>
      </p:sp>
      <p:sp>
        <p:nvSpPr>
          <p:cNvPr id="27" name="TextBox 26"/>
          <p:cNvSpPr txBox="1"/>
          <p:nvPr>
            <p:custDataLst>
              <p:tags r:id="rId11"/>
            </p:custDataLst>
          </p:nvPr>
        </p:nvSpPr>
        <p:spPr>
          <a:xfrm>
            <a:off x="7527024" y="5803612"/>
            <a:ext cx="1052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Low</a:t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</a:rPr>
              <a:t>Addresses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0x00…00</a:t>
            </a:r>
          </a:p>
        </p:txBody>
      </p:sp>
      <p:sp>
        <p:nvSpPr>
          <p:cNvPr id="28" name="Line 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8004867" y="428808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9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42763" y="4589705"/>
            <a:ext cx="1324208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Stack Grows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Down</a:t>
            </a:r>
          </a:p>
        </p:txBody>
      </p:sp>
      <p:sp>
        <p:nvSpPr>
          <p:cNvPr id="30" name="Line 1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8004867" y="1439012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31" name="Rectangle 1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428267" y="1862046"/>
            <a:ext cx="1153200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Increasing</a:t>
            </a:r>
          </a:p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Addresses</a:t>
            </a:r>
          </a:p>
        </p:txBody>
      </p:sp>
      <p:sp>
        <p:nvSpPr>
          <p:cNvPr id="32" name="Rectangle 15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5388682" y="1066800"/>
            <a:ext cx="2040431" cy="44450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</p:spTree>
    <p:extLst>
      <p:ext uri="{BB962C8B-B14F-4D97-AF65-F5344CB8AC3E}">
        <p14:creationId xmlns:p14="http://schemas.microsoft.com/office/powerpoint/2010/main" val="238048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AutoShape 1"/>
          <p:cNvSpPr>
            <a:spLocks/>
          </p:cNvSpPr>
          <p:nvPr>
            <p:custDataLst>
              <p:tags r:id="rId1"/>
            </p:custDataLst>
          </p:nvPr>
        </p:nvSpPr>
        <p:spPr bwMode="auto">
          <a:xfrm rot="10800000" flipH="1">
            <a:off x="6108700" y="52578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4036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4041" name="Rectangle 9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5630863" y="5635625"/>
            <a:ext cx="1555750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Stack:  Pop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i="1" dirty="0" err="1">
                <a:cs typeface="Calibri" panose="020F0502020204030204" pitchFamily="34" charset="0"/>
                <a:sym typeface="Calibri Bold Italic" charset="0"/>
              </a:rPr>
              <a:t>d</a:t>
            </a:r>
            <a:r>
              <a:rPr lang="en-US" i="1" dirty="0" err="1">
                <a:ea typeface="Calibri Bold Italic" charset="0"/>
                <a:cs typeface="Calibri" panose="020F0502020204030204" pitchFamily="34" charset="0"/>
                <a:sym typeface="Calibri Bold Italic" charset="0"/>
              </a:rPr>
              <a:t>st</a:t>
            </a:r>
            <a:endParaRPr lang="en-US" i="1" dirty="0">
              <a:cs typeface="Calibri" panose="020F0502020204030204" pitchFamily="34" charset="0"/>
              <a:sym typeface="Courier New Bold" charset="0"/>
            </a:endParaRPr>
          </a:p>
          <a:p>
            <a:pPr marL="552450" lvl="1"/>
            <a:r>
              <a:rPr lang="en-US" dirty="0"/>
              <a:t>Load value at address given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marL="552450" lvl="1"/>
            <a:r>
              <a:rPr lang="en-US" dirty="0"/>
              <a:t>Store value at </a:t>
            </a:r>
            <a:r>
              <a:rPr lang="en-US" i="1" dirty="0" err="1"/>
              <a:t>dst</a:t>
            </a:r>
            <a:endParaRPr lang="en-US" dirty="0"/>
          </a:p>
          <a:p>
            <a:pPr marL="552450" lvl="1"/>
            <a:r>
              <a:rPr lang="en-US" b="1" i="1" dirty="0"/>
              <a:t>Increment</a:t>
            </a:r>
            <a:r>
              <a:rPr lang="en-US" b="1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dirty="0"/>
              <a:t> by 8</a:t>
            </a:r>
            <a:endParaRPr lang="en-US" sz="1000" dirty="0"/>
          </a:p>
          <a:p>
            <a:r>
              <a:rPr lang="en-US" sz="2400" u="sng" dirty="0"/>
              <a:t>Example</a:t>
            </a:r>
            <a:r>
              <a:rPr lang="en-US" sz="2400" dirty="0"/>
              <a:t>: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/>
              <a:t>Stores contents of top of stack </a:t>
            </a:r>
            <a:br>
              <a:rPr lang="en-US" sz="2000" dirty="0"/>
            </a:br>
            <a:r>
              <a:rPr lang="en-US" sz="2000" dirty="0"/>
              <a:t>into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dirty="0"/>
              <a:t> and adjust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52450" lvl="1"/>
            <a:endParaRPr lang="en-US" sz="2000" dirty="0">
              <a:latin typeface="Anonymous Pro" panose="02060609030202000504" pitchFamily="49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4052" name="Rectangle 20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756275" y="1511300"/>
            <a:ext cx="1304925" cy="36703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>
            <p:custDataLst>
              <p:tags r:id="rId7"/>
            </p:custDataLst>
          </p:nvPr>
        </p:nvSpPr>
        <p:spPr>
          <a:xfrm>
            <a:off x="7476819" y="683777"/>
            <a:ext cx="1052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High</a:t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</a:rPr>
              <a:t>Addresses</a:t>
            </a:r>
          </a:p>
        </p:txBody>
      </p:sp>
      <p:sp>
        <p:nvSpPr>
          <p:cNvPr id="29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8004867" y="428808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1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8004867" y="1439012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32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428267" y="1862046"/>
            <a:ext cx="1153200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Increasing</a:t>
            </a:r>
          </a:p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Addresses</a:t>
            </a:r>
          </a:p>
        </p:txBody>
      </p:sp>
      <p:sp>
        <p:nvSpPr>
          <p:cNvPr id="34" name="TextBox 33"/>
          <p:cNvSpPr txBox="1"/>
          <p:nvPr>
            <p:custDataLst>
              <p:tags r:id="rId11"/>
            </p:custDataLst>
          </p:nvPr>
        </p:nvSpPr>
        <p:spPr>
          <a:xfrm>
            <a:off x="1676400" y="60198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Calibri" pitchFamily="34" charset="0"/>
              </a:rPr>
              <a:t>Those bits are still there; we’re just not using them.</a:t>
            </a:r>
          </a:p>
        </p:txBody>
      </p:sp>
      <p:cxnSp>
        <p:nvCxnSpPr>
          <p:cNvPr id="35" name="Straight Arrow Connector 34"/>
          <p:cNvCxnSpPr/>
          <p:nvPr>
            <p:custDataLst>
              <p:tags r:id="rId12"/>
            </p:custDataLst>
          </p:nvPr>
        </p:nvCxnSpPr>
        <p:spPr bwMode="auto">
          <a:xfrm flipV="1">
            <a:off x="4419600" y="5030788"/>
            <a:ext cx="1447800" cy="1312178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15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5388682" y="1066800"/>
            <a:ext cx="2040431" cy="44450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37" name="TextBox 36"/>
          <p:cNvSpPr txBox="1"/>
          <p:nvPr>
            <p:custDataLst>
              <p:tags r:id="rId14"/>
            </p:custDataLst>
          </p:nvPr>
        </p:nvSpPr>
        <p:spPr>
          <a:xfrm>
            <a:off x="7527024" y="5803612"/>
            <a:ext cx="1052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Low</a:t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</a:rPr>
              <a:t>Addresses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0x00…00</a:t>
            </a:r>
          </a:p>
        </p:txBody>
      </p:sp>
      <p:sp>
        <p:nvSpPr>
          <p:cNvPr id="44034" name="Line 2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4035" name="Rectangle 3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2531231" y="4797425"/>
            <a:ext cx="2567819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24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44042" name="Line 1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4053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grpSp>
        <p:nvGrpSpPr>
          <p:cNvPr id="44054" name="Group 22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5040313" y="4706938"/>
            <a:ext cx="635000" cy="323850"/>
            <a:chOff x="0" y="0"/>
            <a:chExt cx="400" cy="204"/>
          </a:xfrm>
        </p:grpSpPr>
        <p:sp>
          <p:nvSpPr>
            <p:cNvPr id="44055" name="Line 23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56" y="10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4056" name="Rectangle 24"/>
            <p:cNvSpPr>
              <a:spLocks/>
            </p:cNvSpPr>
            <p:nvPr>
              <p:custDataLst>
                <p:tags r:id="rId25"/>
              </p:custDataLst>
            </p:nvPr>
          </p:nvSpPr>
          <p:spPr bwMode="auto">
            <a:xfrm>
              <a:off x="222" y="0"/>
              <a:ext cx="178" cy="204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+8</a:t>
              </a:r>
            </a:p>
          </p:txBody>
        </p:sp>
        <p:sp>
          <p:nvSpPr>
            <p:cNvPr id="44057" name="AutoShape 25"/>
            <p:cNvSpPr>
              <a:spLocks/>
            </p:cNvSpPr>
            <p:nvPr>
              <p:custDataLst>
                <p:tags r:id="rId26"/>
              </p:custDataLst>
            </p:nvPr>
          </p:nvSpPr>
          <p:spPr bwMode="auto">
            <a:xfrm rot="10800000" flipH="1"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/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44058" name="Rectangle 26"/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5754688" y="4876800"/>
            <a:ext cx="1301750" cy="3048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4059" name="Rectangle 27"/>
          <p:cNvSpPr>
            <a:spLocks/>
          </p:cNvSpPr>
          <p:nvPr>
            <p:custDataLst>
              <p:tags r:id="rId21"/>
            </p:custDataLst>
          </p:nvPr>
        </p:nvSpPr>
        <p:spPr bwMode="auto">
          <a:xfrm>
            <a:off x="5753100" y="4876800"/>
            <a:ext cx="1301750" cy="304800"/>
          </a:xfrm>
          <a:prstGeom prst="rect">
            <a:avLst/>
          </a:prstGeom>
          <a:solidFill>
            <a:srgbClr val="EFEFFB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 useBgFill="1">
        <p:nvSpPr>
          <p:cNvPr id="30" name="Rectangle 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342763" y="4589705"/>
            <a:ext cx="1324208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Stack Grows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Down</a:t>
            </a:r>
          </a:p>
        </p:txBody>
      </p:sp>
      <p:sp>
        <p:nvSpPr>
          <p:cNvPr id="33" name="Line 2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761037" y="4553129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1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7594624" presetClass="entr" presetSubtype="1395378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Stack Structure</a:t>
            </a:r>
          </a:p>
          <a:p>
            <a:r>
              <a:rPr lang="en-US" b="1" dirty="0">
                <a:solidFill>
                  <a:srgbClr val="4B2A85"/>
                </a:solidFill>
              </a:rPr>
              <a:t>Calling Conventions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Passing control</a:t>
            </a:r>
          </a:p>
          <a:p>
            <a:pPr lvl="1"/>
            <a:r>
              <a:rPr lang="en-US" dirty="0"/>
              <a:t>Passing data</a:t>
            </a:r>
          </a:p>
          <a:p>
            <a:pPr lvl="1"/>
            <a:r>
              <a:rPr lang="en-US" dirty="0"/>
              <a:t>Managing local data</a:t>
            </a:r>
          </a:p>
          <a:p>
            <a:r>
              <a:rPr lang="en-US" dirty="0"/>
              <a:t>Register Saving Conventions</a:t>
            </a:r>
          </a:p>
          <a:p>
            <a:r>
              <a:rPr lang="en-US" dirty="0"/>
              <a:t>Illustration of Recursion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53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Procedure Call Overview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96875" y="3840480"/>
            <a:ext cx="8366125" cy="2651760"/>
          </a:xfrm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Callee</a:t>
            </a:r>
            <a:r>
              <a:rPr lang="en-US" sz="2400" dirty="0"/>
              <a:t> must know where to find </a:t>
            </a:r>
            <a:r>
              <a:rPr lang="en-US" sz="2400" dirty="0" err="1"/>
              <a:t>args</a:t>
            </a:r>
            <a:endParaRPr lang="en-US" sz="2400" dirty="0"/>
          </a:p>
          <a:p>
            <a:r>
              <a:rPr lang="en-US" sz="2400" b="1" dirty="0" err="1">
                <a:solidFill>
                  <a:srgbClr val="C00000"/>
                </a:solidFill>
              </a:rPr>
              <a:t>Callee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must know where to find </a:t>
            </a:r>
            <a:r>
              <a:rPr lang="en-US" sz="2400" i="1" dirty="0"/>
              <a:t>return </a:t>
            </a:r>
            <a:r>
              <a:rPr lang="en-US" sz="2400" i="1" u="sng" dirty="0"/>
              <a:t>address</a:t>
            </a:r>
            <a:endParaRPr lang="en-US" sz="2400" dirty="0"/>
          </a:p>
          <a:p>
            <a:r>
              <a:rPr lang="en-US" sz="2400" b="1" dirty="0">
                <a:solidFill>
                  <a:schemeClr val="accent2"/>
                </a:solidFill>
              </a:rPr>
              <a:t>Caller</a:t>
            </a:r>
            <a:r>
              <a:rPr lang="en-US" sz="2400" b="1" dirty="0"/>
              <a:t> </a:t>
            </a:r>
            <a:r>
              <a:rPr lang="en-US" sz="2400" dirty="0"/>
              <a:t>must know where to find </a:t>
            </a:r>
            <a:r>
              <a:rPr lang="en-US" sz="2400" i="1" dirty="0"/>
              <a:t>return </a:t>
            </a:r>
            <a:r>
              <a:rPr lang="en-US" sz="2400" i="1" u="sng" dirty="0"/>
              <a:t>value</a:t>
            </a:r>
            <a:endParaRPr lang="en-US" sz="2400" dirty="0"/>
          </a:p>
          <a:p>
            <a:r>
              <a:rPr lang="en-US" sz="2400" b="1" dirty="0">
                <a:solidFill>
                  <a:schemeClr val="accent2"/>
                </a:solidFill>
              </a:rPr>
              <a:t>Caller</a:t>
            </a:r>
            <a:r>
              <a:rPr lang="en-US" sz="2400" b="1" dirty="0"/>
              <a:t> </a:t>
            </a:r>
            <a:r>
              <a:rPr lang="en-US" sz="2400" dirty="0"/>
              <a:t>and </a:t>
            </a:r>
            <a:r>
              <a:rPr lang="en-US" sz="2400" b="1" dirty="0" err="1">
                <a:solidFill>
                  <a:srgbClr val="C00000"/>
                </a:solidFill>
              </a:rPr>
              <a:t>Callee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run on same CPU, so use the same registers</a:t>
            </a:r>
          </a:p>
          <a:p>
            <a:pPr lvl="1"/>
            <a:r>
              <a:rPr lang="en-US" sz="2000" dirty="0"/>
              <a:t>How do we deal with register reuse?</a:t>
            </a:r>
          </a:p>
          <a:p>
            <a:r>
              <a:rPr lang="en-US" sz="2400" dirty="0"/>
              <a:t>Unneeded steps can be skipped (</a:t>
            </a:r>
            <a:r>
              <a:rPr lang="en-US" sz="2400" i="1" dirty="0"/>
              <a:t>e.g.</a:t>
            </a:r>
            <a:r>
              <a:rPr lang="en-US" sz="2400" dirty="0"/>
              <a:t> no arguments)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28800" y="1280160"/>
            <a:ext cx="2377440" cy="2270517"/>
            <a:chOff x="1645920" y="1280160"/>
            <a:chExt cx="2377440" cy="2270517"/>
          </a:xfrm>
        </p:grpSpPr>
        <p:sp>
          <p:nvSpPr>
            <p:cNvPr id="30" name="Rectangle 16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645920" y="1280160"/>
              <a:ext cx="2377440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solidFill>
                    <a:srgbClr val="3333CC"/>
                  </a:solidFill>
                  <a:latin typeface="Calibri" pitchFamily="34" charset="0"/>
                </a:rPr>
                <a:t>Caller</a:t>
              </a:r>
            </a:p>
          </p:txBody>
        </p:sp>
        <p:sp>
          <p:nvSpPr>
            <p:cNvPr id="13" name="Rectangle 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645920" y="1737360"/>
              <a:ext cx="2377440" cy="181331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dirty="0">
                  <a:latin typeface="Calibri"/>
                  <a:cs typeface="Calibri"/>
                </a:rPr>
                <a:t>    …</a:t>
              </a:r>
            </a:p>
            <a:p>
              <a:pPr>
                <a:lnSpc>
                  <a:spcPct val="100000"/>
                </a:lnSpc>
              </a:pPr>
              <a:r>
                <a:rPr lang="en-US" sz="1600" b="0" dirty="0">
                  <a:solidFill>
                    <a:schemeClr val="accent2"/>
                  </a:solidFill>
                  <a:latin typeface="Calibri"/>
                  <a:cs typeface="Calibri"/>
                </a:rPr>
                <a:t>&lt;set up </a:t>
              </a:r>
              <a:r>
                <a:rPr lang="en-US" sz="1600" b="0" dirty="0" err="1">
                  <a:solidFill>
                    <a:schemeClr val="accent2"/>
                  </a:solidFill>
                  <a:latin typeface="Calibri"/>
                  <a:cs typeface="Calibri"/>
                </a:rPr>
                <a:t>args</a:t>
              </a:r>
              <a:r>
                <a:rPr lang="en-US" sz="1600" b="0" dirty="0">
                  <a:solidFill>
                    <a:schemeClr val="accent2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chemeClr val="accent2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rPr>
                <a:t>call</a:t>
              </a:r>
            </a:p>
            <a:p>
              <a:pPr>
                <a:lnSpc>
                  <a:spcPct val="100000"/>
                </a:lnSpc>
              </a:pPr>
              <a:r>
                <a:rPr lang="en-US" sz="1600" b="0" dirty="0">
                  <a:solidFill>
                    <a:schemeClr val="accent2"/>
                  </a:solidFill>
                  <a:latin typeface="Calibri"/>
                  <a:cs typeface="Calibri"/>
                </a:rPr>
                <a:t>&lt;clean up </a:t>
              </a:r>
              <a:r>
                <a:rPr lang="en-US" sz="1600" b="0" dirty="0" err="1">
                  <a:solidFill>
                    <a:schemeClr val="accent2"/>
                  </a:solidFill>
                  <a:latin typeface="Calibri"/>
                  <a:cs typeface="Calibri"/>
                </a:rPr>
                <a:t>args</a:t>
              </a:r>
              <a:r>
                <a:rPr lang="en-US" sz="1600" b="0" dirty="0">
                  <a:solidFill>
                    <a:schemeClr val="accent2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b="0" dirty="0">
                  <a:solidFill>
                    <a:schemeClr val="accent2"/>
                  </a:solidFill>
                  <a:latin typeface="Calibri"/>
                  <a:cs typeface="Calibri"/>
                </a:rPr>
                <a:t>&lt;find return </a:t>
              </a:r>
              <a:r>
                <a:rPr lang="en-US" sz="1600" b="0" dirty="0" err="1">
                  <a:solidFill>
                    <a:schemeClr val="accent2"/>
                  </a:solidFill>
                  <a:latin typeface="Calibri"/>
                  <a:cs typeface="Calibri"/>
                </a:rPr>
                <a:t>val</a:t>
              </a:r>
              <a:r>
                <a:rPr lang="en-US" sz="1600" b="0" dirty="0">
                  <a:solidFill>
                    <a:schemeClr val="accent2"/>
                  </a:solidFill>
                  <a:latin typeface="Calibri"/>
                  <a:cs typeface="Calibri"/>
                </a:rPr>
                <a:t>&gt;</a:t>
              </a:r>
              <a:endParaRPr lang="en-US" sz="1600" b="0" dirty="0">
                <a:latin typeface="Calibri"/>
                <a:cs typeface="Calibri"/>
              </a:endParaRPr>
            </a:p>
            <a:p>
              <a:pPr>
                <a:lnSpc>
                  <a:spcPct val="100000"/>
                </a:lnSpc>
              </a:pPr>
              <a:r>
                <a:rPr lang="en-US" sz="1600" b="0" dirty="0">
                  <a:latin typeface="Calibri"/>
                  <a:cs typeface="Calibri"/>
                </a:rPr>
                <a:t>    …</a:t>
              </a:r>
            </a:p>
            <a:p>
              <a:pPr>
                <a:lnSpc>
                  <a:spcPct val="100000"/>
                </a:lnSpc>
              </a:pPr>
              <a:endParaRPr lang="en-US" sz="1600" b="0" dirty="0">
                <a:latin typeface="Calibri"/>
                <a:cs typeface="Calibri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937760" y="1828800"/>
            <a:ext cx="2377440" cy="1778074"/>
            <a:chOff x="4937760" y="1828800"/>
            <a:chExt cx="2377440" cy="1778074"/>
          </a:xfrm>
        </p:grpSpPr>
        <p:sp>
          <p:nvSpPr>
            <p:cNvPr id="31" name="Rectangle 1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937760" y="1828800"/>
              <a:ext cx="2377440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Callee</a:t>
              </a:r>
            </a:p>
          </p:txBody>
        </p:sp>
        <p:sp>
          <p:nvSpPr>
            <p:cNvPr id="19" name="Rectangle 4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937760" y="2286000"/>
              <a:ext cx="2377440" cy="13208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dirty="0">
                  <a:solidFill>
                    <a:srgbClr val="C00000"/>
                  </a:solidFill>
                  <a:latin typeface="Calibri"/>
                  <a:cs typeface="Calibri"/>
                </a:rPr>
                <a:t>&lt;create local </a:t>
              </a:r>
              <a:r>
                <a:rPr lang="en-US" sz="1600" b="0" dirty="0" err="1">
                  <a:solidFill>
                    <a:srgbClr val="C00000"/>
                  </a:solidFill>
                  <a:latin typeface="Calibri"/>
                  <a:cs typeface="Calibri"/>
                </a:rPr>
                <a:t>vars</a:t>
              </a:r>
              <a:r>
                <a:rPr lang="en-US" sz="1600" b="0" dirty="0">
                  <a:solidFill>
                    <a:srgbClr val="C00000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b="0" dirty="0">
                  <a:solidFill>
                    <a:srgbClr val="C00000"/>
                  </a:solidFill>
                  <a:latin typeface="Calibri"/>
                  <a:cs typeface="Calibri"/>
                </a:rPr>
                <a:t>   …</a:t>
              </a:r>
            </a:p>
            <a:p>
              <a:pPr>
                <a:lnSpc>
                  <a:spcPct val="100000"/>
                </a:lnSpc>
              </a:pPr>
              <a:r>
                <a:rPr lang="en-US" sz="1600" b="0" dirty="0">
                  <a:solidFill>
                    <a:srgbClr val="C00000"/>
                  </a:solidFill>
                  <a:latin typeface="Calibri"/>
                  <a:cs typeface="Calibri"/>
                </a:rPr>
                <a:t>&lt;set up return </a:t>
              </a:r>
              <a:r>
                <a:rPr lang="en-US" sz="1600" b="0" dirty="0" err="1">
                  <a:solidFill>
                    <a:srgbClr val="C00000"/>
                  </a:solidFill>
                  <a:latin typeface="Calibri"/>
                  <a:cs typeface="Calibri"/>
                </a:rPr>
                <a:t>val</a:t>
              </a:r>
              <a:r>
                <a:rPr lang="en-US" sz="1600" b="0" dirty="0">
                  <a:solidFill>
                    <a:srgbClr val="C00000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b="0" dirty="0">
                  <a:solidFill>
                    <a:srgbClr val="C00000"/>
                  </a:solidFill>
                  <a:latin typeface="Calibri"/>
                  <a:cs typeface="Calibri"/>
                </a:rPr>
                <a:t>&lt;destroy local </a:t>
              </a:r>
              <a:r>
                <a:rPr lang="en-US" sz="1600" b="0" dirty="0" err="1">
                  <a:solidFill>
                    <a:srgbClr val="C00000"/>
                  </a:solidFill>
                  <a:latin typeface="Calibri"/>
                  <a:cs typeface="Calibri"/>
                </a:rPr>
                <a:t>vars</a:t>
              </a:r>
              <a:r>
                <a:rPr lang="en-US" sz="1600" b="0" dirty="0">
                  <a:solidFill>
                    <a:srgbClr val="C00000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rgbClr val="C00000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rPr>
                <a:t>ret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454821" y="1320874"/>
            <a:ext cx="2757899" cy="2062406"/>
            <a:chOff x="2454821" y="1320874"/>
            <a:chExt cx="2757899" cy="2062406"/>
          </a:xfrm>
        </p:grpSpPr>
        <p:cxnSp>
          <p:nvCxnSpPr>
            <p:cNvPr id="20" name="Straight Arrow Connector 19"/>
            <p:cNvCxnSpPr/>
            <p:nvPr>
              <p:custDataLst>
                <p:tags r:id="rId3"/>
              </p:custDataLst>
            </p:nvPr>
          </p:nvCxnSpPr>
          <p:spPr bwMode="auto">
            <a:xfrm flipH="1" flipV="1">
              <a:off x="3246120" y="2651760"/>
              <a:ext cx="1729740" cy="7315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1" name="Group 10"/>
            <p:cNvGrpSpPr/>
            <p:nvPr/>
          </p:nvGrpSpPr>
          <p:grpSpPr>
            <a:xfrm>
              <a:off x="3901440" y="1320874"/>
              <a:ext cx="1311280" cy="1000454"/>
              <a:chOff x="3901440" y="1320874"/>
              <a:chExt cx="1311280" cy="1000454"/>
            </a:xfrm>
          </p:grpSpPr>
          <p:sp>
            <p:nvSpPr>
              <p:cNvPr id="2" name="TextBox 1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3947154" y="1320874"/>
                <a:ext cx="12655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rgbClr val="660066"/>
                    </a:solidFill>
                    <a:latin typeface="Calibri" pitchFamily="34" charset="0"/>
                  </a:rPr>
                  <a:t>procedures</a:t>
                </a:r>
              </a:p>
            </p:txBody>
          </p:sp>
          <p:cxnSp>
            <p:nvCxnSpPr>
              <p:cNvPr id="4" name="Straight Arrow Connector 3"/>
              <p:cNvCxnSpPr/>
              <p:nvPr>
                <p:custDataLst>
                  <p:tags r:id="rId6"/>
                </p:custDataLst>
              </p:nvPr>
            </p:nvCxnSpPr>
            <p:spPr bwMode="auto">
              <a:xfrm flipH="1">
                <a:off x="3901440" y="1631635"/>
                <a:ext cx="304800" cy="228600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660066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" name="Straight Arrow Connector 5"/>
              <p:cNvCxnSpPr/>
              <p:nvPr>
                <p:custDataLst>
                  <p:tags r:id="rId7"/>
                </p:custDataLst>
              </p:nvPr>
            </p:nvCxnSpPr>
            <p:spPr bwMode="auto">
              <a:xfrm>
                <a:off x="4846320" y="1634631"/>
                <a:ext cx="259080" cy="686697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660066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34" name="Straight Arrow Connector 33"/>
            <p:cNvCxnSpPr/>
            <p:nvPr>
              <p:custDataLst>
                <p:tags r:id="rId4"/>
              </p:custDataLst>
            </p:nvPr>
          </p:nvCxnSpPr>
          <p:spPr bwMode="auto">
            <a:xfrm>
              <a:off x="2454821" y="2400489"/>
              <a:ext cx="2514600" cy="457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37056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Procedure Call Overview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6875" y="4389120"/>
            <a:ext cx="8366125" cy="2011680"/>
          </a:xfrm>
        </p:spPr>
        <p:txBody>
          <a:bodyPr/>
          <a:lstStyle/>
          <a:p>
            <a:r>
              <a:rPr lang="en-US" sz="2400" dirty="0"/>
              <a:t>The </a:t>
            </a:r>
            <a:r>
              <a:rPr lang="en-US" sz="2400" i="1" dirty="0"/>
              <a:t>convention</a:t>
            </a:r>
            <a:r>
              <a:rPr lang="en-US" sz="2400" dirty="0"/>
              <a:t> of where to leave/find things is called the calling convention (or procedure call linkage)</a:t>
            </a:r>
          </a:p>
          <a:p>
            <a:pPr lvl="1"/>
            <a:r>
              <a:rPr lang="en-US" sz="2000" dirty="0"/>
              <a:t>Details vary between systems</a:t>
            </a:r>
          </a:p>
          <a:p>
            <a:pPr lvl="1"/>
            <a:r>
              <a:rPr lang="en-US" sz="2000" dirty="0"/>
              <a:t>We will see the convention for </a:t>
            </a:r>
            <a:r>
              <a:rPr lang="en-US" sz="2000" u="sng" dirty="0"/>
              <a:t>x86-64/Linux</a:t>
            </a:r>
            <a:r>
              <a:rPr lang="en-US" sz="2000" dirty="0"/>
              <a:t> in detail</a:t>
            </a:r>
          </a:p>
          <a:p>
            <a:pPr lvl="1"/>
            <a:r>
              <a:rPr lang="en-US" sz="2000" dirty="0"/>
              <a:t>What could happen if our program didn’t follow these conventions?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828800" y="1280160"/>
            <a:ext cx="2377440" cy="2516738"/>
            <a:chOff x="1828800" y="1280160"/>
            <a:chExt cx="2377440" cy="2516738"/>
          </a:xfrm>
        </p:grpSpPr>
        <p:sp>
          <p:nvSpPr>
            <p:cNvPr id="30" name="Rectangle 1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28800" y="1280160"/>
              <a:ext cx="2377440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solidFill>
                    <a:srgbClr val="3333CC"/>
                  </a:solidFill>
                  <a:latin typeface="Calibri" pitchFamily="34" charset="0"/>
                </a:rPr>
                <a:t>Caller</a:t>
              </a:r>
            </a:p>
          </p:txBody>
        </p:sp>
        <p:sp>
          <p:nvSpPr>
            <p:cNvPr id="13" name="Rectangle 4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828800" y="1737360"/>
              <a:ext cx="2377440" cy="205953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3333CC"/>
              </a:solidFill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dirty="0">
                  <a:latin typeface="Calibri"/>
                  <a:cs typeface="Calibri"/>
                </a:rPr>
                <a:t>    …</a:t>
              </a:r>
            </a:p>
            <a:p>
              <a:pPr>
                <a:lnSpc>
                  <a:spcPct val="100000"/>
                </a:lnSpc>
              </a:pPr>
              <a:r>
                <a:rPr lang="en-US" sz="1600" b="0" i="1" dirty="0">
                  <a:solidFill>
                    <a:schemeClr val="accent2"/>
                  </a:solidFill>
                  <a:latin typeface="Calibri"/>
                  <a:cs typeface="Calibri"/>
                </a:rPr>
                <a:t>&lt;save </a:t>
              </a:r>
              <a:r>
                <a:rPr lang="en-US" sz="1600" b="0" i="1" dirty="0" err="1">
                  <a:solidFill>
                    <a:schemeClr val="accent2"/>
                  </a:solidFill>
                  <a:latin typeface="Calibri"/>
                  <a:cs typeface="Calibri"/>
                </a:rPr>
                <a:t>regs</a:t>
              </a:r>
              <a:r>
                <a:rPr lang="en-US" sz="1600" b="0" i="1" dirty="0">
                  <a:solidFill>
                    <a:schemeClr val="accent2"/>
                  </a:solidFill>
                  <a:latin typeface="Calibri"/>
                  <a:cs typeface="Calibri"/>
                </a:rPr>
                <a:t>&gt;</a:t>
              </a:r>
              <a:endParaRPr lang="en-US" sz="1600" b="0" dirty="0">
                <a:solidFill>
                  <a:schemeClr val="accent2"/>
                </a:solidFill>
                <a:latin typeface="Calibri"/>
                <a:cs typeface="Calibri"/>
              </a:endParaRPr>
            </a:p>
            <a:p>
              <a:pPr>
                <a:lnSpc>
                  <a:spcPct val="100000"/>
                </a:lnSpc>
              </a:pPr>
              <a:r>
                <a:rPr lang="en-US" sz="1600" b="0" dirty="0">
                  <a:solidFill>
                    <a:schemeClr val="accent2"/>
                  </a:solidFill>
                  <a:latin typeface="Calibri"/>
                  <a:cs typeface="Calibri"/>
                </a:rPr>
                <a:t>&lt;set up </a:t>
              </a:r>
              <a:r>
                <a:rPr lang="en-US" sz="1600" b="0" dirty="0" err="1">
                  <a:solidFill>
                    <a:schemeClr val="accent2"/>
                  </a:solidFill>
                  <a:latin typeface="Calibri"/>
                  <a:cs typeface="Calibri"/>
                </a:rPr>
                <a:t>args</a:t>
              </a:r>
              <a:r>
                <a:rPr lang="en-US" sz="1600" b="0" dirty="0">
                  <a:solidFill>
                    <a:schemeClr val="accent2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chemeClr val="accent2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rPr>
                <a:t>call</a:t>
              </a:r>
            </a:p>
            <a:p>
              <a:pPr>
                <a:lnSpc>
                  <a:spcPct val="100000"/>
                </a:lnSpc>
              </a:pPr>
              <a:r>
                <a:rPr lang="en-US" sz="1600" b="0" dirty="0">
                  <a:solidFill>
                    <a:schemeClr val="accent2"/>
                  </a:solidFill>
                  <a:latin typeface="Calibri"/>
                  <a:cs typeface="Calibri"/>
                </a:rPr>
                <a:t>&lt;clean up </a:t>
              </a:r>
              <a:r>
                <a:rPr lang="en-US" sz="1600" b="0" dirty="0" err="1">
                  <a:solidFill>
                    <a:schemeClr val="accent2"/>
                  </a:solidFill>
                  <a:latin typeface="Calibri"/>
                  <a:cs typeface="Calibri"/>
                </a:rPr>
                <a:t>args</a:t>
              </a:r>
              <a:r>
                <a:rPr lang="en-US" sz="1600" b="0" dirty="0">
                  <a:solidFill>
                    <a:schemeClr val="accent2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b="0" i="1" dirty="0">
                  <a:solidFill>
                    <a:schemeClr val="accent2"/>
                  </a:solidFill>
                  <a:latin typeface="Calibri"/>
                  <a:cs typeface="Calibri"/>
                </a:rPr>
                <a:t>&lt;restore </a:t>
              </a:r>
              <a:r>
                <a:rPr lang="en-US" sz="1600" b="0" i="1" dirty="0" err="1">
                  <a:solidFill>
                    <a:schemeClr val="accent2"/>
                  </a:solidFill>
                  <a:latin typeface="Calibri"/>
                  <a:cs typeface="Calibri"/>
                </a:rPr>
                <a:t>regs</a:t>
              </a:r>
              <a:r>
                <a:rPr lang="en-US" sz="1600" b="0" i="1" dirty="0">
                  <a:solidFill>
                    <a:schemeClr val="accent2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b="0" dirty="0">
                  <a:solidFill>
                    <a:schemeClr val="accent2"/>
                  </a:solidFill>
                  <a:latin typeface="Calibri"/>
                  <a:cs typeface="Calibri"/>
                </a:rPr>
                <a:t>&lt;find return </a:t>
              </a:r>
              <a:r>
                <a:rPr lang="en-US" sz="1600" b="0" dirty="0" err="1">
                  <a:solidFill>
                    <a:schemeClr val="accent2"/>
                  </a:solidFill>
                  <a:latin typeface="Calibri"/>
                  <a:cs typeface="Calibri"/>
                </a:rPr>
                <a:t>val</a:t>
              </a:r>
              <a:r>
                <a:rPr lang="en-US" sz="1600" b="0" dirty="0">
                  <a:solidFill>
                    <a:schemeClr val="accent2"/>
                  </a:solidFill>
                  <a:latin typeface="Calibri"/>
                  <a:cs typeface="Calibri"/>
                </a:rPr>
                <a:t>&gt;</a:t>
              </a:r>
              <a:endParaRPr lang="en-US" sz="1600" b="0" dirty="0">
                <a:latin typeface="Calibri"/>
                <a:cs typeface="Calibri"/>
              </a:endParaRPr>
            </a:p>
            <a:p>
              <a:pPr>
                <a:lnSpc>
                  <a:spcPct val="100000"/>
                </a:lnSpc>
              </a:pPr>
              <a:r>
                <a:rPr lang="en-US" sz="1600" b="0" dirty="0">
                  <a:latin typeface="Calibri"/>
                  <a:cs typeface="Calibri"/>
                </a:rPr>
                <a:t>    …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937760" y="1828800"/>
            <a:ext cx="2377440" cy="2270517"/>
            <a:chOff x="4937760" y="1828800"/>
            <a:chExt cx="2377440" cy="2270517"/>
          </a:xfrm>
        </p:grpSpPr>
        <p:sp>
          <p:nvSpPr>
            <p:cNvPr id="31" name="Rectangle 1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937760" y="1828800"/>
              <a:ext cx="2377440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Callee</a:t>
              </a:r>
            </a:p>
          </p:txBody>
        </p:sp>
        <p:sp>
          <p:nvSpPr>
            <p:cNvPr id="19" name="Rectangle 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937760" y="2286000"/>
              <a:ext cx="2377440" cy="181331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 dirty="0">
                  <a:solidFill>
                    <a:srgbClr val="C00000"/>
                  </a:solidFill>
                  <a:latin typeface="Calibri"/>
                  <a:cs typeface="Calibri"/>
                </a:rPr>
                <a:t>&lt;save </a:t>
              </a:r>
              <a:r>
                <a:rPr lang="en-US" sz="1600" b="0" i="1" dirty="0" err="1">
                  <a:solidFill>
                    <a:srgbClr val="C00000"/>
                  </a:solidFill>
                  <a:latin typeface="Calibri"/>
                  <a:cs typeface="Calibri"/>
                </a:rPr>
                <a:t>regs</a:t>
              </a:r>
              <a:r>
                <a:rPr lang="en-US" sz="1600" b="0" i="1" dirty="0">
                  <a:solidFill>
                    <a:srgbClr val="C00000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b="0" dirty="0">
                  <a:solidFill>
                    <a:srgbClr val="C00000"/>
                  </a:solidFill>
                  <a:latin typeface="Calibri"/>
                  <a:cs typeface="Calibri"/>
                </a:rPr>
                <a:t>&lt;create local </a:t>
              </a:r>
              <a:r>
                <a:rPr lang="en-US" sz="1600" b="0" dirty="0" err="1">
                  <a:solidFill>
                    <a:srgbClr val="C00000"/>
                  </a:solidFill>
                  <a:latin typeface="Calibri"/>
                  <a:cs typeface="Calibri"/>
                </a:rPr>
                <a:t>vars</a:t>
              </a:r>
              <a:r>
                <a:rPr lang="en-US" sz="1600" b="0" dirty="0">
                  <a:solidFill>
                    <a:srgbClr val="C00000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b="0" dirty="0">
                  <a:solidFill>
                    <a:srgbClr val="C00000"/>
                  </a:solidFill>
                  <a:latin typeface="Calibri"/>
                  <a:cs typeface="Calibri"/>
                </a:rPr>
                <a:t>   …</a:t>
              </a:r>
            </a:p>
            <a:p>
              <a:pPr>
                <a:lnSpc>
                  <a:spcPct val="100000"/>
                </a:lnSpc>
              </a:pPr>
              <a:r>
                <a:rPr lang="en-US" sz="1600" b="0" dirty="0">
                  <a:solidFill>
                    <a:srgbClr val="C00000"/>
                  </a:solidFill>
                  <a:latin typeface="Calibri"/>
                  <a:cs typeface="Calibri"/>
                </a:rPr>
                <a:t>&lt;set up return </a:t>
              </a:r>
              <a:r>
                <a:rPr lang="en-US" sz="1600" b="0" dirty="0" err="1">
                  <a:solidFill>
                    <a:srgbClr val="C00000"/>
                  </a:solidFill>
                  <a:latin typeface="Calibri"/>
                  <a:cs typeface="Calibri"/>
                </a:rPr>
                <a:t>val</a:t>
              </a:r>
              <a:r>
                <a:rPr lang="en-US" sz="1600" b="0" dirty="0">
                  <a:solidFill>
                    <a:srgbClr val="C00000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b="0" dirty="0">
                  <a:solidFill>
                    <a:srgbClr val="C00000"/>
                  </a:solidFill>
                  <a:latin typeface="Calibri"/>
                  <a:cs typeface="Calibri"/>
                </a:rPr>
                <a:t>&lt;destroy local </a:t>
              </a:r>
              <a:r>
                <a:rPr lang="en-US" sz="1600" b="0" dirty="0" err="1">
                  <a:solidFill>
                    <a:srgbClr val="C00000"/>
                  </a:solidFill>
                  <a:latin typeface="Calibri"/>
                  <a:cs typeface="Calibri"/>
                </a:rPr>
                <a:t>vars</a:t>
              </a:r>
              <a:r>
                <a:rPr lang="en-US" sz="1600" b="0" dirty="0">
                  <a:solidFill>
                    <a:srgbClr val="C00000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b="0" i="1" dirty="0">
                  <a:solidFill>
                    <a:srgbClr val="C00000"/>
                  </a:solidFill>
                  <a:latin typeface="Calibri"/>
                  <a:cs typeface="Calibri"/>
                </a:rPr>
                <a:t>&lt;restore </a:t>
              </a:r>
              <a:r>
                <a:rPr lang="en-US" sz="1600" b="0" i="1" dirty="0" err="1">
                  <a:solidFill>
                    <a:srgbClr val="C00000"/>
                  </a:solidFill>
                  <a:latin typeface="Calibri"/>
                  <a:cs typeface="Calibri"/>
                </a:rPr>
                <a:t>regs</a:t>
              </a:r>
              <a:r>
                <a:rPr lang="en-US" sz="1600" b="0" i="1" dirty="0">
                  <a:solidFill>
                    <a:srgbClr val="C00000"/>
                  </a:solidFill>
                  <a:latin typeface="Calibri"/>
                  <a:cs typeface="Calibri"/>
                </a:rPr>
                <a:t>&gt;</a:t>
              </a:r>
            </a:p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rgbClr val="C00000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rPr>
                <a:t>ret</a:t>
              </a:r>
            </a:p>
          </p:txBody>
        </p:sp>
      </p:grpSp>
      <p:cxnSp>
        <p:nvCxnSpPr>
          <p:cNvPr id="20" name="Straight Arrow Connector 19"/>
          <p:cNvCxnSpPr/>
          <p:nvPr>
            <p:custDataLst>
              <p:tags r:id="rId3"/>
            </p:custDataLst>
          </p:nvPr>
        </p:nvCxnSpPr>
        <p:spPr bwMode="auto">
          <a:xfrm flipH="1" flipV="1">
            <a:off x="3210059" y="2927355"/>
            <a:ext cx="1783080" cy="9753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>
            <p:custDataLst>
              <p:tags r:id="rId4"/>
            </p:custDataLst>
          </p:nvPr>
        </p:nvCxnSpPr>
        <p:spPr bwMode="auto">
          <a:xfrm flipV="1">
            <a:off x="2438400" y="2485347"/>
            <a:ext cx="2542032" cy="13620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81786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62000"/>
          </a:xfrm>
        </p:spPr>
        <p:txBody>
          <a:bodyPr/>
          <a:lstStyle/>
          <a:p>
            <a:r>
              <a:rPr lang="en-US" dirty="0"/>
              <a:t>Code Example (Preview)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365760" y="4663440"/>
            <a:ext cx="256032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mult2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(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a,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b)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s = a * b;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s;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365760" y="1097280"/>
            <a:ext cx="42672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void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multstore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x,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y,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 *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dest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t = mult2(x, y);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*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dest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3108960" y="4663440"/>
            <a:ext cx="5852160" cy="1828800"/>
          </a:xfrm>
          <a:prstGeom prst="rect">
            <a:avLst/>
          </a:prstGeom>
          <a:solidFill>
            <a:srgbClr val="F6F5BD"/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400550:  </a:t>
            </a:r>
            <a:r>
              <a:rPr lang="ro-RO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%rdi,%rax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ro-RO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a</a:t>
            </a:r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400553:  </a:t>
            </a:r>
            <a:r>
              <a:rPr lang="ro-RO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imul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%rsi,%rax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ro-RO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a * b</a:t>
            </a: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400557:  </a:t>
            </a:r>
            <a:r>
              <a:rPr lang="ro-RO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           </a:t>
            </a:r>
            <a:r>
              <a:rPr lang="ro-RO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Return</a:t>
            </a:r>
          </a:p>
        </p:txBody>
      </p:sp>
      <p:sp>
        <p:nvSpPr>
          <p:cNvPr id="8" name="Rectangle 7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468880" y="2286000"/>
            <a:ext cx="6492240" cy="20574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400540: </a:t>
            </a:r>
            <a:r>
              <a:rPr lang="sk-SK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       </a:t>
            </a:r>
            <a:r>
              <a:rPr lang="sk-SK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Save %rbx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400541: </a:t>
            </a:r>
            <a:r>
              <a:rPr lang="sk-SK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%rdx,%rbx      </a:t>
            </a:r>
            <a:r>
              <a:rPr lang="sk-SK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Save dest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400544: </a:t>
            </a:r>
            <a:r>
              <a:rPr lang="sk-SK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400550 &lt;mult2&gt;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sk-SK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mult2(x,y)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400549: </a:t>
            </a:r>
            <a:r>
              <a:rPr lang="sk-SK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sk-SK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%rax,(%rbx)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sk-SK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Save at dest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40054c: </a:t>
            </a:r>
            <a:r>
              <a:rPr lang="sk-SK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%rbx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       </a:t>
            </a:r>
            <a:r>
              <a:rPr lang="sk-SK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Restore %rbx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40054d: </a:t>
            </a:r>
            <a:r>
              <a:rPr lang="sk-SK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               </a:t>
            </a:r>
            <a:r>
              <a:rPr lang="sk-SK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Return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109728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itchFamily="34" charset="0"/>
              </a:rPr>
              <a:t>Compiler Explorer:</a:t>
            </a:r>
          </a:p>
          <a:p>
            <a:r>
              <a:rPr lang="en-US" sz="2000" b="0" dirty="0">
                <a:latin typeface="Calibri" pitchFamily="34" charset="0"/>
                <a:hlinkClick r:id="rId9"/>
              </a:rPr>
              <a:t>https://godbolt.org/z/nQ6KbZ</a:t>
            </a:r>
            <a:r>
              <a:rPr lang="en-US" sz="2000" b="0" dirty="0"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5059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noFill/>
          <a:ln/>
        </p:spPr>
        <p:txBody>
          <a:bodyPr/>
          <a:lstStyle/>
          <a:p>
            <a:r>
              <a:rPr lang="en-US" dirty="0"/>
              <a:t>Procedure </a:t>
            </a:r>
            <a:r>
              <a:rPr lang="en-US" u="sng" dirty="0"/>
              <a:t>Control Flow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  <a:noFill/>
          <a:ln w="12700"/>
        </p:spPr>
        <p:txBody>
          <a:bodyPr lIns="90487" tIns="44450" rIns="90487" bIns="44450"/>
          <a:lstStyle/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400" dirty="0"/>
              <a:t>Use stack to support procedure call and return</a:t>
            </a:r>
          </a:p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Procedure call:  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</a:p>
          <a:p>
            <a:pPr marL="857250" lvl="1" indent="-457200">
              <a:buFont typeface="+mj-lt"/>
              <a:buAutoNum type="arabicParenR"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dirty="0"/>
              <a:t>Push return address on stack (</a:t>
            </a:r>
            <a:r>
              <a:rPr lang="en-US" sz="2000" i="1" dirty="0">
                <a:solidFill>
                  <a:srgbClr val="FF0000"/>
                </a:solidFill>
              </a:rPr>
              <a:t>why? which address?</a:t>
            </a:r>
            <a:r>
              <a:rPr lang="en-US" sz="2000" dirty="0"/>
              <a:t>)</a:t>
            </a:r>
            <a:endParaRPr lang="en-US" sz="2000" i="1" dirty="0"/>
          </a:p>
          <a:p>
            <a:pPr marL="857250" lvl="1" indent="-457200">
              <a:buFont typeface="+mj-lt"/>
              <a:buAutoNum type="arabicParenR"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dirty="0"/>
              <a:t>Jump to 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5112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noFill/>
          <a:ln/>
        </p:spPr>
        <p:txBody>
          <a:bodyPr/>
          <a:lstStyle/>
          <a:p>
            <a:r>
              <a:rPr lang="en-US" dirty="0"/>
              <a:t>Procedure </a:t>
            </a:r>
            <a:r>
              <a:rPr lang="en-US" u="sng" dirty="0"/>
              <a:t>Control Flow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  <a:noFill/>
          <a:ln w="12700"/>
        </p:spPr>
        <p:txBody>
          <a:bodyPr lIns="90487" tIns="44450" rIns="90487" bIns="44450"/>
          <a:lstStyle/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400" dirty="0"/>
              <a:t>Use stack to support procedure call and return</a:t>
            </a:r>
          </a:p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Procedure call:  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</a:p>
          <a:p>
            <a:pPr marL="857250" lvl="1" indent="-457200">
              <a:buFont typeface="+mj-lt"/>
              <a:buAutoNum type="arabicParenR"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dirty="0"/>
              <a:t>Push return address on stack (</a:t>
            </a:r>
            <a:r>
              <a:rPr lang="en-US" sz="2000" i="1" dirty="0">
                <a:solidFill>
                  <a:srgbClr val="FF0000"/>
                </a:solidFill>
              </a:rPr>
              <a:t>why? which address?</a:t>
            </a:r>
            <a:r>
              <a:rPr lang="en-US" sz="2000" dirty="0"/>
              <a:t>)</a:t>
            </a:r>
          </a:p>
          <a:p>
            <a:pPr marL="857250" lvl="1" indent="-457200">
              <a:buFont typeface="+mj-lt"/>
              <a:buAutoNum type="arabicParenR"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dirty="0"/>
              <a:t>Jump to 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400" dirty="0"/>
              <a:t>Return address:</a:t>
            </a:r>
          </a:p>
          <a:p>
            <a:pPr marL="560388" lvl="1" indent="-2222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dirty="0"/>
              <a:t>Address of instruction immediately after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sz="2000" dirty="0"/>
              <a:t> instruction </a:t>
            </a:r>
            <a:endParaRPr lang="en-US" sz="2000" b="1" dirty="0"/>
          </a:p>
          <a:p>
            <a:pPr marL="560388" lvl="1" indent="-2222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dirty="0"/>
              <a:t>Example from disassembly:</a:t>
            </a:r>
          </a:p>
          <a:p>
            <a:pPr marL="560388" lvl="1" indent="-222250">
              <a:buNone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b="1" dirty="0">
                <a:latin typeface="Anonymous Pro" panose="02060609030202000504" pitchFamily="49" charset="0"/>
              </a:rPr>
              <a:t>		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400544: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400550 &lt;mult2&gt;</a:t>
            </a:r>
          </a:p>
          <a:p>
            <a:pPr marL="560388" lvl="1" indent="-222250">
              <a:buNone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400549: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,(%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60388" lvl="1" indent="-222250">
              <a:buFont typeface="Wingdings" pitchFamily="2" charset="2"/>
              <a:buNone/>
              <a:tabLst>
                <a:tab pos="977900" algn="l"/>
                <a:tab pos="1828800" algn="l"/>
                <a:tab pos="2286000" algn="l"/>
                <a:tab pos="4064000" algn="l"/>
              </a:tabLst>
            </a:pPr>
            <a:r>
              <a:rPr lang="en-US" sz="2000" b="1" dirty="0">
                <a:latin typeface="Anonymous Pro" panose="02060609030202000504" pitchFamily="49" charset="0"/>
              </a:rPr>
              <a:t>			</a:t>
            </a:r>
            <a:r>
              <a:rPr lang="en-US" sz="2000" dirty="0"/>
              <a:t>Return address =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0x400549</a:t>
            </a:r>
          </a:p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Procedure return:  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857250" lvl="1" indent="-457200">
              <a:buFont typeface="+mj-lt"/>
              <a:buAutoNum type="arabicParenR"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dirty="0"/>
              <a:t>Pop return address from stack</a:t>
            </a:r>
          </a:p>
          <a:p>
            <a:pPr marL="857250" lvl="1" indent="-457200">
              <a:buFont typeface="+mj-lt"/>
              <a:buAutoNum type="arabicParenR"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dirty="0"/>
              <a:t>Jump to address</a:t>
            </a:r>
            <a:endParaRPr lang="en-US" sz="2000" dirty="0">
              <a:latin typeface="Anonymous Pro" panose="020606090302020005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6400800" y="5181600"/>
            <a:ext cx="2356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alibri" pitchFamily="34" charset="0"/>
              </a:rPr>
              <a:t>next instruction</a:t>
            </a:r>
          </a:p>
          <a:p>
            <a:r>
              <a:rPr lang="en-US" sz="1800" b="0" dirty="0">
                <a:latin typeface="Calibri" pitchFamily="34" charset="0"/>
              </a:rPr>
              <a:t>happens to be a move,</a:t>
            </a:r>
          </a:p>
          <a:p>
            <a:r>
              <a:rPr lang="en-US" sz="1800" b="0" dirty="0">
                <a:latin typeface="Calibri" pitchFamily="34" charset="0"/>
              </a:rPr>
              <a:t>but could be anything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1600" y="4142232"/>
            <a:ext cx="4876800" cy="78483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 indent="12700">
              <a:spcBef>
                <a:spcPts val="400"/>
              </a:spcBef>
              <a:buNone/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400544: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400550 &lt;mult2&gt;</a:t>
            </a:r>
          </a:p>
          <a:p>
            <a:pPr marL="0" lvl="1" indent="12700">
              <a:spcBef>
                <a:spcPts val="400"/>
              </a:spcBef>
              <a:buNone/>
              <a:tabLst>
                <a:tab pos="169863" algn="l"/>
              </a:tabLst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400549: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,(%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cxnSp>
        <p:nvCxnSpPr>
          <p:cNvPr id="5" name="Straight Arrow Connector 4"/>
          <p:cNvCxnSpPr/>
          <p:nvPr>
            <p:custDataLst>
              <p:tags r:id="rId5"/>
            </p:custDataLst>
          </p:nvPr>
        </p:nvCxnSpPr>
        <p:spPr bwMode="auto">
          <a:xfrm flipH="1" flipV="1">
            <a:off x="5410200" y="4800602"/>
            <a:ext cx="990600" cy="533398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93308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5238" cy="762000"/>
          </a:xfrm>
        </p:spPr>
        <p:txBody>
          <a:bodyPr/>
          <a:lstStyle/>
          <a:p>
            <a:r>
              <a:rPr lang="en-US" dirty="0"/>
              <a:t>Procedure </a:t>
            </a:r>
            <a:r>
              <a:rPr lang="en-US" u="sng" dirty="0"/>
              <a:t>Call</a:t>
            </a:r>
            <a:r>
              <a:rPr lang="en-US" dirty="0"/>
              <a:t> Example </a:t>
            </a:r>
            <a:r>
              <a:rPr lang="en-US" sz="2400" dirty="0"/>
              <a:t>(step 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4023360"/>
            <a:ext cx="4495800" cy="1524000"/>
          </a:xfrm>
          <a:prstGeom prst="rect">
            <a:avLst/>
          </a:prstGeom>
          <a:solidFill>
            <a:srgbClr val="F6F5BD"/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400550:  </a:t>
            </a:r>
            <a:r>
              <a:rPr lang="ro-RO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%rdi,%rax</a:t>
            </a: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ro-RO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400557:  </a:t>
            </a:r>
            <a:r>
              <a:rPr lang="ro-RO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sp>
        <p:nvSpPr>
          <p:cNvPr id="8" name="Rectangle 7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1371600"/>
            <a:ext cx="4495800" cy="20574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400544: </a:t>
            </a:r>
            <a:r>
              <a:rPr lang="sk-SK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400550 &lt;mult2&gt;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400549: </a:t>
            </a:r>
            <a:r>
              <a:rPr lang="sk-SK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%rax,(%rbx)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</p:txBody>
      </p:sp>
      <p:cxnSp>
        <p:nvCxnSpPr>
          <p:cNvPr id="22" name="Straight Arrow Connector 21"/>
          <p:cNvCxnSpPr>
            <a:stCxn id="11" idx="1"/>
          </p:cNvCxnSpPr>
          <p:nvPr>
            <p:custDataLst>
              <p:tags r:id="rId5"/>
            </p:custDataLst>
          </p:nvPr>
        </p:nvCxnSpPr>
        <p:spPr bwMode="auto">
          <a:xfrm flipH="1" flipV="1">
            <a:off x="4693444" y="2456688"/>
            <a:ext cx="1707356" cy="222961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0" name="Group 9"/>
          <p:cNvGrpSpPr/>
          <p:nvPr/>
        </p:nvGrpSpPr>
        <p:grpSpPr>
          <a:xfrm>
            <a:off x="5486400" y="1371600"/>
            <a:ext cx="2260600" cy="3505200"/>
            <a:chOff x="5334000" y="381000"/>
            <a:chExt cx="2260600" cy="3505200"/>
          </a:xfrm>
        </p:grpSpPr>
        <p:grpSp>
          <p:nvGrpSpPr>
            <p:cNvPr id="4" name="Group 3"/>
            <p:cNvGrpSpPr/>
            <p:nvPr/>
          </p:nvGrpSpPr>
          <p:grpSpPr>
            <a:xfrm>
              <a:off x="5472112" y="2895600"/>
              <a:ext cx="2122488" cy="381000"/>
              <a:chOff x="5472112" y="2895600"/>
              <a:chExt cx="2122488" cy="381000"/>
            </a:xfrm>
          </p:grpSpPr>
          <p:sp>
            <p:nvSpPr>
              <p:cNvPr id="12" name="Rectangle 9"/>
              <p:cNvSpPr>
                <a:spLocks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6248400" y="2895600"/>
                <a:ext cx="1346200" cy="381000"/>
              </a:xfrm>
              <a:prstGeom prst="rect">
                <a:avLst/>
              </a:prstGeom>
              <a:solidFill>
                <a:srgbClr val="D5F1CF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  <a:sym typeface="Courier New Bold" charset="0"/>
                  </a:rPr>
                  <a:t>0x120</a:t>
                </a:r>
              </a:p>
            </p:txBody>
          </p:sp>
          <p:sp>
            <p:nvSpPr>
              <p:cNvPr id="24" name="Rectangle 3"/>
              <p:cNvSpPr>
                <a:spLocks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5472112" y="2895600"/>
                <a:ext cx="638175" cy="381000"/>
              </a:xfrm>
              <a:prstGeom prst="rect">
                <a:avLst/>
              </a:prstGeom>
              <a:noFill/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38100" tIns="38100" rIns="38100" bIns="38100" anchor="ctr"/>
              <a:lstStyle/>
              <a:p>
                <a:pPr algn="r"/>
                <a:r>
                  <a:rPr lang="en-US" sz="1800" dirty="0">
                    <a:solidFill>
                      <a:schemeClr val="tx1"/>
                    </a:solidFill>
                    <a:effectLst>
                      <a:glow rad="127000">
                        <a:schemeClr val="accent3">
                          <a:satMod val="175000"/>
                        </a:schemeClr>
                      </a:glow>
                    </a:effectLst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800" dirty="0" err="1">
                    <a:solidFill>
                      <a:schemeClr val="tx1"/>
                    </a:solidFill>
                    <a:effectLst>
                      <a:glow rad="127000">
                        <a:schemeClr val="accent3">
                          <a:satMod val="175000"/>
                        </a:schemeClr>
                      </a:glow>
                    </a:effectLst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  <a:sym typeface="Courier New Bold" charset="0"/>
                  </a:rPr>
                  <a:t>rsp</a:t>
                </a:r>
                <a:endParaRPr lang="en-US" sz="1800" dirty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334000" y="381000"/>
              <a:ext cx="2260600" cy="1905000"/>
              <a:chOff x="5334000" y="381000"/>
              <a:chExt cx="2260600" cy="1905000"/>
            </a:xfrm>
          </p:grpSpPr>
          <p:sp>
            <p:nvSpPr>
              <p:cNvPr id="18" name="Rectangle 15"/>
              <p:cNvSpPr>
                <a:spLocks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6248400" y="381000"/>
                <a:ext cx="1346200" cy="1905000"/>
              </a:xfrm>
              <a:prstGeom prst="rect">
                <a:avLst/>
              </a:prstGeom>
              <a:solidFill>
                <a:srgbClr val="D6D6F4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 anchor="ctr"/>
              <a:lstStyle/>
              <a:p>
                <a:pPr algn="ctr"/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•</a:t>
                </a:r>
              </a:p>
              <a:p>
                <a:pPr algn="ctr"/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•</a:t>
                </a:r>
              </a:p>
              <a:p>
                <a:pPr algn="ctr"/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•</a:t>
                </a:r>
              </a:p>
            </p:txBody>
          </p:sp>
          <p:sp>
            <p:nvSpPr>
              <p:cNvPr id="25" name="Rectangle 10"/>
              <p:cNvSpPr>
                <a:spLocks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5334000" y="1898904"/>
                <a:ext cx="776287" cy="381000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38100" tIns="38100" rIns="38100" bIns="38100" anchor="ctr"/>
              <a:lstStyle/>
              <a:p>
                <a:pPr algn="r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  <a:sym typeface="Courier New Bold" charset="0"/>
                  </a:rPr>
                  <a:t>0x120</a:t>
                </a:r>
              </a:p>
            </p:txBody>
          </p:sp>
          <p:sp>
            <p:nvSpPr>
              <p:cNvPr id="26" name="Rectangle 11"/>
              <p:cNvSpPr>
                <a:spLocks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5334000" y="1524000"/>
                <a:ext cx="776287" cy="381000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38100" tIns="38100" rIns="38100" bIns="38100" anchor="ctr"/>
              <a:lstStyle/>
              <a:p>
                <a:pPr algn="r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  <a:sym typeface="Courier New Bold" charset="0"/>
                  </a:rPr>
                  <a:t>0x128</a:t>
                </a:r>
              </a:p>
            </p:txBody>
          </p:sp>
          <p:sp>
            <p:nvSpPr>
              <p:cNvPr id="27" name="Rectangle 12"/>
              <p:cNvSpPr>
                <a:spLocks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5334000" y="1143000"/>
                <a:ext cx="776287" cy="381000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38100" tIns="38100" rIns="38100" bIns="38100" anchor="ctr"/>
              <a:lstStyle/>
              <a:p>
                <a:pPr algn="r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  <a:sym typeface="Courier New Bold" charset="0"/>
                  </a:rPr>
                  <a:t>0x130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472112" y="3505200"/>
              <a:ext cx="2122488" cy="381000"/>
              <a:chOff x="5472112" y="3505200"/>
              <a:chExt cx="2122488" cy="381000"/>
            </a:xfrm>
          </p:grpSpPr>
          <p:sp>
            <p:nvSpPr>
              <p:cNvPr id="11" name="Rectangle 8"/>
              <p:cNvSpPr>
                <a:spLocks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6248400" y="3505200"/>
                <a:ext cx="1346200" cy="381000"/>
              </a:xfrm>
              <a:prstGeom prst="rect">
                <a:avLst/>
              </a:prstGeom>
              <a:solidFill>
                <a:srgbClr val="FFCCCC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  <a:sym typeface="Courier New Bold" charset="0"/>
                  </a:rPr>
                  <a:t>0x400544</a:t>
                </a:r>
              </a:p>
            </p:txBody>
          </p:sp>
          <p:sp>
            <p:nvSpPr>
              <p:cNvPr id="29" name="Rectangle 4"/>
              <p:cNvSpPr>
                <a:spLocks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5472112" y="3505200"/>
                <a:ext cx="638175" cy="381000"/>
              </a:xfrm>
              <a:prstGeom prst="rect">
                <a:avLst/>
              </a:prstGeom>
              <a:noFill/>
              <a:ln w="254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38100" tIns="38100" rIns="38100" bIns="38100" anchor="ctr"/>
              <a:lstStyle/>
              <a:p>
                <a:pPr algn="r"/>
                <a:r>
                  <a:rPr lang="en-US" sz="1800" dirty="0">
                    <a:solidFill>
                      <a:schemeClr val="tx1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  <a:sym typeface="Courier New Bold" charset="0"/>
                  </a:rPr>
                  <a:t>%rip</a:t>
                </a:r>
              </a:p>
            </p:txBody>
          </p:sp>
        </p:grpSp>
      </p:grpSp>
      <p:sp>
        <p:nvSpPr>
          <p:cNvPr id="20" name="Arc 19"/>
          <p:cNvSpPr/>
          <p:nvPr>
            <p:custDataLst>
              <p:tags r:id="rId6"/>
            </p:custDataLst>
          </p:nvPr>
        </p:nvSpPr>
        <p:spPr bwMode="auto">
          <a:xfrm flipV="1">
            <a:off x="6781800" y="31242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420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457200" y="4023360"/>
            <a:ext cx="4495800" cy="1524000"/>
          </a:xfrm>
          <a:prstGeom prst="rect">
            <a:avLst/>
          </a:prstGeom>
          <a:solidFill>
            <a:srgbClr val="F6F5BD"/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400550:  </a:t>
            </a:r>
            <a:r>
              <a:rPr lang="ro-RO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%rdi,%rax</a:t>
            </a: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ro-RO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400557:  </a:t>
            </a:r>
            <a:r>
              <a:rPr lang="ro-RO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sp>
        <p:nvSpPr>
          <p:cNvPr id="37" name="Rectangle 36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457200" y="1371600"/>
            <a:ext cx="4495800" cy="20574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400544: </a:t>
            </a:r>
            <a:r>
              <a:rPr lang="sk-SK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400550 &lt;mult2&gt;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400549: </a:t>
            </a:r>
            <a:r>
              <a:rPr lang="sk-SK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%rax,(%rbx)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</p:txBody>
      </p:sp>
      <p:cxnSp>
        <p:nvCxnSpPr>
          <p:cNvPr id="19" name="Straight Arrow Connector 18"/>
          <p:cNvCxnSpPr/>
          <p:nvPr>
            <p:custDataLst>
              <p:tags r:id="rId3"/>
            </p:custDataLst>
          </p:nvPr>
        </p:nvCxnSpPr>
        <p:spPr bwMode="auto">
          <a:xfrm flipH="1" flipV="1">
            <a:off x="4343400" y="2678430"/>
            <a:ext cx="2049354" cy="79174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0" name="Group 39"/>
          <p:cNvGrpSpPr/>
          <p:nvPr/>
        </p:nvGrpSpPr>
        <p:grpSpPr>
          <a:xfrm>
            <a:off x="5486400" y="3273552"/>
            <a:ext cx="2260600" cy="384048"/>
            <a:chOff x="5486400" y="3273552"/>
            <a:chExt cx="2260600" cy="384048"/>
          </a:xfrm>
        </p:grpSpPr>
        <p:sp>
          <p:nvSpPr>
            <p:cNvPr id="17" name="Rectangle 14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6400800" y="32766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0x400549</a:t>
              </a:r>
            </a:p>
          </p:txBody>
        </p:sp>
        <p:sp>
          <p:nvSpPr>
            <p:cNvPr id="21" name="Rectangle 11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5486400" y="3273552"/>
              <a:ext cx="776287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0x118</a:t>
              </a:r>
            </a:p>
          </p:txBody>
        </p:sp>
      </p:grpSp>
      <p:sp>
        <p:nvSpPr>
          <p:cNvPr id="23" name="Title 1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356616" y="438912"/>
            <a:ext cx="84052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2pPr>
            <a:lvl3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3pPr>
            <a:lvl4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4pPr>
            <a:lvl5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5pPr>
            <a:lvl6pPr marL="5762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6pPr>
            <a:lvl7pPr marL="10334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7pPr>
            <a:lvl8pPr marL="14906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8pPr>
            <a:lvl9pPr marL="19478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kern="0" dirty="0"/>
              <a:t>Procedure </a:t>
            </a:r>
            <a:r>
              <a:rPr lang="en-US" u="sng" kern="0" dirty="0"/>
              <a:t>Call</a:t>
            </a:r>
            <a:r>
              <a:rPr lang="en-US" kern="0" dirty="0"/>
              <a:t> Example </a:t>
            </a:r>
            <a:r>
              <a:rPr lang="en-US" sz="2400" kern="0" dirty="0"/>
              <a:t>(step 2)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22" name="Straight Arrow Connector 21"/>
          <p:cNvCxnSpPr>
            <a:stCxn id="28" idx="1"/>
          </p:cNvCxnSpPr>
          <p:nvPr>
            <p:custDataLst>
              <p:tags r:id="rId6"/>
            </p:custDataLst>
          </p:nvPr>
        </p:nvCxnSpPr>
        <p:spPr bwMode="auto">
          <a:xfrm flipH="1" flipV="1">
            <a:off x="4267200" y="4495800"/>
            <a:ext cx="2133600" cy="190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5" name="Group 24"/>
          <p:cNvGrpSpPr/>
          <p:nvPr/>
        </p:nvGrpSpPr>
        <p:grpSpPr>
          <a:xfrm>
            <a:off x="5624512" y="3886200"/>
            <a:ext cx="2122488" cy="381000"/>
            <a:chOff x="5472112" y="2895600"/>
            <a:chExt cx="2122488" cy="381000"/>
          </a:xfrm>
        </p:grpSpPr>
        <p:sp>
          <p:nvSpPr>
            <p:cNvPr id="34" name="Rectangle 9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6248400" y="2895600"/>
              <a:ext cx="1346200" cy="38100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35" name="Rectangle 3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effectLst>
                  <a:glow rad="127000">
                    <a:schemeClr val="accent3">
                      <a:satMod val="175000"/>
                    </a:schemeClr>
                  </a:glow>
                </a:effectLst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486400" y="1371600"/>
            <a:ext cx="2260600" cy="1905000"/>
            <a:chOff x="5334000" y="381000"/>
            <a:chExt cx="2260600" cy="1905000"/>
          </a:xfrm>
        </p:grpSpPr>
        <p:sp>
          <p:nvSpPr>
            <p:cNvPr id="30" name="Rectangle 15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6248400" y="381000"/>
              <a:ext cx="1346200" cy="1905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•</a:t>
              </a:r>
            </a:p>
            <a:p>
              <a:pPr algn="ctr"/>
              <a:r>
                <a:rPr lang="en-US" sz="2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•</a:t>
              </a:r>
            </a:p>
            <a:p>
              <a:pPr algn="ctr"/>
              <a:r>
                <a:rPr lang="en-US" sz="2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•</a:t>
              </a:r>
            </a:p>
          </p:txBody>
        </p:sp>
        <p:sp>
          <p:nvSpPr>
            <p:cNvPr id="31" name="Rectangle 10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5334000" y="1898904"/>
              <a:ext cx="776287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32" name="Rectangle 11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33" name="Rectangle 12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0x130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624512" y="4495800"/>
            <a:ext cx="2122488" cy="381000"/>
            <a:chOff x="5472112" y="3505200"/>
            <a:chExt cx="2122488" cy="381000"/>
          </a:xfrm>
        </p:grpSpPr>
        <p:sp>
          <p:nvSpPr>
            <p:cNvPr id="28" name="Rectangle 8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6248400" y="3505200"/>
              <a:ext cx="1346200" cy="381000"/>
            </a:xfrm>
            <a:prstGeom prst="rect">
              <a:avLst/>
            </a:prstGeom>
            <a:solidFill>
              <a:srgbClr val="FFCCCC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0x400550</a:t>
              </a:r>
            </a:p>
          </p:txBody>
        </p:sp>
        <p:sp>
          <p:nvSpPr>
            <p:cNvPr id="29" name="Rectangle 4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%rip</a:t>
              </a:r>
            </a:p>
          </p:txBody>
        </p:sp>
      </p:grpSp>
      <p:sp>
        <p:nvSpPr>
          <p:cNvPr id="20" name="Arc 19"/>
          <p:cNvSpPr/>
          <p:nvPr>
            <p:custDataLst>
              <p:tags r:id="rId7"/>
            </p:custDataLst>
          </p:nvPr>
        </p:nvSpPr>
        <p:spPr bwMode="auto">
          <a:xfrm flipV="1">
            <a:off x="6812280" y="3458817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290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2 due next Friday (2/07)</a:t>
            </a:r>
          </a:p>
          <a:p>
            <a:pPr lvl="1"/>
            <a:r>
              <a:rPr lang="en-US" dirty="0"/>
              <a:t>Ideally want to finish well before the midterm</a:t>
            </a:r>
          </a:p>
          <a:p>
            <a:pPr lvl="1"/>
            <a:r>
              <a:rPr lang="en-US" dirty="0" smtClean="0"/>
              <a:t>Optional </a:t>
            </a:r>
            <a:r>
              <a:rPr lang="en-US" dirty="0"/>
              <a:t>GDB Tutorial homework on </a:t>
            </a:r>
            <a:r>
              <a:rPr lang="en-US" dirty="0" err="1"/>
              <a:t>Gradescope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Midterm:  2/10, during lecture</a:t>
            </a:r>
          </a:p>
          <a:p>
            <a:pPr lvl="1"/>
            <a:r>
              <a:rPr lang="en-US" dirty="0"/>
              <a:t>You will be provided a fresh reference sheet</a:t>
            </a:r>
          </a:p>
          <a:p>
            <a:pPr lvl="1"/>
            <a:r>
              <a:rPr lang="en-US" dirty="0" smtClean="0"/>
              <a:t>Find </a:t>
            </a:r>
            <a:r>
              <a:rPr lang="en-US" dirty="0"/>
              <a:t>a study group!  Look at past exams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81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457200" y="4023360"/>
            <a:ext cx="4495800" cy="1524000"/>
          </a:xfrm>
          <a:prstGeom prst="rect">
            <a:avLst/>
          </a:prstGeom>
          <a:solidFill>
            <a:srgbClr val="F6F5BD"/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400550:  </a:t>
            </a:r>
            <a:r>
              <a:rPr lang="ro-RO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%rdi,%rax</a:t>
            </a: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ro-RO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400557:  </a:t>
            </a:r>
            <a:r>
              <a:rPr lang="ro-RO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sp>
        <p:nvSpPr>
          <p:cNvPr id="31" name="Rectangle 30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457200" y="1371600"/>
            <a:ext cx="4495800" cy="20574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400544: </a:t>
            </a:r>
            <a:r>
              <a:rPr lang="sk-SK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400550 &lt;mult2&gt;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400549: </a:t>
            </a:r>
            <a:r>
              <a:rPr lang="sk-SK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%rax,(%rbx)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</p:txBody>
      </p:sp>
      <p:sp>
        <p:nvSpPr>
          <p:cNvPr id="29" name="Title 1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356616" y="438912"/>
            <a:ext cx="84052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2pPr>
            <a:lvl3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3pPr>
            <a:lvl4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4pPr>
            <a:lvl5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5pPr>
            <a:lvl6pPr marL="5762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6pPr>
            <a:lvl7pPr marL="10334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7pPr>
            <a:lvl8pPr marL="14906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8pPr>
            <a:lvl9pPr marL="19478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kern="0" dirty="0"/>
              <a:t>Procedure </a:t>
            </a:r>
            <a:r>
              <a:rPr lang="en-US" u="sng" kern="0" dirty="0"/>
              <a:t>Return</a:t>
            </a:r>
            <a:r>
              <a:rPr lang="en-US" kern="0" dirty="0"/>
              <a:t> Example </a:t>
            </a:r>
            <a:r>
              <a:rPr lang="en-US" sz="2400" kern="0" dirty="0"/>
              <a:t>(step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cxnSp>
        <p:nvCxnSpPr>
          <p:cNvPr id="22" name="Straight Arrow Connector 21"/>
          <p:cNvCxnSpPr>
            <a:stCxn id="44" idx="1"/>
          </p:cNvCxnSpPr>
          <p:nvPr>
            <p:custDataLst>
              <p:tags r:id="rId5"/>
            </p:custDataLst>
          </p:nvPr>
        </p:nvCxnSpPr>
        <p:spPr bwMode="auto">
          <a:xfrm flipH="1">
            <a:off x="2590800" y="4686300"/>
            <a:ext cx="3810000" cy="571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33" idx="1"/>
          </p:cNvCxnSpPr>
          <p:nvPr>
            <p:custDataLst>
              <p:tags r:id="rId6"/>
            </p:custDataLst>
          </p:nvPr>
        </p:nvCxnSpPr>
        <p:spPr bwMode="auto">
          <a:xfrm flipH="1" flipV="1">
            <a:off x="4343400" y="2678430"/>
            <a:ext cx="2057400" cy="78867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2" name="Group 31"/>
          <p:cNvGrpSpPr/>
          <p:nvPr/>
        </p:nvGrpSpPr>
        <p:grpSpPr>
          <a:xfrm>
            <a:off x="5486400" y="3273552"/>
            <a:ext cx="2260600" cy="384048"/>
            <a:chOff x="5486400" y="3273552"/>
            <a:chExt cx="2260600" cy="384048"/>
          </a:xfrm>
        </p:grpSpPr>
        <p:sp>
          <p:nvSpPr>
            <p:cNvPr id="33" name="Rectangle 14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6400800" y="32766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0x400549</a:t>
              </a:r>
            </a:p>
          </p:txBody>
        </p:sp>
        <p:sp>
          <p:nvSpPr>
            <p:cNvPr id="34" name="Rectangle 11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5486400" y="3273552"/>
              <a:ext cx="776287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0x118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624512" y="3886200"/>
            <a:ext cx="2122488" cy="381000"/>
            <a:chOff x="5472112" y="2895600"/>
            <a:chExt cx="2122488" cy="381000"/>
          </a:xfrm>
        </p:grpSpPr>
        <p:sp>
          <p:nvSpPr>
            <p:cNvPr id="36" name="Rectangle 9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6248400" y="2895600"/>
              <a:ext cx="1346200" cy="38100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37" name="Rectangle 3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effectLst>
                  <a:glow rad="127000">
                    <a:schemeClr val="accent3">
                      <a:satMod val="175000"/>
                    </a:schemeClr>
                  </a:glow>
                </a:effectLst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486400" y="1371600"/>
            <a:ext cx="2260600" cy="1905000"/>
            <a:chOff x="5334000" y="381000"/>
            <a:chExt cx="2260600" cy="1905000"/>
          </a:xfrm>
        </p:grpSpPr>
        <p:sp>
          <p:nvSpPr>
            <p:cNvPr id="39" name="Rectangle 15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6248400" y="381000"/>
              <a:ext cx="1346200" cy="1905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•</a:t>
              </a:r>
            </a:p>
            <a:p>
              <a:pPr algn="ctr"/>
              <a:r>
                <a:rPr lang="en-US" sz="2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•</a:t>
              </a:r>
            </a:p>
            <a:p>
              <a:pPr algn="ctr"/>
              <a:r>
                <a:rPr lang="en-US" sz="2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•</a:t>
              </a:r>
            </a:p>
          </p:txBody>
        </p:sp>
        <p:sp>
          <p:nvSpPr>
            <p:cNvPr id="40" name="Rectangle 10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5334000" y="1898904"/>
              <a:ext cx="776287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41" name="Rectangle 11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42" name="Rectangle 12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0x130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624512" y="4495800"/>
            <a:ext cx="2122488" cy="381000"/>
            <a:chOff x="5472112" y="3505200"/>
            <a:chExt cx="2122488" cy="381000"/>
          </a:xfrm>
        </p:grpSpPr>
        <p:sp>
          <p:nvSpPr>
            <p:cNvPr id="44" name="Rectangle 8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6248400" y="3505200"/>
              <a:ext cx="1346200" cy="381000"/>
            </a:xfrm>
            <a:prstGeom prst="rect">
              <a:avLst/>
            </a:prstGeom>
            <a:solidFill>
              <a:srgbClr val="FFCCCC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0x400557</a:t>
              </a:r>
            </a:p>
          </p:txBody>
        </p:sp>
        <p:sp>
          <p:nvSpPr>
            <p:cNvPr id="45" name="Rectangle 4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%rip</a:t>
              </a:r>
            </a:p>
          </p:txBody>
        </p:sp>
      </p:grpSp>
      <p:sp>
        <p:nvSpPr>
          <p:cNvPr id="46" name="Arc 45"/>
          <p:cNvSpPr/>
          <p:nvPr>
            <p:custDataLst>
              <p:tags r:id="rId7"/>
            </p:custDataLst>
          </p:nvPr>
        </p:nvSpPr>
        <p:spPr bwMode="auto">
          <a:xfrm flipV="1">
            <a:off x="6812280" y="3458817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662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457200" y="4023360"/>
            <a:ext cx="4495800" cy="1524000"/>
          </a:xfrm>
          <a:prstGeom prst="rect">
            <a:avLst/>
          </a:prstGeom>
          <a:solidFill>
            <a:srgbClr val="F6F5BD"/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400550:  </a:t>
            </a:r>
            <a:r>
              <a:rPr lang="ro-RO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%rdi,%rax</a:t>
            </a: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  <a:endParaRPr lang="ro-RO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400557:  </a:t>
            </a:r>
            <a:r>
              <a:rPr lang="ro-RO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</p:txBody>
      </p:sp>
      <p:sp>
        <p:nvSpPr>
          <p:cNvPr id="19" name="Rectangle 18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457200" y="1371600"/>
            <a:ext cx="4495800" cy="20574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400544: </a:t>
            </a:r>
            <a:r>
              <a:rPr lang="sk-SK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400550 &lt;mult2&gt;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400549: </a:t>
            </a:r>
            <a:r>
              <a:rPr lang="sk-SK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%rax,(%rbx)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</p:txBody>
      </p:sp>
      <p:sp>
        <p:nvSpPr>
          <p:cNvPr id="16" name="Title 1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356616" y="438912"/>
            <a:ext cx="84052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2pPr>
            <a:lvl3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3pPr>
            <a:lvl4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4pPr>
            <a:lvl5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5pPr>
            <a:lvl6pPr marL="5762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6pPr>
            <a:lvl7pPr marL="10334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7pPr>
            <a:lvl8pPr marL="14906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8pPr>
            <a:lvl9pPr marL="19478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kern="0" dirty="0"/>
              <a:t>Procedure </a:t>
            </a:r>
            <a:r>
              <a:rPr lang="en-US" u="sng" kern="0" dirty="0"/>
              <a:t>Return</a:t>
            </a:r>
            <a:r>
              <a:rPr lang="en-US" kern="0" dirty="0"/>
              <a:t> Example </a:t>
            </a:r>
            <a:r>
              <a:rPr lang="en-US" sz="2400" kern="0" dirty="0"/>
              <a:t>(step 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22" name="Straight Arrow Connector 21"/>
          <p:cNvCxnSpPr>
            <a:stCxn id="36" idx="1"/>
          </p:cNvCxnSpPr>
          <p:nvPr>
            <p:custDataLst>
              <p:tags r:id="rId5"/>
            </p:custDataLst>
          </p:nvPr>
        </p:nvCxnSpPr>
        <p:spPr bwMode="auto">
          <a:xfrm flipH="1" flipV="1">
            <a:off x="4267200" y="2743200"/>
            <a:ext cx="2133600" cy="1943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6" name="Group 25"/>
          <p:cNvGrpSpPr/>
          <p:nvPr/>
        </p:nvGrpSpPr>
        <p:grpSpPr>
          <a:xfrm>
            <a:off x="5624512" y="3886200"/>
            <a:ext cx="2122488" cy="381000"/>
            <a:chOff x="5472112" y="2895600"/>
            <a:chExt cx="2122488" cy="381000"/>
          </a:xfrm>
        </p:grpSpPr>
        <p:sp>
          <p:nvSpPr>
            <p:cNvPr id="28" name="Rectangle 9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6248400" y="2895600"/>
              <a:ext cx="1346200" cy="38100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29" name="Rectangle 3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effectLst>
                  <a:glow rad="127000">
                    <a:schemeClr val="accent3">
                      <a:satMod val="175000"/>
                    </a:schemeClr>
                  </a:glow>
                </a:effectLst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486400" y="1371600"/>
            <a:ext cx="2260600" cy="1905000"/>
            <a:chOff x="5334000" y="381000"/>
            <a:chExt cx="2260600" cy="1905000"/>
          </a:xfrm>
        </p:grpSpPr>
        <p:sp>
          <p:nvSpPr>
            <p:cNvPr id="31" name="Rectangle 15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6248400" y="381000"/>
              <a:ext cx="1346200" cy="1905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•</a:t>
              </a:r>
            </a:p>
            <a:p>
              <a:pPr algn="ctr"/>
              <a:r>
                <a:rPr lang="en-US" sz="2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•</a:t>
              </a:r>
            </a:p>
            <a:p>
              <a:pPr algn="ctr"/>
              <a:r>
                <a:rPr lang="en-US" sz="2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•</a:t>
              </a:r>
            </a:p>
          </p:txBody>
        </p:sp>
        <p:sp>
          <p:nvSpPr>
            <p:cNvPr id="32" name="Rectangle 10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5334000" y="1898904"/>
              <a:ext cx="776287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33" name="Rectangle 11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34" name="Rectangle 12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0x130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624512" y="4495800"/>
            <a:ext cx="2122488" cy="381000"/>
            <a:chOff x="5472112" y="3505200"/>
            <a:chExt cx="2122488" cy="381000"/>
          </a:xfrm>
        </p:grpSpPr>
        <p:sp>
          <p:nvSpPr>
            <p:cNvPr id="36" name="Rectangle 8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6248400" y="3505200"/>
              <a:ext cx="1346200" cy="381000"/>
            </a:xfrm>
            <a:prstGeom prst="rect">
              <a:avLst/>
            </a:prstGeom>
            <a:solidFill>
              <a:srgbClr val="FFCCCC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0x400549</a:t>
              </a:r>
            </a:p>
          </p:txBody>
        </p:sp>
        <p:sp>
          <p:nvSpPr>
            <p:cNvPr id="37" name="Rectangle 4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effectLst>
                    <a:glow rad="127000">
                      <a:schemeClr val="accent3">
                        <a:satMod val="175000"/>
                      </a:schemeClr>
                    </a:glow>
                  </a:effectLst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%rip</a:t>
              </a:r>
            </a:p>
          </p:txBody>
        </p:sp>
      </p:grpSp>
      <p:sp>
        <p:nvSpPr>
          <p:cNvPr id="38" name="Arc 37"/>
          <p:cNvSpPr/>
          <p:nvPr>
            <p:custDataLst>
              <p:tags r:id="rId6"/>
            </p:custDataLst>
          </p:nvPr>
        </p:nvSpPr>
        <p:spPr bwMode="auto">
          <a:xfrm flipV="1">
            <a:off x="6781800" y="31242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598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Stack Structure</a:t>
            </a:r>
          </a:p>
          <a:p>
            <a:r>
              <a:rPr lang="en-US" b="1" dirty="0">
                <a:solidFill>
                  <a:srgbClr val="4B2A85"/>
                </a:solidFill>
              </a:rPr>
              <a:t>Calling Conventions</a:t>
            </a:r>
          </a:p>
          <a:p>
            <a:pPr lvl="1"/>
            <a:r>
              <a:rPr lang="en-US" dirty="0"/>
              <a:t>Passing control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Passing data</a:t>
            </a:r>
          </a:p>
          <a:p>
            <a:pPr lvl="1"/>
            <a:r>
              <a:rPr lang="en-US" dirty="0"/>
              <a:t>Managing local data</a:t>
            </a:r>
          </a:p>
          <a:p>
            <a:r>
              <a:rPr lang="en-US" dirty="0"/>
              <a:t>Register Saving Conventions</a:t>
            </a:r>
          </a:p>
          <a:p>
            <a:r>
              <a:rPr lang="en-US" dirty="0"/>
              <a:t>Illustration of Recursion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44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</a:t>
            </a:r>
            <a:r>
              <a:rPr lang="en-US" u="sng" dirty="0"/>
              <a:t>Data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Registers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NOT in Memory</a:t>
            </a:r>
            <a:r>
              <a:rPr lang="en-US" sz="2400" dirty="0"/>
              <a:t>)</a:t>
            </a:r>
            <a:r>
              <a:rPr lang="en-US" dirty="0"/>
              <a:t>		  Stack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Memory</a:t>
            </a:r>
            <a:r>
              <a:rPr lang="en-US" sz="2400" dirty="0"/>
              <a:t>)</a:t>
            </a:r>
            <a:endParaRPr lang="en-US" dirty="0"/>
          </a:p>
          <a:p>
            <a:r>
              <a:rPr lang="en-US" sz="2400" dirty="0"/>
              <a:t>First 6 arguments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Return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00C2130-3795-4575-8D2D-58F25D643A3E}"/>
              </a:ext>
            </a:extLst>
          </p:cNvPr>
          <p:cNvGrpSpPr/>
          <p:nvPr/>
        </p:nvGrpSpPr>
        <p:grpSpPr>
          <a:xfrm>
            <a:off x="914400" y="2377440"/>
            <a:ext cx="1346200" cy="2651760"/>
            <a:chOff x="914400" y="2377440"/>
            <a:chExt cx="1346200" cy="2651760"/>
          </a:xfrm>
        </p:grpSpPr>
        <p:sp>
          <p:nvSpPr>
            <p:cNvPr id="6" name="Rectangle 9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914400" y="2377440"/>
              <a:ext cx="1346200" cy="36576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rdi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7" name="Rectangle 6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914400" y="2834640"/>
              <a:ext cx="1346200" cy="36576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rsi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8" name="Rectangle 7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914400" y="3291840"/>
              <a:ext cx="1346200" cy="36576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rdx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9" name="Rectangle 8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914400" y="3749040"/>
              <a:ext cx="1346200" cy="36576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rcx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10" name="Rectangle 9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914400" y="4206240"/>
              <a:ext cx="1346200" cy="36576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%r8</a:t>
              </a:r>
            </a:p>
          </p:txBody>
        </p:sp>
        <p:sp>
          <p:nvSpPr>
            <p:cNvPr id="11" name="Rectangle 10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914400" y="4663440"/>
              <a:ext cx="1346200" cy="36576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  <a:sym typeface="Courier New Bold" charset="0"/>
                </a:rPr>
                <a:t>%r9</a:t>
              </a:r>
            </a:p>
          </p:txBody>
        </p:sp>
      </p:grpSp>
      <p:grpSp>
        <p:nvGrpSpPr>
          <p:cNvPr id="12" name="Group 11"/>
          <p:cNvGrpSpPr/>
          <p:nvPr>
            <p:custDataLst>
              <p:tags r:id="rId1"/>
            </p:custDataLst>
          </p:nvPr>
        </p:nvGrpSpPr>
        <p:grpSpPr>
          <a:xfrm>
            <a:off x="5638800" y="2438400"/>
            <a:ext cx="1346200" cy="2667000"/>
            <a:chOff x="5943600" y="2057400"/>
            <a:chExt cx="1346200" cy="2667000"/>
          </a:xfrm>
        </p:grpSpPr>
        <p:sp>
          <p:nvSpPr>
            <p:cNvPr id="13" name="Rectangle 14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b="0" dirty="0" err="1">
                  <a:solidFill>
                    <a:schemeClr val="tx1"/>
                  </a:solidFill>
                  <a:latin typeface="Calibri" panose="020F0502020204030204" pitchFamily="34" charset="0"/>
                  <a:cs typeface="Anonymous Pro Regular" charset="0"/>
                  <a:sym typeface="Courier New Bold" charset="0"/>
                </a:rPr>
                <a:t>Arg</a:t>
              </a:r>
              <a:r>
                <a:rPr lang="en-US" sz="1800" b="0" dirty="0">
                  <a:solidFill>
                    <a:schemeClr val="tx1"/>
                  </a:solidFill>
                  <a:latin typeface="Calibri" panose="020F0502020204030204" pitchFamily="34" charset="0"/>
                  <a:cs typeface="Anonymous Pro Regular" charset="0"/>
                  <a:sym typeface="Courier New Bold" charset="0"/>
                </a:rPr>
                <a:t> 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7</a:t>
              </a:r>
            </a:p>
          </p:txBody>
        </p:sp>
        <p:sp>
          <p:nvSpPr>
            <p:cNvPr id="14" name="Rectangle 15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000" dirty="0">
                  <a:latin typeface="Calibri" panose="020F0502020204030204" pitchFamily="34" charset="0"/>
                </a:rPr>
                <a:t>• • •</a:t>
              </a:r>
            </a:p>
          </p:txBody>
        </p:sp>
        <p:sp>
          <p:nvSpPr>
            <p:cNvPr id="15" name="Rectangle 14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b="0" dirty="0" err="1">
                  <a:solidFill>
                    <a:schemeClr val="tx1"/>
                  </a:solidFill>
                  <a:latin typeface="Calibri" panose="020F0502020204030204" pitchFamily="34" charset="0"/>
                  <a:cs typeface="Anonymous Pro Regular" charset="0"/>
                  <a:sym typeface="Courier New Bold" charset="0"/>
                </a:rPr>
                <a:t>Arg</a:t>
              </a:r>
              <a:r>
                <a:rPr lang="en-US" sz="1800" b="0" dirty="0">
                  <a:solidFill>
                    <a:schemeClr val="tx1"/>
                  </a:solidFill>
                  <a:latin typeface="Calibri" panose="020F0502020204030204" pitchFamily="34" charset="0"/>
                  <a:cs typeface="Anonymous Pro Regular" charset="0"/>
                  <a:sym typeface="Courier New Bold" charset="0"/>
                </a:rPr>
                <a:t> 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8</a:t>
              </a:r>
            </a:p>
          </p:txBody>
        </p:sp>
        <p:sp>
          <p:nvSpPr>
            <p:cNvPr id="16" name="Rectangle 14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b="0" dirty="0" err="1">
                  <a:solidFill>
                    <a:schemeClr val="tx1"/>
                  </a:solidFill>
                  <a:latin typeface="Calibri" panose="020F0502020204030204" pitchFamily="34" charset="0"/>
                  <a:cs typeface="Anonymous Pro Regular" charset="0"/>
                  <a:sym typeface="Courier New Bold" charset="0"/>
                </a:rPr>
                <a:t>Arg</a:t>
              </a:r>
              <a:r>
                <a:rPr lang="en-US" sz="1800" b="0" dirty="0">
                  <a:solidFill>
                    <a:schemeClr val="tx1"/>
                  </a:solidFill>
                  <a:latin typeface="Calibri" panose="020F0502020204030204" pitchFamily="34" charset="0"/>
                  <a:cs typeface="Anonymous Pro Regular" charset="0"/>
                  <a:sym typeface="Courier New Bold" charset="0"/>
                </a:rPr>
                <a:t> 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n</a:t>
              </a:r>
            </a:p>
          </p:txBody>
        </p:sp>
        <p:sp>
          <p:nvSpPr>
            <p:cNvPr id="17" name="Rectangle 15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000" dirty="0">
                  <a:latin typeface="Calibri" panose="020F0502020204030204" pitchFamily="34" charset="0"/>
                </a:rPr>
                <a:t>• • •</a:t>
              </a:r>
            </a:p>
          </p:txBody>
        </p:sp>
      </p:grpSp>
      <p:sp>
        <p:nvSpPr>
          <p:cNvPr id="18" name="TextBox 17"/>
          <p:cNvSpPr txBox="1"/>
          <p:nvPr>
            <p:custDataLst>
              <p:tags r:id="rId2"/>
            </p:custDataLst>
          </p:nvPr>
        </p:nvSpPr>
        <p:spPr>
          <a:xfrm>
            <a:off x="7696199" y="1816387"/>
            <a:ext cx="1052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Calibri" pitchFamily="34" charset="0"/>
              </a:rPr>
              <a:t>High</a:t>
            </a:r>
            <a:br>
              <a:rPr lang="en-US" sz="1600" b="0" dirty="0">
                <a:latin typeface="Calibri" pitchFamily="34" charset="0"/>
              </a:rPr>
            </a:br>
            <a:r>
              <a:rPr lang="en-US" sz="1600" b="0" dirty="0">
                <a:latin typeface="Calibri" pitchFamily="34" charset="0"/>
              </a:rPr>
              <a:t>Addresses</a:t>
            </a:r>
          </a:p>
        </p:txBody>
      </p:sp>
      <p:sp>
        <p:nvSpPr>
          <p:cNvPr id="19" name="TextBox 18"/>
          <p:cNvSpPr txBox="1"/>
          <p:nvPr>
            <p:custDataLst>
              <p:tags r:id="rId3"/>
            </p:custDataLst>
          </p:nvPr>
        </p:nvSpPr>
        <p:spPr>
          <a:xfrm>
            <a:off x="7848600" y="4800600"/>
            <a:ext cx="1052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Calibri" pitchFamily="34" charset="0"/>
              </a:rPr>
              <a:t>Low</a:t>
            </a:r>
            <a:br>
              <a:rPr lang="en-US" sz="1600" b="0" dirty="0">
                <a:latin typeface="Calibri" pitchFamily="34" charset="0"/>
              </a:rPr>
            </a:br>
            <a:r>
              <a:rPr lang="en-US" sz="1600" b="0" dirty="0">
                <a:latin typeface="Calibri" pitchFamily="34" charset="0"/>
              </a:rPr>
              <a:t>Addresses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0x00…00</a:t>
            </a:r>
          </a:p>
        </p:txBody>
      </p:sp>
      <p:sp>
        <p:nvSpPr>
          <p:cNvPr id="20" name="Line 1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8004867" y="2362937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77439" y="2377440"/>
            <a:ext cx="1188720" cy="2743200"/>
          </a:xfrm>
          <a:prstGeom prst="rect">
            <a:avLst/>
          </a:prstGeom>
          <a:noFill/>
        </p:spPr>
        <p:txBody>
          <a:bodyPr wrap="none" tIns="0" bIns="0" rtlCol="0">
            <a:normAutofit/>
          </a:bodyPr>
          <a:lstStyle/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en-US" i="1" u="sng" dirty="0">
                <a:solidFill>
                  <a:schemeClr val="bg2"/>
                </a:solidFill>
                <a:latin typeface="Calibri" pitchFamily="34" charset="0"/>
              </a:rPr>
              <a:t>Di</a:t>
            </a:r>
            <a:r>
              <a:rPr lang="en-US" b="0" i="1" dirty="0">
                <a:solidFill>
                  <a:schemeClr val="bg2"/>
                </a:solidFill>
                <a:latin typeface="Calibri" pitchFamily="34" charset="0"/>
              </a:rPr>
              <a:t>ane’s</a:t>
            </a:r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en-US" i="1" u="sng" dirty="0">
                <a:solidFill>
                  <a:schemeClr val="bg2"/>
                </a:solidFill>
                <a:latin typeface="Calibri" pitchFamily="34" charset="0"/>
              </a:rPr>
              <a:t>Si</a:t>
            </a:r>
            <a:r>
              <a:rPr lang="en-US" b="0" i="1" dirty="0">
                <a:solidFill>
                  <a:schemeClr val="bg2"/>
                </a:solidFill>
                <a:latin typeface="Calibri" pitchFamily="34" charset="0"/>
              </a:rPr>
              <a:t>lk</a:t>
            </a:r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en-US" i="1" u="sng" dirty="0">
                <a:solidFill>
                  <a:schemeClr val="bg2"/>
                </a:solidFill>
                <a:latin typeface="Calibri" pitchFamily="34" charset="0"/>
              </a:rPr>
              <a:t>D</a:t>
            </a:r>
            <a:r>
              <a:rPr lang="en-US" b="0" i="1" dirty="0">
                <a:solidFill>
                  <a:schemeClr val="bg2"/>
                </a:solidFill>
                <a:latin typeface="Calibri" pitchFamily="34" charset="0"/>
              </a:rPr>
              <a:t>ress</a:t>
            </a:r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en-US" i="1" u="sng" dirty="0">
                <a:solidFill>
                  <a:schemeClr val="bg2"/>
                </a:solidFill>
                <a:latin typeface="Calibri" pitchFamily="34" charset="0"/>
              </a:rPr>
              <a:t>C</a:t>
            </a:r>
            <a:r>
              <a:rPr lang="en-US" b="0" i="1" dirty="0">
                <a:solidFill>
                  <a:schemeClr val="bg2"/>
                </a:solidFill>
                <a:latin typeface="Calibri" pitchFamily="34" charset="0"/>
              </a:rPr>
              <a:t>osts</a:t>
            </a:r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en-US" b="0" i="1" dirty="0">
                <a:solidFill>
                  <a:schemeClr val="bg2"/>
                </a:solidFill>
                <a:latin typeface="Calibri" pitchFamily="34" charset="0"/>
              </a:rPr>
              <a:t>$</a:t>
            </a:r>
            <a:r>
              <a:rPr lang="en-US" i="1" u="sng" dirty="0">
                <a:solidFill>
                  <a:schemeClr val="bg2"/>
                </a:solidFill>
                <a:latin typeface="Calibri" pitchFamily="34" charset="0"/>
              </a:rPr>
              <a:t>8</a:t>
            </a:r>
            <a:r>
              <a:rPr lang="en-US" i="1" dirty="0">
                <a:solidFill>
                  <a:schemeClr val="bg2"/>
                </a:solidFill>
                <a:latin typeface="Calibri" pitchFamily="34" charset="0"/>
              </a:rPr>
              <a:t> </a:t>
            </a:r>
            <a:r>
              <a:rPr lang="en-US" i="1" u="sng" dirty="0">
                <a:solidFill>
                  <a:schemeClr val="bg2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8004867" y="33528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49800" y="5468771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>
                <a:latin typeface="Calibri" pitchFamily="34" charset="0"/>
              </a:rPr>
              <a:t>Only allocate stack space when needed</a:t>
            </a:r>
          </a:p>
        </p:txBody>
      </p:sp>
      <p:sp>
        <p:nvSpPr>
          <p:cNvPr id="24" name="Rectangle 23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914400" y="5669280"/>
            <a:ext cx="1346200" cy="36576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52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x86-64 Return Values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By convention, values returned by procedures are placed in 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rax</a:t>
            </a:r>
            <a:endParaRPr lang="en-US" dirty="0"/>
          </a:p>
          <a:p>
            <a:pPr lvl="1"/>
            <a:r>
              <a:rPr lang="en-US" dirty="0"/>
              <a:t>Choice of 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rax</a:t>
            </a:r>
            <a:r>
              <a:rPr lang="en-US" dirty="0"/>
              <a:t> is arbitrary</a:t>
            </a:r>
          </a:p>
          <a:p>
            <a:pPr marL="346075" indent="-346075">
              <a:buSzPct val="100000"/>
              <a:buFont typeface="+mj-lt"/>
              <a:buAutoNum type="arabicParenR"/>
            </a:pPr>
            <a:r>
              <a:rPr lang="en-US" dirty="0">
                <a:solidFill>
                  <a:schemeClr val="accent2"/>
                </a:solidFill>
              </a:rPr>
              <a:t>Caller</a:t>
            </a:r>
            <a:r>
              <a:rPr lang="en-US" dirty="0"/>
              <a:t> must make sure to save the contents of 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rax</a:t>
            </a:r>
            <a:r>
              <a:rPr lang="en-US" dirty="0"/>
              <a:t> before calling a </a:t>
            </a:r>
            <a:r>
              <a:rPr lang="en-US" dirty="0" err="1">
                <a:solidFill>
                  <a:srgbClr val="C00000"/>
                </a:solidFill>
              </a:rPr>
              <a:t>callee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that returns a value</a:t>
            </a:r>
          </a:p>
          <a:p>
            <a:pPr lvl="1"/>
            <a:r>
              <a:rPr lang="en-US" dirty="0"/>
              <a:t>Part of register-saving convention</a:t>
            </a:r>
          </a:p>
          <a:p>
            <a:pPr marL="344488" indent="-344488">
              <a:buSzPct val="100000"/>
              <a:buFont typeface="+mj-lt"/>
              <a:buAutoNum type="arabicParenR"/>
            </a:pPr>
            <a:r>
              <a:rPr lang="en-US" dirty="0">
                <a:solidFill>
                  <a:srgbClr val="C00000"/>
                </a:solidFill>
              </a:rPr>
              <a:t>Callee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places return value into 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rax</a:t>
            </a:r>
            <a:endParaRPr lang="en-US" dirty="0"/>
          </a:p>
          <a:p>
            <a:pPr lvl="1"/>
            <a:r>
              <a:rPr lang="en-US" dirty="0"/>
              <a:t>Any type that can fit in 8 bytes – integer, float, pointer, etc.</a:t>
            </a:r>
          </a:p>
          <a:p>
            <a:pPr lvl="1"/>
            <a:r>
              <a:rPr lang="en-US" dirty="0"/>
              <a:t>For return values greater than 8 bytes, best to return a </a:t>
            </a:r>
            <a:r>
              <a:rPr lang="en-US" i="1" dirty="0"/>
              <a:t>pointer</a:t>
            </a:r>
            <a:r>
              <a:rPr lang="en-US" dirty="0"/>
              <a:t> to them</a:t>
            </a:r>
          </a:p>
          <a:p>
            <a:pPr marL="344488" indent="-344488">
              <a:buSzPct val="100000"/>
              <a:buFont typeface="+mj-lt"/>
              <a:buAutoNum type="arabicParenR"/>
            </a:pPr>
            <a:r>
              <a:rPr lang="en-US" dirty="0"/>
              <a:t>Upon return, </a:t>
            </a:r>
            <a:r>
              <a:rPr lang="en-US" dirty="0">
                <a:solidFill>
                  <a:schemeClr val="accent2"/>
                </a:solidFill>
              </a:rPr>
              <a:t>caller</a:t>
            </a:r>
            <a:r>
              <a:rPr lang="en-US" dirty="0"/>
              <a:t> finds the return value in 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rax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65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62000"/>
          </a:xfrm>
        </p:spPr>
        <p:txBody>
          <a:bodyPr/>
          <a:lstStyle/>
          <a:p>
            <a:r>
              <a:rPr lang="en-US" dirty="0"/>
              <a:t>Data Flow Examples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365760" y="4663440"/>
            <a:ext cx="256032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mult2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(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a,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b)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s = a * b;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s;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365760" y="1097280"/>
            <a:ext cx="42672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void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multstore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(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x,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y,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*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dest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t = mult2(x, y);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*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dest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3108960" y="4663440"/>
            <a:ext cx="5852160" cy="1828800"/>
          </a:xfrm>
          <a:prstGeom prst="rect">
            <a:avLst/>
          </a:prstGeom>
          <a:solidFill>
            <a:srgbClr val="F6F5BD"/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0000000000400550 &lt;mult2&gt;: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a in %</a:t>
            </a:r>
            <a:r>
              <a:rPr lang="en-US" sz="1800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b in %</a:t>
            </a:r>
            <a:r>
              <a:rPr lang="en-US" sz="1800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rsi</a:t>
            </a:r>
            <a:endParaRPr lang="ro-RO" sz="18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400550:  </a:t>
            </a:r>
            <a:r>
              <a:rPr lang="ro-RO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%rdi,%rax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ro-RO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a</a:t>
            </a:r>
            <a:r>
              <a:rPr lang="ro-RO" sz="18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400553:  </a:t>
            </a:r>
            <a:r>
              <a:rPr lang="ro-RO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imul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%rsi,%rax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ro-RO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a * b</a:t>
            </a:r>
            <a:endParaRPr lang="en-US" sz="1800" b="0" i="1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b="0" i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s in %</a:t>
            </a:r>
            <a:r>
              <a:rPr lang="en-US" sz="1800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ro-RO" sz="1800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ro-RO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400557:  </a:t>
            </a:r>
            <a:r>
              <a:rPr lang="ro-RO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           </a:t>
            </a:r>
            <a:r>
              <a:rPr lang="ro-RO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Return</a:t>
            </a:r>
          </a:p>
        </p:txBody>
      </p:sp>
      <p:sp>
        <p:nvSpPr>
          <p:cNvPr id="8" name="Rectangle 7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468880" y="2286000"/>
            <a:ext cx="6492240" cy="2286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0000000000400540 &lt;multstore&gt;: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# x in %</a:t>
            </a:r>
            <a:r>
              <a:rPr lang="en-US" sz="1800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y in %</a:t>
            </a:r>
            <a:r>
              <a:rPr lang="en-US" sz="1800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rsi</a:t>
            </a:r>
            <a:r>
              <a:rPr lang="en-US" sz="1800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</a:t>
            </a:r>
            <a:r>
              <a:rPr lang="en-US" sz="1800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dest</a:t>
            </a:r>
            <a:r>
              <a:rPr lang="en-US" sz="1800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in %</a:t>
            </a:r>
            <a:r>
              <a:rPr lang="en-US" sz="1800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endParaRPr lang="en-US" sz="1800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sk-SK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alibri" panose="020F0502020204030204" pitchFamily="34" charset="0"/>
              </a:rPr>
              <a:t>• • •</a:t>
            </a:r>
            <a:endParaRPr lang="sk-SK" sz="1800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400541: </a:t>
            </a:r>
            <a:r>
              <a:rPr lang="sk-SK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sk-SK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%rdx,%rbx      </a:t>
            </a:r>
            <a:r>
              <a:rPr lang="sk-SK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Save dest</a:t>
            </a: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400544: </a:t>
            </a:r>
            <a:r>
              <a:rPr lang="sk-SK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400550 &lt;mult2&gt;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sk-SK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mult2(x,y)</a:t>
            </a:r>
            <a:endParaRPr lang="en-US" sz="1800" b="0" i="1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b="0" i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t in %</a:t>
            </a:r>
            <a:r>
              <a:rPr lang="en-US" sz="1800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sk-SK" sz="1800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400549: </a:t>
            </a:r>
            <a:r>
              <a:rPr lang="sk-SK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%rax,(%rbx)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sk-SK" sz="1800" b="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Save at dest</a:t>
            </a:r>
          </a:p>
          <a:p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sk-SK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alibri" panose="020F0502020204030204" pitchFamily="34" charset="0"/>
              </a:rPr>
              <a:t>• • •</a:t>
            </a:r>
            <a:endParaRPr lang="sk-SK" sz="1800" b="0" i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0730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Stack Structure</a:t>
            </a:r>
          </a:p>
          <a:p>
            <a:r>
              <a:rPr lang="en-US" b="1" dirty="0">
                <a:solidFill>
                  <a:srgbClr val="4B2A85"/>
                </a:solidFill>
              </a:rPr>
              <a:t>Calling Conventions</a:t>
            </a:r>
          </a:p>
          <a:p>
            <a:pPr lvl="1"/>
            <a:r>
              <a:rPr lang="en-US" dirty="0"/>
              <a:t>Passing control</a:t>
            </a:r>
          </a:p>
          <a:p>
            <a:pPr lvl="1"/>
            <a:r>
              <a:rPr lang="en-US" dirty="0"/>
              <a:t>Passing data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Managing local data</a:t>
            </a:r>
          </a:p>
          <a:p>
            <a:r>
              <a:rPr lang="en-US" dirty="0"/>
              <a:t>Register Saving Conventions</a:t>
            </a:r>
          </a:p>
          <a:p>
            <a:r>
              <a:rPr lang="en-US" dirty="0"/>
              <a:t>Illustration of Recursion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24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noFill/>
          <a:ln/>
        </p:spPr>
        <p:txBody>
          <a:bodyPr/>
          <a:lstStyle/>
          <a:p>
            <a:r>
              <a:rPr lang="en-US" dirty="0"/>
              <a:t>Stack-Based Languages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Languages that support recursion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C, Java, most modern languages</a:t>
            </a:r>
          </a:p>
          <a:p>
            <a:pPr lvl="1"/>
            <a:r>
              <a:rPr lang="en-US" dirty="0"/>
              <a:t>Code must be </a:t>
            </a:r>
            <a:r>
              <a:rPr lang="en-US" i="1" u="sng" dirty="0">
                <a:solidFill>
                  <a:srgbClr val="CC0000"/>
                </a:solidFill>
              </a:rPr>
              <a:t>re-entrant</a:t>
            </a:r>
            <a:endParaRPr lang="en-US" u="sng" dirty="0">
              <a:solidFill>
                <a:srgbClr val="CC0000"/>
              </a:solidFill>
            </a:endParaRPr>
          </a:p>
          <a:p>
            <a:pPr lvl="2"/>
            <a:r>
              <a:rPr lang="en-US" dirty="0"/>
              <a:t>Multiple simultaneous instantiations of single procedure</a:t>
            </a:r>
          </a:p>
          <a:p>
            <a:pPr lvl="1"/>
            <a:r>
              <a:rPr lang="en-US" dirty="0"/>
              <a:t>Need some place to store </a:t>
            </a:r>
            <a:r>
              <a:rPr lang="en-US" i="1" dirty="0"/>
              <a:t>state</a:t>
            </a:r>
            <a:r>
              <a:rPr lang="en-US" dirty="0"/>
              <a:t> of each instantiation</a:t>
            </a:r>
          </a:p>
          <a:p>
            <a:pPr lvl="2"/>
            <a:r>
              <a:rPr lang="en-US" dirty="0"/>
              <a:t>Arguments, local variables, return address</a:t>
            </a:r>
          </a:p>
          <a:p>
            <a:r>
              <a:rPr lang="en-US" dirty="0"/>
              <a:t>Stack allocated in </a:t>
            </a:r>
            <a:r>
              <a:rPr lang="en-US" i="1" u="sng" dirty="0">
                <a:solidFill>
                  <a:srgbClr val="CC0000"/>
                </a:solidFill>
              </a:rPr>
              <a:t>frames</a:t>
            </a:r>
          </a:p>
          <a:p>
            <a:pPr lvl="1"/>
            <a:r>
              <a:rPr lang="en-US" dirty="0"/>
              <a:t>State for a single procedure instantiation</a:t>
            </a:r>
          </a:p>
          <a:p>
            <a:r>
              <a:rPr lang="en-US" dirty="0"/>
              <a:t>Stack discipline</a:t>
            </a:r>
          </a:p>
          <a:p>
            <a:pPr lvl="1"/>
            <a:r>
              <a:rPr lang="en-US" dirty="0"/>
              <a:t>State for a given procedure needed for a limited time</a:t>
            </a:r>
          </a:p>
          <a:p>
            <a:pPr lvl="2"/>
            <a:r>
              <a:rPr lang="en-US" dirty="0"/>
              <a:t>Starting from when it is called to when it returns</a:t>
            </a:r>
          </a:p>
          <a:p>
            <a:pPr lvl="1"/>
            <a:r>
              <a:rPr lang="en-US" dirty="0"/>
              <a:t>Callee always returns before caller does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noFill/>
          <a:ln/>
        </p:spPr>
        <p:txBody>
          <a:bodyPr/>
          <a:lstStyle/>
          <a:p>
            <a:r>
              <a:rPr lang="en-US" dirty="0"/>
              <a:t>Call Chain Example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3450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1447800"/>
            <a:ext cx="1524000" cy="2311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whoa(…)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who();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3450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0" y="2362200"/>
            <a:ext cx="1600200" cy="23114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who(…)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42900" lvl="1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 </a:t>
            </a:r>
          </a:p>
          <a:p>
            <a:pPr marL="342900" lvl="1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342900" lvl="1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 </a:t>
            </a:r>
          </a:p>
          <a:p>
            <a:pPr marL="342900" lvl="1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342900" lvl="1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 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3450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276600"/>
            <a:ext cx="1524000" cy="230575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amI(…)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if(</a:t>
            </a:r>
            <a:r>
              <a:rPr lang="is-I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34505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83400" y="1676400"/>
            <a:ext cx="1645920" cy="3581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4516" name="Rectangle 2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39874" y="1061445"/>
            <a:ext cx="1122101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Example</a:t>
            </a:r>
          </a:p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Call Chain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086600" y="1905000"/>
            <a:ext cx="1284288" cy="3182938"/>
            <a:chOff x="7086600" y="1905000"/>
            <a:chExt cx="1284288" cy="3182938"/>
          </a:xfrm>
        </p:grpSpPr>
        <p:sp>
          <p:nvSpPr>
            <p:cNvPr id="234507" name="Rectangle 1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97712" y="1905000"/>
              <a:ext cx="73152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whoa</a:t>
              </a:r>
            </a:p>
          </p:txBody>
        </p:sp>
        <p:sp>
          <p:nvSpPr>
            <p:cNvPr id="234508" name="Rectangle 1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097713" y="25908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</a:t>
              </a:r>
            </a:p>
          </p:txBody>
        </p:sp>
        <p:sp>
          <p:nvSpPr>
            <p:cNvPr id="234509" name="Rectangle 1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086600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4510" name="Rectangle 1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97713" y="3962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4511" name="Rectangle 1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097713" y="4724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4512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7402513" y="22098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34513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7402513" y="28956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34514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4025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34515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74025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34519" name="Rectangle 2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764463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4521" name="Line 25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7543800" y="2895600"/>
              <a:ext cx="536575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22" name="TextBox 21"/>
          <p:cNvSpPr txBox="1"/>
          <p:nvPr>
            <p:custDataLst>
              <p:tags r:id="rId8"/>
            </p:custDataLst>
          </p:nvPr>
        </p:nvSpPr>
        <p:spPr>
          <a:xfrm>
            <a:off x="3487204" y="5715000"/>
            <a:ext cx="287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1800" b="0" dirty="0">
                <a:latin typeface="Calibri" pitchFamily="34" charset="0"/>
              </a:rPr>
              <a:t>Procedure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b="0" dirty="0">
                <a:latin typeface="Calibri" pitchFamily="34" charset="0"/>
              </a:rPr>
              <a:t>  is recursive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(calls itself)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1)  Call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yoo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51216" name="Group 1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397500" y="2212848"/>
            <a:ext cx="1493838" cy="928688"/>
            <a:chOff x="0" y="0"/>
            <a:chExt cx="941" cy="585"/>
          </a:xfrm>
        </p:grpSpPr>
        <p:sp>
          <p:nvSpPr>
            <p:cNvPr id="51217" name="Line 17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51218" name="Rectangle 18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51219" name="Line 19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51220" name="Rectangle 20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sp>
        <p:nvSpPr>
          <p:cNvPr id="51222" name="Rectangle 22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949440" y="1005840"/>
            <a:ext cx="13716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 anchor="b" anchorCtr="0"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166744785"/>
              </p:ext>
            </p:extLst>
          </p:nvPr>
        </p:nvGraphicFramePr>
        <p:xfrm>
          <a:off x="6934200" y="1463040"/>
          <a:ext cx="1371600" cy="4953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whoa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73152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oa(…)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 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023360" y="1371600"/>
            <a:ext cx="1284288" cy="3182938"/>
            <a:chOff x="7086600" y="1905000"/>
            <a:chExt cx="1284288" cy="3182938"/>
          </a:xfrm>
        </p:grpSpPr>
        <p:sp>
          <p:nvSpPr>
            <p:cNvPr id="28" name="Rectangle 11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97712" y="1905000"/>
              <a:ext cx="731520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whoa</a:t>
              </a:r>
            </a:p>
          </p:txBody>
        </p:sp>
        <p:sp>
          <p:nvSpPr>
            <p:cNvPr id="29" name="Rectangle 12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97713" y="25908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who</a:t>
              </a:r>
            </a:p>
          </p:txBody>
        </p:sp>
        <p:sp>
          <p:nvSpPr>
            <p:cNvPr id="30" name="Rectangle 13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086600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1" name="Rectangle 1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097713" y="3962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2" name="Rectangle 1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97713" y="4724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3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7402513" y="22098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4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7402513" y="28956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5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74025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6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4025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7" name="Rectangle 2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764463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Line 25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7543800" y="2895600"/>
              <a:ext cx="536575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39" name="AutoShape 55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20040" y="242316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028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304800"/>
            <a:ext cx="2538582" cy="762000"/>
          </a:xfrm>
        </p:spPr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1434490"/>
            <a:ext cx="3733800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 *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 = malloc(sizeof(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c-&gt;miles = 100;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c-&gt;gals = 17;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mpg = get_mpg(c);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free(c);</a:t>
            </a:r>
          </a:p>
        </p:txBody>
      </p:sp>
      <p:sp>
        <p:nvSpPr>
          <p:cNvPr id="10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1425714"/>
            <a:ext cx="2438400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Car c = new Car();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c.setMiles(100);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c.setGals(17);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float mpg =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c.getMPG();</a:t>
            </a:r>
          </a:p>
        </p:txBody>
      </p:sp>
      <p:sp>
        <p:nvSpPr>
          <p:cNvPr id="11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05000" y="2938884"/>
            <a:ext cx="3471081" cy="13824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get_mpg: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%rbp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%rsp, %rbp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%rbp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7"/>
          <a:stretch>
            <a:fillRect/>
          </a:stretch>
        </p:blipFill>
        <p:spPr>
          <a:xfrm>
            <a:off x="2147855" y="5669280"/>
            <a:ext cx="1204945" cy="105597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8"/>
          <a:stretch>
            <a:fillRect/>
          </a:stretch>
        </p:blipFill>
        <p:spPr>
          <a:xfrm>
            <a:off x="4267200" y="5727354"/>
            <a:ext cx="1828800" cy="932688"/>
          </a:xfrm>
          <a:prstGeom prst="rect">
            <a:avLst/>
          </a:prstGeom>
        </p:spPr>
      </p:pic>
      <p:sp>
        <p:nvSpPr>
          <p:cNvPr id="5" name="Rectangle 4"/>
          <p:cNvSpPr/>
          <p:nvPr>
            <p:custDataLst>
              <p:tags r:id="rId8"/>
            </p:custDataLst>
          </p:nvPr>
        </p:nvSpPr>
        <p:spPr bwMode="auto">
          <a:xfrm>
            <a:off x="1752600" y="5649630"/>
            <a:ext cx="7010400" cy="1055970"/>
          </a:xfrm>
          <a:prstGeom prst="rect">
            <a:avLst/>
          </a:prstGeom>
          <a:noFill/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>
            <p:custDataLst>
              <p:tags r:id="rId9"/>
            </p:custDataLst>
          </p:nvPr>
        </p:nvSpPr>
        <p:spPr>
          <a:xfrm>
            <a:off x="4343400" y="103438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Java:</a:t>
            </a:r>
          </a:p>
        </p:txBody>
      </p:sp>
      <p:sp>
        <p:nvSpPr>
          <p:cNvPr id="23" name="TextBox 22"/>
          <p:cNvSpPr txBox="1"/>
          <p:nvPr>
            <p:custDataLst>
              <p:tags r:id="rId10"/>
            </p:custDataLst>
          </p:nvPr>
        </p:nvSpPr>
        <p:spPr>
          <a:xfrm>
            <a:off x="457200" y="101878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C:</a:t>
            </a:r>
          </a:p>
        </p:txBody>
      </p:sp>
      <p:sp>
        <p:nvSpPr>
          <p:cNvPr id="24" name="TextBox 23"/>
          <p:cNvSpPr txBox="1"/>
          <p:nvPr>
            <p:custDataLst>
              <p:tags r:id="rId11"/>
            </p:custDataLst>
          </p:nvPr>
        </p:nvSpPr>
        <p:spPr>
          <a:xfrm>
            <a:off x="457200" y="2873514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Assembly language:</a:t>
            </a:r>
          </a:p>
        </p:txBody>
      </p:sp>
      <p:sp>
        <p:nvSpPr>
          <p:cNvPr id="25" name="TextBox 24"/>
          <p:cNvSpPr txBox="1"/>
          <p:nvPr>
            <p:custDataLst>
              <p:tags r:id="rId12"/>
            </p:custDataLst>
          </p:nvPr>
        </p:nvSpPr>
        <p:spPr>
          <a:xfrm>
            <a:off x="451488" y="4430696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Machine code:</a:t>
            </a:r>
          </a:p>
        </p:txBody>
      </p:sp>
      <p:sp>
        <p:nvSpPr>
          <p:cNvPr id="27" name="Rectangle 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905000" y="4473714"/>
            <a:ext cx="3471081" cy="95154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0111010000011000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100011010000010000000010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1000100111000010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110000011111101000011111</a:t>
            </a:r>
          </a:p>
        </p:txBody>
      </p:sp>
      <p:sp>
        <p:nvSpPr>
          <p:cNvPr id="29" name="TextBox 28"/>
          <p:cNvSpPr txBox="1"/>
          <p:nvPr>
            <p:custDataLst>
              <p:tags r:id="rId14"/>
            </p:custDataLst>
          </p:nvPr>
        </p:nvSpPr>
        <p:spPr>
          <a:xfrm>
            <a:off x="457200" y="5561798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Computer system:</a:t>
            </a:r>
          </a:p>
        </p:txBody>
      </p:sp>
      <p:sp>
        <p:nvSpPr>
          <p:cNvPr id="30" name="TextBox 29"/>
          <p:cNvSpPr txBox="1"/>
          <p:nvPr>
            <p:custDataLst>
              <p:tags r:id="rId15"/>
            </p:custDataLst>
          </p:nvPr>
        </p:nvSpPr>
        <p:spPr>
          <a:xfrm>
            <a:off x="5550125" y="4030586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OS: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562600" y="4401458"/>
            <a:ext cx="3048000" cy="1097280"/>
            <a:chOff x="5562600" y="4401458"/>
            <a:chExt cx="3048000" cy="1097280"/>
          </a:xfrm>
        </p:grpSpPr>
        <p:grpSp>
          <p:nvGrpSpPr>
            <p:cNvPr id="7" name="Group 6"/>
            <p:cNvGrpSpPr/>
            <p:nvPr/>
          </p:nvGrpSpPr>
          <p:grpSpPr>
            <a:xfrm>
              <a:off x="5568724" y="4401458"/>
              <a:ext cx="3041876" cy="1097280"/>
              <a:chOff x="5568724" y="4401458"/>
              <a:chExt cx="3041876" cy="1097280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68724" y="4401458"/>
                <a:ext cx="1213076" cy="1097280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>
                <p:custDataLst>
                  <p:tags r:id="rId24"/>
                </p:custDataLst>
              </p:nvPr>
            </p:nvPicPr>
            <p:blipFill>
              <a:blip r:embed="rId30"/>
              <a:stretch>
                <a:fillRect/>
              </a:stretch>
            </p:blipFill>
            <p:spPr>
              <a:xfrm>
                <a:off x="7835900" y="4486341"/>
                <a:ext cx="774700" cy="897741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58000" y="4473714"/>
                <a:ext cx="822960" cy="914400"/>
              </a:xfrm>
              <a:prstGeom prst="rect">
                <a:avLst/>
              </a:prstGeom>
            </p:spPr>
          </p:pic>
        </p:grpSp>
        <p:sp>
          <p:nvSpPr>
            <p:cNvPr id="31" name="Rectangle 30"/>
            <p:cNvSpPr/>
            <p:nvPr>
              <p:custDataLst>
                <p:tags r:id="rId23"/>
              </p:custDataLst>
            </p:nvPr>
          </p:nvSpPr>
          <p:spPr bwMode="auto">
            <a:xfrm>
              <a:off x="5562600" y="4419600"/>
              <a:ext cx="3048000" cy="1055970"/>
            </a:xfrm>
            <a:prstGeom prst="rect">
              <a:avLst/>
            </a:prstGeom>
            <a:noFill/>
            <a:ln w="1905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cxnSp>
        <p:nvCxnSpPr>
          <p:cNvPr id="32" name="Straight Arrow Connector 31"/>
          <p:cNvCxnSpPr>
            <a:stCxn id="9" idx="2"/>
          </p:cNvCxnSpPr>
          <p:nvPr>
            <p:custDataLst>
              <p:tags r:id="rId16"/>
            </p:custDataLst>
          </p:nvPr>
        </p:nvCxnSpPr>
        <p:spPr bwMode="auto">
          <a:xfrm>
            <a:off x="2324100" y="2755364"/>
            <a:ext cx="571500" cy="183520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>
            <a:stCxn id="10" idx="2"/>
          </p:cNvCxnSpPr>
          <p:nvPr>
            <p:custDataLst>
              <p:tags r:id="rId17"/>
            </p:custDataLst>
          </p:nvPr>
        </p:nvCxnSpPr>
        <p:spPr bwMode="auto">
          <a:xfrm flipH="1">
            <a:off x="4876800" y="2746588"/>
            <a:ext cx="685800" cy="192296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0" name="Straight Arrow Connector 39"/>
          <p:cNvCxnSpPr>
            <a:endCxn id="27" idx="0"/>
          </p:cNvCxnSpPr>
          <p:nvPr>
            <p:custDataLst>
              <p:tags r:id="rId18"/>
            </p:custDataLst>
          </p:nvPr>
        </p:nvCxnSpPr>
        <p:spPr bwMode="auto">
          <a:xfrm>
            <a:off x="3640541" y="4191000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4" name="Straight Arrow Connector 43"/>
          <p:cNvCxnSpPr/>
          <p:nvPr>
            <p:custDataLst>
              <p:tags r:id="rId19"/>
            </p:custDataLst>
          </p:nvPr>
        </p:nvCxnSpPr>
        <p:spPr bwMode="auto">
          <a:xfrm>
            <a:off x="3640541" y="5384082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5" name="Straight Arrow Connector 44"/>
          <p:cNvCxnSpPr/>
          <p:nvPr>
            <p:custDataLst>
              <p:tags r:id="rId20"/>
            </p:custDataLst>
          </p:nvPr>
        </p:nvCxnSpPr>
        <p:spPr bwMode="auto">
          <a:xfrm>
            <a:off x="6781800" y="5384082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47" name="Picture 46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2"/>
          <a:stretch>
            <a:fillRect/>
          </a:stretch>
        </p:blipFill>
        <p:spPr>
          <a:xfrm>
            <a:off x="7074125" y="5776393"/>
            <a:ext cx="774475" cy="803518"/>
          </a:xfrm>
          <a:prstGeom prst="rect">
            <a:avLst/>
          </a:prstGeom>
        </p:spPr>
      </p:pic>
      <p:sp>
        <p:nvSpPr>
          <p:cNvPr id="34" name="TextBox 33"/>
          <p:cNvSpPr txBox="1"/>
          <p:nvPr>
            <p:custDataLst>
              <p:tags r:id="rId22"/>
            </p:custDataLst>
          </p:nvPr>
        </p:nvSpPr>
        <p:spPr>
          <a:xfrm>
            <a:off x="6949440" y="1033272"/>
            <a:ext cx="21336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&amp; data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Integers &amp; floats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x86 assembly</a:t>
            </a:r>
          </a:p>
          <a:p>
            <a:r>
              <a:rPr lang="en-US" sz="1800" b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 &amp; stacks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Executables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Arrays &amp; structs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&amp; caches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Processes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memory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allocation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Java vs. C</a:t>
            </a: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1997964" y="3218688"/>
            <a:ext cx="749808" cy="0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2414016" y="3410712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2416648" y="4059936"/>
            <a:ext cx="438912" cy="0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2414016" y="4261104"/>
            <a:ext cx="329184" cy="0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210693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3152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whoa(…)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2)  Call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7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051560" y="1847088"/>
            <a:ext cx="1612900" cy="2209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30" name="Rectangle 22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949440" y="1005840"/>
            <a:ext cx="13716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 anchor="b" anchorCtr="0"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31" name="Group 23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855464006"/>
              </p:ext>
            </p:extLst>
          </p:nvPr>
        </p:nvGraphicFramePr>
        <p:xfrm>
          <a:off x="6934200" y="1463040"/>
          <a:ext cx="1371600" cy="4953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whoa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2" name="Group 16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5397500" y="3035808"/>
            <a:ext cx="1493838" cy="928688"/>
            <a:chOff x="0" y="0"/>
            <a:chExt cx="941" cy="585"/>
          </a:xfrm>
        </p:grpSpPr>
        <p:sp>
          <p:nvSpPr>
            <p:cNvPr id="33" name="Line 17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4" name="Rectangle 18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35" name="Line 1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6" name="Rectangle 20"/>
            <p:cNvSpPr>
              <a:spLocks/>
            </p:cNvSpPr>
            <p:nvPr>
              <p:custDataLst>
                <p:tags r:id="rId23"/>
              </p:custDataLst>
            </p:nvPr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023360" y="1371600"/>
            <a:ext cx="1284288" cy="3182938"/>
            <a:chOff x="7086600" y="1905000"/>
            <a:chExt cx="1284288" cy="3182938"/>
          </a:xfrm>
        </p:grpSpPr>
        <p:sp>
          <p:nvSpPr>
            <p:cNvPr id="38" name="Rectangle 1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97712" y="1905000"/>
              <a:ext cx="731520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whoa</a:t>
              </a:r>
            </a:p>
          </p:txBody>
        </p:sp>
        <p:sp>
          <p:nvSpPr>
            <p:cNvPr id="39" name="Rectangle 1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097713" y="25908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</a:t>
              </a:r>
            </a:p>
          </p:txBody>
        </p:sp>
        <p:sp>
          <p:nvSpPr>
            <p:cNvPr id="40" name="Rectangle 1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086600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1" name="Rectangle 1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97713" y="3962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2" name="Rectangle 1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097713" y="4724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3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7402513" y="22098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4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7402513" y="28956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5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4025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6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74025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7" name="Rectangle 2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764463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8" name="Line 25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7543800" y="2895600"/>
              <a:ext cx="536575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52279" name="AutoShape 55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640080" y="246888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7556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3152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oa(…)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 </a:t>
            </a:r>
          </a:p>
        </p:txBody>
      </p:sp>
      <p:sp>
        <p:nvSpPr>
          <p:cNvPr id="37" name="Rectangle 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051560" y="1847088"/>
            <a:ext cx="1612900" cy="2209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3)  Call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dirty="0"/>
              <a:t> (1)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8" name="Rectangle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1371600" y="2167128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if(){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9" name="Rectangle 22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6949440" y="1005840"/>
            <a:ext cx="13716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 anchor="b" anchorCtr="0"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30" name="Group 23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781707870"/>
              </p:ext>
            </p:extLst>
          </p:nvPr>
        </p:nvGraphicFramePr>
        <p:xfrm>
          <a:off x="6934200" y="1463040"/>
          <a:ext cx="1371600" cy="4953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whoa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1" name="Group 16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397500" y="3858768"/>
            <a:ext cx="1493838" cy="928688"/>
            <a:chOff x="0" y="0"/>
            <a:chExt cx="941" cy="585"/>
          </a:xfrm>
        </p:grpSpPr>
        <p:sp>
          <p:nvSpPr>
            <p:cNvPr id="32" name="Line 17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3" name="Rectangle 18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34" name="Line 19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5" name="Rectangle 20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023360" y="1371600"/>
            <a:ext cx="1284288" cy="3182938"/>
            <a:chOff x="7086600" y="1905000"/>
            <a:chExt cx="1284288" cy="3182938"/>
          </a:xfrm>
        </p:grpSpPr>
        <p:sp>
          <p:nvSpPr>
            <p:cNvPr id="39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097712" y="1905000"/>
              <a:ext cx="731520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whoa</a:t>
              </a:r>
            </a:p>
          </p:txBody>
        </p:sp>
        <p:sp>
          <p:nvSpPr>
            <p:cNvPr id="40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097713" y="25908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</a:t>
              </a:r>
            </a:p>
          </p:txBody>
        </p:sp>
        <p:sp>
          <p:nvSpPr>
            <p:cNvPr id="41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86600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2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097713" y="3962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3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097713" y="4724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4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7402513" y="22098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5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402513" y="28956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6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74025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7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74025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8" name="Rectangle 2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764463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9" name="Line 25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7543800" y="2895600"/>
              <a:ext cx="536575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53304" name="AutoShape 56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960120" y="310896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325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3152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oa(…)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 </a:t>
            </a:r>
          </a:p>
        </p:txBody>
      </p:sp>
      <p:sp>
        <p:nvSpPr>
          <p:cNvPr id="38" name="Rectangle 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051560" y="1847088"/>
            <a:ext cx="1612900" cy="2209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39" name="Rectangle 6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371600" y="2167128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if(){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4)  Recursive call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dirty="0"/>
              <a:t> (2)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3" name="Rectangle 6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691640" y="2487168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if(){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28016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" name="Rectangle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6949440" y="1005840"/>
            <a:ext cx="13716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 anchor="b" anchorCtr="0"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31" name="Group 23"/>
          <p:cNvGraphicFramePr>
            <a:graphicFrameLocks noGrp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930985086"/>
              </p:ext>
            </p:extLst>
          </p:nvPr>
        </p:nvGraphicFramePr>
        <p:xfrm>
          <a:off x="6934200" y="1463040"/>
          <a:ext cx="1371600" cy="4953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whoa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2" name="Group 16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5397500" y="4681728"/>
            <a:ext cx="1493838" cy="928688"/>
            <a:chOff x="0" y="0"/>
            <a:chExt cx="941" cy="585"/>
          </a:xfrm>
        </p:grpSpPr>
        <p:sp>
          <p:nvSpPr>
            <p:cNvPr id="33" name="Line 1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4" name="Rectangle 18"/>
            <p:cNvSpPr>
              <a:spLocks/>
            </p:cNvSpPr>
            <p:nvPr>
              <p:custDataLst>
                <p:tags r:id="rId23"/>
              </p:custDataLst>
            </p:nvPr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35" name="Line 19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6" name="Rectangle 20"/>
            <p:cNvSpPr>
              <a:spLocks/>
            </p:cNvSpPr>
            <p:nvPr>
              <p:custDataLst>
                <p:tags r:id="rId25"/>
              </p:custDataLst>
            </p:nvPr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023360" y="1371600"/>
            <a:ext cx="1284288" cy="3182938"/>
            <a:chOff x="7086600" y="1905000"/>
            <a:chExt cx="1284288" cy="3182938"/>
          </a:xfrm>
        </p:grpSpPr>
        <p:sp>
          <p:nvSpPr>
            <p:cNvPr id="41" name="Rectangle 1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097712" y="1905000"/>
              <a:ext cx="731520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whoa</a:t>
              </a:r>
            </a:p>
          </p:txBody>
        </p:sp>
        <p:sp>
          <p:nvSpPr>
            <p:cNvPr id="42" name="Rectangle 1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97713" y="25908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</a:t>
              </a:r>
            </a:p>
          </p:txBody>
        </p:sp>
        <p:sp>
          <p:nvSpPr>
            <p:cNvPr id="43" name="Rectangle 1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086600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4" name="Rectangle 1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097713" y="3962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5" name="Rectangle 1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097713" y="4724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6" name="Line 1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402513" y="22098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7" name="Line 1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7402513" y="28956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8" name="Line 18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74025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9" name="Line 19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74025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50" name="Rectangle 23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764463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1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7543800" y="2895600"/>
              <a:ext cx="536575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34001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3152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oa(…)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 </a:t>
            </a:r>
          </a:p>
        </p:txBody>
      </p:sp>
      <p:sp>
        <p:nvSpPr>
          <p:cNvPr id="50" name="Rectangle 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051560" y="1847088"/>
            <a:ext cx="1612900" cy="2209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51" name="Rectangle 6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371600" y="2167128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if(){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2" name="Rectangle 6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691640" y="2487168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if(){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5)  </a:t>
            </a:r>
            <a:r>
              <a:rPr lang="en-US" sz="1600" dirty="0"/>
              <a:t>(another) </a:t>
            </a:r>
            <a:r>
              <a:rPr lang="en-US" dirty="0"/>
              <a:t>Recursive call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dirty="0"/>
              <a:t> (3)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6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5" name="Rectangle 6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2011680" y="2807208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if(){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4" name="AutoShape 56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160020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" name="Rectangle 22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949440" y="1005840"/>
            <a:ext cx="13716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 anchor="b" anchorCtr="0"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31" name="Group 23"/>
          <p:cNvGraphicFramePr>
            <a:graphicFrameLocks noGrp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796172760"/>
              </p:ext>
            </p:extLst>
          </p:nvPr>
        </p:nvGraphicFramePr>
        <p:xfrm>
          <a:off x="6934200" y="1463040"/>
          <a:ext cx="1371600" cy="4953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whoa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2" name="Group 16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5397500" y="5504688"/>
            <a:ext cx="1493838" cy="928688"/>
            <a:chOff x="0" y="0"/>
            <a:chExt cx="941" cy="585"/>
          </a:xfrm>
        </p:grpSpPr>
        <p:sp>
          <p:nvSpPr>
            <p:cNvPr id="33" name="Line 17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4" name="Rectangle 18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35" name="Line 1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6" name="Rectangle 20"/>
            <p:cNvSpPr>
              <a:spLocks/>
            </p:cNvSpPr>
            <p:nvPr>
              <p:custDataLst>
                <p:tags r:id="rId26"/>
              </p:custDataLst>
            </p:nvPr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023360" y="1371600"/>
            <a:ext cx="1284288" cy="3182938"/>
            <a:chOff x="7086600" y="1905000"/>
            <a:chExt cx="1284288" cy="3182938"/>
          </a:xfrm>
        </p:grpSpPr>
        <p:sp>
          <p:nvSpPr>
            <p:cNvPr id="38" name="Rectangle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97712" y="1905000"/>
              <a:ext cx="731520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whoa</a:t>
              </a:r>
            </a:p>
          </p:txBody>
        </p:sp>
        <p:sp>
          <p:nvSpPr>
            <p:cNvPr id="39" name="Rectangle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097713" y="25908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</a:t>
              </a:r>
            </a:p>
          </p:txBody>
        </p:sp>
        <p:sp>
          <p:nvSpPr>
            <p:cNvPr id="40" name="Rectangle 1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086600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1" name="Rectangle 1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097713" y="3962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2" name="Rectangle 1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97713" y="4724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3" name="Line 16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7402513" y="22098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4" name="Line 17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7402513" y="28956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5" name="Line 18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74025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6" name="Line 19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74025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7" name="Rectangle 23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764463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8" name="Line 2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7543800" y="2895600"/>
              <a:ext cx="536575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48760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3152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oa(…)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 </a:t>
            </a:r>
          </a:p>
        </p:txBody>
      </p:sp>
      <p:sp>
        <p:nvSpPr>
          <p:cNvPr id="32" name="Rectangle 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051560" y="1847088"/>
            <a:ext cx="1612900" cy="2209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33" name="Rectangle 6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371600" y="2167128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if(){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4" name="Rectangle 6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691640" y="2487168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if(){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6)  Return from </a:t>
            </a:r>
            <a:r>
              <a:rPr lang="en-US" sz="1600" dirty="0"/>
              <a:t>(another) </a:t>
            </a:r>
            <a:r>
              <a:rPr lang="en-US" dirty="0"/>
              <a:t>recursive call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6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3" name="AutoShape 56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280160" y="370332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4023360" y="1371600"/>
            <a:ext cx="1284288" cy="3182938"/>
            <a:chOff x="7086600" y="1905000"/>
            <a:chExt cx="1284288" cy="3182938"/>
          </a:xfrm>
        </p:grpSpPr>
        <p:sp>
          <p:nvSpPr>
            <p:cNvPr id="36" name="Rectangle 1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097712" y="1905000"/>
              <a:ext cx="731520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whoa</a:t>
              </a:r>
            </a:p>
          </p:txBody>
        </p:sp>
        <p:sp>
          <p:nvSpPr>
            <p:cNvPr id="37" name="Rectangle 12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97713" y="25908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</a:t>
              </a:r>
            </a:p>
          </p:txBody>
        </p:sp>
        <p:sp>
          <p:nvSpPr>
            <p:cNvPr id="38" name="Rectangle 1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086600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9" name="Rectangle 1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97713" y="3962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Rectangle 1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097713" y="4724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1" name="Line 16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7402513" y="22098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2" name="Line 17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7402513" y="28956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3" name="Line 18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74025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4" name="Line 19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74025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5" name="Rectangle 23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764463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6" name="Line 25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7543800" y="2895600"/>
              <a:ext cx="536575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47" name="Rectangle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6949440" y="1005840"/>
            <a:ext cx="13716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 anchor="b" anchorCtr="0"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48" name="Group 23"/>
          <p:cNvGraphicFramePr>
            <a:graphicFrameLocks noGrp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2513999799"/>
              </p:ext>
            </p:extLst>
          </p:nvPr>
        </p:nvGraphicFramePr>
        <p:xfrm>
          <a:off x="6934200" y="1463040"/>
          <a:ext cx="1371600" cy="4953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whoa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9" name="Group 16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5397500" y="4681728"/>
            <a:ext cx="1493838" cy="928688"/>
            <a:chOff x="0" y="0"/>
            <a:chExt cx="941" cy="585"/>
          </a:xfrm>
        </p:grpSpPr>
        <p:sp>
          <p:nvSpPr>
            <p:cNvPr id="50" name="Line 17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51" name="Rectangle 18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52" name="Line 19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53" name="Rectangle 20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7502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3152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oa(…)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 </a:t>
            </a:r>
          </a:p>
        </p:txBody>
      </p:sp>
      <p:sp>
        <p:nvSpPr>
          <p:cNvPr id="48" name="Rectangle 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051560" y="1847088"/>
            <a:ext cx="1612900" cy="2209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49" name="Rectangle 6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371600" y="2167128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if(){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7)  Return from recursive call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2" name="AutoShape 56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960120" y="338328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023360" y="1371600"/>
            <a:ext cx="1284288" cy="3182938"/>
            <a:chOff x="7086600" y="1905000"/>
            <a:chExt cx="1284288" cy="3182938"/>
          </a:xfrm>
        </p:grpSpPr>
        <p:sp>
          <p:nvSpPr>
            <p:cNvPr id="34" name="Rectangle 11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097712" y="1905000"/>
              <a:ext cx="73152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whoa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097713" y="25908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</a:t>
              </a:r>
            </a:p>
          </p:txBody>
        </p:sp>
        <p:sp>
          <p:nvSpPr>
            <p:cNvPr id="36" name="Rectangle 1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86600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7" name="Rectangle 1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097713" y="3962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1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97713" y="4724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9" name="Line 16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7402513" y="22098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0" name="Line 17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7402513" y="28956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1" name="Line 18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74025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2" name="Line 1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74025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3" name="Rectangle 2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764463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4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7543800" y="2895600"/>
              <a:ext cx="536575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45" name="Rectangle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6949440" y="1005840"/>
            <a:ext cx="13716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 anchor="b" anchorCtr="0"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46" name="Group 23"/>
          <p:cNvGraphicFramePr>
            <a:graphicFrameLocks noGrp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130886563"/>
              </p:ext>
            </p:extLst>
          </p:nvPr>
        </p:nvGraphicFramePr>
        <p:xfrm>
          <a:off x="6934200" y="1463040"/>
          <a:ext cx="1371600" cy="4953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whoa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50" name="Group 16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5397500" y="3858768"/>
            <a:ext cx="1493838" cy="928688"/>
            <a:chOff x="0" y="0"/>
            <a:chExt cx="941" cy="585"/>
          </a:xfrm>
        </p:grpSpPr>
        <p:sp>
          <p:nvSpPr>
            <p:cNvPr id="51" name="Line 17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52" name="Rectangle 18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53" name="Line 19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54" name="Rectangle 20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19338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3152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oa(…)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 </a:t>
            </a:r>
          </a:p>
        </p:txBody>
      </p:sp>
      <p:sp>
        <p:nvSpPr>
          <p:cNvPr id="54" name="Rectangle 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051560" y="1847088"/>
            <a:ext cx="1612900" cy="2209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8)  Return from call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1" name="AutoShape 5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40080" y="292608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023360" y="1371600"/>
            <a:ext cx="1284288" cy="3182938"/>
            <a:chOff x="7086600" y="1905000"/>
            <a:chExt cx="1284288" cy="3182938"/>
          </a:xfrm>
        </p:grpSpPr>
        <p:sp>
          <p:nvSpPr>
            <p:cNvPr id="35" name="Rectangle 1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097712" y="1905000"/>
              <a:ext cx="731520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whoa</a:t>
              </a:r>
            </a:p>
          </p:txBody>
        </p:sp>
        <p:sp>
          <p:nvSpPr>
            <p:cNvPr id="36" name="Rectangle 1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097713" y="25908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</a:t>
              </a:r>
            </a:p>
          </p:txBody>
        </p:sp>
        <p:sp>
          <p:nvSpPr>
            <p:cNvPr id="37" name="Rectangle 1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086600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1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97713" y="3962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9" name="Rectangle 1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097713" y="4724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Line 16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7402513" y="22098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1" name="Line 17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7402513" y="28956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2" name="Line 18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74025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3" name="Line 19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74025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4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764463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5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7543800" y="2895600"/>
              <a:ext cx="536575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46" name="Rectangle 22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6949440" y="1005840"/>
            <a:ext cx="13716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 anchor="b" anchorCtr="0"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47" name="Group 23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244310524"/>
              </p:ext>
            </p:extLst>
          </p:nvPr>
        </p:nvGraphicFramePr>
        <p:xfrm>
          <a:off x="6934200" y="1463040"/>
          <a:ext cx="1371600" cy="4953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whoa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8" name="Group 16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397500" y="3035808"/>
            <a:ext cx="1493838" cy="928688"/>
            <a:chOff x="0" y="0"/>
            <a:chExt cx="941" cy="585"/>
          </a:xfrm>
        </p:grpSpPr>
        <p:sp>
          <p:nvSpPr>
            <p:cNvPr id="49" name="Line 1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50" name="Rectangle 18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51" name="Line 1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52" name="Rectangle 20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26980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3152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oa(…)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 </a:t>
            </a:r>
          </a:p>
        </p:txBody>
      </p:sp>
      <p:sp>
        <p:nvSpPr>
          <p:cNvPr id="30" name="Rectangle 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051560" y="1847088"/>
            <a:ext cx="1612900" cy="2209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31" name="Rectangle 6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371600" y="2167128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if(){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9)  </a:t>
            </a:r>
            <a:r>
              <a:rPr lang="en-US" sz="2400" dirty="0"/>
              <a:t>(second) </a:t>
            </a:r>
            <a:r>
              <a:rPr lang="en-US" dirty="0"/>
              <a:t>Call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r>
              <a:rPr lang="en-US" dirty="0"/>
              <a:t> (4)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1" name="AutoShape 56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960120" y="278892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023360" y="1371600"/>
            <a:ext cx="1284288" cy="3182938"/>
            <a:chOff x="7086600" y="1905000"/>
            <a:chExt cx="1284288" cy="3182938"/>
          </a:xfrm>
        </p:grpSpPr>
        <p:sp>
          <p:nvSpPr>
            <p:cNvPr id="33" name="Rectangle 11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097712" y="1905000"/>
              <a:ext cx="731520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whoa</a:t>
              </a:r>
            </a:p>
          </p:txBody>
        </p:sp>
        <p:sp>
          <p:nvSpPr>
            <p:cNvPr id="34" name="Rectangle 12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097713" y="25908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</a:t>
              </a:r>
            </a:p>
          </p:txBody>
        </p:sp>
        <p:sp>
          <p:nvSpPr>
            <p:cNvPr id="35" name="Rectangle 1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86600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6" name="Rectangle 1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097713" y="3962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7" name="Rectangle 1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97713" y="4724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Line 16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7402513" y="22098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9" name="Line 17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7402513" y="28956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0" name="Line 18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74025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1" name="Line 1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74025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2" name="Rectangle 2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764463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3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7543800" y="2895600"/>
              <a:ext cx="536575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44" name="Rectangle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6949440" y="1005840"/>
            <a:ext cx="13716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 anchor="b" anchorCtr="0"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pSp>
        <p:nvGrpSpPr>
          <p:cNvPr id="46" name="Group 16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397500" y="3858768"/>
            <a:ext cx="1493838" cy="928688"/>
            <a:chOff x="0" y="0"/>
            <a:chExt cx="941" cy="585"/>
          </a:xfrm>
        </p:grpSpPr>
        <p:sp>
          <p:nvSpPr>
            <p:cNvPr id="47" name="Line 17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8" name="Rectangle 18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49" name="Line 19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50" name="Rectangle 20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graphicFrame>
        <p:nvGraphicFramePr>
          <p:cNvPr id="51" name="Group 23"/>
          <p:cNvGraphicFramePr>
            <a:graphicFrameLocks noGrp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478835385"/>
              </p:ext>
            </p:extLst>
          </p:nvPr>
        </p:nvGraphicFramePr>
        <p:xfrm>
          <a:off x="6934200" y="1463040"/>
          <a:ext cx="1371600" cy="4953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whoa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9560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3152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oa(…)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 </a:t>
            </a:r>
          </a:p>
        </p:txBody>
      </p:sp>
      <p:sp>
        <p:nvSpPr>
          <p:cNvPr id="49" name="Rectangle 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051560" y="1847088"/>
            <a:ext cx="1612900" cy="2209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10)  Return from </a:t>
            </a:r>
            <a:r>
              <a:rPr lang="en-US" sz="2400" dirty="0"/>
              <a:t>(second) </a:t>
            </a:r>
            <a:r>
              <a:rPr lang="en-US" dirty="0"/>
              <a:t>call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0" name="AutoShape 5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40080" y="332142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023360" y="1371600"/>
            <a:ext cx="1284288" cy="3182938"/>
            <a:chOff x="7086600" y="1905000"/>
            <a:chExt cx="1284288" cy="3182938"/>
          </a:xfrm>
        </p:grpSpPr>
        <p:sp>
          <p:nvSpPr>
            <p:cNvPr id="30" name="Rectangle 1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097712" y="1905000"/>
              <a:ext cx="731520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whoa</a:t>
              </a:r>
            </a:p>
          </p:txBody>
        </p:sp>
        <p:sp>
          <p:nvSpPr>
            <p:cNvPr id="31" name="Rectangle 1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097713" y="25908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</a:t>
              </a:r>
            </a:p>
          </p:txBody>
        </p:sp>
        <p:sp>
          <p:nvSpPr>
            <p:cNvPr id="32" name="Rectangle 1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086600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3" name="Rectangle 1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97713" y="3962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4" name="Rectangle 1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097713" y="4724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5" name="Line 16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7402513" y="22098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6" name="Line 17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7402513" y="28956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7" name="Line 18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74025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8" name="Line 19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74025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9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764463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7543800" y="2895600"/>
              <a:ext cx="536575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41" name="Rectangle 22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6949440" y="1005840"/>
            <a:ext cx="13716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 anchor="b" anchorCtr="0"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pSp>
        <p:nvGrpSpPr>
          <p:cNvPr id="42" name="Group 16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5397500" y="3035808"/>
            <a:ext cx="1493838" cy="928688"/>
            <a:chOff x="0" y="0"/>
            <a:chExt cx="941" cy="585"/>
          </a:xfrm>
        </p:grpSpPr>
        <p:sp>
          <p:nvSpPr>
            <p:cNvPr id="43" name="Line 1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4" name="Rectangle 18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45" name="Line 1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6" name="Rectangle 20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graphicFrame>
        <p:nvGraphicFramePr>
          <p:cNvPr id="47" name="Group 23"/>
          <p:cNvGraphicFramePr>
            <a:graphicFrameLocks noGrp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1795331110"/>
              </p:ext>
            </p:extLst>
          </p:nvPr>
        </p:nvGraphicFramePr>
        <p:xfrm>
          <a:off x="6934200" y="1463040"/>
          <a:ext cx="1371600" cy="4953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whoa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9116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11)  Return from call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29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152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oa(…)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 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4023360" y="1371600"/>
            <a:ext cx="1284288" cy="3182938"/>
            <a:chOff x="7086600" y="1905000"/>
            <a:chExt cx="1284288" cy="3182938"/>
          </a:xfrm>
        </p:grpSpPr>
        <p:sp>
          <p:nvSpPr>
            <p:cNvPr id="31" name="Rectangle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97712" y="1905000"/>
              <a:ext cx="731520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whoa</a:t>
              </a:r>
            </a:p>
          </p:txBody>
        </p:sp>
        <p:sp>
          <p:nvSpPr>
            <p:cNvPr id="32" name="Rectangle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097713" y="25908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who</a:t>
              </a:r>
            </a:p>
          </p:txBody>
        </p:sp>
        <p:sp>
          <p:nvSpPr>
            <p:cNvPr id="33" name="Rectangle 1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086600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4" name="Rectangle 1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097713" y="3962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5" name="Rectangle 1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97713" y="4724400"/>
              <a:ext cx="606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6" name="Line 16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7402513" y="22098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7" name="Line 17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7402513" y="28956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8" name="Line 18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74025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9" name="Line 19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74025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0" name="Rectangle 23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764463" y="3265488"/>
              <a:ext cx="606425" cy="3635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amI</a:t>
              </a:r>
              <a:endParaRPr lang="en-US" sz="18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1" name="Line 2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7543800" y="2895600"/>
              <a:ext cx="536575" cy="4318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42" name="Rectangle 22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949440" y="1005840"/>
            <a:ext cx="13716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 anchor="b" anchorCtr="0"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pSp>
        <p:nvGrpSpPr>
          <p:cNvPr id="43" name="Group 1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397500" y="2212848"/>
            <a:ext cx="1493838" cy="928688"/>
            <a:chOff x="0" y="0"/>
            <a:chExt cx="941" cy="585"/>
          </a:xfrm>
        </p:grpSpPr>
        <p:sp>
          <p:nvSpPr>
            <p:cNvPr id="44" name="Line 1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5" name="Rectangle 18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46" name="Line 19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7" name="Rectangle 20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graphicFrame>
        <p:nvGraphicFramePr>
          <p:cNvPr id="48" name="Group 23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4062320160"/>
              </p:ext>
            </p:extLst>
          </p:nvPr>
        </p:nvGraphicFramePr>
        <p:xfrm>
          <a:off x="6934200" y="1463040"/>
          <a:ext cx="1371600" cy="4953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whoa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amI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>
                              <a:alpha val="25000"/>
                            </a:schemeClr>
                          </a:solidFill>
                          <a:effectLst/>
                          <a:latin typeface="Courier New" panose="02070309020205020404" pitchFamily="49" charset="0"/>
                          <a:ea typeface="ヒラギノ角ゴ ProN W6" charset="0"/>
                          <a:cs typeface="Courier New" panose="02070309020205020404" pitchFamily="49" charset="0"/>
                          <a:sym typeface="Courier New Bold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8" name="AutoShape 56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20040" y="27432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472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Mechanisms required for </a:t>
            </a:r>
            <a:r>
              <a:rPr lang="en-US" i="1" dirty="0"/>
              <a:t>procedures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5486400" cy="4974336"/>
          </a:xfrm>
        </p:spPr>
        <p:txBody>
          <a:bodyPr/>
          <a:lstStyle/>
          <a:p>
            <a:pPr marL="457200" indent="-457200">
              <a:buSzPct val="100000"/>
              <a:buFont typeface="+mj-lt"/>
              <a:buAutoNum type="arabicParenR"/>
            </a:pPr>
            <a:r>
              <a:rPr lang="en-US" sz="2400" dirty="0"/>
              <a:t>Passing control</a:t>
            </a:r>
          </a:p>
          <a:p>
            <a:pPr lvl="1"/>
            <a:r>
              <a:rPr lang="en-US" sz="2000" dirty="0"/>
              <a:t>To beginning of procedure code</a:t>
            </a:r>
          </a:p>
          <a:p>
            <a:pPr lvl="1"/>
            <a:r>
              <a:rPr lang="en-US" sz="2000" dirty="0"/>
              <a:t>Back to return point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en-US" sz="2400" dirty="0"/>
              <a:t>Passing data</a:t>
            </a:r>
          </a:p>
          <a:p>
            <a:pPr lvl="1"/>
            <a:r>
              <a:rPr lang="en-US" sz="2000" dirty="0"/>
              <a:t>Procedure arguments</a:t>
            </a:r>
          </a:p>
          <a:p>
            <a:pPr lvl="1"/>
            <a:r>
              <a:rPr lang="en-US" sz="2000" dirty="0"/>
              <a:t>Return value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en-US" sz="2400" dirty="0"/>
              <a:t>Memory management</a:t>
            </a:r>
          </a:p>
          <a:p>
            <a:pPr lvl="1"/>
            <a:r>
              <a:rPr lang="en-US" sz="2000" dirty="0"/>
              <a:t>Allocate during procedure execution</a:t>
            </a:r>
          </a:p>
          <a:p>
            <a:pPr lvl="1"/>
            <a:r>
              <a:rPr lang="en-US" sz="2000" dirty="0" err="1"/>
              <a:t>Deallocate</a:t>
            </a:r>
            <a:r>
              <a:rPr lang="en-US" sz="2000" dirty="0"/>
              <a:t> upon return</a:t>
            </a:r>
          </a:p>
          <a:p>
            <a:r>
              <a:rPr lang="en-US" sz="2400" dirty="0"/>
              <a:t>All implemented with machine instructions!</a:t>
            </a:r>
          </a:p>
          <a:p>
            <a:pPr lvl="1"/>
            <a:r>
              <a:rPr lang="en-US" sz="2000" dirty="0"/>
              <a:t>An x86-64 procedure uses only those mechanisms required for that procedure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ectangle 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019800" y="1343138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P(…) 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y = Q(x);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print(y)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 </a:t>
            </a:r>
          </a:p>
        </p:txBody>
      </p:sp>
      <p:sp>
        <p:nvSpPr>
          <p:cNvPr id="9" name="Rectangle 5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019800" y="3933938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Q(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t = 3*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  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v[10];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v[t];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grpSp>
        <p:nvGrpSpPr>
          <p:cNvPr id="21" name="Group 20"/>
          <p:cNvGrpSpPr/>
          <p:nvPr>
            <p:custDataLst>
              <p:tags r:id="rId6"/>
            </p:custDataLst>
          </p:nvPr>
        </p:nvGrpSpPr>
        <p:grpSpPr>
          <a:xfrm>
            <a:off x="5562600" y="2377440"/>
            <a:ext cx="2804160" cy="3385298"/>
            <a:chOff x="5334000" y="2024902"/>
            <a:chExt cx="2804160" cy="3385298"/>
          </a:xfrm>
        </p:grpSpPr>
        <p:sp>
          <p:nvSpPr>
            <p:cNvPr id="10" name="Arc 9"/>
            <p:cNvSpPr/>
            <p:nvPr>
              <p:custDataLst>
                <p:tags r:id="rId11"/>
              </p:custDataLst>
            </p:nvPr>
          </p:nvSpPr>
          <p:spPr bwMode="auto">
            <a:xfrm>
              <a:off x="6492240" y="2024902"/>
              <a:ext cx="1645920" cy="2286000"/>
            </a:xfrm>
            <a:prstGeom prst="arc">
              <a:avLst>
                <a:gd name="adj1" fmla="val 16200000"/>
                <a:gd name="adj2" fmla="val 4411576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1" name="Arc 10"/>
            <p:cNvSpPr/>
            <p:nvPr>
              <p:custDataLst>
                <p:tags r:id="rId12"/>
              </p:custDataLst>
            </p:nvPr>
          </p:nvSpPr>
          <p:spPr bwMode="auto">
            <a:xfrm rot="10800000">
              <a:off x="5334000" y="2301240"/>
              <a:ext cx="1371600" cy="3108960"/>
            </a:xfrm>
            <a:prstGeom prst="arc">
              <a:avLst>
                <a:gd name="adj1" fmla="val 16200000"/>
                <a:gd name="adj2" fmla="val 5440112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grpSp>
        <p:nvGrpSpPr>
          <p:cNvPr id="22" name="Group 21"/>
          <p:cNvGrpSpPr/>
          <p:nvPr>
            <p:custDataLst>
              <p:tags r:id="rId7"/>
            </p:custDataLst>
          </p:nvPr>
        </p:nvGrpSpPr>
        <p:grpSpPr>
          <a:xfrm>
            <a:off x="6438900" y="2489000"/>
            <a:ext cx="990600" cy="3200400"/>
            <a:chOff x="6248400" y="2133600"/>
            <a:chExt cx="990600" cy="3200400"/>
          </a:xfrm>
        </p:grpSpPr>
        <p:cxnSp>
          <p:nvCxnSpPr>
            <p:cNvPr id="13" name="Straight Arrow Connector 12"/>
            <p:cNvCxnSpPr/>
            <p:nvPr>
              <p:custDataLst>
                <p:tags r:id="rId9"/>
              </p:custDataLst>
            </p:nvPr>
          </p:nvCxnSpPr>
          <p:spPr bwMode="auto">
            <a:xfrm>
              <a:off x="7010400" y="2133600"/>
              <a:ext cx="228600" cy="15240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>
              <p:custDataLst>
                <p:tags r:id="rId10"/>
              </p:custDataLst>
            </p:nvPr>
          </p:nvCxnSpPr>
          <p:spPr bwMode="auto">
            <a:xfrm flipH="1" flipV="1">
              <a:off x="6248400" y="2133600"/>
              <a:ext cx="914400" cy="32004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0" name="Rectangle 19"/>
          <p:cNvSpPr/>
          <p:nvPr>
            <p:custDataLst>
              <p:tags r:id="rId8"/>
            </p:custDataLst>
          </p:nvPr>
        </p:nvSpPr>
        <p:spPr bwMode="auto">
          <a:xfrm>
            <a:off x="6263640" y="4772138"/>
            <a:ext cx="1463040" cy="329184"/>
          </a:xfrm>
          <a:prstGeom prst="rect">
            <a:avLst/>
          </a:prstGeom>
          <a:solidFill>
            <a:schemeClr val="accent1">
              <a:alpha val="23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78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the following questions about when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is run (assume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 stored on the Stack):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i="1" dirty="0"/>
              <a:t>Higher/larger address</a:t>
            </a:r>
            <a:r>
              <a:rPr lang="en-US" dirty="0"/>
              <a:t>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How many total stack frames </a:t>
            </a:r>
            <a:br>
              <a:rPr lang="en-US" dirty="0"/>
            </a:br>
            <a:r>
              <a:rPr lang="en-US" dirty="0"/>
              <a:t>are </a:t>
            </a:r>
            <a:r>
              <a:rPr lang="en-US" i="1" dirty="0"/>
              <a:t>created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What is the maximum </a:t>
            </a:r>
            <a:r>
              <a:rPr lang="en-US" i="1" dirty="0"/>
              <a:t>depth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(# of frames) of the Stack?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377440"/>
            <a:ext cx="365760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>
              <a:tabLst>
                <a:tab pos="460375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pPr>
              <a:tabLst>
                <a:tab pos="460375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800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3; </a:t>
            </a:r>
            <a:r>
              <a:rPr lang="en-US" sz="1800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>
              <a:tabLst>
                <a:tab pos="460375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	x =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randSum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>
              <a:tabLst>
                <a:tab pos="460375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("x = %d\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460375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7760" y="2377440"/>
            <a:ext cx="344424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randSum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>
              <a:tabLst>
                <a:tab pos="460375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y = rand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% 20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460375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+ y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30240" y="489792"/>
            <a:ext cx="3108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Calibri" pitchFamily="34" charset="0"/>
              </a:rPr>
              <a:t>Vote only on 3</a:t>
            </a:r>
            <a:r>
              <a:rPr lang="en-US" sz="2000" b="0" baseline="30000" dirty="0">
                <a:latin typeface="Calibri" pitchFamily="34" charset="0"/>
              </a:rPr>
              <a:t>rd</a:t>
            </a:r>
            <a:r>
              <a:rPr lang="en-US" sz="2000" b="0" dirty="0">
                <a:latin typeface="Calibri" pitchFamily="34" charset="0"/>
              </a:rPr>
              <a:t> question at </a:t>
            </a:r>
            <a:r>
              <a:rPr lang="en-US" sz="2000" b="0" dirty="0" smtClean="0">
                <a:latin typeface="Calibri" pitchFamily="34" charset="0"/>
                <a:hlinkClick r:id="rId2"/>
              </a:rPr>
              <a:t>http://pollev.com/rea</a:t>
            </a:r>
            <a:r>
              <a:rPr lang="en-US" sz="2000" b="0" dirty="0" smtClean="0">
                <a:latin typeface="Calibri" pitchFamily="34" charset="0"/>
              </a:rPr>
              <a:t> 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7760" y="6072515"/>
            <a:ext cx="3672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4B2A85"/>
                </a:solidFill>
                <a:latin typeface="Calibri" pitchFamily="34" charset="0"/>
              </a:rPr>
              <a:t>A.</a:t>
            </a:r>
            <a:r>
              <a:rPr lang="en-US" sz="2800" dirty="0">
                <a:latin typeface="Calibri" pitchFamily="34" charset="0"/>
              </a:rPr>
              <a:t>  </a:t>
            </a:r>
            <a:r>
              <a:rPr lang="en-US" sz="2800" dirty="0">
                <a:solidFill>
                  <a:srgbClr val="FF9900"/>
                </a:solidFill>
                <a:latin typeface="Calibri" pitchFamily="34" charset="0"/>
              </a:rPr>
              <a:t>1</a:t>
            </a:r>
            <a:r>
              <a:rPr lang="en-US" sz="2800" dirty="0">
                <a:latin typeface="Calibri" pitchFamily="34" charset="0"/>
              </a:rPr>
              <a:t>   </a:t>
            </a:r>
            <a:r>
              <a:rPr lang="en-US" sz="2800" dirty="0">
                <a:solidFill>
                  <a:srgbClr val="4B2A85"/>
                </a:solidFill>
                <a:latin typeface="Calibri" pitchFamily="34" charset="0"/>
              </a:rPr>
              <a:t>B.</a:t>
            </a:r>
            <a:r>
              <a:rPr lang="en-US" sz="2800" dirty="0">
                <a:latin typeface="Calibri" pitchFamily="34" charset="0"/>
              </a:rPr>
              <a:t>  </a:t>
            </a:r>
            <a:r>
              <a:rPr lang="en-US" sz="2800" dirty="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2800" dirty="0">
                <a:latin typeface="Calibri" pitchFamily="34" charset="0"/>
              </a:rPr>
              <a:t>   </a:t>
            </a:r>
            <a:r>
              <a:rPr lang="en-US" sz="2800" dirty="0">
                <a:solidFill>
                  <a:srgbClr val="4B2A85"/>
                </a:solidFill>
                <a:latin typeface="Calibri" pitchFamily="34" charset="0"/>
              </a:rPr>
              <a:t>C.</a:t>
            </a:r>
            <a:r>
              <a:rPr lang="en-US" sz="2800" dirty="0">
                <a:latin typeface="Calibri" pitchFamily="34" charset="0"/>
              </a:rPr>
              <a:t>  </a:t>
            </a:r>
            <a:r>
              <a:rPr lang="en-US" sz="2800" dirty="0">
                <a:solidFill>
                  <a:srgbClr val="FF3399"/>
                </a:solidFill>
                <a:latin typeface="Calibri" pitchFamily="34" charset="0"/>
              </a:rPr>
              <a:t>3</a:t>
            </a:r>
            <a:r>
              <a:rPr lang="en-US" sz="2800" dirty="0">
                <a:latin typeface="Calibri" pitchFamily="34" charset="0"/>
              </a:rPr>
              <a:t>   </a:t>
            </a:r>
            <a:r>
              <a:rPr lang="en-US" sz="2800" dirty="0">
                <a:solidFill>
                  <a:srgbClr val="4B2A85"/>
                </a:solidFill>
                <a:latin typeface="Calibri" pitchFamily="34" charset="0"/>
              </a:rPr>
              <a:t>D.</a:t>
            </a:r>
            <a:r>
              <a:rPr lang="en-US" sz="2800" dirty="0">
                <a:latin typeface="Calibri" pitchFamily="34" charset="0"/>
              </a:rPr>
              <a:t>  </a:t>
            </a:r>
            <a:r>
              <a:rPr lang="en-US" sz="2800" dirty="0">
                <a:solidFill>
                  <a:srgbClr val="00B0F0"/>
                </a:solidFill>
                <a:latin typeface="Calibri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190220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x86-64/Linux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97000"/>
            <a:ext cx="5372100" cy="4974336"/>
          </a:xfrm>
          <a:ln/>
        </p:spPr>
        <p:txBody>
          <a:bodyPr/>
          <a:lstStyle/>
          <a:p>
            <a:r>
              <a:rPr lang="en-US" sz="2400" dirty="0">
                <a:solidFill>
                  <a:schemeClr val="accent2"/>
                </a:solidFill>
              </a:rPr>
              <a:t>Caller’s</a:t>
            </a:r>
            <a:r>
              <a:rPr lang="en-US" sz="2400" dirty="0"/>
              <a:t> Stack Frame</a:t>
            </a:r>
          </a:p>
          <a:p>
            <a:pPr marL="552450" lvl="1"/>
            <a:r>
              <a:rPr lang="en-US" sz="2000" dirty="0"/>
              <a:t>Extra arguments (if &gt; 6 </a:t>
            </a:r>
            <a:r>
              <a:rPr lang="en-US" sz="2000" dirty="0" err="1"/>
              <a:t>args</a:t>
            </a:r>
            <a:r>
              <a:rPr lang="en-US" sz="2000" dirty="0"/>
              <a:t>) for this call</a:t>
            </a:r>
          </a:p>
          <a:p>
            <a:endParaRPr lang="en-US" sz="500" dirty="0"/>
          </a:p>
          <a:p>
            <a:r>
              <a:rPr lang="en-US" sz="2400" dirty="0"/>
              <a:t>Current/</a:t>
            </a:r>
            <a:r>
              <a:rPr lang="en-US" sz="2400" dirty="0">
                <a:solidFill>
                  <a:srgbClr val="FF0000"/>
                </a:solidFill>
              </a:rPr>
              <a:t>Callee</a:t>
            </a:r>
            <a:r>
              <a:rPr lang="en-US" sz="2400" dirty="0"/>
              <a:t> Stack Frame</a:t>
            </a:r>
          </a:p>
          <a:p>
            <a:pPr marL="552450" lvl="1"/>
            <a:r>
              <a:rPr lang="en-US" sz="2000" dirty="0"/>
              <a:t>Return address</a:t>
            </a:r>
          </a:p>
          <a:p>
            <a:pPr marL="838200" lvl="2"/>
            <a:r>
              <a:rPr lang="en-US" sz="1800" dirty="0"/>
              <a:t>Pushed by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dirty="0"/>
              <a:t> instruction</a:t>
            </a:r>
            <a:endParaRPr lang="en-US" sz="2000" dirty="0"/>
          </a:p>
          <a:p>
            <a:pPr marL="552450" lvl="1"/>
            <a:r>
              <a:rPr lang="en-US" sz="2000" dirty="0"/>
              <a:t>Old frame pointer (optional)</a:t>
            </a:r>
          </a:p>
          <a:p>
            <a:pPr marL="552450" lvl="1"/>
            <a:r>
              <a:rPr lang="en-US" sz="2000" dirty="0"/>
              <a:t>Saved register context</a:t>
            </a:r>
            <a:br>
              <a:rPr lang="en-US" sz="2000" dirty="0"/>
            </a:br>
            <a:r>
              <a:rPr lang="en-US" sz="2000" dirty="0"/>
              <a:t>(when reusing registers)</a:t>
            </a:r>
          </a:p>
          <a:p>
            <a:pPr marL="552450" lvl="1"/>
            <a:r>
              <a:rPr lang="en-US" sz="2000" dirty="0"/>
              <a:t>Local variables</a:t>
            </a:r>
            <a:br>
              <a:rPr lang="en-US" sz="2000" dirty="0"/>
            </a:br>
            <a:r>
              <a:rPr lang="en-US" sz="2000" dirty="0"/>
              <a:t>(If can’t be kept in registers)</a:t>
            </a:r>
          </a:p>
          <a:p>
            <a:pPr marL="552450" lvl="1"/>
            <a:r>
              <a:rPr lang="en-US" sz="2000" dirty="0"/>
              <a:t>“Argument build” area</a:t>
            </a:r>
            <a:br>
              <a:rPr lang="en-US" sz="2000" dirty="0"/>
            </a:br>
            <a:r>
              <a:rPr lang="en-US" sz="2000" dirty="0"/>
              <a:t>(If </a:t>
            </a:r>
            <a:r>
              <a:rPr lang="en-US" sz="2000" dirty="0" err="1"/>
              <a:t>callee</a:t>
            </a:r>
            <a:r>
              <a:rPr lang="en-US" sz="2000" dirty="0"/>
              <a:t> needs to call another function -parameters for function about to call, if needed)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2469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</a:t>
            </a:r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0" name="Rectangle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7366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Saved</a:t>
            </a:r>
          </a:p>
          <a:p>
            <a:pPr algn="ct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Registers</a:t>
            </a:r>
          </a:p>
          <a:p>
            <a:pPr algn="ct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+</a:t>
            </a:r>
          </a:p>
          <a:p>
            <a:pPr algn="ct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Local</a:t>
            </a:r>
          </a:p>
          <a:p>
            <a:pPr algn="ct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7366000" y="5699124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Argument</a:t>
            </a:r>
          </a:p>
          <a:p>
            <a:pPr algn="ct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Build</a:t>
            </a:r>
          </a:p>
          <a:p>
            <a:pPr algn="ct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(Optional)</a:t>
            </a:r>
          </a:p>
        </p:txBody>
      </p:sp>
      <p:sp>
        <p:nvSpPr>
          <p:cNvPr id="62472" name="Rectangle 8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62473" name="Rectangle 9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7366000" y="3581400"/>
            <a:ext cx="1270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b="0" dirty="0">
                <a:solidFill>
                  <a:srgbClr val="7F7F7F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Old </a:t>
            </a:r>
            <a:r>
              <a:rPr lang="en-US" sz="1800" b="0" dirty="0">
                <a:solidFill>
                  <a:srgbClr val="7F7F7F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%</a:t>
            </a:r>
            <a:r>
              <a:rPr lang="en-US" sz="1800" b="0" dirty="0" err="1">
                <a:solidFill>
                  <a:srgbClr val="7F7F7F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rbp</a:t>
            </a:r>
            <a:endParaRPr lang="en-US" sz="1800" b="0" dirty="0">
              <a:solidFill>
                <a:srgbClr val="7F7F7F"/>
              </a:solidFill>
              <a:latin typeface="Courier New" panose="02070309020205020404" pitchFamily="49" charset="0"/>
              <a:ea typeface="Calibri Bold" charset="0"/>
              <a:cs typeface="Courier New" panose="02070309020205020404" pitchFamily="49" charset="0"/>
              <a:sym typeface="Calibri Bold" charset="0"/>
            </a:endParaRPr>
          </a:p>
        </p:txBody>
      </p:sp>
      <p:sp>
        <p:nvSpPr>
          <p:cNvPr id="62474" name="Rectangle 10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Arguments</a:t>
            </a:r>
          </a:p>
          <a:p>
            <a:pPr algn="ctr"/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7+</a:t>
            </a:r>
          </a:p>
        </p:txBody>
      </p:sp>
      <p:sp>
        <p:nvSpPr>
          <p:cNvPr id="62475" name="Rectangle 11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242961" y="197961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6981825" y="1295400"/>
            <a:ext cx="228600" cy="201168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24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469063" y="3732213"/>
            <a:ext cx="71755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2478" name="Rectangle 14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4927600" y="32686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rbp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624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478588" y="64881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2480" name="Rectangle 16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5005388" y="60198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18" name="Rectangle 14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4953000" y="3810000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b="0" i="1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(Optional)</a:t>
            </a:r>
            <a:endParaRPr lang="en-US" sz="1800" b="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807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Stack Structure</a:t>
            </a:r>
          </a:p>
          <a:p>
            <a:r>
              <a:rPr lang="en-US" dirty="0"/>
              <a:t>Calling Conventions</a:t>
            </a:r>
          </a:p>
          <a:p>
            <a:pPr lvl="1"/>
            <a:r>
              <a:rPr lang="en-US" dirty="0"/>
              <a:t>Passing control</a:t>
            </a:r>
          </a:p>
          <a:p>
            <a:pPr lvl="1"/>
            <a:r>
              <a:rPr lang="en-US" dirty="0"/>
              <a:t>Passing data</a:t>
            </a:r>
          </a:p>
          <a:p>
            <a:pPr lvl="1"/>
            <a:r>
              <a:rPr lang="en-US" dirty="0"/>
              <a:t>Managing local data</a:t>
            </a:r>
          </a:p>
          <a:p>
            <a:r>
              <a:rPr lang="en-US" dirty="0"/>
              <a:t>Register Saving Conventions</a:t>
            </a:r>
          </a:p>
          <a:p>
            <a:r>
              <a:rPr lang="en-US" dirty="0"/>
              <a:t>Illustration of Recursion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5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Simplified Memory Layout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2BD7037-812E-4CD5-9F26-7D6BE035A3AC}"/>
              </a:ext>
            </a:extLst>
          </p:cNvPr>
          <p:cNvGrpSpPr/>
          <p:nvPr/>
        </p:nvGrpSpPr>
        <p:grpSpPr>
          <a:xfrm>
            <a:off x="3108960" y="1645920"/>
            <a:ext cx="2926080" cy="4489068"/>
            <a:chOff x="3108960" y="1363092"/>
            <a:chExt cx="2926080" cy="4489068"/>
          </a:xfrm>
        </p:grpSpPr>
        <p:sp>
          <p:nvSpPr>
            <p:cNvPr id="9218" name="Rectangle 2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108960" y="5029200"/>
              <a:ext cx="2926080" cy="822960"/>
            </a:xfrm>
            <a:prstGeom prst="rect">
              <a:avLst/>
            </a:prstGeom>
            <a:solidFill>
              <a:srgbClr val="99CCFF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Instructions</a:t>
              </a:r>
            </a:p>
          </p:txBody>
        </p:sp>
        <p:sp>
          <p:nvSpPr>
            <p:cNvPr id="9219" name="Rectangle 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108960" y="4480560"/>
              <a:ext cx="2926080" cy="548640"/>
            </a:xfrm>
            <a:prstGeom prst="rect">
              <a:avLst/>
            </a:prstGeom>
            <a:solidFill>
              <a:srgbClr val="FFFF66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Literals</a:t>
              </a:r>
            </a:p>
          </p:txBody>
        </p:sp>
        <p:sp>
          <p:nvSpPr>
            <p:cNvPr id="9220" name="Rectangle 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108960" y="3657600"/>
              <a:ext cx="2926080" cy="822960"/>
            </a:xfrm>
            <a:prstGeom prst="rect">
              <a:avLst/>
            </a:prstGeom>
            <a:solidFill>
              <a:srgbClr val="94BD5E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Static Data</a:t>
              </a:r>
            </a:p>
          </p:txBody>
        </p:sp>
        <p:sp>
          <p:nvSpPr>
            <p:cNvPr id="9221" name="Rectangle 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108960" y="2834640"/>
              <a:ext cx="2926080" cy="822960"/>
            </a:xfrm>
            <a:prstGeom prst="rect">
              <a:avLst/>
            </a:prstGeom>
            <a:solidFill>
              <a:srgbClr val="DC2300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Dynamic Data</a:t>
              </a:r>
              <a:b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</a:b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(Heap)</a:t>
              </a:r>
            </a:p>
          </p:txBody>
        </p:sp>
        <p:sp>
          <p:nvSpPr>
            <p:cNvPr id="9222" name="Rectangle 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108960" y="2194560"/>
              <a:ext cx="2926080" cy="6400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9223" name="Rectangle 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108960" y="1371599"/>
              <a:ext cx="2926080" cy="822960"/>
            </a:xfrm>
            <a:prstGeom prst="rect">
              <a:avLst/>
            </a:prstGeom>
            <a:solidFill>
              <a:srgbClr val="FF950E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Stack</a:t>
              </a:r>
            </a:p>
          </p:txBody>
        </p:sp>
        <p:sp>
          <p:nvSpPr>
            <p:cNvPr id="20" name="Line 8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rot="10800000" flipV="1">
              <a:off x="5669280" y="2011680"/>
              <a:ext cx="0" cy="4114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21" name="Line 8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rot="10800000">
              <a:off x="5669280" y="2606040"/>
              <a:ext cx="0" cy="4114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945306-192B-4C4D-B44F-99AF181220BE}"/>
                </a:ext>
              </a:extLst>
            </p:cNvPr>
            <p:cNvSpPr/>
            <p:nvPr/>
          </p:nvSpPr>
          <p:spPr bwMode="auto">
            <a:xfrm>
              <a:off x="3108960" y="1363092"/>
              <a:ext cx="2926080" cy="448056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0FEF59C-FEA3-49F7-A195-F45BC36DDC20}"/>
              </a:ext>
            </a:extLst>
          </p:cNvPr>
          <p:cNvGrpSpPr/>
          <p:nvPr/>
        </p:nvGrpSpPr>
        <p:grpSpPr>
          <a:xfrm>
            <a:off x="774817" y="1463040"/>
            <a:ext cx="2334143" cy="4880280"/>
            <a:chOff x="774817" y="1463040"/>
            <a:chExt cx="2334143" cy="488028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774817" y="3456057"/>
              <a:ext cx="127182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Memory</a:t>
              </a:r>
              <a:br>
                <a:rPr lang="en-US" sz="2000" b="0" dirty="0">
                  <a:latin typeface="Calibri" pitchFamily="34" charset="0"/>
                </a:rPr>
              </a:br>
              <a:r>
                <a:rPr lang="en-US" sz="2000" b="0" dirty="0">
                  <a:latin typeface="Calibri" pitchFamily="34" charset="0"/>
                </a:rPr>
                <a:t>Addresses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" name="TextBox 3"/>
            <p:cNvSpPr txBox="1"/>
            <p:nvPr>
              <p:custDataLst>
                <p:tags r:id="rId11"/>
              </p:custDataLst>
            </p:nvPr>
          </p:nvSpPr>
          <p:spPr>
            <a:xfrm>
              <a:off x="914400" y="1463040"/>
              <a:ext cx="1033167" cy="4911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0" dirty="0">
                  <a:latin typeface="Calibri" pitchFamily="34" charset="0"/>
                </a:rPr>
                <a:t>High</a:t>
              </a:r>
              <a:br>
                <a:rPr lang="en-US" sz="1600" b="0" dirty="0">
                  <a:latin typeface="Calibri" pitchFamily="34" charset="0"/>
                </a:rPr>
              </a:br>
              <a:r>
                <a:rPr lang="en-US" sz="1600" b="0" dirty="0">
                  <a:latin typeface="Calibri" pitchFamily="34" charset="0"/>
                </a:rPr>
                <a:t>Addresses</a:t>
              </a:r>
            </a:p>
          </p:txBody>
        </p:sp>
        <p:sp>
          <p:nvSpPr>
            <p:cNvPr id="23" name="TextBox 22"/>
            <p:cNvSpPr txBox="1"/>
            <p:nvPr>
              <p:custDataLst>
                <p:tags r:id="rId12"/>
              </p:custDataLst>
            </p:nvPr>
          </p:nvSpPr>
          <p:spPr>
            <a:xfrm>
              <a:off x="914400" y="5852160"/>
              <a:ext cx="1033167" cy="4911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0" dirty="0">
                  <a:latin typeface="Calibri" pitchFamily="34" charset="0"/>
                </a:rPr>
                <a:t>Low</a:t>
              </a:r>
              <a:br>
                <a:rPr lang="en-US" sz="1600" b="0" dirty="0">
                  <a:latin typeface="Calibri" pitchFamily="34" charset="0"/>
                </a:rPr>
              </a:br>
              <a:r>
                <a:rPr lang="en-US" sz="1600" b="0" dirty="0">
                  <a:latin typeface="Calibri" pitchFamily="34" charset="0"/>
                </a:rPr>
                <a:t>Addresses</a:t>
              </a:r>
            </a:p>
          </p:txBody>
        </p:sp>
        <p:sp>
          <p:nvSpPr>
            <p:cNvPr id="9229" name="Text Box 13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194560" y="5852160"/>
              <a:ext cx="914400" cy="365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r>
                <a:rPr lang="en-US" sz="2000" b="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0x0…0</a:t>
              </a:r>
            </a:p>
          </p:txBody>
        </p:sp>
        <p:sp>
          <p:nvSpPr>
            <p:cNvPr id="9231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194560" y="1645920"/>
              <a:ext cx="0" cy="44805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lg" len="lg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26" name="Text Box 13">
              <a:extLst>
                <a:ext uri="{FF2B5EF4-FFF2-40B4-BE49-F238E27FC236}">
                  <a16:creationId xmlns:a16="http://schemas.microsoft.com/office/drawing/2014/main" id="{C24AC122-CB1B-44A0-A461-86E47615D2E5}"/>
                </a:ext>
              </a:extLst>
            </p:cNvPr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194560" y="1554480"/>
              <a:ext cx="914400" cy="365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r>
                <a:rPr lang="en-US" sz="2000" b="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0xF…F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4B154FE-1A0F-4080-AE6D-8DB0C5371C6D}"/>
                </a:ext>
              </a:extLst>
            </p:cNvPr>
            <p:cNvCxnSpPr/>
            <p:nvPr/>
          </p:nvCxnSpPr>
          <p:spPr bwMode="auto">
            <a:xfrm>
              <a:off x="2103120" y="612648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EE69FDA-19DE-43AC-A071-475D79EE01D4}"/>
              </a:ext>
            </a:extLst>
          </p:cNvPr>
          <p:cNvGrpSpPr/>
          <p:nvPr/>
        </p:nvGrpSpPr>
        <p:grpSpPr>
          <a:xfrm>
            <a:off x="6126480" y="1280160"/>
            <a:ext cx="2194560" cy="4846320"/>
            <a:chOff x="6126480" y="1280160"/>
            <a:chExt cx="2194560" cy="4846320"/>
          </a:xfrm>
        </p:grpSpPr>
        <p:sp>
          <p:nvSpPr>
            <p:cNvPr id="9225" name="Text Box 9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126480" y="4754880"/>
              <a:ext cx="2194560" cy="548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58230" rIns="90000" bIns="45000" anchor="ctr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1500" b="0" dirty="0">
                  <a:latin typeface="Calibri" panose="020F0502020204030204" pitchFamily="34" charset="0"/>
                </a:rPr>
                <a:t>large literals/constants </a:t>
              </a:r>
              <a:br>
                <a:rPr lang="en-US" sz="1500" b="0" dirty="0">
                  <a:latin typeface="Calibri" panose="020F0502020204030204" pitchFamily="34" charset="0"/>
                </a:rPr>
              </a:br>
              <a:r>
                <a:rPr lang="en-US" sz="1500" b="0" dirty="0">
                  <a:latin typeface="Calibri" panose="020F0502020204030204" pitchFamily="34" charset="0"/>
                </a:rPr>
                <a:t>(</a:t>
              </a:r>
              <a:r>
                <a:rPr lang="en-US" sz="1500" b="0" i="1" dirty="0">
                  <a:latin typeface="Calibri" panose="020F0502020204030204" pitchFamily="34" charset="0"/>
                </a:rPr>
                <a:t>e.g.</a:t>
              </a:r>
              <a:r>
                <a:rPr lang="en-US" sz="1500" b="0" dirty="0">
                  <a:latin typeface="Calibri" panose="020F0502020204030204" pitchFamily="34" charset="0"/>
                </a:rPr>
                <a:t> “example”)</a:t>
              </a:r>
            </a:p>
          </p:txBody>
        </p:sp>
        <p:sp>
          <p:nvSpPr>
            <p:cNvPr id="9226" name="Text Box 10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126480" y="3931920"/>
              <a:ext cx="2194560" cy="822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58230" rIns="90000" bIns="45000" anchor="ctr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1500" b="0" i="1" dirty="0">
                  <a:latin typeface="Calibri" panose="020F0502020204030204" pitchFamily="34" charset="0"/>
                </a:rPr>
                <a:t>static</a:t>
              </a:r>
              <a:r>
                <a:rPr lang="en-US" sz="1500" b="0" dirty="0">
                  <a:latin typeface="Calibri" panose="020F0502020204030204" pitchFamily="34" charset="0"/>
                </a:rPr>
                <a:t> variables</a:t>
              </a:r>
            </a:p>
            <a:p>
              <a:r>
                <a:rPr lang="en-US" sz="1500" b="0" dirty="0">
                  <a:latin typeface="Calibri" panose="020F0502020204030204" pitchFamily="34" charset="0"/>
                </a:rPr>
                <a:t>(including global variables)</a:t>
              </a:r>
            </a:p>
          </p:txBody>
        </p:sp>
        <p:sp>
          <p:nvSpPr>
            <p:cNvPr id="9227" name="Text Box 11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126480" y="3108960"/>
              <a:ext cx="2194560" cy="822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58230" rIns="90000" bIns="45000" anchor="ctr"/>
            <a:lstStyle>
              <a:lvl1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1500" b="0" dirty="0">
                  <a:latin typeface="Calibri" panose="020F0502020204030204" pitchFamily="34" charset="0"/>
                </a:rPr>
                <a:t>variables allocated with</a:t>
              </a:r>
              <a:br>
                <a:rPr lang="en-US" sz="1500" b="0" dirty="0">
                  <a:latin typeface="Calibri" panose="020F0502020204030204" pitchFamily="34" charset="0"/>
                </a:rPr>
              </a:br>
              <a:r>
                <a:rPr lang="en-US" sz="1500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new</a:t>
              </a:r>
              <a:r>
                <a:rPr lang="en-US" sz="1500" b="0" dirty="0">
                  <a:latin typeface="Calibri" panose="020F0502020204030204" pitchFamily="34" charset="0"/>
                </a:rPr>
                <a:t> or </a:t>
              </a:r>
              <a:r>
                <a:rPr lang="en-US" sz="1500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malloc</a:t>
              </a:r>
            </a:p>
          </p:txBody>
        </p:sp>
        <p:sp>
          <p:nvSpPr>
            <p:cNvPr id="9228" name="Text Box 12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126480" y="1645920"/>
              <a:ext cx="2194560" cy="822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58230" rIns="90000" bIns="45000" anchor="ctr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1500" b="0" dirty="0">
                  <a:latin typeface="Calibri" panose="020F0502020204030204" pitchFamily="34" charset="0"/>
                </a:rPr>
                <a:t>local variables and</a:t>
              </a:r>
              <a:br>
                <a:rPr lang="en-US" sz="1500" b="0" dirty="0">
                  <a:latin typeface="Calibri" panose="020F0502020204030204" pitchFamily="34" charset="0"/>
                </a:rPr>
              </a:br>
              <a:r>
                <a:rPr lang="en-US" sz="1500" b="0" dirty="0">
                  <a:latin typeface="Calibri" panose="020F0502020204030204" pitchFamily="34" charset="0"/>
                </a:rPr>
                <a:t>procedure context</a:t>
              </a:r>
            </a:p>
          </p:txBody>
        </p:sp>
        <p:sp>
          <p:nvSpPr>
            <p:cNvPr id="24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26480" y="5303520"/>
              <a:ext cx="2194560" cy="822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58230" rIns="90000" bIns="45000" anchor="ctr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1500" b="0" dirty="0">
                  <a:latin typeface="Calibri" panose="020F0502020204030204" pitchFamily="34" charset="0"/>
                </a:rPr>
                <a:t>program code</a:t>
              </a:r>
            </a:p>
          </p:txBody>
        </p:sp>
        <p:sp>
          <p:nvSpPr>
            <p:cNvPr id="30" name="Text Box 12">
              <a:extLst>
                <a:ext uri="{FF2B5EF4-FFF2-40B4-BE49-F238E27FC236}">
                  <a16:creationId xmlns:a16="http://schemas.microsoft.com/office/drawing/2014/main" id="{8FF8E86C-C0EA-4E7B-9B31-CD2B6B0A3CD1}"/>
                </a:ext>
              </a:extLst>
            </p:cNvPr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126480" y="1280160"/>
              <a:ext cx="2194560" cy="365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58230" rIns="90000" bIns="45000" anchor="ctr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2000" dirty="0">
                  <a:latin typeface="Calibri" panose="020F0502020204030204" pitchFamily="34" charset="0"/>
                </a:rPr>
                <a:t>What Goes Here:</a:t>
              </a:r>
            </a:p>
          </p:txBody>
        </p:sp>
      </p:grpSp>
      <p:sp>
        <p:nvSpPr>
          <p:cNvPr id="31" name="Text Box 12">
            <a:extLst>
              <a:ext uri="{FF2B5EF4-FFF2-40B4-BE49-F238E27FC236}">
                <a16:creationId xmlns:a16="http://schemas.microsoft.com/office/drawing/2014/main" id="{262E2987-A85B-4864-976E-73EAF3A060FC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08960" y="1280160"/>
            <a:ext cx="292608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 anchor="ctr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2000" dirty="0">
                <a:latin typeface="Calibri" panose="020F0502020204030204" pitchFamily="34" charset="0"/>
              </a:rPr>
              <a:t>Address Space:</a:t>
            </a:r>
          </a:p>
        </p:txBody>
      </p:sp>
    </p:spTree>
    <p:extLst>
      <p:ext uri="{BB962C8B-B14F-4D97-AF65-F5344CB8AC3E}">
        <p14:creationId xmlns:p14="http://schemas.microsoft.com/office/powerpoint/2010/main" val="1966859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Memory Management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2BD7037-812E-4CD5-9F26-7D6BE035A3AC}"/>
              </a:ext>
            </a:extLst>
          </p:cNvPr>
          <p:cNvGrpSpPr/>
          <p:nvPr/>
        </p:nvGrpSpPr>
        <p:grpSpPr>
          <a:xfrm>
            <a:off x="3108960" y="1645920"/>
            <a:ext cx="2926080" cy="4489068"/>
            <a:chOff x="3108960" y="1363092"/>
            <a:chExt cx="2926080" cy="4489068"/>
          </a:xfrm>
        </p:grpSpPr>
        <p:sp>
          <p:nvSpPr>
            <p:cNvPr id="9218" name="Rectangle 2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108960" y="5029200"/>
              <a:ext cx="2926080" cy="822960"/>
            </a:xfrm>
            <a:prstGeom prst="rect">
              <a:avLst/>
            </a:prstGeom>
            <a:solidFill>
              <a:srgbClr val="99CCFF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Instructions</a:t>
              </a:r>
            </a:p>
          </p:txBody>
        </p:sp>
        <p:sp>
          <p:nvSpPr>
            <p:cNvPr id="9219" name="Rectangle 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108960" y="4480560"/>
              <a:ext cx="2926080" cy="548640"/>
            </a:xfrm>
            <a:prstGeom prst="rect">
              <a:avLst/>
            </a:prstGeom>
            <a:solidFill>
              <a:srgbClr val="FFFF66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Literals</a:t>
              </a:r>
            </a:p>
          </p:txBody>
        </p:sp>
        <p:sp>
          <p:nvSpPr>
            <p:cNvPr id="9220" name="Rectangle 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108960" y="3657600"/>
              <a:ext cx="2926080" cy="822960"/>
            </a:xfrm>
            <a:prstGeom prst="rect">
              <a:avLst/>
            </a:prstGeom>
            <a:solidFill>
              <a:srgbClr val="94BD5E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Static Data</a:t>
              </a:r>
            </a:p>
          </p:txBody>
        </p:sp>
        <p:sp>
          <p:nvSpPr>
            <p:cNvPr id="9221" name="Rectangle 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108960" y="2834640"/>
              <a:ext cx="2926080" cy="822960"/>
            </a:xfrm>
            <a:prstGeom prst="rect">
              <a:avLst/>
            </a:prstGeom>
            <a:solidFill>
              <a:srgbClr val="DC2300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Dynamic Data</a:t>
              </a:r>
              <a:b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</a:b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(Heap)</a:t>
              </a:r>
            </a:p>
          </p:txBody>
        </p:sp>
        <p:sp>
          <p:nvSpPr>
            <p:cNvPr id="9222" name="Rectangle 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108960" y="2194560"/>
              <a:ext cx="2926080" cy="6400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9223" name="Rectangle 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108960" y="1371599"/>
              <a:ext cx="2926080" cy="822960"/>
            </a:xfrm>
            <a:prstGeom prst="rect">
              <a:avLst/>
            </a:prstGeom>
            <a:solidFill>
              <a:srgbClr val="FF950E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Stack</a:t>
              </a:r>
            </a:p>
          </p:txBody>
        </p:sp>
        <p:sp>
          <p:nvSpPr>
            <p:cNvPr id="20" name="Line 8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rot="10800000" flipV="1">
              <a:off x="5669280" y="2011680"/>
              <a:ext cx="0" cy="4114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21" name="Line 8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rot="10800000">
              <a:off x="5669280" y="2606040"/>
              <a:ext cx="0" cy="4114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945306-192B-4C4D-B44F-99AF181220BE}"/>
                </a:ext>
              </a:extLst>
            </p:cNvPr>
            <p:cNvSpPr/>
            <p:nvPr/>
          </p:nvSpPr>
          <p:spPr bwMode="auto">
            <a:xfrm>
              <a:off x="3108960" y="1363092"/>
              <a:ext cx="2926080" cy="448056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172E9CF-CD02-4C8E-8CE1-02AED0B0E6CC}"/>
              </a:ext>
            </a:extLst>
          </p:cNvPr>
          <p:cNvGrpSpPr/>
          <p:nvPr/>
        </p:nvGrpSpPr>
        <p:grpSpPr>
          <a:xfrm>
            <a:off x="6126480" y="1280160"/>
            <a:ext cx="2194560" cy="4846320"/>
            <a:chOff x="6126480" y="1280160"/>
            <a:chExt cx="2194560" cy="4846320"/>
          </a:xfrm>
        </p:grpSpPr>
        <p:sp>
          <p:nvSpPr>
            <p:cNvPr id="9225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126480" y="4754880"/>
              <a:ext cx="2194560" cy="548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58230" rIns="90000" bIns="45000" anchor="ctr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1500" b="0" dirty="0">
                  <a:latin typeface="Calibri" panose="020F0502020204030204" pitchFamily="34" charset="0"/>
                </a:rPr>
                <a:t>Managed “statically”</a:t>
              </a:r>
              <a:br>
                <a:rPr lang="en-US" sz="1500" b="0" dirty="0">
                  <a:latin typeface="Calibri" panose="020F0502020204030204" pitchFamily="34" charset="0"/>
                </a:rPr>
              </a:br>
              <a:r>
                <a:rPr lang="en-US" sz="1500" b="0" dirty="0">
                  <a:latin typeface="Calibri" panose="020F0502020204030204" pitchFamily="34" charset="0"/>
                </a:rPr>
                <a:t>(initialized when process starts)</a:t>
              </a:r>
            </a:p>
          </p:txBody>
        </p:sp>
        <p:sp>
          <p:nvSpPr>
            <p:cNvPr id="9226" name="Text Box 1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126480" y="3931920"/>
              <a:ext cx="2194560" cy="822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58230" rIns="90000" bIns="45000" anchor="ctr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1500" b="0" dirty="0">
                  <a:latin typeface="Calibri" panose="020F0502020204030204" pitchFamily="34" charset="0"/>
                </a:rPr>
                <a:t>Managed “statically”</a:t>
              </a:r>
              <a:br>
                <a:rPr lang="en-US" sz="1500" b="0" dirty="0">
                  <a:latin typeface="Calibri" panose="020F0502020204030204" pitchFamily="34" charset="0"/>
                </a:rPr>
              </a:br>
              <a:r>
                <a:rPr lang="en-US" sz="1500" b="0" dirty="0">
                  <a:latin typeface="Calibri" panose="020F0502020204030204" pitchFamily="34" charset="0"/>
                </a:rPr>
                <a:t>(initialized when process starts)</a:t>
              </a:r>
            </a:p>
          </p:txBody>
        </p:sp>
        <p:sp>
          <p:nvSpPr>
            <p:cNvPr id="9227" name="Text Box 1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126480" y="3108960"/>
              <a:ext cx="2194560" cy="822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58230" rIns="90000" bIns="45000" anchor="ctr"/>
            <a:lstStyle>
              <a:lvl1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1500" b="0" dirty="0">
                  <a:latin typeface="Calibri" panose="020F0502020204030204" pitchFamily="34" charset="0"/>
                </a:rPr>
                <a:t>Managed “dynamically”</a:t>
              </a:r>
              <a:br>
                <a:rPr lang="en-US" sz="1500" b="0" dirty="0">
                  <a:latin typeface="Calibri" panose="020F0502020204030204" pitchFamily="34" charset="0"/>
                </a:rPr>
              </a:br>
              <a:r>
                <a:rPr lang="en-US" sz="1500" b="0" dirty="0">
                  <a:latin typeface="Calibri" panose="020F0502020204030204" pitchFamily="34" charset="0"/>
                </a:rPr>
                <a:t>(by programmer)</a:t>
              </a:r>
            </a:p>
          </p:txBody>
        </p:sp>
        <p:sp>
          <p:nvSpPr>
            <p:cNvPr id="9228" name="Text Box 12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126480" y="1645920"/>
              <a:ext cx="2194560" cy="822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58230" rIns="90000" bIns="45000" anchor="ctr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1500" b="0" dirty="0">
                  <a:latin typeface="Calibri" panose="020F0502020204030204" pitchFamily="34" charset="0"/>
                </a:rPr>
                <a:t>Managed “automatically”</a:t>
              </a:r>
              <a:br>
                <a:rPr lang="en-US" sz="1500" b="0" dirty="0">
                  <a:latin typeface="Calibri" panose="020F0502020204030204" pitchFamily="34" charset="0"/>
                </a:rPr>
              </a:br>
              <a:r>
                <a:rPr lang="en-US" sz="1500" b="0" dirty="0">
                  <a:latin typeface="Calibri" panose="020F0502020204030204" pitchFamily="34" charset="0"/>
                </a:rPr>
                <a:t>(by compiler/assembly)</a:t>
              </a:r>
            </a:p>
          </p:txBody>
        </p:sp>
        <p:sp>
          <p:nvSpPr>
            <p:cNvPr id="24" name="Text Box 9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126480" y="5303520"/>
              <a:ext cx="2194560" cy="822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58230" rIns="90000" bIns="45000" anchor="ctr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1500" b="0" dirty="0">
                  <a:latin typeface="Calibri" panose="020F0502020204030204" pitchFamily="34" charset="0"/>
                </a:rPr>
                <a:t>Managed “statically”</a:t>
              </a:r>
              <a:br>
                <a:rPr lang="en-US" sz="1500" b="0" dirty="0">
                  <a:latin typeface="Calibri" panose="020F0502020204030204" pitchFamily="34" charset="0"/>
                </a:rPr>
              </a:br>
              <a:r>
                <a:rPr lang="en-US" sz="1500" b="0" dirty="0">
                  <a:latin typeface="Calibri" panose="020F0502020204030204" pitchFamily="34" charset="0"/>
                </a:rPr>
                <a:t>(initialized when process starts)</a:t>
              </a:r>
            </a:p>
          </p:txBody>
        </p:sp>
        <p:sp>
          <p:nvSpPr>
            <p:cNvPr id="30" name="Text Box 12">
              <a:extLst>
                <a:ext uri="{FF2B5EF4-FFF2-40B4-BE49-F238E27FC236}">
                  <a16:creationId xmlns:a16="http://schemas.microsoft.com/office/drawing/2014/main" id="{8FF8E86C-C0EA-4E7B-9B31-CD2B6B0A3CD1}"/>
                </a:ext>
              </a:extLst>
            </p:cNvPr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126480" y="1280160"/>
              <a:ext cx="2194560" cy="365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58230" rIns="90000" bIns="45000" anchor="ctr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2000" dirty="0">
                  <a:latin typeface="Calibri" panose="020F0502020204030204" pitchFamily="34" charset="0"/>
                </a:rPr>
                <a:t>Who’s Responsible:</a:t>
              </a:r>
            </a:p>
          </p:txBody>
        </p:sp>
      </p:grpSp>
      <p:sp>
        <p:nvSpPr>
          <p:cNvPr id="31" name="Text Box 12">
            <a:extLst>
              <a:ext uri="{FF2B5EF4-FFF2-40B4-BE49-F238E27FC236}">
                <a16:creationId xmlns:a16="http://schemas.microsoft.com/office/drawing/2014/main" id="{262E2987-A85B-4864-976E-73EAF3A060FC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08960" y="1280160"/>
            <a:ext cx="292608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 anchor="ctr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2000" dirty="0">
                <a:latin typeface="Calibri" panose="020F0502020204030204" pitchFamily="34" charset="0"/>
              </a:rPr>
              <a:t>Address Space: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75E0072-9398-473A-99C2-F70104B298E1}"/>
              </a:ext>
            </a:extLst>
          </p:cNvPr>
          <p:cNvGrpSpPr/>
          <p:nvPr/>
        </p:nvGrpSpPr>
        <p:grpSpPr>
          <a:xfrm>
            <a:off x="774817" y="1463040"/>
            <a:ext cx="2334143" cy="4880280"/>
            <a:chOff x="774817" y="1463040"/>
            <a:chExt cx="2334143" cy="4880280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0E5EAD8-E035-4E8F-BEA6-3FC620AFE143}"/>
                </a:ext>
              </a:extLst>
            </p:cNvPr>
            <p:cNvSpPr txBox="1"/>
            <p:nvPr>
              <p:custDataLst>
                <p:tags r:id="rId4"/>
              </p:custDataLst>
            </p:nvPr>
          </p:nvSpPr>
          <p:spPr>
            <a:xfrm>
              <a:off x="774817" y="3456057"/>
              <a:ext cx="127182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Memory</a:t>
              </a:r>
              <a:br>
                <a:rPr lang="en-US" sz="2000" b="0" dirty="0">
                  <a:latin typeface="Calibri" pitchFamily="34" charset="0"/>
                </a:rPr>
              </a:br>
              <a:r>
                <a:rPr lang="en-US" sz="2000" b="0" dirty="0">
                  <a:latin typeface="Calibri" pitchFamily="34" charset="0"/>
                </a:rPr>
                <a:t>Addresses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E92848A-80FD-4E36-8D03-FEF2256E0BE3}"/>
                </a:ext>
              </a:extLst>
            </p:cNvPr>
            <p:cNvSpPr txBox="1"/>
            <p:nvPr>
              <p:custDataLst>
                <p:tags r:id="rId5"/>
              </p:custDataLst>
            </p:nvPr>
          </p:nvSpPr>
          <p:spPr>
            <a:xfrm>
              <a:off x="914400" y="1463040"/>
              <a:ext cx="1033167" cy="4911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0" dirty="0">
                  <a:latin typeface="Calibri" pitchFamily="34" charset="0"/>
                </a:rPr>
                <a:t>High</a:t>
              </a:r>
              <a:br>
                <a:rPr lang="en-US" sz="1600" b="0" dirty="0">
                  <a:latin typeface="Calibri" pitchFamily="34" charset="0"/>
                </a:rPr>
              </a:br>
              <a:r>
                <a:rPr lang="en-US" sz="1600" b="0" dirty="0">
                  <a:latin typeface="Calibri" pitchFamily="34" charset="0"/>
                </a:rPr>
                <a:t>Addresses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EAAC95D-4A6F-4501-9833-1F6DECAF8069}"/>
                </a:ext>
              </a:extLst>
            </p:cNvPr>
            <p:cNvSpPr txBox="1"/>
            <p:nvPr>
              <p:custDataLst>
                <p:tags r:id="rId6"/>
              </p:custDataLst>
            </p:nvPr>
          </p:nvSpPr>
          <p:spPr>
            <a:xfrm>
              <a:off x="914400" y="5852160"/>
              <a:ext cx="1033167" cy="4911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0" dirty="0">
                  <a:latin typeface="Calibri" pitchFamily="34" charset="0"/>
                </a:rPr>
                <a:t>Low</a:t>
              </a:r>
              <a:br>
                <a:rPr lang="en-US" sz="1600" b="0" dirty="0">
                  <a:latin typeface="Calibri" pitchFamily="34" charset="0"/>
                </a:rPr>
              </a:br>
              <a:r>
                <a:rPr lang="en-US" sz="1600" b="0" dirty="0">
                  <a:latin typeface="Calibri" pitchFamily="34" charset="0"/>
                </a:rPr>
                <a:t>Addresses</a:t>
              </a:r>
            </a:p>
          </p:txBody>
        </p:sp>
        <p:sp>
          <p:nvSpPr>
            <p:cNvPr id="36" name="Text Box 13">
              <a:extLst>
                <a:ext uri="{FF2B5EF4-FFF2-40B4-BE49-F238E27FC236}">
                  <a16:creationId xmlns:a16="http://schemas.microsoft.com/office/drawing/2014/main" id="{8D57241D-0BE1-403B-9FC3-52CDA806E0D5}"/>
                </a:ext>
              </a:extLst>
            </p:cNvPr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94560" y="5852160"/>
              <a:ext cx="914400" cy="365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r>
                <a:rPr lang="en-US" sz="2000" b="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0x0…0</a:t>
              </a:r>
            </a:p>
          </p:txBody>
        </p:sp>
        <p:sp>
          <p:nvSpPr>
            <p:cNvPr id="37" name="Line 15">
              <a:extLst>
                <a:ext uri="{FF2B5EF4-FFF2-40B4-BE49-F238E27FC236}">
                  <a16:creationId xmlns:a16="http://schemas.microsoft.com/office/drawing/2014/main" id="{2E0DAE3E-8BB3-4F3A-9D8B-4E7E7B6DC565}"/>
                </a:ext>
              </a:extLst>
            </p:cNvPr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194560" y="1645920"/>
              <a:ext cx="0" cy="44805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lg" len="lg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38" name="Text Box 13">
              <a:extLst>
                <a:ext uri="{FF2B5EF4-FFF2-40B4-BE49-F238E27FC236}">
                  <a16:creationId xmlns:a16="http://schemas.microsoft.com/office/drawing/2014/main" id="{953A659A-98A4-4674-BC9C-2133E0CD6F01}"/>
                </a:ext>
              </a:extLst>
            </p:cNvPr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194560" y="1554480"/>
              <a:ext cx="914400" cy="365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r>
                <a:rPr lang="en-US" sz="2000" b="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0xF…F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C7CB32E-CC02-48E6-9041-0B3ADE99AF6A}"/>
                </a:ext>
              </a:extLst>
            </p:cNvPr>
            <p:cNvCxnSpPr/>
            <p:nvPr/>
          </p:nvCxnSpPr>
          <p:spPr bwMode="auto">
            <a:xfrm>
              <a:off x="2103120" y="612648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052289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Memory Permissions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CE3A9-621F-4EAD-BD8C-D87F8D947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Segmentation faults?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CF9E836-1075-4FCF-9B6A-7187C4EAD03B}"/>
              </a:ext>
            </a:extLst>
          </p:cNvPr>
          <p:cNvGrpSpPr/>
          <p:nvPr/>
        </p:nvGrpSpPr>
        <p:grpSpPr>
          <a:xfrm>
            <a:off x="3108960" y="1645920"/>
            <a:ext cx="2926080" cy="4489068"/>
            <a:chOff x="3108960" y="1363092"/>
            <a:chExt cx="2926080" cy="4489068"/>
          </a:xfrm>
        </p:grpSpPr>
        <p:sp>
          <p:nvSpPr>
            <p:cNvPr id="36" name="Rectangle 2">
              <a:extLst>
                <a:ext uri="{FF2B5EF4-FFF2-40B4-BE49-F238E27FC236}">
                  <a16:creationId xmlns:a16="http://schemas.microsoft.com/office/drawing/2014/main" id="{62AC9156-696E-407B-A6BC-4C32662D9474}"/>
                </a:ext>
              </a:extLst>
            </p:cNvPr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108960" y="5029200"/>
              <a:ext cx="2926080" cy="822960"/>
            </a:xfrm>
            <a:prstGeom prst="rect">
              <a:avLst/>
            </a:prstGeom>
            <a:solidFill>
              <a:srgbClr val="99CCFF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Instructions</a:t>
              </a:r>
            </a:p>
          </p:txBody>
        </p:sp>
        <p:sp>
          <p:nvSpPr>
            <p:cNvPr id="37" name="Rectangle 3">
              <a:extLst>
                <a:ext uri="{FF2B5EF4-FFF2-40B4-BE49-F238E27FC236}">
                  <a16:creationId xmlns:a16="http://schemas.microsoft.com/office/drawing/2014/main" id="{F096ABB2-CA04-4CE8-9689-0AD9102F4D15}"/>
                </a:ext>
              </a:extLst>
            </p:cNvPr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108960" y="4480560"/>
              <a:ext cx="2926080" cy="548640"/>
            </a:xfrm>
            <a:prstGeom prst="rect">
              <a:avLst/>
            </a:prstGeom>
            <a:solidFill>
              <a:srgbClr val="FFFF66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Literals</a:t>
              </a:r>
            </a:p>
          </p:txBody>
        </p:sp>
        <p:sp>
          <p:nvSpPr>
            <p:cNvPr id="38" name="Rectangle 4">
              <a:extLst>
                <a:ext uri="{FF2B5EF4-FFF2-40B4-BE49-F238E27FC236}">
                  <a16:creationId xmlns:a16="http://schemas.microsoft.com/office/drawing/2014/main" id="{5AA7D841-325D-450A-A33A-9BD0D3A227B7}"/>
                </a:ext>
              </a:extLst>
            </p:cNvPr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108960" y="3657600"/>
              <a:ext cx="2926080" cy="822960"/>
            </a:xfrm>
            <a:prstGeom prst="rect">
              <a:avLst/>
            </a:prstGeom>
            <a:solidFill>
              <a:srgbClr val="94BD5E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Static Data</a:t>
              </a:r>
            </a:p>
          </p:txBody>
        </p:sp>
        <p:sp>
          <p:nvSpPr>
            <p:cNvPr id="39" name="Rectangle 5">
              <a:extLst>
                <a:ext uri="{FF2B5EF4-FFF2-40B4-BE49-F238E27FC236}">
                  <a16:creationId xmlns:a16="http://schemas.microsoft.com/office/drawing/2014/main" id="{4ECEEF59-46AB-4D19-A3FC-172C4A7DE89C}"/>
                </a:ext>
              </a:extLst>
            </p:cNvPr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108960" y="2834640"/>
              <a:ext cx="2926080" cy="822960"/>
            </a:xfrm>
            <a:prstGeom prst="rect">
              <a:avLst/>
            </a:prstGeom>
            <a:solidFill>
              <a:srgbClr val="DC2300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Dynamic Data</a:t>
              </a:r>
              <a:b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</a:b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(Heap)</a:t>
              </a:r>
            </a:p>
          </p:txBody>
        </p:sp>
        <p:sp>
          <p:nvSpPr>
            <p:cNvPr id="40" name="Rectangle 6">
              <a:extLst>
                <a:ext uri="{FF2B5EF4-FFF2-40B4-BE49-F238E27FC236}">
                  <a16:creationId xmlns:a16="http://schemas.microsoft.com/office/drawing/2014/main" id="{B8311D2C-9689-44C0-B565-AC02ACFBBD18}"/>
                </a:ext>
              </a:extLst>
            </p:cNvPr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108960" y="2194560"/>
              <a:ext cx="2926080" cy="6400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41" name="Rectangle 7">
              <a:extLst>
                <a:ext uri="{FF2B5EF4-FFF2-40B4-BE49-F238E27FC236}">
                  <a16:creationId xmlns:a16="http://schemas.microsoft.com/office/drawing/2014/main" id="{96B40BA7-38C8-4BF7-9C80-8D22BBD6A1D4}"/>
                </a:ext>
              </a:extLst>
            </p:cNvPr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108960" y="1371599"/>
              <a:ext cx="2926080" cy="822960"/>
            </a:xfrm>
            <a:prstGeom prst="rect">
              <a:avLst/>
            </a:prstGeom>
            <a:solidFill>
              <a:srgbClr val="FF950E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Stack</a:t>
              </a:r>
            </a:p>
          </p:txBody>
        </p:sp>
        <p:sp>
          <p:nvSpPr>
            <p:cNvPr id="42" name="Line 8">
              <a:extLst>
                <a:ext uri="{FF2B5EF4-FFF2-40B4-BE49-F238E27FC236}">
                  <a16:creationId xmlns:a16="http://schemas.microsoft.com/office/drawing/2014/main" id="{2D15F789-C6F0-4934-9707-445C8D436E51}"/>
                </a:ext>
              </a:extLst>
            </p:cNvPr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rot="10800000" flipV="1">
              <a:off x="5669280" y="2011680"/>
              <a:ext cx="0" cy="4114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43" name="Line 8">
              <a:extLst>
                <a:ext uri="{FF2B5EF4-FFF2-40B4-BE49-F238E27FC236}">
                  <a16:creationId xmlns:a16="http://schemas.microsoft.com/office/drawing/2014/main" id="{FC3B7936-6AAB-4E89-8F39-65A0D04D07D1}"/>
                </a:ext>
              </a:extLst>
            </p:cNvPr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rot="10800000">
              <a:off x="5669280" y="2606040"/>
              <a:ext cx="0" cy="4114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926B40B-5C9F-4EFD-9A3B-4C067FDE90B5}"/>
                </a:ext>
              </a:extLst>
            </p:cNvPr>
            <p:cNvSpPr/>
            <p:nvPr/>
          </p:nvSpPr>
          <p:spPr bwMode="auto">
            <a:xfrm>
              <a:off x="3108960" y="1363092"/>
              <a:ext cx="2926080" cy="448056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46" name="Text Box 12">
            <a:extLst>
              <a:ext uri="{FF2B5EF4-FFF2-40B4-BE49-F238E27FC236}">
                <a16:creationId xmlns:a16="http://schemas.microsoft.com/office/drawing/2014/main" id="{97C291D3-513F-4E49-977E-7841BD284C70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08960" y="1280160"/>
            <a:ext cx="292608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 anchor="ctr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/>
            <a:r>
              <a:rPr lang="en-US" sz="2000" dirty="0">
                <a:latin typeface="Calibri" panose="020F0502020204030204" pitchFamily="34" charset="0"/>
              </a:rPr>
              <a:t>Address Space: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DF67637-2473-466A-A92E-000EB44430E4}"/>
              </a:ext>
            </a:extLst>
          </p:cNvPr>
          <p:cNvGrpSpPr/>
          <p:nvPr/>
        </p:nvGrpSpPr>
        <p:grpSpPr>
          <a:xfrm>
            <a:off x="774817" y="1463040"/>
            <a:ext cx="2334143" cy="4880280"/>
            <a:chOff x="774817" y="1463040"/>
            <a:chExt cx="2334143" cy="4880280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7D8ADB2-DE63-4AE1-A495-DBC872E6AFE1}"/>
                </a:ext>
              </a:extLst>
            </p:cNvPr>
            <p:cNvSpPr txBox="1"/>
            <p:nvPr>
              <p:custDataLst>
                <p:tags r:id="rId10"/>
              </p:custDataLst>
            </p:nvPr>
          </p:nvSpPr>
          <p:spPr>
            <a:xfrm>
              <a:off x="774817" y="3456057"/>
              <a:ext cx="127182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Memory</a:t>
              </a:r>
              <a:br>
                <a:rPr lang="en-US" sz="2000" b="0" dirty="0">
                  <a:latin typeface="Calibri" pitchFamily="34" charset="0"/>
                </a:rPr>
              </a:br>
              <a:r>
                <a:rPr lang="en-US" sz="2000" b="0" dirty="0">
                  <a:latin typeface="Calibri" pitchFamily="34" charset="0"/>
                </a:rPr>
                <a:t>Addresses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B538A95-D67C-4D2C-B47D-DDF39BC0D270}"/>
                </a:ext>
              </a:extLst>
            </p:cNvPr>
            <p:cNvSpPr txBox="1"/>
            <p:nvPr>
              <p:custDataLst>
                <p:tags r:id="rId11"/>
              </p:custDataLst>
            </p:nvPr>
          </p:nvSpPr>
          <p:spPr>
            <a:xfrm>
              <a:off x="914400" y="1463040"/>
              <a:ext cx="1033167" cy="4911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0" dirty="0">
                  <a:latin typeface="Calibri" pitchFamily="34" charset="0"/>
                </a:rPr>
                <a:t>High</a:t>
              </a:r>
              <a:br>
                <a:rPr lang="en-US" sz="1600" b="0" dirty="0">
                  <a:latin typeface="Calibri" pitchFamily="34" charset="0"/>
                </a:rPr>
              </a:br>
              <a:r>
                <a:rPr lang="en-US" sz="1600" b="0" dirty="0">
                  <a:latin typeface="Calibri" pitchFamily="34" charset="0"/>
                </a:rPr>
                <a:t>Addresses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670B5B2-3F82-4FB6-A167-D59B824AEF74}"/>
                </a:ext>
              </a:extLst>
            </p:cNvPr>
            <p:cNvSpPr txBox="1"/>
            <p:nvPr>
              <p:custDataLst>
                <p:tags r:id="rId12"/>
              </p:custDataLst>
            </p:nvPr>
          </p:nvSpPr>
          <p:spPr>
            <a:xfrm>
              <a:off x="914400" y="5852160"/>
              <a:ext cx="1033167" cy="4911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0" dirty="0">
                  <a:latin typeface="Calibri" pitchFamily="34" charset="0"/>
                </a:rPr>
                <a:t>Low</a:t>
              </a:r>
              <a:br>
                <a:rPr lang="en-US" sz="1600" b="0" dirty="0">
                  <a:latin typeface="Calibri" pitchFamily="34" charset="0"/>
                </a:rPr>
              </a:br>
              <a:r>
                <a:rPr lang="en-US" sz="1600" b="0" dirty="0">
                  <a:latin typeface="Calibri" pitchFamily="34" charset="0"/>
                </a:rPr>
                <a:t>Addresses</a:t>
              </a:r>
            </a:p>
          </p:txBody>
        </p:sp>
        <p:sp>
          <p:nvSpPr>
            <p:cNvPr id="51" name="Text Box 13">
              <a:extLst>
                <a:ext uri="{FF2B5EF4-FFF2-40B4-BE49-F238E27FC236}">
                  <a16:creationId xmlns:a16="http://schemas.microsoft.com/office/drawing/2014/main" id="{9F5634CA-0BBF-47F0-BCE1-C3315F7C5F8F}"/>
                </a:ext>
              </a:extLst>
            </p:cNvPr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194560" y="5852160"/>
              <a:ext cx="914400" cy="365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r>
                <a:rPr lang="en-US" sz="2000" b="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0x0…0</a:t>
              </a:r>
            </a:p>
          </p:txBody>
        </p:sp>
        <p:sp>
          <p:nvSpPr>
            <p:cNvPr id="52" name="Line 15">
              <a:extLst>
                <a:ext uri="{FF2B5EF4-FFF2-40B4-BE49-F238E27FC236}">
                  <a16:creationId xmlns:a16="http://schemas.microsoft.com/office/drawing/2014/main" id="{E90E061C-70B4-41BC-AA12-B89870CB1D7D}"/>
                </a:ext>
              </a:extLst>
            </p:cNvPr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194560" y="1645920"/>
              <a:ext cx="0" cy="44805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lg" len="lg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53" name="Text Box 13">
              <a:extLst>
                <a:ext uri="{FF2B5EF4-FFF2-40B4-BE49-F238E27FC236}">
                  <a16:creationId xmlns:a16="http://schemas.microsoft.com/office/drawing/2014/main" id="{FBC4F87B-628D-4715-9A4E-395C61137D43}"/>
                </a:ext>
              </a:extLst>
            </p:cNvPr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194560" y="1554480"/>
              <a:ext cx="914400" cy="365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r>
                <a:rPr lang="en-US" sz="2000" b="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0xF…F</a:t>
              </a: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C36AE1F-ACAF-445E-B80F-1D2300E70041}"/>
                </a:ext>
              </a:extLst>
            </p:cNvPr>
            <p:cNvCxnSpPr/>
            <p:nvPr/>
          </p:nvCxnSpPr>
          <p:spPr bwMode="auto">
            <a:xfrm>
              <a:off x="2103120" y="612648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8D2938C-6DBD-4F8F-876A-7D4A701CAC98}"/>
              </a:ext>
            </a:extLst>
          </p:cNvPr>
          <p:cNvGrpSpPr/>
          <p:nvPr/>
        </p:nvGrpSpPr>
        <p:grpSpPr>
          <a:xfrm>
            <a:off x="6126480" y="1280160"/>
            <a:ext cx="2194560" cy="4846320"/>
            <a:chOff x="6126480" y="1280160"/>
            <a:chExt cx="2194560" cy="4846320"/>
          </a:xfrm>
        </p:grpSpPr>
        <p:sp>
          <p:nvSpPr>
            <p:cNvPr id="45" name="Text Box 12">
              <a:extLst>
                <a:ext uri="{FF2B5EF4-FFF2-40B4-BE49-F238E27FC236}">
                  <a16:creationId xmlns:a16="http://schemas.microsoft.com/office/drawing/2014/main" id="{54E497F2-3AE2-463B-9FAB-3DB34745D0BB}"/>
                </a:ext>
              </a:extLst>
            </p:cNvPr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126480" y="1280160"/>
              <a:ext cx="2194560" cy="365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58230" rIns="90000" bIns="45000" anchor="ctr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2000" dirty="0">
                  <a:latin typeface="Calibri" panose="020F0502020204030204" pitchFamily="34" charset="0"/>
                </a:rPr>
                <a:t>Permissions:</a:t>
              </a:r>
            </a:p>
          </p:txBody>
        </p:sp>
        <p:sp>
          <p:nvSpPr>
            <p:cNvPr id="55" name="Text Box 9">
              <a:extLst>
                <a:ext uri="{FF2B5EF4-FFF2-40B4-BE49-F238E27FC236}">
                  <a16:creationId xmlns:a16="http://schemas.microsoft.com/office/drawing/2014/main" id="{B8B487E5-40FE-4518-95AA-12B9C105CFEE}"/>
                </a:ext>
              </a:extLst>
            </p:cNvPr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126480" y="4754880"/>
              <a:ext cx="2194560" cy="548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58230" rIns="90000" bIns="45000" anchor="ctr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1500" b="0" dirty="0">
                  <a:latin typeface="Calibri" panose="020F0502020204030204" pitchFamily="34" charset="0"/>
                </a:rPr>
                <a:t>read-only; not executable</a:t>
              </a:r>
            </a:p>
          </p:txBody>
        </p:sp>
        <p:sp>
          <p:nvSpPr>
            <p:cNvPr id="56" name="Text Box 10">
              <a:extLst>
                <a:ext uri="{FF2B5EF4-FFF2-40B4-BE49-F238E27FC236}">
                  <a16:creationId xmlns:a16="http://schemas.microsoft.com/office/drawing/2014/main" id="{681A528A-8FFB-4371-A136-73792BDF3C2D}"/>
                </a:ext>
              </a:extLst>
            </p:cNvPr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126480" y="3931920"/>
              <a:ext cx="2194560" cy="822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58230" rIns="90000" bIns="45000" anchor="ctr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1500" b="0" dirty="0">
                  <a:latin typeface="Calibri" panose="020F0502020204030204" pitchFamily="34" charset="0"/>
                </a:rPr>
                <a:t>writable; not executable</a:t>
              </a:r>
            </a:p>
          </p:txBody>
        </p:sp>
        <p:sp>
          <p:nvSpPr>
            <p:cNvPr id="57" name="Text Box 11">
              <a:extLst>
                <a:ext uri="{FF2B5EF4-FFF2-40B4-BE49-F238E27FC236}">
                  <a16:creationId xmlns:a16="http://schemas.microsoft.com/office/drawing/2014/main" id="{9A3B6E94-3452-427A-A8E5-E5A0229246EC}"/>
                </a:ext>
              </a:extLst>
            </p:cNvPr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126480" y="3108960"/>
              <a:ext cx="2194560" cy="822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58230" rIns="90000" bIns="45000" anchor="ctr"/>
            <a:lstStyle>
              <a:lvl1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1500" b="0" dirty="0">
                  <a:latin typeface="Calibri" panose="020F0502020204030204" pitchFamily="34" charset="0"/>
                </a:rPr>
                <a:t>writable; not executable</a:t>
              </a:r>
            </a:p>
          </p:txBody>
        </p:sp>
        <p:sp>
          <p:nvSpPr>
            <p:cNvPr id="58" name="Text Box 12">
              <a:extLst>
                <a:ext uri="{FF2B5EF4-FFF2-40B4-BE49-F238E27FC236}">
                  <a16:creationId xmlns:a16="http://schemas.microsoft.com/office/drawing/2014/main" id="{77AFB8C0-1918-4ADE-832D-DD2890363A9B}"/>
                </a:ext>
              </a:extLst>
            </p:cNvPr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26480" y="1645920"/>
              <a:ext cx="2194560" cy="822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58230" rIns="90000" bIns="45000" anchor="ctr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1500" b="0" dirty="0">
                  <a:latin typeface="Calibri" panose="020F0502020204030204" pitchFamily="34" charset="0"/>
                </a:rPr>
                <a:t>writable; not executable</a:t>
              </a:r>
            </a:p>
          </p:txBody>
        </p:sp>
        <p:sp>
          <p:nvSpPr>
            <p:cNvPr id="59" name="Text Box 9">
              <a:extLst>
                <a:ext uri="{FF2B5EF4-FFF2-40B4-BE49-F238E27FC236}">
                  <a16:creationId xmlns:a16="http://schemas.microsoft.com/office/drawing/2014/main" id="{AB6FA1E5-6582-4A45-97E8-85211B9DD975}"/>
                </a:ext>
              </a:extLst>
            </p:cNvPr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126480" y="5303520"/>
              <a:ext cx="2194560" cy="822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58230" rIns="90000" bIns="45000" anchor="ctr"/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rgbClr val="000000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sz="1500" b="0" dirty="0">
                  <a:latin typeface="Calibri" panose="020F0502020204030204" pitchFamily="34" charset="0"/>
                </a:rPr>
                <a:t>read-only; executable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47995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4748858" cy="4974336"/>
          </a:xfrm>
          <a:ln/>
        </p:spPr>
        <p:txBody>
          <a:bodyPr/>
          <a:lstStyle/>
          <a:p>
            <a:r>
              <a:rPr lang="en-US" sz="2400" dirty="0"/>
              <a:t>Region of memory managed </a:t>
            </a:r>
            <a:br>
              <a:rPr lang="en-US" sz="2400" dirty="0"/>
            </a:br>
            <a:r>
              <a:rPr lang="en-US" sz="2400" dirty="0"/>
              <a:t>with stack “discipline”</a:t>
            </a:r>
          </a:p>
          <a:p>
            <a:pPr lvl="1"/>
            <a:r>
              <a:rPr lang="en-US" sz="2000" dirty="0"/>
              <a:t>Grows toward lower addresses</a:t>
            </a:r>
          </a:p>
          <a:p>
            <a:pPr lvl="1"/>
            <a:r>
              <a:rPr lang="en-US" sz="2000" dirty="0">
                <a:ea typeface="+mn-ea"/>
                <a:cs typeface="+mn-cs"/>
              </a:rPr>
              <a:t>Customarily shown “upside-down”</a:t>
            </a:r>
          </a:p>
          <a:p>
            <a:pPr lvl="1"/>
            <a:endParaRPr lang="en-US" sz="1400" dirty="0"/>
          </a:p>
          <a:p>
            <a:r>
              <a:rPr lang="en-US" sz="2400" dirty="0"/>
              <a:t>Register 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2400" dirty="0"/>
              <a:t> contains </a:t>
            </a:r>
            <a:br>
              <a:rPr lang="en-US" sz="2400" dirty="0"/>
            </a:br>
            <a:r>
              <a:rPr lang="en-US" sz="2400" i="1" dirty="0"/>
              <a:t>lowest</a:t>
            </a:r>
            <a:r>
              <a:rPr lang="en-US" sz="2400" dirty="0"/>
              <a:t> stack address</a:t>
            </a:r>
          </a:p>
          <a:p>
            <a:pPr marL="552450" lvl="1"/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rsp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= address of </a:t>
            </a:r>
            <a:r>
              <a:rPr lang="en-US" sz="2000" i="1" dirty="0"/>
              <a:t>top</a:t>
            </a:r>
            <a:r>
              <a:rPr lang="en-US" sz="2000" dirty="0"/>
              <a:t> element, the most-recently-pushed item that is not-yet-popped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41989" name="Group 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452685" y="1066800"/>
            <a:ext cx="4976428" cy="5013333"/>
            <a:chOff x="-7" y="0"/>
            <a:chExt cx="3134" cy="3158"/>
          </a:xfrm>
        </p:grpSpPr>
        <p:sp>
          <p:nvSpPr>
            <p:cNvPr id="41990" name="Line 6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679" y="2496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1991" name="Rectangle 7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-7" y="2350"/>
              <a:ext cx="1666" cy="281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24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24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41992" name="Rectangle 8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2073" y="280"/>
              <a:ext cx="822" cy="2312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1997" name="Rectangle 13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1994" y="2878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1998" name="Line 14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072" y="2400"/>
              <a:ext cx="816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1999" name="Rectangle 15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1842" y="0"/>
              <a:ext cx="1285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“Bottom”</a:t>
              </a:r>
            </a:p>
          </p:txBody>
        </p:sp>
        <p:sp>
          <p:nvSpPr>
            <p:cNvPr id="42001" name="AutoShape 17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 rot="10800000" flipH="1">
              <a:off x="2288" y="2640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/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19" name="TextBox 18"/>
          <p:cNvSpPr txBox="1"/>
          <p:nvPr>
            <p:custDataLst>
              <p:tags r:id="rId5"/>
            </p:custDataLst>
          </p:nvPr>
        </p:nvSpPr>
        <p:spPr>
          <a:xfrm>
            <a:off x="7476819" y="683777"/>
            <a:ext cx="1052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High</a:t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</a:rPr>
              <a:t>Addresses</a:t>
            </a:r>
          </a:p>
        </p:txBody>
      </p:sp>
      <p:sp>
        <p:nvSpPr>
          <p:cNvPr id="21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004867" y="428808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2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42763" y="4589705"/>
            <a:ext cx="1324208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Stack Grows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Down</a:t>
            </a:r>
          </a:p>
        </p:txBody>
      </p:sp>
      <p:sp>
        <p:nvSpPr>
          <p:cNvPr id="23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8004867" y="1439012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4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428267" y="1862046"/>
            <a:ext cx="1153200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Increasing</a:t>
            </a:r>
          </a:p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Addresses</a:t>
            </a:r>
          </a:p>
        </p:txBody>
      </p:sp>
      <p:sp>
        <p:nvSpPr>
          <p:cNvPr id="25" name="TextBox 24"/>
          <p:cNvSpPr txBox="1"/>
          <p:nvPr>
            <p:custDataLst>
              <p:tags r:id="rId10"/>
            </p:custDataLst>
          </p:nvPr>
        </p:nvSpPr>
        <p:spPr>
          <a:xfrm>
            <a:off x="7527024" y="5803612"/>
            <a:ext cx="1052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Low</a:t>
            </a:r>
            <a:br>
              <a:rPr lang="en-US" sz="1600" dirty="0">
                <a:latin typeface="Calibri" pitchFamily="34" charset="0"/>
              </a:rPr>
            </a:br>
            <a:r>
              <a:rPr lang="en-US" sz="1600" dirty="0">
                <a:latin typeface="Calibri" pitchFamily="34" charset="0"/>
              </a:rPr>
              <a:t>Addresses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0x00…00</a:t>
            </a:r>
          </a:p>
        </p:txBody>
      </p:sp>
    </p:spTree>
    <p:extLst>
      <p:ext uri="{BB962C8B-B14F-4D97-AF65-F5344CB8AC3E}">
        <p14:creationId xmlns:p14="http://schemas.microsoft.com/office/powerpoint/2010/main" val="39080371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9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9" id="{25A1B229-24EE-4B12-9B36-905734D64C3C}" vid="{C5E3D815-54CE-4038-A93F-F50CFDDD61C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UWTheme-351-Au19</Template>
  <TotalTime>40562</TotalTime>
  <Words>3523</Words>
  <Application>Microsoft Office PowerPoint</Application>
  <PresentationFormat>On-screen Show (4:3)</PresentationFormat>
  <Paragraphs>1076</Paragraphs>
  <Slides>41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22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64" baseType="lpstr">
      <vt:lpstr>.AppleSystemUIFont</vt:lpstr>
      <vt:lpstr>Anonymous Pro</vt:lpstr>
      <vt:lpstr>Anonymous Pro Regular</vt:lpstr>
      <vt:lpstr>Arial</vt:lpstr>
      <vt:lpstr>Arial Narrow</vt:lpstr>
      <vt:lpstr>Arial Narrow Bold</vt:lpstr>
      <vt:lpstr>Calibri</vt:lpstr>
      <vt:lpstr>Calibri Bold</vt:lpstr>
      <vt:lpstr>Calibri Bold Italic</vt:lpstr>
      <vt:lpstr>Calibri Italic</vt:lpstr>
      <vt:lpstr>Courier New</vt:lpstr>
      <vt:lpstr>Courier New Bold</vt:lpstr>
      <vt:lpstr>DejaVu Sans</vt:lpstr>
      <vt:lpstr>Gill Sans</vt:lpstr>
      <vt:lpstr>Lucida Grande</vt:lpstr>
      <vt:lpstr>Roboto</vt:lpstr>
      <vt:lpstr>Roboto Regular</vt:lpstr>
      <vt:lpstr>Times New Roman</vt:lpstr>
      <vt:lpstr>Wingdings</vt:lpstr>
      <vt:lpstr>Wingdings 2</vt:lpstr>
      <vt:lpstr>ヒラギノ角ゴ ProN W3</vt:lpstr>
      <vt:lpstr>ヒラギノ角ゴ ProN W6</vt:lpstr>
      <vt:lpstr>UWTheme-351-Au19</vt:lpstr>
      <vt:lpstr>The Stack &amp; Procedures CSE 351 Winter 2020</vt:lpstr>
      <vt:lpstr>Administrivia</vt:lpstr>
      <vt:lpstr>Roadmap</vt:lpstr>
      <vt:lpstr>Mechanisms required for procedures</vt:lpstr>
      <vt:lpstr>Procedures</vt:lpstr>
      <vt:lpstr>Simplified Memory Layout</vt:lpstr>
      <vt:lpstr>Memory Management</vt:lpstr>
      <vt:lpstr>Memory Permissions</vt:lpstr>
      <vt:lpstr>x86-64 Stack</vt:lpstr>
      <vt:lpstr>x86-64 Stack:  Push</vt:lpstr>
      <vt:lpstr>x86-64 Stack:  Pop</vt:lpstr>
      <vt:lpstr>Procedures</vt:lpstr>
      <vt:lpstr>Procedure Call Overview</vt:lpstr>
      <vt:lpstr>Procedure Call Overview</vt:lpstr>
      <vt:lpstr>Code Example (Preview)</vt:lpstr>
      <vt:lpstr>Procedure Control Flow</vt:lpstr>
      <vt:lpstr>Procedure Control Flow</vt:lpstr>
      <vt:lpstr>Procedure Call Example (step 1)</vt:lpstr>
      <vt:lpstr>PowerPoint Presentation</vt:lpstr>
      <vt:lpstr>PowerPoint Presentation</vt:lpstr>
      <vt:lpstr>PowerPoint Presentation</vt:lpstr>
      <vt:lpstr>Procedures</vt:lpstr>
      <vt:lpstr>Procedure Data Flow</vt:lpstr>
      <vt:lpstr>x86-64 Return Values</vt:lpstr>
      <vt:lpstr>Data Flow Examples</vt:lpstr>
      <vt:lpstr>Procedures</vt:lpstr>
      <vt:lpstr>Stack-Based Languages</vt:lpstr>
      <vt:lpstr>Call Chain Example</vt:lpstr>
      <vt:lpstr>1)  Call to yoo</vt:lpstr>
      <vt:lpstr>2)  Call to who</vt:lpstr>
      <vt:lpstr>3)  Call to amI (1)</vt:lpstr>
      <vt:lpstr>4)  Recursive call to amI (2)</vt:lpstr>
      <vt:lpstr>5)  (another) Recursive call to amI (3)</vt:lpstr>
      <vt:lpstr>6)  Return from (another) recursive call to amI</vt:lpstr>
      <vt:lpstr>7)  Return from recursive call to amI</vt:lpstr>
      <vt:lpstr>8)  Return from call to amI</vt:lpstr>
      <vt:lpstr>9)  (second) Call to amI (4)</vt:lpstr>
      <vt:lpstr>10)  Return from (second) call to amI</vt:lpstr>
      <vt:lpstr>11)  Return from call to who</vt:lpstr>
      <vt:lpstr>Polling Question</vt:lpstr>
      <vt:lpstr>x86-64/Linux Stack Frame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Stack &amp; Procedures CSE 351 Winter 2020</dc:title>
  <dc:creator>Ruth Anderson</dc:creator>
  <dc:description>Redesign of slides created by Randal E. Bryant and David R. O'Hallaron</dc:description>
  <cp:lastModifiedBy>Ruth Anderson</cp:lastModifiedBy>
  <cp:revision>1336</cp:revision>
  <cp:lastPrinted>2019-10-18T02:11:24Z</cp:lastPrinted>
  <dcterms:created xsi:type="dcterms:W3CDTF">2013-10-16T08:35:40Z</dcterms:created>
  <dcterms:modified xsi:type="dcterms:W3CDTF">2020-01-29T06:18:33Z</dcterms:modified>
</cp:coreProperties>
</file>