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3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8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9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1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16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22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23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91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35"/>
  </p:notesMasterIdLst>
  <p:handoutMasterIdLst>
    <p:handoutMasterId r:id="rId36"/>
  </p:handoutMasterIdLst>
  <p:sldIdLst>
    <p:sldId id="348" r:id="rId2"/>
    <p:sldId id="305" r:id="rId3"/>
    <p:sldId id="346" r:id="rId4"/>
    <p:sldId id="347" r:id="rId5"/>
    <p:sldId id="314" r:id="rId6"/>
    <p:sldId id="352" r:id="rId7"/>
    <p:sldId id="353" r:id="rId8"/>
    <p:sldId id="323" r:id="rId9"/>
    <p:sldId id="349" r:id="rId10"/>
    <p:sldId id="354" r:id="rId11"/>
    <p:sldId id="355" r:id="rId12"/>
    <p:sldId id="356" r:id="rId13"/>
    <p:sldId id="357" r:id="rId14"/>
    <p:sldId id="358" r:id="rId15"/>
    <p:sldId id="317" r:id="rId16"/>
    <p:sldId id="318" r:id="rId17"/>
    <p:sldId id="319" r:id="rId18"/>
    <p:sldId id="342" r:id="rId19"/>
    <p:sldId id="321" r:id="rId20"/>
    <p:sldId id="324" r:id="rId21"/>
    <p:sldId id="328" r:id="rId22"/>
    <p:sldId id="330" r:id="rId23"/>
    <p:sldId id="340" r:id="rId24"/>
    <p:sldId id="351" r:id="rId25"/>
    <p:sldId id="326" r:id="rId26"/>
    <p:sldId id="329" r:id="rId27"/>
    <p:sldId id="331" r:id="rId28"/>
    <p:sldId id="332" r:id="rId29"/>
    <p:sldId id="336" r:id="rId30"/>
    <p:sldId id="310" r:id="rId31"/>
    <p:sldId id="293" r:id="rId32"/>
    <p:sldId id="294" r:id="rId33"/>
    <p:sldId id="298" r:id="rId34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EC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1" autoAdjust="0"/>
    <p:restoredTop sz="89385" autoAdjust="0"/>
  </p:normalViewPr>
  <p:slideViewPr>
    <p:cSldViewPr snapToGrid="0">
      <p:cViewPr varScale="1">
        <p:scale>
          <a:sx n="65" d="100"/>
          <a:sy n="65" d="100"/>
        </p:scale>
        <p:origin x="12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52D3-BEE9-4084-9945-DE97FEE5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17645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10-07T22:32:59.3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13885 12054 144 0,'-3'-2'55'0,"3"-6"-30"0,0 10-14 0,0-4 15 15,0 2-1-15,-3 0 0 16,3-3 1-16,0 1 3 15,0-1-15-15,0 0 3 0,0 1 1 16,0-1-2-16,0 0 1 16,0 1-5-16,0-4-2 15,3 1-4-15,3-3 1 16,5 0-4-16,1-2-2 16,0-1 2-16,3 0 2 15,0 1-2-15,0 2-2 16,3 0-3-16,0 5 1 15,2 1 1-15,1 2 0 16,0 2-3-16,0 4 2 16,-3 2 1-16,-6 2 0 0,-3 3 0 15,-3 9 0-15,-6-4 2 16,-3 1 1-16,-6-1-1 16,-6 3-2-16,-6 3 3 15,-3 0 2-15,3 0 0 16,-2 0 2-16,-4-1-4 15,3 4-2-15,3-11 0 16,3 2 1-16,6-2 1 16,0-3 1-16,3-2-2 15,4-3-2-15,2-3-2 16,3 3-1-16,3-5 2 16,5-1 0-16,7 1 3 15,3 0 1-15,3-1-4 0,0 1-1 16,3 0 1-16,-1-1 2 15,-2 4 0-15,0-4 2 16,-3 1 0-16,0-1 1 16,-6 1-11-16,0 0-5 15,0-3-30-15,-6 0-10 16,0 0-22-16,2-3-65 31</inkml:trace>
  <inkml:trace contextRef="#ctx0" brushRef="#br0" timeOffset="1">14182 11705 156 0,'0'0'57'0,"0"3"-30"0,0-1-21 0,0-2 15 16,3 6 0-16,0 2 2 15,0 2-1-15,3 6-2 16,0 0-10-16,-3 3-4 0,0 4-2 16,0-1 0-16,-3-1 0 0,0 0-2 15,0-5-2 1,-3 0 3-16,6-3-2 16,-3-3-1-16,0-4-39 15,-3-4-16-15,9-2-41 16</inkml:trace>
  <inkml:trace contextRef="#ctx0" brushRef="#br0" timeOffset="2">14325 11729 176 0,'-3'-3'68'0,"6"3"-36"0,0 3-35 0,-3-3 11 16,0 5 9-16,3 1 6 16,-3-1-7-16,0 0-2 15,0 0-8-15,0 1-2 0,0-1 0 16,0 0-2-16,0 1-2 15,3-1 3-15,-3-5 0 16,3 3-4-16,6-1 1 16,3 1 0-16,0-1 0 15,0 1 0-15,0 2 0 16,-4 1 0-16,1 4 2 16,0-2 3-16,-6 5 13 15,0 3-1-15,-3-2-6 16,-3-4-2-16,-3 1-5 15,-6-1-1-15,1-2-3 16,-1 0-1-16,0 0-17 16,0-3-8-16,0-2-15 15,0-6-7-15,3-2-49 16</inkml:trace>
  <inkml:trace contextRef="#ctx0" brushRef="#br0" timeOffset="3">14313 11705 220 0,'0'-5'82'0,"6"5"-44"0,0-3-33 0,0 3 17 16,0-2-8-16,6-1 2 16,3 0-9-16,0 1-4 15,0-1-2-15,-1 0-1 0,4 1 0 16,3-1-20-16,3 0-9 15,0 1-78 1</inkml:trace>
  <inkml:trace contextRef="#ctx0" brushRef="#br0" timeOffset="4">14444 12129 236 0,'-3'-3'88'0,"6"3"-48"0,0 0-45 0,-3 0 17 16,6 0 4-16,3 0 5 15,3 0-11-15,3-3-3 16,3 1-5-16,0-1-2 0,-1 3 1 15,-2 0-15-15,3 0-3 16,-3-3-15-16,6 1-50 31,3 2-37-31,-4 0 25 16</inkml:trace>
  <inkml:trace contextRef="#ctx0" brushRef="#br0" timeOffset="5">14798 11877 168 0,'0'3'63'0,"0"2"-34"0,3 6-27 15,-3-1 12-15,0 6 6 16,3 5 7-16,3 3-8 15,0 5-3-15,-3 0-9 16,3 3-5-16,-3 2 1 0,3-2 0 16,0-3 1-16,0 8-5 0,3-5 1 15,0-5 4-15,3-6 5 16,-3-3-71 0,6-5-74-16</inkml:trace>
  <inkml:trace contextRef="#ctx0" brushRef="#br0" timeOffset="6">16212 12015 184 0,'-6'-8'68'0,"6"8"-36"0,0-3-22 0,-3 6 20 16,3-3-1-16,-3 0 3 15,0 0-4-15,3-3 0 16,3 1-16-16,3-4 0 0,3-2-1 15,6-2-4-15,6-4-2 16,3 1-2-16,3 3 0 16,-4 2-4-16,1 2 0 15,0 4-1-15,0 10-2 16,-6 5 0-16,-6 5 0 16,-9 6 3-16,-6 0 2 15,-3 3 0-15,-6 2 2 16,-6 0-2-16,-3 0 2 15,-3-3-2-15,3 3 2 0,0 3-2 16,4-5 2-16,2-6-2 16,3-3-1-16,0-4 1 15,3-4 1-15,3 1-1 16,6-6 2-16,6-2 2 16,6-9 2-16,6-7-1 15,9 3-1-15,-1-1-3 16,1 3 1-16,3 3-2 15,0-1-1-15,-7 4 1 16,4-1 1-16,-9 1-14 16,0 2-7-16,0-3-23 15,-3 0-9-15,3 1-74 16</inkml:trace>
  <inkml:trace contextRef="#ctx0" brushRef="#br0" timeOffset="7">16543 11732 160 0,'0'-3'63'0,"0"6"-34"0,0-3-23 0,0 0 15 0,3 5-2 16,0 3 3-16,0 2-3 16,0 4-2-16,-1 2-9 15,1 5-1-15,0 0 0 0,0 3-3 16,0-6-1-16,0-2-1 15,-3-3-2-15,3 1 3 16,-3-4 2-16,3-2-26 16,-3-3-13-16,0-5-69 15</inkml:trace>
  <inkml:trace contextRef="#ctx0" brushRef="#br0" timeOffset="8">16694 11748 192 0,'0'0'74'0,"0"0"-40"0,-3 2-31 0,3 1 17 16,0 2-1-16,0 0 1 15,-3 3-5-15,0 0-1 16,1 0-8-1,2 5-4-15,0-2 1 0,0 0-2 16,2 2-1-16,4-8 5 16,3 3 1-16,3-5-2 15,0 5-3-15,0 0 0 16,0 0-1-16,0 2 2 16,0 1 3-16,-3-1 4 15,-3 1 2-15,-3-1-3 16,-3 1-3-16,-3 0 0 15,-3-1 1-15,0-2-3 16,-3 0 0-16,0-3-19 16,0 1-7-16,0-4-32 15,0-2-15-15,-3-2-34 16</inkml:trace>
  <inkml:trace contextRef="#ctx0" brushRef="#br0" timeOffset="9">16697 11724 244 0,'3'-6'90'0,"0"4"-48"0,6-1-27 0,-3 0 24 16,6 1-23-16,3-1-8 15,3 1-6-15,3-1-2 16,0 0 0-16,-1 1-29 0,4-1-10 15,3 0-78 1</inkml:trace>
  <inkml:trace contextRef="#ctx0" brushRef="#br0" timeOffset="10">15879 12179 132 0,'-9'0'52'0,"6"0"-28"0,0 0-8 0,3 0 16 16,0 0 5-16,0 0 2 16,-3 0-10-16,3 0-5 15,0 0-14-15,0 0 9 0,3 0 4 16,3-3-7-16,3 0-2 15,3 1-4-15,3-1 1 16,2-2-4-16,1 0-2 16,6-1-2-16,-3 4-3 15,0-1 1-15,0 0-1 0,0 1-53 16,-1 2-22-16</inkml:trace>
  <inkml:trace contextRef="#ctx0" brushRef="#br0" timeOffset="11">12560 10612 124 0,'0'3'49'0,"3"-6"-26"0,-3 3-9 0,0 0 15 16,0-2 1-16,3-1 2 15,-3 1-4-15,0-4-3 16,0 4-13-16,0-4 8 0,0 4 6 15,0-1-1-15,-12 3 3 16,-3 3-10-16,-3 2-3 16,-6 6-4-16,4-1 0 15,-1 1-6-15,3-1-1 16,3 3-4-16,6 1-3 16,6-4-1-16,9 4 3 0,6-1-5 15,3-3 2-15,9 4 0 16,0-1 2-16,-4 0-1 15,-2 0 1 1,-6 0 11-16,-3 1 5 0,-6-1 7 16,-6 0 2-16,-6-2-10 15,-3-1-3-15,-3-2-6 16,-3 0-3-16,4-2-18 16,-1-1-6-16,0-3-16 15,3 1-3-15,6 0-17 16,0-3-7-16,6 0-47 15</inkml:trace>
  <inkml:trace contextRef="#ctx0" brushRef="#br0" timeOffset="12">12697 10623 244 0,'-3'-5'90'0,"6"5"-48"0,0 2-34 0,-3-2 24 16,6 8 0-16,0 0 3 16,0 8-13-16,0 3-5 15,0-1-10-15,0 3-3 0,0 1 2 16,-1-1-3-16,-2 0 0 0,0-3-3 16,0-2-1-16,-3-5-34 15,0-3-17-15,-3-3-88 16</inkml:trace>
  <inkml:trace contextRef="#ctx0" brushRef="#br0" timeOffset="13">12679 10464 316 0,'-6'-8'118'0,"9"3"-64"0,3 0-67 16,-3 5 17-16,3-3-8 15,3 0-1-15,0 3-49 0,3 0-22 16,6 3-38-16,8 0-15 16</inkml:trace>
  <inkml:trace contextRef="#ctx0" brushRef="#br0" timeOffset="14">12941 10570 192 0,'-6'-3'71'0,"6"3"-38"0,3 3-19 0,-3-3 20 16,0 3 0-16,-3 2 2 16,-3 3-13-16,-3 5-6 15,0 3-10-15,0 5-3 0,-9 3 0 16,7 0-5-16,-4 0 1 16,3 0 0-16,9-3 0 0,6-3-3 15,3-2 2 1,3-3 3-16,0-5 1 0,2-5 1 15,1-6 0-15,0-2 0 16,-3-3 0-16,0-3 2 16,0 1 3-16,-3-3 0 15,-3-6 2-15,0 3-8 16,-3 0-2-16,0 6-3 16,3 2 0-16,0 0 0 15,0 5 0-15,3 3-3 16,0 8-1-16,6 5 3 15,3 3 1-15,-4 8 4 16,1 3 3-16,-3 4 9 16,-3 4 5-16,-3 7 2 15,-6-5-1-15,-6 0-6 0,-3-5-1 16,1-3-6-16,-4-8-2 16,-3-2-9-16,0-6-5 15,0-5-22-15,-3-8-7 16,0-5-19-16,1-3-6 15,8-6-68 1</inkml:trace>
  <inkml:trace contextRef="#ctx0" brushRef="#br0" timeOffset="15">13084 10605 240 0,'0'7'90'0,"3"4"-48"0,0 8-29 16,-3-6 24-16,0 3-1 16,0 0 2-16,0-1-16 15,0 1-5-15,0-2-11 16,0-1-4-16,0-3 1 0,0-2-2 16,0 0-1-16,3-3 3 15,-3-5 0-15,3-2 1 16,0-3 2-16,0-6-5 15,3-8-1-15,0 1 0 16,3-1 0-16,2 4-3 16,4 1 2-16,0 4-1 15,0 4 0-15,0 4 2 0,3 4 0 16,0 6 2 0,-3 3 1-16,-4 0-1 0,-2 2 1 15,0 0-2-15,-3 0 2 16,0 3-2-16,-3 3-1 15,3-4-13-15,0-1-6 16,0-4-37-16,0-2-16 16,3-5-59-1</inkml:trace>
  <inkml:trace contextRef="#ctx0" brushRef="#br0" timeOffset="16">13405 10636 292 0,'-6'0'110'0,"9"6"-60"0,3-1-61 16,-3-3 18-16,3 4 10 15,6-1 11-15,0 6-8 16,0-3-3-16,3-3-10 16,0 0-3-16,0-2 0 0,2-6 0 15,-2-2 2-15,0 0-3 16,-3-3 0-16,-3 0 1 15,-3 0 2-15,-6-3-1 16,-3 1 0-16,-3-1-6 16,-3 0 1-16,-6 4-2 15,0 1 0-15,-5 6-3 16,-1 8 1-16,0 3 0 16,3 7-1-16,3 3 4 0,6 1 0 15,3-1 1-15,6 0 2 16,6 0-3-1,9-2 0-15,0-4-1 0,6-4 0 16,3-3-27-16,2-8-13 16,4-3-20-16,-3-2-9 15,3-3-44 1</inkml:trace>
  <inkml:trace contextRef="#ctx0" brushRef="#br0" timeOffset="17">13765 10657 244 0,'0'-8'93'0,"0"3"-50"0,-5 0-35 0,5 2 24 15,-6 1-5-15,-3 2 2 0,0 0-14 16,-3 5-4 0,-3 3-7-16,-3 10-5 0,-3 1 0 0,0 2 1 15,4 3 0-15,5 2-3 16,6 1 2-16,3-3-4 16,6-6 1-16,6-2 2 15,3-5 3-15,2-6 0 16,4-8 2-16,3-5 7 15,0-5 5-15,-3-3-3 16,-3-5 1-16,0-5-6 16,-4-6 1-16,-2-5-5 15,-3-8 0-15,-3-3-3 16,-3 1-1-16,0 2 1 16,-3 8 0-16,0 2-3 15,0 11 2-15,0 8 3 0,-3 6 1 16,1 10-4-16,2 13 1 15,0 16-2-15,3 11 0 16,3 5 6-16,0 0 2 16,-1-3 2-16,7 0 0 15,0 1-7-15,0-3 0 16,0-6-8-16,6-5 0 16,-3-8-79-16,0-10-34 15,-6-9-14 1</inkml:trace>
  <inkml:trace contextRef="#ctx0" brushRef="#br0" timeOffset="18">14417 10689 172 0,'-3'-18'66'0,"6"15"-36"0,-3 0-35 0,0 3 12 16,0 0 7-16,0-2 6 15,0-1 5-15,0 0 2 16,0 1-14-16,0 2 5 0,-6 0 12 15,-6 8-8-15,-2 8-11 16,-4 2-4 0,0 6-5-16,0 2-2 0,3 6 1 15,6-3 1-15,3-2-1 16,3-3 2-16,9-9 0 16,3-4 3-16,6-6 3 15,3-5 2-15,0-5-1 16,0-3-1-16,-3-5 1 15,-4 0 4-15,-5-3 5 16,-3-3 3-16,-3 3-11 16,-3-2-4-16,-3-3-3 15,-3 2 0-15,1 6-5 16,-1 2-1-16,0 3-21 16,0 11-48-1,3 2-1-15,3 3-68 16,12 3-27-1,0-3 89-15</inkml:trace>
  <inkml:trace contextRef="#ctx0" brushRef="#br0" timeOffset="19">14519 10652 212 0,'-9'5'82'0,"9"-2"-44"0,0 5-40 0,3 0 17 0,0 5 0 15,3 3 3-15,2 3 2 16,4 4 2-16,0 1-12 16,0 0-3-16,0-3-1 0,0-2 1 15,0-3 3-15,-3-6 4 16,0-2 3-16,-3-5 8 15,0-9 7-15,0-4-13 16,-3-6-3-16,0-5-6 16,-3-3-1-16,0 0-8 15,3 0-2-15,-3 6 0 16,5 2 2-16,1 3-13 16,-3 2-7-16,3 1-34 0,0 4-14 15,0 4-47 1,3 4-46-16,-3-2 57 15</inkml:trace>
  <inkml:trace contextRef="#ctx0" brushRef="#br0" timeOffset="20">14736 10753 240 0,'-3'2'90'0,"9"4"-48"0,3-1-40 0,-3 0 17 15,3-2 1-15,0-1 4 16,5-2-8-16,1 0-4 15,0-2-7-15,0-3-4 0,0-1 2 16,0-4 0-16,0 2 1 16,-6-5-2-16,-3-1-2 15,-3 1 3-15,-6 0 2 0,-3 2-7 16,-3 3 0-16,-9 8-2 16,0 0-1-16,-3 8 1 15,3 5 3-15,3 3-2 16,4 3 1-16,2 2 2 15,6 0 2-15,6 3-3 16,3-3 0-16,5-2 1 16,7-3 2-16,3-3-17 15,0-5-6-15,6-6-48 16,0-4-17-16,-4-4-13 16</inkml:trace>
  <inkml:trace contextRef="#ctx0" brushRef="#br0" timeOffset="21">15004 10726 212 0,'-9'11'79'0,"9"-11"-42"0,-3 5-43 0,3 0 14 15,0 3 4-15,3 6 4 16,0 1 4-16,0 4 2 16,0-1-12-16,0 1-6 0,0-3-2 15,0-3-2-15,-3-2 2 16,0-3 10-16,0-3 7 15,0-5 5-15,0-5 5 16,0-6-11-16,3-7-3 16,0-1-7-16,3 0-3 15,0 1 2-15,2-1 2 0,4-2-9 16,3 8-2-16,0 5-4 16,0 0 1-16,3 3-13 15,3 2-5-15,0-5-87 16,-1 8-75-1,-5-8 60-15</inkml:trace>
  <inkml:trace contextRef="#ctx0" brushRef="#br0" timeOffset="22">15450 10509 244 0,'-12'-50'93'0,"3"39"-50"0,-3 1-17 0,7 7 31 15,-4 1-21-15,0-1-5 16,-3 3-19-16,0 3-5 16,0 4-5-16,0 9-6 0,0 16 0 15,3 2 0-15,3 11-1 16,0-2 4-16,6 2 0 15,0-3 1-15,0 0 0 16,-3-2-5-16,0-3-1 16,0 0-28-16,0-13-13 15,-3-8-35-15,0-6-13 0,1-12-3 16</inkml:trace>
  <inkml:trace contextRef="#ctx0" brushRef="#br0" timeOffset="23">15161 10665 312 0,'-5'0'115'0,"10"6"-62"0,1-6-64 16,0 2 16-16,3 1 0 15,6 0 4-15,3-3-4 16,6 0-3-16,3 5-1 16,-1 0-8-16,4-7-3 0,0-4-38 15,-3 1-17-15,0 0-52 16</inkml:trace>
  <inkml:trace contextRef="#ctx0" brushRef="#br0" timeOffset="24">15572 10433 260 0,'-3'10'99'0,"3"6"-54"0,0 26-44 0,0-23 19 16,0 7 6-16,0 9 9 15,-3 2-15-15,0 0-6 16,3 2-8-16,0 1-5 0,0-3 2 16,6-5-9-16,-3-3-3 15,3-10-55-15,0-6-22 16,3-8-39 0</inkml:trace>
  <inkml:trace contextRef="#ctx0" brushRef="#br0" timeOffset="25">15688 10721 260 0,'-9'8'96'0,"6"-3"-52"0,0 0-56 15,0 3 15-15,1 6 6 16,-4 4 8-16,0 6 3 16,0 0 0-16,6 2-10 15,6-2-2-15,0 0 2 0,2-3 3 16,4-5 4-16,3-11 0 15,3-7 1-15,-3-4-5 0,0-7-3 16,-3 0-3 0,-3-6 0-16,-3-2-4 0,-3 0 0 15,-6 0-1-15,-6 2 1 16,-3 1-15-16,-3 2-5 16,0-3-20-16,0 6-6 15,3 0-46-15,3 5-20 16,6 3-1-1</inkml:trace>
  <inkml:trace contextRef="#ctx0" brushRef="#br0" timeOffset="26">15813 10718 244 0,'-3'19'90'0,"6"-9"-48"0,0 9-47 0,0-9 17 0,-3 4 8 15,3 2 7-15,0-1-2 16,3-1-1-16,0-4-13 15,3-2-4-15,0-2-3 0,0-4 0 16,3-4 2-16,-3-6-5 16,0-3-1-16,0 0-7 15,0 1-3-15,-3-1 3 16,-1 3 2-16,-2 3-2 16,0 5 0-16,0 5 4 15,3 9 1-15,0 1 2 16,3 1 0-16,3 3 4 15,3-3 5-15,3 0 4 16,3-9 4-16,3-4 2 0,-4-6 3 16,1-4 1-1,-3-7 1-15,-6-4 2 0,-3-3 1 16,-6-1-8-16,-6 1-1 16,-3-3-11-16,0 3-4 15,-3 3-24-15,-3-1-9 16,-6 3-53-16,3 6-22 15,12-1-49 1</inkml:trace>
  <inkml:trace contextRef="#ctx0" brushRef="#br0" timeOffset="27">16629 10742 236 0,'-3'0'88'0,"3"0"-48"0,0 3-29 0,0-3 23 16,0 5-11-16,0 3-4 16,0 0-8-16,0 5-5 15,0 0-3-15,3 1-3 0,-3-1 3 16,6-3-4-16,-6 1 0 15,6-3-32-15,0-3-15 0,0-2-73 16</inkml:trace>
  <inkml:trace contextRef="#ctx0" brushRef="#br0" timeOffset="28">16757 10750 260 0,'-3'8'96'0,"3"3"-52"0,0 2-56 16,0-5 13-16,0 2 4 16,0 1 7-16,0-1-6 15,0-2-1-15,0 0-3 16,0-2-2-16,0-6 1 0,3-3-6 0,3-2-1 16,0-6-4-16,0 1-1 15,0-4 1-15,3 4 4 16,0-6 3-16,-3 8 2 15,0 3 3-15,2 2 3 16,1 6 7-16,0 2 2 16,-3 5-5-16,0 4-1 15,0-1-6-15,-3 0-2 16,0 0 2-16,-3-2 1 16,0-3-28-16,0 0-10 15,-3-3-76 1</inkml:trace>
  <inkml:trace contextRef="#ctx0" brushRef="#br0" timeOffset="29">16644 10570 280 0,'-21'-5'107'0,"21"5"-58"0,0 0-62 16,0 0 15-16,3 0-14 15,6 0-3-15,6 0-44 16,3 0-21-16,5-3-12 16,1 1-4-16</inkml:trace>
  <inkml:trace contextRef="#ctx0" brushRef="#br0" timeOffset="30">17376 10403 236 0,'-6'8'90'0,"6"3"-48"0,0 10-40 15,-3 3 17-15,3 5 10 16,-3 0 6-16,6 0-12 15,6-2-5-15,0 2-11 16,0 0-5-16,0-5 1 0,0 0-2 16,-3-6-1-16,-3 1-2 15,-3-4 1-15,0-1-12 16,0-1-7-16,0-3-5 0,0-2-2 16,0-2-3-16,0-1-1 15,0-5-10-15,0 0-4 16,3-3-41-1</inkml:trace>
  <inkml:trace contextRef="#ctx0" brushRef="#br0" timeOffset="31">17626 10433 208 0,'0'-3'79'0,"3"6"-42"0,-6-1-28 0,3 1 22 0,0 2-15 15,-3 8-3-15,-3 14 5 16,0-1 3-16,-6 6-11 16,3 0 1-16,0 5 2 0,3 0-1 15,6-3 3-15,3 1-6 16,6-4-1-16,3-2 2 15,3-5 1-15,3-5-3 16,3-6 0-16,0-5 1 16,0-5 2-16,-4-6-1 15,-2-5-1-15,0-3-5 16,-6 1-1-16,-3-1 1 0,-9 1 2 16,-3-1 3-16,-6 3 5 15,-3 3-6-15,-3 2 0 16,1 3-6-16,-4 0-2 15,-3 0-18-15,6 3-5 16,3 0-24-16,18 2-70 16,6-3 6-1,6-9-10 1</inkml:trace>
  <inkml:trace contextRef="#ctx0" brushRef="#br0" timeOffset="32">18099 10425 204 0,'-3'0'77'0,"3"2"-42"0,0 4-37 0,0 1 17 15,3 17-5-15,0 5 4 16,0 3 2-16,-3 8 2 15,0 2-10-15,0-2 9 0,0-3 3 16,0-5-6-16,0-3-3 0,0-5-4 16,-3-6 0-1,0-2-4-15,3-5 0 0,0-6 1 16,-3-3 2-16,0-4-8 16,3-3-3-16,0-3 0 15,3-3 3-15,3-5-4 16,3 3 0-16,3-6 3 15,0 6 1-15,3 8-1 16,3 2 0-16,-3 11 2 16,0 0 0-16,-1 0 7 15,-5 3 6-15,-3-1 7 16,-3 1 3-16,-3 2-5 16,-6-2 0-16,-3-1-10 0,-2-2-2 15,-4 0-12-15,0-3-5 16,0-2-19-1,0 0-5-15,3-1-23 0,3-2-10 16,3-2-43 0</inkml:trace>
  <inkml:trace contextRef="#ctx0" brushRef="#br0" timeOffset="33">18326 10750 208 0,'0'0'77'0,"0"3"-42"0,0 7-30 0,3-2 17 15,-3 0 3-15,0 3 5 0,0-1-14 16,0 1-4-16,0-1-8 16,0-2-7-16,0 0-3 0,0-2-77 15,0-6-69 1,3-6 43-16</inkml:trace>
  <inkml:trace contextRef="#ctx0" brushRef="#br0" timeOffset="34">18320 10591 208 0,'0'-5'77'0,"3"5"-42"0,6-5-114 0,-9 5-34 16,8-6 39-1</inkml:trace>
  <inkml:trace contextRef="#ctx0" brushRef="#br0" timeOffset="35">18462 10454 244 0,'-20'8'93'0,"17"-3"-50"0,21 35-52 0,-21-27 12 15,9 3 9-15,-4 5 6 16,4 5 3-16,-3 9 2 15,0-4-13-15,-3 1-3 0,3-3-3 16,-3-2-5-16,3-3-1 16,-3-3-52-16,0-5-24 15</inkml:trace>
  <inkml:trace contextRef="#ctx0" brushRef="#br0" timeOffset="36">18343 10663 288 0,'-6'2'107'0,"12"-2"-58"0,6 0-53 15,-6 0 18-15,3 0-8 16,3-2 1-16,9-1-9 16,6 0-3-16,0 3 3 15,-1 0-59-15,1-2-24 0,0-1-23 16</inkml:trace>
  <inkml:trace contextRef="#ctx0" brushRef="#br0" timeOffset="37">18629 10660 288 0,'-30'11'110'0,"24"7"-60"0,-2-7-58 0,5-1 16 16,3 1-6-16,0 0 3 15,6-1 0-15,2 3 0 16,4 3-3-16,0 0 1 0,0 0 2 15,-3-3 4-15,-3-2 5 16,-6-1 5-16,-3 1 3 16,-6-3-9-16,-3-3-5 0,0-2-10 15,-3-3-1 1,1-3-30-16,-4 1-11 0,9-1-45 16,-3 0-21-1,3-2 5-15</inkml:trace>
  <inkml:trace contextRef="#ctx0" brushRef="#br0" timeOffset="38">18888 10679 304 0,'-3'2'112'0,"6"1"-60"0,0 10-50 16,0-13 25-16,6 3-3 0,6-1 3 16,3-2-6-16,3 0 0 15,2 0-12-15,4-5-8 0,0 2-1 16,3 1-2-16,3-1 0 16,-4 1-5-16,-2-1-3 15,-3-2-23-15,-3 2-9 16,-3 0-27-16,-7 1-11 15,1-4-39 1</inkml:trace>
  <inkml:trace contextRef="#ctx0" brushRef="#br0" timeOffset="39">19242 10562 248 0,'-6'-2'93'0,"6"4"-50"0,0-4-33 16,0 2 25-16,0 0-4 15,0 2 2-15,0-2-12 16,0 0-5-16,0 0-9 15,0 0-3-15,3 3 0 0,3-1-2 0,0 4-2 16,3-1 1-16,0 0-1 16,0 3-5-16,0 0 1 15,-3 0 4-15,0 0 2 16,-3 0 0-16,0 0-2 16,-3 3 3-16,0-4 0 15,-3 1-1-15,0-2-2 16,-3 4 1-16,0 1-1 15,-3-3-5-15,3 0-1 16,0 2-55 0,3 1-56-1</inkml:trace>
  <inkml:trace contextRef="#ctx0" brushRef="#br0" timeOffset="40">19918 10652 216 0,'-6'-3'82'0,"3"3"-44"0,0 0-33 15,0 0 19-15</inkml:trace>
  <inkml:trace contextRef="#ctx0" brushRef="#br0" timeOffset="41">19879 10655 402 0,'-20'8'25'0,"5"2"-13"15,0 1-8-15,3-3-3 0,9 5-6 16,9-2 1-1,9 2 2-15,0-3-1 0,-4 4 1 16,1-1 2-16,-3 3 2 16,-3 0 3-16,-6 0 4 15,-9-1 2 1,-6 1 1-16,-2-2-6 0,-1-7-4 16,0-1-6-16,0-6-2 15,3-3-35-15,3-5-13 16,6-5-62-1</inkml:trace>
  <inkml:trace contextRef="#ctx0" brushRef="#br0" timeOffset="42">19966 10448 228 0,'-9'6'85'0,"9"4"-46"0,3 41-43 0,0-30 15 0,-3 5 12 15,0 6 7-15,0 5-11 16,-3-3-3-16,0-2-10 16,3-3-4-16,0-5 1 0,0-5-2 15,0-4 2-15,0-4-4 16,0-6 0-16,0-5 1 15,6-5 2-15,3-6-1 16,3-2-1-16,-1-5 1 16,1 2-1-16,0 5-3 15,6 9 2-15,3 2 1 0,-3 5 2 16,-3 5 3-16,-3 4 2 16,-3 2-6-16,-1-1 0 15,1 1 1-15,-3-2 1 16,0-4-19-16,3-5-9 15,0-2-34-15,0-6-12 16,3-5-34 0</inkml:trace>
  <inkml:trace contextRef="#ctx0" brushRef="#br0" timeOffset="43">20237 10737 212 0,'-12'18'82'0,"12"-18"-44"0,-3 27-36 0,3-17 19 15,0 6-4-15,3 0-1 0,3-3-4 16,0 1 0-16,8-4-7 16,4-5 6-16,0-2 4 0,0-3 2 15,-3-3-1-15,-3-2-2 16,0-3 1-16,-6 0-4 16,-3 0-1-16,-3 0-6 15,-3 0-1-15,-6-2-8 16,-9-1-2-16,0 3-31 15,3 0-13-15,0 3-23 16,6 2-6-16,3-4-17 16</inkml:trace>
  <inkml:trace contextRef="#ctx0" brushRef="#br0" timeOffset="44">20439 10750 204 0,'0'3'77'0,"6"5"-42"0,0 2-41 0,-3-2 14 16,0 0 2-16,0 0 5 16,-3 0 2-16,0-3-1 15,0 1-8-15,0-6 6 0,0 0 5 16,0-3-1-16,0-2-1 16,0-6-5-16,3 0-2 15,3-4-6-15,0-4-3 16,3 1 0-16,2 2 1 15,4 5-3-15,3 3 0 16,0 3-6-16,0 5-3 0,0 5-38 16,0 0-17-16,-3-7-48 15</inkml:trace>
  <inkml:trace contextRef="#ctx0" brushRef="#br0" timeOffset="45">20751 10382 248 0,'-3'0'93'0,"3"8"-50"0,0 11-44 0,0-6 20 16,3 19 4-16,3 7 8 15,-6 1-12-15,6 8-3 16,0-1-10-1,-3-2-4-15,0-2 1 0,3-6-2 0,-3-6-1 16,0-4-4-16,0-9 0 16,0-4-42-16,-3-6-17 15,3-11-61 1</inkml:trace>
  <inkml:trace contextRef="#ctx0" brushRef="#br0" timeOffset="46">20615 10612 328 0,'-18'-5'123'0,"18"3"-66"0,3-1-66 0,0 3 20 0,6 0-4 15,5-3 4-15,4 1-4 16,12-1 1-16,0 3-5 16,3-3-13-16,2 3-3 0,1 0-78 15,3-2-34-15,5-1 6 16</inkml:trace>
  <inkml:trace contextRef="#ctx0" brushRef="#br0" timeOffset="47">21508 10311 212 0,'-15'2'82'0,"-6"9"-44"0,-9 2-40 0,18-2 17 0,-3 5 0 15,-3 5 5-15,-2 16 7 16,-1 3 6-16,0 5-18 16,3 0 3-16,6 2 0 0,6-2-10 15,6-2-2-15,9-1-4 16,9-5 1-16,3-5-13 15,9-6-3-15,-1-5-25 16,1-5-8-16,-3-5-27 16,0-6-9-16,-4-5-7 15</inkml:trace>
  <inkml:trace contextRef="#ctx0" brushRef="#br0" timeOffset="48">21573 10710 228 0,'-3'0'88'0,"6"3"-48"0,0 8-36 0,0-6 21 16,0 3-7-16,0 2 1 15,0 4-8-15,0 1-2 0,-3 4-5 16,0 0-3-16,0-4 0 0,-3-1-10 16,3-6-2-16,0-3-109 15</inkml:trace>
  <inkml:trace contextRef="#ctx0" brushRef="#br0" timeOffset="49">21552 10615 208 0,'-3'-3'79'0,"6"9"-42"0,0-4-72 16,0 1-1-16,3 2-44 16,0 1-17-16</inkml:trace>
  <inkml:trace contextRef="#ctx0" brushRef="#br0" timeOffset="50">21680 10787 228 0,'9'19'85'0,"-18"-14"-46"0,3 0-37 0,9-2 19 16,-3-3 7-16,0 0 6 15,3 0-6-15,0 0-2 16,3-5-15-16,0-1-7 0,0-4-2 16,3-1-7-16,3-5 1 15,3-2 2-15,0 7 1 16,-1 6-2-16,1 5 2 15,0 5 3-15,-3 6 1 16,0 2 1-16,-3 3 0 16,0 2-5-16,-3-2-1 0,3-3-32 15,3 1-13 1,9-6-82-16</inkml:trace>
  <inkml:trace contextRef="#ctx0" brushRef="#br0" timeOffset="51">22448 10581 180 0,'15'-14'68'0,"-12"7"-36"0,0-1-13 0,-3 0 21 16,-3-6-5-16,0 1 2 16,-3 0-15-16,-3 2-5 15,-15 3-10-15,0 3-1 0,-5 13 4 16,-1 8-4-16,0 5-1 15,0 3 0-15,7 2-1 16,2 11 0-16,6-2 2 16,9-3-3-16,9-3-2 15,9-3 2-15,9-2 2 16,5-3-2-16,7-5 0 0,0-5-14 16,-3-6-6-16,8-5-35 15,7-5-16-15,-3-11-53 16</inkml:trace>
  <inkml:trace contextRef="#ctx0" brushRef="#br0" timeOffset="52">22642 10303 280 0,'6'-3'107'0,"5"6"-58"0,7 7-51 0,-3 1 22 15,3 13 1-15,0 23 5 16,3 9 1-16,-9 10 3 16,-6-2-16-16,-6-1 1 0,-9-2-1 15,-9 10-5-15,-12-7-3 16,-9-6-19-16,-5-2-6 15,-1-9-70-15,6-10-32 16,-2-18-14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43:37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19608 1463 192 0,'-17'3'71'0,"17"-1"-38"0,0-2-12 15,0 0 25-15,0 0-11 16,0 0 0-16,3 0-11 0,3-2-3 15,-1-3-12-15,4-3 6 0,3-3 2 16,3-2-3-16,3 0 0 16,3-6-6-16,0 6 0 15,0-3-5-15,2 5 0 16,1 3-3-16,0 8-1 16,0 0-1-16,0 3-2 15,2 8 3-15,1-6 0 16,-3 3 1-16,-3 5 2 15,-6 6-1-15,-6 7-1 16,-9 1 3-16,-6 7 2 16,-6 8 0-16,-3 1 2 15,-6-4-4-15,-3 1 0 16,-2-3 1-16,-1-5 0 16,3-3 4-16,0-5 3 0,6-6-2 15,6-5 0-15,3-5-5 16,15-2-3-1,9-4 2-15,6 1-2 16,3-6 2-16,3 1-2 16,5-4-1-16,1 6 1 15,0 0-1-15,-3-2 0 16,-4 4 2-16,-2-2-3 16,-3 0 0-16,-6 6-8 15,0-6-4-15,0 0-24 16,-3 0-11-16,0 0-19 0,-1-6-6 15,1-2-56 1</inkml:trace>
  <inkml:trace contextRef="#ctx0" brushRef="#br0" timeOffset="1">20186 1331 204 0,'-12'-5'77'0,"6"2"-42"0,3 3-12 16,3 0 26-16,0 0-1 16,0 0 4-16,0 0-18 15,3-5-6-15,3 5-16 16,0-6-1-16,3 4 2 0,0 2-7 16,3-6-1-16,0 6-3 15,3-5 1-15,-1 2 0 16,1 3 1-16,-3-5-24 0,0 5-9 15,0-5-35-15,0 2-13 16,3-2-59 0</inkml:trace>
  <inkml:trace contextRef="#ctx0" brushRef="#br0" timeOffset="2">20391 1146 256 0,'-6'16'96'0,"6"-11"-52"0,0 0-51 16,3 8 47-16,0 9-12 0,0-4-7 16,0 3-2-16,0 3-12 15,0 2-2-15,0-4 1 0,0-4-3 16,0-2 0-16,0 0-6 15,0 0 0-15,0-3-41 16,0-2-16-16,3 2-68 16</inkml:trace>
  <inkml:trace contextRef="#ctx0" brushRef="#br0" timeOffset="3">19656 2474 268 0,'-24'0'101'0,"15"0"-54"0,3-3-33 0,6 1 26 16,6-1-20-16,9-8-3 16,6-5-5-16,3-10 2 15,9 2-7-15,-1 3-6 0,1 3-4 0,0 4 2 16,0 6 0-16,-1 0-2 16,-2 8 2-16,-6 8 1 15,-6 11 2-15,-9 7 3 16,-12 14 2-16,-6 2-1 15,-6 3 1-15,-3 0-2 16,-6-2 0-16,-3-4-1 16,4-4 2-16,-1-1 3 15,3-7 2-15,6-4 1 16,3-7 2-16,3-3-5 16,3-2-3-16,6-3-1 15,9-3-1-15,6 1 0 16,0-6 0-16,3 0-2 15,0 0 1-15,0 2-2 16,2 1-1-16,-2 5-2 16,0-6 1-16,-3 4 1 15,-3-1 0-15,0-2-20 0,-3-1-7 16,0-2-15 0,0-2-6-16,0-1-38 0,-1-5-17 15</inkml:trace>
  <inkml:trace contextRef="#ctx0" brushRef="#br0" timeOffset="4">20198 2291 304 0,'-12'-8'112'0,"9"8"-60"0,3 0-30 15,0 0 31-15,3-5-13 16,0 2-3-16,6 1-17 0,0-1-7 16,3-5-8-16,3 3-4 0,-1-6 2 15,1 9 0 1,0-6 1-16,0 2-22 0,0 6-10 16,0-5-30-16,-3 5-11 15,0-2-85 1</inkml:trace>
  <inkml:trace contextRef="#ctx0" brushRef="#br0" timeOffset="5">20388 2133 292 0,'-6'-8'110'0,"9"5"-60"0,0-8-43 16,3 6 23-16,0-3-21 15,3 8-4-15,3 0-6 16,0 3-3-16,0 5 3 16,0 2 0-16,-6 6 1 0,-3 11 0 15,-6 2 0-15,-6 0 2 16,-3 0 3-16,-3 0-4 15,0 0-1-15,3-5 2 16,3 0 1-16,0-11 10 16,3 0 6-16,3-5-6 0,3-3 0 15,9-5-3 1,6-2 1-16,9-3-6 0,0-1-3 16,0 1-1-16,0 0 1 15,-1 2-6-15,-2 3 1 16,-3 0-30-16,-3 0-11 15,-3 0-54-15,-6 5-78 32</inkml:trace>
  <inkml:trace contextRef="#ctx0" brushRef="#br0" timeOffset="6">19739 3405 252 0,'-11'-16'93'0,"11"16"-50"0,0-2-50 16,5-6 64-1,4-3-25-15,3-2-14 16,6-3-11-16,3 0-6 16,-3 6-1-16,0 4 0 0,0 1 0 15,-1 10 0-15,1 3 0 16,-3 11 0-16,-3 7 0 15,-6 6 2-15,-6 2-1 16,-6 9 2-16,-3-1-2 16,-6 0-1-16,-3 1 7 15,1-4 5-15,-4-2 0 16,3-5 3-16,3-3 1 0,3-5-1 16,3-5 1-16,3-6 0 15,3-3-8-15,3 1-5 16,3-6 0-16,6 1 2 15,3-6-2-15,3 0-2 16,0 0 0-16,0 0-1 16,3 0 0-16,-1 0 0 15,-2 0 0-15,3 2 2 16,-3-2-3-16,0 0 0 16,-3 6-1-16,0-6-2 15,-3-3-17-15,0 0-7 16,0 1-40-16,-1-4-17 0,1-4-54 31</inkml:trace>
  <inkml:trace contextRef="#ctx0" brushRef="#br0" timeOffset="7">20117 3321 296 0,'-23'0'112'0,"23"0"-60"0,3 0-36 0,3 2 27 16,0-2-12-16,-1 0-3 16,4 0-8-16,0 0 0 15,6-2-11-15,3 2-5 0,0-8-1 16,3 2 0-16,0 1 1 16,-1 0-13-16,-2 2-7 15,0-5-38-15,-3 3-17 16,0 0-82-1</inkml:trace>
  <inkml:trace contextRef="#ctx0" brushRef="#br0" timeOffset="8">20382 3104 140 0,'-6'-3'52'0,"6"6"-28"0,-3-3-6 0,3 0 20 15,0 0-6-15,0 0 1 16,0 0-3-16,0-3 1 16,0 0-17-16,0 3 5 0,0-8 4 15,3 3-3-15,0-3 0 16,3 0-5-16,3 0-1 16,0 3-11-16,3 0-1 15,0 5-4-15,0 2-2 0,0 4 3 16,-3 2 0-1,-3 7 3-15,-6 4 1 16,-3-1 3-16,0 1 1 0,-3-3-1 16,3-3-1-1,0-5-6-15,3 0 1 0,6-3 0 16,3 3 0-16,6-5-5 16,2 2-1-16,4 0 3 15,-3 3 1-15,0 3 8 16,-3 2 4-16,-6 3 19 15,-3 3 11-15,-9-1-6 16,-6-2-2-16,-3 8-10 16,-6-3-3-16,0-3-14 15,-3-4-2-15,4-1-34 16,-1-3-12-16,3-2-35 0,6-2-14 16,6-1-66-1</inkml:trace>
  <inkml:trace contextRef="#ctx0" brushRef="#br0" timeOffset="9">19632 4453 236 0,'-32'-5'88'0,"29"2"-48"0,0 0-27 0,3 3 22 0,3-2-5 16,3-6 2-16,2-3-9 16,10-7-4-16,3-3-11 15,6-1-7-15,6 6-2 0,-1 6-1 16,-2 13 0-16,0 4 2 15,-3 12 0-15,-3 10 0 16,-7 8 2-16,-8 8 1 16,-6 5 1-16,-6 9 2 15,-6-4 1-15,-8-2 1 16,-4-5 0-16,-3-6 4 16,0-8 3-16,3-7 3 15,3-6 1-15,6-5 3 0,1-3 3 16,8-2-15-16,6-6-8 15,6-2 2-15,5-3 2 16,7-3-3-16,3 0-2 16,0 3 0-16,0 3 1 15,2 0-3-15,-2 5 0 16,-3-3-12-16,0 0-5 16,-3 0-12-16,-3 1-4 15,-3-4-22-15,-1-4-9 16,1-6-84-1</inkml:trace>
  <inkml:trace contextRef="#ctx0" brushRef="#br0" timeOffset="10">20037 4337 312 0,'-9'-3'115'0,"12"3"-62"0,3 0-44 16,-3 0 27-16,3 0-18 15,0-8-2-15,6 0-10 16,3 0-4-16,3 0-1 15,-1 0-1-15,1 0 0 0,-3 6-16 0,0-6-6 16,-3 0-62-16,3 0-27 16,-3 0-12-1</inkml:trace>
  <inkml:trace contextRef="#ctx0" brushRef="#br0" timeOffset="11">20281 4151 296 0,'-18'-2'112'0,"15"7"-60"0,6-2-58 0,-6 2 19 0,3 0-6 16,0 3 1-16,0 3-4 16,0 2-3-16,0-2 0 15,3 2-1-15,-3 0 0 0,3-2 0 16,-3-3 2-16,0-3-3 15,6 0-2-15,3-8 2 16,3 1 2-16,0-1 0 16,0 1-1-16,0-1-4 15,0 0 0-15,0 1-27 16,0-1-9-16,2 0-26 16,-5-2-9-16</inkml:trace>
  <inkml:trace contextRef="#ctx0" brushRef="#br0" timeOffset="12">20412 4130 248 0,'-9'3'93'0,"6"2"-50"0,0 3-50 0,3-3 14 16,0 6 8-16,0 5 10 16,0 2 0-16,0 11 3 15,3 1-16-15,0-1-7 0,0 0-3 16,0-3 0-16,0-5 1 15,0-2-10-15,0-3-5 16,0-6-56-16,3-2-25 16,-6-8-21-1</inkml:trace>
  <inkml:trace contextRef="#ctx0" brushRef="#br0" timeOffset="13">21118 1495 260 0,'-12'0'99'0,"15"5"-54"0,0-5-33 16,-3 0 26-16,6 0-11 15,3 0-1-15,2-5-13 16,4 2-5-16,6-2-5 16,0 0-5-16,3 2 1 0,3-2 3 15,-4 5 1-15,1 0-21 16,-6 5-10-16,-3-5-55 15,-3 8-23-15,-6-3-5 16</inkml:trace>
  <inkml:trace contextRef="#ctx0" brushRef="#br0" timeOffset="14">21237 1632 304 0,'-27'-21'115'0,"27"21"-62"0,0 0-62 15,6-8 35-15,3 3-7 16,3 0-7-16,8-3-4 16,10 0-5-16,3 3-5 0,6-1 1 15,-4 4-34-15,-2 2-15 16,0 8-84 0</inkml:trace>
  <inkml:trace contextRef="#ctx0" brushRef="#br0" timeOffset="15">21135 2376 292 0,'-8'0'110'0,"10"5"-60"0,1-5-36 0,-3 0 26 16,6 6-13-16,3-6-3 15,6 0-12-15,0 0-5 16,3-6-4-16,6 6-5 0,6-8 1 15,2 3 1-15,-2 0 0 16,-3-1-22-16,0 4-8 16,-7-3-36-16,-2 2-13 15</inkml:trace>
  <inkml:trace contextRef="#ctx0" brushRef="#br0" timeOffset="16">21225 2511 292 0,'-21'0'110'0,"24"13"-60"0,-3-5-58 16,3-3 71-1,3-5-21-15,3-5-10 16,6-3-9-16,8 3-15 16,7 0-5-16,3 2 0 0,-3-5-4 15,-3 3-2-15,-4 5-23 16,-2 0-10-16,0 8-118 15,-6 2-60-15,-3 1 103 16</inkml:trace>
  <inkml:trace contextRef="#ctx0" brushRef="#br0" timeOffset="17">21159 3498 296 0,'-21'5'112'0,"15"-5"-60"0,-2 3-36 0,5-3 27 16,3 5-3-16,0 0 0 0,0-5-13 15,6 3-6-15,-1 0-12 16,7-1-2-16,9-2 0 0,3-2-3 16,6-1-1-16,8 0-3 15,1-2-1-15,-3 0 1 16,0-3 0-16,-7 3-16 16,-2-1-6-16,-6 1-18 15,-6 2-7-15,-3 3-33 16,-6 3-11-16,-3 5-38 15</inkml:trace>
  <inkml:trace contextRef="#ctx0" brushRef="#br0" timeOffset="18">21189 3649 320 0,'-18'2'121'0,"21"-2"-66"0,9 0-53 0,-6 0 23 16,0 0 0-16,6-2 5 15,6-1-14-15,9 0-4 16,5 1-8-16,4-1-3 0,3 0 2 16,-4 1-29-16,-2 2-9 15,-3 2-76-15,-3 4-30 16,-9-6 20 0</inkml:trace>
  <inkml:trace contextRef="#ctx0" brushRef="#br0" timeOffset="19">21082 4591 280 0,'-9'-3'104'0,"12"3"-56"0,-3 3-38 16,0-3 23-16,0 0-7 15,6 2 2-15,0-2-3 16,3 0 0-16,3 0-14 15,6-2-2-15,2-4-2 0,4 1-1 16,0-3-1-16,3 0-6 16,3 0 1-16,-1 3 0 15,-2 0 0-15,-3-1-5 0,-3 4-1 16,-3-1-17 0,-6 3-8-16,-4 0-21 0,-2 3-9 15,0-1-39 1,-3 4-51-16,-6 1 43 15</inkml:trace>
  <inkml:trace contextRef="#ctx0" brushRef="#br0" timeOffset="20">21106 4834 304 0,'-18'8'112'0,"18"-11"-60"0,-3 6-47 0,3-3 22 15,0 0-9-15,6 0 2 16,6-3-2-16,3-2 0 0,8 0-9 16,7-3-8-16,3-8-1 0,6 3 2 15,-1-3 1 1,-5 8-12-16,0 0-7 0,0 0-49 16,-4 3-22-16,-5 7-50 15</inkml:trace>
  <inkml:trace contextRef="#ctx0" brushRef="#br0" timeOffset="21">22019 1408 100 0,'0'-6'38'0,"3"6"-20"0,-3-5-6 0,3 5 16 16,0-3-5-16,0-2-1 15,3-3 1-15,-3 3 2 16,0-6-13-16,-3 3 11 0,-3 0 4 15,0 3 1-15,-3 0 1 16,-3 2-8-16,-2 3 0 16,-7 5-10-16,-3 6-4 15,3 5-4-15,-3 10-3 0,3 3 1 16,3 9 1 0,9 6-1-16,6-1 2 0,6-1 4 15,6-7 4-15,6-4 0 16,9-4 3-16,0-9 2 15,3-4 2-15,-1-9-4 16,1-10 0-16,-3-14-4 16,-3-2 1-16,-3-11-4 15,-7 0-2-15,-8-2 0 16,-3-3 1-16,-6 10 1 16,-6 1 3-16,0 0-3 15,-5 7 1-15,2 6-7 16,-3 0-3-16,3 7-17 0,3 4-5 15,3 4-26-15,3 4-10 16,3 7-76 0,12-3-52-16,0 4 80 15</inkml:trace>
  <inkml:trace contextRef="#ctx0" brushRef="#br0" timeOffset="22">22335 1759 212 0,'0'0'79'0,"3"-2"-42"0,-3 4-30 16,0-2 20-16,0 0-1 15,0 0 2-15,0 0-9 16,0 0-1-16,0 0-11 15,0-2-2-15,-3 2-1 0,0 0-2 16,3 0 1-16,0-3-2 16,0 3 2-16,3-5-4 15,-3 5 0-15,0 0-1 16,0 0 0-16,0 0 2 16,0 5 2-16,-3-2 1 15,-6-1 1 1,3 6-2-16,-3-8 1 0,-3 0-4 15,0 3-2-15,0-3-7 16,4 0-2-16,5-3-103 16,3-2-6-1</inkml:trace>
  <inkml:trace contextRef="#ctx0" brushRef="#br0" timeOffset="23">22496 1408 228 0,'0'-6'85'0,"3"6"-46"0,-3-5-24 16,0 5 26-16,0 0-11 15,0 5 0-15,3 1-6 16,0 2-1-16,-3 5-12 16,3 5-2-16,0-2-2 0,0 0-1 15,-3 0-1-15,0-3-1 16,3-2 0-16,0 2-2 15,0-8 1-15,0 3-2 0,-3-8 2 16,17 0 0 0,-2-5-4-16,3 2 1 15,3 3-2-15,0 0-2 16,3 8 0 0,-4-3 3-16,1 3 0 0,-3 6 3 15,-6-1 3-15,-3 5 2 16,-6-4 3-16,-6 1 1 15,-3 1-5-15,-6 0-2 16,-3-3-2-16,0 1-2 16,-6-4-13-16,-5-2-4 15,5 0-20-15,0-5-6 16,0-1-13-16,0-7-5 0,4-3-33 16,2-5-39-1,3-8 44-15</inkml:trace>
  <inkml:trace contextRef="#ctx0" brushRef="#br0" timeOffset="24">22457 1408 260 0,'-3'-6'99'0,"6"1"-54"0,3-3-31 16,0 3 26-16,0 2-9 15,12-2-1-15,3 5-10 0,2-5-5 16,1 2-8-16,3-2-5 0,0-1-1 15,0 1-4 1,-4 2 0-16,-2-2-73 0,-3 5-32 16</inkml:trace>
  <inkml:trace contextRef="#ctx0" brushRef="#br0" timeOffset="25">22014 2320 164 0,'-3'-13'63'0,"3"8"-34"0,0-6-12 0,0 3 20 16,-3 3-4-16,0 0 3 0,0 2-11 15,-3 3-6-15,0-5-10 16,-6 5-6-16,0 5 0 0,-3 8-2 15,-3-2 2-15,0 10-2 16,3 8-1-16,1 3 1 16,5 10 1-16,6 1 1 15,6-1 1-15,6-5 0 16,8-5 0-16,7-6 9 16,6-7 6-16,0-11-1 15,5-8 1-15,-2-8-1 16,-6-5 0-16,-3-17 0 15,-6-4-2-15,-6-3-2 0,-6 0-1 16,-9-3-1-16,-9 6 0 16,0 5-2-1,-3 8-1-15,0-3-8 16,0 11-2-16,0 5-18 0,0 5-7 16,3 11-23-16,6 0-8 15,6 10-67 1,3-2-63-16,3 0 66 15</inkml:trace>
  <inkml:trace contextRef="#ctx0" brushRef="#br0" timeOffset="26">22359 2638 224 0,'0'0'85'0,"3"5"-46"0,-3-5-26 15,-3 0 24-15,3 0-15 16,-3-2-4-16,0 2-5 16,0-3 1-16,0 0-7 15,0 3 0-15,0 0 3 0,3 0-6 16,0 0 0-16,0 0 0 15,0 0 0-15,0-5 0 16,0 5 2-16,0 0-1 16,0-3 2-16,-3 1-6 0,3 2-1 15,-3-3 0-15,3 3 0 16,0-5 0-16,0 5 0 16,0-3 0-16,-3 3 0 15,0 3-3-15,-3-3 2 16,3 0-1-16,-3 5 0 15,0-5-27-15,0 0-13 16</inkml:trace>
  <inkml:trace contextRef="#ctx0" brushRef="#br0" timeOffset="27">22469 2347 296 0,'0'-13'112'0,"6"7"-60"0,3-7-47 16,-3 8 22-16,6-3-15 16,3 0-4-16,5 3-5 0,-2-1-3 15,0 6 1-15,-3 0-4 16,0 6 2-16,-6 7 1 0,-3 3 2 16,-6 8-1-16,-6 2 2 15,-3 14-2-15,-6-6-1 16,0 1 1-16,0-1 1 15,3-8-1-15,0-4 2 16,4-4-2-16,-1 1 2 16,6-6-4-16,0-8 0 15,6 3 7-15,3-8 4 16,5 0 6-16,7 0 4 16,3 0-6-16,3-5-1 15,0 5-5-15,0 0 0 0,-4 0-5 16,-5 5-2-16,3-5 0 15,-6 3-1-15,-3-3-3 16,-3 0 0-16,0 2-27 16,0-2-12-16,-6 0-26 15,3-2-7-15,-3 2-57 16</inkml:trace>
  <inkml:trace contextRef="#ctx0" brushRef="#br0" timeOffset="28">22850 2289 288 0,'0'-6'110'0,"0"-4"-60"0,0 12-47 0,0-2 23 15,6 8-4-15,-3-2 2 16,0 7-11-16,-3 3-3 15,0 2-6-15,0 1-1 0,0-1 1 16,0-2 0-16,0-3 0 16,0-2-2-16,3-3 1 15,3-3-2-15,3 1-1 16,3-4 1-16,3 3-1 16,2-5 0-16,4 0 2 15,3 3-1-15,-3 2 2 0,-3 3 0 16,-3 6 1-1,-6-4 4-15,2 9 5 0,-8-1-1 16,-6-2 1-16,-8-3-5 16,2 6-3-16,-3-11-11 15,-3 2-4-15,0-4-35 16,-3-4-15-16,-3 4-20 16,0-12-6-16,-5 4-35 15</inkml:trace>
  <inkml:trace contextRef="#ctx0" brushRef="#br0" timeOffset="29">22817 2257 344 0,'0'-5'129'0,"12"-3"-70"0,3-6-40 0,-9 14 32 15,6 0-19-15,3 0-6 16,6 0-13-16,5 0-4 15,7-5-5-15,3 3-5 0,3-1 0 16,-1 0-50-16,-5-5-20 16,3 3-104-1</inkml:trace>
  <inkml:trace contextRef="#ctx0" brushRef="#br0" timeOffset="30">22064 3294 212 0,'0'-13'79'0,"0"8"-42"0,-6-3-28 0,3 5 22 15,0 0-4-15,0 1 4 16,-3-1-8-16,-6 3-4 16,0 5-11-16,-8 6-7 0,-4 10-4 15,0 11 2-15,0 8 0 16,6 2 1-16,6 0 0 16,6 1 2-16,6-6 3 15,12-8 7-15,6-6 2 16,9-4-1-16,0-11 0 15,6-8-5-15,-1-8 0 0,-5-11-1 16,-3 1 1-16,-6-1 2 16,-6-2 4-1,-9-13-2-15,-3-1 3 0,-9 4-2 16,-6 2 2-16,0 2-6 16,-3 6-3-16,3 2-6 15,0 6 0-15,0 5-24 16,7 8-12-16,2 0-30 15,6 6-11-15,6 7-67 16</inkml:trace>
  <inkml:trace contextRef="#ctx0" brushRef="#br0" timeOffset="31">22314 3601 212 0,'0'0'82'0,"3"0"-44"0,0 3-27 0,0 2 21 16,-3 0-6-16,0-5 2 0,0 6 1 16,0-6 5-16,0 0-19 15,0 2 5-15,-3 1 1 0,-3-1-7 16,-3-2-1 0,0 0-3-16,3 0-1 15,0-5-8-15,3 5 0 0,3-5-6 16,3 2-1-16,3 3 0 15,0 0 4-15,-3 3 1 16,-3-3 1-16,0 0 0 16,0 5 0-16,-3-2 2 15,0-1 1-15,-3 1-8 16,0-3-4-16,-3 0-28 16,9-5-97-1,0-6-48-15,6-7 56 16</inkml:trace>
  <inkml:trace contextRef="#ctx0" brushRef="#br0" timeOffset="32">22540 3273 260 0,'0'-8'99'0,"15"8"-54"16,-6 0-22-16,-9 0 31 0,0 0-21 15,0 0-7-15,3 5-6 16,6 3-4-16,-3 8-8 15,0 3 1-15,0 12 2 0,-3 1 5 16,0 0 4-16,-3-6-6 16,3 6-1-16,-3-3-7 15,3 0-2-15,0-5 0 16,0-3 0-16,0-5-5 16,0 0-1-16,-3-3-39 15,3-7-15-15,0-1-51 16,-6-24-91-1</inkml:trace>
  <inkml:trace contextRef="#ctx0" brushRef="#br0" timeOffset="33">22770 3321 264 0,'-3'-11'101'0,"6"8"-54"0,3-10-42 16,-3 13 22-16,14-11-9 15,-2 4 2-15,3-1-9 16,3 2-4-16,0 4-4 16,0 2-5-16,-4 5 1 0,-2 6 1 15,-3 2 0-15,-6 19 0 0,-9-6 2 16,-6 6-1-16,-3-1 2 15,-8-1-2-15,-1-4 2 16,0 3 0-16,3 0 1 16,3-8 2-16,3-5 1 15,0-2-6-15,12-4 0 16,0 1 3-16,6-6 5 16,9-2 1-16,3-3 4 15,6 0-5-15,0-3-3 16,-1 3-6-16,-2 0 0 15,0 0 0-15,0 0 0 16,-6 0-42 0,-6 0-32-16,-3-8-101 15</inkml:trace>
  <inkml:trace contextRef="#ctx0" brushRef="#br0" timeOffset="34">23177 3249 288 0,'-3'-8'110'0,"6"8"-60"0,0 3-47 15,-3-3 23-15,0 5-6 16,0 6 3-16,-3 2-9 0,0 0-3 15,0 0-6 1,0 1 1-16,3 7 3 0,0-11-3 0,3 4-1 16,3-4-5-16,0-2 0 15,9 5 0-15,3-2 0 16,0-1 0-16,9-2 0 16,-6 3-3-16,-1 2 0 15,-5 0 10-15,0 1 5 16,-12 2 19-1,3 2-13-15,-12-2-4 16,3 0-6-16,-12-3-3 16,-3 3-6-16,1-3-1 15,-4-8-37-15,0-2-14 0,0-8-35 16,3-3-12-16,0-3-31 16</inkml:trace>
  <inkml:trace contextRef="#ctx0" brushRef="#br0" timeOffset="35">23142 3231 324 0,'-9'-8'123'0,"18"8"-66"0,3-14-47 16,2 14 30-16,-2-5 0 15,3 2 3-15,12-2-12 16,0 5-7-16,0-5-13 15,8 2-5-15,-5 1-2 0,6 4-2 16,-6-2 1-16,-1-5-26 0,-2 0-10 16,-3-6-69-16,-3 0-31 15,-3-2-19 1</inkml:trace>
  <inkml:trace contextRef="#ctx0" brushRef="#br0" timeOffset="36">22031 4344 200 0,'-12'-18'74'0,"7"13"-40"0,-1-1-16 0,3-2 25 0,-3 3-7 16,0 2-1-16,-9 9-13 15,0-1-6-15,-3 8-9 16,-6 6-7-16,3 10-1 0,1 11 3 16,2 7 3-16,3 6 4 15,9 8 2-15,6-8-5 16,6-8-4-16,18-8 1 16,2-11 2-16,7-10 9 15,3-10 5-15,3-20-5 16,-4-4-1-16,-5-9 2 15,-6-2 2-15,-6 0 2 0,-9-11 1 16,-9 6 2 0,-9 2 3-16,-6 1-11 0,0 4-5 15,0 6-9-15,0 5 0 16,3 3-18-16,3 5-8 16,3 0-37-16,6 13-15 15,3 3-25-15,3 8-11 16,3 11-4-1</inkml:trace>
  <inkml:trace contextRef="#ctx0" brushRef="#br0" timeOffset="37">22299 4784 192 0,'3'-3'74'0,"-3"6"-40"0,0-1-18 16,0-2 24-16,0 3-8 15,-3 0-1-15,0 2-4 16,-3-2-2-16,-3 2-14 15,0-3 0-15,4-2 0 0,-1 0-6 16,3 0-1-16,3-2-4 16,3-1-3-16,3-2-1 0,-1 2 3 15,7 1 0 1,-6-1 3-16,0 3 3 0,-6 0 2 16,0 0 12-16,-3 3 5 15,-3-3-8-15,0 0-4 16,-3 0-10-16,7 0-3 15,-4-3-25-15,6-8-84 16,3 1-15 0,2-11-1-1</inkml:trace>
  <inkml:trace contextRef="#ctx0" brushRef="#br0" timeOffset="38">22526 4405 176 0,'0'-13'66'0,"0"8"-36"0,0-3-18 16,0 3 21-16,0-1 1 16,0 1 1-16,0 2-1 0,0 1 1 15,0 2-19-15,0 0-3 0,-6 5-1 16,-3 6-7-16,0 4-3 16,-3 12 5-16,3 5 3 15,0 5-3-15,3 5 1 16,6 0-5-16,6 1-2 15,6-9 0-15,3-5-1 16,9-5 6-16,-1-16 6 16,4-11 3-16,0-5 3 15,0-8 1-15,-3-5 3 16,-7-5-1-16,-8-6-1 16,0-8 1-16,-12 3-1 15,-3 0-5-15,-6 6-1 0,-5 1-4 16,2 1-1-16,-3 6-10 15,0 9-4 1,3 6-24-16,0 6-11 0,3 2-30 16,3 8-13-16,0 2-86 15</inkml:trace>
  <inkml:trace contextRef="#ctx0" brushRef="#br0" timeOffset="39">22981 4342 220 0,'-3'-5'82'0,"3"2"-44"0,-3 3-29 0,0 3 19 16,0-1 1-16,-3 3 2 15,0 1-12-15,-3 2-6 0,-3 5-8 16,-3 5 3-16,1 9 4 15,-4 5 5-15,0 5 4 0,3 2-2 16,6-2 0-16,9 8-10 16,3-5-5-16,12-3-1 15,0-8 0-15,6-2 1 16,8-9 0-16,1-7 2 16,-3-3 3-16,-3-8 2 15,-3-16 1-15,-4 0 5 16,-5-3 1-16,-3-2-1 15,-6 0 0-15,-6 3 2 16,-15-1 0-16,-2 3-10 16,-4 3-5-16,-3 2-10 15,6 6-4-15,0 2-14 0,-3 3-7 16,4 3-26-16,14 2-84 16,6-5 6-1,6-2-1 1</inkml:trace>
  <inkml:trace contextRef="#ctx0" brushRef="#br0" timeOffset="40">23210 4426 312 0,'0'-5'115'0,"9"0"-62"0,18-6-53 16,-12 6 23-16,0 0-15 15,2-1-2-15,-5 4-4 16,9 2 1-16,-6 5-2 15,-3 3-3-15,-3 11-1 0,-6 7-1 16,-12 3 0-16,3 8 3 16,-18-2 0-16,3 7 1 15,-2 3 2-15,2-8 1 16,3-5 3-16,0-6-1 16,6-5 2-16,3-5 0 15,3-3 3-15,3-2-5 0,6-3-1 16,3-5 2-16,12-3 3 15,6-3 5-15,3 0 1 16,-1 1-8-16,1 2-4 16,-3 0-5-16,-3 0 1 15,3 2-8-15,-6 1-4 16,-4 0-31-16,1-1-13 16,-3-2-44-16,0-2-16 15</inkml:trace>
  <inkml:trace contextRef="#ctx0" brushRef="#br0" timeOffset="41">23549 4397 316 0,'0'-2'121'0,"0"7"-66"0,3-2-40 16,-3-3 29-16,0 8-22 16,0 7-5-16,-3-1-6 15,0 4-2-15,0 1-5 0,-2-3-1 0,5 2 1 16,-3-5 0-16,-3-2 0 16,6-3-5-16,0 0-1 15,6-3 1-15,-3 0 0 16,11 1 1-16,4-4 0 15,0 1-3-15,9 2 2 16,9 1-1-16,-7 2-2 16,-2 2 5-16,-6 3 3 15,-3 1 5-15,-6 1 2 16,-9 4 6-16,-6 5 1 16,-9 0-7-16,-6-3-4 15,-3-5-7-15,-6-3-2 16,7-5-28-16,-4 0-10 15,-3-6-33-15,-6-4-11 16,3-19-66-16</inkml:trace>
  <inkml:trace contextRef="#ctx0" brushRef="#br0" timeOffset="42">23424 4371 380 0,'9'-5'143'0,"15"-1"-78"0,18 4-49 16,-21-1 35-16,5 3-20 15,7 0-3-15,18-3-14 16,-4 3-6-16,-2-2-5 16,-6-1-33-16,2 0-13 0,-11 1-66 15,0-11-28-15,-18-3-14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AF54-F41C-4A76-8288-3039C2EFC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682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0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0BB7BB-B84D-AA46-B6DB-A753A46FFB33}" type="slidenum">
              <a:rPr lang="en-US"/>
              <a:pPr/>
              <a:t>13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857500" y="522288"/>
            <a:ext cx="3424238" cy="256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3256954"/>
            <a:ext cx="7315200" cy="3085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30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E22BDE2-C154-9A43-AAE0-0757C991E7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094038" y="463550"/>
            <a:ext cx="3584575" cy="2687638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168" y="3419938"/>
            <a:ext cx="8404323" cy="32406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32" tIns="47516" rIns="95032" bIns="47516"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7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Fraction like 1/3 needs an infinite number of digits to be represented, even in base 10!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by talking about representing fractional numbers in binary in general</a:t>
            </a:r>
          </a:p>
          <a:p>
            <a:r>
              <a:rPr lang="en-US" dirty="0"/>
              <a:t>Then about the IEEE</a:t>
            </a:r>
            <a:r>
              <a:rPr lang="en-US" baseline="0" dirty="0"/>
              <a:t> </a:t>
            </a:r>
            <a:r>
              <a:rPr lang="en-US" dirty="0"/>
              <a:t>Standard for </a:t>
            </a:r>
            <a:r>
              <a:rPr lang="en-US"/>
              <a:t>floating point representation,</a:t>
            </a:r>
            <a:r>
              <a:rPr lang="en-US" baseline="0"/>
              <a:t> operations, </a:t>
            </a:r>
            <a:endParaRPr lang="en-US" dirty="0"/>
          </a:p>
          <a:p>
            <a:r>
              <a:rPr lang="en-US" dirty="0"/>
              <a:t>Will not</a:t>
            </a:r>
            <a:r>
              <a:rPr lang="en-US" baseline="0" dirty="0"/>
              <a:t> cover:</a:t>
            </a:r>
          </a:p>
          <a:p>
            <a:pPr lvl="1"/>
            <a:r>
              <a:rPr lang="en-US" baseline="0" dirty="0"/>
              <a:t>All the details of the 58-page spec</a:t>
            </a:r>
          </a:p>
          <a:p>
            <a:pPr lvl="1"/>
            <a:r>
              <a:rPr lang="en-US" dirty="0"/>
              <a:t>Or expect you to perform operations</a:t>
            </a:r>
          </a:p>
          <a:p>
            <a:pPr lvl="0"/>
            <a:r>
              <a:rPr lang="en-US" dirty="0"/>
              <a:t>Want to show you </a:t>
            </a:r>
            <a:r>
              <a:rPr lang="en-US" b="1" dirty="0"/>
              <a:t>how floating point values</a:t>
            </a:r>
            <a:r>
              <a:rPr lang="en-US" b="1" baseline="0" dirty="0"/>
              <a:t> are</a:t>
            </a:r>
            <a:r>
              <a:rPr lang="en-US" b="1" dirty="0"/>
              <a:t> represented</a:t>
            </a:r>
          </a:p>
          <a:p>
            <a:pPr lvl="1"/>
            <a:r>
              <a:rPr lang="en-US" dirty="0"/>
              <a:t>To give you a sense of the</a:t>
            </a:r>
            <a:r>
              <a:rPr lang="en-US" baseline="0" dirty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273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160" marR="0" indent="-13716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Back in the 80s, it was like the wild west out there</a:t>
            </a:r>
            <a:endParaRPr lang="en-US" dirty="0"/>
          </a:p>
          <a:p>
            <a:r>
              <a:rPr lang="en-US" dirty="0"/>
              <a:t>Institute of</a:t>
            </a:r>
            <a:r>
              <a:rPr lang="en-US" baseline="0" dirty="0"/>
              <a:t> Electrical and Electronics Engineers</a:t>
            </a:r>
          </a:p>
          <a:p>
            <a:r>
              <a:rPr lang="en-US" baseline="0" dirty="0"/>
              <a:t>Committee had to balance concerns</a:t>
            </a:r>
          </a:p>
          <a:p>
            <a:pPr lvl="1"/>
            <a:r>
              <a:rPr lang="en-US" b="1" baseline="0" dirty="0"/>
              <a:t>Scientists</a:t>
            </a:r>
            <a:r>
              <a:rPr lang="en-US" baseline="0" dirty="0"/>
              <a:t> wanted them to be as </a:t>
            </a:r>
            <a:r>
              <a:rPr lang="en-US" b="1" baseline="0" dirty="0"/>
              <a:t>real </a:t>
            </a:r>
            <a:r>
              <a:rPr lang="en-US" baseline="0" dirty="0"/>
              <a:t>as possible</a:t>
            </a:r>
          </a:p>
          <a:p>
            <a:pPr lvl="1"/>
            <a:r>
              <a:rPr lang="en-US" b="1" baseline="0" dirty="0"/>
              <a:t>Engineers </a:t>
            </a:r>
            <a:r>
              <a:rPr lang="en-US" b="0" baseline="0" dirty="0"/>
              <a:t>wanted it to be as </a:t>
            </a:r>
            <a:r>
              <a:rPr lang="en-US" b="1" baseline="0" dirty="0"/>
              <a:t>easy to implement </a:t>
            </a:r>
            <a:r>
              <a:rPr lang="en-US" b="0" baseline="0" dirty="0"/>
              <a:t>in HW as possible</a:t>
            </a:r>
          </a:p>
          <a:p>
            <a:pPr lvl="0"/>
            <a:r>
              <a:rPr lang="en-US" b="0" baseline="0" dirty="0"/>
              <a:t>Floating point can be order of magnitude slower than integer</a:t>
            </a:r>
          </a:p>
          <a:p>
            <a:pPr lvl="1"/>
            <a:r>
              <a:rPr lang="en-US" b="0" baseline="0" dirty="0"/>
              <a:t>When we get super desperate, turn to fixed point</a:t>
            </a:r>
          </a:p>
          <a:p>
            <a:pPr lvl="1"/>
            <a:r>
              <a:rPr lang="en-US" b="0" baseline="0" dirty="0"/>
              <a:t>But computers are pretty fast, right?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9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E = 1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128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0b 1000 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E = 127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254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0b 1111 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/>
                  <a:t>E = -63</a:t>
                </a:r>
                <a:r>
                  <a:rPr lang="en-US" baseline="0" dirty="0"/>
                  <a:t>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64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0b 0100 0000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= 1   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128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1000 </a:t>
                </a:r>
                <a:r>
                  <a:rPr lang="en-US" dirty="0" smtClean="0"/>
                  <a:t>0000</a:t>
                </a:r>
                <a:endParaRPr lang="en-US" baseline="-25000" dirty="0"/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127</a:t>
                </a:r>
                <a:r>
                  <a:rPr lang="en-US" dirty="0" smtClean="0"/>
                  <a:t>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 smtClean="0"/>
                  <a:t>254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1111 </a:t>
                </a:r>
                <a:r>
                  <a:rPr lang="en-US" dirty="0" smtClean="0"/>
                  <a:t>1110</a:t>
                </a:r>
              </a:p>
              <a:p>
                <a:pPr lvl="0">
                  <a:tabLst>
                    <a:tab pos="1714500" algn="l"/>
                    <a:tab pos="2628900" algn="l"/>
                  </a:tabLst>
                </a:pPr>
                <a:r>
                  <a:rPr lang="en-US" dirty="0" smtClean="0"/>
                  <a:t>E </a:t>
                </a:r>
                <a:r>
                  <a:rPr lang="en-US" dirty="0" smtClean="0"/>
                  <a:t>= -63</a:t>
                </a:r>
                <a:r>
                  <a:rPr lang="en-US" baseline="0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64</a:t>
                </a:r>
                <a:r>
                  <a:rPr lang="en-US" dirty="0" smtClean="0"/>
                  <a:t>   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→</a:t>
                </a:r>
                <a:r>
                  <a:rPr lang="en-US" dirty="0" smtClean="0"/>
                  <a:t> 0b 0100 0000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70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2828554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7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27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145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0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4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403726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 by talking about representing fractional numbers in binary in general</a:t>
            </a:r>
          </a:p>
          <a:p>
            <a:r>
              <a:rPr lang="en-US" dirty="0" smtClean="0"/>
              <a:t>Then about the IEEE</a:t>
            </a:r>
            <a:r>
              <a:rPr lang="en-US" baseline="0" dirty="0" smtClean="0"/>
              <a:t> </a:t>
            </a:r>
            <a:r>
              <a:rPr lang="en-US" dirty="0" smtClean="0"/>
              <a:t>Standard for </a:t>
            </a:r>
            <a:r>
              <a:rPr lang="en-US" smtClean="0"/>
              <a:t>floating point representation,</a:t>
            </a:r>
            <a:r>
              <a:rPr lang="en-US" baseline="0" smtClean="0"/>
              <a:t> operations, </a:t>
            </a:r>
            <a:endParaRPr lang="en-US" dirty="0" smtClean="0"/>
          </a:p>
          <a:p>
            <a:r>
              <a:rPr lang="en-US" dirty="0" smtClean="0"/>
              <a:t>Will not</a:t>
            </a:r>
            <a:r>
              <a:rPr lang="en-US" baseline="0" dirty="0" smtClean="0"/>
              <a:t> cover:</a:t>
            </a:r>
          </a:p>
          <a:p>
            <a:pPr lvl="1"/>
            <a:r>
              <a:rPr lang="en-US" baseline="0" dirty="0" smtClean="0"/>
              <a:t>All the details of the 58-page spec</a:t>
            </a:r>
          </a:p>
          <a:p>
            <a:pPr lvl="1"/>
            <a:r>
              <a:rPr lang="en-US" dirty="0" smtClean="0"/>
              <a:t>Or expect you to perform operations</a:t>
            </a:r>
          </a:p>
          <a:p>
            <a:pPr lvl="0"/>
            <a:r>
              <a:rPr lang="en-US" dirty="0" smtClean="0"/>
              <a:t>Want to show you </a:t>
            </a:r>
            <a:r>
              <a:rPr lang="en-US" b="1" dirty="0" smtClean="0"/>
              <a:t>how floating point values</a:t>
            </a:r>
            <a:r>
              <a:rPr lang="en-US" b="1" baseline="0" dirty="0" smtClean="0"/>
              <a:t> are</a:t>
            </a:r>
            <a:r>
              <a:rPr lang="en-US" b="1" dirty="0" smtClean="0"/>
              <a:t> represented</a:t>
            </a:r>
          </a:p>
          <a:p>
            <a:pPr lvl="1"/>
            <a:r>
              <a:rPr lang="en-US" dirty="0" smtClean="0"/>
              <a:t>To give you a sense of the</a:t>
            </a:r>
            <a:r>
              <a:rPr lang="en-US" baseline="0" dirty="0" smtClean="0"/>
              <a:t> kinds of things that can go wrong with them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01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" y="4"/>
            <a:ext cx="1526" cy="15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900">
              <a:latin typeface="Helvetica Neue Regular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0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85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 = lowercase </a:t>
            </a:r>
            <a:r>
              <a:rPr lang="en-US" i="1"/>
              <a:t>epsilon</a:t>
            </a:r>
          </a:p>
        </p:txBody>
      </p:sp>
    </p:spTree>
    <p:extLst>
      <p:ext uri="{BB962C8B-B14F-4D97-AF65-F5344CB8AC3E}">
        <p14:creationId xmlns:p14="http://schemas.microsoft.com/office/powerpoint/2010/main" val="70644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1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1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5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60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87F8D93-0595-48F0-80B2-30676001FD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2020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0685" y="-2231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Floating Point I</a:t>
            </a:r>
          </a:p>
        </p:txBody>
      </p:sp>
    </p:spTree>
    <p:extLst>
      <p:ext uri="{BB962C8B-B14F-4D97-AF65-F5344CB8AC3E}">
        <p14:creationId xmlns:p14="http://schemas.microsoft.com/office/powerpoint/2010/main" val="355038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customXml" Target="../ink/ink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tags" Target="../tags/tag139.xml"/><Relationship Id="rId39" Type="http://schemas.openxmlformats.org/officeDocument/2006/relationships/notesSlide" Target="../notesSlides/notesSlide8.xml"/><Relationship Id="rId21" Type="http://schemas.openxmlformats.org/officeDocument/2006/relationships/tags" Target="../tags/tag134.xml"/><Relationship Id="rId34" Type="http://schemas.openxmlformats.org/officeDocument/2006/relationships/tags" Target="../tags/tag147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29" Type="http://schemas.openxmlformats.org/officeDocument/2006/relationships/tags" Target="../tags/tag142.xml"/><Relationship Id="rId41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32" Type="http://schemas.openxmlformats.org/officeDocument/2006/relationships/tags" Target="../tags/tag145.xml"/><Relationship Id="rId37" Type="http://schemas.openxmlformats.org/officeDocument/2006/relationships/tags" Target="../tags/tag150.xml"/><Relationship Id="rId40" Type="http://schemas.openxmlformats.org/officeDocument/2006/relationships/oleObject" Target="../embeddings/oleObject1.bin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28" Type="http://schemas.openxmlformats.org/officeDocument/2006/relationships/tags" Target="../tags/tag141.xml"/><Relationship Id="rId36" Type="http://schemas.openxmlformats.org/officeDocument/2006/relationships/tags" Target="../tags/tag149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31" Type="http://schemas.openxmlformats.org/officeDocument/2006/relationships/tags" Target="../tags/tag144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tags" Target="../tags/tag140.xml"/><Relationship Id="rId30" Type="http://schemas.openxmlformats.org/officeDocument/2006/relationships/tags" Target="../tags/tag143.xml"/><Relationship Id="rId35" Type="http://schemas.openxmlformats.org/officeDocument/2006/relationships/tags" Target="../tags/tag148.xml"/><Relationship Id="rId8" Type="http://schemas.openxmlformats.org/officeDocument/2006/relationships/tags" Target="../tags/tag121.xml"/><Relationship Id="rId3" Type="http://schemas.openxmlformats.org/officeDocument/2006/relationships/tags" Target="../tags/tag116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33" Type="http://schemas.openxmlformats.org/officeDocument/2006/relationships/tags" Target="../tags/tag146.xml"/><Relationship Id="rId38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15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rea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9" Type="http://schemas.openxmlformats.org/officeDocument/2006/relationships/tags" Target="../tags/tag41.xml"/><Relationship Id="rId21" Type="http://schemas.openxmlformats.org/officeDocument/2006/relationships/tags" Target="../tags/tag23.xml"/><Relationship Id="rId34" Type="http://schemas.openxmlformats.org/officeDocument/2006/relationships/tags" Target="../tags/tag36.xml"/><Relationship Id="rId42" Type="http://schemas.openxmlformats.org/officeDocument/2006/relationships/tags" Target="../tags/tag44.xml"/><Relationship Id="rId47" Type="http://schemas.openxmlformats.org/officeDocument/2006/relationships/tags" Target="../tags/tag49.xml"/><Relationship Id="rId50" Type="http://schemas.openxmlformats.org/officeDocument/2006/relationships/tags" Target="../tags/tag52.xml"/><Relationship Id="rId55" Type="http://schemas.openxmlformats.org/officeDocument/2006/relationships/notesSlide" Target="../notesSlides/notesSlide2.xml"/><Relationship Id="rId63" Type="http://schemas.openxmlformats.org/officeDocument/2006/relationships/image" Target="../media/image6.png"/><Relationship Id="rId7" Type="http://schemas.openxmlformats.org/officeDocument/2006/relationships/tags" Target="../tags/tag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9" Type="http://schemas.openxmlformats.org/officeDocument/2006/relationships/tags" Target="../tags/tag31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tags" Target="../tags/tag34.xml"/><Relationship Id="rId37" Type="http://schemas.openxmlformats.org/officeDocument/2006/relationships/tags" Target="../tags/tag39.xml"/><Relationship Id="rId40" Type="http://schemas.openxmlformats.org/officeDocument/2006/relationships/tags" Target="../tags/tag42.xml"/><Relationship Id="rId45" Type="http://schemas.openxmlformats.org/officeDocument/2006/relationships/tags" Target="../tags/tag47.xml"/><Relationship Id="rId53" Type="http://schemas.openxmlformats.org/officeDocument/2006/relationships/tags" Target="../tags/tag55.xml"/><Relationship Id="rId58" Type="http://schemas.openxmlformats.org/officeDocument/2006/relationships/tags" Target="../tags/tag13.xml"/><Relationship Id="rId5" Type="http://schemas.openxmlformats.org/officeDocument/2006/relationships/tags" Target="../tags/tag7.xml"/><Relationship Id="rId61" Type="http://schemas.openxmlformats.org/officeDocument/2006/relationships/image" Target="../media/image5.png"/><Relationship Id="rId19" Type="http://schemas.openxmlformats.org/officeDocument/2006/relationships/tags" Target="../tags/tag2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tags" Target="../tags/tag29.xml"/><Relationship Id="rId30" Type="http://schemas.openxmlformats.org/officeDocument/2006/relationships/tags" Target="../tags/tag32.xml"/><Relationship Id="rId35" Type="http://schemas.openxmlformats.org/officeDocument/2006/relationships/tags" Target="../tags/tag37.xml"/><Relationship Id="rId43" Type="http://schemas.openxmlformats.org/officeDocument/2006/relationships/tags" Target="../tags/tag45.xml"/><Relationship Id="rId48" Type="http://schemas.openxmlformats.org/officeDocument/2006/relationships/tags" Target="../tags/tag50.xml"/><Relationship Id="rId56" Type="http://schemas.openxmlformats.org/officeDocument/2006/relationships/tags" Target="../tags/tag910.xml"/><Relationship Id="rId8" Type="http://schemas.openxmlformats.org/officeDocument/2006/relationships/tags" Target="../tags/tag10.xml"/><Relationship Id="rId51" Type="http://schemas.openxmlformats.org/officeDocument/2006/relationships/tags" Target="../tags/tag53.xml"/><Relationship Id="rId3" Type="http://schemas.openxmlformats.org/officeDocument/2006/relationships/tags" Target="../tags/tag5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tags" Target="../tags/tag35.xml"/><Relationship Id="rId38" Type="http://schemas.openxmlformats.org/officeDocument/2006/relationships/tags" Target="../tags/tag40.xml"/><Relationship Id="rId46" Type="http://schemas.openxmlformats.org/officeDocument/2006/relationships/tags" Target="../tags/tag48.xml"/><Relationship Id="rId59" Type="http://schemas.openxmlformats.org/officeDocument/2006/relationships/image" Target="../media/image4.png"/><Relationship Id="rId20" Type="http://schemas.openxmlformats.org/officeDocument/2006/relationships/tags" Target="../tags/tag22.xml"/><Relationship Id="rId41" Type="http://schemas.openxmlformats.org/officeDocument/2006/relationships/tags" Target="../tags/tag43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15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tags" Target="../tags/tag30.xml"/><Relationship Id="rId36" Type="http://schemas.openxmlformats.org/officeDocument/2006/relationships/tags" Target="../tags/tag38.xml"/><Relationship Id="rId49" Type="http://schemas.openxmlformats.org/officeDocument/2006/relationships/tags" Target="../tags/tag51.xml"/><Relationship Id="rId57" Type="http://schemas.openxmlformats.org/officeDocument/2006/relationships/image" Target="../media/image30.png"/><Relationship Id="rId10" Type="http://schemas.openxmlformats.org/officeDocument/2006/relationships/tags" Target="../tags/tag12.xml"/><Relationship Id="rId31" Type="http://schemas.openxmlformats.org/officeDocument/2006/relationships/tags" Target="../tags/tag33.xml"/><Relationship Id="rId44" Type="http://schemas.openxmlformats.org/officeDocument/2006/relationships/tags" Target="../tags/tag46.xml"/><Relationship Id="rId52" Type="http://schemas.openxmlformats.org/officeDocument/2006/relationships/tags" Target="../tags/tag54.xml"/><Relationship Id="rId60" Type="http://schemas.openxmlformats.org/officeDocument/2006/relationships/tags" Target="../tags/tag14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notesSlide" Target="../notesSlides/notesSlide22.xml"/><Relationship Id="rId5" Type="http://schemas.openxmlformats.org/officeDocument/2006/relationships/tags" Target="../tags/tag1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2" Type="http://schemas.openxmlformats.org/officeDocument/2006/relationships/tags" Target="../tags/tag182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tags" Target="../tags/tag19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26" Type="http://schemas.openxmlformats.org/officeDocument/2006/relationships/tags" Target="../tags/tag81.xml"/><Relationship Id="rId39" Type="http://schemas.openxmlformats.org/officeDocument/2006/relationships/tags" Target="../tags/tag94.xml"/><Relationship Id="rId21" Type="http://schemas.openxmlformats.org/officeDocument/2006/relationships/tags" Target="../tags/tag76.xml"/><Relationship Id="rId34" Type="http://schemas.openxmlformats.org/officeDocument/2006/relationships/tags" Target="../tags/tag89.xml"/><Relationship Id="rId42" Type="http://schemas.openxmlformats.org/officeDocument/2006/relationships/tags" Target="../tags/tag97.xml"/><Relationship Id="rId47" Type="http://schemas.openxmlformats.org/officeDocument/2006/relationships/tags" Target="../tags/tag102.xml"/><Relationship Id="rId50" Type="http://schemas.openxmlformats.org/officeDocument/2006/relationships/tags" Target="../tags/tag105.xml"/><Relationship Id="rId55" Type="http://schemas.openxmlformats.org/officeDocument/2006/relationships/tags" Target="../tags/tag66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9" Type="http://schemas.openxmlformats.org/officeDocument/2006/relationships/tags" Target="../tags/tag84.xml"/><Relationship Id="rId11" Type="http://schemas.openxmlformats.org/officeDocument/2006/relationships/tags" Target="../tags/tag66.xml"/><Relationship Id="rId24" Type="http://schemas.openxmlformats.org/officeDocument/2006/relationships/tags" Target="../tags/tag79.xml"/><Relationship Id="rId32" Type="http://schemas.openxmlformats.org/officeDocument/2006/relationships/tags" Target="../tags/tag87.xml"/><Relationship Id="rId37" Type="http://schemas.openxmlformats.org/officeDocument/2006/relationships/tags" Target="../tags/tag92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53" Type="http://schemas.openxmlformats.org/officeDocument/2006/relationships/tags" Target="../tags/tag65.xml"/><Relationship Id="rId58" Type="http://schemas.openxmlformats.org/officeDocument/2006/relationships/image" Target="../media/image10.png"/><Relationship Id="rId5" Type="http://schemas.openxmlformats.org/officeDocument/2006/relationships/tags" Target="../tags/tag60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tags" Target="../tags/tag77.xml"/><Relationship Id="rId27" Type="http://schemas.openxmlformats.org/officeDocument/2006/relationships/tags" Target="../tags/tag82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43" Type="http://schemas.openxmlformats.org/officeDocument/2006/relationships/tags" Target="../tags/tag98.xml"/><Relationship Id="rId48" Type="http://schemas.openxmlformats.org/officeDocument/2006/relationships/tags" Target="../tags/tag103.xml"/><Relationship Id="rId56" Type="http://schemas.openxmlformats.org/officeDocument/2006/relationships/image" Target="../media/image9.png"/><Relationship Id="rId8" Type="http://schemas.openxmlformats.org/officeDocument/2006/relationships/tags" Target="../tags/tag63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5" Type="http://schemas.openxmlformats.org/officeDocument/2006/relationships/tags" Target="../tags/tag80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46" Type="http://schemas.openxmlformats.org/officeDocument/2006/relationships/tags" Target="../tags/tag101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54" Type="http://schemas.openxmlformats.org/officeDocument/2006/relationships/image" Target="../media/image8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5" Type="http://schemas.openxmlformats.org/officeDocument/2006/relationships/tags" Target="../tags/tag70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36" Type="http://schemas.openxmlformats.org/officeDocument/2006/relationships/tags" Target="../tags/tag91.xml"/><Relationship Id="rId49" Type="http://schemas.openxmlformats.org/officeDocument/2006/relationships/tags" Target="../tags/tag104.xml"/><Relationship Id="rId57" Type="http://schemas.openxmlformats.org/officeDocument/2006/relationships/tags" Target="../tags/tag67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44" Type="http://schemas.openxmlformats.org/officeDocument/2006/relationships/tags" Target="../tags/tag99.xml"/><Relationship Id="rId5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image" Target="../media/image5.tiff"/><Relationship Id="rId5" Type="http://schemas.openxmlformats.org/officeDocument/2006/relationships/tags" Target="../tags/tag110.xml"/><Relationship Id="rId10" Type="http://schemas.openxmlformats.org/officeDocument/2006/relationships/image" Target="../media/image4.tiff"/><Relationship Id="rId4" Type="http://schemas.openxmlformats.org/officeDocument/2006/relationships/tags" Target="../tags/tag109.xml"/><Relationship Id="rId9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Floating Point I</a:t>
            </a:r>
            <a:br>
              <a:rPr lang="en-US" dirty="0"/>
            </a:br>
            <a:r>
              <a:rPr lang="en-US" sz="2000" b="0" dirty="0"/>
              <a:t>CSE 351 Winter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	</a:t>
            </a:r>
            <a:r>
              <a:rPr lang="en-US" sz="2000" b="1" dirty="0" smtClean="0"/>
              <a:t>Teaching Assistants:</a:t>
            </a:r>
            <a:endParaRPr lang="en-US" sz="2000" dirty="0" smtClean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 smtClean="0"/>
              <a:t>Ruth Anderson</a:t>
            </a:r>
            <a:r>
              <a:rPr lang="en-US" sz="2000" dirty="0"/>
              <a:t>	Jonathan </a:t>
            </a:r>
            <a:r>
              <a:rPr lang="en-US" sz="2000" dirty="0" smtClean="0"/>
              <a:t>Chen</a:t>
            </a:r>
            <a:r>
              <a:rPr lang="en-US" sz="2000" dirty="0"/>
              <a:t>	Justin </a:t>
            </a:r>
            <a:r>
              <a:rPr lang="en-US" sz="2000" dirty="0" smtClean="0"/>
              <a:t>Johnson</a:t>
            </a:r>
            <a:r>
              <a:rPr lang="en-US" sz="2000" dirty="0"/>
              <a:t>	Porter </a:t>
            </a:r>
            <a:r>
              <a:rPr lang="en-US" sz="2000" dirty="0" smtClean="0"/>
              <a:t>Jones	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Josie </a:t>
            </a:r>
            <a:r>
              <a:rPr lang="en-US" sz="2000" dirty="0" smtClean="0"/>
              <a:t>Lee</a:t>
            </a:r>
            <a:r>
              <a:rPr lang="en-US" sz="2000" dirty="0"/>
              <a:t>	Jeffery  </a:t>
            </a:r>
            <a:r>
              <a:rPr lang="en-US" sz="2000" dirty="0" smtClean="0"/>
              <a:t>Tian</a:t>
            </a:r>
            <a:r>
              <a:rPr lang="en-US" sz="2000" dirty="0"/>
              <a:t>	</a:t>
            </a:r>
            <a:r>
              <a:rPr lang="en-US" sz="2000" dirty="0" err="1"/>
              <a:t>Callum</a:t>
            </a:r>
            <a:r>
              <a:rPr lang="en-US" sz="2000" dirty="0"/>
              <a:t>  </a:t>
            </a:r>
            <a:r>
              <a:rPr lang="en-US" sz="2000" dirty="0" smtClean="0"/>
              <a:t>Walker</a:t>
            </a:r>
          </a:p>
          <a:p>
            <a:pPr algn="l">
              <a:spcBef>
                <a:spcPts val="0"/>
              </a:spcBef>
              <a:tabLst>
                <a:tab pos="1828800" algn="l"/>
                <a:tab pos="4117975" algn="l"/>
                <a:tab pos="6400800" algn="l"/>
              </a:tabLst>
            </a:pPr>
            <a:r>
              <a:rPr lang="en-US" sz="2000" dirty="0"/>
              <a:t>	Eddy (</a:t>
            </a:r>
            <a:r>
              <a:rPr lang="en-US" sz="2000" dirty="0" err="1"/>
              <a:t>Tianyi</a:t>
            </a:r>
            <a:r>
              <a:rPr lang="en-US" sz="2000" dirty="0"/>
              <a:t>)  </a:t>
            </a:r>
            <a:r>
              <a:rPr lang="en-US" sz="2000" dirty="0" smtClean="0"/>
              <a:t>Zhou		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19023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http://xkcd.com/571/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3657600"/>
            <a:ext cx="7680960" cy="2532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0D8E2D9-951F-41AA-8A3A-B3F3EFB09B82}"/>
                  </a:ext>
                </a:extLst>
              </p14:cNvPr>
              <p14:cNvContentPartPr/>
              <p14:nvPr/>
            </p14:nvContentPartPr>
            <p14:xfrm>
              <a:off x="4536540" y="3406986"/>
              <a:ext cx="3728520" cy="738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0D8E2D9-951F-41AA-8A3A-B3F3EFB09B8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27180" y="3397626"/>
                <a:ext cx="3747240" cy="75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9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50" name="Rectangle 105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-10800000">
            <a:off x="5408613" y="3727748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27" name="Rectangle 103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207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–1</a:t>
            </a:r>
            <a:endParaRPr lang="en-US" b="0" i="1" baseline="-25000">
              <a:latin typeface="Times" pitchFamily="18" charset="0"/>
            </a:endParaRPr>
          </a:p>
        </p:txBody>
      </p:sp>
      <p:sp>
        <p:nvSpPr>
          <p:cNvPr id="111633" name="Rectangle 104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14800" y="2830679"/>
            <a:ext cx="762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6000">
                <a:latin typeface="Times" pitchFamily="18" charset="0"/>
              </a:rPr>
              <a:t>.</a:t>
            </a:r>
            <a:endParaRPr lang="en-US" sz="6000" b="0">
              <a:latin typeface="Times" pitchFamily="18" charset="0"/>
            </a:endParaRPr>
          </a:p>
        </p:txBody>
      </p:sp>
      <p:sp>
        <p:nvSpPr>
          <p:cNvPr id="111618" name="Rectangle 102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Fractional Binary Numbers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4294967295"/>
            <p:custDataLst>
              <p:tags r:id="rId6"/>
            </p:custDataLst>
          </p:nvPr>
        </p:nvSpPr>
        <p:spPr>
          <a:xfrm>
            <a:off x="671513" y="5008563"/>
            <a:ext cx="8472487" cy="1089025"/>
          </a:xfrm>
        </p:spPr>
        <p:txBody>
          <a:bodyPr/>
          <a:lstStyle/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Bits to right of “binary point” represent fractional powers of 2</a:t>
            </a:r>
          </a:p>
          <a:p>
            <a:pPr lvl="1"/>
            <a:r>
              <a:rPr lang="en-US" dirty="0"/>
              <a:t>Represents rational number:</a:t>
            </a:r>
          </a:p>
        </p:txBody>
      </p:sp>
      <p:sp>
        <p:nvSpPr>
          <p:cNvPr id="111622" name="Rectangle 103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i="1" baseline="-25000">
                <a:latin typeface="Times" pitchFamily="18" charset="0"/>
              </a:rPr>
              <a:t>i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11623" name="Rectangle 10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752600" y="2941935"/>
            <a:ext cx="5334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b</a:t>
            </a:r>
            <a:r>
              <a:rPr lang="en-US" b="0" i="1" baseline="-25000" dirty="0">
                <a:latin typeface="Times" pitchFamily="18" charset="0"/>
              </a:rPr>
              <a:t>i</a:t>
            </a:r>
            <a:r>
              <a:rPr lang="en-US" b="0" baseline="-25000" dirty="0">
                <a:latin typeface="Times" pitchFamily="18" charset="0"/>
              </a:rPr>
              <a:t>–1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11624" name="Rectangle 103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971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b</a:t>
            </a:r>
            <a:r>
              <a:rPr lang="en-US" b="0" baseline="-25000" dirty="0">
                <a:latin typeface="Times" pitchFamily="18" charset="0"/>
              </a:rPr>
              <a:t>2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11625" name="Rectangle 103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352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1</a:t>
            </a:r>
            <a:endParaRPr lang="en-US" b="0">
              <a:latin typeface="Times" pitchFamily="18" charset="0"/>
            </a:endParaRPr>
          </a:p>
        </p:txBody>
      </p:sp>
      <p:sp>
        <p:nvSpPr>
          <p:cNvPr id="111626" name="Rectangle 103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338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0</a:t>
            </a:r>
            <a:endParaRPr lang="en-US" b="0">
              <a:latin typeface="Times" pitchFamily="18" charset="0"/>
            </a:endParaRPr>
          </a:p>
        </p:txBody>
      </p:sp>
      <p:sp>
        <p:nvSpPr>
          <p:cNvPr id="111628" name="Rectangle 103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47071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–2</a:t>
            </a:r>
          </a:p>
        </p:txBody>
      </p:sp>
      <p:sp>
        <p:nvSpPr>
          <p:cNvPr id="111629" name="Rectangle 103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35129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–3</a:t>
            </a:r>
          </a:p>
        </p:txBody>
      </p:sp>
      <p:sp>
        <p:nvSpPr>
          <p:cNvPr id="111630" name="Rectangle 103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53200" y="2941935"/>
            <a:ext cx="381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b</a:t>
            </a:r>
            <a:r>
              <a:rPr lang="en-US" b="0" baseline="-25000">
                <a:latin typeface="Times" pitchFamily="18" charset="0"/>
              </a:rPr>
              <a:t>–</a:t>
            </a:r>
            <a:r>
              <a:rPr lang="en-US" b="0" i="1" baseline="-25000">
                <a:latin typeface="Times" pitchFamily="18" charset="0"/>
              </a:rPr>
              <a:t>j</a:t>
            </a:r>
            <a:endParaRPr lang="en-US" b="0" baseline="-25000">
              <a:latin typeface="Times" pitchFamily="18" charset="0"/>
            </a:endParaRPr>
          </a:p>
        </p:txBody>
      </p:sp>
      <p:sp>
        <p:nvSpPr>
          <p:cNvPr id="111631" name="Rectangle 103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791200" y="2979720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• • •</a:t>
            </a:r>
          </a:p>
        </p:txBody>
      </p:sp>
      <p:sp>
        <p:nvSpPr>
          <p:cNvPr id="111632" name="Rectangle 104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29419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34" name="Text Box 104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4800" y="26625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</a:t>
            </a:r>
          </a:p>
        </p:txBody>
      </p:sp>
      <p:sp>
        <p:nvSpPr>
          <p:cNvPr id="111635" name="Text Box 104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114800" y="23577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</a:p>
        </p:txBody>
      </p:sp>
      <p:sp>
        <p:nvSpPr>
          <p:cNvPr id="111636" name="Text Box 104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14800" y="2052935"/>
            <a:ext cx="33855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4</a:t>
            </a:r>
          </a:p>
        </p:txBody>
      </p:sp>
      <p:sp>
        <p:nvSpPr>
          <p:cNvPr id="111637" name="Text Box 1045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14800" y="1468735"/>
            <a:ext cx="60144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i="1" baseline="30000">
                <a:solidFill>
                  <a:srgbClr val="C00000"/>
                </a:solidFill>
                <a:latin typeface="Times" pitchFamily="18" charset="0"/>
              </a:rPr>
              <a:t>i</a:t>
            </a:r>
            <a:r>
              <a:rPr lang="en-US" b="0" baseline="30000">
                <a:solidFill>
                  <a:srgbClr val="C00000"/>
                </a:solidFill>
                <a:latin typeface="Times" pitchFamily="18" charset="0"/>
              </a:rPr>
              <a:t>–1</a:t>
            </a:r>
            <a:endParaRPr lang="en-US" b="0" baseline="-2500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111638" name="Text Box 104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114800" y="1138535"/>
            <a:ext cx="3962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i="1" baseline="30000" dirty="0">
                <a:solidFill>
                  <a:srgbClr val="C00000"/>
                </a:solidFill>
                <a:latin typeface="Times" pitchFamily="18" charset="0"/>
              </a:rPr>
              <a:t>i</a:t>
            </a:r>
            <a:endParaRPr lang="en-US" b="0" baseline="-25000" dirty="0">
              <a:solidFill>
                <a:srgbClr val="C00000"/>
              </a:solidFill>
              <a:latin typeface="Times" pitchFamily="18" charset="0"/>
            </a:endParaRPr>
          </a:p>
        </p:txBody>
      </p:sp>
      <p:sp>
        <p:nvSpPr>
          <p:cNvPr id="111640" name="Freeform 1048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3886200" y="2865735"/>
            <a:ext cx="244475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1" name="Freeform 1049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3505200" y="2586335"/>
            <a:ext cx="609600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2" name="Freeform 1050"/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3124200" y="2306935"/>
            <a:ext cx="974725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3" name="Freeform 1051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1905000" y="1671935"/>
            <a:ext cx="2209800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4" name="Freeform 1052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1600200" y="1367135"/>
            <a:ext cx="2514600" cy="16764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5" name="Rectangle 105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25675" y="2205335"/>
            <a:ext cx="762000" cy="5334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• • •</a:t>
            </a:r>
          </a:p>
        </p:txBody>
      </p:sp>
      <p:sp>
        <p:nvSpPr>
          <p:cNvPr id="111646" name="Freeform 1054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-10800000">
            <a:off x="4288283" y="3422948"/>
            <a:ext cx="340141" cy="1778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7" name="Freeform 1055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10800000">
            <a:off x="4288283" y="3422948"/>
            <a:ext cx="658812" cy="4572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8" name="Freeform 1056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-10800000">
            <a:off x="4288283" y="3422948"/>
            <a:ext cx="1189037" cy="736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49" name="Freeform 105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10800000">
            <a:off x="4288283" y="3422948"/>
            <a:ext cx="2500312" cy="1371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96"/>
              </a:cxn>
            </a:cxnLst>
            <a:rect l="0" t="0" r="r" b="b"/>
            <a:pathLst>
              <a:path w="144" h="96">
                <a:moveTo>
                  <a:pt x="144" y="0"/>
                </a:move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254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1651" name="Text Box 1059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683448" y="3424535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1/2</a:t>
            </a:r>
          </a:p>
        </p:txBody>
      </p:sp>
      <p:sp>
        <p:nvSpPr>
          <p:cNvPr id="111652" name="Text Box 1060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689798" y="3729335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1/4</a:t>
            </a:r>
          </a:p>
        </p:txBody>
      </p:sp>
      <p:sp>
        <p:nvSpPr>
          <p:cNvPr id="111653" name="Text Box 1061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689798" y="4048423"/>
            <a:ext cx="57740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solidFill>
                  <a:srgbClr val="C00000"/>
                </a:solidFill>
                <a:latin typeface="Times" pitchFamily="18" charset="0"/>
              </a:rPr>
              <a:t>1/8</a:t>
            </a:r>
          </a:p>
        </p:txBody>
      </p:sp>
      <p:sp>
        <p:nvSpPr>
          <p:cNvPr id="111654" name="Text Box 106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787396" y="4643735"/>
            <a:ext cx="49885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solidFill>
                  <a:srgbClr val="C00000"/>
                </a:solidFill>
                <a:latin typeface="Times" pitchFamily="18" charset="0"/>
              </a:rPr>
              <a:t>2</a:t>
            </a:r>
            <a:r>
              <a:rPr lang="en-US" b="0" baseline="30000">
                <a:solidFill>
                  <a:srgbClr val="C00000"/>
                </a:solidFill>
                <a:latin typeface="Times" pitchFamily="18" charset="0"/>
              </a:rPr>
              <a:t>–</a:t>
            </a:r>
            <a:r>
              <a:rPr lang="en-US" b="0" i="1" baseline="30000">
                <a:solidFill>
                  <a:srgbClr val="C00000"/>
                </a:solidFill>
                <a:latin typeface="Times" pitchFamily="18" charset="0"/>
              </a:rPr>
              <a:t>j</a:t>
            </a:r>
          </a:p>
        </p:txBody>
      </p:sp>
      <p:graphicFrame>
        <p:nvGraphicFramePr>
          <p:cNvPr id="111655" name="Object 1063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4876800" y="5880100"/>
          <a:ext cx="927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40" imgW="927100" imgH="673100" progId="Equation.3">
                  <p:embed/>
                </p:oleObj>
              </mc:Choice>
              <mc:Fallback>
                <p:oleObj name="Equation" r:id="rId40" imgW="927100" imgH="673100" progId="Equation.3">
                  <p:embed/>
                  <p:pic>
                    <p:nvPicPr>
                      <p:cNvPr id="111655" name="Object 10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880100"/>
                        <a:ext cx="927100" cy="67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7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88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Fractional Binary Numbers</a:t>
            </a: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225675" algn="l"/>
              </a:tabLst>
            </a:pPr>
            <a:r>
              <a:rPr lang="en-US" dirty="0" smtClean="0"/>
              <a:t>Value	Representation</a:t>
            </a:r>
          </a:p>
          <a:p>
            <a:pPr lvl="1"/>
            <a:r>
              <a:rPr lang="en-US" dirty="0" smtClean="0"/>
              <a:t>5 and 3/4	</a:t>
            </a:r>
          </a:p>
          <a:p>
            <a:pPr lvl="1"/>
            <a:r>
              <a:rPr lang="en-US" dirty="0" smtClean="0"/>
              <a:t>2 and 7/8	</a:t>
            </a:r>
          </a:p>
          <a:p>
            <a:pPr lvl="1"/>
            <a:r>
              <a:rPr lang="en-US" dirty="0" smtClean="0"/>
              <a:t>47/64	</a:t>
            </a:r>
          </a:p>
          <a:p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Shift left = multiply by power of 2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hift right = divide by power of 2</a:t>
            </a:r>
          </a:p>
          <a:p>
            <a:pPr lvl="1"/>
            <a:r>
              <a:rPr lang="en-US" dirty="0" smtClean="0"/>
              <a:t>Numbers of the form </a:t>
            </a:r>
            <a:r>
              <a:rPr lang="en-US" b="1" dirty="0" smtClean="0">
                <a:latin typeface="Courier New"/>
                <a:cs typeface="Courier New"/>
              </a:rPr>
              <a:t>0.111111…</a:t>
            </a:r>
            <a:r>
              <a:rPr lang="en-US" b="1" baseline="-25000" dirty="0" smtClean="0">
                <a:latin typeface="Courier New"/>
                <a:cs typeface="Courier New"/>
              </a:rPr>
              <a:t>2</a:t>
            </a:r>
            <a:r>
              <a:rPr lang="en-US" dirty="0" smtClean="0"/>
              <a:t> are just below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baseline="32000" dirty="0"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>
              <a:spcBef>
                <a:spcPts val="475"/>
              </a:spcBef>
              <a:buClr>
                <a:srgbClr val="000000"/>
              </a:buClr>
              <a:buFont typeface="Wingdings" charset="2"/>
              <a:buChar char="§"/>
              <a:tabLst>
                <a:tab pos="2398713" algn="l"/>
              </a:tabLst>
            </a:pPr>
            <a:r>
              <a:rPr lang="en-US" dirty="0"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  <a:p>
            <a:pPr lvl="2"/>
            <a:endParaRPr lang="en-US" dirty="0" smtClean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2819400" y="1942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101.11</a:t>
            </a:r>
            <a:r>
              <a:rPr lang="en-US" sz="20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2971800" y="236071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10.111</a:t>
            </a:r>
            <a:r>
              <a:rPr lang="en-US" sz="20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6" name="TextBox 5"/>
          <p:cNvSpPr txBox="1"/>
          <p:nvPr>
            <p:custDataLst>
              <p:tags r:id="rId5"/>
            </p:custDataLst>
          </p:nvPr>
        </p:nvSpPr>
        <p:spPr>
          <a:xfrm>
            <a:off x="3121223" y="2761734"/>
            <a:ext cx="15185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0.101111</a:t>
            </a:r>
            <a:r>
              <a:rPr lang="en-US" sz="20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97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Limits of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Even given an arbitrary number of </a:t>
            </a:r>
            <a:r>
              <a:rPr lang="en-US" dirty="0" smtClean="0"/>
              <a:t>bits, can only </a:t>
            </a:r>
            <a:r>
              <a:rPr lang="en-US" b="1" u="sng" dirty="0" smtClean="0"/>
              <a:t>exactly</a:t>
            </a:r>
            <a:r>
              <a:rPr lang="en-US" u="sng" dirty="0" smtClean="0"/>
              <a:t> </a:t>
            </a:r>
            <a:r>
              <a:rPr lang="en-US" dirty="0" smtClean="0"/>
              <a:t>represent </a:t>
            </a:r>
            <a:r>
              <a:rPr lang="en-US" dirty="0"/>
              <a:t>numbers of the form </a:t>
            </a:r>
            <a:r>
              <a:rPr lang="en-US" dirty="0">
                <a:solidFill>
                  <a:srgbClr val="000090"/>
                </a:solidFill>
              </a:rPr>
              <a:t>x * </a:t>
            </a:r>
            <a:r>
              <a:rPr lang="en-US" dirty="0" smtClean="0">
                <a:solidFill>
                  <a:srgbClr val="000090"/>
                </a:solidFill>
              </a:rPr>
              <a:t>2</a:t>
            </a:r>
            <a:r>
              <a:rPr lang="en-US" baseline="30000" dirty="0" smtClean="0">
                <a:solidFill>
                  <a:srgbClr val="000090"/>
                </a:solidFill>
              </a:rPr>
              <a:t>y 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/>
              <a:t>(y can be negative)</a:t>
            </a:r>
          </a:p>
          <a:p>
            <a:pPr lvl="1"/>
            <a:r>
              <a:rPr lang="en-US" dirty="0"/>
              <a:t>Other rational numbers have repeating bit </a:t>
            </a:r>
            <a:r>
              <a:rPr lang="en-US" dirty="0" smtClean="0"/>
              <a:t>representations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	Value:			Binary Representation:</a:t>
            </a:r>
            <a:endParaRPr lang="en-US" b="1" dirty="0"/>
          </a:p>
          <a:p>
            <a:pPr lvl="2"/>
            <a:r>
              <a:rPr lang="en-US" dirty="0">
                <a:solidFill>
                  <a:srgbClr val="000090"/>
                </a:solidFill>
              </a:rPr>
              <a:t>1/3 </a:t>
            </a:r>
            <a:r>
              <a:rPr lang="en-US" dirty="0" smtClean="0">
                <a:solidFill>
                  <a:srgbClr val="000090"/>
                </a:solidFill>
              </a:rPr>
              <a:t>  = </a:t>
            </a:r>
            <a:r>
              <a:rPr lang="en-US" dirty="0">
                <a:solidFill>
                  <a:srgbClr val="000090"/>
                </a:solidFill>
              </a:rPr>
              <a:t>0.333333…</a:t>
            </a:r>
            <a:r>
              <a:rPr lang="en-US" baseline="-25000" dirty="0">
                <a:solidFill>
                  <a:srgbClr val="000090"/>
                </a:solidFill>
              </a:rPr>
              <a:t>10</a:t>
            </a:r>
            <a:r>
              <a:rPr lang="en-US" dirty="0">
                <a:solidFill>
                  <a:srgbClr val="000090"/>
                </a:solidFill>
              </a:rPr>
              <a:t> = </a:t>
            </a:r>
            <a:r>
              <a:rPr lang="en-US" dirty="0" smtClean="0">
                <a:solidFill>
                  <a:srgbClr val="000090"/>
                </a:solidFill>
              </a:rPr>
              <a:t>	0.01010101[01</a:t>
            </a:r>
            <a:r>
              <a:rPr lang="en-US" dirty="0">
                <a:solidFill>
                  <a:srgbClr val="000090"/>
                </a:solidFill>
              </a:rPr>
              <a:t>]…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1/5   = 		0.001100110011[0011 </a:t>
            </a:r>
            <a:r>
              <a:rPr lang="en-US" dirty="0">
                <a:solidFill>
                  <a:srgbClr val="000090"/>
                </a:solidFill>
              </a:rPr>
              <a:t>]…</a:t>
            </a:r>
            <a:r>
              <a:rPr lang="en-US" baseline="-25000" dirty="0" smtClean="0">
                <a:solidFill>
                  <a:srgbClr val="000090"/>
                </a:solidFill>
              </a:rPr>
              <a:t>2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1/10 =   		0.0001100110011[0011 </a:t>
            </a:r>
            <a:r>
              <a:rPr lang="en-US" dirty="0">
                <a:solidFill>
                  <a:srgbClr val="000090"/>
                </a:solidFill>
              </a:rPr>
              <a:t>]…</a:t>
            </a:r>
            <a:r>
              <a:rPr lang="en-US" baseline="-25000" dirty="0">
                <a:solidFill>
                  <a:srgbClr val="000090"/>
                </a:solidFill>
              </a:rPr>
              <a:t>2</a:t>
            </a:r>
            <a:endParaRPr lang="en-US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 smtClean="0"/>
              <a:t>Fixed</a:t>
            </a:r>
            <a:r>
              <a:rPr lang="en-US" dirty="0" smtClean="0"/>
              <a:t> Point Representation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6875" y="1362075"/>
            <a:ext cx="8556056" cy="4972050"/>
          </a:xfrm>
        </p:spPr>
        <p:txBody>
          <a:bodyPr/>
          <a:lstStyle/>
          <a:p>
            <a:r>
              <a:rPr lang="en-US" dirty="0" smtClean="0"/>
              <a:t>Implied binary point.</a:t>
            </a:r>
            <a:r>
              <a:rPr lang="en-US" dirty="0" smtClean="0">
                <a:solidFill>
                  <a:srgbClr val="404040"/>
                </a:solidFill>
              </a:rPr>
              <a:t>  Two example schemes: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#1: the binary point is between bits 2 and 3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[.]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#2: the binary point is between bits 4 and 5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[.]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</a:t>
            </a:r>
            <a:r>
              <a:rPr lang="en-US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endParaRPr lang="en-US" dirty="0"/>
          </a:p>
          <a:p>
            <a:r>
              <a:rPr lang="en-US" dirty="0" smtClean="0"/>
              <a:t>Wherever we put the binary point, with fixed point representations there is a trade off between the amount of range and precision we have</a:t>
            </a:r>
          </a:p>
          <a:p>
            <a:r>
              <a:rPr lang="en-US" dirty="0" smtClean="0"/>
              <a:t>Fixed point = fixed </a:t>
            </a:r>
            <a:r>
              <a:rPr lang="en-US" i="1" dirty="0" smtClean="0"/>
              <a:t>range</a:t>
            </a:r>
            <a:r>
              <a:rPr lang="en-US" dirty="0" smtClean="0"/>
              <a:t> and fixed </a:t>
            </a:r>
            <a:r>
              <a:rPr lang="en-US" i="1" dirty="0" smtClean="0"/>
              <a:t>precision</a:t>
            </a:r>
          </a:p>
          <a:p>
            <a:pPr lvl="1"/>
            <a:r>
              <a:rPr lang="en-US" sz="2000" dirty="0" smtClean="0"/>
              <a:t>range: difference between largest and smallest numbers possible</a:t>
            </a:r>
          </a:p>
          <a:p>
            <a:pPr lvl="1"/>
            <a:r>
              <a:rPr lang="en-US" sz="2000" dirty="0" smtClean="0"/>
              <a:t>precision: smallest possible difference between any two numbers</a:t>
            </a:r>
          </a:p>
          <a:p>
            <a:r>
              <a:rPr lang="en-US" dirty="0" smtClean="0"/>
              <a:t>Hard to pick how much you need of each!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6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u="sng" dirty="0" smtClean="0"/>
              <a:t>Floating</a:t>
            </a:r>
            <a:r>
              <a:rPr lang="en-US" dirty="0" smtClean="0"/>
              <a:t> </a:t>
            </a:r>
            <a:r>
              <a:rPr lang="en-US" dirty="0"/>
              <a:t>Point Representation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583352" cy="4972050"/>
          </a:xfrm>
        </p:spPr>
        <p:txBody>
          <a:bodyPr/>
          <a:lstStyle/>
          <a:p>
            <a:r>
              <a:rPr lang="en-US" dirty="0"/>
              <a:t>Analogous to scientific </a:t>
            </a:r>
            <a:r>
              <a:rPr lang="en-US" dirty="0" smtClean="0"/>
              <a:t>notation</a:t>
            </a:r>
          </a:p>
          <a:p>
            <a:pPr lvl="1"/>
            <a:r>
              <a:rPr lang="en-US" dirty="0" smtClean="0"/>
              <a:t>In Decimal:</a:t>
            </a:r>
            <a:endParaRPr lang="en-US" dirty="0"/>
          </a:p>
          <a:p>
            <a:pPr lvl="2"/>
            <a:r>
              <a:rPr lang="en-US" dirty="0" smtClean="0"/>
              <a:t>Not 12000000, but</a:t>
            </a:r>
            <a:r>
              <a:rPr lang="en-US" dirty="0"/>
              <a:t>	1.2 x 10</a:t>
            </a:r>
            <a:r>
              <a:rPr lang="en-US" baseline="30000" dirty="0"/>
              <a:t>7</a:t>
            </a:r>
            <a:r>
              <a:rPr lang="en-US" dirty="0"/>
              <a:t>		</a:t>
            </a:r>
            <a:r>
              <a:rPr lang="en-US" dirty="0" smtClean="0"/>
              <a:t>In C</a:t>
            </a:r>
            <a:r>
              <a:rPr lang="en-US" dirty="0"/>
              <a:t>: 1.2e7</a:t>
            </a:r>
          </a:p>
          <a:p>
            <a:pPr lvl="2"/>
            <a:r>
              <a:rPr lang="en-US" dirty="0" smtClean="0"/>
              <a:t>Not 0.0000012, but 1.2 </a:t>
            </a:r>
            <a:r>
              <a:rPr lang="en-US" dirty="0"/>
              <a:t>x 10</a:t>
            </a:r>
            <a:r>
              <a:rPr lang="en-US" baseline="30000" dirty="0"/>
              <a:t>-6</a:t>
            </a:r>
            <a:r>
              <a:rPr lang="en-US" dirty="0"/>
              <a:t>	</a:t>
            </a:r>
            <a:r>
              <a:rPr lang="en-US" dirty="0" smtClean="0"/>
              <a:t>In C</a:t>
            </a:r>
            <a:r>
              <a:rPr lang="en-US" dirty="0"/>
              <a:t>: 1.2e-6</a:t>
            </a:r>
          </a:p>
          <a:p>
            <a:pPr lvl="1"/>
            <a:r>
              <a:rPr lang="en-US" dirty="0" smtClean="0"/>
              <a:t>In Binary</a:t>
            </a:r>
            <a:r>
              <a:rPr lang="en-US" dirty="0"/>
              <a:t>:</a:t>
            </a:r>
          </a:p>
          <a:p>
            <a:pPr lvl="2"/>
            <a:r>
              <a:rPr lang="en-US" dirty="0" smtClean="0"/>
              <a:t>Not </a:t>
            </a:r>
            <a:r>
              <a:rPr lang="en-US" dirty="0"/>
              <a:t>11000.000, but 1.1 x 2</a:t>
            </a:r>
            <a:r>
              <a:rPr lang="en-US" baseline="30000" dirty="0"/>
              <a:t>4</a:t>
            </a:r>
          </a:p>
          <a:p>
            <a:pPr lvl="2"/>
            <a:r>
              <a:rPr lang="en-US" dirty="0"/>
              <a:t>Not 0.000101, but 1.01 x </a:t>
            </a:r>
            <a:r>
              <a:rPr lang="en-US" dirty="0" smtClean="0"/>
              <a:t>2</a:t>
            </a:r>
            <a:r>
              <a:rPr lang="en-US" baseline="30000" dirty="0" smtClean="0"/>
              <a:t>-4</a:t>
            </a:r>
          </a:p>
          <a:p>
            <a:r>
              <a:rPr lang="en-US" dirty="0" smtClean="0"/>
              <a:t> </a:t>
            </a:r>
            <a:r>
              <a:rPr lang="en-US" dirty="0"/>
              <a:t>We have to divvy up the bits we have (e.g., 32) among: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sign (1 bit)</a:t>
            </a:r>
          </a:p>
          <a:p>
            <a:pPr lvl="1"/>
            <a:r>
              <a:rPr lang="en-US" dirty="0" smtClean="0"/>
              <a:t>the mantissa (significand)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exponent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(Decimal)</a:t>
            </a:r>
          </a:p>
        </p:txBody>
      </p:sp>
      <p:sp>
        <p:nvSpPr>
          <p:cNvPr id="32776" name="Rectangle 19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i="1" dirty="0"/>
              <a:t>Normalized form</a:t>
            </a:r>
            <a:r>
              <a:rPr lang="en-US" dirty="0"/>
              <a:t>:  exactly one digit (non-zero) to left of decimal point</a:t>
            </a:r>
          </a:p>
          <a:p>
            <a:pPr>
              <a:lnSpc>
                <a:spcPct val="110000"/>
              </a:lnSpc>
              <a:spcBef>
                <a:spcPts val="1800"/>
              </a:spcBef>
              <a:tabLst>
                <a:tab pos="4406900" algn="l"/>
              </a:tabLst>
            </a:pPr>
            <a:r>
              <a:rPr lang="en-US" dirty="0"/>
              <a:t>Alternatives to representing 1/1,000,000,000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>
                <a:solidFill>
                  <a:srgbClr val="FF0000"/>
                </a:solidFill>
              </a:rPr>
              <a:t>Normalized: 	1.0×10</a:t>
            </a:r>
            <a:r>
              <a:rPr lang="en-US" baseline="30000" dirty="0">
                <a:solidFill>
                  <a:srgbClr val="FF0000"/>
                </a:solidFill>
              </a:rPr>
              <a:t>-9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4406900" algn="l"/>
              </a:tabLst>
            </a:pPr>
            <a:r>
              <a:rPr lang="en-US" dirty="0"/>
              <a:t>Not normalized: 	0.1×10</a:t>
            </a:r>
            <a:r>
              <a:rPr lang="en-US" baseline="30000" dirty="0"/>
              <a:t>-8</a:t>
            </a:r>
            <a:r>
              <a:rPr lang="en-US" dirty="0"/>
              <a:t>,10.0×10</a:t>
            </a:r>
            <a:r>
              <a:rPr lang="en-US" baseline="30000" dirty="0"/>
              <a:t>-10</a:t>
            </a:r>
            <a:r>
              <a:rPr lang="en-US" dirty="0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48640" y="1216152"/>
            <a:ext cx="7277103" cy="2179827"/>
            <a:chOff x="548640" y="1216152"/>
            <a:chExt cx="7277103" cy="2179827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22817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6.02</a:t>
              </a:r>
              <a:r>
                <a:rPr lang="en-US" sz="32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× 10</a:t>
              </a:r>
              <a:r>
                <a:rPr lang="en-US" sz="32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3" y="2511552"/>
              <a:ext cx="2498726" cy="854076"/>
              <a:chOff x="2688" y="1296"/>
              <a:chExt cx="1574" cy="538"/>
            </a:xfrm>
          </p:grpSpPr>
          <p:sp>
            <p:nvSpPr>
              <p:cNvPr id="32786" name="Rectangle 5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2787" name="Line 6"/>
              <p:cNvSpPr>
                <a:spLocks noChangeShapeType="1"/>
              </p:cNvSpPr>
              <p:nvPr/>
            </p:nvSpPr>
            <p:spPr bwMode="auto">
              <a:xfrm>
                <a:off x="2688" y="1296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011472" y="2465703"/>
              <a:ext cx="2468563" cy="930276"/>
              <a:chOff x="899" y="1296"/>
              <a:chExt cx="1555" cy="586"/>
            </a:xfrm>
          </p:grpSpPr>
          <p:sp>
            <p:nvSpPr>
              <p:cNvPr id="32784" name="Rectangle 8"/>
              <p:cNvSpPr>
                <a:spLocks noChangeArrowheads="1"/>
              </p:cNvSpPr>
              <p:nvPr/>
            </p:nvSpPr>
            <p:spPr bwMode="auto">
              <a:xfrm>
                <a:off x="899" y="1584"/>
                <a:ext cx="1555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decimal point</a:t>
                </a:r>
              </a:p>
            </p:txBody>
          </p:sp>
          <p:sp>
            <p:nvSpPr>
              <p:cNvPr id="32785" name="Line 9"/>
              <p:cNvSpPr>
                <a:spLocks noChangeShapeType="1"/>
              </p:cNvSpPr>
              <p:nvPr/>
            </p:nvSpPr>
            <p:spPr bwMode="auto">
              <a:xfrm>
                <a:off x="1809" y="1296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5349242" y="1216152"/>
              <a:ext cx="2476501" cy="911224"/>
              <a:chOff x="3024" y="523"/>
              <a:chExt cx="1560" cy="574"/>
            </a:xfrm>
          </p:grpSpPr>
          <p:sp>
            <p:nvSpPr>
              <p:cNvPr id="32777" name="Line 15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5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3408" y="523"/>
                <a:ext cx="1176" cy="538"/>
                <a:chOff x="3408" y="523"/>
                <a:chExt cx="1176" cy="538"/>
              </a:xfrm>
            </p:grpSpPr>
            <p:sp>
              <p:nvSpPr>
                <p:cNvPr id="3277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86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0" name="Rectangle 18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" name="Group 10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32781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783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4" name="Left Brace 23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2545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/>
              <a:t>Scientific Notation (Binary)</a:t>
            </a:r>
          </a:p>
        </p:txBody>
      </p:sp>
      <p:sp>
        <p:nvSpPr>
          <p:cNvPr id="34823" name="Rectangle 15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  <a:noFill/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endParaRPr lang="en-US" dirty="0"/>
          </a:p>
          <a:p>
            <a:pPr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Computer arithmetic that supports this called </a:t>
            </a:r>
            <a:r>
              <a:rPr lang="en-US" dirty="0">
                <a:solidFill>
                  <a:srgbClr val="FF0000"/>
                </a:solidFill>
              </a:rPr>
              <a:t>floating point</a:t>
            </a:r>
            <a:r>
              <a:rPr lang="en-US" dirty="0"/>
              <a:t> due to the “floating” of the binary point</a:t>
            </a:r>
          </a:p>
          <a:p>
            <a:pPr lvl="1">
              <a:lnSpc>
                <a:spcPct val="70000"/>
              </a:lnSpc>
              <a:spcBef>
                <a:spcPct val="70000"/>
              </a:spcBef>
              <a:tabLst>
                <a:tab pos="4406900" algn="l"/>
              </a:tabLst>
            </a:pPr>
            <a:r>
              <a:rPr lang="en-US" dirty="0"/>
              <a:t>Declare such variable in C as </a:t>
            </a:r>
            <a:r>
              <a:rPr lang="en-US" dirty="0">
                <a:latin typeface="Courier New" charset="0"/>
              </a:rPr>
              <a:t>float</a:t>
            </a:r>
            <a:r>
              <a:rPr lang="en-US" dirty="0"/>
              <a:t> (or </a:t>
            </a:r>
            <a:r>
              <a:rPr lang="en-US" dirty="0">
                <a:latin typeface="Courier New" charset="0"/>
              </a:rPr>
              <a:t>double</a:t>
            </a:r>
            <a:r>
              <a:rPr lang="en-US" dirty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8640" y="1216152"/>
            <a:ext cx="7275514" cy="2182814"/>
            <a:chOff x="548640" y="1216152"/>
            <a:chExt cx="7275514" cy="2182814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auto">
            <a:xfrm>
              <a:off x="3139440" y="2074989"/>
              <a:ext cx="2196114" cy="469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1.01</a:t>
              </a:r>
              <a:r>
                <a:rPr lang="en-US" sz="3200" b="1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×   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3200" b="1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5074604" y="2511553"/>
              <a:ext cx="2501901" cy="854076"/>
              <a:chOff x="2851" y="1339"/>
              <a:chExt cx="1576" cy="538"/>
            </a:xfrm>
          </p:grpSpPr>
          <p:sp>
            <p:nvSpPr>
              <p:cNvPr id="34834" name="Rectangle 5"/>
              <p:cNvSpPr>
                <a:spLocks noChangeArrowheads="1"/>
              </p:cNvSpPr>
              <p:nvPr/>
            </p:nvSpPr>
            <p:spPr bwMode="auto">
              <a:xfrm>
                <a:off x="3093" y="1579"/>
                <a:ext cx="1334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radix (base)</a:t>
                </a:r>
              </a:p>
            </p:txBody>
          </p:sp>
          <p:sp>
            <p:nvSpPr>
              <p:cNvPr id="34835" name="Line 6"/>
              <p:cNvSpPr>
                <a:spLocks noChangeShapeType="1"/>
              </p:cNvSpPr>
              <p:nvPr/>
            </p:nvSpPr>
            <p:spPr bwMode="auto">
              <a:xfrm>
                <a:off x="2851" y="1339"/>
                <a:ext cx="232" cy="280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276216" y="2468690"/>
              <a:ext cx="2205039" cy="930276"/>
              <a:chOff x="1060" y="1269"/>
              <a:chExt cx="1389" cy="586"/>
            </a:xfrm>
          </p:grpSpPr>
          <p:sp>
            <p:nvSpPr>
              <p:cNvPr id="34832" name="Rectangle 8"/>
              <p:cNvSpPr>
                <a:spLocks noChangeArrowheads="1"/>
              </p:cNvSpPr>
              <p:nvPr/>
            </p:nvSpPr>
            <p:spPr bwMode="auto">
              <a:xfrm>
                <a:off x="1060" y="1557"/>
                <a:ext cx="1389" cy="2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5000"/>
                  </a:lnSpc>
                </a:pPr>
                <a:r>
                  <a:rPr lang="en-US" sz="3200" b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binary point</a:t>
                </a:r>
              </a:p>
            </p:txBody>
          </p:sp>
          <p:sp>
            <p:nvSpPr>
              <p:cNvPr id="34833" name="Line 9"/>
              <p:cNvSpPr>
                <a:spLocks noChangeShapeType="1"/>
              </p:cNvSpPr>
              <p:nvPr/>
            </p:nvSpPr>
            <p:spPr bwMode="auto">
              <a:xfrm>
                <a:off x="1803" y="1269"/>
                <a:ext cx="0" cy="288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5349241" y="1216152"/>
              <a:ext cx="2474913" cy="906461"/>
              <a:chOff x="3024" y="523"/>
              <a:chExt cx="1559" cy="571"/>
            </a:xfrm>
          </p:grpSpPr>
          <p:sp>
            <p:nvSpPr>
              <p:cNvPr id="34828" name="Line 11"/>
              <p:cNvSpPr>
                <a:spLocks noChangeShapeType="1"/>
              </p:cNvSpPr>
              <p:nvPr/>
            </p:nvSpPr>
            <p:spPr bwMode="auto">
              <a:xfrm flipV="1">
                <a:off x="3024" y="912"/>
                <a:ext cx="461" cy="182"/>
              </a:xfrm>
              <a:prstGeom prst="line">
                <a:avLst/>
              </a:prstGeom>
              <a:noFill/>
              <a:ln w="28575">
                <a:solidFill>
                  <a:srgbClr val="4B2A85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3408" y="523"/>
                <a:ext cx="1175" cy="538"/>
                <a:chOff x="3408" y="523"/>
                <a:chExt cx="1175" cy="538"/>
              </a:xfrm>
            </p:grpSpPr>
            <p:sp>
              <p:nvSpPr>
                <p:cNvPr id="34830" name="Rectangle 13"/>
                <p:cNvSpPr>
                  <a:spLocks noChangeArrowheads="1"/>
                </p:cNvSpPr>
                <p:nvPr/>
              </p:nvSpPr>
              <p:spPr bwMode="auto">
                <a:xfrm>
                  <a:off x="3485" y="763"/>
                  <a:ext cx="1098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exponent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831" name="Rectangle 14"/>
                <p:cNvSpPr>
                  <a:spLocks noChangeArrowheads="1"/>
                </p:cNvSpPr>
                <p:nvPr/>
              </p:nvSpPr>
              <p:spPr bwMode="auto">
                <a:xfrm>
                  <a:off x="3408" y="523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548640" y="1224090"/>
              <a:ext cx="3429000" cy="873156"/>
              <a:chOff x="548640" y="1224090"/>
              <a:chExt cx="3429000" cy="873156"/>
            </a:xfrm>
          </p:grpSpPr>
          <p:grpSp>
            <p:nvGrpSpPr>
              <p:cNvPr id="24" name="Group 10"/>
              <p:cNvGrpSpPr>
                <a:grpSpLocks/>
              </p:cNvGrpSpPr>
              <p:nvPr/>
            </p:nvGrpSpPr>
            <p:grpSpPr bwMode="auto">
              <a:xfrm>
                <a:off x="548640" y="1224090"/>
                <a:ext cx="3206753" cy="712788"/>
                <a:chOff x="0" y="528"/>
                <a:chExt cx="2020" cy="449"/>
              </a:xfrm>
            </p:grpSpPr>
            <p:sp>
              <p:nvSpPr>
                <p:cNvPr id="26" name="Rectangle 11"/>
                <p:cNvSpPr>
                  <a:spLocks noChangeArrowheads="1"/>
                </p:cNvSpPr>
                <p:nvPr/>
              </p:nvSpPr>
              <p:spPr bwMode="auto">
                <a:xfrm>
                  <a:off x="979" y="679"/>
                  <a:ext cx="1041" cy="29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sz="3200" b="1" dirty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mantissa</a:t>
                  </a:r>
                  <a:endParaRPr lang="en-US" sz="3200" b="1" i="1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528"/>
                  <a:ext cx="80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endParaRPr lang="en-AU" sz="32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Left Brace 24"/>
              <p:cNvSpPr/>
              <p:nvPr/>
            </p:nvSpPr>
            <p:spPr bwMode="auto">
              <a:xfrm rot="5400000">
                <a:off x="3474720" y="1594326"/>
                <a:ext cx="182880" cy="822960"/>
              </a:xfrm>
              <a:prstGeom prst="leftBrace">
                <a:avLst/>
              </a:prstGeom>
              <a:noFill/>
              <a:ln w="28575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09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Notation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Convert from scientific notation to binary point</a:t>
                </a:r>
                <a:endParaRPr lang="en-US" sz="2400" baseline="30000" dirty="0"/>
              </a:p>
              <a:p>
                <a:pPr lvl="1"/>
                <a:r>
                  <a:rPr lang="en-US" sz="2000" dirty="0"/>
                  <a:t>Perform the multiplication by shifting the decimal until the exponent disappears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1.011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/>
                  <a:t>4</a:t>
                </a:r>
                <a:r>
                  <a:rPr lang="en-US" sz="1800" dirty="0"/>
                  <a:t> = 10110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22</a:t>
                </a:r>
                <a:r>
                  <a:rPr lang="en-US" sz="1800" baseline="-25000" dirty="0"/>
                  <a:t>10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1.011</a:t>
                </a:r>
                <a:r>
                  <a:rPr lang="en-US" sz="1800" baseline="-25000" dirty="0"/>
                  <a:t>2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800" dirty="0"/>
                  <a:t>2</a:t>
                </a:r>
                <a:r>
                  <a:rPr lang="en-US" sz="1800" baseline="30000" dirty="0"/>
                  <a:t>-2</a:t>
                </a:r>
                <a:r>
                  <a:rPr lang="en-US" sz="1800" dirty="0"/>
                  <a:t> = 0.01011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0.34375</a:t>
                </a:r>
                <a:r>
                  <a:rPr lang="en-US" sz="1800" baseline="-25000" dirty="0"/>
                  <a:t>10</a:t>
                </a:r>
              </a:p>
              <a:p>
                <a:pPr lvl="2"/>
                <a:endParaRPr lang="en-US" sz="1800" baseline="-25000" dirty="0"/>
              </a:p>
              <a:p>
                <a:r>
                  <a:rPr lang="en-US" sz="2400" dirty="0"/>
                  <a:t>Convert from binary point to </a:t>
                </a:r>
                <a:r>
                  <a:rPr lang="en-US" sz="2400" i="1" dirty="0"/>
                  <a:t>normalized</a:t>
                </a:r>
                <a:r>
                  <a:rPr lang="en-US" sz="2400" dirty="0"/>
                  <a:t> scientific notation</a:t>
                </a:r>
              </a:p>
              <a:p>
                <a:pPr lvl="1"/>
                <a:r>
                  <a:rPr lang="en-US" sz="2000" dirty="0"/>
                  <a:t>Distribute out exponents until binary point is to the right of a single digit</a:t>
                </a:r>
              </a:p>
              <a:p>
                <a:pPr lvl="2"/>
                <a:r>
                  <a:rPr lang="en-US" sz="1800" u="sng" dirty="0"/>
                  <a:t>Example</a:t>
                </a:r>
                <a:r>
                  <a:rPr lang="en-US" sz="1800" dirty="0"/>
                  <a:t>:  1101.001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 = 1.101001</a:t>
                </a:r>
                <a:r>
                  <a:rPr lang="en-US" sz="1800" baseline="-25000" dirty="0"/>
                  <a:t>2</a:t>
                </a:r>
                <a:r>
                  <a:rPr lang="en-US" sz="1800" dirty="0"/>
                  <a:t>×2</a:t>
                </a:r>
                <a:r>
                  <a:rPr lang="en-US" sz="1800" baseline="30000" dirty="0"/>
                  <a:t>3</a:t>
                </a:r>
              </a:p>
              <a:p>
                <a:pPr lvl="2"/>
                <a:endParaRPr lang="en-US" baseline="30000" dirty="0"/>
              </a:p>
              <a:p>
                <a:pPr lvl="2"/>
                <a:endParaRPr lang="en-US" baseline="30000" dirty="0"/>
              </a:p>
              <a:p>
                <a:r>
                  <a:rPr lang="en-US" sz="2400" b="1" dirty="0"/>
                  <a:t>Practice:  </a:t>
                </a:r>
                <a:r>
                  <a:rPr lang="en-US" sz="2400" dirty="0"/>
                  <a:t>Convert 11.375</a:t>
                </a:r>
                <a:r>
                  <a:rPr lang="en-US" sz="2400" baseline="-25000" dirty="0"/>
                  <a:t>10</a:t>
                </a:r>
                <a:r>
                  <a:rPr lang="en-US" sz="2400" dirty="0"/>
                  <a:t> to normalized binary scientific notation</a:t>
                </a:r>
              </a:p>
              <a:p>
                <a:pPr lvl="2"/>
                <a:endParaRPr lang="en-US" sz="1600" b="1" dirty="0"/>
              </a:p>
              <a:p>
                <a:pPr lvl="2"/>
                <a:endParaRPr lang="en-US" sz="16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192" y="1362456"/>
                <a:ext cx="8366760" cy="4974336"/>
              </a:xfrm>
              <a:blipFill>
                <a:blip r:embed="rId3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7296960" y="394849"/>
              <a:ext cx="1542240" cy="136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88680" y="388729"/>
                <a:ext cx="1556640" cy="13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9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Floating Point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Fractional binary numbers</a:t>
            </a:r>
          </a:p>
          <a:p>
            <a:r>
              <a:rPr lang="en-US" b="1" dirty="0">
                <a:solidFill>
                  <a:srgbClr val="4B2A85"/>
                </a:solidFill>
              </a:rPr>
              <a:t>IEEE floating-point standard</a:t>
            </a:r>
          </a:p>
          <a:p>
            <a:r>
              <a:rPr lang="en-US" dirty="0"/>
              <a:t>Floating-point operations and rounding</a:t>
            </a:r>
          </a:p>
          <a:p>
            <a:r>
              <a:rPr lang="en-US" dirty="0"/>
              <a:t>Floating-point in 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There are many more details that we won’t cover</a:t>
            </a:r>
          </a:p>
          <a:p>
            <a:pPr lvl="1"/>
            <a:r>
              <a:rPr lang="en-US" dirty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18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IEEE Floating Point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/>
              <a:t>IEEE 754 </a:t>
            </a:r>
          </a:p>
          <a:p>
            <a:pPr lvl="1"/>
            <a:r>
              <a:rPr lang="en-US" sz="2000" dirty="0"/>
              <a:t>Established in 1985 as uniform standard for floating point arithmetic</a:t>
            </a:r>
          </a:p>
          <a:p>
            <a:pPr lvl="1"/>
            <a:r>
              <a:rPr lang="en-US" sz="2000" dirty="0"/>
              <a:t>Main idea: make numerically sensitive programs portable</a:t>
            </a:r>
          </a:p>
          <a:p>
            <a:pPr lvl="1"/>
            <a:r>
              <a:rPr lang="en-US" sz="2000" dirty="0"/>
              <a:t>Specifies two things: representation and result of floating operations</a:t>
            </a:r>
          </a:p>
          <a:p>
            <a:pPr lvl="1"/>
            <a:r>
              <a:rPr lang="en-US" sz="2000" dirty="0"/>
              <a:t>Now supported by all major CPUs</a:t>
            </a:r>
          </a:p>
          <a:p>
            <a:pPr lvl="1"/>
            <a:endParaRPr lang="en-US" sz="2000" dirty="0"/>
          </a:p>
          <a:p>
            <a:r>
              <a:rPr lang="en-US" sz="2400" dirty="0"/>
              <a:t>Driven by numerical concerns</a:t>
            </a:r>
          </a:p>
          <a:p>
            <a:pPr lvl="1"/>
            <a:r>
              <a:rPr lang="en-US" sz="2000" b="1" dirty="0"/>
              <a:t>Scientists</a:t>
            </a:r>
            <a:r>
              <a:rPr lang="en-US" sz="2000" dirty="0"/>
              <a:t>/numerical analysts want them to be as </a:t>
            </a:r>
            <a:r>
              <a:rPr lang="en-US" sz="2000" b="1" dirty="0"/>
              <a:t>real</a:t>
            </a:r>
            <a:r>
              <a:rPr lang="en-US" sz="2000" dirty="0"/>
              <a:t> as possible</a:t>
            </a:r>
          </a:p>
          <a:p>
            <a:pPr lvl="1"/>
            <a:r>
              <a:rPr lang="en-US" sz="2000" b="1" dirty="0"/>
              <a:t>Engineers </a:t>
            </a:r>
            <a:r>
              <a:rPr lang="en-US" sz="2000" dirty="0"/>
              <a:t>want them to be </a:t>
            </a:r>
            <a:r>
              <a:rPr lang="en-US" sz="2000" b="1" dirty="0"/>
              <a:t>easy to implement</a:t>
            </a:r>
            <a:r>
              <a:rPr lang="en-US" sz="2000" dirty="0"/>
              <a:t> and </a:t>
            </a:r>
            <a:r>
              <a:rPr lang="en-US" sz="2000" b="1" dirty="0"/>
              <a:t>fast</a:t>
            </a:r>
          </a:p>
          <a:p>
            <a:pPr lvl="1"/>
            <a:r>
              <a:rPr lang="en-US" sz="2000" dirty="0"/>
              <a:t>In the end:</a:t>
            </a:r>
          </a:p>
          <a:p>
            <a:pPr lvl="2"/>
            <a:r>
              <a:rPr lang="en-US" sz="1800" dirty="0"/>
              <a:t>Scientists mostly won out</a:t>
            </a:r>
          </a:p>
          <a:p>
            <a:pPr lvl="2"/>
            <a:r>
              <a:rPr lang="en-US" sz="1800" dirty="0"/>
              <a:t>Nice standards for rounding, overflow, underflow, but...</a:t>
            </a:r>
          </a:p>
          <a:p>
            <a:pPr lvl="2"/>
            <a:r>
              <a:rPr lang="en-US" sz="1800" dirty="0"/>
              <a:t>Hard to make fast in hardware</a:t>
            </a:r>
          </a:p>
          <a:p>
            <a:pPr lvl="2"/>
            <a:r>
              <a:rPr lang="en-US" sz="1800" b="1" dirty="0"/>
              <a:t>Float operations can be an order of magnitude slower than integer 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72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1a due </a:t>
            </a:r>
            <a:r>
              <a:rPr lang="en-US" strike="sngStrike" dirty="0"/>
              <a:t>tonight</a:t>
            </a:r>
            <a:r>
              <a:rPr lang="en-US" dirty="0"/>
              <a:t> </a:t>
            </a:r>
            <a:r>
              <a:rPr lang="en-US" dirty="0" smtClean="0"/>
              <a:t>Tues 1/21 at </a:t>
            </a:r>
            <a:r>
              <a:rPr lang="en-US" dirty="0"/>
              <a:t>11:59 pm</a:t>
            </a:r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pointer.c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lab1Areflect.txt</a:t>
            </a:r>
          </a:p>
          <a:p>
            <a:pPr lvl="1"/>
            <a:r>
              <a:rPr lang="en-US" dirty="0"/>
              <a:t>Make sure you submit </a:t>
            </a:r>
            <a:r>
              <a:rPr lang="en-US" i="1" dirty="0"/>
              <a:t>something</a:t>
            </a:r>
            <a:r>
              <a:rPr lang="en-US" dirty="0"/>
              <a:t> before the deadline and that the file names are correct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r>
              <a:rPr lang="en-US" dirty="0"/>
              <a:t>hw5 due Wednesday, hw6 due Friday</a:t>
            </a:r>
          </a:p>
          <a:p>
            <a:pPr lvl="2"/>
            <a:endParaRPr lang="en-US" dirty="0"/>
          </a:p>
          <a:p>
            <a:r>
              <a:rPr lang="en-US" dirty="0"/>
              <a:t>Lab 1b due next Monday (</a:t>
            </a:r>
            <a:r>
              <a:rPr lang="en-US" dirty="0" smtClean="0"/>
              <a:t>1/27)</a:t>
            </a:r>
            <a:endParaRPr lang="en-US" dirty="0"/>
          </a:p>
          <a:p>
            <a:pPr lvl="1"/>
            <a:r>
              <a:rPr lang="en-US" dirty="0"/>
              <a:t>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bits.c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lab1Breflect.txt</a:t>
            </a: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normalized, base 2 scientific notation:</a:t>
            </a:r>
          </a:p>
          <a:p>
            <a:pPr lvl="1"/>
            <a:r>
              <a:rPr lang="en-US" dirty="0"/>
              <a:t>Value:		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1 × </a:t>
            </a:r>
            <a:r>
              <a:rPr lang="en-US" dirty="0">
                <a:solidFill>
                  <a:srgbClr val="C00000"/>
                </a:solidFill>
              </a:rPr>
              <a:t>Mantissa</a:t>
            </a:r>
            <a:r>
              <a:rPr lang="en-US" dirty="0"/>
              <a:t> × 2</a:t>
            </a:r>
            <a:r>
              <a:rPr lang="en-US" baseline="30000" dirty="0">
                <a:solidFill>
                  <a:srgbClr val="0070C0"/>
                </a:solidFill>
              </a:rPr>
              <a:t>Exponent</a:t>
            </a:r>
          </a:p>
          <a:p>
            <a:pPr lvl="1"/>
            <a:r>
              <a:rPr lang="en-US" dirty="0"/>
              <a:t>Bit Fields:	(-1)</a:t>
            </a:r>
            <a:r>
              <a:rPr lang="en-US" baseline="30000" dirty="0">
                <a:solidFill>
                  <a:srgbClr val="00B050"/>
                </a:solidFill>
              </a:rPr>
              <a:t>S</a:t>
            </a:r>
            <a:r>
              <a:rPr lang="en-US" dirty="0"/>
              <a:t> × 1.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× 2</a:t>
            </a:r>
            <a:r>
              <a:rPr lang="en-US" baseline="30000" dirty="0"/>
              <a:t>(</a:t>
            </a:r>
            <a:r>
              <a:rPr lang="en-US" baseline="30000" dirty="0">
                <a:solidFill>
                  <a:srgbClr val="0070C0"/>
                </a:solidFill>
              </a:rPr>
              <a:t>E</a:t>
            </a:r>
            <a:r>
              <a:rPr lang="en-US" baseline="30000" dirty="0"/>
              <a:t>–bias)</a:t>
            </a:r>
            <a:endParaRPr lang="en-US" baseline="-25000" dirty="0"/>
          </a:p>
          <a:p>
            <a:r>
              <a:rPr lang="en-US" dirty="0"/>
              <a:t>Representation Scheme: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Sign bit </a:t>
            </a:r>
            <a:r>
              <a:rPr lang="en-US" dirty="0"/>
              <a:t>(0 is positive, 1 is negative)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Mantissa</a:t>
            </a:r>
            <a:r>
              <a:rPr lang="en-US" dirty="0"/>
              <a:t> (a.k.a. significand) is the fractional part of the number in normalized form and encoded in bit vector </a:t>
            </a:r>
            <a:r>
              <a:rPr lang="en-US" b="1" dirty="0">
                <a:solidFill>
                  <a:srgbClr val="C00000"/>
                </a:solidFill>
              </a:rPr>
              <a:t>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Exponent</a:t>
            </a:r>
            <a:r>
              <a:rPr lang="en-US" dirty="0"/>
              <a:t> weights the value by a (possibly negative) power of 2 and encoded in the bit vector </a:t>
            </a:r>
            <a:r>
              <a:rPr lang="en-US" b="1" dirty="0">
                <a:solidFill>
                  <a:srgbClr val="0070C0"/>
                </a:solidFill>
              </a:rPr>
              <a:t>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11480" y="5303520"/>
            <a:ext cx="8285041" cy="1293932"/>
            <a:chOff x="411480" y="2155368"/>
            <a:chExt cx="8285041" cy="1293932"/>
          </a:xfrm>
        </p:grpSpPr>
        <p:grpSp>
          <p:nvGrpSpPr>
            <p:cNvPr id="6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0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Exponent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Use </a:t>
                </a:r>
                <a:r>
                  <a:rPr lang="en-US" dirty="0">
                    <a:solidFill>
                      <a:srgbClr val="FF0000"/>
                    </a:solidFill>
                  </a:rPr>
                  <a:t>biased notation</a:t>
                </a:r>
              </a:p>
              <a:p>
                <a:pPr lvl="1"/>
                <a:r>
                  <a:rPr lang="en-US" dirty="0"/>
                  <a:t>Read exponent as unsigned, but with </a:t>
                </a:r>
                <a:r>
                  <a:rPr lang="en-US" i="1" dirty="0">
                    <a:solidFill>
                      <a:srgbClr val="FF0000"/>
                    </a:solidFill>
                  </a:rPr>
                  <a:t>bias</a:t>
                </a:r>
                <a:r>
                  <a:rPr lang="en-US" dirty="0">
                    <a:solidFill>
                      <a:srgbClr val="FF0000"/>
                    </a:solidFill>
                  </a:rPr>
                  <a:t> of 2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w-1</a:t>
                </a:r>
                <a:r>
                  <a:rPr lang="en-US" dirty="0">
                    <a:solidFill>
                      <a:srgbClr val="FF0000"/>
                    </a:solidFill>
                  </a:rPr>
                  <a:t>-1</a:t>
                </a:r>
                <a:r>
                  <a:rPr lang="en-US" dirty="0"/>
                  <a:t> = 127</a:t>
                </a:r>
              </a:p>
              <a:p>
                <a:pPr lvl="1"/>
                <a:r>
                  <a:rPr lang="en-US" dirty="0"/>
                  <a:t>Representable exponents roughly ½ positive and ½ negative</a:t>
                </a:r>
              </a:p>
              <a:p>
                <a:pPr lvl="1"/>
                <a:r>
                  <a:rPr lang="en-US" dirty="0"/>
                  <a:t>Exponent 0 (</a:t>
                </a:r>
                <a:r>
                  <a:rPr lang="en-US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= 0) is represented as </a:t>
                </a:r>
                <a:r>
                  <a:rPr lang="en-US" dirty="0">
                    <a:solidFill>
                      <a:srgbClr val="0070C0"/>
                    </a:solidFill>
                  </a:rPr>
                  <a:t>E</a:t>
                </a:r>
                <a:r>
                  <a:rPr lang="en-US" dirty="0"/>
                  <a:t> = 0b 0111 1111</a:t>
                </a:r>
              </a:p>
              <a:p>
                <a:r>
                  <a:rPr lang="en-US" dirty="0"/>
                  <a:t>Why biased?</a:t>
                </a:r>
              </a:p>
              <a:p>
                <a:pPr lvl="1"/>
                <a:r>
                  <a:rPr lang="en-US" dirty="0"/>
                  <a:t>Makes floating point arithmetic easier</a:t>
                </a:r>
              </a:p>
              <a:p>
                <a:pPr lvl="1"/>
                <a:r>
                  <a:rPr lang="en-US" dirty="0"/>
                  <a:t>Makes somewhat compatible with two’s complement</a:t>
                </a:r>
              </a:p>
              <a:p>
                <a:pPr>
                  <a:spcBef>
                    <a:spcPts val="1800"/>
                  </a:spcBef>
                </a:pPr>
                <a:r>
                  <a:rPr lang="en-US" sz="2400" b="1" dirty="0"/>
                  <a:t>Practice:  </a:t>
                </a:r>
                <a:r>
                  <a:rPr lang="en-US" sz="2400" dirty="0"/>
                  <a:t>To encode in biased notation, add the bias then encode in unsigned: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1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/>
                  <a:t> = 0b </a:t>
                </a:r>
                <a:endParaRPr lang="en-US" sz="2000" baseline="-25000" dirty="0"/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127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/>
                  <a:t> = 0b </a:t>
                </a:r>
              </a:p>
              <a:p>
                <a:pPr lvl="1">
                  <a:tabLst>
                    <a:tab pos="1714500" algn="l"/>
                    <a:tab pos="2628900" algn="l"/>
                  </a:tabLst>
                </a:pPr>
                <a:r>
                  <a:rPr lang="en-US" sz="2000" dirty="0" err="1">
                    <a:solidFill>
                      <a:srgbClr val="0070C0"/>
                    </a:solidFill>
                  </a:rPr>
                  <a:t>Exp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= -63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</a:t>
                </a:r>
                <a:r>
                  <a:rPr lang="en-US" sz="2000" dirty="0"/>
                  <a:t> = 0b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b="-8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Mantissa (Fraction)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Note the implicit 1 in front of the M bit vector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  0b </a:t>
            </a:r>
            <a:r>
              <a:rPr lang="en-US" dirty="0">
                <a:solidFill>
                  <a:srgbClr val="00B050"/>
                </a:solidFill>
              </a:rPr>
              <a:t>0</a:t>
            </a:r>
            <a:r>
              <a:rPr lang="en-US" dirty="0">
                <a:solidFill>
                  <a:srgbClr val="0070C0"/>
                </a:solidFill>
              </a:rPr>
              <a:t>011 1111 1</a:t>
            </a:r>
            <a:r>
              <a:rPr lang="en-US" dirty="0">
                <a:solidFill>
                  <a:srgbClr val="C00000"/>
                </a:solidFill>
              </a:rPr>
              <a:t>100 0000 0000 0000 0000 0000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read as  1.1</a:t>
            </a:r>
            <a:r>
              <a:rPr lang="en-US" baseline="-25000" dirty="0"/>
              <a:t>2</a:t>
            </a:r>
            <a:r>
              <a:rPr lang="en-US" dirty="0"/>
              <a:t> = 1.5</a:t>
            </a:r>
            <a:r>
              <a:rPr lang="en-US" baseline="-25000" dirty="0"/>
              <a:t>10</a:t>
            </a:r>
            <a:r>
              <a:rPr lang="en-US" dirty="0"/>
              <a:t>, </a:t>
            </a:r>
            <a:r>
              <a:rPr lang="en-US" i="1" dirty="0"/>
              <a:t>not</a:t>
            </a:r>
            <a:r>
              <a:rPr lang="en-US" dirty="0"/>
              <a:t>  0.1</a:t>
            </a:r>
            <a:r>
              <a:rPr lang="en-US" baseline="-25000" dirty="0"/>
              <a:t>2</a:t>
            </a:r>
            <a:r>
              <a:rPr lang="en-US" dirty="0"/>
              <a:t> = 0.5</a:t>
            </a:r>
            <a:r>
              <a:rPr lang="en-US" baseline="-25000" dirty="0"/>
              <a:t>10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Gives us an extra bit of </a:t>
            </a:r>
            <a:r>
              <a:rPr lang="en-US" i="1" dirty="0">
                <a:solidFill>
                  <a:srgbClr val="FF0000"/>
                </a:solidFill>
              </a:rPr>
              <a:t>precision</a:t>
            </a:r>
          </a:p>
          <a:p>
            <a:r>
              <a:rPr lang="en-US" dirty="0"/>
              <a:t>Mantissa “limits”</a:t>
            </a:r>
          </a:p>
          <a:p>
            <a:pPr lvl="1"/>
            <a:r>
              <a:rPr lang="en-US" dirty="0"/>
              <a:t>Low values near 	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= 0b0…0 are close to 2</a:t>
            </a:r>
            <a:r>
              <a:rPr lang="en-US" baseline="30000" dirty="0">
                <a:solidFill>
                  <a:srgbClr val="0070C0"/>
                </a:solidFill>
              </a:rPr>
              <a:t>Exp</a:t>
            </a:r>
          </a:p>
          <a:p>
            <a:pPr lvl="1"/>
            <a:r>
              <a:rPr lang="en-US" dirty="0"/>
              <a:t>High values near </a:t>
            </a: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/>
              <a:t> = 0b1…1 are close to 2</a:t>
            </a:r>
            <a:r>
              <a:rPr lang="en-US" baseline="30000" dirty="0">
                <a:solidFill>
                  <a:srgbClr val="0070C0"/>
                </a:solidFill>
              </a:rPr>
              <a:t>Exp</a:t>
            </a:r>
            <a:r>
              <a:rPr lang="en-US" baseline="30000" dirty="0"/>
              <a:t>+1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22</a:t>
            </a:fld>
            <a:endParaRPr lang="en-US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2926080"/>
            <a:ext cx="9144000" cy="436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marL="203200" indent="-203200" algn="ctr">
              <a:lnSpc>
                <a:spcPct val="75000"/>
              </a:lnSpc>
              <a:spcBef>
                <a:spcPct val="65000"/>
              </a:spcBef>
              <a:buSzPct val="100000"/>
            </a:pPr>
            <a:r>
              <a:rPr lang="en-US" sz="3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(-1)</a:t>
            </a:r>
            <a:r>
              <a:rPr lang="en-US" sz="3200" b="1" baseline="30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x (1 .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x 2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200" b="1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–bias)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11480" y="1362456"/>
            <a:ext cx="8285041" cy="1293932"/>
            <a:chOff x="411480" y="2155368"/>
            <a:chExt cx="8285041" cy="1293932"/>
          </a:xfrm>
        </p:grpSpPr>
        <p:grpSp>
          <p:nvGrpSpPr>
            <p:cNvPr id="28" name="Group 13"/>
            <p:cNvGrpSpPr/>
            <p:nvPr/>
          </p:nvGrpSpPr>
          <p:grpSpPr>
            <a:xfrm>
              <a:off x="642259" y="2155368"/>
              <a:ext cx="8054262" cy="770712"/>
              <a:chOff x="642259" y="2155368"/>
              <a:chExt cx="8054262" cy="77071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B05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1161288" y="2468880"/>
                  <a:ext cx="197510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</a:t>
                  </a: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3136392" y="2468880"/>
                  <a:ext cx="5678424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</a:t>
                  </a: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31 30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90801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23 22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82011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411480" y="2926080"/>
              <a:ext cx="8869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1 bit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67265" y="2926080"/>
              <a:ext cx="9973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8 bits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02658" y="2926080"/>
              <a:ext cx="11801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23 bits</a:t>
              </a:r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 flipV="1">
            <a:off x="3520440" y="3288432"/>
            <a:ext cx="502920" cy="369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53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correct value encoded by the following floating point number?</a:t>
            </a:r>
          </a:p>
          <a:p>
            <a:pPr lvl="1"/>
            <a:r>
              <a:rPr lang="en-US" sz="2800" dirty="0"/>
              <a:t>0b  0  10000000  11000000000000000000000</a:t>
            </a:r>
          </a:p>
          <a:p>
            <a:pPr marL="685800" lvl="2" indent="0">
              <a:buNone/>
            </a:pPr>
            <a:endParaRPr lang="en-US" dirty="0"/>
          </a:p>
          <a:p>
            <a:pPr lvl="1"/>
            <a:r>
              <a:rPr lang="en-US" dirty="0"/>
              <a:t>Vote at </a:t>
            </a:r>
            <a:r>
              <a:rPr lang="en-US" dirty="0" smtClean="0">
                <a:hlinkClick r:id="rId2"/>
              </a:rPr>
              <a:t>http://pollev.com/rea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+ 0.75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+ 1.5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+ 2.75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+ 3.5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E45E6-9840-40AC-A8DD-DF4AEE6C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Normalized</a:t>
            </a:r>
            <a:r>
              <a:rPr lang="en-US" dirty="0"/>
              <a:t> Floating Point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5222C-CBA6-4F98-BE5A-88D4DE831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FP → Decimal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Append the bits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 to implicit leading 1 to form the mantissa.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Multiply the mantissa by 2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baseline="30000" dirty="0"/>
              <a:t> – bias</a:t>
            </a:r>
            <a:r>
              <a:rPr lang="en-US" dirty="0"/>
              <a:t>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Multiply the sign (-1)</a:t>
            </a:r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Multiply out the exponent by shifting the binary point.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Convert from binary to decimal.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1248F-01C5-4A6F-984D-2A6F9C698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61F03C-CCEE-4549-9227-5565A603FFE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Decimal → FP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Convert decimal to binary.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Convert binary to normalized scientific notation.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Encode sign as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dirty="0"/>
              <a:t> (0/1).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Add the bias to exponent and encode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/>
              <a:t> as unsigned.</a:t>
            </a:r>
          </a:p>
          <a:p>
            <a:pPr marL="731520" lvl="1" indent="-420624">
              <a:buFont typeface="+mj-lt"/>
              <a:buAutoNum type="arabicPeriod"/>
            </a:pPr>
            <a:r>
              <a:rPr lang="en-US" dirty="0"/>
              <a:t>The first bits after the leading 1 that fit are encoded into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66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and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Precision</a:t>
            </a:r>
            <a:r>
              <a:rPr lang="en-US" dirty="0"/>
              <a:t> is a count of the number of bits in a computer word used to represent a value</a:t>
            </a:r>
          </a:p>
          <a:p>
            <a:pPr lvl="1"/>
            <a:r>
              <a:rPr lang="en-US" dirty="0"/>
              <a:t>Capacity for accuracy</a:t>
            </a:r>
          </a:p>
          <a:p>
            <a:r>
              <a:rPr lang="en-US" dirty="0">
                <a:solidFill>
                  <a:srgbClr val="FF0000"/>
                </a:solidFill>
              </a:rPr>
              <a:t>Accuracy </a:t>
            </a:r>
            <a:r>
              <a:rPr lang="en-US" dirty="0"/>
              <a:t>is a measure of the difference between the </a:t>
            </a:r>
            <a:r>
              <a:rPr lang="en-US" i="1" dirty="0"/>
              <a:t>actual value of a number</a:t>
            </a:r>
            <a:r>
              <a:rPr lang="en-US" dirty="0"/>
              <a:t> and its computer representation</a:t>
            </a:r>
          </a:p>
          <a:p>
            <a:pPr lvl="1">
              <a:spcBef>
                <a:spcPts val="3000"/>
              </a:spcBef>
            </a:pPr>
            <a:r>
              <a:rPr lang="en-US" i="1" dirty="0"/>
              <a:t>High precision permits high accuracy but doesn’t guarantee it.  It is possible to have high precision but low accuracy.</a:t>
            </a:r>
          </a:p>
          <a:p>
            <a:pPr lvl="1"/>
            <a:r>
              <a:rPr lang="en-US" b="1" dirty="0"/>
              <a:t>Example:</a:t>
            </a:r>
            <a:r>
              <a:rPr lang="en-US" i="1" dirty="0"/>
              <a:t>  </a:t>
            </a:r>
            <a:r>
              <a:rPr lang="en-US" dirty="0">
                <a:latin typeface="Courier New" charset="0"/>
              </a:rPr>
              <a:t>float pi = 3.14;</a:t>
            </a:r>
            <a:endParaRPr lang="en-US" dirty="0"/>
          </a:p>
          <a:p>
            <a:pPr lvl="2"/>
            <a:r>
              <a:rPr lang="en-US" dirty="0">
                <a:latin typeface="Courier New" pitchFamily="49" charset="0"/>
                <a:cs typeface="Courier New" pitchFamily="49" charset="0"/>
              </a:rPr>
              <a:t>pi</a:t>
            </a:r>
            <a:r>
              <a:rPr lang="en-US" dirty="0"/>
              <a:t> will be represented using all 24 bits of the mantissa (highly precise), but is only an approximation (not accurate)</a:t>
            </a:r>
            <a:endParaRPr lang="en-US" dirty="0">
              <a:latin typeface="Courier New" charset="0"/>
            </a:endParaRPr>
          </a:p>
          <a:p>
            <a:endParaRPr lang="en-US" i="1" dirty="0"/>
          </a:p>
          <a:p>
            <a:pPr>
              <a:buFont typeface="Times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Need Greater Precision?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>
                <a:solidFill>
                  <a:srgbClr val="FF0000"/>
                </a:solidFill>
                <a:cs typeface="Calibri" panose="020F0502020204030204" pitchFamily="34" charset="0"/>
              </a:rPr>
              <a:t>Double Precision</a:t>
            </a:r>
            <a:r>
              <a:rPr lang="en-US" dirty="0">
                <a:cs typeface="Calibri" panose="020F0502020204030204" pitchFamily="34" charset="0"/>
              </a:rPr>
              <a:t> (vs. Single Precision) in 64 bits</a:t>
            </a: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cs typeface="Calibri" panose="020F0502020204030204" pitchFamily="34" charset="0"/>
            </a:endParaRP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C variable declared as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</a:p>
          <a:p>
            <a:pPr lvl="1"/>
            <a:r>
              <a:rPr lang="en-US" sz="2400" dirty="0">
                <a:cs typeface="Calibri" panose="020F0502020204030204" pitchFamily="34" charset="0"/>
              </a:rPr>
              <a:t>Exponent bias is now 2</a:t>
            </a:r>
            <a:r>
              <a:rPr lang="en-US" sz="2400" baseline="30000" dirty="0">
                <a:cs typeface="Calibri" panose="020F0502020204030204" pitchFamily="34" charset="0"/>
              </a:rPr>
              <a:t>10</a:t>
            </a:r>
            <a:r>
              <a:rPr lang="en-US" dirty="0">
                <a:cs typeface="Calibri" panose="020F0502020204030204" pitchFamily="34" charset="0"/>
              </a:rPr>
              <a:t>–1</a:t>
            </a:r>
            <a:r>
              <a:rPr lang="en-US" sz="2400" dirty="0">
                <a:cs typeface="Calibri" panose="020F0502020204030204" pitchFamily="34" charset="0"/>
              </a:rPr>
              <a:t> = 1023</a:t>
            </a:r>
          </a:p>
          <a:p>
            <a:pPr lvl="1"/>
            <a:r>
              <a:rPr lang="en-US" sz="2400" b="1" dirty="0">
                <a:cs typeface="Calibri" panose="020F0502020204030204" pitchFamily="34" charset="0"/>
              </a:rPr>
              <a:t>Advantages:</a:t>
            </a:r>
            <a:r>
              <a:rPr lang="en-US" sz="2400" dirty="0">
                <a:cs typeface="Calibri" panose="020F0502020204030204" pitchFamily="34" charset="0"/>
              </a:rPr>
              <a:t> 	greater precision (larger mantissa), </a:t>
            </a:r>
            <a:br>
              <a:rPr lang="en-US" sz="2400" dirty="0">
                <a:cs typeface="Calibri" panose="020F0502020204030204" pitchFamily="34" charset="0"/>
              </a:rPr>
            </a:br>
            <a:r>
              <a:rPr lang="en-US" sz="2400" dirty="0">
                <a:cs typeface="Calibri" panose="020F0502020204030204" pitchFamily="34" charset="0"/>
              </a:rPr>
              <a:t>			greater range (larger exponent)</a:t>
            </a:r>
          </a:p>
          <a:p>
            <a:pPr lvl="1"/>
            <a:r>
              <a:rPr lang="en-US" b="1" dirty="0">
                <a:cs typeface="Calibri" panose="020F0502020204030204" pitchFamily="34" charset="0"/>
              </a:rPr>
              <a:t>Disadvantages:</a:t>
            </a:r>
            <a:r>
              <a:rPr lang="en-US" dirty="0">
                <a:cs typeface="Calibri" panose="020F0502020204030204" pitchFamily="34" charset="0"/>
              </a:rPr>
              <a:t>	more bits used,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			slower to manipulate</a:t>
            </a:r>
            <a:endParaRPr lang="en-US" sz="2400" dirty="0">
              <a:cs typeface="Calibri" panose="020F0502020204030204" pitchFamily="34" charset="0"/>
            </a:endParaRPr>
          </a:p>
          <a:p>
            <a:pPr lvl="1"/>
            <a:endParaRPr lang="en-US" sz="2400" dirty="0">
              <a:cs typeface="Calibri" panose="020F0502020204030204" pitchFamily="34" charset="0"/>
            </a:endParaRPr>
          </a:p>
          <a:p>
            <a:pPr eaLnBrk="1" hangingPunct="1"/>
            <a:endParaRPr lang="en-US" dirty="0"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26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56032" y="2011680"/>
            <a:ext cx="8631936" cy="1502231"/>
            <a:chOff x="274320" y="2011680"/>
            <a:chExt cx="8631936" cy="1502231"/>
          </a:xfrm>
        </p:grpSpPr>
        <p:grpSp>
          <p:nvGrpSpPr>
            <p:cNvPr id="27" name="Group 13"/>
            <p:cNvGrpSpPr/>
            <p:nvPr/>
          </p:nvGrpSpPr>
          <p:grpSpPr>
            <a:xfrm>
              <a:off x="548640" y="2011680"/>
              <a:ext cx="8077413" cy="770712"/>
              <a:chOff x="642259" y="2155368"/>
              <a:chExt cx="8077413" cy="770712"/>
            </a:xfrm>
          </p:grpSpPr>
          <p:grpSp>
            <p:nvGrpSpPr>
              <p:cNvPr id="28" name="Group 31"/>
              <p:cNvGrpSpPr/>
              <p:nvPr/>
            </p:nvGrpSpPr>
            <p:grpSpPr>
              <a:xfrm>
                <a:off x="731520" y="2468880"/>
                <a:ext cx="7900416" cy="457200"/>
                <a:chOff x="914400" y="2468880"/>
                <a:chExt cx="7900416" cy="457200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914400" y="2468880"/>
                  <a:ext cx="24688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FFC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</a:t>
                  </a: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1161288" y="2468880"/>
                  <a:ext cx="2715768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E </a:t>
                  </a:r>
                  <a:r>
                    <a:rPr lang="en-US" sz="2800" b="0" dirty="0">
                      <a:solidFill>
                        <a:srgbClr val="0070C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(11)</a:t>
                  </a:r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877056" y="2468880"/>
                  <a:ext cx="4937760" cy="45720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b="1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 </a:t>
                  </a:r>
                  <a:r>
                    <a:rPr lang="en-US" sz="2800" b="0" dirty="0">
                      <a:solidFill>
                        <a:srgbClr val="C0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(20 of 52)</a:t>
                  </a: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642259" y="2155369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63 62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319272" y="2155368"/>
                <a:ext cx="761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52 51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275320" y="2161902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</a:t>
                </a:r>
              </a:p>
            </p:txBody>
          </p:sp>
        </p:grpSp>
        <p:grpSp>
          <p:nvGrpSpPr>
            <p:cNvPr id="35" name="Group 13"/>
            <p:cNvGrpSpPr/>
            <p:nvPr/>
          </p:nvGrpSpPr>
          <p:grpSpPr>
            <a:xfrm>
              <a:off x="548640" y="2743200"/>
              <a:ext cx="8059478" cy="770711"/>
              <a:chOff x="642259" y="2155369"/>
              <a:chExt cx="8059478" cy="77071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33699" y="2468880"/>
                <a:ext cx="7900416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b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(32 of 52)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2259" y="2155369"/>
                <a:ext cx="4443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8387227" y="2161902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cxnSp>
          <p:nvCxnSpPr>
            <p:cNvPr id="44" name="Straight Arrow Connector 43"/>
            <p:cNvCxnSpPr/>
            <p:nvPr/>
          </p:nvCxnSpPr>
          <p:spPr>
            <a:xfrm>
              <a:off x="8540496" y="256032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274320" y="3291840"/>
              <a:ext cx="3657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1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Representing Very Small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/>
              <a:t>But wait… what happened to zero?</a:t>
            </a:r>
          </a:p>
          <a:p>
            <a:pPr lvl="1"/>
            <a:r>
              <a:rPr lang="en-US" dirty="0"/>
              <a:t>Using standard encoding 0x00000000 = 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Special case:</a:t>
            </a: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E </a:t>
            </a:r>
            <a:r>
              <a:rPr lang="en-US" dirty="0"/>
              <a:t>and </a:t>
            </a:r>
            <a:r>
              <a:rPr lang="en-US" dirty="0">
                <a:solidFill>
                  <a:srgbClr val="C00000"/>
                </a:solidFill>
              </a:rPr>
              <a:t>M </a:t>
            </a:r>
            <a:r>
              <a:rPr lang="en-US" dirty="0"/>
              <a:t>all zeros = 0</a:t>
            </a:r>
          </a:p>
          <a:p>
            <a:pPr lvl="2"/>
            <a:r>
              <a:rPr lang="en-US" dirty="0"/>
              <a:t>Two zeros!  But at least 0x00000000 = 0 like integers</a:t>
            </a:r>
          </a:p>
          <a:p>
            <a:pPr lvl="2"/>
            <a:endParaRPr lang="en-US" dirty="0"/>
          </a:p>
          <a:p>
            <a:pPr>
              <a:tabLst>
                <a:tab pos="2514600" algn="l"/>
                <a:tab pos="7035800" algn="l"/>
              </a:tabLst>
            </a:pPr>
            <a:r>
              <a:rPr lang="en-US" dirty="0"/>
              <a:t>New numbers closest to 0: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a = 1.</a:t>
            </a:r>
            <a:r>
              <a:rPr lang="en-US" dirty="0">
                <a:solidFill>
                  <a:srgbClr val="C00000"/>
                </a:solidFill>
              </a:rPr>
              <a:t>0…0</a:t>
            </a:r>
            <a:r>
              <a:rPr lang="en-US" baseline="-25000" dirty="0"/>
              <a:t>2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2</a:t>
            </a:r>
            <a:r>
              <a:rPr lang="en-US" baseline="30000" dirty="0"/>
              <a:t>-126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b = 1.</a:t>
            </a:r>
            <a:r>
              <a:rPr lang="en-US" dirty="0">
                <a:solidFill>
                  <a:srgbClr val="C00000"/>
                </a:solidFill>
              </a:rPr>
              <a:t>0…01</a:t>
            </a:r>
            <a:r>
              <a:rPr lang="en-US" baseline="-25000" dirty="0"/>
              <a:t>2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2</a:t>
            </a:r>
            <a:r>
              <a:rPr lang="en-US" baseline="30000" dirty="0"/>
              <a:t>-126 </a:t>
            </a:r>
            <a:r>
              <a:rPr lang="en-US" dirty="0"/>
              <a:t>+ 2</a:t>
            </a:r>
            <a:r>
              <a:rPr lang="en-US" baseline="30000" dirty="0"/>
              <a:t>-149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dirty="0"/>
              <a:t>Normalization and implicit 1 are to blame</a:t>
            </a:r>
          </a:p>
          <a:p>
            <a:pPr lvl="1">
              <a:tabLst>
                <a:tab pos="2514600" algn="l"/>
                <a:tab pos="7035800" algn="l"/>
              </a:tabLst>
            </a:pPr>
            <a:r>
              <a:rPr lang="en-US" i="1" dirty="0"/>
              <a:t>Special case: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E </a:t>
            </a:r>
            <a:r>
              <a:rPr lang="en-US" dirty="0"/>
              <a:t>= 0, </a:t>
            </a:r>
            <a:r>
              <a:rPr lang="en-US" dirty="0">
                <a:solidFill>
                  <a:srgbClr val="C00000"/>
                </a:solidFill>
              </a:rPr>
              <a:t>M </a:t>
            </a:r>
            <a:r>
              <a:rPr lang="en-US" dirty="0"/>
              <a:t>≠ 0 are </a:t>
            </a:r>
            <a:r>
              <a:rPr lang="en-US" dirty="0" err="1">
                <a:solidFill>
                  <a:srgbClr val="FF0000"/>
                </a:solidFill>
              </a:rPr>
              <a:t>denormalized</a:t>
            </a:r>
            <a:r>
              <a:rPr lang="en-US" dirty="0">
                <a:solidFill>
                  <a:srgbClr val="FF0000"/>
                </a:solidFill>
              </a:rPr>
              <a:t> numbers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tabLst>
                <a:tab pos="2514600" algn="l"/>
                <a:tab pos="7035800" algn="l"/>
              </a:tabLst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27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212080" y="3474720"/>
            <a:ext cx="3679142" cy="1364424"/>
            <a:chOff x="5394960" y="3585405"/>
            <a:chExt cx="3679142" cy="1364424"/>
          </a:xfrm>
        </p:grpSpPr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6101244" y="4217988"/>
              <a:ext cx="369299" cy="152400"/>
              <a:chOff x="1968" y="3417"/>
              <a:chExt cx="240" cy="96"/>
            </a:xfrm>
          </p:grpSpPr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220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Line 6"/>
              <p:cNvSpPr>
                <a:spLocks noChangeShapeType="1"/>
              </p:cNvSpPr>
              <p:nvPr/>
            </p:nvSpPr>
            <p:spPr bwMode="auto">
              <a:xfrm>
                <a:off x="216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Line 7"/>
              <p:cNvSpPr>
                <a:spLocks noChangeShapeType="1"/>
              </p:cNvSpPr>
              <p:nvPr/>
            </p:nvSpPr>
            <p:spPr bwMode="auto">
              <a:xfrm>
                <a:off x="21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0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0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Line 10"/>
              <p:cNvSpPr>
                <a:spLocks noChangeShapeType="1"/>
              </p:cNvSpPr>
              <p:nvPr/>
            </p:nvSpPr>
            <p:spPr bwMode="auto">
              <a:xfrm>
                <a:off x="19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7800019" y="4217988"/>
              <a:ext cx="369299" cy="152400"/>
              <a:chOff x="3072" y="3417"/>
              <a:chExt cx="240" cy="96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07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120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168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216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264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312" y="341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6544403" y="4217988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Line 22"/>
            <p:cNvSpPr>
              <a:spLocks noChangeShapeType="1"/>
            </p:cNvSpPr>
            <p:nvPr/>
          </p:nvSpPr>
          <p:spPr bwMode="auto">
            <a:xfrm>
              <a:off x="7726160" y="4217990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Line 25"/>
            <p:cNvSpPr>
              <a:spLocks noChangeShapeType="1"/>
            </p:cNvSpPr>
            <p:nvPr/>
          </p:nvSpPr>
          <p:spPr bwMode="auto">
            <a:xfrm>
              <a:off x="7652307" y="4217997"/>
              <a:ext cx="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5394960" y="4008441"/>
              <a:ext cx="3679142" cy="804863"/>
              <a:chOff x="1413" y="3621"/>
              <a:chExt cx="2391" cy="507"/>
            </a:xfrm>
          </p:grpSpPr>
          <p:sp>
            <p:nvSpPr>
              <p:cNvPr id="30" name="Line 28"/>
              <p:cNvSpPr>
                <a:spLocks noChangeShapeType="1"/>
              </p:cNvSpPr>
              <p:nvPr/>
            </p:nvSpPr>
            <p:spPr bwMode="auto">
              <a:xfrm>
                <a:off x="2544" y="3753"/>
                <a:ext cx="0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2447" y="3801"/>
                <a:ext cx="241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32" name="Line 30"/>
              <p:cNvSpPr>
                <a:spLocks noChangeShapeType="1"/>
              </p:cNvSpPr>
              <p:nvPr/>
            </p:nvSpPr>
            <p:spPr bwMode="auto">
              <a:xfrm>
                <a:off x="1728" y="3801"/>
                <a:ext cx="16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Text Box 31"/>
              <p:cNvSpPr txBox="1">
                <a:spLocks noChangeArrowheads="1"/>
              </p:cNvSpPr>
              <p:nvPr/>
            </p:nvSpPr>
            <p:spPr bwMode="auto">
              <a:xfrm>
                <a:off x="3371" y="3621"/>
                <a:ext cx="433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+∞</a:t>
                </a: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auto">
              <a:xfrm>
                <a:off x="1413" y="3627"/>
                <a:ext cx="388" cy="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-∞</a:t>
                </a:r>
              </a:p>
            </p:txBody>
          </p:sp>
        </p:grpSp>
        <p:grpSp>
          <p:nvGrpSpPr>
            <p:cNvPr id="24" name="Group 37"/>
            <p:cNvGrpSpPr>
              <a:grpSpLocks/>
            </p:cNvGrpSpPr>
            <p:nvPr/>
          </p:nvGrpSpPr>
          <p:grpSpPr bwMode="auto">
            <a:xfrm>
              <a:off x="6618263" y="3657600"/>
              <a:ext cx="1020189" cy="866775"/>
              <a:chOff x="2208" y="3160"/>
              <a:chExt cx="663" cy="546"/>
            </a:xfrm>
          </p:grpSpPr>
          <p:sp>
            <p:nvSpPr>
              <p:cNvPr id="25" name="Line 39"/>
              <p:cNvSpPr>
                <a:spLocks noChangeShapeType="1"/>
              </p:cNvSpPr>
              <p:nvPr/>
            </p:nvSpPr>
            <p:spPr bwMode="auto">
              <a:xfrm>
                <a:off x="2208" y="351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6" name="Group 41"/>
              <p:cNvGrpSpPr>
                <a:grpSpLocks/>
              </p:cNvGrpSpPr>
              <p:nvPr/>
            </p:nvGrpSpPr>
            <p:grpSpPr bwMode="auto">
              <a:xfrm>
                <a:off x="2230" y="3160"/>
                <a:ext cx="641" cy="538"/>
                <a:chOff x="2230" y="3160"/>
                <a:chExt cx="641" cy="538"/>
              </a:xfrm>
            </p:grpSpPr>
            <p:sp>
              <p:nvSpPr>
                <p:cNvPr id="28" name="Oval 42"/>
                <p:cNvSpPr>
                  <a:spLocks noChangeArrowheads="1"/>
                </p:cNvSpPr>
                <p:nvPr/>
              </p:nvSpPr>
              <p:spPr bwMode="auto">
                <a:xfrm>
                  <a:off x="2592" y="3407"/>
                  <a:ext cx="238" cy="291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lIns="63500" tIns="25400" rIns="63500" bIns="25400"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230" y="3160"/>
                  <a:ext cx="641" cy="26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63500" tIns="25400" rIns="63500" bIns="25400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lnSpc>
                      <a:spcPct val="85000"/>
                    </a:lnSpc>
                    <a:spcBef>
                      <a:spcPct val="40000"/>
                    </a:spcBef>
                  </a:pPr>
                  <a:r>
                    <a:rPr lang="en-US" sz="2800" b="1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Gaps!</a:t>
                  </a:r>
                </a:p>
              </p:txBody>
            </p:sp>
          </p:grpSp>
          <p:sp>
            <p:nvSpPr>
              <p:cNvPr id="27" name="Oval 45"/>
              <p:cNvSpPr>
                <a:spLocks noChangeArrowheads="1"/>
              </p:cNvSpPr>
              <p:nvPr/>
            </p:nvSpPr>
            <p:spPr bwMode="auto">
              <a:xfrm>
                <a:off x="2256" y="3415"/>
                <a:ext cx="238" cy="29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lIns="63500" tIns="25400" rIns="63500" bIns="25400"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6" name="Straight Arrow Connector 55"/>
            <p:cNvCxnSpPr/>
            <p:nvPr/>
          </p:nvCxnSpPr>
          <p:spPr>
            <a:xfrm flipH="1">
              <a:off x="6910252" y="3981993"/>
              <a:ext cx="108857" cy="27214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236826" y="3981989"/>
              <a:ext cx="141511" cy="2721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7481432" y="4410073"/>
              <a:ext cx="332369" cy="539756"/>
              <a:chOff x="7486122" y="4445004"/>
              <a:chExt cx="332369" cy="539756"/>
            </a:xfrm>
          </p:grpSpPr>
          <p:sp>
            <p:nvSpPr>
              <p:cNvPr id="40" name="Text Box 26"/>
              <p:cNvSpPr txBox="1">
                <a:spLocks noChangeArrowheads="1"/>
              </p:cNvSpPr>
              <p:nvPr/>
            </p:nvSpPr>
            <p:spPr bwMode="auto">
              <a:xfrm>
                <a:off x="7486122" y="4614872"/>
                <a:ext cx="332369" cy="36988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1440" tIns="0" rIns="9144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cxnSp>
            <p:nvCxnSpPr>
              <p:cNvPr id="9" name="Straight Arrow Connector 8"/>
              <p:cNvCxnSpPr/>
              <p:nvPr/>
            </p:nvCxnSpPr>
            <p:spPr bwMode="auto">
              <a:xfrm flipV="1">
                <a:off x="7652307" y="4445004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1" name="Group 10"/>
            <p:cNvGrpSpPr/>
            <p:nvPr/>
          </p:nvGrpSpPr>
          <p:grpSpPr>
            <a:xfrm>
              <a:off x="7552282" y="3585405"/>
              <a:ext cx="346570" cy="586550"/>
              <a:chOff x="7552282" y="3585405"/>
              <a:chExt cx="346570" cy="586550"/>
            </a:xfrm>
          </p:grpSpPr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552282" y="3585405"/>
                <a:ext cx="346570" cy="3693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tIns="0" bIns="0" anchor="ctr" anchorCtr="0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400" b="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7725567" y="3927471"/>
                <a:ext cx="0" cy="24448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B2A85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1536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Denorm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err="1"/>
              <a:t>Denormalized</a:t>
            </a:r>
            <a:r>
              <a:rPr lang="en-US" dirty="0"/>
              <a:t> numbers</a:t>
            </a:r>
          </a:p>
          <a:p>
            <a:pPr lvl="1"/>
            <a:r>
              <a:rPr lang="en-US" dirty="0"/>
              <a:t>No leading 1</a:t>
            </a:r>
          </a:p>
          <a:p>
            <a:pPr lvl="1"/>
            <a:r>
              <a:rPr lang="en-US" dirty="0"/>
              <a:t>Uses implicit exponent of –126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even though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/>
              <a:t> = 0x00</a:t>
            </a:r>
          </a:p>
          <a:p>
            <a:pPr lvl="1"/>
            <a:endParaRPr lang="en-US" dirty="0"/>
          </a:p>
          <a:p>
            <a:r>
              <a:rPr lang="en-US" dirty="0" err="1"/>
              <a:t>Denormalized</a:t>
            </a:r>
            <a:r>
              <a:rPr lang="en-US" dirty="0"/>
              <a:t> numbers close the gap between zero and the smallest normalized number</a:t>
            </a:r>
          </a:p>
          <a:p>
            <a:pPr lvl="1"/>
            <a:r>
              <a:rPr lang="en-US" dirty="0"/>
              <a:t>Smallest norm: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1.</a:t>
            </a:r>
            <a:r>
              <a:rPr lang="en-US" dirty="0">
                <a:solidFill>
                  <a:srgbClr val="C00000"/>
                </a:solidFill>
              </a:rPr>
              <a:t>0…0</a:t>
            </a:r>
            <a:r>
              <a:rPr lang="en-US" baseline="-25000" dirty="0"/>
              <a:t>two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0070C0"/>
                </a:solidFill>
              </a:rPr>
              <a:t>-126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2</a:t>
            </a:r>
            <a:r>
              <a:rPr lang="en-US" baseline="30000" dirty="0"/>
              <a:t>-126</a:t>
            </a:r>
          </a:p>
          <a:p>
            <a:pPr lvl="1"/>
            <a:r>
              <a:rPr lang="en-US" dirty="0"/>
              <a:t>Smallest </a:t>
            </a:r>
            <a:r>
              <a:rPr lang="en-US" dirty="0" err="1"/>
              <a:t>denorm</a:t>
            </a:r>
            <a:r>
              <a:rPr lang="en-US" dirty="0"/>
              <a:t>: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.</a:t>
            </a:r>
            <a:r>
              <a:rPr lang="en-US" dirty="0">
                <a:solidFill>
                  <a:srgbClr val="C00000"/>
                </a:solidFill>
              </a:rPr>
              <a:t>0…01</a:t>
            </a:r>
            <a:r>
              <a:rPr lang="en-US" baseline="-25000" dirty="0"/>
              <a:t>two</a:t>
            </a:r>
            <a:r>
              <a:rPr lang="en-US" dirty="0"/>
              <a:t>×2</a:t>
            </a:r>
            <a:r>
              <a:rPr lang="en-US" baseline="30000" dirty="0">
                <a:solidFill>
                  <a:srgbClr val="FF0000"/>
                </a:solidFill>
              </a:rPr>
              <a:t>-126</a:t>
            </a:r>
            <a:r>
              <a:rPr lang="en-US" dirty="0"/>
              <a:t> = </a:t>
            </a:r>
            <a:r>
              <a:rPr lang="en-US" dirty="0">
                <a:solidFill>
                  <a:srgbClr val="00B050"/>
                </a:solidFill>
              </a:rPr>
              <a:t>±</a:t>
            </a:r>
            <a:r>
              <a:rPr lang="en-US" dirty="0"/>
              <a:t> 2</a:t>
            </a:r>
            <a:r>
              <a:rPr lang="en-US" baseline="30000" dirty="0"/>
              <a:t>-149</a:t>
            </a:r>
          </a:p>
          <a:p>
            <a:pPr lvl="2"/>
            <a:r>
              <a:rPr lang="en-US" dirty="0"/>
              <a:t>There is still a gap between zero and the smallest </a:t>
            </a:r>
            <a:r>
              <a:rPr lang="en-US" dirty="0" err="1"/>
              <a:t>denormalized</a:t>
            </a:r>
            <a:r>
              <a:rPr lang="en-US" dirty="0"/>
              <a:t> number</a:t>
            </a:r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28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537109" y="3913794"/>
            <a:ext cx="1997291" cy="707886"/>
            <a:chOff x="6972535" y="5834744"/>
            <a:chExt cx="1997291" cy="707886"/>
          </a:xfrm>
        </p:grpSpPr>
        <p:sp>
          <p:nvSpPr>
            <p:cNvPr id="14" name="TextBox 13"/>
            <p:cNvSpPr txBox="1"/>
            <p:nvPr/>
          </p:nvSpPr>
          <p:spPr>
            <a:xfrm>
              <a:off x="7598226" y="5834744"/>
              <a:ext cx="1371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 much</a:t>
              </a:r>
              <a:b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0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closer to 0</a:t>
              </a:r>
            </a:p>
          </p:txBody>
        </p:sp>
        <p:cxnSp>
          <p:nvCxnSpPr>
            <p:cNvPr id="19" name="Straight Arrow Connector 18"/>
            <p:cNvCxnSpPr>
              <a:stCxn id="14" idx="1"/>
            </p:cNvCxnSpPr>
            <p:nvPr/>
          </p:nvCxnSpPr>
          <p:spPr>
            <a:xfrm flipH="1">
              <a:off x="6972535" y="6188687"/>
              <a:ext cx="625691" cy="279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 bwMode="auto">
          <a:xfrm>
            <a:off x="7315200" y="365760"/>
            <a:ext cx="1645920" cy="914400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This is extra (non-testable) material</a:t>
            </a:r>
          </a:p>
        </p:txBody>
      </p:sp>
    </p:spTree>
    <p:extLst>
      <p:ext uri="{BB962C8B-B14F-4D97-AF65-F5344CB8AC3E}">
        <p14:creationId xmlns:p14="http://schemas.microsoft.com/office/powerpoint/2010/main" val="35391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9772"/>
            <a:ext cx="8366125" cy="4972050"/>
          </a:xfrm>
        </p:spPr>
        <p:txBody>
          <a:bodyPr/>
          <a:lstStyle/>
          <a:p>
            <a:r>
              <a:rPr lang="en-US" dirty="0"/>
              <a:t>Floating point approximates real numbers: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Handles large numbers, small numbers, special numbers</a:t>
            </a:r>
          </a:p>
          <a:p>
            <a:pPr lvl="1"/>
            <a:r>
              <a:rPr lang="en-US" dirty="0"/>
              <a:t>Exponent in biased notation (bias = 2</a:t>
            </a:r>
            <a:r>
              <a:rPr lang="en-US" baseline="30000" dirty="0"/>
              <a:t>w-1</a:t>
            </a:r>
            <a:r>
              <a:rPr lang="en-US" dirty="0"/>
              <a:t>–1)</a:t>
            </a:r>
          </a:p>
          <a:p>
            <a:pPr lvl="2"/>
            <a:r>
              <a:rPr lang="en-US" dirty="0"/>
              <a:t>Size of exponent field determines our representable </a:t>
            </a:r>
            <a:r>
              <a:rPr lang="en-US" i="1" dirty="0"/>
              <a:t>range</a:t>
            </a:r>
            <a:endParaRPr lang="en-US" dirty="0"/>
          </a:p>
          <a:p>
            <a:pPr lvl="2"/>
            <a:r>
              <a:rPr lang="en-US" dirty="0"/>
              <a:t>Outside of representable exponents is </a:t>
            </a:r>
            <a:r>
              <a:rPr lang="en-US" i="1" dirty="0"/>
              <a:t>overflow</a:t>
            </a:r>
            <a:r>
              <a:rPr lang="en-US" dirty="0"/>
              <a:t> and </a:t>
            </a:r>
            <a:r>
              <a:rPr lang="en-US" i="1" dirty="0"/>
              <a:t>underflow</a:t>
            </a:r>
          </a:p>
          <a:p>
            <a:pPr lvl="1"/>
            <a:r>
              <a:rPr lang="en-US" dirty="0"/>
              <a:t>Mantissa approximates fractional portion of binary point</a:t>
            </a:r>
          </a:p>
          <a:p>
            <a:pPr lvl="2"/>
            <a:r>
              <a:rPr lang="en-US" dirty="0"/>
              <a:t>Size of mantissa field determines our representable </a:t>
            </a:r>
            <a:r>
              <a:rPr lang="en-US" i="1" dirty="0"/>
              <a:t>precision</a:t>
            </a:r>
            <a:endParaRPr lang="en-US" dirty="0"/>
          </a:p>
          <a:p>
            <a:pPr lvl="2"/>
            <a:r>
              <a:rPr lang="en-US" dirty="0"/>
              <a:t>Implicit leading 1 (normalized) except in special cases</a:t>
            </a:r>
          </a:p>
          <a:p>
            <a:pPr lvl="2"/>
            <a:r>
              <a:rPr lang="en-US" dirty="0"/>
              <a:t>Exceeding length causes </a:t>
            </a:r>
            <a:r>
              <a:rPr lang="en-US" i="1" dirty="0"/>
              <a:t>rounding</a:t>
            </a:r>
          </a:p>
          <a:p>
            <a:pPr lvl="2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29</a:t>
            </a:fld>
            <a:endParaRPr lang="en-US"/>
          </a:p>
        </p:txBody>
      </p:sp>
      <p:grpSp>
        <p:nvGrpSpPr>
          <p:cNvPr id="5" name="Group 13"/>
          <p:cNvGrpSpPr/>
          <p:nvPr/>
        </p:nvGrpSpPr>
        <p:grpSpPr>
          <a:xfrm>
            <a:off x="548640" y="1920240"/>
            <a:ext cx="8054262" cy="770712"/>
            <a:chOff x="642259" y="2155368"/>
            <a:chExt cx="8054262" cy="770712"/>
          </a:xfrm>
        </p:grpSpPr>
        <p:grpSp>
          <p:nvGrpSpPr>
            <p:cNvPr id="6" name="Group 31"/>
            <p:cNvGrpSpPr/>
            <p:nvPr/>
          </p:nvGrpSpPr>
          <p:grpSpPr>
            <a:xfrm>
              <a:off x="731520" y="2468880"/>
              <a:ext cx="7900416" cy="457200"/>
              <a:chOff x="914400" y="2468880"/>
              <a:chExt cx="7900416" cy="4572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14400" y="2468880"/>
                <a:ext cx="246888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FFC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61288" y="2468880"/>
                <a:ext cx="197510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28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 </a:t>
                </a:r>
                <a:r>
                  <a:rPr lang="en-US" sz="2800" b="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(8)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36392" y="2468880"/>
                <a:ext cx="5678424" cy="4572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 </a:t>
                </a:r>
                <a:r>
                  <a:rPr lang="en-US" sz="2800" b="0" dirty="0">
                    <a:solidFill>
                      <a:srgbClr val="C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(23)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42259" y="2155369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31 30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1" y="2155368"/>
              <a:ext cx="7617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23 22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2011" y="2161902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1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/>
                  <a:t>UMult</a:t>
                </a:r>
                <a:r>
                  <a:rPr lang="en-US" b="0" i="1" baseline="-25000" dirty="0" err="1"/>
                  <a:t>w</a:t>
                </a:r>
                <a:r>
                  <a:rPr lang="en-US" b="0" dirty="0"/>
                  <a:t>(</a:t>
                </a:r>
                <a:r>
                  <a:rPr lang="en-US" b="0" i="1" dirty="0"/>
                  <a:t>u</a:t>
                </a:r>
                <a:r>
                  <a:rPr lang="en-US" b="0" dirty="0"/>
                  <a:t> , </a:t>
                </a:r>
                <a:r>
                  <a:rPr lang="en-US" b="0" i="1" dirty="0"/>
                  <a:t>v</a:t>
                </a:r>
                <a:r>
                  <a:rPr lang="en-US" b="0" dirty="0"/>
                  <a:t>)	= </a:t>
                </a:r>
                <a:r>
                  <a:rPr lang="en-US" b="0" i="1" dirty="0"/>
                  <a:t>u</a:t>
                </a:r>
                <a:r>
                  <a:rPr lang="en-US" b="0" dirty="0"/>
                  <a:t> · </a:t>
                </a:r>
                <a:r>
                  <a:rPr lang="en-US" b="0" i="1" dirty="0"/>
                  <a:t>v</a:t>
                </a:r>
                <a:r>
                  <a:rPr lang="en-US" b="0" dirty="0"/>
                  <a:t>  mod 2</a:t>
                </a:r>
                <a:r>
                  <a:rPr lang="en-US" b="0" i="1" baseline="30000" dirty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err="1">
                  <a:latin typeface="Times" pitchFamily="18" charset="0"/>
                </a:rPr>
                <a:t>u</a:t>
              </a:r>
              <a:endParaRPr lang="en-US" sz="1800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 err="1">
                  <a:latin typeface="Times" pitchFamily="18" charset="0"/>
                </a:rPr>
                <a:t>v</a:t>
              </a:r>
              <a:endParaRPr lang="en-US" sz="1800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36785" y="2834640"/>
            <a:ext cx="59503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i="1" dirty="0">
                <a:latin typeface="Times" pitchFamily="18" charset="0"/>
              </a:rPr>
              <a:t>u </a:t>
            </a:r>
            <a:r>
              <a:rPr lang="en-US" sz="1800" b="0" dirty="0">
                <a:latin typeface="Times" pitchFamily="18" charset="0"/>
              </a:rPr>
              <a:t>· </a:t>
            </a:r>
            <a:r>
              <a:rPr lang="en-US" sz="1800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12703" cy="59016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Product:</a:t>
                </a: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b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12703" cy="590162"/>
              </a:xfrm>
              <a:prstGeom prst="rect">
                <a:avLst/>
              </a:prstGeom>
              <a:blipFill>
                <a:blip r:embed="rId59"/>
                <a:stretch>
                  <a:fillRect l="-3514" t="-15625" r="-287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758815" cy="59016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Operands: </a:t>
                </a:r>
                <a:b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758815" cy="590162"/>
              </a:xfrm>
              <a:prstGeom prst="rect">
                <a:avLst/>
              </a:prstGeom>
              <a:blipFill>
                <a:blip r:embed="rId61"/>
                <a:stretch>
                  <a:fillRect l="-3819" t="-14433" r="-3125" b="-1752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</a:t>
                </a:r>
                <a:b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>
                <a:blip r:embed="rId63"/>
                <a:stretch>
                  <a:fillRect l="-2444" t="-14583" b="-18750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39812" y="3474720"/>
            <a:ext cx="144783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latin typeface="Times" pitchFamily="18" charset="0"/>
              </a:rPr>
              <a:t>UMult</a:t>
            </a:r>
            <a:r>
              <a:rPr lang="en-US" sz="1800" b="0" i="1" baseline="-25000" dirty="0" err="1">
                <a:latin typeface="Times" pitchFamily="18" charset="0"/>
              </a:rPr>
              <a:t>w</a:t>
            </a:r>
            <a:r>
              <a:rPr lang="en-US" sz="1800" b="0" dirty="0">
                <a:latin typeface="Times" pitchFamily="18" charset="0"/>
              </a:rPr>
              <a:t>(</a:t>
            </a:r>
            <a:r>
              <a:rPr lang="en-US" sz="1800" b="0" i="1" dirty="0">
                <a:latin typeface="Times" pitchFamily="18" charset="0"/>
              </a:rPr>
              <a:t>u</a:t>
            </a:r>
            <a:r>
              <a:rPr lang="en-US" sz="1800" b="0" dirty="0">
                <a:latin typeface="Times" pitchFamily="18" charset="0"/>
              </a:rPr>
              <a:t> , </a:t>
            </a:r>
            <a:r>
              <a:rPr lang="en-US" sz="1800" b="0" i="1" dirty="0">
                <a:latin typeface="Times" pitchFamily="18" charset="0"/>
              </a:rPr>
              <a:t>v</a:t>
            </a:r>
            <a:r>
              <a:rPr lang="en-US" sz="1800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 • 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83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 example that applies the IEEE Floating Point concepts to a smaller (8-bit) representation scheme.  </a:t>
            </a:r>
            <a:r>
              <a:rPr lang="en-US" dirty="0">
                <a:solidFill>
                  <a:srgbClr val="FF0000"/>
                </a:solidFill>
              </a:rPr>
              <a:t>These slides expand on material covered today, so while you don’t need to read these, the information is “fair game.”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318895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646112"/>
            <a:ext cx="7213600" cy="573088"/>
          </a:xfrm>
        </p:spPr>
        <p:txBody>
          <a:bodyPr/>
          <a:lstStyle/>
          <a:p>
            <a:r>
              <a:rPr lang="en-US"/>
              <a:t>Tiny Floating Point Example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4" y="2590800"/>
            <a:ext cx="8366760" cy="3981450"/>
          </a:xfrm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lvl="1"/>
            <a:r>
              <a:rPr lang="en-US" dirty="0"/>
              <a:t>The sign bit is in the most significant bit (MSB)</a:t>
            </a:r>
          </a:p>
          <a:p>
            <a:pPr lvl="1"/>
            <a:r>
              <a:rPr lang="en-US" dirty="0"/>
              <a:t>The next four bits are the exponent, with a bias of 2</a:t>
            </a:r>
            <a:r>
              <a:rPr lang="en-US" baseline="30000" dirty="0"/>
              <a:t>4-1</a:t>
            </a:r>
            <a:r>
              <a:rPr lang="en-US" dirty="0"/>
              <a:t>–1 = 7</a:t>
            </a:r>
          </a:p>
          <a:p>
            <a:pPr lvl="1"/>
            <a:r>
              <a:rPr lang="en-US" dirty="0"/>
              <a:t>The last three bits are the mantissa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lvl="1"/>
            <a:r>
              <a:rPr lang="en-US" dirty="0"/>
              <a:t>Normalized binary scientific point notation</a:t>
            </a:r>
          </a:p>
          <a:p>
            <a:pPr lvl="1"/>
            <a:r>
              <a:rPr lang="en-US" dirty="0"/>
              <a:t>Similar special cases for 0, </a:t>
            </a:r>
            <a:r>
              <a:rPr lang="en-US" dirty="0" err="1"/>
              <a:t>denormalized</a:t>
            </a:r>
            <a:r>
              <a:rPr lang="en-US" dirty="0"/>
              <a:t> numbers, </a:t>
            </a:r>
            <a:r>
              <a:rPr lang="en-US" dirty="0" err="1"/>
              <a:t>NaN</a:t>
            </a:r>
            <a:r>
              <a:rPr lang="en-US" dirty="0"/>
              <a:t>, </a:t>
            </a:r>
            <a:r>
              <a:rPr lang="en-US" dirty="0">
                <a:cs typeface="Calibri" panose="020F0502020204030204" pitchFamily="34" charset="0"/>
              </a:rPr>
              <a:t>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4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17800" y="15494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73400" y="1549400"/>
            <a:ext cx="1371600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</a:p>
        </p:txBody>
      </p:sp>
      <p:sp>
        <p:nvSpPr>
          <p:cNvPr id="16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45000" y="1549400"/>
            <a:ext cx="965200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</p:txBody>
      </p: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2740109" y="1905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3546042" y="1905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>
            <p:custDataLst>
              <p:tags r:id="rId9"/>
            </p:custDataLst>
          </p:nvPr>
        </p:nvSpPr>
        <p:spPr>
          <a:xfrm>
            <a:off x="4765242" y="1905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602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>
            <p:custDataLst>
              <p:tags r:id="rId1"/>
            </p:custDataLst>
          </p:nvPr>
        </p:nvSpPr>
        <p:spPr bwMode="auto">
          <a:xfrm>
            <a:off x="76200" y="6096000"/>
            <a:ext cx="8915400" cy="397931"/>
          </a:xfrm>
          <a:prstGeom prst="rect">
            <a:avLst/>
          </a:prstGeom>
          <a:solidFill>
            <a:srgbClr val="EFBFBF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>
            <p:custDataLst>
              <p:tags r:id="rId2"/>
            </p:custDataLst>
          </p:nvPr>
        </p:nvSpPr>
        <p:spPr bwMode="auto">
          <a:xfrm>
            <a:off x="76200" y="3124200"/>
            <a:ext cx="8915400" cy="2997201"/>
          </a:xfrm>
          <a:prstGeom prst="rect">
            <a:avLst/>
          </a:prstGeom>
          <a:solidFill>
            <a:srgbClr val="F6F5BD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Rectangle 20"/>
          <p:cNvSpPr/>
          <p:nvPr>
            <p:custDataLst>
              <p:tags r:id="rId3"/>
            </p:custDataLst>
          </p:nvPr>
        </p:nvSpPr>
        <p:spPr bwMode="auto">
          <a:xfrm>
            <a:off x="76200" y="1466911"/>
            <a:ext cx="8915400" cy="165728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52400" y="381000"/>
            <a:ext cx="7239000" cy="573088"/>
          </a:xfrm>
        </p:spPr>
        <p:txBody>
          <a:bodyPr/>
          <a:lstStyle/>
          <a:p>
            <a:r>
              <a:rPr lang="en-US" dirty="0"/>
              <a:t>Dynamic Range (Positive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21859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76400" y="1017857"/>
            <a:ext cx="5160387" cy="560153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 E    M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Exp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0000 000	-6	0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0000 001	-6	1/8*1/64 = 1/512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0000 010	-6	2/8*1/64 = 2/512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110	-6	6/8*1/64 = 6/512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0000 111	-6	7/8*1/64 = 7/512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0001	000	-6	8/8*1/64 = 8/512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0001 001  	-6	9/8*1/64 = 9/512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110	-1	14/8*1/2 = 14/16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0110 111	-1	15/8*1/2 = 15/16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000	0	8/8*1    = 1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0111 001	0	9/8*1    = 9/8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0111 010	0	10/8*1   = 10/8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1110	110	7	14/8*128 = 224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1110 111	7	15/8*128 = 240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0 1111 000	n/a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inf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8000" y="1693334"/>
            <a:ext cx="167943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closest to zero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58000" y="2783359"/>
            <a:ext cx="176952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largest </a:t>
            </a: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denorm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862" name="Text Box 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0" y="3062755"/>
            <a:ext cx="166776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smallest norm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8000" y="4163426"/>
            <a:ext cx="206178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closest to 1 below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58000" y="4688356"/>
            <a:ext cx="20559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closest to 1 above</a:t>
            </a:r>
          </a:p>
        </p:txBody>
      </p:sp>
      <p:sp>
        <p:nvSpPr>
          <p:cNvPr id="12187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5791200"/>
            <a:ext cx="150663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largest norm</a:t>
            </a:r>
          </a:p>
        </p:txBody>
      </p:sp>
      <p:sp>
        <p:nvSpPr>
          <p:cNvPr id="12187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200" y="1981200"/>
            <a:ext cx="1490729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Denormalized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6200" y="4343400"/>
            <a:ext cx="125989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Normalized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</p:txBody>
      </p:sp>
    </p:spTree>
    <p:extLst>
      <p:ext uri="{BB962C8B-B14F-4D97-AF65-F5344CB8AC3E}">
        <p14:creationId xmlns:p14="http://schemas.microsoft.com/office/powerpoint/2010/main" val="31330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121859" grpId="0"/>
      <p:bldP spid="121860" grpId="0"/>
      <p:bldP spid="121861" grpId="0"/>
      <p:bldP spid="121862" grpId="0"/>
      <p:bldP spid="121863" grpId="0"/>
      <p:bldP spid="121864" grpId="0"/>
      <p:bldP spid="121872" grpId="0"/>
      <p:bldP spid="121873" grpId="0"/>
      <p:bldP spid="12187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33400"/>
            <a:ext cx="7493000" cy="573088"/>
          </a:xfrm>
          <a:noFill/>
          <a:ln/>
        </p:spPr>
        <p:txBody>
          <a:bodyPr/>
          <a:lstStyle/>
          <a:p>
            <a:r>
              <a:rPr lang="en-US"/>
              <a:t>Special Properties of Encoding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sz="2400" dirty="0"/>
              <a:t>Floating point zero (0</a:t>
            </a:r>
            <a:r>
              <a:rPr lang="en-US" sz="2400" baseline="30000" dirty="0"/>
              <a:t>+</a:t>
            </a:r>
            <a:r>
              <a:rPr lang="en-US" sz="2400" dirty="0"/>
              <a:t>) exactly the same bits as integer zero</a:t>
            </a:r>
          </a:p>
          <a:p>
            <a:pPr lvl="1"/>
            <a:r>
              <a:rPr lang="en-US" sz="2000" dirty="0"/>
              <a:t>All bits = 0</a:t>
            </a:r>
          </a:p>
          <a:p>
            <a:endParaRPr lang="en-US" sz="2400" dirty="0"/>
          </a:p>
          <a:p>
            <a:r>
              <a:rPr lang="en-US" sz="2400" dirty="0"/>
              <a:t>Can (Almost) Use Unsigned Integer Comparison</a:t>
            </a:r>
          </a:p>
          <a:p>
            <a:pPr lvl="1"/>
            <a:r>
              <a:rPr lang="en-US" sz="2000" dirty="0"/>
              <a:t>Must first compare sign bits</a:t>
            </a:r>
          </a:p>
          <a:p>
            <a:pPr lvl="1"/>
            <a:r>
              <a:rPr lang="en-US" sz="2000" dirty="0"/>
              <a:t>Must consider 0</a:t>
            </a:r>
            <a:r>
              <a:rPr lang="en-US" sz="2000" b="1" baseline="30000" dirty="0"/>
              <a:t>-</a:t>
            </a:r>
            <a:r>
              <a:rPr lang="en-US" sz="2000" dirty="0"/>
              <a:t> = 0</a:t>
            </a:r>
            <a:r>
              <a:rPr lang="en-US" sz="2000" baseline="30000" dirty="0"/>
              <a:t>+</a:t>
            </a:r>
            <a:r>
              <a:rPr lang="en-US" sz="2000" dirty="0"/>
              <a:t> = 0</a:t>
            </a:r>
          </a:p>
          <a:p>
            <a:pPr lvl="1"/>
            <a:r>
              <a:rPr lang="en-US" sz="2000" dirty="0" err="1"/>
              <a:t>NaNs</a:t>
            </a:r>
            <a:r>
              <a:rPr lang="en-US" sz="2000" dirty="0"/>
              <a:t> problematic</a:t>
            </a:r>
          </a:p>
          <a:p>
            <a:pPr lvl="2"/>
            <a:r>
              <a:rPr lang="en-US" sz="1800" dirty="0"/>
              <a:t>Will be greater than any other values</a:t>
            </a:r>
          </a:p>
          <a:p>
            <a:pPr lvl="2"/>
            <a:r>
              <a:rPr lang="en-US" sz="1800" dirty="0"/>
              <a:t>What should comparison yield?</a:t>
            </a:r>
          </a:p>
          <a:p>
            <a:pPr lvl="1"/>
            <a:r>
              <a:rPr lang="en-US" sz="2000" dirty="0"/>
              <a:t> Otherwise OK</a:t>
            </a:r>
          </a:p>
          <a:p>
            <a:pPr lvl="2"/>
            <a:r>
              <a:rPr lang="en-US" sz="1800" dirty="0" err="1"/>
              <a:t>Denorm</a:t>
            </a:r>
            <a:r>
              <a:rPr lang="en-US" sz="1800" dirty="0"/>
              <a:t> vs. normalized</a:t>
            </a:r>
          </a:p>
          <a:p>
            <a:pPr lvl="2"/>
            <a:r>
              <a:rPr lang="en-US" sz="1800" dirty="0"/>
              <a:t>Normalized vs. infinity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5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 with </a:t>
            </a:r>
            <a:r>
              <a:rPr lang="en-US" b="1" dirty="0"/>
              <a:t>shift</a:t>
            </a:r>
            <a:r>
              <a:rPr lang="en-US" dirty="0"/>
              <a:t> and </a:t>
            </a:r>
            <a:r>
              <a:rPr lang="en-US" b="1" dirty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/>
              <a:t>  </a:t>
            </a:r>
            <a:r>
              <a:rPr lang="en-US" dirty="0"/>
              <a:t>gives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30008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dirty="0" err="1">
                <a:latin typeface="Times" pitchFamily="18" charset="0"/>
              </a:rPr>
              <a:t>u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90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Times" pitchFamily="18" charset="0"/>
              </a:rPr>
              <a:t>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7443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6156" y="3346704"/>
            <a:ext cx="676787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i="1" dirty="0">
                <a:latin typeface="Times" pitchFamily="18" charset="0"/>
              </a:rPr>
              <a:t>u </a:t>
            </a:r>
            <a:r>
              <a:rPr lang="en-US" sz="1800" b="0" dirty="0">
                <a:latin typeface="Times" pitchFamily="18" charset="0"/>
              </a:rPr>
              <a:t>· 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endParaRPr lang="en-US" sz="1800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0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b="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33083" y="3795712"/>
            <a:ext cx="15295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latin typeface="Times" pitchFamily="18" charset="0"/>
              </a:rPr>
              <a:t>UMult</a:t>
            </a:r>
            <a:r>
              <a:rPr lang="en-US" sz="1800" b="0" i="1" baseline="-25000" dirty="0" err="1">
                <a:latin typeface="Times" pitchFamily="18" charset="0"/>
              </a:rPr>
              <a:t>w</a:t>
            </a:r>
            <a:r>
              <a:rPr lang="en-US" sz="1800" b="0" dirty="0">
                <a:latin typeface="Times" pitchFamily="18" charset="0"/>
              </a:rPr>
              <a:t>(</a:t>
            </a:r>
            <a:r>
              <a:rPr lang="en-US" sz="1800" b="0" i="1" dirty="0">
                <a:latin typeface="Times" pitchFamily="18" charset="0"/>
              </a:rPr>
              <a:t>u</a:t>
            </a:r>
            <a:r>
              <a:rPr lang="en-US" sz="1800" b="0" dirty="0">
                <a:latin typeface="Times" pitchFamily="18" charset="0"/>
              </a:rPr>
              <a:t> , 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r>
              <a:rPr lang="en-US" sz="18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725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 dirty="0" err="1">
                <a:latin typeface="Times" pitchFamily="18" charset="0"/>
              </a:rPr>
              <a:t>k</a:t>
            </a:r>
            <a:endParaRPr lang="en-US" sz="1800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sz="1800" b="0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800" b="0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36289" y="4066758"/>
            <a:ext cx="1503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800" b="0" dirty="0" err="1">
                <a:latin typeface="Times" pitchFamily="18" charset="0"/>
              </a:rPr>
              <a:t>TMult</a:t>
            </a:r>
            <a:r>
              <a:rPr lang="en-US" sz="1800" b="0" i="1" baseline="-25000" dirty="0" err="1">
                <a:latin typeface="Times" pitchFamily="18" charset="0"/>
              </a:rPr>
              <a:t>w</a:t>
            </a:r>
            <a:r>
              <a:rPr lang="en-US" sz="1800" b="0" dirty="0">
                <a:latin typeface="Times" pitchFamily="18" charset="0"/>
              </a:rPr>
              <a:t>(</a:t>
            </a:r>
            <a:r>
              <a:rPr lang="en-US" sz="1800" b="0" i="1" dirty="0">
                <a:latin typeface="Times" pitchFamily="18" charset="0"/>
              </a:rPr>
              <a:t>u</a:t>
            </a:r>
            <a:r>
              <a:rPr lang="en-US" sz="1800" b="0" dirty="0">
                <a:latin typeface="Times" pitchFamily="18" charset="0"/>
              </a:rPr>
              <a:t> , 2</a:t>
            </a:r>
            <a:r>
              <a:rPr lang="en-US" sz="1800" b="0" i="1" baseline="30000" dirty="0">
                <a:latin typeface="Times" pitchFamily="18" charset="0"/>
              </a:rPr>
              <a:t>k</a:t>
            </a:r>
            <a:r>
              <a:rPr lang="en-US" sz="18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1800" b="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Helvetica Neue Regular" charset="0"/>
                </a:rPr>
                <a:t>•••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2962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Representation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represent in one word?</a:t>
            </a:r>
          </a:p>
          <a:p>
            <a:pPr lvl="1"/>
            <a:r>
              <a:rPr lang="en-US" dirty="0"/>
              <a:t>Signed and Unsigned Integers</a:t>
            </a:r>
          </a:p>
          <a:p>
            <a:pPr lvl="1"/>
            <a:r>
              <a:rPr lang="en-US" dirty="0"/>
              <a:t>Characters (ASCII)</a:t>
            </a:r>
          </a:p>
          <a:p>
            <a:pPr lvl="1"/>
            <a:r>
              <a:rPr lang="en-US" dirty="0"/>
              <a:t>Addresses</a:t>
            </a:r>
          </a:p>
          <a:p>
            <a:pPr lvl="2"/>
            <a:endParaRPr lang="en-US" dirty="0"/>
          </a:p>
          <a:p>
            <a:r>
              <a:rPr lang="en-US" dirty="0"/>
              <a:t>How do we encode the following:</a:t>
            </a:r>
          </a:p>
          <a:p>
            <a:pPr lvl="1"/>
            <a:r>
              <a:rPr lang="en-US" dirty="0"/>
              <a:t>Real numbers (</a:t>
            </a:r>
            <a:r>
              <a:rPr lang="en-US" i="1" dirty="0"/>
              <a:t>e.g.</a:t>
            </a:r>
            <a:r>
              <a:rPr lang="en-US" dirty="0"/>
              <a:t> 3.14159)</a:t>
            </a:r>
          </a:p>
          <a:p>
            <a:pPr lvl="1"/>
            <a:r>
              <a:rPr lang="en-US" dirty="0"/>
              <a:t>Very large numbers (</a:t>
            </a:r>
            <a:r>
              <a:rPr lang="en-US" i="1" dirty="0"/>
              <a:t>e.g.</a:t>
            </a:r>
            <a:r>
              <a:rPr lang="en-US" dirty="0"/>
              <a:t> 6.02×10</a:t>
            </a:r>
            <a:r>
              <a:rPr lang="en-US" baseline="30000" dirty="0"/>
              <a:t>23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Very small numbers (</a:t>
            </a:r>
            <a:r>
              <a:rPr lang="en-US" i="1" dirty="0"/>
              <a:t>e.g.</a:t>
            </a:r>
            <a:r>
              <a:rPr lang="en-US" dirty="0"/>
              <a:t> 6.626×10</a:t>
            </a:r>
            <a:r>
              <a:rPr lang="en-US" baseline="30000" dirty="0"/>
              <a:t>-34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Special numbers (</a:t>
            </a:r>
            <a:r>
              <a:rPr lang="en-US" i="1" dirty="0"/>
              <a:t>e.g.</a:t>
            </a:r>
            <a:r>
              <a:rPr lang="en-US" dirty="0"/>
              <a:t> ∞, 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4023360"/>
            <a:ext cx="2377440" cy="1828800"/>
            <a:chOff x="5852160" y="3703320"/>
            <a:chExt cx="2377440" cy="1828800"/>
          </a:xfrm>
        </p:grpSpPr>
        <p:sp>
          <p:nvSpPr>
            <p:cNvPr id="5" name="Right Brace 4"/>
            <p:cNvSpPr/>
            <p:nvPr/>
          </p:nvSpPr>
          <p:spPr bwMode="auto">
            <a:xfrm>
              <a:off x="5852160" y="3703320"/>
              <a:ext cx="365760" cy="1828800"/>
            </a:xfrm>
            <a:prstGeom prst="righ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35040" y="4072955"/>
              <a:ext cx="2194560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>
                  <a:solidFill>
                    <a:srgbClr val="4B2A85"/>
                  </a:solidFill>
                  <a:latin typeface="Calibri" pitchFamily="34" charset="0"/>
                </a:rPr>
                <a:t>Floating</a:t>
              </a:r>
            </a:p>
            <a:p>
              <a:pPr algn="ctr">
                <a:lnSpc>
                  <a:spcPct val="80000"/>
                </a:lnSpc>
              </a:pPr>
              <a:r>
                <a:rPr lang="en-US" sz="4000" b="1">
                  <a:solidFill>
                    <a:srgbClr val="4B2A85"/>
                  </a:solidFill>
                  <a:latin typeface="Calibri" pitchFamily="34" charset="0"/>
                </a:rPr>
                <a:t>Point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88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Fractional binary numbers</a:t>
            </a:r>
          </a:p>
          <a:p>
            <a:r>
              <a:rPr lang="en-US" dirty="0" smtClean="0"/>
              <a:t>IEEE floating-point standard</a:t>
            </a:r>
          </a:p>
          <a:p>
            <a:r>
              <a:rPr lang="en-US" dirty="0" smtClean="0"/>
              <a:t>Floating-point operations and rounding</a:t>
            </a:r>
          </a:p>
          <a:p>
            <a:r>
              <a:rPr lang="en-US" dirty="0" smtClean="0"/>
              <a:t>Floating-point in C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There are many more details that we won’t cover</a:t>
            </a:r>
          </a:p>
          <a:p>
            <a:pPr lvl="1"/>
            <a:r>
              <a:rPr lang="en-US" dirty="0" smtClean="0"/>
              <a:t>It’s a 58-page standard…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6545" y="2285717"/>
            <a:ext cx="1581229" cy="2377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20" y="274037"/>
            <a:ext cx="201168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565" y="3643493"/>
            <a:ext cx="2882837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191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Floating Point Summary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5303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Floats also suffer from the fixed number of bits available to represent them </a:t>
            </a:r>
          </a:p>
          <a:p>
            <a:pPr lvl="1"/>
            <a:r>
              <a:rPr lang="en-US" dirty="0" smtClean="0"/>
              <a:t>Can get overflow/underflow, just like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/>
              <a:t>s</a:t>
            </a:r>
            <a:endParaRPr lang="en-US" dirty="0"/>
          </a:p>
          <a:p>
            <a:pPr lvl="1"/>
            <a:r>
              <a:rPr lang="en-US" dirty="0" smtClean="0"/>
              <a:t>“Gaps” produced in representable numbers means we can lose precision, unlike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endParaRPr lang="en-US" dirty="0" smtClean="0"/>
          </a:p>
          <a:p>
            <a:pPr lvl="2"/>
            <a:r>
              <a:rPr lang="en-US" dirty="0" smtClean="0"/>
              <a:t>Some “simple fractions” have no exact representation (</a:t>
            </a:r>
            <a:r>
              <a:rPr lang="en-US" i="1" dirty="0" smtClean="0"/>
              <a:t>e.g.</a:t>
            </a:r>
            <a:r>
              <a:rPr lang="en-US" dirty="0" smtClean="0"/>
              <a:t> 0.2)</a:t>
            </a:r>
          </a:p>
          <a:p>
            <a:pPr lvl="2"/>
            <a:r>
              <a:rPr lang="en-US" dirty="0" smtClean="0"/>
              <a:t>“Every operation gets a slightly wrong result”</a:t>
            </a:r>
          </a:p>
          <a:p>
            <a:r>
              <a:rPr lang="en-US" dirty="0" smtClean="0"/>
              <a:t>Floating point arithmetic not associative or distributive</a:t>
            </a:r>
          </a:p>
          <a:p>
            <a:pPr lvl="1"/>
            <a:r>
              <a:rPr lang="en-US" i="1" dirty="0" smtClean="0"/>
              <a:t>Mathematically</a:t>
            </a:r>
            <a:r>
              <a:rPr lang="en-US" dirty="0" smtClean="0"/>
              <a:t> equivalent ways of writing an expression may compute different results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Never</a:t>
            </a:r>
            <a:r>
              <a:rPr lang="en-US" dirty="0" smtClean="0"/>
              <a:t> test floating point values for equality!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Careful </a:t>
            </a:r>
            <a:r>
              <a:rPr lang="en-US" dirty="0" smtClean="0"/>
              <a:t>when converting between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err="1" smtClean="0"/>
              <a:t>s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s!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62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Example 6-bit</a:t>
            </a:r>
            <a:br>
              <a:rPr lang="en-US" dirty="0"/>
            </a:br>
            <a:r>
              <a:rPr lang="en-US" dirty="0"/>
              <a:t>	representation:</a:t>
            </a:r>
          </a:p>
          <a:p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	</a:t>
            </a:r>
            <a:r>
              <a:rPr lang="en-US" dirty="0">
                <a:cs typeface="Calibri" panose="020F0502020204030204" pitchFamily="34" charset="0"/>
              </a:rPr>
              <a:t>10.1010</a:t>
            </a:r>
            <a:r>
              <a:rPr lang="en-US" baseline="-25000" dirty="0">
                <a:cs typeface="Calibri" panose="020F0502020204030204" pitchFamily="34" charset="0"/>
              </a:rPr>
              <a:t>2</a:t>
            </a:r>
            <a:r>
              <a:rPr lang="en-US" dirty="0">
                <a:cs typeface="Calibri" panose="020F0502020204030204" pitchFamily="34" charset="0"/>
              </a:rPr>
              <a:t> = 1×2</a:t>
            </a:r>
            <a:r>
              <a:rPr lang="en-US" baseline="30000" dirty="0">
                <a:cs typeface="Calibri" panose="020F0502020204030204" pitchFamily="34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-1</a:t>
            </a:r>
            <a:r>
              <a:rPr lang="en-US" dirty="0">
                <a:cs typeface="Calibri" panose="020F0502020204030204" pitchFamily="34" charset="0"/>
              </a:rPr>
              <a:t> + 1×2</a:t>
            </a:r>
            <a:r>
              <a:rPr lang="en-US" baseline="30000" dirty="0">
                <a:cs typeface="Calibri" panose="020F0502020204030204" pitchFamily="34" charset="0"/>
              </a:rPr>
              <a:t>-3</a:t>
            </a:r>
            <a:r>
              <a:rPr lang="en-US" dirty="0">
                <a:cs typeface="Calibri" panose="020F0502020204030204" pitchFamily="34" charset="0"/>
              </a:rPr>
              <a:t> = 2.625</a:t>
            </a:r>
            <a:r>
              <a:rPr lang="en-US" baseline="-25000" dirty="0">
                <a:cs typeface="Calibri" panose="020F0502020204030204" pitchFamily="34" charset="0"/>
              </a:rPr>
              <a:t>10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8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71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Representation of Fractions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“Binary Point,” like decimal point, signifies boundary between integer and fractional parts: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	Example 6-bit</a:t>
            </a:r>
            <a:br>
              <a:rPr lang="en-US" dirty="0"/>
            </a:br>
            <a:r>
              <a:rPr lang="en-US" dirty="0"/>
              <a:t>	representation:</a:t>
            </a:r>
          </a:p>
          <a:p>
            <a:pPr lvl="2"/>
            <a:endParaRPr lang="en-US" dirty="0"/>
          </a:p>
          <a:p>
            <a:r>
              <a:rPr lang="en-US" sz="2400" dirty="0"/>
              <a:t>In this 6-bit representation:</a:t>
            </a:r>
          </a:p>
          <a:p>
            <a:pPr lvl="1"/>
            <a:r>
              <a:rPr lang="en-US" sz="2000" dirty="0"/>
              <a:t>What is the encoding and value of </a:t>
            </a:r>
            <a:br>
              <a:rPr lang="en-US" sz="2000" dirty="0"/>
            </a:br>
            <a:r>
              <a:rPr lang="en-US" sz="2000" dirty="0"/>
              <a:t>the smallest (most negative)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What is the encoding and value of </a:t>
            </a:r>
            <a:br>
              <a:rPr lang="en-US" sz="2000" dirty="0"/>
            </a:br>
            <a:r>
              <a:rPr lang="en-US" sz="2000" dirty="0"/>
              <a:t>the largest (most positive) number?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cs typeface="Calibri" panose="020F0502020204030204" pitchFamily="34" charset="0"/>
              </a:rPr>
              <a:t>What is the smallest number greater </a:t>
            </a:r>
            <a:br>
              <a:rPr lang="en-US" sz="2000" dirty="0">
                <a:cs typeface="Calibri" panose="020F0502020204030204" pitchFamily="34" charset="0"/>
              </a:rPr>
            </a:br>
            <a:r>
              <a:rPr lang="en-US" sz="2000" dirty="0">
                <a:cs typeface="Calibri" panose="020F0502020204030204" pitchFamily="34" charset="0"/>
              </a:rPr>
              <a:t>than 2 that we can represent?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14800" y="2194560"/>
            <a:ext cx="3554412" cy="1655763"/>
            <a:chOff x="1584" y="1008"/>
            <a:chExt cx="2239" cy="1043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112" y="1008"/>
              <a:ext cx="100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  <a:r>
                <a:rPr lang="en-US" sz="54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r>
                <a:rPr lang="en-US" sz="3600" b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yyyy</a:t>
              </a:r>
              <a:endParaRPr lang="en-US" sz="3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872" y="1488"/>
              <a:ext cx="336" cy="192"/>
            </a:xfrm>
            <a:custGeom>
              <a:avLst/>
              <a:gdLst>
                <a:gd name="T0" fmla="*/ 336 w 336"/>
                <a:gd name="T1" fmla="*/ 0 h 192"/>
                <a:gd name="T2" fmla="*/ 192 w 336"/>
                <a:gd name="T3" fmla="*/ 144 h 192"/>
                <a:gd name="T4" fmla="*/ 0 w 336"/>
                <a:gd name="T5" fmla="*/ 192 h 192"/>
                <a:gd name="T6" fmla="*/ 0 60000 65536"/>
                <a:gd name="T7" fmla="*/ 0 60000 65536"/>
                <a:gd name="T8" fmla="*/ 0 60000 65536"/>
                <a:gd name="T9" fmla="*/ 0 w 336"/>
                <a:gd name="T10" fmla="*/ 0 h 192"/>
                <a:gd name="T11" fmla="*/ 336 w 336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192">
                  <a:moveTo>
                    <a:pt x="336" y="0"/>
                  </a:moveTo>
                  <a:cubicBezTo>
                    <a:pt x="292" y="56"/>
                    <a:pt x="248" y="112"/>
                    <a:pt x="192" y="144"/>
                  </a:cubicBezTo>
                  <a:cubicBezTo>
                    <a:pt x="136" y="176"/>
                    <a:pt x="68" y="184"/>
                    <a:pt x="0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784" y="1536"/>
              <a:ext cx="96" cy="240"/>
            </a:xfrm>
            <a:custGeom>
              <a:avLst/>
              <a:gdLst>
                <a:gd name="T0" fmla="*/ 0 w 96"/>
                <a:gd name="T1" fmla="*/ 0 h 240"/>
                <a:gd name="T2" fmla="*/ 48 w 96"/>
                <a:gd name="T3" fmla="*/ 144 h 240"/>
                <a:gd name="T4" fmla="*/ 96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0" y="0"/>
                  </a:moveTo>
                  <a:cubicBezTo>
                    <a:pt x="16" y="52"/>
                    <a:pt x="32" y="104"/>
                    <a:pt x="48" y="144"/>
                  </a:cubicBezTo>
                  <a:cubicBezTo>
                    <a:pt x="64" y="184"/>
                    <a:pt x="80" y="212"/>
                    <a:pt x="96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928" y="1536"/>
              <a:ext cx="288" cy="240"/>
            </a:xfrm>
            <a:custGeom>
              <a:avLst/>
              <a:gdLst>
                <a:gd name="T0" fmla="*/ 0 w 288"/>
                <a:gd name="T1" fmla="*/ 0 h 240"/>
                <a:gd name="T2" fmla="*/ 96 w 288"/>
                <a:gd name="T3" fmla="*/ 144 h 240"/>
                <a:gd name="T4" fmla="*/ 288 w 288"/>
                <a:gd name="T5" fmla="*/ 24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0"/>
                  </a:moveTo>
                  <a:cubicBezTo>
                    <a:pt x="24" y="52"/>
                    <a:pt x="48" y="104"/>
                    <a:pt x="96" y="144"/>
                  </a:cubicBezTo>
                  <a:cubicBezTo>
                    <a:pt x="144" y="184"/>
                    <a:pt x="216" y="212"/>
                    <a:pt x="288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168" y="1536"/>
              <a:ext cx="384" cy="192"/>
            </a:xfrm>
            <a:custGeom>
              <a:avLst/>
              <a:gdLst>
                <a:gd name="T0" fmla="*/ 0 w 384"/>
                <a:gd name="T1" fmla="*/ 0 h 192"/>
                <a:gd name="T2" fmla="*/ 144 w 384"/>
                <a:gd name="T3" fmla="*/ 96 h 192"/>
                <a:gd name="T4" fmla="*/ 384 w 384"/>
                <a:gd name="T5" fmla="*/ 192 h 192"/>
                <a:gd name="T6" fmla="*/ 0 60000 65536"/>
                <a:gd name="T7" fmla="*/ 0 60000 65536"/>
                <a:gd name="T8" fmla="*/ 0 60000 65536"/>
                <a:gd name="T9" fmla="*/ 0 w 384"/>
                <a:gd name="T10" fmla="*/ 0 h 192"/>
                <a:gd name="T11" fmla="*/ 384 w 38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192">
                  <a:moveTo>
                    <a:pt x="0" y="0"/>
                  </a:moveTo>
                  <a:cubicBezTo>
                    <a:pt x="40" y="32"/>
                    <a:pt x="80" y="64"/>
                    <a:pt x="144" y="96"/>
                  </a:cubicBezTo>
                  <a:cubicBezTo>
                    <a:pt x="208" y="128"/>
                    <a:pt x="344" y="176"/>
                    <a:pt x="384" y="192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56" y="1488"/>
              <a:ext cx="96" cy="240"/>
            </a:xfrm>
            <a:custGeom>
              <a:avLst/>
              <a:gdLst>
                <a:gd name="T0" fmla="*/ 96 w 96"/>
                <a:gd name="T1" fmla="*/ 0 h 240"/>
                <a:gd name="T2" fmla="*/ 48 w 96"/>
                <a:gd name="T3" fmla="*/ 144 h 240"/>
                <a:gd name="T4" fmla="*/ 0 w 96"/>
                <a:gd name="T5" fmla="*/ 240 h 240"/>
                <a:gd name="T6" fmla="*/ 0 60000 65536"/>
                <a:gd name="T7" fmla="*/ 0 60000 65536"/>
                <a:gd name="T8" fmla="*/ 0 60000 65536"/>
                <a:gd name="T9" fmla="*/ 0 w 96"/>
                <a:gd name="T10" fmla="*/ 0 h 240"/>
                <a:gd name="T11" fmla="*/ 96 w 96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" h="240">
                  <a:moveTo>
                    <a:pt x="96" y="0"/>
                  </a:moveTo>
                  <a:cubicBezTo>
                    <a:pt x="80" y="52"/>
                    <a:pt x="64" y="104"/>
                    <a:pt x="48" y="144"/>
                  </a:cubicBezTo>
                  <a:cubicBezTo>
                    <a:pt x="32" y="184"/>
                    <a:pt x="16" y="212"/>
                    <a:pt x="0" y="24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592" y="1536"/>
              <a:ext cx="48" cy="144"/>
            </a:xfrm>
            <a:custGeom>
              <a:avLst/>
              <a:gdLst>
                <a:gd name="T0" fmla="*/ 48 w 48"/>
                <a:gd name="T1" fmla="*/ 0 h 144"/>
                <a:gd name="T2" fmla="*/ 0 w 48"/>
                <a:gd name="T3" fmla="*/ 144 h 144"/>
                <a:gd name="T4" fmla="*/ 0 60000 65536"/>
                <a:gd name="T5" fmla="*/ 0 60000 65536"/>
                <a:gd name="T6" fmla="*/ 0 w 48"/>
                <a:gd name="T7" fmla="*/ 0 h 144"/>
                <a:gd name="T8" fmla="*/ 48 w 48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" h="144">
                  <a:moveTo>
                    <a:pt x="48" y="0"/>
                  </a:moveTo>
                  <a:cubicBezTo>
                    <a:pt x="48" y="0"/>
                    <a:pt x="24" y="72"/>
                    <a:pt x="0" y="14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584" y="1616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016" y="1712"/>
              <a:ext cx="28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00" y="1721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-1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2764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-2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3120" y="1760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-3</a:t>
              </a:r>
              <a:endParaRPr lang="en-US"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3504" y="1664"/>
              <a:ext cx="319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b="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2400" b="0" baseline="30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-4</a:t>
              </a:r>
              <a:endParaRPr lang="en-US" sz="2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12711</TotalTime>
  <Words>2789</Words>
  <Application>Microsoft Office PowerPoint</Application>
  <PresentationFormat>On-screen Show (4:3)</PresentationFormat>
  <Paragraphs>545</Paragraphs>
  <Slides>33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ＭＳ Ｐゴシック</vt:lpstr>
      <vt:lpstr>.AppleSystemUIFont</vt:lpstr>
      <vt:lpstr>Arial</vt:lpstr>
      <vt:lpstr>Arial Narrow</vt:lpstr>
      <vt:lpstr>Calibri</vt:lpstr>
      <vt:lpstr>Cambria Math</vt:lpstr>
      <vt:lpstr>Courier New</vt:lpstr>
      <vt:lpstr>DejaVu Sans</vt:lpstr>
      <vt:lpstr>Helvetica Neue Regular</vt:lpstr>
      <vt:lpstr>Roboto</vt:lpstr>
      <vt:lpstr>Roboto Regular</vt:lpstr>
      <vt:lpstr>Times</vt:lpstr>
      <vt:lpstr>Times New Roman</vt:lpstr>
      <vt:lpstr>Wingdings</vt:lpstr>
      <vt:lpstr>Zapf Dingbats</vt:lpstr>
      <vt:lpstr>UWTheme-351-Au19</vt:lpstr>
      <vt:lpstr>Equation</vt:lpstr>
      <vt:lpstr>Floating Point I CSE 351 Winter 2020</vt:lpstr>
      <vt:lpstr>Administrivia</vt:lpstr>
      <vt:lpstr>Unsigned Multiplication in C</vt:lpstr>
      <vt:lpstr>Multiplication with shift and add</vt:lpstr>
      <vt:lpstr>Number Representation Revisited</vt:lpstr>
      <vt:lpstr>Floating Point Topics</vt:lpstr>
      <vt:lpstr>Floating Point Summary</vt:lpstr>
      <vt:lpstr>Representation of Fractions</vt:lpstr>
      <vt:lpstr>Representation of Fractions</vt:lpstr>
      <vt:lpstr>Fractional Binary Numbers</vt:lpstr>
      <vt:lpstr>Fractional Binary Numbers</vt:lpstr>
      <vt:lpstr>Limits of Representation</vt:lpstr>
      <vt:lpstr>Fixed Point Representation</vt:lpstr>
      <vt:lpstr>Floating Point Representation </vt:lpstr>
      <vt:lpstr>Scientific Notation (Decimal)</vt:lpstr>
      <vt:lpstr>Scientific Notation (Binary)</vt:lpstr>
      <vt:lpstr>Scientific Notation Translation</vt:lpstr>
      <vt:lpstr>Floating Point Topics</vt:lpstr>
      <vt:lpstr>IEEE Floating Point</vt:lpstr>
      <vt:lpstr>Floating Point Encoding</vt:lpstr>
      <vt:lpstr>The Exponent Field</vt:lpstr>
      <vt:lpstr>The Mantissa (Fraction) Field</vt:lpstr>
      <vt:lpstr>Polling Question</vt:lpstr>
      <vt:lpstr>Normalized Floating Point Conversions</vt:lpstr>
      <vt:lpstr>Precision and Accuracy</vt:lpstr>
      <vt:lpstr>Need Greater Precision?</vt:lpstr>
      <vt:lpstr>Representing Very Small Numbers</vt:lpstr>
      <vt:lpstr>Denorm Numbers</vt:lpstr>
      <vt:lpstr>Summary</vt:lpstr>
      <vt:lpstr>PowerPoint Presentation</vt:lpstr>
      <vt:lpstr>Tiny Floating Point Example</vt:lpstr>
      <vt:lpstr>Dynamic Range (Positive Only)</vt:lpstr>
      <vt:lpstr>Special Properties of Encoding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Floating Point I CSE 351 Winter 2020</dc:title>
  <dc:creator>Justin Hsia</dc:creator>
  <cp:lastModifiedBy>Ruth Anderson</cp:lastModifiedBy>
  <cp:revision>145</cp:revision>
  <cp:lastPrinted>2019-10-05T00:17:37Z</cp:lastPrinted>
  <dcterms:created xsi:type="dcterms:W3CDTF">2016-10-05T06:32:41Z</dcterms:created>
  <dcterms:modified xsi:type="dcterms:W3CDTF">2020-01-16T07:38:13Z</dcterms:modified>
</cp:coreProperties>
</file>