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4" r:id="rId1"/>
  </p:sldMasterIdLst>
  <p:notesMasterIdLst>
    <p:notesMasterId r:id="rId46"/>
  </p:notesMasterIdLst>
  <p:handoutMasterIdLst>
    <p:handoutMasterId r:id="rId47"/>
  </p:handoutMasterIdLst>
  <p:sldIdLst>
    <p:sldId id="706" r:id="rId2"/>
    <p:sldId id="735" r:id="rId3"/>
    <p:sldId id="738" r:id="rId4"/>
    <p:sldId id="708" r:id="rId5"/>
    <p:sldId id="733" r:id="rId6"/>
    <p:sldId id="734" r:id="rId7"/>
    <p:sldId id="682" r:id="rId8"/>
    <p:sldId id="739" r:id="rId9"/>
    <p:sldId id="740" r:id="rId10"/>
    <p:sldId id="741" r:id="rId11"/>
    <p:sldId id="742" r:id="rId12"/>
    <p:sldId id="736" r:id="rId13"/>
    <p:sldId id="737" r:id="rId14"/>
    <p:sldId id="744" r:id="rId15"/>
    <p:sldId id="680" r:id="rId16"/>
    <p:sldId id="661" r:id="rId17"/>
    <p:sldId id="664" r:id="rId18"/>
    <p:sldId id="663" r:id="rId19"/>
    <p:sldId id="700" r:id="rId20"/>
    <p:sldId id="674" r:id="rId21"/>
    <p:sldId id="675" r:id="rId22"/>
    <p:sldId id="711" r:id="rId23"/>
    <p:sldId id="701" r:id="rId24"/>
    <p:sldId id="666" r:id="rId25"/>
    <p:sldId id="679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5" r:id="rId39"/>
    <p:sldId id="726" r:id="rId40"/>
    <p:sldId id="727" r:id="rId41"/>
    <p:sldId id="728" r:id="rId42"/>
    <p:sldId id="729" r:id="rId43"/>
    <p:sldId id="731" r:id="rId44"/>
    <p:sldId id="732" r:id="rId45"/>
  </p:sldIdLst>
  <p:sldSz cx="9144000" cy="6858000" type="letter"/>
  <p:notesSz cx="9296400" cy="70104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  <p:cmAuthor id="6" name="Ruth Anderson" initials="RA" lastIdx="2" clrIdx="5">
    <p:extLst>
      <p:ext uri="{19B8F6BF-5375-455C-9EA6-DF929625EA0E}">
        <p15:presenceInfo xmlns:p15="http://schemas.microsoft.com/office/powerpoint/2012/main" userId="Ruth A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0000"/>
    <a:srgbClr val="4E6F21"/>
    <a:srgbClr val="4B2A85"/>
    <a:srgbClr val="999999"/>
    <a:srgbClr val="065081"/>
    <a:srgbClr val="F6F5BD"/>
    <a:srgbClr val="99CC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1201" autoAdjust="0"/>
  </p:normalViewPr>
  <p:slideViewPr>
    <p:cSldViewPr snapToObjects="1">
      <p:cViewPr varScale="1">
        <p:scale>
          <a:sx n="114" d="100"/>
          <a:sy n="114" d="100"/>
        </p:scale>
        <p:origin x="18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4T07:31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80" y="3343263"/>
            <a:ext cx="6802737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4131" rIns="0" bIns="44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comic illustrates how complex</a:t>
            </a:r>
            <a:r>
              <a:rPr lang="en-US" baseline="0" dirty="0"/>
              <a:t> computer systems are, and all the things that have to happen for a program to execute</a:t>
            </a:r>
          </a:p>
          <a:p>
            <a:r>
              <a:rPr lang="en-US" baseline="0" dirty="0"/>
              <a:t>By the end of this course, you’ll understand, mm, almost half of that, but it’s the good bits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Not just a course for hardware enthusiasts!</a:t>
            </a:r>
          </a:p>
          <a:p>
            <a:pPr lvl="1"/>
            <a:r>
              <a:rPr lang="en-US" sz="1800" dirty="0"/>
              <a:t>What </a:t>
            </a:r>
            <a:r>
              <a:rPr lang="en-US" sz="1800" b="1" dirty="0"/>
              <a:t>every</a:t>
            </a:r>
            <a:r>
              <a:rPr lang="en-US" sz="1800" dirty="0"/>
              <a:t> programmer needs to know (plus many more details)</a:t>
            </a:r>
          </a:p>
        </p:txBody>
      </p:sp>
    </p:spTree>
    <p:extLst>
      <p:ext uri="{BB962C8B-B14F-4D97-AF65-F5344CB8AC3E}">
        <p14:creationId xmlns:p14="http://schemas.microsoft.com/office/powerpoint/2010/main" val="198872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3154" defTabSz="915772">
              <a:defRPr/>
            </a:pPr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ascii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All program fragments are equivalent </a:t>
            </a:r>
          </a:p>
          <a:p>
            <a:r>
              <a:rPr lang="en-US" sz="2400" u="sng" dirty="0"/>
              <a:t>You’d</a:t>
            </a:r>
            <a:r>
              <a:rPr lang="en-US" sz="2400" dirty="0"/>
              <a:t> rather write C! (more human-friendly)</a:t>
            </a:r>
          </a:p>
          <a:p>
            <a:r>
              <a:rPr lang="en-US" sz="2400" dirty="0"/>
              <a:t>Hardware executes strings of bits</a:t>
            </a:r>
          </a:p>
          <a:p>
            <a:pPr lvl="1"/>
            <a:r>
              <a:rPr lang="en-US" sz="2000" dirty="0"/>
              <a:t>In reality everything is voltages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1946, programming meant changing where a bunch of wires were plugged in</a:t>
            </a:r>
          </a:p>
          <a:p>
            <a:r>
              <a:rPr lang="en-US" baseline="0" dirty="0" smtClean="0"/>
              <a:t>By 1970, these guys (one of whom is Ritchie, who wrote the C book), are typing instructions into a PDP-11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9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Every</a:t>
            </a:r>
            <a:r>
              <a:rPr lang="en-US" baseline="0" dirty="0" smtClean="0"/>
              <a:t>thing the computer can do, exposed as </a:t>
            </a:r>
            <a:r>
              <a:rPr lang="en-US" b="1" baseline="0" dirty="0" smtClean="0"/>
              <a:t>instructions</a:t>
            </a:r>
          </a:p>
          <a:p>
            <a:r>
              <a:rPr lang="en-US" b="0" baseline="0" dirty="0" smtClean="0"/>
              <a:t>This meant software is also pretty simple, basically lists of instructions to execute</a:t>
            </a:r>
          </a:p>
          <a:p>
            <a:r>
              <a:rPr lang="en-US" b="0" baseline="0" dirty="0" smtClean="0"/>
              <a:t>Manually specify each instruction</a:t>
            </a:r>
          </a:p>
          <a:p>
            <a:r>
              <a:rPr lang="en-US" b="0" baseline="0" dirty="0" smtClean="0"/>
              <a:t>As computers got more complex, we needed help</a:t>
            </a:r>
          </a:p>
        </p:txBody>
      </p:sp>
    </p:spTree>
    <p:extLst>
      <p:ext uri="{BB962C8B-B14F-4D97-AF65-F5344CB8AC3E}">
        <p14:creationId xmlns:p14="http://schemas.microsoft.com/office/powerpoint/2010/main" val="340787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10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 smtClean="0"/>
              <a:t>Someone realized they could write a program that would turn scripts into programs</a:t>
            </a:r>
          </a:p>
          <a:p>
            <a:r>
              <a:rPr lang="en-US" baseline="0" dirty="0" smtClean="0"/>
              <a:t>Easier to write</a:t>
            </a:r>
          </a:p>
          <a:p>
            <a:pPr indent="-183154" defTabSz="915772"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basically a one-to-one mapping</a:t>
            </a:r>
          </a:p>
          <a:p>
            <a:pPr indent="-183154" defTabSz="915772">
              <a:defRPr/>
            </a:pPr>
            <a:r>
              <a:rPr lang="en-US" baseline="0" dirty="0" smtClean="0"/>
              <a:t>As we got more sophisticated, built more sophisticated languages…</a:t>
            </a:r>
          </a:p>
        </p:txBody>
      </p:sp>
    </p:spTree>
    <p:extLst>
      <p:ext uri="{BB962C8B-B14F-4D97-AF65-F5344CB8AC3E}">
        <p14:creationId xmlns:p14="http://schemas.microsoft.com/office/powerpoint/2010/main" val="65974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11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4850"/>
            <a:ext cx="4648200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34" y="4418072"/>
            <a:ext cx="5605209" cy="4098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Translation from higher-level</a:t>
            </a:r>
            <a:r>
              <a:rPr lang="en-US" baseline="0" dirty="0" smtClean="0"/>
              <a:t> languages down to machine code.</a:t>
            </a:r>
          </a:p>
          <a:p>
            <a:r>
              <a:rPr lang="en-US" baseline="0" dirty="0" smtClean="0"/>
              <a:t>New features: functions! Data structures!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9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75" y="109538"/>
            <a:ext cx="5503863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75" y="109538"/>
            <a:ext cx="5503863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image" Target="../media/image17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13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image" Target="../media/image16.jpe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12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1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notesSlide" Target="../notesSlides/notesSlide8.xml"/><Relationship Id="rId30" Type="http://schemas.openxmlformats.org/officeDocument/2006/relationships/image" Target="../media/image14.png"/><Relationship Id="rId8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17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1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16.jpe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image" Target="../media/image12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15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14.png"/><Relationship Id="rId8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winter2020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lev.com/rea" TargetMode="External"/><Relationship Id="rId5" Type="http://schemas.openxmlformats.org/officeDocument/2006/relationships/hyperlink" Target="https://canvas.uw.edu/courses/1352194" TargetMode="External"/><Relationship Id="rId4" Type="http://schemas.openxmlformats.org/officeDocument/2006/relationships/hyperlink" Target="https://www.gradescope.com/courses/7587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image" Target="../media/image18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iitabl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3.xml"/><Relationship Id="rId15" Type="http://schemas.openxmlformats.org/officeDocument/2006/relationships/hyperlink" Target="https://s-media-cache-ak0.pinimg.com/564x/91/37/23/91372375e2e6517f8af128aab655e3b4.jpg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hyperlink" Target="http://fortune.com/2014/09/18/walter-isaacson-the-women-of-eniac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Hardware/Software Interface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 smtClean="0"/>
              <a:t>Ruth Anderson</a:t>
            </a:r>
            <a:endParaRPr lang="en-US" sz="2000" dirty="0"/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Assemblers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Life was made a lot better by assemblers</a:t>
            </a:r>
          </a:p>
          <a:p>
            <a:pPr lvl="1"/>
            <a:r>
              <a:rPr lang="en-US" dirty="0" smtClean="0"/>
              <a:t>1 assembly instruction = 1 machine instruction</a:t>
            </a:r>
          </a:p>
          <a:p>
            <a:pPr lvl="1"/>
            <a:r>
              <a:rPr lang="en-US" dirty="0" smtClean="0"/>
              <a:t>More human-readable syntax</a:t>
            </a:r>
          </a:p>
          <a:p>
            <a:pPr lvl="2"/>
            <a:r>
              <a:rPr lang="en-US" dirty="0" smtClean="0"/>
              <a:t>Assembly instructions are character strings, not bit strings</a:t>
            </a:r>
          </a:p>
          <a:p>
            <a:pPr lvl="1"/>
            <a:r>
              <a:rPr lang="en-US" dirty="0" smtClean="0"/>
              <a:t>Can use symbolic names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32513" y="4296963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845603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309715" y="490910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81115" y="559331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330353" y="559331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73165" y="513770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5240" y="453604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80814" y="4300854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729" y="3873170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598317" y="4138128"/>
            <a:ext cx="472412" cy="266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2612" y="4847907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107419" y="5302803"/>
            <a:ext cx="73152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67402" y="5305107"/>
            <a:ext cx="73339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6" name="Vertical Scroll 5"/>
          <p:cNvSpPr/>
          <p:nvPr>
            <p:custDataLst>
              <p:tags r:id="rId17"/>
            </p:custDataLst>
          </p:nvPr>
        </p:nvSpPr>
        <p:spPr bwMode="auto">
          <a:xfrm>
            <a:off x="1658965" y="4602871"/>
            <a:ext cx="1469727" cy="1525434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211220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HW/SW Interface:</a:t>
            </a:r>
            <a:r>
              <a:rPr lang="en-US" dirty="0" smtClean="0"/>
              <a:t> Higher-Level Languages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Higher level of abstraction</a:t>
            </a:r>
          </a:p>
          <a:p>
            <a:pPr lvl="1"/>
            <a:r>
              <a:rPr lang="en-US" dirty="0" smtClean="0"/>
              <a:t>1 line of a high-level language is </a:t>
            </a:r>
            <a:r>
              <a:rPr lang="en-US" i="1" dirty="0" smtClean="0"/>
              <a:t>compiled</a:t>
            </a:r>
            <a:r>
              <a:rPr lang="en-US" dirty="0" smtClean="0"/>
              <a:t> into many </a:t>
            </a:r>
            <a:br>
              <a:rPr lang="en-US" dirty="0" smtClean="0"/>
            </a:br>
            <a:r>
              <a:rPr lang="en-US" dirty="0" smtClean="0"/>
              <a:t>(sometimes very many) lines of assembly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0372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3760" y="4341813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06039" y="4504547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7439" y="5188759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28264" y="5188759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9489" y="4733147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152" y="413148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9204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1483" y="3219291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959100" y="3505753"/>
            <a:ext cx="4603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12080" y="4343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1908" y="4799806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83680" y="4799013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1948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4800600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1988" y="4341813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Vertical Scroll 23"/>
          <p:cNvSpPr/>
          <p:nvPr>
            <p:custDataLst>
              <p:tags r:id="rId20"/>
            </p:custDataLst>
          </p:nvPr>
        </p:nvSpPr>
        <p:spPr bwMode="auto">
          <a:xfrm>
            <a:off x="1194807" y="4131484"/>
            <a:ext cx="136728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372871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9BB2A36-2134-4D14-B74E-82EFB2A11DE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6419088" cy="4389120"/>
          </a:xfrm>
          <a:custGeom>
            <a:avLst/>
            <a:gdLst>
              <a:gd name="connsiteX0" fmla="*/ 0 w 6419088"/>
              <a:gd name="connsiteY0" fmla="*/ 0 h 4389120"/>
              <a:gd name="connsiteX1" fmla="*/ 6419088 w 6419088"/>
              <a:gd name="connsiteY1" fmla="*/ 0 h 4389120"/>
              <a:gd name="connsiteX2" fmla="*/ 6419088 w 6419088"/>
              <a:gd name="connsiteY2" fmla="*/ 2560320 h 4389120"/>
              <a:gd name="connsiteX3" fmla="*/ 5029200 w 6419088"/>
              <a:gd name="connsiteY3" fmla="*/ 2560320 h 4389120"/>
              <a:gd name="connsiteX4" fmla="*/ 5029200 w 6419088"/>
              <a:gd name="connsiteY4" fmla="*/ 4389120 h 4389120"/>
              <a:gd name="connsiteX5" fmla="*/ 0 w 6419088"/>
              <a:gd name="connsiteY5" fmla="*/ 4389120 h 4389120"/>
              <a:gd name="connsiteX6" fmla="*/ 0 w 6419088"/>
              <a:gd name="connsiteY6" fmla="*/ 2560320 h 4389120"/>
              <a:gd name="connsiteX7" fmla="*/ 0 w 6419088"/>
              <a:gd name="connsiteY7" fmla="*/ 178308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9088" h="4389120">
                <a:moveTo>
                  <a:pt x="0" y="0"/>
                </a:moveTo>
                <a:lnTo>
                  <a:pt x="6419088" y="0"/>
                </a:lnTo>
                <a:lnTo>
                  <a:pt x="6419088" y="2560320"/>
                </a:lnTo>
                <a:lnTo>
                  <a:pt x="5029200" y="2560320"/>
                </a:lnTo>
                <a:lnTo>
                  <a:pt x="5029200" y="4389120"/>
                </a:lnTo>
                <a:lnTo>
                  <a:pt x="0" y="4389120"/>
                </a:lnTo>
                <a:lnTo>
                  <a:pt x="0" y="2560320"/>
                </a:lnTo>
                <a:lnTo>
                  <a:pt x="0" y="178308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your source code become something that your computer understands?</a:t>
            </a:r>
          </a:p>
        </p:txBody>
      </p:sp>
    </p:spTree>
    <p:extLst>
      <p:ext uri="{BB962C8B-B14F-4D97-AF65-F5344CB8AC3E}">
        <p14:creationId xmlns:p14="http://schemas.microsoft.com/office/powerpoint/2010/main" val="31459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411480" y="4114799"/>
            <a:ext cx="8412480" cy="26517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as your computer is executing one or more processes?</a:t>
            </a:r>
          </a:p>
        </p:txBody>
      </p:sp>
    </p:spTree>
    <p:extLst>
      <p:ext uri="{BB962C8B-B14F-4D97-AF65-F5344CB8AC3E}">
        <p14:creationId xmlns:p14="http://schemas.microsoft.com/office/powerpoint/2010/main" val="538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 smtClean="0"/>
              <a:t>Purpose </a:t>
            </a:r>
            <a:r>
              <a:rPr lang="en-US" sz="2000" dirty="0"/>
              <a:t>is to show how </a:t>
            </a:r>
            <a:r>
              <a:rPr lang="en-US" sz="2000" dirty="0" smtClean="0"/>
              <a:t>software really works</a:t>
            </a:r>
          </a:p>
          <a:p>
            <a:pPr lvl="2"/>
            <a:r>
              <a:rPr lang="en-US" dirty="0"/>
              <a:t>Understanding of some of the abstractions that exist between programs and the hardware they run on, why they exist, and how they build upon each </a:t>
            </a:r>
            <a:r>
              <a:rPr lang="en-US" dirty="0" smtClean="0"/>
              <a:t>other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 OS and user programs)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</a:p>
          <a:p>
            <a:pPr lvl="2"/>
            <a:endParaRPr lang="en-US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</a:t>
            </a:r>
            <a:r>
              <a:rPr lang="en-US" sz="2100" dirty="0" smtClean="0">
                <a:solidFill>
                  <a:srgbClr val="4B2A85"/>
                </a:solidFill>
              </a:rPr>
              <a:t>courses.cs.washington.edu/courses/cse351/20wi/syllabus</a:t>
            </a:r>
            <a:r>
              <a:rPr lang="en-US" sz="2100" dirty="0">
                <a:solidFill>
                  <a:srgbClr val="4B2A85"/>
                </a:solidFill>
              </a:rPr>
              <a:t>/</a:t>
            </a:r>
          </a:p>
          <a:p>
            <a:r>
              <a:rPr lang="en-US" dirty="0"/>
              <a:t>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Website:  </a:t>
            </a:r>
            <a:r>
              <a:rPr lang="en-US" sz="2400" dirty="0">
                <a:hlinkClick r:id="rId2"/>
              </a:rPr>
              <a:t>http://cs.uw.edu/351</a:t>
            </a:r>
            <a:endParaRPr lang="en-US" sz="2400" dirty="0"/>
          </a:p>
          <a:p>
            <a:pPr lvl="1"/>
            <a:r>
              <a:rPr lang="en-GB" dirty="0"/>
              <a:t>Schedule, policies, materials, videos, assignments, etc.</a:t>
            </a:r>
          </a:p>
          <a:p>
            <a:r>
              <a:rPr lang="en-GB" dirty="0"/>
              <a:t>Discussion:  </a:t>
            </a:r>
            <a:r>
              <a:rPr lang="en-GB" sz="2400" dirty="0" smtClean="0">
                <a:hlinkClick r:id="rId3"/>
              </a:rPr>
              <a:t>http://piazza.com/washington/winter2020/cse351</a:t>
            </a:r>
            <a:endParaRPr lang="en-GB" sz="2400" dirty="0"/>
          </a:p>
          <a:p>
            <a:pPr lvl="1"/>
            <a:r>
              <a:rPr lang="en-GB" dirty="0" smtClean="0"/>
              <a:t>Announcements </a:t>
            </a:r>
            <a:r>
              <a:rPr lang="en-GB" dirty="0"/>
              <a:t>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r>
              <a:rPr lang="en-US" dirty="0" err="1"/>
              <a:t>Gradescope</a:t>
            </a:r>
            <a:r>
              <a:rPr lang="en-US" dirty="0"/>
              <a:t>:  </a:t>
            </a:r>
            <a:r>
              <a:rPr lang="en-US" sz="2400" dirty="0" smtClean="0">
                <a:hlinkClick r:id="rId4"/>
              </a:rPr>
              <a:t>https://www.gradescope.com/courses/75879</a:t>
            </a:r>
            <a:endParaRPr lang="en-US" sz="2400" dirty="0"/>
          </a:p>
          <a:p>
            <a:pPr lvl="1"/>
            <a:r>
              <a:rPr lang="en-US" dirty="0"/>
              <a:t>Assignment submissions</a:t>
            </a:r>
          </a:p>
          <a:p>
            <a:r>
              <a:rPr lang="en-US" dirty="0"/>
              <a:t>Canvas:  </a:t>
            </a:r>
            <a:r>
              <a:rPr lang="en-US" sz="2400" dirty="0" smtClean="0">
                <a:hlinkClick r:id="rId5"/>
              </a:rPr>
              <a:t>https://canvas.uw.edu/courses/1352194</a:t>
            </a:r>
            <a:r>
              <a:rPr lang="en-US" sz="2400" dirty="0" smtClean="0"/>
              <a:t> </a:t>
            </a:r>
            <a:endParaRPr lang="en-US" dirty="0"/>
          </a:p>
          <a:p>
            <a:pPr lvl="1"/>
            <a:r>
              <a:rPr lang="en-US" dirty="0"/>
              <a:t>Gradebook</a:t>
            </a:r>
          </a:p>
          <a:p>
            <a:r>
              <a:rPr lang="en-US" dirty="0"/>
              <a:t>Poll Everywhere:  </a:t>
            </a:r>
            <a:r>
              <a:rPr lang="en-US" sz="2400" dirty="0" smtClean="0">
                <a:hlinkClick r:id="rId6"/>
              </a:rPr>
              <a:t>http://pollev.com/rea</a:t>
            </a:r>
            <a:endParaRPr lang="en-US" dirty="0"/>
          </a:p>
          <a:p>
            <a:pPr lvl="1"/>
            <a:r>
              <a:rPr lang="en-US" dirty="0"/>
              <a:t>In-lecture voting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Perspective</a:t>
            </a:r>
          </a:p>
          <a:p>
            <a:pPr lvl="1"/>
            <a:r>
              <a:rPr lang="en-GB" dirty="0"/>
              <a:t>Randal 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Website:  </a:t>
            </a:r>
            <a:r>
              <a:rPr lang="en-GB" dirty="0">
                <a:hlinkClick r:id="rId3"/>
              </a:rPr>
              <a:t>http://csapp.cs.cmu.edu</a:t>
            </a:r>
            <a:endParaRPr lang="en-GB" dirty="0"/>
          </a:p>
          <a:p>
            <a:pPr lvl="1"/>
            <a:r>
              <a:rPr lang="en-GB" dirty="0"/>
              <a:t>Must be (North American) </a:t>
            </a:r>
            <a:r>
              <a:rPr lang="en-GB" u="sng" dirty="0">
                <a:solidFill>
                  <a:srgbClr val="FF0000"/>
                </a:solidFill>
              </a:rPr>
              <a:t>3rd 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4"/>
              </a:rPr>
              <a:t>http://csapp.cs.cmu.edu/3e/changes3e.html</a:t>
            </a:r>
            <a:endParaRPr lang="en-GB" dirty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5"/>
              </a:rPr>
              <a:t>http://csapp.cs.cmu.edu/3e/errata.html</a:t>
            </a:r>
            <a:r>
              <a:rPr lang="en-GB" dirty="0"/>
              <a:t> 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book really matters for the 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Lecture readings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and homework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 (Kernighan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 </a:t>
            </a:r>
            <a:r>
              <a:rPr lang="en-GB" dirty="0"/>
              <a:t>(Harbison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/>
              <a:t>Homework:</a:t>
            </a:r>
            <a:r>
              <a:rPr lang="en-GB" dirty="0"/>
              <a:t>  20% total</a:t>
            </a:r>
          </a:p>
          <a:p>
            <a:pPr marL="690499" lvl="1" indent="-384175" defTabSz="457200"/>
            <a:r>
              <a:rPr lang="en-GB" dirty="0" err="1"/>
              <a:t>Autograded</a:t>
            </a:r>
            <a:r>
              <a:rPr lang="en-GB" dirty="0"/>
              <a:t>; unlimited submission attempts</a:t>
            </a:r>
          </a:p>
          <a:p>
            <a:pPr marL="690499" lvl="1" indent="-384175" defTabSz="457200"/>
            <a:r>
              <a:rPr lang="en-GB" i="1" dirty="0"/>
              <a:t>Group work encouraged</a:t>
            </a:r>
          </a:p>
          <a:p>
            <a:pPr marL="955675" lvl="2" indent="-384175" defTabSz="457200"/>
            <a:endParaRPr lang="en-GB" i="1" dirty="0"/>
          </a:p>
          <a:p>
            <a:pPr marL="384175" indent="-384175" defTabSz="457200"/>
            <a:r>
              <a:rPr lang="en-GB" b="1" dirty="0"/>
              <a:t>Labs:</a:t>
            </a:r>
            <a:r>
              <a:rPr lang="en-GB" dirty="0"/>
              <a:t>  30% total</a:t>
            </a:r>
          </a:p>
          <a:p>
            <a:pPr marL="690499" lvl="1" indent="-384175" defTabSz="457200"/>
            <a:r>
              <a:rPr lang="en-GB" dirty="0"/>
              <a:t>Graded by TAs; last submission graded</a:t>
            </a:r>
          </a:p>
          <a:p>
            <a:pPr marL="690499" lvl="1" indent="-384175" defTabSz="457200"/>
            <a:r>
              <a:rPr lang="en-GB" i="1" dirty="0"/>
              <a:t>Individual work only</a:t>
            </a:r>
          </a:p>
          <a:p>
            <a:pPr marL="955675" lvl="2" indent="-384175" defTabSz="457200"/>
            <a:endParaRPr lang="en-GB" i="1" dirty="0"/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(30%)</a:t>
            </a:r>
          </a:p>
          <a:p>
            <a:pPr marL="690499" lvl="1" indent="-384175" defTabSz="457200"/>
            <a:r>
              <a:rPr lang="en-GB" dirty="0"/>
              <a:t>Many old exams on course website</a:t>
            </a:r>
          </a:p>
          <a:p>
            <a:pPr marL="955675" lvl="2" indent="-384175" defTabSz="457200"/>
            <a:endParaRPr lang="en-GB" dirty="0"/>
          </a:p>
          <a:p>
            <a:pPr marL="384175" indent="-384175" defTabSz="457200"/>
            <a:r>
              <a:rPr lang="en-US" b="1" dirty="0"/>
              <a:t>EPA:</a:t>
            </a:r>
            <a:r>
              <a:rPr lang="en-US" dirty="0"/>
              <a:t>  Effort, Participation, and Altruism (5%)</a:t>
            </a:r>
          </a:p>
          <a:p>
            <a:pPr marL="955675" lvl="2" indent="-384175" defTabSz="45720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Lab Collaboration and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All submissions are expected to be yours and yours alone</a:t>
            </a:r>
          </a:p>
          <a:p>
            <a:r>
              <a:rPr lang="en-US" dirty="0"/>
              <a:t>You are encouraged to discuss your assignments with other students (</a:t>
            </a:r>
            <a:r>
              <a:rPr lang="en-US" i="1" dirty="0"/>
              <a:t>ideas</a:t>
            </a:r>
            <a:r>
              <a:rPr lang="en-US" dirty="0"/>
              <a:t>), but we expect that what you turn in is yours</a:t>
            </a:r>
          </a:p>
          <a:p>
            <a:r>
              <a:rPr lang="en-US" dirty="0"/>
              <a:t>It is NOT acceptable to copy solutions from other students or to copy (or start your) solutions from the Web (including </a:t>
            </a:r>
            <a:r>
              <a:rPr lang="en-US" dirty="0" err="1"/>
              <a:t>Github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Instructor: Ruth Anderson</a:t>
            </a:r>
          </a:p>
          <a:p>
            <a:pPr lvl="1"/>
            <a:r>
              <a:rPr lang="en-US" dirty="0" smtClean="0"/>
              <a:t>Learn </a:t>
            </a:r>
            <a:r>
              <a:rPr lang="en-US" dirty="0"/>
              <a:t>more about me and the staff on the course website!</a:t>
            </a:r>
          </a:p>
          <a:p>
            <a:pPr lvl="2"/>
            <a:endParaRPr lang="en-US" sz="1400" dirty="0"/>
          </a:p>
          <a:p>
            <a:r>
              <a:rPr lang="en-US" dirty="0"/>
              <a:t>TAs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Available in section, office hours, and on Piazza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85695"/>
            <a:ext cx="1320165" cy="152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16" y="2367065"/>
            <a:ext cx="7291581" cy="21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Encourage class-wide learning!</a:t>
            </a:r>
          </a:p>
          <a:p>
            <a:pPr>
              <a:spcBef>
                <a:spcPts val="1800"/>
              </a:spcBef>
            </a:pPr>
            <a:r>
              <a:rPr lang="en-US" dirty="0"/>
              <a:t>Effort</a:t>
            </a:r>
          </a:p>
          <a:p>
            <a:pPr lvl="1"/>
            <a:r>
              <a:rPr lang="en-US" dirty="0"/>
              <a:t>Attending office hours, completing all assignments</a:t>
            </a:r>
          </a:p>
          <a:p>
            <a:pPr lvl="1"/>
            <a:r>
              <a:rPr lang="en-US" dirty="0"/>
              <a:t>Keeping up with Piazza activity</a:t>
            </a:r>
          </a:p>
          <a:p>
            <a:r>
              <a:rPr lang="en-US" dirty="0"/>
              <a:t>Participation</a:t>
            </a:r>
          </a:p>
          <a:p>
            <a:pPr lvl="1"/>
            <a:r>
              <a:rPr lang="en-US" dirty="0"/>
              <a:t>Making the class more interactive by asking questions in lecture, section, office hours, and on Piazza</a:t>
            </a:r>
          </a:p>
          <a:p>
            <a:pPr lvl="1"/>
            <a:r>
              <a:rPr lang="en-US" dirty="0"/>
              <a:t>Peer instruction voting</a:t>
            </a:r>
          </a:p>
          <a:p>
            <a:r>
              <a:rPr lang="en-US" dirty="0"/>
              <a:t>Altruism</a:t>
            </a:r>
          </a:p>
          <a:p>
            <a:pPr lvl="1"/>
            <a:r>
              <a:rPr lang="en-US" dirty="0"/>
              <a:t>Helping others in section, office hours, and on Piazza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Increase real-time learning in lecture, test your understanding, increase student interactions</a:t>
            </a:r>
          </a:p>
          <a:p>
            <a:pPr lvl="1"/>
            <a:r>
              <a:rPr lang="en-US" dirty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/>
              <a:t>Multiple choice question during lecture</a:t>
            </a:r>
          </a:p>
          <a:p>
            <a:pPr lvl="1"/>
            <a:r>
              <a:rPr lang="en-US" dirty="0"/>
              <a:t>1 minute to decide on your own</a:t>
            </a:r>
          </a:p>
          <a:p>
            <a:pPr lvl="1"/>
            <a:r>
              <a:rPr lang="en-US" dirty="0"/>
              <a:t>2-4 minutes in pairs to reach consensus</a:t>
            </a:r>
          </a:p>
          <a:p>
            <a:pPr lvl="1"/>
            <a:r>
              <a:rPr lang="en-US" dirty="0"/>
              <a:t>Learn through discussion &amp; teaching</a:t>
            </a:r>
          </a:p>
          <a:p>
            <a:pPr>
              <a:spcBef>
                <a:spcPts val="1800"/>
              </a:spcBef>
            </a:pPr>
            <a:r>
              <a:rPr lang="en-US" dirty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https://www.polleverywhere.com</a:t>
            </a:r>
            <a:r>
              <a:rPr lang="en-US" dirty="0"/>
              <a:t>) or app</a:t>
            </a:r>
          </a:p>
          <a:p>
            <a:pPr lvl="1"/>
            <a:r>
              <a:rPr lang="en-US" dirty="0"/>
              <a:t>Linked to your </a:t>
            </a:r>
            <a:r>
              <a:rPr lang="en-US" dirty="0" err="1"/>
              <a:t>UWNetID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topics that we will touch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Why does your computer slow down when you run out of </a:t>
            </a:r>
            <a:r>
              <a:rPr lang="en-US" sz="2400" i="1" dirty="0"/>
              <a:t>disk</a:t>
            </a:r>
            <a:r>
              <a:rPr lang="en-US" sz="2400" dirty="0"/>
              <a:t> 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was the flaw behind the original Internet worm, the Heartbleed bug, and the </a:t>
            </a:r>
            <a:r>
              <a:rPr lang="en-US" sz="2400" dirty="0" err="1"/>
              <a:t>Cloudbleed</a:t>
            </a:r>
            <a:r>
              <a:rPr lang="en-US" sz="2400" dirty="0"/>
              <a:t>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the meaning behind the different CPU specifications? (e.g. # of cores, # and size of cache, supported memory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 in 351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Attend all lectures and sections</a:t>
            </a:r>
          </a:p>
          <a:p>
            <a:pPr lvl="1"/>
            <a:r>
              <a:rPr lang="en-US" sz="2000" dirty="0"/>
              <a:t>Avoid devices during lecture except for Poll Everywhere</a:t>
            </a:r>
          </a:p>
          <a:p>
            <a:r>
              <a:rPr lang="en-US" sz="2400" dirty="0"/>
              <a:t>Do the textbook readings ahead of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/>
              <a:t>Can answer many questions by writing small programs</a:t>
            </a:r>
          </a:p>
          <a:p>
            <a:r>
              <a:rPr lang="en-US" sz="2400" dirty="0"/>
              <a:t>Visit Piazza often</a:t>
            </a:r>
          </a:p>
          <a:p>
            <a:pPr lvl="1"/>
            <a:r>
              <a:rPr lang="en-US" sz="2000" dirty="0"/>
              <a:t>Ask questions and try to answer fellow students’ questions</a:t>
            </a:r>
          </a:p>
          <a:p>
            <a:r>
              <a:rPr lang="en-US" sz="2400" dirty="0"/>
              <a:t>Go to office hours</a:t>
            </a:r>
          </a:p>
          <a:p>
            <a:pPr lvl="1"/>
            <a:r>
              <a:rPr lang="en-US" sz="2000" dirty="0"/>
              <a:t>Even if you don’t have specific questions in mind</a:t>
            </a:r>
          </a:p>
          <a:p>
            <a:r>
              <a:rPr lang="en-US" sz="2400" dirty="0"/>
              <a:t>Find a study and homework group</a:t>
            </a:r>
          </a:p>
          <a:p>
            <a:r>
              <a:rPr lang="en-US" sz="2400" dirty="0"/>
              <a:t>Start assignments early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questions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8366125" cy="4972050"/>
          </a:xfrm>
          <a:noFill/>
        </p:spPr>
        <p:txBody>
          <a:bodyPr/>
          <a:lstStyle/>
          <a:p>
            <a:r>
              <a:rPr lang="en-US" dirty="0"/>
              <a:t>Admin</a:t>
            </a:r>
          </a:p>
          <a:p>
            <a:pPr lvl="1"/>
            <a:r>
              <a:rPr lang="en-US" dirty="0"/>
              <a:t>Explore/read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http://cs.uw.edu/351</a:t>
            </a:r>
            <a:endParaRPr lang="en-US" dirty="0"/>
          </a:p>
          <a:p>
            <a:pPr lvl="1"/>
            <a:r>
              <a:rPr lang="en-US" dirty="0"/>
              <a:t>Check that you are enrolled in Piazza; read posts</a:t>
            </a:r>
          </a:p>
          <a:p>
            <a:pPr lvl="1"/>
            <a:r>
              <a:rPr lang="en-US" dirty="0"/>
              <a:t>Log in to Poll Everywhere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</a:t>
            </a:r>
            <a:r>
              <a:rPr lang="en-US" b="1" i="1" dirty="0" smtClean="0">
                <a:solidFill>
                  <a:srgbClr val="FF0000"/>
                </a:solidFill>
              </a:rPr>
              <a:t>possible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Make sure you’re also enrolled in CSE391! </a:t>
            </a:r>
            <a:r>
              <a:rPr lang="en-US" dirty="0"/>
              <a:t>(EEs included)</a:t>
            </a:r>
          </a:p>
          <a:p>
            <a:pPr lvl="2"/>
            <a:r>
              <a:rPr lang="en-US" dirty="0"/>
              <a:t>TOMORROW, Tuesday </a:t>
            </a:r>
            <a:r>
              <a:rPr lang="en-US" dirty="0" smtClean="0"/>
              <a:t>2:30-3:20 in SIG 134</a:t>
            </a:r>
            <a:endParaRPr lang="en-US" dirty="0"/>
          </a:p>
          <a:p>
            <a:r>
              <a:rPr lang="en-US" dirty="0"/>
              <a:t>Assignments</a:t>
            </a:r>
          </a:p>
          <a:p>
            <a:pPr lvl="1"/>
            <a:r>
              <a:rPr lang="en-US" sz="2000" dirty="0"/>
              <a:t>Pre-Course Survey and hw0 due </a:t>
            </a:r>
            <a:r>
              <a:rPr lang="en-US" sz="2000" dirty="0" smtClean="0"/>
              <a:t>Wednesday (1/08</a:t>
            </a:r>
            <a:r>
              <a:rPr lang="en-US" sz="2000" dirty="0"/>
              <a:t>) – </a:t>
            </a:r>
            <a:r>
              <a:rPr lang="en-US" sz="2000" dirty="0" smtClean="0"/>
              <a:t>11:59pm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hw1 due Friday (1/10) – </a:t>
            </a:r>
            <a:r>
              <a:rPr lang="en-US" sz="2000" dirty="0" smtClean="0">
                <a:solidFill>
                  <a:srgbClr val="FF0000"/>
                </a:solidFill>
              </a:rPr>
              <a:t>11am </a:t>
            </a:r>
            <a:r>
              <a:rPr lang="en-US" sz="2000" dirty="0" smtClean="0"/>
              <a:t>&amp; Lab </a:t>
            </a:r>
            <a:r>
              <a:rPr lang="en-US" sz="2000" dirty="0"/>
              <a:t>0 due </a:t>
            </a:r>
            <a:r>
              <a:rPr lang="en-US" sz="2000" dirty="0" smtClean="0"/>
              <a:t>Friday (1/10) – 11:59pm</a:t>
            </a:r>
          </a:p>
          <a:p>
            <a:pPr lvl="1"/>
            <a:r>
              <a:rPr lang="en-US" sz="2000" dirty="0" smtClean="0"/>
              <a:t>hw2 due Monday (1/13) – </a:t>
            </a:r>
            <a:r>
              <a:rPr lang="en-US" sz="2000" dirty="0" smtClean="0">
                <a:solidFill>
                  <a:srgbClr val="FF0000"/>
                </a:solidFill>
              </a:rPr>
              <a:t>11am</a:t>
            </a:r>
          </a:p>
          <a:p>
            <a:pPr lvl="1"/>
            <a:r>
              <a:rPr lang="en-US" sz="2000" dirty="0" smtClean="0"/>
              <a:t>hw3 due Wednesday (1/15) – </a:t>
            </a:r>
            <a:r>
              <a:rPr lang="en-US" sz="2000" dirty="0" smtClean="0">
                <a:solidFill>
                  <a:srgbClr val="FF0000"/>
                </a:solidFill>
              </a:rPr>
              <a:t>11am</a:t>
            </a:r>
            <a:r>
              <a:rPr lang="en-US" sz="2000" dirty="0" smtClean="0"/>
              <a:t>, 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2249" y="4825237"/>
            <a:ext cx="105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Special case!</a:t>
            </a:r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r>
              <a:rPr lang="en-US" b="1" dirty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 </a:t>
                </a:r>
                <a:r>
                  <a:rPr lang="en-US" dirty="0">
                    <a:solidFill>
                      <a:srgbClr val="FF0000"/>
                    </a:solidFill>
                  </a:rPr>
                  <a:t>symbols</a:t>
                </a:r>
                <a:r>
                  <a:rPr lang="en-US" dirty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/>
                  <a:t>Represent larger numbers as a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7061 in decimal (base 10)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10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Eight symbols:  0, 1, 2, 3, 4, 5, 6, 7</a:t>
                </a:r>
              </a:p>
              <a:p>
                <a:pPr lvl="1"/>
                <a:r>
                  <a:rPr lang="en-US" dirty="0"/>
                  <a:t>Notice that we no longer use 8 or 9</a:t>
                </a:r>
              </a:p>
              <a:p>
                <a:r>
                  <a:rPr lang="en-US" dirty="0"/>
                  <a:t>Base comparison:</a:t>
                </a:r>
              </a:p>
              <a:p>
                <a:pPr lvl="1"/>
                <a:r>
                  <a:rPr lang="en-US" dirty="0"/>
                  <a:t>Base 10:	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Base 8:	</a:t>
                </a:r>
                <a:r>
                  <a:rPr lang="en-US" sz="2000" dirty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7061</a:t>
                </a:r>
                <a:r>
                  <a:rPr lang="en-US" baseline="-25000" dirty="0"/>
                  <a:t>8</a:t>
                </a:r>
                <a:r>
                  <a:rPr lang="en-US" dirty="0"/>
                  <a:t> in base 10?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8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3633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34</a:t>
            </a:r>
            <a:r>
              <a:rPr lang="en-US" baseline="-25000" dirty="0"/>
              <a:t>8</a:t>
            </a:r>
            <a:r>
              <a:rPr lang="en-US" dirty="0"/>
              <a:t> in base 10?</a:t>
            </a:r>
          </a:p>
          <a:p>
            <a:pPr lvl="1"/>
            <a:r>
              <a:rPr lang="en-US" dirty="0"/>
              <a:t>No voting for this question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32</a:t>
            </a:r>
            <a:r>
              <a:rPr lang="en-US" b="1" baseline="-25000" dirty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34</a:t>
            </a:r>
            <a:r>
              <a:rPr lang="en-US" b="1" baseline="-25000" dirty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7</a:t>
            </a:r>
            <a:r>
              <a:rPr lang="en-US" b="1" baseline="-25000" dirty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28</a:t>
            </a:r>
            <a:r>
              <a:rPr lang="en-US" b="1" baseline="-25000" dirty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35</a:t>
            </a:r>
            <a:r>
              <a:rPr lang="en-US" b="1" baseline="-25000" dirty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14:cNvPr>
              <p14:cNvContentPartPr/>
              <p14:nvPr/>
            </p14:nvContentPartPr>
            <p14:xfrm>
              <a:off x="8230159" y="22889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1519" y="22799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and Hexadecimal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is base 2</a:t>
                </a:r>
              </a:p>
              <a:p>
                <a:pPr lvl="1"/>
                <a:r>
                  <a:rPr lang="en-US" dirty="0"/>
                  <a:t>Symbols:  0, 1</a:t>
                </a:r>
              </a:p>
              <a:p>
                <a:pPr lvl="1"/>
                <a:r>
                  <a:rPr lang="en-US" dirty="0"/>
                  <a:t>Convention:  2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0b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0b110 in base 10?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Hexadecimal (</a:t>
                </a:r>
                <a:r>
                  <a:rPr lang="en-US" dirty="0">
                    <a:solidFill>
                      <a:srgbClr val="FF0000"/>
                    </a:solidFill>
                  </a:rPr>
                  <a:t>hex</a:t>
                </a:r>
                <a:r>
                  <a:rPr lang="en-US" dirty="0"/>
                  <a:t>, for short) is base 16</a:t>
                </a:r>
              </a:p>
              <a:p>
                <a:pPr lvl="1"/>
                <a:r>
                  <a:rPr lang="en-US" dirty="0"/>
                  <a:t>Symbols?  0, 1, 2, 3, 4, 5, 6, 7, 8, 9, …?</a:t>
                </a:r>
              </a:p>
              <a:p>
                <a:pPr lvl="1"/>
                <a:r>
                  <a:rPr lang="en-US" dirty="0"/>
                  <a:t>Convention:  16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16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0x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0xA5 in base 10?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9,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Office Hours – in Allen Center (CSE)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 2</a:t>
            </a:r>
            <a:r>
              <a:rPr lang="en-US" baseline="30000" dirty="0" smtClean="0"/>
              <a:t>nd</a:t>
            </a:r>
            <a:r>
              <a:rPr lang="en-US" dirty="0" smtClean="0"/>
              <a:t> floor breakout</a:t>
            </a:r>
          </a:p>
          <a:p>
            <a:pPr lvl="1"/>
            <a:r>
              <a:rPr lang="en-US" dirty="0" smtClean="0"/>
              <a:t>Up the stairs in the</a:t>
            </a:r>
            <a:br>
              <a:rPr lang="en-US" dirty="0" smtClean="0"/>
            </a:br>
            <a:r>
              <a:rPr lang="en-US" dirty="0" smtClean="0"/>
              <a:t>CSE Atrium </a:t>
            </a:r>
            <a:br>
              <a:rPr lang="en-US" dirty="0" smtClean="0"/>
            </a:br>
            <a:r>
              <a:rPr lang="en-US" dirty="0" smtClean="0"/>
              <a:t>(next to the café)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 the top of that first</a:t>
            </a:r>
            <a:br>
              <a:rPr lang="en-US" dirty="0" smtClean="0"/>
            </a:br>
            <a:r>
              <a:rPr lang="en-US" dirty="0" smtClean="0"/>
              <a:t>flight, the open area</a:t>
            </a:r>
            <a:br>
              <a:rPr lang="en-US" dirty="0" smtClean="0"/>
            </a:br>
            <a:r>
              <a:rPr lang="en-US" dirty="0" smtClean="0"/>
              <a:t>with the whiteboard</a:t>
            </a:r>
            <a:br>
              <a:rPr lang="en-US" dirty="0" smtClean="0"/>
            </a:br>
            <a:r>
              <a:rPr lang="en-US" dirty="0" smtClean="0"/>
              <a:t>wall is the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br>
              <a:rPr lang="en-US" dirty="0" smtClean="0"/>
            </a:br>
            <a:r>
              <a:rPr lang="en-US" dirty="0" smtClean="0"/>
              <a:t>breakout!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7678"/>
            <a:ext cx="4572000" cy="258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6883"/>
            <a:ext cx="4572000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0xC &lt; 0b1010 &lt; 11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0xC &lt; 11 &lt; 0b1010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 &lt; 0b1010 &lt; 0xC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0b1010 &lt; 11 &lt; 0xC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0b1010 &lt; 0xC &lt; 11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convert from any base </a:t>
                </a:r>
                <a:r>
                  <a:rPr lang="en-US" i="1" dirty="0"/>
                  <a:t>to</a:t>
                </a:r>
                <a:r>
                  <a:rPr lang="en-US" dirty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/>
              </a:p>
              <a:p>
                <a:r>
                  <a:rPr lang="en-US" dirty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 Convert into other bases (</a:t>
                </a:r>
                <a:r>
                  <a:rPr lang="en-US" i="1" dirty="0"/>
                  <a:t>e.g. </a:t>
                </a:r>
                <a:r>
                  <a:rPr lang="en-US" dirty="0"/>
                  <a:t>2, 16)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13</a:t>
            </a:r>
            <a:r>
              <a:rPr lang="en-US" baseline="-25000" dirty="0"/>
              <a:t>10</a:t>
            </a:r>
            <a:r>
              <a:rPr lang="en-US" dirty="0"/>
              <a:t> into binary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Discuss with your neighbor(s)</a:t>
            </a:r>
          </a:p>
          <a:p>
            <a:pPr lvl="1"/>
            <a:r>
              <a:rPr lang="en-US" dirty="0"/>
              <a:t>No voting for this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2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a 1 below and subtract that power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13 to binary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/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Base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</a:t>
                </a:r>
                <a:r>
                  <a:rPr lang="en-US" i="1" dirty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/>
                  <a:t>and subtract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165 to hex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Hexadecimal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Binary</a:t>
                </a:r>
              </a:p>
              <a:p>
                <a:pPr lvl="1"/>
                <a:r>
                  <a:rPr lang="en-US" dirty="0"/>
                  <a:t>Substitute hex digits, then drop any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0x2D to binary</a:t>
                </a:r>
              </a:p>
              <a:p>
                <a:pPr lvl="2"/>
                <a:r>
                  <a:rPr lang="en-US" dirty="0"/>
                  <a:t>0x2 is 0b0010, 0xD is 0b1101</a:t>
                </a:r>
              </a:p>
              <a:p>
                <a:pPr lvl="2"/>
                <a:r>
                  <a:rPr lang="en-US" dirty="0"/>
                  <a:t>Drop two leading zeros, answer is 0b101101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</a:t>
                </a:r>
              </a:p>
              <a:p>
                <a:pPr lvl="1"/>
                <a:r>
                  <a:rPr lang="en-US" dirty="0"/>
                  <a:t>Pad with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/>
                  <a:t>until multiple of 4, then substitute each group of 4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0b101101</a:t>
                </a:r>
              </a:p>
              <a:p>
                <a:pPr lvl="2"/>
                <a:r>
                  <a:rPr lang="en-US" dirty="0"/>
                  <a:t>Pad to 0b 0010 1101</a:t>
                </a:r>
              </a:p>
              <a:p>
                <a:pPr lvl="2"/>
                <a:r>
                  <a:rPr lang="en-US" dirty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 Practice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Convert 0b100110110101101</a:t>
            </a:r>
          </a:p>
          <a:p>
            <a:pPr lvl="1"/>
            <a:r>
              <a:rPr lang="en-US" dirty="0"/>
              <a:t>How many digits?</a:t>
            </a:r>
          </a:p>
          <a:p>
            <a:pPr lvl="1"/>
            <a:r>
              <a:rPr lang="en-US" dirty="0"/>
              <a:t>Pad:</a:t>
            </a:r>
          </a:p>
          <a:p>
            <a:pPr lvl="1"/>
            <a:r>
              <a:rPr lang="en-US" dirty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N binary digits, how many “things” can you represent?</a:t>
                </a:r>
              </a:p>
              <a:p>
                <a:pPr lvl="1"/>
                <a:r>
                  <a:rPr lang="en-US" dirty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where 2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5 binary digits for alphabet because 2</a:t>
                </a:r>
                <a:r>
                  <a:rPr lang="en-US" baseline="30000" dirty="0"/>
                  <a:t>5</a:t>
                </a:r>
                <a:r>
                  <a:rPr lang="en-US" dirty="0"/>
                  <a:t> = 32 &gt; 26</a:t>
                </a:r>
              </a:p>
              <a:p>
                <a:endParaRPr lang="en-US" dirty="0"/>
              </a:p>
              <a:p>
                <a:r>
                  <a:rPr lang="en-US" dirty="0"/>
                  <a:t>A binary digit is known as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/>
                  <a:t>A group of 4 bits (1 hex digit)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/>
                  <a:t>A group of 8 bits (2 hex digits)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things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~150 </a:t>
            </a:r>
            <a:r>
              <a:rPr lang="en-US" dirty="0"/>
              <a:t>students </a:t>
            </a:r>
            <a:r>
              <a:rPr lang="en-US" dirty="0" smtClean="0"/>
              <a:t>registered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new</a:t>
            </a:r>
          </a:p>
          <a:p>
            <a:pPr lvl="2"/>
            <a:endParaRPr lang="en-US" dirty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What’s It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>
                    <a:solidFill>
                      <a:schemeClr val="bg1"/>
                    </a:solidFill>
                  </a:rPr>
                  <a:t> the sequence of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Colors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/>
                  <a:t>RGB – Red, Green, Blue</a:t>
                </a:r>
              </a:p>
              <a:p>
                <a:pPr lvl="1"/>
                <a:r>
                  <a:rPr lang="en-US" dirty="0"/>
                  <a:t>Additive color model (light):  byte (8 bits) for each color</a:t>
                </a:r>
              </a:p>
              <a:p>
                <a:pPr lvl="1"/>
                <a:r>
                  <a:rPr lang="en-US" dirty="0"/>
                  <a:t>Commonly seen in hex (in HTML, photo editing, etc.)</a:t>
                </a:r>
              </a:p>
              <a:p>
                <a:pPr lvl="1"/>
                <a:r>
                  <a:rPr lang="en-US" u="sng" dirty="0"/>
                  <a:t>Examples</a:t>
                </a:r>
                <a:r>
                  <a:rPr lang="en-US" dirty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Characters/Text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Encoding (</a:t>
            </a:r>
            <a:r>
              <a:rPr lang="en-US" dirty="0">
                <a:hlinkClick r:id="rId3"/>
              </a:rPr>
              <a:t>www.asciitable.com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American Standard Code for Information 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/>
              <a:t>Binary Encoding – Files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/>
              <a:t>Layers of abstraction keep everything comprehensible</a:t>
            </a:r>
          </a:p>
          <a:p>
            <a:pPr lvl="1"/>
            <a:r>
              <a:rPr lang="en-US" dirty="0"/>
              <a:t>Data/files are groups of bits interpreted by program</a:t>
            </a:r>
          </a:p>
          <a:p>
            <a:pPr lvl="1"/>
            <a:r>
              <a:rPr lang="en-US" dirty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/>
              <a:t>Computer Memory Demo (if time)</a:t>
            </a:r>
          </a:p>
          <a:p>
            <a:pPr lvl="1"/>
            <a:r>
              <a:rPr lang="en-US" dirty="0"/>
              <a:t>From vim: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Humans think about numbers in decimal; computers think about numbers in binary</a:t>
            </a:r>
          </a:p>
          <a:p>
            <a:pPr lvl="1"/>
            <a:r>
              <a:rPr lang="en-US" dirty="0"/>
              <a:t>Base conversion to go between them</a:t>
            </a:r>
          </a:p>
          <a:p>
            <a:pPr lvl="1"/>
            <a:r>
              <a:rPr lang="en-US" dirty="0"/>
              <a:t>Hexadecimal is more human-readable than binary</a:t>
            </a:r>
          </a:p>
          <a:p>
            <a:pPr lvl="2"/>
            <a:endParaRPr lang="en-US" dirty="0"/>
          </a:p>
          <a:p>
            <a:r>
              <a:rPr lang="en-US" dirty="0"/>
              <a:t>All information on a computer is binary</a:t>
            </a:r>
          </a:p>
          <a:p>
            <a:pPr lvl="2"/>
            <a:endParaRPr lang="en-US" dirty="0"/>
          </a:p>
          <a:p>
            <a:r>
              <a:rPr lang="en-US" dirty="0"/>
              <a:t>Binary encoding can represent </a:t>
            </a:r>
            <a:r>
              <a:rPr lang="en-US" i="1" dirty="0"/>
              <a:t>anything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goal is to teach you the key abstractions “under the hood”</a:t>
            </a:r>
            <a:endParaRPr lang="en-US" sz="10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does your source code become something that your computer understands?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happens as your computer is executing one or more processes?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Leave you impressed that computers ever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 Many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</a:t>
            </a:r>
            <a:r>
              <a:rPr lang="en-US" i="1" dirty="0">
                <a:solidFill>
                  <a:srgbClr val="4B2A85"/>
                </a:solidFill>
              </a:rPr>
              <a:t>e.g.</a:t>
            </a:r>
            <a:r>
              <a:rPr lang="en-US" dirty="0">
                <a:solidFill>
                  <a:srgbClr val="4B2A85"/>
                </a:solidFill>
              </a:rPr>
              <a:t>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!=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HW/SW Interface: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https://fortunedotcom.files.wordpress.com/2014/09/isa06_7.jpg?quality=80&amp;w=7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8256"/>
            <a:ext cx="5577840" cy="379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s://s-media-cache-ak0.pinimg.com/564x/91/37/23/91372375e2e6517f8af128aab655e3b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2746650"/>
            <a:ext cx="3977640" cy="3396905"/>
          </a:xfrm>
          <a:prstGeom prst="rect">
            <a:avLst/>
          </a:prstGeom>
          <a:noFill/>
          <a:effectLst>
            <a:glow rad="50800">
              <a:schemeClr val="bg1">
                <a:lumMod val="50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4486161" y="5888921"/>
            <a:ext cx="429768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Jennings (left),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Marlyn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Wescoff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(center), and Ruth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Lichterman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ENIAC at the University of Pennsylvania, circa 1946</a:t>
            </a:r>
            <a: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</a:t>
            </a:r>
            <a:r>
              <a:rPr lang="en-US" sz="1200" b="0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Corbis</a:t>
            </a:r>
          </a:p>
          <a:p>
            <a:r>
              <a:rPr lang="en-US" sz="11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http://fortune.com/2014/09/18/walter-isaacson-the-women-of-eniac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/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1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228600" y="6168338"/>
            <a:ext cx="40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https://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s-media-cache-ak0.pinimg.com/564x/91/37/23/91372375e2e6517f8af128aab655e3b4.jpg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2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221227" y="204825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1940s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258549" y="282163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3832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started out quite primitive</a:t>
            </a:r>
          </a:p>
          <a:p>
            <a:pPr lvl="1"/>
            <a:r>
              <a:rPr lang="en-US" dirty="0" smtClean="0"/>
              <a:t>Programmed with very basic instructions (</a:t>
            </a:r>
            <a:r>
              <a:rPr lang="en-US" i="1" dirty="0" smtClean="0"/>
              <a:t>primitives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a single instruction for adding two integers</a:t>
            </a:r>
          </a:p>
          <a:p>
            <a:r>
              <a:rPr lang="en-US" dirty="0" smtClean="0"/>
              <a:t>Software was also very basic</a:t>
            </a:r>
          </a:p>
          <a:p>
            <a:pPr lvl="1"/>
            <a:r>
              <a:rPr lang="en-US" dirty="0" smtClean="0"/>
              <a:t>Closely reflected the actual hardware it was running on</a:t>
            </a:r>
          </a:p>
          <a:p>
            <a:pPr lvl="1"/>
            <a:r>
              <a:rPr lang="en-US" dirty="0"/>
              <a:t>Specify each step </a:t>
            </a:r>
            <a:r>
              <a:rPr lang="en-US" dirty="0" smtClean="0"/>
              <a:t>manually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14800" y="4465320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912" y="4340703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267199" y="4616165"/>
            <a:ext cx="288925" cy="184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cxnSp>
        <p:nvCxnSpPr>
          <p:cNvPr id="9223" name="AutoShape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71800" y="507492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575913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994025" y="575913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5250" y="530352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913" y="470185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5388" y="4985224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658316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41257</TotalTime>
  <Words>3192</Words>
  <Application>Microsoft Office PowerPoint</Application>
  <PresentationFormat>Letter Paper (8.5x11 in)</PresentationFormat>
  <Paragraphs>773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DejaVu Sans</vt:lpstr>
      <vt:lpstr>Helvetica Neue</vt:lpstr>
      <vt:lpstr>Helvetica Neue Light</vt:lpstr>
      <vt:lpstr>Roboto</vt:lpstr>
      <vt:lpstr>Roboto Regular</vt:lpstr>
      <vt:lpstr>Times New Roman</vt:lpstr>
      <vt:lpstr>Wingdings</vt:lpstr>
      <vt:lpstr>UWTheme-410-Wi17</vt:lpstr>
      <vt:lpstr>The Hardware/Software Interface CSE 351 Winter 2020</vt:lpstr>
      <vt:lpstr>Introductions:  Course Staff</vt:lpstr>
      <vt:lpstr>TA Office Hours – in Allen Center (CSE)</vt:lpstr>
      <vt:lpstr>Introductions:  You!</vt:lpstr>
      <vt:lpstr>Welcome to CSE351!</vt:lpstr>
      <vt:lpstr>Welcome to CSE351!</vt:lpstr>
      <vt:lpstr>Code in Many Forms</vt:lpstr>
      <vt:lpstr>HW/SW Interface: Historical Perspective</vt:lpstr>
      <vt:lpstr>HW/SW Interface: Historical Perspective</vt:lpstr>
      <vt:lpstr>HW/SW Interface: Assemblers</vt:lpstr>
      <vt:lpstr>HW/SW Interface: Higher-Level Languages</vt:lpstr>
      <vt:lpstr>Roadmap</vt:lpstr>
      <vt:lpstr>Roadmap</vt:lpstr>
      <vt:lpstr>Course Perspective</vt:lpstr>
      <vt:lpstr>Lecture Outline</vt:lpstr>
      <vt:lpstr>Bookmarks</vt:lpstr>
      <vt:lpstr>Textbooks</vt:lpstr>
      <vt:lpstr>Grading</vt:lpstr>
      <vt:lpstr>Lab Collaboration and Academic Integrity</vt:lpstr>
      <vt:lpstr>EPA</vt:lpstr>
      <vt:lpstr>Lecture Polling</vt:lpstr>
      <vt:lpstr>Some fun topics that we will touch on</vt:lpstr>
      <vt:lpstr>Tips for Success in 351</vt:lpstr>
      <vt:lpstr>To-Do List</vt:lpstr>
      <vt:lpstr>Lecture Outline</vt:lpstr>
      <vt:lpstr>Decimal Numbering System</vt:lpstr>
      <vt:lpstr>Octal Numbering System</vt:lpstr>
      <vt:lpstr>Warmup Question</vt:lpstr>
      <vt:lpstr>Binary and Hexadecimal</vt:lpstr>
      <vt:lpstr>Polling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 351 Winter 2020</dc:title>
  <dc:creator>Ruth Anderson</dc:creator>
  <dc:description>Redesign of slides created by Randal E. Bryant and David R. O'Hallaron</dc:description>
  <cp:lastModifiedBy>Ruth Anderson</cp:lastModifiedBy>
  <cp:revision>939</cp:revision>
  <cp:lastPrinted>2020-01-06T18:11:07Z</cp:lastPrinted>
  <dcterms:created xsi:type="dcterms:W3CDTF">2014-03-31T07:03:45Z</dcterms:created>
  <dcterms:modified xsi:type="dcterms:W3CDTF">2020-01-06T20:41:54Z</dcterms:modified>
</cp:coreProperties>
</file>