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embeddedFontLst>
    <p:embeddedFont>
      <p:font typeface="Roboto"/>
      <p:regular r:id="rId23"/>
      <p:bold r:id="rId24"/>
      <p:italic r:id="rId25"/>
      <p:boldItalic r:id="rId26"/>
    </p:embeddedFont>
    <p:embeddedFont>
      <p:font typeface="Arial Narrow"/>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rkHDP5/qFr+K4bxQ4h1+cDVe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ArialNarrow-bold.fntdata"/><Relationship Id="rId27" Type="http://schemas.openxmlformats.org/officeDocument/2006/relationships/font" Target="fonts/ArialNarrow-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rialNarrow-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ArialNarrow-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3"/>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 name="Google Shape;37;p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txBox="1"/>
          <p:nvPr>
            <p:ph idx="10" type="dt"/>
          </p:nvPr>
        </p:nvSpPr>
        <p:spPr>
          <a:xfrm>
            <a:off x="6799762" y="5"/>
            <a:ext cx="5201942" cy="262099"/>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39" name="Google Shape;3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3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35:notes"/>
          <p:cNvSpPr txBox="1"/>
          <p:nvPr>
            <p:ph idx="10" type="dt"/>
          </p:nvPr>
        </p:nvSpPr>
        <p:spPr>
          <a:xfrm>
            <a:off x="3884613" y="3"/>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138" name="Google Shape;138;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13133f559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13133f559_0_0: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OSI Model helps make a universally accepted networking </a:t>
            </a:r>
            <a:r>
              <a:rPr lang="en-US"/>
              <a:t>protocol, although not every network communication system follows the “idealized” model</a:t>
            </a:r>
            <a:endParaRPr/>
          </a:p>
        </p:txBody>
      </p:sp>
      <p:sp>
        <p:nvSpPr>
          <p:cNvPr id="146" name="Google Shape;146;g913133f55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13133f559_0_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913133f559_0_50: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913133f559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13133f559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13133f559_0_8: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Defines network transmission media, signaling methods, bit synchronization, architecture(e.g. Ethernet), cabling, NICS interact with media (cabling). Deals with the actual 1s and 0s sent through networks. NIC is a card that plugs into system bus of computer and allows computer to send and </a:t>
            </a:r>
            <a:r>
              <a:rPr lang="en-US"/>
              <a:t>receive</a:t>
            </a:r>
            <a:r>
              <a:rPr lang="en-US"/>
              <a:t> signals on a network</a:t>
            </a:r>
            <a:endParaRPr/>
          </a:p>
        </p:txBody>
      </p:sp>
      <p:sp>
        <p:nvSpPr>
          <p:cNvPr id="163" name="Google Shape;163;g913133f559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13133f559_0_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13133f559_0_17: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Specifies how data bits are grouped into frames as well as the frame formats. Responsible for hardware addressing, flow control, error correction, and how devices switch operations. Divides into LLC layer and MAC layer</a:t>
            </a:r>
            <a:endParaRPr/>
          </a:p>
        </p:txBody>
      </p:sp>
      <p:sp>
        <p:nvSpPr>
          <p:cNvPr id="172" name="Google Shape;172;g913133f559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13133f559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13133f559_0_42: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913133f559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38: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39: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Articles seem pretty pessimistic, but maybe they’ll inspire you to actually write code that is better than what they describe!</a:t>
            </a:r>
            <a:endParaRPr/>
          </a:p>
          <a:p>
            <a:pPr indent="-171450" lvl="0" marL="171450" rtl="0" algn="l">
              <a:spcBef>
                <a:spcPts val="0"/>
              </a:spcBef>
              <a:spcAft>
                <a:spcPts val="0"/>
              </a:spcAft>
              <a:buClr>
                <a:schemeClr val="dk1"/>
              </a:buClr>
              <a:buSzPts val="1200"/>
              <a:buFont typeface="Calibri"/>
              <a:buChar char="-"/>
            </a:pPr>
            <a:r>
              <a:rPr lang="en-US"/>
              <a:t>Better appreciation for all the complexity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There are a lot of youtube channels that are super interesting and talk about the reasoning behind why computers these days work the day that they do.</a:t>
            </a:r>
            <a:endParaRPr/>
          </a:p>
        </p:txBody>
      </p:sp>
      <p:sp>
        <p:nvSpPr>
          <p:cNvPr id="210" name="Google Shape;210;p39:notes"/>
          <p:cNvSpPr txBox="1"/>
          <p:nvPr>
            <p:ph idx="10" type="dt"/>
          </p:nvPr>
        </p:nvSpPr>
        <p:spPr>
          <a:xfrm>
            <a:off x="3884613" y="3"/>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211" name="Google Shape;21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0:notes"/>
          <p:cNvSpPr txBox="1"/>
          <p:nvPr>
            <p:ph idx="1" type="body"/>
          </p:nvPr>
        </p:nvSpPr>
        <p:spPr>
          <a:xfrm>
            <a:off x="685800" y="4400549"/>
            <a:ext cx="5486400" cy="360045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913133f559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7" name="Google Shape;47;g913133f559_1_0: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g913133f559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28: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Branch prediction is its own really interesting field: https://danluu.com/branch-prediction/</a:t>
            </a:r>
            <a:endParaRPr/>
          </a:p>
          <a:p>
            <a:pPr indent="0" lvl="0" marL="0" rtl="0" algn="l">
              <a:spcBef>
                <a:spcPts val="0"/>
              </a:spcBef>
              <a:spcAft>
                <a:spcPts val="0"/>
              </a:spcAft>
              <a:buNone/>
            </a:pPr>
            <a:r>
              <a:rPr lang="en-US"/>
              <a:t>You would also learn more about this in Computer Architecture</a:t>
            </a:r>
            <a:endParaRPr/>
          </a:p>
        </p:txBody>
      </p:sp>
      <p:sp>
        <p:nvSpPr>
          <p:cNvPr id="57" name="Google Shape;57;p28:notes"/>
          <p:cNvSpPr txBox="1"/>
          <p:nvPr>
            <p:ph idx="10" type="dt"/>
          </p:nvPr>
        </p:nvSpPr>
        <p:spPr>
          <a:xfrm>
            <a:off x="3884613" y="3"/>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58" name="Google Shape;5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29: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See where this is going?</a:t>
            </a:r>
            <a:endParaRPr/>
          </a:p>
        </p:txBody>
      </p:sp>
      <p:sp>
        <p:nvSpPr>
          <p:cNvPr id="69" name="Google Shape;69;p29:notes"/>
          <p:cNvSpPr txBox="1"/>
          <p:nvPr>
            <p:ph idx="10" type="dt"/>
          </p:nvPr>
        </p:nvSpPr>
        <p:spPr>
          <a:xfrm>
            <a:off x="3884613" y="3"/>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70" name="Google Shape;7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30: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Common practice to map all of physical memory somewhere in the kernel’s address space. Normally a user process cannot access this, since it will cause a segfault. But what if it didn’t?</a:t>
            </a:r>
            <a:endParaRPr/>
          </a:p>
        </p:txBody>
      </p:sp>
      <p:sp>
        <p:nvSpPr>
          <p:cNvPr id="78" name="Google Shape;78;p30:notes"/>
          <p:cNvSpPr txBox="1"/>
          <p:nvPr>
            <p:ph idx="10" type="dt"/>
          </p:nvPr>
        </p:nvSpPr>
        <p:spPr>
          <a:xfrm>
            <a:off x="3884613" y="3"/>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79" name="Google Shape;7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3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Common practice to map all of physical memory somewhere in the kernel’s address space. </a:t>
            </a:r>
            <a:endParaRPr/>
          </a:p>
          <a:p>
            <a:pPr indent="0" lvl="0" marL="0" rtl="0" algn="l">
              <a:spcBef>
                <a:spcPts val="0"/>
              </a:spcBef>
              <a:spcAft>
                <a:spcPts val="0"/>
              </a:spcAft>
              <a:buNone/>
            </a:pPr>
            <a:r>
              <a:rPr lang="en-US"/>
              <a:t>Normally a user process can address this (after all, the data is in the address space), but it cannot actually access it, since that will cause a segfault. But what if it didn’t?</a:t>
            </a:r>
            <a:endParaRPr/>
          </a:p>
        </p:txBody>
      </p:sp>
      <p:sp>
        <p:nvSpPr>
          <p:cNvPr id="88" name="Google Shape;88;p31:notes"/>
          <p:cNvSpPr txBox="1"/>
          <p:nvPr>
            <p:ph idx="10" type="dt"/>
          </p:nvPr>
        </p:nvSpPr>
        <p:spPr>
          <a:xfrm>
            <a:off x="3884613" y="3"/>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89" name="Google Shape;8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2: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Set up array that is large enough to span 256 pages</a:t>
            </a:r>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Possible values for a byte: 0-255</a:t>
            </a:r>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Train branch predictor to execute code inside conditional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Speculatively try to access (dereference) a byte from kernel memory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Use that as an index into the array, multiplied by PAGE_SIZE to ensure that adjacent accesses are not cached together</a:t>
            </a:r>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This means that the memory location arr+(data * PAGE_SIZE) will be cached!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Try to access each array index (separated by PAGE_SIZE) and time how long it takes.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index that took much less time corresponds to the secret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Notice that we never directly knew the value of the variable “ignored” – actually trying to dereference the kernel address would have caused a segfault.</a:t>
            </a:r>
            <a:endParaRPr/>
          </a:p>
          <a:p>
            <a:pPr indent="0" lvl="0" marL="0" rtl="0" algn="l">
              <a:spcBef>
                <a:spcPts val="0"/>
              </a:spcBef>
              <a:spcAft>
                <a:spcPts val="0"/>
              </a:spcAft>
              <a:buNone/>
            </a:pPr>
            <a:r>
              <a:rPr lang="en-US"/>
              <a:t>We re-discover this value indirectly by tricking the CPU into caching it as the index of an array in memory that we </a:t>
            </a:r>
            <a:r>
              <a:rPr i="1" lang="en-US"/>
              <a:t>do </a:t>
            </a:r>
            <a:r>
              <a:rPr lang="en-US"/>
              <a:t>have access to</a:t>
            </a:r>
            <a:endParaRPr/>
          </a:p>
        </p:txBody>
      </p:sp>
      <p:sp>
        <p:nvSpPr>
          <p:cNvPr id="102" name="Google Shape;102;p32:notes"/>
          <p:cNvSpPr txBox="1"/>
          <p:nvPr>
            <p:ph idx="10" type="dt"/>
          </p:nvPr>
        </p:nvSpPr>
        <p:spPr>
          <a:xfrm>
            <a:off x="3884613" y="3"/>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103" name="Google Shape;10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access which runs much more quickly was cached – that was the value that we stashed in the array!</a:t>
            </a:r>
            <a:endParaRPr/>
          </a:p>
        </p:txBody>
      </p:sp>
      <p:sp>
        <p:nvSpPr>
          <p:cNvPr id="114" name="Google Shape;114;p33:notes"/>
          <p:cNvSpPr txBox="1"/>
          <p:nvPr>
            <p:ph idx="10" type="dt"/>
          </p:nvPr>
        </p:nvSpPr>
        <p:spPr>
          <a:xfrm>
            <a:off x="3884613" y="3"/>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115" name="Google Shape;11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4: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4:notes"/>
          <p:cNvSpPr txBox="1"/>
          <p:nvPr>
            <p:ph idx="10" type="dt"/>
          </p:nvPr>
        </p:nvSpPr>
        <p:spPr>
          <a:xfrm>
            <a:off x="3884613" y="3"/>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
        <p:nvSpPr>
          <p:cNvPr id="129" name="Google Shape;12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2"/>
          <p:cNvSpPr txBox="1"/>
          <p:nvPr>
            <p:ph type="ctrTitle"/>
          </p:nvPr>
        </p:nvSpPr>
        <p:spPr>
          <a:xfrm>
            <a:off x="685800" y="731520"/>
            <a:ext cx="7772400" cy="14700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l">
              <a:lnSpc>
                <a:spcPct val="80000"/>
              </a:lnSpc>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2"/>
          <p:cNvSpPr txBox="1"/>
          <p:nvPr>
            <p:ph idx="1" type="subTitle"/>
          </p:nvPr>
        </p:nvSpPr>
        <p:spPr>
          <a:xfrm>
            <a:off x="685800" y="2377440"/>
            <a:ext cx="7772400" cy="1752600"/>
          </a:xfrm>
          <a:prstGeom prst="rect">
            <a:avLst/>
          </a:prstGeom>
          <a:noFill/>
          <a:ln>
            <a:noFill/>
          </a:ln>
        </p:spPr>
        <p:txBody>
          <a:bodyPr anchorCtr="0" anchor="t" bIns="45700" lIns="91425" spcFirstLastPara="1" rIns="91425" wrap="square" tIns="45700">
            <a:noAutofit/>
          </a:bodyPr>
          <a:lstStyle>
            <a:lvl1pPr lvl="0" algn="r">
              <a:spcBef>
                <a:spcPts val="640"/>
              </a:spcBef>
              <a:spcAft>
                <a:spcPts val="0"/>
              </a:spcAft>
              <a:buSzPts val="1920"/>
              <a:buNone/>
              <a:defRPr b="0" sz="3200">
                <a:latin typeface="Calibri"/>
                <a:ea typeface="Calibri"/>
                <a:cs typeface="Calibri"/>
                <a:sym typeface="Calibri"/>
              </a:defRPr>
            </a:lvl1pPr>
            <a:lvl2pPr lvl="1" algn="ctr">
              <a:spcBef>
                <a:spcPts val="400"/>
              </a:spcBef>
              <a:spcAft>
                <a:spcPts val="0"/>
              </a:spcAft>
              <a:buSzPts val="2200"/>
              <a:buNone/>
              <a:defRPr/>
            </a:lvl2pPr>
            <a:lvl3pPr lvl="2" algn="ctr">
              <a:spcBef>
                <a:spcPts val="400"/>
              </a:spcBef>
              <a:spcAft>
                <a:spcPts val="0"/>
              </a:spcAft>
              <a:buSzPts val="1600"/>
              <a:buNone/>
              <a:defRPr/>
            </a:lvl3pPr>
            <a:lvl4pPr lvl="3" algn="ctr">
              <a:spcBef>
                <a:spcPts val="400"/>
              </a:spcBef>
              <a:spcAft>
                <a:spcPts val="0"/>
              </a:spcAft>
              <a:buSzPts val="2000"/>
              <a:buFont typeface="Calibri"/>
              <a:buNone/>
              <a:defRPr/>
            </a:lvl4pPr>
            <a:lvl5pPr lvl="4" algn="ctr">
              <a:spcBef>
                <a:spcPts val="400"/>
              </a:spcBef>
              <a:spcAft>
                <a:spcPts val="0"/>
              </a:spcAft>
              <a:buSzPts val="2000"/>
              <a:buFont typeface="Calibri"/>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0" name="Google Shape;20;p42"/>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3"/>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3"/>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35280" lvl="0" marL="457200" algn="l">
              <a:spcBef>
                <a:spcPts val="560"/>
              </a:spcBef>
              <a:spcAft>
                <a:spcPts val="0"/>
              </a:spcAft>
              <a:buSzPts val="1680"/>
              <a:buChar char="❖"/>
              <a:defRPr b="0" sz="2800"/>
            </a:lvl1pPr>
            <a:lvl2pPr indent="-396240" lvl="1" marL="914400" algn="l">
              <a:spcBef>
                <a:spcPts val="480"/>
              </a:spcBef>
              <a:spcAft>
                <a:spcPts val="0"/>
              </a:spcAft>
              <a:buSzPts val="2640"/>
              <a:buChar char="▪"/>
              <a:defRPr sz="2400"/>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3"/>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1200" u="none" cap="none" strike="noStrike">
                <a:solidFill>
                  <a:srgbClr val="4B2A85"/>
                </a:solidFill>
                <a:latin typeface="Calibri"/>
                <a:ea typeface="Calibri"/>
                <a:cs typeface="Calibri"/>
                <a:sym typeface="Calibri"/>
              </a:defRPr>
            </a:lvl1pPr>
            <a:lvl2pPr indent="0" lvl="1" marL="0" algn="ctr">
              <a:spcBef>
                <a:spcPts val="0"/>
              </a:spcBef>
              <a:buNone/>
              <a:defRPr b="1" i="0" sz="1200" u="none" cap="none" strike="noStrike">
                <a:solidFill>
                  <a:srgbClr val="4B2A85"/>
                </a:solidFill>
                <a:latin typeface="Calibri"/>
                <a:ea typeface="Calibri"/>
                <a:cs typeface="Calibri"/>
                <a:sym typeface="Calibri"/>
              </a:defRPr>
            </a:lvl2pPr>
            <a:lvl3pPr indent="0" lvl="2" marL="0" algn="ctr">
              <a:spcBef>
                <a:spcPts val="0"/>
              </a:spcBef>
              <a:buNone/>
              <a:defRPr b="1" i="0" sz="1200" u="none" cap="none" strike="noStrike">
                <a:solidFill>
                  <a:srgbClr val="4B2A85"/>
                </a:solidFill>
                <a:latin typeface="Calibri"/>
                <a:ea typeface="Calibri"/>
                <a:cs typeface="Calibri"/>
                <a:sym typeface="Calibri"/>
              </a:defRPr>
            </a:lvl3pPr>
            <a:lvl4pPr indent="0" lvl="3" marL="0" algn="ctr">
              <a:spcBef>
                <a:spcPts val="0"/>
              </a:spcBef>
              <a:buNone/>
              <a:defRPr b="1" i="0" sz="1200" u="none" cap="none" strike="noStrike">
                <a:solidFill>
                  <a:srgbClr val="4B2A85"/>
                </a:solidFill>
                <a:latin typeface="Calibri"/>
                <a:ea typeface="Calibri"/>
                <a:cs typeface="Calibri"/>
                <a:sym typeface="Calibri"/>
              </a:defRPr>
            </a:lvl4pPr>
            <a:lvl5pPr indent="0" lvl="4" marL="0" algn="ctr">
              <a:spcBef>
                <a:spcPts val="0"/>
              </a:spcBef>
              <a:buNone/>
              <a:defRPr b="1" i="0" sz="1200" u="none" cap="none" strike="noStrike">
                <a:solidFill>
                  <a:srgbClr val="4B2A85"/>
                </a:solidFill>
                <a:latin typeface="Calibri"/>
                <a:ea typeface="Calibri"/>
                <a:cs typeface="Calibri"/>
                <a:sym typeface="Calibri"/>
              </a:defRPr>
            </a:lvl5pPr>
            <a:lvl6pPr indent="0" lvl="5" marL="0" algn="ctr">
              <a:spcBef>
                <a:spcPts val="0"/>
              </a:spcBef>
              <a:buNone/>
              <a:defRPr b="1" i="0" sz="1200" u="none" cap="none" strike="noStrike">
                <a:solidFill>
                  <a:srgbClr val="4B2A85"/>
                </a:solidFill>
                <a:latin typeface="Calibri"/>
                <a:ea typeface="Calibri"/>
                <a:cs typeface="Calibri"/>
                <a:sym typeface="Calibri"/>
              </a:defRPr>
            </a:lvl6pPr>
            <a:lvl7pPr indent="0" lvl="6" marL="0" algn="ctr">
              <a:spcBef>
                <a:spcPts val="0"/>
              </a:spcBef>
              <a:buNone/>
              <a:defRPr b="1" i="0" sz="1200" u="none" cap="none" strike="noStrike">
                <a:solidFill>
                  <a:srgbClr val="4B2A85"/>
                </a:solidFill>
                <a:latin typeface="Calibri"/>
                <a:ea typeface="Calibri"/>
                <a:cs typeface="Calibri"/>
                <a:sym typeface="Calibri"/>
              </a:defRPr>
            </a:lvl7pPr>
            <a:lvl8pPr indent="0" lvl="7" marL="0" algn="ctr">
              <a:spcBef>
                <a:spcPts val="0"/>
              </a:spcBef>
              <a:buNone/>
              <a:defRPr b="1" i="0" sz="1200" u="none" cap="none" strike="noStrike">
                <a:solidFill>
                  <a:srgbClr val="4B2A85"/>
                </a:solidFill>
                <a:latin typeface="Calibri"/>
                <a:ea typeface="Calibri"/>
                <a:cs typeface="Calibri"/>
                <a:sym typeface="Calibri"/>
              </a:defRPr>
            </a:lvl8pPr>
            <a:lvl9pPr indent="0" lvl="8" marL="0" algn="ctr">
              <a:spcBef>
                <a:spcPts val="0"/>
              </a:spcBef>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4"/>
          <p:cNvSpPr txBox="1"/>
          <p:nvPr>
            <p:ph type="title"/>
          </p:nvPr>
        </p:nvSpPr>
        <p:spPr>
          <a:xfrm>
            <a:off x="357762" y="438912"/>
            <a:ext cx="8405238" cy="762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4"/>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5"/>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p:cSld name="Title and 2 Content">
    <p:spTree>
      <p:nvGrpSpPr>
        <p:cNvPr id="30" name="Shape 30"/>
        <p:cNvGrpSpPr/>
        <p:nvPr/>
      </p:nvGrpSpPr>
      <p:grpSpPr>
        <a:xfrm>
          <a:off x="0" y="0"/>
          <a:ext cx="0" cy="0"/>
          <a:chOff x="0" y="0"/>
          <a:chExt cx="0" cy="0"/>
        </a:xfrm>
      </p:grpSpPr>
      <p:sp>
        <p:nvSpPr>
          <p:cNvPr id="31" name="Google Shape;31;p46"/>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6"/>
          <p:cNvSpPr txBox="1"/>
          <p:nvPr>
            <p:ph idx="1" type="body"/>
          </p:nvPr>
        </p:nvSpPr>
        <p:spPr>
          <a:xfrm>
            <a:off x="357018"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spcBef>
                <a:spcPts val="560"/>
              </a:spcBef>
              <a:spcAft>
                <a:spcPts val="0"/>
              </a:spcAft>
              <a:buSzPts val="1680"/>
              <a:buChar char="❖"/>
              <a:defRPr b="0" sz="2800"/>
            </a:lvl1pPr>
            <a:lvl2pPr indent="-396240" lvl="1" marL="914400" algn="l">
              <a:spcBef>
                <a:spcPts val="480"/>
              </a:spcBef>
              <a:spcAft>
                <a:spcPts val="0"/>
              </a:spcAft>
              <a:buSzPts val="2640"/>
              <a:buChar char="▪"/>
              <a:defRPr sz="2400"/>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46"/>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200">
                <a:solidFill>
                  <a:srgbClr val="4B2A85"/>
                </a:solidFill>
                <a:latin typeface="Calibri"/>
                <a:ea typeface="Calibri"/>
                <a:cs typeface="Calibri"/>
                <a:sym typeface="Calibri"/>
              </a:defRPr>
            </a:lvl1pPr>
            <a:lvl2pPr indent="0" lvl="1" marL="0" algn="ctr">
              <a:spcBef>
                <a:spcPts val="0"/>
              </a:spcBef>
              <a:buNone/>
              <a:defRPr b="1" sz="1200">
                <a:solidFill>
                  <a:srgbClr val="4B2A85"/>
                </a:solidFill>
                <a:latin typeface="Calibri"/>
                <a:ea typeface="Calibri"/>
                <a:cs typeface="Calibri"/>
                <a:sym typeface="Calibri"/>
              </a:defRPr>
            </a:lvl2pPr>
            <a:lvl3pPr indent="0" lvl="2" marL="0" algn="ctr">
              <a:spcBef>
                <a:spcPts val="0"/>
              </a:spcBef>
              <a:buNone/>
              <a:defRPr b="1" sz="1200">
                <a:solidFill>
                  <a:srgbClr val="4B2A85"/>
                </a:solidFill>
                <a:latin typeface="Calibri"/>
                <a:ea typeface="Calibri"/>
                <a:cs typeface="Calibri"/>
                <a:sym typeface="Calibri"/>
              </a:defRPr>
            </a:lvl3pPr>
            <a:lvl4pPr indent="0" lvl="3" marL="0" algn="ctr">
              <a:spcBef>
                <a:spcPts val="0"/>
              </a:spcBef>
              <a:buNone/>
              <a:defRPr b="1" sz="1200">
                <a:solidFill>
                  <a:srgbClr val="4B2A85"/>
                </a:solidFill>
                <a:latin typeface="Calibri"/>
                <a:ea typeface="Calibri"/>
                <a:cs typeface="Calibri"/>
                <a:sym typeface="Calibri"/>
              </a:defRPr>
            </a:lvl4pPr>
            <a:lvl5pPr indent="0" lvl="4" marL="0" algn="ctr">
              <a:spcBef>
                <a:spcPts val="0"/>
              </a:spcBef>
              <a:buNone/>
              <a:defRPr b="1" sz="1200">
                <a:solidFill>
                  <a:srgbClr val="4B2A85"/>
                </a:solidFill>
                <a:latin typeface="Calibri"/>
                <a:ea typeface="Calibri"/>
                <a:cs typeface="Calibri"/>
                <a:sym typeface="Calibri"/>
              </a:defRPr>
            </a:lvl5pPr>
            <a:lvl6pPr indent="0" lvl="5" marL="0" algn="ctr">
              <a:spcBef>
                <a:spcPts val="0"/>
              </a:spcBef>
              <a:buNone/>
              <a:defRPr b="1" sz="1200">
                <a:solidFill>
                  <a:srgbClr val="4B2A85"/>
                </a:solidFill>
                <a:latin typeface="Calibri"/>
                <a:ea typeface="Calibri"/>
                <a:cs typeface="Calibri"/>
                <a:sym typeface="Calibri"/>
              </a:defRPr>
            </a:lvl6pPr>
            <a:lvl7pPr indent="0" lvl="6" marL="0" algn="ctr">
              <a:spcBef>
                <a:spcPts val="0"/>
              </a:spcBef>
              <a:buNone/>
              <a:defRPr b="1" sz="1200">
                <a:solidFill>
                  <a:srgbClr val="4B2A85"/>
                </a:solidFill>
                <a:latin typeface="Calibri"/>
                <a:ea typeface="Calibri"/>
                <a:cs typeface="Calibri"/>
                <a:sym typeface="Calibri"/>
              </a:defRPr>
            </a:lvl7pPr>
            <a:lvl8pPr indent="0" lvl="7" marL="0" algn="ctr">
              <a:spcBef>
                <a:spcPts val="0"/>
              </a:spcBef>
              <a:buNone/>
              <a:defRPr b="1" sz="1200">
                <a:solidFill>
                  <a:srgbClr val="4B2A85"/>
                </a:solidFill>
                <a:latin typeface="Calibri"/>
                <a:ea typeface="Calibri"/>
                <a:cs typeface="Calibri"/>
                <a:sym typeface="Calibri"/>
              </a:defRPr>
            </a:lvl8pPr>
            <a:lvl9pPr indent="0" lvl="8" marL="0" algn="ctr">
              <a:spcBef>
                <a:spcPts val="0"/>
              </a:spcBef>
              <a:buNone/>
              <a:defRPr b="1" sz="1200">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4" name="Google Shape;34;p46"/>
          <p:cNvSpPr txBox="1"/>
          <p:nvPr>
            <p:ph idx="2" type="body"/>
          </p:nvPr>
        </p:nvSpPr>
        <p:spPr>
          <a:xfrm>
            <a:off x="4648200"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spcBef>
                <a:spcPts val="560"/>
              </a:spcBef>
              <a:spcAft>
                <a:spcPts val="0"/>
              </a:spcAft>
              <a:buSzPts val="1680"/>
              <a:buChar char="❖"/>
              <a:defRPr b="0" sz="2800"/>
            </a:lvl1pPr>
            <a:lvl2pPr indent="-396240" lvl="1" marL="914400" algn="l">
              <a:spcBef>
                <a:spcPts val="480"/>
              </a:spcBef>
              <a:spcAft>
                <a:spcPts val="0"/>
              </a:spcAft>
              <a:buSzPts val="2640"/>
              <a:buChar char="▪"/>
              <a:defRPr sz="2400"/>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1" i="0" sz="36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1" i="0" sz="36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1" i="0" sz="36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1" i="0" sz="36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1" i="0" sz="36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1" i="0" sz="36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1" i="0" sz="36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1" i="0" sz="3600" u="none" cap="none" strike="noStrike">
                <a:solidFill>
                  <a:schemeClr val="dk1"/>
                </a:solidFill>
                <a:latin typeface="Arial Narrow"/>
                <a:ea typeface="Arial Narrow"/>
                <a:cs typeface="Arial Narrow"/>
                <a:sym typeface="Arial Narrow"/>
              </a:defRPr>
            </a:lvl9pPr>
          </a:lstStyle>
          <a:p/>
        </p:txBody>
      </p:sp>
      <p:sp>
        <p:nvSpPr>
          <p:cNvPr id="11" name="Google Shape;11;p41"/>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480"/>
              </a:spcBef>
              <a:spcAft>
                <a:spcPts val="0"/>
              </a:spcAft>
              <a:buClr>
                <a:srgbClr val="4B2A85"/>
              </a:buClr>
              <a:buSzPts val="1440"/>
              <a:buFont typeface="Noto Sans Symbols"/>
              <a:buChar char="❖"/>
              <a:defRPr b="1" i="0" sz="2400" u="none" cap="none" strike="noStrike">
                <a:solidFill>
                  <a:schemeClr val="dk1"/>
                </a:solidFill>
                <a:latin typeface="Calibri"/>
                <a:ea typeface="Calibri"/>
                <a:cs typeface="Calibri"/>
                <a:sym typeface="Calibri"/>
              </a:defRPr>
            </a:lvl1pPr>
            <a:lvl2pPr indent="-368300" lvl="1" marL="914400" marR="0" rtl="0" algn="l">
              <a:spcBef>
                <a:spcPts val="400"/>
              </a:spcBef>
              <a:spcAft>
                <a:spcPts val="0"/>
              </a:spcAft>
              <a:buClr>
                <a:srgbClr val="4B2A85"/>
              </a:buClr>
              <a:buSzPts val="2200"/>
              <a:buFont typeface="Noto Sans Symbols"/>
              <a:buChar char="▪"/>
              <a:defRPr b="0" i="0" sz="2000" u="none" cap="none" strike="noStrike">
                <a:solidFill>
                  <a:schemeClr val="dk1"/>
                </a:solidFill>
                <a:latin typeface="Calibri"/>
                <a:ea typeface="Calibri"/>
                <a:cs typeface="Calibri"/>
                <a:sym typeface="Calibri"/>
              </a:defRPr>
            </a:lvl2pPr>
            <a:lvl3pPr indent="-330200" lvl="2" marL="1371600" marR="0" rtl="0" algn="l">
              <a:spcBef>
                <a:spcPts val="400"/>
              </a:spcBef>
              <a:spcAft>
                <a:spcPts val="0"/>
              </a:spcAft>
              <a:buClr>
                <a:srgbClr val="4B2A85"/>
              </a:buClr>
              <a:buSzPts val="1600"/>
              <a:buFont typeface="Arial"/>
              <a:buChar char="•"/>
              <a:defRPr b="0" i="0" sz="20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41"/>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200" u="none" cap="none" strike="noStrike">
                <a:solidFill>
                  <a:srgbClr val="4B2A85"/>
                </a:solidFill>
                <a:latin typeface="Calibri"/>
                <a:ea typeface="Calibri"/>
                <a:cs typeface="Calibri"/>
                <a:sym typeface="Calibri"/>
              </a:defRPr>
            </a:lvl1pPr>
            <a:lvl2pPr indent="0" lvl="1" marL="0" marR="0" rtl="0" algn="ctr">
              <a:spcBef>
                <a:spcPts val="0"/>
              </a:spcBef>
              <a:buNone/>
              <a:defRPr b="1" i="0" sz="1200" u="none" cap="none" strike="noStrike">
                <a:solidFill>
                  <a:srgbClr val="4B2A85"/>
                </a:solidFill>
                <a:latin typeface="Calibri"/>
                <a:ea typeface="Calibri"/>
                <a:cs typeface="Calibri"/>
                <a:sym typeface="Calibri"/>
              </a:defRPr>
            </a:lvl2pPr>
            <a:lvl3pPr indent="0" lvl="2" marL="0" marR="0" rtl="0" algn="ctr">
              <a:spcBef>
                <a:spcPts val="0"/>
              </a:spcBef>
              <a:buNone/>
              <a:defRPr b="1" i="0" sz="1200" u="none" cap="none" strike="noStrike">
                <a:solidFill>
                  <a:srgbClr val="4B2A85"/>
                </a:solidFill>
                <a:latin typeface="Calibri"/>
                <a:ea typeface="Calibri"/>
                <a:cs typeface="Calibri"/>
                <a:sym typeface="Calibri"/>
              </a:defRPr>
            </a:lvl3pPr>
            <a:lvl4pPr indent="0" lvl="3" marL="0" marR="0" rtl="0" algn="ctr">
              <a:spcBef>
                <a:spcPts val="0"/>
              </a:spcBef>
              <a:buNone/>
              <a:defRPr b="1" i="0" sz="1200" u="none" cap="none" strike="noStrike">
                <a:solidFill>
                  <a:srgbClr val="4B2A85"/>
                </a:solidFill>
                <a:latin typeface="Calibri"/>
                <a:ea typeface="Calibri"/>
                <a:cs typeface="Calibri"/>
                <a:sym typeface="Calibri"/>
              </a:defRPr>
            </a:lvl4pPr>
            <a:lvl5pPr indent="0" lvl="4" marL="0" marR="0" rtl="0" algn="ctr">
              <a:spcBef>
                <a:spcPts val="0"/>
              </a:spcBef>
              <a:buNone/>
              <a:defRPr b="1" i="0" sz="1200" u="none" cap="none" strike="noStrike">
                <a:solidFill>
                  <a:srgbClr val="4B2A85"/>
                </a:solidFill>
                <a:latin typeface="Calibri"/>
                <a:ea typeface="Calibri"/>
                <a:cs typeface="Calibri"/>
                <a:sym typeface="Calibri"/>
              </a:defRPr>
            </a:lvl5pPr>
            <a:lvl6pPr indent="0" lvl="5" marL="0" marR="0" rtl="0" algn="ctr">
              <a:spcBef>
                <a:spcPts val="0"/>
              </a:spcBef>
              <a:buNone/>
              <a:defRPr b="1" i="0" sz="1200" u="none" cap="none" strike="noStrike">
                <a:solidFill>
                  <a:srgbClr val="4B2A85"/>
                </a:solidFill>
                <a:latin typeface="Calibri"/>
                <a:ea typeface="Calibri"/>
                <a:cs typeface="Calibri"/>
                <a:sym typeface="Calibri"/>
              </a:defRPr>
            </a:lvl6pPr>
            <a:lvl7pPr indent="0" lvl="6" marL="0" marR="0" rtl="0" algn="ctr">
              <a:spcBef>
                <a:spcPts val="0"/>
              </a:spcBef>
              <a:buNone/>
              <a:defRPr b="1" i="0" sz="1200" u="none" cap="none" strike="noStrike">
                <a:solidFill>
                  <a:srgbClr val="4B2A85"/>
                </a:solidFill>
                <a:latin typeface="Calibri"/>
                <a:ea typeface="Calibri"/>
                <a:cs typeface="Calibri"/>
                <a:sym typeface="Calibri"/>
              </a:defRPr>
            </a:lvl7pPr>
            <a:lvl8pPr indent="0" lvl="7" marL="0" marR="0" rtl="0" algn="ctr">
              <a:spcBef>
                <a:spcPts val="0"/>
              </a:spcBef>
              <a:buNone/>
              <a:defRPr b="1" i="0" sz="1200" u="none" cap="none" strike="noStrike">
                <a:solidFill>
                  <a:srgbClr val="4B2A85"/>
                </a:solidFill>
                <a:latin typeface="Calibri"/>
                <a:ea typeface="Calibri"/>
                <a:cs typeface="Calibri"/>
                <a:sym typeface="Calibri"/>
              </a:defRPr>
            </a:lvl8pPr>
            <a:lvl9pPr indent="0" lvl="8" marL="0" marR="0" rtl="0" algn="ctr">
              <a:spcBef>
                <a:spcPts val="0"/>
              </a:spcBef>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41"/>
          <p:cNvSpPr/>
          <p:nvPr/>
        </p:nvSpPr>
        <p:spPr>
          <a:xfrm>
            <a:off x="0" y="0"/>
            <a:ext cx="9144000" cy="228600"/>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id="14" name="Google Shape;14;p41"/>
          <p:cNvPicPr preferRelativeResize="0"/>
          <p:nvPr/>
        </p:nvPicPr>
        <p:blipFill rotWithShape="1">
          <a:blip r:embed="rId1">
            <a:alphaModFix/>
          </a:blip>
          <a:srcRect b="0" l="0" r="0" t="0"/>
          <a:stretch/>
        </p:blipFill>
        <p:spPr>
          <a:xfrm>
            <a:off x="26376" y="25342"/>
            <a:ext cx="2150721" cy="169037"/>
          </a:xfrm>
          <a:prstGeom prst="rect">
            <a:avLst/>
          </a:prstGeom>
          <a:noFill/>
          <a:ln>
            <a:noFill/>
          </a:ln>
        </p:spPr>
      </p:pic>
      <p:sp>
        <p:nvSpPr>
          <p:cNvPr id="15" name="Google Shape;15;p41"/>
          <p:cNvSpPr txBox="1"/>
          <p:nvPr/>
        </p:nvSpPr>
        <p:spPr>
          <a:xfrm>
            <a:off x="7757082" y="-2231"/>
            <a:ext cx="1386918" cy="2308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00" u="none" cap="none" strike="noStrike">
                <a:solidFill>
                  <a:schemeClr val="lt1"/>
                </a:solidFill>
                <a:latin typeface="Roboto"/>
                <a:ea typeface="Roboto"/>
                <a:cs typeface="Roboto"/>
                <a:sym typeface="Roboto"/>
              </a:rPr>
              <a:t>CSE 351, Summer 20</a:t>
            </a:r>
            <a:r>
              <a:rPr lang="en-US" sz="900">
                <a:solidFill>
                  <a:schemeClr val="lt1"/>
                </a:solidFill>
                <a:latin typeface="Roboto"/>
                <a:ea typeface="Roboto"/>
                <a:cs typeface="Roboto"/>
                <a:sym typeface="Roboto"/>
              </a:rPr>
              <a:t>20</a:t>
            </a:r>
            <a:endParaRPr/>
          </a:p>
        </p:txBody>
      </p:sp>
      <p:sp>
        <p:nvSpPr>
          <p:cNvPr id="16" name="Google Shape;16;p41"/>
          <p:cNvSpPr txBox="1"/>
          <p:nvPr/>
        </p:nvSpPr>
        <p:spPr>
          <a:xfrm>
            <a:off x="3659748" y="-2231"/>
            <a:ext cx="1824538"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xkcd.com/1938/"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lwn.net/Articles/738975/" TargetMode="External"/><Relationship Id="rId4" Type="http://schemas.openxmlformats.org/officeDocument/2006/relationships/hyperlink" Target="https://meltdownattack.com/" TargetMode="External"/><Relationship Id="rId5" Type="http://schemas.openxmlformats.org/officeDocument/2006/relationships/hyperlink" Target="https://medium.com/@mattklein123/meltdown-spectre-explained-6bc8634cc0c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hyperlink" Target="https://networkencyclopedia.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channel/UC9-y-6csu5WGm29I7JiwpnA" TargetMode="External"/><Relationship Id="rId4" Type="http://schemas.openxmlformats.org/officeDocument/2006/relationships/hyperlink" Target="https://www.youtube.com/channel/UC8uT9cgJorJPWu7ITLGo9Ww" TargetMode="External"/><Relationship Id="rId5" Type="http://schemas.openxmlformats.org/officeDocument/2006/relationships/hyperlink" Target="https://medium.com/message/everything-is-broken-81e5f33a24e1" TargetMode="External"/><Relationship Id="rId6" Type="http://schemas.openxmlformats.org/officeDocument/2006/relationships/hyperlink" Target="https://www.stilldrinking.org/programming-suck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uw.iasystem.org/survey/22893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1"/>
          <p:cNvSpPr txBox="1"/>
          <p:nvPr>
            <p:ph type="ctrTitle"/>
          </p:nvPr>
        </p:nvSpPr>
        <p:spPr>
          <a:xfrm>
            <a:off x="304800" y="304800"/>
            <a:ext cx="7772400" cy="14700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rPr lang="en-US"/>
              <a:t>Section 9: TA Choice!</a:t>
            </a:r>
            <a:br>
              <a:rPr lang="en-US"/>
            </a:br>
            <a:r>
              <a:rPr b="0" lang="en-US" sz="2000"/>
              <a:t>CSE 351, Summer 2020</a:t>
            </a:r>
            <a:endParaRPr/>
          </a:p>
        </p:txBody>
      </p:sp>
      <p:sp>
        <p:nvSpPr>
          <p:cNvPr id="42" name="Google Shape;42;p1"/>
          <p:cNvSpPr txBox="1"/>
          <p:nvPr/>
        </p:nvSpPr>
        <p:spPr>
          <a:xfrm>
            <a:off x="4134102" y="6263599"/>
            <a:ext cx="36576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sng" cap="none" strike="noStrike">
                <a:solidFill>
                  <a:srgbClr val="4B2A85"/>
                </a:solidFill>
                <a:latin typeface="Calibri"/>
                <a:ea typeface="Calibri"/>
                <a:cs typeface="Calibri"/>
                <a:sym typeface="Calibri"/>
                <a:hlinkClick r:id="rId3"/>
              </a:rPr>
              <a:t>https://xkcd.com/1938/</a:t>
            </a:r>
            <a:r>
              <a:rPr b="0" i="0" lang="en-US" sz="1400" u="none" cap="none" strike="noStrike">
                <a:solidFill>
                  <a:srgbClr val="4B2A85"/>
                </a:solidFill>
                <a:latin typeface="Calibri"/>
                <a:ea typeface="Calibri"/>
                <a:cs typeface="Calibri"/>
                <a:sym typeface="Calibri"/>
              </a:rPr>
              <a:t> </a:t>
            </a:r>
            <a:endParaRPr b="0" i="0" sz="1400" u="none" cap="none" strike="noStrike">
              <a:solidFill>
                <a:srgbClr val="4B2A85"/>
              </a:solidFill>
              <a:latin typeface="Calibri"/>
              <a:ea typeface="Calibri"/>
              <a:cs typeface="Calibri"/>
              <a:sym typeface="Calibri"/>
            </a:endParaRPr>
          </a:p>
        </p:txBody>
      </p:sp>
      <p:sp>
        <p:nvSpPr>
          <p:cNvPr id="43" name="Google Shape;43;p1"/>
          <p:cNvSpPr txBox="1"/>
          <p:nvPr/>
        </p:nvSpPr>
        <p:spPr>
          <a:xfrm>
            <a:off x="304799" y="1737360"/>
            <a:ext cx="2346122" cy="2826251"/>
          </a:xfrm>
          <a:prstGeom prst="rect">
            <a:avLst/>
          </a:prstGeom>
          <a:noFill/>
          <a:ln>
            <a:noFill/>
          </a:ln>
        </p:spPr>
        <p:txBody>
          <a:bodyPr anchorCtr="0" anchor="t" bIns="45700" lIns="91425" spcFirstLastPara="1" rIns="91425" wrap="square" tIns="45700">
            <a:noAutofit/>
          </a:bodyPr>
          <a:lstStyle/>
          <a:p>
            <a:pPr indent="0" lvl="0" marL="0" marR="0" rtl="0" algn="l">
              <a:spcBef>
                <a:spcPts val="480"/>
              </a:spcBef>
              <a:spcAft>
                <a:spcPts val="0"/>
              </a:spcAft>
              <a:buClr>
                <a:srgbClr val="4B2A85"/>
              </a:buClr>
              <a:buSzPts val="1200"/>
              <a:buFont typeface="Noto Sans Symbols"/>
              <a:buNone/>
            </a:pPr>
            <a:r>
              <a:rPr lang="en-US" sz="2000">
                <a:solidFill>
                  <a:schemeClr val="dk1"/>
                </a:solidFill>
                <a:latin typeface="Calibri"/>
                <a:ea typeface="Calibri"/>
                <a:cs typeface="Calibri"/>
                <a:sym typeface="Calibri"/>
              </a:rPr>
              <a:t>Sam Wolfson</a:t>
            </a:r>
            <a:endParaRPr sz="2000">
              <a:solidFill>
                <a:schemeClr val="dk1"/>
              </a:solidFill>
              <a:latin typeface="Calibri"/>
              <a:ea typeface="Calibri"/>
              <a:cs typeface="Calibri"/>
              <a:sym typeface="Calibri"/>
            </a:endParaRPr>
          </a:p>
          <a:p>
            <a:pPr indent="0" lvl="0" marL="0" marR="0" rtl="0" algn="l">
              <a:spcBef>
                <a:spcPts val="480"/>
              </a:spcBef>
              <a:spcAft>
                <a:spcPts val="0"/>
              </a:spcAft>
              <a:buClr>
                <a:srgbClr val="4B2A85"/>
              </a:buClr>
              <a:buSzPts val="1200"/>
              <a:buFont typeface="Noto Sans Symbols"/>
              <a:buNone/>
            </a:pPr>
            <a:r>
              <a:rPr lang="en-US" sz="2000">
                <a:solidFill>
                  <a:schemeClr val="dk1"/>
                </a:solidFill>
                <a:latin typeface="Calibri"/>
                <a:ea typeface="Calibri"/>
                <a:cs typeface="Calibri"/>
                <a:sym typeface="Calibri"/>
              </a:rPr>
              <a:t>Tim Mandzyuk</a:t>
            </a:r>
            <a:endParaRPr sz="2000">
              <a:solidFill>
                <a:schemeClr val="dk1"/>
              </a:solidFill>
              <a:latin typeface="Calibri"/>
              <a:ea typeface="Calibri"/>
              <a:cs typeface="Calibri"/>
              <a:sym typeface="Calibri"/>
            </a:endParaRPr>
          </a:p>
        </p:txBody>
      </p:sp>
      <p:pic>
        <p:nvPicPr>
          <p:cNvPr id="44" name="Google Shape;44;p1"/>
          <p:cNvPicPr preferRelativeResize="0"/>
          <p:nvPr/>
        </p:nvPicPr>
        <p:blipFill rotWithShape="1">
          <a:blip r:embed="rId4">
            <a:alphaModFix/>
          </a:blip>
          <a:srcRect b="0" l="0" r="0" t="0"/>
          <a:stretch/>
        </p:blipFill>
        <p:spPr>
          <a:xfrm>
            <a:off x="3541182" y="1518408"/>
            <a:ext cx="4843440" cy="46743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5"/>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spcBef>
                <a:spcPts val="0"/>
              </a:spcBef>
              <a:spcAft>
                <a:spcPts val="0"/>
              </a:spcAft>
              <a:buNone/>
            </a:pPr>
            <a:r>
              <a:rPr lang="en-US"/>
              <a:t>How to Mitigate Meltdown</a:t>
            </a:r>
            <a:endParaRPr/>
          </a:p>
        </p:txBody>
      </p:sp>
      <p:sp>
        <p:nvSpPr>
          <p:cNvPr id="141" name="Google Shape;141;p35"/>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80"/>
              <a:buChar char="❖"/>
            </a:pPr>
            <a:r>
              <a:rPr lang="en-US"/>
              <a:t>Don’t map kernel memory into user address space</a:t>
            </a:r>
            <a:endParaRPr/>
          </a:p>
          <a:p>
            <a:pPr indent="-285750" lvl="1" marL="649224" rtl="0" algn="l">
              <a:spcBef>
                <a:spcPts val="480"/>
              </a:spcBef>
              <a:spcAft>
                <a:spcPts val="0"/>
              </a:spcAft>
              <a:buSzPts val="2640"/>
              <a:buChar char="▪"/>
            </a:pPr>
            <a:r>
              <a:rPr lang="en-US"/>
              <a:t>This means that system calls are slower, because they require switching out page tables</a:t>
            </a:r>
            <a:endParaRPr/>
          </a:p>
          <a:p>
            <a:pPr indent="-342900" lvl="0" marL="342900" rtl="0" algn="l">
              <a:spcBef>
                <a:spcPts val="560"/>
              </a:spcBef>
              <a:spcAft>
                <a:spcPts val="0"/>
              </a:spcAft>
              <a:buSzPts val="1680"/>
              <a:buChar char="❖"/>
            </a:pPr>
            <a:r>
              <a:rPr lang="en-US"/>
              <a:t>Linux: KAISER </a:t>
            </a:r>
            <a:endParaRPr/>
          </a:p>
          <a:p>
            <a:pPr indent="-285750" lvl="1" marL="649224" rtl="0" algn="l">
              <a:spcBef>
                <a:spcPts val="480"/>
              </a:spcBef>
              <a:spcAft>
                <a:spcPts val="0"/>
              </a:spcAft>
              <a:buSzPts val="2640"/>
              <a:buChar char="▪"/>
            </a:pPr>
            <a:r>
              <a:rPr lang="en-US"/>
              <a:t>Separate page tables for user process and kernel</a:t>
            </a:r>
            <a:endParaRPr/>
          </a:p>
          <a:p>
            <a:pPr indent="-285750" lvl="1" marL="649224" rtl="0" algn="l">
              <a:spcBef>
                <a:spcPts val="480"/>
              </a:spcBef>
              <a:spcAft>
                <a:spcPts val="0"/>
              </a:spcAft>
              <a:buSzPts val="2640"/>
              <a:buChar char="▪"/>
            </a:pPr>
            <a:r>
              <a:rPr lang="en-US"/>
              <a:t>“Shadow” page tables accessible from user processes have extremely limited access to kernel memory, just enough to make system calls</a:t>
            </a:r>
            <a:endParaRPr/>
          </a:p>
          <a:p>
            <a:pPr indent="-285750" lvl="1" marL="649224" rtl="0" algn="l">
              <a:spcBef>
                <a:spcPts val="480"/>
              </a:spcBef>
              <a:spcAft>
                <a:spcPts val="0"/>
              </a:spcAft>
              <a:buSzPts val="2640"/>
              <a:buChar char="▪"/>
            </a:pPr>
            <a:r>
              <a:rPr lang="en-US" u="sng">
                <a:solidFill>
                  <a:schemeClr val="hlink"/>
                </a:solidFill>
                <a:hlinkClick r:id="rId3"/>
              </a:rPr>
              <a:t>https://lwn.net/Articles/738975/</a:t>
            </a:r>
            <a:endParaRPr/>
          </a:p>
          <a:p>
            <a:pPr indent="-342900" lvl="0" marL="342900" rtl="0" algn="l">
              <a:spcBef>
                <a:spcPts val="560"/>
              </a:spcBef>
              <a:spcAft>
                <a:spcPts val="0"/>
              </a:spcAft>
              <a:buSzPts val="1680"/>
              <a:buChar char="❖"/>
            </a:pPr>
            <a:r>
              <a:rPr lang="en-US"/>
              <a:t>Further reading</a:t>
            </a:r>
            <a:endParaRPr/>
          </a:p>
          <a:p>
            <a:pPr indent="-285749" lvl="1" marL="649224" rtl="0" algn="l">
              <a:spcBef>
                <a:spcPts val="320"/>
              </a:spcBef>
              <a:spcAft>
                <a:spcPts val="0"/>
              </a:spcAft>
              <a:buSzPts val="1760"/>
              <a:buChar char="▪"/>
            </a:pPr>
            <a:r>
              <a:rPr lang="en-US" sz="1600" u="sng">
                <a:solidFill>
                  <a:schemeClr val="hlink"/>
                </a:solidFill>
                <a:hlinkClick r:id="rId4"/>
              </a:rPr>
              <a:t>https://meltdownattack.com/</a:t>
            </a:r>
            <a:endParaRPr sz="1600"/>
          </a:p>
          <a:p>
            <a:pPr indent="-285749" lvl="1" marL="649224" rtl="0" algn="l">
              <a:spcBef>
                <a:spcPts val="320"/>
              </a:spcBef>
              <a:spcAft>
                <a:spcPts val="0"/>
              </a:spcAft>
              <a:buSzPts val="1760"/>
              <a:buChar char="▪"/>
            </a:pPr>
            <a:r>
              <a:rPr lang="en-US" sz="1600" u="sng">
                <a:solidFill>
                  <a:schemeClr val="hlink"/>
                </a:solidFill>
                <a:hlinkClick r:id="rId5"/>
              </a:rPr>
              <a:t>https://medium.com/@mattklein123/meltdown-spectre-explained-6bc8634cc0c2</a:t>
            </a:r>
            <a:endParaRPr sz="1600"/>
          </a:p>
        </p:txBody>
      </p:sp>
      <p:sp>
        <p:nvSpPr>
          <p:cNvPr id="142" name="Google Shape;142;p35"/>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913133f559_0_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Computer Networks</a:t>
            </a:r>
            <a:endParaRPr/>
          </a:p>
        </p:txBody>
      </p:sp>
      <p:sp>
        <p:nvSpPr>
          <p:cNvPr id="149" name="Google Shape;149;g913133f559_0_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42900" lvl="0" marL="342900" rtl="0" algn="l">
              <a:spcBef>
                <a:spcPts val="0"/>
              </a:spcBef>
              <a:spcAft>
                <a:spcPts val="0"/>
              </a:spcAft>
              <a:buClr>
                <a:schemeClr val="hlink"/>
              </a:buClr>
              <a:buSzPts val="1680"/>
              <a:buChar char="❖"/>
            </a:pPr>
            <a:r>
              <a:rPr lang="en-US"/>
              <a:t>Connecting computers to share resources</a:t>
            </a:r>
            <a:endParaRPr/>
          </a:p>
          <a:p>
            <a:pPr indent="-342900" lvl="0" marL="342900" rtl="0" algn="l">
              <a:spcBef>
                <a:spcPts val="0"/>
              </a:spcBef>
              <a:spcAft>
                <a:spcPts val="0"/>
              </a:spcAft>
              <a:buClr>
                <a:schemeClr val="hlink"/>
              </a:buClr>
              <a:buSzPts val="1680"/>
              <a:buChar char="❖"/>
            </a:pPr>
            <a:r>
              <a:rPr lang="en-US"/>
              <a:t>Most common network is… Internet!</a:t>
            </a:r>
            <a:endParaRPr/>
          </a:p>
          <a:p>
            <a:pPr indent="-342900" lvl="0" marL="342900" rtl="0" algn="l">
              <a:spcBef>
                <a:spcPts val="0"/>
              </a:spcBef>
              <a:spcAft>
                <a:spcPts val="0"/>
              </a:spcAft>
              <a:buClr>
                <a:schemeClr val="hlink"/>
              </a:buClr>
              <a:buSzPts val="1680"/>
              <a:buChar char="❖"/>
            </a:pPr>
            <a:r>
              <a:rPr b="1" lang="en-US"/>
              <a:t>O</a:t>
            </a:r>
            <a:r>
              <a:rPr lang="en-US"/>
              <a:t>pen </a:t>
            </a:r>
            <a:r>
              <a:rPr b="1" lang="en-US"/>
              <a:t>S</a:t>
            </a:r>
            <a:r>
              <a:rPr lang="en-US"/>
              <a:t>ystem </a:t>
            </a:r>
            <a:r>
              <a:rPr b="1" lang="en-US"/>
              <a:t>I</a:t>
            </a:r>
            <a:r>
              <a:rPr lang="en-US"/>
              <a:t>nterconnection (OSI) is an architectural model for open networking systems</a:t>
            </a:r>
            <a:endParaRPr/>
          </a:p>
          <a:p>
            <a:pPr indent="-285750" lvl="1" marL="649224" rtl="0" algn="l">
              <a:spcBef>
                <a:spcPts val="0"/>
              </a:spcBef>
              <a:spcAft>
                <a:spcPts val="0"/>
              </a:spcAft>
              <a:buClr>
                <a:schemeClr val="hlink"/>
              </a:buClr>
              <a:buSzPts val="2640"/>
              <a:buChar char="▪"/>
            </a:pPr>
            <a:r>
              <a:rPr lang="en-US"/>
              <a:t>7 Layers</a:t>
            </a:r>
            <a:endParaRPr/>
          </a:p>
        </p:txBody>
      </p:sp>
      <p:sp>
        <p:nvSpPr>
          <p:cNvPr id="150" name="Google Shape;150;g913133f559_0_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1"/>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Effect filter="fade" transition="in">
                                      <p:cBhvr>
                                        <p:cTn dur="1"/>
                                        <p:tgtEl>
                                          <p:spTgt spid="1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Effect filter="fade" transition="in">
                                      <p:cBhvr>
                                        <p:cTn dur="1"/>
                                        <p:tgtEl>
                                          <p:spTgt spid="1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animEffect filter="fade" transition="in">
                                      <p:cBhvr>
                                        <p:cTn dur="1"/>
                                        <p:tgtEl>
                                          <p:spTgt spid="14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913133f559_0_5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Computer Networks: ISO 7 Layers</a:t>
            </a:r>
            <a:endParaRPr/>
          </a:p>
        </p:txBody>
      </p:sp>
      <p:sp>
        <p:nvSpPr>
          <p:cNvPr id="157" name="Google Shape;157;g913133f559_0_5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t/>
            </a:r>
            <a:endParaRPr/>
          </a:p>
        </p:txBody>
      </p:sp>
      <p:sp>
        <p:nvSpPr>
          <p:cNvPr id="158" name="Google Shape;158;g913133f559_0_5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59" name="Google Shape;159;g913133f559_0_50"/>
          <p:cNvPicPr preferRelativeResize="0"/>
          <p:nvPr/>
        </p:nvPicPr>
        <p:blipFill>
          <a:blip r:embed="rId3">
            <a:alphaModFix/>
          </a:blip>
          <a:stretch>
            <a:fillRect/>
          </a:stretch>
        </p:blipFill>
        <p:spPr>
          <a:xfrm>
            <a:off x="474650" y="1362063"/>
            <a:ext cx="8210550" cy="4657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913133f559_0_8"/>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Computer Networks: Physical Layer</a:t>
            </a:r>
            <a:endParaRPr/>
          </a:p>
        </p:txBody>
      </p:sp>
      <p:sp>
        <p:nvSpPr>
          <p:cNvPr id="166" name="Google Shape;166;g913133f559_0_8"/>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42900" lvl="0" marL="342900" rtl="0" algn="l">
              <a:spcBef>
                <a:spcPts val="0"/>
              </a:spcBef>
              <a:spcAft>
                <a:spcPts val="0"/>
              </a:spcAft>
              <a:buClr>
                <a:schemeClr val="hlink"/>
              </a:buClr>
              <a:buSzPts val="1680"/>
              <a:buChar char="❖"/>
            </a:pPr>
            <a:r>
              <a:rPr lang="en-US"/>
              <a:t>Individual bits are modulated onto a wire or transmitted over radio</a:t>
            </a:r>
            <a:endParaRPr/>
          </a:p>
          <a:p>
            <a:pPr indent="-285750" lvl="1" marL="649224" rtl="0" algn="l">
              <a:spcBef>
                <a:spcPts val="480"/>
              </a:spcBef>
              <a:spcAft>
                <a:spcPts val="0"/>
              </a:spcAft>
              <a:buClr>
                <a:schemeClr val="hlink"/>
              </a:buClr>
              <a:buSzPts val="2640"/>
              <a:buChar char="▪"/>
            </a:pPr>
            <a:r>
              <a:rPr lang="en-US"/>
              <a:t>Physical layer specifies how bits are encoded at a signal level</a:t>
            </a:r>
            <a:endParaRPr/>
          </a:p>
          <a:p>
            <a:pPr indent="-285750" lvl="1" marL="649224" rtl="0" algn="l">
              <a:spcBef>
                <a:spcPts val="480"/>
              </a:spcBef>
              <a:spcAft>
                <a:spcPts val="0"/>
              </a:spcAft>
              <a:buClr>
                <a:schemeClr val="hlink"/>
              </a:buClr>
              <a:buSzPts val="2640"/>
              <a:buChar char="▪"/>
            </a:pPr>
            <a:r>
              <a:rPr lang="en-US"/>
              <a:t>Encoding depending on the system</a:t>
            </a:r>
            <a:endParaRPr/>
          </a:p>
          <a:p>
            <a:pPr indent="-228600" lvl="2" marL="914400" rtl="0" algn="l">
              <a:spcBef>
                <a:spcPts val="360"/>
              </a:spcBef>
              <a:spcAft>
                <a:spcPts val="0"/>
              </a:spcAft>
              <a:buClr>
                <a:schemeClr val="hlink"/>
              </a:buClr>
              <a:buSzPts val="1440"/>
              <a:buChar char="•"/>
            </a:pPr>
            <a:r>
              <a:rPr lang="en-US"/>
              <a:t>“1” as +1v, “0” as -1v</a:t>
            </a:r>
            <a:endParaRPr/>
          </a:p>
          <a:p>
            <a:pPr indent="-228600" lvl="2" marL="914400" rtl="0" algn="l">
              <a:spcBef>
                <a:spcPts val="360"/>
              </a:spcBef>
              <a:spcAft>
                <a:spcPts val="0"/>
              </a:spcAft>
              <a:buClr>
                <a:schemeClr val="hlink"/>
              </a:buClr>
              <a:buSzPts val="1440"/>
              <a:buChar char="•"/>
            </a:pPr>
            <a:r>
              <a:rPr lang="en-US"/>
              <a:t>“0” as +1v, “1” as -1v</a:t>
            </a:r>
            <a:endParaRPr/>
          </a:p>
        </p:txBody>
      </p:sp>
      <p:sp>
        <p:nvSpPr>
          <p:cNvPr id="167" name="Google Shape;167;g913133f559_0_8"/>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68" name="Google Shape;168;g913133f559_0_8"/>
          <p:cNvPicPr preferRelativeResize="0"/>
          <p:nvPr/>
        </p:nvPicPr>
        <p:blipFill>
          <a:blip r:embed="rId3">
            <a:alphaModFix/>
          </a:blip>
          <a:stretch>
            <a:fillRect/>
          </a:stretch>
        </p:blipFill>
        <p:spPr>
          <a:xfrm>
            <a:off x="1708400" y="3916800"/>
            <a:ext cx="5703251" cy="2940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1"/>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1"/>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1"/>
                                        <p:tgtEl>
                                          <p:spTgt spid="1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animEffect filter="fade" transition="in">
                                      <p:cBhvr>
                                        <p:cTn dur="1"/>
                                        <p:tgtEl>
                                          <p:spTgt spid="16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913133f559_0_17"/>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Computer Networks: Data Link Layer</a:t>
            </a:r>
            <a:endParaRPr/>
          </a:p>
        </p:txBody>
      </p:sp>
      <p:sp>
        <p:nvSpPr>
          <p:cNvPr id="175" name="Google Shape;175;g913133f559_0_17"/>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42900" lvl="0" marL="342900" rtl="0" algn="l">
              <a:spcBef>
                <a:spcPts val="0"/>
              </a:spcBef>
              <a:spcAft>
                <a:spcPts val="0"/>
              </a:spcAft>
              <a:buClr>
                <a:schemeClr val="hlink"/>
              </a:buClr>
              <a:buSzPts val="1680"/>
              <a:buChar char="❖"/>
            </a:pPr>
            <a:r>
              <a:rPr lang="en-US"/>
              <a:t>Multiple computers on a </a:t>
            </a:r>
            <a:r>
              <a:rPr b="1" lang="en-US"/>
              <a:t>L</a:t>
            </a:r>
            <a:r>
              <a:rPr lang="en-US"/>
              <a:t>ocal </a:t>
            </a:r>
            <a:r>
              <a:rPr b="1" lang="en-US"/>
              <a:t>A</a:t>
            </a:r>
            <a:r>
              <a:rPr lang="en-US"/>
              <a:t>rea </a:t>
            </a:r>
            <a:r>
              <a:rPr b="1" lang="en-US"/>
              <a:t>N</a:t>
            </a:r>
            <a:r>
              <a:rPr lang="en-US"/>
              <a:t>etwork </a:t>
            </a:r>
            <a:r>
              <a:rPr lang="en-US"/>
              <a:t>(LAN) contend for the network medium</a:t>
            </a:r>
            <a:endParaRPr/>
          </a:p>
          <a:p>
            <a:pPr indent="-285750" lvl="1" marL="649224" rtl="0" algn="l">
              <a:spcBef>
                <a:spcPts val="480"/>
              </a:spcBef>
              <a:spcAft>
                <a:spcPts val="0"/>
              </a:spcAft>
              <a:buClr>
                <a:schemeClr val="hlink"/>
              </a:buClr>
              <a:buSzPts val="2640"/>
              <a:buChar char="▪"/>
            </a:pPr>
            <a:r>
              <a:rPr b="1" lang="en-US"/>
              <a:t>M</a:t>
            </a:r>
            <a:r>
              <a:rPr lang="en-US"/>
              <a:t>edia </a:t>
            </a:r>
            <a:r>
              <a:rPr b="1" lang="en-US"/>
              <a:t>A</a:t>
            </a:r>
            <a:r>
              <a:rPr lang="en-US"/>
              <a:t>ccess </a:t>
            </a:r>
            <a:r>
              <a:rPr b="1" lang="en-US"/>
              <a:t>C</a:t>
            </a:r>
            <a:r>
              <a:rPr lang="en-US"/>
              <a:t>ontrol (MAC) specifies how computers cooperate</a:t>
            </a:r>
            <a:endParaRPr/>
          </a:p>
          <a:p>
            <a:pPr indent="-285750" lvl="1" marL="649224" rtl="0" algn="l">
              <a:spcBef>
                <a:spcPts val="480"/>
              </a:spcBef>
              <a:spcAft>
                <a:spcPts val="0"/>
              </a:spcAft>
              <a:buClr>
                <a:schemeClr val="hlink"/>
              </a:buClr>
              <a:buSzPts val="2640"/>
              <a:buChar char="▪"/>
            </a:pPr>
            <a:r>
              <a:rPr lang="en-US"/>
              <a:t>Link layer also specifies how bits are “packetized” and </a:t>
            </a:r>
            <a:r>
              <a:rPr b="1" lang="en-US"/>
              <a:t>N</a:t>
            </a:r>
            <a:r>
              <a:rPr lang="en-US"/>
              <a:t>etwork </a:t>
            </a:r>
            <a:r>
              <a:rPr b="1" lang="en-US"/>
              <a:t>I</a:t>
            </a:r>
            <a:r>
              <a:rPr lang="en-US"/>
              <a:t>nterface </a:t>
            </a:r>
            <a:r>
              <a:rPr b="1" lang="en-US"/>
              <a:t>C</a:t>
            </a:r>
            <a:r>
              <a:rPr lang="en-US"/>
              <a:t>ontrollers (NIC) are addressed</a:t>
            </a:r>
            <a:endParaRPr/>
          </a:p>
          <a:p>
            <a:pPr indent="0" lvl="0" marL="0" rtl="0" algn="l">
              <a:spcBef>
                <a:spcPts val="560"/>
              </a:spcBef>
              <a:spcAft>
                <a:spcPts val="0"/>
              </a:spcAft>
              <a:buNone/>
            </a:pPr>
            <a:r>
              <a:t/>
            </a:r>
            <a:endParaRPr/>
          </a:p>
        </p:txBody>
      </p:sp>
      <p:sp>
        <p:nvSpPr>
          <p:cNvPr id="176" name="Google Shape;176;g913133f559_0_17"/>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77" name="Google Shape;177;g913133f559_0_17"/>
          <p:cNvPicPr preferRelativeResize="0"/>
          <p:nvPr/>
        </p:nvPicPr>
        <p:blipFill>
          <a:blip r:embed="rId3">
            <a:alphaModFix/>
          </a:blip>
          <a:stretch>
            <a:fillRect/>
          </a:stretch>
        </p:blipFill>
        <p:spPr>
          <a:xfrm>
            <a:off x="1159975" y="3920050"/>
            <a:ext cx="6839900" cy="2833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1"/>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1"/>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1"/>
                                        <p:tgtEl>
                                          <p:spTgt spid="1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Effect filter="fade" transition="in">
                                      <p:cBhvr>
                                        <p:cTn dur="1"/>
                                        <p:tgtEl>
                                          <p:spTgt spid="17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913133f559_0_42"/>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Computer Networks: OSI 7 Layers</a:t>
            </a:r>
            <a:endParaRPr/>
          </a:p>
        </p:txBody>
      </p:sp>
      <p:sp>
        <p:nvSpPr>
          <p:cNvPr id="184" name="Google Shape;184;g913133f559_0_42"/>
          <p:cNvSpPr txBox="1"/>
          <p:nvPr>
            <p:ph idx="1" type="body"/>
          </p:nvPr>
        </p:nvSpPr>
        <p:spPr>
          <a:xfrm>
            <a:off x="396875" y="5169450"/>
            <a:ext cx="4189200" cy="1164600"/>
          </a:xfrm>
          <a:prstGeom prst="rect">
            <a:avLst/>
          </a:prstGeom>
        </p:spPr>
        <p:txBody>
          <a:bodyPr anchorCtr="0" anchor="t" bIns="45700" lIns="91425" spcFirstLastPara="1" rIns="91425" wrap="square" tIns="45700">
            <a:noAutofit/>
          </a:bodyPr>
          <a:lstStyle/>
          <a:p>
            <a:pPr indent="-342900" lvl="0" marL="342900" rtl="0" algn="l">
              <a:spcBef>
                <a:spcPts val="560"/>
              </a:spcBef>
              <a:spcAft>
                <a:spcPts val="0"/>
              </a:spcAft>
              <a:buClr>
                <a:schemeClr val="hlink"/>
              </a:buClr>
              <a:buSzPts val="1680"/>
              <a:buChar char="❖"/>
            </a:pPr>
            <a:r>
              <a:rPr lang="en-US"/>
              <a:t>Classes to take</a:t>
            </a:r>
            <a:endParaRPr/>
          </a:p>
          <a:p>
            <a:pPr indent="-260350" lvl="1" marL="649224" rtl="0" algn="l">
              <a:spcBef>
                <a:spcPts val="480"/>
              </a:spcBef>
              <a:spcAft>
                <a:spcPts val="0"/>
              </a:spcAft>
              <a:buClr>
                <a:schemeClr val="hlink"/>
              </a:buClr>
              <a:buSzPts val="2240"/>
              <a:buChar char="▪"/>
            </a:pPr>
            <a:r>
              <a:rPr lang="en-US" sz="2000"/>
              <a:t>CSE 333</a:t>
            </a:r>
            <a:endParaRPr sz="2000"/>
          </a:p>
          <a:p>
            <a:pPr indent="-260350" lvl="1" marL="649224" rtl="0" algn="l">
              <a:spcBef>
                <a:spcPts val="480"/>
              </a:spcBef>
              <a:spcAft>
                <a:spcPts val="0"/>
              </a:spcAft>
              <a:buClr>
                <a:schemeClr val="hlink"/>
              </a:buClr>
              <a:buSzPts val="2240"/>
              <a:buChar char="▪"/>
            </a:pPr>
            <a:r>
              <a:rPr lang="en-US" sz="2000"/>
              <a:t>CSE 461</a:t>
            </a:r>
            <a:endParaRPr sz="700">
              <a:latin typeface="Arial"/>
              <a:ea typeface="Arial"/>
              <a:cs typeface="Arial"/>
              <a:sym typeface="Arial"/>
            </a:endParaRPr>
          </a:p>
        </p:txBody>
      </p:sp>
      <p:sp>
        <p:nvSpPr>
          <p:cNvPr id="185" name="Google Shape;185;g913133f559_0_42"/>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86" name="Google Shape;186;g913133f559_0_42"/>
          <p:cNvPicPr preferRelativeResize="0"/>
          <p:nvPr/>
        </p:nvPicPr>
        <p:blipFill>
          <a:blip r:embed="rId3">
            <a:alphaModFix/>
          </a:blip>
          <a:stretch>
            <a:fillRect/>
          </a:stretch>
        </p:blipFill>
        <p:spPr>
          <a:xfrm>
            <a:off x="-11975" y="1688561"/>
            <a:ext cx="9144001" cy="3480879"/>
          </a:xfrm>
          <a:prstGeom prst="rect">
            <a:avLst/>
          </a:prstGeom>
          <a:noFill/>
          <a:ln>
            <a:noFill/>
          </a:ln>
        </p:spPr>
      </p:pic>
      <p:sp>
        <p:nvSpPr>
          <p:cNvPr id="187" name="Google Shape;187;g913133f559_0_42"/>
          <p:cNvSpPr txBox="1"/>
          <p:nvPr>
            <p:ph idx="1" type="body"/>
          </p:nvPr>
        </p:nvSpPr>
        <p:spPr>
          <a:xfrm>
            <a:off x="4093325" y="5169450"/>
            <a:ext cx="4952100" cy="1164600"/>
          </a:xfrm>
          <a:prstGeom prst="rect">
            <a:avLst/>
          </a:prstGeom>
        </p:spPr>
        <p:txBody>
          <a:bodyPr anchorCtr="0" anchor="t" bIns="45700" lIns="91425" spcFirstLastPara="1" rIns="91425" wrap="square" tIns="45700">
            <a:noAutofit/>
          </a:bodyPr>
          <a:lstStyle/>
          <a:p>
            <a:pPr indent="-342900" lvl="0" marL="342900" rtl="0" algn="l">
              <a:spcBef>
                <a:spcPts val="560"/>
              </a:spcBef>
              <a:spcAft>
                <a:spcPts val="0"/>
              </a:spcAft>
              <a:buClr>
                <a:schemeClr val="hlink"/>
              </a:buClr>
              <a:buSzPts val="1680"/>
              <a:buFont typeface="Calibri"/>
              <a:buChar char="❖"/>
            </a:pPr>
            <a:r>
              <a:rPr lang="en-US"/>
              <a:t>Further reading</a:t>
            </a:r>
            <a:endParaRPr/>
          </a:p>
          <a:p>
            <a:pPr indent="-342900" lvl="1" marL="649224" rtl="0" algn="l">
              <a:spcBef>
                <a:spcPts val="320"/>
              </a:spcBef>
              <a:spcAft>
                <a:spcPts val="0"/>
              </a:spcAft>
              <a:buClr>
                <a:schemeClr val="hlink"/>
              </a:buClr>
              <a:buSzPts val="2660"/>
              <a:buFont typeface="Calibri"/>
              <a:buChar char="▪"/>
            </a:pPr>
            <a:r>
              <a:rPr lang="en-US" sz="2000" u="sng">
                <a:solidFill>
                  <a:schemeClr val="hlink"/>
                </a:solidFill>
                <a:hlinkClick r:id="rId4"/>
              </a:rPr>
              <a:t>https://networkencyclopedia.com/</a:t>
            </a:r>
            <a:endParaRPr sz="3300"/>
          </a:p>
          <a:p>
            <a:pPr indent="0" lvl="0" marL="0" rtl="0" algn="l">
              <a:spcBef>
                <a:spcPts val="320"/>
              </a:spcBef>
              <a:spcAft>
                <a:spcPts val="0"/>
              </a:spcAft>
              <a:buNone/>
            </a:pPr>
            <a:r>
              <a:t/>
            </a:r>
            <a:endParaRPr sz="11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8"/>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spcBef>
                <a:spcPts val="0"/>
              </a:spcBef>
              <a:spcAft>
                <a:spcPts val="0"/>
              </a:spcAft>
              <a:buNone/>
            </a:pPr>
            <a:r>
              <a:rPr lang="en-US"/>
              <a:t>Courses:  What’s Next?</a:t>
            </a:r>
            <a:endParaRPr/>
          </a:p>
        </p:txBody>
      </p:sp>
      <p:sp>
        <p:nvSpPr>
          <p:cNvPr id="193" name="Google Shape;193;p38"/>
          <p:cNvSpPr txBox="1"/>
          <p:nvPr>
            <p:ph idx="1" type="body"/>
          </p:nvPr>
        </p:nvSpPr>
        <p:spPr>
          <a:xfrm>
            <a:off x="396875" y="1362456"/>
            <a:ext cx="8366760" cy="49743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sz="2400"/>
              <a:t>Staying near the hardware/software interface:</a:t>
            </a:r>
            <a:endParaRPr/>
          </a:p>
          <a:p>
            <a:pPr indent="-285749" lvl="1" marL="649224" rtl="0" algn="l">
              <a:spcBef>
                <a:spcPts val="400"/>
              </a:spcBef>
              <a:spcAft>
                <a:spcPts val="0"/>
              </a:spcAft>
              <a:buSzPts val="2200"/>
              <a:buChar char="▪"/>
            </a:pPr>
            <a:r>
              <a:rPr b="1" lang="en-US" sz="2000"/>
              <a:t>EE271/CSE369:</a:t>
            </a:r>
            <a:r>
              <a:rPr lang="en-US" sz="2000"/>
              <a:t>  Digital Design – basic hardware design using FPGAs</a:t>
            </a:r>
            <a:endParaRPr/>
          </a:p>
          <a:p>
            <a:pPr indent="-285749" lvl="1" marL="649224" rtl="0" algn="l">
              <a:spcBef>
                <a:spcPts val="400"/>
              </a:spcBef>
              <a:spcAft>
                <a:spcPts val="0"/>
              </a:spcAft>
              <a:buSzPts val="2200"/>
              <a:buChar char="▪"/>
            </a:pPr>
            <a:r>
              <a:rPr b="1" lang="en-US" sz="2000"/>
              <a:t>EE/CSE474:</a:t>
            </a:r>
            <a:r>
              <a:rPr lang="en-US" sz="2000"/>
              <a:t>  Embedded Systems – software design for microcontrollers</a:t>
            </a:r>
            <a:endParaRPr/>
          </a:p>
          <a:p>
            <a:pPr indent="-147319" lvl="2" marL="914400" rtl="0" algn="l">
              <a:spcBef>
                <a:spcPts val="320"/>
              </a:spcBef>
              <a:spcAft>
                <a:spcPts val="0"/>
              </a:spcAft>
              <a:buSzPts val="1280"/>
              <a:buNone/>
            </a:pPr>
            <a:r>
              <a:t/>
            </a:r>
            <a:endParaRPr sz="1600"/>
          </a:p>
          <a:p>
            <a:pPr indent="-342900" lvl="0" marL="342900" rtl="0" algn="l">
              <a:spcBef>
                <a:spcPts val="480"/>
              </a:spcBef>
              <a:spcAft>
                <a:spcPts val="0"/>
              </a:spcAft>
              <a:buSzPts val="1440"/>
              <a:buChar char="❖"/>
            </a:pPr>
            <a:r>
              <a:rPr lang="en-US" sz="2400"/>
              <a:t>Systems software</a:t>
            </a:r>
            <a:endParaRPr/>
          </a:p>
          <a:p>
            <a:pPr indent="-285749" lvl="1" marL="649224" rtl="0" algn="l">
              <a:spcBef>
                <a:spcPts val="400"/>
              </a:spcBef>
              <a:spcAft>
                <a:spcPts val="0"/>
              </a:spcAft>
              <a:buSzPts val="2200"/>
              <a:buChar char="▪"/>
            </a:pPr>
            <a:r>
              <a:rPr b="1" lang="en-US" sz="2000"/>
              <a:t>CSE341:  </a:t>
            </a:r>
            <a:r>
              <a:rPr lang="en-US" sz="2000"/>
              <a:t>Programming Languages (or CSE413 for non-majors)</a:t>
            </a:r>
            <a:endParaRPr sz="900"/>
          </a:p>
          <a:p>
            <a:pPr indent="-285749" lvl="1" marL="649224" rtl="0" algn="l">
              <a:spcBef>
                <a:spcPts val="400"/>
              </a:spcBef>
              <a:spcAft>
                <a:spcPts val="0"/>
              </a:spcAft>
              <a:buSzPts val="2200"/>
              <a:buChar char="▪"/>
            </a:pPr>
            <a:r>
              <a:rPr b="1" lang="en-US" sz="2000"/>
              <a:t>CSE332:</a:t>
            </a:r>
            <a:r>
              <a:rPr lang="en-US" sz="2000"/>
              <a:t>  Data Structures and Parallelism (or CSE373 for non-majors)</a:t>
            </a:r>
            <a:endParaRPr b="1" sz="2000" u="sng"/>
          </a:p>
          <a:p>
            <a:pPr indent="-285749" lvl="1" marL="649224" rtl="0" algn="l">
              <a:spcBef>
                <a:spcPts val="400"/>
              </a:spcBef>
              <a:spcAft>
                <a:spcPts val="0"/>
              </a:spcAft>
              <a:buSzPts val="2200"/>
              <a:buChar char="▪"/>
            </a:pPr>
            <a:r>
              <a:rPr b="1" lang="en-US" sz="2000"/>
              <a:t>CSE333:  </a:t>
            </a:r>
            <a:r>
              <a:rPr lang="en-US" sz="2000"/>
              <a:t>Systems Programming – building well-structured systems in C/C++ (or CSE374 for non-majors)</a:t>
            </a:r>
            <a:endParaRPr/>
          </a:p>
          <a:p>
            <a:pPr indent="-147319" lvl="2" marL="914400" rtl="0" algn="l">
              <a:spcBef>
                <a:spcPts val="320"/>
              </a:spcBef>
              <a:spcAft>
                <a:spcPts val="0"/>
              </a:spcAft>
              <a:buSzPts val="1280"/>
              <a:buNone/>
            </a:pPr>
            <a:r>
              <a:t/>
            </a:r>
            <a:endParaRPr sz="1600"/>
          </a:p>
          <a:p>
            <a:pPr indent="-342900" lvl="0" marL="342900" rtl="0" algn="l">
              <a:spcBef>
                <a:spcPts val="480"/>
              </a:spcBef>
              <a:spcAft>
                <a:spcPts val="0"/>
              </a:spcAft>
              <a:buSzPts val="1440"/>
              <a:buChar char="❖"/>
            </a:pPr>
            <a:r>
              <a:rPr lang="en-US" sz="2400"/>
              <a:t>Looking ahead</a:t>
            </a:r>
            <a:endParaRPr/>
          </a:p>
          <a:p>
            <a:pPr indent="-285749" lvl="1" marL="649224" rtl="0" algn="l">
              <a:spcBef>
                <a:spcPts val="400"/>
              </a:spcBef>
              <a:spcAft>
                <a:spcPts val="0"/>
              </a:spcAft>
              <a:buSzPts val="2200"/>
              <a:buChar char="▪"/>
            </a:pPr>
            <a:r>
              <a:rPr b="1" lang="en-US" sz="2000"/>
              <a:t>CSE401:  </a:t>
            </a:r>
            <a:r>
              <a:rPr lang="en-US" sz="2000"/>
              <a:t>Compilers (pre-reqs: 332) (or CSE413 for non-majors)</a:t>
            </a:r>
            <a:endParaRPr/>
          </a:p>
          <a:p>
            <a:pPr indent="-285749" lvl="1" marL="649224" rtl="0" algn="l">
              <a:spcBef>
                <a:spcPts val="400"/>
              </a:spcBef>
              <a:spcAft>
                <a:spcPts val="0"/>
              </a:spcAft>
              <a:buSzPts val="2200"/>
              <a:buChar char="▪"/>
            </a:pPr>
            <a:r>
              <a:rPr b="1" lang="en-US" sz="2000"/>
              <a:t>CSE451:</a:t>
            </a:r>
            <a:r>
              <a:rPr lang="en-US" sz="2000"/>
              <a:t>  Operating Systems (pre-reqs:  332, 333)</a:t>
            </a:r>
            <a:endParaRPr/>
          </a:p>
          <a:p>
            <a:pPr indent="-285749" lvl="1" marL="649224" rtl="0" algn="l">
              <a:spcBef>
                <a:spcPts val="400"/>
              </a:spcBef>
              <a:spcAft>
                <a:spcPts val="0"/>
              </a:spcAft>
              <a:buSzPts val="2200"/>
              <a:buChar char="▪"/>
            </a:pPr>
            <a:r>
              <a:rPr b="1" lang="en-US" sz="2000"/>
              <a:t>CSE461:</a:t>
            </a:r>
            <a:r>
              <a:rPr lang="en-US" sz="2000"/>
              <a:t>  Networks (pre-reqs:  332, 333)</a:t>
            </a:r>
            <a:endParaRPr/>
          </a:p>
        </p:txBody>
      </p:sp>
      <p:sp>
        <p:nvSpPr>
          <p:cNvPr id="194" name="Google Shape;194;p38"/>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95" name="Google Shape;195;p38"/>
          <p:cNvSpPr/>
          <p:nvPr/>
        </p:nvSpPr>
        <p:spPr>
          <a:xfrm>
            <a:off x="5579267" y="6422322"/>
            <a:ext cx="314326" cy="300038"/>
          </a:xfrm>
          <a:prstGeom prst="star5">
            <a:avLst>
              <a:gd fmla="val 19098" name="adj"/>
              <a:gd fmla="val 105146" name="hf"/>
              <a:gd fmla="val 110557" name="vf"/>
            </a:avLst>
          </a:prstGeom>
          <a:solidFill>
            <a:srgbClr val="FF0000"/>
          </a:solid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C00000"/>
              </a:solidFill>
              <a:latin typeface="Calibri"/>
              <a:ea typeface="Calibri"/>
              <a:cs typeface="Calibri"/>
              <a:sym typeface="Calibri"/>
            </a:endParaRPr>
          </a:p>
        </p:txBody>
      </p:sp>
      <p:sp>
        <p:nvSpPr>
          <p:cNvPr id="196" name="Google Shape;196;p38"/>
          <p:cNvSpPr/>
          <p:nvPr/>
        </p:nvSpPr>
        <p:spPr>
          <a:xfrm>
            <a:off x="757237" y="3724462"/>
            <a:ext cx="314400" cy="300000"/>
          </a:xfrm>
          <a:prstGeom prst="star5">
            <a:avLst>
              <a:gd fmla="val 19098" name="adj"/>
              <a:gd fmla="val 105146" name="hf"/>
              <a:gd fmla="val 110557" name="vf"/>
            </a:avLst>
          </a:prstGeom>
          <a:solidFill>
            <a:srgbClr val="FF0000"/>
          </a:solid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C00000"/>
              </a:solidFill>
              <a:latin typeface="Calibri"/>
              <a:ea typeface="Calibri"/>
              <a:cs typeface="Calibri"/>
              <a:sym typeface="Calibri"/>
            </a:endParaRPr>
          </a:p>
        </p:txBody>
      </p:sp>
      <p:sp>
        <p:nvSpPr>
          <p:cNvPr id="197" name="Google Shape;197;p38"/>
          <p:cNvSpPr/>
          <p:nvPr/>
        </p:nvSpPr>
        <p:spPr>
          <a:xfrm>
            <a:off x="757237" y="4115152"/>
            <a:ext cx="314400" cy="300000"/>
          </a:xfrm>
          <a:prstGeom prst="star5">
            <a:avLst>
              <a:gd fmla="val 19098" name="adj"/>
              <a:gd fmla="val 105146" name="hf"/>
              <a:gd fmla="val 110557" name="vf"/>
            </a:avLst>
          </a:prstGeom>
          <a:solidFill>
            <a:srgbClr val="FF0000"/>
          </a:solid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C00000"/>
              </a:solidFill>
              <a:latin typeface="Calibri"/>
              <a:ea typeface="Calibri"/>
              <a:cs typeface="Calibri"/>
              <a:sym typeface="Calibri"/>
            </a:endParaRPr>
          </a:p>
        </p:txBody>
      </p:sp>
      <p:sp>
        <p:nvSpPr>
          <p:cNvPr id="198" name="Google Shape;198;p38"/>
          <p:cNvSpPr/>
          <p:nvPr/>
        </p:nvSpPr>
        <p:spPr>
          <a:xfrm>
            <a:off x="757237" y="5501418"/>
            <a:ext cx="314400" cy="300000"/>
          </a:xfrm>
          <a:prstGeom prst="star5">
            <a:avLst>
              <a:gd fmla="val 19098" name="adj"/>
              <a:gd fmla="val 105146" name="hf"/>
              <a:gd fmla="val 110557" name="vf"/>
            </a:avLst>
          </a:prstGeom>
          <a:solidFill>
            <a:srgbClr val="FF0000"/>
          </a:solid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C00000"/>
              </a:solidFill>
              <a:latin typeface="Calibri"/>
              <a:ea typeface="Calibri"/>
              <a:cs typeface="Calibri"/>
              <a:sym typeface="Calibri"/>
            </a:endParaRPr>
          </a:p>
        </p:txBody>
      </p:sp>
      <p:sp>
        <p:nvSpPr>
          <p:cNvPr id="199" name="Google Shape;199;p38"/>
          <p:cNvSpPr/>
          <p:nvPr/>
        </p:nvSpPr>
        <p:spPr>
          <a:xfrm>
            <a:off x="757237" y="5902148"/>
            <a:ext cx="314400" cy="300000"/>
          </a:xfrm>
          <a:prstGeom prst="star5">
            <a:avLst>
              <a:gd fmla="val 19098" name="adj"/>
              <a:gd fmla="val 105146" name="hf"/>
              <a:gd fmla="val 110557" name="vf"/>
            </a:avLst>
          </a:prstGeom>
          <a:solidFill>
            <a:srgbClr val="FF0000"/>
          </a:solid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C00000"/>
              </a:solidFill>
              <a:latin typeface="Calibri"/>
              <a:ea typeface="Calibri"/>
              <a:cs typeface="Calibri"/>
              <a:sym typeface="Calibri"/>
            </a:endParaRPr>
          </a:p>
        </p:txBody>
      </p:sp>
      <p:sp>
        <p:nvSpPr>
          <p:cNvPr id="200" name="Google Shape;200;p38"/>
          <p:cNvSpPr/>
          <p:nvPr/>
        </p:nvSpPr>
        <p:spPr>
          <a:xfrm>
            <a:off x="757237" y="3333749"/>
            <a:ext cx="314400" cy="300000"/>
          </a:xfrm>
          <a:prstGeom prst="star5">
            <a:avLst>
              <a:gd fmla="val 19098" name="adj"/>
              <a:gd fmla="val 105146" name="hf"/>
              <a:gd fmla="val 110557" name="vf"/>
            </a:avLst>
          </a:prstGeom>
          <a:solidFill>
            <a:srgbClr val="FF0000"/>
          </a:solid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C00000"/>
              </a:solidFill>
              <a:latin typeface="Calibri"/>
              <a:ea typeface="Calibri"/>
              <a:cs typeface="Calibri"/>
              <a:sym typeface="Calibri"/>
            </a:endParaRPr>
          </a:p>
        </p:txBody>
      </p:sp>
      <p:sp>
        <p:nvSpPr>
          <p:cNvPr id="201" name="Google Shape;201;p38"/>
          <p:cNvSpPr txBox="1"/>
          <p:nvPr/>
        </p:nvSpPr>
        <p:spPr>
          <a:xfrm>
            <a:off x="5879305" y="6422322"/>
            <a:ext cx="28113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course that Sam has taken</a:t>
            </a:r>
            <a:endParaRPr/>
          </a:p>
        </p:txBody>
      </p:sp>
      <p:sp>
        <p:nvSpPr>
          <p:cNvPr id="202" name="Google Shape;202;p38"/>
          <p:cNvSpPr/>
          <p:nvPr/>
        </p:nvSpPr>
        <p:spPr>
          <a:xfrm>
            <a:off x="757217" y="2230397"/>
            <a:ext cx="314400" cy="300000"/>
          </a:xfrm>
          <a:prstGeom prst="star5">
            <a:avLst>
              <a:gd fmla="val 19098" name="adj"/>
              <a:gd fmla="val 105146" name="hf"/>
              <a:gd fmla="val 110557" name="vf"/>
            </a:avLst>
          </a:prstGeom>
          <a:solidFill>
            <a:srgbClr val="FF0000"/>
          </a:solid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C00000"/>
              </a:solidFill>
              <a:latin typeface="Calibri"/>
              <a:ea typeface="Calibri"/>
              <a:cs typeface="Calibri"/>
              <a:sym typeface="Calibri"/>
            </a:endParaRPr>
          </a:p>
        </p:txBody>
      </p:sp>
      <p:sp>
        <p:nvSpPr>
          <p:cNvPr id="203" name="Google Shape;203;p38"/>
          <p:cNvSpPr txBox="1"/>
          <p:nvPr/>
        </p:nvSpPr>
        <p:spPr>
          <a:xfrm>
            <a:off x="6273755" y="6122947"/>
            <a:ext cx="2811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course that Tim has taken</a:t>
            </a:r>
            <a:endParaRPr/>
          </a:p>
        </p:txBody>
      </p:sp>
      <p:sp>
        <p:nvSpPr>
          <p:cNvPr id="204" name="Google Shape;204;p38"/>
          <p:cNvSpPr/>
          <p:nvPr/>
        </p:nvSpPr>
        <p:spPr>
          <a:xfrm>
            <a:off x="5926467" y="6157597"/>
            <a:ext cx="314400" cy="300000"/>
          </a:xfrm>
          <a:prstGeom prst="star5">
            <a:avLst>
              <a:gd fmla="val 19098" name="adj"/>
              <a:gd fmla="val 105146" name="hf"/>
              <a:gd fmla="val 110557" name="vf"/>
            </a:avLst>
          </a:prstGeom>
          <a:solidFill>
            <a:srgbClr val="0000FF"/>
          </a:solidFill>
          <a:ln cap="flat" cmpd="sng" w="254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0000FF"/>
              </a:solidFill>
              <a:latin typeface="Calibri"/>
              <a:ea typeface="Calibri"/>
              <a:cs typeface="Calibri"/>
              <a:sym typeface="Calibri"/>
            </a:endParaRPr>
          </a:p>
        </p:txBody>
      </p:sp>
      <p:sp>
        <p:nvSpPr>
          <p:cNvPr id="205" name="Google Shape;205;p38"/>
          <p:cNvSpPr/>
          <p:nvPr/>
        </p:nvSpPr>
        <p:spPr>
          <a:xfrm>
            <a:off x="396867" y="4115147"/>
            <a:ext cx="314400" cy="300000"/>
          </a:xfrm>
          <a:prstGeom prst="star5">
            <a:avLst>
              <a:gd fmla="val 19098" name="adj"/>
              <a:gd fmla="val 105146" name="hf"/>
              <a:gd fmla="val 110557" name="vf"/>
            </a:avLst>
          </a:prstGeom>
          <a:solidFill>
            <a:srgbClr val="0000FF"/>
          </a:solidFill>
          <a:ln cap="flat" cmpd="sng" w="254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0000FF"/>
              </a:solidFill>
              <a:latin typeface="Calibri"/>
              <a:ea typeface="Calibri"/>
              <a:cs typeface="Calibri"/>
              <a:sym typeface="Calibri"/>
            </a:endParaRPr>
          </a:p>
        </p:txBody>
      </p:sp>
      <p:sp>
        <p:nvSpPr>
          <p:cNvPr id="206" name="Google Shape;206;p38"/>
          <p:cNvSpPr/>
          <p:nvPr/>
        </p:nvSpPr>
        <p:spPr>
          <a:xfrm>
            <a:off x="396867" y="3724447"/>
            <a:ext cx="314400" cy="300000"/>
          </a:xfrm>
          <a:prstGeom prst="star5">
            <a:avLst>
              <a:gd fmla="val 19098" name="adj"/>
              <a:gd fmla="val 105146" name="hf"/>
              <a:gd fmla="val 110557" name="vf"/>
            </a:avLst>
          </a:prstGeom>
          <a:solidFill>
            <a:srgbClr val="0000FF"/>
          </a:solidFill>
          <a:ln cap="flat" cmpd="sng" w="254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0000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spcBef>
                <a:spcPts val="0"/>
              </a:spcBef>
              <a:spcAft>
                <a:spcPts val="0"/>
              </a:spcAft>
              <a:buNone/>
            </a:pPr>
            <a:r>
              <a:rPr lang="en-US"/>
              <a:t>Personal Recommendations</a:t>
            </a:r>
            <a:endParaRPr/>
          </a:p>
        </p:txBody>
      </p:sp>
      <p:sp>
        <p:nvSpPr>
          <p:cNvPr id="214" name="Google Shape;214;p39"/>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080"/>
              <a:buChar char="❖"/>
            </a:pPr>
            <a:r>
              <a:rPr lang="en-US" sz="1800"/>
              <a:t>YouTube Channel: Computerphile</a:t>
            </a:r>
            <a:endParaRPr/>
          </a:p>
          <a:p>
            <a:pPr indent="-285749" lvl="1" marL="649224" rtl="0" algn="l">
              <a:spcBef>
                <a:spcPts val="360"/>
              </a:spcBef>
              <a:spcAft>
                <a:spcPts val="0"/>
              </a:spcAft>
              <a:buSzPts val="1980"/>
              <a:buChar char="▪"/>
            </a:pPr>
            <a:r>
              <a:rPr lang="en-US" sz="1800"/>
              <a:t>Videos about lots of computing topics, many relevant to 351</a:t>
            </a:r>
            <a:endParaRPr/>
          </a:p>
          <a:p>
            <a:pPr indent="-285749" lvl="1" marL="649224" rtl="0" algn="l">
              <a:spcBef>
                <a:spcPts val="320"/>
              </a:spcBef>
              <a:spcAft>
                <a:spcPts val="0"/>
              </a:spcAft>
              <a:buSzPts val="1760"/>
              <a:buChar char="▪"/>
            </a:pPr>
            <a:r>
              <a:rPr lang="en-US" sz="1600" u="sng">
                <a:solidFill>
                  <a:schemeClr val="hlink"/>
                </a:solidFill>
                <a:hlinkClick r:id="rId3"/>
              </a:rPr>
              <a:t>https://www.youtube.com/channel/UC9-y-6csu5WGm29I7JiwpnA</a:t>
            </a:r>
            <a:endParaRPr sz="1600"/>
          </a:p>
          <a:p>
            <a:pPr indent="-342900" lvl="0" marL="342900" rtl="0" algn="l">
              <a:spcBef>
                <a:spcPts val="360"/>
              </a:spcBef>
              <a:spcAft>
                <a:spcPts val="0"/>
              </a:spcAft>
              <a:buSzPts val="1080"/>
              <a:buChar char="❖"/>
            </a:pPr>
            <a:r>
              <a:rPr lang="en-US" sz="1800"/>
              <a:t>YouTube Channel: The 8-Bit Guy</a:t>
            </a:r>
            <a:endParaRPr/>
          </a:p>
          <a:p>
            <a:pPr indent="-285749" lvl="1" marL="649224" rtl="0" algn="l">
              <a:spcBef>
                <a:spcPts val="360"/>
              </a:spcBef>
              <a:spcAft>
                <a:spcPts val="0"/>
              </a:spcAft>
              <a:buSzPts val="1980"/>
              <a:buChar char="▪"/>
            </a:pPr>
            <a:r>
              <a:rPr lang="en-US" sz="1800"/>
              <a:t>Videos about old computers and how things worked before we built up all the abstractions that we now take for granted</a:t>
            </a:r>
            <a:endParaRPr/>
          </a:p>
          <a:p>
            <a:pPr indent="-285749" lvl="1" marL="649224" rtl="0" algn="l">
              <a:spcBef>
                <a:spcPts val="320"/>
              </a:spcBef>
              <a:spcAft>
                <a:spcPts val="0"/>
              </a:spcAft>
              <a:buSzPts val="1760"/>
              <a:buChar char="▪"/>
            </a:pPr>
            <a:r>
              <a:rPr lang="en-US" sz="1600" u="sng">
                <a:solidFill>
                  <a:schemeClr val="hlink"/>
                </a:solidFill>
                <a:hlinkClick r:id="rId4"/>
              </a:rPr>
              <a:t>https://www.youtube.com/channel/UC8uT9cgJorJPWu7ITLGo9Ww</a:t>
            </a:r>
            <a:endParaRPr sz="1600"/>
          </a:p>
          <a:p>
            <a:pPr indent="-342900" lvl="0" marL="342900" rtl="0" algn="l">
              <a:spcBef>
                <a:spcPts val="360"/>
              </a:spcBef>
              <a:spcAft>
                <a:spcPts val="0"/>
              </a:spcAft>
              <a:buSzPts val="1080"/>
              <a:buChar char="❖"/>
            </a:pPr>
            <a:r>
              <a:rPr lang="en-US" sz="1800"/>
              <a:t>TV Series: Halt and Catch Fire</a:t>
            </a:r>
            <a:endParaRPr/>
          </a:p>
          <a:p>
            <a:pPr indent="-285749" lvl="1" marL="649224" rtl="0" algn="l">
              <a:spcBef>
                <a:spcPts val="360"/>
              </a:spcBef>
              <a:spcAft>
                <a:spcPts val="0"/>
              </a:spcAft>
              <a:buSzPts val="1980"/>
              <a:buChar char="▪"/>
            </a:pPr>
            <a:r>
              <a:rPr lang="en-US" sz="1800"/>
              <a:t>Drama series about design of IBM PC clone</a:t>
            </a:r>
            <a:endParaRPr/>
          </a:p>
          <a:p>
            <a:pPr indent="-342900" lvl="0" marL="342900" rtl="0" algn="l">
              <a:spcBef>
                <a:spcPts val="360"/>
              </a:spcBef>
              <a:spcAft>
                <a:spcPts val="0"/>
              </a:spcAft>
              <a:buSzPts val="1080"/>
              <a:buChar char="❖"/>
            </a:pPr>
            <a:r>
              <a:rPr lang="en-US" sz="1800"/>
              <a:t>Article: “Everything Is Broken”</a:t>
            </a:r>
            <a:endParaRPr/>
          </a:p>
          <a:p>
            <a:pPr indent="-285749" lvl="1" marL="649224" rtl="0" algn="l">
              <a:spcBef>
                <a:spcPts val="360"/>
              </a:spcBef>
              <a:spcAft>
                <a:spcPts val="0"/>
              </a:spcAft>
              <a:buSzPts val="1980"/>
              <a:buChar char="▪"/>
            </a:pPr>
            <a:r>
              <a:rPr lang="en-US" sz="1800"/>
              <a:t>“C is good for two things: being beautiful and creating catastrophic 0days in memory management.”</a:t>
            </a:r>
            <a:endParaRPr/>
          </a:p>
          <a:p>
            <a:pPr indent="-285749" lvl="1" marL="649224" rtl="0" algn="l">
              <a:spcBef>
                <a:spcPts val="320"/>
              </a:spcBef>
              <a:spcAft>
                <a:spcPts val="0"/>
              </a:spcAft>
              <a:buSzPts val="1760"/>
              <a:buChar char="▪"/>
            </a:pPr>
            <a:r>
              <a:rPr lang="en-US" sz="1600" u="sng">
                <a:solidFill>
                  <a:schemeClr val="hlink"/>
                </a:solidFill>
                <a:hlinkClick r:id="rId5"/>
              </a:rPr>
              <a:t>https://medium.com/message/everything-is-broken-81e5f33a24e1</a:t>
            </a:r>
            <a:endParaRPr sz="1600"/>
          </a:p>
          <a:p>
            <a:pPr indent="-342900" lvl="0" marL="342900" rtl="0" algn="l">
              <a:spcBef>
                <a:spcPts val="360"/>
              </a:spcBef>
              <a:spcAft>
                <a:spcPts val="0"/>
              </a:spcAft>
              <a:buSzPts val="1080"/>
              <a:buChar char="❖"/>
            </a:pPr>
            <a:r>
              <a:rPr lang="en-US" sz="1800"/>
              <a:t>Article: “Programming Sucks”</a:t>
            </a:r>
            <a:endParaRPr/>
          </a:p>
          <a:p>
            <a:pPr indent="-285749" lvl="1" marL="649224" rtl="0" algn="l">
              <a:spcBef>
                <a:spcPts val="360"/>
              </a:spcBef>
              <a:spcAft>
                <a:spcPts val="0"/>
              </a:spcAft>
              <a:buSzPts val="1980"/>
              <a:buChar char="▪"/>
            </a:pPr>
            <a:r>
              <a:rPr lang="en-US" sz="1800"/>
              <a:t>“Not a single living person knows how everything in your five-year-old MacBook actually works.”</a:t>
            </a:r>
            <a:endParaRPr/>
          </a:p>
          <a:p>
            <a:pPr indent="-285749" lvl="1" marL="649224" rtl="0" algn="l">
              <a:spcBef>
                <a:spcPts val="320"/>
              </a:spcBef>
              <a:spcAft>
                <a:spcPts val="0"/>
              </a:spcAft>
              <a:buSzPts val="1760"/>
              <a:buChar char="▪"/>
            </a:pPr>
            <a:r>
              <a:rPr lang="en-US" sz="1600" u="sng">
                <a:solidFill>
                  <a:schemeClr val="hlink"/>
                </a:solidFill>
                <a:hlinkClick r:id="rId6"/>
              </a:rPr>
              <a:t>https://www.stilldrinking.org/programming-sucks</a:t>
            </a:r>
            <a:endParaRPr sz="1600"/>
          </a:p>
        </p:txBody>
      </p:sp>
      <p:sp>
        <p:nvSpPr>
          <p:cNvPr id="215" name="Google Shape;215;p39"/>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0"/>
          <p:cNvSpPr txBox="1"/>
          <p:nvPr>
            <p:ph type="title"/>
          </p:nvPr>
        </p:nvSpPr>
        <p:spPr>
          <a:xfrm>
            <a:off x="357762" y="438912"/>
            <a:ext cx="8405238" cy="762000"/>
          </a:xfrm>
          <a:prstGeom prst="rect">
            <a:avLst/>
          </a:prstGeom>
          <a:noFill/>
          <a:ln>
            <a:noFill/>
          </a:ln>
        </p:spPr>
        <p:txBody>
          <a:bodyPr anchorCtr="0" anchor="ctr" bIns="45700" lIns="91425" spcFirstLastPara="1" rIns="91425" wrap="square" tIns="45700">
            <a:noAutofit/>
          </a:bodyPr>
          <a:lstStyle/>
          <a:p>
            <a:pPr indent="-119063" lvl="0" marL="119063" rtl="0" algn="l">
              <a:spcBef>
                <a:spcPts val="0"/>
              </a:spcBef>
              <a:spcAft>
                <a:spcPts val="0"/>
              </a:spcAft>
              <a:buNone/>
            </a:pPr>
            <a:r>
              <a:rPr lang="en-US"/>
              <a:t>Ask Us Anything!</a:t>
            </a:r>
            <a:endParaRPr/>
          </a:p>
        </p:txBody>
      </p:sp>
      <p:sp>
        <p:nvSpPr>
          <p:cNvPr id="221" name="Google Shape;221;p40"/>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22" name="Google Shape;222;p40"/>
          <p:cNvPicPr preferRelativeResize="0"/>
          <p:nvPr/>
        </p:nvPicPr>
        <p:blipFill rotWithShape="1">
          <a:blip r:embed="rId3">
            <a:alphaModFix/>
          </a:blip>
          <a:srcRect b="0" l="0" r="0" t="0"/>
          <a:stretch/>
        </p:blipFill>
        <p:spPr>
          <a:xfrm>
            <a:off x="1349160" y="1200912"/>
            <a:ext cx="6422442" cy="49238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913133f559_1_0"/>
          <p:cNvSpPr/>
          <p:nvPr/>
        </p:nvSpPr>
        <p:spPr>
          <a:xfrm>
            <a:off x="200875" y="4337450"/>
            <a:ext cx="8718300" cy="18867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913133f559_1_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Course Evaluations</a:t>
            </a:r>
            <a:endParaRPr/>
          </a:p>
        </p:txBody>
      </p:sp>
      <p:sp>
        <p:nvSpPr>
          <p:cNvPr id="52" name="Google Shape;52;g913133f559_1_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a:t>This is the part where we bug you to also fill out course evals for </a:t>
            </a:r>
            <a:r>
              <a:rPr i="1" lang="en-US"/>
              <a:t>section</a:t>
            </a:r>
            <a:r>
              <a:rPr lang="en-US"/>
              <a:t>.</a:t>
            </a:r>
            <a:endParaRPr/>
          </a:p>
          <a:p>
            <a:pPr indent="-335280" lvl="0" marL="457200" rtl="0" algn="l">
              <a:spcBef>
                <a:spcPts val="560"/>
              </a:spcBef>
              <a:spcAft>
                <a:spcPts val="0"/>
              </a:spcAft>
              <a:buSzPts val="1680"/>
              <a:buChar char="❖"/>
            </a:pPr>
            <a:r>
              <a:rPr lang="en-US"/>
              <a:t>This feedback is super valuable to us</a:t>
            </a:r>
            <a:endParaRPr/>
          </a:p>
          <a:p>
            <a:pPr indent="-335280" lvl="0" marL="457200" rtl="0" algn="l">
              <a:spcBef>
                <a:spcPts val="0"/>
              </a:spcBef>
              <a:spcAft>
                <a:spcPts val="0"/>
              </a:spcAft>
              <a:buSzPts val="1680"/>
              <a:buChar char="❖"/>
            </a:pPr>
            <a:r>
              <a:rPr lang="en-US"/>
              <a:t>Help your TAs become better TAs</a:t>
            </a:r>
            <a:endParaRPr/>
          </a:p>
          <a:p>
            <a:pPr indent="-335280" lvl="0" marL="457200" rtl="0" algn="l">
              <a:spcBef>
                <a:spcPts val="0"/>
              </a:spcBef>
              <a:spcAft>
                <a:spcPts val="0"/>
              </a:spcAft>
              <a:buSzPts val="1680"/>
              <a:buChar char="❖"/>
            </a:pPr>
            <a:r>
              <a:rPr lang="en-US"/>
              <a:t>Help us make improvements to CSE 351 in the future</a:t>
            </a:r>
            <a:endParaRPr/>
          </a:p>
          <a:p>
            <a:pPr indent="-335280" lvl="0" marL="457200" rtl="0" algn="l">
              <a:spcBef>
                <a:spcPts val="0"/>
              </a:spcBef>
              <a:spcAft>
                <a:spcPts val="0"/>
              </a:spcAft>
              <a:buSzPts val="1680"/>
              <a:buChar char="❖"/>
            </a:pPr>
            <a:r>
              <a:rPr lang="en-US"/>
              <a:t>You’ve heard it all before </a:t>
            </a:r>
            <a:r>
              <a:rPr lang="en-US" sz="1900"/>
              <a:t>(but it’s still true)</a:t>
            </a:r>
            <a:endParaRPr sz="1900"/>
          </a:p>
          <a:p>
            <a:pPr indent="0" lvl="0" marL="0" rtl="0" algn="l">
              <a:spcBef>
                <a:spcPts val="560"/>
              </a:spcBef>
              <a:spcAft>
                <a:spcPts val="0"/>
              </a:spcAft>
              <a:buNone/>
            </a:pPr>
            <a:r>
              <a:t/>
            </a:r>
            <a:endParaRPr sz="1900"/>
          </a:p>
          <a:p>
            <a:pPr indent="0" lvl="0" marL="0" rtl="0" algn="l">
              <a:spcBef>
                <a:spcPts val="560"/>
              </a:spcBef>
              <a:spcAft>
                <a:spcPts val="0"/>
              </a:spcAft>
              <a:buNone/>
            </a:pPr>
            <a:r>
              <a:t/>
            </a:r>
            <a:endParaRPr sz="1900"/>
          </a:p>
          <a:p>
            <a:pPr indent="0" lvl="0" marL="0" rtl="0" algn="ctr">
              <a:spcBef>
                <a:spcPts val="560"/>
              </a:spcBef>
              <a:spcAft>
                <a:spcPts val="0"/>
              </a:spcAft>
              <a:buNone/>
            </a:pPr>
            <a:r>
              <a:rPr lang="en-US" sz="3800" u="sng">
                <a:solidFill>
                  <a:srgbClr val="FFFFFF"/>
                </a:solidFill>
                <a:hlinkClick r:id="rId3"/>
              </a:rPr>
              <a:t>https://uw.iasystem.org/survey/228938</a:t>
            </a:r>
            <a:r>
              <a:rPr lang="en-US" sz="3800">
                <a:solidFill>
                  <a:srgbClr val="FFFFFF"/>
                </a:solidFill>
              </a:rPr>
              <a:t> </a:t>
            </a:r>
            <a:endParaRPr sz="3800">
              <a:solidFill>
                <a:srgbClr val="FFFFFF"/>
              </a:solidFill>
            </a:endParaRPr>
          </a:p>
          <a:p>
            <a:pPr indent="0" lvl="0" marL="0" rtl="0" algn="l">
              <a:spcBef>
                <a:spcPts val="560"/>
              </a:spcBef>
              <a:spcAft>
                <a:spcPts val="0"/>
              </a:spcAft>
              <a:buNone/>
            </a:pPr>
            <a:r>
              <a:t/>
            </a:r>
            <a:endParaRPr/>
          </a:p>
          <a:p>
            <a:pPr indent="0" lvl="0" marL="0" rtl="0" algn="l">
              <a:spcBef>
                <a:spcPts val="560"/>
              </a:spcBef>
              <a:spcAft>
                <a:spcPts val="0"/>
              </a:spcAft>
              <a:buNone/>
            </a:pPr>
            <a:r>
              <a:t/>
            </a:r>
            <a:endParaRPr/>
          </a:p>
        </p:txBody>
      </p:sp>
      <p:sp>
        <p:nvSpPr>
          <p:cNvPr id="53" name="Google Shape;53;g913133f559_1_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8"/>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spcBef>
                <a:spcPts val="0"/>
              </a:spcBef>
              <a:spcAft>
                <a:spcPts val="0"/>
              </a:spcAft>
              <a:buNone/>
            </a:pPr>
            <a:r>
              <a:rPr lang="en-US"/>
              <a:t>Speculative Execution</a:t>
            </a:r>
            <a:endParaRPr/>
          </a:p>
        </p:txBody>
      </p:sp>
      <p:sp>
        <p:nvSpPr>
          <p:cNvPr id="61" name="Google Shape;61;p28"/>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80"/>
              <a:buChar char="❖"/>
            </a:pPr>
            <a:r>
              <a:rPr lang="en-US"/>
              <a:t>We haven’t quite been honest with you this quarter…</a:t>
            </a:r>
            <a:endParaRPr/>
          </a:p>
          <a:p>
            <a:pPr indent="-342900" lvl="0" marL="342900" rtl="0" algn="l">
              <a:spcBef>
                <a:spcPts val="560"/>
              </a:spcBef>
              <a:spcAft>
                <a:spcPts val="0"/>
              </a:spcAft>
              <a:buSzPts val="1680"/>
              <a:buChar char="❖"/>
            </a:pPr>
            <a:r>
              <a:rPr lang="en-US"/>
              <a:t>Modern Intel (and other) CPUs actually work hundreds of instructions ahead of what your program is doing at any given time</a:t>
            </a:r>
            <a:endParaRPr/>
          </a:p>
          <a:p>
            <a:pPr indent="-342900" lvl="0" marL="342900" rtl="0" algn="l">
              <a:spcBef>
                <a:spcPts val="560"/>
              </a:spcBef>
              <a:spcAft>
                <a:spcPts val="0"/>
              </a:spcAft>
              <a:buSzPts val="1680"/>
              <a:buChar char="❖"/>
            </a:pPr>
            <a:r>
              <a:rPr lang="en-US"/>
              <a:t>Branch prediction: CPU tries to predict which branch your program will take, and executes those instructions ahead of time (“speculatively”)</a:t>
            </a:r>
            <a:endParaRPr/>
          </a:p>
          <a:p>
            <a:pPr indent="-285750" lvl="1" marL="649224" rtl="0" algn="l">
              <a:spcBef>
                <a:spcPts val="480"/>
              </a:spcBef>
              <a:spcAft>
                <a:spcPts val="0"/>
              </a:spcAft>
              <a:buSzPts val="2640"/>
              <a:buChar char="▪"/>
            </a:pPr>
            <a:r>
              <a:rPr lang="en-US"/>
              <a:t>Based on past program behavior</a:t>
            </a:r>
            <a:endParaRPr/>
          </a:p>
          <a:p>
            <a:pPr indent="-118109" lvl="1" marL="649224" rtl="0" algn="l">
              <a:spcBef>
                <a:spcPts val="480"/>
              </a:spcBef>
              <a:spcAft>
                <a:spcPts val="0"/>
              </a:spcAft>
              <a:buSzPts val="2640"/>
              <a:buNone/>
            </a:pPr>
            <a:r>
              <a:t/>
            </a:r>
            <a:endParaRPr/>
          </a:p>
        </p:txBody>
      </p:sp>
      <p:sp>
        <p:nvSpPr>
          <p:cNvPr id="62" name="Google Shape;62;p28"/>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3" name="Google Shape;63;p28"/>
          <p:cNvSpPr txBox="1"/>
          <p:nvPr/>
        </p:nvSpPr>
        <p:spPr>
          <a:xfrm>
            <a:off x="6014638" y="4777204"/>
            <a:ext cx="3112293"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while(1)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if (rand() &gt; 0.9)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 &lt;code A&gt;</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 else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 &lt;code B&gt;</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a:t>
            </a:r>
            <a:endParaRPr/>
          </a:p>
        </p:txBody>
      </p:sp>
      <p:sp>
        <p:nvSpPr>
          <p:cNvPr id="64" name="Google Shape;64;p28"/>
          <p:cNvSpPr txBox="1"/>
          <p:nvPr/>
        </p:nvSpPr>
        <p:spPr>
          <a:xfrm>
            <a:off x="2192288" y="5198090"/>
            <a:ext cx="3594149"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CPU will eventually figure out that code A is usually executed, and, after a few loop iterations, will speculatively execute code A before the </a:t>
            </a:r>
            <a:r>
              <a:rPr lang="en-US" sz="1800">
                <a:solidFill>
                  <a:schemeClr val="dk1"/>
                </a:solidFill>
                <a:latin typeface="Courier New"/>
                <a:ea typeface="Courier New"/>
                <a:cs typeface="Courier New"/>
                <a:sym typeface="Courier New"/>
              </a:rPr>
              <a:t>if</a:t>
            </a:r>
            <a:r>
              <a:rPr lang="en-US" sz="1800">
                <a:solidFill>
                  <a:schemeClr val="dk1"/>
                </a:solidFill>
                <a:latin typeface="Calibri"/>
                <a:ea typeface="Calibri"/>
                <a:cs typeface="Calibri"/>
                <a:sym typeface="Calibri"/>
              </a:rPr>
              <a:t> statement is reached! </a:t>
            </a:r>
            <a:endParaRPr/>
          </a:p>
        </p:txBody>
      </p:sp>
      <p:sp>
        <p:nvSpPr>
          <p:cNvPr id="65" name="Google Shape;65;p28"/>
          <p:cNvSpPr/>
          <p:nvPr/>
        </p:nvSpPr>
        <p:spPr>
          <a:xfrm>
            <a:off x="5634037" y="4907091"/>
            <a:ext cx="304800" cy="1794723"/>
          </a:xfrm>
          <a:prstGeom prst="leftBrace">
            <a:avLst>
              <a:gd fmla="val 8333" name="adj1"/>
              <a:gd fmla="val 50000" name="adj2"/>
            </a:avLst>
          </a:prstGeom>
          <a:noFill/>
          <a:ln cap="flat" cmpd="sng" w="25400">
            <a:solidFill>
              <a:srgbClr val="CC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Narrow"/>
              <a:buNone/>
            </a:pPr>
            <a:r>
              <a:t/>
            </a:r>
            <a:endParaRPr b="1" i="0" sz="2400" u="none" cap="none" strike="noStrike">
              <a:solidFill>
                <a:schemeClr val="dk1"/>
              </a:solidFill>
              <a:latin typeface="Arial Narrow"/>
              <a:ea typeface="Arial Narrow"/>
              <a:cs typeface="Arial Narrow"/>
              <a:sym typeface="Arial Narro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9"/>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spcBef>
                <a:spcPts val="0"/>
              </a:spcBef>
              <a:spcAft>
                <a:spcPts val="0"/>
              </a:spcAft>
              <a:buNone/>
            </a:pPr>
            <a:r>
              <a:rPr lang="en-US"/>
              <a:t>Speculative Execution</a:t>
            </a:r>
            <a:endParaRPr/>
          </a:p>
        </p:txBody>
      </p:sp>
      <p:sp>
        <p:nvSpPr>
          <p:cNvPr id="73" name="Google Shape;73;p29"/>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80"/>
              <a:buChar char="❖"/>
            </a:pPr>
            <a:r>
              <a:rPr lang="en-US"/>
              <a:t>If the CPU predicts incorrectly, the results are discarded before the program knows they exist.</a:t>
            </a:r>
            <a:endParaRPr/>
          </a:p>
          <a:p>
            <a:pPr indent="-285750" lvl="1" marL="649224" rtl="0" algn="l">
              <a:spcBef>
                <a:spcPts val="480"/>
              </a:spcBef>
              <a:spcAft>
                <a:spcPts val="0"/>
              </a:spcAft>
              <a:buSzPts val="2640"/>
              <a:buChar char="▪"/>
            </a:pPr>
            <a:r>
              <a:rPr lang="en-US"/>
              <a:t>Maintains correctness, just loses a little speed</a:t>
            </a:r>
            <a:endParaRPr/>
          </a:p>
          <a:p>
            <a:pPr indent="-118109" lvl="1" marL="649224" rtl="0" algn="l">
              <a:spcBef>
                <a:spcPts val="480"/>
              </a:spcBef>
              <a:spcAft>
                <a:spcPts val="0"/>
              </a:spcAft>
              <a:buSzPts val="2640"/>
              <a:buNone/>
            </a:pPr>
            <a:r>
              <a:t/>
            </a:r>
            <a:endParaRPr/>
          </a:p>
          <a:p>
            <a:pPr indent="-342900" lvl="0" marL="342900" rtl="0" algn="l">
              <a:spcBef>
                <a:spcPts val="560"/>
              </a:spcBef>
              <a:spcAft>
                <a:spcPts val="0"/>
              </a:spcAft>
              <a:buSzPts val="1680"/>
              <a:buChar char="❖"/>
            </a:pPr>
            <a:r>
              <a:rPr lang="en-US"/>
              <a:t>However…</a:t>
            </a:r>
            <a:endParaRPr/>
          </a:p>
          <a:p>
            <a:pPr indent="-285750" lvl="1" marL="649224" rtl="0" algn="l">
              <a:spcBef>
                <a:spcPts val="480"/>
              </a:spcBef>
              <a:spcAft>
                <a:spcPts val="0"/>
              </a:spcAft>
              <a:buSzPts val="2640"/>
              <a:buChar char="▪"/>
            </a:pPr>
            <a:r>
              <a:rPr lang="en-US"/>
              <a:t>Instructions executed speculatively </a:t>
            </a:r>
            <a:r>
              <a:rPr b="1" lang="en-US"/>
              <a:t>do not trigger exceptions for access to privileged memory locations</a:t>
            </a:r>
            <a:endParaRPr/>
          </a:p>
          <a:p>
            <a:pPr indent="-285750" lvl="1" marL="649224" rtl="0" algn="l">
              <a:spcBef>
                <a:spcPts val="480"/>
              </a:spcBef>
              <a:spcAft>
                <a:spcPts val="0"/>
              </a:spcAft>
              <a:buSzPts val="2640"/>
              <a:buChar char="▪"/>
            </a:pPr>
            <a:r>
              <a:rPr lang="en-US"/>
              <a:t>And,</a:t>
            </a:r>
            <a:r>
              <a:rPr b="1" lang="en-US"/>
              <a:t> these instructions affect the cache</a:t>
            </a:r>
            <a:endParaRPr/>
          </a:p>
          <a:p>
            <a:pPr indent="-118109" lvl="1" marL="649224" rtl="0" algn="l">
              <a:spcBef>
                <a:spcPts val="480"/>
              </a:spcBef>
              <a:spcAft>
                <a:spcPts val="0"/>
              </a:spcAft>
              <a:buSzPts val="2640"/>
              <a:buNone/>
            </a:pPr>
            <a:r>
              <a:t/>
            </a:r>
            <a:endParaRPr b="1"/>
          </a:p>
          <a:p>
            <a:pPr indent="-118109" lvl="1" marL="649224" rtl="0" algn="l">
              <a:spcBef>
                <a:spcPts val="480"/>
              </a:spcBef>
              <a:spcAft>
                <a:spcPts val="0"/>
              </a:spcAft>
              <a:buSzPts val="2640"/>
              <a:buNone/>
            </a:pPr>
            <a:r>
              <a:t/>
            </a:r>
            <a:endParaRPr b="1"/>
          </a:p>
          <a:p>
            <a:pPr indent="-118109" lvl="1" marL="649224" rtl="0" algn="l">
              <a:spcBef>
                <a:spcPts val="480"/>
              </a:spcBef>
              <a:spcAft>
                <a:spcPts val="0"/>
              </a:spcAft>
              <a:buSzPts val="2640"/>
              <a:buNone/>
            </a:pPr>
            <a:r>
              <a:t/>
            </a:r>
            <a:endParaRPr/>
          </a:p>
        </p:txBody>
      </p:sp>
      <p:sp>
        <p:nvSpPr>
          <p:cNvPr id="74" name="Google Shape;74;p29"/>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0"/>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spcBef>
                <a:spcPts val="0"/>
              </a:spcBef>
              <a:spcAft>
                <a:spcPts val="0"/>
              </a:spcAft>
              <a:buNone/>
            </a:pPr>
            <a:r>
              <a:rPr lang="en-US"/>
              <a:t>Reminder: Virtual Memory Layout</a:t>
            </a:r>
            <a:endParaRPr/>
          </a:p>
        </p:txBody>
      </p:sp>
      <p:sp>
        <p:nvSpPr>
          <p:cNvPr id="82" name="Google Shape;82;p30"/>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83" name="Google Shape;83;p30"/>
          <p:cNvPicPr preferRelativeResize="0"/>
          <p:nvPr/>
        </p:nvPicPr>
        <p:blipFill rotWithShape="1">
          <a:blip r:embed="rId3">
            <a:alphaModFix/>
          </a:blip>
          <a:srcRect b="0" l="0" r="0" t="0"/>
          <a:stretch/>
        </p:blipFill>
        <p:spPr>
          <a:xfrm>
            <a:off x="172248" y="1081363"/>
            <a:ext cx="5503579" cy="4444116"/>
          </a:xfrm>
          <a:prstGeom prst="rect">
            <a:avLst/>
          </a:prstGeom>
          <a:noFill/>
          <a:ln>
            <a:noFill/>
          </a:ln>
        </p:spPr>
      </p:pic>
      <p:sp>
        <p:nvSpPr>
          <p:cNvPr id="84" name="Google Shape;84;p30"/>
          <p:cNvSpPr/>
          <p:nvPr/>
        </p:nvSpPr>
        <p:spPr>
          <a:xfrm>
            <a:off x="1793289" y="1206556"/>
            <a:ext cx="2439013" cy="41772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Narrow"/>
              <a:buNone/>
            </a:pPr>
            <a:r>
              <a:t/>
            </a:r>
            <a:endParaRPr sz="2000">
              <a:solidFill>
                <a:srgbClr val="C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1"/>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spcBef>
                <a:spcPts val="0"/>
              </a:spcBef>
              <a:spcAft>
                <a:spcPts val="0"/>
              </a:spcAft>
              <a:buNone/>
            </a:pPr>
            <a:r>
              <a:rPr lang="en-US"/>
              <a:t>Reminder: Virtual Memory Layout</a:t>
            </a:r>
            <a:endParaRPr/>
          </a:p>
        </p:txBody>
      </p:sp>
      <p:sp>
        <p:nvSpPr>
          <p:cNvPr id="92" name="Google Shape;92;p31"/>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93" name="Google Shape;93;p31"/>
          <p:cNvPicPr preferRelativeResize="0"/>
          <p:nvPr/>
        </p:nvPicPr>
        <p:blipFill rotWithShape="1">
          <a:blip r:embed="rId3">
            <a:alphaModFix/>
          </a:blip>
          <a:srcRect b="0" l="0" r="0" t="0"/>
          <a:stretch/>
        </p:blipFill>
        <p:spPr>
          <a:xfrm>
            <a:off x="172248" y="1081363"/>
            <a:ext cx="5503579" cy="4444116"/>
          </a:xfrm>
          <a:prstGeom prst="rect">
            <a:avLst/>
          </a:prstGeom>
          <a:noFill/>
          <a:ln>
            <a:noFill/>
          </a:ln>
        </p:spPr>
      </p:pic>
      <p:sp>
        <p:nvSpPr>
          <p:cNvPr id="94" name="Google Shape;94;p31"/>
          <p:cNvSpPr/>
          <p:nvPr/>
        </p:nvSpPr>
        <p:spPr>
          <a:xfrm>
            <a:off x="6516038" y="1270524"/>
            <a:ext cx="1310548" cy="1463798"/>
          </a:xfrm>
          <a:prstGeom prst="rect">
            <a:avLst/>
          </a:prstGeom>
          <a:no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2000"/>
              <a:buFont typeface="Calibri"/>
              <a:buNone/>
            </a:pPr>
            <a:r>
              <a:rPr lang="en-US" sz="2000">
                <a:solidFill>
                  <a:srgbClr val="C00000"/>
                </a:solidFill>
                <a:latin typeface="Calibri"/>
                <a:ea typeface="Calibri"/>
                <a:cs typeface="Calibri"/>
                <a:sym typeface="Calibri"/>
              </a:rPr>
              <a:t>Physical Memory</a:t>
            </a:r>
            <a:endParaRPr/>
          </a:p>
        </p:txBody>
      </p:sp>
      <p:sp>
        <p:nvSpPr>
          <p:cNvPr id="95" name="Google Shape;95;p31"/>
          <p:cNvSpPr/>
          <p:nvPr/>
        </p:nvSpPr>
        <p:spPr>
          <a:xfrm>
            <a:off x="6119579" y="1270524"/>
            <a:ext cx="304800" cy="1463798"/>
          </a:xfrm>
          <a:prstGeom prst="leftBrace">
            <a:avLst>
              <a:gd fmla="val 8333" name="adj1"/>
              <a:gd fmla="val 31902" name="adj2"/>
            </a:avLst>
          </a:prstGeom>
          <a:noFill/>
          <a:ln cap="flat" cmpd="sng" w="25400">
            <a:solidFill>
              <a:srgbClr val="CC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Narrow"/>
              <a:buNone/>
            </a:pPr>
            <a:r>
              <a:t/>
            </a:r>
            <a:endParaRPr b="1" i="0" sz="2400" u="none" cap="none" strike="noStrike">
              <a:solidFill>
                <a:schemeClr val="dk1"/>
              </a:solidFill>
              <a:latin typeface="Arial Narrow"/>
              <a:ea typeface="Arial Narrow"/>
              <a:cs typeface="Arial Narrow"/>
              <a:sym typeface="Arial Narrow"/>
            </a:endParaRPr>
          </a:p>
        </p:txBody>
      </p:sp>
      <p:cxnSp>
        <p:nvCxnSpPr>
          <p:cNvPr id="96" name="Google Shape;96;p31"/>
          <p:cNvCxnSpPr/>
          <p:nvPr/>
        </p:nvCxnSpPr>
        <p:spPr>
          <a:xfrm>
            <a:off x="4080761" y="1615400"/>
            <a:ext cx="1947565" cy="100720"/>
          </a:xfrm>
          <a:prstGeom prst="straightConnector1">
            <a:avLst/>
          </a:prstGeom>
          <a:noFill/>
          <a:ln cap="flat" cmpd="sng" w="25400">
            <a:solidFill>
              <a:srgbClr val="CC0000"/>
            </a:solidFill>
            <a:prstDash val="solid"/>
            <a:round/>
            <a:headEnd len="sm" w="sm" type="none"/>
            <a:tailEnd len="med" w="med" type="triangle"/>
          </a:ln>
        </p:spPr>
      </p:cxnSp>
      <p:sp>
        <p:nvSpPr>
          <p:cNvPr id="97" name="Google Shape;97;p31"/>
          <p:cNvSpPr/>
          <p:nvPr/>
        </p:nvSpPr>
        <p:spPr>
          <a:xfrm>
            <a:off x="4077026" y="4150283"/>
            <a:ext cx="1373864" cy="9385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Narrow"/>
              <a:buNone/>
            </a:pPr>
            <a:r>
              <a:t/>
            </a:r>
            <a:endParaRPr sz="2000">
              <a:solidFill>
                <a:srgbClr val="C00000"/>
              </a:solidFill>
              <a:latin typeface="Calibri"/>
              <a:ea typeface="Calibri"/>
              <a:cs typeface="Calibri"/>
              <a:sym typeface="Calibri"/>
            </a:endParaRPr>
          </a:p>
        </p:txBody>
      </p:sp>
      <p:sp>
        <p:nvSpPr>
          <p:cNvPr id="98" name="Google Shape;98;p31"/>
          <p:cNvSpPr txBox="1"/>
          <p:nvPr>
            <p:ph idx="1" type="body"/>
          </p:nvPr>
        </p:nvSpPr>
        <p:spPr>
          <a:xfrm>
            <a:off x="4340417" y="3015842"/>
            <a:ext cx="4668179" cy="340648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80"/>
              <a:buChar char="❖"/>
            </a:pPr>
            <a:r>
              <a:rPr lang="en-US"/>
              <a:t>Modern operating systems map kernel memory into each process’s VA space.</a:t>
            </a:r>
            <a:endParaRPr/>
          </a:p>
          <a:p>
            <a:pPr indent="-285750" lvl="1" marL="649224" rtl="0" algn="l">
              <a:spcBef>
                <a:spcPts val="480"/>
              </a:spcBef>
              <a:spcAft>
                <a:spcPts val="0"/>
              </a:spcAft>
              <a:buSzPts val="2640"/>
              <a:buChar char="▪"/>
            </a:pPr>
            <a:r>
              <a:rPr lang="en-US"/>
              <a:t>Speeds up system calls</a:t>
            </a:r>
            <a:endParaRPr/>
          </a:p>
          <a:p>
            <a:pPr indent="-342900" lvl="0" marL="342900" rtl="0" algn="l">
              <a:spcBef>
                <a:spcPts val="560"/>
              </a:spcBef>
              <a:spcAft>
                <a:spcPts val="0"/>
              </a:spcAft>
              <a:buSzPts val="1680"/>
              <a:buChar char="❖"/>
            </a:pPr>
            <a:r>
              <a:rPr lang="en-US"/>
              <a:t>Kernel memory often contains mapping for the computer’s </a:t>
            </a:r>
            <a:r>
              <a:rPr b="1" lang="en-US"/>
              <a:t>entire physical memory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2"/>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spcBef>
                <a:spcPts val="0"/>
              </a:spcBef>
              <a:spcAft>
                <a:spcPts val="0"/>
              </a:spcAft>
              <a:buNone/>
            </a:pPr>
            <a:r>
              <a:rPr lang="en-US"/>
              <a:t>Meltdown Example</a:t>
            </a:r>
            <a:endParaRPr/>
          </a:p>
        </p:txBody>
      </p:sp>
      <p:sp>
        <p:nvSpPr>
          <p:cNvPr id="106" name="Google Shape;106;p32"/>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7" name="Google Shape;107;p32"/>
          <p:cNvSpPr txBox="1"/>
          <p:nvPr/>
        </p:nvSpPr>
        <p:spPr>
          <a:xfrm>
            <a:off x="472428" y="1151304"/>
            <a:ext cx="7065264" cy="53245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800080"/>
                </a:solidFill>
                <a:latin typeface="Courier"/>
                <a:ea typeface="Courier"/>
                <a:cs typeface="Courier"/>
                <a:sym typeface="Courier"/>
              </a:rPr>
              <a:t>#define N &lt;time to access cache&gt;</a:t>
            </a:r>
            <a:endParaRPr/>
          </a:p>
          <a:p>
            <a:pPr indent="0" lvl="0" marL="0" marR="0" rtl="0" algn="l">
              <a:spcBef>
                <a:spcPts val="0"/>
              </a:spcBef>
              <a:spcAft>
                <a:spcPts val="0"/>
              </a:spcAft>
              <a:buNone/>
            </a:pPr>
            <a:r>
              <a:rPr lang="en-US" sz="2000">
                <a:solidFill>
                  <a:srgbClr val="800080"/>
                </a:solidFill>
                <a:latin typeface="Courier"/>
                <a:ea typeface="Courier"/>
                <a:cs typeface="Courier"/>
                <a:sym typeface="Courier"/>
              </a:rPr>
              <a:t>#define PAGE_SIZE 4096</a:t>
            </a: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rPr b="1" lang="en-US" sz="2000">
                <a:solidFill>
                  <a:srgbClr val="2E8B57"/>
                </a:solidFill>
                <a:latin typeface="Courier"/>
                <a:ea typeface="Courier"/>
                <a:cs typeface="Courier"/>
                <a:sym typeface="Courier"/>
              </a:rPr>
              <a:t>char</a:t>
            </a:r>
            <a:r>
              <a:rPr lang="en-US" sz="2000">
                <a:solidFill>
                  <a:srgbClr val="000000"/>
                </a:solidFill>
                <a:latin typeface="Courier"/>
                <a:ea typeface="Courier"/>
                <a:cs typeface="Courier"/>
                <a:sym typeface="Courier"/>
              </a:rPr>
              <a:t> array</a:t>
            </a:r>
            <a:r>
              <a:rPr lang="en-US" sz="2000">
                <a:solidFill>
                  <a:srgbClr val="676767"/>
                </a:solidFill>
                <a:latin typeface="Courier"/>
                <a:ea typeface="Courier"/>
                <a:cs typeface="Courier"/>
                <a:sym typeface="Courier"/>
              </a:rPr>
              <a:t>[</a:t>
            </a:r>
            <a:r>
              <a:rPr lang="en-US" sz="2000">
                <a:solidFill>
                  <a:srgbClr val="FB1593"/>
                </a:solidFill>
                <a:latin typeface="Courier"/>
                <a:ea typeface="Courier"/>
                <a:cs typeface="Courier"/>
                <a:sym typeface="Courier"/>
              </a:rPr>
              <a:t>256</a:t>
            </a:r>
            <a:r>
              <a:rPr lang="en-US" sz="2000">
                <a:solidFill>
                  <a:srgbClr val="000000"/>
                </a:solidFill>
                <a:latin typeface="Courier"/>
                <a:ea typeface="Courier"/>
                <a:cs typeface="Courier"/>
                <a:sym typeface="Courier"/>
              </a:rPr>
              <a:t> </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a:t>
            </a:r>
            <a:r>
              <a:rPr lang="en-US" sz="2000">
                <a:solidFill>
                  <a:srgbClr val="FB1593"/>
                </a:solidFill>
                <a:latin typeface="Courier"/>
                <a:ea typeface="Courier"/>
                <a:cs typeface="Courier"/>
                <a:sym typeface="Courier"/>
              </a:rPr>
              <a:t>PAGE_SIZE</a:t>
            </a:r>
            <a:r>
              <a:rPr lang="en-US" sz="2000">
                <a:solidFill>
                  <a:srgbClr val="676767"/>
                </a:solidFill>
                <a:latin typeface="Courier"/>
                <a:ea typeface="Courier"/>
                <a:cs typeface="Courier"/>
                <a:sym typeface="Courier"/>
              </a:rPr>
              <a:t>];</a:t>
            </a:r>
            <a:endParaRPr/>
          </a:p>
          <a:p>
            <a:pPr indent="0" lvl="0" marL="0" marR="0" rtl="0" algn="l">
              <a:spcBef>
                <a:spcPts val="0"/>
              </a:spcBef>
              <a:spcAft>
                <a:spcPts val="0"/>
              </a:spcAft>
              <a:buNone/>
            </a:pPr>
            <a:r>
              <a:t/>
            </a:r>
            <a:endParaRPr sz="2000">
              <a:solidFill>
                <a:srgbClr val="676767"/>
              </a:solidFill>
              <a:latin typeface="Courier"/>
              <a:ea typeface="Courier"/>
              <a:cs typeface="Courier"/>
              <a:sym typeface="Courier"/>
            </a:endParaRPr>
          </a:p>
          <a:p>
            <a:pPr indent="0" lvl="0" marL="0" marR="0" rtl="0" algn="l">
              <a:spcBef>
                <a:spcPts val="0"/>
              </a:spcBef>
              <a:spcAft>
                <a:spcPts val="0"/>
              </a:spcAft>
              <a:buNone/>
            </a:pPr>
            <a:r>
              <a:rPr lang="en-US" sz="2000">
                <a:solidFill>
                  <a:srgbClr val="00008F"/>
                </a:solidFill>
                <a:latin typeface="Courier"/>
                <a:ea typeface="Courier"/>
                <a:cs typeface="Courier"/>
                <a:sym typeface="Courier"/>
              </a:rPr>
              <a:t>flushCache</a:t>
            </a:r>
            <a:r>
              <a:rPr lang="en-US" sz="2000">
                <a:solidFill>
                  <a:srgbClr val="676767"/>
                </a:solidFill>
                <a:latin typeface="Courier"/>
                <a:ea typeface="Courier"/>
                <a:cs typeface="Courier"/>
                <a:sym typeface="Courier"/>
              </a:rPr>
              <a:t>();</a:t>
            </a:r>
            <a:endParaRPr/>
          </a:p>
          <a:p>
            <a:pPr indent="0" lvl="0" marL="0" marR="0" rtl="0" algn="l">
              <a:spcBef>
                <a:spcPts val="0"/>
              </a:spcBef>
              <a:spcAft>
                <a:spcPts val="0"/>
              </a:spcAft>
              <a:buNone/>
            </a:pPr>
            <a:r>
              <a:t/>
            </a:r>
            <a:endParaRPr sz="2000">
              <a:solidFill>
                <a:srgbClr val="676767"/>
              </a:solidFill>
              <a:latin typeface="Courier"/>
              <a:ea typeface="Courier"/>
              <a:cs typeface="Courier"/>
              <a:sym typeface="Courier"/>
            </a:endParaRPr>
          </a:p>
          <a:p>
            <a:pPr indent="0" lvl="0" marL="0" marR="0" rtl="0" algn="l">
              <a:spcBef>
                <a:spcPts val="0"/>
              </a:spcBef>
              <a:spcAft>
                <a:spcPts val="0"/>
              </a:spcAft>
              <a:buNone/>
            </a:pPr>
            <a:r>
              <a:rPr lang="en-US" sz="2000">
                <a:solidFill>
                  <a:srgbClr val="676767"/>
                </a:solidFill>
                <a:latin typeface="Courier"/>
                <a:ea typeface="Courier"/>
                <a:cs typeface="Courier"/>
                <a:sym typeface="Courier"/>
              </a:rPr>
              <a:t>// &lt;train branch predictor&gt;</a:t>
            </a:r>
            <a:endParaRPr/>
          </a:p>
          <a:p>
            <a:pPr indent="0" lvl="0" marL="0" marR="0" rtl="0" algn="l">
              <a:spcBef>
                <a:spcPts val="0"/>
              </a:spcBef>
              <a:spcAft>
                <a:spcPts val="0"/>
              </a:spcAft>
              <a:buNone/>
            </a:pPr>
            <a:r>
              <a:t/>
            </a:r>
            <a:endParaRPr b="1" sz="2000">
              <a:solidFill>
                <a:srgbClr val="676767"/>
              </a:solidFill>
              <a:latin typeface="Courier"/>
              <a:ea typeface="Courier"/>
              <a:cs typeface="Courier"/>
              <a:sym typeface="Courier"/>
            </a:endParaRPr>
          </a:p>
          <a:p>
            <a:pPr indent="0" lvl="0" marL="0" marR="0" rtl="0" algn="l">
              <a:spcBef>
                <a:spcPts val="0"/>
              </a:spcBef>
              <a:spcAft>
                <a:spcPts val="0"/>
              </a:spcAft>
              <a:buNone/>
            </a:pPr>
            <a:r>
              <a:rPr b="1" lang="en-US" sz="2000">
                <a:solidFill>
                  <a:srgbClr val="2E8B57"/>
                </a:solidFill>
                <a:latin typeface="Courier"/>
                <a:ea typeface="Courier"/>
                <a:cs typeface="Courier"/>
                <a:sym typeface="Courier"/>
              </a:rPr>
              <a:t>if</a:t>
            </a:r>
            <a:r>
              <a:rPr lang="en-US" sz="2000">
                <a:solidFill>
                  <a:srgbClr val="000000"/>
                </a:solidFill>
                <a:latin typeface="Courier"/>
                <a:ea typeface="Courier"/>
                <a:cs typeface="Courier"/>
                <a:sym typeface="Courier"/>
              </a:rPr>
              <a:t> </a:t>
            </a:r>
            <a:r>
              <a:rPr lang="en-US" sz="2000">
                <a:solidFill>
                  <a:srgbClr val="676767"/>
                </a:solidFill>
                <a:latin typeface="Courier"/>
                <a:ea typeface="Courier"/>
                <a:cs typeface="Courier"/>
                <a:sym typeface="Courier"/>
              </a:rPr>
              <a:t>(&lt;</a:t>
            </a:r>
            <a:r>
              <a:rPr lang="en-US" sz="2000">
                <a:solidFill>
                  <a:srgbClr val="000000"/>
                </a:solidFill>
                <a:latin typeface="Courier"/>
                <a:ea typeface="Courier"/>
                <a:cs typeface="Courier"/>
                <a:sym typeface="Courier"/>
              </a:rPr>
              <a:t>condition that is always </a:t>
            </a:r>
            <a:r>
              <a:rPr b="1" lang="en-US" sz="2000">
                <a:solidFill>
                  <a:srgbClr val="2E8B57"/>
                </a:solidFill>
                <a:latin typeface="Courier"/>
                <a:ea typeface="Courier"/>
                <a:cs typeface="Courier"/>
                <a:sym typeface="Courier"/>
              </a:rPr>
              <a:t>false</a:t>
            </a:r>
            <a:r>
              <a:rPr lang="en-US" sz="2000">
                <a:solidFill>
                  <a:srgbClr val="676767"/>
                </a:solidFill>
                <a:latin typeface="Courier"/>
                <a:ea typeface="Courier"/>
                <a:cs typeface="Courier"/>
                <a:sym typeface="Courier"/>
              </a:rPr>
              <a:t>&gt;) {</a:t>
            </a:r>
            <a:r>
              <a:rPr lang="en-US" sz="2000">
                <a:solidFill>
                  <a:srgbClr val="000000"/>
                </a:solidFill>
                <a:latin typeface="Courier"/>
                <a:ea typeface="Courier"/>
                <a:cs typeface="Courier"/>
                <a:sym typeface="Courier"/>
              </a:rPr>
              <a:t>  </a:t>
            </a:r>
            <a:endParaRPr/>
          </a:p>
          <a:p>
            <a:pPr indent="0" lvl="0" marL="0" marR="0" rtl="0" algn="l">
              <a:spcBef>
                <a:spcPts val="0"/>
              </a:spcBef>
              <a:spcAft>
                <a:spcPts val="0"/>
              </a:spcAft>
              <a:buNone/>
            </a:pPr>
            <a:r>
              <a:rPr b="1" lang="en-US" sz="2000">
                <a:solidFill>
                  <a:srgbClr val="000000"/>
                </a:solidFill>
                <a:latin typeface="Courier"/>
                <a:ea typeface="Courier"/>
                <a:cs typeface="Courier"/>
                <a:sym typeface="Courier"/>
              </a:rPr>
              <a:t>  </a:t>
            </a:r>
            <a:r>
              <a:rPr b="1" lang="en-US" sz="2000">
                <a:solidFill>
                  <a:srgbClr val="2E8B57"/>
                </a:solidFill>
                <a:latin typeface="Courier"/>
                <a:ea typeface="Courier"/>
                <a:cs typeface="Courier"/>
                <a:sym typeface="Courier"/>
              </a:rPr>
              <a:t>char</a:t>
            </a:r>
            <a:r>
              <a:rPr lang="en-US" sz="2000">
                <a:solidFill>
                  <a:srgbClr val="000000"/>
                </a:solidFill>
                <a:latin typeface="Courier"/>
                <a:ea typeface="Courier"/>
                <a:cs typeface="Courier"/>
                <a:sym typeface="Courier"/>
              </a:rPr>
              <a:t> data </a:t>
            </a:r>
            <a:r>
              <a:rPr lang="en-US" sz="2000">
                <a:solidFill>
                  <a:srgbClr val="676767"/>
                </a:solidFill>
                <a:latin typeface="Courier"/>
                <a:ea typeface="Courier"/>
                <a:cs typeface="Courier"/>
                <a:sym typeface="Courier"/>
              </a:rPr>
              <a:t>= *(&lt;</a:t>
            </a:r>
            <a:r>
              <a:rPr lang="en-US" sz="2000">
                <a:solidFill>
                  <a:srgbClr val="000000"/>
                </a:solidFill>
                <a:latin typeface="Courier"/>
                <a:ea typeface="Courier"/>
                <a:cs typeface="Courier"/>
                <a:sym typeface="Courier"/>
              </a:rPr>
              <a:t>kernel address&gt;</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a:t>
            </a:r>
            <a:endParaRPr/>
          </a:p>
          <a:p>
            <a:pPr indent="0" lvl="0" marL="0" marR="0" rtl="0" algn="l">
              <a:spcBef>
                <a:spcPts val="0"/>
              </a:spcBef>
              <a:spcAft>
                <a:spcPts val="0"/>
              </a:spcAft>
              <a:buNone/>
            </a:pPr>
            <a:r>
              <a:rPr b="1" lang="en-US" sz="2000">
                <a:solidFill>
                  <a:srgbClr val="000000"/>
                </a:solidFill>
                <a:latin typeface="Courier"/>
                <a:ea typeface="Courier"/>
                <a:cs typeface="Courier"/>
                <a:sym typeface="Courier"/>
              </a:rPr>
              <a:t>  </a:t>
            </a:r>
            <a:r>
              <a:rPr b="1" lang="en-US" sz="2000">
                <a:solidFill>
                  <a:srgbClr val="2E8B57"/>
                </a:solidFill>
                <a:latin typeface="Courier"/>
                <a:ea typeface="Courier"/>
                <a:cs typeface="Courier"/>
                <a:sym typeface="Courier"/>
              </a:rPr>
              <a:t>char</a:t>
            </a:r>
            <a:r>
              <a:rPr lang="en-US" sz="2000">
                <a:solidFill>
                  <a:srgbClr val="000000"/>
                </a:solidFill>
                <a:latin typeface="Courier"/>
                <a:ea typeface="Courier"/>
                <a:cs typeface="Courier"/>
                <a:sym typeface="Courier"/>
              </a:rPr>
              <a:t> ignored </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array</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data * </a:t>
            </a:r>
            <a:r>
              <a:rPr lang="en-US" sz="2000">
                <a:solidFill>
                  <a:srgbClr val="FB1593"/>
                </a:solidFill>
                <a:latin typeface="Courier"/>
                <a:ea typeface="Courier"/>
                <a:cs typeface="Courier"/>
                <a:sym typeface="Courier"/>
              </a:rPr>
              <a:t>PAGE_SIZE</a:t>
            </a:r>
            <a:r>
              <a:rPr lang="en-US" sz="2000">
                <a:solidFill>
                  <a:srgbClr val="676767"/>
                </a:solidFill>
                <a:latin typeface="Courier"/>
                <a:ea typeface="Courier"/>
                <a:cs typeface="Courier"/>
                <a:sym typeface="Courier"/>
              </a:rPr>
              <a:t>];</a:t>
            </a:r>
            <a:endParaRPr/>
          </a:p>
          <a:p>
            <a:pPr indent="0" lvl="0" marL="0" marR="0" rtl="0" algn="l">
              <a:spcBef>
                <a:spcPts val="0"/>
              </a:spcBef>
              <a:spcAft>
                <a:spcPts val="0"/>
              </a:spcAft>
              <a:buNone/>
            </a:pPr>
            <a:r>
              <a:rPr lang="en-US" sz="2000">
                <a:solidFill>
                  <a:srgbClr val="676767"/>
                </a:solidFill>
                <a:latin typeface="Courier"/>
                <a:ea typeface="Courier"/>
                <a:cs typeface="Courier"/>
                <a:sym typeface="Courier"/>
              </a:rPr>
              <a:t>}</a:t>
            </a:r>
            <a:endParaRPr/>
          </a:p>
          <a:p>
            <a:pPr indent="0" lvl="0" marL="0" marR="0" rtl="0" algn="l">
              <a:spcBef>
                <a:spcPts val="0"/>
              </a:spcBef>
              <a:spcAft>
                <a:spcPts val="0"/>
              </a:spcAft>
              <a:buNone/>
            </a:pPr>
            <a:r>
              <a:t/>
            </a:r>
            <a:endParaRPr b="1" sz="2000">
              <a:solidFill>
                <a:srgbClr val="676767"/>
              </a:solidFill>
              <a:latin typeface="Courier"/>
              <a:ea typeface="Courier"/>
              <a:cs typeface="Courier"/>
              <a:sym typeface="Courier"/>
            </a:endParaRPr>
          </a:p>
          <a:p>
            <a:pPr indent="0" lvl="0" marL="0" marR="0" rtl="0" algn="l">
              <a:spcBef>
                <a:spcPts val="0"/>
              </a:spcBef>
              <a:spcAft>
                <a:spcPts val="0"/>
              </a:spcAft>
              <a:buNone/>
            </a:pPr>
            <a:r>
              <a:rPr b="1" lang="en-US" sz="2000">
                <a:solidFill>
                  <a:srgbClr val="2E8B57"/>
                </a:solidFill>
                <a:latin typeface="Courier"/>
                <a:ea typeface="Courier"/>
                <a:cs typeface="Courier"/>
                <a:sym typeface="Courier"/>
              </a:rPr>
              <a:t>for</a:t>
            </a:r>
            <a:r>
              <a:rPr lang="en-US" sz="2000">
                <a:solidFill>
                  <a:srgbClr val="000000"/>
                </a:solidFill>
                <a:latin typeface="Courier"/>
                <a:ea typeface="Courier"/>
                <a:cs typeface="Courier"/>
                <a:sym typeface="Courier"/>
              </a:rPr>
              <a:t> </a:t>
            </a:r>
            <a:r>
              <a:rPr lang="en-US" sz="2000">
                <a:solidFill>
                  <a:srgbClr val="676767"/>
                </a:solidFill>
                <a:latin typeface="Courier"/>
                <a:ea typeface="Courier"/>
                <a:cs typeface="Courier"/>
                <a:sym typeface="Courier"/>
              </a:rPr>
              <a:t>(</a:t>
            </a:r>
            <a:r>
              <a:rPr b="1" lang="en-US" sz="2000">
                <a:solidFill>
                  <a:srgbClr val="2E8B57"/>
                </a:solidFill>
                <a:latin typeface="Courier"/>
                <a:ea typeface="Courier"/>
                <a:cs typeface="Courier"/>
                <a:sym typeface="Courier"/>
              </a:rPr>
              <a:t>int</a:t>
            </a:r>
            <a:r>
              <a:rPr lang="en-US" sz="2000">
                <a:solidFill>
                  <a:srgbClr val="000000"/>
                </a:solidFill>
                <a:latin typeface="Courier"/>
                <a:ea typeface="Courier"/>
                <a:cs typeface="Courier"/>
                <a:sym typeface="Courier"/>
              </a:rPr>
              <a:t> i </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a:t>
            </a:r>
            <a:r>
              <a:rPr lang="en-US" sz="2000">
                <a:solidFill>
                  <a:srgbClr val="FB1593"/>
                </a:solidFill>
                <a:latin typeface="Courier"/>
                <a:ea typeface="Courier"/>
                <a:cs typeface="Courier"/>
                <a:sym typeface="Courier"/>
              </a:rPr>
              <a:t>0</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i </a:t>
            </a:r>
            <a:r>
              <a:rPr lang="en-US" sz="2000">
                <a:solidFill>
                  <a:srgbClr val="676767"/>
                </a:solidFill>
                <a:latin typeface="Courier"/>
                <a:ea typeface="Courier"/>
                <a:cs typeface="Courier"/>
                <a:sym typeface="Courier"/>
              </a:rPr>
              <a:t>&lt;</a:t>
            </a:r>
            <a:r>
              <a:rPr lang="en-US" sz="2000">
                <a:solidFill>
                  <a:srgbClr val="000000"/>
                </a:solidFill>
                <a:latin typeface="Courier"/>
                <a:ea typeface="Courier"/>
                <a:cs typeface="Courier"/>
                <a:sym typeface="Courier"/>
              </a:rPr>
              <a:t> </a:t>
            </a:r>
            <a:r>
              <a:rPr lang="en-US" sz="2000">
                <a:solidFill>
                  <a:srgbClr val="FB1593"/>
                </a:solidFill>
                <a:latin typeface="Courier"/>
                <a:ea typeface="Courier"/>
                <a:cs typeface="Courier"/>
                <a:sym typeface="Courier"/>
              </a:rPr>
              <a:t>255</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i</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a:t>
            </a:r>
            <a:endParaRPr/>
          </a:p>
          <a:p>
            <a:pPr indent="0" lvl="0" marL="0" marR="0" rtl="0" algn="l">
              <a:spcBef>
                <a:spcPts val="0"/>
              </a:spcBef>
              <a:spcAft>
                <a:spcPts val="0"/>
              </a:spcAft>
              <a:buNone/>
            </a:pPr>
            <a:r>
              <a:rPr b="1" lang="en-US" sz="2000">
                <a:solidFill>
                  <a:srgbClr val="000000"/>
                </a:solidFill>
                <a:latin typeface="Courier"/>
                <a:ea typeface="Courier"/>
                <a:cs typeface="Courier"/>
                <a:sym typeface="Courier"/>
              </a:rPr>
              <a:t>  </a:t>
            </a:r>
            <a:r>
              <a:rPr b="1" lang="en-US" sz="2000">
                <a:solidFill>
                  <a:srgbClr val="2E8B57"/>
                </a:solidFill>
                <a:latin typeface="Courier"/>
                <a:ea typeface="Courier"/>
                <a:cs typeface="Courier"/>
                <a:sym typeface="Courier"/>
              </a:rPr>
              <a:t>if</a:t>
            </a:r>
            <a:r>
              <a:rPr lang="en-US" sz="2000">
                <a:solidFill>
                  <a:srgbClr val="000000"/>
                </a:solidFill>
                <a:latin typeface="Courier"/>
                <a:ea typeface="Courier"/>
                <a:cs typeface="Courier"/>
                <a:sym typeface="Courier"/>
              </a:rPr>
              <a:t> </a:t>
            </a:r>
            <a:r>
              <a:rPr lang="en-US" sz="2000">
                <a:solidFill>
                  <a:srgbClr val="676767"/>
                </a:solidFill>
                <a:latin typeface="Courier"/>
                <a:ea typeface="Courier"/>
                <a:cs typeface="Courier"/>
                <a:sym typeface="Courier"/>
              </a:rPr>
              <a:t>(</a:t>
            </a:r>
            <a:r>
              <a:rPr lang="en-US" sz="2000">
                <a:solidFill>
                  <a:srgbClr val="00008F"/>
                </a:solidFill>
                <a:latin typeface="Courier"/>
                <a:ea typeface="Courier"/>
                <a:cs typeface="Courier"/>
                <a:sym typeface="Courier"/>
              </a:rPr>
              <a:t>accessTime</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array</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i </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a:t>
            </a:r>
            <a:r>
              <a:rPr lang="en-US" sz="2000">
                <a:solidFill>
                  <a:srgbClr val="FB1593"/>
                </a:solidFill>
                <a:latin typeface="Courier"/>
                <a:ea typeface="Courier"/>
                <a:cs typeface="Courier"/>
                <a:sym typeface="Courier"/>
              </a:rPr>
              <a:t>PAGE_SIZE</a:t>
            </a:r>
            <a:r>
              <a:rPr lang="en-US" sz="2000">
                <a:solidFill>
                  <a:srgbClr val="676767"/>
                </a:solidFill>
                <a:latin typeface="Courier"/>
                <a:ea typeface="Courier"/>
                <a:cs typeface="Courier"/>
                <a:sym typeface="Courier"/>
              </a:rPr>
              <a:t>]) &lt;=</a:t>
            </a:r>
            <a:r>
              <a:rPr lang="en-US" sz="2000">
                <a:solidFill>
                  <a:srgbClr val="000000"/>
                </a:solidFill>
                <a:latin typeface="Courier"/>
                <a:ea typeface="Courier"/>
                <a:cs typeface="Courier"/>
                <a:sym typeface="Courier"/>
              </a:rPr>
              <a:t> N)    </a:t>
            </a:r>
            <a:endParaRPr/>
          </a:p>
          <a:p>
            <a:pPr indent="0" lvl="0" marL="0" marR="0" rtl="0" algn="l">
              <a:spcBef>
                <a:spcPts val="0"/>
              </a:spcBef>
              <a:spcAft>
                <a:spcPts val="0"/>
              </a:spcAft>
              <a:buNone/>
            </a:pPr>
            <a:r>
              <a:rPr b="1" lang="en-US" sz="2000">
                <a:solidFill>
                  <a:srgbClr val="000000"/>
                </a:solidFill>
                <a:latin typeface="Courier"/>
                <a:ea typeface="Courier"/>
                <a:cs typeface="Courier"/>
                <a:sym typeface="Courier"/>
              </a:rPr>
              <a:t>    </a:t>
            </a:r>
            <a:r>
              <a:rPr b="1" lang="en-US" sz="2000">
                <a:solidFill>
                  <a:srgbClr val="2E8B57"/>
                </a:solidFill>
                <a:latin typeface="Courier"/>
                <a:ea typeface="Courier"/>
                <a:cs typeface="Courier"/>
                <a:sym typeface="Courier"/>
              </a:rPr>
              <a:t>return</a:t>
            </a:r>
            <a:r>
              <a:rPr lang="en-US" sz="2000">
                <a:solidFill>
                  <a:srgbClr val="000000"/>
                </a:solidFill>
                <a:latin typeface="Courier"/>
                <a:ea typeface="Courier"/>
                <a:cs typeface="Courier"/>
                <a:sym typeface="Courier"/>
              </a:rPr>
              <a:t> i</a:t>
            </a:r>
            <a:r>
              <a:rPr lang="en-US" sz="2000">
                <a:solidFill>
                  <a:srgbClr val="676767"/>
                </a:solidFill>
                <a:latin typeface="Courier"/>
                <a:ea typeface="Courier"/>
                <a:cs typeface="Courier"/>
                <a:sym typeface="Courier"/>
              </a:rPr>
              <a:t>;</a:t>
            </a:r>
            <a:endParaRPr sz="2000">
              <a:solidFill>
                <a:schemeClr val="dk1"/>
              </a:solidFill>
              <a:latin typeface="Courier New"/>
              <a:ea typeface="Courier New"/>
              <a:cs typeface="Courier New"/>
              <a:sym typeface="Courier New"/>
            </a:endParaRPr>
          </a:p>
        </p:txBody>
      </p:sp>
      <p:sp>
        <p:nvSpPr>
          <p:cNvPr id="108" name="Google Shape;108;p32"/>
          <p:cNvSpPr/>
          <p:nvPr/>
        </p:nvSpPr>
        <p:spPr>
          <a:xfrm>
            <a:off x="472428" y="3843610"/>
            <a:ext cx="8061972" cy="1444841"/>
          </a:xfrm>
          <a:prstGeom prst="rect">
            <a:avLst/>
          </a:prstGeom>
          <a:no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C00000"/>
              </a:solidFill>
              <a:latin typeface="Calibri"/>
              <a:ea typeface="Calibri"/>
              <a:cs typeface="Calibri"/>
              <a:sym typeface="Calibri"/>
            </a:endParaRPr>
          </a:p>
        </p:txBody>
      </p:sp>
      <p:sp>
        <p:nvSpPr>
          <p:cNvPr id="109" name="Google Shape;109;p32"/>
          <p:cNvSpPr txBox="1"/>
          <p:nvPr/>
        </p:nvSpPr>
        <p:spPr>
          <a:xfrm>
            <a:off x="7093258" y="4365121"/>
            <a:ext cx="1441142" cy="9233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rgbClr val="C00000"/>
                </a:solidFill>
                <a:latin typeface="Calibri"/>
                <a:ea typeface="Calibri"/>
                <a:cs typeface="Calibri"/>
                <a:sym typeface="Calibri"/>
              </a:rPr>
              <a:t>Only executed speculatively</a:t>
            </a:r>
            <a:endParaRPr/>
          </a:p>
        </p:txBody>
      </p:sp>
      <p:sp>
        <p:nvSpPr>
          <p:cNvPr id="110" name="Google Shape;110;p32"/>
          <p:cNvSpPr/>
          <p:nvPr/>
        </p:nvSpPr>
        <p:spPr>
          <a:xfrm>
            <a:off x="6286130" y="2339981"/>
            <a:ext cx="2476870" cy="1242874"/>
          </a:xfrm>
          <a:prstGeom prst="wedgeRoundRectCallout">
            <a:avLst>
              <a:gd fmla="val -87835" name="adj1"/>
              <a:gd fmla="val 106071" name="adj2"/>
              <a:gd fmla="val 16667" name="adj3"/>
            </a:avLst>
          </a:prstGeom>
          <a:solidFill>
            <a:schemeClr val="lt1"/>
          </a:solid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2000"/>
              <a:buFont typeface="Calibri"/>
              <a:buNone/>
            </a:pPr>
            <a:r>
              <a:rPr lang="en-US" sz="2000">
                <a:solidFill>
                  <a:srgbClr val="C00000"/>
                </a:solidFill>
                <a:latin typeface="Calibri"/>
                <a:ea typeface="Calibri"/>
                <a:cs typeface="Calibri"/>
                <a:sym typeface="Calibri"/>
              </a:rPr>
              <a:t>Recall that kernel memory maps </a:t>
            </a:r>
            <a:r>
              <a:rPr i="1" lang="en-US" sz="2000">
                <a:solidFill>
                  <a:srgbClr val="C00000"/>
                </a:solidFill>
                <a:latin typeface="Calibri"/>
                <a:ea typeface="Calibri"/>
                <a:cs typeface="Calibri"/>
                <a:sym typeface="Calibri"/>
              </a:rPr>
              <a:t>entire physical memory</a:t>
            </a:r>
            <a:r>
              <a:rPr lang="en-US" sz="2000">
                <a:solidFill>
                  <a:srgbClr val="C00000"/>
                </a:solidFill>
                <a:latin typeface="Calibri"/>
                <a:ea typeface="Calibri"/>
                <a:cs typeface="Calibri"/>
                <a:sym typeface="Calibri"/>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3"/>
          <p:cNvSpPr txBox="1"/>
          <p:nvPr/>
        </p:nvSpPr>
        <p:spPr>
          <a:xfrm>
            <a:off x="472428" y="1151304"/>
            <a:ext cx="7065264" cy="53245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800080"/>
              </a:solidFill>
              <a:latin typeface="Courier"/>
              <a:ea typeface="Courier"/>
              <a:cs typeface="Courier"/>
              <a:sym typeface="Courier"/>
            </a:endParaRPr>
          </a:p>
          <a:p>
            <a:pPr indent="0" lvl="0" marL="0" marR="0" rtl="0" algn="l">
              <a:spcBef>
                <a:spcPts val="0"/>
              </a:spcBef>
              <a:spcAft>
                <a:spcPts val="0"/>
              </a:spcAft>
              <a:buNone/>
            </a:pPr>
            <a:r>
              <a:t/>
            </a:r>
            <a:endParaRPr b="1" sz="2000">
              <a:solidFill>
                <a:srgbClr val="676767"/>
              </a:solidFill>
              <a:latin typeface="Courier"/>
              <a:ea typeface="Courier"/>
              <a:cs typeface="Courier"/>
              <a:sym typeface="Courier"/>
            </a:endParaRPr>
          </a:p>
          <a:p>
            <a:pPr indent="0" lvl="0" marL="0" marR="0" rtl="0" algn="l">
              <a:spcBef>
                <a:spcPts val="0"/>
              </a:spcBef>
              <a:spcAft>
                <a:spcPts val="0"/>
              </a:spcAft>
              <a:buNone/>
            </a:pPr>
            <a:r>
              <a:rPr b="1" lang="en-US" sz="2000">
                <a:solidFill>
                  <a:srgbClr val="2E8B57"/>
                </a:solidFill>
                <a:latin typeface="Courier"/>
                <a:ea typeface="Courier"/>
                <a:cs typeface="Courier"/>
                <a:sym typeface="Courier"/>
              </a:rPr>
              <a:t>for</a:t>
            </a:r>
            <a:r>
              <a:rPr lang="en-US" sz="2000">
                <a:solidFill>
                  <a:srgbClr val="000000"/>
                </a:solidFill>
                <a:latin typeface="Courier"/>
                <a:ea typeface="Courier"/>
                <a:cs typeface="Courier"/>
                <a:sym typeface="Courier"/>
              </a:rPr>
              <a:t> </a:t>
            </a:r>
            <a:r>
              <a:rPr lang="en-US" sz="2000">
                <a:solidFill>
                  <a:srgbClr val="676767"/>
                </a:solidFill>
                <a:latin typeface="Courier"/>
                <a:ea typeface="Courier"/>
                <a:cs typeface="Courier"/>
                <a:sym typeface="Courier"/>
              </a:rPr>
              <a:t>(</a:t>
            </a:r>
            <a:r>
              <a:rPr b="1" lang="en-US" sz="2000">
                <a:solidFill>
                  <a:srgbClr val="2E8B57"/>
                </a:solidFill>
                <a:latin typeface="Courier"/>
                <a:ea typeface="Courier"/>
                <a:cs typeface="Courier"/>
                <a:sym typeface="Courier"/>
              </a:rPr>
              <a:t>int</a:t>
            </a:r>
            <a:r>
              <a:rPr lang="en-US" sz="2000">
                <a:solidFill>
                  <a:srgbClr val="000000"/>
                </a:solidFill>
                <a:latin typeface="Courier"/>
                <a:ea typeface="Courier"/>
                <a:cs typeface="Courier"/>
                <a:sym typeface="Courier"/>
              </a:rPr>
              <a:t> i </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a:t>
            </a:r>
            <a:r>
              <a:rPr lang="en-US" sz="2000">
                <a:solidFill>
                  <a:srgbClr val="FB1593"/>
                </a:solidFill>
                <a:latin typeface="Courier"/>
                <a:ea typeface="Courier"/>
                <a:cs typeface="Courier"/>
                <a:sym typeface="Courier"/>
              </a:rPr>
              <a:t>0</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i </a:t>
            </a:r>
            <a:r>
              <a:rPr lang="en-US" sz="2000">
                <a:solidFill>
                  <a:srgbClr val="676767"/>
                </a:solidFill>
                <a:latin typeface="Courier"/>
                <a:ea typeface="Courier"/>
                <a:cs typeface="Courier"/>
                <a:sym typeface="Courier"/>
              </a:rPr>
              <a:t>&lt;</a:t>
            </a:r>
            <a:r>
              <a:rPr lang="en-US" sz="2000">
                <a:solidFill>
                  <a:srgbClr val="000000"/>
                </a:solidFill>
                <a:latin typeface="Courier"/>
                <a:ea typeface="Courier"/>
                <a:cs typeface="Courier"/>
                <a:sym typeface="Courier"/>
              </a:rPr>
              <a:t> </a:t>
            </a:r>
            <a:r>
              <a:rPr lang="en-US" sz="2000">
                <a:solidFill>
                  <a:srgbClr val="FB1593"/>
                </a:solidFill>
                <a:latin typeface="Courier"/>
                <a:ea typeface="Courier"/>
                <a:cs typeface="Courier"/>
                <a:sym typeface="Courier"/>
              </a:rPr>
              <a:t>255</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i</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a:t>
            </a:r>
            <a:endParaRPr/>
          </a:p>
          <a:p>
            <a:pPr indent="0" lvl="0" marL="0" marR="0" rtl="0" algn="l">
              <a:spcBef>
                <a:spcPts val="0"/>
              </a:spcBef>
              <a:spcAft>
                <a:spcPts val="0"/>
              </a:spcAft>
              <a:buNone/>
            </a:pPr>
            <a:r>
              <a:rPr b="1" lang="en-US" sz="2000">
                <a:solidFill>
                  <a:srgbClr val="000000"/>
                </a:solidFill>
                <a:latin typeface="Courier"/>
                <a:ea typeface="Courier"/>
                <a:cs typeface="Courier"/>
                <a:sym typeface="Courier"/>
              </a:rPr>
              <a:t>  </a:t>
            </a:r>
            <a:r>
              <a:rPr b="1" lang="en-US" sz="2000">
                <a:solidFill>
                  <a:srgbClr val="2E8B57"/>
                </a:solidFill>
                <a:latin typeface="Courier"/>
                <a:ea typeface="Courier"/>
                <a:cs typeface="Courier"/>
                <a:sym typeface="Courier"/>
              </a:rPr>
              <a:t>if</a:t>
            </a:r>
            <a:r>
              <a:rPr lang="en-US" sz="2000">
                <a:solidFill>
                  <a:srgbClr val="000000"/>
                </a:solidFill>
                <a:latin typeface="Courier"/>
                <a:ea typeface="Courier"/>
                <a:cs typeface="Courier"/>
                <a:sym typeface="Courier"/>
              </a:rPr>
              <a:t> </a:t>
            </a:r>
            <a:r>
              <a:rPr lang="en-US" sz="2000">
                <a:solidFill>
                  <a:srgbClr val="676767"/>
                </a:solidFill>
                <a:latin typeface="Courier"/>
                <a:ea typeface="Courier"/>
                <a:cs typeface="Courier"/>
                <a:sym typeface="Courier"/>
              </a:rPr>
              <a:t>(</a:t>
            </a:r>
            <a:r>
              <a:rPr lang="en-US" sz="2000">
                <a:solidFill>
                  <a:srgbClr val="00008F"/>
                </a:solidFill>
                <a:latin typeface="Courier"/>
                <a:ea typeface="Courier"/>
                <a:cs typeface="Courier"/>
                <a:sym typeface="Courier"/>
              </a:rPr>
              <a:t>accessTime</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array</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i </a:t>
            </a:r>
            <a:r>
              <a:rPr lang="en-US" sz="2000">
                <a:solidFill>
                  <a:srgbClr val="676767"/>
                </a:solidFill>
                <a:latin typeface="Courier"/>
                <a:ea typeface="Courier"/>
                <a:cs typeface="Courier"/>
                <a:sym typeface="Courier"/>
              </a:rPr>
              <a:t>*</a:t>
            </a:r>
            <a:r>
              <a:rPr lang="en-US" sz="2000">
                <a:solidFill>
                  <a:srgbClr val="000000"/>
                </a:solidFill>
                <a:latin typeface="Courier"/>
                <a:ea typeface="Courier"/>
                <a:cs typeface="Courier"/>
                <a:sym typeface="Courier"/>
              </a:rPr>
              <a:t> </a:t>
            </a:r>
            <a:r>
              <a:rPr lang="en-US" sz="2000">
                <a:solidFill>
                  <a:srgbClr val="FB1593"/>
                </a:solidFill>
                <a:latin typeface="Courier"/>
                <a:ea typeface="Courier"/>
                <a:cs typeface="Courier"/>
                <a:sym typeface="Courier"/>
              </a:rPr>
              <a:t>PAGE_SIZE</a:t>
            </a:r>
            <a:r>
              <a:rPr lang="en-US" sz="2000">
                <a:solidFill>
                  <a:srgbClr val="676767"/>
                </a:solidFill>
                <a:latin typeface="Courier"/>
                <a:ea typeface="Courier"/>
                <a:cs typeface="Courier"/>
                <a:sym typeface="Courier"/>
              </a:rPr>
              <a:t>]) &lt;=</a:t>
            </a:r>
            <a:r>
              <a:rPr lang="en-US" sz="2000">
                <a:solidFill>
                  <a:srgbClr val="000000"/>
                </a:solidFill>
                <a:latin typeface="Courier"/>
                <a:ea typeface="Courier"/>
                <a:cs typeface="Courier"/>
                <a:sym typeface="Courier"/>
              </a:rPr>
              <a:t> N)    </a:t>
            </a:r>
            <a:endParaRPr/>
          </a:p>
          <a:p>
            <a:pPr indent="0" lvl="0" marL="0" marR="0" rtl="0" algn="l">
              <a:spcBef>
                <a:spcPts val="0"/>
              </a:spcBef>
              <a:spcAft>
                <a:spcPts val="0"/>
              </a:spcAft>
              <a:buNone/>
            </a:pPr>
            <a:r>
              <a:rPr b="1" lang="en-US" sz="2000">
                <a:solidFill>
                  <a:srgbClr val="000000"/>
                </a:solidFill>
                <a:latin typeface="Courier"/>
                <a:ea typeface="Courier"/>
                <a:cs typeface="Courier"/>
                <a:sym typeface="Courier"/>
              </a:rPr>
              <a:t>    </a:t>
            </a:r>
            <a:r>
              <a:rPr b="1" lang="en-US" sz="2000">
                <a:solidFill>
                  <a:srgbClr val="2E8B57"/>
                </a:solidFill>
                <a:latin typeface="Courier"/>
                <a:ea typeface="Courier"/>
                <a:cs typeface="Courier"/>
                <a:sym typeface="Courier"/>
              </a:rPr>
              <a:t>return</a:t>
            </a:r>
            <a:r>
              <a:rPr lang="en-US" sz="2000">
                <a:solidFill>
                  <a:srgbClr val="000000"/>
                </a:solidFill>
                <a:latin typeface="Courier"/>
                <a:ea typeface="Courier"/>
                <a:cs typeface="Courier"/>
                <a:sym typeface="Courier"/>
              </a:rPr>
              <a:t> i</a:t>
            </a:r>
            <a:r>
              <a:rPr lang="en-US" sz="2000">
                <a:solidFill>
                  <a:srgbClr val="676767"/>
                </a:solidFill>
                <a:latin typeface="Courier"/>
                <a:ea typeface="Courier"/>
                <a:cs typeface="Courier"/>
                <a:sym typeface="Courier"/>
              </a:rPr>
              <a:t>;</a:t>
            </a:r>
            <a:endParaRPr sz="2000">
              <a:solidFill>
                <a:schemeClr val="dk1"/>
              </a:solidFill>
              <a:latin typeface="Courier New"/>
              <a:ea typeface="Courier New"/>
              <a:cs typeface="Courier New"/>
              <a:sym typeface="Courier New"/>
            </a:endParaRPr>
          </a:p>
        </p:txBody>
      </p:sp>
      <p:sp>
        <p:nvSpPr>
          <p:cNvPr id="118" name="Google Shape;118;p33"/>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spcBef>
                <a:spcPts val="0"/>
              </a:spcBef>
              <a:spcAft>
                <a:spcPts val="0"/>
              </a:spcAft>
              <a:buNone/>
            </a:pPr>
            <a:r>
              <a:rPr lang="en-US"/>
              <a:t>Meltdown Example</a:t>
            </a:r>
            <a:endParaRPr/>
          </a:p>
        </p:txBody>
      </p:sp>
      <p:sp>
        <p:nvSpPr>
          <p:cNvPr id="119" name="Google Shape;119;p33"/>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0" name="Google Shape;120;p33"/>
          <p:cNvSpPr/>
          <p:nvPr/>
        </p:nvSpPr>
        <p:spPr>
          <a:xfrm>
            <a:off x="472428" y="3429000"/>
            <a:ext cx="8061972" cy="1444841"/>
          </a:xfrm>
          <a:prstGeom prst="rect">
            <a:avLst/>
          </a:prstGeom>
          <a:no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Narrow"/>
              <a:buNone/>
            </a:pPr>
            <a:r>
              <a:t/>
            </a:r>
            <a:endParaRPr sz="2000">
              <a:solidFill>
                <a:srgbClr val="C00000"/>
              </a:solidFill>
              <a:latin typeface="Calibri"/>
              <a:ea typeface="Calibri"/>
              <a:cs typeface="Calibri"/>
              <a:sym typeface="Calibri"/>
            </a:endParaRPr>
          </a:p>
        </p:txBody>
      </p:sp>
      <p:sp>
        <p:nvSpPr>
          <p:cNvPr id="121" name="Google Shape;121;p33"/>
          <p:cNvSpPr txBox="1"/>
          <p:nvPr/>
        </p:nvSpPr>
        <p:spPr>
          <a:xfrm>
            <a:off x="7093258" y="3950511"/>
            <a:ext cx="1441142" cy="9233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rgbClr val="C00000"/>
                </a:solidFill>
                <a:latin typeface="Calibri"/>
                <a:ea typeface="Calibri"/>
                <a:cs typeface="Calibri"/>
                <a:sym typeface="Calibri"/>
              </a:rPr>
              <a:t>Only executed speculatively</a:t>
            </a:r>
            <a:endParaRPr/>
          </a:p>
        </p:txBody>
      </p:sp>
      <p:pic>
        <p:nvPicPr>
          <p:cNvPr descr="Screen Shot 2018-03-02 at 11.51.29 AM.png" id="122" name="Google Shape;122;p33"/>
          <p:cNvPicPr preferRelativeResize="0"/>
          <p:nvPr/>
        </p:nvPicPr>
        <p:blipFill rotWithShape="1">
          <a:blip r:embed="rId3">
            <a:alphaModFix/>
          </a:blip>
          <a:srcRect b="0" l="0" r="0" t="0"/>
          <a:stretch/>
        </p:blipFill>
        <p:spPr>
          <a:xfrm>
            <a:off x="160521" y="2112885"/>
            <a:ext cx="8822958" cy="2860242"/>
          </a:xfrm>
          <a:prstGeom prst="rect">
            <a:avLst/>
          </a:prstGeom>
          <a:noFill/>
          <a:ln>
            <a:noFill/>
          </a:ln>
        </p:spPr>
      </p:pic>
      <p:cxnSp>
        <p:nvCxnSpPr>
          <p:cNvPr id="123" name="Google Shape;123;p33"/>
          <p:cNvCxnSpPr/>
          <p:nvPr/>
        </p:nvCxnSpPr>
        <p:spPr>
          <a:xfrm>
            <a:off x="4136994" y="3879542"/>
            <a:ext cx="2382364" cy="1895777"/>
          </a:xfrm>
          <a:prstGeom prst="straightConnector1">
            <a:avLst/>
          </a:prstGeom>
          <a:noFill/>
          <a:ln cap="flat" cmpd="sng" w="57150">
            <a:solidFill>
              <a:srgbClr val="CC0000"/>
            </a:solidFill>
            <a:prstDash val="solid"/>
            <a:round/>
            <a:headEnd len="med" w="med" type="triangle"/>
            <a:tailEnd len="med" w="med" type="triangle"/>
          </a:ln>
        </p:spPr>
      </p:cxnSp>
      <p:sp>
        <p:nvSpPr>
          <p:cNvPr id="124" name="Google Shape;124;p33"/>
          <p:cNvSpPr/>
          <p:nvPr/>
        </p:nvSpPr>
        <p:spPr>
          <a:xfrm>
            <a:off x="6887160" y="587037"/>
            <a:ext cx="1784412" cy="1455937"/>
          </a:xfrm>
          <a:prstGeom prst="roundRect">
            <a:avLst>
              <a:gd fmla="val 16667" name="adj"/>
            </a:avLst>
          </a:prstGeom>
          <a:no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C00000"/>
                </a:solidFill>
                <a:latin typeface="Calibri"/>
                <a:ea typeface="Calibri"/>
                <a:cs typeface="Calibri"/>
                <a:sym typeface="Calibri"/>
              </a:rPr>
              <a:t>Look for unusually fast accesses to the array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4"/>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spcBef>
                <a:spcPts val="0"/>
              </a:spcBef>
              <a:spcAft>
                <a:spcPts val="0"/>
              </a:spcAft>
              <a:buNone/>
            </a:pPr>
            <a:r>
              <a:rPr lang="en-US"/>
              <a:t>How to Perform An Attack with Meltdown</a:t>
            </a:r>
            <a:endParaRPr/>
          </a:p>
        </p:txBody>
      </p:sp>
      <p:sp>
        <p:nvSpPr>
          <p:cNvPr id="132" name="Google Shape;132;p34"/>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80"/>
              <a:buChar char="❖"/>
            </a:pPr>
            <a:r>
              <a:rPr lang="en-US"/>
              <a:t>Set up an array that is large enough to span 256 pages</a:t>
            </a:r>
            <a:endParaRPr/>
          </a:p>
          <a:p>
            <a:pPr indent="-285750" lvl="1" marL="649224" rtl="0" algn="l">
              <a:spcBef>
                <a:spcPts val="480"/>
              </a:spcBef>
              <a:spcAft>
                <a:spcPts val="0"/>
              </a:spcAft>
              <a:buSzPts val="2640"/>
              <a:buChar char="▪"/>
            </a:pPr>
            <a:r>
              <a:rPr lang="en-US"/>
              <a:t>So we can index into it using a byte</a:t>
            </a:r>
            <a:endParaRPr/>
          </a:p>
          <a:p>
            <a:pPr indent="-342900" lvl="0" marL="342900" rtl="0" algn="l">
              <a:spcBef>
                <a:spcPts val="560"/>
              </a:spcBef>
              <a:spcAft>
                <a:spcPts val="0"/>
              </a:spcAft>
              <a:buSzPts val="1680"/>
              <a:buChar char="❖"/>
            </a:pPr>
            <a:r>
              <a:rPr lang="en-US"/>
              <a:t>Speculatively try to access a byte from kernel memory</a:t>
            </a:r>
            <a:endParaRPr/>
          </a:p>
          <a:p>
            <a:pPr indent="-342900" lvl="0" marL="342900" rtl="0" algn="l">
              <a:spcBef>
                <a:spcPts val="560"/>
              </a:spcBef>
              <a:spcAft>
                <a:spcPts val="0"/>
              </a:spcAft>
              <a:buSzPts val="1680"/>
              <a:buChar char="❖"/>
            </a:pPr>
            <a:r>
              <a:rPr lang="en-US"/>
              <a:t>Use that as an </a:t>
            </a:r>
            <a:r>
              <a:rPr i="1" lang="en-US"/>
              <a:t>index into the array</a:t>
            </a:r>
            <a:r>
              <a:rPr lang="en-US"/>
              <a:t>, multiplied by your system’s page size to ensure that adjacent accesses are not cached together</a:t>
            </a:r>
            <a:endParaRPr/>
          </a:p>
          <a:p>
            <a:pPr indent="-342900" lvl="0" marL="342900" rtl="0" algn="l">
              <a:spcBef>
                <a:spcPts val="560"/>
              </a:spcBef>
              <a:spcAft>
                <a:spcPts val="0"/>
              </a:spcAft>
              <a:buSzPts val="1680"/>
              <a:buChar char="❖"/>
            </a:pPr>
            <a:r>
              <a:rPr lang="en-US"/>
              <a:t>Try to access each array index (separated by the page size) and time how long it takes.</a:t>
            </a:r>
            <a:endParaRPr/>
          </a:p>
          <a:p>
            <a:pPr indent="-236220" lvl="0" marL="342900" rtl="0" algn="l">
              <a:spcBef>
                <a:spcPts val="560"/>
              </a:spcBef>
              <a:spcAft>
                <a:spcPts val="0"/>
              </a:spcAft>
              <a:buSzPts val="1680"/>
              <a:buNone/>
            </a:pPr>
            <a:r>
              <a:t/>
            </a:r>
            <a:endParaRPr/>
          </a:p>
          <a:p>
            <a:pPr indent="-342900" lvl="0" marL="342900" rtl="0" algn="l">
              <a:spcBef>
                <a:spcPts val="560"/>
              </a:spcBef>
              <a:spcAft>
                <a:spcPts val="0"/>
              </a:spcAft>
              <a:buSzPts val="1680"/>
              <a:buChar char="❖"/>
            </a:pPr>
            <a:r>
              <a:rPr lang="en-US">
                <a:solidFill>
                  <a:srgbClr val="C00000"/>
                </a:solidFill>
              </a:rPr>
              <a:t>The index that took much less time to access corresponds to the secret data!</a:t>
            </a:r>
            <a:endParaRPr/>
          </a:p>
          <a:p>
            <a:pPr indent="-236220" lvl="0" marL="342900" rtl="0" algn="l">
              <a:spcBef>
                <a:spcPts val="560"/>
              </a:spcBef>
              <a:spcAft>
                <a:spcPts val="0"/>
              </a:spcAft>
              <a:buSzPts val="1680"/>
              <a:buNone/>
            </a:pPr>
            <a:r>
              <a:t/>
            </a:r>
            <a:endParaRPr/>
          </a:p>
          <a:p>
            <a:pPr indent="-236220" lvl="0" marL="342900" rtl="0" algn="l">
              <a:spcBef>
                <a:spcPts val="560"/>
              </a:spcBef>
              <a:spcAft>
                <a:spcPts val="0"/>
              </a:spcAft>
              <a:buSzPts val="1680"/>
              <a:buNone/>
            </a:pPr>
            <a:r>
              <a:t/>
            </a:r>
            <a:endParaRPr/>
          </a:p>
        </p:txBody>
      </p:sp>
      <p:sp>
        <p:nvSpPr>
          <p:cNvPr id="133" name="Google Shape;133;p34"/>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2016-12-03T05:53:10Z</dcterms:created>
  <dc:creator>Justin Hsia</dc:creator>
</cp:coreProperties>
</file>