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4.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5.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6.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7.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8.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9.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0.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11.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notesSlides/notesSlide12.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13.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14.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15.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16.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notesSlides/notesSlide17.xml" ContentType="application/vnd.openxmlformats-officedocument.presentationml.notesSlide+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18.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notesSlides/notesSlide19.xml" ContentType="application/vnd.openxmlformats-officedocument.presentationml.notesSlide+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notesSlides/notesSlide20.xml" ContentType="application/vnd.openxmlformats-officedocument.presentationml.notesSlide+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notesSlides/notesSlide21.xml" ContentType="application/vnd.openxmlformats-officedocument.presentationml.notesSlide+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notesSlides/notesSlide22.xml" ContentType="application/vnd.openxmlformats-officedocument.presentationml.notesSlide+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notesSlides/notesSlide23.xml" ContentType="application/vnd.openxmlformats-officedocument.presentationml.notesSlide+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notesSlides/notesSlide24.xml" ContentType="application/vnd.openxmlformats-officedocument.presentationml.notesSlide+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notesSlides/notesSlide25.xml" ContentType="application/vnd.openxmlformats-officedocument.presentationml.notesSlide+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notesSlides/notesSlide26.xml" ContentType="application/vnd.openxmlformats-officedocument.presentationml.notesSlide+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notesSlides/notesSlide27.xml" ContentType="application/vnd.openxmlformats-officedocument.presentationml.notesSlid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325" r:id="rId2"/>
    <p:sldId id="919" r:id="rId3"/>
    <p:sldId id="921" r:id="rId4"/>
    <p:sldId id="327" r:id="rId5"/>
    <p:sldId id="306" r:id="rId6"/>
    <p:sldId id="307" r:id="rId7"/>
    <p:sldId id="308" r:id="rId8"/>
    <p:sldId id="309" r:id="rId9"/>
    <p:sldId id="310" r:id="rId10"/>
    <p:sldId id="311" r:id="rId11"/>
    <p:sldId id="312" r:id="rId12"/>
    <p:sldId id="299" r:id="rId13"/>
    <p:sldId id="258" r:id="rId14"/>
    <p:sldId id="320" r:id="rId15"/>
    <p:sldId id="322" r:id="rId16"/>
    <p:sldId id="323" r:id="rId17"/>
    <p:sldId id="294" r:id="rId18"/>
    <p:sldId id="295" r:id="rId19"/>
    <p:sldId id="297" r:id="rId20"/>
    <p:sldId id="265" r:id="rId21"/>
    <p:sldId id="266" r:id="rId22"/>
    <p:sldId id="267" r:id="rId23"/>
    <p:sldId id="268" r:id="rId24"/>
    <p:sldId id="269" r:id="rId25"/>
    <p:sldId id="270" r:id="rId26"/>
    <p:sldId id="324" r:id="rId27"/>
    <p:sldId id="272" r:id="rId28"/>
    <p:sldId id="273" r:id="rId29"/>
    <p:sldId id="298" r:id="rId30"/>
    <p:sldId id="301" r:id="rId31"/>
    <p:sldId id="302" r:id="rId32"/>
    <p:sldId id="303" r:id="rId33"/>
    <p:sldId id="304" r:id="rId34"/>
    <p:sldId id="305" r:id="rId35"/>
    <p:sldId id="313" r:id="rId36"/>
    <p:sldId id="32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2A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69" d="100"/>
          <a:sy n="69" d="100"/>
        </p:scale>
        <p:origin x="1251"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F5BD2-4E32-46A1-876A-87DAA704D34E}" type="datetimeFigureOut">
              <a:rPr lang="en-US" smtClean="0"/>
              <a:t>8/20/2020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210DD-07CB-4A65-904E-557968CEF7F3}" type="slidenum">
              <a:rPr lang="en-US" smtClean="0"/>
              <a:t>‹#›</a:t>
            </a:fld>
            <a:endParaRPr lang="en-US"/>
          </a:p>
        </p:txBody>
      </p:sp>
    </p:spTree>
    <p:extLst>
      <p:ext uri="{BB962C8B-B14F-4D97-AF65-F5344CB8AC3E}">
        <p14:creationId xmlns:p14="http://schemas.microsoft.com/office/powerpoint/2010/main" val="689068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2" name="Date Placeholder 1"/>
          <p:cNvSpPr>
            <a:spLocks noGrp="1"/>
          </p:cNvSpPr>
          <p:nvPr>
            <p:ph type="dt" idx="10"/>
          </p:nvPr>
        </p:nvSpPr>
        <p:spPr>
          <a:xfrm>
            <a:off x="9066349" y="4"/>
            <a:ext cx="6935923" cy="196574"/>
          </a:xfrm>
          <a:prstGeom prst="rect">
            <a:avLst/>
          </a:prstGeom>
        </p:spPr>
        <p:txBody>
          <a:bodyPr/>
          <a:lstStyle/>
          <a:p>
            <a:r>
              <a:rPr lang="en-US"/>
              <a:t>11/15/2017</a:t>
            </a:r>
          </a:p>
        </p:txBody>
      </p:sp>
    </p:spTree>
    <p:extLst>
      <p:ext uri="{BB962C8B-B14F-4D97-AF65-F5344CB8AC3E}">
        <p14:creationId xmlns:p14="http://schemas.microsoft.com/office/powerpoint/2010/main" val="2174016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13</a:t>
            </a:fld>
            <a:endParaRPr lang="en-US" dirty="0"/>
          </a:p>
        </p:txBody>
      </p:sp>
    </p:spTree>
    <p:extLst>
      <p:ext uri="{BB962C8B-B14F-4D97-AF65-F5344CB8AC3E}">
        <p14:creationId xmlns:p14="http://schemas.microsoft.com/office/powerpoint/2010/main" val="211642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xfrm>
            <a:off x="-1085850" y="192088"/>
            <a:ext cx="9569450" cy="7177087"/>
          </a:xfrm>
          <a:ln/>
        </p:spPr>
      </p:sp>
      <p:sp>
        <p:nvSpPr>
          <p:cNvPr id="2252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44239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Grp="1" noRot="1" noChangeAspect="1" noChangeArrowheads="1"/>
          </p:cNvSpPr>
          <p:nvPr>
            <p:ph type="sldImg"/>
          </p:nvPr>
        </p:nvSpPr>
        <p:spPr bwMode="auto">
          <a:xfrm>
            <a:off x="1371600" y="762000"/>
            <a:ext cx="5029200" cy="3773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bwMode="auto">
          <a:xfrm>
            <a:off x="777875" y="4776789"/>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a:t>Different </a:t>
            </a:r>
            <a:r>
              <a:rPr lang="en-US" b="1" dirty="0"/>
              <a:t>programs</a:t>
            </a:r>
            <a:r>
              <a:rPr lang="en-US" dirty="0"/>
              <a:t> written in C, have</a:t>
            </a:r>
            <a:r>
              <a:rPr lang="en-US" baseline="0" dirty="0"/>
              <a:t> different </a:t>
            </a:r>
            <a:r>
              <a:rPr lang="en-US" b="1" baseline="0" dirty="0"/>
              <a:t>algorithms</a:t>
            </a:r>
            <a:endParaRPr lang="en-US" b="1" dirty="0"/>
          </a:p>
          <a:p>
            <a:r>
              <a:rPr lang="en-US" dirty="0"/>
              <a:t>C</a:t>
            </a:r>
            <a:r>
              <a:rPr lang="en-US" baseline="0" dirty="0"/>
              <a:t>ompilers figure out what instructions to generate</a:t>
            </a:r>
          </a:p>
          <a:p>
            <a:pPr lvl="1"/>
            <a:r>
              <a:rPr lang="en-US" baseline="0" dirty="0"/>
              <a:t>do different </a:t>
            </a:r>
            <a:r>
              <a:rPr lang="en-US" b="1" baseline="0" dirty="0"/>
              <a:t>optimizations</a:t>
            </a:r>
          </a:p>
          <a:p>
            <a:r>
              <a:rPr lang="en-US" b="0" baseline="0" dirty="0"/>
              <a:t>Different</a:t>
            </a:r>
            <a:r>
              <a:rPr lang="en-US" b="1" baseline="0" dirty="0"/>
              <a:t> architectures </a:t>
            </a:r>
            <a:r>
              <a:rPr lang="en-US" b="0" baseline="0" dirty="0"/>
              <a:t>expose different </a:t>
            </a:r>
            <a:r>
              <a:rPr lang="en-US" b="1" baseline="0" dirty="0"/>
              <a:t>interfaces</a:t>
            </a:r>
          </a:p>
          <a:p>
            <a:pPr lvl="0"/>
            <a:r>
              <a:rPr lang="en-US" b="1" baseline="0" dirty="0"/>
              <a:t>Hardware implementations</a:t>
            </a:r>
            <a:r>
              <a:rPr lang="en-US" b="0" baseline="0" dirty="0"/>
              <a:t> have different performance</a:t>
            </a:r>
            <a:endParaRPr lang="en-US" b="1" dirty="0"/>
          </a:p>
        </p:txBody>
      </p:sp>
    </p:spTree>
    <p:extLst>
      <p:ext uri="{BB962C8B-B14F-4D97-AF65-F5344CB8AC3E}">
        <p14:creationId xmlns:p14="http://schemas.microsoft.com/office/powerpoint/2010/main" val="442350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085850" y="192088"/>
            <a:ext cx="9569450" cy="7177087"/>
          </a:xfrm>
          <a:ln/>
        </p:spPr>
      </p:sp>
      <p:sp>
        <p:nvSpPr>
          <p:cNvPr id="224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60698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211263" y="146050"/>
            <a:ext cx="7289800" cy="5467350"/>
          </a:xfrm>
          <a:ln/>
        </p:spPr>
      </p:sp>
      <p:sp>
        <p:nvSpPr>
          <p:cNvPr id="224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8681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211263" y="146050"/>
            <a:ext cx="7289800" cy="5467350"/>
          </a:xfrm>
          <a:ln/>
        </p:spPr>
      </p:sp>
      <p:sp>
        <p:nvSpPr>
          <p:cNvPr id="224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20206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211263" y="146050"/>
            <a:ext cx="7289800" cy="5467350"/>
          </a:xfrm>
          <a:ln/>
        </p:spPr>
      </p:sp>
      <p:sp>
        <p:nvSpPr>
          <p:cNvPr id="224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4892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211263" y="146050"/>
            <a:ext cx="7289800" cy="5467350"/>
          </a:xfrm>
          <a:ln/>
        </p:spPr>
      </p:sp>
      <p:sp>
        <p:nvSpPr>
          <p:cNvPr id="224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29336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211263" y="146050"/>
            <a:ext cx="7289800" cy="5467350"/>
          </a:xfrm>
          <a:ln/>
        </p:spPr>
      </p:sp>
      <p:sp>
        <p:nvSpPr>
          <p:cNvPr id="224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738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211263" y="146050"/>
            <a:ext cx="7289800" cy="5467350"/>
          </a:xfrm>
          <a:ln/>
        </p:spPr>
      </p:sp>
      <p:sp>
        <p:nvSpPr>
          <p:cNvPr id="224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399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65561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1211843" y="703033"/>
            <a:ext cx="4575536" cy="3469107"/>
          </a:xfrm>
          <a:prstGeom prst="rect">
            <a:avLst/>
          </a:prstGeom>
          <a:solidFill>
            <a:srgbClr val="FFFFFF"/>
          </a:solidFill>
          <a:ln w="9525">
            <a:solidFill>
              <a:srgbClr val="000000"/>
            </a:solidFill>
            <a:miter lim="800000"/>
            <a:headEnd/>
            <a:tailEnd/>
          </a:ln>
          <a:effectLst/>
        </p:spPr>
        <p:txBody>
          <a:bodyPr wrap="none" lIns="88003" tIns="44001" rIns="88003" bIns="44001" anchor="ctr"/>
          <a:lstStyle/>
          <a:p>
            <a:endParaRPr lang="en-US" dirty="0">
              <a:latin typeface="Lato" panose="020F0502020204030203" pitchFamily="34" charset="0"/>
            </a:endParaRPr>
          </a:p>
        </p:txBody>
      </p:sp>
      <p:sp>
        <p:nvSpPr>
          <p:cNvPr id="50178" name="Rectangle 2"/>
          <p:cNvSpPr txBox="1">
            <a:spLocks noGrp="1" noChangeArrowheads="1"/>
          </p:cNvSpPr>
          <p:nvPr>
            <p:ph type="body"/>
          </p:nvPr>
        </p:nvSpPr>
        <p:spPr bwMode="auto">
          <a:xfrm>
            <a:off x="932420" y="4410066"/>
            <a:ext cx="5132861" cy="417981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27794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211263" y="146050"/>
            <a:ext cx="7289800" cy="5467350"/>
          </a:xfrm>
          <a:ln/>
        </p:spPr>
      </p:sp>
      <p:sp>
        <p:nvSpPr>
          <p:cNvPr id="224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08378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1568774" y="529992"/>
            <a:ext cx="6147689" cy="2613507"/>
          </a:xfrm>
          <a:prstGeom prst="rect">
            <a:avLst/>
          </a:prstGeom>
          <a:solidFill>
            <a:srgbClr val="FFFFFF"/>
          </a:solidFill>
          <a:ln w="9525">
            <a:solidFill>
              <a:srgbClr val="000000"/>
            </a:solidFill>
            <a:miter lim="800000"/>
            <a:headEnd/>
            <a:tailEnd/>
          </a:ln>
        </p:spPr>
        <p:txBody>
          <a:bodyPr wrap="none" lIns="88148" tIns="44074" rIns="88148" bIns="44074" anchor="ctr"/>
          <a:lstStyle/>
          <a:p>
            <a:endParaRPr lang="en-US" dirty="0">
              <a:latin typeface="Calibri" panose="020F0502020204030204" pitchFamily="34" charset="0"/>
            </a:endParaRPr>
          </a:p>
        </p:txBody>
      </p:sp>
      <p:sp>
        <p:nvSpPr>
          <p:cNvPr id="73731" name="Rectangle 2"/>
          <p:cNvSpPr txBox="1">
            <a:spLocks noGrp="1" noChangeArrowheads="1"/>
          </p:cNvSpPr>
          <p:nvPr>
            <p:ph type="body"/>
          </p:nvPr>
        </p:nvSpPr>
        <p:spPr>
          <a:xfrm>
            <a:off x="1238747" y="3324213"/>
            <a:ext cx="6807740" cy="3149573"/>
          </a:xfrm>
          <a:noFill/>
          <a:ln/>
        </p:spPr>
        <p:txBody>
          <a:bodyPr wrap="none" lIns="91665" tIns="45832" rIns="91665" bIns="45832" anchor="ctr"/>
          <a:lstStyle/>
          <a:p>
            <a:r>
              <a:rPr lang="en-US" dirty="0"/>
              <a:t>Going</a:t>
            </a:r>
            <a:r>
              <a:rPr lang="en-US" baseline="0" dirty="0"/>
              <a:t> to SSD is like walking down to California</a:t>
            </a:r>
            <a:r>
              <a:rPr lang="is-IS" baseline="0" dirty="0"/>
              <a:t> to get an avocado</a:t>
            </a:r>
          </a:p>
          <a:p>
            <a:r>
              <a:rPr lang="is-IS" baseline="0" dirty="0"/>
              <a:t>Disk is like waiting a year for a new crop of avocados</a:t>
            </a:r>
          </a:p>
          <a:p>
            <a:r>
              <a:rPr lang="en-US" dirty="0"/>
              <a:t>Going across the world is like waiting for an avocado tree to grow</a:t>
            </a:r>
            <a:r>
              <a:rPr lang="en-US" baseline="0" dirty="0"/>
              <a:t> up from a seed</a:t>
            </a:r>
            <a:r>
              <a:rPr lang="is-IS" baseline="0" dirty="0"/>
              <a:t>…</a:t>
            </a:r>
            <a:endParaRPr lang="en-US" dirty="0"/>
          </a:p>
        </p:txBody>
      </p:sp>
    </p:spTree>
    <p:extLst>
      <p:ext uri="{BB962C8B-B14F-4D97-AF65-F5344CB8AC3E}">
        <p14:creationId xmlns:p14="http://schemas.microsoft.com/office/powerpoint/2010/main" val="873953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30</a:t>
            </a:fld>
            <a:endParaRPr lang="en-US"/>
          </a:p>
        </p:txBody>
      </p:sp>
    </p:spTree>
    <p:extLst>
      <p:ext uri="{BB962C8B-B14F-4D97-AF65-F5344CB8AC3E}">
        <p14:creationId xmlns:p14="http://schemas.microsoft.com/office/powerpoint/2010/main" val="1714313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31</a:t>
            </a:fld>
            <a:endParaRPr lang="en-US"/>
          </a:p>
        </p:txBody>
      </p:sp>
    </p:spTree>
    <p:extLst>
      <p:ext uri="{BB962C8B-B14F-4D97-AF65-F5344CB8AC3E}">
        <p14:creationId xmlns:p14="http://schemas.microsoft.com/office/powerpoint/2010/main" val="1972797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32</a:t>
            </a:fld>
            <a:endParaRPr lang="en-US"/>
          </a:p>
        </p:txBody>
      </p:sp>
    </p:spTree>
    <p:extLst>
      <p:ext uri="{BB962C8B-B14F-4D97-AF65-F5344CB8AC3E}">
        <p14:creationId xmlns:p14="http://schemas.microsoft.com/office/powerpoint/2010/main" val="2033727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33</a:t>
            </a:fld>
            <a:endParaRPr lang="en-US"/>
          </a:p>
        </p:txBody>
      </p:sp>
    </p:spTree>
    <p:extLst>
      <p:ext uri="{BB962C8B-B14F-4D97-AF65-F5344CB8AC3E}">
        <p14:creationId xmlns:p14="http://schemas.microsoft.com/office/powerpoint/2010/main" val="225613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61864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51341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220635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5664021D-F723-45D0-9CED-CA3CC89AAFE4}" type="slidenum">
              <a:rPr lang="en-US" smtClean="0"/>
              <a:t>3</a:t>
            </a:fld>
            <a:endParaRPr lang="en-US"/>
          </a:p>
        </p:txBody>
      </p:sp>
    </p:spTree>
    <p:extLst>
      <p:ext uri="{BB962C8B-B14F-4D97-AF65-F5344CB8AC3E}">
        <p14:creationId xmlns:p14="http://schemas.microsoft.com/office/powerpoint/2010/main" val="1342954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a</a:t>
            </a:r>
            <a:r>
              <a:rPr lang="en-US" b="0" i="0"/>
              <a:t> prefix on aload, areturn indicates</a:t>
            </a:r>
            <a:r>
              <a:rPr lang="en-US" b="0" i="0" baseline="0"/>
              <a:t> </a:t>
            </a:r>
            <a:r>
              <a:rPr lang="en-US" b="0" i="1" baseline="0"/>
              <a:t>reference</a:t>
            </a:r>
            <a:r>
              <a:rPr lang="en-US" b="0" i="0" baseline="0"/>
              <a:t> (see previous slide).</a:t>
            </a:r>
          </a:p>
          <a:p>
            <a:r>
              <a:rPr lang="en-US" b="0" i="0"/>
              <a:t>getfield is the bytecode instruction to get a field’s value for a particular object; to get a static value for a particular </a:t>
            </a:r>
            <a:r>
              <a:rPr lang="en-US" b="0" i="1"/>
              <a:t>class</a:t>
            </a:r>
            <a:r>
              <a:rPr lang="en-US" b="0" i="0"/>
              <a:t>, the getstatic bytecode instruction is used.</a:t>
            </a:r>
          </a:p>
          <a:p>
            <a:endParaRPr lang="en-US" b="0" i="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7</a:t>
            </a:fld>
            <a:endParaRPr lang="en-US"/>
          </a:p>
        </p:txBody>
      </p:sp>
    </p:spTree>
    <p:extLst>
      <p:ext uri="{BB962C8B-B14F-4D97-AF65-F5344CB8AC3E}">
        <p14:creationId xmlns:p14="http://schemas.microsoft.com/office/powerpoint/2010/main" val="26232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http://en.wikipedia.org/wiki/Java_class_file#Sections</a:t>
            </a:r>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8</a:t>
            </a:fld>
            <a:endParaRPr lang="en-US"/>
          </a:p>
        </p:txBody>
      </p:sp>
    </p:spTree>
    <p:extLst>
      <p:ext uri="{BB962C8B-B14F-4D97-AF65-F5344CB8AC3E}">
        <p14:creationId xmlns:p14="http://schemas.microsoft.com/office/powerpoint/2010/main" val="1254210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The first </a:t>
            </a:r>
            <a:r>
              <a:rPr lang="en-US" dirty="0" err="1"/>
              <a:t>opcode</a:t>
            </a:r>
            <a:r>
              <a:rPr lang="en-US" dirty="0"/>
              <a:t> instruction at location 0, aload_0, pushes the this reference onto the operand stack. (Remember, the first entry of the local variable table for instance methods and constructors is this reference.)</a:t>
            </a:r>
          </a:p>
          <a:p>
            <a:r>
              <a:rPr lang="en-US" dirty="0"/>
              <a:t>The next </a:t>
            </a:r>
            <a:r>
              <a:rPr lang="en-US" dirty="0" err="1"/>
              <a:t>opcode</a:t>
            </a:r>
            <a:r>
              <a:rPr lang="en-US" dirty="0"/>
              <a:t> instruction at location 1, </a:t>
            </a:r>
            <a:r>
              <a:rPr lang="en-US" dirty="0" err="1"/>
              <a:t>invokespecial</a:t>
            </a:r>
            <a:r>
              <a:rPr lang="en-US" dirty="0"/>
              <a:t>, calls the constructor of this class's </a:t>
            </a:r>
            <a:r>
              <a:rPr lang="en-US" dirty="0" err="1"/>
              <a:t>superclass</a:t>
            </a:r>
            <a:r>
              <a:rPr lang="en-US" dirty="0"/>
              <a:t>. Because all classes that do not explicitly extend any other class implicitly inherit from </a:t>
            </a:r>
            <a:r>
              <a:rPr lang="en-US" dirty="0" err="1"/>
              <a:t>java.lang.Object</a:t>
            </a:r>
            <a:r>
              <a:rPr lang="en-US" dirty="0"/>
              <a:t> , the compiler provides the necessary </a:t>
            </a:r>
            <a:r>
              <a:rPr lang="en-US" dirty="0" err="1"/>
              <a:t>bytecode</a:t>
            </a:r>
            <a:r>
              <a:rPr lang="en-US" dirty="0"/>
              <a:t> to invoke this base class constructor. During this </a:t>
            </a:r>
            <a:r>
              <a:rPr lang="en-US" dirty="0" err="1"/>
              <a:t>opcode</a:t>
            </a:r>
            <a:r>
              <a:rPr lang="en-US" dirty="0"/>
              <a:t>, the top value from the operand stack, this, is popped.</a:t>
            </a:r>
          </a:p>
          <a:p>
            <a:r>
              <a:rPr lang="en-US" dirty="0"/>
              <a:t>The next two </a:t>
            </a:r>
            <a:r>
              <a:rPr lang="en-US" dirty="0" err="1"/>
              <a:t>opcodes</a:t>
            </a:r>
            <a:r>
              <a:rPr lang="en-US" dirty="0"/>
              <a:t>, at locations 4 and 5 push the first two entries from the local variable table onto the operand stack. The first value to be pushed is the this reference. The second value is the first formal parameter to the constructor, </a:t>
            </a:r>
            <a:r>
              <a:rPr lang="en-US" dirty="0" err="1"/>
              <a:t>strName</a:t>
            </a:r>
            <a:r>
              <a:rPr lang="en-US" dirty="0"/>
              <a:t> . These values are pushed in preparation for the </a:t>
            </a:r>
            <a:r>
              <a:rPr lang="en-US" dirty="0" err="1"/>
              <a:t>putfield</a:t>
            </a:r>
            <a:r>
              <a:rPr lang="en-US" dirty="0"/>
              <a:t> </a:t>
            </a:r>
            <a:r>
              <a:rPr lang="en-US" dirty="0" err="1"/>
              <a:t>opcode</a:t>
            </a:r>
            <a:r>
              <a:rPr lang="en-US" dirty="0"/>
              <a:t> instruction at location 6.</a:t>
            </a:r>
          </a:p>
          <a:p>
            <a:r>
              <a:rPr lang="en-US" dirty="0"/>
              <a:t>The </a:t>
            </a:r>
            <a:r>
              <a:rPr lang="en-US" dirty="0" err="1"/>
              <a:t>putfield</a:t>
            </a:r>
            <a:r>
              <a:rPr lang="en-US" dirty="0"/>
              <a:t> </a:t>
            </a:r>
            <a:r>
              <a:rPr lang="en-US" dirty="0" err="1"/>
              <a:t>opcode</a:t>
            </a:r>
            <a:r>
              <a:rPr lang="en-US" dirty="0"/>
              <a:t> pops the two top values off the stack and stores a reference to </a:t>
            </a:r>
            <a:r>
              <a:rPr lang="en-US" dirty="0" err="1"/>
              <a:t>strName</a:t>
            </a:r>
            <a:r>
              <a:rPr lang="en-US" dirty="0"/>
              <a:t> into the instance data name of the object referenced by this .</a:t>
            </a:r>
          </a:p>
          <a:p>
            <a:r>
              <a:rPr lang="en-US" dirty="0"/>
              <a:t>The next three </a:t>
            </a:r>
            <a:r>
              <a:rPr lang="en-US" dirty="0" err="1"/>
              <a:t>opcode</a:t>
            </a:r>
            <a:r>
              <a:rPr lang="en-US" dirty="0"/>
              <a:t> instructions at locations 9, 10, and 11 perform the same operation with the second formal parameter to the constructor, num , and the instance variable, </a:t>
            </a:r>
            <a:r>
              <a:rPr lang="en-US" dirty="0" err="1"/>
              <a:t>idNumber</a:t>
            </a:r>
            <a:r>
              <a:rPr lang="en-US" dirty="0"/>
              <a:t> .</a:t>
            </a:r>
          </a:p>
          <a:p>
            <a:r>
              <a:rPr lang="en-US" dirty="0"/>
              <a:t>The next three </a:t>
            </a:r>
            <a:r>
              <a:rPr lang="en-US" dirty="0" err="1"/>
              <a:t>opcode</a:t>
            </a:r>
            <a:r>
              <a:rPr lang="en-US" dirty="0"/>
              <a:t> instructions at locations 14, 15, and 16 prepare the stack for the </a:t>
            </a:r>
            <a:r>
              <a:rPr lang="en-US" dirty="0" err="1"/>
              <a:t>storeData</a:t>
            </a:r>
            <a:r>
              <a:rPr lang="en-US" dirty="0"/>
              <a:t> method call. These instructions push the this reference, </a:t>
            </a:r>
            <a:r>
              <a:rPr lang="en-US" dirty="0" err="1"/>
              <a:t>strName</a:t>
            </a:r>
            <a:r>
              <a:rPr lang="en-US" dirty="0"/>
              <a:t> , and num , respectively. The this reference must be pushed because an instance method is being called. If the method was declared static, the this reference would not need to be pushed. The </a:t>
            </a:r>
            <a:r>
              <a:rPr lang="en-US" dirty="0" err="1"/>
              <a:t>strName</a:t>
            </a:r>
            <a:r>
              <a:rPr lang="en-US" dirty="0"/>
              <a:t> and num values are pushed since they are the parameters to the </a:t>
            </a:r>
            <a:r>
              <a:rPr lang="en-US" dirty="0" err="1"/>
              <a:t>storeData</a:t>
            </a:r>
            <a:r>
              <a:rPr lang="en-US" dirty="0"/>
              <a:t> method. When the </a:t>
            </a:r>
            <a:r>
              <a:rPr lang="en-US" dirty="0" err="1"/>
              <a:t>storeData</a:t>
            </a:r>
            <a:r>
              <a:rPr lang="en-US" dirty="0"/>
              <a:t> method executes, the this reference, </a:t>
            </a:r>
            <a:r>
              <a:rPr lang="en-US" dirty="0" err="1"/>
              <a:t>strName</a:t>
            </a:r>
            <a:r>
              <a:rPr lang="en-US" dirty="0"/>
              <a:t> , and num , will occupy indexes 0, 1, and 2, respectively, of the local variable table contained in the frame for that method.</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9</a:t>
            </a:fld>
            <a:endParaRPr lang="en-US"/>
          </a:p>
        </p:txBody>
      </p:sp>
    </p:spTree>
    <p:extLst>
      <p:ext uri="{BB962C8B-B14F-4D97-AF65-F5344CB8AC3E}">
        <p14:creationId xmlns:p14="http://schemas.microsoft.com/office/powerpoint/2010/main" val="229930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http://en.wikipedia.org/wiki/List_of_JVM_languages</a:t>
            </a:r>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10</a:t>
            </a:fld>
            <a:endParaRPr lang="en-US"/>
          </a:p>
        </p:txBody>
      </p:sp>
    </p:spTree>
    <p:extLst>
      <p:ext uri="{BB962C8B-B14F-4D97-AF65-F5344CB8AC3E}">
        <p14:creationId xmlns:p14="http://schemas.microsoft.com/office/powerpoint/2010/main" val="2400436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11</a:t>
            </a:fld>
            <a:endParaRPr lang="en-US"/>
          </a:p>
        </p:txBody>
      </p:sp>
    </p:spTree>
    <p:extLst>
      <p:ext uri="{BB962C8B-B14F-4D97-AF65-F5344CB8AC3E}">
        <p14:creationId xmlns:p14="http://schemas.microsoft.com/office/powerpoint/2010/main" val="3947118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146050"/>
            <a:ext cx="7323137" cy="5494338"/>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5664021D-F723-45D0-9CED-CA3CC89AAFE4}" type="slidenum">
              <a:rPr lang="en-US" smtClean="0"/>
              <a:t>12</a:t>
            </a:fld>
            <a:endParaRPr lang="en-US"/>
          </a:p>
        </p:txBody>
      </p:sp>
    </p:spTree>
    <p:extLst>
      <p:ext uri="{BB962C8B-B14F-4D97-AF65-F5344CB8AC3E}">
        <p14:creationId xmlns:p14="http://schemas.microsoft.com/office/powerpoint/2010/main" val="1016701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85CF1E84-D707-44C0-B184-BB26A180B21F}" type="slidenum">
              <a:rPr lang="en-US" smtClean="0"/>
              <a:t>‹#›</a:t>
            </a:fld>
            <a:endParaRPr lang="en-US"/>
          </a:p>
        </p:txBody>
      </p:sp>
    </p:spTree>
    <p:extLst>
      <p:ext uri="{BB962C8B-B14F-4D97-AF65-F5344CB8AC3E}">
        <p14:creationId xmlns:p14="http://schemas.microsoft.com/office/powerpoint/2010/main" val="134477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85CF1E84-D707-44C0-B184-BB26A180B21F}" type="slidenum">
              <a:rPr lang="en-US" smtClean="0"/>
              <a:t>‹#›</a:t>
            </a:fld>
            <a:endParaRPr lang="en-US"/>
          </a:p>
        </p:txBody>
      </p:sp>
    </p:spTree>
    <p:extLst>
      <p:ext uri="{BB962C8B-B14F-4D97-AF65-F5344CB8AC3E}">
        <p14:creationId xmlns:p14="http://schemas.microsoft.com/office/powerpoint/2010/main" val="415374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85CF1E84-D707-44C0-B184-BB26A180B21F}"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9737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5CF1E84-D707-44C0-B184-BB26A180B21F}" type="slidenum">
              <a:rPr lang="en-US" smtClean="0"/>
              <a:t>‹#›</a:t>
            </a:fld>
            <a:endParaRPr lang="en-US"/>
          </a:p>
        </p:txBody>
      </p:sp>
    </p:spTree>
    <p:extLst>
      <p:ext uri="{BB962C8B-B14F-4D97-AF65-F5344CB8AC3E}">
        <p14:creationId xmlns:p14="http://schemas.microsoft.com/office/powerpoint/2010/main" val="386657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5CF1E84-D707-44C0-B184-BB26A180B21F}" type="slidenum">
              <a:rPr lang="en-US" smtClean="0"/>
              <a:t>‹#›</a:t>
            </a:fld>
            <a:endParaRPr lang="en-US"/>
          </a:p>
        </p:txBody>
      </p:sp>
    </p:spTree>
    <p:extLst>
      <p:ext uri="{BB962C8B-B14F-4D97-AF65-F5344CB8AC3E}">
        <p14:creationId xmlns:p14="http://schemas.microsoft.com/office/powerpoint/2010/main" val="10464712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85CF1E84-D707-44C0-B184-BB26A180B21F}"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6" name="TextBox 15"/>
          <p:cNvSpPr txBox="1"/>
          <p:nvPr/>
        </p:nvSpPr>
        <p:spPr>
          <a:xfrm>
            <a:off x="7741052" y="-2231"/>
            <a:ext cx="1402948"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CSE351</a:t>
            </a:r>
            <a:r>
              <a:rPr lang="en-US" sz="900" b="0" i="0" baseline="0" dirty="0">
                <a:solidFill>
                  <a:schemeClr val="bg1"/>
                </a:solidFill>
                <a:latin typeface="Roboto Regular" charset="0"/>
                <a:ea typeface="Roboto Regular" charset="0"/>
                <a:cs typeface="Roboto Regular" charset="0"/>
              </a:rPr>
              <a:t>, </a:t>
            </a:r>
            <a:r>
              <a:rPr lang="en-US" sz="900" b="0" i="0" dirty="0">
                <a:solidFill>
                  <a:schemeClr val="bg1"/>
                </a:solidFill>
                <a:latin typeface="Roboto Regular" charset="0"/>
                <a:ea typeface="Roboto Regular" charset="0"/>
                <a:cs typeface="Roboto Regular" charset="0"/>
              </a:rPr>
              <a:t>Summer 2020</a:t>
            </a:r>
          </a:p>
        </p:txBody>
      </p:sp>
      <p:sp>
        <p:nvSpPr>
          <p:cNvPr id="22" name="TextBox 21"/>
          <p:cNvSpPr txBox="1"/>
          <p:nvPr/>
        </p:nvSpPr>
        <p:spPr>
          <a:xfrm>
            <a:off x="3902598" y="-2231"/>
            <a:ext cx="1338828"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L26:  Course Wrap-Up</a:t>
            </a:r>
          </a:p>
        </p:txBody>
      </p:sp>
    </p:spTree>
    <p:extLst>
      <p:ext uri="{BB962C8B-B14F-4D97-AF65-F5344CB8AC3E}">
        <p14:creationId xmlns:p14="http://schemas.microsoft.com/office/powerpoint/2010/main" val="32353685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hyperlink" Target="https://xkcd.com/1760/"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4.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114.xml"/></Relationships>
</file>

<file path=ppt/slides/_rels/slide12.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tags" Target="../tags/tag127.xml"/><Relationship Id="rId18" Type="http://schemas.openxmlformats.org/officeDocument/2006/relationships/tags" Target="../tags/tag132.xml"/><Relationship Id="rId26" Type="http://schemas.openxmlformats.org/officeDocument/2006/relationships/notesSlide" Target="../notesSlides/notesSlide9.xml"/><Relationship Id="rId3" Type="http://schemas.openxmlformats.org/officeDocument/2006/relationships/tags" Target="../tags/tag117.xml"/><Relationship Id="rId21" Type="http://schemas.openxmlformats.org/officeDocument/2006/relationships/tags" Target="../tags/tag135.xml"/><Relationship Id="rId7" Type="http://schemas.openxmlformats.org/officeDocument/2006/relationships/tags" Target="../tags/tag121.xml"/><Relationship Id="rId12" Type="http://schemas.openxmlformats.org/officeDocument/2006/relationships/tags" Target="../tags/tag126.xml"/><Relationship Id="rId17" Type="http://schemas.openxmlformats.org/officeDocument/2006/relationships/tags" Target="../tags/tag131.xml"/><Relationship Id="rId25" Type="http://schemas.openxmlformats.org/officeDocument/2006/relationships/slideLayout" Target="../slideLayouts/slideLayout2.xml"/><Relationship Id="rId2" Type="http://schemas.openxmlformats.org/officeDocument/2006/relationships/tags" Target="../tags/tag116.xml"/><Relationship Id="rId16" Type="http://schemas.openxmlformats.org/officeDocument/2006/relationships/tags" Target="../tags/tag130.xml"/><Relationship Id="rId20" Type="http://schemas.openxmlformats.org/officeDocument/2006/relationships/tags" Target="../tags/tag134.xml"/><Relationship Id="rId29" Type="http://schemas.openxmlformats.org/officeDocument/2006/relationships/image" Target="../media/image7.png"/><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tags" Target="../tags/tag125.xml"/><Relationship Id="rId24" Type="http://schemas.openxmlformats.org/officeDocument/2006/relationships/tags" Target="../tags/tag138.xml"/><Relationship Id="rId32" Type="http://schemas.openxmlformats.org/officeDocument/2006/relationships/image" Target="../media/image10.png"/><Relationship Id="rId5" Type="http://schemas.openxmlformats.org/officeDocument/2006/relationships/tags" Target="../tags/tag119.xml"/><Relationship Id="rId15" Type="http://schemas.openxmlformats.org/officeDocument/2006/relationships/tags" Target="../tags/tag129.xml"/><Relationship Id="rId23" Type="http://schemas.openxmlformats.org/officeDocument/2006/relationships/tags" Target="../tags/tag137.xml"/><Relationship Id="rId28" Type="http://schemas.openxmlformats.org/officeDocument/2006/relationships/image" Target="../media/image6.png"/><Relationship Id="rId10" Type="http://schemas.openxmlformats.org/officeDocument/2006/relationships/tags" Target="../tags/tag124.xml"/><Relationship Id="rId19" Type="http://schemas.openxmlformats.org/officeDocument/2006/relationships/tags" Target="../tags/tag133.xml"/><Relationship Id="rId31" Type="http://schemas.openxmlformats.org/officeDocument/2006/relationships/image" Target="../media/image9.jpeg"/><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tags" Target="../tags/tag128.xml"/><Relationship Id="rId22" Type="http://schemas.openxmlformats.org/officeDocument/2006/relationships/tags" Target="../tags/tag136.xml"/><Relationship Id="rId27" Type="http://schemas.openxmlformats.org/officeDocument/2006/relationships/image" Target="../media/image5.png"/><Relationship Id="rId30"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medium.com/message/everything-is-broken-81e5f33a24e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tags" Target="../tags/tag154.xml"/><Relationship Id="rId18" Type="http://schemas.openxmlformats.org/officeDocument/2006/relationships/tags" Target="../tags/tag159.xml"/><Relationship Id="rId3" Type="http://schemas.openxmlformats.org/officeDocument/2006/relationships/tags" Target="../tags/tag144.xml"/><Relationship Id="rId21" Type="http://schemas.openxmlformats.org/officeDocument/2006/relationships/notesSlide" Target="../notesSlides/notesSlide11.xml"/><Relationship Id="rId7" Type="http://schemas.openxmlformats.org/officeDocument/2006/relationships/tags" Target="../tags/tag148.xml"/><Relationship Id="rId12" Type="http://schemas.openxmlformats.org/officeDocument/2006/relationships/tags" Target="../tags/tag153.xml"/><Relationship Id="rId17" Type="http://schemas.openxmlformats.org/officeDocument/2006/relationships/tags" Target="../tags/tag158.xml"/><Relationship Id="rId2" Type="http://schemas.openxmlformats.org/officeDocument/2006/relationships/tags" Target="../tags/tag143.xml"/><Relationship Id="rId16" Type="http://schemas.openxmlformats.org/officeDocument/2006/relationships/tags" Target="../tags/tag157.xml"/><Relationship Id="rId20" Type="http://schemas.openxmlformats.org/officeDocument/2006/relationships/slideLayout" Target="../slideLayouts/slideLayout2.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tags" Target="../tags/tag152.xml"/><Relationship Id="rId5" Type="http://schemas.openxmlformats.org/officeDocument/2006/relationships/tags" Target="../tags/tag146.xml"/><Relationship Id="rId15" Type="http://schemas.openxmlformats.org/officeDocument/2006/relationships/tags" Target="../tags/tag156.xml"/><Relationship Id="rId10" Type="http://schemas.openxmlformats.org/officeDocument/2006/relationships/tags" Target="../tags/tag151.xml"/><Relationship Id="rId19" Type="http://schemas.openxmlformats.org/officeDocument/2006/relationships/tags" Target="../tags/tag160.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tags" Target="../tags/tag15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2.xml"/><Relationship Id="rId1" Type="http://schemas.openxmlformats.org/officeDocument/2006/relationships/tags" Target="../tags/tag161.xml"/><Relationship Id="rId4"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8" Type="http://schemas.openxmlformats.org/officeDocument/2006/relationships/tags" Target="../tags/tag170.xml"/><Relationship Id="rId13" Type="http://schemas.openxmlformats.org/officeDocument/2006/relationships/tags" Target="../tags/tag175.xml"/><Relationship Id="rId18" Type="http://schemas.openxmlformats.org/officeDocument/2006/relationships/notesSlide" Target="../notesSlides/notesSlide13.xml"/><Relationship Id="rId3" Type="http://schemas.openxmlformats.org/officeDocument/2006/relationships/tags" Target="../tags/tag165.xml"/><Relationship Id="rId7" Type="http://schemas.openxmlformats.org/officeDocument/2006/relationships/tags" Target="../tags/tag169.xml"/><Relationship Id="rId12" Type="http://schemas.openxmlformats.org/officeDocument/2006/relationships/tags" Target="../tags/tag174.xml"/><Relationship Id="rId17" Type="http://schemas.openxmlformats.org/officeDocument/2006/relationships/slideLayout" Target="../slideLayouts/slideLayout2.xml"/><Relationship Id="rId2" Type="http://schemas.openxmlformats.org/officeDocument/2006/relationships/tags" Target="../tags/tag164.xml"/><Relationship Id="rId16" Type="http://schemas.openxmlformats.org/officeDocument/2006/relationships/tags" Target="../tags/tag178.xml"/><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tags" Target="../tags/tag173.xml"/><Relationship Id="rId5" Type="http://schemas.openxmlformats.org/officeDocument/2006/relationships/tags" Target="../tags/tag167.xml"/><Relationship Id="rId15" Type="http://schemas.openxmlformats.org/officeDocument/2006/relationships/tags" Target="../tags/tag177.xml"/><Relationship Id="rId10" Type="http://schemas.openxmlformats.org/officeDocument/2006/relationships/tags" Target="../tags/tag172.xml"/><Relationship Id="rId4" Type="http://schemas.openxmlformats.org/officeDocument/2006/relationships/tags" Target="../tags/tag166.xml"/><Relationship Id="rId9" Type="http://schemas.openxmlformats.org/officeDocument/2006/relationships/tags" Target="../tags/tag171.xml"/><Relationship Id="rId14" Type="http://schemas.openxmlformats.org/officeDocument/2006/relationships/tags" Target="../tags/tag176.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CSE351-8-2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86.xml"/><Relationship Id="rId13" Type="http://schemas.openxmlformats.org/officeDocument/2006/relationships/tags" Target="../tags/tag191.xml"/><Relationship Id="rId18" Type="http://schemas.openxmlformats.org/officeDocument/2006/relationships/tags" Target="../tags/tag196.xml"/><Relationship Id="rId26" Type="http://schemas.openxmlformats.org/officeDocument/2006/relationships/slideLayout" Target="../slideLayouts/slideLayout4.xml"/><Relationship Id="rId3" Type="http://schemas.openxmlformats.org/officeDocument/2006/relationships/tags" Target="../tags/tag181.xml"/><Relationship Id="rId21" Type="http://schemas.openxmlformats.org/officeDocument/2006/relationships/tags" Target="../tags/tag199.xml"/><Relationship Id="rId7" Type="http://schemas.openxmlformats.org/officeDocument/2006/relationships/tags" Target="../tags/tag185.xml"/><Relationship Id="rId12" Type="http://schemas.openxmlformats.org/officeDocument/2006/relationships/tags" Target="../tags/tag190.xml"/><Relationship Id="rId17" Type="http://schemas.openxmlformats.org/officeDocument/2006/relationships/tags" Target="../tags/tag195.xml"/><Relationship Id="rId25" Type="http://schemas.openxmlformats.org/officeDocument/2006/relationships/tags" Target="../tags/tag203.xml"/><Relationship Id="rId2" Type="http://schemas.openxmlformats.org/officeDocument/2006/relationships/tags" Target="../tags/tag180.xml"/><Relationship Id="rId16" Type="http://schemas.openxmlformats.org/officeDocument/2006/relationships/tags" Target="../tags/tag194.xml"/><Relationship Id="rId20" Type="http://schemas.openxmlformats.org/officeDocument/2006/relationships/tags" Target="../tags/tag198.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tags" Target="../tags/tag189.xml"/><Relationship Id="rId24" Type="http://schemas.openxmlformats.org/officeDocument/2006/relationships/tags" Target="../tags/tag202.xml"/><Relationship Id="rId5" Type="http://schemas.openxmlformats.org/officeDocument/2006/relationships/tags" Target="../tags/tag183.xml"/><Relationship Id="rId15" Type="http://schemas.openxmlformats.org/officeDocument/2006/relationships/tags" Target="../tags/tag193.xml"/><Relationship Id="rId23" Type="http://schemas.openxmlformats.org/officeDocument/2006/relationships/tags" Target="../tags/tag201.xml"/><Relationship Id="rId10" Type="http://schemas.openxmlformats.org/officeDocument/2006/relationships/tags" Target="../tags/tag188.xml"/><Relationship Id="rId19" Type="http://schemas.openxmlformats.org/officeDocument/2006/relationships/tags" Target="../tags/tag197.xml"/><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tags" Target="../tags/tag192.xml"/><Relationship Id="rId22" Type="http://schemas.openxmlformats.org/officeDocument/2006/relationships/tags" Target="../tags/tag200.xml"/><Relationship Id="rId27"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8" Type="http://schemas.openxmlformats.org/officeDocument/2006/relationships/tags" Target="../tags/tag211.xml"/><Relationship Id="rId13" Type="http://schemas.openxmlformats.org/officeDocument/2006/relationships/tags" Target="../tags/tag216.xml"/><Relationship Id="rId18" Type="http://schemas.openxmlformats.org/officeDocument/2006/relationships/tags" Target="../tags/tag221.xml"/><Relationship Id="rId3" Type="http://schemas.openxmlformats.org/officeDocument/2006/relationships/tags" Target="../tags/tag206.xml"/><Relationship Id="rId21" Type="http://schemas.openxmlformats.org/officeDocument/2006/relationships/slideLayout" Target="../slideLayouts/slideLayout2.xml"/><Relationship Id="rId7" Type="http://schemas.openxmlformats.org/officeDocument/2006/relationships/tags" Target="../tags/tag210.xml"/><Relationship Id="rId12" Type="http://schemas.openxmlformats.org/officeDocument/2006/relationships/tags" Target="../tags/tag215.xml"/><Relationship Id="rId17" Type="http://schemas.openxmlformats.org/officeDocument/2006/relationships/tags" Target="../tags/tag220.xml"/><Relationship Id="rId2" Type="http://schemas.openxmlformats.org/officeDocument/2006/relationships/tags" Target="../tags/tag205.xml"/><Relationship Id="rId16" Type="http://schemas.openxmlformats.org/officeDocument/2006/relationships/tags" Target="../tags/tag219.xml"/><Relationship Id="rId20" Type="http://schemas.openxmlformats.org/officeDocument/2006/relationships/tags" Target="../tags/tag223.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tags" Target="../tags/tag214.xml"/><Relationship Id="rId5" Type="http://schemas.openxmlformats.org/officeDocument/2006/relationships/tags" Target="../tags/tag208.xml"/><Relationship Id="rId15" Type="http://schemas.openxmlformats.org/officeDocument/2006/relationships/tags" Target="../tags/tag218.xml"/><Relationship Id="rId10" Type="http://schemas.openxmlformats.org/officeDocument/2006/relationships/tags" Target="../tags/tag213.xml"/><Relationship Id="rId19" Type="http://schemas.openxmlformats.org/officeDocument/2006/relationships/tags" Target="../tags/tag222.xml"/><Relationship Id="rId4" Type="http://schemas.openxmlformats.org/officeDocument/2006/relationships/tags" Target="../tags/tag207.xml"/><Relationship Id="rId9" Type="http://schemas.openxmlformats.org/officeDocument/2006/relationships/tags" Target="../tags/tag212.xml"/><Relationship Id="rId14" Type="http://schemas.openxmlformats.org/officeDocument/2006/relationships/tags" Target="../tags/tag217.xml"/><Relationship Id="rId2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8" Type="http://schemas.openxmlformats.org/officeDocument/2006/relationships/tags" Target="../tags/tag231.xml"/><Relationship Id="rId13" Type="http://schemas.openxmlformats.org/officeDocument/2006/relationships/tags" Target="../tags/tag236.xml"/><Relationship Id="rId18" Type="http://schemas.openxmlformats.org/officeDocument/2006/relationships/tags" Target="../tags/tag241.xml"/><Relationship Id="rId3" Type="http://schemas.openxmlformats.org/officeDocument/2006/relationships/tags" Target="../tags/tag226.xml"/><Relationship Id="rId21" Type="http://schemas.openxmlformats.org/officeDocument/2006/relationships/slideLayout" Target="../slideLayouts/slideLayout2.xml"/><Relationship Id="rId7" Type="http://schemas.openxmlformats.org/officeDocument/2006/relationships/tags" Target="../tags/tag230.xml"/><Relationship Id="rId12" Type="http://schemas.openxmlformats.org/officeDocument/2006/relationships/tags" Target="../tags/tag235.xml"/><Relationship Id="rId17" Type="http://schemas.openxmlformats.org/officeDocument/2006/relationships/tags" Target="../tags/tag240.xml"/><Relationship Id="rId2" Type="http://schemas.openxmlformats.org/officeDocument/2006/relationships/tags" Target="../tags/tag225.xml"/><Relationship Id="rId16" Type="http://schemas.openxmlformats.org/officeDocument/2006/relationships/tags" Target="../tags/tag239.xml"/><Relationship Id="rId20" Type="http://schemas.openxmlformats.org/officeDocument/2006/relationships/tags" Target="../tags/tag243.xml"/><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tags" Target="../tags/tag234.xml"/><Relationship Id="rId5" Type="http://schemas.openxmlformats.org/officeDocument/2006/relationships/tags" Target="../tags/tag228.xml"/><Relationship Id="rId15" Type="http://schemas.openxmlformats.org/officeDocument/2006/relationships/tags" Target="../tags/tag238.xml"/><Relationship Id="rId10" Type="http://schemas.openxmlformats.org/officeDocument/2006/relationships/tags" Target="../tags/tag233.xml"/><Relationship Id="rId19" Type="http://schemas.openxmlformats.org/officeDocument/2006/relationships/tags" Target="../tags/tag242.xml"/><Relationship Id="rId4" Type="http://schemas.openxmlformats.org/officeDocument/2006/relationships/tags" Target="../tags/tag227.xml"/><Relationship Id="rId9" Type="http://schemas.openxmlformats.org/officeDocument/2006/relationships/tags" Target="../tags/tag232.xml"/><Relationship Id="rId14" Type="http://schemas.openxmlformats.org/officeDocument/2006/relationships/tags" Target="../tags/tag237.xml"/><Relationship Id="rId2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8" Type="http://schemas.openxmlformats.org/officeDocument/2006/relationships/tags" Target="../tags/tag251.xml"/><Relationship Id="rId13" Type="http://schemas.openxmlformats.org/officeDocument/2006/relationships/tags" Target="../tags/tag256.xml"/><Relationship Id="rId18" Type="http://schemas.openxmlformats.org/officeDocument/2006/relationships/tags" Target="../tags/tag261.xml"/><Relationship Id="rId3" Type="http://schemas.openxmlformats.org/officeDocument/2006/relationships/tags" Target="../tags/tag246.xml"/><Relationship Id="rId21" Type="http://schemas.openxmlformats.org/officeDocument/2006/relationships/slideLayout" Target="../slideLayouts/slideLayout2.xml"/><Relationship Id="rId7" Type="http://schemas.openxmlformats.org/officeDocument/2006/relationships/tags" Target="../tags/tag250.xml"/><Relationship Id="rId12" Type="http://schemas.openxmlformats.org/officeDocument/2006/relationships/tags" Target="../tags/tag255.xml"/><Relationship Id="rId17" Type="http://schemas.openxmlformats.org/officeDocument/2006/relationships/tags" Target="../tags/tag260.xml"/><Relationship Id="rId2" Type="http://schemas.openxmlformats.org/officeDocument/2006/relationships/tags" Target="../tags/tag245.xml"/><Relationship Id="rId16" Type="http://schemas.openxmlformats.org/officeDocument/2006/relationships/tags" Target="../tags/tag259.xml"/><Relationship Id="rId20" Type="http://schemas.openxmlformats.org/officeDocument/2006/relationships/tags" Target="../tags/tag263.xml"/><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tags" Target="../tags/tag254.xml"/><Relationship Id="rId5" Type="http://schemas.openxmlformats.org/officeDocument/2006/relationships/tags" Target="../tags/tag248.xml"/><Relationship Id="rId15" Type="http://schemas.openxmlformats.org/officeDocument/2006/relationships/tags" Target="../tags/tag258.xml"/><Relationship Id="rId10" Type="http://schemas.openxmlformats.org/officeDocument/2006/relationships/tags" Target="../tags/tag253.xml"/><Relationship Id="rId19" Type="http://schemas.openxmlformats.org/officeDocument/2006/relationships/tags" Target="../tags/tag262.xml"/><Relationship Id="rId4" Type="http://schemas.openxmlformats.org/officeDocument/2006/relationships/tags" Target="../tags/tag247.xml"/><Relationship Id="rId9" Type="http://schemas.openxmlformats.org/officeDocument/2006/relationships/tags" Target="../tags/tag252.xml"/><Relationship Id="rId14" Type="http://schemas.openxmlformats.org/officeDocument/2006/relationships/tags" Target="../tags/tag257.xml"/><Relationship Id="rId2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8" Type="http://schemas.openxmlformats.org/officeDocument/2006/relationships/tags" Target="../tags/tag271.xml"/><Relationship Id="rId13" Type="http://schemas.openxmlformats.org/officeDocument/2006/relationships/tags" Target="../tags/tag276.xml"/><Relationship Id="rId18" Type="http://schemas.openxmlformats.org/officeDocument/2006/relationships/tags" Target="../tags/tag281.xml"/><Relationship Id="rId26" Type="http://schemas.openxmlformats.org/officeDocument/2006/relationships/slideLayout" Target="../slideLayouts/slideLayout2.xml"/><Relationship Id="rId3" Type="http://schemas.openxmlformats.org/officeDocument/2006/relationships/tags" Target="../tags/tag266.xml"/><Relationship Id="rId21" Type="http://schemas.openxmlformats.org/officeDocument/2006/relationships/tags" Target="../tags/tag284.xml"/><Relationship Id="rId7" Type="http://schemas.openxmlformats.org/officeDocument/2006/relationships/tags" Target="../tags/tag270.xml"/><Relationship Id="rId12" Type="http://schemas.openxmlformats.org/officeDocument/2006/relationships/tags" Target="../tags/tag275.xml"/><Relationship Id="rId17" Type="http://schemas.openxmlformats.org/officeDocument/2006/relationships/tags" Target="../tags/tag280.xml"/><Relationship Id="rId25" Type="http://schemas.openxmlformats.org/officeDocument/2006/relationships/tags" Target="../tags/tag288.xml"/><Relationship Id="rId2" Type="http://schemas.openxmlformats.org/officeDocument/2006/relationships/tags" Target="../tags/tag265.xml"/><Relationship Id="rId16" Type="http://schemas.openxmlformats.org/officeDocument/2006/relationships/tags" Target="../tags/tag279.xml"/><Relationship Id="rId20" Type="http://schemas.openxmlformats.org/officeDocument/2006/relationships/tags" Target="../tags/tag283.xml"/><Relationship Id="rId1" Type="http://schemas.openxmlformats.org/officeDocument/2006/relationships/tags" Target="../tags/tag264.xml"/><Relationship Id="rId6" Type="http://schemas.openxmlformats.org/officeDocument/2006/relationships/tags" Target="../tags/tag269.xml"/><Relationship Id="rId11" Type="http://schemas.openxmlformats.org/officeDocument/2006/relationships/tags" Target="../tags/tag274.xml"/><Relationship Id="rId24" Type="http://schemas.openxmlformats.org/officeDocument/2006/relationships/tags" Target="../tags/tag287.xml"/><Relationship Id="rId5" Type="http://schemas.openxmlformats.org/officeDocument/2006/relationships/tags" Target="../tags/tag268.xml"/><Relationship Id="rId15" Type="http://schemas.openxmlformats.org/officeDocument/2006/relationships/tags" Target="../tags/tag278.xml"/><Relationship Id="rId23" Type="http://schemas.openxmlformats.org/officeDocument/2006/relationships/tags" Target="../tags/tag286.xml"/><Relationship Id="rId10" Type="http://schemas.openxmlformats.org/officeDocument/2006/relationships/tags" Target="../tags/tag273.xml"/><Relationship Id="rId19" Type="http://schemas.openxmlformats.org/officeDocument/2006/relationships/tags" Target="../tags/tag282.xml"/><Relationship Id="rId4" Type="http://schemas.openxmlformats.org/officeDocument/2006/relationships/tags" Target="../tags/tag267.xml"/><Relationship Id="rId9" Type="http://schemas.openxmlformats.org/officeDocument/2006/relationships/tags" Target="../tags/tag272.xml"/><Relationship Id="rId14" Type="http://schemas.openxmlformats.org/officeDocument/2006/relationships/tags" Target="../tags/tag277.xml"/><Relationship Id="rId22" Type="http://schemas.openxmlformats.org/officeDocument/2006/relationships/tags" Target="../tags/tag285.xml"/><Relationship Id="rId27"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3" Type="http://schemas.openxmlformats.org/officeDocument/2006/relationships/tags" Target="../tags/tag301.xml"/><Relationship Id="rId18" Type="http://schemas.openxmlformats.org/officeDocument/2006/relationships/tags" Target="../tags/tag306.xml"/><Relationship Id="rId26" Type="http://schemas.openxmlformats.org/officeDocument/2006/relationships/tags" Target="../tags/tag314.xml"/><Relationship Id="rId39" Type="http://schemas.openxmlformats.org/officeDocument/2006/relationships/tags" Target="../tags/tag327.xml"/><Relationship Id="rId21" Type="http://schemas.openxmlformats.org/officeDocument/2006/relationships/tags" Target="../tags/tag309.xml"/><Relationship Id="rId34" Type="http://schemas.openxmlformats.org/officeDocument/2006/relationships/tags" Target="../tags/tag322.xml"/><Relationship Id="rId42" Type="http://schemas.openxmlformats.org/officeDocument/2006/relationships/tags" Target="../tags/tag330.xml"/><Relationship Id="rId47" Type="http://schemas.openxmlformats.org/officeDocument/2006/relationships/tags" Target="../tags/tag335.xml"/><Relationship Id="rId50" Type="http://schemas.openxmlformats.org/officeDocument/2006/relationships/tags" Target="../tags/tag338.xml"/><Relationship Id="rId55" Type="http://schemas.openxmlformats.org/officeDocument/2006/relationships/tags" Target="../tags/tag343.xml"/><Relationship Id="rId7" Type="http://schemas.openxmlformats.org/officeDocument/2006/relationships/tags" Target="../tags/tag295.xml"/><Relationship Id="rId2" Type="http://schemas.openxmlformats.org/officeDocument/2006/relationships/tags" Target="../tags/tag290.xml"/><Relationship Id="rId16" Type="http://schemas.openxmlformats.org/officeDocument/2006/relationships/tags" Target="../tags/tag304.xml"/><Relationship Id="rId29" Type="http://schemas.openxmlformats.org/officeDocument/2006/relationships/tags" Target="../tags/tag317.xml"/><Relationship Id="rId11" Type="http://schemas.openxmlformats.org/officeDocument/2006/relationships/tags" Target="../tags/tag299.xml"/><Relationship Id="rId24" Type="http://schemas.openxmlformats.org/officeDocument/2006/relationships/tags" Target="../tags/tag312.xml"/><Relationship Id="rId32" Type="http://schemas.openxmlformats.org/officeDocument/2006/relationships/tags" Target="../tags/tag320.xml"/><Relationship Id="rId37" Type="http://schemas.openxmlformats.org/officeDocument/2006/relationships/tags" Target="../tags/tag325.xml"/><Relationship Id="rId40" Type="http://schemas.openxmlformats.org/officeDocument/2006/relationships/tags" Target="../tags/tag328.xml"/><Relationship Id="rId45" Type="http://schemas.openxmlformats.org/officeDocument/2006/relationships/tags" Target="../tags/tag333.xml"/><Relationship Id="rId53" Type="http://schemas.openxmlformats.org/officeDocument/2006/relationships/tags" Target="../tags/tag341.xml"/><Relationship Id="rId58" Type="http://schemas.openxmlformats.org/officeDocument/2006/relationships/tags" Target="../tags/tag346.xml"/><Relationship Id="rId5" Type="http://schemas.openxmlformats.org/officeDocument/2006/relationships/tags" Target="../tags/tag293.xml"/><Relationship Id="rId61" Type="http://schemas.openxmlformats.org/officeDocument/2006/relationships/notesSlide" Target="../notesSlides/notesSlide19.xml"/><Relationship Id="rId19" Type="http://schemas.openxmlformats.org/officeDocument/2006/relationships/tags" Target="../tags/tag307.xml"/><Relationship Id="rId14" Type="http://schemas.openxmlformats.org/officeDocument/2006/relationships/tags" Target="../tags/tag302.xml"/><Relationship Id="rId22" Type="http://schemas.openxmlformats.org/officeDocument/2006/relationships/tags" Target="../tags/tag310.xml"/><Relationship Id="rId27" Type="http://schemas.openxmlformats.org/officeDocument/2006/relationships/tags" Target="../tags/tag315.xml"/><Relationship Id="rId30" Type="http://schemas.openxmlformats.org/officeDocument/2006/relationships/tags" Target="../tags/tag318.xml"/><Relationship Id="rId35" Type="http://schemas.openxmlformats.org/officeDocument/2006/relationships/tags" Target="../tags/tag323.xml"/><Relationship Id="rId43" Type="http://schemas.openxmlformats.org/officeDocument/2006/relationships/tags" Target="../tags/tag331.xml"/><Relationship Id="rId48" Type="http://schemas.openxmlformats.org/officeDocument/2006/relationships/tags" Target="../tags/tag336.xml"/><Relationship Id="rId56" Type="http://schemas.openxmlformats.org/officeDocument/2006/relationships/tags" Target="../tags/tag344.xml"/><Relationship Id="rId8" Type="http://schemas.openxmlformats.org/officeDocument/2006/relationships/tags" Target="../tags/tag296.xml"/><Relationship Id="rId51" Type="http://schemas.openxmlformats.org/officeDocument/2006/relationships/tags" Target="../tags/tag339.xml"/><Relationship Id="rId3" Type="http://schemas.openxmlformats.org/officeDocument/2006/relationships/tags" Target="../tags/tag291.xml"/><Relationship Id="rId12" Type="http://schemas.openxmlformats.org/officeDocument/2006/relationships/tags" Target="../tags/tag300.xml"/><Relationship Id="rId17" Type="http://schemas.openxmlformats.org/officeDocument/2006/relationships/tags" Target="../tags/tag305.xml"/><Relationship Id="rId25" Type="http://schemas.openxmlformats.org/officeDocument/2006/relationships/tags" Target="../tags/tag313.xml"/><Relationship Id="rId33" Type="http://schemas.openxmlformats.org/officeDocument/2006/relationships/tags" Target="../tags/tag321.xml"/><Relationship Id="rId38" Type="http://schemas.openxmlformats.org/officeDocument/2006/relationships/tags" Target="../tags/tag326.xml"/><Relationship Id="rId46" Type="http://schemas.openxmlformats.org/officeDocument/2006/relationships/tags" Target="../tags/tag334.xml"/><Relationship Id="rId59" Type="http://schemas.openxmlformats.org/officeDocument/2006/relationships/tags" Target="../tags/tag347.xml"/><Relationship Id="rId20" Type="http://schemas.openxmlformats.org/officeDocument/2006/relationships/tags" Target="../tags/tag308.xml"/><Relationship Id="rId41" Type="http://schemas.openxmlformats.org/officeDocument/2006/relationships/tags" Target="../tags/tag329.xml"/><Relationship Id="rId54" Type="http://schemas.openxmlformats.org/officeDocument/2006/relationships/tags" Target="../tags/tag342.xml"/><Relationship Id="rId1" Type="http://schemas.openxmlformats.org/officeDocument/2006/relationships/tags" Target="../tags/tag289.xml"/><Relationship Id="rId6" Type="http://schemas.openxmlformats.org/officeDocument/2006/relationships/tags" Target="../tags/tag294.xml"/><Relationship Id="rId15" Type="http://schemas.openxmlformats.org/officeDocument/2006/relationships/tags" Target="../tags/tag303.xml"/><Relationship Id="rId23" Type="http://schemas.openxmlformats.org/officeDocument/2006/relationships/tags" Target="../tags/tag311.xml"/><Relationship Id="rId28" Type="http://schemas.openxmlformats.org/officeDocument/2006/relationships/tags" Target="../tags/tag316.xml"/><Relationship Id="rId36" Type="http://schemas.openxmlformats.org/officeDocument/2006/relationships/tags" Target="../tags/tag324.xml"/><Relationship Id="rId49" Type="http://schemas.openxmlformats.org/officeDocument/2006/relationships/tags" Target="../tags/tag337.xml"/><Relationship Id="rId57" Type="http://schemas.openxmlformats.org/officeDocument/2006/relationships/tags" Target="../tags/tag345.xml"/><Relationship Id="rId10" Type="http://schemas.openxmlformats.org/officeDocument/2006/relationships/tags" Target="../tags/tag298.xml"/><Relationship Id="rId31" Type="http://schemas.openxmlformats.org/officeDocument/2006/relationships/tags" Target="../tags/tag319.xml"/><Relationship Id="rId44" Type="http://schemas.openxmlformats.org/officeDocument/2006/relationships/tags" Target="../tags/tag332.xml"/><Relationship Id="rId52" Type="http://schemas.openxmlformats.org/officeDocument/2006/relationships/tags" Target="../tags/tag340.xml"/><Relationship Id="rId60" Type="http://schemas.openxmlformats.org/officeDocument/2006/relationships/slideLayout" Target="../slideLayouts/slideLayout2.xml"/><Relationship Id="rId4" Type="http://schemas.openxmlformats.org/officeDocument/2006/relationships/tags" Target="../tags/tag292.xml"/><Relationship Id="rId9" Type="http://schemas.openxmlformats.org/officeDocument/2006/relationships/tags" Target="../tags/tag297.xml"/></Relationships>
</file>

<file path=ppt/slides/_rels/slide26.xml.rels><?xml version="1.0" encoding="UTF-8" standalone="yes"?>
<Relationships xmlns="http://schemas.openxmlformats.org/package/2006/relationships"><Relationship Id="rId8" Type="http://schemas.openxmlformats.org/officeDocument/2006/relationships/tags" Target="../tags/tag355.xml"/><Relationship Id="rId13" Type="http://schemas.openxmlformats.org/officeDocument/2006/relationships/tags" Target="../tags/tag360.xml"/><Relationship Id="rId18" Type="http://schemas.openxmlformats.org/officeDocument/2006/relationships/tags" Target="../tags/tag365.xml"/><Relationship Id="rId3" Type="http://schemas.openxmlformats.org/officeDocument/2006/relationships/tags" Target="../tags/tag350.xml"/><Relationship Id="rId21" Type="http://schemas.openxmlformats.org/officeDocument/2006/relationships/tags" Target="../tags/tag368.xml"/><Relationship Id="rId7" Type="http://schemas.openxmlformats.org/officeDocument/2006/relationships/tags" Target="../tags/tag354.xml"/><Relationship Id="rId12" Type="http://schemas.openxmlformats.org/officeDocument/2006/relationships/tags" Target="../tags/tag359.xml"/><Relationship Id="rId17" Type="http://schemas.openxmlformats.org/officeDocument/2006/relationships/tags" Target="../tags/tag364.xml"/><Relationship Id="rId25" Type="http://schemas.openxmlformats.org/officeDocument/2006/relationships/notesSlide" Target="../notesSlides/notesSlide20.xml"/><Relationship Id="rId2" Type="http://schemas.openxmlformats.org/officeDocument/2006/relationships/tags" Target="../tags/tag349.xml"/><Relationship Id="rId16" Type="http://schemas.openxmlformats.org/officeDocument/2006/relationships/tags" Target="../tags/tag363.xml"/><Relationship Id="rId20" Type="http://schemas.openxmlformats.org/officeDocument/2006/relationships/tags" Target="../tags/tag367.xml"/><Relationship Id="rId1" Type="http://schemas.openxmlformats.org/officeDocument/2006/relationships/tags" Target="../tags/tag348.xml"/><Relationship Id="rId6" Type="http://schemas.openxmlformats.org/officeDocument/2006/relationships/tags" Target="../tags/tag353.xml"/><Relationship Id="rId11" Type="http://schemas.openxmlformats.org/officeDocument/2006/relationships/tags" Target="../tags/tag358.xml"/><Relationship Id="rId24" Type="http://schemas.openxmlformats.org/officeDocument/2006/relationships/slideLayout" Target="../slideLayouts/slideLayout2.xml"/><Relationship Id="rId5" Type="http://schemas.openxmlformats.org/officeDocument/2006/relationships/tags" Target="../tags/tag352.xml"/><Relationship Id="rId15" Type="http://schemas.openxmlformats.org/officeDocument/2006/relationships/tags" Target="../tags/tag362.xml"/><Relationship Id="rId23" Type="http://schemas.openxmlformats.org/officeDocument/2006/relationships/tags" Target="../tags/tag370.xml"/><Relationship Id="rId10" Type="http://schemas.openxmlformats.org/officeDocument/2006/relationships/tags" Target="../tags/tag357.xml"/><Relationship Id="rId19" Type="http://schemas.openxmlformats.org/officeDocument/2006/relationships/tags" Target="../tags/tag366.xml"/><Relationship Id="rId4" Type="http://schemas.openxmlformats.org/officeDocument/2006/relationships/tags" Target="../tags/tag351.xml"/><Relationship Id="rId9" Type="http://schemas.openxmlformats.org/officeDocument/2006/relationships/tags" Target="../tags/tag356.xml"/><Relationship Id="rId14" Type="http://schemas.openxmlformats.org/officeDocument/2006/relationships/tags" Target="../tags/tag361.xml"/><Relationship Id="rId22" Type="http://schemas.openxmlformats.org/officeDocument/2006/relationships/tags" Target="../tags/tag369.xml"/></Relationships>
</file>

<file path=ppt/slides/_rels/slide27.xml.rels><?xml version="1.0" encoding="UTF-8" standalone="yes"?>
<Relationships xmlns="http://schemas.openxmlformats.org/package/2006/relationships"><Relationship Id="rId8" Type="http://schemas.openxmlformats.org/officeDocument/2006/relationships/tags" Target="../tags/tag378.xml"/><Relationship Id="rId13" Type="http://schemas.openxmlformats.org/officeDocument/2006/relationships/notesSlide" Target="../notesSlides/notesSlide21.xml"/><Relationship Id="rId3" Type="http://schemas.openxmlformats.org/officeDocument/2006/relationships/tags" Target="../tags/tag373.xml"/><Relationship Id="rId7" Type="http://schemas.openxmlformats.org/officeDocument/2006/relationships/tags" Target="../tags/tag377.xml"/><Relationship Id="rId12" Type="http://schemas.openxmlformats.org/officeDocument/2006/relationships/slideLayout" Target="../slideLayouts/slideLayout2.xml"/><Relationship Id="rId2" Type="http://schemas.openxmlformats.org/officeDocument/2006/relationships/tags" Target="../tags/tag372.xml"/><Relationship Id="rId1" Type="http://schemas.openxmlformats.org/officeDocument/2006/relationships/tags" Target="../tags/tag371.xml"/><Relationship Id="rId6" Type="http://schemas.openxmlformats.org/officeDocument/2006/relationships/tags" Target="../tags/tag376.xml"/><Relationship Id="rId11" Type="http://schemas.openxmlformats.org/officeDocument/2006/relationships/tags" Target="../tags/tag381.xml"/><Relationship Id="rId5" Type="http://schemas.openxmlformats.org/officeDocument/2006/relationships/tags" Target="../tags/tag375.xml"/><Relationship Id="rId10" Type="http://schemas.openxmlformats.org/officeDocument/2006/relationships/tags" Target="../tags/tag380.xml"/><Relationship Id="rId4" Type="http://schemas.openxmlformats.org/officeDocument/2006/relationships/tags" Target="../tags/tag374.xml"/><Relationship Id="rId9" Type="http://schemas.openxmlformats.org/officeDocument/2006/relationships/tags" Target="../tags/tag379.xml"/></Relationships>
</file>

<file path=ppt/slides/_rels/slide28.xml.rels><?xml version="1.0" encoding="UTF-8" standalone="yes"?>
<Relationships xmlns="http://schemas.openxmlformats.org/package/2006/relationships"><Relationship Id="rId8" Type="http://schemas.openxmlformats.org/officeDocument/2006/relationships/tags" Target="../tags/tag389.xml"/><Relationship Id="rId13" Type="http://schemas.openxmlformats.org/officeDocument/2006/relationships/tags" Target="../tags/tag394.xml"/><Relationship Id="rId18" Type="http://schemas.openxmlformats.org/officeDocument/2006/relationships/tags" Target="../tags/tag399.xml"/><Relationship Id="rId3" Type="http://schemas.openxmlformats.org/officeDocument/2006/relationships/tags" Target="../tags/tag384.xml"/><Relationship Id="rId21" Type="http://schemas.openxmlformats.org/officeDocument/2006/relationships/notesSlide" Target="../notesSlides/notesSlide22.xml"/><Relationship Id="rId7" Type="http://schemas.openxmlformats.org/officeDocument/2006/relationships/tags" Target="../tags/tag388.xml"/><Relationship Id="rId12" Type="http://schemas.openxmlformats.org/officeDocument/2006/relationships/tags" Target="../tags/tag393.xml"/><Relationship Id="rId17" Type="http://schemas.openxmlformats.org/officeDocument/2006/relationships/tags" Target="../tags/tag398.xml"/><Relationship Id="rId25" Type="http://schemas.openxmlformats.org/officeDocument/2006/relationships/image" Target="../media/image14.jpg"/><Relationship Id="rId2" Type="http://schemas.openxmlformats.org/officeDocument/2006/relationships/tags" Target="../tags/tag383.xml"/><Relationship Id="rId16" Type="http://schemas.openxmlformats.org/officeDocument/2006/relationships/tags" Target="../tags/tag397.xml"/><Relationship Id="rId20" Type="http://schemas.openxmlformats.org/officeDocument/2006/relationships/slideLayout" Target="../slideLayouts/slideLayout4.xml"/><Relationship Id="rId1" Type="http://schemas.openxmlformats.org/officeDocument/2006/relationships/tags" Target="../tags/tag382.xml"/><Relationship Id="rId6" Type="http://schemas.openxmlformats.org/officeDocument/2006/relationships/tags" Target="../tags/tag387.xml"/><Relationship Id="rId11" Type="http://schemas.openxmlformats.org/officeDocument/2006/relationships/tags" Target="../tags/tag392.xml"/><Relationship Id="rId24" Type="http://schemas.openxmlformats.org/officeDocument/2006/relationships/image" Target="../media/image13.jpg"/><Relationship Id="rId5" Type="http://schemas.openxmlformats.org/officeDocument/2006/relationships/tags" Target="../tags/tag386.xml"/><Relationship Id="rId15" Type="http://schemas.openxmlformats.org/officeDocument/2006/relationships/tags" Target="../tags/tag396.xml"/><Relationship Id="rId23" Type="http://schemas.openxmlformats.org/officeDocument/2006/relationships/image" Target="../media/image12.jpeg"/><Relationship Id="rId10" Type="http://schemas.openxmlformats.org/officeDocument/2006/relationships/tags" Target="../tags/tag391.xml"/><Relationship Id="rId19" Type="http://schemas.openxmlformats.org/officeDocument/2006/relationships/tags" Target="../tags/tag400.xml"/><Relationship Id="rId4" Type="http://schemas.openxmlformats.org/officeDocument/2006/relationships/tags" Target="../tags/tag385.xml"/><Relationship Id="rId9" Type="http://schemas.openxmlformats.org/officeDocument/2006/relationships/tags" Target="../tags/tag390.xml"/><Relationship Id="rId14" Type="http://schemas.openxmlformats.org/officeDocument/2006/relationships/tags" Target="../tags/tag395.xml"/><Relationship Id="rId22" Type="http://schemas.openxmlformats.org/officeDocument/2006/relationships/image" Target="../media/image1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tags" Target="../tags/tag401.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ags" Target="../tags/tag404.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tags" Target="../tags/tag410.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415.xml"/><Relationship Id="rId2" Type="http://schemas.openxmlformats.org/officeDocument/2006/relationships/tags" Target="../tags/tag414.xml"/><Relationship Id="rId1" Type="http://schemas.openxmlformats.org/officeDocument/2006/relationships/tags" Target="../tags/tag413.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tags" Target="../tags/tag416.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19" Type="http://schemas.openxmlformats.org/officeDocument/2006/relationships/slideLayout" Target="../slideLayouts/slideLayout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tags" Target="../tags/tag38.xml"/><Relationship Id="rId26" Type="http://schemas.openxmlformats.org/officeDocument/2006/relationships/tags" Target="../tags/tag46.xml"/><Relationship Id="rId3" Type="http://schemas.openxmlformats.org/officeDocument/2006/relationships/tags" Target="../tags/tag23.xml"/><Relationship Id="rId21" Type="http://schemas.openxmlformats.org/officeDocument/2006/relationships/tags" Target="../tags/tag41.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5" Type="http://schemas.openxmlformats.org/officeDocument/2006/relationships/tags" Target="../tags/tag45.xml"/><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tags" Target="../tags/tag40.xml"/><Relationship Id="rId29" Type="http://schemas.openxmlformats.org/officeDocument/2006/relationships/tags" Target="../tags/tag49.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tags" Target="../tags/tag44.xml"/><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tags" Target="../tags/tag43.xml"/><Relationship Id="rId28" Type="http://schemas.openxmlformats.org/officeDocument/2006/relationships/tags" Target="../tags/tag48.xml"/><Relationship Id="rId10" Type="http://schemas.openxmlformats.org/officeDocument/2006/relationships/tags" Target="../tags/tag30.xml"/><Relationship Id="rId19" Type="http://schemas.openxmlformats.org/officeDocument/2006/relationships/tags" Target="../tags/tag39.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tags" Target="../tags/tag42.xml"/><Relationship Id="rId27" Type="http://schemas.openxmlformats.org/officeDocument/2006/relationships/tags" Target="../tags/tag47.xml"/><Relationship Id="rId30"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tags" Target="../tags/tag62.xml"/><Relationship Id="rId18" Type="http://schemas.openxmlformats.org/officeDocument/2006/relationships/tags" Target="../tags/tag67.xml"/><Relationship Id="rId26" Type="http://schemas.openxmlformats.org/officeDocument/2006/relationships/tags" Target="../tags/tag75.xml"/><Relationship Id="rId3" Type="http://schemas.openxmlformats.org/officeDocument/2006/relationships/tags" Target="../tags/tag52.xml"/><Relationship Id="rId21" Type="http://schemas.openxmlformats.org/officeDocument/2006/relationships/tags" Target="../tags/tag70.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tags" Target="../tags/tag66.xml"/><Relationship Id="rId25" Type="http://schemas.openxmlformats.org/officeDocument/2006/relationships/tags" Target="../tags/tag74.xml"/><Relationship Id="rId33" Type="http://schemas.openxmlformats.org/officeDocument/2006/relationships/slideLayout" Target="../slideLayouts/slideLayout2.xml"/><Relationship Id="rId2" Type="http://schemas.openxmlformats.org/officeDocument/2006/relationships/tags" Target="../tags/tag51.xml"/><Relationship Id="rId16" Type="http://schemas.openxmlformats.org/officeDocument/2006/relationships/tags" Target="../tags/tag65.xml"/><Relationship Id="rId20" Type="http://schemas.openxmlformats.org/officeDocument/2006/relationships/tags" Target="../tags/tag69.xml"/><Relationship Id="rId29" Type="http://schemas.openxmlformats.org/officeDocument/2006/relationships/tags" Target="../tags/tag78.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24" Type="http://schemas.openxmlformats.org/officeDocument/2006/relationships/tags" Target="../tags/tag73.xml"/><Relationship Id="rId32" Type="http://schemas.openxmlformats.org/officeDocument/2006/relationships/tags" Target="../tags/tag81.xml"/><Relationship Id="rId5" Type="http://schemas.openxmlformats.org/officeDocument/2006/relationships/tags" Target="../tags/tag54.xml"/><Relationship Id="rId15" Type="http://schemas.openxmlformats.org/officeDocument/2006/relationships/tags" Target="../tags/tag64.xml"/><Relationship Id="rId23" Type="http://schemas.openxmlformats.org/officeDocument/2006/relationships/tags" Target="../tags/tag72.xml"/><Relationship Id="rId28" Type="http://schemas.openxmlformats.org/officeDocument/2006/relationships/tags" Target="../tags/tag77.xml"/><Relationship Id="rId10" Type="http://schemas.openxmlformats.org/officeDocument/2006/relationships/tags" Target="../tags/tag59.xml"/><Relationship Id="rId19" Type="http://schemas.openxmlformats.org/officeDocument/2006/relationships/tags" Target="../tags/tag68.xml"/><Relationship Id="rId31" Type="http://schemas.openxmlformats.org/officeDocument/2006/relationships/tags" Target="../tags/tag80.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tags" Target="../tags/tag71.xml"/><Relationship Id="rId27" Type="http://schemas.openxmlformats.org/officeDocument/2006/relationships/tags" Target="../tags/tag76.xml"/><Relationship Id="rId30" Type="http://schemas.openxmlformats.org/officeDocument/2006/relationships/tags" Target="../tags/tag79.xml"/><Relationship Id="rId8" Type="http://schemas.openxmlformats.org/officeDocument/2006/relationships/tags" Target="../tags/tag57.xml"/></Relationships>
</file>

<file path=ppt/slides/_rels/slide7.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18" Type="http://schemas.openxmlformats.org/officeDocument/2006/relationships/tags" Target="../tags/tag99.xml"/><Relationship Id="rId3" Type="http://schemas.openxmlformats.org/officeDocument/2006/relationships/tags" Target="../tags/tag84.xml"/><Relationship Id="rId21" Type="http://schemas.openxmlformats.org/officeDocument/2006/relationships/hyperlink" Target="http://en.wikipedia.org/wiki/Java_bytecode_instruction_listings" TargetMode="External"/><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tags" Target="../tags/tag98.xml"/><Relationship Id="rId2" Type="http://schemas.openxmlformats.org/officeDocument/2006/relationships/tags" Target="../tags/tag83.xml"/><Relationship Id="rId16" Type="http://schemas.openxmlformats.org/officeDocument/2006/relationships/tags" Target="../tags/tag97.xml"/><Relationship Id="rId20" Type="http://schemas.openxmlformats.org/officeDocument/2006/relationships/notesSlide" Target="../notesSlides/notesSlide4.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5" Type="http://schemas.openxmlformats.org/officeDocument/2006/relationships/tags" Target="../tags/tag86.xml"/><Relationship Id="rId15" Type="http://schemas.openxmlformats.org/officeDocument/2006/relationships/tags" Target="../tags/tag96.xml"/><Relationship Id="rId10" Type="http://schemas.openxmlformats.org/officeDocument/2006/relationships/tags" Target="../tags/tag91.xml"/><Relationship Id="rId19" Type="http://schemas.openxmlformats.org/officeDocument/2006/relationships/slideLayout" Target="../slideLayouts/slideLayout2.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s>
</file>

<file path=ppt/slides/_rels/slide8.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Java_bytecode_instruction_listings" TargetMode="External"/><Relationship Id="rId3" Type="http://schemas.openxmlformats.org/officeDocument/2006/relationships/tags" Target="../tags/tag105.xml"/><Relationship Id="rId7" Type="http://schemas.openxmlformats.org/officeDocument/2006/relationships/notesSlide" Target="../notesSlides/notesSlide6.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a:t>Java and C (part II) + Course Wrap-Up</a:t>
            </a:r>
            <a:br>
              <a:rPr lang="en-US" dirty="0"/>
            </a:br>
            <a:r>
              <a:rPr lang="en-US" sz="2000" b="0" dirty="0"/>
              <a:t>CSE 351 Summer 2020</a:t>
            </a:r>
          </a:p>
        </p:txBody>
      </p:sp>
      <p:sp>
        <p:nvSpPr>
          <p:cNvPr id="9219" name="Subtitle 2"/>
          <p:cNvSpPr>
            <a:spLocks noGrp="1"/>
          </p:cNvSpPr>
          <p:nvPr>
            <p:ph type="subTitle" idx="1"/>
            <p:custDataLst>
              <p:tags r:id="rId2"/>
            </p:custDataLst>
          </p:nvPr>
        </p:nvSpPr>
        <p:spPr>
          <a:xfrm>
            <a:off x="304799" y="1737360"/>
            <a:ext cx="8540496" cy="4572000"/>
          </a:xfrm>
        </p:spPr>
        <p:txBody>
          <a:bodyPr/>
          <a:lstStyle/>
          <a:p>
            <a:pPr algn="l"/>
            <a:r>
              <a:rPr lang="en-US" sz="2000" b="1" dirty="0"/>
              <a:t>Instructor:</a:t>
            </a:r>
            <a:r>
              <a:rPr lang="en-US" sz="2000" dirty="0"/>
              <a:t> 	</a:t>
            </a:r>
            <a:r>
              <a:rPr lang="en-US" sz="2000" b="1" dirty="0"/>
              <a:t>Teaching Assistants:</a:t>
            </a:r>
            <a:endParaRPr lang="en-US" sz="2000" dirty="0"/>
          </a:p>
          <a:p>
            <a:pPr algn="l" rtl="0"/>
            <a:r>
              <a:rPr lang="en-US" sz="2000" dirty="0"/>
              <a:t>Porter Jones	</a:t>
            </a:r>
            <a:r>
              <a:rPr lang="en-US" sz="2000" b="0" i="0" u="none" strike="noStrike" baseline="0" dirty="0">
                <a:solidFill>
                  <a:srgbClr val="000000"/>
                </a:solidFill>
                <a:latin typeface="Calibri" panose="020F0502020204030204" pitchFamily="34" charset="0"/>
              </a:rPr>
              <a:t>Amy Xu</a:t>
            </a:r>
          </a:p>
          <a:p>
            <a:pPr algn="l" rtl="0"/>
            <a:r>
              <a:rPr lang="en-US" sz="2000" b="0" i="0" u="none" strike="noStrike" baseline="0" dirty="0">
                <a:solidFill>
                  <a:srgbClr val="000000"/>
                </a:solidFill>
                <a:latin typeface="Calibri" panose="020F0502020204030204" pitchFamily="34" charset="0"/>
              </a:rPr>
              <a:t>		Callum Walker</a:t>
            </a:r>
          </a:p>
          <a:p>
            <a:pPr algn="l" rtl="0"/>
            <a:r>
              <a:rPr lang="en-US" sz="2000" b="0" i="0" u="none" strike="noStrike" baseline="0" dirty="0">
                <a:solidFill>
                  <a:srgbClr val="000000"/>
                </a:solidFill>
                <a:latin typeface="Calibri" panose="020F0502020204030204" pitchFamily="34" charset="0"/>
              </a:rPr>
              <a:t>		Sam Wolfson</a:t>
            </a:r>
          </a:p>
          <a:p>
            <a:pPr algn="l" rtl="0"/>
            <a:r>
              <a:rPr lang="en-US" sz="2000" b="0" i="0" u="none" strike="noStrike" baseline="0" dirty="0">
                <a:solidFill>
                  <a:srgbClr val="000000"/>
                </a:solidFill>
                <a:latin typeface="Calibri" panose="020F0502020204030204" pitchFamily="34" charset="0"/>
              </a:rPr>
              <a:t>		Tim </a:t>
            </a:r>
            <a:r>
              <a:rPr lang="en-US" sz="2000" b="0" i="0" u="none" strike="noStrike" baseline="0" dirty="0" err="1">
                <a:solidFill>
                  <a:srgbClr val="000000"/>
                </a:solidFill>
                <a:latin typeface="Calibri" panose="020F0502020204030204" pitchFamily="34" charset="0"/>
              </a:rPr>
              <a:t>Mandzyuk</a:t>
            </a:r>
            <a:endParaRPr lang="en-US" sz="2000" dirty="0">
              <a:solidFill>
                <a:srgbClr val="000000"/>
              </a:solidFill>
            </a:endParaRPr>
          </a:p>
          <a:p>
            <a:pPr algn="l">
              <a:spcBef>
                <a:spcPts val="0"/>
              </a:spcBef>
              <a:tabLst>
                <a:tab pos="1828800" algn="l"/>
                <a:tab pos="4117975" algn="l"/>
                <a:tab pos="6400800" algn="l"/>
              </a:tabLst>
            </a:pPr>
            <a:r>
              <a:rPr lang="en-US" sz="2000" dirty="0"/>
              <a:t>	</a:t>
            </a:r>
          </a:p>
          <a:p>
            <a:pPr algn="l">
              <a:spcBef>
                <a:spcPts val="0"/>
              </a:spcBef>
              <a:tabLst>
                <a:tab pos="1828800" algn="l"/>
                <a:tab pos="4117975" algn="l"/>
                <a:tab pos="6400800" algn="l"/>
              </a:tabLst>
            </a:pPr>
            <a:r>
              <a:rPr lang="en-US" sz="2000" dirty="0"/>
              <a:t>	</a:t>
            </a:r>
          </a:p>
        </p:txBody>
      </p:sp>
      <p:sp>
        <p:nvSpPr>
          <p:cNvPr id="8" name="TextBox 7"/>
          <p:cNvSpPr txBox="1"/>
          <p:nvPr/>
        </p:nvSpPr>
        <p:spPr>
          <a:xfrm>
            <a:off x="2743200" y="6491233"/>
            <a:ext cx="3657600" cy="307777"/>
          </a:xfrm>
          <a:prstGeom prst="rect">
            <a:avLst/>
          </a:prstGeom>
          <a:noFill/>
        </p:spPr>
        <p:txBody>
          <a:bodyPr wrap="square" rtlCol="0">
            <a:spAutoFit/>
          </a:bodyPr>
          <a:lstStyle/>
          <a:p>
            <a:pPr algn="ctr"/>
            <a:r>
              <a:rPr lang="en-US" sz="1400" b="0" dirty="0">
                <a:solidFill>
                  <a:srgbClr val="4B2A85"/>
                </a:solidFill>
                <a:latin typeface="Calibri" panose="020F0502020204030204" pitchFamily="34" charset="0"/>
                <a:ea typeface="Roboto" charset="0"/>
                <a:cs typeface="Calibri" panose="020F0502020204030204" pitchFamily="34" charset="0"/>
                <a:hlinkClick r:id="rId5"/>
              </a:rPr>
              <a:t>https://xkcd.com/1760/</a:t>
            </a:r>
            <a:endParaRPr lang="en-US" sz="1400" b="0" dirty="0">
              <a:solidFill>
                <a:srgbClr val="4B2A85"/>
              </a:solidFill>
              <a:latin typeface="Calibri" panose="020F0502020204030204" pitchFamily="34" charset="0"/>
              <a:ea typeface="Roboto" charset="0"/>
              <a:cs typeface="Calibri" panose="020F0502020204030204" pitchFamily="34"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3657600"/>
            <a:ext cx="7315200" cy="2833633"/>
          </a:xfrm>
          <a:prstGeom prst="rect">
            <a:avLst/>
          </a:prstGeom>
        </p:spPr>
      </p:pic>
    </p:spTree>
    <p:extLst>
      <p:ext uri="{BB962C8B-B14F-4D97-AF65-F5344CB8AC3E}">
        <p14:creationId xmlns:p14="http://schemas.microsoft.com/office/powerpoint/2010/main" val="1486867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Other languages for </a:t>
            </a:r>
            <a:r>
              <a:rPr lang="en-US" dirty="0" err="1"/>
              <a:t>JVMs</a:t>
            </a:r>
            <a:endParaRPr lang="en-US" dirty="0"/>
          </a:p>
        </p:txBody>
      </p:sp>
      <p:sp>
        <p:nvSpPr>
          <p:cNvPr id="3" name="Content Placeholder 2"/>
          <p:cNvSpPr>
            <a:spLocks noGrp="1"/>
          </p:cNvSpPr>
          <p:nvPr>
            <p:ph idx="1"/>
            <p:custDataLst>
              <p:tags r:id="rId2"/>
            </p:custDataLst>
          </p:nvPr>
        </p:nvSpPr>
        <p:spPr/>
        <p:txBody>
          <a:bodyPr/>
          <a:lstStyle/>
          <a:p>
            <a:r>
              <a:rPr lang="en-US" sz="2400" dirty="0"/>
              <a:t>JVMs run on so many computers that compilers have been built to translate many other languages to Java bytecode:</a:t>
            </a:r>
          </a:p>
          <a:p>
            <a:pPr lvl="1"/>
            <a:r>
              <a:rPr lang="en-US" sz="2000" b="1" dirty="0" err="1"/>
              <a:t>AspectJ</a:t>
            </a:r>
            <a:r>
              <a:rPr lang="en-US" sz="2000" dirty="0"/>
              <a:t>, an aspect-oriented extension of Java</a:t>
            </a:r>
          </a:p>
          <a:p>
            <a:pPr lvl="1"/>
            <a:r>
              <a:rPr lang="en-US" sz="2000" b="1" dirty="0"/>
              <a:t>ColdFusion</a:t>
            </a:r>
            <a:r>
              <a:rPr lang="en-US" sz="2000" dirty="0"/>
              <a:t>, a scripting language compiled to Java</a:t>
            </a:r>
          </a:p>
          <a:p>
            <a:pPr lvl="1"/>
            <a:r>
              <a:rPr lang="en-US" sz="2000" b="1" dirty="0" err="1"/>
              <a:t>Clojure</a:t>
            </a:r>
            <a:r>
              <a:rPr lang="en-US" sz="2000" dirty="0"/>
              <a:t>, a functional Lisp dialect</a:t>
            </a:r>
          </a:p>
          <a:p>
            <a:pPr lvl="1"/>
            <a:r>
              <a:rPr lang="en-US" sz="2000" b="1" dirty="0"/>
              <a:t>Groovy</a:t>
            </a:r>
            <a:r>
              <a:rPr lang="en-US" sz="2000" dirty="0"/>
              <a:t>, a scripting language</a:t>
            </a:r>
          </a:p>
          <a:p>
            <a:pPr lvl="1"/>
            <a:r>
              <a:rPr lang="en-US" sz="2000" b="1" dirty="0" err="1"/>
              <a:t>JavaFX</a:t>
            </a:r>
            <a:r>
              <a:rPr lang="en-US" sz="2000" dirty="0"/>
              <a:t> Script, a scripting language for web apps</a:t>
            </a:r>
          </a:p>
          <a:p>
            <a:pPr lvl="1"/>
            <a:r>
              <a:rPr lang="en-US" sz="2000" b="1" dirty="0" err="1"/>
              <a:t>JRuby</a:t>
            </a:r>
            <a:r>
              <a:rPr lang="en-US" sz="2000" dirty="0"/>
              <a:t>, an implementation of Ruby</a:t>
            </a:r>
          </a:p>
          <a:p>
            <a:pPr lvl="1"/>
            <a:r>
              <a:rPr lang="en-US" sz="2000" b="1" dirty="0" err="1"/>
              <a:t>Jython</a:t>
            </a:r>
            <a:r>
              <a:rPr lang="en-US" sz="2000" dirty="0"/>
              <a:t>, an implementation of Python</a:t>
            </a:r>
          </a:p>
          <a:p>
            <a:pPr lvl="1"/>
            <a:r>
              <a:rPr lang="en-US" sz="2000" b="1" dirty="0"/>
              <a:t>Rhino</a:t>
            </a:r>
            <a:r>
              <a:rPr lang="en-US" sz="2000" dirty="0"/>
              <a:t>, an implementation of JavaScript</a:t>
            </a:r>
          </a:p>
          <a:p>
            <a:pPr lvl="1"/>
            <a:r>
              <a:rPr lang="en-US" sz="2000" b="1" dirty="0" err="1"/>
              <a:t>Scala</a:t>
            </a:r>
            <a:r>
              <a:rPr lang="en-US" sz="2000" dirty="0"/>
              <a:t>, an object-oriented and functional programming language</a:t>
            </a:r>
          </a:p>
          <a:p>
            <a:pPr lvl="1"/>
            <a:r>
              <a:rPr lang="en-US" sz="2000" dirty="0"/>
              <a:t>And many others, even including C!</a:t>
            </a:r>
          </a:p>
          <a:p>
            <a:r>
              <a:rPr lang="en-US" sz="2400" dirty="0"/>
              <a:t>Originally, JVMs were designed and built for Java (still the major use) but JVMs are also viewed as a safe, </a:t>
            </a:r>
            <a:r>
              <a:rPr lang="en-US" sz="2400" dirty="0" err="1"/>
              <a:t>GC’ed</a:t>
            </a:r>
            <a:r>
              <a:rPr lang="en-US" sz="2400" dirty="0"/>
              <a:t> platform</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10</a:t>
            </a:fld>
            <a:endParaRPr lang="en-US"/>
          </a:p>
        </p:txBody>
      </p:sp>
    </p:spTree>
    <p:extLst>
      <p:ext uri="{BB962C8B-B14F-4D97-AF65-F5344CB8AC3E}">
        <p14:creationId xmlns:p14="http://schemas.microsoft.com/office/powerpoint/2010/main" val="2803132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7"/>
          <a:stretch>
            <a:fillRect/>
          </a:stretch>
        </p:blipFill>
        <p:spPr>
          <a:xfrm>
            <a:off x="4663440" y="1828800"/>
            <a:ext cx="4200143" cy="4846320"/>
          </a:xfrm>
          <a:prstGeom prst="rect">
            <a:avLst/>
          </a:prstGeom>
        </p:spPr>
      </p:pic>
      <p:sp>
        <p:nvSpPr>
          <p:cNvPr id="2" name="Title 1"/>
          <p:cNvSpPr>
            <a:spLocks noGrp="1"/>
          </p:cNvSpPr>
          <p:nvPr>
            <p:ph type="title"/>
            <p:custDataLst>
              <p:tags r:id="rId2"/>
            </p:custDataLst>
          </p:nvPr>
        </p:nvSpPr>
        <p:spPr/>
        <p:txBody>
          <a:bodyPr/>
          <a:lstStyle/>
          <a:p>
            <a:r>
              <a:rPr lang="en-US" dirty="0"/>
              <a:t>Microsoft’s C# and .NET Framework</a:t>
            </a:r>
          </a:p>
        </p:txBody>
      </p:sp>
      <p:sp>
        <p:nvSpPr>
          <p:cNvPr id="3" name="Content Placeholder 2"/>
          <p:cNvSpPr>
            <a:spLocks noGrp="1"/>
          </p:cNvSpPr>
          <p:nvPr>
            <p:ph idx="1"/>
            <p:custDataLst>
              <p:tags r:id="rId3"/>
            </p:custDataLst>
          </p:nvPr>
        </p:nvSpPr>
        <p:spPr>
          <a:xfrm>
            <a:off x="396875" y="1362075"/>
            <a:ext cx="4754880" cy="3474720"/>
          </a:xfrm>
        </p:spPr>
        <p:txBody>
          <a:bodyPr/>
          <a:lstStyle/>
          <a:p>
            <a:r>
              <a:rPr lang="en-US" sz="2400" dirty="0"/>
              <a:t>C# has similar motivations as Java</a:t>
            </a:r>
          </a:p>
          <a:p>
            <a:pPr lvl="1"/>
            <a:r>
              <a:rPr lang="en-US" sz="2000" dirty="0"/>
              <a:t>Virtual machine is called the </a:t>
            </a:r>
            <a:br>
              <a:rPr lang="en-US" sz="2000" dirty="0"/>
            </a:br>
            <a:r>
              <a:rPr lang="en-US" sz="2000" i="1" dirty="0"/>
              <a:t>Common Language Runtime</a:t>
            </a:r>
            <a:endParaRPr lang="en-US" sz="2000" dirty="0"/>
          </a:p>
          <a:p>
            <a:pPr lvl="1"/>
            <a:r>
              <a:rPr lang="en-US" sz="2000" i="1" dirty="0"/>
              <a:t>Common Intermediate Language </a:t>
            </a:r>
            <a:br>
              <a:rPr lang="en-US" sz="2000" dirty="0"/>
            </a:br>
            <a:r>
              <a:rPr lang="en-US" sz="2000" dirty="0"/>
              <a:t>is the bytecode for C# and other </a:t>
            </a:r>
            <a:br>
              <a:rPr lang="en-US" sz="2000" dirty="0"/>
            </a:br>
            <a:r>
              <a:rPr lang="en-US" sz="2000" dirty="0"/>
              <a:t>languages in the .NET framework</a:t>
            </a:r>
          </a:p>
        </p:txBody>
      </p:sp>
      <p:sp>
        <p:nvSpPr>
          <p:cNvPr id="5" name="Slide Number Placeholder 4"/>
          <p:cNvSpPr>
            <a:spLocks noGrp="1"/>
          </p:cNvSpPr>
          <p:nvPr>
            <p:ph type="sldNum" sz="quarter" idx="10"/>
            <p:custDataLst>
              <p:tags r:id="rId4"/>
            </p:custDataLst>
          </p:nvPr>
        </p:nvSpPr>
        <p:spPr/>
        <p:txBody>
          <a:bodyPr/>
          <a:lstStyle/>
          <a:p>
            <a:fld id="{7CBE8339-D2AD-46DC-A898-FD1E949067F0}" type="slidenum">
              <a:rPr lang="en-US" smtClean="0"/>
              <a:pPr/>
              <a:t>11</a:t>
            </a:fld>
            <a:endParaRPr lang="en-US"/>
          </a:p>
        </p:txBody>
      </p:sp>
    </p:spTree>
    <p:extLst>
      <p:ext uri="{BB962C8B-B14F-4D97-AF65-F5344CB8AC3E}">
        <p14:creationId xmlns:p14="http://schemas.microsoft.com/office/powerpoint/2010/main" val="2184563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7" y="304800"/>
            <a:ext cx="7770351" cy="762000"/>
          </a:xfrm>
        </p:spPr>
        <p:txBody>
          <a:bodyPr/>
          <a:lstStyle/>
          <a:p>
            <a:r>
              <a:rPr lang="en-US" dirty="0"/>
              <a:t>We made it! </a:t>
            </a:r>
            <a:r>
              <a:rPr lang="en-US" dirty="0">
                <a:sym typeface="Wingdings" panose="05000000000000000000" pitchFamily="2" charset="2"/>
              </a:rPr>
              <a:t>☺ </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12</a:t>
            </a:fld>
            <a:endParaRPr lang="en-US" dirty="0"/>
          </a:p>
        </p:txBody>
      </p:sp>
      <p:sp>
        <p:nvSpPr>
          <p:cNvPr id="9" name="Rectangle 2"/>
          <p:cNvSpPr>
            <a:spLocks noChangeArrowheads="1"/>
          </p:cNvSpPr>
          <p:nvPr>
            <p:custDataLst>
              <p:tags r:id="rId3"/>
            </p:custDataLst>
          </p:nvPr>
        </p:nvSpPr>
        <p:spPr bwMode="auto">
          <a:xfrm>
            <a:off x="457200" y="1434490"/>
            <a:ext cx="37338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1" dirty="0">
                <a:latin typeface="Courier New" panose="02070309020205020404" pitchFamily="49" charset="0"/>
                <a:cs typeface="Courier New" panose="02070309020205020404" pitchFamily="49" charset="0"/>
              </a:rPr>
              <a:t>car *</a:t>
            </a:r>
            <a:r>
              <a:rPr lang="en-US" sz="1600" b="0" dirty="0">
                <a:latin typeface="Courier New" panose="02070309020205020404" pitchFamily="49" charset="0"/>
                <a:cs typeface="Courier New" panose="02070309020205020404" pitchFamily="49" charset="0"/>
              </a:rPr>
              <a:t>c = malloc(sizeof(</a:t>
            </a:r>
            <a:r>
              <a:rPr lang="en-US" sz="1600"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a:t>
            </a:r>
          </a:p>
          <a:p>
            <a:r>
              <a:rPr lang="en-US" sz="1600" b="0" dirty="0">
                <a:latin typeface="Courier New" panose="02070309020205020404" pitchFamily="49" charset="0"/>
                <a:cs typeface="Courier New" panose="02070309020205020404" pitchFamily="49" charset="0"/>
              </a:rPr>
              <a:t>c-&gt;miles = 100;</a:t>
            </a:r>
          </a:p>
          <a:p>
            <a:r>
              <a:rPr lang="en-US" sz="1600" b="0" dirty="0">
                <a:latin typeface="Courier New" panose="02070309020205020404" pitchFamily="49" charset="0"/>
                <a:cs typeface="Courier New" panose="02070309020205020404" pitchFamily="49" charset="0"/>
              </a:rPr>
              <a:t>c-&gt;gals = 17;</a:t>
            </a:r>
          </a:p>
          <a:p>
            <a:r>
              <a:rPr lang="en-US" sz="1600" b="1" dirty="0">
                <a:latin typeface="Courier New" panose="02070309020205020404" pitchFamily="49" charset="0"/>
                <a:cs typeface="Courier New" panose="02070309020205020404" pitchFamily="49" charset="0"/>
              </a:rPr>
              <a:t>float</a:t>
            </a:r>
            <a:r>
              <a:rPr lang="en-US" sz="1600" b="0" dirty="0">
                <a:latin typeface="Courier New" panose="02070309020205020404" pitchFamily="49" charset="0"/>
                <a:cs typeface="Courier New" panose="02070309020205020404" pitchFamily="49" charset="0"/>
              </a:rPr>
              <a:t> mpg = get_mpg(c);</a:t>
            </a:r>
          </a:p>
          <a:p>
            <a:r>
              <a:rPr lang="en-US" sz="1600" b="0" dirty="0">
                <a:latin typeface="Courier New" panose="02070309020205020404" pitchFamily="49" charset="0"/>
                <a:cs typeface="Courier New" panose="02070309020205020404" pitchFamily="49" charset="0"/>
              </a:rPr>
              <a:t>free(c);</a:t>
            </a:r>
          </a:p>
        </p:txBody>
      </p:sp>
      <p:sp>
        <p:nvSpPr>
          <p:cNvPr id="10" name="Rectangle 2"/>
          <p:cNvSpPr>
            <a:spLocks noChangeArrowheads="1"/>
          </p:cNvSpPr>
          <p:nvPr>
            <p:custDataLst>
              <p:tags r:id="rId4"/>
            </p:custDataLst>
          </p:nvPr>
        </p:nvSpPr>
        <p:spPr bwMode="auto">
          <a:xfrm>
            <a:off x="4343400" y="1425714"/>
            <a:ext cx="24384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0" dirty="0">
                <a:latin typeface="Courier New" panose="02070309020205020404" pitchFamily="49" charset="0"/>
                <a:cs typeface="Courier New" panose="02070309020205020404" pitchFamily="49" charset="0"/>
              </a:rPr>
              <a:t>Car c = new Car();</a:t>
            </a:r>
          </a:p>
          <a:p>
            <a:r>
              <a:rPr lang="en-US" sz="1600" b="0" dirty="0">
                <a:latin typeface="Courier New" panose="02070309020205020404" pitchFamily="49" charset="0"/>
                <a:cs typeface="Courier New" panose="02070309020205020404" pitchFamily="49" charset="0"/>
              </a:rPr>
              <a:t>c.setMiles(100);</a:t>
            </a:r>
          </a:p>
          <a:p>
            <a:r>
              <a:rPr lang="en-US" sz="1600" b="0" dirty="0">
                <a:latin typeface="Courier New" panose="02070309020205020404" pitchFamily="49" charset="0"/>
                <a:cs typeface="Courier New" panose="02070309020205020404" pitchFamily="49" charset="0"/>
              </a:rPr>
              <a:t>c.setGals(17);</a:t>
            </a:r>
          </a:p>
          <a:p>
            <a:r>
              <a:rPr lang="en-US" sz="1600" b="0" dirty="0">
                <a:latin typeface="Courier New" panose="02070309020205020404" pitchFamily="49" charset="0"/>
                <a:cs typeface="Courier New" panose="02070309020205020404" pitchFamily="49" charset="0"/>
              </a:rPr>
              <a:t>float mpg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c.getMPG();</a:t>
            </a:r>
          </a:p>
        </p:txBody>
      </p:sp>
      <p:sp>
        <p:nvSpPr>
          <p:cNvPr id="11" name="Rectangle 2"/>
          <p:cNvSpPr>
            <a:spLocks noChangeArrowheads="1"/>
          </p:cNvSpPr>
          <p:nvPr>
            <p:custDataLst>
              <p:tags r:id="rId5"/>
            </p:custDataLst>
          </p:nvPr>
        </p:nvSpPr>
        <p:spPr bwMode="auto">
          <a:xfrm>
            <a:off x="1905000" y="2938884"/>
            <a:ext cx="3471081" cy="1382430"/>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get_mpg:</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pushq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movq</a:t>
            </a:r>
            <a:r>
              <a:rPr lang="en-US" sz="1400" b="0" dirty="0">
                <a:latin typeface="Courier New" panose="02070309020205020404" pitchFamily="49" charset="0"/>
                <a:cs typeface="Courier New" panose="02070309020205020404" pitchFamily="49" charset="0"/>
              </a:rPr>
              <a:t>    %rsp, %rbp</a:t>
            </a:r>
          </a:p>
          <a:p>
            <a:r>
              <a:rPr lang="en-US" sz="1400" b="0" dirty="0">
                <a:latin typeface="Courier New" panose="02070309020205020404" pitchFamily="49" charset="0"/>
                <a:cs typeface="Courier New" panose="02070309020205020404" pitchFamily="49" charset="0"/>
              </a:rPr>
              <a:t>    ...</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popq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ret</a:t>
            </a:r>
          </a:p>
        </p:txBody>
      </p:sp>
      <p:pic>
        <p:nvPicPr>
          <p:cNvPr id="12" name="Picture 11"/>
          <p:cNvPicPr>
            <a:picLocks noChangeAspect="1"/>
          </p:cNvPicPr>
          <p:nvPr>
            <p:custDataLst>
              <p:tags r:id="rId6"/>
            </p:custDataLst>
          </p:nvPr>
        </p:nvPicPr>
        <p:blipFill>
          <a:blip r:embed="rId27"/>
          <a:stretch>
            <a:fillRect/>
          </a:stretch>
        </p:blipFill>
        <p:spPr>
          <a:xfrm>
            <a:off x="2147855" y="5669280"/>
            <a:ext cx="1204945" cy="1055970"/>
          </a:xfrm>
          <a:prstGeom prst="rect">
            <a:avLst/>
          </a:prstGeom>
        </p:spPr>
      </p:pic>
      <p:pic>
        <p:nvPicPr>
          <p:cNvPr id="16" name="Picture 15"/>
          <p:cNvPicPr>
            <a:picLocks noChangeAspect="1"/>
          </p:cNvPicPr>
          <p:nvPr>
            <p:custDataLst>
              <p:tags r:id="rId7"/>
            </p:custDataLst>
          </p:nvPr>
        </p:nvPicPr>
        <p:blipFill>
          <a:blip r:embed="rId28"/>
          <a:stretch>
            <a:fillRect/>
          </a:stretch>
        </p:blipFill>
        <p:spPr>
          <a:xfrm>
            <a:off x="4267200" y="5727354"/>
            <a:ext cx="1828800" cy="932688"/>
          </a:xfrm>
          <a:prstGeom prst="rect">
            <a:avLst/>
          </a:prstGeom>
        </p:spPr>
      </p:pic>
      <p:sp>
        <p:nvSpPr>
          <p:cNvPr id="5" name="Rectangle 4"/>
          <p:cNvSpPr/>
          <p:nvPr>
            <p:custDataLst>
              <p:tags r:id="rId8"/>
            </p:custDataLst>
          </p:nvPr>
        </p:nvSpPr>
        <p:spPr bwMode="auto">
          <a:xfrm>
            <a:off x="1752600" y="5649630"/>
            <a:ext cx="70104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22" name="TextBox 21"/>
          <p:cNvSpPr txBox="1"/>
          <p:nvPr>
            <p:custDataLst>
              <p:tags r:id="rId9"/>
            </p:custDataLst>
          </p:nvPr>
        </p:nvSpPr>
        <p:spPr>
          <a:xfrm>
            <a:off x="4343400" y="10343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Java:</a:t>
            </a:r>
          </a:p>
        </p:txBody>
      </p:sp>
      <p:sp>
        <p:nvSpPr>
          <p:cNvPr id="23" name="TextBox 22"/>
          <p:cNvSpPr txBox="1"/>
          <p:nvPr>
            <p:custDataLst>
              <p:tags r:id="rId10"/>
            </p:custDataLst>
          </p:nvPr>
        </p:nvSpPr>
        <p:spPr>
          <a:xfrm>
            <a:off x="457200" y="10187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a:t>
            </a:r>
          </a:p>
        </p:txBody>
      </p:sp>
      <p:sp>
        <p:nvSpPr>
          <p:cNvPr id="24" name="TextBox 23"/>
          <p:cNvSpPr txBox="1"/>
          <p:nvPr>
            <p:custDataLst>
              <p:tags r:id="rId11"/>
            </p:custDataLst>
          </p:nvPr>
        </p:nvSpPr>
        <p:spPr>
          <a:xfrm>
            <a:off x="457200" y="2873514"/>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Assembly language:</a:t>
            </a:r>
          </a:p>
        </p:txBody>
      </p:sp>
      <p:sp>
        <p:nvSpPr>
          <p:cNvPr id="25" name="TextBox 24"/>
          <p:cNvSpPr txBox="1"/>
          <p:nvPr>
            <p:custDataLst>
              <p:tags r:id="rId12"/>
            </p:custDataLst>
          </p:nvPr>
        </p:nvSpPr>
        <p:spPr>
          <a:xfrm>
            <a:off x="451488" y="4430696"/>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Machine code:</a:t>
            </a:r>
          </a:p>
        </p:txBody>
      </p:sp>
      <p:sp>
        <p:nvSpPr>
          <p:cNvPr id="27" name="Rectangle 2"/>
          <p:cNvSpPr>
            <a:spLocks noChangeArrowheads="1"/>
          </p:cNvSpPr>
          <p:nvPr>
            <p:custDataLst>
              <p:tags r:id="rId13"/>
            </p:custDataLst>
          </p:nvPr>
        </p:nvSpPr>
        <p:spPr bwMode="auto">
          <a:xfrm>
            <a:off x="1905000" y="4473714"/>
            <a:ext cx="3471081" cy="95154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0111010000011000</a:t>
            </a:r>
          </a:p>
          <a:p>
            <a:r>
              <a:rPr lang="en-US" sz="1400" b="0" dirty="0">
                <a:latin typeface="Courier New" panose="02070309020205020404" pitchFamily="49" charset="0"/>
                <a:cs typeface="Courier New" panose="02070309020205020404" pitchFamily="49" charset="0"/>
              </a:rPr>
              <a:t>100011010000010000000010</a:t>
            </a:r>
          </a:p>
          <a:p>
            <a:r>
              <a:rPr lang="en-US" sz="1400" b="0" dirty="0">
                <a:latin typeface="Courier New" panose="02070309020205020404" pitchFamily="49" charset="0"/>
                <a:cs typeface="Courier New" panose="02070309020205020404" pitchFamily="49" charset="0"/>
              </a:rPr>
              <a:t>1000100111000010</a:t>
            </a:r>
          </a:p>
          <a:p>
            <a:r>
              <a:rPr lang="en-US" sz="1400" b="0" dirty="0">
                <a:latin typeface="Courier New" panose="02070309020205020404" pitchFamily="49" charset="0"/>
                <a:cs typeface="Courier New" panose="02070309020205020404" pitchFamily="49" charset="0"/>
              </a:rPr>
              <a:t>110000011111101000011111</a:t>
            </a:r>
          </a:p>
        </p:txBody>
      </p:sp>
      <p:sp>
        <p:nvSpPr>
          <p:cNvPr id="29" name="TextBox 28"/>
          <p:cNvSpPr txBox="1"/>
          <p:nvPr>
            <p:custDataLst>
              <p:tags r:id="rId14"/>
            </p:custDataLst>
          </p:nvPr>
        </p:nvSpPr>
        <p:spPr>
          <a:xfrm>
            <a:off x="457200" y="5561798"/>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Computer system:</a:t>
            </a:r>
          </a:p>
        </p:txBody>
      </p:sp>
      <p:sp>
        <p:nvSpPr>
          <p:cNvPr id="30" name="TextBox 29"/>
          <p:cNvSpPr txBox="1"/>
          <p:nvPr>
            <p:custDataLst>
              <p:tags r:id="rId15"/>
            </p:custDataLst>
          </p:nvPr>
        </p:nvSpPr>
        <p:spPr>
          <a:xfrm>
            <a:off x="5550125" y="4030586"/>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OS:</a:t>
            </a:r>
          </a:p>
        </p:txBody>
      </p:sp>
      <p:grpSp>
        <p:nvGrpSpPr>
          <p:cNvPr id="17" name="Group 16"/>
          <p:cNvGrpSpPr/>
          <p:nvPr/>
        </p:nvGrpSpPr>
        <p:grpSpPr>
          <a:xfrm>
            <a:off x="5562600" y="4401458"/>
            <a:ext cx="3048000" cy="1097280"/>
            <a:chOff x="5562600" y="4401458"/>
            <a:chExt cx="3048000" cy="1097280"/>
          </a:xfrm>
        </p:grpSpPr>
        <p:grpSp>
          <p:nvGrpSpPr>
            <p:cNvPr id="7" name="Group 6"/>
            <p:cNvGrpSpPr/>
            <p:nvPr/>
          </p:nvGrpSpPr>
          <p:grpSpPr>
            <a:xfrm>
              <a:off x="5568724" y="4401458"/>
              <a:ext cx="3041876" cy="1097280"/>
              <a:chOff x="5568724" y="4401458"/>
              <a:chExt cx="3041876" cy="1097280"/>
            </a:xfrm>
          </p:grpSpPr>
          <p:pic>
            <p:nvPicPr>
              <p:cNvPr id="3" name="Picture 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568724" y="4401458"/>
                <a:ext cx="1213076" cy="1097280"/>
              </a:xfrm>
              <a:prstGeom prst="rect">
                <a:avLst/>
              </a:prstGeom>
            </p:spPr>
          </p:pic>
          <p:pic>
            <p:nvPicPr>
              <p:cNvPr id="19" name="Picture 18"/>
              <p:cNvPicPr>
                <a:picLocks noChangeAspect="1"/>
              </p:cNvPicPr>
              <p:nvPr>
                <p:custDataLst>
                  <p:tags r:id="rId24"/>
                </p:custDataLst>
              </p:nvPr>
            </p:nvPicPr>
            <p:blipFill>
              <a:blip r:embed="rId30"/>
              <a:stretch>
                <a:fillRect/>
              </a:stretch>
            </p:blipFill>
            <p:spPr>
              <a:xfrm>
                <a:off x="7835900" y="4486341"/>
                <a:ext cx="774700" cy="897741"/>
              </a:xfrm>
              <a:prstGeom prst="rect">
                <a:avLst/>
              </a:prstGeom>
            </p:spPr>
          </p:pic>
          <p:pic>
            <p:nvPicPr>
              <p:cNvPr id="6" name="Picture 5"/>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858000" y="4473714"/>
                <a:ext cx="822960" cy="914400"/>
              </a:xfrm>
              <a:prstGeom prst="rect">
                <a:avLst/>
              </a:prstGeom>
            </p:spPr>
          </p:pic>
        </p:grpSp>
        <p:sp>
          <p:nvSpPr>
            <p:cNvPr id="31" name="Rectangle 30"/>
            <p:cNvSpPr/>
            <p:nvPr>
              <p:custDataLst>
                <p:tags r:id="rId23"/>
              </p:custDataLst>
            </p:nvPr>
          </p:nvSpPr>
          <p:spPr bwMode="auto">
            <a:xfrm>
              <a:off x="5562600" y="4419600"/>
              <a:ext cx="30480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panose="02000000000000000000" pitchFamily="2" charset="0"/>
              </a:endParaRPr>
            </a:p>
          </p:txBody>
        </p:sp>
      </p:grpSp>
      <p:cxnSp>
        <p:nvCxnSpPr>
          <p:cNvPr id="32" name="Straight Arrow Connector 31"/>
          <p:cNvCxnSpPr>
            <a:stCxn id="9" idx="2"/>
          </p:cNvCxnSpPr>
          <p:nvPr>
            <p:custDataLst>
              <p:tags r:id="rId16"/>
            </p:custDataLst>
          </p:nvPr>
        </p:nvCxnSpPr>
        <p:spPr bwMode="auto">
          <a:xfrm>
            <a:off x="2324100" y="2755364"/>
            <a:ext cx="571500" cy="183520"/>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37" name="Straight Arrow Connector 36"/>
          <p:cNvCxnSpPr>
            <a:stCxn id="10" idx="2"/>
          </p:cNvCxnSpPr>
          <p:nvPr>
            <p:custDataLst>
              <p:tags r:id="rId17"/>
            </p:custDataLst>
          </p:nvPr>
        </p:nvCxnSpPr>
        <p:spPr bwMode="auto">
          <a:xfrm flipH="1">
            <a:off x="4876800" y="2746588"/>
            <a:ext cx="685800" cy="192296"/>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0" name="Straight Arrow Connector 39"/>
          <p:cNvCxnSpPr>
            <a:endCxn id="27" idx="0"/>
          </p:cNvCxnSpPr>
          <p:nvPr>
            <p:custDataLst>
              <p:tags r:id="rId18"/>
            </p:custDataLst>
          </p:nvPr>
        </p:nvCxnSpPr>
        <p:spPr bwMode="auto">
          <a:xfrm>
            <a:off x="3640541" y="4191000"/>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4" name="Straight Arrow Connector 43"/>
          <p:cNvCxnSpPr/>
          <p:nvPr>
            <p:custDataLst>
              <p:tags r:id="rId19"/>
            </p:custDataLst>
          </p:nvPr>
        </p:nvCxnSpPr>
        <p:spPr bwMode="auto">
          <a:xfrm>
            <a:off x="3640541"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5" name="Straight Arrow Connector 44"/>
          <p:cNvCxnSpPr/>
          <p:nvPr>
            <p:custDataLst>
              <p:tags r:id="rId20"/>
            </p:custDataLst>
          </p:nvPr>
        </p:nvCxnSpPr>
        <p:spPr bwMode="auto">
          <a:xfrm>
            <a:off x="6781800"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pic>
        <p:nvPicPr>
          <p:cNvPr id="47" name="Picture 46"/>
          <p:cNvPicPr>
            <a:picLocks noChangeAspect="1"/>
          </p:cNvPicPr>
          <p:nvPr>
            <p:custDataLst>
              <p:tags r:id="rId21"/>
            </p:custDataLst>
          </p:nvPr>
        </p:nvPicPr>
        <p:blipFill>
          <a:blip r:embed="rId32"/>
          <a:stretch>
            <a:fillRect/>
          </a:stretch>
        </p:blipFill>
        <p:spPr>
          <a:xfrm>
            <a:off x="7074125" y="5776393"/>
            <a:ext cx="774475" cy="803518"/>
          </a:xfrm>
          <a:prstGeom prst="rect">
            <a:avLst/>
          </a:prstGeom>
        </p:spPr>
      </p:pic>
      <p:sp>
        <p:nvSpPr>
          <p:cNvPr id="34" name="TextBox 33"/>
          <p:cNvSpPr txBox="1"/>
          <p:nvPr>
            <p:custDataLst>
              <p:tags r:id="rId22"/>
            </p:custDataLst>
          </p:nvPr>
        </p:nvSpPr>
        <p:spPr>
          <a:xfrm>
            <a:off x="6949440" y="1033272"/>
            <a:ext cx="2133601" cy="3139321"/>
          </a:xfrm>
          <a:prstGeom prst="rect">
            <a:avLst/>
          </a:prstGeom>
          <a:noFill/>
        </p:spPr>
        <p:txBody>
          <a:bodyPr wrap="square" rtlCol="0">
            <a:spAutoFit/>
          </a:bodyPr>
          <a:lstStyle/>
          <a:p>
            <a:r>
              <a:rPr lang="en-US" sz="1800" b="0" dirty="0">
                <a:solidFill>
                  <a:srgbClr val="C00000"/>
                </a:solidFill>
                <a:latin typeface="Calibri" panose="020F0502020204030204" pitchFamily="34" charset="0"/>
                <a:cs typeface="Calibri" panose="020F0502020204030204" pitchFamily="34" charset="0"/>
              </a:rPr>
              <a:t>Memory &amp; data</a:t>
            </a:r>
          </a:p>
          <a:p>
            <a:r>
              <a:rPr lang="en-US" sz="1800" b="0" dirty="0">
                <a:solidFill>
                  <a:srgbClr val="C00000"/>
                </a:solidFill>
                <a:latin typeface="Calibri" panose="020F0502020204030204" pitchFamily="34" charset="0"/>
                <a:cs typeface="Calibri" panose="020F0502020204030204" pitchFamily="34" charset="0"/>
              </a:rPr>
              <a:t>Integers &amp; floats</a:t>
            </a:r>
          </a:p>
          <a:p>
            <a:r>
              <a:rPr lang="en-US" sz="1800" b="0" dirty="0">
                <a:solidFill>
                  <a:srgbClr val="C00000"/>
                </a:solidFill>
                <a:latin typeface="Calibri" panose="020F0502020204030204" pitchFamily="34" charset="0"/>
                <a:cs typeface="Calibri" panose="020F0502020204030204" pitchFamily="34" charset="0"/>
              </a:rPr>
              <a:t>x86 assembly</a:t>
            </a:r>
          </a:p>
          <a:p>
            <a:r>
              <a:rPr lang="en-US" sz="1800" b="0" dirty="0">
                <a:solidFill>
                  <a:srgbClr val="C00000"/>
                </a:solidFill>
                <a:latin typeface="Calibri" panose="020F0502020204030204" pitchFamily="34" charset="0"/>
                <a:cs typeface="Calibri" panose="020F0502020204030204" pitchFamily="34" charset="0"/>
              </a:rPr>
              <a:t>Procedures &amp; stacks</a:t>
            </a:r>
          </a:p>
          <a:p>
            <a:r>
              <a:rPr lang="en-US" sz="1800" b="0" dirty="0">
                <a:solidFill>
                  <a:srgbClr val="C00000"/>
                </a:solidFill>
                <a:latin typeface="Calibri" panose="020F0502020204030204" pitchFamily="34" charset="0"/>
                <a:cs typeface="Calibri" panose="020F0502020204030204" pitchFamily="34" charset="0"/>
              </a:rPr>
              <a:t>Executables</a:t>
            </a:r>
          </a:p>
          <a:p>
            <a:r>
              <a:rPr lang="en-US" sz="1800" b="0" dirty="0">
                <a:solidFill>
                  <a:srgbClr val="C00000"/>
                </a:solidFill>
                <a:latin typeface="Calibri" panose="020F0502020204030204" pitchFamily="34" charset="0"/>
                <a:cs typeface="Calibri" panose="020F0502020204030204" pitchFamily="34" charset="0"/>
              </a:rPr>
              <a:t>Arrays &amp; structs</a:t>
            </a:r>
          </a:p>
          <a:p>
            <a:r>
              <a:rPr lang="en-US" sz="1800" b="0" dirty="0">
                <a:solidFill>
                  <a:srgbClr val="C00000"/>
                </a:solidFill>
                <a:latin typeface="Calibri" panose="020F0502020204030204" pitchFamily="34" charset="0"/>
                <a:cs typeface="Calibri" panose="020F0502020204030204" pitchFamily="34" charset="0"/>
              </a:rPr>
              <a:t>Memory &amp; caches</a:t>
            </a:r>
          </a:p>
          <a:p>
            <a:r>
              <a:rPr lang="en-US" sz="1800" b="0" dirty="0">
                <a:solidFill>
                  <a:srgbClr val="C00000"/>
                </a:solidFill>
                <a:latin typeface="Calibri" panose="020F0502020204030204" pitchFamily="34" charset="0"/>
                <a:cs typeface="Calibri" panose="020F0502020204030204" pitchFamily="34" charset="0"/>
              </a:rPr>
              <a:t>Processes</a:t>
            </a:r>
          </a:p>
          <a:p>
            <a:r>
              <a:rPr lang="en-US" sz="1800" b="0" dirty="0">
                <a:solidFill>
                  <a:srgbClr val="C00000"/>
                </a:solidFill>
                <a:latin typeface="Calibri" panose="020F0502020204030204" pitchFamily="34" charset="0"/>
                <a:cs typeface="Calibri" panose="020F0502020204030204" pitchFamily="34" charset="0"/>
              </a:rPr>
              <a:t>Virtual memory</a:t>
            </a:r>
          </a:p>
          <a:p>
            <a:r>
              <a:rPr lang="en-US" sz="1800" b="0" dirty="0">
                <a:solidFill>
                  <a:srgbClr val="C00000"/>
                </a:solidFill>
                <a:latin typeface="Calibri" panose="020F0502020204030204" pitchFamily="34" charset="0"/>
                <a:cs typeface="Calibri" panose="020F0502020204030204" pitchFamily="34" charset="0"/>
              </a:rPr>
              <a:t>Memory allocation</a:t>
            </a:r>
          </a:p>
          <a:p>
            <a:r>
              <a:rPr lang="en-US" sz="1800" b="0" dirty="0">
                <a:solidFill>
                  <a:srgbClr val="C00000"/>
                </a:solidFill>
                <a:latin typeface="Calibri" panose="020F0502020204030204" pitchFamily="34" charset="0"/>
                <a:cs typeface="Calibri" panose="020F0502020204030204" pitchFamily="34" charset="0"/>
              </a:rPr>
              <a:t>Java vs. C</a:t>
            </a:r>
          </a:p>
        </p:txBody>
      </p:sp>
    </p:spTree>
    <p:extLst>
      <p:ext uri="{BB962C8B-B14F-4D97-AF65-F5344CB8AC3E}">
        <p14:creationId xmlns:p14="http://schemas.microsoft.com/office/powerpoint/2010/main" val="1096371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Today</a:t>
            </a:r>
          </a:p>
        </p:txBody>
      </p:sp>
      <p:sp>
        <p:nvSpPr>
          <p:cNvPr id="3" name="Content Placeholder 2"/>
          <p:cNvSpPr>
            <a:spLocks noGrp="1"/>
          </p:cNvSpPr>
          <p:nvPr>
            <p:ph idx="1"/>
            <p:custDataLst>
              <p:tags r:id="rId2"/>
            </p:custDataLst>
          </p:nvPr>
        </p:nvSpPr>
        <p:spPr/>
        <p:txBody>
          <a:bodyPr/>
          <a:lstStyle/>
          <a:p>
            <a:r>
              <a:rPr lang="en-US" dirty="0"/>
              <a:t>End-to-end Review</a:t>
            </a:r>
          </a:p>
          <a:p>
            <a:pPr lvl="1"/>
            <a:r>
              <a:rPr lang="en-US" dirty="0"/>
              <a:t>What happens after you write your source code?</a:t>
            </a:r>
          </a:p>
          <a:p>
            <a:pPr lvl="2"/>
            <a:r>
              <a:rPr lang="en-US" dirty="0"/>
              <a:t>How code becomes a program</a:t>
            </a:r>
          </a:p>
          <a:p>
            <a:pPr lvl="2"/>
            <a:r>
              <a:rPr lang="en-US" dirty="0"/>
              <a:t>How your computer executes your code</a:t>
            </a:r>
          </a:p>
          <a:p>
            <a:r>
              <a:rPr lang="en-US" dirty="0"/>
              <a:t>Victory lap and high-level concepts (key points)</a:t>
            </a:r>
          </a:p>
          <a:p>
            <a:pPr lvl="1"/>
            <a:r>
              <a:rPr lang="en-US" dirty="0"/>
              <a:t>More useful for “5 years from now” than “next week’s final”</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13</a:t>
            </a:fld>
            <a:endParaRPr lang="en-US" dirty="0"/>
          </a:p>
        </p:txBody>
      </p:sp>
    </p:spTree>
    <p:extLst>
      <p:ext uri="{BB962C8B-B14F-4D97-AF65-F5344CB8AC3E}">
        <p14:creationId xmlns:p14="http://schemas.microsoft.com/office/powerpoint/2010/main" val="1431755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The Low-Level High-Level Language</a:t>
            </a:r>
          </a:p>
        </p:txBody>
      </p:sp>
      <p:sp>
        <p:nvSpPr>
          <p:cNvPr id="3" name="Content Placeholder 2"/>
          <p:cNvSpPr>
            <a:spLocks noGrp="1"/>
          </p:cNvSpPr>
          <p:nvPr>
            <p:ph idx="1"/>
          </p:nvPr>
        </p:nvSpPr>
        <p:spPr/>
        <p:txBody>
          <a:bodyPr/>
          <a:lstStyle/>
          <a:p>
            <a:r>
              <a:rPr lang="en-US" dirty="0"/>
              <a:t>C is a “hands-off” language that “exposes” more of hardware (especially memory)</a:t>
            </a:r>
          </a:p>
          <a:p>
            <a:pPr lvl="1"/>
            <a:r>
              <a:rPr lang="en-US" dirty="0"/>
              <a:t>Weakly-typed language that stresses data as bits</a:t>
            </a:r>
          </a:p>
          <a:p>
            <a:pPr lvl="2"/>
            <a:r>
              <a:rPr lang="en-US" sz="1800" dirty="0"/>
              <a:t>Anything can be represented with a number!</a:t>
            </a:r>
          </a:p>
          <a:p>
            <a:pPr lvl="1"/>
            <a:r>
              <a:rPr lang="en-US" dirty="0"/>
              <a:t>Unconstrained pointers can hold</a:t>
            </a:r>
            <a:r>
              <a:rPr lang="en-US" i="1" dirty="0"/>
              <a:t> </a:t>
            </a:r>
            <a:r>
              <a:rPr lang="en-US" dirty="0"/>
              <a:t>address of </a:t>
            </a:r>
            <a:r>
              <a:rPr lang="en-US" i="1" dirty="0"/>
              <a:t>anything</a:t>
            </a:r>
          </a:p>
          <a:p>
            <a:pPr lvl="2"/>
            <a:r>
              <a:rPr lang="en-US" dirty="0"/>
              <a:t>And no bounds checking – buffer overflow possible!</a:t>
            </a:r>
          </a:p>
          <a:p>
            <a:pPr lvl="1"/>
            <a:r>
              <a:rPr lang="en-US" dirty="0"/>
              <a:t>Efficient by leaving everything up to the programmer</a:t>
            </a:r>
          </a:p>
          <a:p>
            <a:pPr lvl="1"/>
            <a:r>
              <a:rPr lang="en-US" dirty="0"/>
              <a:t>“</a:t>
            </a:r>
            <a:r>
              <a:rPr lang="en-US" altLang="en-US" dirty="0"/>
              <a:t>C is good for two things: being beautiful and creating catastrophic 0days in memory management.” </a:t>
            </a:r>
            <a:br>
              <a:rPr lang="en-US" altLang="en-US" dirty="0"/>
            </a:br>
            <a:r>
              <a:rPr lang="en-US" altLang="en-US" dirty="0"/>
              <a:t>(</a:t>
            </a:r>
            <a:r>
              <a:rPr lang="en-US" altLang="en-US" sz="2000" dirty="0">
                <a:hlinkClick r:id="rId2"/>
              </a:rPr>
              <a:t>https://medium.com/message/everything-is-broken-81e5f33a24e1</a:t>
            </a:r>
            <a:r>
              <a:rPr lang="en-US" altLang="en-US" dirty="0"/>
              <a:t>)</a:t>
            </a:r>
            <a:endParaRPr lang="en-US" dirty="0"/>
          </a:p>
        </p:txBody>
      </p:sp>
    </p:spTree>
    <p:extLst>
      <p:ext uri="{BB962C8B-B14F-4D97-AF65-F5344CB8AC3E}">
        <p14:creationId xmlns:p14="http://schemas.microsoft.com/office/powerpoint/2010/main" val="120145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Data Types</a:t>
            </a:r>
          </a:p>
        </p:txBody>
      </p:sp>
      <p:sp>
        <p:nvSpPr>
          <p:cNvPr id="3" name="Content Placeholder 2"/>
          <p:cNvSpPr>
            <a:spLocks noGrp="1"/>
          </p:cNvSpPr>
          <p:nvPr>
            <p:ph idx="1"/>
          </p:nvPr>
        </p:nvSpPr>
        <p:spPr/>
        <p:txBody>
          <a:bodyPr/>
          <a:lstStyle/>
          <a:p>
            <a:r>
              <a:rPr lang="en-US" dirty="0"/>
              <a:t>C Primitive types</a:t>
            </a:r>
          </a:p>
          <a:p>
            <a:pPr lvl="1"/>
            <a:r>
              <a:rPr lang="en-US" dirty="0"/>
              <a:t>Fixed sizes and alignments</a:t>
            </a:r>
          </a:p>
          <a:p>
            <a:pPr lvl="1"/>
            <a:r>
              <a:rPr lang="en-US" dirty="0"/>
              <a:t>Characters (</a:t>
            </a:r>
            <a:r>
              <a:rPr lang="en-US" dirty="0">
                <a:latin typeface="Courier New" panose="02070309020205020404" pitchFamily="49" charset="0"/>
                <a:cs typeface="Courier New" panose="02070309020205020404" pitchFamily="49" charset="0"/>
              </a:rPr>
              <a:t>char</a:t>
            </a:r>
            <a:r>
              <a:rPr lang="en-US" dirty="0"/>
              <a:t>), Integers (</a:t>
            </a:r>
            <a:r>
              <a:rPr lang="en-US" dirty="0">
                <a:latin typeface="Courier New" panose="02070309020205020404" pitchFamily="49" charset="0"/>
                <a:cs typeface="Courier New" panose="02070309020205020404" pitchFamily="49" charset="0"/>
              </a:rPr>
              <a:t>short</a:t>
            </a:r>
            <a:r>
              <a:rPr lang="en-US" dirty="0"/>
              <a:t>, </a:t>
            </a:r>
            <a:r>
              <a:rPr lang="en-US" dirty="0" err="1">
                <a:latin typeface="Courier New" panose="02070309020205020404" pitchFamily="49" charset="0"/>
                <a:cs typeface="Courier New" panose="02070309020205020404" pitchFamily="49" charset="0"/>
              </a:rPr>
              <a:t>int</a:t>
            </a:r>
            <a:r>
              <a:rPr lang="en-US" dirty="0"/>
              <a:t>, </a:t>
            </a:r>
            <a:r>
              <a:rPr lang="en-US" dirty="0">
                <a:latin typeface="Courier New" panose="02070309020205020404" pitchFamily="49" charset="0"/>
                <a:cs typeface="Courier New" panose="02070309020205020404" pitchFamily="49" charset="0"/>
              </a:rPr>
              <a:t>long</a:t>
            </a:r>
            <a:r>
              <a:rPr lang="en-US" dirty="0"/>
              <a:t>), </a:t>
            </a:r>
            <a:br>
              <a:rPr lang="en-US" dirty="0"/>
            </a:br>
            <a:r>
              <a:rPr lang="en-US" dirty="0"/>
              <a:t>Floating Point (</a:t>
            </a:r>
            <a:r>
              <a:rPr lang="en-US" dirty="0">
                <a:latin typeface="Courier New" panose="02070309020205020404" pitchFamily="49" charset="0"/>
                <a:cs typeface="Courier New" panose="02070309020205020404" pitchFamily="49" charset="0"/>
              </a:rPr>
              <a:t>float</a:t>
            </a:r>
            <a:r>
              <a:rPr lang="en-US" dirty="0"/>
              <a:t>, </a:t>
            </a:r>
            <a:r>
              <a:rPr lang="en-US" dirty="0">
                <a:latin typeface="Courier New" panose="02070309020205020404" pitchFamily="49" charset="0"/>
                <a:cs typeface="Courier New" panose="02070309020205020404" pitchFamily="49" charset="0"/>
              </a:rPr>
              <a:t>double</a:t>
            </a:r>
            <a:r>
              <a:rPr lang="en-US" dirty="0"/>
              <a:t>)</a:t>
            </a:r>
          </a:p>
          <a:p>
            <a:r>
              <a:rPr lang="en-US" dirty="0"/>
              <a:t>C Data Structures</a:t>
            </a:r>
          </a:p>
          <a:p>
            <a:pPr lvl="1"/>
            <a:r>
              <a:rPr lang="en-US" dirty="0"/>
              <a:t>Arrays – contiguous chunks of memory</a:t>
            </a:r>
          </a:p>
          <a:p>
            <a:pPr lvl="2"/>
            <a:r>
              <a:rPr lang="en-US" sz="1800" dirty="0"/>
              <a:t>Multidimensional arrays = still one continuous chunk, but row-major</a:t>
            </a:r>
          </a:p>
          <a:p>
            <a:pPr lvl="2"/>
            <a:r>
              <a:rPr lang="en-US" sz="1800" dirty="0"/>
              <a:t>Multi-level arrays = array of pointers to other arrays</a:t>
            </a:r>
          </a:p>
          <a:p>
            <a:pPr lvl="1"/>
            <a:r>
              <a:rPr lang="en-US" dirty="0" err="1"/>
              <a:t>Structs</a:t>
            </a:r>
            <a:r>
              <a:rPr lang="en-US" dirty="0"/>
              <a:t> – structured group of variables</a:t>
            </a:r>
          </a:p>
          <a:p>
            <a:pPr lvl="2"/>
            <a:r>
              <a:rPr lang="en-US" sz="1800" dirty="0" err="1"/>
              <a:t>Struct</a:t>
            </a:r>
            <a:r>
              <a:rPr lang="en-US" sz="1800" dirty="0"/>
              <a:t> fields are ordered according to declaration order</a:t>
            </a:r>
          </a:p>
          <a:p>
            <a:pPr lvl="2"/>
            <a:r>
              <a:rPr lang="en-US" sz="1800" b="1" i="1" dirty="0"/>
              <a:t>Internal</a:t>
            </a:r>
            <a:r>
              <a:rPr lang="en-US" sz="1800" b="1" dirty="0"/>
              <a:t> fragmentation:</a:t>
            </a:r>
            <a:r>
              <a:rPr lang="en-US" sz="1800" dirty="0"/>
              <a:t>  space between members to satisfy member alignment requirements (aligned for each primitive element)</a:t>
            </a:r>
          </a:p>
          <a:p>
            <a:pPr lvl="2"/>
            <a:r>
              <a:rPr lang="en-US" sz="1800" b="1" i="1" dirty="0"/>
              <a:t>External</a:t>
            </a:r>
            <a:r>
              <a:rPr lang="en-US" sz="1800" b="1" dirty="0"/>
              <a:t> fragmentation:</a:t>
            </a:r>
            <a:r>
              <a:rPr lang="en-US" sz="1800" dirty="0"/>
              <a:t>  space after last member to satisfy overall </a:t>
            </a:r>
            <a:r>
              <a:rPr lang="en-US" sz="1800" dirty="0" err="1"/>
              <a:t>struct</a:t>
            </a:r>
            <a:r>
              <a:rPr lang="en-US" sz="1800" dirty="0"/>
              <a:t> alignment requirement  (largest primitive member)</a:t>
            </a:r>
          </a:p>
        </p:txBody>
      </p:sp>
    </p:spTree>
    <p:extLst>
      <p:ext uri="{BB962C8B-B14F-4D97-AF65-F5344CB8AC3E}">
        <p14:creationId xmlns:p14="http://schemas.microsoft.com/office/powerpoint/2010/main" val="1105959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and Memory</a:t>
            </a:r>
          </a:p>
        </p:txBody>
      </p:sp>
      <p:sp>
        <p:nvSpPr>
          <p:cNvPr id="3" name="Content Placeholder 2"/>
          <p:cNvSpPr>
            <a:spLocks noGrp="1"/>
          </p:cNvSpPr>
          <p:nvPr>
            <p:ph idx="1"/>
          </p:nvPr>
        </p:nvSpPr>
        <p:spPr/>
        <p:txBody>
          <a:bodyPr/>
          <a:lstStyle/>
          <a:p>
            <a:r>
              <a:rPr lang="en-US" dirty="0"/>
              <a:t>Using C allowed us to examine how we store and access data in memory</a:t>
            </a:r>
          </a:p>
          <a:p>
            <a:pPr lvl="1"/>
            <a:r>
              <a:rPr lang="en-US" dirty="0"/>
              <a:t>Endianness  (</a:t>
            </a:r>
            <a:r>
              <a:rPr lang="en-US" b="1" dirty="0"/>
              <a:t>only applies to memory</a:t>
            </a:r>
            <a:r>
              <a:rPr lang="en-US" dirty="0"/>
              <a:t>)</a:t>
            </a:r>
          </a:p>
          <a:p>
            <a:pPr lvl="2"/>
            <a:r>
              <a:rPr lang="en-US" dirty="0"/>
              <a:t>Is the first byte (lowest address) the least significant (little endian) or most significant (big endian) of your data?</a:t>
            </a:r>
          </a:p>
          <a:p>
            <a:pPr lvl="1"/>
            <a:r>
              <a:rPr lang="en-US" dirty="0"/>
              <a:t>Array indices and </a:t>
            </a:r>
            <a:r>
              <a:rPr lang="en-US" dirty="0" err="1"/>
              <a:t>struct</a:t>
            </a:r>
            <a:r>
              <a:rPr lang="en-US" dirty="0"/>
              <a:t> fields result in calculating proper addresses to access</a:t>
            </a:r>
          </a:p>
          <a:p>
            <a:r>
              <a:rPr lang="en-US" dirty="0"/>
              <a:t>Consequences of your code:</a:t>
            </a:r>
          </a:p>
          <a:p>
            <a:pPr lvl="1"/>
            <a:r>
              <a:rPr lang="en-US" dirty="0"/>
              <a:t>Affects performance (locality)</a:t>
            </a:r>
          </a:p>
          <a:p>
            <a:pPr lvl="1"/>
            <a:r>
              <a:rPr lang="en-US" dirty="0"/>
              <a:t>Affects security</a:t>
            </a:r>
          </a:p>
          <a:p>
            <a:r>
              <a:rPr lang="en-US" dirty="0"/>
              <a:t>But to understand these effects better, we had to dive deeper…</a:t>
            </a:r>
          </a:p>
        </p:txBody>
      </p:sp>
    </p:spTree>
    <p:extLst>
      <p:ext uri="{BB962C8B-B14F-4D97-AF65-F5344CB8AC3E}">
        <p14:creationId xmlns:p14="http://schemas.microsoft.com/office/powerpoint/2010/main" val="86131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98" name="Rectangle 18"/>
          <p:cNvSpPr>
            <a:spLocks noGrp="1" noChangeArrowheads="1"/>
          </p:cNvSpPr>
          <p:nvPr>
            <p:ph type="title"/>
            <p:custDataLst>
              <p:tags r:id="rId1"/>
            </p:custDataLst>
          </p:nvPr>
        </p:nvSpPr>
        <p:spPr/>
        <p:txBody>
          <a:bodyPr/>
          <a:lstStyle/>
          <a:p>
            <a:r>
              <a:rPr lang="en-US" dirty="0"/>
              <a:t>How Code Becomes a Program</a:t>
            </a:r>
          </a:p>
        </p:txBody>
      </p:sp>
      <p:sp>
        <p:nvSpPr>
          <p:cNvPr id="21" name="Slide Number Placeholder 20"/>
          <p:cNvSpPr>
            <a:spLocks noGrp="1"/>
          </p:cNvSpPr>
          <p:nvPr>
            <p:ph type="sldNum" sz="quarter" idx="10"/>
            <p:custDataLst>
              <p:tags r:id="rId2"/>
            </p:custDataLst>
          </p:nvPr>
        </p:nvSpPr>
        <p:spPr/>
        <p:txBody>
          <a:bodyPr/>
          <a:lstStyle/>
          <a:p>
            <a:fld id="{7CBE8339-D2AD-46DC-A898-FD1E949067F0}" type="slidenum">
              <a:rPr lang="en-US" smtClean="0"/>
              <a:pPr/>
              <a:t>17</a:t>
            </a:fld>
            <a:endParaRPr lang="en-US" dirty="0"/>
          </a:p>
        </p:txBody>
      </p:sp>
      <p:grpSp>
        <p:nvGrpSpPr>
          <p:cNvPr id="4" name="Group 3"/>
          <p:cNvGrpSpPr/>
          <p:nvPr/>
        </p:nvGrpSpPr>
        <p:grpSpPr>
          <a:xfrm>
            <a:off x="1280160" y="1645920"/>
            <a:ext cx="7132320" cy="4389120"/>
            <a:chOff x="731520" y="2926080"/>
            <a:chExt cx="7132320" cy="4389120"/>
          </a:xfrm>
        </p:grpSpPr>
        <p:grpSp>
          <p:nvGrpSpPr>
            <p:cNvPr id="2" name="Group 1"/>
            <p:cNvGrpSpPr/>
            <p:nvPr/>
          </p:nvGrpSpPr>
          <p:grpSpPr>
            <a:xfrm>
              <a:off x="731520" y="2926080"/>
              <a:ext cx="7132320" cy="3749040"/>
              <a:chOff x="1097280" y="3291840"/>
              <a:chExt cx="7132320" cy="3749040"/>
            </a:xfrm>
          </p:grpSpPr>
          <p:sp>
            <p:nvSpPr>
              <p:cNvPr id="148482" name="Rectangle 2"/>
              <p:cNvSpPr>
                <a:spLocks noChangeArrowheads="1"/>
              </p:cNvSpPr>
              <p:nvPr>
                <p:custDataLst>
                  <p:tags r:id="rId5"/>
                </p:custDataLst>
              </p:nvPr>
            </p:nvSpPr>
            <p:spPr bwMode="auto">
              <a:xfrm>
                <a:off x="1097280" y="3291840"/>
                <a:ext cx="1005840" cy="457200"/>
              </a:xfrm>
              <a:prstGeom prst="rect">
                <a:avLst/>
              </a:prstGeom>
              <a:noFill/>
              <a:ln w="12700">
                <a:noFill/>
                <a:miter lim="800000"/>
                <a:headEnd/>
                <a:tailEnd/>
              </a:ln>
              <a:effectLst/>
            </p:spPr>
            <p:txBody>
              <a:bodyPr lIns="90487" tIns="0" rIns="90487" bIns="0" anchor="ctr" anchorCtr="0">
                <a:normAutofit/>
              </a:bodyPr>
              <a:lstStyle/>
              <a:p>
                <a:pPr algn="r">
                  <a:lnSpc>
                    <a:spcPct val="100000"/>
                  </a:lnSpc>
                </a:pPr>
                <a:r>
                  <a:rPr lang="en-US" sz="2000" i="1" dirty="0">
                    <a:latin typeface="Calibri" panose="020F0502020204030204" pitchFamily="34" charset="0"/>
                    <a:cs typeface="Calibri" panose="020F0502020204030204" pitchFamily="34" charset="0"/>
                  </a:rPr>
                  <a:t>text</a:t>
                </a:r>
              </a:p>
            </p:txBody>
          </p:sp>
          <p:sp>
            <p:nvSpPr>
              <p:cNvPr id="148483" name="Rectangle 3"/>
              <p:cNvSpPr>
                <a:spLocks noChangeArrowheads="1"/>
              </p:cNvSpPr>
              <p:nvPr>
                <p:custDataLst>
                  <p:tags r:id="rId6"/>
                </p:custDataLst>
              </p:nvPr>
            </p:nvSpPr>
            <p:spPr bwMode="auto">
              <a:xfrm>
                <a:off x="1097280" y="4389120"/>
                <a:ext cx="1005840" cy="457200"/>
              </a:xfrm>
              <a:prstGeom prst="rect">
                <a:avLst/>
              </a:prstGeom>
              <a:noFill/>
              <a:ln w="12700">
                <a:noFill/>
                <a:miter lim="800000"/>
                <a:headEnd/>
                <a:tailEnd/>
              </a:ln>
              <a:effectLst/>
            </p:spPr>
            <p:txBody>
              <a:bodyPr lIns="90487" tIns="0" rIns="90487" bIns="0" anchor="ctr" anchorCtr="0">
                <a:normAutofit/>
              </a:bodyPr>
              <a:lstStyle/>
              <a:p>
                <a:pPr algn="r">
                  <a:lnSpc>
                    <a:spcPct val="100000"/>
                  </a:lnSpc>
                </a:pPr>
                <a:r>
                  <a:rPr lang="en-US" sz="2000" i="1" dirty="0">
                    <a:latin typeface="Calibri" panose="020F0502020204030204" pitchFamily="34" charset="0"/>
                    <a:cs typeface="Calibri" panose="020F0502020204030204" pitchFamily="34" charset="0"/>
                  </a:rPr>
                  <a:t>text</a:t>
                </a:r>
              </a:p>
            </p:txBody>
          </p:sp>
          <p:sp>
            <p:nvSpPr>
              <p:cNvPr id="148484" name="Rectangle 4"/>
              <p:cNvSpPr>
                <a:spLocks noChangeArrowheads="1"/>
              </p:cNvSpPr>
              <p:nvPr>
                <p:custDataLst>
                  <p:tags r:id="rId7"/>
                </p:custDataLst>
              </p:nvPr>
            </p:nvSpPr>
            <p:spPr bwMode="auto">
              <a:xfrm>
                <a:off x="1097280" y="5486400"/>
                <a:ext cx="1005840" cy="457200"/>
              </a:xfrm>
              <a:prstGeom prst="rect">
                <a:avLst/>
              </a:prstGeom>
              <a:noFill/>
              <a:ln w="12700">
                <a:noFill/>
                <a:miter lim="800000"/>
                <a:headEnd/>
                <a:tailEnd/>
              </a:ln>
              <a:effectLst/>
            </p:spPr>
            <p:txBody>
              <a:bodyPr lIns="90487" tIns="0" rIns="90487" bIns="0" anchor="ctr" anchorCtr="0">
                <a:normAutofit/>
              </a:bodyPr>
              <a:lstStyle/>
              <a:p>
                <a:pPr algn="r">
                  <a:lnSpc>
                    <a:spcPct val="100000"/>
                  </a:lnSpc>
                </a:pPr>
                <a:r>
                  <a:rPr lang="en-US" sz="2000" i="1" dirty="0">
                    <a:latin typeface="Calibri" panose="020F0502020204030204" pitchFamily="34" charset="0"/>
                    <a:cs typeface="Calibri" panose="020F0502020204030204" pitchFamily="34" charset="0"/>
                  </a:rPr>
                  <a:t>binary</a:t>
                </a:r>
              </a:p>
            </p:txBody>
          </p:sp>
          <p:sp>
            <p:nvSpPr>
              <p:cNvPr id="148485" name="Rectangle 5"/>
              <p:cNvSpPr>
                <a:spLocks noChangeArrowheads="1"/>
              </p:cNvSpPr>
              <p:nvPr>
                <p:custDataLst>
                  <p:tags r:id="rId8"/>
                </p:custDataLst>
              </p:nvPr>
            </p:nvSpPr>
            <p:spPr bwMode="auto">
              <a:xfrm>
                <a:off x="1097280" y="6583680"/>
                <a:ext cx="1005840" cy="457200"/>
              </a:xfrm>
              <a:prstGeom prst="rect">
                <a:avLst/>
              </a:prstGeom>
              <a:noFill/>
              <a:ln w="12700">
                <a:noFill/>
                <a:miter lim="800000"/>
                <a:headEnd/>
                <a:tailEnd/>
              </a:ln>
              <a:effectLst/>
            </p:spPr>
            <p:txBody>
              <a:bodyPr lIns="90487" tIns="0" rIns="90487" bIns="0" anchor="ctr" anchorCtr="0">
                <a:normAutofit/>
              </a:bodyPr>
              <a:lstStyle/>
              <a:p>
                <a:pPr algn="r">
                  <a:lnSpc>
                    <a:spcPct val="100000"/>
                  </a:lnSpc>
                </a:pPr>
                <a:r>
                  <a:rPr lang="en-US" sz="2000" i="1" dirty="0">
                    <a:latin typeface="Calibri" panose="020F0502020204030204" pitchFamily="34" charset="0"/>
                    <a:cs typeface="Calibri" panose="020F0502020204030204" pitchFamily="34" charset="0"/>
                  </a:rPr>
                  <a:t>binary</a:t>
                </a:r>
              </a:p>
            </p:txBody>
          </p:sp>
          <p:sp>
            <p:nvSpPr>
              <p:cNvPr id="148486" name="Line 6"/>
              <p:cNvSpPr>
                <a:spLocks noChangeShapeType="1"/>
              </p:cNvSpPr>
              <p:nvPr>
                <p:custDataLst>
                  <p:tags r:id="rId9"/>
                </p:custDataLst>
              </p:nvPr>
            </p:nvSpPr>
            <p:spPr bwMode="auto">
              <a:xfrm>
                <a:off x="3931920" y="3749040"/>
                <a:ext cx="0" cy="640080"/>
              </a:xfrm>
              <a:prstGeom prst="line">
                <a:avLst/>
              </a:prstGeom>
              <a:noFill/>
              <a:ln w="50800">
                <a:solidFill>
                  <a:schemeClr val="tx1"/>
                </a:solidFill>
                <a:round/>
                <a:headEnd/>
                <a:tailEnd type="triangle" w="med" len="med"/>
              </a:ln>
              <a:effectLst/>
            </p:spPr>
            <p:txBody>
              <a:bodyPr wrap="square" lIns="90487" tIns="44450" rIns="90487" bIns="44450">
                <a:spAutoFit/>
              </a:bodyPr>
              <a:lstStyle/>
              <a:p>
                <a:endParaRPr lang="en-US" b="0" dirty="0">
                  <a:latin typeface="Roboto" panose="02000000000000000000" pitchFamily="2" charset="0"/>
                </a:endParaRPr>
              </a:p>
            </p:txBody>
          </p:sp>
          <p:sp>
            <p:nvSpPr>
              <p:cNvPr id="148487" name="Rectangle 7"/>
              <p:cNvSpPr>
                <a:spLocks noChangeArrowheads="1"/>
              </p:cNvSpPr>
              <p:nvPr>
                <p:custDataLst>
                  <p:tags r:id="rId10"/>
                </p:custDataLst>
              </p:nvPr>
            </p:nvSpPr>
            <p:spPr bwMode="auto">
              <a:xfrm>
                <a:off x="4023360" y="3840480"/>
                <a:ext cx="3657600" cy="459100"/>
              </a:xfrm>
              <a:prstGeom prst="rect">
                <a:avLst/>
              </a:prstGeom>
              <a:noFill/>
              <a:ln w="12700">
                <a:noFill/>
                <a:miter lim="800000"/>
                <a:headEnd/>
                <a:tailEnd/>
              </a:ln>
              <a:effectLst/>
            </p:spPr>
            <p:txBody>
              <a:bodyPr wrap="square" lIns="90487" tIns="44450" rIns="90487" bIns="44450">
                <a:normAutofit/>
              </a:bodyPr>
              <a:lstStyle/>
              <a:p>
                <a:r>
                  <a:rPr lang="en-US" sz="2400" b="1" u="sng" dirty="0">
                    <a:solidFill>
                      <a:srgbClr val="FF0000"/>
                    </a:solidFill>
                    <a:latin typeface="Calibri" panose="020F0502020204030204" pitchFamily="34" charset="0"/>
                    <a:cs typeface="Calibri" panose="020F0502020204030204" pitchFamily="34" charset="0"/>
                  </a:rPr>
                  <a:t>C</a:t>
                </a:r>
                <a:r>
                  <a:rPr lang="en-US" sz="2400" b="0" dirty="0">
                    <a:latin typeface="Calibri" panose="020F0502020204030204" pitchFamily="34" charset="0"/>
                    <a:cs typeface="Calibri" panose="020F0502020204030204" pitchFamily="34" charset="0"/>
                  </a:rPr>
                  <a:t>ompiler (</a:t>
                </a:r>
                <a:r>
                  <a:rPr lang="en-US" sz="2400" b="0" dirty="0" err="1">
                    <a:latin typeface="Courier New" panose="02070309020205020404" pitchFamily="49" charset="0"/>
                    <a:cs typeface="Courier New" panose="02070309020205020404" pitchFamily="49" charset="0"/>
                  </a:rPr>
                  <a:t>gcc</a:t>
                </a:r>
                <a:r>
                  <a:rPr lang="en-US" sz="2400" b="0" dirty="0">
                    <a:latin typeface="Courier New" panose="02070309020205020404" pitchFamily="49" charset="0"/>
                    <a:cs typeface="Courier New" panose="02070309020205020404" pitchFamily="49" charset="0"/>
                  </a:rPr>
                  <a:t> –</a:t>
                </a:r>
                <a:r>
                  <a:rPr lang="en-US" sz="2400" b="0" dirty="0" err="1">
                    <a:latin typeface="Courier New" panose="02070309020205020404" pitchFamily="49" charset="0"/>
                    <a:cs typeface="Courier New" panose="02070309020205020404" pitchFamily="49" charset="0"/>
                  </a:rPr>
                  <a:t>Og</a:t>
                </a:r>
                <a:r>
                  <a:rPr lang="en-US" sz="2400" b="0" dirty="0">
                    <a:latin typeface="Courier New" panose="02070309020205020404" pitchFamily="49" charset="0"/>
                    <a:cs typeface="Courier New" panose="02070309020205020404" pitchFamily="49" charset="0"/>
                  </a:rPr>
                  <a:t> -S</a:t>
                </a:r>
                <a:r>
                  <a:rPr lang="en-US" sz="2400" b="0" dirty="0">
                    <a:latin typeface="Calibri" panose="020F0502020204030204" pitchFamily="34" charset="0"/>
                    <a:cs typeface="Calibri" panose="020F0502020204030204" pitchFamily="34" charset="0"/>
                  </a:rPr>
                  <a:t>)</a:t>
                </a:r>
              </a:p>
            </p:txBody>
          </p:sp>
          <p:sp>
            <p:nvSpPr>
              <p:cNvPr id="148488" name="Rectangle 8"/>
              <p:cNvSpPr>
                <a:spLocks noChangeArrowheads="1"/>
              </p:cNvSpPr>
              <p:nvPr>
                <p:custDataLst>
                  <p:tags r:id="rId11"/>
                </p:custDataLst>
              </p:nvPr>
            </p:nvSpPr>
            <p:spPr bwMode="auto">
              <a:xfrm>
                <a:off x="4023360" y="4937760"/>
                <a:ext cx="3657600" cy="459100"/>
              </a:xfrm>
              <a:prstGeom prst="rect">
                <a:avLst/>
              </a:prstGeom>
              <a:noFill/>
              <a:ln w="12700">
                <a:noFill/>
                <a:miter lim="800000"/>
                <a:headEnd/>
                <a:tailEnd/>
              </a:ln>
              <a:effectLst/>
            </p:spPr>
            <p:txBody>
              <a:bodyPr lIns="90487" tIns="44450" rIns="90487" bIns="44450">
                <a:normAutofit/>
              </a:bodyPr>
              <a:lstStyle/>
              <a:p>
                <a:pPr algn="l">
                  <a:lnSpc>
                    <a:spcPct val="100000"/>
                  </a:lnSpc>
                </a:pPr>
                <a:r>
                  <a:rPr lang="en-US" sz="2400" b="1" u="sng" dirty="0">
                    <a:solidFill>
                      <a:srgbClr val="FF0000"/>
                    </a:solidFill>
                    <a:latin typeface="Calibri" panose="020F0502020204030204" pitchFamily="34" charset="0"/>
                    <a:cs typeface="Calibri" panose="020F0502020204030204" pitchFamily="34" charset="0"/>
                  </a:rPr>
                  <a:t>A</a:t>
                </a:r>
                <a:r>
                  <a:rPr lang="en-US" sz="2400" b="0" dirty="0">
                    <a:latin typeface="Calibri" panose="020F0502020204030204" pitchFamily="34" charset="0"/>
                    <a:cs typeface="Calibri" panose="020F0502020204030204" pitchFamily="34" charset="0"/>
                  </a:rPr>
                  <a:t>ssembler (</a:t>
                </a:r>
                <a:r>
                  <a:rPr lang="en-US" sz="2400" b="0" dirty="0" err="1">
                    <a:latin typeface="Courier New" panose="02070309020205020404" pitchFamily="49" charset="0"/>
                    <a:cs typeface="Courier New" panose="02070309020205020404" pitchFamily="49" charset="0"/>
                  </a:rPr>
                  <a:t>gcc</a:t>
                </a:r>
                <a:r>
                  <a:rPr lang="en-US" sz="2400" b="0" dirty="0">
                    <a:latin typeface="Courier New" panose="02070309020205020404" pitchFamily="49" charset="0"/>
                    <a:cs typeface="Courier New" panose="02070309020205020404" pitchFamily="49" charset="0"/>
                  </a:rPr>
                  <a:t> -c</a:t>
                </a:r>
                <a:r>
                  <a:rPr lang="en-US" sz="2400" b="0" dirty="0">
                    <a:latin typeface="Calibri" panose="020F0502020204030204" pitchFamily="34" charset="0"/>
                    <a:cs typeface="Calibri" panose="020F0502020204030204" pitchFamily="34" charset="0"/>
                  </a:rPr>
                  <a:t> or </a:t>
                </a:r>
                <a:r>
                  <a:rPr lang="en-US" sz="2400" b="0" dirty="0">
                    <a:latin typeface="Courier New" panose="02070309020205020404" pitchFamily="49" charset="0"/>
                    <a:cs typeface="Courier New" panose="02070309020205020404" pitchFamily="49" charset="0"/>
                  </a:rPr>
                  <a:t>as</a:t>
                </a:r>
                <a:r>
                  <a:rPr lang="en-US" sz="2400" b="0" dirty="0">
                    <a:latin typeface="Calibri" panose="020F0502020204030204" pitchFamily="34" charset="0"/>
                    <a:cs typeface="Calibri" panose="020F0502020204030204" pitchFamily="34" charset="0"/>
                  </a:rPr>
                  <a:t>)</a:t>
                </a:r>
              </a:p>
            </p:txBody>
          </p:sp>
          <p:sp>
            <p:nvSpPr>
              <p:cNvPr id="148489" name="Rectangle 9"/>
              <p:cNvSpPr>
                <a:spLocks noChangeArrowheads="1"/>
              </p:cNvSpPr>
              <p:nvPr>
                <p:custDataLst>
                  <p:tags r:id="rId12"/>
                </p:custDataLst>
              </p:nvPr>
            </p:nvSpPr>
            <p:spPr bwMode="auto">
              <a:xfrm>
                <a:off x="4023359" y="6035040"/>
                <a:ext cx="3657600" cy="459100"/>
              </a:xfrm>
              <a:prstGeom prst="rect">
                <a:avLst/>
              </a:prstGeom>
              <a:noFill/>
              <a:ln w="12700">
                <a:noFill/>
                <a:miter lim="800000"/>
                <a:headEnd/>
                <a:tailEnd/>
              </a:ln>
              <a:effectLst/>
            </p:spPr>
            <p:txBody>
              <a:bodyPr lIns="90487" tIns="44450" rIns="90487" bIns="44450">
                <a:normAutofit/>
              </a:bodyPr>
              <a:lstStyle/>
              <a:p>
                <a:r>
                  <a:rPr lang="en-US" sz="2400" b="1" u="sng" dirty="0">
                    <a:solidFill>
                      <a:srgbClr val="FF0000"/>
                    </a:solidFill>
                    <a:latin typeface="Calibri" panose="020F0502020204030204" pitchFamily="34" charset="0"/>
                    <a:cs typeface="Calibri" panose="020F0502020204030204" pitchFamily="34" charset="0"/>
                  </a:rPr>
                  <a:t>L</a:t>
                </a:r>
                <a:r>
                  <a:rPr lang="en-US" sz="2400" b="0" dirty="0">
                    <a:latin typeface="Calibri" panose="020F0502020204030204" pitchFamily="34" charset="0"/>
                    <a:cs typeface="Calibri" panose="020F0502020204030204" pitchFamily="34" charset="0"/>
                  </a:rPr>
                  <a:t>inker (</a:t>
                </a:r>
                <a:r>
                  <a:rPr lang="en-US" sz="2400" b="0" dirty="0" err="1">
                    <a:latin typeface="Courier New" panose="02070309020205020404" pitchFamily="49" charset="0"/>
                    <a:cs typeface="Courier New" panose="02070309020205020404" pitchFamily="49" charset="0"/>
                  </a:rPr>
                  <a:t>gcc</a:t>
                </a:r>
                <a:r>
                  <a:rPr lang="en-US" sz="2400" b="0" dirty="0">
                    <a:latin typeface="Calibri" panose="020F0502020204030204" pitchFamily="34" charset="0"/>
                    <a:cs typeface="Calibri" panose="020F0502020204030204" pitchFamily="34" charset="0"/>
                  </a:rPr>
                  <a:t> or </a:t>
                </a:r>
                <a:r>
                  <a:rPr lang="en-US" sz="2400" b="0" dirty="0">
                    <a:latin typeface="Courier New" panose="02070309020205020404" pitchFamily="49" charset="0"/>
                    <a:cs typeface="Courier New" panose="02070309020205020404" pitchFamily="49" charset="0"/>
                  </a:rPr>
                  <a:t>ld</a:t>
                </a:r>
                <a:r>
                  <a:rPr lang="en-US" sz="2400" b="0" dirty="0">
                    <a:latin typeface="Calibri" panose="020F0502020204030204" pitchFamily="34" charset="0"/>
                    <a:cs typeface="Calibri" panose="020F0502020204030204" pitchFamily="34" charset="0"/>
                  </a:rPr>
                  <a:t>)</a:t>
                </a:r>
              </a:p>
            </p:txBody>
          </p:sp>
          <p:sp>
            <p:nvSpPr>
              <p:cNvPr id="148490" name="Rectangle 10"/>
              <p:cNvSpPr>
                <a:spLocks noChangeArrowheads="1"/>
              </p:cNvSpPr>
              <p:nvPr>
                <p:custDataLst>
                  <p:tags r:id="rId13"/>
                </p:custDataLst>
              </p:nvPr>
            </p:nvSpPr>
            <p:spPr bwMode="auto">
              <a:xfrm>
                <a:off x="2286000" y="3291840"/>
                <a:ext cx="3291840" cy="457200"/>
              </a:xfrm>
              <a:prstGeom prst="rect">
                <a:avLst/>
              </a:prstGeom>
              <a:solidFill>
                <a:schemeClr val="bg1">
                  <a:lumMod val="95000"/>
                </a:schemeClr>
              </a:solidFill>
              <a:ln w="12700">
                <a:solidFill>
                  <a:schemeClr val="tx1"/>
                </a:solidFill>
                <a:miter lim="800000"/>
                <a:headEnd/>
                <a:tailEnd/>
              </a:ln>
              <a:effectLst/>
            </p:spPr>
            <p:txBody>
              <a:bodyPr lIns="90487" tIns="0" rIns="90487" bIns="0" anchor="ctr" anchorCtr="0">
                <a:normAutofit/>
              </a:bodyPr>
              <a:lstStyle/>
              <a:p>
                <a:pPr algn="ctr">
                  <a:lnSpc>
                    <a:spcPct val="100000"/>
                  </a:lnSpc>
                </a:pPr>
                <a:r>
                  <a:rPr lang="en-US" sz="2400" b="0" dirty="0">
                    <a:latin typeface="Calibri" panose="020F0502020204030204" pitchFamily="34" charset="0"/>
                    <a:cs typeface="Calibri" panose="020F0502020204030204" pitchFamily="34" charset="0"/>
                  </a:rPr>
                  <a:t>C source code</a:t>
                </a:r>
              </a:p>
            </p:txBody>
          </p:sp>
          <p:sp>
            <p:nvSpPr>
              <p:cNvPr id="148491" name="Rectangle 11"/>
              <p:cNvSpPr>
                <a:spLocks noChangeArrowheads="1"/>
              </p:cNvSpPr>
              <p:nvPr>
                <p:custDataLst>
                  <p:tags r:id="rId14"/>
                </p:custDataLst>
              </p:nvPr>
            </p:nvSpPr>
            <p:spPr bwMode="auto">
              <a:xfrm>
                <a:off x="2286000" y="4389120"/>
                <a:ext cx="3291840" cy="457200"/>
              </a:xfrm>
              <a:prstGeom prst="rect">
                <a:avLst/>
              </a:prstGeom>
              <a:solidFill>
                <a:srgbClr val="F6F5BD"/>
              </a:solidFill>
              <a:ln w="12700">
                <a:solidFill>
                  <a:schemeClr val="tx1"/>
                </a:solidFill>
                <a:miter lim="800000"/>
                <a:headEnd/>
                <a:tailEnd/>
              </a:ln>
              <a:effectLst/>
            </p:spPr>
            <p:txBody>
              <a:bodyPr lIns="90487" tIns="0" rIns="90487" bIns="0" anchor="ctr" anchorCtr="0">
                <a:normAutofit/>
              </a:bodyPr>
              <a:lstStyle/>
              <a:p>
                <a:pPr algn="ctr">
                  <a:lnSpc>
                    <a:spcPct val="100000"/>
                  </a:lnSpc>
                </a:pPr>
                <a:r>
                  <a:rPr lang="en-US" sz="2400" b="0" dirty="0">
                    <a:latin typeface="Calibri" panose="020F0502020204030204" pitchFamily="34" charset="0"/>
                    <a:cs typeface="Calibri" panose="020F0502020204030204" pitchFamily="34" charset="0"/>
                  </a:rPr>
                  <a:t>Assembly files</a:t>
                </a:r>
              </a:p>
            </p:txBody>
          </p:sp>
          <p:sp>
            <p:nvSpPr>
              <p:cNvPr id="148492" name="Rectangle 12"/>
              <p:cNvSpPr>
                <a:spLocks noChangeArrowheads="1"/>
              </p:cNvSpPr>
              <p:nvPr>
                <p:custDataLst>
                  <p:tags r:id="rId15"/>
                </p:custDataLst>
              </p:nvPr>
            </p:nvSpPr>
            <p:spPr bwMode="auto">
              <a:xfrm>
                <a:off x="2286000" y="5486400"/>
                <a:ext cx="3291840" cy="457200"/>
              </a:xfrm>
              <a:prstGeom prst="rect">
                <a:avLst/>
              </a:prstGeom>
              <a:solidFill>
                <a:schemeClr val="accent2">
                  <a:lumMod val="20000"/>
                  <a:lumOff val="80000"/>
                </a:schemeClr>
              </a:solidFill>
              <a:ln w="12700">
                <a:solidFill>
                  <a:schemeClr val="tx1"/>
                </a:solidFill>
                <a:miter lim="800000"/>
                <a:headEnd/>
                <a:tailEnd/>
              </a:ln>
              <a:effectLst/>
            </p:spPr>
            <p:txBody>
              <a:bodyPr lIns="90487" tIns="0" rIns="90487" bIns="0" anchor="ctr" anchorCtr="0">
                <a:normAutofit/>
              </a:bodyPr>
              <a:lstStyle/>
              <a:p>
                <a:pPr algn="ctr">
                  <a:lnSpc>
                    <a:spcPct val="100000"/>
                  </a:lnSpc>
                </a:pPr>
                <a:r>
                  <a:rPr lang="en-US" sz="2400" b="0" dirty="0">
                    <a:latin typeface="Calibri" panose="020F0502020204030204" pitchFamily="34" charset="0"/>
                    <a:cs typeface="Calibri" panose="020F0502020204030204" pitchFamily="34" charset="0"/>
                  </a:rPr>
                  <a:t>Object files</a:t>
                </a:r>
              </a:p>
            </p:txBody>
          </p:sp>
          <p:sp>
            <p:nvSpPr>
              <p:cNvPr id="148493" name="Rectangle 13"/>
              <p:cNvSpPr>
                <a:spLocks noChangeArrowheads="1"/>
              </p:cNvSpPr>
              <p:nvPr>
                <p:custDataLst>
                  <p:tags r:id="rId16"/>
                </p:custDataLst>
              </p:nvPr>
            </p:nvSpPr>
            <p:spPr bwMode="auto">
              <a:xfrm>
                <a:off x="2286000" y="6583680"/>
                <a:ext cx="3291840" cy="457200"/>
              </a:xfrm>
              <a:prstGeom prst="rect">
                <a:avLst/>
              </a:prstGeom>
              <a:solidFill>
                <a:srgbClr val="FF9999"/>
              </a:solidFill>
              <a:ln w="12700">
                <a:solidFill>
                  <a:schemeClr val="tx1"/>
                </a:solidFill>
                <a:miter lim="800000"/>
                <a:headEnd/>
                <a:tailEnd/>
              </a:ln>
              <a:effectLst/>
            </p:spPr>
            <p:txBody>
              <a:bodyPr lIns="90487" tIns="0" rIns="90487" bIns="0" anchor="ctr" anchorCtr="0">
                <a:normAutofit/>
              </a:bodyPr>
              <a:lstStyle/>
              <a:p>
                <a:pPr algn="ctr">
                  <a:lnSpc>
                    <a:spcPct val="100000"/>
                  </a:lnSpc>
                </a:pPr>
                <a:r>
                  <a:rPr lang="en-US" sz="2400" b="0" dirty="0">
                    <a:latin typeface="Calibri" panose="020F0502020204030204" pitchFamily="34" charset="0"/>
                    <a:cs typeface="Calibri" panose="020F0502020204030204" pitchFamily="34" charset="0"/>
                  </a:rPr>
                  <a:t>Executable program</a:t>
                </a:r>
              </a:p>
            </p:txBody>
          </p:sp>
          <p:sp>
            <p:nvSpPr>
              <p:cNvPr id="148494" name="Line 14"/>
              <p:cNvSpPr>
                <a:spLocks noChangeShapeType="1"/>
              </p:cNvSpPr>
              <p:nvPr>
                <p:custDataLst>
                  <p:tags r:id="rId17"/>
                </p:custDataLst>
              </p:nvPr>
            </p:nvSpPr>
            <p:spPr bwMode="auto">
              <a:xfrm>
                <a:off x="3931920" y="4846320"/>
                <a:ext cx="0" cy="640080"/>
              </a:xfrm>
              <a:prstGeom prst="line">
                <a:avLst/>
              </a:prstGeom>
              <a:noFill/>
              <a:ln w="50800">
                <a:solidFill>
                  <a:schemeClr val="tx1"/>
                </a:solidFill>
                <a:round/>
                <a:headEnd/>
                <a:tailEnd type="triangle" w="med" len="med"/>
              </a:ln>
              <a:effectLst/>
            </p:spPr>
            <p:txBody>
              <a:bodyPr wrap="square" lIns="90487" tIns="44450" rIns="90487" bIns="44450">
                <a:spAutoFit/>
              </a:bodyPr>
              <a:lstStyle/>
              <a:p>
                <a:endParaRPr lang="en-US" b="0" dirty="0">
                  <a:latin typeface="Roboto" panose="02000000000000000000" pitchFamily="2" charset="0"/>
                </a:endParaRPr>
              </a:p>
            </p:txBody>
          </p:sp>
          <p:sp>
            <p:nvSpPr>
              <p:cNvPr id="148495" name="Line 15"/>
              <p:cNvSpPr>
                <a:spLocks noChangeShapeType="1"/>
              </p:cNvSpPr>
              <p:nvPr>
                <p:custDataLst>
                  <p:tags r:id="rId18"/>
                </p:custDataLst>
              </p:nvPr>
            </p:nvSpPr>
            <p:spPr bwMode="auto">
              <a:xfrm>
                <a:off x="3931920" y="5943600"/>
                <a:ext cx="0" cy="640080"/>
              </a:xfrm>
              <a:prstGeom prst="line">
                <a:avLst/>
              </a:prstGeom>
              <a:noFill/>
              <a:ln w="50800">
                <a:solidFill>
                  <a:schemeClr val="tx1"/>
                </a:solidFill>
                <a:round/>
                <a:headEnd/>
                <a:tailEnd type="triangle" w="med" len="med"/>
              </a:ln>
              <a:effectLst/>
            </p:spPr>
            <p:txBody>
              <a:bodyPr wrap="square" lIns="90487" tIns="44450" rIns="90487" bIns="44450">
                <a:spAutoFit/>
              </a:bodyPr>
              <a:lstStyle/>
              <a:p>
                <a:endParaRPr lang="en-US" b="0" dirty="0">
                  <a:latin typeface="Roboto" panose="02000000000000000000" pitchFamily="2" charset="0"/>
                </a:endParaRPr>
              </a:p>
            </p:txBody>
          </p:sp>
          <p:sp>
            <p:nvSpPr>
              <p:cNvPr id="148496" name="Rectangle 16"/>
              <p:cNvSpPr>
                <a:spLocks noChangeArrowheads="1"/>
              </p:cNvSpPr>
              <p:nvPr>
                <p:custDataLst>
                  <p:tags r:id="rId19"/>
                </p:custDataLst>
              </p:nvPr>
            </p:nvSpPr>
            <p:spPr bwMode="auto">
              <a:xfrm>
                <a:off x="6217920" y="5486400"/>
                <a:ext cx="2011680" cy="457200"/>
              </a:xfrm>
              <a:prstGeom prst="rect">
                <a:avLst/>
              </a:prstGeom>
              <a:solidFill>
                <a:schemeClr val="accent2">
                  <a:lumMod val="20000"/>
                  <a:lumOff val="80000"/>
                </a:schemeClr>
              </a:solidFill>
              <a:ln w="12700">
                <a:solidFill>
                  <a:schemeClr val="tx1"/>
                </a:solidFill>
                <a:miter lim="800000"/>
                <a:headEnd/>
                <a:tailEnd/>
              </a:ln>
              <a:effectLst/>
            </p:spPr>
            <p:txBody>
              <a:bodyPr wrap="square" lIns="90487" tIns="44450" rIns="90487" bIns="44450">
                <a:normAutofit/>
              </a:bodyPr>
              <a:lstStyle/>
              <a:p>
                <a:pPr algn="ctr">
                  <a:lnSpc>
                    <a:spcPct val="100000"/>
                  </a:lnSpc>
                </a:pPr>
                <a:r>
                  <a:rPr lang="en-US" sz="2400" b="0" dirty="0">
                    <a:latin typeface="Calibri" panose="020F0502020204030204" pitchFamily="34" charset="0"/>
                    <a:cs typeface="Calibri" panose="020F0502020204030204" pitchFamily="34" charset="0"/>
                  </a:rPr>
                  <a:t>Static libraries</a:t>
                </a:r>
              </a:p>
            </p:txBody>
          </p:sp>
        </p:grpSp>
        <p:sp>
          <p:nvSpPr>
            <p:cNvPr id="23" name="Line 15"/>
            <p:cNvSpPr>
              <a:spLocks noChangeShapeType="1"/>
            </p:cNvSpPr>
            <p:nvPr>
              <p:custDataLst>
                <p:tags r:id="rId3"/>
              </p:custDataLst>
            </p:nvPr>
          </p:nvSpPr>
          <p:spPr bwMode="auto">
            <a:xfrm>
              <a:off x="3566160" y="6675120"/>
              <a:ext cx="0" cy="640080"/>
            </a:xfrm>
            <a:prstGeom prst="line">
              <a:avLst/>
            </a:prstGeom>
            <a:noFill/>
            <a:ln w="50800">
              <a:solidFill>
                <a:schemeClr val="tx1"/>
              </a:solidFill>
              <a:round/>
              <a:headEnd/>
              <a:tailEnd type="triangle" w="med" len="med"/>
            </a:ln>
            <a:effectLst/>
          </p:spPr>
          <p:txBody>
            <a:bodyPr wrap="square" lIns="90487" tIns="44450" rIns="90487" bIns="44450">
              <a:spAutoFit/>
            </a:bodyPr>
            <a:lstStyle/>
            <a:p>
              <a:endParaRPr lang="en-US" b="0" dirty="0">
                <a:latin typeface="Roboto" panose="02000000000000000000" pitchFamily="2" charset="0"/>
              </a:endParaRPr>
            </a:p>
          </p:txBody>
        </p:sp>
        <p:sp>
          <p:nvSpPr>
            <p:cNvPr id="24" name="Rectangle 9"/>
            <p:cNvSpPr>
              <a:spLocks noChangeArrowheads="1"/>
            </p:cNvSpPr>
            <p:nvPr>
              <p:custDataLst>
                <p:tags r:id="rId4"/>
              </p:custDataLst>
            </p:nvPr>
          </p:nvSpPr>
          <p:spPr bwMode="auto">
            <a:xfrm>
              <a:off x="3657599" y="6766560"/>
              <a:ext cx="3657600" cy="459100"/>
            </a:xfrm>
            <a:prstGeom prst="rect">
              <a:avLst/>
            </a:prstGeom>
            <a:noFill/>
            <a:ln w="12700">
              <a:noFill/>
              <a:miter lim="800000"/>
              <a:headEnd/>
              <a:tailEnd/>
            </a:ln>
            <a:effectLst/>
          </p:spPr>
          <p:txBody>
            <a:bodyPr lIns="90487" tIns="44450" rIns="90487" bIns="44450">
              <a:normAutofit/>
            </a:bodyPr>
            <a:lstStyle/>
            <a:p>
              <a:r>
                <a:rPr lang="en-US" sz="2400" b="1" u="sng" dirty="0">
                  <a:solidFill>
                    <a:srgbClr val="FF0000"/>
                  </a:solidFill>
                  <a:latin typeface="Calibri" panose="020F0502020204030204" pitchFamily="34" charset="0"/>
                  <a:cs typeface="Calibri" panose="020F0502020204030204" pitchFamily="34" charset="0"/>
                </a:rPr>
                <a:t>L</a:t>
              </a:r>
              <a:r>
                <a:rPr lang="en-US" sz="2400" b="0" dirty="0">
                  <a:latin typeface="Calibri" panose="020F0502020204030204" pitchFamily="34" charset="0"/>
                  <a:cs typeface="Calibri" panose="020F0502020204030204" pitchFamily="34" charset="0"/>
                </a:rPr>
                <a:t>oader (the OS)</a:t>
              </a:r>
            </a:p>
          </p:txBody>
        </p:sp>
      </p:grpSp>
      <p:sp>
        <p:nvSpPr>
          <p:cNvPr id="26" name="Rounded Rectangle 25"/>
          <p:cNvSpPr/>
          <p:nvPr/>
        </p:nvSpPr>
        <p:spPr bwMode="auto">
          <a:xfrm>
            <a:off x="1828800" y="6035040"/>
            <a:ext cx="4572000" cy="914400"/>
          </a:xfrm>
          <a:prstGeom prst="roundRect">
            <a:avLst>
              <a:gd name="adj" fmla="val 0"/>
            </a:avLst>
          </a:prstGeom>
          <a:solidFill>
            <a:schemeClr val="bg2">
              <a:lumMod val="40000"/>
              <a:lumOff val="60000"/>
            </a:schemeClr>
          </a:solidFill>
          <a:ln w="25400" cap="flat" cmpd="sng" algn="ctr">
            <a:solidFill>
              <a:schemeClr val="tx1"/>
            </a:solidFill>
            <a:prstDash val="solid"/>
            <a:round/>
            <a:headEnd type="none" w="med" len="med"/>
            <a:tailEnd type="arrow" w="med" len="med"/>
          </a:ln>
          <a:effectLst/>
        </p:spPr>
        <p:txBody>
          <a:bodyPr bIns="91440" rtlCol="0" anchor="b" anchorCtr="0"/>
          <a:lstStyle/>
          <a:p>
            <a:pPr algn="ctr"/>
            <a:r>
              <a:rPr lang="en-US" sz="2800" dirty="0">
                <a:latin typeface="Calibri" panose="020F0502020204030204" pitchFamily="34" charset="0"/>
                <a:cs typeface="Calibri" panose="020F0502020204030204" pitchFamily="34" charset="0"/>
              </a:rPr>
              <a:t>Hardware </a:t>
            </a:r>
          </a:p>
        </p:txBody>
      </p:sp>
      <p:cxnSp>
        <p:nvCxnSpPr>
          <p:cNvPr id="6" name="Elbow Connector 5"/>
          <p:cNvCxnSpPr>
            <a:stCxn id="148496" idx="2"/>
          </p:cNvCxnSpPr>
          <p:nvPr/>
        </p:nvCxnSpPr>
        <p:spPr bwMode="auto">
          <a:xfrm rot="5400000">
            <a:off x="6229004" y="3826626"/>
            <a:ext cx="706582" cy="1648691"/>
          </a:xfrm>
          <a:prstGeom prst="bentConnector2">
            <a:avLst/>
          </a:prstGeom>
          <a:noFill/>
          <a:ln w="508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97424466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bwMode="auto">
          <a:xfrm>
            <a:off x="383161" y="2409186"/>
            <a:ext cx="2329559" cy="3681750"/>
          </a:xfrm>
          <a:prstGeom prst="roundRect">
            <a:avLst>
              <a:gd name="adj" fmla="val 2568"/>
            </a:avLst>
          </a:prstGeom>
          <a:solidFill>
            <a:schemeClr val="bg1">
              <a:lumMod val="95000"/>
            </a:schemeClr>
          </a:solidFill>
          <a:ln w="19050" cap="flat" cmpd="sng" algn="ctr">
            <a:solidFill>
              <a:schemeClr val="tx1"/>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C Language</a:t>
            </a:r>
          </a:p>
        </p:txBody>
      </p:sp>
      <p:sp>
        <p:nvSpPr>
          <p:cNvPr id="9217" name="Rectangle 1"/>
          <p:cNvSpPr>
            <a:spLocks noGrp="1" noChangeArrowheads="1"/>
          </p:cNvSpPr>
          <p:nvPr>
            <p:ph type="title"/>
            <p:custDataLst>
              <p:tags r:id="rId1"/>
            </p:custDataLst>
          </p:nvPr>
        </p:nvSpPr>
        <p:spPr/>
        <p:txBody>
          <a:bodyPr/>
          <a:lstStyle/>
          <a:p>
            <a:r>
              <a:rPr lang="en-US" sz="3500" dirty="0"/>
              <a:t>Instruction Set Architecture</a:t>
            </a:r>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18</a:t>
            </a:fld>
            <a:endParaRPr lang="en-US" dirty="0"/>
          </a:p>
        </p:txBody>
      </p:sp>
      <p:sp>
        <p:nvSpPr>
          <p:cNvPr id="15" name="Rounded Rectangle 14"/>
          <p:cNvSpPr/>
          <p:nvPr/>
        </p:nvSpPr>
        <p:spPr bwMode="auto">
          <a:xfrm>
            <a:off x="4874443" y="3140178"/>
            <a:ext cx="1382209" cy="686501"/>
          </a:xfrm>
          <a:prstGeom prst="roundRect">
            <a:avLst>
              <a:gd name="adj" fmla="val 3960"/>
            </a:avLst>
          </a:prstGeom>
          <a:solidFill>
            <a:schemeClr val="bg1">
              <a:lumMod val="95000"/>
            </a:schemeClr>
          </a:solidFill>
          <a:ln w="19050" cap="flat" cmpd="sng" algn="ctr">
            <a:solidFill>
              <a:schemeClr val="tx1"/>
            </a:solidFill>
            <a:prstDash val="dash"/>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x86-64</a:t>
            </a:r>
          </a:p>
        </p:txBody>
      </p:sp>
      <p:sp>
        <p:nvSpPr>
          <p:cNvPr id="8" name="Rounded Rectangle 7"/>
          <p:cNvSpPr/>
          <p:nvPr/>
        </p:nvSpPr>
        <p:spPr bwMode="auto">
          <a:xfrm>
            <a:off x="7062178" y="2203727"/>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Intel Pentium</a:t>
            </a:r>
            <a:r>
              <a:rPr kumimoji="0" lang="en-US" sz="1800" b="0" i="0" u="none" strike="noStrike" cap="none" normalizeH="0" dirty="0">
                <a:ln>
                  <a:noFill/>
                </a:ln>
                <a:solidFill>
                  <a:schemeClr val="tx1"/>
                </a:solidFill>
                <a:effectLst/>
                <a:latin typeface="Calibri" panose="020F0502020204030204" pitchFamily="34" charset="0"/>
                <a:ea typeface="Roboto" charset="0"/>
                <a:cs typeface="Calibri" panose="020F0502020204030204" pitchFamily="34" charset="0"/>
              </a:rPr>
              <a:t> 4</a:t>
            </a:r>
            <a:endPar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endParaRPr>
          </a:p>
        </p:txBody>
      </p:sp>
      <p:sp>
        <p:nvSpPr>
          <p:cNvPr id="11" name="Rounded Rectangle 10"/>
          <p:cNvSpPr/>
          <p:nvPr/>
        </p:nvSpPr>
        <p:spPr bwMode="auto">
          <a:xfrm>
            <a:off x="7062178" y="2793557"/>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Intel Core 2</a:t>
            </a:r>
          </a:p>
        </p:txBody>
      </p:sp>
      <p:sp>
        <p:nvSpPr>
          <p:cNvPr id="12" name="Rounded Rectangle 11"/>
          <p:cNvSpPr/>
          <p:nvPr/>
        </p:nvSpPr>
        <p:spPr bwMode="auto">
          <a:xfrm>
            <a:off x="7062178" y="3383388"/>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Intel</a:t>
            </a:r>
            <a:r>
              <a:rPr kumimoji="0" lang="en-US" sz="1800" b="0" i="0" u="none" strike="noStrike" cap="none" normalizeH="0" dirty="0">
                <a:ln>
                  <a:noFill/>
                </a:ln>
                <a:solidFill>
                  <a:schemeClr val="tx1"/>
                </a:solidFill>
                <a:effectLst/>
                <a:latin typeface="Calibri" panose="020F0502020204030204" pitchFamily="34" charset="0"/>
                <a:ea typeface="Roboto" charset="0"/>
                <a:cs typeface="Calibri" panose="020F0502020204030204" pitchFamily="34" charset="0"/>
              </a:rPr>
              <a:t> Core i7</a:t>
            </a:r>
            <a:endPar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endParaRPr>
          </a:p>
        </p:txBody>
      </p:sp>
      <p:sp>
        <p:nvSpPr>
          <p:cNvPr id="13" name="Rounded Rectangle 12"/>
          <p:cNvSpPr/>
          <p:nvPr/>
        </p:nvSpPr>
        <p:spPr bwMode="auto">
          <a:xfrm>
            <a:off x="7062178" y="3973219"/>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AMD Opteron</a:t>
            </a:r>
          </a:p>
        </p:txBody>
      </p:sp>
      <p:sp>
        <p:nvSpPr>
          <p:cNvPr id="14" name="Rounded Rectangle 13"/>
          <p:cNvSpPr/>
          <p:nvPr/>
        </p:nvSpPr>
        <p:spPr bwMode="auto">
          <a:xfrm>
            <a:off x="7062178" y="4502033"/>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AMD Athlon</a:t>
            </a:r>
          </a:p>
        </p:txBody>
      </p:sp>
      <p:sp>
        <p:nvSpPr>
          <p:cNvPr id="16" name="Rounded Rectangle 15"/>
          <p:cNvSpPr/>
          <p:nvPr/>
        </p:nvSpPr>
        <p:spPr bwMode="auto">
          <a:xfrm>
            <a:off x="2244099" y="3140178"/>
            <a:ext cx="1020147" cy="863007"/>
          </a:xfrm>
          <a:prstGeom prst="roundRect">
            <a:avLst>
              <a:gd name="adj" fmla="val 3960"/>
            </a:avLst>
          </a:prstGeom>
          <a:solidFill>
            <a:srgbClr val="F6F5BD"/>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GCC</a:t>
            </a:r>
          </a:p>
        </p:txBody>
      </p:sp>
      <p:sp>
        <p:nvSpPr>
          <p:cNvPr id="17" name="Rounded Rectangle 16"/>
          <p:cNvSpPr/>
          <p:nvPr/>
        </p:nvSpPr>
        <p:spPr bwMode="auto">
          <a:xfrm>
            <a:off x="4866740" y="5384831"/>
            <a:ext cx="1483260" cy="843249"/>
          </a:xfrm>
          <a:prstGeom prst="roundRect">
            <a:avLst>
              <a:gd name="adj" fmla="val 3960"/>
            </a:avLst>
          </a:prstGeom>
          <a:solidFill>
            <a:schemeClr val="bg1">
              <a:lumMod val="95000"/>
            </a:schemeClr>
          </a:solidFill>
          <a:ln w="19050" cap="flat" cmpd="sng" algn="ctr">
            <a:solidFill>
              <a:schemeClr val="tx1"/>
            </a:solidFill>
            <a:prstDash val="dash"/>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ARMv8</a:t>
            </a:r>
            <a:r>
              <a:rPr kumimoji="0" lang="en-US" sz="1800" b="0" i="0" u="none" strike="noStrike" cap="none" normalizeH="0" dirty="0">
                <a:ln>
                  <a:noFill/>
                </a:ln>
                <a:solidFill>
                  <a:schemeClr val="tx1"/>
                </a:solidFill>
                <a:effectLst/>
                <a:latin typeface="Calibri" panose="020F0502020204030204" pitchFamily="34" charset="0"/>
                <a:ea typeface="Roboto" charset="0"/>
                <a:cs typeface="Calibri" panose="020F0502020204030204" pitchFamily="34" charset="0"/>
              </a:rPr>
              <a:t> (AArch64/A64)</a:t>
            </a:r>
            <a:endPar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endParaRPr>
          </a:p>
        </p:txBody>
      </p:sp>
      <p:sp>
        <p:nvSpPr>
          <p:cNvPr id="18" name="Rounded Rectangle 17"/>
          <p:cNvSpPr/>
          <p:nvPr/>
        </p:nvSpPr>
        <p:spPr bwMode="auto">
          <a:xfrm>
            <a:off x="7081934" y="5593792"/>
            <a:ext cx="1931436" cy="338451"/>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ARM Cortex-A53</a:t>
            </a:r>
          </a:p>
        </p:txBody>
      </p:sp>
      <p:sp>
        <p:nvSpPr>
          <p:cNvPr id="19" name="Rounded Rectangle 18"/>
          <p:cNvSpPr/>
          <p:nvPr/>
        </p:nvSpPr>
        <p:spPr bwMode="auto">
          <a:xfrm>
            <a:off x="7081934" y="6150675"/>
            <a:ext cx="1931436" cy="338451"/>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Apple A7</a:t>
            </a:r>
          </a:p>
        </p:txBody>
      </p:sp>
      <p:sp>
        <p:nvSpPr>
          <p:cNvPr id="25" name="Rounded Rectangle 24"/>
          <p:cNvSpPr/>
          <p:nvPr/>
        </p:nvSpPr>
        <p:spPr bwMode="auto">
          <a:xfrm>
            <a:off x="2244100" y="4488028"/>
            <a:ext cx="1020147" cy="863007"/>
          </a:xfrm>
          <a:prstGeom prst="roundRect">
            <a:avLst>
              <a:gd name="adj" fmla="val 3960"/>
            </a:avLst>
          </a:prstGeom>
          <a:solidFill>
            <a:srgbClr val="F6F5BD"/>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Clang</a:t>
            </a:r>
          </a:p>
        </p:txBody>
      </p:sp>
      <p:sp>
        <p:nvSpPr>
          <p:cNvPr id="26" name="Rounded Rectangle 25"/>
          <p:cNvSpPr/>
          <p:nvPr/>
        </p:nvSpPr>
        <p:spPr bwMode="auto">
          <a:xfrm>
            <a:off x="537377" y="5045745"/>
            <a:ext cx="1020147" cy="863007"/>
          </a:xfrm>
          <a:prstGeom prst="roundRect">
            <a:avLst>
              <a:gd name="adj" fmla="val 3960"/>
            </a:avLst>
          </a:prstGeom>
          <a:solidFill>
            <a:schemeClr val="accent6">
              <a:lumMod val="20000"/>
              <a:lumOff val="80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Your program</a:t>
            </a:r>
          </a:p>
        </p:txBody>
      </p:sp>
      <p:sp>
        <p:nvSpPr>
          <p:cNvPr id="27" name="Rounded Rectangle 26"/>
          <p:cNvSpPr/>
          <p:nvPr/>
        </p:nvSpPr>
        <p:spPr bwMode="auto">
          <a:xfrm>
            <a:off x="537378" y="3934641"/>
            <a:ext cx="1020147" cy="863007"/>
          </a:xfrm>
          <a:prstGeom prst="roundRect">
            <a:avLst>
              <a:gd name="adj" fmla="val 3960"/>
            </a:avLst>
          </a:prstGeom>
          <a:solidFill>
            <a:schemeClr val="accent6">
              <a:lumMod val="20000"/>
              <a:lumOff val="80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Program B</a:t>
            </a:r>
          </a:p>
        </p:txBody>
      </p:sp>
      <p:sp>
        <p:nvSpPr>
          <p:cNvPr id="29" name="Rounded Rectangle 28"/>
          <p:cNvSpPr/>
          <p:nvPr/>
        </p:nvSpPr>
        <p:spPr bwMode="auto">
          <a:xfrm>
            <a:off x="537377" y="2799024"/>
            <a:ext cx="1020147" cy="863007"/>
          </a:xfrm>
          <a:prstGeom prst="roundRect">
            <a:avLst>
              <a:gd name="adj" fmla="val 3960"/>
            </a:avLst>
          </a:prstGeom>
          <a:solidFill>
            <a:schemeClr val="accent6">
              <a:lumMod val="20000"/>
              <a:lumOff val="80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latin typeface="Calibri" panose="020F0502020204030204" pitchFamily="34" charset="0"/>
                <a:ea typeface="Roboto" charset="0"/>
                <a:cs typeface="Calibri" panose="020F0502020204030204" pitchFamily="34" charset="0"/>
              </a:rPr>
              <a:t>Program A</a:t>
            </a:r>
            <a:endParaRPr kumimoji="0" lang="en-US" sz="1800" b="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endParaRPr>
          </a:p>
        </p:txBody>
      </p:sp>
      <p:cxnSp>
        <p:nvCxnSpPr>
          <p:cNvPr id="30" name="Straight Arrow Connector 29"/>
          <p:cNvCxnSpPr>
            <a:stCxn id="16" idx="3"/>
            <a:endCxn id="15" idx="1"/>
          </p:cNvCxnSpPr>
          <p:nvPr/>
        </p:nvCxnSpPr>
        <p:spPr bwMode="auto">
          <a:xfrm flipV="1">
            <a:off x="3264246" y="3483429"/>
            <a:ext cx="1610197" cy="88253"/>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33" name="Straight Arrow Connector 32"/>
          <p:cNvCxnSpPr>
            <a:stCxn id="16" idx="3"/>
            <a:endCxn id="17" idx="1"/>
          </p:cNvCxnSpPr>
          <p:nvPr/>
        </p:nvCxnSpPr>
        <p:spPr bwMode="auto">
          <a:xfrm>
            <a:off x="3264246" y="3571682"/>
            <a:ext cx="1602494" cy="2234774"/>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36" name="Straight Arrow Connector 35"/>
          <p:cNvCxnSpPr>
            <a:stCxn id="25" idx="3"/>
            <a:endCxn id="17" idx="1"/>
          </p:cNvCxnSpPr>
          <p:nvPr/>
        </p:nvCxnSpPr>
        <p:spPr bwMode="auto">
          <a:xfrm>
            <a:off x="3264247" y="4919532"/>
            <a:ext cx="1602493" cy="886924"/>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39" name="Straight Arrow Connector 38"/>
          <p:cNvCxnSpPr>
            <a:stCxn id="25" idx="3"/>
            <a:endCxn id="15" idx="1"/>
          </p:cNvCxnSpPr>
          <p:nvPr/>
        </p:nvCxnSpPr>
        <p:spPr bwMode="auto">
          <a:xfrm flipV="1">
            <a:off x="3264247" y="3483429"/>
            <a:ext cx="1610196" cy="1436103"/>
          </a:xfrm>
          <a:prstGeom prst="straightConnector1">
            <a:avLst/>
          </a:prstGeom>
          <a:noFill/>
          <a:ln w="25400" cap="flat" cmpd="sng" algn="ctr">
            <a:solidFill>
              <a:schemeClr val="tx1"/>
            </a:solidFill>
            <a:prstDash val="solid"/>
            <a:round/>
            <a:headEnd type="none" w="lg" len="lg"/>
            <a:tailEnd type="stealth" w="lg" len="lg"/>
          </a:ln>
          <a:effectLst/>
        </p:spPr>
      </p:cxnSp>
      <p:sp>
        <p:nvSpPr>
          <p:cNvPr id="9226" name="TextBox 9225"/>
          <p:cNvSpPr txBox="1"/>
          <p:nvPr/>
        </p:nvSpPr>
        <p:spPr>
          <a:xfrm>
            <a:off x="2364990" y="1161760"/>
            <a:ext cx="1343638" cy="461665"/>
          </a:xfrm>
          <a:prstGeom prst="rect">
            <a:avLst/>
          </a:prstGeom>
          <a:noFill/>
        </p:spPr>
        <p:txBody>
          <a:bodyPr wrap="none" rtlCol="0">
            <a:spAutoFit/>
          </a:bodyPr>
          <a:lstStyle/>
          <a:p>
            <a:r>
              <a:rPr lang="en-US" dirty="0">
                <a:latin typeface="Calibri" panose="020F0502020204030204" pitchFamily="34" charset="0"/>
                <a:ea typeface="Roboto" charset="0"/>
                <a:cs typeface="Calibri" panose="020F0502020204030204" pitchFamily="34" charset="0"/>
              </a:rPr>
              <a:t>Compiler</a:t>
            </a:r>
          </a:p>
        </p:txBody>
      </p:sp>
      <p:sp>
        <p:nvSpPr>
          <p:cNvPr id="50" name="TextBox 49"/>
          <p:cNvSpPr txBox="1"/>
          <p:nvPr/>
        </p:nvSpPr>
        <p:spPr>
          <a:xfrm>
            <a:off x="133429" y="1161760"/>
            <a:ext cx="1730538" cy="461665"/>
          </a:xfrm>
          <a:prstGeom prst="rect">
            <a:avLst/>
          </a:prstGeom>
          <a:noFill/>
        </p:spPr>
        <p:txBody>
          <a:bodyPr wrap="none" rtlCol="0">
            <a:spAutoFit/>
          </a:bodyPr>
          <a:lstStyle/>
          <a:p>
            <a:r>
              <a:rPr lang="en-US" dirty="0">
                <a:latin typeface="Calibri" panose="020F0502020204030204" pitchFamily="34" charset="0"/>
                <a:ea typeface="Roboto" charset="0"/>
                <a:cs typeface="Calibri" panose="020F0502020204030204" pitchFamily="34" charset="0"/>
              </a:rPr>
              <a:t>Source code</a:t>
            </a:r>
          </a:p>
        </p:txBody>
      </p:sp>
      <p:sp>
        <p:nvSpPr>
          <p:cNvPr id="51" name="TextBox 50"/>
          <p:cNvSpPr txBox="1"/>
          <p:nvPr/>
        </p:nvSpPr>
        <p:spPr>
          <a:xfrm>
            <a:off x="4774523" y="1152916"/>
            <a:ext cx="1764842" cy="461665"/>
          </a:xfrm>
          <a:prstGeom prst="rect">
            <a:avLst/>
          </a:prstGeom>
          <a:noFill/>
        </p:spPr>
        <p:txBody>
          <a:bodyPr wrap="none" rtlCol="0">
            <a:spAutoFit/>
          </a:bodyPr>
          <a:lstStyle/>
          <a:p>
            <a:r>
              <a:rPr lang="en-US" dirty="0">
                <a:latin typeface="Calibri" panose="020F0502020204030204" pitchFamily="34" charset="0"/>
                <a:ea typeface="Roboto" charset="0"/>
                <a:cs typeface="Calibri" panose="020F0502020204030204" pitchFamily="34" charset="0"/>
              </a:rPr>
              <a:t>Architecture</a:t>
            </a:r>
          </a:p>
        </p:txBody>
      </p:sp>
      <p:sp>
        <p:nvSpPr>
          <p:cNvPr id="53" name="TextBox 52"/>
          <p:cNvSpPr txBox="1"/>
          <p:nvPr/>
        </p:nvSpPr>
        <p:spPr>
          <a:xfrm>
            <a:off x="129161" y="1545887"/>
            <a:ext cx="1969450" cy="584775"/>
          </a:xfrm>
          <a:prstGeom prst="rect">
            <a:avLst/>
          </a:prstGeom>
          <a:noFill/>
        </p:spPr>
        <p:txBody>
          <a:bodyPr wrap="none" rtlCol="0">
            <a:spAutoFit/>
          </a:bodyPr>
          <a:lstStyle/>
          <a:p>
            <a:r>
              <a:rPr lang="en-US" sz="1600" b="0" dirty="0">
                <a:latin typeface="Calibri" panose="020F0502020204030204" pitchFamily="34" charset="0"/>
                <a:ea typeface="Roboto" charset="0"/>
                <a:cs typeface="Calibri" panose="020F0502020204030204" pitchFamily="34" charset="0"/>
              </a:rPr>
              <a:t>Different applications</a:t>
            </a:r>
          </a:p>
          <a:p>
            <a:r>
              <a:rPr lang="en-US" sz="1600" b="0" dirty="0">
                <a:latin typeface="Calibri" panose="020F0502020204030204" pitchFamily="34" charset="0"/>
                <a:ea typeface="Roboto" charset="0"/>
                <a:cs typeface="Calibri" panose="020F0502020204030204" pitchFamily="34" charset="0"/>
              </a:rPr>
              <a:t>or algorithms</a:t>
            </a:r>
          </a:p>
        </p:txBody>
      </p:sp>
      <p:sp>
        <p:nvSpPr>
          <p:cNvPr id="54" name="TextBox 53"/>
          <p:cNvSpPr txBox="1"/>
          <p:nvPr/>
        </p:nvSpPr>
        <p:spPr>
          <a:xfrm>
            <a:off x="2374553" y="1539931"/>
            <a:ext cx="2088842" cy="584775"/>
          </a:xfrm>
          <a:prstGeom prst="rect">
            <a:avLst/>
          </a:prstGeom>
          <a:noFill/>
        </p:spPr>
        <p:txBody>
          <a:bodyPr wrap="none" rtlCol="0">
            <a:spAutoFit/>
          </a:bodyPr>
          <a:lstStyle/>
          <a:p>
            <a:r>
              <a:rPr lang="en-US" sz="1600" b="0" dirty="0">
                <a:latin typeface="Calibri" panose="020F0502020204030204" pitchFamily="34" charset="0"/>
                <a:ea typeface="Roboto" charset="0"/>
                <a:cs typeface="Calibri" panose="020F0502020204030204" pitchFamily="34" charset="0"/>
              </a:rPr>
              <a:t>Perform optimizations,</a:t>
            </a:r>
          </a:p>
          <a:p>
            <a:r>
              <a:rPr lang="en-US" sz="1600" b="0" dirty="0">
                <a:latin typeface="Calibri" panose="020F0502020204030204" pitchFamily="34" charset="0"/>
                <a:ea typeface="Roboto" charset="0"/>
                <a:cs typeface="Calibri" panose="020F0502020204030204" pitchFamily="34" charset="0"/>
              </a:rPr>
              <a:t>generate instructions</a:t>
            </a:r>
          </a:p>
        </p:txBody>
      </p:sp>
      <p:sp>
        <p:nvSpPr>
          <p:cNvPr id="55" name="TextBox 54"/>
          <p:cNvSpPr txBox="1"/>
          <p:nvPr/>
        </p:nvSpPr>
        <p:spPr>
          <a:xfrm>
            <a:off x="7198352" y="1488052"/>
            <a:ext cx="1815018" cy="584775"/>
          </a:xfrm>
          <a:prstGeom prst="rect">
            <a:avLst/>
          </a:prstGeom>
          <a:noFill/>
        </p:spPr>
        <p:txBody>
          <a:bodyPr wrap="square" rtlCol="0">
            <a:spAutoFit/>
          </a:bodyPr>
          <a:lstStyle/>
          <a:p>
            <a:r>
              <a:rPr lang="en-US" sz="1600" b="0" dirty="0">
                <a:latin typeface="Calibri" panose="020F0502020204030204" pitchFamily="34" charset="0"/>
                <a:ea typeface="Roboto" charset="0"/>
                <a:cs typeface="Calibri" panose="020F0502020204030204" pitchFamily="34" charset="0"/>
              </a:rPr>
              <a:t>Different implementations</a:t>
            </a:r>
          </a:p>
        </p:txBody>
      </p:sp>
      <p:sp>
        <p:nvSpPr>
          <p:cNvPr id="56" name="TextBox 55"/>
          <p:cNvSpPr txBox="1"/>
          <p:nvPr/>
        </p:nvSpPr>
        <p:spPr>
          <a:xfrm>
            <a:off x="7163936" y="1133940"/>
            <a:ext cx="1440459" cy="461665"/>
          </a:xfrm>
          <a:prstGeom prst="rect">
            <a:avLst/>
          </a:prstGeom>
          <a:noFill/>
        </p:spPr>
        <p:txBody>
          <a:bodyPr wrap="none" rtlCol="0">
            <a:spAutoFit/>
          </a:bodyPr>
          <a:lstStyle/>
          <a:p>
            <a:r>
              <a:rPr lang="en-US" dirty="0">
                <a:latin typeface="Calibri" panose="020F0502020204030204" pitchFamily="34" charset="0"/>
                <a:ea typeface="Roboto" charset="0"/>
                <a:cs typeface="Calibri" panose="020F0502020204030204" pitchFamily="34" charset="0"/>
              </a:rPr>
              <a:t>Hardware</a:t>
            </a:r>
          </a:p>
        </p:txBody>
      </p:sp>
      <p:cxnSp>
        <p:nvCxnSpPr>
          <p:cNvPr id="65" name="Straight Arrow Connector 64"/>
          <p:cNvCxnSpPr>
            <a:stCxn id="15" idx="3"/>
            <a:endCxn id="8" idx="1"/>
          </p:cNvCxnSpPr>
          <p:nvPr/>
        </p:nvCxnSpPr>
        <p:spPr bwMode="auto">
          <a:xfrm flipV="1">
            <a:off x="6256652" y="2382965"/>
            <a:ext cx="805526" cy="1100464"/>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68" name="Straight Arrow Connector 67"/>
          <p:cNvCxnSpPr>
            <a:stCxn id="15" idx="3"/>
            <a:endCxn id="11" idx="1"/>
          </p:cNvCxnSpPr>
          <p:nvPr/>
        </p:nvCxnSpPr>
        <p:spPr bwMode="auto">
          <a:xfrm flipV="1">
            <a:off x="6256652" y="2972795"/>
            <a:ext cx="805526" cy="510634"/>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71" name="Straight Arrow Connector 70"/>
          <p:cNvCxnSpPr>
            <a:stCxn id="15" idx="3"/>
            <a:endCxn id="12" idx="1"/>
          </p:cNvCxnSpPr>
          <p:nvPr/>
        </p:nvCxnSpPr>
        <p:spPr bwMode="auto">
          <a:xfrm>
            <a:off x="6256652" y="3483429"/>
            <a:ext cx="805526" cy="79197"/>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74" name="Straight Arrow Connector 73"/>
          <p:cNvCxnSpPr>
            <a:stCxn id="15" idx="3"/>
            <a:endCxn id="13" idx="1"/>
          </p:cNvCxnSpPr>
          <p:nvPr/>
        </p:nvCxnSpPr>
        <p:spPr bwMode="auto">
          <a:xfrm>
            <a:off x="6256652" y="3483429"/>
            <a:ext cx="805526" cy="669028"/>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77" name="Straight Arrow Connector 76"/>
          <p:cNvCxnSpPr>
            <a:endCxn id="14" idx="1"/>
          </p:cNvCxnSpPr>
          <p:nvPr/>
        </p:nvCxnSpPr>
        <p:spPr bwMode="auto">
          <a:xfrm>
            <a:off x="6256652" y="3483429"/>
            <a:ext cx="805526" cy="1197842"/>
          </a:xfrm>
          <a:prstGeom prst="straightConnector1">
            <a:avLst/>
          </a:prstGeom>
          <a:noFill/>
          <a:ln w="25400" cap="flat" cmpd="sng" algn="ctr">
            <a:solidFill>
              <a:schemeClr val="tx1"/>
            </a:solidFill>
            <a:prstDash val="solid"/>
            <a:round/>
            <a:headEnd type="none" w="lg" len="lg"/>
            <a:tailEnd type="stealth" w="lg" len="lg"/>
          </a:ln>
          <a:effectLst/>
        </p:spPr>
      </p:cxnSp>
      <p:sp>
        <p:nvSpPr>
          <p:cNvPr id="79" name="TextBox 78"/>
          <p:cNvSpPr txBox="1"/>
          <p:nvPr/>
        </p:nvSpPr>
        <p:spPr>
          <a:xfrm>
            <a:off x="4774523" y="1488052"/>
            <a:ext cx="1815018" cy="338554"/>
          </a:xfrm>
          <a:prstGeom prst="rect">
            <a:avLst/>
          </a:prstGeom>
          <a:noFill/>
        </p:spPr>
        <p:txBody>
          <a:bodyPr wrap="square" rtlCol="0">
            <a:spAutoFit/>
          </a:bodyPr>
          <a:lstStyle/>
          <a:p>
            <a:r>
              <a:rPr lang="en-US" sz="1600" b="0" dirty="0">
                <a:latin typeface="Calibri" panose="020F0502020204030204" pitchFamily="34" charset="0"/>
                <a:ea typeface="Roboto" charset="0"/>
                <a:cs typeface="Calibri" panose="020F0502020204030204" pitchFamily="34" charset="0"/>
              </a:rPr>
              <a:t>Instruction set</a:t>
            </a:r>
          </a:p>
        </p:txBody>
      </p:sp>
      <p:cxnSp>
        <p:nvCxnSpPr>
          <p:cNvPr id="82" name="Straight Arrow Connector 81"/>
          <p:cNvCxnSpPr>
            <a:stCxn id="17" idx="3"/>
            <a:endCxn id="18" idx="1"/>
          </p:cNvCxnSpPr>
          <p:nvPr/>
        </p:nvCxnSpPr>
        <p:spPr bwMode="auto">
          <a:xfrm flipV="1">
            <a:off x="6350000" y="5763018"/>
            <a:ext cx="731934" cy="43438"/>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86" name="Straight Arrow Connector 85"/>
          <p:cNvCxnSpPr>
            <a:stCxn id="17" idx="3"/>
            <a:endCxn id="19" idx="1"/>
          </p:cNvCxnSpPr>
          <p:nvPr/>
        </p:nvCxnSpPr>
        <p:spPr bwMode="auto">
          <a:xfrm>
            <a:off x="6350000" y="5806456"/>
            <a:ext cx="731934" cy="513445"/>
          </a:xfrm>
          <a:prstGeom prst="straightConnector1">
            <a:avLst/>
          </a:prstGeom>
          <a:noFill/>
          <a:ln w="25400" cap="flat" cmpd="sng" algn="ctr">
            <a:solidFill>
              <a:schemeClr val="tx1"/>
            </a:solidFill>
            <a:prstDash val="solid"/>
            <a:round/>
            <a:headEnd type="none" w="lg" len="lg"/>
            <a:tailEnd type="stealth" w="lg" len="lg"/>
          </a:ln>
          <a:effectLst/>
        </p:spPr>
      </p:cxnSp>
      <p:sp>
        <p:nvSpPr>
          <p:cNvPr id="2" name="Rounded Rectangle 1"/>
          <p:cNvSpPr/>
          <p:nvPr/>
        </p:nvSpPr>
        <p:spPr bwMode="auto">
          <a:xfrm>
            <a:off x="4663440" y="1143000"/>
            <a:ext cx="1828800" cy="5303520"/>
          </a:xfrm>
          <a:prstGeom prst="roundRect">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3" name="TextBox 2"/>
          <p:cNvSpPr txBox="1"/>
          <p:nvPr/>
        </p:nvSpPr>
        <p:spPr>
          <a:xfrm>
            <a:off x="4874443" y="3826679"/>
            <a:ext cx="1371600" cy="369332"/>
          </a:xfrm>
          <a:prstGeom prst="rect">
            <a:avLst/>
          </a:prstGeom>
          <a:noFill/>
        </p:spPr>
        <p:txBody>
          <a:bodyPr wrap="square" rtlCol="0">
            <a:spAutoFit/>
          </a:bodyPr>
          <a:lstStyle/>
          <a:p>
            <a:pPr algn="ctr"/>
            <a:r>
              <a:rPr lang="en-US" dirty="0">
                <a:latin typeface="Calibri" pitchFamily="34" charset="0"/>
              </a:rPr>
              <a:t>CISC</a:t>
            </a:r>
          </a:p>
        </p:txBody>
      </p:sp>
      <p:sp>
        <p:nvSpPr>
          <p:cNvPr id="40" name="TextBox 39"/>
          <p:cNvSpPr txBox="1"/>
          <p:nvPr/>
        </p:nvSpPr>
        <p:spPr>
          <a:xfrm>
            <a:off x="4922570" y="5007239"/>
            <a:ext cx="1371600" cy="369332"/>
          </a:xfrm>
          <a:prstGeom prst="rect">
            <a:avLst/>
          </a:prstGeom>
          <a:noFill/>
        </p:spPr>
        <p:txBody>
          <a:bodyPr wrap="square" rtlCol="0">
            <a:spAutoFit/>
          </a:bodyPr>
          <a:lstStyle/>
          <a:p>
            <a:pPr algn="ctr"/>
            <a:r>
              <a:rPr lang="en-US" dirty="0">
                <a:latin typeface="Calibri" pitchFamily="34" charset="0"/>
              </a:rPr>
              <a:t>RISC</a:t>
            </a:r>
          </a:p>
        </p:txBody>
      </p:sp>
    </p:spTree>
    <p:extLst>
      <p:ext uri="{BB962C8B-B14F-4D97-AF65-F5344CB8AC3E}">
        <p14:creationId xmlns:p14="http://schemas.microsoft.com/office/powerpoint/2010/main" val="7587297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2" name="Rectangle 6"/>
          <p:cNvSpPr>
            <a:spLocks noChangeArrowheads="1"/>
          </p:cNvSpPr>
          <p:nvPr>
            <p:custDataLst>
              <p:tags r:id="rId1"/>
            </p:custDataLst>
          </p:nvPr>
        </p:nvSpPr>
        <p:spPr bwMode="auto">
          <a:xfrm>
            <a:off x="1252728" y="1271016"/>
            <a:ext cx="3017520" cy="2011680"/>
          </a:xfrm>
          <a:prstGeom prst="rect">
            <a:avLst/>
          </a:prstGeom>
          <a:solidFill>
            <a:srgbClr val="EFBFBF"/>
          </a:solidFill>
          <a:ln w="25400">
            <a:solidFill>
              <a:schemeClr val="tx1"/>
            </a:solidFill>
            <a:miter lim="800000"/>
            <a:headEnd/>
            <a:tailEnd/>
          </a:ln>
          <a:effectLst/>
        </p:spPr>
        <p:txBody>
          <a:bodyPr lIns="90487" tIns="44450" rIns="90487" bIns="44450"/>
          <a:lstStyle/>
          <a:p>
            <a:pPr>
              <a:lnSpc>
                <a:spcPct val="100000"/>
              </a:lnSpc>
            </a:pPr>
            <a:r>
              <a:rPr lang="en-US" b="0" dirty="0">
                <a:latin typeface="Calibri" panose="020F0502020204030204" pitchFamily="34" charset="0"/>
                <a:cs typeface="Calibri" panose="020F0502020204030204" pitchFamily="34" charset="0"/>
              </a:rPr>
              <a:t>CPU</a:t>
            </a:r>
          </a:p>
        </p:txBody>
      </p:sp>
      <p:sp>
        <p:nvSpPr>
          <p:cNvPr id="147458" name="Rectangle 2"/>
          <p:cNvSpPr>
            <a:spLocks noGrp="1" noChangeArrowheads="1"/>
          </p:cNvSpPr>
          <p:nvPr>
            <p:ph type="title"/>
            <p:custDataLst>
              <p:tags r:id="rId2"/>
            </p:custDataLst>
          </p:nvPr>
        </p:nvSpPr>
        <p:spPr/>
        <p:txBody>
          <a:bodyPr/>
          <a:lstStyle/>
          <a:p>
            <a:r>
              <a:rPr lang="en-US"/>
              <a:t>Assembly Programmer’s View</a:t>
            </a:r>
          </a:p>
        </p:txBody>
      </p:sp>
      <p:sp>
        <p:nvSpPr>
          <p:cNvPr id="147459" name="Rectangle 3"/>
          <p:cNvSpPr>
            <a:spLocks noGrp="1" noChangeArrowheads="1"/>
          </p:cNvSpPr>
          <p:nvPr>
            <p:ph idx="1"/>
            <p:custDataLst>
              <p:tags r:id="rId3"/>
            </p:custDataLst>
          </p:nvPr>
        </p:nvSpPr>
        <p:spPr>
          <a:xfrm>
            <a:off x="365760" y="3291840"/>
            <a:ext cx="5486400" cy="3318553"/>
          </a:xfrm>
        </p:spPr>
        <p:txBody>
          <a:bodyPr/>
          <a:lstStyle/>
          <a:p>
            <a:r>
              <a:rPr lang="en-US" sz="2400" dirty="0"/>
              <a:t>Programmer-visible state</a:t>
            </a:r>
          </a:p>
          <a:p>
            <a:pPr lvl="1"/>
            <a:r>
              <a:rPr lang="en-US" sz="2000" dirty="0"/>
              <a:t>PC:  the Program Counter (</a:t>
            </a:r>
            <a:r>
              <a:rPr lang="en-US" sz="2000" dirty="0">
                <a:latin typeface="Courier New" panose="02070309020205020404" pitchFamily="49" charset="0"/>
                <a:cs typeface="Courier New" panose="02070309020205020404" pitchFamily="49" charset="0"/>
              </a:rPr>
              <a:t>%rip</a:t>
            </a:r>
            <a:r>
              <a:rPr lang="en-US" sz="2000" dirty="0"/>
              <a:t> in x86-64)</a:t>
            </a:r>
          </a:p>
          <a:p>
            <a:pPr lvl="2"/>
            <a:r>
              <a:rPr lang="en-US" sz="1800" dirty="0"/>
              <a:t>Address of next instruction</a:t>
            </a:r>
          </a:p>
          <a:p>
            <a:pPr lvl="1"/>
            <a:r>
              <a:rPr lang="en-US" sz="2000" dirty="0"/>
              <a:t>Named registers</a:t>
            </a:r>
          </a:p>
          <a:p>
            <a:pPr lvl="2"/>
            <a:r>
              <a:rPr lang="en-US" sz="1800" dirty="0"/>
              <a:t>Together in “register file”</a:t>
            </a:r>
          </a:p>
          <a:p>
            <a:pPr lvl="2"/>
            <a:r>
              <a:rPr lang="en-US" sz="1800" dirty="0"/>
              <a:t>Heavily used program data</a:t>
            </a:r>
          </a:p>
          <a:p>
            <a:pPr lvl="1"/>
            <a:r>
              <a:rPr lang="en-US" sz="2000" dirty="0"/>
              <a:t>Condition codes</a:t>
            </a:r>
          </a:p>
          <a:p>
            <a:pPr lvl="2"/>
            <a:r>
              <a:rPr lang="en-US" sz="1800" dirty="0"/>
              <a:t>Store status information about most recent arithmetic operation</a:t>
            </a:r>
          </a:p>
          <a:p>
            <a:pPr lvl="2"/>
            <a:r>
              <a:rPr lang="en-US" sz="1800" dirty="0"/>
              <a:t>Used for conditional branching</a:t>
            </a:r>
          </a:p>
        </p:txBody>
      </p:sp>
      <p:sp>
        <p:nvSpPr>
          <p:cNvPr id="28" name="Slide Number Placeholder 27"/>
          <p:cNvSpPr>
            <a:spLocks noGrp="1"/>
          </p:cNvSpPr>
          <p:nvPr>
            <p:ph type="sldNum" sz="quarter" idx="10"/>
            <p:custDataLst>
              <p:tags r:id="rId4"/>
            </p:custDataLst>
          </p:nvPr>
        </p:nvSpPr>
        <p:spPr/>
        <p:txBody>
          <a:bodyPr/>
          <a:lstStyle/>
          <a:p>
            <a:fld id="{7CBE8339-D2AD-46DC-A898-FD1E949067F0}" type="slidenum">
              <a:rPr lang="en-US" smtClean="0"/>
              <a:pPr/>
              <a:t>19</a:t>
            </a:fld>
            <a:endParaRPr lang="en-US" dirty="0"/>
          </a:p>
        </p:txBody>
      </p:sp>
      <p:sp>
        <p:nvSpPr>
          <p:cNvPr id="147460" name="Rectangle 4"/>
          <p:cNvSpPr>
            <a:spLocks noChangeArrowheads="1"/>
          </p:cNvSpPr>
          <p:nvPr>
            <p:custDataLst>
              <p:tags r:id="rId5"/>
            </p:custDataLst>
          </p:nvPr>
        </p:nvSpPr>
        <p:spPr bwMode="auto">
          <a:xfrm>
            <a:off x="1676400" y="1863048"/>
            <a:ext cx="533400" cy="457200"/>
          </a:xfrm>
          <a:prstGeom prst="rect">
            <a:avLst/>
          </a:prstGeom>
          <a:solidFill>
            <a:schemeClr val="accent3"/>
          </a:solidFill>
          <a:ln w="25400">
            <a:solidFill>
              <a:schemeClr val="tx1"/>
            </a:solidFill>
            <a:miter lim="800000"/>
            <a:headEnd/>
            <a:tailEnd/>
          </a:ln>
          <a:effectLst/>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PC</a:t>
            </a:r>
          </a:p>
        </p:txBody>
      </p:sp>
      <p:sp>
        <p:nvSpPr>
          <p:cNvPr id="147461" name="Rectangle 5"/>
          <p:cNvSpPr>
            <a:spLocks noChangeArrowheads="1"/>
          </p:cNvSpPr>
          <p:nvPr>
            <p:custDataLst>
              <p:tags r:id="rId6"/>
            </p:custDataLst>
          </p:nvPr>
        </p:nvSpPr>
        <p:spPr bwMode="auto">
          <a:xfrm>
            <a:off x="2362200" y="1558248"/>
            <a:ext cx="1371600" cy="762000"/>
          </a:xfrm>
          <a:prstGeom prst="rect">
            <a:avLst/>
          </a:prstGeom>
          <a:solidFill>
            <a:schemeClr val="accent3"/>
          </a:solidFill>
          <a:ln w="25400">
            <a:solidFill>
              <a:schemeClr val="tx1"/>
            </a:solidFill>
            <a:miter lim="800000"/>
            <a:headEnd/>
            <a:tailEnd/>
          </a:ln>
          <a:effectLst/>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Registers</a:t>
            </a:r>
          </a:p>
        </p:txBody>
      </p:sp>
      <p:sp>
        <p:nvSpPr>
          <p:cNvPr id="147463" name="Rectangle 7"/>
          <p:cNvSpPr>
            <a:spLocks noChangeArrowheads="1"/>
          </p:cNvSpPr>
          <p:nvPr>
            <p:custDataLst>
              <p:tags r:id="rId7"/>
            </p:custDataLst>
          </p:nvPr>
        </p:nvSpPr>
        <p:spPr bwMode="auto">
          <a:xfrm>
            <a:off x="6019800" y="1271016"/>
            <a:ext cx="1752600" cy="274320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r>
              <a:rPr lang="en-US" b="0" dirty="0">
                <a:latin typeface="Calibri" panose="020F0502020204030204" pitchFamily="34" charset="0"/>
                <a:cs typeface="Calibri" panose="020F0502020204030204" pitchFamily="34" charset="0"/>
              </a:rPr>
              <a:t>Memory</a:t>
            </a:r>
          </a:p>
        </p:txBody>
      </p:sp>
      <p:sp>
        <p:nvSpPr>
          <p:cNvPr id="147464" name="Text Box 8"/>
          <p:cNvSpPr txBox="1">
            <a:spLocks noChangeArrowheads="1"/>
          </p:cNvSpPr>
          <p:nvPr>
            <p:custDataLst>
              <p:tags r:id="rId8"/>
            </p:custDataLst>
          </p:nvPr>
        </p:nvSpPr>
        <p:spPr bwMode="auto">
          <a:xfrm>
            <a:off x="6328611" y="1855878"/>
            <a:ext cx="1263316" cy="1013098"/>
          </a:xfrm>
          <a:prstGeom prst="rect">
            <a:avLst/>
          </a:prstGeom>
          <a:noFill/>
          <a:ln w="12700">
            <a:noFill/>
            <a:miter lim="800000"/>
            <a:headEnd/>
            <a:tailEnd/>
          </a:ln>
          <a:effectLst/>
        </p:spPr>
        <p:txBody>
          <a:bodyPr wrap="square" lIns="90487" tIns="44450" rIns="90487" bIns="44450">
            <a:spAutoFit/>
          </a:bodyPr>
          <a:lstStyle/>
          <a:p>
            <a:pPr marL="342900" indent="-342900">
              <a:lnSpc>
                <a:spcPct val="10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Code</a:t>
            </a:r>
          </a:p>
          <a:p>
            <a:pPr marL="342900" indent="-342900">
              <a:lnSpc>
                <a:spcPct val="10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Data</a:t>
            </a:r>
          </a:p>
          <a:p>
            <a:pPr marL="342900" indent="-342900">
              <a:lnSpc>
                <a:spcPct val="10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Stack</a:t>
            </a:r>
          </a:p>
        </p:txBody>
      </p:sp>
      <p:sp>
        <p:nvSpPr>
          <p:cNvPr id="147465" name="Line 9"/>
          <p:cNvSpPr>
            <a:spLocks noChangeShapeType="1"/>
          </p:cNvSpPr>
          <p:nvPr>
            <p:custDataLst>
              <p:tags r:id="rId9"/>
            </p:custDataLst>
          </p:nvPr>
        </p:nvSpPr>
        <p:spPr bwMode="auto">
          <a:xfrm>
            <a:off x="4267200" y="1863048"/>
            <a:ext cx="1752600" cy="0"/>
          </a:xfrm>
          <a:prstGeom prst="line">
            <a:avLst/>
          </a:prstGeom>
          <a:noFill/>
          <a:ln w="25400">
            <a:solidFill>
              <a:schemeClr val="tx1"/>
            </a:solidFill>
            <a:round/>
            <a:headEnd/>
            <a:tailEnd type="triangle" w="med" len="med"/>
          </a:ln>
          <a:effectLst/>
        </p:spPr>
        <p:txBody>
          <a:bodyPr wrap="none" anchor="ctr"/>
          <a:lstStyle/>
          <a:p>
            <a:endParaRPr lang="en-US" b="0" dirty="0">
              <a:latin typeface="Roboto" panose="02000000000000000000" pitchFamily="2" charset="0"/>
            </a:endParaRPr>
          </a:p>
        </p:txBody>
      </p:sp>
      <p:sp>
        <p:nvSpPr>
          <p:cNvPr id="147466" name="Line 10"/>
          <p:cNvSpPr>
            <a:spLocks noChangeShapeType="1"/>
          </p:cNvSpPr>
          <p:nvPr>
            <p:custDataLst>
              <p:tags r:id="rId10"/>
            </p:custDataLst>
          </p:nvPr>
        </p:nvSpPr>
        <p:spPr bwMode="auto">
          <a:xfrm>
            <a:off x="4267200" y="2396448"/>
            <a:ext cx="1752600" cy="0"/>
          </a:xfrm>
          <a:prstGeom prst="line">
            <a:avLst/>
          </a:prstGeom>
          <a:noFill/>
          <a:ln w="25400">
            <a:solidFill>
              <a:schemeClr val="tx1"/>
            </a:solidFill>
            <a:round/>
            <a:headEnd type="triangle" w="med" len="med"/>
            <a:tailEnd type="triangle" w="med" len="med"/>
          </a:ln>
          <a:effectLst/>
        </p:spPr>
        <p:txBody>
          <a:bodyPr wrap="none" anchor="ctr"/>
          <a:lstStyle/>
          <a:p>
            <a:endParaRPr lang="en-US" b="0" dirty="0">
              <a:latin typeface="Roboto" panose="02000000000000000000" pitchFamily="2" charset="0"/>
            </a:endParaRPr>
          </a:p>
        </p:txBody>
      </p:sp>
      <p:sp>
        <p:nvSpPr>
          <p:cNvPr id="147467" name="Line 11"/>
          <p:cNvSpPr>
            <a:spLocks noChangeShapeType="1"/>
          </p:cNvSpPr>
          <p:nvPr>
            <p:custDataLst>
              <p:tags r:id="rId11"/>
            </p:custDataLst>
          </p:nvPr>
        </p:nvSpPr>
        <p:spPr bwMode="auto">
          <a:xfrm>
            <a:off x="4267200" y="2929848"/>
            <a:ext cx="1752600" cy="0"/>
          </a:xfrm>
          <a:prstGeom prst="line">
            <a:avLst/>
          </a:prstGeom>
          <a:noFill/>
          <a:ln w="25400">
            <a:solidFill>
              <a:schemeClr val="tx1"/>
            </a:solidFill>
            <a:round/>
            <a:headEnd type="triangle" w="med" len="med"/>
            <a:tailEnd/>
          </a:ln>
          <a:effectLst/>
        </p:spPr>
        <p:txBody>
          <a:bodyPr wrap="none" anchor="ctr"/>
          <a:lstStyle/>
          <a:p>
            <a:endParaRPr lang="en-US" b="0" dirty="0">
              <a:latin typeface="Roboto" panose="02000000000000000000" pitchFamily="2" charset="0"/>
            </a:endParaRPr>
          </a:p>
        </p:txBody>
      </p:sp>
      <p:sp>
        <p:nvSpPr>
          <p:cNvPr id="147468" name="Text Box 12"/>
          <p:cNvSpPr txBox="1">
            <a:spLocks noChangeArrowheads="1"/>
          </p:cNvSpPr>
          <p:nvPr>
            <p:custDataLst>
              <p:tags r:id="rId12"/>
            </p:custDataLst>
          </p:nvPr>
        </p:nvSpPr>
        <p:spPr bwMode="auto">
          <a:xfrm>
            <a:off x="4267200" y="1456648"/>
            <a:ext cx="1752600" cy="397545"/>
          </a:xfrm>
          <a:prstGeom prst="rect">
            <a:avLst/>
          </a:prstGeom>
          <a:noFill/>
          <a:ln w="12700">
            <a:noFill/>
            <a:miter lim="800000"/>
            <a:headEnd/>
            <a:tailEnd/>
          </a:ln>
          <a:effectLst/>
        </p:spPr>
        <p:txBody>
          <a:bodyPr lIns="90487" tIns="44450" rIns="90487" bIns="44450">
            <a:spAutoFit/>
          </a:bodyPr>
          <a:lstStyle/>
          <a:p>
            <a:pPr algn="ctr">
              <a:lnSpc>
                <a:spcPct val="100000"/>
              </a:lnSpc>
            </a:pPr>
            <a:r>
              <a:rPr lang="en-US" sz="2000" b="0" dirty="0">
                <a:latin typeface="Calibri" panose="020F0502020204030204" pitchFamily="34" charset="0"/>
                <a:cs typeface="Calibri" panose="020F0502020204030204" pitchFamily="34" charset="0"/>
              </a:rPr>
              <a:t>Addresses</a:t>
            </a:r>
          </a:p>
        </p:txBody>
      </p:sp>
      <p:sp>
        <p:nvSpPr>
          <p:cNvPr id="147469" name="Text Box 13"/>
          <p:cNvSpPr txBox="1">
            <a:spLocks noChangeArrowheads="1"/>
          </p:cNvSpPr>
          <p:nvPr>
            <p:custDataLst>
              <p:tags r:id="rId13"/>
            </p:custDataLst>
          </p:nvPr>
        </p:nvSpPr>
        <p:spPr bwMode="auto">
          <a:xfrm>
            <a:off x="4267200" y="2015448"/>
            <a:ext cx="1752600" cy="397545"/>
          </a:xfrm>
          <a:prstGeom prst="rect">
            <a:avLst/>
          </a:prstGeom>
          <a:noFill/>
          <a:ln w="12700">
            <a:noFill/>
            <a:miter lim="800000"/>
            <a:headEnd/>
            <a:tailEnd/>
          </a:ln>
          <a:effectLst/>
        </p:spPr>
        <p:txBody>
          <a:bodyPr lIns="90487" tIns="44450" rIns="90487" bIns="44450">
            <a:spAutoFit/>
          </a:bodyPr>
          <a:lstStyle/>
          <a:p>
            <a:pPr algn="ctr">
              <a:lnSpc>
                <a:spcPct val="100000"/>
              </a:lnSpc>
            </a:pPr>
            <a:r>
              <a:rPr lang="en-US" sz="2000" b="0" dirty="0">
                <a:latin typeface="Calibri" panose="020F0502020204030204" pitchFamily="34" charset="0"/>
                <a:cs typeface="Calibri" panose="020F0502020204030204" pitchFamily="34" charset="0"/>
              </a:rPr>
              <a:t>Data</a:t>
            </a:r>
          </a:p>
        </p:txBody>
      </p:sp>
      <p:sp>
        <p:nvSpPr>
          <p:cNvPr id="147470" name="Text Box 14"/>
          <p:cNvSpPr txBox="1">
            <a:spLocks noChangeArrowheads="1"/>
          </p:cNvSpPr>
          <p:nvPr>
            <p:custDataLst>
              <p:tags r:id="rId14"/>
            </p:custDataLst>
          </p:nvPr>
        </p:nvSpPr>
        <p:spPr bwMode="auto">
          <a:xfrm>
            <a:off x="4267200" y="2548848"/>
            <a:ext cx="1755648" cy="397545"/>
          </a:xfrm>
          <a:prstGeom prst="rect">
            <a:avLst/>
          </a:prstGeom>
          <a:noFill/>
          <a:ln w="12700">
            <a:noFill/>
            <a:miter lim="800000"/>
            <a:headEnd/>
            <a:tailEnd/>
          </a:ln>
          <a:effectLst/>
        </p:spPr>
        <p:txBody>
          <a:bodyPr lIns="90487" tIns="44450" rIns="90487" bIns="44450">
            <a:spAutoFit/>
          </a:bodyPr>
          <a:lstStyle/>
          <a:p>
            <a:pPr algn="ctr">
              <a:lnSpc>
                <a:spcPct val="100000"/>
              </a:lnSpc>
            </a:pPr>
            <a:r>
              <a:rPr lang="en-US" sz="2000" b="0" dirty="0">
                <a:latin typeface="Calibri" panose="020F0502020204030204" pitchFamily="34" charset="0"/>
                <a:cs typeface="Calibri" panose="020F0502020204030204" pitchFamily="34" charset="0"/>
              </a:rPr>
              <a:t>Instructions</a:t>
            </a:r>
          </a:p>
        </p:txBody>
      </p:sp>
      <p:sp>
        <p:nvSpPr>
          <p:cNvPr id="147472" name="Rectangle 16"/>
          <p:cNvSpPr>
            <a:spLocks noChangeArrowheads="1"/>
          </p:cNvSpPr>
          <p:nvPr>
            <p:custDataLst>
              <p:tags r:id="rId15"/>
            </p:custDataLst>
          </p:nvPr>
        </p:nvSpPr>
        <p:spPr bwMode="auto">
          <a:xfrm>
            <a:off x="2362200" y="2472648"/>
            <a:ext cx="1371600" cy="685800"/>
          </a:xfrm>
          <a:prstGeom prst="rect">
            <a:avLst/>
          </a:prstGeom>
          <a:solidFill>
            <a:schemeClr val="accent3"/>
          </a:solidFill>
          <a:ln w="25400">
            <a:solidFill>
              <a:schemeClr val="tx1"/>
            </a:solidFill>
            <a:miter lim="800000"/>
            <a:headEnd/>
            <a:tailEnd/>
          </a:ln>
          <a:effectLst/>
        </p:spPr>
        <p:txBody>
          <a:bodyPr wrap="none" anchor="ctr"/>
          <a:lstStyle/>
          <a:p>
            <a:pPr algn="ctr"/>
            <a:r>
              <a:rPr lang="en-US" sz="2000" b="0" dirty="0">
                <a:latin typeface="Calibri" panose="020F0502020204030204" pitchFamily="34" charset="0"/>
                <a:cs typeface="Calibri" panose="020F0502020204030204" pitchFamily="34" charset="0"/>
              </a:rPr>
              <a:t>Condition</a:t>
            </a:r>
          </a:p>
          <a:p>
            <a:pPr algn="ctr"/>
            <a:r>
              <a:rPr lang="en-US" sz="2000" b="0" dirty="0">
                <a:latin typeface="Calibri" panose="020F0502020204030204" pitchFamily="34" charset="0"/>
                <a:cs typeface="Calibri" panose="020F0502020204030204" pitchFamily="34" charset="0"/>
              </a:rPr>
              <a:t>Codes</a:t>
            </a:r>
          </a:p>
        </p:txBody>
      </p:sp>
      <p:sp>
        <p:nvSpPr>
          <p:cNvPr id="19" name="Rectangle 3"/>
          <p:cNvSpPr txBox="1">
            <a:spLocks noChangeArrowheads="1"/>
          </p:cNvSpPr>
          <p:nvPr>
            <p:custDataLst>
              <p:tags r:id="rId16"/>
            </p:custDataLst>
          </p:nvPr>
        </p:nvSpPr>
        <p:spPr bwMode="auto">
          <a:xfrm>
            <a:off x="5486400" y="4297680"/>
            <a:ext cx="329184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800" b="0">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4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400" kern="0" dirty="0"/>
              <a:t>Memory</a:t>
            </a:r>
          </a:p>
          <a:p>
            <a:pPr lvl="1"/>
            <a:r>
              <a:rPr lang="en-US" sz="2000" b="0" kern="0" dirty="0"/>
              <a:t>Byte-addressable array</a:t>
            </a:r>
          </a:p>
          <a:p>
            <a:pPr lvl="1"/>
            <a:r>
              <a:rPr lang="en-US" sz="2000" kern="0" dirty="0"/>
              <a:t>Huge </a:t>
            </a:r>
            <a:r>
              <a:rPr lang="en-US" sz="2000" i="1" kern="0" dirty="0"/>
              <a:t>virtual</a:t>
            </a:r>
            <a:r>
              <a:rPr lang="en-US" sz="2000" kern="0" dirty="0"/>
              <a:t> address space</a:t>
            </a:r>
            <a:endParaRPr lang="en-US" sz="2000" b="0" i="1" kern="0" dirty="0"/>
          </a:p>
          <a:p>
            <a:pPr lvl="1"/>
            <a:r>
              <a:rPr lang="en-US" sz="2000" b="0" i="1" kern="0" dirty="0"/>
              <a:t>Private, all to yourself…</a:t>
            </a:r>
          </a:p>
        </p:txBody>
      </p:sp>
    </p:spTree>
    <p:extLst>
      <p:ext uri="{BB962C8B-B14F-4D97-AF65-F5344CB8AC3E}">
        <p14:creationId xmlns:p14="http://schemas.microsoft.com/office/powerpoint/2010/main" val="2924366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p:sp>
        <p:nvSpPr>
          <p:cNvPr id="3" name="Content Placeholder 2"/>
          <p:cNvSpPr>
            <a:spLocks noGrp="1"/>
          </p:cNvSpPr>
          <p:nvPr>
            <p:ph idx="1"/>
          </p:nvPr>
        </p:nvSpPr>
        <p:spPr>
          <a:xfrm>
            <a:off x="357018" y="1197678"/>
            <a:ext cx="8534734" cy="4972050"/>
          </a:xfrm>
        </p:spPr>
        <p:txBody>
          <a:bodyPr>
            <a:normAutofit/>
          </a:bodyPr>
          <a:lstStyle/>
          <a:p>
            <a:r>
              <a:rPr lang="en-US" dirty="0"/>
              <a:t>Questions doc: </a:t>
            </a:r>
            <a:r>
              <a:rPr lang="en-US" dirty="0">
                <a:hlinkClick r:id="rId3"/>
              </a:rPr>
              <a:t>https://tinyurl.com/CSE351-8-21</a:t>
            </a:r>
            <a:endParaRPr lang="en-US" dirty="0"/>
          </a:p>
          <a:p>
            <a:pPr marL="0" indent="0">
              <a:buNone/>
            </a:pPr>
            <a:endParaRPr lang="en-US" dirty="0"/>
          </a:p>
          <a:p>
            <a:r>
              <a:rPr lang="en-US" dirty="0"/>
              <a:t>Can still do hw19 (it’s optional/not for credit)</a:t>
            </a:r>
          </a:p>
          <a:p>
            <a:r>
              <a:rPr lang="en-US" dirty="0"/>
              <a:t>hw23 due Monday (8/24) </a:t>
            </a:r>
            <a:r>
              <a:rPr lang="en-US" dirty="0">
                <a:solidFill>
                  <a:srgbClr val="FF0000"/>
                </a:solidFill>
              </a:rPr>
              <a:t>– 10:30am</a:t>
            </a:r>
          </a:p>
          <a:p>
            <a:pPr lvl="1"/>
            <a:r>
              <a:rPr lang="en-US" dirty="0"/>
              <a:t>Cover most of the material today, a few more things Friday</a:t>
            </a:r>
          </a:p>
          <a:p>
            <a:pPr lvl="1"/>
            <a:endParaRPr lang="en-US" dirty="0"/>
          </a:p>
          <a:p>
            <a:r>
              <a:rPr lang="en-US" dirty="0"/>
              <a:t>Lab 5 and Unit Summary 3 due tonight!(Friday 8/21)</a:t>
            </a:r>
          </a:p>
          <a:p>
            <a:pPr lvl="1"/>
            <a:r>
              <a:rPr lang="en-US" b="1" i="1" dirty="0"/>
              <a:t>Cutoff is tomorrow, Saturday 8/22 @11:59pm (only one late day can be used!)</a:t>
            </a:r>
          </a:p>
          <a:p>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2</a:t>
            </a:fld>
            <a:endParaRPr lang="en-US" dirty="0"/>
          </a:p>
        </p:txBody>
      </p:sp>
    </p:spTree>
    <p:extLst>
      <p:ext uri="{BB962C8B-B14F-4D97-AF65-F5344CB8AC3E}">
        <p14:creationId xmlns:p14="http://schemas.microsoft.com/office/powerpoint/2010/main" val="3964175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2" name="Rectangle 6"/>
          <p:cNvSpPr>
            <a:spLocks noChangeArrowheads="1"/>
          </p:cNvSpPr>
          <p:nvPr>
            <p:custDataLst>
              <p:tags r:id="rId1"/>
            </p:custDataLst>
          </p:nvPr>
        </p:nvSpPr>
        <p:spPr bwMode="auto">
          <a:xfrm>
            <a:off x="502599" y="1177248"/>
            <a:ext cx="3200400" cy="2209800"/>
          </a:xfrm>
          <a:prstGeom prst="rect">
            <a:avLst/>
          </a:prstGeom>
          <a:solidFill>
            <a:srgbClr val="EFBFBF"/>
          </a:solidFill>
          <a:ln w="28575">
            <a:solidFill>
              <a:schemeClr val="tx1"/>
            </a:solidFill>
            <a:miter lim="800000"/>
            <a:headEnd/>
            <a:tailEnd/>
          </a:ln>
          <a:effectLst/>
        </p:spPr>
        <p:txBody>
          <a:bodyPr lIns="90487" tIns="44450" rIns="90487" bIns="44450"/>
          <a:lstStyle/>
          <a:p>
            <a:pPr>
              <a:lnSpc>
                <a:spcPct val="100000"/>
              </a:lnSpc>
            </a:pPr>
            <a:r>
              <a:rPr lang="en-US" b="0" dirty="0">
                <a:latin typeface="Calibri" panose="020F0502020204030204" pitchFamily="34" charset="0"/>
                <a:ea typeface="Lato" charset="0"/>
                <a:cs typeface="Calibri" panose="020F0502020204030204" pitchFamily="34" charset="0"/>
              </a:rPr>
              <a:t>CPU</a:t>
            </a:r>
          </a:p>
        </p:txBody>
      </p:sp>
      <p:sp>
        <p:nvSpPr>
          <p:cNvPr id="147458" name="Rectangle 2"/>
          <p:cNvSpPr>
            <a:spLocks noGrp="1" noChangeArrowheads="1"/>
          </p:cNvSpPr>
          <p:nvPr>
            <p:ph type="title"/>
            <p:custDataLst>
              <p:tags r:id="rId2"/>
            </p:custDataLst>
          </p:nvPr>
        </p:nvSpPr>
        <p:spPr/>
        <p:txBody>
          <a:bodyPr/>
          <a:lstStyle/>
          <a:p>
            <a:r>
              <a:rPr lang="en-US" dirty="0">
                <a:ea typeface="Lato" charset="0"/>
                <a:cs typeface="Calibri" panose="020F0502020204030204" pitchFamily="34" charset="0"/>
              </a:rPr>
              <a:t>Program’s View</a:t>
            </a:r>
          </a:p>
        </p:txBody>
      </p:sp>
      <p:sp>
        <p:nvSpPr>
          <p:cNvPr id="28" name="Slide Number Placeholder 27"/>
          <p:cNvSpPr>
            <a:spLocks noGrp="1"/>
          </p:cNvSpPr>
          <p:nvPr>
            <p:ph type="sldNum" sz="quarter" idx="10"/>
            <p:custDataLst>
              <p:tags r:id="rId3"/>
            </p:custDataLst>
          </p:nvPr>
        </p:nvSpPr>
        <p:spPr>
          <a:prstGeom prst="rect">
            <a:avLst/>
          </a:prstGeom>
        </p:spPr>
        <p:txBody>
          <a:bodyPr/>
          <a:lstStyle/>
          <a:p>
            <a:fld id="{7CBE8339-D2AD-46DC-A898-FD1E949067F0}" type="slidenum">
              <a:rPr lang="en-US" smtClean="0">
                <a:ea typeface="Lato" charset="0"/>
              </a:rPr>
              <a:pPr/>
              <a:t>20</a:t>
            </a:fld>
            <a:endParaRPr lang="en-US" dirty="0">
              <a:ea typeface="Lato" charset="0"/>
            </a:endParaRPr>
          </a:p>
        </p:txBody>
      </p:sp>
      <p:sp>
        <p:nvSpPr>
          <p:cNvPr id="147460" name="Rectangle 4"/>
          <p:cNvSpPr>
            <a:spLocks noChangeArrowheads="1"/>
          </p:cNvSpPr>
          <p:nvPr>
            <p:custDataLst>
              <p:tags r:id="rId4"/>
            </p:custDataLst>
          </p:nvPr>
        </p:nvSpPr>
        <p:spPr bwMode="auto">
          <a:xfrm>
            <a:off x="953314" y="1863048"/>
            <a:ext cx="692285" cy="457200"/>
          </a:xfrm>
          <a:prstGeom prst="rect">
            <a:avLst/>
          </a:prstGeom>
          <a:solidFill>
            <a:schemeClr val="accent3"/>
          </a:solidFill>
          <a:ln w="25400">
            <a:solidFill>
              <a:schemeClr val="tx1"/>
            </a:solidFill>
            <a:miter lim="800000"/>
            <a:headEnd/>
            <a:tailEnd/>
          </a:ln>
          <a:effectLst/>
        </p:spPr>
        <p:txBody>
          <a:bodyPr wrap="none" lIns="0" rIns="0" anchor="ctr"/>
          <a:lstStyle/>
          <a:p>
            <a:pPr algn="ctr">
              <a:lnSpc>
                <a:spcPct val="100000"/>
              </a:lnSpc>
            </a:pPr>
            <a:r>
              <a:rPr lang="en-US" sz="2000" b="0" dirty="0">
                <a:latin typeface="Courier New" panose="02070309020205020404" pitchFamily="49" charset="0"/>
                <a:ea typeface="Anonymous Pro" charset="0"/>
                <a:cs typeface="Courier New" panose="02070309020205020404" pitchFamily="49" charset="0"/>
              </a:rPr>
              <a:t>%rip</a:t>
            </a:r>
          </a:p>
        </p:txBody>
      </p:sp>
      <p:sp>
        <p:nvSpPr>
          <p:cNvPr id="147461" name="Rectangle 5"/>
          <p:cNvSpPr>
            <a:spLocks noChangeArrowheads="1"/>
          </p:cNvSpPr>
          <p:nvPr>
            <p:custDataLst>
              <p:tags r:id="rId5"/>
            </p:custDataLst>
          </p:nvPr>
        </p:nvSpPr>
        <p:spPr bwMode="auto">
          <a:xfrm>
            <a:off x="1797999" y="1558248"/>
            <a:ext cx="1371600" cy="762000"/>
          </a:xfrm>
          <a:prstGeom prst="rect">
            <a:avLst/>
          </a:prstGeom>
          <a:solidFill>
            <a:schemeClr val="accent3"/>
          </a:solidFill>
          <a:ln w="25400">
            <a:solidFill>
              <a:schemeClr val="tx1"/>
            </a:solidFill>
            <a:miter lim="800000"/>
            <a:headEnd/>
            <a:tailEnd/>
          </a:ln>
          <a:effectLst/>
        </p:spPr>
        <p:txBody>
          <a:bodyPr wrap="none" anchor="ctr"/>
          <a:lstStyle/>
          <a:p>
            <a:pPr algn="ctr">
              <a:lnSpc>
                <a:spcPct val="100000"/>
              </a:lnSpc>
            </a:pPr>
            <a:r>
              <a:rPr lang="en-US" sz="2000" b="0" dirty="0">
                <a:latin typeface="Calibri" panose="020F0502020204030204" pitchFamily="34" charset="0"/>
                <a:ea typeface="Lato" charset="0"/>
                <a:cs typeface="Calibri" panose="020F0502020204030204" pitchFamily="34" charset="0"/>
              </a:rPr>
              <a:t>Registers</a:t>
            </a:r>
          </a:p>
        </p:txBody>
      </p:sp>
      <p:sp>
        <p:nvSpPr>
          <p:cNvPr id="147463" name="Rectangle 7"/>
          <p:cNvSpPr>
            <a:spLocks noChangeArrowheads="1"/>
          </p:cNvSpPr>
          <p:nvPr>
            <p:custDataLst>
              <p:tags r:id="rId6"/>
            </p:custDataLst>
          </p:nvPr>
        </p:nvSpPr>
        <p:spPr bwMode="auto">
          <a:xfrm>
            <a:off x="5231837" y="1326585"/>
            <a:ext cx="1845948" cy="5239583"/>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nSpc>
                <a:spcPct val="100000"/>
              </a:lnSpc>
            </a:pPr>
            <a:r>
              <a:rPr lang="en-US" b="0" dirty="0">
                <a:latin typeface="Calibri" panose="020F0502020204030204" pitchFamily="34" charset="0"/>
                <a:ea typeface="Lato" charset="0"/>
                <a:cs typeface="Calibri" panose="020F0502020204030204" pitchFamily="34" charset="0"/>
              </a:rPr>
              <a:t>Memory</a:t>
            </a:r>
          </a:p>
        </p:txBody>
      </p:sp>
      <p:sp>
        <p:nvSpPr>
          <p:cNvPr id="147472" name="Rectangle 16"/>
          <p:cNvSpPr>
            <a:spLocks noChangeArrowheads="1"/>
          </p:cNvSpPr>
          <p:nvPr>
            <p:custDataLst>
              <p:tags r:id="rId7"/>
            </p:custDataLst>
          </p:nvPr>
        </p:nvSpPr>
        <p:spPr bwMode="auto">
          <a:xfrm>
            <a:off x="1797999" y="2472648"/>
            <a:ext cx="1371600" cy="685800"/>
          </a:xfrm>
          <a:prstGeom prst="rect">
            <a:avLst/>
          </a:prstGeom>
          <a:solidFill>
            <a:schemeClr val="accent3"/>
          </a:solidFill>
          <a:ln w="25400">
            <a:solidFill>
              <a:schemeClr val="tx1"/>
            </a:solidFill>
            <a:miter lim="800000"/>
            <a:headEnd/>
            <a:tailEnd/>
          </a:ln>
          <a:effectLst/>
        </p:spPr>
        <p:txBody>
          <a:bodyPr wrap="none" anchor="ctr"/>
          <a:lstStyle/>
          <a:p>
            <a:pPr algn="ctr"/>
            <a:r>
              <a:rPr lang="en-US" sz="2000" b="0" dirty="0">
                <a:latin typeface="Calibri" panose="020F0502020204030204" pitchFamily="34" charset="0"/>
                <a:ea typeface="Lato" charset="0"/>
                <a:cs typeface="Calibri" panose="020F0502020204030204" pitchFamily="34" charset="0"/>
              </a:rPr>
              <a:t>Condition</a:t>
            </a:r>
          </a:p>
          <a:p>
            <a:pPr algn="ctr"/>
            <a:r>
              <a:rPr lang="en-US" sz="2000" b="0" dirty="0">
                <a:latin typeface="Calibri" panose="020F0502020204030204" pitchFamily="34" charset="0"/>
                <a:ea typeface="Lato" charset="0"/>
                <a:cs typeface="Calibri" panose="020F0502020204030204" pitchFamily="34" charset="0"/>
              </a:rPr>
              <a:t>Codes</a:t>
            </a:r>
          </a:p>
        </p:txBody>
      </p:sp>
      <p:grpSp>
        <p:nvGrpSpPr>
          <p:cNvPr id="56" name="Group 55"/>
          <p:cNvGrpSpPr/>
          <p:nvPr/>
        </p:nvGrpSpPr>
        <p:grpSpPr>
          <a:xfrm>
            <a:off x="3623039" y="1736227"/>
            <a:ext cx="5139758" cy="4827500"/>
            <a:chOff x="-218084" y="1052611"/>
            <a:chExt cx="8990609" cy="5500589"/>
          </a:xfrm>
        </p:grpSpPr>
        <p:sp>
          <p:nvSpPr>
            <p:cNvPr id="57" name="Rectangle 56"/>
            <p:cNvSpPr>
              <a:spLocks noChangeArrowheads="1"/>
            </p:cNvSpPr>
            <p:nvPr>
              <p:custDataLst>
                <p:tags r:id="rId9"/>
              </p:custDataLst>
            </p:nvPr>
          </p:nvSpPr>
          <p:spPr bwMode="auto">
            <a:xfrm>
              <a:off x="2607636" y="5578957"/>
              <a:ext cx="3200400" cy="950912"/>
            </a:xfrm>
            <a:prstGeom prst="rect">
              <a:avLst/>
            </a:prstGeom>
            <a:solidFill>
              <a:srgbClr val="99CCFF">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Instructions</a:t>
              </a:r>
            </a:p>
          </p:txBody>
        </p:sp>
        <p:sp>
          <p:nvSpPr>
            <p:cNvPr id="58" name="Rectangle 57"/>
            <p:cNvSpPr>
              <a:spLocks noChangeArrowheads="1"/>
            </p:cNvSpPr>
            <p:nvPr>
              <p:custDataLst>
                <p:tags r:id="rId10"/>
              </p:custDataLst>
            </p:nvPr>
          </p:nvSpPr>
          <p:spPr bwMode="auto">
            <a:xfrm>
              <a:off x="2611790" y="4953000"/>
              <a:ext cx="3200400" cy="639762"/>
            </a:xfrm>
            <a:prstGeom prst="rect">
              <a:avLst/>
            </a:prstGeom>
            <a:solidFill>
              <a:srgbClr val="FFFF66">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Literals</a:t>
              </a:r>
            </a:p>
          </p:txBody>
        </p:sp>
        <p:sp>
          <p:nvSpPr>
            <p:cNvPr id="59" name="Rectangle 58"/>
            <p:cNvSpPr>
              <a:spLocks noChangeArrowheads="1"/>
            </p:cNvSpPr>
            <p:nvPr>
              <p:custDataLst>
                <p:tags r:id="rId11"/>
              </p:custDataLst>
            </p:nvPr>
          </p:nvSpPr>
          <p:spPr bwMode="auto">
            <a:xfrm>
              <a:off x="2609850" y="4046537"/>
              <a:ext cx="3200400" cy="906463"/>
            </a:xfrm>
            <a:prstGeom prst="rect">
              <a:avLst/>
            </a:prstGeom>
            <a:solidFill>
              <a:srgbClr val="94BD5E">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Static Data</a:t>
              </a:r>
            </a:p>
          </p:txBody>
        </p:sp>
        <p:sp>
          <p:nvSpPr>
            <p:cNvPr id="60" name="Rectangle 59"/>
            <p:cNvSpPr>
              <a:spLocks noChangeArrowheads="1"/>
            </p:cNvSpPr>
            <p:nvPr>
              <p:custDataLst>
                <p:tags r:id="rId12"/>
              </p:custDataLst>
            </p:nvPr>
          </p:nvSpPr>
          <p:spPr bwMode="auto">
            <a:xfrm>
              <a:off x="2609850" y="3132138"/>
              <a:ext cx="3200400" cy="906462"/>
            </a:xfrm>
            <a:prstGeom prst="rect">
              <a:avLst/>
            </a:prstGeom>
            <a:solidFill>
              <a:srgbClr val="DC2300">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Dynamic Data</a:t>
              </a:r>
              <a:br>
                <a:rPr lang="en-US" sz="2000" dirty="0">
                  <a:solidFill>
                    <a:srgbClr val="000000"/>
                  </a:solidFill>
                  <a:latin typeface="Calibri" panose="020F0502020204030204" pitchFamily="34" charset="0"/>
                  <a:ea typeface="Lato" charset="0"/>
                  <a:cs typeface="Calibri" panose="020F0502020204030204" pitchFamily="34" charset="0"/>
                </a:rPr>
              </a:br>
              <a:r>
                <a:rPr lang="en-US" sz="2000" dirty="0">
                  <a:solidFill>
                    <a:srgbClr val="000000"/>
                  </a:solidFill>
                  <a:latin typeface="Calibri" panose="020F0502020204030204" pitchFamily="34" charset="0"/>
                  <a:ea typeface="Lato" charset="0"/>
                  <a:cs typeface="Calibri" panose="020F0502020204030204" pitchFamily="34" charset="0"/>
                </a:rPr>
                <a:t>(Heap)</a:t>
              </a:r>
            </a:p>
          </p:txBody>
        </p:sp>
        <p:sp>
          <p:nvSpPr>
            <p:cNvPr id="61" name="Rectangle 60"/>
            <p:cNvSpPr>
              <a:spLocks noChangeArrowheads="1"/>
            </p:cNvSpPr>
            <p:nvPr>
              <p:custDataLst>
                <p:tags r:id="rId13"/>
              </p:custDataLst>
            </p:nvPr>
          </p:nvSpPr>
          <p:spPr bwMode="auto">
            <a:xfrm>
              <a:off x="2609850" y="2286000"/>
              <a:ext cx="3200400" cy="838200"/>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000" dirty="0">
                <a:latin typeface="Calibri" panose="020F0502020204030204" pitchFamily="34" charset="0"/>
                <a:ea typeface="Lato" charset="0"/>
                <a:cs typeface="Calibri" panose="020F0502020204030204" pitchFamily="34" charset="0"/>
              </a:endParaRPr>
            </a:p>
          </p:txBody>
        </p:sp>
        <p:sp>
          <p:nvSpPr>
            <p:cNvPr id="62" name="Rectangle 61"/>
            <p:cNvSpPr>
              <a:spLocks noChangeArrowheads="1"/>
            </p:cNvSpPr>
            <p:nvPr>
              <p:custDataLst>
                <p:tags r:id="rId14"/>
              </p:custDataLst>
            </p:nvPr>
          </p:nvSpPr>
          <p:spPr bwMode="auto">
            <a:xfrm>
              <a:off x="2609850" y="1371600"/>
              <a:ext cx="3200400" cy="906463"/>
            </a:xfrm>
            <a:prstGeom prst="rect">
              <a:avLst/>
            </a:prstGeom>
            <a:solidFill>
              <a:srgbClr val="FF950E">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Stack</a:t>
              </a:r>
            </a:p>
          </p:txBody>
        </p:sp>
        <p:sp>
          <p:nvSpPr>
            <p:cNvPr id="63" name="Text Box 9"/>
            <p:cNvSpPr txBox="1">
              <a:spLocks noChangeArrowheads="1"/>
            </p:cNvSpPr>
            <p:nvPr>
              <p:custDataLst>
                <p:tags r:id="rId15"/>
              </p:custDataLst>
            </p:nvPr>
          </p:nvSpPr>
          <p:spPr bwMode="auto">
            <a:xfrm>
              <a:off x="5998890" y="4920756"/>
              <a:ext cx="2179638"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230" rIns="90000" bIns="45000"/>
            <a:lstStyle>
              <a:lvl1pPr>
                <a:tabLst>
                  <a:tab pos="723900" algn="l"/>
                  <a:tab pos="1447800" algn="l"/>
                  <a:tab pos="2171700" algn="l"/>
                </a:tabLst>
                <a:defRPr>
                  <a:solidFill>
                    <a:srgbClr val="000000"/>
                  </a:solidFill>
                  <a:latin typeface="Arial" charset="0"/>
                  <a:ea typeface="DejaVu Sans" charset="0"/>
                  <a:cs typeface="DejaVu Sans" charset="0"/>
                </a:defRPr>
              </a:lvl1pPr>
              <a:lvl2pPr>
                <a:tabLst>
                  <a:tab pos="723900" algn="l"/>
                  <a:tab pos="1447800" algn="l"/>
                  <a:tab pos="2171700" algn="l"/>
                </a:tabLst>
                <a:defRPr>
                  <a:solidFill>
                    <a:srgbClr val="000000"/>
                  </a:solidFill>
                  <a:latin typeface="Arial" charset="0"/>
                  <a:ea typeface="DejaVu Sans" charset="0"/>
                  <a:cs typeface="DejaVu Sans" charset="0"/>
                </a:defRPr>
              </a:lvl2pPr>
              <a:lvl3pPr>
                <a:tabLst>
                  <a:tab pos="723900" algn="l"/>
                  <a:tab pos="1447800" algn="l"/>
                  <a:tab pos="2171700" algn="l"/>
                </a:tabLst>
                <a:defRPr>
                  <a:solidFill>
                    <a:srgbClr val="000000"/>
                  </a:solidFill>
                  <a:latin typeface="Arial" charset="0"/>
                  <a:ea typeface="DejaVu Sans" charset="0"/>
                  <a:cs typeface="DejaVu Sans" charset="0"/>
                </a:defRPr>
              </a:lvl3pPr>
              <a:lvl4pPr>
                <a:tabLst>
                  <a:tab pos="723900" algn="l"/>
                  <a:tab pos="1447800" algn="l"/>
                  <a:tab pos="2171700" algn="l"/>
                </a:tabLst>
                <a:defRPr>
                  <a:solidFill>
                    <a:srgbClr val="000000"/>
                  </a:solidFill>
                  <a:latin typeface="Arial" charset="0"/>
                  <a:ea typeface="DejaVu Sans" charset="0"/>
                  <a:cs typeface="DejaVu Sans" charset="0"/>
                </a:defRPr>
              </a:lvl4pPr>
              <a:lvl5pPr>
                <a:tabLst>
                  <a:tab pos="723900" algn="l"/>
                  <a:tab pos="1447800" algn="l"/>
                  <a:tab pos="2171700" algn="l"/>
                </a:tabLst>
                <a:defRPr>
                  <a:solidFill>
                    <a:srgbClr val="000000"/>
                  </a:solidFill>
                  <a:latin typeface="Arial" charset="0"/>
                  <a:ea typeface="DejaVu Sans"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9pPr>
            </a:lstStyle>
            <a:p>
              <a:r>
                <a:rPr lang="en-US" sz="1400" b="0" dirty="0">
                  <a:latin typeface="Calibri" panose="020F0502020204030204" pitchFamily="34" charset="0"/>
                  <a:ea typeface="Lato" charset="0"/>
                  <a:cs typeface="Calibri" panose="020F0502020204030204" pitchFamily="34" charset="0"/>
                </a:rPr>
                <a:t>Large </a:t>
              </a:r>
              <a:r>
                <a:rPr lang="en-US" sz="1400" b="0">
                  <a:latin typeface="Calibri" panose="020F0502020204030204" pitchFamily="34" charset="0"/>
                  <a:ea typeface="Lato" charset="0"/>
                  <a:cs typeface="Calibri" panose="020F0502020204030204" pitchFamily="34" charset="0"/>
                </a:rPr>
                <a:t>constants </a:t>
              </a:r>
              <a:br>
                <a:rPr lang="en-US" sz="1400" b="0">
                  <a:latin typeface="Calibri" panose="020F0502020204030204" pitchFamily="34" charset="0"/>
                  <a:ea typeface="Lato" charset="0"/>
                  <a:cs typeface="Calibri" panose="020F0502020204030204" pitchFamily="34" charset="0"/>
                </a:rPr>
              </a:br>
              <a:r>
                <a:rPr lang="en-US" sz="1400" b="0">
                  <a:latin typeface="Calibri" panose="020F0502020204030204" pitchFamily="34" charset="0"/>
                  <a:ea typeface="Lato" charset="0"/>
                  <a:cs typeface="Calibri" panose="020F0502020204030204" pitchFamily="34" charset="0"/>
                </a:rPr>
                <a:t>(</a:t>
              </a:r>
              <a:r>
                <a:rPr lang="en-US" sz="1400" b="0" dirty="0">
                  <a:latin typeface="Calibri" panose="020F0502020204030204" pitchFamily="34" charset="0"/>
                  <a:ea typeface="Lato" charset="0"/>
                  <a:cs typeface="Calibri" panose="020F0502020204030204" pitchFamily="34" charset="0"/>
                </a:rPr>
                <a:t>e.g., “example”)</a:t>
              </a:r>
            </a:p>
          </p:txBody>
        </p:sp>
        <p:sp>
          <p:nvSpPr>
            <p:cNvPr id="64" name="Text Box 10"/>
            <p:cNvSpPr txBox="1">
              <a:spLocks noChangeArrowheads="1"/>
            </p:cNvSpPr>
            <p:nvPr>
              <p:custDataLst>
                <p:tags r:id="rId16"/>
              </p:custDataLst>
            </p:nvPr>
          </p:nvSpPr>
          <p:spPr bwMode="auto">
            <a:xfrm>
              <a:off x="6019800" y="4038600"/>
              <a:ext cx="27527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230" rIns="90000" bIns="45000"/>
            <a:lstStyle>
              <a:lvl1pPr>
                <a:tabLst>
                  <a:tab pos="723900" algn="l"/>
                  <a:tab pos="1447800" algn="l"/>
                  <a:tab pos="2171700" algn="l"/>
                </a:tabLst>
                <a:defRPr>
                  <a:solidFill>
                    <a:srgbClr val="000000"/>
                  </a:solidFill>
                  <a:latin typeface="Arial" charset="0"/>
                  <a:ea typeface="DejaVu Sans" charset="0"/>
                  <a:cs typeface="DejaVu Sans" charset="0"/>
                </a:defRPr>
              </a:lvl1pPr>
              <a:lvl2pPr>
                <a:tabLst>
                  <a:tab pos="723900" algn="l"/>
                  <a:tab pos="1447800" algn="l"/>
                  <a:tab pos="2171700" algn="l"/>
                </a:tabLst>
                <a:defRPr>
                  <a:solidFill>
                    <a:srgbClr val="000000"/>
                  </a:solidFill>
                  <a:latin typeface="Arial" charset="0"/>
                  <a:ea typeface="DejaVu Sans" charset="0"/>
                  <a:cs typeface="DejaVu Sans" charset="0"/>
                </a:defRPr>
              </a:lvl2pPr>
              <a:lvl3pPr>
                <a:tabLst>
                  <a:tab pos="723900" algn="l"/>
                  <a:tab pos="1447800" algn="l"/>
                  <a:tab pos="2171700" algn="l"/>
                </a:tabLst>
                <a:defRPr>
                  <a:solidFill>
                    <a:srgbClr val="000000"/>
                  </a:solidFill>
                  <a:latin typeface="Arial" charset="0"/>
                  <a:ea typeface="DejaVu Sans" charset="0"/>
                  <a:cs typeface="DejaVu Sans" charset="0"/>
                </a:defRPr>
              </a:lvl3pPr>
              <a:lvl4pPr>
                <a:tabLst>
                  <a:tab pos="723900" algn="l"/>
                  <a:tab pos="1447800" algn="l"/>
                  <a:tab pos="2171700" algn="l"/>
                </a:tabLst>
                <a:defRPr>
                  <a:solidFill>
                    <a:srgbClr val="000000"/>
                  </a:solidFill>
                  <a:latin typeface="Arial" charset="0"/>
                  <a:ea typeface="DejaVu Sans" charset="0"/>
                  <a:cs typeface="DejaVu Sans" charset="0"/>
                </a:defRPr>
              </a:lvl4pPr>
              <a:lvl5pPr>
                <a:tabLst>
                  <a:tab pos="723900" algn="l"/>
                  <a:tab pos="1447800" algn="l"/>
                  <a:tab pos="2171700" algn="l"/>
                </a:tabLst>
                <a:defRPr>
                  <a:solidFill>
                    <a:srgbClr val="000000"/>
                  </a:solidFill>
                  <a:latin typeface="Arial" charset="0"/>
                  <a:ea typeface="DejaVu Sans"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9pPr>
            </a:lstStyle>
            <a:p>
              <a:r>
                <a:rPr lang="en-US" sz="1400" b="0" i="1" dirty="0">
                  <a:latin typeface="Calibri" panose="020F0502020204030204" pitchFamily="34" charset="0"/>
                  <a:ea typeface="Lato" charset="0"/>
                  <a:cs typeface="Calibri" panose="020F0502020204030204" pitchFamily="34" charset="0"/>
                </a:rPr>
                <a:t>static</a:t>
              </a:r>
              <a:r>
                <a:rPr lang="en-US" sz="1400" b="0" dirty="0">
                  <a:latin typeface="Calibri" panose="020F0502020204030204" pitchFamily="34" charset="0"/>
                  <a:ea typeface="Lato" charset="0"/>
                  <a:cs typeface="Calibri" panose="020F0502020204030204" pitchFamily="34" charset="0"/>
                </a:rPr>
                <a:t> variables</a:t>
              </a:r>
            </a:p>
            <a:p>
              <a:r>
                <a:rPr lang="en-US" sz="1400" b="0" dirty="0">
                  <a:latin typeface="Calibri" panose="020F0502020204030204" pitchFamily="34" charset="0"/>
                  <a:ea typeface="Lato" charset="0"/>
                  <a:cs typeface="Calibri" panose="020F0502020204030204" pitchFamily="34" charset="0"/>
                </a:rPr>
                <a:t>(global variables in C)</a:t>
              </a:r>
            </a:p>
          </p:txBody>
        </p:sp>
        <p:sp>
          <p:nvSpPr>
            <p:cNvPr id="65" name="Text Box 11"/>
            <p:cNvSpPr txBox="1">
              <a:spLocks noChangeArrowheads="1"/>
            </p:cNvSpPr>
            <p:nvPr>
              <p:custDataLst>
                <p:tags r:id="rId17"/>
              </p:custDataLst>
            </p:nvPr>
          </p:nvSpPr>
          <p:spPr bwMode="auto">
            <a:xfrm>
              <a:off x="6019800" y="3276600"/>
              <a:ext cx="22860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230" rIns="90000" bIns="45000"/>
            <a:lstStyle>
              <a:lvl1pPr>
                <a:tabLst>
                  <a:tab pos="723900" algn="l"/>
                  <a:tab pos="1447800" algn="l"/>
                </a:tabLst>
                <a:defRPr>
                  <a:solidFill>
                    <a:srgbClr val="000000"/>
                  </a:solidFill>
                  <a:latin typeface="Arial" charset="0"/>
                  <a:ea typeface="DejaVu Sans" charset="0"/>
                  <a:cs typeface="DejaVu Sans" charset="0"/>
                </a:defRPr>
              </a:lvl1pPr>
              <a:lvl2pPr>
                <a:tabLst>
                  <a:tab pos="723900" algn="l"/>
                  <a:tab pos="1447800" algn="l"/>
                </a:tabLst>
                <a:defRPr>
                  <a:solidFill>
                    <a:srgbClr val="000000"/>
                  </a:solidFill>
                  <a:latin typeface="Arial" charset="0"/>
                  <a:ea typeface="DejaVu Sans" charset="0"/>
                  <a:cs typeface="DejaVu Sans" charset="0"/>
                </a:defRPr>
              </a:lvl2pPr>
              <a:lvl3pPr>
                <a:tabLst>
                  <a:tab pos="723900" algn="l"/>
                  <a:tab pos="1447800" algn="l"/>
                </a:tabLst>
                <a:defRPr>
                  <a:solidFill>
                    <a:srgbClr val="000000"/>
                  </a:solidFill>
                  <a:latin typeface="Arial" charset="0"/>
                  <a:ea typeface="DejaVu Sans" charset="0"/>
                  <a:cs typeface="DejaVu Sans" charset="0"/>
                </a:defRPr>
              </a:lvl3pPr>
              <a:lvl4pPr>
                <a:tabLst>
                  <a:tab pos="723900" algn="l"/>
                  <a:tab pos="1447800" algn="l"/>
                </a:tabLst>
                <a:defRPr>
                  <a:solidFill>
                    <a:srgbClr val="000000"/>
                  </a:solidFill>
                  <a:latin typeface="Arial" charset="0"/>
                  <a:ea typeface="DejaVu Sans" charset="0"/>
                  <a:cs typeface="DejaVu Sans" charset="0"/>
                </a:defRPr>
              </a:lvl4pPr>
              <a:lvl5pPr>
                <a:tabLst>
                  <a:tab pos="723900" algn="l"/>
                  <a:tab pos="1447800" algn="l"/>
                </a:tabLst>
                <a:defRPr>
                  <a:solidFill>
                    <a:srgbClr val="000000"/>
                  </a:solidFill>
                  <a:latin typeface="Arial" charset="0"/>
                  <a:ea typeface="DejaVu Sans"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DejaVu Sans"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DejaVu Sans"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DejaVu Sans"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DejaVu Sans" charset="0"/>
                  <a:cs typeface="DejaVu Sans" charset="0"/>
                </a:defRPr>
              </a:lvl9pPr>
            </a:lstStyle>
            <a:p>
              <a:r>
                <a:rPr lang="en-US" sz="1400" b="0">
                  <a:latin typeface="Calibri" panose="020F0502020204030204" pitchFamily="34" charset="0"/>
                  <a:ea typeface="Lato" charset="0"/>
                  <a:cs typeface="Calibri" panose="020F0502020204030204" pitchFamily="34" charset="0"/>
                </a:rPr>
                <a:t>variables allocated</a:t>
              </a:r>
              <a:br>
                <a:rPr lang="en-US" sz="1400" b="0">
                  <a:latin typeface="Calibri" panose="020F0502020204030204" pitchFamily="34" charset="0"/>
                  <a:ea typeface="Lato" charset="0"/>
                  <a:cs typeface="Calibri" panose="020F0502020204030204" pitchFamily="34" charset="0"/>
                </a:rPr>
              </a:br>
              <a:r>
                <a:rPr lang="en-US" sz="1400" b="0">
                  <a:latin typeface="Calibri" panose="020F0502020204030204" pitchFamily="34" charset="0"/>
                  <a:ea typeface="Lato" charset="0"/>
                  <a:cs typeface="Calibri" panose="020F0502020204030204" pitchFamily="34" charset="0"/>
                </a:rPr>
                <a:t> with </a:t>
              </a:r>
              <a:r>
                <a:rPr lang="en-US" sz="1400" b="0" i="1">
                  <a:latin typeface="Calibri" panose="020F0502020204030204" pitchFamily="34" charset="0"/>
                  <a:ea typeface="Lato" charset="0"/>
                  <a:cs typeface="Calibri" panose="020F0502020204030204" pitchFamily="34" charset="0"/>
                </a:rPr>
                <a:t>new</a:t>
              </a:r>
              <a:r>
                <a:rPr lang="en-US" sz="1400" b="0">
                  <a:latin typeface="Calibri" panose="020F0502020204030204" pitchFamily="34" charset="0"/>
                  <a:ea typeface="Lato" charset="0"/>
                  <a:cs typeface="Calibri" panose="020F0502020204030204" pitchFamily="34" charset="0"/>
                </a:rPr>
                <a:t> </a:t>
              </a:r>
              <a:r>
                <a:rPr lang="en-US" sz="1400" b="0" dirty="0">
                  <a:latin typeface="Calibri" panose="020F0502020204030204" pitchFamily="34" charset="0"/>
                  <a:ea typeface="Lato" charset="0"/>
                  <a:cs typeface="Calibri" panose="020F0502020204030204" pitchFamily="34" charset="0"/>
                </a:rPr>
                <a:t>or </a:t>
              </a:r>
              <a:r>
                <a:rPr lang="en-US" sz="1400" b="0" i="1" dirty="0">
                  <a:latin typeface="Calibri" panose="020F0502020204030204" pitchFamily="34" charset="0"/>
                  <a:ea typeface="Lato" charset="0"/>
                  <a:cs typeface="Calibri" panose="020F0502020204030204" pitchFamily="34" charset="0"/>
                </a:rPr>
                <a:t>malloc</a:t>
              </a:r>
              <a:endParaRPr lang="en-US" sz="1400" b="0" dirty="0">
                <a:latin typeface="Calibri" panose="020F0502020204030204" pitchFamily="34" charset="0"/>
                <a:ea typeface="Lato" charset="0"/>
                <a:cs typeface="Calibri" panose="020F0502020204030204" pitchFamily="34" charset="0"/>
              </a:endParaRPr>
            </a:p>
          </p:txBody>
        </p:sp>
        <p:sp>
          <p:nvSpPr>
            <p:cNvPr id="66" name="Text Box 12"/>
            <p:cNvSpPr txBox="1">
              <a:spLocks noChangeArrowheads="1"/>
            </p:cNvSpPr>
            <p:nvPr>
              <p:custDataLst>
                <p:tags r:id="rId18"/>
              </p:custDataLst>
            </p:nvPr>
          </p:nvSpPr>
          <p:spPr bwMode="auto">
            <a:xfrm>
              <a:off x="6019800" y="1524000"/>
              <a:ext cx="1676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230" rIns="90000" bIns="45000"/>
            <a:lstStyle>
              <a:lvl1pPr>
                <a:tabLst>
                  <a:tab pos="723900" algn="l"/>
                </a:tabLst>
                <a:defRPr>
                  <a:solidFill>
                    <a:srgbClr val="000000"/>
                  </a:solidFill>
                  <a:latin typeface="Arial" charset="0"/>
                  <a:ea typeface="DejaVu Sans" charset="0"/>
                  <a:cs typeface="DejaVu Sans" charset="0"/>
                </a:defRPr>
              </a:lvl1pPr>
              <a:lvl2pPr>
                <a:tabLst>
                  <a:tab pos="723900" algn="l"/>
                </a:tabLst>
                <a:defRPr>
                  <a:solidFill>
                    <a:srgbClr val="000000"/>
                  </a:solidFill>
                  <a:latin typeface="Arial" charset="0"/>
                  <a:ea typeface="DejaVu Sans" charset="0"/>
                  <a:cs typeface="DejaVu Sans" charset="0"/>
                </a:defRPr>
              </a:lvl2pPr>
              <a:lvl3pPr>
                <a:tabLst>
                  <a:tab pos="723900" algn="l"/>
                </a:tabLst>
                <a:defRPr>
                  <a:solidFill>
                    <a:srgbClr val="000000"/>
                  </a:solidFill>
                  <a:latin typeface="Arial" charset="0"/>
                  <a:ea typeface="DejaVu Sans" charset="0"/>
                  <a:cs typeface="DejaVu Sans" charset="0"/>
                </a:defRPr>
              </a:lvl3pPr>
              <a:lvl4pPr>
                <a:tabLst>
                  <a:tab pos="723900" algn="l"/>
                </a:tabLst>
                <a:defRPr>
                  <a:solidFill>
                    <a:srgbClr val="000000"/>
                  </a:solidFill>
                  <a:latin typeface="Arial" charset="0"/>
                  <a:ea typeface="DejaVu Sans" charset="0"/>
                  <a:cs typeface="DejaVu Sans" charset="0"/>
                </a:defRPr>
              </a:lvl4pPr>
              <a:lvl5pPr>
                <a:tabLst>
                  <a:tab pos="723900" algn="l"/>
                </a:tabLst>
                <a:defRPr>
                  <a:solidFill>
                    <a:srgbClr val="000000"/>
                  </a:solidFill>
                  <a:latin typeface="Arial" charset="0"/>
                  <a:ea typeface="DejaVu Sans"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DejaVu Sans"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DejaVu Sans"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DejaVu Sans"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DejaVu Sans" charset="0"/>
                  <a:cs typeface="DejaVu Sans" charset="0"/>
                </a:defRPr>
              </a:lvl9pPr>
            </a:lstStyle>
            <a:p>
              <a:r>
                <a:rPr lang="en-US" sz="1400" b="0" dirty="0">
                  <a:latin typeface="Calibri" panose="020F0502020204030204" pitchFamily="34" charset="0"/>
                  <a:ea typeface="Lato" charset="0"/>
                  <a:cs typeface="Calibri" panose="020F0502020204030204" pitchFamily="34" charset="0"/>
                </a:rPr>
                <a:t>local variables;</a:t>
              </a:r>
              <a:br>
                <a:rPr lang="en-US" sz="1400" b="0" dirty="0">
                  <a:latin typeface="Calibri" panose="020F0502020204030204" pitchFamily="34" charset="0"/>
                  <a:ea typeface="Lato" charset="0"/>
                  <a:cs typeface="Calibri" panose="020F0502020204030204" pitchFamily="34" charset="0"/>
                </a:rPr>
              </a:br>
              <a:r>
                <a:rPr lang="en-US" sz="1400" b="0" dirty="0">
                  <a:latin typeface="Calibri" panose="020F0502020204030204" pitchFamily="34" charset="0"/>
                  <a:ea typeface="Lato" charset="0"/>
                  <a:cs typeface="Calibri" panose="020F0502020204030204" pitchFamily="34" charset="0"/>
                </a:rPr>
                <a:t>procedure context</a:t>
              </a:r>
            </a:p>
          </p:txBody>
        </p:sp>
        <p:sp>
          <p:nvSpPr>
            <p:cNvPr id="67" name="Text Box 13"/>
            <p:cNvSpPr txBox="1">
              <a:spLocks noChangeArrowheads="1"/>
            </p:cNvSpPr>
            <p:nvPr>
              <p:custDataLst>
                <p:tags r:id="rId19"/>
              </p:custDataLst>
            </p:nvPr>
          </p:nvSpPr>
          <p:spPr bwMode="auto">
            <a:xfrm>
              <a:off x="1905000" y="6096000"/>
              <a:ext cx="30638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p>
              <a:r>
                <a:rPr lang="en-US" sz="2000" dirty="0">
                  <a:solidFill>
                    <a:srgbClr val="000000"/>
                  </a:solidFill>
                  <a:latin typeface="Calibri" panose="020F0502020204030204" pitchFamily="34" charset="0"/>
                  <a:ea typeface="Lato" charset="0"/>
                  <a:cs typeface="Calibri" panose="020F0502020204030204" pitchFamily="34" charset="0"/>
                </a:rPr>
                <a:t>0</a:t>
              </a:r>
            </a:p>
          </p:txBody>
        </p:sp>
        <p:sp>
          <p:nvSpPr>
            <p:cNvPr id="68" name="Text Box 14"/>
            <p:cNvSpPr txBox="1">
              <a:spLocks noChangeArrowheads="1"/>
            </p:cNvSpPr>
            <p:nvPr>
              <p:custDataLst>
                <p:tags r:id="rId20"/>
              </p:custDataLst>
            </p:nvPr>
          </p:nvSpPr>
          <p:spPr bwMode="auto">
            <a:xfrm>
              <a:off x="1704517" y="1052611"/>
              <a:ext cx="606426"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p>
              <a:r>
                <a:rPr lang="en-US" sz="1600" dirty="0">
                  <a:solidFill>
                    <a:srgbClr val="000000"/>
                  </a:solidFill>
                  <a:latin typeface="Calibri" panose="020F0502020204030204" pitchFamily="34" charset="0"/>
                  <a:ea typeface="Lato" charset="0"/>
                  <a:cs typeface="Calibri" panose="020F0502020204030204" pitchFamily="34" charset="0"/>
                </a:rPr>
                <a:t>2</a:t>
              </a:r>
              <a:r>
                <a:rPr lang="en-US" sz="1600" baseline="33000" dirty="0">
                  <a:solidFill>
                    <a:srgbClr val="000000"/>
                  </a:solidFill>
                  <a:latin typeface="Calibri" panose="020F0502020204030204" pitchFamily="34" charset="0"/>
                  <a:ea typeface="Lato" charset="0"/>
                  <a:cs typeface="Calibri" panose="020F0502020204030204" pitchFamily="34" charset="0"/>
                </a:rPr>
                <a:t>N</a:t>
              </a:r>
              <a:r>
                <a:rPr lang="en-US" sz="1600" dirty="0">
                  <a:solidFill>
                    <a:srgbClr val="000000"/>
                  </a:solidFill>
                  <a:latin typeface="Calibri" panose="020F0502020204030204" pitchFamily="34" charset="0"/>
                  <a:ea typeface="Lato" charset="0"/>
                  <a:cs typeface="Calibri" panose="020F0502020204030204" pitchFamily="34" charset="0"/>
                </a:rPr>
                <a:t>-1</a:t>
              </a:r>
            </a:p>
          </p:txBody>
        </p:sp>
        <p:sp>
          <p:nvSpPr>
            <p:cNvPr id="69" name="Line 15"/>
            <p:cNvSpPr>
              <a:spLocks noChangeShapeType="1"/>
            </p:cNvSpPr>
            <p:nvPr>
              <p:custDataLst>
                <p:tags r:id="rId21"/>
              </p:custDataLst>
            </p:nvPr>
          </p:nvSpPr>
          <p:spPr bwMode="auto">
            <a:xfrm>
              <a:off x="2484778" y="1371600"/>
              <a:ext cx="0" cy="5181600"/>
            </a:xfrm>
            <a:prstGeom prst="line">
              <a:avLst/>
            </a:prstGeom>
            <a:noFill/>
            <a:ln w="28575">
              <a:solidFill>
                <a:srgbClr val="000000"/>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000" dirty="0">
                <a:latin typeface="Calibri" panose="020F0502020204030204" pitchFamily="34" charset="0"/>
                <a:ea typeface="Lato" charset="0"/>
                <a:cs typeface="Calibri" panose="020F0502020204030204" pitchFamily="34" charset="0"/>
              </a:endParaRPr>
            </a:p>
          </p:txBody>
        </p:sp>
        <p:sp>
          <p:nvSpPr>
            <p:cNvPr id="70" name="Line 8"/>
            <p:cNvSpPr>
              <a:spLocks noChangeShapeType="1"/>
            </p:cNvSpPr>
            <p:nvPr>
              <p:custDataLst>
                <p:tags r:id="rId22"/>
              </p:custDataLst>
            </p:nvPr>
          </p:nvSpPr>
          <p:spPr bwMode="auto">
            <a:xfrm rot="10800000" flipV="1">
              <a:off x="5257800" y="1904999"/>
              <a:ext cx="0" cy="6858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000" dirty="0">
                <a:latin typeface="Calibri" panose="020F0502020204030204" pitchFamily="34" charset="0"/>
                <a:ea typeface="Lato" charset="0"/>
                <a:cs typeface="Calibri" panose="020F0502020204030204" pitchFamily="34" charset="0"/>
              </a:endParaRPr>
            </a:p>
          </p:txBody>
        </p:sp>
        <p:sp>
          <p:nvSpPr>
            <p:cNvPr id="71" name="Line 8"/>
            <p:cNvSpPr>
              <a:spLocks noChangeShapeType="1"/>
            </p:cNvSpPr>
            <p:nvPr>
              <p:custDataLst>
                <p:tags r:id="rId23"/>
              </p:custDataLst>
            </p:nvPr>
          </p:nvSpPr>
          <p:spPr bwMode="auto">
            <a:xfrm rot="10800000">
              <a:off x="5257800" y="2895599"/>
              <a:ext cx="0" cy="5334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000" dirty="0">
                <a:latin typeface="Calibri" panose="020F0502020204030204" pitchFamily="34" charset="0"/>
                <a:ea typeface="Lato" charset="0"/>
                <a:cs typeface="Calibri" panose="020F0502020204030204" pitchFamily="34" charset="0"/>
              </a:endParaRPr>
            </a:p>
          </p:txBody>
        </p:sp>
        <p:sp>
          <p:nvSpPr>
            <p:cNvPr id="73" name="TextBox 72"/>
            <p:cNvSpPr txBox="1"/>
            <p:nvPr>
              <p:custDataLst>
                <p:tags r:id="rId24"/>
              </p:custDataLst>
            </p:nvPr>
          </p:nvSpPr>
          <p:spPr>
            <a:xfrm>
              <a:off x="203543" y="1393212"/>
              <a:ext cx="2288639" cy="350690"/>
            </a:xfrm>
            <a:prstGeom prst="rect">
              <a:avLst/>
            </a:prstGeom>
            <a:noFill/>
          </p:spPr>
          <p:txBody>
            <a:bodyPr wrap="none" rtlCol="0">
              <a:spAutoFit/>
            </a:bodyPr>
            <a:lstStyle/>
            <a:p>
              <a:r>
                <a:rPr lang="en-US" sz="1400" b="0" i="1">
                  <a:latin typeface="Calibri" panose="020F0502020204030204" pitchFamily="34" charset="0"/>
                  <a:ea typeface="Lato" charset="0"/>
                  <a:cs typeface="Calibri" panose="020F0502020204030204" pitchFamily="34" charset="0"/>
                </a:rPr>
                <a:t>High addresses</a:t>
              </a:r>
              <a:endParaRPr lang="en-US" sz="1400" b="0" i="1" dirty="0">
                <a:latin typeface="Calibri" panose="020F0502020204030204" pitchFamily="34" charset="0"/>
                <a:ea typeface="Lato" charset="0"/>
                <a:cs typeface="Calibri" panose="020F0502020204030204" pitchFamily="34" charset="0"/>
              </a:endParaRPr>
            </a:p>
          </p:txBody>
        </p:sp>
        <p:sp>
          <p:nvSpPr>
            <p:cNvPr id="74" name="TextBox 73"/>
            <p:cNvSpPr txBox="1"/>
            <p:nvPr>
              <p:custDataLst>
                <p:tags r:id="rId25"/>
              </p:custDataLst>
            </p:nvPr>
          </p:nvSpPr>
          <p:spPr>
            <a:xfrm>
              <a:off x="-218084" y="6179179"/>
              <a:ext cx="2276566" cy="350690"/>
            </a:xfrm>
            <a:prstGeom prst="rect">
              <a:avLst/>
            </a:prstGeom>
            <a:noFill/>
          </p:spPr>
          <p:txBody>
            <a:bodyPr wrap="square" rtlCol="0">
              <a:spAutoFit/>
            </a:bodyPr>
            <a:lstStyle/>
            <a:p>
              <a:r>
                <a:rPr lang="en-US" sz="1400" b="0" i="1">
                  <a:latin typeface="Calibri" panose="020F0502020204030204" pitchFamily="34" charset="0"/>
                  <a:ea typeface="Lato" charset="0"/>
                  <a:cs typeface="Calibri" panose="020F0502020204030204" pitchFamily="34" charset="0"/>
                </a:rPr>
                <a:t>Low addresses</a:t>
              </a:r>
              <a:endParaRPr lang="en-US" sz="1400" b="0" i="1" dirty="0">
                <a:latin typeface="Calibri" panose="020F0502020204030204" pitchFamily="34" charset="0"/>
                <a:ea typeface="Lato" charset="0"/>
                <a:cs typeface="Calibri" panose="020F0502020204030204" pitchFamily="34" charset="0"/>
              </a:endParaRPr>
            </a:p>
          </p:txBody>
        </p:sp>
      </p:grpSp>
      <p:sp>
        <p:nvSpPr>
          <p:cNvPr id="78" name="Line 10"/>
          <p:cNvSpPr>
            <a:spLocks noChangeShapeType="1"/>
          </p:cNvSpPr>
          <p:nvPr>
            <p:custDataLst>
              <p:tags r:id="rId8"/>
            </p:custDataLst>
          </p:nvPr>
        </p:nvSpPr>
        <p:spPr bwMode="auto">
          <a:xfrm flipV="1">
            <a:off x="3702999" y="1674475"/>
            <a:ext cx="1508734" cy="0"/>
          </a:xfrm>
          <a:prstGeom prst="line">
            <a:avLst/>
          </a:prstGeom>
          <a:noFill/>
          <a:ln w="25400">
            <a:solidFill>
              <a:schemeClr val="tx1"/>
            </a:solidFill>
            <a:round/>
            <a:headEnd type="triangle" w="med" len="med"/>
            <a:tailEnd type="triangle" w="med" len="med"/>
          </a:ln>
          <a:effectLst/>
        </p:spPr>
        <p:txBody>
          <a:bodyPr wrap="none" anchor="ctr"/>
          <a:lstStyle/>
          <a:p>
            <a:endParaRPr lang="en-US" b="0" dirty="0">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2813450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apezoid 2"/>
          <p:cNvSpPr/>
          <p:nvPr/>
        </p:nvSpPr>
        <p:spPr bwMode="auto">
          <a:xfrm rot="5400000">
            <a:off x="3109944" y="4702264"/>
            <a:ext cx="2789290" cy="1458734"/>
          </a:xfrm>
          <a:custGeom>
            <a:avLst/>
            <a:gdLst>
              <a:gd name="connsiteX0" fmla="*/ 0 w 3740860"/>
              <a:gd name="connsiteY0" fmla="*/ 1283230 h 1283230"/>
              <a:gd name="connsiteX1" fmla="*/ 1488123 w 3740860"/>
              <a:gd name="connsiteY1" fmla="*/ 0 h 1283230"/>
              <a:gd name="connsiteX2" fmla="*/ 2252737 w 3740860"/>
              <a:gd name="connsiteY2" fmla="*/ 0 h 1283230"/>
              <a:gd name="connsiteX3" fmla="*/ 3740860 w 3740860"/>
              <a:gd name="connsiteY3" fmla="*/ 1283230 h 1283230"/>
              <a:gd name="connsiteX4" fmla="*/ 0 w 3740860"/>
              <a:gd name="connsiteY4" fmla="*/ 1283230 h 1283230"/>
              <a:gd name="connsiteX0" fmla="*/ 0 w 2583269"/>
              <a:gd name="connsiteY0" fmla="*/ 1283230 h 1283230"/>
              <a:gd name="connsiteX1" fmla="*/ 1488123 w 2583269"/>
              <a:gd name="connsiteY1" fmla="*/ 0 h 1283230"/>
              <a:gd name="connsiteX2" fmla="*/ 2252737 w 2583269"/>
              <a:gd name="connsiteY2" fmla="*/ 0 h 1283230"/>
              <a:gd name="connsiteX3" fmla="*/ 2583269 w 2583269"/>
              <a:gd name="connsiteY3" fmla="*/ 1263775 h 1283230"/>
              <a:gd name="connsiteX4" fmla="*/ 0 w 2583269"/>
              <a:gd name="connsiteY4" fmla="*/ 1283230 h 1283230"/>
              <a:gd name="connsiteX0" fmla="*/ 0 w 2476267"/>
              <a:gd name="connsiteY0" fmla="*/ 1283230 h 1283230"/>
              <a:gd name="connsiteX1" fmla="*/ 1488123 w 2476267"/>
              <a:gd name="connsiteY1" fmla="*/ 0 h 1283230"/>
              <a:gd name="connsiteX2" fmla="*/ 2252737 w 2476267"/>
              <a:gd name="connsiteY2" fmla="*/ 0 h 1283230"/>
              <a:gd name="connsiteX3" fmla="*/ 2476267 w 2476267"/>
              <a:gd name="connsiteY3" fmla="*/ 1263775 h 1283230"/>
              <a:gd name="connsiteX4" fmla="*/ 0 w 2476267"/>
              <a:gd name="connsiteY4" fmla="*/ 1283230 h 1283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267" h="1283230">
                <a:moveTo>
                  <a:pt x="0" y="1283230"/>
                </a:moveTo>
                <a:lnTo>
                  <a:pt x="1488123" y="0"/>
                </a:lnTo>
                <a:lnTo>
                  <a:pt x="2252737" y="0"/>
                </a:lnTo>
                <a:lnTo>
                  <a:pt x="2476267" y="1263775"/>
                </a:lnTo>
                <a:lnTo>
                  <a:pt x="0" y="1283230"/>
                </a:lnTo>
                <a:close/>
              </a:path>
            </a:pathLst>
          </a:custGeom>
          <a:gradFill flip="none" rotWithShape="1">
            <a:gsLst>
              <a:gs pos="0">
                <a:srgbClr val="B7D2FA">
                  <a:alpha val="0"/>
                </a:srgbClr>
              </a:gs>
              <a:gs pos="50000">
                <a:srgbClr val="B7D2FA">
                  <a:alpha val="50196"/>
                </a:srgbClr>
              </a:gs>
              <a:gs pos="100000">
                <a:srgbClr val="B7D2FA"/>
              </a:gs>
            </a:gsLst>
            <a:lin ang="16200000" scaled="0"/>
            <a:tileRect/>
          </a:gradFill>
          <a:ln w="25400" cap="flat" cmpd="sng" algn="ctr">
            <a:noFill/>
            <a:prstDash val="solid"/>
            <a:round/>
            <a:headEnd type="none" w="med" len="med"/>
            <a:tailEnd type="arrow" w="med" len="med"/>
          </a:ln>
          <a:effectLst/>
        </p:spPr>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47458" name="Rectangle 2"/>
          <p:cNvSpPr>
            <a:spLocks noGrp="1" noChangeArrowheads="1"/>
          </p:cNvSpPr>
          <p:nvPr>
            <p:ph type="title"/>
            <p:custDataLst>
              <p:tags r:id="rId1"/>
            </p:custDataLst>
          </p:nvPr>
        </p:nvSpPr>
        <p:spPr/>
        <p:txBody>
          <a:bodyPr/>
          <a:lstStyle/>
          <a:p>
            <a:r>
              <a:rPr lang="en-US" dirty="0">
                <a:ea typeface="Lato" charset="0"/>
                <a:cs typeface="Calibri" panose="020F0502020204030204" pitchFamily="34" charset="0"/>
              </a:rPr>
              <a:t>Program’s View</a:t>
            </a:r>
          </a:p>
        </p:txBody>
      </p:sp>
      <p:sp>
        <p:nvSpPr>
          <p:cNvPr id="2" name="Content Placeholder 1"/>
          <p:cNvSpPr>
            <a:spLocks noGrp="1"/>
          </p:cNvSpPr>
          <p:nvPr>
            <p:ph idx="1"/>
          </p:nvPr>
        </p:nvSpPr>
        <p:spPr>
          <a:xfrm>
            <a:off x="396875" y="1362075"/>
            <a:ext cx="4572000" cy="4972050"/>
          </a:xfrm>
        </p:spPr>
        <p:txBody>
          <a:bodyPr/>
          <a:lstStyle/>
          <a:p>
            <a:r>
              <a:rPr lang="en-US" sz="2400" dirty="0">
                <a:cs typeface="Calibri" panose="020F0502020204030204" pitchFamily="34" charset="0"/>
              </a:rPr>
              <a:t>Instructions</a:t>
            </a:r>
          </a:p>
          <a:p>
            <a:pPr lvl="1"/>
            <a:r>
              <a:rPr lang="en-US" sz="2000" dirty="0">
                <a:cs typeface="Calibri" panose="020F0502020204030204" pitchFamily="34" charset="0"/>
              </a:rPr>
              <a:t>Data movement</a:t>
            </a:r>
          </a:p>
          <a:p>
            <a:pPr lvl="2">
              <a:spcBef>
                <a:spcPts val="0"/>
              </a:spcBef>
            </a:pPr>
            <a:r>
              <a:rPr lang="en-US" sz="1800" dirty="0" err="1">
                <a:latin typeface="Courier New" panose="02070309020205020404" pitchFamily="49" charset="0"/>
                <a:cs typeface="Courier New" panose="02070309020205020404" pitchFamily="49" charset="0"/>
              </a:rPr>
              <a:t>mov</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movz</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movz</a:t>
            </a:r>
            <a:endParaRPr lang="en-US" sz="1800" dirty="0">
              <a:latin typeface="Courier New" panose="02070309020205020404" pitchFamily="49" charset="0"/>
              <a:cs typeface="Courier New" panose="02070309020205020404" pitchFamily="49" charset="0"/>
            </a:endParaRPr>
          </a:p>
          <a:p>
            <a:pPr lvl="2">
              <a:spcBef>
                <a:spcPts val="0"/>
              </a:spcBef>
            </a:pPr>
            <a:r>
              <a:rPr lang="en-US" sz="1800" dirty="0">
                <a:latin typeface="Courier New" panose="02070309020205020404" pitchFamily="49" charset="0"/>
                <a:cs typeface="Courier New" panose="02070309020205020404" pitchFamily="49" charset="0"/>
              </a:rPr>
              <a:t>push, pop</a:t>
            </a:r>
          </a:p>
          <a:p>
            <a:pPr lvl="1"/>
            <a:r>
              <a:rPr lang="en-US" sz="2000" dirty="0">
                <a:cs typeface="Calibri" panose="020F0502020204030204" pitchFamily="34" charset="0"/>
              </a:rPr>
              <a:t>Arithmetic</a:t>
            </a:r>
          </a:p>
          <a:p>
            <a:pPr lvl="2">
              <a:spcBef>
                <a:spcPts val="0"/>
              </a:spcBef>
            </a:pPr>
            <a:r>
              <a:rPr lang="en-US" sz="1800" dirty="0">
                <a:latin typeface="Courier New" panose="02070309020205020404" pitchFamily="49" charset="0"/>
                <a:cs typeface="Courier New" panose="02070309020205020404" pitchFamily="49" charset="0"/>
              </a:rPr>
              <a:t>add, sub, </a:t>
            </a:r>
            <a:r>
              <a:rPr lang="en-US" sz="1800" dirty="0" err="1">
                <a:latin typeface="Courier New" panose="02070309020205020404" pitchFamily="49" charset="0"/>
                <a:cs typeface="Courier New" panose="02070309020205020404" pitchFamily="49" charset="0"/>
              </a:rPr>
              <a:t>imul</a:t>
            </a:r>
            <a:endParaRPr lang="en-US" sz="1800" dirty="0">
              <a:latin typeface="Courier New" panose="02070309020205020404" pitchFamily="49" charset="0"/>
              <a:cs typeface="Courier New" panose="02070309020205020404" pitchFamily="49" charset="0"/>
            </a:endParaRPr>
          </a:p>
          <a:p>
            <a:pPr lvl="1"/>
            <a:r>
              <a:rPr lang="en-US" sz="2000" dirty="0">
                <a:cs typeface="Calibri" panose="020F0502020204030204" pitchFamily="34" charset="0"/>
              </a:rPr>
              <a:t>Control flow</a:t>
            </a:r>
          </a:p>
          <a:p>
            <a:pPr lvl="2">
              <a:spcBef>
                <a:spcPts val="0"/>
              </a:spcBef>
            </a:pPr>
            <a:r>
              <a:rPr lang="en-US" sz="1800" dirty="0" err="1">
                <a:latin typeface="Courier New" panose="02070309020205020404" pitchFamily="49" charset="0"/>
                <a:cs typeface="Courier New" panose="02070309020205020404" pitchFamily="49" charset="0"/>
              </a:rPr>
              <a:t>cmp</a:t>
            </a:r>
            <a:r>
              <a:rPr lang="en-US" sz="1800" dirty="0">
                <a:latin typeface="Courier New" panose="02070309020205020404" pitchFamily="49" charset="0"/>
                <a:cs typeface="Courier New" panose="02070309020205020404" pitchFamily="49" charset="0"/>
              </a:rPr>
              <a:t>, test</a:t>
            </a:r>
          </a:p>
          <a:p>
            <a:pPr lvl="2">
              <a:spcBef>
                <a:spcPts val="0"/>
              </a:spcBef>
            </a:pPr>
            <a:r>
              <a:rPr lang="en-US" sz="1800" dirty="0" err="1">
                <a:latin typeface="Courier New" panose="02070309020205020404" pitchFamily="49" charset="0"/>
                <a:cs typeface="Courier New" panose="02070309020205020404" pitchFamily="49" charset="0"/>
              </a:rPr>
              <a:t>jmp</a:t>
            </a:r>
            <a:r>
              <a:rPr lang="en-US" sz="1800" dirty="0">
                <a:latin typeface="Courier New" panose="02070309020205020404" pitchFamily="49" charset="0"/>
                <a:cs typeface="Courier New" panose="02070309020205020404" pitchFamily="49" charset="0"/>
              </a:rPr>
              <a:t>, je, </a:t>
            </a:r>
            <a:r>
              <a:rPr lang="en-US" sz="1800" dirty="0" err="1">
                <a:latin typeface="Courier New" panose="02070309020205020404" pitchFamily="49" charset="0"/>
                <a:cs typeface="Courier New" panose="02070309020205020404" pitchFamily="49" charset="0"/>
              </a:rPr>
              <a:t>jgt</a:t>
            </a:r>
            <a:r>
              <a:rPr lang="en-US" sz="1800" dirty="0">
                <a:latin typeface="Courier New" panose="02070309020205020404" pitchFamily="49" charset="0"/>
                <a:cs typeface="Courier New" panose="02070309020205020404" pitchFamily="49" charset="0"/>
              </a:rPr>
              <a:t>, ...</a:t>
            </a:r>
          </a:p>
          <a:p>
            <a:pPr lvl="2">
              <a:spcBef>
                <a:spcPts val="0"/>
              </a:spcBef>
            </a:pPr>
            <a:r>
              <a:rPr lang="en-US" sz="1800" dirty="0">
                <a:latin typeface="Courier New" panose="02070309020205020404" pitchFamily="49" charset="0"/>
                <a:cs typeface="Courier New" panose="02070309020205020404" pitchFamily="49" charset="0"/>
              </a:rPr>
              <a:t>call, ret</a:t>
            </a:r>
          </a:p>
          <a:p>
            <a:r>
              <a:rPr lang="en-US" sz="2400" dirty="0">
                <a:cs typeface="Calibri" panose="020F0502020204030204" pitchFamily="34" charset="0"/>
              </a:rPr>
              <a:t>Operand types</a:t>
            </a:r>
          </a:p>
          <a:p>
            <a:pPr lvl="1"/>
            <a:r>
              <a:rPr lang="en-US" sz="2000" dirty="0">
                <a:cs typeface="Calibri" panose="020F0502020204030204" pitchFamily="34" charset="0"/>
              </a:rPr>
              <a:t>Literal:  </a:t>
            </a:r>
            <a:r>
              <a:rPr lang="en-US" sz="2000" dirty="0">
                <a:latin typeface="Courier New" panose="02070309020205020404" pitchFamily="49" charset="0"/>
                <a:cs typeface="Courier New" panose="02070309020205020404" pitchFamily="49" charset="0"/>
              </a:rPr>
              <a:t>$8</a:t>
            </a:r>
          </a:p>
          <a:p>
            <a:pPr lvl="1"/>
            <a:r>
              <a:rPr lang="en-US" sz="2000" dirty="0">
                <a:cs typeface="Calibri" panose="020F0502020204030204" pitchFamily="34" charset="0"/>
              </a:rPr>
              <a:t>Register:  </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rdi</a:t>
            </a:r>
            <a:r>
              <a:rPr lang="en-US" sz="2000" dirty="0">
                <a:latin typeface="Courier New" panose="02070309020205020404" pitchFamily="49" charset="0"/>
                <a:cs typeface="Courier New" panose="02070309020205020404" pitchFamily="49" charset="0"/>
              </a:rPr>
              <a:t>, %al</a:t>
            </a:r>
          </a:p>
          <a:p>
            <a:pPr lvl="1"/>
            <a:r>
              <a:rPr lang="en-US" sz="2000" dirty="0">
                <a:cs typeface="Calibri" panose="020F0502020204030204" pitchFamily="34" charset="0"/>
              </a:rPr>
              <a:t>Memory:  D(</a:t>
            </a:r>
            <a:r>
              <a:rPr lang="en-US" sz="2000" dirty="0" err="1">
                <a:cs typeface="Calibri" panose="020F0502020204030204" pitchFamily="34" charset="0"/>
              </a:rPr>
              <a:t>Rb,Ri,S</a:t>
            </a:r>
            <a:r>
              <a:rPr lang="en-US" sz="2000" dirty="0">
                <a:cs typeface="Calibri" panose="020F0502020204030204" pitchFamily="34" charset="0"/>
              </a:rPr>
              <a:t>) = </a:t>
            </a:r>
            <a:r>
              <a:rPr lang="en-US" sz="2000" dirty="0" err="1">
                <a:cs typeface="Calibri" panose="020F0502020204030204" pitchFamily="34" charset="0"/>
              </a:rPr>
              <a:t>D+Rb+Ri</a:t>
            </a:r>
            <a:r>
              <a:rPr lang="en-US" sz="2000" dirty="0">
                <a:cs typeface="Calibri" panose="020F0502020204030204" pitchFamily="34" charset="0"/>
              </a:rPr>
              <a:t>*S</a:t>
            </a:r>
          </a:p>
          <a:p>
            <a:pPr lvl="2"/>
            <a:r>
              <a:rPr lang="en-US" sz="1800" dirty="0">
                <a:latin typeface="Courier New" panose="02070309020205020404" pitchFamily="49" charset="0"/>
                <a:cs typeface="Courier New" panose="02070309020205020404" pitchFamily="49" charset="0"/>
              </a:rPr>
              <a:t>lea</a:t>
            </a:r>
            <a:r>
              <a:rPr lang="en-US" sz="1800" dirty="0">
                <a:cs typeface="Calibri" panose="020F0502020204030204" pitchFamily="34" charset="0"/>
              </a:rPr>
              <a:t>:  </a:t>
            </a:r>
            <a:r>
              <a:rPr lang="en-US" sz="1800" i="1" dirty="0">
                <a:cs typeface="Calibri" panose="020F0502020204030204" pitchFamily="34" charset="0"/>
              </a:rPr>
              <a:t>not a memory access!</a:t>
            </a:r>
          </a:p>
        </p:txBody>
      </p:sp>
      <p:sp>
        <p:nvSpPr>
          <p:cNvPr id="28" name="Slide Number Placeholder 27"/>
          <p:cNvSpPr>
            <a:spLocks noGrp="1"/>
          </p:cNvSpPr>
          <p:nvPr>
            <p:ph type="sldNum" sz="quarter" idx="10"/>
            <p:custDataLst>
              <p:tags r:id="rId2"/>
            </p:custDataLst>
          </p:nvPr>
        </p:nvSpPr>
        <p:spPr>
          <a:prstGeom prst="rect">
            <a:avLst/>
          </a:prstGeom>
        </p:spPr>
        <p:txBody>
          <a:bodyPr/>
          <a:lstStyle/>
          <a:p>
            <a:fld id="{7CBE8339-D2AD-46DC-A898-FD1E949067F0}" type="slidenum">
              <a:rPr lang="en-US" smtClean="0">
                <a:ea typeface="Lato" charset="0"/>
              </a:rPr>
              <a:pPr/>
              <a:t>21</a:t>
            </a:fld>
            <a:endParaRPr lang="en-US" dirty="0">
              <a:ea typeface="Lato" charset="0"/>
            </a:endParaRPr>
          </a:p>
        </p:txBody>
      </p:sp>
      <p:sp>
        <p:nvSpPr>
          <p:cNvPr id="147463" name="Rectangle 7"/>
          <p:cNvSpPr>
            <a:spLocks noChangeArrowheads="1"/>
          </p:cNvSpPr>
          <p:nvPr>
            <p:custDataLst>
              <p:tags r:id="rId3"/>
            </p:custDataLst>
          </p:nvPr>
        </p:nvSpPr>
        <p:spPr bwMode="auto">
          <a:xfrm>
            <a:off x="5231837" y="1326585"/>
            <a:ext cx="1845948" cy="5239583"/>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nSpc>
                <a:spcPct val="100000"/>
              </a:lnSpc>
            </a:pPr>
            <a:r>
              <a:rPr lang="en-US" b="0" dirty="0">
                <a:latin typeface="Calibri" panose="020F0502020204030204" pitchFamily="34" charset="0"/>
                <a:ea typeface="Lato" charset="0"/>
                <a:cs typeface="Calibri" panose="020F0502020204030204" pitchFamily="34" charset="0"/>
              </a:rPr>
              <a:t>Memory</a:t>
            </a:r>
          </a:p>
        </p:txBody>
      </p:sp>
      <p:grpSp>
        <p:nvGrpSpPr>
          <p:cNvPr id="56" name="Group 55"/>
          <p:cNvGrpSpPr/>
          <p:nvPr/>
        </p:nvGrpSpPr>
        <p:grpSpPr>
          <a:xfrm>
            <a:off x="3623039" y="1736226"/>
            <a:ext cx="5139758" cy="4827501"/>
            <a:chOff x="-218084" y="1052611"/>
            <a:chExt cx="8990609" cy="5500589"/>
          </a:xfrm>
        </p:grpSpPr>
        <p:sp>
          <p:nvSpPr>
            <p:cNvPr id="57" name="Rectangle 56"/>
            <p:cNvSpPr>
              <a:spLocks noChangeArrowheads="1"/>
            </p:cNvSpPr>
            <p:nvPr>
              <p:custDataLst>
                <p:tags r:id="rId4"/>
              </p:custDataLst>
            </p:nvPr>
          </p:nvSpPr>
          <p:spPr bwMode="auto">
            <a:xfrm>
              <a:off x="2607636" y="5578957"/>
              <a:ext cx="3200400" cy="950912"/>
            </a:xfrm>
            <a:prstGeom prst="rect">
              <a:avLst/>
            </a:prstGeom>
            <a:solidFill>
              <a:srgbClr val="99CCFF">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Instructions</a:t>
              </a:r>
            </a:p>
          </p:txBody>
        </p:sp>
        <p:sp>
          <p:nvSpPr>
            <p:cNvPr id="58" name="Rectangle 57"/>
            <p:cNvSpPr>
              <a:spLocks noChangeArrowheads="1"/>
            </p:cNvSpPr>
            <p:nvPr>
              <p:custDataLst>
                <p:tags r:id="rId5"/>
              </p:custDataLst>
            </p:nvPr>
          </p:nvSpPr>
          <p:spPr bwMode="auto">
            <a:xfrm>
              <a:off x="2611790" y="4953000"/>
              <a:ext cx="3200400" cy="639762"/>
            </a:xfrm>
            <a:prstGeom prst="rect">
              <a:avLst/>
            </a:prstGeom>
            <a:solidFill>
              <a:srgbClr val="FFFF66">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Literals</a:t>
              </a:r>
            </a:p>
          </p:txBody>
        </p:sp>
        <p:sp>
          <p:nvSpPr>
            <p:cNvPr id="59" name="Rectangle 58"/>
            <p:cNvSpPr>
              <a:spLocks noChangeArrowheads="1"/>
            </p:cNvSpPr>
            <p:nvPr>
              <p:custDataLst>
                <p:tags r:id="rId6"/>
              </p:custDataLst>
            </p:nvPr>
          </p:nvSpPr>
          <p:spPr bwMode="auto">
            <a:xfrm>
              <a:off x="2609850" y="4046537"/>
              <a:ext cx="3200400" cy="906463"/>
            </a:xfrm>
            <a:prstGeom prst="rect">
              <a:avLst/>
            </a:prstGeom>
            <a:solidFill>
              <a:srgbClr val="94BD5E">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Static Data</a:t>
              </a:r>
            </a:p>
          </p:txBody>
        </p:sp>
        <p:sp>
          <p:nvSpPr>
            <p:cNvPr id="60" name="Rectangle 59"/>
            <p:cNvSpPr>
              <a:spLocks noChangeArrowheads="1"/>
            </p:cNvSpPr>
            <p:nvPr>
              <p:custDataLst>
                <p:tags r:id="rId7"/>
              </p:custDataLst>
            </p:nvPr>
          </p:nvSpPr>
          <p:spPr bwMode="auto">
            <a:xfrm>
              <a:off x="2609850" y="3132138"/>
              <a:ext cx="3200400" cy="906462"/>
            </a:xfrm>
            <a:prstGeom prst="rect">
              <a:avLst/>
            </a:prstGeom>
            <a:solidFill>
              <a:srgbClr val="DC2300">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Dynamic Data</a:t>
              </a:r>
              <a:br>
                <a:rPr lang="en-US" sz="2000" dirty="0">
                  <a:solidFill>
                    <a:srgbClr val="000000"/>
                  </a:solidFill>
                  <a:latin typeface="Calibri" panose="020F0502020204030204" pitchFamily="34" charset="0"/>
                  <a:ea typeface="Lato" charset="0"/>
                  <a:cs typeface="Calibri" panose="020F0502020204030204" pitchFamily="34" charset="0"/>
                </a:rPr>
              </a:br>
              <a:r>
                <a:rPr lang="en-US" sz="2000" dirty="0">
                  <a:solidFill>
                    <a:srgbClr val="000000"/>
                  </a:solidFill>
                  <a:latin typeface="Calibri" panose="020F0502020204030204" pitchFamily="34" charset="0"/>
                  <a:ea typeface="Lato" charset="0"/>
                  <a:cs typeface="Calibri" panose="020F0502020204030204" pitchFamily="34" charset="0"/>
                </a:rPr>
                <a:t>(Heap)</a:t>
              </a:r>
            </a:p>
          </p:txBody>
        </p:sp>
        <p:sp>
          <p:nvSpPr>
            <p:cNvPr id="61" name="Rectangle 60"/>
            <p:cNvSpPr>
              <a:spLocks noChangeArrowheads="1"/>
            </p:cNvSpPr>
            <p:nvPr>
              <p:custDataLst>
                <p:tags r:id="rId8"/>
              </p:custDataLst>
            </p:nvPr>
          </p:nvSpPr>
          <p:spPr bwMode="auto">
            <a:xfrm>
              <a:off x="2609850" y="2286000"/>
              <a:ext cx="3200400" cy="838200"/>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000" dirty="0">
                <a:latin typeface="Calibri" panose="020F0502020204030204" pitchFamily="34" charset="0"/>
                <a:ea typeface="Lato" charset="0"/>
                <a:cs typeface="Calibri" panose="020F0502020204030204" pitchFamily="34" charset="0"/>
              </a:endParaRPr>
            </a:p>
          </p:txBody>
        </p:sp>
        <p:sp>
          <p:nvSpPr>
            <p:cNvPr id="62" name="Rectangle 61"/>
            <p:cNvSpPr>
              <a:spLocks noChangeArrowheads="1"/>
            </p:cNvSpPr>
            <p:nvPr>
              <p:custDataLst>
                <p:tags r:id="rId9"/>
              </p:custDataLst>
            </p:nvPr>
          </p:nvSpPr>
          <p:spPr bwMode="auto">
            <a:xfrm>
              <a:off x="2609850" y="1371600"/>
              <a:ext cx="3200400" cy="906463"/>
            </a:xfrm>
            <a:prstGeom prst="rect">
              <a:avLst/>
            </a:prstGeom>
            <a:solidFill>
              <a:srgbClr val="FF950E">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Stack</a:t>
              </a:r>
            </a:p>
          </p:txBody>
        </p:sp>
        <p:sp>
          <p:nvSpPr>
            <p:cNvPr id="63" name="Text Box 9"/>
            <p:cNvSpPr txBox="1">
              <a:spLocks noChangeArrowheads="1"/>
            </p:cNvSpPr>
            <p:nvPr>
              <p:custDataLst>
                <p:tags r:id="rId10"/>
              </p:custDataLst>
            </p:nvPr>
          </p:nvSpPr>
          <p:spPr bwMode="auto">
            <a:xfrm>
              <a:off x="5998890" y="4920756"/>
              <a:ext cx="2179638"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230" rIns="90000" bIns="45000"/>
            <a:lstStyle>
              <a:lvl1pPr>
                <a:tabLst>
                  <a:tab pos="723900" algn="l"/>
                  <a:tab pos="1447800" algn="l"/>
                  <a:tab pos="2171700" algn="l"/>
                </a:tabLst>
                <a:defRPr>
                  <a:solidFill>
                    <a:srgbClr val="000000"/>
                  </a:solidFill>
                  <a:latin typeface="Arial" charset="0"/>
                  <a:ea typeface="DejaVu Sans" charset="0"/>
                  <a:cs typeface="DejaVu Sans" charset="0"/>
                </a:defRPr>
              </a:lvl1pPr>
              <a:lvl2pPr>
                <a:tabLst>
                  <a:tab pos="723900" algn="l"/>
                  <a:tab pos="1447800" algn="l"/>
                  <a:tab pos="2171700" algn="l"/>
                </a:tabLst>
                <a:defRPr>
                  <a:solidFill>
                    <a:srgbClr val="000000"/>
                  </a:solidFill>
                  <a:latin typeface="Arial" charset="0"/>
                  <a:ea typeface="DejaVu Sans" charset="0"/>
                  <a:cs typeface="DejaVu Sans" charset="0"/>
                </a:defRPr>
              </a:lvl2pPr>
              <a:lvl3pPr>
                <a:tabLst>
                  <a:tab pos="723900" algn="l"/>
                  <a:tab pos="1447800" algn="l"/>
                  <a:tab pos="2171700" algn="l"/>
                </a:tabLst>
                <a:defRPr>
                  <a:solidFill>
                    <a:srgbClr val="000000"/>
                  </a:solidFill>
                  <a:latin typeface="Arial" charset="0"/>
                  <a:ea typeface="DejaVu Sans" charset="0"/>
                  <a:cs typeface="DejaVu Sans" charset="0"/>
                </a:defRPr>
              </a:lvl3pPr>
              <a:lvl4pPr>
                <a:tabLst>
                  <a:tab pos="723900" algn="l"/>
                  <a:tab pos="1447800" algn="l"/>
                  <a:tab pos="2171700" algn="l"/>
                </a:tabLst>
                <a:defRPr>
                  <a:solidFill>
                    <a:srgbClr val="000000"/>
                  </a:solidFill>
                  <a:latin typeface="Arial" charset="0"/>
                  <a:ea typeface="DejaVu Sans" charset="0"/>
                  <a:cs typeface="DejaVu Sans" charset="0"/>
                </a:defRPr>
              </a:lvl4pPr>
              <a:lvl5pPr>
                <a:tabLst>
                  <a:tab pos="723900" algn="l"/>
                  <a:tab pos="1447800" algn="l"/>
                  <a:tab pos="2171700" algn="l"/>
                </a:tabLst>
                <a:defRPr>
                  <a:solidFill>
                    <a:srgbClr val="000000"/>
                  </a:solidFill>
                  <a:latin typeface="Arial" charset="0"/>
                  <a:ea typeface="DejaVu Sans"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9pPr>
            </a:lstStyle>
            <a:p>
              <a:r>
                <a:rPr lang="en-US" sz="1400" b="0" dirty="0">
                  <a:latin typeface="Calibri" panose="020F0502020204030204" pitchFamily="34" charset="0"/>
                  <a:ea typeface="Lato" charset="0"/>
                  <a:cs typeface="Calibri" panose="020F0502020204030204" pitchFamily="34" charset="0"/>
                </a:rPr>
                <a:t>Large </a:t>
              </a:r>
              <a:r>
                <a:rPr lang="en-US" sz="1400" b="0">
                  <a:latin typeface="Calibri" panose="020F0502020204030204" pitchFamily="34" charset="0"/>
                  <a:ea typeface="Lato" charset="0"/>
                  <a:cs typeface="Calibri" panose="020F0502020204030204" pitchFamily="34" charset="0"/>
                </a:rPr>
                <a:t>constants </a:t>
              </a:r>
              <a:br>
                <a:rPr lang="en-US" sz="1400" b="0">
                  <a:latin typeface="Calibri" panose="020F0502020204030204" pitchFamily="34" charset="0"/>
                  <a:ea typeface="Lato" charset="0"/>
                  <a:cs typeface="Calibri" panose="020F0502020204030204" pitchFamily="34" charset="0"/>
                </a:rPr>
              </a:br>
              <a:r>
                <a:rPr lang="en-US" sz="1400" b="0">
                  <a:latin typeface="Calibri" panose="020F0502020204030204" pitchFamily="34" charset="0"/>
                  <a:ea typeface="Lato" charset="0"/>
                  <a:cs typeface="Calibri" panose="020F0502020204030204" pitchFamily="34" charset="0"/>
                </a:rPr>
                <a:t>(</a:t>
              </a:r>
              <a:r>
                <a:rPr lang="en-US" sz="1400" b="0" dirty="0">
                  <a:latin typeface="Calibri" panose="020F0502020204030204" pitchFamily="34" charset="0"/>
                  <a:ea typeface="Lato" charset="0"/>
                  <a:cs typeface="Calibri" panose="020F0502020204030204" pitchFamily="34" charset="0"/>
                </a:rPr>
                <a:t>e.g., “example”)</a:t>
              </a:r>
            </a:p>
          </p:txBody>
        </p:sp>
        <p:sp>
          <p:nvSpPr>
            <p:cNvPr id="64" name="Text Box 10"/>
            <p:cNvSpPr txBox="1">
              <a:spLocks noChangeArrowheads="1"/>
            </p:cNvSpPr>
            <p:nvPr>
              <p:custDataLst>
                <p:tags r:id="rId11"/>
              </p:custDataLst>
            </p:nvPr>
          </p:nvSpPr>
          <p:spPr bwMode="auto">
            <a:xfrm>
              <a:off x="6019800" y="4038600"/>
              <a:ext cx="27527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230" rIns="90000" bIns="45000"/>
            <a:lstStyle>
              <a:lvl1pPr>
                <a:tabLst>
                  <a:tab pos="723900" algn="l"/>
                  <a:tab pos="1447800" algn="l"/>
                  <a:tab pos="2171700" algn="l"/>
                </a:tabLst>
                <a:defRPr>
                  <a:solidFill>
                    <a:srgbClr val="000000"/>
                  </a:solidFill>
                  <a:latin typeface="Arial" charset="0"/>
                  <a:ea typeface="DejaVu Sans" charset="0"/>
                  <a:cs typeface="DejaVu Sans" charset="0"/>
                </a:defRPr>
              </a:lvl1pPr>
              <a:lvl2pPr>
                <a:tabLst>
                  <a:tab pos="723900" algn="l"/>
                  <a:tab pos="1447800" algn="l"/>
                  <a:tab pos="2171700" algn="l"/>
                </a:tabLst>
                <a:defRPr>
                  <a:solidFill>
                    <a:srgbClr val="000000"/>
                  </a:solidFill>
                  <a:latin typeface="Arial" charset="0"/>
                  <a:ea typeface="DejaVu Sans" charset="0"/>
                  <a:cs typeface="DejaVu Sans" charset="0"/>
                </a:defRPr>
              </a:lvl2pPr>
              <a:lvl3pPr>
                <a:tabLst>
                  <a:tab pos="723900" algn="l"/>
                  <a:tab pos="1447800" algn="l"/>
                  <a:tab pos="2171700" algn="l"/>
                </a:tabLst>
                <a:defRPr>
                  <a:solidFill>
                    <a:srgbClr val="000000"/>
                  </a:solidFill>
                  <a:latin typeface="Arial" charset="0"/>
                  <a:ea typeface="DejaVu Sans" charset="0"/>
                  <a:cs typeface="DejaVu Sans" charset="0"/>
                </a:defRPr>
              </a:lvl3pPr>
              <a:lvl4pPr>
                <a:tabLst>
                  <a:tab pos="723900" algn="l"/>
                  <a:tab pos="1447800" algn="l"/>
                  <a:tab pos="2171700" algn="l"/>
                </a:tabLst>
                <a:defRPr>
                  <a:solidFill>
                    <a:srgbClr val="000000"/>
                  </a:solidFill>
                  <a:latin typeface="Arial" charset="0"/>
                  <a:ea typeface="DejaVu Sans" charset="0"/>
                  <a:cs typeface="DejaVu Sans" charset="0"/>
                </a:defRPr>
              </a:lvl4pPr>
              <a:lvl5pPr>
                <a:tabLst>
                  <a:tab pos="723900" algn="l"/>
                  <a:tab pos="1447800" algn="l"/>
                  <a:tab pos="2171700" algn="l"/>
                </a:tabLst>
                <a:defRPr>
                  <a:solidFill>
                    <a:srgbClr val="000000"/>
                  </a:solidFill>
                  <a:latin typeface="Arial" charset="0"/>
                  <a:ea typeface="DejaVu Sans"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9pPr>
            </a:lstStyle>
            <a:p>
              <a:r>
                <a:rPr lang="en-US" sz="1400" b="0" i="1" dirty="0">
                  <a:latin typeface="Calibri" panose="020F0502020204030204" pitchFamily="34" charset="0"/>
                  <a:ea typeface="Lato" charset="0"/>
                  <a:cs typeface="Calibri" panose="020F0502020204030204" pitchFamily="34" charset="0"/>
                </a:rPr>
                <a:t>static</a:t>
              </a:r>
              <a:r>
                <a:rPr lang="en-US" sz="1400" b="0" dirty="0">
                  <a:latin typeface="Calibri" panose="020F0502020204030204" pitchFamily="34" charset="0"/>
                  <a:ea typeface="Lato" charset="0"/>
                  <a:cs typeface="Calibri" panose="020F0502020204030204" pitchFamily="34" charset="0"/>
                </a:rPr>
                <a:t> variables</a:t>
              </a:r>
            </a:p>
            <a:p>
              <a:r>
                <a:rPr lang="en-US" sz="1400" b="0" dirty="0">
                  <a:latin typeface="Calibri" panose="020F0502020204030204" pitchFamily="34" charset="0"/>
                  <a:ea typeface="Lato" charset="0"/>
                  <a:cs typeface="Calibri" panose="020F0502020204030204" pitchFamily="34" charset="0"/>
                </a:rPr>
                <a:t>(global variables in C)</a:t>
              </a:r>
            </a:p>
          </p:txBody>
        </p:sp>
        <p:sp>
          <p:nvSpPr>
            <p:cNvPr id="65" name="Text Box 11"/>
            <p:cNvSpPr txBox="1">
              <a:spLocks noChangeArrowheads="1"/>
            </p:cNvSpPr>
            <p:nvPr>
              <p:custDataLst>
                <p:tags r:id="rId12"/>
              </p:custDataLst>
            </p:nvPr>
          </p:nvSpPr>
          <p:spPr bwMode="auto">
            <a:xfrm>
              <a:off x="6019800" y="3276600"/>
              <a:ext cx="22860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230" rIns="90000" bIns="45000"/>
            <a:lstStyle>
              <a:lvl1pPr>
                <a:tabLst>
                  <a:tab pos="723900" algn="l"/>
                  <a:tab pos="1447800" algn="l"/>
                </a:tabLst>
                <a:defRPr>
                  <a:solidFill>
                    <a:srgbClr val="000000"/>
                  </a:solidFill>
                  <a:latin typeface="Arial" charset="0"/>
                  <a:ea typeface="DejaVu Sans" charset="0"/>
                  <a:cs typeface="DejaVu Sans" charset="0"/>
                </a:defRPr>
              </a:lvl1pPr>
              <a:lvl2pPr>
                <a:tabLst>
                  <a:tab pos="723900" algn="l"/>
                  <a:tab pos="1447800" algn="l"/>
                </a:tabLst>
                <a:defRPr>
                  <a:solidFill>
                    <a:srgbClr val="000000"/>
                  </a:solidFill>
                  <a:latin typeface="Arial" charset="0"/>
                  <a:ea typeface="DejaVu Sans" charset="0"/>
                  <a:cs typeface="DejaVu Sans" charset="0"/>
                </a:defRPr>
              </a:lvl2pPr>
              <a:lvl3pPr>
                <a:tabLst>
                  <a:tab pos="723900" algn="l"/>
                  <a:tab pos="1447800" algn="l"/>
                </a:tabLst>
                <a:defRPr>
                  <a:solidFill>
                    <a:srgbClr val="000000"/>
                  </a:solidFill>
                  <a:latin typeface="Arial" charset="0"/>
                  <a:ea typeface="DejaVu Sans" charset="0"/>
                  <a:cs typeface="DejaVu Sans" charset="0"/>
                </a:defRPr>
              </a:lvl3pPr>
              <a:lvl4pPr>
                <a:tabLst>
                  <a:tab pos="723900" algn="l"/>
                  <a:tab pos="1447800" algn="l"/>
                </a:tabLst>
                <a:defRPr>
                  <a:solidFill>
                    <a:srgbClr val="000000"/>
                  </a:solidFill>
                  <a:latin typeface="Arial" charset="0"/>
                  <a:ea typeface="DejaVu Sans" charset="0"/>
                  <a:cs typeface="DejaVu Sans" charset="0"/>
                </a:defRPr>
              </a:lvl4pPr>
              <a:lvl5pPr>
                <a:tabLst>
                  <a:tab pos="723900" algn="l"/>
                  <a:tab pos="1447800" algn="l"/>
                </a:tabLst>
                <a:defRPr>
                  <a:solidFill>
                    <a:srgbClr val="000000"/>
                  </a:solidFill>
                  <a:latin typeface="Arial" charset="0"/>
                  <a:ea typeface="DejaVu Sans"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DejaVu Sans"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DejaVu Sans"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DejaVu Sans"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DejaVu Sans" charset="0"/>
                  <a:cs typeface="DejaVu Sans" charset="0"/>
                </a:defRPr>
              </a:lvl9pPr>
            </a:lstStyle>
            <a:p>
              <a:r>
                <a:rPr lang="en-US" sz="1400" b="0">
                  <a:latin typeface="Calibri" panose="020F0502020204030204" pitchFamily="34" charset="0"/>
                  <a:ea typeface="Lato" charset="0"/>
                  <a:cs typeface="Calibri" panose="020F0502020204030204" pitchFamily="34" charset="0"/>
                </a:rPr>
                <a:t>variables allocated</a:t>
              </a:r>
              <a:br>
                <a:rPr lang="en-US" sz="1400" b="0">
                  <a:latin typeface="Calibri" panose="020F0502020204030204" pitchFamily="34" charset="0"/>
                  <a:ea typeface="Lato" charset="0"/>
                  <a:cs typeface="Calibri" panose="020F0502020204030204" pitchFamily="34" charset="0"/>
                </a:rPr>
              </a:br>
              <a:r>
                <a:rPr lang="en-US" sz="1400" b="0">
                  <a:latin typeface="Calibri" panose="020F0502020204030204" pitchFamily="34" charset="0"/>
                  <a:ea typeface="Lato" charset="0"/>
                  <a:cs typeface="Calibri" panose="020F0502020204030204" pitchFamily="34" charset="0"/>
                </a:rPr>
                <a:t> with </a:t>
              </a:r>
              <a:r>
                <a:rPr lang="en-US" sz="1400" b="0" i="1">
                  <a:latin typeface="Calibri" panose="020F0502020204030204" pitchFamily="34" charset="0"/>
                  <a:ea typeface="Lato" charset="0"/>
                  <a:cs typeface="Calibri" panose="020F0502020204030204" pitchFamily="34" charset="0"/>
                </a:rPr>
                <a:t>new</a:t>
              </a:r>
              <a:r>
                <a:rPr lang="en-US" sz="1400" b="0">
                  <a:latin typeface="Calibri" panose="020F0502020204030204" pitchFamily="34" charset="0"/>
                  <a:ea typeface="Lato" charset="0"/>
                  <a:cs typeface="Calibri" panose="020F0502020204030204" pitchFamily="34" charset="0"/>
                </a:rPr>
                <a:t> </a:t>
              </a:r>
              <a:r>
                <a:rPr lang="en-US" sz="1400" b="0" dirty="0">
                  <a:latin typeface="Calibri" panose="020F0502020204030204" pitchFamily="34" charset="0"/>
                  <a:ea typeface="Lato" charset="0"/>
                  <a:cs typeface="Calibri" panose="020F0502020204030204" pitchFamily="34" charset="0"/>
                </a:rPr>
                <a:t>or </a:t>
              </a:r>
              <a:r>
                <a:rPr lang="en-US" sz="1400" b="0" i="1" dirty="0">
                  <a:latin typeface="Calibri" panose="020F0502020204030204" pitchFamily="34" charset="0"/>
                  <a:ea typeface="Lato" charset="0"/>
                  <a:cs typeface="Calibri" panose="020F0502020204030204" pitchFamily="34" charset="0"/>
                </a:rPr>
                <a:t>malloc</a:t>
              </a:r>
              <a:endParaRPr lang="en-US" sz="1400" b="0" dirty="0">
                <a:latin typeface="Calibri" panose="020F0502020204030204" pitchFamily="34" charset="0"/>
                <a:ea typeface="Lato" charset="0"/>
                <a:cs typeface="Calibri" panose="020F0502020204030204" pitchFamily="34" charset="0"/>
              </a:endParaRPr>
            </a:p>
          </p:txBody>
        </p:sp>
        <p:sp>
          <p:nvSpPr>
            <p:cNvPr id="66" name="Text Box 12"/>
            <p:cNvSpPr txBox="1">
              <a:spLocks noChangeArrowheads="1"/>
            </p:cNvSpPr>
            <p:nvPr>
              <p:custDataLst>
                <p:tags r:id="rId13"/>
              </p:custDataLst>
            </p:nvPr>
          </p:nvSpPr>
          <p:spPr bwMode="auto">
            <a:xfrm>
              <a:off x="6019800" y="1524000"/>
              <a:ext cx="1676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230" rIns="90000" bIns="45000"/>
            <a:lstStyle>
              <a:lvl1pPr>
                <a:tabLst>
                  <a:tab pos="723900" algn="l"/>
                </a:tabLst>
                <a:defRPr>
                  <a:solidFill>
                    <a:srgbClr val="000000"/>
                  </a:solidFill>
                  <a:latin typeface="Arial" charset="0"/>
                  <a:ea typeface="DejaVu Sans" charset="0"/>
                  <a:cs typeface="DejaVu Sans" charset="0"/>
                </a:defRPr>
              </a:lvl1pPr>
              <a:lvl2pPr>
                <a:tabLst>
                  <a:tab pos="723900" algn="l"/>
                </a:tabLst>
                <a:defRPr>
                  <a:solidFill>
                    <a:srgbClr val="000000"/>
                  </a:solidFill>
                  <a:latin typeface="Arial" charset="0"/>
                  <a:ea typeface="DejaVu Sans" charset="0"/>
                  <a:cs typeface="DejaVu Sans" charset="0"/>
                </a:defRPr>
              </a:lvl2pPr>
              <a:lvl3pPr>
                <a:tabLst>
                  <a:tab pos="723900" algn="l"/>
                </a:tabLst>
                <a:defRPr>
                  <a:solidFill>
                    <a:srgbClr val="000000"/>
                  </a:solidFill>
                  <a:latin typeface="Arial" charset="0"/>
                  <a:ea typeface="DejaVu Sans" charset="0"/>
                  <a:cs typeface="DejaVu Sans" charset="0"/>
                </a:defRPr>
              </a:lvl3pPr>
              <a:lvl4pPr>
                <a:tabLst>
                  <a:tab pos="723900" algn="l"/>
                </a:tabLst>
                <a:defRPr>
                  <a:solidFill>
                    <a:srgbClr val="000000"/>
                  </a:solidFill>
                  <a:latin typeface="Arial" charset="0"/>
                  <a:ea typeface="DejaVu Sans" charset="0"/>
                  <a:cs typeface="DejaVu Sans" charset="0"/>
                </a:defRPr>
              </a:lvl4pPr>
              <a:lvl5pPr>
                <a:tabLst>
                  <a:tab pos="723900" algn="l"/>
                </a:tabLst>
                <a:defRPr>
                  <a:solidFill>
                    <a:srgbClr val="000000"/>
                  </a:solidFill>
                  <a:latin typeface="Arial" charset="0"/>
                  <a:ea typeface="DejaVu Sans"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DejaVu Sans"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DejaVu Sans"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DejaVu Sans"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DejaVu Sans" charset="0"/>
                  <a:cs typeface="DejaVu Sans" charset="0"/>
                </a:defRPr>
              </a:lvl9pPr>
            </a:lstStyle>
            <a:p>
              <a:r>
                <a:rPr lang="en-US" sz="1400" b="0" dirty="0">
                  <a:latin typeface="Calibri" panose="020F0502020204030204" pitchFamily="34" charset="0"/>
                  <a:ea typeface="Lato" charset="0"/>
                  <a:cs typeface="Calibri" panose="020F0502020204030204" pitchFamily="34" charset="0"/>
                </a:rPr>
                <a:t>local variables;</a:t>
              </a:r>
              <a:br>
                <a:rPr lang="en-US" sz="1400" b="0" dirty="0">
                  <a:latin typeface="Calibri" panose="020F0502020204030204" pitchFamily="34" charset="0"/>
                  <a:ea typeface="Lato" charset="0"/>
                  <a:cs typeface="Calibri" panose="020F0502020204030204" pitchFamily="34" charset="0"/>
                </a:rPr>
              </a:br>
              <a:r>
                <a:rPr lang="en-US" sz="1400" b="0" dirty="0">
                  <a:latin typeface="Calibri" panose="020F0502020204030204" pitchFamily="34" charset="0"/>
                  <a:ea typeface="Lato" charset="0"/>
                  <a:cs typeface="Calibri" panose="020F0502020204030204" pitchFamily="34" charset="0"/>
                </a:rPr>
                <a:t>procedure context</a:t>
              </a:r>
            </a:p>
          </p:txBody>
        </p:sp>
        <p:sp>
          <p:nvSpPr>
            <p:cNvPr id="67" name="Text Box 13"/>
            <p:cNvSpPr txBox="1">
              <a:spLocks noChangeArrowheads="1"/>
            </p:cNvSpPr>
            <p:nvPr>
              <p:custDataLst>
                <p:tags r:id="rId14"/>
              </p:custDataLst>
            </p:nvPr>
          </p:nvSpPr>
          <p:spPr bwMode="auto">
            <a:xfrm>
              <a:off x="1905000" y="6096000"/>
              <a:ext cx="30638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p>
              <a:r>
                <a:rPr lang="en-US" sz="2000" dirty="0">
                  <a:solidFill>
                    <a:srgbClr val="000000"/>
                  </a:solidFill>
                  <a:latin typeface="Calibri" panose="020F0502020204030204" pitchFamily="34" charset="0"/>
                  <a:ea typeface="Lato" charset="0"/>
                  <a:cs typeface="Calibri" panose="020F0502020204030204" pitchFamily="34" charset="0"/>
                </a:rPr>
                <a:t>0</a:t>
              </a:r>
            </a:p>
          </p:txBody>
        </p:sp>
        <p:sp>
          <p:nvSpPr>
            <p:cNvPr id="68" name="Text Box 14"/>
            <p:cNvSpPr txBox="1">
              <a:spLocks noChangeArrowheads="1"/>
            </p:cNvSpPr>
            <p:nvPr>
              <p:custDataLst>
                <p:tags r:id="rId15"/>
              </p:custDataLst>
            </p:nvPr>
          </p:nvSpPr>
          <p:spPr bwMode="auto">
            <a:xfrm>
              <a:off x="1704517" y="1052611"/>
              <a:ext cx="606426"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p>
              <a:r>
                <a:rPr lang="en-US" sz="1600" dirty="0">
                  <a:solidFill>
                    <a:srgbClr val="000000"/>
                  </a:solidFill>
                  <a:latin typeface="Calibri" panose="020F0502020204030204" pitchFamily="34" charset="0"/>
                  <a:ea typeface="Lato" charset="0"/>
                  <a:cs typeface="Calibri" panose="020F0502020204030204" pitchFamily="34" charset="0"/>
                </a:rPr>
                <a:t>2</a:t>
              </a:r>
              <a:r>
                <a:rPr lang="en-US" sz="1600" baseline="33000" dirty="0">
                  <a:solidFill>
                    <a:srgbClr val="000000"/>
                  </a:solidFill>
                  <a:latin typeface="Calibri" panose="020F0502020204030204" pitchFamily="34" charset="0"/>
                  <a:ea typeface="Lato" charset="0"/>
                  <a:cs typeface="Calibri" panose="020F0502020204030204" pitchFamily="34" charset="0"/>
                </a:rPr>
                <a:t>N</a:t>
              </a:r>
              <a:r>
                <a:rPr lang="en-US" sz="1600" dirty="0">
                  <a:solidFill>
                    <a:srgbClr val="000000"/>
                  </a:solidFill>
                  <a:latin typeface="Calibri" panose="020F0502020204030204" pitchFamily="34" charset="0"/>
                  <a:ea typeface="Lato" charset="0"/>
                  <a:cs typeface="Calibri" panose="020F0502020204030204" pitchFamily="34" charset="0"/>
                </a:rPr>
                <a:t>-1</a:t>
              </a:r>
            </a:p>
          </p:txBody>
        </p:sp>
        <p:sp>
          <p:nvSpPr>
            <p:cNvPr id="69" name="Line 15"/>
            <p:cNvSpPr>
              <a:spLocks noChangeShapeType="1"/>
            </p:cNvSpPr>
            <p:nvPr>
              <p:custDataLst>
                <p:tags r:id="rId16"/>
              </p:custDataLst>
            </p:nvPr>
          </p:nvSpPr>
          <p:spPr bwMode="auto">
            <a:xfrm>
              <a:off x="2484778" y="1371600"/>
              <a:ext cx="0" cy="5181600"/>
            </a:xfrm>
            <a:prstGeom prst="line">
              <a:avLst/>
            </a:prstGeom>
            <a:noFill/>
            <a:ln w="28575">
              <a:solidFill>
                <a:srgbClr val="000000"/>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000" dirty="0">
                <a:latin typeface="Calibri" panose="020F0502020204030204" pitchFamily="34" charset="0"/>
                <a:ea typeface="Lato" charset="0"/>
                <a:cs typeface="Calibri" panose="020F0502020204030204" pitchFamily="34" charset="0"/>
              </a:endParaRPr>
            </a:p>
          </p:txBody>
        </p:sp>
        <p:sp>
          <p:nvSpPr>
            <p:cNvPr id="70" name="Line 8"/>
            <p:cNvSpPr>
              <a:spLocks noChangeShapeType="1"/>
            </p:cNvSpPr>
            <p:nvPr>
              <p:custDataLst>
                <p:tags r:id="rId17"/>
              </p:custDataLst>
            </p:nvPr>
          </p:nvSpPr>
          <p:spPr bwMode="auto">
            <a:xfrm rot="10800000" flipV="1">
              <a:off x="5257800" y="1904999"/>
              <a:ext cx="0" cy="6858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000" dirty="0">
                <a:latin typeface="Calibri" panose="020F0502020204030204" pitchFamily="34" charset="0"/>
                <a:ea typeface="Lato" charset="0"/>
                <a:cs typeface="Calibri" panose="020F0502020204030204" pitchFamily="34" charset="0"/>
              </a:endParaRPr>
            </a:p>
          </p:txBody>
        </p:sp>
        <p:sp>
          <p:nvSpPr>
            <p:cNvPr id="71" name="Line 8"/>
            <p:cNvSpPr>
              <a:spLocks noChangeShapeType="1"/>
            </p:cNvSpPr>
            <p:nvPr>
              <p:custDataLst>
                <p:tags r:id="rId18"/>
              </p:custDataLst>
            </p:nvPr>
          </p:nvSpPr>
          <p:spPr bwMode="auto">
            <a:xfrm rot="10800000">
              <a:off x="5257800" y="2895599"/>
              <a:ext cx="0" cy="5334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000" dirty="0">
                <a:latin typeface="Calibri" panose="020F0502020204030204" pitchFamily="34" charset="0"/>
                <a:ea typeface="Lato" charset="0"/>
                <a:cs typeface="Calibri" panose="020F0502020204030204" pitchFamily="34" charset="0"/>
              </a:endParaRPr>
            </a:p>
          </p:txBody>
        </p:sp>
        <p:sp>
          <p:nvSpPr>
            <p:cNvPr id="73" name="TextBox 72"/>
            <p:cNvSpPr txBox="1"/>
            <p:nvPr>
              <p:custDataLst>
                <p:tags r:id="rId19"/>
              </p:custDataLst>
            </p:nvPr>
          </p:nvSpPr>
          <p:spPr>
            <a:xfrm>
              <a:off x="203543" y="1393212"/>
              <a:ext cx="2288639" cy="350690"/>
            </a:xfrm>
            <a:prstGeom prst="rect">
              <a:avLst/>
            </a:prstGeom>
            <a:noFill/>
          </p:spPr>
          <p:txBody>
            <a:bodyPr wrap="none" rtlCol="0">
              <a:spAutoFit/>
            </a:bodyPr>
            <a:lstStyle/>
            <a:p>
              <a:r>
                <a:rPr lang="en-US" sz="1400" b="0" i="1">
                  <a:latin typeface="Calibri" panose="020F0502020204030204" pitchFamily="34" charset="0"/>
                  <a:ea typeface="Lato" charset="0"/>
                  <a:cs typeface="Calibri" panose="020F0502020204030204" pitchFamily="34" charset="0"/>
                </a:rPr>
                <a:t>High addresses</a:t>
              </a:r>
              <a:endParaRPr lang="en-US" sz="1400" b="0" i="1" dirty="0">
                <a:latin typeface="Calibri" panose="020F0502020204030204" pitchFamily="34" charset="0"/>
                <a:ea typeface="Lato" charset="0"/>
                <a:cs typeface="Calibri" panose="020F0502020204030204" pitchFamily="34" charset="0"/>
              </a:endParaRPr>
            </a:p>
          </p:txBody>
        </p:sp>
        <p:sp>
          <p:nvSpPr>
            <p:cNvPr id="74" name="TextBox 73"/>
            <p:cNvSpPr txBox="1"/>
            <p:nvPr>
              <p:custDataLst>
                <p:tags r:id="rId20"/>
              </p:custDataLst>
            </p:nvPr>
          </p:nvSpPr>
          <p:spPr>
            <a:xfrm>
              <a:off x="-218084" y="6179179"/>
              <a:ext cx="2276566" cy="350690"/>
            </a:xfrm>
            <a:prstGeom prst="rect">
              <a:avLst/>
            </a:prstGeom>
            <a:noFill/>
          </p:spPr>
          <p:txBody>
            <a:bodyPr wrap="square" rtlCol="0">
              <a:spAutoFit/>
            </a:bodyPr>
            <a:lstStyle/>
            <a:p>
              <a:r>
                <a:rPr lang="en-US" sz="1400" b="0" i="1">
                  <a:latin typeface="Calibri" panose="020F0502020204030204" pitchFamily="34" charset="0"/>
                  <a:ea typeface="Lato" charset="0"/>
                  <a:cs typeface="Calibri" panose="020F0502020204030204" pitchFamily="34" charset="0"/>
                </a:rPr>
                <a:t>Low addresses</a:t>
              </a:r>
              <a:endParaRPr lang="en-US" sz="1400" b="0" i="1" dirty="0">
                <a:latin typeface="Calibri" panose="020F0502020204030204" pitchFamily="34" charset="0"/>
                <a:ea typeface="Lato" charset="0"/>
                <a:cs typeface="Calibri" panose="020F0502020204030204" pitchFamily="34" charset="0"/>
              </a:endParaRPr>
            </a:p>
          </p:txBody>
        </p:sp>
      </p:grpSp>
    </p:spTree>
    <p:extLst>
      <p:ext uri="{BB962C8B-B14F-4D97-AF65-F5344CB8AC3E}">
        <p14:creationId xmlns:p14="http://schemas.microsoft.com/office/powerpoint/2010/main" val="1747730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apezoid 2"/>
          <p:cNvSpPr/>
          <p:nvPr/>
        </p:nvSpPr>
        <p:spPr bwMode="auto">
          <a:xfrm rot="5400000" flipH="1">
            <a:off x="3191351" y="2356540"/>
            <a:ext cx="2626475" cy="1458734"/>
          </a:xfrm>
          <a:custGeom>
            <a:avLst/>
            <a:gdLst>
              <a:gd name="connsiteX0" fmla="*/ 0 w 3740860"/>
              <a:gd name="connsiteY0" fmla="*/ 1283230 h 1283230"/>
              <a:gd name="connsiteX1" fmla="*/ 1488123 w 3740860"/>
              <a:gd name="connsiteY1" fmla="*/ 0 h 1283230"/>
              <a:gd name="connsiteX2" fmla="*/ 2252737 w 3740860"/>
              <a:gd name="connsiteY2" fmla="*/ 0 h 1283230"/>
              <a:gd name="connsiteX3" fmla="*/ 3740860 w 3740860"/>
              <a:gd name="connsiteY3" fmla="*/ 1283230 h 1283230"/>
              <a:gd name="connsiteX4" fmla="*/ 0 w 3740860"/>
              <a:gd name="connsiteY4" fmla="*/ 1283230 h 1283230"/>
              <a:gd name="connsiteX0" fmla="*/ 0 w 2583269"/>
              <a:gd name="connsiteY0" fmla="*/ 1283230 h 1283230"/>
              <a:gd name="connsiteX1" fmla="*/ 1488123 w 2583269"/>
              <a:gd name="connsiteY1" fmla="*/ 0 h 1283230"/>
              <a:gd name="connsiteX2" fmla="*/ 2252737 w 2583269"/>
              <a:gd name="connsiteY2" fmla="*/ 0 h 1283230"/>
              <a:gd name="connsiteX3" fmla="*/ 2583269 w 2583269"/>
              <a:gd name="connsiteY3" fmla="*/ 1263775 h 1283230"/>
              <a:gd name="connsiteX4" fmla="*/ 0 w 2583269"/>
              <a:gd name="connsiteY4" fmla="*/ 1283230 h 1283230"/>
              <a:gd name="connsiteX0" fmla="*/ 0 w 2476267"/>
              <a:gd name="connsiteY0" fmla="*/ 1283230 h 1283230"/>
              <a:gd name="connsiteX1" fmla="*/ 1488123 w 2476267"/>
              <a:gd name="connsiteY1" fmla="*/ 0 h 1283230"/>
              <a:gd name="connsiteX2" fmla="*/ 2252737 w 2476267"/>
              <a:gd name="connsiteY2" fmla="*/ 0 h 1283230"/>
              <a:gd name="connsiteX3" fmla="*/ 2476267 w 2476267"/>
              <a:gd name="connsiteY3" fmla="*/ 1263775 h 1283230"/>
              <a:gd name="connsiteX4" fmla="*/ 0 w 2476267"/>
              <a:gd name="connsiteY4" fmla="*/ 1283230 h 1283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267" h="1283230">
                <a:moveTo>
                  <a:pt x="0" y="1283230"/>
                </a:moveTo>
                <a:lnTo>
                  <a:pt x="1488123" y="0"/>
                </a:lnTo>
                <a:lnTo>
                  <a:pt x="2252737" y="0"/>
                </a:lnTo>
                <a:lnTo>
                  <a:pt x="2476267" y="1263775"/>
                </a:lnTo>
                <a:lnTo>
                  <a:pt x="0" y="1283230"/>
                </a:lnTo>
                <a:close/>
              </a:path>
            </a:pathLst>
          </a:custGeom>
          <a:gradFill flip="none" rotWithShape="1">
            <a:gsLst>
              <a:gs pos="0">
                <a:srgbClr val="EBB78C">
                  <a:alpha val="0"/>
                </a:srgbClr>
              </a:gs>
              <a:gs pos="50000">
                <a:srgbClr val="EBB78C">
                  <a:alpha val="50196"/>
                </a:srgbClr>
              </a:gs>
              <a:gs pos="100000">
                <a:srgbClr val="EBB78C"/>
              </a:gs>
            </a:gsLst>
            <a:lin ang="16200000" scaled="0"/>
            <a:tileRect/>
          </a:gradFill>
          <a:ln w="25400" cap="flat" cmpd="sng" algn="ctr">
            <a:noFill/>
            <a:prstDash val="solid"/>
            <a:round/>
            <a:headEnd type="none" w="med" len="med"/>
            <a:tailEnd type="arrow" w="med" len="med"/>
          </a:ln>
          <a:effectLst/>
        </p:spPr>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47458" name="Rectangle 2"/>
          <p:cNvSpPr>
            <a:spLocks noGrp="1" noChangeArrowheads="1"/>
          </p:cNvSpPr>
          <p:nvPr>
            <p:ph type="title"/>
            <p:custDataLst>
              <p:tags r:id="rId1"/>
            </p:custDataLst>
          </p:nvPr>
        </p:nvSpPr>
        <p:spPr/>
        <p:txBody>
          <a:bodyPr/>
          <a:lstStyle/>
          <a:p>
            <a:r>
              <a:rPr lang="en-US" dirty="0">
                <a:ea typeface="Lato" charset="0"/>
                <a:cs typeface="Calibri" panose="020F0502020204030204" pitchFamily="34" charset="0"/>
              </a:rPr>
              <a:t>Program’s View</a:t>
            </a:r>
          </a:p>
        </p:txBody>
      </p:sp>
      <p:sp>
        <p:nvSpPr>
          <p:cNvPr id="2" name="Content Placeholder 1"/>
          <p:cNvSpPr>
            <a:spLocks noGrp="1"/>
          </p:cNvSpPr>
          <p:nvPr>
            <p:ph idx="1"/>
          </p:nvPr>
        </p:nvSpPr>
        <p:spPr>
          <a:xfrm>
            <a:off x="393192" y="1362456"/>
            <a:ext cx="4572000" cy="4974336"/>
          </a:xfrm>
        </p:spPr>
        <p:txBody>
          <a:bodyPr/>
          <a:lstStyle/>
          <a:p>
            <a:r>
              <a:rPr lang="en-US" sz="2400" dirty="0">
                <a:cs typeface="Calibri" panose="020F0502020204030204" pitchFamily="34" charset="0"/>
              </a:rPr>
              <a:t>Procedures</a:t>
            </a:r>
          </a:p>
          <a:p>
            <a:pPr lvl="1"/>
            <a:r>
              <a:rPr lang="en-US" sz="2000" dirty="0">
                <a:cs typeface="Calibri" panose="020F0502020204030204" pitchFamily="34" charset="0"/>
              </a:rPr>
              <a:t>Essential abstraction</a:t>
            </a:r>
          </a:p>
          <a:p>
            <a:pPr lvl="1"/>
            <a:r>
              <a:rPr lang="en-US" sz="2000" dirty="0">
                <a:cs typeface="Calibri" panose="020F0502020204030204" pitchFamily="34" charset="0"/>
              </a:rPr>
              <a:t>Recursion</a:t>
            </a:r>
            <a:r>
              <a:rPr lang="is-IS" sz="2000" dirty="0">
                <a:cs typeface="Calibri" panose="020F0502020204030204" pitchFamily="34" charset="0"/>
              </a:rPr>
              <a:t>…</a:t>
            </a:r>
            <a:endParaRPr lang="en-US" sz="2000" dirty="0">
              <a:cs typeface="Calibri" panose="020F0502020204030204" pitchFamily="34" charset="0"/>
            </a:endParaRPr>
          </a:p>
          <a:p>
            <a:r>
              <a:rPr lang="en-US" sz="2400" dirty="0">
                <a:cs typeface="Calibri" panose="020F0502020204030204" pitchFamily="34" charset="0"/>
              </a:rPr>
              <a:t>Stack discipline</a:t>
            </a:r>
          </a:p>
          <a:p>
            <a:pPr lvl="1"/>
            <a:r>
              <a:rPr lang="en-US" sz="2000" dirty="0">
                <a:cs typeface="Calibri" panose="020F0502020204030204" pitchFamily="34" charset="0"/>
              </a:rPr>
              <a:t>Stack frame per call</a:t>
            </a:r>
          </a:p>
          <a:p>
            <a:pPr lvl="1"/>
            <a:r>
              <a:rPr lang="en-US" sz="2000" dirty="0">
                <a:cs typeface="Calibri" panose="020F0502020204030204" pitchFamily="34" charset="0"/>
              </a:rPr>
              <a:t>Local variables</a:t>
            </a:r>
          </a:p>
          <a:p>
            <a:r>
              <a:rPr lang="en-US" sz="2400" dirty="0">
                <a:cs typeface="Calibri" panose="020F0502020204030204" pitchFamily="34" charset="0"/>
              </a:rPr>
              <a:t>Calling convention</a:t>
            </a:r>
          </a:p>
          <a:p>
            <a:pPr lvl="1"/>
            <a:r>
              <a:rPr lang="en-US" sz="2000" dirty="0">
                <a:cs typeface="Calibri" panose="020F0502020204030204" pitchFamily="34" charset="0"/>
              </a:rPr>
              <a:t>How to pass arguments</a:t>
            </a:r>
          </a:p>
          <a:p>
            <a:pPr lvl="2"/>
            <a:r>
              <a:rPr lang="en-US" sz="1800" b="1" dirty="0">
                <a:cs typeface="Calibri" panose="020F0502020204030204" pitchFamily="34" charset="0"/>
              </a:rPr>
              <a:t>Di</a:t>
            </a:r>
            <a:r>
              <a:rPr lang="en-US" sz="1800" dirty="0">
                <a:cs typeface="Calibri" panose="020F0502020204030204" pitchFamily="34" charset="0"/>
              </a:rPr>
              <a:t>ane’s </a:t>
            </a:r>
            <a:r>
              <a:rPr lang="en-US" sz="1800" b="1" dirty="0">
                <a:cs typeface="Calibri" panose="020F0502020204030204" pitchFamily="34" charset="0"/>
              </a:rPr>
              <a:t>Si</a:t>
            </a:r>
            <a:r>
              <a:rPr lang="en-US" sz="1800" dirty="0">
                <a:cs typeface="Calibri" panose="020F0502020204030204" pitchFamily="34" charset="0"/>
              </a:rPr>
              <a:t>lk </a:t>
            </a:r>
            <a:r>
              <a:rPr lang="en-US" sz="1800" b="1" dirty="0">
                <a:cs typeface="Calibri" panose="020F0502020204030204" pitchFamily="34" charset="0"/>
              </a:rPr>
              <a:t>D</a:t>
            </a:r>
            <a:r>
              <a:rPr lang="en-US" sz="1800" dirty="0">
                <a:cs typeface="Calibri" panose="020F0502020204030204" pitchFamily="34" charset="0"/>
              </a:rPr>
              <a:t>ress </a:t>
            </a:r>
            <a:r>
              <a:rPr lang="en-US" sz="1800" b="1" dirty="0">
                <a:cs typeface="Calibri" panose="020F0502020204030204" pitchFamily="34" charset="0"/>
              </a:rPr>
              <a:t>C</a:t>
            </a:r>
            <a:r>
              <a:rPr lang="en-US" sz="1800" dirty="0">
                <a:cs typeface="Calibri" panose="020F0502020204030204" pitchFamily="34" charset="0"/>
              </a:rPr>
              <a:t>osts $</a:t>
            </a:r>
            <a:r>
              <a:rPr lang="en-US" sz="1800" b="1" dirty="0">
                <a:cs typeface="Calibri" panose="020F0502020204030204" pitchFamily="34" charset="0"/>
              </a:rPr>
              <a:t>89</a:t>
            </a:r>
          </a:p>
          <a:p>
            <a:pPr lvl="1"/>
            <a:r>
              <a:rPr lang="en-US" sz="2000" dirty="0">
                <a:cs typeface="Calibri" panose="020F0502020204030204" pitchFamily="34" charset="0"/>
              </a:rPr>
              <a:t>How to return data</a:t>
            </a:r>
          </a:p>
          <a:p>
            <a:pPr lvl="1"/>
            <a:r>
              <a:rPr lang="en-US" sz="2000" dirty="0">
                <a:cs typeface="Calibri" panose="020F0502020204030204" pitchFamily="34" charset="0"/>
              </a:rPr>
              <a:t>Return address</a:t>
            </a:r>
          </a:p>
          <a:p>
            <a:pPr lvl="1"/>
            <a:r>
              <a:rPr lang="en-US" sz="2000" dirty="0">
                <a:cs typeface="Calibri" panose="020F0502020204030204" pitchFamily="34" charset="0"/>
              </a:rPr>
              <a:t>Caller-saved / </a:t>
            </a:r>
            <a:r>
              <a:rPr lang="en-US" sz="2000" dirty="0" err="1">
                <a:cs typeface="Calibri" panose="020F0502020204030204" pitchFamily="34" charset="0"/>
              </a:rPr>
              <a:t>callee</a:t>
            </a:r>
            <a:r>
              <a:rPr lang="en-US" sz="2000" dirty="0">
                <a:cs typeface="Calibri" panose="020F0502020204030204" pitchFamily="34" charset="0"/>
              </a:rPr>
              <a:t>-saved registers</a:t>
            </a:r>
          </a:p>
        </p:txBody>
      </p:sp>
      <p:sp>
        <p:nvSpPr>
          <p:cNvPr id="28" name="Slide Number Placeholder 27"/>
          <p:cNvSpPr>
            <a:spLocks noGrp="1"/>
          </p:cNvSpPr>
          <p:nvPr>
            <p:ph type="sldNum" sz="quarter" idx="10"/>
            <p:custDataLst>
              <p:tags r:id="rId2"/>
            </p:custDataLst>
          </p:nvPr>
        </p:nvSpPr>
        <p:spPr>
          <a:prstGeom prst="rect">
            <a:avLst/>
          </a:prstGeom>
        </p:spPr>
        <p:txBody>
          <a:bodyPr/>
          <a:lstStyle/>
          <a:p>
            <a:fld id="{7CBE8339-D2AD-46DC-A898-FD1E949067F0}" type="slidenum">
              <a:rPr lang="en-US" smtClean="0">
                <a:ea typeface="Lato" charset="0"/>
              </a:rPr>
              <a:pPr/>
              <a:t>22</a:t>
            </a:fld>
            <a:endParaRPr lang="en-US" dirty="0">
              <a:ea typeface="Lato" charset="0"/>
            </a:endParaRPr>
          </a:p>
        </p:txBody>
      </p:sp>
      <p:sp>
        <p:nvSpPr>
          <p:cNvPr id="147463" name="Rectangle 7"/>
          <p:cNvSpPr>
            <a:spLocks noChangeArrowheads="1"/>
          </p:cNvSpPr>
          <p:nvPr>
            <p:custDataLst>
              <p:tags r:id="rId3"/>
            </p:custDataLst>
          </p:nvPr>
        </p:nvSpPr>
        <p:spPr bwMode="auto">
          <a:xfrm>
            <a:off x="5231837" y="1326585"/>
            <a:ext cx="1845948" cy="5239583"/>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nSpc>
                <a:spcPct val="100000"/>
              </a:lnSpc>
            </a:pPr>
            <a:r>
              <a:rPr lang="en-US" b="0" dirty="0">
                <a:latin typeface="Calibri" panose="020F0502020204030204" pitchFamily="34" charset="0"/>
                <a:ea typeface="Lato" charset="0"/>
                <a:cs typeface="Calibri" panose="020F0502020204030204" pitchFamily="34" charset="0"/>
              </a:rPr>
              <a:t>Memory</a:t>
            </a:r>
          </a:p>
        </p:txBody>
      </p:sp>
      <p:grpSp>
        <p:nvGrpSpPr>
          <p:cNvPr id="56" name="Group 55"/>
          <p:cNvGrpSpPr/>
          <p:nvPr/>
        </p:nvGrpSpPr>
        <p:grpSpPr>
          <a:xfrm>
            <a:off x="3623039" y="1736227"/>
            <a:ext cx="5139758" cy="4827500"/>
            <a:chOff x="-218084" y="1052611"/>
            <a:chExt cx="8990609" cy="5500589"/>
          </a:xfrm>
        </p:grpSpPr>
        <p:sp>
          <p:nvSpPr>
            <p:cNvPr id="57" name="Rectangle 56"/>
            <p:cNvSpPr>
              <a:spLocks noChangeArrowheads="1"/>
            </p:cNvSpPr>
            <p:nvPr>
              <p:custDataLst>
                <p:tags r:id="rId4"/>
              </p:custDataLst>
            </p:nvPr>
          </p:nvSpPr>
          <p:spPr bwMode="auto">
            <a:xfrm>
              <a:off x="2607636" y="5578957"/>
              <a:ext cx="3200400" cy="950912"/>
            </a:xfrm>
            <a:prstGeom prst="rect">
              <a:avLst/>
            </a:prstGeom>
            <a:solidFill>
              <a:srgbClr val="99CCFF">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Instructions</a:t>
              </a:r>
            </a:p>
          </p:txBody>
        </p:sp>
        <p:sp>
          <p:nvSpPr>
            <p:cNvPr id="58" name="Rectangle 57"/>
            <p:cNvSpPr>
              <a:spLocks noChangeArrowheads="1"/>
            </p:cNvSpPr>
            <p:nvPr>
              <p:custDataLst>
                <p:tags r:id="rId5"/>
              </p:custDataLst>
            </p:nvPr>
          </p:nvSpPr>
          <p:spPr bwMode="auto">
            <a:xfrm>
              <a:off x="2611790" y="4953000"/>
              <a:ext cx="3200400" cy="639762"/>
            </a:xfrm>
            <a:prstGeom prst="rect">
              <a:avLst/>
            </a:prstGeom>
            <a:solidFill>
              <a:srgbClr val="FFFF66">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Literals</a:t>
              </a:r>
            </a:p>
          </p:txBody>
        </p:sp>
        <p:sp>
          <p:nvSpPr>
            <p:cNvPr id="59" name="Rectangle 58"/>
            <p:cNvSpPr>
              <a:spLocks noChangeArrowheads="1"/>
            </p:cNvSpPr>
            <p:nvPr>
              <p:custDataLst>
                <p:tags r:id="rId6"/>
              </p:custDataLst>
            </p:nvPr>
          </p:nvSpPr>
          <p:spPr bwMode="auto">
            <a:xfrm>
              <a:off x="2609850" y="4046537"/>
              <a:ext cx="3200400" cy="906463"/>
            </a:xfrm>
            <a:prstGeom prst="rect">
              <a:avLst/>
            </a:prstGeom>
            <a:solidFill>
              <a:srgbClr val="94BD5E">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Static Data</a:t>
              </a:r>
            </a:p>
          </p:txBody>
        </p:sp>
        <p:sp>
          <p:nvSpPr>
            <p:cNvPr id="60" name="Rectangle 59"/>
            <p:cNvSpPr>
              <a:spLocks noChangeArrowheads="1"/>
            </p:cNvSpPr>
            <p:nvPr>
              <p:custDataLst>
                <p:tags r:id="rId7"/>
              </p:custDataLst>
            </p:nvPr>
          </p:nvSpPr>
          <p:spPr bwMode="auto">
            <a:xfrm>
              <a:off x="2609850" y="3132138"/>
              <a:ext cx="3200400" cy="906462"/>
            </a:xfrm>
            <a:prstGeom prst="rect">
              <a:avLst/>
            </a:prstGeom>
            <a:solidFill>
              <a:srgbClr val="DC2300">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Dynamic Data</a:t>
              </a:r>
              <a:br>
                <a:rPr lang="en-US" sz="2000" dirty="0">
                  <a:solidFill>
                    <a:srgbClr val="000000"/>
                  </a:solidFill>
                  <a:latin typeface="Calibri" panose="020F0502020204030204" pitchFamily="34" charset="0"/>
                  <a:ea typeface="Lato" charset="0"/>
                  <a:cs typeface="Calibri" panose="020F0502020204030204" pitchFamily="34" charset="0"/>
                </a:rPr>
              </a:br>
              <a:r>
                <a:rPr lang="en-US" sz="2000" dirty="0">
                  <a:solidFill>
                    <a:srgbClr val="000000"/>
                  </a:solidFill>
                  <a:latin typeface="Calibri" panose="020F0502020204030204" pitchFamily="34" charset="0"/>
                  <a:ea typeface="Lato" charset="0"/>
                  <a:cs typeface="Calibri" panose="020F0502020204030204" pitchFamily="34" charset="0"/>
                </a:rPr>
                <a:t>(Heap)</a:t>
              </a:r>
            </a:p>
          </p:txBody>
        </p:sp>
        <p:sp>
          <p:nvSpPr>
            <p:cNvPr id="61" name="Rectangle 60"/>
            <p:cNvSpPr>
              <a:spLocks noChangeArrowheads="1"/>
            </p:cNvSpPr>
            <p:nvPr>
              <p:custDataLst>
                <p:tags r:id="rId8"/>
              </p:custDataLst>
            </p:nvPr>
          </p:nvSpPr>
          <p:spPr bwMode="auto">
            <a:xfrm>
              <a:off x="2609850" y="2286000"/>
              <a:ext cx="3200400" cy="838200"/>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000" dirty="0">
                <a:latin typeface="Calibri" panose="020F0502020204030204" pitchFamily="34" charset="0"/>
                <a:ea typeface="Lato" charset="0"/>
                <a:cs typeface="Calibri" panose="020F0502020204030204" pitchFamily="34" charset="0"/>
              </a:endParaRPr>
            </a:p>
          </p:txBody>
        </p:sp>
        <p:sp>
          <p:nvSpPr>
            <p:cNvPr id="62" name="Rectangle 61"/>
            <p:cNvSpPr>
              <a:spLocks noChangeArrowheads="1"/>
            </p:cNvSpPr>
            <p:nvPr>
              <p:custDataLst>
                <p:tags r:id="rId9"/>
              </p:custDataLst>
            </p:nvPr>
          </p:nvSpPr>
          <p:spPr bwMode="auto">
            <a:xfrm>
              <a:off x="2609850" y="1371600"/>
              <a:ext cx="3200400" cy="906463"/>
            </a:xfrm>
            <a:prstGeom prst="rect">
              <a:avLst/>
            </a:prstGeom>
            <a:solidFill>
              <a:srgbClr val="FF950E">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Stack</a:t>
              </a:r>
            </a:p>
          </p:txBody>
        </p:sp>
        <p:sp>
          <p:nvSpPr>
            <p:cNvPr id="63" name="Text Box 9"/>
            <p:cNvSpPr txBox="1">
              <a:spLocks noChangeArrowheads="1"/>
            </p:cNvSpPr>
            <p:nvPr>
              <p:custDataLst>
                <p:tags r:id="rId10"/>
              </p:custDataLst>
            </p:nvPr>
          </p:nvSpPr>
          <p:spPr bwMode="auto">
            <a:xfrm>
              <a:off x="5998890" y="4920756"/>
              <a:ext cx="2179638"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230" rIns="90000" bIns="45000"/>
            <a:lstStyle>
              <a:lvl1pPr>
                <a:tabLst>
                  <a:tab pos="723900" algn="l"/>
                  <a:tab pos="1447800" algn="l"/>
                  <a:tab pos="2171700" algn="l"/>
                </a:tabLst>
                <a:defRPr>
                  <a:solidFill>
                    <a:srgbClr val="000000"/>
                  </a:solidFill>
                  <a:latin typeface="Arial" charset="0"/>
                  <a:ea typeface="DejaVu Sans" charset="0"/>
                  <a:cs typeface="DejaVu Sans" charset="0"/>
                </a:defRPr>
              </a:lvl1pPr>
              <a:lvl2pPr>
                <a:tabLst>
                  <a:tab pos="723900" algn="l"/>
                  <a:tab pos="1447800" algn="l"/>
                  <a:tab pos="2171700" algn="l"/>
                </a:tabLst>
                <a:defRPr>
                  <a:solidFill>
                    <a:srgbClr val="000000"/>
                  </a:solidFill>
                  <a:latin typeface="Arial" charset="0"/>
                  <a:ea typeface="DejaVu Sans" charset="0"/>
                  <a:cs typeface="DejaVu Sans" charset="0"/>
                </a:defRPr>
              </a:lvl2pPr>
              <a:lvl3pPr>
                <a:tabLst>
                  <a:tab pos="723900" algn="l"/>
                  <a:tab pos="1447800" algn="l"/>
                  <a:tab pos="2171700" algn="l"/>
                </a:tabLst>
                <a:defRPr>
                  <a:solidFill>
                    <a:srgbClr val="000000"/>
                  </a:solidFill>
                  <a:latin typeface="Arial" charset="0"/>
                  <a:ea typeface="DejaVu Sans" charset="0"/>
                  <a:cs typeface="DejaVu Sans" charset="0"/>
                </a:defRPr>
              </a:lvl3pPr>
              <a:lvl4pPr>
                <a:tabLst>
                  <a:tab pos="723900" algn="l"/>
                  <a:tab pos="1447800" algn="l"/>
                  <a:tab pos="2171700" algn="l"/>
                </a:tabLst>
                <a:defRPr>
                  <a:solidFill>
                    <a:srgbClr val="000000"/>
                  </a:solidFill>
                  <a:latin typeface="Arial" charset="0"/>
                  <a:ea typeface="DejaVu Sans" charset="0"/>
                  <a:cs typeface="DejaVu Sans" charset="0"/>
                </a:defRPr>
              </a:lvl4pPr>
              <a:lvl5pPr>
                <a:tabLst>
                  <a:tab pos="723900" algn="l"/>
                  <a:tab pos="1447800" algn="l"/>
                  <a:tab pos="2171700" algn="l"/>
                </a:tabLst>
                <a:defRPr>
                  <a:solidFill>
                    <a:srgbClr val="000000"/>
                  </a:solidFill>
                  <a:latin typeface="Arial" charset="0"/>
                  <a:ea typeface="DejaVu Sans"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9pPr>
            </a:lstStyle>
            <a:p>
              <a:r>
                <a:rPr lang="en-US" sz="1400" b="0" dirty="0">
                  <a:latin typeface="Calibri" panose="020F0502020204030204" pitchFamily="34" charset="0"/>
                  <a:ea typeface="Lato" charset="0"/>
                  <a:cs typeface="Calibri" panose="020F0502020204030204" pitchFamily="34" charset="0"/>
                </a:rPr>
                <a:t>Large </a:t>
              </a:r>
              <a:r>
                <a:rPr lang="en-US" sz="1400" b="0">
                  <a:latin typeface="Calibri" panose="020F0502020204030204" pitchFamily="34" charset="0"/>
                  <a:ea typeface="Lato" charset="0"/>
                  <a:cs typeface="Calibri" panose="020F0502020204030204" pitchFamily="34" charset="0"/>
                </a:rPr>
                <a:t>constants </a:t>
              </a:r>
              <a:br>
                <a:rPr lang="en-US" sz="1400" b="0">
                  <a:latin typeface="Calibri" panose="020F0502020204030204" pitchFamily="34" charset="0"/>
                  <a:ea typeface="Lato" charset="0"/>
                  <a:cs typeface="Calibri" panose="020F0502020204030204" pitchFamily="34" charset="0"/>
                </a:rPr>
              </a:br>
              <a:r>
                <a:rPr lang="en-US" sz="1400" b="0">
                  <a:latin typeface="Calibri" panose="020F0502020204030204" pitchFamily="34" charset="0"/>
                  <a:ea typeface="Lato" charset="0"/>
                  <a:cs typeface="Calibri" panose="020F0502020204030204" pitchFamily="34" charset="0"/>
                </a:rPr>
                <a:t>(</a:t>
              </a:r>
              <a:r>
                <a:rPr lang="en-US" sz="1400" b="0" dirty="0">
                  <a:latin typeface="Calibri" panose="020F0502020204030204" pitchFamily="34" charset="0"/>
                  <a:ea typeface="Lato" charset="0"/>
                  <a:cs typeface="Calibri" panose="020F0502020204030204" pitchFamily="34" charset="0"/>
                </a:rPr>
                <a:t>e.g., “example”)</a:t>
              </a:r>
            </a:p>
          </p:txBody>
        </p:sp>
        <p:sp>
          <p:nvSpPr>
            <p:cNvPr id="64" name="Text Box 10"/>
            <p:cNvSpPr txBox="1">
              <a:spLocks noChangeArrowheads="1"/>
            </p:cNvSpPr>
            <p:nvPr>
              <p:custDataLst>
                <p:tags r:id="rId11"/>
              </p:custDataLst>
            </p:nvPr>
          </p:nvSpPr>
          <p:spPr bwMode="auto">
            <a:xfrm>
              <a:off x="6019800" y="4038600"/>
              <a:ext cx="27527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230" rIns="90000" bIns="45000"/>
            <a:lstStyle>
              <a:lvl1pPr>
                <a:tabLst>
                  <a:tab pos="723900" algn="l"/>
                  <a:tab pos="1447800" algn="l"/>
                  <a:tab pos="2171700" algn="l"/>
                </a:tabLst>
                <a:defRPr>
                  <a:solidFill>
                    <a:srgbClr val="000000"/>
                  </a:solidFill>
                  <a:latin typeface="Arial" charset="0"/>
                  <a:ea typeface="DejaVu Sans" charset="0"/>
                  <a:cs typeface="DejaVu Sans" charset="0"/>
                </a:defRPr>
              </a:lvl1pPr>
              <a:lvl2pPr>
                <a:tabLst>
                  <a:tab pos="723900" algn="l"/>
                  <a:tab pos="1447800" algn="l"/>
                  <a:tab pos="2171700" algn="l"/>
                </a:tabLst>
                <a:defRPr>
                  <a:solidFill>
                    <a:srgbClr val="000000"/>
                  </a:solidFill>
                  <a:latin typeface="Arial" charset="0"/>
                  <a:ea typeface="DejaVu Sans" charset="0"/>
                  <a:cs typeface="DejaVu Sans" charset="0"/>
                </a:defRPr>
              </a:lvl2pPr>
              <a:lvl3pPr>
                <a:tabLst>
                  <a:tab pos="723900" algn="l"/>
                  <a:tab pos="1447800" algn="l"/>
                  <a:tab pos="2171700" algn="l"/>
                </a:tabLst>
                <a:defRPr>
                  <a:solidFill>
                    <a:srgbClr val="000000"/>
                  </a:solidFill>
                  <a:latin typeface="Arial" charset="0"/>
                  <a:ea typeface="DejaVu Sans" charset="0"/>
                  <a:cs typeface="DejaVu Sans" charset="0"/>
                </a:defRPr>
              </a:lvl3pPr>
              <a:lvl4pPr>
                <a:tabLst>
                  <a:tab pos="723900" algn="l"/>
                  <a:tab pos="1447800" algn="l"/>
                  <a:tab pos="2171700" algn="l"/>
                </a:tabLst>
                <a:defRPr>
                  <a:solidFill>
                    <a:srgbClr val="000000"/>
                  </a:solidFill>
                  <a:latin typeface="Arial" charset="0"/>
                  <a:ea typeface="DejaVu Sans" charset="0"/>
                  <a:cs typeface="DejaVu Sans" charset="0"/>
                </a:defRPr>
              </a:lvl4pPr>
              <a:lvl5pPr>
                <a:tabLst>
                  <a:tab pos="723900" algn="l"/>
                  <a:tab pos="1447800" algn="l"/>
                  <a:tab pos="2171700" algn="l"/>
                </a:tabLst>
                <a:defRPr>
                  <a:solidFill>
                    <a:srgbClr val="000000"/>
                  </a:solidFill>
                  <a:latin typeface="Arial" charset="0"/>
                  <a:ea typeface="DejaVu Sans"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9pPr>
            </a:lstStyle>
            <a:p>
              <a:r>
                <a:rPr lang="en-US" sz="1400" b="0" i="1" dirty="0">
                  <a:latin typeface="Calibri" panose="020F0502020204030204" pitchFamily="34" charset="0"/>
                  <a:ea typeface="Lato" charset="0"/>
                  <a:cs typeface="Calibri" panose="020F0502020204030204" pitchFamily="34" charset="0"/>
                </a:rPr>
                <a:t>static</a:t>
              </a:r>
              <a:r>
                <a:rPr lang="en-US" sz="1400" b="0" dirty="0">
                  <a:latin typeface="Calibri" panose="020F0502020204030204" pitchFamily="34" charset="0"/>
                  <a:ea typeface="Lato" charset="0"/>
                  <a:cs typeface="Calibri" panose="020F0502020204030204" pitchFamily="34" charset="0"/>
                </a:rPr>
                <a:t> variables</a:t>
              </a:r>
            </a:p>
            <a:p>
              <a:r>
                <a:rPr lang="en-US" sz="1400" b="0" dirty="0">
                  <a:latin typeface="Calibri" panose="020F0502020204030204" pitchFamily="34" charset="0"/>
                  <a:ea typeface="Lato" charset="0"/>
                  <a:cs typeface="Calibri" panose="020F0502020204030204" pitchFamily="34" charset="0"/>
                </a:rPr>
                <a:t>(global variables in C)</a:t>
              </a:r>
            </a:p>
          </p:txBody>
        </p:sp>
        <p:sp>
          <p:nvSpPr>
            <p:cNvPr id="65" name="Text Box 11"/>
            <p:cNvSpPr txBox="1">
              <a:spLocks noChangeArrowheads="1"/>
            </p:cNvSpPr>
            <p:nvPr>
              <p:custDataLst>
                <p:tags r:id="rId12"/>
              </p:custDataLst>
            </p:nvPr>
          </p:nvSpPr>
          <p:spPr bwMode="auto">
            <a:xfrm>
              <a:off x="6019800" y="3276600"/>
              <a:ext cx="22860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230" rIns="90000" bIns="45000"/>
            <a:lstStyle>
              <a:lvl1pPr>
                <a:tabLst>
                  <a:tab pos="723900" algn="l"/>
                  <a:tab pos="1447800" algn="l"/>
                </a:tabLst>
                <a:defRPr>
                  <a:solidFill>
                    <a:srgbClr val="000000"/>
                  </a:solidFill>
                  <a:latin typeface="Arial" charset="0"/>
                  <a:ea typeface="DejaVu Sans" charset="0"/>
                  <a:cs typeface="DejaVu Sans" charset="0"/>
                </a:defRPr>
              </a:lvl1pPr>
              <a:lvl2pPr>
                <a:tabLst>
                  <a:tab pos="723900" algn="l"/>
                  <a:tab pos="1447800" algn="l"/>
                </a:tabLst>
                <a:defRPr>
                  <a:solidFill>
                    <a:srgbClr val="000000"/>
                  </a:solidFill>
                  <a:latin typeface="Arial" charset="0"/>
                  <a:ea typeface="DejaVu Sans" charset="0"/>
                  <a:cs typeface="DejaVu Sans" charset="0"/>
                </a:defRPr>
              </a:lvl2pPr>
              <a:lvl3pPr>
                <a:tabLst>
                  <a:tab pos="723900" algn="l"/>
                  <a:tab pos="1447800" algn="l"/>
                </a:tabLst>
                <a:defRPr>
                  <a:solidFill>
                    <a:srgbClr val="000000"/>
                  </a:solidFill>
                  <a:latin typeface="Arial" charset="0"/>
                  <a:ea typeface="DejaVu Sans" charset="0"/>
                  <a:cs typeface="DejaVu Sans" charset="0"/>
                </a:defRPr>
              </a:lvl3pPr>
              <a:lvl4pPr>
                <a:tabLst>
                  <a:tab pos="723900" algn="l"/>
                  <a:tab pos="1447800" algn="l"/>
                </a:tabLst>
                <a:defRPr>
                  <a:solidFill>
                    <a:srgbClr val="000000"/>
                  </a:solidFill>
                  <a:latin typeface="Arial" charset="0"/>
                  <a:ea typeface="DejaVu Sans" charset="0"/>
                  <a:cs typeface="DejaVu Sans" charset="0"/>
                </a:defRPr>
              </a:lvl4pPr>
              <a:lvl5pPr>
                <a:tabLst>
                  <a:tab pos="723900" algn="l"/>
                  <a:tab pos="1447800" algn="l"/>
                </a:tabLst>
                <a:defRPr>
                  <a:solidFill>
                    <a:srgbClr val="000000"/>
                  </a:solidFill>
                  <a:latin typeface="Arial" charset="0"/>
                  <a:ea typeface="DejaVu Sans"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DejaVu Sans"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DejaVu Sans"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DejaVu Sans"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DejaVu Sans" charset="0"/>
                  <a:cs typeface="DejaVu Sans" charset="0"/>
                </a:defRPr>
              </a:lvl9pPr>
            </a:lstStyle>
            <a:p>
              <a:r>
                <a:rPr lang="en-US" sz="1400" b="0">
                  <a:latin typeface="Calibri" panose="020F0502020204030204" pitchFamily="34" charset="0"/>
                  <a:ea typeface="Lato" charset="0"/>
                  <a:cs typeface="Calibri" panose="020F0502020204030204" pitchFamily="34" charset="0"/>
                </a:rPr>
                <a:t>variables allocated</a:t>
              </a:r>
              <a:br>
                <a:rPr lang="en-US" sz="1400" b="0">
                  <a:latin typeface="Calibri" panose="020F0502020204030204" pitchFamily="34" charset="0"/>
                  <a:ea typeface="Lato" charset="0"/>
                  <a:cs typeface="Calibri" panose="020F0502020204030204" pitchFamily="34" charset="0"/>
                </a:rPr>
              </a:br>
              <a:r>
                <a:rPr lang="en-US" sz="1400" b="0">
                  <a:latin typeface="Calibri" panose="020F0502020204030204" pitchFamily="34" charset="0"/>
                  <a:ea typeface="Lato" charset="0"/>
                  <a:cs typeface="Calibri" panose="020F0502020204030204" pitchFamily="34" charset="0"/>
                </a:rPr>
                <a:t> with </a:t>
              </a:r>
              <a:r>
                <a:rPr lang="en-US" sz="1400" b="0" i="1">
                  <a:latin typeface="Calibri" panose="020F0502020204030204" pitchFamily="34" charset="0"/>
                  <a:ea typeface="Lato" charset="0"/>
                  <a:cs typeface="Calibri" panose="020F0502020204030204" pitchFamily="34" charset="0"/>
                </a:rPr>
                <a:t>new</a:t>
              </a:r>
              <a:r>
                <a:rPr lang="en-US" sz="1400" b="0">
                  <a:latin typeface="Calibri" panose="020F0502020204030204" pitchFamily="34" charset="0"/>
                  <a:ea typeface="Lato" charset="0"/>
                  <a:cs typeface="Calibri" panose="020F0502020204030204" pitchFamily="34" charset="0"/>
                </a:rPr>
                <a:t> </a:t>
              </a:r>
              <a:r>
                <a:rPr lang="en-US" sz="1400" b="0" dirty="0">
                  <a:latin typeface="Calibri" panose="020F0502020204030204" pitchFamily="34" charset="0"/>
                  <a:ea typeface="Lato" charset="0"/>
                  <a:cs typeface="Calibri" panose="020F0502020204030204" pitchFamily="34" charset="0"/>
                </a:rPr>
                <a:t>or </a:t>
              </a:r>
              <a:r>
                <a:rPr lang="en-US" sz="1400" b="0" i="1" dirty="0">
                  <a:latin typeface="Calibri" panose="020F0502020204030204" pitchFamily="34" charset="0"/>
                  <a:ea typeface="Lato" charset="0"/>
                  <a:cs typeface="Calibri" panose="020F0502020204030204" pitchFamily="34" charset="0"/>
                </a:rPr>
                <a:t>malloc</a:t>
              </a:r>
              <a:endParaRPr lang="en-US" sz="1400" b="0" dirty="0">
                <a:latin typeface="Calibri" panose="020F0502020204030204" pitchFamily="34" charset="0"/>
                <a:ea typeface="Lato" charset="0"/>
                <a:cs typeface="Calibri" panose="020F0502020204030204" pitchFamily="34" charset="0"/>
              </a:endParaRPr>
            </a:p>
          </p:txBody>
        </p:sp>
        <p:sp>
          <p:nvSpPr>
            <p:cNvPr id="66" name="Text Box 12"/>
            <p:cNvSpPr txBox="1">
              <a:spLocks noChangeArrowheads="1"/>
            </p:cNvSpPr>
            <p:nvPr>
              <p:custDataLst>
                <p:tags r:id="rId13"/>
              </p:custDataLst>
            </p:nvPr>
          </p:nvSpPr>
          <p:spPr bwMode="auto">
            <a:xfrm>
              <a:off x="6019800" y="1524000"/>
              <a:ext cx="1676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230" rIns="90000" bIns="45000"/>
            <a:lstStyle>
              <a:lvl1pPr>
                <a:tabLst>
                  <a:tab pos="723900" algn="l"/>
                </a:tabLst>
                <a:defRPr>
                  <a:solidFill>
                    <a:srgbClr val="000000"/>
                  </a:solidFill>
                  <a:latin typeface="Arial" charset="0"/>
                  <a:ea typeface="DejaVu Sans" charset="0"/>
                  <a:cs typeface="DejaVu Sans" charset="0"/>
                </a:defRPr>
              </a:lvl1pPr>
              <a:lvl2pPr>
                <a:tabLst>
                  <a:tab pos="723900" algn="l"/>
                </a:tabLst>
                <a:defRPr>
                  <a:solidFill>
                    <a:srgbClr val="000000"/>
                  </a:solidFill>
                  <a:latin typeface="Arial" charset="0"/>
                  <a:ea typeface="DejaVu Sans" charset="0"/>
                  <a:cs typeface="DejaVu Sans" charset="0"/>
                </a:defRPr>
              </a:lvl2pPr>
              <a:lvl3pPr>
                <a:tabLst>
                  <a:tab pos="723900" algn="l"/>
                </a:tabLst>
                <a:defRPr>
                  <a:solidFill>
                    <a:srgbClr val="000000"/>
                  </a:solidFill>
                  <a:latin typeface="Arial" charset="0"/>
                  <a:ea typeface="DejaVu Sans" charset="0"/>
                  <a:cs typeface="DejaVu Sans" charset="0"/>
                </a:defRPr>
              </a:lvl3pPr>
              <a:lvl4pPr>
                <a:tabLst>
                  <a:tab pos="723900" algn="l"/>
                </a:tabLst>
                <a:defRPr>
                  <a:solidFill>
                    <a:srgbClr val="000000"/>
                  </a:solidFill>
                  <a:latin typeface="Arial" charset="0"/>
                  <a:ea typeface="DejaVu Sans" charset="0"/>
                  <a:cs typeface="DejaVu Sans" charset="0"/>
                </a:defRPr>
              </a:lvl4pPr>
              <a:lvl5pPr>
                <a:tabLst>
                  <a:tab pos="723900" algn="l"/>
                </a:tabLst>
                <a:defRPr>
                  <a:solidFill>
                    <a:srgbClr val="000000"/>
                  </a:solidFill>
                  <a:latin typeface="Arial" charset="0"/>
                  <a:ea typeface="DejaVu Sans"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DejaVu Sans"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DejaVu Sans"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DejaVu Sans"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DejaVu Sans" charset="0"/>
                  <a:cs typeface="DejaVu Sans" charset="0"/>
                </a:defRPr>
              </a:lvl9pPr>
            </a:lstStyle>
            <a:p>
              <a:r>
                <a:rPr lang="en-US" sz="1400" b="0" dirty="0">
                  <a:latin typeface="Calibri" panose="020F0502020204030204" pitchFamily="34" charset="0"/>
                  <a:ea typeface="Lato" charset="0"/>
                  <a:cs typeface="Calibri" panose="020F0502020204030204" pitchFamily="34" charset="0"/>
                </a:rPr>
                <a:t>local variables;</a:t>
              </a:r>
              <a:br>
                <a:rPr lang="en-US" sz="1400" b="0" dirty="0">
                  <a:latin typeface="Calibri" panose="020F0502020204030204" pitchFamily="34" charset="0"/>
                  <a:ea typeface="Lato" charset="0"/>
                  <a:cs typeface="Calibri" panose="020F0502020204030204" pitchFamily="34" charset="0"/>
                </a:rPr>
              </a:br>
              <a:r>
                <a:rPr lang="en-US" sz="1400" b="0" dirty="0">
                  <a:latin typeface="Calibri" panose="020F0502020204030204" pitchFamily="34" charset="0"/>
                  <a:ea typeface="Lato" charset="0"/>
                  <a:cs typeface="Calibri" panose="020F0502020204030204" pitchFamily="34" charset="0"/>
                </a:rPr>
                <a:t>procedure context</a:t>
              </a:r>
            </a:p>
          </p:txBody>
        </p:sp>
        <p:sp>
          <p:nvSpPr>
            <p:cNvPr id="67" name="Text Box 13"/>
            <p:cNvSpPr txBox="1">
              <a:spLocks noChangeArrowheads="1"/>
            </p:cNvSpPr>
            <p:nvPr>
              <p:custDataLst>
                <p:tags r:id="rId14"/>
              </p:custDataLst>
            </p:nvPr>
          </p:nvSpPr>
          <p:spPr bwMode="auto">
            <a:xfrm>
              <a:off x="1905000" y="6096000"/>
              <a:ext cx="30638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p>
              <a:r>
                <a:rPr lang="en-US" sz="2000" dirty="0">
                  <a:solidFill>
                    <a:srgbClr val="000000"/>
                  </a:solidFill>
                  <a:latin typeface="Calibri" panose="020F0502020204030204" pitchFamily="34" charset="0"/>
                  <a:ea typeface="Lato" charset="0"/>
                  <a:cs typeface="Calibri" panose="020F0502020204030204" pitchFamily="34" charset="0"/>
                </a:rPr>
                <a:t>0</a:t>
              </a:r>
            </a:p>
          </p:txBody>
        </p:sp>
        <p:sp>
          <p:nvSpPr>
            <p:cNvPr id="68" name="Text Box 14"/>
            <p:cNvSpPr txBox="1">
              <a:spLocks noChangeArrowheads="1"/>
            </p:cNvSpPr>
            <p:nvPr>
              <p:custDataLst>
                <p:tags r:id="rId15"/>
              </p:custDataLst>
            </p:nvPr>
          </p:nvSpPr>
          <p:spPr bwMode="auto">
            <a:xfrm>
              <a:off x="1704517" y="1052611"/>
              <a:ext cx="606426"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p>
              <a:r>
                <a:rPr lang="en-US" sz="1600" dirty="0">
                  <a:solidFill>
                    <a:srgbClr val="000000"/>
                  </a:solidFill>
                  <a:latin typeface="Calibri" panose="020F0502020204030204" pitchFamily="34" charset="0"/>
                  <a:ea typeface="Lato" charset="0"/>
                  <a:cs typeface="Calibri" panose="020F0502020204030204" pitchFamily="34" charset="0"/>
                </a:rPr>
                <a:t>2</a:t>
              </a:r>
              <a:r>
                <a:rPr lang="en-US" sz="1600" baseline="33000" dirty="0">
                  <a:solidFill>
                    <a:srgbClr val="000000"/>
                  </a:solidFill>
                  <a:latin typeface="Calibri" panose="020F0502020204030204" pitchFamily="34" charset="0"/>
                  <a:ea typeface="Lato" charset="0"/>
                  <a:cs typeface="Calibri" panose="020F0502020204030204" pitchFamily="34" charset="0"/>
                </a:rPr>
                <a:t>N</a:t>
              </a:r>
              <a:r>
                <a:rPr lang="en-US" sz="1600" dirty="0">
                  <a:solidFill>
                    <a:srgbClr val="000000"/>
                  </a:solidFill>
                  <a:latin typeface="Calibri" panose="020F0502020204030204" pitchFamily="34" charset="0"/>
                  <a:ea typeface="Lato" charset="0"/>
                  <a:cs typeface="Calibri" panose="020F0502020204030204" pitchFamily="34" charset="0"/>
                </a:rPr>
                <a:t>-1</a:t>
              </a:r>
            </a:p>
          </p:txBody>
        </p:sp>
        <p:sp>
          <p:nvSpPr>
            <p:cNvPr id="69" name="Line 15"/>
            <p:cNvSpPr>
              <a:spLocks noChangeShapeType="1"/>
            </p:cNvSpPr>
            <p:nvPr>
              <p:custDataLst>
                <p:tags r:id="rId16"/>
              </p:custDataLst>
            </p:nvPr>
          </p:nvSpPr>
          <p:spPr bwMode="auto">
            <a:xfrm>
              <a:off x="2484778" y="1371600"/>
              <a:ext cx="0" cy="5181600"/>
            </a:xfrm>
            <a:prstGeom prst="line">
              <a:avLst/>
            </a:prstGeom>
            <a:noFill/>
            <a:ln w="28575">
              <a:solidFill>
                <a:srgbClr val="000000"/>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000" dirty="0">
                <a:latin typeface="Calibri" panose="020F0502020204030204" pitchFamily="34" charset="0"/>
                <a:ea typeface="Lato" charset="0"/>
                <a:cs typeface="Calibri" panose="020F0502020204030204" pitchFamily="34" charset="0"/>
              </a:endParaRPr>
            </a:p>
          </p:txBody>
        </p:sp>
        <p:sp>
          <p:nvSpPr>
            <p:cNvPr id="70" name="Line 8"/>
            <p:cNvSpPr>
              <a:spLocks noChangeShapeType="1"/>
            </p:cNvSpPr>
            <p:nvPr>
              <p:custDataLst>
                <p:tags r:id="rId17"/>
              </p:custDataLst>
            </p:nvPr>
          </p:nvSpPr>
          <p:spPr bwMode="auto">
            <a:xfrm rot="10800000" flipV="1">
              <a:off x="5257800" y="1904999"/>
              <a:ext cx="0" cy="6858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000" dirty="0">
                <a:latin typeface="Calibri" panose="020F0502020204030204" pitchFamily="34" charset="0"/>
                <a:ea typeface="Lato" charset="0"/>
                <a:cs typeface="Calibri" panose="020F0502020204030204" pitchFamily="34" charset="0"/>
              </a:endParaRPr>
            </a:p>
          </p:txBody>
        </p:sp>
        <p:sp>
          <p:nvSpPr>
            <p:cNvPr id="71" name="Line 8"/>
            <p:cNvSpPr>
              <a:spLocks noChangeShapeType="1"/>
            </p:cNvSpPr>
            <p:nvPr>
              <p:custDataLst>
                <p:tags r:id="rId18"/>
              </p:custDataLst>
            </p:nvPr>
          </p:nvSpPr>
          <p:spPr bwMode="auto">
            <a:xfrm rot="10800000">
              <a:off x="5257800" y="2895599"/>
              <a:ext cx="0" cy="5334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000" dirty="0">
                <a:latin typeface="Calibri" panose="020F0502020204030204" pitchFamily="34" charset="0"/>
                <a:ea typeface="Lato" charset="0"/>
                <a:cs typeface="Calibri" panose="020F0502020204030204" pitchFamily="34" charset="0"/>
              </a:endParaRPr>
            </a:p>
          </p:txBody>
        </p:sp>
        <p:sp>
          <p:nvSpPr>
            <p:cNvPr id="73" name="TextBox 72"/>
            <p:cNvSpPr txBox="1"/>
            <p:nvPr>
              <p:custDataLst>
                <p:tags r:id="rId19"/>
              </p:custDataLst>
            </p:nvPr>
          </p:nvSpPr>
          <p:spPr>
            <a:xfrm>
              <a:off x="203543" y="1393212"/>
              <a:ext cx="2288639" cy="350690"/>
            </a:xfrm>
            <a:prstGeom prst="rect">
              <a:avLst/>
            </a:prstGeom>
            <a:noFill/>
          </p:spPr>
          <p:txBody>
            <a:bodyPr wrap="none" rtlCol="0">
              <a:spAutoFit/>
            </a:bodyPr>
            <a:lstStyle/>
            <a:p>
              <a:r>
                <a:rPr lang="en-US" sz="1400" b="0" i="1">
                  <a:latin typeface="Calibri" panose="020F0502020204030204" pitchFamily="34" charset="0"/>
                  <a:ea typeface="Lato" charset="0"/>
                  <a:cs typeface="Calibri" panose="020F0502020204030204" pitchFamily="34" charset="0"/>
                </a:rPr>
                <a:t>High addresses</a:t>
              </a:r>
              <a:endParaRPr lang="en-US" sz="1400" b="0" i="1" dirty="0">
                <a:latin typeface="Calibri" panose="020F0502020204030204" pitchFamily="34" charset="0"/>
                <a:ea typeface="Lato" charset="0"/>
                <a:cs typeface="Calibri" panose="020F0502020204030204" pitchFamily="34" charset="0"/>
              </a:endParaRPr>
            </a:p>
          </p:txBody>
        </p:sp>
        <p:sp>
          <p:nvSpPr>
            <p:cNvPr id="74" name="TextBox 73"/>
            <p:cNvSpPr txBox="1"/>
            <p:nvPr>
              <p:custDataLst>
                <p:tags r:id="rId20"/>
              </p:custDataLst>
            </p:nvPr>
          </p:nvSpPr>
          <p:spPr>
            <a:xfrm>
              <a:off x="-218084" y="6179179"/>
              <a:ext cx="2276566" cy="350690"/>
            </a:xfrm>
            <a:prstGeom prst="rect">
              <a:avLst/>
            </a:prstGeom>
            <a:noFill/>
          </p:spPr>
          <p:txBody>
            <a:bodyPr wrap="square" rtlCol="0">
              <a:spAutoFit/>
            </a:bodyPr>
            <a:lstStyle/>
            <a:p>
              <a:r>
                <a:rPr lang="en-US" sz="1400" b="0" i="1">
                  <a:latin typeface="Calibri" panose="020F0502020204030204" pitchFamily="34" charset="0"/>
                  <a:ea typeface="Lato" charset="0"/>
                  <a:cs typeface="Calibri" panose="020F0502020204030204" pitchFamily="34" charset="0"/>
                </a:rPr>
                <a:t>Low addresses</a:t>
              </a:r>
              <a:endParaRPr lang="en-US" sz="1400" b="0" i="1" dirty="0">
                <a:latin typeface="Calibri" panose="020F0502020204030204" pitchFamily="34" charset="0"/>
                <a:ea typeface="Lato" charset="0"/>
                <a:cs typeface="Calibri" panose="020F0502020204030204" pitchFamily="34" charset="0"/>
              </a:endParaRPr>
            </a:p>
          </p:txBody>
        </p:sp>
      </p:grpSp>
    </p:spTree>
    <p:extLst>
      <p:ext uri="{BB962C8B-B14F-4D97-AF65-F5344CB8AC3E}">
        <p14:creationId xmlns:p14="http://schemas.microsoft.com/office/powerpoint/2010/main" val="675566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rapezoid 2"/>
          <p:cNvSpPr/>
          <p:nvPr/>
        </p:nvSpPr>
        <p:spPr bwMode="auto">
          <a:xfrm rot="5400000">
            <a:off x="2665815" y="2963017"/>
            <a:ext cx="3703690" cy="1458734"/>
          </a:xfrm>
          <a:custGeom>
            <a:avLst/>
            <a:gdLst>
              <a:gd name="connsiteX0" fmla="*/ 0 w 3740860"/>
              <a:gd name="connsiteY0" fmla="*/ 1283230 h 1283230"/>
              <a:gd name="connsiteX1" fmla="*/ 1488123 w 3740860"/>
              <a:gd name="connsiteY1" fmla="*/ 0 h 1283230"/>
              <a:gd name="connsiteX2" fmla="*/ 2252737 w 3740860"/>
              <a:gd name="connsiteY2" fmla="*/ 0 h 1283230"/>
              <a:gd name="connsiteX3" fmla="*/ 3740860 w 3740860"/>
              <a:gd name="connsiteY3" fmla="*/ 1283230 h 1283230"/>
              <a:gd name="connsiteX4" fmla="*/ 0 w 3740860"/>
              <a:gd name="connsiteY4" fmla="*/ 1283230 h 1283230"/>
              <a:gd name="connsiteX0" fmla="*/ 0 w 2583269"/>
              <a:gd name="connsiteY0" fmla="*/ 1283230 h 1283230"/>
              <a:gd name="connsiteX1" fmla="*/ 1488123 w 2583269"/>
              <a:gd name="connsiteY1" fmla="*/ 0 h 1283230"/>
              <a:gd name="connsiteX2" fmla="*/ 2252737 w 2583269"/>
              <a:gd name="connsiteY2" fmla="*/ 0 h 1283230"/>
              <a:gd name="connsiteX3" fmla="*/ 2583269 w 2583269"/>
              <a:gd name="connsiteY3" fmla="*/ 1263775 h 1283230"/>
              <a:gd name="connsiteX4" fmla="*/ 0 w 2583269"/>
              <a:gd name="connsiteY4" fmla="*/ 1283230 h 1283230"/>
              <a:gd name="connsiteX0" fmla="*/ 0 w 2476267"/>
              <a:gd name="connsiteY0" fmla="*/ 1283230 h 1283230"/>
              <a:gd name="connsiteX1" fmla="*/ 1488123 w 2476267"/>
              <a:gd name="connsiteY1" fmla="*/ 0 h 1283230"/>
              <a:gd name="connsiteX2" fmla="*/ 2252737 w 2476267"/>
              <a:gd name="connsiteY2" fmla="*/ 0 h 1283230"/>
              <a:gd name="connsiteX3" fmla="*/ 2476267 w 2476267"/>
              <a:gd name="connsiteY3" fmla="*/ 1263775 h 1283230"/>
              <a:gd name="connsiteX4" fmla="*/ 0 w 2476267"/>
              <a:gd name="connsiteY4" fmla="*/ 1283230 h 1283230"/>
              <a:gd name="connsiteX0" fmla="*/ 0 w 3288050"/>
              <a:gd name="connsiteY0" fmla="*/ 1283230 h 1283230"/>
              <a:gd name="connsiteX1" fmla="*/ 1488123 w 3288050"/>
              <a:gd name="connsiteY1" fmla="*/ 0 h 1283230"/>
              <a:gd name="connsiteX2" fmla="*/ 2252737 w 3288050"/>
              <a:gd name="connsiteY2" fmla="*/ 0 h 1283230"/>
              <a:gd name="connsiteX3" fmla="*/ 3288050 w 3288050"/>
              <a:gd name="connsiteY3" fmla="*/ 1255218 h 1283230"/>
              <a:gd name="connsiteX4" fmla="*/ 0 w 3288050"/>
              <a:gd name="connsiteY4" fmla="*/ 1283230 h 1283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050" h="1283230">
                <a:moveTo>
                  <a:pt x="0" y="1283230"/>
                </a:moveTo>
                <a:lnTo>
                  <a:pt x="1488123" y="0"/>
                </a:lnTo>
                <a:lnTo>
                  <a:pt x="2252737" y="0"/>
                </a:lnTo>
                <a:lnTo>
                  <a:pt x="3288050" y="1255218"/>
                </a:lnTo>
                <a:lnTo>
                  <a:pt x="0" y="1283230"/>
                </a:lnTo>
                <a:close/>
              </a:path>
            </a:pathLst>
          </a:custGeom>
          <a:gradFill flip="none" rotWithShape="1">
            <a:gsLst>
              <a:gs pos="0">
                <a:srgbClr val="D97D83">
                  <a:alpha val="0"/>
                </a:srgbClr>
              </a:gs>
              <a:gs pos="50000">
                <a:srgbClr val="D97D83">
                  <a:alpha val="50196"/>
                </a:srgbClr>
              </a:gs>
              <a:gs pos="100000">
                <a:srgbClr val="D97D83"/>
              </a:gs>
            </a:gsLst>
            <a:lin ang="16200000" scaled="0"/>
            <a:tileRect/>
          </a:gradFill>
          <a:ln w="25400" cap="flat" cmpd="sng" algn="ctr">
            <a:noFill/>
            <a:prstDash val="solid"/>
            <a:round/>
            <a:headEnd type="none" w="med" len="med"/>
            <a:tailEnd type="arrow" w="med" len="med"/>
          </a:ln>
          <a:effectLst/>
        </p:spPr>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47458" name="Rectangle 2"/>
          <p:cNvSpPr>
            <a:spLocks noGrp="1" noChangeArrowheads="1"/>
          </p:cNvSpPr>
          <p:nvPr>
            <p:ph type="title"/>
            <p:custDataLst>
              <p:tags r:id="rId1"/>
            </p:custDataLst>
          </p:nvPr>
        </p:nvSpPr>
        <p:spPr/>
        <p:txBody>
          <a:bodyPr/>
          <a:lstStyle/>
          <a:p>
            <a:r>
              <a:rPr lang="en-US" dirty="0">
                <a:ea typeface="Lato" charset="0"/>
                <a:cs typeface="Calibri" panose="020F0502020204030204" pitchFamily="34" charset="0"/>
              </a:rPr>
              <a:t>Program’s View</a:t>
            </a:r>
          </a:p>
        </p:txBody>
      </p:sp>
      <p:sp>
        <p:nvSpPr>
          <p:cNvPr id="2" name="Content Placeholder 1"/>
          <p:cNvSpPr>
            <a:spLocks noGrp="1"/>
          </p:cNvSpPr>
          <p:nvPr>
            <p:ph idx="1"/>
          </p:nvPr>
        </p:nvSpPr>
        <p:spPr>
          <a:xfrm>
            <a:off x="393192" y="1362456"/>
            <a:ext cx="4572000" cy="4974336"/>
          </a:xfrm>
        </p:spPr>
        <p:txBody>
          <a:bodyPr/>
          <a:lstStyle/>
          <a:p>
            <a:r>
              <a:rPr lang="en-US" sz="2400" dirty="0">
                <a:cs typeface="Calibri" panose="020F0502020204030204" pitchFamily="34" charset="0"/>
              </a:rPr>
              <a:t>Heap data</a:t>
            </a:r>
          </a:p>
          <a:p>
            <a:pPr lvl="1"/>
            <a:r>
              <a:rPr lang="en-US" sz="2000" dirty="0">
                <a:cs typeface="Calibri" panose="020F0502020204030204" pitchFamily="34" charset="0"/>
              </a:rPr>
              <a:t>Variable size</a:t>
            </a:r>
          </a:p>
          <a:p>
            <a:pPr lvl="1"/>
            <a:r>
              <a:rPr lang="en-US" sz="2000" dirty="0">
                <a:cs typeface="Calibri" panose="020F0502020204030204" pitchFamily="34" charset="0"/>
              </a:rPr>
              <a:t>Variable lifetime</a:t>
            </a:r>
          </a:p>
          <a:p>
            <a:r>
              <a:rPr lang="en-US" sz="2400" dirty="0">
                <a:cs typeface="Calibri" panose="020F0502020204030204" pitchFamily="34" charset="0"/>
              </a:rPr>
              <a:t>Allocator</a:t>
            </a:r>
          </a:p>
          <a:p>
            <a:pPr lvl="1"/>
            <a:r>
              <a:rPr lang="en-US" sz="2000" dirty="0">
                <a:cs typeface="Calibri" panose="020F0502020204030204" pitchFamily="34" charset="0"/>
              </a:rPr>
              <a:t>Balance </a:t>
            </a:r>
            <a:r>
              <a:rPr lang="en-US" sz="2000" i="1" dirty="0">
                <a:cs typeface="Calibri" panose="020F0502020204030204" pitchFamily="34" charset="0"/>
              </a:rPr>
              <a:t>throughput</a:t>
            </a:r>
            <a:r>
              <a:rPr lang="en-US" sz="2000" dirty="0">
                <a:cs typeface="Calibri" panose="020F0502020204030204" pitchFamily="34" charset="0"/>
              </a:rPr>
              <a:t> and </a:t>
            </a:r>
            <a:r>
              <a:rPr lang="en-US" sz="2000" i="1" dirty="0">
                <a:cs typeface="Calibri" panose="020F0502020204030204" pitchFamily="34" charset="0"/>
              </a:rPr>
              <a:t>memory utilization</a:t>
            </a:r>
          </a:p>
          <a:p>
            <a:pPr lvl="1"/>
            <a:r>
              <a:rPr lang="en-US" sz="2000" dirty="0">
                <a:cs typeface="Calibri" panose="020F0502020204030204" pitchFamily="34" charset="0"/>
              </a:rPr>
              <a:t>Data structures to keep track of free blocks</a:t>
            </a:r>
          </a:p>
          <a:p>
            <a:r>
              <a:rPr lang="en-US" sz="2400" dirty="0">
                <a:cs typeface="Calibri" panose="020F0502020204030204" pitchFamily="34" charset="0"/>
              </a:rPr>
              <a:t>Garbage collection</a:t>
            </a:r>
          </a:p>
          <a:p>
            <a:pPr lvl="1"/>
            <a:r>
              <a:rPr lang="en-US" sz="2000" dirty="0">
                <a:cs typeface="Calibri" panose="020F0502020204030204" pitchFamily="34" charset="0"/>
              </a:rPr>
              <a:t>Must always free memory</a:t>
            </a:r>
          </a:p>
          <a:p>
            <a:pPr lvl="1"/>
            <a:r>
              <a:rPr lang="en-US" sz="2000" dirty="0">
                <a:cs typeface="Calibri" panose="020F0502020204030204" pitchFamily="34" charset="0"/>
              </a:rPr>
              <a:t>Garbage collectors help by finding anything </a:t>
            </a:r>
            <a:r>
              <a:rPr lang="en-US" sz="2000" i="1" dirty="0">
                <a:cs typeface="Calibri" panose="020F0502020204030204" pitchFamily="34" charset="0"/>
              </a:rPr>
              <a:t>reachable</a:t>
            </a:r>
            <a:endParaRPr lang="en-US" sz="2000" dirty="0">
              <a:cs typeface="Calibri" panose="020F0502020204030204" pitchFamily="34" charset="0"/>
            </a:endParaRPr>
          </a:p>
          <a:p>
            <a:pPr lvl="1"/>
            <a:r>
              <a:rPr lang="en-US" sz="2000" dirty="0">
                <a:cs typeface="Calibri" panose="020F0502020204030204" pitchFamily="34" charset="0"/>
              </a:rPr>
              <a:t>Failing to free results in</a:t>
            </a:r>
            <a:br>
              <a:rPr lang="en-US" sz="2000" dirty="0">
                <a:cs typeface="Calibri" panose="020F0502020204030204" pitchFamily="34" charset="0"/>
              </a:rPr>
            </a:br>
            <a:r>
              <a:rPr lang="en-US" sz="2000" i="1" dirty="0">
                <a:cs typeface="Calibri" panose="020F0502020204030204" pitchFamily="34" charset="0"/>
              </a:rPr>
              <a:t>memory leaks</a:t>
            </a:r>
          </a:p>
        </p:txBody>
      </p:sp>
      <p:sp>
        <p:nvSpPr>
          <p:cNvPr id="28" name="Slide Number Placeholder 27"/>
          <p:cNvSpPr>
            <a:spLocks noGrp="1"/>
          </p:cNvSpPr>
          <p:nvPr>
            <p:ph type="sldNum" sz="quarter" idx="10"/>
            <p:custDataLst>
              <p:tags r:id="rId2"/>
            </p:custDataLst>
          </p:nvPr>
        </p:nvSpPr>
        <p:spPr>
          <a:prstGeom prst="rect">
            <a:avLst/>
          </a:prstGeom>
        </p:spPr>
        <p:txBody>
          <a:bodyPr/>
          <a:lstStyle/>
          <a:p>
            <a:fld id="{7CBE8339-D2AD-46DC-A898-FD1E949067F0}" type="slidenum">
              <a:rPr lang="en-US" smtClean="0">
                <a:ea typeface="Lato" charset="0"/>
              </a:rPr>
              <a:pPr/>
              <a:t>23</a:t>
            </a:fld>
            <a:endParaRPr lang="en-US" dirty="0">
              <a:ea typeface="Lato" charset="0"/>
            </a:endParaRPr>
          </a:p>
        </p:txBody>
      </p:sp>
      <p:sp>
        <p:nvSpPr>
          <p:cNvPr id="147463" name="Rectangle 7"/>
          <p:cNvSpPr>
            <a:spLocks noChangeArrowheads="1"/>
          </p:cNvSpPr>
          <p:nvPr>
            <p:custDataLst>
              <p:tags r:id="rId3"/>
            </p:custDataLst>
          </p:nvPr>
        </p:nvSpPr>
        <p:spPr bwMode="auto">
          <a:xfrm>
            <a:off x="5231837" y="1326585"/>
            <a:ext cx="1845948" cy="5239583"/>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nSpc>
                <a:spcPct val="100000"/>
              </a:lnSpc>
            </a:pPr>
            <a:r>
              <a:rPr lang="en-US" b="0" dirty="0">
                <a:latin typeface="Calibri" panose="020F0502020204030204" pitchFamily="34" charset="0"/>
                <a:ea typeface="Lato" charset="0"/>
                <a:cs typeface="Calibri" panose="020F0502020204030204" pitchFamily="34" charset="0"/>
              </a:rPr>
              <a:t>Memory</a:t>
            </a:r>
          </a:p>
        </p:txBody>
      </p:sp>
      <p:grpSp>
        <p:nvGrpSpPr>
          <p:cNvPr id="56" name="Group 55"/>
          <p:cNvGrpSpPr/>
          <p:nvPr/>
        </p:nvGrpSpPr>
        <p:grpSpPr>
          <a:xfrm>
            <a:off x="3623039" y="1736227"/>
            <a:ext cx="5139758" cy="4827500"/>
            <a:chOff x="-218084" y="1052611"/>
            <a:chExt cx="8990609" cy="5500589"/>
          </a:xfrm>
        </p:grpSpPr>
        <p:sp>
          <p:nvSpPr>
            <p:cNvPr id="57" name="Rectangle 56"/>
            <p:cNvSpPr>
              <a:spLocks noChangeArrowheads="1"/>
            </p:cNvSpPr>
            <p:nvPr>
              <p:custDataLst>
                <p:tags r:id="rId4"/>
              </p:custDataLst>
            </p:nvPr>
          </p:nvSpPr>
          <p:spPr bwMode="auto">
            <a:xfrm>
              <a:off x="2607636" y="5578957"/>
              <a:ext cx="3200400" cy="950912"/>
            </a:xfrm>
            <a:prstGeom prst="rect">
              <a:avLst/>
            </a:prstGeom>
            <a:solidFill>
              <a:srgbClr val="99CCFF">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Instructions</a:t>
              </a:r>
            </a:p>
          </p:txBody>
        </p:sp>
        <p:sp>
          <p:nvSpPr>
            <p:cNvPr id="58" name="Rectangle 57"/>
            <p:cNvSpPr>
              <a:spLocks noChangeArrowheads="1"/>
            </p:cNvSpPr>
            <p:nvPr>
              <p:custDataLst>
                <p:tags r:id="rId5"/>
              </p:custDataLst>
            </p:nvPr>
          </p:nvSpPr>
          <p:spPr bwMode="auto">
            <a:xfrm>
              <a:off x="2611790" y="4953000"/>
              <a:ext cx="3200400" cy="639762"/>
            </a:xfrm>
            <a:prstGeom prst="rect">
              <a:avLst/>
            </a:prstGeom>
            <a:solidFill>
              <a:srgbClr val="FFFF66">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Literals</a:t>
              </a:r>
            </a:p>
          </p:txBody>
        </p:sp>
        <p:sp>
          <p:nvSpPr>
            <p:cNvPr id="59" name="Rectangle 58"/>
            <p:cNvSpPr>
              <a:spLocks noChangeArrowheads="1"/>
            </p:cNvSpPr>
            <p:nvPr>
              <p:custDataLst>
                <p:tags r:id="rId6"/>
              </p:custDataLst>
            </p:nvPr>
          </p:nvSpPr>
          <p:spPr bwMode="auto">
            <a:xfrm>
              <a:off x="2609850" y="4046537"/>
              <a:ext cx="3200400" cy="906463"/>
            </a:xfrm>
            <a:prstGeom prst="rect">
              <a:avLst/>
            </a:prstGeom>
            <a:solidFill>
              <a:srgbClr val="94BD5E">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Static Data</a:t>
              </a:r>
            </a:p>
          </p:txBody>
        </p:sp>
        <p:sp>
          <p:nvSpPr>
            <p:cNvPr id="60" name="Rectangle 59"/>
            <p:cNvSpPr>
              <a:spLocks noChangeArrowheads="1"/>
            </p:cNvSpPr>
            <p:nvPr>
              <p:custDataLst>
                <p:tags r:id="rId7"/>
              </p:custDataLst>
            </p:nvPr>
          </p:nvSpPr>
          <p:spPr bwMode="auto">
            <a:xfrm>
              <a:off x="2609850" y="3132138"/>
              <a:ext cx="3200400" cy="906462"/>
            </a:xfrm>
            <a:prstGeom prst="rect">
              <a:avLst/>
            </a:prstGeom>
            <a:solidFill>
              <a:srgbClr val="DC2300">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Dynamic Data</a:t>
              </a:r>
              <a:br>
                <a:rPr lang="en-US" sz="2000" dirty="0">
                  <a:solidFill>
                    <a:srgbClr val="000000"/>
                  </a:solidFill>
                  <a:latin typeface="Calibri" panose="020F0502020204030204" pitchFamily="34" charset="0"/>
                  <a:ea typeface="Lato" charset="0"/>
                  <a:cs typeface="Calibri" panose="020F0502020204030204" pitchFamily="34" charset="0"/>
                </a:rPr>
              </a:br>
              <a:r>
                <a:rPr lang="en-US" sz="2000" dirty="0">
                  <a:solidFill>
                    <a:srgbClr val="000000"/>
                  </a:solidFill>
                  <a:latin typeface="Calibri" panose="020F0502020204030204" pitchFamily="34" charset="0"/>
                  <a:ea typeface="Lato" charset="0"/>
                  <a:cs typeface="Calibri" panose="020F0502020204030204" pitchFamily="34" charset="0"/>
                </a:rPr>
                <a:t>(Heap)</a:t>
              </a:r>
            </a:p>
          </p:txBody>
        </p:sp>
        <p:sp>
          <p:nvSpPr>
            <p:cNvPr id="61" name="Rectangle 60"/>
            <p:cNvSpPr>
              <a:spLocks noChangeArrowheads="1"/>
            </p:cNvSpPr>
            <p:nvPr>
              <p:custDataLst>
                <p:tags r:id="rId8"/>
              </p:custDataLst>
            </p:nvPr>
          </p:nvSpPr>
          <p:spPr bwMode="auto">
            <a:xfrm>
              <a:off x="2609850" y="2286000"/>
              <a:ext cx="3200400" cy="838200"/>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000" dirty="0">
                <a:latin typeface="Calibri" panose="020F0502020204030204" pitchFamily="34" charset="0"/>
                <a:ea typeface="Lato" charset="0"/>
                <a:cs typeface="Calibri" panose="020F0502020204030204" pitchFamily="34" charset="0"/>
              </a:endParaRPr>
            </a:p>
          </p:txBody>
        </p:sp>
        <p:sp>
          <p:nvSpPr>
            <p:cNvPr id="62" name="Rectangle 61"/>
            <p:cNvSpPr>
              <a:spLocks noChangeArrowheads="1"/>
            </p:cNvSpPr>
            <p:nvPr>
              <p:custDataLst>
                <p:tags r:id="rId9"/>
              </p:custDataLst>
            </p:nvPr>
          </p:nvSpPr>
          <p:spPr bwMode="auto">
            <a:xfrm>
              <a:off x="2609850" y="1371600"/>
              <a:ext cx="3200400" cy="906463"/>
            </a:xfrm>
            <a:prstGeom prst="rect">
              <a:avLst/>
            </a:prstGeom>
            <a:solidFill>
              <a:srgbClr val="FF950E">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Stack</a:t>
              </a:r>
            </a:p>
          </p:txBody>
        </p:sp>
        <p:sp>
          <p:nvSpPr>
            <p:cNvPr id="63" name="Text Box 9"/>
            <p:cNvSpPr txBox="1">
              <a:spLocks noChangeArrowheads="1"/>
            </p:cNvSpPr>
            <p:nvPr>
              <p:custDataLst>
                <p:tags r:id="rId10"/>
              </p:custDataLst>
            </p:nvPr>
          </p:nvSpPr>
          <p:spPr bwMode="auto">
            <a:xfrm>
              <a:off x="5998890" y="4920756"/>
              <a:ext cx="2179638"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230" rIns="90000" bIns="45000"/>
            <a:lstStyle>
              <a:lvl1pPr>
                <a:tabLst>
                  <a:tab pos="723900" algn="l"/>
                  <a:tab pos="1447800" algn="l"/>
                  <a:tab pos="2171700" algn="l"/>
                </a:tabLst>
                <a:defRPr>
                  <a:solidFill>
                    <a:srgbClr val="000000"/>
                  </a:solidFill>
                  <a:latin typeface="Arial" charset="0"/>
                  <a:ea typeface="DejaVu Sans" charset="0"/>
                  <a:cs typeface="DejaVu Sans" charset="0"/>
                </a:defRPr>
              </a:lvl1pPr>
              <a:lvl2pPr>
                <a:tabLst>
                  <a:tab pos="723900" algn="l"/>
                  <a:tab pos="1447800" algn="l"/>
                  <a:tab pos="2171700" algn="l"/>
                </a:tabLst>
                <a:defRPr>
                  <a:solidFill>
                    <a:srgbClr val="000000"/>
                  </a:solidFill>
                  <a:latin typeface="Arial" charset="0"/>
                  <a:ea typeface="DejaVu Sans" charset="0"/>
                  <a:cs typeface="DejaVu Sans" charset="0"/>
                </a:defRPr>
              </a:lvl2pPr>
              <a:lvl3pPr>
                <a:tabLst>
                  <a:tab pos="723900" algn="l"/>
                  <a:tab pos="1447800" algn="l"/>
                  <a:tab pos="2171700" algn="l"/>
                </a:tabLst>
                <a:defRPr>
                  <a:solidFill>
                    <a:srgbClr val="000000"/>
                  </a:solidFill>
                  <a:latin typeface="Arial" charset="0"/>
                  <a:ea typeface="DejaVu Sans" charset="0"/>
                  <a:cs typeface="DejaVu Sans" charset="0"/>
                </a:defRPr>
              </a:lvl3pPr>
              <a:lvl4pPr>
                <a:tabLst>
                  <a:tab pos="723900" algn="l"/>
                  <a:tab pos="1447800" algn="l"/>
                  <a:tab pos="2171700" algn="l"/>
                </a:tabLst>
                <a:defRPr>
                  <a:solidFill>
                    <a:srgbClr val="000000"/>
                  </a:solidFill>
                  <a:latin typeface="Arial" charset="0"/>
                  <a:ea typeface="DejaVu Sans" charset="0"/>
                  <a:cs typeface="DejaVu Sans" charset="0"/>
                </a:defRPr>
              </a:lvl4pPr>
              <a:lvl5pPr>
                <a:tabLst>
                  <a:tab pos="723900" algn="l"/>
                  <a:tab pos="1447800" algn="l"/>
                  <a:tab pos="2171700" algn="l"/>
                </a:tabLst>
                <a:defRPr>
                  <a:solidFill>
                    <a:srgbClr val="000000"/>
                  </a:solidFill>
                  <a:latin typeface="Arial" charset="0"/>
                  <a:ea typeface="DejaVu Sans"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9pPr>
            </a:lstStyle>
            <a:p>
              <a:r>
                <a:rPr lang="en-US" sz="1400" b="0" dirty="0">
                  <a:latin typeface="Calibri" panose="020F0502020204030204" pitchFamily="34" charset="0"/>
                  <a:ea typeface="Lato" charset="0"/>
                  <a:cs typeface="Calibri" panose="020F0502020204030204" pitchFamily="34" charset="0"/>
                </a:rPr>
                <a:t>Large </a:t>
              </a:r>
              <a:r>
                <a:rPr lang="en-US" sz="1400" b="0">
                  <a:latin typeface="Calibri" panose="020F0502020204030204" pitchFamily="34" charset="0"/>
                  <a:ea typeface="Lato" charset="0"/>
                  <a:cs typeface="Calibri" panose="020F0502020204030204" pitchFamily="34" charset="0"/>
                </a:rPr>
                <a:t>constants </a:t>
              </a:r>
              <a:br>
                <a:rPr lang="en-US" sz="1400" b="0">
                  <a:latin typeface="Calibri" panose="020F0502020204030204" pitchFamily="34" charset="0"/>
                  <a:ea typeface="Lato" charset="0"/>
                  <a:cs typeface="Calibri" panose="020F0502020204030204" pitchFamily="34" charset="0"/>
                </a:rPr>
              </a:br>
              <a:r>
                <a:rPr lang="en-US" sz="1400" b="0">
                  <a:latin typeface="Calibri" panose="020F0502020204030204" pitchFamily="34" charset="0"/>
                  <a:ea typeface="Lato" charset="0"/>
                  <a:cs typeface="Calibri" panose="020F0502020204030204" pitchFamily="34" charset="0"/>
                </a:rPr>
                <a:t>(</a:t>
              </a:r>
              <a:r>
                <a:rPr lang="en-US" sz="1400" b="0" dirty="0">
                  <a:latin typeface="Calibri" panose="020F0502020204030204" pitchFamily="34" charset="0"/>
                  <a:ea typeface="Lato" charset="0"/>
                  <a:cs typeface="Calibri" panose="020F0502020204030204" pitchFamily="34" charset="0"/>
                </a:rPr>
                <a:t>e.g., “example”)</a:t>
              </a:r>
            </a:p>
          </p:txBody>
        </p:sp>
        <p:sp>
          <p:nvSpPr>
            <p:cNvPr id="64" name="Text Box 10"/>
            <p:cNvSpPr txBox="1">
              <a:spLocks noChangeArrowheads="1"/>
            </p:cNvSpPr>
            <p:nvPr>
              <p:custDataLst>
                <p:tags r:id="rId11"/>
              </p:custDataLst>
            </p:nvPr>
          </p:nvSpPr>
          <p:spPr bwMode="auto">
            <a:xfrm>
              <a:off x="6019800" y="4038600"/>
              <a:ext cx="27527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230" rIns="90000" bIns="45000"/>
            <a:lstStyle>
              <a:lvl1pPr>
                <a:tabLst>
                  <a:tab pos="723900" algn="l"/>
                  <a:tab pos="1447800" algn="l"/>
                  <a:tab pos="2171700" algn="l"/>
                </a:tabLst>
                <a:defRPr>
                  <a:solidFill>
                    <a:srgbClr val="000000"/>
                  </a:solidFill>
                  <a:latin typeface="Arial" charset="0"/>
                  <a:ea typeface="DejaVu Sans" charset="0"/>
                  <a:cs typeface="DejaVu Sans" charset="0"/>
                </a:defRPr>
              </a:lvl1pPr>
              <a:lvl2pPr>
                <a:tabLst>
                  <a:tab pos="723900" algn="l"/>
                  <a:tab pos="1447800" algn="l"/>
                  <a:tab pos="2171700" algn="l"/>
                </a:tabLst>
                <a:defRPr>
                  <a:solidFill>
                    <a:srgbClr val="000000"/>
                  </a:solidFill>
                  <a:latin typeface="Arial" charset="0"/>
                  <a:ea typeface="DejaVu Sans" charset="0"/>
                  <a:cs typeface="DejaVu Sans" charset="0"/>
                </a:defRPr>
              </a:lvl2pPr>
              <a:lvl3pPr>
                <a:tabLst>
                  <a:tab pos="723900" algn="l"/>
                  <a:tab pos="1447800" algn="l"/>
                  <a:tab pos="2171700" algn="l"/>
                </a:tabLst>
                <a:defRPr>
                  <a:solidFill>
                    <a:srgbClr val="000000"/>
                  </a:solidFill>
                  <a:latin typeface="Arial" charset="0"/>
                  <a:ea typeface="DejaVu Sans" charset="0"/>
                  <a:cs typeface="DejaVu Sans" charset="0"/>
                </a:defRPr>
              </a:lvl3pPr>
              <a:lvl4pPr>
                <a:tabLst>
                  <a:tab pos="723900" algn="l"/>
                  <a:tab pos="1447800" algn="l"/>
                  <a:tab pos="2171700" algn="l"/>
                </a:tabLst>
                <a:defRPr>
                  <a:solidFill>
                    <a:srgbClr val="000000"/>
                  </a:solidFill>
                  <a:latin typeface="Arial" charset="0"/>
                  <a:ea typeface="DejaVu Sans" charset="0"/>
                  <a:cs typeface="DejaVu Sans" charset="0"/>
                </a:defRPr>
              </a:lvl4pPr>
              <a:lvl5pPr>
                <a:tabLst>
                  <a:tab pos="723900" algn="l"/>
                  <a:tab pos="1447800" algn="l"/>
                  <a:tab pos="2171700" algn="l"/>
                </a:tabLst>
                <a:defRPr>
                  <a:solidFill>
                    <a:srgbClr val="000000"/>
                  </a:solidFill>
                  <a:latin typeface="Arial" charset="0"/>
                  <a:ea typeface="DejaVu Sans"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9pPr>
            </a:lstStyle>
            <a:p>
              <a:r>
                <a:rPr lang="en-US" sz="1400" b="0" i="1" dirty="0">
                  <a:latin typeface="Calibri" panose="020F0502020204030204" pitchFamily="34" charset="0"/>
                  <a:ea typeface="Lato" charset="0"/>
                  <a:cs typeface="Calibri" panose="020F0502020204030204" pitchFamily="34" charset="0"/>
                </a:rPr>
                <a:t>static</a:t>
              </a:r>
              <a:r>
                <a:rPr lang="en-US" sz="1400" b="0" dirty="0">
                  <a:latin typeface="Calibri" panose="020F0502020204030204" pitchFamily="34" charset="0"/>
                  <a:ea typeface="Lato" charset="0"/>
                  <a:cs typeface="Calibri" panose="020F0502020204030204" pitchFamily="34" charset="0"/>
                </a:rPr>
                <a:t> variables</a:t>
              </a:r>
            </a:p>
            <a:p>
              <a:r>
                <a:rPr lang="en-US" sz="1400" b="0" dirty="0">
                  <a:latin typeface="Calibri" panose="020F0502020204030204" pitchFamily="34" charset="0"/>
                  <a:ea typeface="Lato" charset="0"/>
                  <a:cs typeface="Calibri" panose="020F0502020204030204" pitchFamily="34" charset="0"/>
                </a:rPr>
                <a:t>(global variables in C)</a:t>
              </a:r>
            </a:p>
          </p:txBody>
        </p:sp>
        <p:sp>
          <p:nvSpPr>
            <p:cNvPr id="65" name="Text Box 11"/>
            <p:cNvSpPr txBox="1">
              <a:spLocks noChangeArrowheads="1"/>
            </p:cNvSpPr>
            <p:nvPr>
              <p:custDataLst>
                <p:tags r:id="rId12"/>
              </p:custDataLst>
            </p:nvPr>
          </p:nvSpPr>
          <p:spPr bwMode="auto">
            <a:xfrm>
              <a:off x="6019800" y="3276600"/>
              <a:ext cx="22860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230" rIns="90000" bIns="45000"/>
            <a:lstStyle>
              <a:lvl1pPr>
                <a:tabLst>
                  <a:tab pos="723900" algn="l"/>
                  <a:tab pos="1447800" algn="l"/>
                </a:tabLst>
                <a:defRPr>
                  <a:solidFill>
                    <a:srgbClr val="000000"/>
                  </a:solidFill>
                  <a:latin typeface="Arial" charset="0"/>
                  <a:ea typeface="DejaVu Sans" charset="0"/>
                  <a:cs typeface="DejaVu Sans" charset="0"/>
                </a:defRPr>
              </a:lvl1pPr>
              <a:lvl2pPr>
                <a:tabLst>
                  <a:tab pos="723900" algn="l"/>
                  <a:tab pos="1447800" algn="l"/>
                </a:tabLst>
                <a:defRPr>
                  <a:solidFill>
                    <a:srgbClr val="000000"/>
                  </a:solidFill>
                  <a:latin typeface="Arial" charset="0"/>
                  <a:ea typeface="DejaVu Sans" charset="0"/>
                  <a:cs typeface="DejaVu Sans" charset="0"/>
                </a:defRPr>
              </a:lvl2pPr>
              <a:lvl3pPr>
                <a:tabLst>
                  <a:tab pos="723900" algn="l"/>
                  <a:tab pos="1447800" algn="l"/>
                </a:tabLst>
                <a:defRPr>
                  <a:solidFill>
                    <a:srgbClr val="000000"/>
                  </a:solidFill>
                  <a:latin typeface="Arial" charset="0"/>
                  <a:ea typeface="DejaVu Sans" charset="0"/>
                  <a:cs typeface="DejaVu Sans" charset="0"/>
                </a:defRPr>
              </a:lvl3pPr>
              <a:lvl4pPr>
                <a:tabLst>
                  <a:tab pos="723900" algn="l"/>
                  <a:tab pos="1447800" algn="l"/>
                </a:tabLst>
                <a:defRPr>
                  <a:solidFill>
                    <a:srgbClr val="000000"/>
                  </a:solidFill>
                  <a:latin typeface="Arial" charset="0"/>
                  <a:ea typeface="DejaVu Sans" charset="0"/>
                  <a:cs typeface="DejaVu Sans" charset="0"/>
                </a:defRPr>
              </a:lvl4pPr>
              <a:lvl5pPr>
                <a:tabLst>
                  <a:tab pos="723900" algn="l"/>
                  <a:tab pos="1447800" algn="l"/>
                </a:tabLst>
                <a:defRPr>
                  <a:solidFill>
                    <a:srgbClr val="000000"/>
                  </a:solidFill>
                  <a:latin typeface="Arial" charset="0"/>
                  <a:ea typeface="DejaVu Sans"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DejaVu Sans"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DejaVu Sans"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DejaVu Sans"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DejaVu Sans" charset="0"/>
                  <a:cs typeface="DejaVu Sans" charset="0"/>
                </a:defRPr>
              </a:lvl9pPr>
            </a:lstStyle>
            <a:p>
              <a:r>
                <a:rPr lang="en-US" sz="1400" b="0">
                  <a:latin typeface="Calibri" panose="020F0502020204030204" pitchFamily="34" charset="0"/>
                  <a:ea typeface="Lato" charset="0"/>
                  <a:cs typeface="Calibri" panose="020F0502020204030204" pitchFamily="34" charset="0"/>
                </a:rPr>
                <a:t>variables allocated</a:t>
              </a:r>
              <a:br>
                <a:rPr lang="en-US" sz="1400" b="0">
                  <a:latin typeface="Calibri" panose="020F0502020204030204" pitchFamily="34" charset="0"/>
                  <a:ea typeface="Lato" charset="0"/>
                  <a:cs typeface="Calibri" panose="020F0502020204030204" pitchFamily="34" charset="0"/>
                </a:rPr>
              </a:br>
              <a:r>
                <a:rPr lang="en-US" sz="1400" b="0">
                  <a:latin typeface="Calibri" panose="020F0502020204030204" pitchFamily="34" charset="0"/>
                  <a:ea typeface="Lato" charset="0"/>
                  <a:cs typeface="Calibri" panose="020F0502020204030204" pitchFamily="34" charset="0"/>
                </a:rPr>
                <a:t> with </a:t>
              </a:r>
              <a:r>
                <a:rPr lang="en-US" sz="1400" b="0" i="1">
                  <a:latin typeface="Calibri" panose="020F0502020204030204" pitchFamily="34" charset="0"/>
                  <a:ea typeface="Lato" charset="0"/>
                  <a:cs typeface="Calibri" panose="020F0502020204030204" pitchFamily="34" charset="0"/>
                </a:rPr>
                <a:t>new</a:t>
              </a:r>
              <a:r>
                <a:rPr lang="en-US" sz="1400" b="0">
                  <a:latin typeface="Calibri" panose="020F0502020204030204" pitchFamily="34" charset="0"/>
                  <a:ea typeface="Lato" charset="0"/>
                  <a:cs typeface="Calibri" panose="020F0502020204030204" pitchFamily="34" charset="0"/>
                </a:rPr>
                <a:t> </a:t>
              </a:r>
              <a:r>
                <a:rPr lang="en-US" sz="1400" b="0" dirty="0">
                  <a:latin typeface="Calibri" panose="020F0502020204030204" pitchFamily="34" charset="0"/>
                  <a:ea typeface="Lato" charset="0"/>
                  <a:cs typeface="Calibri" panose="020F0502020204030204" pitchFamily="34" charset="0"/>
                </a:rPr>
                <a:t>or </a:t>
              </a:r>
              <a:r>
                <a:rPr lang="en-US" sz="1400" b="0" i="1" dirty="0">
                  <a:latin typeface="Calibri" panose="020F0502020204030204" pitchFamily="34" charset="0"/>
                  <a:ea typeface="Lato" charset="0"/>
                  <a:cs typeface="Calibri" panose="020F0502020204030204" pitchFamily="34" charset="0"/>
                </a:rPr>
                <a:t>malloc</a:t>
              </a:r>
              <a:endParaRPr lang="en-US" sz="1400" b="0" dirty="0">
                <a:latin typeface="Calibri" panose="020F0502020204030204" pitchFamily="34" charset="0"/>
                <a:ea typeface="Lato" charset="0"/>
                <a:cs typeface="Calibri" panose="020F0502020204030204" pitchFamily="34" charset="0"/>
              </a:endParaRPr>
            </a:p>
          </p:txBody>
        </p:sp>
        <p:sp>
          <p:nvSpPr>
            <p:cNvPr id="66" name="Text Box 12"/>
            <p:cNvSpPr txBox="1">
              <a:spLocks noChangeArrowheads="1"/>
            </p:cNvSpPr>
            <p:nvPr>
              <p:custDataLst>
                <p:tags r:id="rId13"/>
              </p:custDataLst>
            </p:nvPr>
          </p:nvSpPr>
          <p:spPr bwMode="auto">
            <a:xfrm>
              <a:off x="6019800" y="1524000"/>
              <a:ext cx="1676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230" rIns="90000" bIns="45000"/>
            <a:lstStyle>
              <a:lvl1pPr>
                <a:tabLst>
                  <a:tab pos="723900" algn="l"/>
                </a:tabLst>
                <a:defRPr>
                  <a:solidFill>
                    <a:srgbClr val="000000"/>
                  </a:solidFill>
                  <a:latin typeface="Arial" charset="0"/>
                  <a:ea typeface="DejaVu Sans" charset="0"/>
                  <a:cs typeface="DejaVu Sans" charset="0"/>
                </a:defRPr>
              </a:lvl1pPr>
              <a:lvl2pPr>
                <a:tabLst>
                  <a:tab pos="723900" algn="l"/>
                </a:tabLst>
                <a:defRPr>
                  <a:solidFill>
                    <a:srgbClr val="000000"/>
                  </a:solidFill>
                  <a:latin typeface="Arial" charset="0"/>
                  <a:ea typeface="DejaVu Sans" charset="0"/>
                  <a:cs typeface="DejaVu Sans" charset="0"/>
                </a:defRPr>
              </a:lvl2pPr>
              <a:lvl3pPr>
                <a:tabLst>
                  <a:tab pos="723900" algn="l"/>
                </a:tabLst>
                <a:defRPr>
                  <a:solidFill>
                    <a:srgbClr val="000000"/>
                  </a:solidFill>
                  <a:latin typeface="Arial" charset="0"/>
                  <a:ea typeface="DejaVu Sans" charset="0"/>
                  <a:cs typeface="DejaVu Sans" charset="0"/>
                </a:defRPr>
              </a:lvl3pPr>
              <a:lvl4pPr>
                <a:tabLst>
                  <a:tab pos="723900" algn="l"/>
                </a:tabLst>
                <a:defRPr>
                  <a:solidFill>
                    <a:srgbClr val="000000"/>
                  </a:solidFill>
                  <a:latin typeface="Arial" charset="0"/>
                  <a:ea typeface="DejaVu Sans" charset="0"/>
                  <a:cs typeface="DejaVu Sans" charset="0"/>
                </a:defRPr>
              </a:lvl4pPr>
              <a:lvl5pPr>
                <a:tabLst>
                  <a:tab pos="723900" algn="l"/>
                </a:tabLst>
                <a:defRPr>
                  <a:solidFill>
                    <a:srgbClr val="000000"/>
                  </a:solidFill>
                  <a:latin typeface="Arial" charset="0"/>
                  <a:ea typeface="DejaVu Sans"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DejaVu Sans"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DejaVu Sans"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DejaVu Sans"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DejaVu Sans" charset="0"/>
                  <a:cs typeface="DejaVu Sans" charset="0"/>
                </a:defRPr>
              </a:lvl9pPr>
            </a:lstStyle>
            <a:p>
              <a:r>
                <a:rPr lang="en-US" sz="1400" b="0" dirty="0">
                  <a:latin typeface="Calibri" panose="020F0502020204030204" pitchFamily="34" charset="0"/>
                  <a:ea typeface="Lato" charset="0"/>
                  <a:cs typeface="Calibri" panose="020F0502020204030204" pitchFamily="34" charset="0"/>
                </a:rPr>
                <a:t>local variables;</a:t>
              </a:r>
              <a:br>
                <a:rPr lang="en-US" sz="1400" b="0" dirty="0">
                  <a:latin typeface="Calibri" panose="020F0502020204030204" pitchFamily="34" charset="0"/>
                  <a:ea typeface="Lato" charset="0"/>
                  <a:cs typeface="Calibri" panose="020F0502020204030204" pitchFamily="34" charset="0"/>
                </a:rPr>
              </a:br>
              <a:r>
                <a:rPr lang="en-US" sz="1400" b="0" dirty="0">
                  <a:latin typeface="Calibri" panose="020F0502020204030204" pitchFamily="34" charset="0"/>
                  <a:ea typeface="Lato" charset="0"/>
                  <a:cs typeface="Calibri" panose="020F0502020204030204" pitchFamily="34" charset="0"/>
                </a:rPr>
                <a:t>procedure context</a:t>
              </a:r>
            </a:p>
          </p:txBody>
        </p:sp>
        <p:sp>
          <p:nvSpPr>
            <p:cNvPr id="67" name="Text Box 13"/>
            <p:cNvSpPr txBox="1">
              <a:spLocks noChangeArrowheads="1"/>
            </p:cNvSpPr>
            <p:nvPr>
              <p:custDataLst>
                <p:tags r:id="rId14"/>
              </p:custDataLst>
            </p:nvPr>
          </p:nvSpPr>
          <p:spPr bwMode="auto">
            <a:xfrm>
              <a:off x="1905000" y="6096000"/>
              <a:ext cx="30638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p>
              <a:r>
                <a:rPr lang="en-US" sz="2000" dirty="0">
                  <a:solidFill>
                    <a:srgbClr val="000000"/>
                  </a:solidFill>
                  <a:latin typeface="Calibri" panose="020F0502020204030204" pitchFamily="34" charset="0"/>
                  <a:ea typeface="Lato" charset="0"/>
                  <a:cs typeface="Calibri" panose="020F0502020204030204" pitchFamily="34" charset="0"/>
                </a:rPr>
                <a:t>0</a:t>
              </a:r>
            </a:p>
          </p:txBody>
        </p:sp>
        <p:sp>
          <p:nvSpPr>
            <p:cNvPr id="68" name="Text Box 14"/>
            <p:cNvSpPr txBox="1">
              <a:spLocks noChangeArrowheads="1"/>
            </p:cNvSpPr>
            <p:nvPr>
              <p:custDataLst>
                <p:tags r:id="rId15"/>
              </p:custDataLst>
            </p:nvPr>
          </p:nvSpPr>
          <p:spPr bwMode="auto">
            <a:xfrm>
              <a:off x="1704517" y="1052611"/>
              <a:ext cx="606426"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p>
              <a:r>
                <a:rPr lang="en-US" sz="1600" dirty="0">
                  <a:solidFill>
                    <a:srgbClr val="000000"/>
                  </a:solidFill>
                  <a:latin typeface="Calibri" panose="020F0502020204030204" pitchFamily="34" charset="0"/>
                  <a:ea typeface="Lato" charset="0"/>
                  <a:cs typeface="Calibri" panose="020F0502020204030204" pitchFamily="34" charset="0"/>
                </a:rPr>
                <a:t>2</a:t>
              </a:r>
              <a:r>
                <a:rPr lang="en-US" sz="1600" baseline="33000" dirty="0">
                  <a:solidFill>
                    <a:srgbClr val="000000"/>
                  </a:solidFill>
                  <a:latin typeface="Calibri" panose="020F0502020204030204" pitchFamily="34" charset="0"/>
                  <a:ea typeface="Lato" charset="0"/>
                  <a:cs typeface="Calibri" panose="020F0502020204030204" pitchFamily="34" charset="0"/>
                </a:rPr>
                <a:t>N</a:t>
              </a:r>
              <a:r>
                <a:rPr lang="en-US" sz="1600" dirty="0">
                  <a:solidFill>
                    <a:srgbClr val="000000"/>
                  </a:solidFill>
                  <a:latin typeface="Calibri" panose="020F0502020204030204" pitchFamily="34" charset="0"/>
                  <a:ea typeface="Lato" charset="0"/>
                  <a:cs typeface="Calibri" panose="020F0502020204030204" pitchFamily="34" charset="0"/>
                </a:rPr>
                <a:t>-1</a:t>
              </a:r>
            </a:p>
          </p:txBody>
        </p:sp>
        <p:sp>
          <p:nvSpPr>
            <p:cNvPr id="69" name="Line 15"/>
            <p:cNvSpPr>
              <a:spLocks noChangeShapeType="1"/>
            </p:cNvSpPr>
            <p:nvPr>
              <p:custDataLst>
                <p:tags r:id="rId16"/>
              </p:custDataLst>
            </p:nvPr>
          </p:nvSpPr>
          <p:spPr bwMode="auto">
            <a:xfrm>
              <a:off x="2484778" y="1371600"/>
              <a:ext cx="0" cy="5181600"/>
            </a:xfrm>
            <a:prstGeom prst="line">
              <a:avLst/>
            </a:prstGeom>
            <a:noFill/>
            <a:ln w="28575">
              <a:solidFill>
                <a:srgbClr val="000000"/>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000" dirty="0">
                <a:latin typeface="Calibri" panose="020F0502020204030204" pitchFamily="34" charset="0"/>
                <a:ea typeface="Lato" charset="0"/>
                <a:cs typeface="Calibri" panose="020F0502020204030204" pitchFamily="34" charset="0"/>
              </a:endParaRPr>
            </a:p>
          </p:txBody>
        </p:sp>
        <p:sp>
          <p:nvSpPr>
            <p:cNvPr id="70" name="Line 8"/>
            <p:cNvSpPr>
              <a:spLocks noChangeShapeType="1"/>
            </p:cNvSpPr>
            <p:nvPr>
              <p:custDataLst>
                <p:tags r:id="rId17"/>
              </p:custDataLst>
            </p:nvPr>
          </p:nvSpPr>
          <p:spPr bwMode="auto">
            <a:xfrm rot="10800000" flipV="1">
              <a:off x="5257800" y="1904999"/>
              <a:ext cx="0" cy="6858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000" dirty="0">
                <a:latin typeface="Calibri" panose="020F0502020204030204" pitchFamily="34" charset="0"/>
                <a:ea typeface="Lato" charset="0"/>
                <a:cs typeface="Calibri" panose="020F0502020204030204" pitchFamily="34" charset="0"/>
              </a:endParaRPr>
            </a:p>
          </p:txBody>
        </p:sp>
        <p:sp>
          <p:nvSpPr>
            <p:cNvPr id="71" name="Line 8"/>
            <p:cNvSpPr>
              <a:spLocks noChangeShapeType="1"/>
            </p:cNvSpPr>
            <p:nvPr>
              <p:custDataLst>
                <p:tags r:id="rId18"/>
              </p:custDataLst>
            </p:nvPr>
          </p:nvSpPr>
          <p:spPr bwMode="auto">
            <a:xfrm rot="10800000">
              <a:off x="5257800" y="2895599"/>
              <a:ext cx="0" cy="5334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000" dirty="0">
                <a:latin typeface="Calibri" panose="020F0502020204030204" pitchFamily="34" charset="0"/>
                <a:ea typeface="Lato" charset="0"/>
                <a:cs typeface="Calibri" panose="020F0502020204030204" pitchFamily="34" charset="0"/>
              </a:endParaRPr>
            </a:p>
          </p:txBody>
        </p:sp>
        <p:sp>
          <p:nvSpPr>
            <p:cNvPr id="73" name="TextBox 72"/>
            <p:cNvSpPr txBox="1"/>
            <p:nvPr>
              <p:custDataLst>
                <p:tags r:id="rId19"/>
              </p:custDataLst>
            </p:nvPr>
          </p:nvSpPr>
          <p:spPr>
            <a:xfrm>
              <a:off x="203543" y="1393212"/>
              <a:ext cx="2288639" cy="350690"/>
            </a:xfrm>
            <a:prstGeom prst="rect">
              <a:avLst/>
            </a:prstGeom>
            <a:noFill/>
          </p:spPr>
          <p:txBody>
            <a:bodyPr wrap="none" rtlCol="0">
              <a:spAutoFit/>
            </a:bodyPr>
            <a:lstStyle/>
            <a:p>
              <a:r>
                <a:rPr lang="en-US" sz="1400" b="0" i="1">
                  <a:latin typeface="Calibri" panose="020F0502020204030204" pitchFamily="34" charset="0"/>
                  <a:ea typeface="Lato" charset="0"/>
                  <a:cs typeface="Calibri" panose="020F0502020204030204" pitchFamily="34" charset="0"/>
                </a:rPr>
                <a:t>High addresses</a:t>
              </a:r>
              <a:endParaRPr lang="en-US" sz="1400" b="0" i="1" dirty="0">
                <a:latin typeface="Calibri" panose="020F0502020204030204" pitchFamily="34" charset="0"/>
                <a:ea typeface="Lato" charset="0"/>
                <a:cs typeface="Calibri" panose="020F0502020204030204" pitchFamily="34" charset="0"/>
              </a:endParaRPr>
            </a:p>
          </p:txBody>
        </p:sp>
        <p:sp>
          <p:nvSpPr>
            <p:cNvPr id="74" name="TextBox 73"/>
            <p:cNvSpPr txBox="1"/>
            <p:nvPr>
              <p:custDataLst>
                <p:tags r:id="rId20"/>
              </p:custDataLst>
            </p:nvPr>
          </p:nvSpPr>
          <p:spPr>
            <a:xfrm>
              <a:off x="-218084" y="6179179"/>
              <a:ext cx="2276566" cy="350690"/>
            </a:xfrm>
            <a:prstGeom prst="rect">
              <a:avLst/>
            </a:prstGeom>
            <a:noFill/>
          </p:spPr>
          <p:txBody>
            <a:bodyPr wrap="square" rtlCol="0">
              <a:spAutoFit/>
            </a:bodyPr>
            <a:lstStyle/>
            <a:p>
              <a:r>
                <a:rPr lang="en-US" sz="1400" b="0" i="1">
                  <a:latin typeface="Calibri" panose="020F0502020204030204" pitchFamily="34" charset="0"/>
                  <a:ea typeface="Lato" charset="0"/>
                  <a:cs typeface="Calibri" panose="020F0502020204030204" pitchFamily="34" charset="0"/>
                </a:rPr>
                <a:t>Low addresses</a:t>
              </a:r>
              <a:endParaRPr lang="en-US" sz="1400" b="0" i="1" dirty="0">
                <a:latin typeface="Calibri" panose="020F0502020204030204" pitchFamily="34" charset="0"/>
                <a:ea typeface="Lato" charset="0"/>
                <a:cs typeface="Calibri" panose="020F0502020204030204" pitchFamily="34" charset="0"/>
              </a:endParaRPr>
            </a:p>
          </p:txBody>
        </p:sp>
      </p:grpSp>
    </p:spTree>
    <p:extLst>
      <p:ext uri="{BB962C8B-B14F-4D97-AF65-F5344CB8AC3E}">
        <p14:creationId xmlns:p14="http://schemas.microsoft.com/office/powerpoint/2010/main" val="3293400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custDataLst>
              <p:tags r:id="rId1"/>
            </p:custDataLst>
          </p:nvPr>
        </p:nvSpPr>
        <p:spPr>
          <a:noFill/>
        </p:spPr>
        <p:txBody>
          <a:bodyPr/>
          <a:lstStyle/>
          <a:p>
            <a:r>
              <a:rPr lang="en-US" dirty="0">
                <a:cs typeface="Calibri" panose="020F0502020204030204" pitchFamily="34" charset="0"/>
              </a:rPr>
              <a:t>But remember</a:t>
            </a:r>
            <a:r>
              <a:rPr lang="is-IS" dirty="0">
                <a:cs typeface="Calibri" panose="020F0502020204030204" pitchFamily="34" charset="0"/>
              </a:rPr>
              <a:t>… it’s all an </a:t>
            </a:r>
            <a:r>
              <a:rPr lang="is-IS" i="1" dirty="0">
                <a:cs typeface="Calibri" panose="020F0502020204030204" pitchFamily="34" charset="0"/>
              </a:rPr>
              <a:t>illusion</a:t>
            </a:r>
            <a:r>
              <a:rPr lang="is-IS" dirty="0">
                <a:cs typeface="Calibri" panose="020F0502020204030204" pitchFamily="34" charset="0"/>
              </a:rPr>
              <a:t>! </a:t>
            </a:r>
            <a:r>
              <a:rPr lang="en-US" dirty="0">
                <a:cs typeface="Calibri" panose="020F0502020204030204" pitchFamily="34" charset="0"/>
              </a:rPr>
              <a:t>😮</a:t>
            </a:r>
          </a:p>
        </p:txBody>
      </p:sp>
      <p:sp>
        <p:nvSpPr>
          <p:cNvPr id="2" name="Content Placeholder 1"/>
          <p:cNvSpPr>
            <a:spLocks noGrp="1"/>
          </p:cNvSpPr>
          <p:nvPr>
            <p:ph idx="1"/>
          </p:nvPr>
        </p:nvSpPr>
        <p:spPr>
          <a:xfrm>
            <a:off x="393192" y="3657600"/>
            <a:ext cx="4572000" cy="2743200"/>
          </a:xfrm>
        </p:spPr>
        <p:txBody>
          <a:bodyPr/>
          <a:lstStyle/>
          <a:p>
            <a:r>
              <a:rPr lang="en-US" sz="2400" dirty="0">
                <a:cs typeface="Calibri" panose="020F0502020204030204" pitchFamily="34" charset="0"/>
              </a:rPr>
              <a:t>Context switches</a:t>
            </a:r>
          </a:p>
          <a:p>
            <a:pPr lvl="1"/>
            <a:r>
              <a:rPr lang="en-US" sz="2000" dirty="0">
                <a:cs typeface="Calibri" panose="020F0502020204030204" pitchFamily="34" charset="0"/>
              </a:rPr>
              <a:t>Don’t really have CPU to yourself</a:t>
            </a:r>
          </a:p>
          <a:p>
            <a:r>
              <a:rPr lang="en-US" sz="2400" dirty="0">
                <a:cs typeface="Calibri" panose="020F0502020204030204" pitchFamily="34" charset="0"/>
              </a:rPr>
              <a:t>Virtual Memory</a:t>
            </a:r>
          </a:p>
          <a:p>
            <a:pPr lvl="1"/>
            <a:r>
              <a:rPr lang="en-US" sz="2000" dirty="0">
                <a:cs typeface="Calibri" panose="020F0502020204030204" pitchFamily="34" charset="0"/>
              </a:rPr>
              <a:t>Don’t really have 2</a:t>
            </a:r>
            <a:r>
              <a:rPr lang="en-US" sz="2000" baseline="30000" dirty="0">
                <a:cs typeface="Calibri" panose="020F0502020204030204" pitchFamily="34" charset="0"/>
              </a:rPr>
              <a:t>64</a:t>
            </a:r>
            <a:r>
              <a:rPr lang="en-US" sz="2000" dirty="0">
                <a:cs typeface="Calibri" panose="020F0502020204030204" pitchFamily="34" charset="0"/>
              </a:rPr>
              <a:t> bytes of memory all to yourself</a:t>
            </a:r>
          </a:p>
          <a:p>
            <a:pPr lvl="1"/>
            <a:r>
              <a:rPr lang="en-US" sz="2000" dirty="0">
                <a:cs typeface="Calibri" panose="020F0502020204030204" pitchFamily="34" charset="0"/>
              </a:rPr>
              <a:t>Allows for </a:t>
            </a:r>
            <a:r>
              <a:rPr lang="en-US" sz="2000" i="1" dirty="0">
                <a:cs typeface="Calibri" panose="020F0502020204030204" pitchFamily="34" charset="0"/>
              </a:rPr>
              <a:t>indirection </a:t>
            </a:r>
            <a:r>
              <a:rPr lang="en-US" sz="2000" dirty="0">
                <a:cs typeface="Calibri" panose="020F0502020204030204" pitchFamily="34" charset="0"/>
              </a:rPr>
              <a:t>(remap physical pages, sharing</a:t>
            </a:r>
            <a:r>
              <a:rPr lang="is-IS" sz="2000" dirty="0">
                <a:cs typeface="Calibri" panose="020F0502020204030204" pitchFamily="34" charset="0"/>
              </a:rPr>
              <a:t>…</a:t>
            </a:r>
            <a:r>
              <a:rPr lang="en-US" sz="2000" dirty="0">
                <a:cs typeface="Calibri" panose="020F0502020204030204" pitchFamily="34" charset="0"/>
              </a:rPr>
              <a:t>)</a:t>
            </a:r>
            <a:endParaRPr lang="en-US" sz="2000" i="1" dirty="0">
              <a:cs typeface="Calibri" panose="020F0502020204030204" pitchFamily="34" charset="0"/>
            </a:endParaRPr>
          </a:p>
        </p:txBody>
      </p:sp>
      <p:sp>
        <p:nvSpPr>
          <p:cNvPr id="28" name="Slide Number Placeholder 27"/>
          <p:cNvSpPr>
            <a:spLocks noGrp="1"/>
          </p:cNvSpPr>
          <p:nvPr>
            <p:ph type="sldNum" sz="quarter" idx="10"/>
            <p:custDataLst>
              <p:tags r:id="rId2"/>
            </p:custDataLst>
          </p:nvPr>
        </p:nvSpPr>
        <p:spPr>
          <a:prstGeom prst="rect">
            <a:avLst/>
          </a:prstGeom>
        </p:spPr>
        <p:txBody>
          <a:bodyPr/>
          <a:lstStyle/>
          <a:p>
            <a:fld id="{7CBE8339-D2AD-46DC-A898-FD1E949067F0}" type="slidenum">
              <a:rPr lang="en-US" smtClean="0">
                <a:ea typeface="Lato" charset="0"/>
              </a:rPr>
              <a:pPr/>
              <a:t>24</a:t>
            </a:fld>
            <a:endParaRPr lang="en-US" dirty="0">
              <a:ea typeface="Lato" charset="0"/>
            </a:endParaRPr>
          </a:p>
        </p:txBody>
      </p:sp>
      <p:sp>
        <p:nvSpPr>
          <p:cNvPr id="27" name="Rectangle 6"/>
          <p:cNvSpPr>
            <a:spLocks noChangeArrowheads="1"/>
          </p:cNvSpPr>
          <p:nvPr>
            <p:custDataLst>
              <p:tags r:id="rId3"/>
            </p:custDataLst>
          </p:nvPr>
        </p:nvSpPr>
        <p:spPr bwMode="auto">
          <a:xfrm>
            <a:off x="502599" y="1177248"/>
            <a:ext cx="3200400" cy="2209800"/>
          </a:xfrm>
          <a:prstGeom prst="rect">
            <a:avLst/>
          </a:prstGeom>
          <a:solidFill>
            <a:srgbClr val="EFBFBF"/>
          </a:solidFill>
          <a:ln w="28575">
            <a:solidFill>
              <a:schemeClr val="tx1"/>
            </a:solidFill>
            <a:miter lim="800000"/>
            <a:headEnd/>
            <a:tailEnd/>
          </a:ln>
          <a:effectLst/>
        </p:spPr>
        <p:txBody>
          <a:bodyPr lIns="90487" tIns="44450" rIns="90487" bIns="44450"/>
          <a:lstStyle/>
          <a:p>
            <a:pPr>
              <a:lnSpc>
                <a:spcPct val="100000"/>
              </a:lnSpc>
            </a:pPr>
            <a:r>
              <a:rPr lang="en-US" b="0" dirty="0">
                <a:latin typeface="Calibri" panose="020F0502020204030204" pitchFamily="34" charset="0"/>
                <a:ea typeface="Lato" charset="0"/>
                <a:cs typeface="Calibri" panose="020F0502020204030204" pitchFamily="34" charset="0"/>
              </a:rPr>
              <a:t>CPU</a:t>
            </a:r>
          </a:p>
        </p:txBody>
      </p:sp>
      <p:sp>
        <p:nvSpPr>
          <p:cNvPr id="30" name="Rectangle 4"/>
          <p:cNvSpPr>
            <a:spLocks noChangeArrowheads="1"/>
          </p:cNvSpPr>
          <p:nvPr>
            <p:custDataLst>
              <p:tags r:id="rId4"/>
            </p:custDataLst>
          </p:nvPr>
        </p:nvSpPr>
        <p:spPr bwMode="auto">
          <a:xfrm>
            <a:off x="953314" y="1863048"/>
            <a:ext cx="692285" cy="457200"/>
          </a:xfrm>
          <a:prstGeom prst="rect">
            <a:avLst/>
          </a:prstGeom>
          <a:solidFill>
            <a:schemeClr val="accent3"/>
          </a:solidFill>
          <a:ln w="25400">
            <a:solidFill>
              <a:schemeClr val="tx1"/>
            </a:solidFill>
            <a:miter lim="800000"/>
            <a:headEnd/>
            <a:tailEnd/>
          </a:ln>
          <a:effectLst/>
        </p:spPr>
        <p:txBody>
          <a:bodyPr wrap="none" lIns="0" rIns="0" anchor="ctr"/>
          <a:lstStyle/>
          <a:p>
            <a:pPr algn="ctr">
              <a:lnSpc>
                <a:spcPct val="100000"/>
              </a:lnSpc>
            </a:pPr>
            <a:r>
              <a:rPr lang="en-US" sz="2000" b="0">
                <a:latin typeface="Courier New" panose="02070309020205020404" pitchFamily="49" charset="0"/>
                <a:ea typeface="Anonymous Pro" charset="0"/>
                <a:cs typeface="Courier New" panose="02070309020205020404" pitchFamily="49" charset="0"/>
              </a:rPr>
              <a:t>%rip</a:t>
            </a:r>
            <a:endParaRPr lang="en-US" sz="2000" b="0" dirty="0">
              <a:latin typeface="Courier New" panose="02070309020205020404" pitchFamily="49" charset="0"/>
              <a:ea typeface="Anonymous Pro" charset="0"/>
              <a:cs typeface="Courier New" panose="02070309020205020404" pitchFamily="49" charset="0"/>
            </a:endParaRPr>
          </a:p>
        </p:txBody>
      </p:sp>
      <p:sp>
        <p:nvSpPr>
          <p:cNvPr id="31" name="Rectangle 5"/>
          <p:cNvSpPr>
            <a:spLocks noChangeArrowheads="1"/>
          </p:cNvSpPr>
          <p:nvPr>
            <p:custDataLst>
              <p:tags r:id="rId5"/>
            </p:custDataLst>
          </p:nvPr>
        </p:nvSpPr>
        <p:spPr bwMode="auto">
          <a:xfrm>
            <a:off x="1797999" y="1558248"/>
            <a:ext cx="1371600" cy="762000"/>
          </a:xfrm>
          <a:prstGeom prst="rect">
            <a:avLst/>
          </a:prstGeom>
          <a:solidFill>
            <a:schemeClr val="accent3"/>
          </a:solidFill>
          <a:ln w="25400">
            <a:solidFill>
              <a:schemeClr val="tx1"/>
            </a:solidFill>
            <a:miter lim="800000"/>
            <a:headEnd/>
            <a:tailEnd/>
          </a:ln>
          <a:effectLst/>
        </p:spPr>
        <p:txBody>
          <a:bodyPr wrap="none" anchor="ctr"/>
          <a:lstStyle/>
          <a:p>
            <a:pPr algn="ctr">
              <a:lnSpc>
                <a:spcPct val="100000"/>
              </a:lnSpc>
            </a:pPr>
            <a:r>
              <a:rPr lang="en-US" sz="2000" b="0" dirty="0">
                <a:latin typeface="Calibri" panose="020F0502020204030204" pitchFamily="34" charset="0"/>
                <a:ea typeface="Lato" charset="0"/>
                <a:cs typeface="Calibri" panose="020F0502020204030204" pitchFamily="34" charset="0"/>
              </a:rPr>
              <a:t>Registers</a:t>
            </a:r>
          </a:p>
        </p:txBody>
      </p:sp>
      <p:sp>
        <p:nvSpPr>
          <p:cNvPr id="32" name="Rectangle 7"/>
          <p:cNvSpPr>
            <a:spLocks noChangeArrowheads="1"/>
          </p:cNvSpPr>
          <p:nvPr>
            <p:custDataLst>
              <p:tags r:id="rId6"/>
            </p:custDataLst>
          </p:nvPr>
        </p:nvSpPr>
        <p:spPr bwMode="auto">
          <a:xfrm>
            <a:off x="5231837" y="1326585"/>
            <a:ext cx="1845948" cy="5239583"/>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nSpc>
                <a:spcPct val="100000"/>
              </a:lnSpc>
            </a:pPr>
            <a:r>
              <a:rPr lang="en-US" b="0" dirty="0">
                <a:latin typeface="Calibri" panose="020F0502020204030204" pitchFamily="34" charset="0"/>
                <a:ea typeface="Lato" charset="0"/>
                <a:cs typeface="Calibri" panose="020F0502020204030204" pitchFamily="34" charset="0"/>
              </a:rPr>
              <a:t>Memory</a:t>
            </a:r>
          </a:p>
        </p:txBody>
      </p:sp>
      <p:sp>
        <p:nvSpPr>
          <p:cNvPr id="33" name="Rectangle 16"/>
          <p:cNvSpPr>
            <a:spLocks noChangeArrowheads="1"/>
          </p:cNvSpPr>
          <p:nvPr>
            <p:custDataLst>
              <p:tags r:id="rId7"/>
            </p:custDataLst>
          </p:nvPr>
        </p:nvSpPr>
        <p:spPr bwMode="auto">
          <a:xfrm>
            <a:off x="1797999" y="2472648"/>
            <a:ext cx="1371600" cy="685800"/>
          </a:xfrm>
          <a:prstGeom prst="rect">
            <a:avLst/>
          </a:prstGeom>
          <a:solidFill>
            <a:schemeClr val="accent3"/>
          </a:solidFill>
          <a:ln w="25400">
            <a:solidFill>
              <a:schemeClr val="tx1"/>
            </a:solidFill>
            <a:miter lim="800000"/>
            <a:headEnd/>
            <a:tailEnd/>
          </a:ln>
          <a:effectLst/>
        </p:spPr>
        <p:txBody>
          <a:bodyPr wrap="none" anchor="ctr"/>
          <a:lstStyle/>
          <a:p>
            <a:pPr algn="ctr"/>
            <a:r>
              <a:rPr lang="en-US" sz="2000" b="0" dirty="0">
                <a:latin typeface="Calibri" panose="020F0502020204030204" pitchFamily="34" charset="0"/>
                <a:ea typeface="Lato" charset="0"/>
                <a:cs typeface="Calibri" panose="020F0502020204030204" pitchFamily="34" charset="0"/>
              </a:rPr>
              <a:t>Condition</a:t>
            </a:r>
          </a:p>
          <a:p>
            <a:pPr algn="ctr"/>
            <a:r>
              <a:rPr lang="en-US" sz="2000" b="0" dirty="0">
                <a:latin typeface="Calibri" panose="020F0502020204030204" pitchFamily="34" charset="0"/>
                <a:ea typeface="Lato" charset="0"/>
                <a:cs typeface="Calibri" panose="020F0502020204030204" pitchFamily="34" charset="0"/>
              </a:rPr>
              <a:t>Codes</a:t>
            </a:r>
          </a:p>
        </p:txBody>
      </p:sp>
      <p:grpSp>
        <p:nvGrpSpPr>
          <p:cNvPr id="34" name="Group 33"/>
          <p:cNvGrpSpPr/>
          <p:nvPr/>
        </p:nvGrpSpPr>
        <p:grpSpPr>
          <a:xfrm>
            <a:off x="3623039" y="1736227"/>
            <a:ext cx="5139758" cy="4827500"/>
            <a:chOff x="-218084" y="1052611"/>
            <a:chExt cx="8990609" cy="5500589"/>
          </a:xfrm>
        </p:grpSpPr>
        <p:sp>
          <p:nvSpPr>
            <p:cNvPr id="35" name="Rectangle 34"/>
            <p:cNvSpPr>
              <a:spLocks noChangeArrowheads="1"/>
            </p:cNvSpPr>
            <p:nvPr>
              <p:custDataLst>
                <p:tags r:id="rId9"/>
              </p:custDataLst>
            </p:nvPr>
          </p:nvSpPr>
          <p:spPr bwMode="auto">
            <a:xfrm>
              <a:off x="2607636" y="5578957"/>
              <a:ext cx="3200400" cy="950912"/>
            </a:xfrm>
            <a:prstGeom prst="rect">
              <a:avLst/>
            </a:prstGeom>
            <a:solidFill>
              <a:srgbClr val="99CCFF">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Instructions</a:t>
              </a:r>
            </a:p>
          </p:txBody>
        </p:sp>
        <p:sp>
          <p:nvSpPr>
            <p:cNvPr id="36" name="Rectangle 35"/>
            <p:cNvSpPr>
              <a:spLocks noChangeArrowheads="1"/>
            </p:cNvSpPr>
            <p:nvPr>
              <p:custDataLst>
                <p:tags r:id="rId10"/>
              </p:custDataLst>
            </p:nvPr>
          </p:nvSpPr>
          <p:spPr bwMode="auto">
            <a:xfrm>
              <a:off x="2611790" y="4953000"/>
              <a:ext cx="3200400" cy="639762"/>
            </a:xfrm>
            <a:prstGeom prst="rect">
              <a:avLst/>
            </a:prstGeom>
            <a:solidFill>
              <a:srgbClr val="FFFF66">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Literals</a:t>
              </a:r>
            </a:p>
          </p:txBody>
        </p:sp>
        <p:sp>
          <p:nvSpPr>
            <p:cNvPr id="37" name="Rectangle 36"/>
            <p:cNvSpPr>
              <a:spLocks noChangeArrowheads="1"/>
            </p:cNvSpPr>
            <p:nvPr>
              <p:custDataLst>
                <p:tags r:id="rId11"/>
              </p:custDataLst>
            </p:nvPr>
          </p:nvSpPr>
          <p:spPr bwMode="auto">
            <a:xfrm>
              <a:off x="2609850" y="4046537"/>
              <a:ext cx="3200400" cy="906463"/>
            </a:xfrm>
            <a:prstGeom prst="rect">
              <a:avLst/>
            </a:prstGeom>
            <a:solidFill>
              <a:srgbClr val="94BD5E">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Static Data</a:t>
              </a:r>
            </a:p>
          </p:txBody>
        </p:sp>
        <p:sp>
          <p:nvSpPr>
            <p:cNvPr id="38" name="Rectangle 37"/>
            <p:cNvSpPr>
              <a:spLocks noChangeArrowheads="1"/>
            </p:cNvSpPr>
            <p:nvPr>
              <p:custDataLst>
                <p:tags r:id="rId12"/>
              </p:custDataLst>
            </p:nvPr>
          </p:nvSpPr>
          <p:spPr bwMode="auto">
            <a:xfrm>
              <a:off x="2609850" y="3132138"/>
              <a:ext cx="3200400" cy="906462"/>
            </a:xfrm>
            <a:prstGeom prst="rect">
              <a:avLst/>
            </a:prstGeom>
            <a:solidFill>
              <a:srgbClr val="DC2300">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Dynamic Data</a:t>
              </a:r>
              <a:br>
                <a:rPr lang="en-US" sz="2000" dirty="0">
                  <a:solidFill>
                    <a:srgbClr val="000000"/>
                  </a:solidFill>
                  <a:latin typeface="Calibri" panose="020F0502020204030204" pitchFamily="34" charset="0"/>
                  <a:ea typeface="Lato" charset="0"/>
                  <a:cs typeface="Calibri" panose="020F0502020204030204" pitchFamily="34" charset="0"/>
                </a:rPr>
              </a:br>
              <a:r>
                <a:rPr lang="en-US" sz="2000" dirty="0">
                  <a:solidFill>
                    <a:srgbClr val="000000"/>
                  </a:solidFill>
                  <a:latin typeface="Calibri" panose="020F0502020204030204" pitchFamily="34" charset="0"/>
                  <a:ea typeface="Lato" charset="0"/>
                  <a:cs typeface="Calibri" panose="020F0502020204030204" pitchFamily="34" charset="0"/>
                </a:rPr>
                <a:t>(Heap)</a:t>
              </a:r>
            </a:p>
          </p:txBody>
        </p:sp>
        <p:sp>
          <p:nvSpPr>
            <p:cNvPr id="39" name="Rectangle 38"/>
            <p:cNvSpPr>
              <a:spLocks noChangeArrowheads="1"/>
            </p:cNvSpPr>
            <p:nvPr>
              <p:custDataLst>
                <p:tags r:id="rId13"/>
              </p:custDataLst>
            </p:nvPr>
          </p:nvSpPr>
          <p:spPr bwMode="auto">
            <a:xfrm>
              <a:off x="2609850" y="2286000"/>
              <a:ext cx="3200400" cy="838200"/>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000" dirty="0">
                <a:latin typeface="Calibri" panose="020F0502020204030204" pitchFamily="34" charset="0"/>
                <a:ea typeface="Lato" charset="0"/>
                <a:cs typeface="Calibri" panose="020F0502020204030204" pitchFamily="34" charset="0"/>
              </a:endParaRPr>
            </a:p>
          </p:txBody>
        </p:sp>
        <p:sp>
          <p:nvSpPr>
            <p:cNvPr id="40" name="Rectangle 39"/>
            <p:cNvSpPr>
              <a:spLocks noChangeArrowheads="1"/>
            </p:cNvSpPr>
            <p:nvPr>
              <p:custDataLst>
                <p:tags r:id="rId14"/>
              </p:custDataLst>
            </p:nvPr>
          </p:nvSpPr>
          <p:spPr bwMode="auto">
            <a:xfrm>
              <a:off x="2609850" y="1371600"/>
              <a:ext cx="3200400" cy="906463"/>
            </a:xfrm>
            <a:prstGeom prst="rect">
              <a:avLst/>
            </a:prstGeom>
            <a:solidFill>
              <a:srgbClr val="FF950E">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2000" dirty="0">
                  <a:solidFill>
                    <a:srgbClr val="000000"/>
                  </a:solidFill>
                  <a:latin typeface="Calibri" panose="020F0502020204030204" pitchFamily="34" charset="0"/>
                  <a:ea typeface="Lato" charset="0"/>
                  <a:cs typeface="Calibri" panose="020F0502020204030204" pitchFamily="34" charset="0"/>
                </a:rPr>
                <a:t>Stack</a:t>
              </a:r>
            </a:p>
          </p:txBody>
        </p:sp>
        <p:sp>
          <p:nvSpPr>
            <p:cNvPr id="41" name="Text Box 9"/>
            <p:cNvSpPr txBox="1">
              <a:spLocks noChangeArrowheads="1"/>
            </p:cNvSpPr>
            <p:nvPr>
              <p:custDataLst>
                <p:tags r:id="rId15"/>
              </p:custDataLst>
            </p:nvPr>
          </p:nvSpPr>
          <p:spPr bwMode="auto">
            <a:xfrm>
              <a:off x="5998890" y="4920756"/>
              <a:ext cx="2179638"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230" rIns="90000" bIns="45000"/>
            <a:lstStyle>
              <a:lvl1pPr>
                <a:tabLst>
                  <a:tab pos="723900" algn="l"/>
                  <a:tab pos="1447800" algn="l"/>
                  <a:tab pos="2171700" algn="l"/>
                </a:tabLst>
                <a:defRPr>
                  <a:solidFill>
                    <a:srgbClr val="000000"/>
                  </a:solidFill>
                  <a:latin typeface="Arial" charset="0"/>
                  <a:ea typeface="DejaVu Sans" charset="0"/>
                  <a:cs typeface="DejaVu Sans" charset="0"/>
                </a:defRPr>
              </a:lvl1pPr>
              <a:lvl2pPr>
                <a:tabLst>
                  <a:tab pos="723900" algn="l"/>
                  <a:tab pos="1447800" algn="l"/>
                  <a:tab pos="2171700" algn="l"/>
                </a:tabLst>
                <a:defRPr>
                  <a:solidFill>
                    <a:srgbClr val="000000"/>
                  </a:solidFill>
                  <a:latin typeface="Arial" charset="0"/>
                  <a:ea typeface="DejaVu Sans" charset="0"/>
                  <a:cs typeface="DejaVu Sans" charset="0"/>
                </a:defRPr>
              </a:lvl2pPr>
              <a:lvl3pPr>
                <a:tabLst>
                  <a:tab pos="723900" algn="l"/>
                  <a:tab pos="1447800" algn="l"/>
                  <a:tab pos="2171700" algn="l"/>
                </a:tabLst>
                <a:defRPr>
                  <a:solidFill>
                    <a:srgbClr val="000000"/>
                  </a:solidFill>
                  <a:latin typeface="Arial" charset="0"/>
                  <a:ea typeface="DejaVu Sans" charset="0"/>
                  <a:cs typeface="DejaVu Sans" charset="0"/>
                </a:defRPr>
              </a:lvl3pPr>
              <a:lvl4pPr>
                <a:tabLst>
                  <a:tab pos="723900" algn="l"/>
                  <a:tab pos="1447800" algn="l"/>
                  <a:tab pos="2171700" algn="l"/>
                </a:tabLst>
                <a:defRPr>
                  <a:solidFill>
                    <a:srgbClr val="000000"/>
                  </a:solidFill>
                  <a:latin typeface="Arial" charset="0"/>
                  <a:ea typeface="DejaVu Sans" charset="0"/>
                  <a:cs typeface="DejaVu Sans" charset="0"/>
                </a:defRPr>
              </a:lvl4pPr>
              <a:lvl5pPr>
                <a:tabLst>
                  <a:tab pos="723900" algn="l"/>
                  <a:tab pos="1447800" algn="l"/>
                  <a:tab pos="2171700" algn="l"/>
                </a:tabLst>
                <a:defRPr>
                  <a:solidFill>
                    <a:srgbClr val="000000"/>
                  </a:solidFill>
                  <a:latin typeface="Arial" charset="0"/>
                  <a:ea typeface="DejaVu Sans"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9pPr>
            </a:lstStyle>
            <a:p>
              <a:r>
                <a:rPr lang="en-US" sz="1400" b="0" dirty="0">
                  <a:latin typeface="Calibri" panose="020F0502020204030204" pitchFamily="34" charset="0"/>
                  <a:ea typeface="Lato" charset="0"/>
                  <a:cs typeface="Calibri" panose="020F0502020204030204" pitchFamily="34" charset="0"/>
                </a:rPr>
                <a:t>Large </a:t>
              </a:r>
              <a:r>
                <a:rPr lang="en-US" sz="1400" b="0">
                  <a:latin typeface="Calibri" panose="020F0502020204030204" pitchFamily="34" charset="0"/>
                  <a:ea typeface="Lato" charset="0"/>
                  <a:cs typeface="Calibri" panose="020F0502020204030204" pitchFamily="34" charset="0"/>
                </a:rPr>
                <a:t>constants </a:t>
              </a:r>
              <a:br>
                <a:rPr lang="en-US" sz="1400" b="0">
                  <a:latin typeface="Calibri" panose="020F0502020204030204" pitchFamily="34" charset="0"/>
                  <a:ea typeface="Lato" charset="0"/>
                  <a:cs typeface="Calibri" panose="020F0502020204030204" pitchFamily="34" charset="0"/>
                </a:rPr>
              </a:br>
              <a:r>
                <a:rPr lang="en-US" sz="1400" b="0">
                  <a:latin typeface="Calibri" panose="020F0502020204030204" pitchFamily="34" charset="0"/>
                  <a:ea typeface="Lato" charset="0"/>
                  <a:cs typeface="Calibri" panose="020F0502020204030204" pitchFamily="34" charset="0"/>
                </a:rPr>
                <a:t>(</a:t>
              </a:r>
              <a:r>
                <a:rPr lang="en-US" sz="1400" b="0" dirty="0">
                  <a:latin typeface="Calibri" panose="020F0502020204030204" pitchFamily="34" charset="0"/>
                  <a:ea typeface="Lato" charset="0"/>
                  <a:cs typeface="Calibri" panose="020F0502020204030204" pitchFamily="34" charset="0"/>
                </a:rPr>
                <a:t>e.g., “example”)</a:t>
              </a:r>
            </a:p>
          </p:txBody>
        </p:sp>
        <p:sp>
          <p:nvSpPr>
            <p:cNvPr id="42" name="Text Box 10"/>
            <p:cNvSpPr txBox="1">
              <a:spLocks noChangeArrowheads="1"/>
            </p:cNvSpPr>
            <p:nvPr>
              <p:custDataLst>
                <p:tags r:id="rId16"/>
              </p:custDataLst>
            </p:nvPr>
          </p:nvSpPr>
          <p:spPr bwMode="auto">
            <a:xfrm>
              <a:off x="6019800" y="4038600"/>
              <a:ext cx="27527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230" rIns="90000" bIns="45000"/>
            <a:lstStyle>
              <a:lvl1pPr>
                <a:tabLst>
                  <a:tab pos="723900" algn="l"/>
                  <a:tab pos="1447800" algn="l"/>
                  <a:tab pos="2171700" algn="l"/>
                </a:tabLst>
                <a:defRPr>
                  <a:solidFill>
                    <a:srgbClr val="000000"/>
                  </a:solidFill>
                  <a:latin typeface="Arial" charset="0"/>
                  <a:ea typeface="DejaVu Sans" charset="0"/>
                  <a:cs typeface="DejaVu Sans" charset="0"/>
                </a:defRPr>
              </a:lvl1pPr>
              <a:lvl2pPr>
                <a:tabLst>
                  <a:tab pos="723900" algn="l"/>
                  <a:tab pos="1447800" algn="l"/>
                  <a:tab pos="2171700" algn="l"/>
                </a:tabLst>
                <a:defRPr>
                  <a:solidFill>
                    <a:srgbClr val="000000"/>
                  </a:solidFill>
                  <a:latin typeface="Arial" charset="0"/>
                  <a:ea typeface="DejaVu Sans" charset="0"/>
                  <a:cs typeface="DejaVu Sans" charset="0"/>
                </a:defRPr>
              </a:lvl2pPr>
              <a:lvl3pPr>
                <a:tabLst>
                  <a:tab pos="723900" algn="l"/>
                  <a:tab pos="1447800" algn="l"/>
                  <a:tab pos="2171700" algn="l"/>
                </a:tabLst>
                <a:defRPr>
                  <a:solidFill>
                    <a:srgbClr val="000000"/>
                  </a:solidFill>
                  <a:latin typeface="Arial" charset="0"/>
                  <a:ea typeface="DejaVu Sans" charset="0"/>
                  <a:cs typeface="DejaVu Sans" charset="0"/>
                </a:defRPr>
              </a:lvl3pPr>
              <a:lvl4pPr>
                <a:tabLst>
                  <a:tab pos="723900" algn="l"/>
                  <a:tab pos="1447800" algn="l"/>
                  <a:tab pos="2171700" algn="l"/>
                </a:tabLst>
                <a:defRPr>
                  <a:solidFill>
                    <a:srgbClr val="000000"/>
                  </a:solidFill>
                  <a:latin typeface="Arial" charset="0"/>
                  <a:ea typeface="DejaVu Sans" charset="0"/>
                  <a:cs typeface="DejaVu Sans" charset="0"/>
                </a:defRPr>
              </a:lvl4pPr>
              <a:lvl5pPr>
                <a:tabLst>
                  <a:tab pos="723900" algn="l"/>
                  <a:tab pos="1447800" algn="l"/>
                  <a:tab pos="2171700" algn="l"/>
                </a:tabLst>
                <a:defRPr>
                  <a:solidFill>
                    <a:srgbClr val="000000"/>
                  </a:solidFill>
                  <a:latin typeface="Arial" charset="0"/>
                  <a:ea typeface="DejaVu Sans"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DejaVu Sans" charset="0"/>
                  <a:cs typeface="DejaVu Sans" charset="0"/>
                </a:defRPr>
              </a:lvl9pPr>
            </a:lstStyle>
            <a:p>
              <a:r>
                <a:rPr lang="en-US" sz="1400" b="0" i="1" dirty="0">
                  <a:latin typeface="Calibri" panose="020F0502020204030204" pitchFamily="34" charset="0"/>
                  <a:ea typeface="Lato" charset="0"/>
                  <a:cs typeface="Calibri" panose="020F0502020204030204" pitchFamily="34" charset="0"/>
                </a:rPr>
                <a:t>static</a:t>
              </a:r>
              <a:r>
                <a:rPr lang="en-US" sz="1400" b="0" dirty="0">
                  <a:latin typeface="Calibri" panose="020F0502020204030204" pitchFamily="34" charset="0"/>
                  <a:ea typeface="Lato" charset="0"/>
                  <a:cs typeface="Calibri" panose="020F0502020204030204" pitchFamily="34" charset="0"/>
                </a:rPr>
                <a:t> variables</a:t>
              </a:r>
            </a:p>
            <a:p>
              <a:r>
                <a:rPr lang="en-US" sz="1400" b="0" dirty="0">
                  <a:latin typeface="Calibri" panose="020F0502020204030204" pitchFamily="34" charset="0"/>
                  <a:ea typeface="Lato" charset="0"/>
                  <a:cs typeface="Calibri" panose="020F0502020204030204" pitchFamily="34" charset="0"/>
                </a:rPr>
                <a:t>(global variables in C)</a:t>
              </a:r>
            </a:p>
          </p:txBody>
        </p:sp>
        <p:sp>
          <p:nvSpPr>
            <p:cNvPr id="43" name="Text Box 11"/>
            <p:cNvSpPr txBox="1">
              <a:spLocks noChangeArrowheads="1"/>
            </p:cNvSpPr>
            <p:nvPr>
              <p:custDataLst>
                <p:tags r:id="rId17"/>
              </p:custDataLst>
            </p:nvPr>
          </p:nvSpPr>
          <p:spPr bwMode="auto">
            <a:xfrm>
              <a:off x="6019800" y="3276600"/>
              <a:ext cx="22860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230" rIns="90000" bIns="45000"/>
            <a:lstStyle>
              <a:lvl1pPr>
                <a:tabLst>
                  <a:tab pos="723900" algn="l"/>
                  <a:tab pos="1447800" algn="l"/>
                </a:tabLst>
                <a:defRPr>
                  <a:solidFill>
                    <a:srgbClr val="000000"/>
                  </a:solidFill>
                  <a:latin typeface="Arial" charset="0"/>
                  <a:ea typeface="DejaVu Sans" charset="0"/>
                  <a:cs typeface="DejaVu Sans" charset="0"/>
                </a:defRPr>
              </a:lvl1pPr>
              <a:lvl2pPr>
                <a:tabLst>
                  <a:tab pos="723900" algn="l"/>
                  <a:tab pos="1447800" algn="l"/>
                </a:tabLst>
                <a:defRPr>
                  <a:solidFill>
                    <a:srgbClr val="000000"/>
                  </a:solidFill>
                  <a:latin typeface="Arial" charset="0"/>
                  <a:ea typeface="DejaVu Sans" charset="0"/>
                  <a:cs typeface="DejaVu Sans" charset="0"/>
                </a:defRPr>
              </a:lvl2pPr>
              <a:lvl3pPr>
                <a:tabLst>
                  <a:tab pos="723900" algn="l"/>
                  <a:tab pos="1447800" algn="l"/>
                </a:tabLst>
                <a:defRPr>
                  <a:solidFill>
                    <a:srgbClr val="000000"/>
                  </a:solidFill>
                  <a:latin typeface="Arial" charset="0"/>
                  <a:ea typeface="DejaVu Sans" charset="0"/>
                  <a:cs typeface="DejaVu Sans" charset="0"/>
                </a:defRPr>
              </a:lvl3pPr>
              <a:lvl4pPr>
                <a:tabLst>
                  <a:tab pos="723900" algn="l"/>
                  <a:tab pos="1447800" algn="l"/>
                </a:tabLst>
                <a:defRPr>
                  <a:solidFill>
                    <a:srgbClr val="000000"/>
                  </a:solidFill>
                  <a:latin typeface="Arial" charset="0"/>
                  <a:ea typeface="DejaVu Sans" charset="0"/>
                  <a:cs typeface="DejaVu Sans" charset="0"/>
                </a:defRPr>
              </a:lvl4pPr>
              <a:lvl5pPr>
                <a:tabLst>
                  <a:tab pos="723900" algn="l"/>
                  <a:tab pos="1447800" algn="l"/>
                </a:tabLst>
                <a:defRPr>
                  <a:solidFill>
                    <a:srgbClr val="000000"/>
                  </a:solidFill>
                  <a:latin typeface="Arial" charset="0"/>
                  <a:ea typeface="DejaVu Sans"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DejaVu Sans"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DejaVu Sans"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DejaVu Sans"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DejaVu Sans" charset="0"/>
                  <a:cs typeface="DejaVu Sans" charset="0"/>
                </a:defRPr>
              </a:lvl9pPr>
            </a:lstStyle>
            <a:p>
              <a:r>
                <a:rPr lang="en-US" sz="1400" b="0">
                  <a:latin typeface="Calibri" panose="020F0502020204030204" pitchFamily="34" charset="0"/>
                  <a:ea typeface="Lato" charset="0"/>
                  <a:cs typeface="Calibri" panose="020F0502020204030204" pitchFamily="34" charset="0"/>
                </a:rPr>
                <a:t>variables allocated</a:t>
              </a:r>
              <a:br>
                <a:rPr lang="en-US" sz="1400" b="0">
                  <a:latin typeface="Calibri" panose="020F0502020204030204" pitchFamily="34" charset="0"/>
                  <a:ea typeface="Lato" charset="0"/>
                  <a:cs typeface="Calibri" panose="020F0502020204030204" pitchFamily="34" charset="0"/>
                </a:rPr>
              </a:br>
              <a:r>
                <a:rPr lang="en-US" sz="1400" b="0">
                  <a:latin typeface="Calibri" panose="020F0502020204030204" pitchFamily="34" charset="0"/>
                  <a:ea typeface="Lato" charset="0"/>
                  <a:cs typeface="Calibri" panose="020F0502020204030204" pitchFamily="34" charset="0"/>
                </a:rPr>
                <a:t> with </a:t>
              </a:r>
              <a:r>
                <a:rPr lang="en-US" sz="1400" b="0" i="1">
                  <a:latin typeface="Calibri" panose="020F0502020204030204" pitchFamily="34" charset="0"/>
                  <a:ea typeface="Lato" charset="0"/>
                  <a:cs typeface="Calibri" panose="020F0502020204030204" pitchFamily="34" charset="0"/>
                </a:rPr>
                <a:t>new</a:t>
              </a:r>
              <a:r>
                <a:rPr lang="en-US" sz="1400" b="0">
                  <a:latin typeface="Calibri" panose="020F0502020204030204" pitchFamily="34" charset="0"/>
                  <a:ea typeface="Lato" charset="0"/>
                  <a:cs typeface="Calibri" panose="020F0502020204030204" pitchFamily="34" charset="0"/>
                </a:rPr>
                <a:t> </a:t>
              </a:r>
              <a:r>
                <a:rPr lang="en-US" sz="1400" b="0" dirty="0">
                  <a:latin typeface="Calibri" panose="020F0502020204030204" pitchFamily="34" charset="0"/>
                  <a:ea typeface="Lato" charset="0"/>
                  <a:cs typeface="Calibri" panose="020F0502020204030204" pitchFamily="34" charset="0"/>
                </a:rPr>
                <a:t>or </a:t>
              </a:r>
              <a:r>
                <a:rPr lang="en-US" sz="1400" b="0" i="1" dirty="0">
                  <a:latin typeface="Calibri" panose="020F0502020204030204" pitchFamily="34" charset="0"/>
                  <a:ea typeface="Lato" charset="0"/>
                  <a:cs typeface="Calibri" panose="020F0502020204030204" pitchFamily="34" charset="0"/>
                </a:rPr>
                <a:t>malloc</a:t>
              </a:r>
              <a:endParaRPr lang="en-US" sz="1400" b="0" dirty="0">
                <a:latin typeface="Calibri" panose="020F0502020204030204" pitchFamily="34" charset="0"/>
                <a:ea typeface="Lato" charset="0"/>
                <a:cs typeface="Calibri" panose="020F0502020204030204" pitchFamily="34" charset="0"/>
              </a:endParaRPr>
            </a:p>
          </p:txBody>
        </p:sp>
        <p:sp>
          <p:nvSpPr>
            <p:cNvPr id="44" name="Text Box 12"/>
            <p:cNvSpPr txBox="1">
              <a:spLocks noChangeArrowheads="1"/>
            </p:cNvSpPr>
            <p:nvPr>
              <p:custDataLst>
                <p:tags r:id="rId18"/>
              </p:custDataLst>
            </p:nvPr>
          </p:nvSpPr>
          <p:spPr bwMode="auto">
            <a:xfrm>
              <a:off x="6019800" y="1524000"/>
              <a:ext cx="1676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230" rIns="90000" bIns="45000"/>
            <a:lstStyle>
              <a:lvl1pPr>
                <a:tabLst>
                  <a:tab pos="723900" algn="l"/>
                </a:tabLst>
                <a:defRPr>
                  <a:solidFill>
                    <a:srgbClr val="000000"/>
                  </a:solidFill>
                  <a:latin typeface="Arial" charset="0"/>
                  <a:ea typeface="DejaVu Sans" charset="0"/>
                  <a:cs typeface="DejaVu Sans" charset="0"/>
                </a:defRPr>
              </a:lvl1pPr>
              <a:lvl2pPr>
                <a:tabLst>
                  <a:tab pos="723900" algn="l"/>
                </a:tabLst>
                <a:defRPr>
                  <a:solidFill>
                    <a:srgbClr val="000000"/>
                  </a:solidFill>
                  <a:latin typeface="Arial" charset="0"/>
                  <a:ea typeface="DejaVu Sans" charset="0"/>
                  <a:cs typeface="DejaVu Sans" charset="0"/>
                </a:defRPr>
              </a:lvl2pPr>
              <a:lvl3pPr>
                <a:tabLst>
                  <a:tab pos="723900" algn="l"/>
                </a:tabLst>
                <a:defRPr>
                  <a:solidFill>
                    <a:srgbClr val="000000"/>
                  </a:solidFill>
                  <a:latin typeface="Arial" charset="0"/>
                  <a:ea typeface="DejaVu Sans" charset="0"/>
                  <a:cs typeface="DejaVu Sans" charset="0"/>
                </a:defRPr>
              </a:lvl3pPr>
              <a:lvl4pPr>
                <a:tabLst>
                  <a:tab pos="723900" algn="l"/>
                </a:tabLst>
                <a:defRPr>
                  <a:solidFill>
                    <a:srgbClr val="000000"/>
                  </a:solidFill>
                  <a:latin typeface="Arial" charset="0"/>
                  <a:ea typeface="DejaVu Sans" charset="0"/>
                  <a:cs typeface="DejaVu Sans" charset="0"/>
                </a:defRPr>
              </a:lvl4pPr>
              <a:lvl5pPr>
                <a:tabLst>
                  <a:tab pos="723900" algn="l"/>
                </a:tabLst>
                <a:defRPr>
                  <a:solidFill>
                    <a:srgbClr val="000000"/>
                  </a:solidFill>
                  <a:latin typeface="Arial" charset="0"/>
                  <a:ea typeface="DejaVu Sans"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DejaVu Sans"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DejaVu Sans"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DejaVu Sans"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DejaVu Sans" charset="0"/>
                  <a:cs typeface="DejaVu Sans" charset="0"/>
                </a:defRPr>
              </a:lvl9pPr>
            </a:lstStyle>
            <a:p>
              <a:r>
                <a:rPr lang="en-US" sz="1400" b="0" dirty="0">
                  <a:latin typeface="Calibri" panose="020F0502020204030204" pitchFamily="34" charset="0"/>
                  <a:ea typeface="Lato" charset="0"/>
                  <a:cs typeface="Calibri" panose="020F0502020204030204" pitchFamily="34" charset="0"/>
                </a:rPr>
                <a:t>local variables;</a:t>
              </a:r>
              <a:br>
                <a:rPr lang="en-US" sz="1400" b="0" dirty="0">
                  <a:latin typeface="Calibri" panose="020F0502020204030204" pitchFamily="34" charset="0"/>
                  <a:ea typeface="Lato" charset="0"/>
                  <a:cs typeface="Calibri" panose="020F0502020204030204" pitchFamily="34" charset="0"/>
                </a:rPr>
              </a:br>
              <a:r>
                <a:rPr lang="en-US" sz="1400" b="0" dirty="0">
                  <a:latin typeface="Calibri" panose="020F0502020204030204" pitchFamily="34" charset="0"/>
                  <a:ea typeface="Lato" charset="0"/>
                  <a:cs typeface="Calibri" panose="020F0502020204030204" pitchFamily="34" charset="0"/>
                </a:rPr>
                <a:t>procedure context</a:t>
              </a:r>
            </a:p>
          </p:txBody>
        </p:sp>
        <p:sp>
          <p:nvSpPr>
            <p:cNvPr id="45" name="Text Box 13"/>
            <p:cNvSpPr txBox="1">
              <a:spLocks noChangeArrowheads="1"/>
            </p:cNvSpPr>
            <p:nvPr>
              <p:custDataLst>
                <p:tags r:id="rId19"/>
              </p:custDataLst>
            </p:nvPr>
          </p:nvSpPr>
          <p:spPr bwMode="auto">
            <a:xfrm>
              <a:off x="1905000" y="6096000"/>
              <a:ext cx="30638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p>
              <a:r>
                <a:rPr lang="en-US" sz="2000" dirty="0">
                  <a:solidFill>
                    <a:srgbClr val="000000"/>
                  </a:solidFill>
                  <a:latin typeface="Calibri" panose="020F0502020204030204" pitchFamily="34" charset="0"/>
                  <a:ea typeface="Lato" charset="0"/>
                  <a:cs typeface="Calibri" panose="020F0502020204030204" pitchFamily="34" charset="0"/>
                </a:rPr>
                <a:t>0</a:t>
              </a:r>
            </a:p>
          </p:txBody>
        </p:sp>
        <p:sp>
          <p:nvSpPr>
            <p:cNvPr id="46" name="Text Box 14"/>
            <p:cNvSpPr txBox="1">
              <a:spLocks noChangeArrowheads="1"/>
            </p:cNvSpPr>
            <p:nvPr>
              <p:custDataLst>
                <p:tags r:id="rId20"/>
              </p:custDataLst>
            </p:nvPr>
          </p:nvSpPr>
          <p:spPr bwMode="auto">
            <a:xfrm>
              <a:off x="1704517" y="1052611"/>
              <a:ext cx="606426"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p>
              <a:r>
                <a:rPr lang="en-US" sz="1600" dirty="0">
                  <a:solidFill>
                    <a:srgbClr val="000000"/>
                  </a:solidFill>
                  <a:latin typeface="Calibri" panose="020F0502020204030204" pitchFamily="34" charset="0"/>
                  <a:ea typeface="Lato" charset="0"/>
                  <a:cs typeface="Calibri" panose="020F0502020204030204" pitchFamily="34" charset="0"/>
                </a:rPr>
                <a:t>2</a:t>
              </a:r>
              <a:r>
                <a:rPr lang="en-US" sz="1600" baseline="33000" dirty="0">
                  <a:solidFill>
                    <a:srgbClr val="000000"/>
                  </a:solidFill>
                  <a:latin typeface="Calibri" panose="020F0502020204030204" pitchFamily="34" charset="0"/>
                  <a:ea typeface="Lato" charset="0"/>
                  <a:cs typeface="Calibri" panose="020F0502020204030204" pitchFamily="34" charset="0"/>
                </a:rPr>
                <a:t>N</a:t>
              </a:r>
              <a:r>
                <a:rPr lang="en-US" sz="1600" dirty="0">
                  <a:solidFill>
                    <a:srgbClr val="000000"/>
                  </a:solidFill>
                  <a:latin typeface="Calibri" panose="020F0502020204030204" pitchFamily="34" charset="0"/>
                  <a:ea typeface="Lato" charset="0"/>
                  <a:cs typeface="Calibri" panose="020F0502020204030204" pitchFamily="34" charset="0"/>
                </a:rPr>
                <a:t>-1</a:t>
              </a:r>
            </a:p>
          </p:txBody>
        </p:sp>
        <p:sp>
          <p:nvSpPr>
            <p:cNvPr id="47" name="Line 15"/>
            <p:cNvSpPr>
              <a:spLocks noChangeShapeType="1"/>
            </p:cNvSpPr>
            <p:nvPr>
              <p:custDataLst>
                <p:tags r:id="rId21"/>
              </p:custDataLst>
            </p:nvPr>
          </p:nvSpPr>
          <p:spPr bwMode="auto">
            <a:xfrm>
              <a:off x="2484778" y="1371600"/>
              <a:ext cx="0" cy="5181600"/>
            </a:xfrm>
            <a:prstGeom prst="line">
              <a:avLst/>
            </a:prstGeom>
            <a:noFill/>
            <a:ln w="28575">
              <a:solidFill>
                <a:srgbClr val="000000"/>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000" dirty="0">
                <a:latin typeface="Calibri" panose="020F0502020204030204" pitchFamily="34" charset="0"/>
                <a:ea typeface="Lato" charset="0"/>
                <a:cs typeface="Calibri" panose="020F0502020204030204" pitchFamily="34" charset="0"/>
              </a:endParaRPr>
            </a:p>
          </p:txBody>
        </p:sp>
        <p:sp>
          <p:nvSpPr>
            <p:cNvPr id="48" name="Line 8"/>
            <p:cNvSpPr>
              <a:spLocks noChangeShapeType="1"/>
            </p:cNvSpPr>
            <p:nvPr>
              <p:custDataLst>
                <p:tags r:id="rId22"/>
              </p:custDataLst>
            </p:nvPr>
          </p:nvSpPr>
          <p:spPr bwMode="auto">
            <a:xfrm rot="10800000" flipV="1">
              <a:off x="5257800" y="1904999"/>
              <a:ext cx="0" cy="6858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000" dirty="0">
                <a:latin typeface="Calibri" panose="020F0502020204030204" pitchFamily="34" charset="0"/>
                <a:ea typeface="Lato" charset="0"/>
                <a:cs typeface="Calibri" panose="020F0502020204030204" pitchFamily="34" charset="0"/>
              </a:endParaRPr>
            </a:p>
          </p:txBody>
        </p:sp>
        <p:sp>
          <p:nvSpPr>
            <p:cNvPr id="49" name="Line 8"/>
            <p:cNvSpPr>
              <a:spLocks noChangeShapeType="1"/>
            </p:cNvSpPr>
            <p:nvPr>
              <p:custDataLst>
                <p:tags r:id="rId23"/>
              </p:custDataLst>
            </p:nvPr>
          </p:nvSpPr>
          <p:spPr bwMode="auto">
            <a:xfrm rot="10800000">
              <a:off x="5257800" y="2895599"/>
              <a:ext cx="0" cy="5334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2000" dirty="0">
                <a:latin typeface="Calibri" panose="020F0502020204030204" pitchFamily="34" charset="0"/>
                <a:ea typeface="Lato" charset="0"/>
                <a:cs typeface="Calibri" panose="020F0502020204030204" pitchFamily="34" charset="0"/>
              </a:endParaRPr>
            </a:p>
          </p:txBody>
        </p:sp>
        <p:sp>
          <p:nvSpPr>
            <p:cNvPr id="50" name="TextBox 49"/>
            <p:cNvSpPr txBox="1"/>
            <p:nvPr>
              <p:custDataLst>
                <p:tags r:id="rId24"/>
              </p:custDataLst>
            </p:nvPr>
          </p:nvSpPr>
          <p:spPr>
            <a:xfrm>
              <a:off x="203543" y="1393212"/>
              <a:ext cx="2288639" cy="350690"/>
            </a:xfrm>
            <a:prstGeom prst="rect">
              <a:avLst/>
            </a:prstGeom>
            <a:noFill/>
          </p:spPr>
          <p:txBody>
            <a:bodyPr wrap="none" rtlCol="0">
              <a:spAutoFit/>
            </a:bodyPr>
            <a:lstStyle/>
            <a:p>
              <a:r>
                <a:rPr lang="en-US" sz="1400" b="0" i="1">
                  <a:latin typeface="Calibri" panose="020F0502020204030204" pitchFamily="34" charset="0"/>
                  <a:ea typeface="Lato" charset="0"/>
                  <a:cs typeface="Calibri" panose="020F0502020204030204" pitchFamily="34" charset="0"/>
                </a:rPr>
                <a:t>High addresses</a:t>
              </a:r>
              <a:endParaRPr lang="en-US" sz="1400" b="0" i="1" dirty="0">
                <a:latin typeface="Calibri" panose="020F0502020204030204" pitchFamily="34" charset="0"/>
                <a:ea typeface="Lato" charset="0"/>
                <a:cs typeface="Calibri" panose="020F0502020204030204" pitchFamily="34" charset="0"/>
              </a:endParaRPr>
            </a:p>
          </p:txBody>
        </p:sp>
        <p:sp>
          <p:nvSpPr>
            <p:cNvPr id="51" name="TextBox 50"/>
            <p:cNvSpPr txBox="1"/>
            <p:nvPr>
              <p:custDataLst>
                <p:tags r:id="rId25"/>
              </p:custDataLst>
            </p:nvPr>
          </p:nvSpPr>
          <p:spPr>
            <a:xfrm>
              <a:off x="-218084" y="6179179"/>
              <a:ext cx="2276566" cy="350690"/>
            </a:xfrm>
            <a:prstGeom prst="rect">
              <a:avLst/>
            </a:prstGeom>
            <a:noFill/>
          </p:spPr>
          <p:txBody>
            <a:bodyPr wrap="square" rtlCol="0">
              <a:spAutoFit/>
            </a:bodyPr>
            <a:lstStyle/>
            <a:p>
              <a:r>
                <a:rPr lang="en-US" sz="1400" b="0" i="1">
                  <a:latin typeface="Calibri" panose="020F0502020204030204" pitchFamily="34" charset="0"/>
                  <a:ea typeface="Lato" charset="0"/>
                  <a:cs typeface="Calibri" panose="020F0502020204030204" pitchFamily="34" charset="0"/>
                </a:rPr>
                <a:t>Low addresses</a:t>
              </a:r>
              <a:endParaRPr lang="en-US" sz="1400" b="0" i="1" dirty="0">
                <a:latin typeface="Calibri" panose="020F0502020204030204" pitchFamily="34" charset="0"/>
                <a:ea typeface="Lato" charset="0"/>
                <a:cs typeface="Calibri" panose="020F0502020204030204" pitchFamily="34" charset="0"/>
              </a:endParaRPr>
            </a:p>
          </p:txBody>
        </p:sp>
      </p:grpSp>
      <p:sp>
        <p:nvSpPr>
          <p:cNvPr id="52" name="Line 10"/>
          <p:cNvSpPr>
            <a:spLocks noChangeShapeType="1"/>
          </p:cNvSpPr>
          <p:nvPr>
            <p:custDataLst>
              <p:tags r:id="rId8"/>
            </p:custDataLst>
          </p:nvPr>
        </p:nvSpPr>
        <p:spPr bwMode="auto">
          <a:xfrm flipV="1">
            <a:off x="3702999" y="1674475"/>
            <a:ext cx="1508734" cy="0"/>
          </a:xfrm>
          <a:prstGeom prst="line">
            <a:avLst/>
          </a:prstGeom>
          <a:noFill/>
          <a:ln w="25400">
            <a:solidFill>
              <a:schemeClr val="tx1"/>
            </a:solidFill>
            <a:round/>
            <a:headEnd type="triangle" w="med" len="med"/>
            <a:tailEnd type="triangle" w="med" len="med"/>
          </a:ln>
          <a:effectLst/>
        </p:spPr>
        <p:txBody>
          <a:bodyPr wrap="none" anchor="ctr"/>
          <a:lstStyle/>
          <a:p>
            <a:endParaRPr lang="en-US" b="0" dirty="0">
              <a:latin typeface="Calibri" panose="020F0502020204030204" pitchFamily="34" charset="0"/>
              <a:ea typeface="Lato" charset="0"/>
              <a:cs typeface="Calibri" panose="020F0502020204030204" pitchFamily="34" charset="0"/>
            </a:endParaRPr>
          </a:p>
        </p:txBody>
      </p:sp>
      <p:sp>
        <p:nvSpPr>
          <p:cNvPr id="4" name="Rectangle 3"/>
          <p:cNvSpPr/>
          <p:nvPr/>
        </p:nvSpPr>
        <p:spPr bwMode="auto">
          <a:xfrm>
            <a:off x="428017" y="1124712"/>
            <a:ext cx="8589523" cy="5486400"/>
          </a:xfrm>
          <a:prstGeom prst="rect">
            <a:avLst/>
          </a:prstGeom>
          <a:solidFill>
            <a:schemeClr val="bg1">
              <a:alpha val="70000"/>
            </a:schemeClr>
          </a:solidFill>
          <a:ln w="25400" cap="flat" cmpd="sng" algn="ctr">
            <a:noFill/>
            <a:prstDash val="solid"/>
            <a:round/>
            <a:headEnd type="none" w="med" len="med"/>
            <a:tailEnd type="arrow" w="med" len="med"/>
          </a:ln>
          <a:effectLst/>
        </p:spPr>
        <p:txBody>
          <a:bodyPr rtlCol="0" anchor="ctr"/>
          <a:lstStyle/>
          <a:p>
            <a:pPr algn="ct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1870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Group 101"/>
          <p:cNvGrpSpPr/>
          <p:nvPr/>
        </p:nvGrpSpPr>
        <p:grpSpPr>
          <a:xfrm>
            <a:off x="4162798" y="1005840"/>
            <a:ext cx="3003397" cy="2518643"/>
            <a:chOff x="5228045" y="2870476"/>
            <a:chExt cx="3003397" cy="2518643"/>
          </a:xfrm>
        </p:grpSpPr>
        <p:sp>
          <p:nvSpPr>
            <p:cNvPr id="103" name="Rounded Rectangle 102"/>
            <p:cNvSpPr/>
            <p:nvPr/>
          </p:nvSpPr>
          <p:spPr bwMode="auto">
            <a:xfrm>
              <a:off x="5228045" y="2870476"/>
              <a:ext cx="3003397" cy="2518643"/>
            </a:xfrm>
            <a:prstGeom prst="roundRect">
              <a:avLst>
                <a:gd name="adj" fmla="val 4335"/>
              </a:avLst>
            </a:prstGeom>
            <a:solidFill>
              <a:srgbClr val="FFFF99"/>
            </a:solidFill>
            <a:ln w="25400" cap="flat" cmpd="sng" algn="ctr">
              <a:solidFill>
                <a:schemeClr val="tx1"/>
              </a:solidFill>
              <a:prstDash val="solid"/>
              <a:round/>
              <a:headEnd type="none" w="med" len="med"/>
              <a:tailEnd type="arrow" w="med" len="med"/>
            </a:ln>
            <a:effectLst/>
          </p:spPr>
          <p:txBody>
            <a:bodyPr rtlCol="0" anchor="t"/>
            <a:lstStyle/>
            <a:p>
              <a:pPr algn="ctr"/>
              <a:r>
                <a:rPr lang="en-US" sz="2000" dirty="0">
                  <a:latin typeface="Calibri" panose="020F0502020204030204" pitchFamily="34" charset="0"/>
                  <a:cs typeface="Calibri" panose="020F0502020204030204" pitchFamily="34" charset="0"/>
                </a:rPr>
                <a:t>Process 3</a:t>
              </a:r>
            </a:p>
          </p:txBody>
        </p:sp>
        <p:grpSp>
          <p:nvGrpSpPr>
            <p:cNvPr id="104" name="Group 103"/>
            <p:cNvGrpSpPr/>
            <p:nvPr/>
          </p:nvGrpSpPr>
          <p:grpSpPr>
            <a:xfrm>
              <a:off x="5525310" y="3346315"/>
              <a:ext cx="2398970" cy="2032454"/>
              <a:chOff x="502599" y="1177248"/>
              <a:chExt cx="6575186" cy="5657981"/>
            </a:xfrm>
          </p:grpSpPr>
          <p:sp>
            <p:nvSpPr>
              <p:cNvPr id="105" name="Rectangle 6"/>
              <p:cNvSpPr>
                <a:spLocks noChangeArrowheads="1"/>
              </p:cNvSpPr>
              <p:nvPr>
                <p:custDataLst>
                  <p:tags r:id="rId41"/>
                </p:custDataLst>
              </p:nvPr>
            </p:nvSpPr>
            <p:spPr bwMode="auto">
              <a:xfrm>
                <a:off x="502599" y="1177248"/>
                <a:ext cx="3200400" cy="2209800"/>
              </a:xfrm>
              <a:prstGeom prst="rect">
                <a:avLst/>
              </a:prstGeom>
              <a:solidFill>
                <a:srgbClr val="EFBFBF"/>
              </a:solidFill>
              <a:ln w="28575">
                <a:solidFill>
                  <a:schemeClr val="tx1"/>
                </a:solidFill>
                <a:miter lim="800000"/>
                <a:headEnd/>
                <a:tailEnd/>
              </a:ln>
              <a:effectLst/>
            </p:spPr>
            <p:txBody>
              <a:bodyPr lIns="90487" tIns="44450" rIns="90487" bIns="44450"/>
              <a:lstStyle/>
              <a:p>
                <a:pPr>
                  <a:lnSpc>
                    <a:spcPct val="100000"/>
                  </a:lnSpc>
                </a:pPr>
                <a:r>
                  <a:rPr lang="en-US" sz="800" dirty="0">
                    <a:latin typeface="Calibri" panose="020F0502020204030204" pitchFamily="34" charset="0"/>
                    <a:ea typeface="Lato" charset="0"/>
                    <a:cs typeface="Calibri" panose="020F0502020204030204" pitchFamily="34" charset="0"/>
                  </a:rPr>
                  <a:t>CPU</a:t>
                </a:r>
              </a:p>
            </p:txBody>
          </p:sp>
          <p:sp>
            <p:nvSpPr>
              <p:cNvPr id="106" name="Rectangle 4"/>
              <p:cNvSpPr>
                <a:spLocks noChangeArrowheads="1"/>
              </p:cNvSpPr>
              <p:nvPr>
                <p:custDataLst>
                  <p:tags r:id="rId42"/>
                </p:custDataLst>
              </p:nvPr>
            </p:nvSpPr>
            <p:spPr bwMode="auto">
              <a:xfrm>
                <a:off x="953314" y="1863048"/>
                <a:ext cx="692285" cy="457200"/>
              </a:xfrm>
              <a:prstGeom prst="rect">
                <a:avLst/>
              </a:prstGeom>
              <a:solidFill>
                <a:schemeClr val="accent3"/>
              </a:solidFill>
              <a:ln w="25400">
                <a:solidFill>
                  <a:schemeClr val="tx1"/>
                </a:solidFill>
                <a:miter lim="800000"/>
                <a:headEnd/>
                <a:tailEnd/>
              </a:ln>
              <a:effectLst/>
            </p:spPr>
            <p:txBody>
              <a:bodyPr wrap="none" anchor="ctr"/>
              <a:lstStyle/>
              <a:p>
                <a:pPr>
                  <a:lnSpc>
                    <a:spcPct val="100000"/>
                  </a:lnSpc>
                </a:pPr>
                <a:r>
                  <a:rPr lang="en-US" sz="700">
                    <a:latin typeface="Calibri" panose="020F0502020204030204" pitchFamily="34" charset="0"/>
                    <a:ea typeface="Anonymous Pro" charset="0"/>
                    <a:cs typeface="Calibri" panose="020F0502020204030204" pitchFamily="34" charset="0"/>
                  </a:rPr>
                  <a:t>%rip</a:t>
                </a:r>
                <a:endParaRPr lang="en-US" sz="700" dirty="0">
                  <a:latin typeface="Calibri" panose="020F0502020204030204" pitchFamily="34" charset="0"/>
                  <a:ea typeface="Anonymous Pro" charset="0"/>
                  <a:cs typeface="Calibri" panose="020F0502020204030204" pitchFamily="34" charset="0"/>
                </a:endParaRPr>
              </a:p>
            </p:txBody>
          </p:sp>
          <p:sp>
            <p:nvSpPr>
              <p:cNvPr id="107" name="Rectangle 5"/>
              <p:cNvSpPr>
                <a:spLocks noChangeArrowheads="1"/>
              </p:cNvSpPr>
              <p:nvPr>
                <p:custDataLst>
                  <p:tags r:id="rId43"/>
                </p:custDataLst>
              </p:nvPr>
            </p:nvSpPr>
            <p:spPr bwMode="auto">
              <a:xfrm>
                <a:off x="1797999" y="1558248"/>
                <a:ext cx="1371600" cy="762000"/>
              </a:xfrm>
              <a:prstGeom prst="rect">
                <a:avLst/>
              </a:prstGeom>
              <a:solidFill>
                <a:schemeClr val="accent3"/>
              </a:solidFill>
              <a:ln w="25400">
                <a:solidFill>
                  <a:schemeClr val="tx1"/>
                </a:solidFill>
                <a:miter lim="800000"/>
                <a:headEnd/>
                <a:tailEnd/>
              </a:ln>
              <a:effectLst/>
            </p:spPr>
            <p:txBody>
              <a:bodyPr wrap="none" anchor="ctr"/>
              <a:lstStyle/>
              <a:p>
                <a:pPr>
                  <a:lnSpc>
                    <a:spcPct val="100000"/>
                  </a:lnSpc>
                </a:pPr>
                <a:r>
                  <a:rPr lang="en-US" sz="700" dirty="0">
                    <a:latin typeface="Calibri" panose="020F0502020204030204" pitchFamily="34" charset="0"/>
                    <a:ea typeface="Lato" charset="0"/>
                    <a:cs typeface="Calibri" panose="020F0502020204030204" pitchFamily="34" charset="0"/>
                  </a:rPr>
                  <a:t>Registers</a:t>
                </a:r>
              </a:p>
            </p:txBody>
          </p:sp>
          <p:sp>
            <p:nvSpPr>
              <p:cNvPr id="108" name="Rectangle 7"/>
              <p:cNvSpPr>
                <a:spLocks noChangeArrowheads="1"/>
              </p:cNvSpPr>
              <p:nvPr>
                <p:custDataLst>
                  <p:tags r:id="rId44"/>
                </p:custDataLst>
              </p:nvPr>
            </p:nvSpPr>
            <p:spPr bwMode="auto">
              <a:xfrm>
                <a:off x="5231837" y="1326585"/>
                <a:ext cx="1845948" cy="5239583"/>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nSpc>
                    <a:spcPct val="100000"/>
                  </a:lnSpc>
                </a:pPr>
                <a:r>
                  <a:rPr lang="en-US" sz="800" dirty="0">
                    <a:latin typeface="Calibri" panose="020F0502020204030204" pitchFamily="34" charset="0"/>
                    <a:ea typeface="Lato" charset="0"/>
                    <a:cs typeface="Calibri" panose="020F0502020204030204" pitchFamily="34" charset="0"/>
                  </a:rPr>
                  <a:t>Memory</a:t>
                </a:r>
              </a:p>
            </p:txBody>
          </p:sp>
          <p:sp>
            <p:nvSpPr>
              <p:cNvPr id="109" name="Rectangle 16"/>
              <p:cNvSpPr>
                <a:spLocks noChangeArrowheads="1"/>
              </p:cNvSpPr>
              <p:nvPr>
                <p:custDataLst>
                  <p:tags r:id="rId45"/>
                </p:custDataLst>
              </p:nvPr>
            </p:nvSpPr>
            <p:spPr bwMode="auto">
              <a:xfrm>
                <a:off x="1797999" y="2472648"/>
                <a:ext cx="1371600" cy="685800"/>
              </a:xfrm>
              <a:prstGeom prst="rect">
                <a:avLst/>
              </a:prstGeom>
              <a:solidFill>
                <a:schemeClr val="accent3"/>
              </a:solidFill>
              <a:ln w="25400">
                <a:solidFill>
                  <a:schemeClr val="tx1"/>
                </a:solidFill>
                <a:miter lim="800000"/>
                <a:headEnd/>
                <a:tailEnd/>
              </a:ln>
              <a:effectLst/>
            </p:spPr>
            <p:txBody>
              <a:bodyPr wrap="none" anchor="ctr"/>
              <a:lstStyle/>
              <a:p>
                <a:r>
                  <a:rPr lang="en-US" sz="700" dirty="0">
                    <a:latin typeface="Calibri" panose="020F0502020204030204" pitchFamily="34" charset="0"/>
                    <a:ea typeface="Lato" charset="0"/>
                    <a:cs typeface="Calibri" panose="020F0502020204030204" pitchFamily="34" charset="0"/>
                  </a:rPr>
                  <a:t>Condition</a:t>
                </a:r>
              </a:p>
              <a:p>
                <a:r>
                  <a:rPr lang="en-US" sz="700" dirty="0">
                    <a:latin typeface="Calibri" panose="020F0502020204030204" pitchFamily="34" charset="0"/>
                    <a:ea typeface="Lato" charset="0"/>
                    <a:cs typeface="Calibri" panose="020F0502020204030204" pitchFamily="34" charset="0"/>
                  </a:rPr>
                  <a:t>Codes</a:t>
                </a:r>
              </a:p>
            </p:txBody>
          </p:sp>
          <p:grpSp>
            <p:nvGrpSpPr>
              <p:cNvPr id="110" name="Group 109"/>
              <p:cNvGrpSpPr/>
              <p:nvPr/>
            </p:nvGrpSpPr>
            <p:grpSpPr>
              <a:xfrm>
                <a:off x="3623039" y="1736227"/>
                <a:ext cx="3447391" cy="5099002"/>
                <a:chOff x="-218084" y="1052611"/>
                <a:chExt cx="6030274" cy="5809947"/>
              </a:xfrm>
            </p:grpSpPr>
            <p:sp>
              <p:nvSpPr>
                <p:cNvPr id="112" name="Rectangle 111"/>
                <p:cNvSpPr>
                  <a:spLocks noChangeArrowheads="1"/>
                </p:cNvSpPr>
                <p:nvPr>
                  <p:custDataLst>
                    <p:tags r:id="rId47"/>
                  </p:custDataLst>
                </p:nvPr>
              </p:nvSpPr>
              <p:spPr bwMode="auto">
                <a:xfrm>
                  <a:off x="2607636" y="5578957"/>
                  <a:ext cx="3200400" cy="950912"/>
                </a:xfrm>
                <a:prstGeom prst="rect">
                  <a:avLst/>
                </a:prstGeom>
                <a:solidFill>
                  <a:srgbClr val="99CCFF">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700" dirty="0">
                      <a:solidFill>
                        <a:srgbClr val="000000"/>
                      </a:solidFill>
                      <a:latin typeface="Calibri" panose="020F0502020204030204" pitchFamily="34" charset="0"/>
                      <a:ea typeface="Lato" charset="0"/>
                      <a:cs typeface="Calibri" panose="020F0502020204030204" pitchFamily="34" charset="0"/>
                    </a:rPr>
                    <a:t>Instructions</a:t>
                  </a:r>
                </a:p>
              </p:txBody>
            </p:sp>
            <p:sp>
              <p:nvSpPr>
                <p:cNvPr id="113" name="Rectangle 112"/>
                <p:cNvSpPr>
                  <a:spLocks noChangeArrowheads="1"/>
                </p:cNvSpPr>
                <p:nvPr>
                  <p:custDataLst>
                    <p:tags r:id="rId48"/>
                  </p:custDataLst>
                </p:nvPr>
              </p:nvSpPr>
              <p:spPr bwMode="auto">
                <a:xfrm>
                  <a:off x="2611790" y="4953000"/>
                  <a:ext cx="3200400" cy="639762"/>
                </a:xfrm>
                <a:prstGeom prst="rect">
                  <a:avLst/>
                </a:prstGeom>
                <a:solidFill>
                  <a:srgbClr val="FFFF66">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700" dirty="0">
                      <a:solidFill>
                        <a:srgbClr val="000000"/>
                      </a:solidFill>
                      <a:latin typeface="Calibri" panose="020F0502020204030204" pitchFamily="34" charset="0"/>
                      <a:ea typeface="Lato" charset="0"/>
                      <a:cs typeface="Calibri" panose="020F0502020204030204" pitchFamily="34" charset="0"/>
                    </a:rPr>
                    <a:t>Literals</a:t>
                  </a:r>
                </a:p>
              </p:txBody>
            </p:sp>
            <p:sp>
              <p:nvSpPr>
                <p:cNvPr id="114" name="Rectangle 113"/>
                <p:cNvSpPr>
                  <a:spLocks noChangeArrowheads="1"/>
                </p:cNvSpPr>
                <p:nvPr>
                  <p:custDataLst>
                    <p:tags r:id="rId49"/>
                  </p:custDataLst>
                </p:nvPr>
              </p:nvSpPr>
              <p:spPr bwMode="auto">
                <a:xfrm>
                  <a:off x="2609850" y="4046537"/>
                  <a:ext cx="3200400" cy="906463"/>
                </a:xfrm>
                <a:prstGeom prst="rect">
                  <a:avLst/>
                </a:prstGeom>
                <a:solidFill>
                  <a:srgbClr val="94BD5E">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700" dirty="0">
                      <a:solidFill>
                        <a:srgbClr val="000000"/>
                      </a:solidFill>
                      <a:latin typeface="Calibri" panose="020F0502020204030204" pitchFamily="34" charset="0"/>
                      <a:ea typeface="Lato" charset="0"/>
                      <a:cs typeface="Calibri" panose="020F0502020204030204" pitchFamily="34" charset="0"/>
                    </a:rPr>
                    <a:t>Static Data</a:t>
                  </a:r>
                </a:p>
              </p:txBody>
            </p:sp>
            <p:sp>
              <p:nvSpPr>
                <p:cNvPr id="115" name="Rectangle 114"/>
                <p:cNvSpPr>
                  <a:spLocks noChangeArrowheads="1"/>
                </p:cNvSpPr>
                <p:nvPr>
                  <p:custDataLst>
                    <p:tags r:id="rId50"/>
                  </p:custDataLst>
                </p:nvPr>
              </p:nvSpPr>
              <p:spPr bwMode="auto">
                <a:xfrm>
                  <a:off x="2609850" y="3132138"/>
                  <a:ext cx="3200400" cy="906462"/>
                </a:xfrm>
                <a:prstGeom prst="rect">
                  <a:avLst/>
                </a:prstGeom>
                <a:solidFill>
                  <a:srgbClr val="DC2300">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700" dirty="0">
                      <a:solidFill>
                        <a:srgbClr val="000000"/>
                      </a:solidFill>
                      <a:latin typeface="Calibri" panose="020F0502020204030204" pitchFamily="34" charset="0"/>
                      <a:ea typeface="Lato" charset="0"/>
                      <a:cs typeface="Calibri" panose="020F0502020204030204" pitchFamily="34" charset="0"/>
                    </a:rPr>
                    <a:t>Dynamic Data</a:t>
                  </a:r>
                  <a:br>
                    <a:rPr lang="en-US" sz="700" dirty="0">
                      <a:solidFill>
                        <a:srgbClr val="000000"/>
                      </a:solidFill>
                      <a:latin typeface="Calibri" panose="020F0502020204030204" pitchFamily="34" charset="0"/>
                      <a:ea typeface="Lato" charset="0"/>
                      <a:cs typeface="Calibri" panose="020F0502020204030204" pitchFamily="34" charset="0"/>
                    </a:rPr>
                  </a:br>
                  <a:r>
                    <a:rPr lang="en-US" sz="700" dirty="0">
                      <a:solidFill>
                        <a:srgbClr val="000000"/>
                      </a:solidFill>
                      <a:latin typeface="Calibri" panose="020F0502020204030204" pitchFamily="34" charset="0"/>
                      <a:ea typeface="Lato" charset="0"/>
                      <a:cs typeface="Calibri" panose="020F0502020204030204" pitchFamily="34" charset="0"/>
                    </a:rPr>
                    <a:t>(Heap)</a:t>
                  </a:r>
                </a:p>
              </p:txBody>
            </p:sp>
            <p:sp>
              <p:nvSpPr>
                <p:cNvPr id="116" name="Rectangle 115"/>
                <p:cNvSpPr>
                  <a:spLocks noChangeArrowheads="1"/>
                </p:cNvSpPr>
                <p:nvPr>
                  <p:custDataLst>
                    <p:tags r:id="rId51"/>
                  </p:custDataLst>
                </p:nvPr>
              </p:nvSpPr>
              <p:spPr bwMode="auto">
                <a:xfrm>
                  <a:off x="2609850" y="2286000"/>
                  <a:ext cx="3200400" cy="838200"/>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00" dirty="0">
                    <a:latin typeface="Calibri" panose="020F0502020204030204" pitchFamily="34" charset="0"/>
                    <a:ea typeface="Lato" charset="0"/>
                    <a:cs typeface="Calibri" panose="020F0502020204030204" pitchFamily="34" charset="0"/>
                  </a:endParaRPr>
                </a:p>
              </p:txBody>
            </p:sp>
            <p:sp>
              <p:nvSpPr>
                <p:cNvPr id="117" name="Rectangle 116"/>
                <p:cNvSpPr>
                  <a:spLocks noChangeArrowheads="1"/>
                </p:cNvSpPr>
                <p:nvPr>
                  <p:custDataLst>
                    <p:tags r:id="rId52"/>
                  </p:custDataLst>
                </p:nvPr>
              </p:nvSpPr>
              <p:spPr bwMode="auto">
                <a:xfrm>
                  <a:off x="2609850" y="1371600"/>
                  <a:ext cx="3200400" cy="906463"/>
                </a:xfrm>
                <a:prstGeom prst="rect">
                  <a:avLst/>
                </a:prstGeom>
                <a:solidFill>
                  <a:srgbClr val="FF950E">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700" dirty="0">
                      <a:solidFill>
                        <a:srgbClr val="000000"/>
                      </a:solidFill>
                      <a:latin typeface="Calibri" panose="020F0502020204030204" pitchFamily="34" charset="0"/>
                      <a:ea typeface="Lato" charset="0"/>
                      <a:cs typeface="Calibri" panose="020F0502020204030204" pitchFamily="34" charset="0"/>
                    </a:rPr>
                    <a:t>Stack</a:t>
                  </a:r>
                </a:p>
              </p:txBody>
            </p:sp>
            <p:sp>
              <p:nvSpPr>
                <p:cNvPr id="118" name="Text Box 13"/>
                <p:cNvSpPr txBox="1">
                  <a:spLocks noChangeArrowheads="1"/>
                </p:cNvSpPr>
                <p:nvPr>
                  <p:custDataLst>
                    <p:tags r:id="rId53"/>
                  </p:custDataLst>
                </p:nvPr>
              </p:nvSpPr>
              <p:spPr bwMode="auto">
                <a:xfrm>
                  <a:off x="1905000" y="6096000"/>
                  <a:ext cx="30638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p>
                  <a:r>
                    <a:rPr lang="en-US" sz="700" dirty="0">
                      <a:solidFill>
                        <a:srgbClr val="000000"/>
                      </a:solidFill>
                      <a:latin typeface="Calibri" panose="020F0502020204030204" pitchFamily="34" charset="0"/>
                      <a:ea typeface="Lato" charset="0"/>
                      <a:cs typeface="Calibri" panose="020F0502020204030204" pitchFamily="34" charset="0"/>
                    </a:rPr>
                    <a:t>0</a:t>
                  </a:r>
                </a:p>
              </p:txBody>
            </p:sp>
            <p:sp>
              <p:nvSpPr>
                <p:cNvPr id="119" name="Text Box 14"/>
                <p:cNvSpPr txBox="1">
                  <a:spLocks noChangeArrowheads="1"/>
                </p:cNvSpPr>
                <p:nvPr>
                  <p:custDataLst>
                    <p:tags r:id="rId54"/>
                  </p:custDataLst>
                </p:nvPr>
              </p:nvSpPr>
              <p:spPr bwMode="auto">
                <a:xfrm>
                  <a:off x="1704517" y="1052611"/>
                  <a:ext cx="606426"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p>
                  <a:r>
                    <a:rPr lang="en-US" sz="500" dirty="0">
                      <a:solidFill>
                        <a:srgbClr val="000000"/>
                      </a:solidFill>
                      <a:latin typeface="Calibri" panose="020F0502020204030204" pitchFamily="34" charset="0"/>
                      <a:ea typeface="Lato" charset="0"/>
                      <a:cs typeface="Calibri" panose="020F0502020204030204" pitchFamily="34" charset="0"/>
                    </a:rPr>
                    <a:t>2</a:t>
                  </a:r>
                  <a:r>
                    <a:rPr lang="en-US" sz="500" baseline="33000" dirty="0">
                      <a:solidFill>
                        <a:srgbClr val="000000"/>
                      </a:solidFill>
                      <a:latin typeface="Calibri" panose="020F0502020204030204" pitchFamily="34" charset="0"/>
                      <a:ea typeface="Lato" charset="0"/>
                      <a:cs typeface="Calibri" panose="020F0502020204030204" pitchFamily="34" charset="0"/>
                    </a:rPr>
                    <a:t>N</a:t>
                  </a:r>
                  <a:r>
                    <a:rPr lang="en-US" sz="500" dirty="0">
                      <a:solidFill>
                        <a:srgbClr val="000000"/>
                      </a:solidFill>
                      <a:latin typeface="Calibri" panose="020F0502020204030204" pitchFamily="34" charset="0"/>
                      <a:ea typeface="Lato" charset="0"/>
                      <a:cs typeface="Calibri" panose="020F0502020204030204" pitchFamily="34" charset="0"/>
                    </a:rPr>
                    <a:t>-1</a:t>
                  </a:r>
                </a:p>
              </p:txBody>
            </p:sp>
            <p:sp>
              <p:nvSpPr>
                <p:cNvPr id="120" name="Line 15"/>
                <p:cNvSpPr>
                  <a:spLocks noChangeShapeType="1"/>
                </p:cNvSpPr>
                <p:nvPr>
                  <p:custDataLst>
                    <p:tags r:id="rId55"/>
                  </p:custDataLst>
                </p:nvPr>
              </p:nvSpPr>
              <p:spPr bwMode="auto">
                <a:xfrm>
                  <a:off x="2484778" y="1371600"/>
                  <a:ext cx="0" cy="5181600"/>
                </a:xfrm>
                <a:prstGeom prst="line">
                  <a:avLst/>
                </a:prstGeom>
                <a:noFill/>
                <a:ln w="28575">
                  <a:solidFill>
                    <a:srgbClr val="000000"/>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700" dirty="0">
                    <a:latin typeface="Calibri" panose="020F0502020204030204" pitchFamily="34" charset="0"/>
                    <a:ea typeface="Lato" charset="0"/>
                    <a:cs typeface="Calibri" panose="020F0502020204030204" pitchFamily="34" charset="0"/>
                  </a:endParaRPr>
                </a:p>
              </p:txBody>
            </p:sp>
            <p:sp>
              <p:nvSpPr>
                <p:cNvPr id="121" name="Line 8"/>
                <p:cNvSpPr>
                  <a:spLocks noChangeShapeType="1"/>
                </p:cNvSpPr>
                <p:nvPr>
                  <p:custDataLst>
                    <p:tags r:id="rId56"/>
                  </p:custDataLst>
                </p:nvPr>
              </p:nvSpPr>
              <p:spPr bwMode="auto">
                <a:xfrm rot="10800000" flipV="1">
                  <a:off x="5257800" y="1904999"/>
                  <a:ext cx="0" cy="6858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700" dirty="0">
                    <a:latin typeface="Calibri" panose="020F0502020204030204" pitchFamily="34" charset="0"/>
                    <a:ea typeface="Lato" charset="0"/>
                    <a:cs typeface="Calibri" panose="020F0502020204030204" pitchFamily="34" charset="0"/>
                  </a:endParaRPr>
                </a:p>
              </p:txBody>
            </p:sp>
            <p:sp>
              <p:nvSpPr>
                <p:cNvPr id="122" name="Line 8"/>
                <p:cNvSpPr>
                  <a:spLocks noChangeShapeType="1"/>
                </p:cNvSpPr>
                <p:nvPr>
                  <p:custDataLst>
                    <p:tags r:id="rId57"/>
                  </p:custDataLst>
                </p:nvPr>
              </p:nvSpPr>
              <p:spPr bwMode="auto">
                <a:xfrm rot="10800000">
                  <a:off x="5257800" y="2895599"/>
                  <a:ext cx="0" cy="5334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700" dirty="0">
                    <a:latin typeface="Calibri" panose="020F0502020204030204" pitchFamily="34" charset="0"/>
                    <a:ea typeface="Lato" charset="0"/>
                    <a:cs typeface="Calibri" panose="020F0502020204030204" pitchFamily="34" charset="0"/>
                  </a:endParaRPr>
                </a:p>
              </p:txBody>
            </p:sp>
            <p:sp>
              <p:nvSpPr>
                <p:cNvPr id="123" name="TextBox 122"/>
                <p:cNvSpPr txBox="1"/>
                <p:nvPr>
                  <p:custDataLst>
                    <p:tags r:id="rId58"/>
                  </p:custDataLst>
                </p:nvPr>
              </p:nvSpPr>
              <p:spPr>
                <a:xfrm>
                  <a:off x="203541" y="1393213"/>
                  <a:ext cx="2353258" cy="488127"/>
                </a:xfrm>
                <a:prstGeom prst="rect">
                  <a:avLst/>
                </a:prstGeom>
                <a:noFill/>
              </p:spPr>
              <p:txBody>
                <a:bodyPr wrap="none" rtlCol="0">
                  <a:spAutoFit/>
                </a:bodyPr>
                <a:lstStyle/>
                <a:p>
                  <a:r>
                    <a:rPr lang="en-US" sz="400" i="1">
                      <a:latin typeface="Calibri" panose="020F0502020204030204" pitchFamily="34" charset="0"/>
                      <a:ea typeface="Lato" charset="0"/>
                      <a:cs typeface="Calibri" panose="020F0502020204030204" pitchFamily="34" charset="0"/>
                    </a:rPr>
                    <a:t>High addresses</a:t>
                  </a:r>
                  <a:endParaRPr lang="en-US" sz="400" i="1" dirty="0">
                    <a:latin typeface="Calibri" panose="020F0502020204030204" pitchFamily="34" charset="0"/>
                    <a:ea typeface="Lato" charset="0"/>
                    <a:cs typeface="Calibri" panose="020F0502020204030204" pitchFamily="34" charset="0"/>
                  </a:endParaRPr>
                </a:p>
              </p:txBody>
            </p:sp>
            <p:sp>
              <p:nvSpPr>
                <p:cNvPr id="124" name="TextBox 123"/>
                <p:cNvSpPr txBox="1"/>
                <p:nvPr>
                  <p:custDataLst>
                    <p:tags r:id="rId59"/>
                  </p:custDataLst>
                </p:nvPr>
              </p:nvSpPr>
              <p:spPr>
                <a:xfrm>
                  <a:off x="-218084" y="6179178"/>
                  <a:ext cx="2276568" cy="683380"/>
                </a:xfrm>
                <a:prstGeom prst="rect">
                  <a:avLst/>
                </a:prstGeom>
                <a:noFill/>
              </p:spPr>
              <p:txBody>
                <a:bodyPr wrap="square" rtlCol="0">
                  <a:spAutoFit/>
                </a:bodyPr>
                <a:lstStyle/>
                <a:p>
                  <a:r>
                    <a:rPr lang="en-US" sz="400" i="1">
                      <a:latin typeface="Calibri" panose="020F0502020204030204" pitchFamily="34" charset="0"/>
                      <a:ea typeface="Lato" charset="0"/>
                      <a:cs typeface="Calibri" panose="020F0502020204030204" pitchFamily="34" charset="0"/>
                    </a:rPr>
                    <a:t>Low addresses</a:t>
                  </a:r>
                  <a:endParaRPr lang="en-US" sz="400" i="1" dirty="0">
                    <a:latin typeface="Calibri" panose="020F0502020204030204" pitchFamily="34" charset="0"/>
                    <a:ea typeface="Lato" charset="0"/>
                    <a:cs typeface="Calibri" panose="020F0502020204030204" pitchFamily="34" charset="0"/>
                  </a:endParaRPr>
                </a:p>
              </p:txBody>
            </p:sp>
          </p:grpSp>
          <p:sp>
            <p:nvSpPr>
              <p:cNvPr id="111" name="Line 10"/>
              <p:cNvSpPr>
                <a:spLocks noChangeShapeType="1"/>
              </p:cNvSpPr>
              <p:nvPr>
                <p:custDataLst>
                  <p:tags r:id="rId46"/>
                </p:custDataLst>
              </p:nvPr>
            </p:nvSpPr>
            <p:spPr bwMode="auto">
              <a:xfrm flipV="1">
                <a:off x="3702999" y="1674475"/>
                <a:ext cx="1508734" cy="0"/>
              </a:xfrm>
              <a:prstGeom prst="line">
                <a:avLst/>
              </a:prstGeom>
              <a:noFill/>
              <a:ln w="25400">
                <a:solidFill>
                  <a:schemeClr val="tx1"/>
                </a:solidFill>
                <a:round/>
                <a:headEnd type="triangle" w="med" len="med"/>
                <a:tailEnd type="triangle" w="med" len="med"/>
              </a:ln>
              <a:effectLst/>
            </p:spPr>
            <p:txBody>
              <a:bodyPr wrap="none" anchor="ctr"/>
              <a:lstStyle/>
              <a:p>
                <a:endParaRPr lang="en-US" sz="800" dirty="0">
                  <a:latin typeface="Calibri" panose="020F0502020204030204" pitchFamily="34" charset="0"/>
                  <a:ea typeface="Lato" charset="0"/>
                  <a:cs typeface="Calibri" panose="020F0502020204030204" pitchFamily="34" charset="0"/>
                </a:endParaRPr>
              </a:p>
            </p:txBody>
          </p:sp>
        </p:grpSp>
      </p:grpSp>
      <p:sp>
        <p:nvSpPr>
          <p:cNvPr id="54" name="Rectangle 53"/>
          <p:cNvSpPr/>
          <p:nvPr/>
        </p:nvSpPr>
        <p:spPr bwMode="auto">
          <a:xfrm>
            <a:off x="4988302" y="5800749"/>
            <a:ext cx="3657600" cy="1097280"/>
          </a:xfrm>
          <a:prstGeom prst="rect">
            <a:avLst/>
          </a:prstGeom>
          <a:solidFill>
            <a:schemeClr val="bg2">
              <a:lumMod val="40000"/>
              <a:lumOff val="60000"/>
            </a:schemeClr>
          </a:solidFill>
          <a:ln w="25400" cap="flat" cmpd="sng" algn="ctr">
            <a:solidFill>
              <a:schemeClr val="tx1"/>
            </a:solidFill>
            <a:prstDash val="solid"/>
            <a:round/>
            <a:headEnd type="none" w="med" len="med"/>
            <a:tailEnd type="arrow" w="med" len="med"/>
          </a:ln>
          <a:effectLst/>
        </p:spPr>
        <p:txBody>
          <a:bodyPr bIns="91440" rtlCol="0" anchor="b" anchorCtr="0"/>
          <a:lstStyle/>
          <a:p>
            <a:pPr algn="ctr"/>
            <a:r>
              <a:rPr lang="en-US" sz="2400" dirty="0">
                <a:latin typeface="Calibri" panose="020F0502020204030204" pitchFamily="34" charset="0"/>
                <a:cs typeface="Calibri" panose="020F0502020204030204" pitchFamily="34" charset="0"/>
              </a:rPr>
              <a:t>Hardware</a:t>
            </a:r>
          </a:p>
        </p:txBody>
      </p:sp>
      <p:grpSp>
        <p:nvGrpSpPr>
          <p:cNvPr id="79" name="Group 78"/>
          <p:cNvGrpSpPr/>
          <p:nvPr/>
        </p:nvGrpSpPr>
        <p:grpSpPr>
          <a:xfrm>
            <a:off x="3704885" y="1371600"/>
            <a:ext cx="3003397" cy="2518643"/>
            <a:chOff x="5228045" y="2870476"/>
            <a:chExt cx="3003397" cy="2518643"/>
          </a:xfrm>
        </p:grpSpPr>
        <p:sp>
          <p:nvSpPr>
            <p:cNvPr id="80" name="Rounded Rectangle 79"/>
            <p:cNvSpPr/>
            <p:nvPr/>
          </p:nvSpPr>
          <p:spPr bwMode="auto">
            <a:xfrm>
              <a:off x="5228045" y="2870476"/>
              <a:ext cx="3003397" cy="2518643"/>
            </a:xfrm>
            <a:prstGeom prst="roundRect">
              <a:avLst>
                <a:gd name="adj" fmla="val 4335"/>
              </a:avLst>
            </a:prstGeom>
            <a:solidFill>
              <a:srgbClr val="FFFF99"/>
            </a:solidFill>
            <a:ln w="25400" cap="flat" cmpd="sng" algn="ctr">
              <a:solidFill>
                <a:schemeClr val="tx1"/>
              </a:solidFill>
              <a:prstDash val="solid"/>
              <a:round/>
              <a:headEnd type="none" w="med" len="med"/>
              <a:tailEnd type="arrow" w="med" len="med"/>
            </a:ln>
            <a:effectLst/>
          </p:spPr>
          <p:txBody>
            <a:bodyPr rtlCol="0" anchor="t"/>
            <a:lstStyle/>
            <a:p>
              <a:pPr algn="ctr"/>
              <a:r>
                <a:rPr lang="en-US" sz="2000" dirty="0">
                  <a:latin typeface="Calibri" panose="020F0502020204030204" pitchFamily="34" charset="0"/>
                  <a:cs typeface="Calibri" panose="020F0502020204030204" pitchFamily="34" charset="0"/>
                </a:rPr>
                <a:t>Process 2</a:t>
              </a:r>
            </a:p>
          </p:txBody>
        </p:sp>
        <p:grpSp>
          <p:nvGrpSpPr>
            <p:cNvPr id="81" name="Group 80"/>
            <p:cNvGrpSpPr/>
            <p:nvPr/>
          </p:nvGrpSpPr>
          <p:grpSpPr>
            <a:xfrm>
              <a:off x="5525310" y="3346315"/>
              <a:ext cx="2398970" cy="2032454"/>
              <a:chOff x="502599" y="1177248"/>
              <a:chExt cx="6575186" cy="5657981"/>
            </a:xfrm>
          </p:grpSpPr>
          <p:sp>
            <p:nvSpPr>
              <p:cNvPr id="82" name="Rectangle 6"/>
              <p:cNvSpPr>
                <a:spLocks noChangeArrowheads="1"/>
              </p:cNvSpPr>
              <p:nvPr>
                <p:custDataLst>
                  <p:tags r:id="rId22"/>
                </p:custDataLst>
              </p:nvPr>
            </p:nvSpPr>
            <p:spPr bwMode="auto">
              <a:xfrm>
                <a:off x="502599" y="1177248"/>
                <a:ext cx="3200400" cy="2209800"/>
              </a:xfrm>
              <a:prstGeom prst="rect">
                <a:avLst/>
              </a:prstGeom>
              <a:solidFill>
                <a:srgbClr val="EFBFBF"/>
              </a:solidFill>
              <a:ln w="28575">
                <a:solidFill>
                  <a:schemeClr val="tx1"/>
                </a:solidFill>
                <a:miter lim="800000"/>
                <a:headEnd/>
                <a:tailEnd/>
              </a:ln>
              <a:effectLst/>
            </p:spPr>
            <p:txBody>
              <a:bodyPr lIns="90487" tIns="44450" rIns="90487" bIns="44450"/>
              <a:lstStyle/>
              <a:p>
                <a:pPr>
                  <a:lnSpc>
                    <a:spcPct val="100000"/>
                  </a:lnSpc>
                </a:pPr>
                <a:r>
                  <a:rPr lang="en-US" sz="800" dirty="0">
                    <a:latin typeface="Calibri" panose="020F0502020204030204" pitchFamily="34" charset="0"/>
                    <a:ea typeface="Lato" charset="0"/>
                    <a:cs typeface="Calibri" panose="020F0502020204030204" pitchFamily="34" charset="0"/>
                  </a:rPr>
                  <a:t>CPU</a:t>
                </a:r>
              </a:p>
            </p:txBody>
          </p:sp>
          <p:sp>
            <p:nvSpPr>
              <p:cNvPr id="83" name="Rectangle 4"/>
              <p:cNvSpPr>
                <a:spLocks noChangeArrowheads="1"/>
              </p:cNvSpPr>
              <p:nvPr>
                <p:custDataLst>
                  <p:tags r:id="rId23"/>
                </p:custDataLst>
              </p:nvPr>
            </p:nvSpPr>
            <p:spPr bwMode="auto">
              <a:xfrm>
                <a:off x="953314" y="1863048"/>
                <a:ext cx="692285" cy="457200"/>
              </a:xfrm>
              <a:prstGeom prst="rect">
                <a:avLst/>
              </a:prstGeom>
              <a:solidFill>
                <a:schemeClr val="accent3"/>
              </a:solidFill>
              <a:ln w="25400">
                <a:solidFill>
                  <a:schemeClr val="tx1"/>
                </a:solidFill>
                <a:miter lim="800000"/>
                <a:headEnd/>
                <a:tailEnd/>
              </a:ln>
              <a:effectLst/>
            </p:spPr>
            <p:txBody>
              <a:bodyPr wrap="none" anchor="ctr"/>
              <a:lstStyle/>
              <a:p>
                <a:pPr>
                  <a:lnSpc>
                    <a:spcPct val="100000"/>
                  </a:lnSpc>
                </a:pPr>
                <a:r>
                  <a:rPr lang="en-US" sz="700">
                    <a:latin typeface="Calibri" panose="020F0502020204030204" pitchFamily="34" charset="0"/>
                    <a:ea typeface="Anonymous Pro" charset="0"/>
                    <a:cs typeface="Calibri" panose="020F0502020204030204" pitchFamily="34" charset="0"/>
                  </a:rPr>
                  <a:t>%rip</a:t>
                </a:r>
                <a:endParaRPr lang="en-US" sz="700" dirty="0">
                  <a:latin typeface="Calibri" panose="020F0502020204030204" pitchFamily="34" charset="0"/>
                  <a:ea typeface="Anonymous Pro" charset="0"/>
                  <a:cs typeface="Calibri" panose="020F0502020204030204" pitchFamily="34" charset="0"/>
                </a:endParaRPr>
              </a:p>
            </p:txBody>
          </p:sp>
          <p:sp>
            <p:nvSpPr>
              <p:cNvPr id="84" name="Rectangle 5"/>
              <p:cNvSpPr>
                <a:spLocks noChangeArrowheads="1"/>
              </p:cNvSpPr>
              <p:nvPr>
                <p:custDataLst>
                  <p:tags r:id="rId24"/>
                </p:custDataLst>
              </p:nvPr>
            </p:nvSpPr>
            <p:spPr bwMode="auto">
              <a:xfrm>
                <a:off x="1797999" y="1558248"/>
                <a:ext cx="1371600" cy="762000"/>
              </a:xfrm>
              <a:prstGeom prst="rect">
                <a:avLst/>
              </a:prstGeom>
              <a:solidFill>
                <a:schemeClr val="accent3"/>
              </a:solidFill>
              <a:ln w="25400">
                <a:solidFill>
                  <a:schemeClr val="tx1"/>
                </a:solidFill>
                <a:miter lim="800000"/>
                <a:headEnd/>
                <a:tailEnd/>
              </a:ln>
              <a:effectLst/>
            </p:spPr>
            <p:txBody>
              <a:bodyPr wrap="none" anchor="ctr"/>
              <a:lstStyle/>
              <a:p>
                <a:pPr>
                  <a:lnSpc>
                    <a:spcPct val="100000"/>
                  </a:lnSpc>
                </a:pPr>
                <a:r>
                  <a:rPr lang="en-US" sz="700" dirty="0">
                    <a:latin typeface="Calibri" panose="020F0502020204030204" pitchFamily="34" charset="0"/>
                    <a:ea typeface="Lato" charset="0"/>
                    <a:cs typeface="Calibri" panose="020F0502020204030204" pitchFamily="34" charset="0"/>
                  </a:rPr>
                  <a:t>Registers</a:t>
                </a:r>
              </a:p>
            </p:txBody>
          </p:sp>
          <p:sp>
            <p:nvSpPr>
              <p:cNvPr id="85" name="Rectangle 7"/>
              <p:cNvSpPr>
                <a:spLocks noChangeArrowheads="1"/>
              </p:cNvSpPr>
              <p:nvPr>
                <p:custDataLst>
                  <p:tags r:id="rId25"/>
                </p:custDataLst>
              </p:nvPr>
            </p:nvSpPr>
            <p:spPr bwMode="auto">
              <a:xfrm>
                <a:off x="5231837" y="1326585"/>
                <a:ext cx="1845948" cy="5239583"/>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nSpc>
                    <a:spcPct val="100000"/>
                  </a:lnSpc>
                </a:pPr>
                <a:r>
                  <a:rPr lang="en-US" sz="800" dirty="0">
                    <a:latin typeface="Calibri" panose="020F0502020204030204" pitchFamily="34" charset="0"/>
                    <a:ea typeface="Lato" charset="0"/>
                    <a:cs typeface="Calibri" panose="020F0502020204030204" pitchFamily="34" charset="0"/>
                  </a:rPr>
                  <a:t>Memory</a:t>
                </a:r>
              </a:p>
            </p:txBody>
          </p:sp>
          <p:sp>
            <p:nvSpPr>
              <p:cNvPr id="86" name="Rectangle 16"/>
              <p:cNvSpPr>
                <a:spLocks noChangeArrowheads="1"/>
              </p:cNvSpPr>
              <p:nvPr>
                <p:custDataLst>
                  <p:tags r:id="rId26"/>
                </p:custDataLst>
              </p:nvPr>
            </p:nvSpPr>
            <p:spPr bwMode="auto">
              <a:xfrm>
                <a:off x="1797999" y="2472648"/>
                <a:ext cx="1371600" cy="685800"/>
              </a:xfrm>
              <a:prstGeom prst="rect">
                <a:avLst/>
              </a:prstGeom>
              <a:solidFill>
                <a:schemeClr val="accent3"/>
              </a:solidFill>
              <a:ln w="25400">
                <a:solidFill>
                  <a:schemeClr val="tx1"/>
                </a:solidFill>
                <a:miter lim="800000"/>
                <a:headEnd/>
                <a:tailEnd/>
              </a:ln>
              <a:effectLst/>
            </p:spPr>
            <p:txBody>
              <a:bodyPr wrap="none" anchor="ctr"/>
              <a:lstStyle/>
              <a:p>
                <a:r>
                  <a:rPr lang="en-US" sz="700" dirty="0">
                    <a:latin typeface="Calibri" panose="020F0502020204030204" pitchFamily="34" charset="0"/>
                    <a:ea typeface="Lato" charset="0"/>
                    <a:cs typeface="Calibri" panose="020F0502020204030204" pitchFamily="34" charset="0"/>
                  </a:rPr>
                  <a:t>Condition</a:t>
                </a:r>
              </a:p>
              <a:p>
                <a:r>
                  <a:rPr lang="en-US" sz="700" dirty="0">
                    <a:latin typeface="Calibri" panose="020F0502020204030204" pitchFamily="34" charset="0"/>
                    <a:ea typeface="Lato" charset="0"/>
                    <a:cs typeface="Calibri" panose="020F0502020204030204" pitchFamily="34" charset="0"/>
                  </a:rPr>
                  <a:t>Codes</a:t>
                </a:r>
              </a:p>
            </p:txBody>
          </p:sp>
          <p:grpSp>
            <p:nvGrpSpPr>
              <p:cNvPr id="87" name="Group 86"/>
              <p:cNvGrpSpPr/>
              <p:nvPr/>
            </p:nvGrpSpPr>
            <p:grpSpPr>
              <a:xfrm>
                <a:off x="3623039" y="1736227"/>
                <a:ext cx="3447391" cy="5099002"/>
                <a:chOff x="-218084" y="1052611"/>
                <a:chExt cx="6030274" cy="5809947"/>
              </a:xfrm>
            </p:grpSpPr>
            <p:sp>
              <p:nvSpPr>
                <p:cNvPr id="89" name="Rectangle 88"/>
                <p:cNvSpPr>
                  <a:spLocks noChangeArrowheads="1"/>
                </p:cNvSpPr>
                <p:nvPr>
                  <p:custDataLst>
                    <p:tags r:id="rId28"/>
                  </p:custDataLst>
                </p:nvPr>
              </p:nvSpPr>
              <p:spPr bwMode="auto">
                <a:xfrm>
                  <a:off x="2607636" y="5578957"/>
                  <a:ext cx="3200400" cy="950912"/>
                </a:xfrm>
                <a:prstGeom prst="rect">
                  <a:avLst/>
                </a:prstGeom>
                <a:solidFill>
                  <a:srgbClr val="99CCFF">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700" dirty="0">
                      <a:solidFill>
                        <a:srgbClr val="000000"/>
                      </a:solidFill>
                      <a:latin typeface="Calibri" panose="020F0502020204030204" pitchFamily="34" charset="0"/>
                      <a:ea typeface="Lato" charset="0"/>
                      <a:cs typeface="Calibri" panose="020F0502020204030204" pitchFamily="34" charset="0"/>
                    </a:rPr>
                    <a:t>Instructions</a:t>
                  </a:r>
                </a:p>
              </p:txBody>
            </p:sp>
            <p:sp>
              <p:nvSpPr>
                <p:cNvPr id="90" name="Rectangle 89"/>
                <p:cNvSpPr>
                  <a:spLocks noChangeArrowheads="1"/>
                </p:cNvSpPr>
                <p:nvPr>
                  <p:custDataLst>
                    <p:tags r:id="rId29"/>
                  </p:custDataLst>
                </p:nvPr>
              </p:nvSpPr>
              <p:spPr bwMode="auto">
                <a:xfrm>
                  <a:off x="2611790" y="4953000"/>
                  <a:ext cx="3200400" cy="639762"/>
                </a:xfrm>
                <a:prstGeom prst="rect">
                  <a:avLst/>
                </a:prstGeom>
                <a:solidFill>
                  <a:srgbClr val="FFFF66">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700" dirty="0">
                      <a:solidFill>
                        <a:srgbClr val="000000"/>
                      </a:solidFill>
                      <a:latin typeface="Calibri" panose="020F0502020204030204" pitchFamily="34" charset="0"/>
                      <a:ea typeface="Lato" charset="0"/>
                      <a:cs typeface="Calibri" panose="020F0502020204030204" pitchFamily="34" charset="0"/>
                    </a:rPr>
                    <a:t>Literals</a:t>
                  </a:r>
                </a:p>
              </p:txBody>
            </p:sp>
            <p:sp>
              <p:nvSpPr>
                <p:cNvPr id="91" name="Rectangle 90"/>
                <p:cNvSpPr>
                  <a:spLocks noChangeArrowheads="1"/>
                </p:cNvSpPr>
                <p:nvPr>
                  <p:custDataLst>
                    <p:tags r:id="rId30"/>
                  </p:custDataLst>
                </p:nvPr>
              </p:nvSpPr>
              <p:spPr bwMode="auto">
                <a:xfrm>
                  <a:off x="2609850" y="4046537"/>
                  <a:ext cx="3200400" cy="906463"/>
                </a:xfrm>
                <a:prstGeom prst="rect">
                  <a:avLst/>
                </a:prstGeom>
                <a:solidFill>
                  <a:srgbClr val="94BD5E">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700" dirty="0">
                      <a:solidFill>
                        <a:srgbClr val="000000"/>
                      </a:solidFill>
                      <a:latin typeface="Calibri" panose="020F0502020204030204" pitchFamily="34" charset="0"/>
                      <a:ea typeface="Lato" charset="0"/>
                      <a:cs typeface="Calibri" panose="020F0502020204030204" pitchFamily="34" charset="0"/>
                    </a:rPr>
                    <a:t>Static Data</a:t>
                  </a:r>
                </a:p>
              </p:txBody>
            </p:sp>
            <p:sp>
              <p:nvSpPr>
                <p:cNvPr id="92" name="Rectangle 91"/>
                <p:cNvSpPr>
                  <a:spLocks noChangeArrowheads="1"/>
                </p:cNvSpPr>
                <p:nvPr>
                  <p:custDataLst>
                    <p:tags r:id="rId31"/>
                  </p:custDataLst>
                </p:nvPr>
              </p:nvSpPr>
              <p:spPr bwMode="auto">
                <a:xfrm>
                  <a:off x="2609850" y="3132138"/>
                  <a:ext cx="3200400" cy="906462"/>
                </a:xfrm>
                <a:prstGeom prst="rect">
                  <a:avLst/>
                </a:prstGeom>
                <a:solidFill>
                  <a:srgbClr val="DC2300">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700" dirty="0">
                      <a:solidFill>
                        <a:srgbClr val="000000"/>
                      </a:solidFill>
                      <a:latin typeface="Calibri" panose="020F0502020204030204" pitchFamily="34" charset="0"/>
                      <a:ea typeface="Lato" charset="0"/>
                      <a:cs typeface="Calibri" panose="020F0502020204030204" pitchFamily="34" charset="0"/>
                    </a:rPr>
                    <a:t>Dynamic Data</a:t>
                  </a:r>
                  <a:br>
                    <a:rPr lang="en-US" sz="700" dirty="0">
                      <a:solidFill>
                        <a:srgbClr val="000000"/>
                      </a:solidFill>
                      <a:latin typeface="Calibri" panose="020F0502020204030204" pitchFamily="34" charset="0"/>
                      <a:ea typeface="Lato" charset="0"/>
                      <a:cs typeface="Calibri" panose="020F0502020204030204" pitchFamily="34" charset="0"/>
                    </a:rPr>
                  </a:br>
                  <a:r>
                    <a:rPr lang="en-US" sz="700" dirty="0">
                      <a:solidFill>
                        <a:srgbClr val="000000"/>
                      </a:solidFill>
                      <a:latin typeface="Calibri" panose="020F0502020204030204" pitchFamily="34" charset="0"/>
                      <a:ea typeface="Lato" charset="0"/>
                      <a:cs typeface="Calibri" panose="020F0502020204030204" pitchFamily="34" charset="0"/>
                    </a:rPr>
                    <a:t>(Heap)</a:t>
                  </a:r>
                </a:p>
              </p:txBody>
            </p:sp>
            <p:sp>
              <p:nvSpPr>
                <p:cNvPr id="93" name="Rectangle 92"/>
                <p:cNvSpPr>
                  <a:spLocks noChangeArrowheads="1"/>
                </p:cNvSpPr>
                <p:nvPr>
                  <p:custDataLst>
                    <p:tags r:id="rId32"/>
                  </p:custDataLst>
                </p:nvPr>
              </p:nvSpPr>
              <p:spPr bwMode="auto">
                <a:xfrm>
                  <a:off x="2609850" y="2286000"/>
                  <a:ext cx="3200400" cy="838200"/>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00" dirty="0">
                    <a:latin typeface="Calibri" panose="020F0502020204030204" pitchFamily="34" charset="0"/>
                    <a:ea typeface="Lato" charset="0"/>
                    <a:cs typeface="Calibri" panose="020F0502020204030204" pitchFamily="34" charset="0"/>
                  </a:endParaRPr>
                </a:p>
              </p:txBody>
            </p:sp>
            <p:sp>
              <p:nvSpPr>
                <p:cNvPr id="94" name="Rectangle 93"/>
                <p:cNvSpPr>
                  <a:spLocks noChangeArrowheads="1"/>
                </p:cNvSpPr>
                <p:nvPr>
                  <p:custDataLst>
                    <p:tags r:id="rId33"/>
                  </p:custDataLst>
                </p:nvPr>
              </p:nvSpPr>
              <p:spPr bwMode="auto">
                <a:xfrm>
                  <a:off x="2609850" y="1371600"/>
                  <a:ext cx="3200400" cy="906463"/>
                </a:xfrm>
                <a:prstGeom prst="rect">
                  <a:avLst/>
                </a:prstGeom>
                <a:solidFill>
                  <a:srgbClr val="FF950E">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700" dirty="0">
                      <a:solidFill>
                        <a:srgbClr val="000000"/>
                      </a:solidFill>
                      <a:latin typeface="Calibri" panose="020F0502020204030204" pitchFamily="34" charset="0"/>
                      <a:ea typeface="Lato" charset="0"/>
                      <a:cs typeface="Calibri" panose="020F0502020204030204" pitchFamily="34" charset="0"/>
                    </a:rPr>
                    <a:t>Stack</a:t>
                  </a:r>
                </a:p>
              </p:txBody>
            </p:sp>
            <p:sp>
              <p:nvSpPr>
                <p:cNvPr id="95" name="Text Box 13"/>
                <p:cNvSpPr txBox="1">
                  <a:spLocks noChangeArrowheads="1"/>
                </p:cNvSpPr>
                <p:nvPr>
                  <p:custDataLst>
                    <p:tags r:id="rId34"/>
                  </p:custDataLst>
                </p:nvPr>
              </p:nvSpPr>
              <p:spPr bwMode="auto">
                <a:xfrm>
                  <a:off x="1905000" y="6096000"/>
                  <a:ext cx="30638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p>
                  <a:r>
                    <a:rPr lang="en-US" sz="700" dirty="0">
                      <a:solidFill>
                        <a:srgbClr val="000000"/>
                      </a:solidFill>
                      <a:latin typeface="Calibri" panose="020F0502020204030204" pitchFamily="34" charset="0"/>
                      <a:ea typeface="Lato" charset="0"/>
                      <a:cs typeface="Calibri" panose="020F0502020204030204" pitchFamily="34" charset="0"/>
                    </a:rPr>
                    <a:t>0</a:t>
                  </a:r>
                </a:p>
              </p:txBody>
            </p:sp>
            <p:sp>
              <p:nvSpPr>
                <p:cNvPr id="96" name="Text Box 14"/>
                <p:cNvSpPr txBox="1">
                  <a:spLocks noChangeArrowheads="1"/>
                </p:cNvSpPr>
                <p:nvPr>
                  <p:custDataLst>
                    <p:tags r:id="rId35"/>
                  </p:custDataLst>
                </p:nvPr>
              </p:nvSpPr>
              <p:spPr bwMode="auto">
                <a:xfrm>
                  <a:off x="1704517" y="1052611"/>
                  <a:ext cx="606426"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p>
                  <a:r>
                    <a:rPr lang="en-US" sz="500" dirty="0">
                      <a:solidFill>
                        <a:srgbClr val="000000"/>
                      </a:solidFill>
                      <a:latin typeface="Calibri" panose="020F0502020204030204" pitchFamily="34" charset="0"/>
                      <a:ea typeface="Lato" charset="0"/>
                      <a:cs typeface="Calibri" panose="020F0502020204030204" pitchFamily="34" charset="0"/>
                    </a:rPr>
                    <a:t>2</a:t>
                  </a:r>
                  <a:r>
                    <a:rPr lang="en-US" sz="500" baseline="33000" dirty="0">
                      <a:solidFill>
                        <a:srgbClr val="000000"/>
                      </a:solidFill>
                      <a:latin typeface="Calibri" panose="020F0502020204030204" pitchFamily="34" charset="0"/>
                      <a:ea typeface="Lato" charset="0"/>
                      <a:cs typeface="Calibri" panose="020F0502020204030204" pitchFamily="34" charset="0"/>
                    </a:rPr>
                    <a:t>N</a:t>
                  </a:r>
                  <a:r>
                    <a:rPr lang="en-US" sz="500" dirty="0">
                      <a:solidFill>
                        <a:srgbClr val="000000"/>
                      </a:solidFill>
                      <a:latin typeface="Calibri" panose="020F0502020204030204" pitchFamily="34" charset="0"/>
                      <a:ea typeface="Lato" charset="0"/>
                      <a:cs typeface="Calibri" panose="020F0502020204030204" pitchFamily="34" charset="0"/>
                    </a:rPr>
                    <a:t>-1</a:t>
                  </a:r>
                </a:p>
              </p:txBody>
            </p:sp>
            <p:sp>
              <p:nvSpPr>
                <p:cNvPr id="97" name="Line 15"/>
                <p:cNvSpPr>
                  <a:spLocks noChangeShapeType="1"/>
                </p:cNvSpPr>
                <p:nvPr>
                  <p:custDataLst>
                    <p:tags r:id="rId36"/>
                  </p:custDataLst>
                </p:nvPr>
              </p:nvSpPr>
              <p:spPr bwMode="auto">
                <a:xfrm>
                  <a:off x="2484778" y="1371600"/>
                  <a:ext cx="0" cy="5181600"/>
                </a:xfrm>
                <a:prstGeom prst="line">
                  <a:avLst/>
                </a:prstGeom>
                <a:noFill/>
                <a:ln w="28575">
                  <a:solidFill>
                    <a:srgbClr val="000000"/>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700" dirty="0">
                    <a:latin typeface="Calibri" panose="020F0502020204030204" pitchFamily="34" charset="0"/>
                    <a:ea typeface="Lato" charset="0"/>
                    <a:cs typeface="Calibri" panose="020F0502020204030204" pitchFamily="34" charset="0"/>
                  </a:endParaRPr>
                </a:p>
              </p:txBody>
            </p:sp>
            <p:sp>
              <p:nvSpPr>
                <p:cNvPr id="98" name="Line 8"/>
                <p:cNvSpPr>
                  <a:spLocks noChangeShapeType="1"/>
                </p:cNvSpPr>
                <p:nvPr>
                  <p:custDataLst>
                    <p:tags r:id="rId37"/>
                  </p:custDataLst>
                </p:nvPr>
              </p:nvSpPr>
              <p:spPr bwMode="auto">
                <a:xfrm rot="10800000" flipV="1">
                  <a:off x="5257800" y="1904999"/>
                  <a:ext cx="0" cy="6858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700" dirty="0">
                    <a:latin typeface="Calibri" panose="020F0502020204030204" pitchFamily="34" charset="0"/>
                    <a:ea typeface="Lato" charset="0"/>
                    <a:cs typeface="Calibri" panose="020F0502020204030204" pitchFamily="34" charset="0"/>
                  </a:endParaRPr>
                </a:p>
              </p:txBody>
            </p:sp>
            <p:sp>
              <p:nvSpPr>
                <p:cNvPr id="99" name="Line 8"/>
                <p:cNvSpPr>
                  <a:spLocks noChangeShapeType="1"/>
                </p:cNvSpPr>
                <p:nvPr>
                  <p:custDataLst>
                    <p:tags r:id="rId38"/>
                  </p:custDataLst>
                </p:nvPr>
              </p:nvSpPr>
              <p:spPr bwMode="auto">
                <a:xfrm rot="10800000">
                  <a:off x="5257800" y="2895599"/>
                  <a:ext cx="0" cy="5334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700" dirty="0">
                    <a:latin typeface="Calibri" panose="020F0502020204030204" pitchFamily="34" charset="0"/>
                    <a:ea typeface="Lato" charset="0"/>
                    <a:cs typeface="Calibri" panose="020F0502020204030204" pitchFamily="34" charset="0"/>
                  </a:endParaRPr>
                </a:p>
              </p:txBody>
            </p:sp>
            <p:sp>
              <p:nvSpPr>
                <p:cNvPr id="100" name="TextBox 99"/>
                <p:cNvSpPr txBox="1"/>
                <p:nvPr>
                  <p:custDataLst>
                    <p:tags r:id="rId39"/>
                  </p:custDataLst>
                </p:nvPr>
              </p:nvSpPr>
              <p:spPr>
                <a:xfrm>
                  <a:off x="203541" y="1393213"/>
                  <a:ext cx="2353258" cy="488127"/>
                </a:xfrm>
                <a:prstGeom prst="rect">
                  <a:avLst/>
                </a:prstGeom>
                <a:noFill/>
              </p:spPr>
              <p:txBody>
                <a:bodyPr wrap="none" rtlCol="0">
                  <a:spAutoFit/>
                </a:bodyPr>
                <a:lstStyle/>
                <a:p>
                  <a:r>
                    <a:rPr lang="en-US" sz="400" i="1">
                      <a:latin typeface="Calibri" panose="020F0502020204030204" pitchFamily="34" charset="0"/>
                      <a:ea typeface="Lato" charset="0"/>
                      <a:cs typeface="Calibri" panose="020F0502020204030204" pitchFamily="34" charset="0"/>
                    </a:rPr>
                    <a:t>High addresses</a:t>
                  </a:r>
                  <a:endParaRPr lang="en-US" sz="400" i="1" dirty="0">
                    <a:latin typeface="Calibri" panose="020F0502020204030204" pitchFamily="34" charset="0"/>
                    <a:ea typeface="Lato" charset="0"/>
                    <a:cs typeface="Calibri" panose="020F0502020204030204" pitchFamily="34" charset="0"/>
                  </a:endParaRPr>
                </a:p>
              </p:txBody>
            </p:sp>
            <p:sp>
              <p:nvSpPr>
                <p:cNvPr id="101" name="TextBox 100"/>
                <p:cNvSpPr txBox="1"/>
                <p:nvPr>
                  <p:custDataLst>
                    <p:tags r:id="rId40"/>
                  </p:custDataLst>
                </p:nvPr>
              </p:nvSpPr>
              <p:spPr>
                <a:xfrm>
                  <a:off x="-218084" y="6179178"/>
                  <a:ext cx="2276568" cy="683380"/>
                </a:xfrm>
                <a:prstGeom prst="rect">
                  <a:avLst/>
                </a:prstGeom>
                <a:noFill/>
              </p:spPr>
              <p:txBody>
                <a:bodyPr wrap="square" rtlCol="0">
                  <a:spAutoFit/>
                </a:bodyPr>
                <a:lstStyle/>
                <a:p>
                  <a:r>
                    <a:rPr lang="en-US" sz="400" i="1">
                      <a:latin typeface="Calibri" panose="020F0502020204030204" pitchFamily="34" charset="0"/>
                      <a:ea typeface="Lato" charset="0"/>
                      <a:cs typeface="Calibri" panose="020F0502020204030204" pitchFamily="34" charset="0"/>
                    </a:rPr>
                    <a:t>Low addresses</a:t>
                  </a:r>
                  <a:endParaRPr lang="en-US" sz="400" i="1" dirty="0">
                    <a:latin typeface="Calibri" panose="020F0502020204030204" pitchFamily="34" charset="0"/>
                    <a:ea typeface="Lato" charset="0"/>
                    <a:cs typeface="Calibri" panose="020F0502020204030204" pitchFamily="34" charset="0"/>
                  </a:endParaRPr>
                </a:p>
              </p:txBody>
            </p:sp>
          </p:grpSp>
          <p:sp>
            <p:nvSpPr>
              <p:cNvPr id="88" name="Line 10"/>
              <p:cNvSpPr>
                <a:spLocks noChangeShapeType="1"/>
              </p:cNvSpPr>
              <p:nvPr>
                <p:custDataLst>
                  <p:tags r:id="rId27"/>
                </p:custDataLst>
              </p:nvPr>
            </p:nvSpPr>
            <p:spPr bwMode="auto">
              <a:xfrm flipV="1">
                <a:off x="3702999" y="1674475"/>
                <a:ext cx="1508734" cy="0"/>
              </a:xfrm>
              <a:prstGeom prst="line">
                <a:avLst/>
              </a:prstGeom>
              <a:noFill/>
              <a:ln w="25400">
                <a:solidFill>
                  <a:schemeClr val="tx1"/>
                </a:solidFill>
                <a:round/>
                <a:headEnd type="triangle" w="med" len="med"/>
                <a:tailEnd type="triangle" w="med" len="med"/>
              </a:ln>
              <a:effectLst/>
            </p:spPr>
            <p:txBody>
              <a:bodyPr wrap="none" anchor="ctr"/>
              <a:lstStyle/>
              <a:p>
                <a:endParaRPr lang="en-US" sz="800" dirty="0">
                  <a:latin typeface="Calibri" panose="020F0502020204030204" pitchFamily="34" charset="0"/>
                  <a:ea typeface="Lato" charset="0"/>
                  <a:cs typeface="Calibri" panose="020F0502020204030204" pitchFamily="34" charset="0"/>
                </a:endParaRPr>
              </a:p>
            </p:txBody>
          </p:sp>
        </p:grpSp>
      </p:grpSp>
      <p:sp>
        <p:nvSpPr>
          <p:cNvPr id="147458" name="Rectangle 2"/>
          <p:cNvSpPr>
            <a:spLocks noGrp="1" noChangeArrowheads="1"/>
          </p:cNvSpPr>
          <p:nvPr>
            <p:ph type="title"/>
            <p:custDataLst>
              <p:tags r:id="rId1"/>
            </p:custDataLst>
          </p:nvPr>
        </p:nvSpPr>
        <p:spPr/>
        <p:txBody>
          <a:bodyPr/>
          <a:lstStyle/>
          <a:p>
            <a:r>
              <a:rPr lang="en-US" dirty="0"/>
              <a:t>But remember</a:t>
            </a:r>
            <a:r>
              <a:rPr lang="is-IS" dirty="0"/>
              <a:t>… it’s all an </a:t>
            </a:r>
            <a:r>
              <a:rPr lang="is-IS" i="1" dirty="0"/>
              <a:t>illusion</a:t>
            </a:r>
            <a:r>
              <a:rPr lang="is-IS" dirty="0"/>
              <a:t>! </a:t>
            </a:r>
            <a:r>
              <a:rPr lang="en-US" dirty="0"/>
              <a:t>😮</a:t>
            </a:r>
          </a:p>
        </p:txBody>
      </p:sp>
      <p:sp>
        <p:nvSpPr>
          <p:cNvPr id="2" name="Content Placeholder 1"/>
          <p:cNvSpPr>
            <a:spLocks noGrp="1"/>
          </p:cNvSpPr>
          <p:nvPr>
            <p:ph idx="1"/>
          </p:nvPr>
        </p:nvSpPr>
        <p:spPr>
          <a:xfrm>
            <a:off x="393192" y="3657600"/>
            <a:ext cx="4572000" cy="2743200"/>
          </a:xfrm>
        </p:spPr>
        <p:txBody>
          <a:bodyPr/>
          <a:lstStyle/>
          <a:p>
            <a:r>
              <a:rPr lang="en-US" sz="2400" dirty="0">
                <a:latin typeface="Courier New" panose="02070309020205020404" pitchFamily="49" charset="0"/>
                <a:cs typeface="Courier New" panose="02070309020205020404" pitchFamily="49" charset="0"/>
              </a:rPr>
              <a:t>fork</a:t>
            </a:r>
          </a:p>
          <a:p>
            <a:pPr lvl="1"/>
            <a:r>
              <a:rPr lang="en-US" sz="2000" dirty="0">
                <a:cs typeface="Calibri" panose="020F0502020204030204" pitchFamily="34" charset="0"/>
              </a:rPr>
              <a:t>Creates copy of the process</a:t>
            </a:r>
          </a:p>
          <a:p>
            <a:r>
              <a:rPr lang="en-US" sz="2400" dirty="0" err="1">
                <a:latin typeface="Courier New" panose="02070309020205020404" pitchFamily="49" charset="0"/>
                <a:cs typeface="Courier New" panose="02070309020205020404" pitchFamily="49" charset="0"/>
              </a:rPr>
              <a:t>execv</a:t>
            </a:r>
            <a:endParaRPr lang="en-US" sz="2400" dirty="0">
              <a:latin typeface="Courier New" panose="02070309020205020404" pitchFamily="49" charset="0"/>
              <a:cs typeface="Courier New" panose="02070309020205020404" pitchFamily="49" charset="0"/>
            </a:endParaRPr>
          </a:p>
          <a:p>
            <a:pPr lvl="1"/>
            <a:r>
              <a:rPr lang="en-US" sz="2000" dirty="0">
                <a:cs typeface="Calibri" panose="020F0502020204030204" pitchFamily="34" charset="0"/>
              </a:rPr>
              <a:t>Replace with new program</a:t>
            </a:r>
          </a:p>
          <a:p>
            <a:r>
              <a:rPr lang="en-US" sz="2400" dirty="0">
                <a:latin typeface="Courier New" panose="02070309020205020404" pitchFamily="49" charset="0"/>
                <a:cs typeface="Courier New" panose="02070309020205020404" pitchFamily="49" charset="0"/>
              </a:rPr>
              <a:t>wait</a:t>
            </a:r>
          </a:p>
          <a:p>
            <a:pPr lvl="1"/>
            <a:r>
              <a:rPr lang="en-US" sz="2000" dirty="0">
                <a:cs typeface="Calibri" panose="020F0502020204030204" pitchFamily="34" charset="0"/>
              </a:rPr>
              <a:t>Wait for child to die (to </a:t>
            </a:r>
            <a:r>
              <a:rPr lang="en-US" sz="2000" i="1" dirty="0">
                <a:cs typeface="Calibri" panose="020F0502020204030204" pitchFamily="34" charset="0"/>
              </a:rPr>
              <a:t>reap </a:t>
            </a:r>
            <a:r>
              <a:rPr lang="en-US" sz="2000" dirty="0">
                <a:cs typeface="Calibri" panose="020F0502020204030204" pitchFamily="34" charset="0"/>
              </a:rPr>
              <a:t>it and prevent </a:t>
            </a:r>
            <a:r>
              <a:rPr lang="en-US" sz="2000" i="1" dirty="0">
                <a:cs typeface="Calibri" panose="020F0502020204030204" pitchFamily="34" charset="0"/>
              </a:rPr>
              <a:t>zombies</a:t>
            </a:r>
            <a:r>
              <a:rPr lang="en-US" sz="2000" dirty="0">
                <a:cs typeface="Calibri" panose="020F0502020204030204" pitchFamily="34" charset="0"/>
              </a:rPr>
              <a:t>)</a:t>
            </a:r>
          </a:p>
        </p:txBody>
      </p:sp>
      <p:sp>
        <p:nvSpPr>
          <p:cNvPr id="28" name="Slide Number Placeholder 27"/>
          <p:cNvSpPr>
            <a:spLocks noGrp="1"/>
          </p:cNvSpPr>
          <p:nvPr>
            <p:ph type="sldNum" sz="quarter" idx="10"/>
            <p:custDataLst>
              <p:tags r:id="rId2"/>
            </p:custDataLst>
          </p:nvPr>
        </p:nvSpPr>
        <p:spPr>
          <a:prstGeom prst="rect">
            <a:avLst/>
          </a:prstGeom>
        </p:spPr>
        <p:txBody>
          <a:bodyPr/>
          <a:lstStyle/>
          <a:p>
            <a:fld id="{7CBE8339-D2AD-46DC-A898-FD1E949067F0}" type="slidenum">
              <a:rPr lang="en-US" smtClean="0">
                <a:ea typeface="Lato" charset="0"/>
              </a:rPr>
              <a:pPr/>
              <a:t>25</a:t>
            </a:fld>
            <a:endParaRPr lang="en-US" dirty="0">
              <a:ea typeface="Lato" charset="0"/>
            </a:endParaRPr>
          </a:p>
        </p:txBody>
      </p:sp>
      <p:grpSp>
        <p:nvGrpSpPr>
          <p:cNvPr id="6" name="Group 5"/>
          <p:cNvGrpSpPr/>
          <p:nvPr/>
        </p:nvGrpSpPr>
        <p:grpSpPr>
          <a:xfrm>
            <a:off x="5367050" y="3931920"/>
            <a:ext cx="3003397" cy="2518643"/>
            <a:chOff x="5228045" y="2970834"/>
            <a:chExt cx="3003397" cy="2518643"/>
          </a:xfrm>
        </p:grpSpPr>
        <p:sp>
          <p:nvSpPr>
            <p:cNvPr id="55" name="Rounded Rectangle 54"/>
            <p:cNvSpPr/>
            <p:nvPr/>
          </p:nvSpPr>
          <p:spPr bwMode="auto">
            <a:xfrm>
              <a:off x="5228045" y="2970834"/>
              <a:ext cx="3003397" cy="2518643"/>
            </a:xfrm>
            <a:prstGeom prst="roundRect">
              <a:avLst>
                <a:gd name="adj" fmla="val 4335"/>
              </a:avLst>
            </a:prstGeom>
            <a:solidFill>
              <a:srgbClr val="FFFF99"/>
            </a:solidFill>
            <a:ln w="25400" cap="flat" cmpd="sng" algn="ctr">
              <a:solidFill>
                <a:schemeClr val="tx1"/>
              </a:solidFill>
              <a:prstDash val="solid"/>
              <a:round/>
              <a:headEnd type="none" w="med" len="med"/>
              <a:tailEnd type="arrow" w="med" len="med"/>
            </a:ln>
            <a:effectLst/>
          </p:spPr>
          <p:txBody>
            <a:bodyPr rtlCol="0" anchor="t"/>
            <a:lstStyle/>
            <a:p>
              <a:pPr algn="ctr"/>
              <a:r>
                <a:rPr lang="en-US" sz="2000" dirty="0">
                  <a:latin typeface="Calibri" panose="020F0502020204030204" pitchFamily="34" charset="0"/>
                  <a:cs typeface="Calibri" panose="020F0502020204030204" pitchFamily="34" charset="0"/>
                </a:rPr>
                <a:t>Process 1</a:t>
              </a:r>
            </a:p>
          </p:txBody>
        </p:sp>
        <p:grpSp>
          <p:nvGrpSpPr>
            <p:cNvPr id="5" name="Group 4"/>
            <p:cNvGrpSpPr/>
            <p:nvPr/>
          </p:nvGrpSpPr>
          <p:grpSpPr>
            <a:xfrm>
              <a:off x="5525310" y="3346315"/>
              <a:ext cx="2398970" cy="2032454"/>
              <a:chOff x="502599" y="1177248"/>
              <a:chExt cx="6575186" cy="5657981"/>
            </a:xfrm>
          </p:grpSpPr>
          <p:sp>
            <p:nvSpPr>
              <p:cNvPr id="27" name="Rectangle 6"/>
              <p:cNvSpPr>
                <a:spLocks noChangeArrowheads="1"/>
              </p:cNvSpPr>
              <p:nvPr>
                <p:custDataLst>
                  <p:tags r:id="rId3"/>
                </p:custDataLst>
              </p:nvPr>
            </p:nvSpPr>
            <p:spPr bwMode="auto">
              <a:xfrm>
                <a:off x="502599" y="1177248"/>
                <a:ext cx="3200400" cy="2209800"/>
              </a:xfrm>
              <a:prstGeom prst="rect">
                <a:avLst/>
              </a:prstGeom>
              <a:solidFill>
                <a:srgbClr val="EFBFBF"/>
              </a:solidFill>
              <a:ln w="28575">
                <a:solidFill>
                  <a:schemeClr val="tx1"/>
                </a:solidFill>
                <a:miter lim="800000"/>
                <a:headEnd/>
                <a:tailEnd/>
              </a:ln>
              <a:effectLst/>
            </p:spPr>
            <p:txBody>
              <a:bodyPr lIns="90487" tIns="44450" rIns="90487" bIns="44450"/>
              <a:lstStyle/>
              <a:p>
                <a:pPr>
                  <a:lnSpc>
                    <a:spcPct val="100000"/>
                  </a:lnSpc>
                </a:pPr>
                <a:r>
                  <a:rPr lang="en-US" sz="800" dirty="0">
                    <a:latin typeface="Calibri" panose="020F0502020204030204" pitchFamily="34" charset="0"/>
                    <a:ea typeface="Lato" charset="0"/>
                    <a:cs typeface="Calibri" panose="020F0502020204030204" pitchFamily="34" charset="0"/>
                  </a:rPr>
                  <a:t>CPU</a:t>
                </a:r>
              </a:p>
            </p:txBody>
          </p:sp>
          <p:sp>
            <p:nvSpPr>
              <p:cNvPr id="30" name="Rectangle 4"/>
              <p:cNvSpPr>
                <a:spLocks noChangeArrowheads="1"/>
              </p:cNvSpPr>
              <p:nvPr>
                <p:custDataLst>
                  <p:tags r:id="rId4"/>
                </p:custDataLst>
              </p:nvPr>
            </p:nvSpPr>
            <p:spPr bwMode="auto">
              <a:xfrm>
                <a:off x="953314" y="1863048"/>
                <a:ext cx="692285" cy="457200"/>
              </a:xfrm>
              <a:prstGeom prst="rect">
                <a:avLst/>
              </a:prstGeom>
              <a:solidFill>
                <a:schemeClr val="accent3"/>
              </a:solidFill>
              <a:ln w="25400">
                <a:solidFill>
                  <a:schemeClr val="tx1"/>
                </a:solidFill>
                <a:miter lim="800000"/>
                <a:headEnd/>
                <a:tailEnd/>
              </a:ln>
              <a:effectLst/>
            </p:spPr>
            <p:txBody>
              <a:bodyPr wrap="none" anchor="ctr"/>
              <a:lstStyle/>
              <a:p>
                <a:pPr>
                  <a:lnSpc>
                    <a:spcPct val="100000"/>
                  </a:lnSpc>
                </a:pPr>
                <a:r>
                  <a:rPr lang="en-US" sz="700">
                    <a:latin typeface="Calibri" panose="020F0502020204030204" pitchFamily="34" charset="0"/>
                    <a:ea typeface="Anonymous Pro" charset="0"/>
                    <a:cs typeface="Calibri" panose="020F0502020204030204" pitchFamily="34" charset="0"/>
                  </a:rPr>
                  <a:t>%rip</a:t>
                </a:r>
                <a:endParaRPr lang="en-US" sz="700" dirty="0">
                  <a:latin typeface="Calibri" panose="020F0502020204030204" pitchFamily="34" charset="0"/>
                  <a:ea typeface="Anonymous Pro" charset="0"/>
                  <a:cs typeface="Calibri" panose="020F0502020204030204" pitchFamily="34" charset="0"/>
                </a:endParaRPr>
              </a:p>
            </p:txBody>
          </p:sp>
          <p:sp>
            <p:nvSpPr>
              <p:cNvPr id="31" name="Rectangle 5"/>
              <p:cNvSpPr>
                <a:spLocks noChangeArrowheads="1"/>
              </p:cNvSpPr>
              <p:nvPr>
                <p:custDataLst>
                  <p:tags r:id="rId5"/>
                </p:custDataLst>
              </p:nvPr>
            </p:nvSpPr>
            <p:spPr bwMode="auto">
              <a:xfrm>
                <a:off x="1797999" y="1558248"/>
                <a:ext cx="1371600" cy="762000"/>
              </a:xfrm>
              <a:prstGeom prst="rect">
                <a:avLst/>
              </a:prstGeom>
              <a:solidFill>
                <a:schemeClr val="accent3"/>
              </a:solidFill>
              <a:ln w="25400">
                <a:solidFill>
                  <a:schemeClr val="tx1"/>
                </a:solidFill>
                <a:miter lim="800000"/>
                <a:headEnd/>
                <a:tailEnd/>
              </a:ln>
              <a:effectLst/>
            </p:spPr>
            <p:txBody>
              <a:bodyPr wrap="none" anchor="ctr"/>
              <a:lstStyle/>
              <a:p>
                <a:pPr>
                  <a:lnSpc>
                    <a:spcPct val="100000"/>
                  </a:lnSpc>
                </a:pPr>
                <a:r>
                  <a:rPr lang="en-US" sz="700" dirty="0">
                    <a:latin typeface="Calibri" panose="020F0502020204030204" pitchFamily="34" charset="0"/>
                    <a:ea typeface="Lato" charset="0"/>
                    <a:cs typeface="Calibri" panose="020F0502020204030204" pitchFamily="34" charset="0"/>
                  </a:rPr>
                  <a:t>Registers</a:t>
                </a:r>
              </a:p>
            </p:txBody>
          </p:sp>
          <p:sp>
            <p:nvSpPr>
              <p:cNvPr id="32" name="Rectangle 7"/>
              <p:cNvSpPr>
                <a:spLocks noChangeArrowheads="1"/>
              </p:cNvSpPr>
              <p:nvPr>
                <p:custDataLst>
                  <p:tags r:id="rId6"/>
                </p:custDataLst>
              </p:nvPr>
            </p:nvSpPr>
            <p:spPr bwMode="auto">
              <a:xfrm>
                <a:off x="5231837" y="1326585"/>
                <a:ext cx="1845948" cy="5239583"/>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nSpc>
                    <a:spcPct val="100000"/>
                  </a:lnSpc>
                </a:pPr>
                <a:r>
                  <a:rPr lang="en-US" sz="800" dirty="0">
                    <a:latin typeface="Calibri" panose="020F0502020204030204" pitchFamily="34" charset="0"/>
                    <a:ea typeface="Lato" charset="0"/>
                    <a:cs typeface="Calibri" panose="020F0502020204030204" pitchFamily="34" charset="0"/>
                  </a:rPr>
                  <a:t>Memory</a:t>
                </a:r>
              </a:p>
            </p:txBody>
          </p:sp>
          <p:sp>
            <p:nvSpPr>
              <p:cNvPr id="33" name="Rectangle 16"/>
              <p:cNvSpPr>
                <a:spLocks noChangeArrowheads="1"/>
              </p:cNvSpPr>
              <p:nvPr>
                <p:custDataLst>
                  <p:tags r:id="rId7"/>
                </p:custDataLst>
              </p:nvPr>
            </p:nvSpPr>
            <p:spPr bwMode="auto">
              <a:xfrm>
                <a:off x="1797999" y="2472648"/>
                <a:ext cx="1371600" cy="685800"/>
              </a:xfrm>
              <a:prstGeom prst="rect">
                <a:avLst/>
              </a:prstGeom>
              <a:solidFill>
                <a:schemeClr val="accent3"/>
              </a:solidFill>
              <a:ln w="25400">
                <a:solidFill>
                  <a:schemeClr val="tx1"/>
                </a:solidFill>
                <a:miter lim="800000"/>
                <a:headEnd/>
                <a:tailEnd/>
              </a:ln>
              <a:effectLst/>
            </p:spPr>
            <p:txBody>
              <a:bodyPr wrap="none" anchor="ctr"/>
              <a:lstStyle/>
              <a:p>
                <a:r>
                  <a:rPr lang="en-US" sz="700" dirty="0">
                    <a:latin typeface="Calibri" panose="020F0502020204030204" pitchFamily="34" charset="0"/>
                    <a:ea typeface="Lato" charset="0"/>
                    <a:cs typeface="Calibri" panose="020F0502020204030204" pitchFamily="34" charset="0"/>
                  </a:rPr>
                  <a:t>Condition</a:t>
                </a:r>
              </a:p>
              <a:p>
                <a:r>
                  <a:rPr lang="en-US" sz="700" dirty="0">
                    <a:latin typeface="Calibri" panose="020F0502020204030204" pitchFamily="34" charset="0"/>
                    <a:ea typeface="Lato" charset="0"/>
                    <a:cs typeface="Calibri" panose="020F0502020204030204" pitchFamily="34" charset="0"/>
                  </a:rPr>
                  <a:t>Codes</a:t>
                </a:r>
              </a:p>
            </p:txBody>
          </p:sp>
          <p:grpSp>
            <p:nvGrpSpPr>
              <p:cNvPr id="34" name="Group 33"/>
              <p:cNvGrpSpPr/>
              <p:nvPr/>
            </p:nvGrpSpPr>
            <p:grpSpPr>
              <a:xfrm>
                <a:off x="3623039" y="1736227"/>
                <a:ext cx="3447391" cy="5099002"/>
                <a:chOff x="-218084" y="1052611"/>
                <a:chExt cx="6030274" cy="5809947"/>
              </a:xfrm>
            </p:grpSpPr>
            <p:sp>
              <p:nvSpPr>
                <p:cNvPr id="35" name="Rectangle 34"/>
                <p:cNvSpPr>
                  <a:spLocks noChangeArrowheads="1"/>
                </p:cNvSpPr>
                <p:nvPr>
                  <p:custDataLst>
                    <p:tags r:id="rId9"/>
                  </p:custDataLst>
                </p:nvPr>
              </p:nvSpPr>
              <p:spPr bwMode="auto">
                <a:xfrm>
                  <a:off x="2607636" y="5578957"/>
                  <a:ext cx="3200400" cy="950912"/>
                </a:xfrm>
                <a:prstGeom prst="rect">
                  <a:avLst/>
                </a:prstGeom>
                <a:solidFill>
                  <a:srgbClr val="99CCFF">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700" dirty="0">
                      <a:solidFill>
                        <a:srgbClr val="000000"/>
                      </a:solidFill>
                      <a:latin typeface="Calibri" panose="020F0502020204030204" pitchFamily="34" charset="0"/>
                      <a:ea typeface="Lato" charset="0"/>
                      <a:cs typeface="Calibri" panose="020F0502020204030204" pitchFamily="34" charset="0"/>
                    </a:rPr>
                    <a:t>Instructions</a:t>
                  </a:r>
                </a:p>
              </p:txBody>
            </p:sp>
            <p:sp>
              <p:nvSpPr>
                <p:cNvPr id="36" name="Rectangle 35"/>
                <p:cNvSpPr>
                  <a:spLocks noChangeArrowheads="1"/>
                </p:cNvSpPr>
                <p:nvPr>
                  <p:custDataLst>
                    <p:tags r:id="rId10"/>
                  </p:custDataLst>
                </p:nvPr>
              </p:nvSpPr>
              <p:spPr bwMode="auto">
                <a:xfrm>
                  <a:off x="2611790" y="4953000"/>
                  <a:ext cx="3200400" cy="639762"/>
                </a:xfrm>
                <a:prstGeom prst="rect">
                  <a:avLst/>
                </a:prstGeom>
                <a:solidFill>
                  <a:srgbClr val="FFFF66">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700" dirty="0">
                      <a:solidFill>
                        <a:srgbClr val="000000"/>
                      </a:solidFill>
                      <a:latin typeface="Calibri" panose="020F0502020204030204" pitchFamily="34" charset="0"/>
                      <a:ea typeface="Lato" charset="0"/>
                      <a:cs typeface="Calibri" panose="020F0502020204030204" pitchFamily="34" charset="0"/>
                    </a:rPr>
                    <a:t>Literals</a:t>
                  </a:r>
                </a:p>
              </p:txBody>
            </p:sp>
            <p:sp>
              <p:nvSpPr>
                <p:cNvPr id="37" name="Rectangle 36"/>
                <p:cNvSpPr>
                  <a:spLocks noChangeArrowheads="1"/>
                </p:cNvSpPr>
                <p:nvPr>
                  <p:custDataLst>
                    <p:tags r:id="rId11"/>
                  </p:custDataLst>
                </p:nvPr>
              </p:nvSpPr>
              <p:spPr bwMode="auto">
                <a:xfrm>
                  <a:off x="2609850" y="4046537"/>
                  <a:ext cx="3200400" cy="906463"/>
                </a:xfrm>
                <a:prstGeom prst="rect">
                  <a:avLst/>
                </a:prstGeom>
                <a:solidFill>
                  <a:srgbClr val="94BD5E">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700" dirty="0">
                      <a:solidFill>
                        <a:srgbClr val="000000"/>
                      </a:solidFill>
                      <a:latin typeface="Calibri" panose="020F0502020204030204" pitchFamily="34" charset="0"/>
                      <a:ea typeface="Lato" charset="0"/>
                      <a:cs typeface="Calibri" panose="020F0502020204030204" pitchFamily="34" charset="0"/>
                    </a:rPr>
                    <a:t>Static Data</a:t>
                  </a:r>
                </a:p>
              </p:txBody>
            </p:sp>
            <p:sp>
              <p:nvSpPr>
                <p:cNvPr id="38" name="Rectangle 37"/>
                <p:cNvSpPr>
                  <a:spLocks noChangeArrowheads="1"/>
                </p:cNvSpPr>
                <p:nvPr>
                  <p:custDataLst>
                    <p:tags r:id="rId12"/>
                  </p:custDataLst>
                </p:nvPr>
              </p:nvSpPr>
              <p:spPr bwMode="auto">
                <a:xfrm>
                  <a:off x="2609850" y="3132138"/>
                  <a:ext cx="3200400" cy="906462"/>
                </a:xfrm>
                <a:prstGeom prst="rect">
                  <a:avLst/>
                </a:prstGeom>
                <a:solidFill>
                  <a:srgbClr val="DC2300">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700" dirty="0">
                      <a:solidFill>
                        <a:srgbClr val="000000"/>
                      </a:solidFill>
                      <a:latin typeface="Calibri" panose="020F0502020204030204" pitchFamily="34" charset="0"/>
                      <a:ea typeface="Lato" charset="0"/>
                      <a:cs typeface="Calibri" panose="020F0502020204030204" pitchFamily="34" charset="0"/>
                    </a:rPr>
                    <a:t>Dynamic Data</a:t>
                  </a:r>
                  <a:br>
                    <a:rPr lang="en-US" sz="700" dirty="0">
                      <a:solidFill>
                        <a:srgbClr val="000000"/>
                      </a:solidFill>
                      <a:latin typeface="Calibri" panose="020F0502020204030204" pitchFamily="34" charset="0"/>
                      <a:ea typeface="Lato" charset="0"/>
                      <a:cs typeface="Calibri" panose="020F0502020204030204" pitchFamily="34" charset="0"/>
                    </a:rPr>
                  </a:br>
                  <a:r>
                    <a:rPr lang="en-US" sz="700" dirty="0">
                      <a:solidFill>
                        <a:srgbClr val="000000"/>
                      </a:solidFill>
                      <a:latin typeface="Calibri" panose="020F0502020204030204" pitchFamily="34" charset="0"/>
                      <a:ea typeface="Lato" charset="0"/>
                      <a:cs typeface="Calibri" panose="020F0502020204030204" pitchFamily="34" charset="0"/>
                    </a:rPr>
                    <a:t>(Heap)</a:t>
                  </a:r>
                </a:p>
              </p:txBody>
            </p:sp>
            <p:sp>
              <p:nvSpPr>
                <p:cNvPr id="39" name="Rectangle 38"/>
                <p:cNvSpPr>
                  <a:spLocks noChangeArrowheads="1"/>
                </p:cNvSpPr>
                <p:nvPr>
                  <p:custDataLst>
                    <p:tags r:id="rId13"/>
                  </p:custDataLst>
                </p:nvPr>
              </p:nvSpPr>
              <p:spPr bwMode="auto">
                <a:xfrm>
                  <a:off x="2609850" y="2286000"/>
                  <a:ext cx="3200400" cy="838200"/>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00" dirty="0">
                    <a:latin typeface="Calibri" panose="020F0502020204030204" pitchFamily="34" charset="0"/>
                    <a:ea typeface="Lato" charset="0"/>
                    <a:cs typeface="Calibri" panose="020F0502020204030204" pitchFamily="34" charset="0"/>
                  </a:endParaRPr>
                </a:p>
              </p:txBody>
            </p:sp>
            <p:sp>
              <p:nvSpPr>
                <p:cNvPr id="40" name="Rectangle 39"/>
                <p:cNvSpPr>
                  <a:spLocks noChangeArrowheads="1"/>
                </p:cNvSpPr>
                <p:nvPr>
                  <p:custDataLst>
                    <p:tags r:id="rId14"/>
                  </p:custDataLst>
                </p:nvPr>
              </p:nvSpPr>
              <p:spPr bwMode="auto">
                <a:xfrm>
                  <a:off x="2609850" y="1371600"/>
                  <a:ext cx="3200400" cy="906463"/>
                </a:xfrm>
                <a:prstGeom prst="rect">
                  <a:avLst/>
                </a:prstGeom>
                <a:solidFill>
                  <a:srgbClr val="FF950E">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 pos="1447800" algn="l"/>
                      <a:tab pos="2171700" algn="l"/>
                      <a:tab pos="2895600" algn="l"/>
                    </a:tabLst>
                  </a:pPr>
                  <a:r>
                    <a:rPr lang="en-US" sz="700" dirty="0">
                      <a:solidFill>
                        <a:srgbClr val="000000"/>
                      </a:solidFill>
                      <a:latin typeface="Calibri" panose="020F0502020204030204" pitchFamily="34" charset="0"/>
                      <a:ea typeface="Lato" charset="0"/>
                      <a:cs typeface="Calibri" panose="020F0502020204030204" pitchFamily="34" charset="0"/>
                    </a:rPr>
                    <a:t>Stack</a:t>
                  </a:r>
                </a:p>
              </p:txBody>
            </p:sp>
            <p:sp>
              <p:nvSpPr>
                <p:cNvPr id="45" name="Text Box 13"/>
                <p:cNvSpPr txBox="1">
                  <a:spLocks noChangeArrowheads="1"/>
                </p:cNvSpPr>
                <p:nvPr>
                  <p:custDataLst>
                    <p:tags r:id="rId15"/>
                  </p:custDataLst>
                </p:nvPr>
              </p:nvSpPr>
              <p:spPr bwMode="auto">
                <a:xfrm>
                  <a:off x="1905000" y="6096000"/>
                  <a:ext cx="30638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p>
                  <a:r>
                    <a:rPr lang="en-US" sz="700" dirty="0">
                      <a:solidFill>
                        <a:srgbClr val="000000"/>
                      </a:solidFill>
                      <a:latin typeface="Calibri" panose="020F0502020204030204" pitchFamily="34" charset="0"/>
                      <a:ea typeface="Lato" charset="0"/>
                      <a:cs typeface="Calibri" panose="020F0502020204030204" pitchFamily="34" charset="0"/>
                    </a:rPr>
                    <a:t>0</a:t>
                  </a:r>
                </a:p>
              </p:txBody>
            </p:sp>
            <p:sp>
              <p:nvSpPr>
                <p:cNvPr id="46" name="Text Box 14"/>
                <p:cNvSpPr txBox="1">
                  <a:spLocks noChangeArrowheads="1"/>
                </p:cNvSpPr>
                <p:nvPr>
                  <p:custDataLst>
                    <p:tags r:id="rId16"/>
                  </p:custDataLst>
                </p:nvPr>
              </p:nvSpPr>
              <p:spPr bwMode="auto">
                <a:xfrm>
                  <a:off x="1704517" y="1052611"/>
                  <a:ext cx="606426"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p>
                  <a:r>
                    <a:rPr lang="en-US" sz="500" dirty="0">
                      <a:solidFill>
                        <a:srgbClr val="000000"/>
                      </a:solidFill>
                      <a:latin typeface="Calibri" panose="020F0502020204030204" pitchFamily="34" charset="0"/>
                      <a:ea typeface="Lato" charset="0"/>
                      <a:cs typeface="Calibri" panose="020F0502020204030204" pitchFamily="34" charset="0"/>
                    </a:rPr>
                    <a:t>2</a:t>
                  </a:r>
                  <a:r>
                    <a:rPr lang="en-US" sz="500" baseline="33000" dirty="0">
                      <a:solidFill>
                        <a:srgbClr val="000000"/>
                      </a:solidFill>
                      <a:latin typeface="Calibri" panose="020F0502020204030204" pitchFamily="34" charset="0"/>
                      <a:ea typeface="Lato" charset="0"/>
                      <a:cs typeface="Calibri" panose="020F0502020204030204" pitchFamily="34" charset="0"/>
                    </a:rPr>
                    <a:t>N</a:t>
                  </a:r>
                  <a:r>
                    <a:rPr lang="en-US" sz="500" dirty="0">
                      <a:solidFill>
                        <a:srgbClr val="000000"/>
                      </a:solidFill>
                      <a:latin typeface="Calibri" panose="020F0502020204030204" pitchFamily="34" charset="0"/>
                      <a:ea typeface="Lato" charset="0"/>
                      <a:cs typeface="Calibri" panose="020F0502020204030204" pitchFamily="34" charset="0"/>
                    </a:rPr>
                    <a:t>-1</a:t>
                  </a:r>
                </a:p>
              </p:txBody>
            </p:sp>
            <p:sp>
              <p:nvSpPr>
                <p:cNvPr id="47" name="Line 15"/>
                <p:cNvSpPr>
                  <a:spLocks noChangeShapeType="1"/>
                </p:cNvSpPr>
                <p:nvPr>
                  <p:custDataLst>
                    <p:tags r:id="rId17"/>
                  </p:custDataLst>
                </p:nvPr>
              </p:nvSpPr>
              <p:spPr bwMode="auto">
                <a:xfrm>
                  <a:off x="2484778" y="1371600"/>
                  <a:ext cx="0" cy="5181600"/>
                </a:xfrm>
                <a:prstGeom prst="line">
                  <a:avLst/>
                </a:prstGeom>
                <a:noFill/>
                <a:ln w="28575">
                  <a:solidFill>
                    <a:srgbClr val="000000"/>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700" dirty="0">
                    <a:latin typeface="Calibri" panose="020F0502020204030204" pitchFamily="34" charset="0"/>
                    <a:ea typeface="Lato" charset="0"/>
                    <a:cs typeface="Calibri" panose="020F0502020204030204" pitchFamily="34" charset="0"/>
                  </a:endParaRPr>
                </a:p>
              </p:txBody>
            </p:sp>
            <p:sp>
              <p:nvSpPr>
                <p:cNvPr id="48" name="Line 8"/>
                <p:cNvSpPr>
                  <a:spLocks noChangeShapeType="1"/>
                </p:cNvSpPr>
                <p:nvPr>
                  <p:custDataLst>
                    <p:tags r:id="rId18"/>
                  </p:custDataLst>
                </p:nvPr>
              </p:nvSpPr>
              <p:spPr bwMode="auto">
                <a:xfrm rot="10800000" flipV="1">
                  <a:off x="5257800" y="1904999"/>
                  <a:ext cx="0" cy="6858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700" dirty="0">
                    <a:latin typeface="Calibri" panose="020F0502020204030204" pitchFamily="34" charset="0"/>
                    <a:ea typeface="Lato" charset="0"/>
                    <a:cs typeface="Calibri" panose="020F0502020204030204" pitchFamily="34" charset="0"/>
                  </a:endParaRPr>
                </a:p>
              </p:txBody>
            </p:sp>
            <p:sp>
              <p:nvSpPr>
                <p:cNvPr id="49" name="Line 8"/>
                <p:cNvSpPr>
                  <a:spLocks noChangeShapeType="1"/>
                </p:cNvSpPr>
                <p:nvPr>
                  <p:custDataLst>
                    <p:tags r:id="rId19"/>
                  </p:custDataLst>
                </p:nvPr>
              </p:nvSpPr>
              <p:spPr bwMode="auto">
                <a:xfrm rot="10800000">
                  <a:off x="5257800" y="2895599"/>
                  <a:ext cx="0" cy="5334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700" dirty="0">
                    <a:latin typeface="Calibri" panose="020F0502020204030204" pitchFamily="34" charset="0"/>
                    <a:ea typeface="Lato" charset="0"/>
                    <a:cs typeface="Calibri" panose="020F0502020204030204" pitchFamily="34" charset="0"/>
                  </a:endParaRPr>
                </a:p>
              </p:txBody>
            </p:sp>
            <p:sp>
              <p:nvSpPr>
                <p:cNvPr id="50" name="TextBox 49"/>
                <p:cNvSpPr txBox="1"/>
                <p:nvPr>
                  <p:custDataLst>
                    <p:tags r:id="rId20"/>
                  </p:custDataLst>
                </p:nvPr>
              </p:nvSpPr>
              <p:spPr>
                <a:xfrm>
                  <a:off x="203541" y="1393213"/>
                  <a:ext cx="2353258" cy="488127"/>
                </a:xfrm>
                <a:prstGeom prst="rect">
                  <a:avLst/>
                </a:prstGeom>
                <a:noFill/>
              </p:spPr>
              <p:txBody>
                <a:bodyPr wrap="none" rtlCol="0">
                  <a:spAutoFit/>
                </a:bodyPr>
                <a:lstStyle/>
                <a:p>
                  <a:r>
                    <a:rPr lang="en-US" sz="400" i="1">
                      <a:latin typeface="Calibri" panose="020F0502020204030204" pitchFamily="34" charset="0"/>
                      <a:ea typeface="Lato" charset="0"/>
                      <a:cs typeface="Calibri" panose="020F0502020204030204" pitchFamily="34" charset="0"/>
                    </a:rPr>
                    <a:t>High addresses</a:t>
                  </a:r>
                  <a:endParaRPr lang="en-US" sz="400" i="1" dirty="0">
                    <a:latin typeface="Calibri" panose="020F0502020204030204" pitchFamily="34" charset="0"/>
                    <a:ea typeface="Lato" charset="0"/>
                    <a:cs typeface="Calibri" panose="020F0502020204030204" pitchFamily="34" charset="0"/>
                  </a:endParaRPr>
                </a:p>
              </p:txBody>
            </p:sp>
            <p:sp>
              <p:nvSpPr>
                <p:cNvPr id="51" name="TextBox 50"/>
                <p:cNvSpPr txBox="1"/>
                <p:nvPr>
                  <p:custDataLst>
                    <p:tags r:id="rId21"/>
                  </p:custDataLst>
                </p:nvPr>
              </p:nvSpPr>
              <p:spPr>
                <a:xfrm>
                  <a:off x="-218084" y="6179178"/>
                  <a:ext cx="2276568" cy="683380"/>
                </a:xfrm>
                <a:prstGeom prst="rect">
                  <a:avLst/>
                </a:prstGeom>
                <a:noFill/>
              </p:spPr>
              <p:txBody>
                <a:bodyPr wrap="square" rtlCol="0">
                  <a:spAutoFit/>
                </a:bodyPr>
                <a:lstStyle/>
                <a:p>
                  <a:r>
                    <a:rPr lang="en-US" sz="400" i="1">
                      <a:latin typeface="Calibri" panose="020F0502020204030204" pitchFamily="34" charset="0"/>
                      <a:ea typeface="Lato" charset="0"/>
                      <a:cs typeface="Calibri" panose="020F0502020204030204" pitchFamily="34" charset="0"/>
                    </a:rPr>
                    <a:t>Low addresses</a:t>
                  </a:r>
                  <a:endParaRPr lang="en-US" sz="400" i="1" dirty="0">
                    <a:latin typeface="Calibri" panose="020F0502020204030204" pitchFamily="34" charset="0"/>
                    <a:ea typeface="Lato" charset="0"/>
                    <a:cs typeface="Calibri" panose="020F0502020204030204" pitchFamily="34" charset="0"/>
                  </a:endParaRPr>
                </a:p>
              </p:txBody>
            </p:sp>
          </p:grpSp>
          <p:sp>
            <p:nvSpPr>
              <p:cNvPr id="52" name="Line 10"/>
              <p:cNvSpPr>
                <a:spLocks noChangeShapeType="1"/>
              </p:cNvSpPr>
              <p:nvPr>
                <p:custDataLst>
                  <p:tags r:id="rId8"/>
                </p:custDataLst>
              </p:nvPr>
            </p:nvSpPr>
            <p:spPr bwMode="auto">
              <a:xfrm flipV="1">
                <a:off x="3702999" y="1674475"/>
                <a:ext cx="1508734" cy="0"/>
              </a:xfrm>
              <a:prstGeom prst="line">
                <a:avLst/>
              </a:prstGeom>
              <a:noFill/>
              <a:ln w="25400">
                <a:solidFill>
                  <a:schemeClr val="tx1"/>
                </a:solidFill>
                <a:round/>
                <a:headEnd type="triangle" w="med" len="med"/>
                <a:tailEnd type="triangle" w="med" len="med"/>
              </a:ln>
              <a:effectLst/>
            </p:spPr>
            <p:txBody>
              <a:bodyPr wrap="none" anchor="ctr"/>
              <a:lstStyle/>
              <a:p>
                <a:endParaRPr lang="en-US" sz="800" dirty="0">
                  <a:latin typeface="Calibri" panose="020F0502020204030204" pitchFamily="34" charset="0"/>
                  <a:ea typeface="Lato" charset="0"/>
                  <a:cs typeface="Calibri" panose="020F0502020204030204" pitchFamily="34" charset="0"/>
                </a:endParaRPr>
              </a:p>
            </p:txBody>
          </p:sp>
        </p:grpSp>
      </p:grpSp>
    </p:spTree>
    <p:extLst>
      <p:ext uri="{BB962C8B-B14F-4D97-AF65-F5344CB8AC3E}">
        <p14:creationId xmlns:p14="http://schemas.microsoft.com/office/powerpoint/2010/main" val="3645710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custDataLst>
              <p:tags r:id="rId1"/>
            </p:custDataLst>
          </p:nvPr>
        </p:nvSpPr>
        <p:spPr>
          <a:ln/>
        </p:spPr>
        <p:txBody>
          <a:bodyPr/>
          <a:lstStyle/>
          <a:p>
            <a:r>
              <a:rPr lang="en-GB" dirty="0"/>
              <a:t>Virtual Memory</a:t>
            </a:r>
          </a:p>
        </p:txBody>
      </p:sp>
      <p:sp>
        <p:nvSpPr>
          <p:cNvPr id="2" name="Slide Number Placeholder 1"/>
          <p:cNvSpPr>
            <a:spLocks noGrp="1"/>
          </p:cNvSpPr>
          <p:nvPr>
            <p:ph type="sldNum" sz="quarter" idx="10"/>
            <p:custDataLst>
              <p:tags r:id="rId2"/>
            </p:custDataLst>
          </p:nvPr>
        </p:nvSpPr>
        <p:spPr>
          <a:xfrm>
            <a:off x="8534400" y="6501096"/>
            <a:ext cx="609600" cy="365125"/>
          </a:xfrm>
        </p:spPr>
        <p:txBody>
          <a:bodyPr/>
          <a:lstStyle/>
          <a:p>
            <a:fld id="{7CBE8339-D2AD-46DC-A898-FD1E949067F0}" type="slidenum">
              <a:rPr lang="en-US" smtClean="0"/>
              <a:pPr/>
              <a:t>26</a:t>
            </a:fld>
            <a:endParaRPr lang="en-US"/>
          </a:p>
        </p:txBody>
      </p:sp>
      <p:grpSp>
        <p:nvGrpSpPr>
          <p:cNvPr id="6" name="Group 5"/>
          <p:cNvGrpSpPr/>
          <p:nvPr/>
        </p:nvGrpSpPr>
        <p:grpSpPr>
          <a:xfrm>
            <a:off x="1384985" y="1362456"/>
            <a:ext cx="6082615" cy="3330769"/>
            <a:chOff x="1384985" y="1752600"/>
            <a:chExt cx="6082615" cy="3330769"/>
          </a:xfrm>
        </p:grpSpPr>
        <p:sp>
          <p:nvSpPr>
            <p:cNvPr id="44" name="Rectangle 43"/>
            <p:cNvSpPr/>
            <p:nvPr>
              <p:custDataLst>
                <p:tags r:id="rId3"/>
              </p:custDataLst>
            </p:nvPr>
          </p:nvSpPr>
          <p:spPr bwMode="auto">
            <a:xfrm>
              <a:off x="1384985" y="1752600"/>
              <a:ext cx="3749615" cy="2695242"/>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dirty="0">
                <a:latin typeface="Lato" panose="020F0502020204030203" pitchFamily="34" charset="0"/>
              </a:endParaRPr>
            </a:p>
          </p:txBody>
        </p:sp>
        <p:sp>
          <p:nvSpPr>
            <p:cNvPr id="9226" name="Rectangle 10"/>
            <p:cNvSpPr>
              <a:spLocks noChangeArrowheads="1"/>
            </p:cNvSpPr>
            <p:nvPr>
              <p:custDataLst>
                <p:tags r:id="rId4"/>
              </p:custDataLst>
            </p:nvPr>
          </p:nvSpPr>
          <p:spPr bwMode="auto">
            <a:xfrm>
              <a:off x="3963987" y="3007259"/>
              <a:ext cx="1066800" cy="1237384"/>
            </a:xfrm>
            <a:prstGeom prst="rect">
              <a:avLst/>
            </a:prstGeom>
            <a:solidFill>
              <a:srgbClr val="D5F1CF"/>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Lato" panose="020F0502020204030203" pitchFamily="34" charset="0"/>
                </a:rPr>
                <a:t>MMU</a:t>
              </a:r>
            </a:p>
          </p:txBody>
        </p:sp>
        <p:sp>
          <p:nvSpPr>
            <p:cNvPr id="9233" name="Rectangle 17"/>
            <p:cNvSpPr>
              <a:spLocks noChangeArrowheads="1"/>
            </p:cNvSpPr>
            <p:nvPr>
              <p:custDataLst>
                <p:tags r:id="rId5"/>
              </p:custDataLst>
            </p:nvPr>
          </p:nvSpPr>
          <p:spPr bwMode="auto">
            <a:xfrm>
              <a:off x="6553200" y="2722233"/>
              <a:ext cx="914400" cy="2284410"/>
            </a:xfrm>
            <a:prstGeom prst="rect">
              <a:avLst/>
            </a:prstGeom>
            <a:solidFill>
              <a:schemeClr val="bg1">
                <a:lumMod val="95000"/>
              </a:schemeClr>
            </a:solidFill>
            <a:ln w="19080">
              <a:solidFill>
                <a:schemeClr val="tx1"/>
              </a:solidFill>
              <a:miter lim="800000"/>
              <a:headEnd/>
              <a:tailEnd/>
            </a:ln>
            <a:effectLst/>
          </p:spPr>
          <p:txBody>
            <a:bodyPr wrap="none" anchor="ctr"/>
            <a:lstStyle/>
            <a:p>
              <a:r>
                <a:rPr lang="en-US" sz="1600" dirty="0">
                  <a:latin typeface="Lato" panose="020F0502020204030203" pitchFamily="34" charset="0"/>
                </a:rPr>
                <a:t>Cache/</a:t>
              </a:r>
            </a:p>
            <a:p>
              <a:r>
                <a:rPr lang="en-US" sz="1600" dirty="0">
                  <a:latin typeface="Lato" panose="020F0502020204030203" pitchFamily="34" charset="0"/>
                </a:rPr>
                <a:t>Memory</a:t>
              </a:r>
            </a:p>
          </p:txBody>
        </p:sp>
        <p:sp>
          <p:nvSpPr>
            <p:cNvPr id="9225" name="Text Box 9"/>
            <p:cNvSpPr txBox="1">
              <a:spLocks noChangeArrowheads="1"/>
            </p:cNvSpPr>
            <p:nvPr>
              <p:custDataLst>
                <p:tags r:id="rId6"/>
              </p:custDataLst>
            </p:nvPr>
          </p:nvSpPr>
          <p:spPr bwMode="auto">
            <a:xfrm>
              <a:off x="5584978" y="3352800"/>
              <a:ext cx="417400"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Lato" panose="020F0502020204030203" pitchFamily="34" charset="0"/>
                </a:rPr>
                <a:t>PA</a:t>
              </a:r>
            </a:p>
          </p:txBody>
        </p:sp>
        <p:sp>
          <p:nvSpPr>
            <p:cNvPr id="9248" name="Text Box 32"/>
            <p:cNvSpPr txBox="1">
              <a:spLocks noChangeArrowheads="1"/>
            </p:cNvSpPr>
            <p:nvPr>
              <p:custDataLst>
                <p:tags r:id="rId7"/>
              </p:custDataLst>
            </p:nvPr>
          </p:nvSpPr>
          <p:spPr bwMode="auto">
            <a:xfrm>
              <a:off x="5507952" y="4497021"/>
              <a:ext cx="568082"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Lato" panose="020F0502020204030203" pitchFamily="34" charset="0"/>
                </a:rPr>
                <a:t>Data</a:t>
              </a:r>
            </a:p>
          </p:txBody>
        </p:sp>
        <p:cxnSp>
          <p:nvCxnSpPr>
            <p:cNvPr id="40" name="Straight Arrow Connector 39"/>
            <p:cNvCxnSpPr/>
            <p:nvPr>
              <p:custDataLst>
                <p:tags r:id="rId8"/>
              </p:custDataLst>
            </p:nvPr>
          </p:nvCxnSpPr>
          <p:spPr bwMode="auto">
            <a:xfrm flipV="1">
              <a:off x="5030787" y="3605659"/>
              <a:ext cx="1522413" cy="1376"/>
            </a:xfrm>
            <a:prstGeom prst="straightConnector1">
              <a:avLst/>
            </a:prstGeom>
            <a:noFill/>
            <a:ln w="25400" cap="flat" cmpd="sng" algn="ctr">
              <a:solidFill>
                <a:schemeClr val="tx1"/>
              </a:solidFill>
              <a:prstDash val="solid"/>
              <a:round/>
              <a:headEnd type="none" w="med" len="med"/>
              <a:tailEnd type="arrow"/>
            </a:ln>
            <a:effectLst/>
          </p:spPr>
        </p:cxnSp>
        <p:sp>
          <p:nvSpPr>
            <p:cNvPr id="37" name="Rectangle 10"/>
            <p:cNvSpPr>
              <a:spLocks noChangeArrowheads="1"/>
            </p:cNvSpPr>
            <p:nvPr>
              <p:custDataLst>
                <p:tags r:id="rId9"/>
              </p:custDataLst>
            </p:nvPr>
          </p:nvSpPr>
          <p:spPr bwMode="auto">
            <a:xfrm>
              <a:off x="1525587" y="3359738"/>
              <a:ext cx="1066800" cy="533400"/>
            </a:xfrm>
            <a:prstGeom prst="rect">
              <a:avLst/>
            </a:prstGeom>
            <a:solidFill>
              <a:srgbClr val="F1C7C7"/>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Lato" panose="020F0502020204030203" pitchFamily="34" charset="0"/>
                </a:rPr>
                <a:t>CPU</a:t>
              </a:r>
            </a:p>
          </p:txBody>
        </p:sp>
        <p:cxnSp>
          <p:nvCxnSpPr>
            <p:cNvPr id="38" name="Straight Arrow Connector 37"/>
            <p:cNvCxnSpPr>
              <a:stCxn id="37" idx="3"/>
            </p:cNvCxnSpPr>
            <p:nvPr>
              <p:custDataLst>
                <p:tags r:id="rId10"/>
              </p:custDataLst>
            </p:nvPr>
          </p:nvCxnSpPr>
          <p:spPr bwMode="auto">
            <a:xfrm flipV="1">
              <a:off x="2592387" y="3621869"/>
              <a:ext cx="1370013" cy="4569"/>
            </a:xfrm>
            <a:prstGeom prst="straightConnector1">
              <a:avLst/>
            </a:prstGeom>
            <a:noFill/>
            <a:ln w="25400" cap="flat" cmpd="sng" algn="ctr">
              <a:solidFill>
                <a:schemeClr val="tx1"/>
              </a:solidFill>
              <a:prstDash val="solid"/>
              <a:round/>
              <a:headEnd type="none" w="med" len="med"/>
              <a:tailEnd type="arrow"/>
            </a:ln>
            <a:effectLst/>
          </p:spPr>
        </p:cxnSp>
        <p:sp>
          <p:nvSpPr>
            <p:cNvPr id="41" name="Text Box 9"/>
            <p:cNvSpPr txBox="1">
              <a:spLocks noChangeArrowheads="1"/>
            </p:cNvSpPr>
            <p:nvPr>
              <p:custDataLst>
                <p:tags r:id="rId11"/>
              </p:custDataLst>
            </p:nvPr>
          </p:nvSpPr>
          <p:spPr bwMode="auto">
            <a:xfrm>
              <a:off x="3027177" y="3354782"/>
              <a:ext cx="431827"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Lato" panose="020F0502020204030203" pitchFamily="34" charset="0"/>
                </a:rPr>
                <a:t>VA</a:t>
              </a:r>
            </a:p>
          </p:txBody>
        </p:sp>
        <p:sp>
          <p:nvSpPr>
            <p:cNvPr id="45" name="TextBox 44"/>
            <p:cNvSpPr txBox="1"/>
            <p:nvPr>
              <p:custDataLst>
                <p:tags r:id="rId12"/>
              </p:custDataLst>
            </p:nvPr>
          </p:nvSpPr>
          <p:spPr>
            <a:xfrm>
              <a:off x="1390151" y="1752600"/>
              <a:ext cx="1122423" cy="369332"/>
            </a:xfrm>
            <a:prstGeom prst="rect">
              <a:avLst/>
            </a:prstGeom>
            <a:noFill/>
          </p:spPr>
          <p:txBody>
            <a:bodyPr wrap="none" rtlCol="0">
              <a:spAutoFit/>
            </a:bodyPr>
            <a:lstStyle/>
            <a:p>
              <a:r>
                <a:rPr lang="en-US" sz="1800" i="1" dirty="0">
                  <a:solidFill>
                    <a:schemeClr val="tx1">
                      <a:lumMod val="50000"/>
                      <a:lumOff val="50000"/>
                    </a:schemeClr>
                  </a:solidFill>
                  <a:latin typeface="Lato" panose="020F0502020204030203" pitchFamily="34" charset="0"/>
                </a:rPr>
                <a:t>CPU Chip</a:t>
              </a:r>
            </a:p>
          </p:txBody>
        </p:sp>
        <p:sp>
          <p:nvSpPr>
            <p:cNvPr id="47" name="Text Box 9"/>
            <p:cNvSpPr txBox="1">
              <a:spLocks noChangeArrowheads="1"/>
            </p:cNvSpPr>
            <p:nvPr>
              <p:custDataLst>
                <p:tags r:id="rId13"/>
              </p:custDataLst>
            </p:nvPr>
          </p:nvSpPr>
          <p:spPr bwMode="auto">
            <a:xfrm>
              <a:off x="4623899" y="2311401"/>
              <a:ext cx="502358"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Lato" panose="020F0502020204030203" pitchFamily="34" charset="0"/>
                </a:rPr>
                <a:t>PTE</a:t>
              </a:r>
            </a:p>
          </p:txBody>
        </p:sp>
        <p:cxnSp>
          <p:nvCxnSpPr>
            <p:cNvPr id="50" name="Shape 49"/>
            <p:cNvCxnSpPr/>
            <p:nvPr>
              <p:custDataLst>
                <p:tags r:id="rId14"/>
              </p:custDataLst>
            </p:nvPr>
          </p:nvCxnSpPr>
          <p:spPr bwMode="auto">
            <a:xfrm rot="10800000">
              <a:off x="2058988" y="3893139"/>
              <a:ext cx="4494213" cy="884905"/>
            </a:xfrm>
            <a:prstGeom prst="bentConnector2">
              <a:avLst/>
            </a:prstGeom>
            <a:noFill/>
            <a:ln w="25400" cap="flat" cmpd="sng" algn="ctr">
              <a:solidFill>
                <a:schemeClr val="tx1"/>
              </a:solidFill>
              <a:prstDash val="solid"/>
              <a:round/>
              <a:headEnd type="none" w="med" len="med"/>
              <a:tailEnd type="arrow"/>
            </a:ln>
            <a:effectLst/>
          </p:spPr>
        </p:cxnSp>
        <p:sp>
          <p:nvSpPr>
            <p:cNvPr id="51" name="Oval 4"/>
            <p:cNvSpPr>
              <a:spLocks noChangeArrowheads="1"/>
            </p:cNvSpPr>
            <p:nvPr>
              <p:custDataLst>
                <p:tags r:id="rId15"/>
              </p:custDataLst>
            </p:nvPr>
          </p:nvSpPr>
          <p:spPr bwMode="auto">
            <a:xfrm>
              <a:off x="3122473" y="3674090"/>
              <a:ext cx="274637" cy="274638"/>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chemeClr val="bg1"/>
                  </a:solidFill>
                  <a:latin typeface="Lato" panose="020F0502020204030203" pitchFamily="34" charset="0"/>
                </a:rPr>
                <a:t>1</a:t>
              </a:r>
            </a:p>
          </p:txBody>
        </p:sp>
        <p:sp>
          <p:nvSpPr>
            <p:cNvPr id="52" name="Oval 18"/>
            <p:cNvSpPr>
              <a:spLocks noChangeArrowheads="1"/>
            </p:cNvSpPr>
            <p:nvPr>
              <p:custDataLst>
                <p:tags r:id="rId16"/>
              </p:custDataLst>
            </p:nvPr>
          </p:nvSpPr>
          <p:spPr bwMode="auto">
            <a:xfrm>
              <a:off x="4038600" y="2362200"/>
              <a:ext cx="274638" cy="274638"/>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chemeClr val="bg1"/>
                  </a:solidFill>
                  <a:latin typeface="Lato" panose="020F0502020204030203" pitchFamily="34" charset="0"/>
                </a:rPr>
                <a:t>2</a:t>
              </a:r>
            </a:p>
          </p:txBody>
        </p:sp>
        <p:sp>
          <p:nvSpPr>
            <p:cNvPr id="54" name="Oval 20"/>
            <p:cNvSpPr>
              <a:spLocks noChangeArrowheads="1"/>
            </p:cNvSpPr>
            <p:nvPr>
              <p:custDataLst>
                <p:tags r:id="rId17"/>
              </p:custDataLst>
            </p:nvPr>
          </p:nvSpPr>
          <p:spPr bwMode="auto">
            <a:xfrm>
              <a:off x="5656358" y="3672552"/>
              <a:ext cx="274638" cy="274638"/>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chemeClr val="bg1"/>
                  </a:solidFill>
                  <a:latin typeface="Lato" panose="020F0502020204030203" pitchFamily="34" charset="0"/>
                </a:rPr>
                <a:t>4</a:t>
              </a:r>
            </a:p>
          </p:txBody>
        </p:sp>
        <p:sp>
          <p:nvSpPr>
            <p:cNvPr id="56" name="Oval 21"/>
            <p:cNvSpPr>
              <a:spLocks noChangeArrowheads="1"/>
            </p:cNvSpPr>
            <p:nvPr>
              <p:custDataLst>
                <p:tags r:id="rId18"/>
              </p:custDataLst>
            </p:nvPr>
          </p:nvSpPr>
          <p:spPr bwMode="auto">
            <a:xfrm>
              <a:off x="5656502" y="4808732"/>
              <a:ext cx="274638" cy="274637"/>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chemeClr val="bg1"/>
                  </a:solidFill>
                  <a:latin typeface="Lato" panose="020F0502020204030203" pitchFamily="34" charset="0"/>
                </a:rPr>
                <a:t>5</a:t>
              </a:r>
            </a:p>
          </p:txBody>
        </p:sp>
        <p:sp>
          <p:nvSpPr>
            <p:cNvPr id="26" name="Rectangle 10"/>
            <p:cNvSpPr>
              <a:spLocks noChangeArrowheads="1"/>
            </p:cNvSpPr>
            <p:nvPr>
              <p:custDataLst>
                <p:tags r:id="rId19"/>
              </p:custDataLst>
            </p:nvPr>
          </p:nvSpPr>
          <p:spPr bwMode="auto">
            <a:xfrm>
              <a:off x="3962400" y="1905000"/>
              <a:ext cx="1066800" cy="381000"/>
            </a:xfrm>
            <a:prstGeom prst="rect">
              <a:avLst/>
            </a:prstGeom>
            <a:solidFill>
              <a:srgbClr val="FFFF99"/>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Lato" panose="020F0502020204030203" pitchFamily="34" charset="0"/>
                </a:rPr>
                <a:t>TLB</a:t>
              </a:r>
            </a:p>
          </p:txBody>
        </p:sp>
        <p:cxnSp>
          <p:nvCxnSpPr>
            <p:cNvPr id="28" name="Straight Arrow Connector 27"/>
            <p:cNvCxnSpPr/>
            <p:nvPr>
              <p:custDataLst>
                <p:tags r:id="rId20"/>
              </p:custDataLst>
            </p:nvPr>
          </p:nvCxnSpPr>
          <p:spPr bwMode="auto">
            <a:xfrm rot="16200000" flipV="1">
              <a:off x="4058177" y="2645836"/>
              <a:ext cx="721259" cy="1587"/>
            </a:xfrm>
            <a:prstGeom prst="straightConnector1">
              <a:avLst/>
            </a:prstGeom>
            <a:noFill/>
            <a:ln w="25400" cap="flat" cmpd="sng" algn="ctr">
              <a:solidFill>
                <a:schemeClr val="tx1"/>
              </a:solidFill>
              <a:prstDash val="solid"/>
              <a:round/>
              <a:headEnd type="none" w="med" len="med"/>
              <a:tailEnd type="arrow"/>
            </a:ln>
            <a:effectLst/>
          </p:spPr>
        </p:cxnSp>
        <p:cxnSp>
          <p:nvCxnSpPr>
            <p:cNvPr id="29" name="Straight Arrow Connector 28"/>
            <p:cNvCxnSpPr/>
            <p:nvPr>
              <p:custDataLst>
                <p:tags r:id="rId21"/>
              </p:custDataLst>
            </p:nvPr>
          </p:nvCxnSpPr>
          <p:spPr bwMode="auto">
            <a:xfrm rot="5400000">
              <a:off x="4286777" y="2645836"/>
              <a:ext cx="721259" cy="1587"/>
            </a:xfrm>
            <a:prstGeom prst="straightConnector1">
              <a:avLst/>
            </a:prstGeom>
            <a:noFill/>
            <a:ln w="25400" cap="flat" cmpd="sng" algn="ctr">
              <a:solidFill>
                <a:schemeClr val="tx1"/>
              </a:solidFill>
              <a:prstDash val="solid"/>
              <a:round/>
              <a:headEnd type="none" w="med" len="med"/>
              <a:tailEnd type="arrow"/>
            </a:ln>
            <a:effectLst/>
          </p:spPr>
        </p:cxnSp>
        <p:sp>
          <p:nvSpPr>
            <p:cNvPr id="30" name="Text Box 9"/>
            <p:cNvSpPr txBox="1">
              <a:spLocks noChangeArrowheads="1"/>
            </p:cNvSpPr>
            <p:nvPr>
              <p:custDataLst>
                <p:tags r:id="rId22"/>
              </p:custDataLst>
            </p:nvPr>
          </p:nvSpPr>
          <p:spPr bwMode="auto">
            <a:xfrm>
              <a:off x="3902082" y="2667000"/>
              <a:ext cx="555258"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Lato" panose="020F0502020204030203" pitchFamily="34" charset="0"/>
                </a:rPr>
                <a:t>VPN</a:t>
              </a:r>
            </a:p>
          </p:txBody>
        </p:sp>
        <p:sp>
          <p:nvSpPr>
            <p:cNvPr id="53" name="Oval 19"/>
            <p:cNvSpPr>
              <a:spLocks noChangeArrowheads="1"/>
            </p:cNvSpPr>
            <p:nvPr>
              <p:custDataLst>
                <p:tags r:id="rId23"/>
              </p:custDataLst>
            </p:nvPr>
          </p:nvSpPr>
          <p:spPr bwMode="auto">
            <a:xfrm>
              <a:off x="4737628" y="2633132"/>
              <a:ext cx="274638" cy="274637"/>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chemeClr val="bg1"/>
                  </a:solidFill>
                  <a:latin typeface="Lato" panose="020F0502020204030203" pitchFamily="34" charset="0"/>
                </a:rPr>
                <a:t>3</a:t>
              </a:r>
            </a:p>
          </p:txBody>
        </p:sp>
      </p:grpSp>
      <p:sp>
        <p:nvSpPr>
          <p:cNvPr id="57" name="Content Placeholder 1"/>
          <p:cNvSpPr txBox="1">
            <a:spLocks/>
          </p:cNvSpPr>
          <p:nvPr/>
        </p:nvSpPr>
        <p:spPr bwMode="auto">
          <a:xfrm>
            <a:off x="393192" y="4846320"/>
            <a:ext cx="8366760" cy="1554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800" b="0">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4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400" kern="0" dirty="0"/>
              <a:t>Address Translation</a:t>
            </a:r>
          </a:p>
          <a:p>
            <a:pPr lvl="1"/>
            <a:r>
              <a:rPr lang="en-US" sz="2000" kern="0" dirty="0"/>
              <a:t>Every memory access must first be converted from virtual to physical</a:t>
            </a:r>
          </a:p>
          <a:p>
            <a:pPr lvl="1"/>
            <a:r>
              <a:rPr lang="en-US" sz="2000" i="1" kern="0" dirty="0"/>
              <a:t>Indirection:  </a:t>
            </a:r>
            <a:r>
              <a:rPr lang="en-US" sz="2000" kern="0" dirty="0"/>
              <a:t>just change the address mapping when switching processes</a:t>
            </a:r>
          </a:p>
          <a:p>
            <a:pPr lvl="1"/>
            <a:r>
              <a:rPr lang="en-US" sz="2000" kern="0" dirty="0"/>
              <a:t>Luckily, TLB (and page size) makes it pretty fast</a:t>
            </a:r>
          </a:p>
        </p:txBody>
      </p:sp>
    </p:spTree>
    <p:extLst>
      <p:ext uri="{BB962C8B-B14F-4D97-AF65-F5344CB8AC3E}">
        <p14:creationId xmlns:p14="http://schemas.microsoft.com/office/powerpoint/2010/main" val="110393809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custDataLst>
              <p:tags r:id="rId1"/>
            </p:custDataLst>
          </p:nvPr>
        </p:nvSpPr>
        <p:spPr>
          <a:ln>
            <a:noFill/>
          </a:ln>
        </p:spPr>
        <p:txBody>
          <a:bodyPr/>
          <a:lstStyle/>
          <a:p>
            <a:r>
              <a:rPr lang="en-US" dirty="0">
                <a:cs typeface="Calibri" panose="020F0502020204030204" pitchFamily="34" charset="0"/>
              </a:rPr>
              <a:t>But Memory is Also a Lie! 😮</a:t>
            </a:r>
          </a:p>
        </p:txBody>
      </p:sp>
      <p:sp>
        <p:nvSpPr>
          <p:cNvPr id="2" name="Content Placeholder 1"/>
          <p:cNvSpPr>
            <a:spLocks noGrp="1"/>
          </p:cNvSpPr>
          <p:nvPr>
            <p:ph idx="1"/>
          </p:nvPr>
        </p:nvSpPr>
        <p:spPr>
          <a:xfrm>
            <a:off x="393192" y="4114800"/>
            <a:ext cx="8366760" cy="2468880"/>
          </a:xfrm>
        </p:spPr>
        <p:txBody>
          <a:bodyPr/>
          <a:lstStyle/>
          <a:p>
            <a:r>
              <a:rPr lang="en-US" sz="2400" i="1" dirty="0">
                <a:cs typeface="Calibri" panose="020F0502020204030204" pitchFamily="34" charset="0"/>
              </a:rPr>
              <a:t>Illusion</a:t>
            </a:r>
            <a:r>
              <a:rPr lang="en-US" sz="2400" dirty="0">
                <a:cs typeface="Calibri" panose="020F0502020204030204" pitchFamily="34" charset="0"/>
              </a:rPr>
              <a:t> of one flat array of bytes</a:t>
            </a:r>
          </a:p>
          <a:p>
            <a:pPr lvl="1"/>
            <a:r>
              <a:rPr lang="en-US" sz="2000" dirty="0">
                <a:cs typeface="Calibri" panose="020F0502020204030204" pitchFamily="34" charset="0"/>
              </a:rPr>
              <a:t>But </a:t>
            </a:r>
            <a:r>
              <a:rPr lang="en-US" sz="2000" i="1" dirty="0">
                <a:cs typeface="Calibri" panose="020F0502020204030204" pitchFamily="34" charset="0"/>
              </a:rPr>
              <a:t>caches</a:t>
            </a:r>
            <a:r>
              <a:rPr lang="en-US" sz="2000" dirty="0">
                <a:cs typeface="Calibri" panose="020F0502020204030204" pitchFamily="34" charset="0"/>
              </a:rPr>
              <a:t> invisibly make accesses to physical addresses faster!</a:t>
            </a:r>
          </a:p>
          <a:p>
            <a:r>
              <a:rPr lang="en-US" sz="2400" dirty="0">
                <a:cs typeface="Calibri" panose="020F0502020204030204" pitchFamily="34" charset="0"/>
              </a:rPr>
              <a:t>Caches</a:t>
            </a:r>
          </a:p>
          <a:p>
            <a:pPr lvl="1"/>
            <a:r>
              <a:rPr lang="en-US" sz="2000" b="1" dirty="0">
                <a:cs typeface="Calibri" panose="020F0502020204030204" pitchFamily="34" charset="0"/>
              </a:rPr>
              <a:t>Associativity</a:t>
            </a:r>
            <a:r>
              <a:rPr lang="en-US" sz="2000" dirty="0">
                <a:cs typeface="Calibri" panose="020F0502020204030204" pitchFamily="34" charset="0"/>
              </a:rPr>
              <a:t> tradeoff with miss rate and access time</a:t>
            </a:r>
          </a:p>
          <a:p>
            <a:pPr lvl="1"/>
            <a:r>
              <a:rPr lang="en-US" sz="2000" b="1" dirty="0">
                <a:cs typeface="Calibri" panose="020F0502020204030204" pitchFamily="34" charset="0"/>
              </a:rPr>
              <a:t>Block size</a:t>
            </a:r>
            <a:r>
              <a:rPr lang="en-US" sz="2000" dirty="0">
                <a:cs typeface="Calibri" panose="020F0502020204030204" pitchFamily="34" charset="0"/>
              </a:rPr>
              <a:t> tradeoff with spatial and temporal locality</a:t>
            </a:r>
          </a:p>
          <a:p>
            <a:pPr lvl="1"/>
            <a:r>
              <a:rPr lang="en-US" sz="2000" b="1" dirty="0">
                <a:cs typeface="Calibri" panose="020F0502020204030204" pitchFamily="34" charset="0"/>
              </a:rPr>
              <a:t>Cache size </a:t>
            </a:r>
            <a:r>
              <a:rPr lang="en-US" sz="2000" dirty="0">
                <a:cs typeface="Calibri" panose="020F0502020204030204" pitchFamily="34" charset="0"/>
              </a:rPr>
              <a:t>tradeoff with miss rate and cost</a:t>
            </a:r>
          </a:p>
        </p:txBody>
      </p:sp>
      <p:sp>
        <p:nvSpPr>
          <p:cNvPr id="28" name="Slide Number Placeholder 27"/>
          <p:cNvSpPr>
            <a:spLocks noGrp="1"/>
          </p:cNvSpPr>
          <p:nvPr>
            <p:ph type="sldNum" sz="quarter" idx="10"/>
            <p:custDataLst>
              <p:tags r:id="rId2"/>
            </p:custDataLst>
          </p:nvPr>
        </p:nvSpPr>
        <p:spPr>
          <a:prstGeom prst="rect">
            <a:avLst/>
          </a:prstGeom>
        </p:spPr>
        <p:txBody>
          <a:bodyPr/>
          <a:lstStyle/>
          <a:p>
            <a:fld id="{7CBE8339-D2AD-46DC-A898-FD1E949067F0}" type="slidenum">
              <a:rPr lang="en-US" smtClean="0">
                <a:ea typeface="Lato" charset="0"/>
              </a:rPr>
              <a:pPr/>
              <a:t>27</a:t>
            </a:fld>
            <a:endParaRPr lang="en-US" dirty="0">
              <a:ea typeface="Lato" charset="0"/>
            </a:endParaRPr>
          </a:p>
        </p:txBody>
      </p:sp>
      <p:grpSp>
        <p:nvGrpSpPr>
          <p:cNvPr id="5" name="Group 4"/>
          <p:cNvGrpSpPr/>
          <p:nvPr/>
        </p:nvGrpSpPr>
        <p:grpSpPr>
          <a:xfrm>
            <a:off x="570692" y="1362456"/>
            <a:ext cx="8213385" cy="2396279"/>
            <a:chOff x="570692" y="1241866"/>
            <a:chExt cx="8213385" cy="2396279"/>
          </a:xfrm>
        </p:grpSpPr>
        <p:sp>
          <p:nvSpPr>
            <p:cNvPr id="29" name="Rounded Rectangle 28"/>
            <p:cNvSpPr/>
            <p:nvPr/>
          </p:nvSpPr>
          <p:spPr bwMode="auto">
            <a:xfrm>
              <a:off x="3855936" y="1241866"/>
              <a:ext cx="4928141" cy="2396279"/>
            </a:xfrm>
            <a:prstGeom prst="roundRect">
              <a:avLst>
                <a:gd name="adj" fmla="val 2568"/>
              </a:avLst>
            </a:prstGeom>
            <a:solidFill>
              <a:schemeClr val="bg1">
                <a:lumMod val="95000"/>
              </a:schemeClr>
            </a:solidFill>
            <a:ln w="19050" cap="flat" cmpd="sng" algn="ctr">
              <a:solidFill>
                <a:schemeClr val="tx1"/>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a:ln>
                    <a:noFill/>
                  </a:ln>
                  <a:solidFill>
                    <a:schemeClr val="tx1"/>
                  </a:solidFill>
                  <a:effectLst/>
                  <a:latin typeface="Calibri" panose="020F0502020204030204" pitchFamily="34" charset="0"/>
                  <a:ea typeface="Lato" charset="0"/>
                  <a:cs typeface="Calibri" panose="020F0502020204030204" pitchFamily="34" charset="0"/>
                </a:rPr>
                <a:t>“Memory”</a:t>
              </a:r>
            </a:p>
          </p:txBody>
        </p:sp>
        <p:grpSp>
          <p:nvGrpSpPr>
            <p:cNvPr id="3" name="Group 2"/>
            <p:cNvGrpSpPr/>
            <p:nvPr/>
          </p:nvGrpSpPr>
          <p:grpSpPr>
            <a:xfrm>
              <a:off x="570692" y="1644175"/>
              <a:ext cx="1822312" cy="1488131"/>
              <a:chOff x="502599" y="1177248"/>
              <a:chExt cx="3200400" cy="2209800"/>
            </a:xfrm>
          </p:grpSpPr>
          <p:sp>
            <p:nvSpPr>
              <p:cNvPr id="30" name="Rectangle 6"/>
              <p:cNvSpPr>
                <a:spLocks noChangeArrowheads="1"/>
              </p:cNvSpPr>
              <p:nvPr>
                <p:custDataLst>
                  <p:tags r:id="rId8"/>
                </p:custDataLst>
              </p:nvPr>
            </p:nvSpPr>
            <p:spPr bwMode="auto">
              <a:xfrm>
                <a:off x="502599" y="1177248"/>
                <a:ext cx="3200400" cy="2209800"/>
              </a:xfrm>
              <a:prstGeom prst="rect">
                <a:avLst/>
              </a:prstGeom>
              <a:solidFill>
                <a:srgbClr val="EFBFBF"/>
              </a:solidFill>
              <a:ln w="28575">
                <a:solidFill>
                  <a:schemeClr val="tx1"/>
                </a:solidFill>
                <a:miter lim="800000"/>
                <a:headEnd/>
                <a:tailEnd/>
              </a:ln>
              <a:effectLst/>
            </p:spPr>
            <p:txBody>
              <a:bodyPr lIns="90487" tIns="44450" rIns="90487" bIns="44450"/>
              <a:lstStyle/>
              <a:p>
                <a:pPr>
                  <a:lnSpc>
                    <a:spcPct val="100000"/>
                  </a:lnSpc>
                </a:pPr>
                <a:r>
                  <a:rPr lang="en-US" sz="1400" b="0" dirty="0">
                    <a:latin typeface="Calibri" panose="020F0502020204030204" pitchFamily="34" charset="0"/>
                    <a:ea typeface="Lato" charset="0"/>
                    <a:cs typeface="Calibri" panose="020F0502020204030204" pitchFamily="34" charset="0"/>
                  </a:rPr>
                  <a:t>CPU</a:t>
                </a:r>
              </a:p>
            </p:txBody>
          </p:sp>
          <p:sp>
            <p:nvSpPr>
              <p:cNvPr id="31" name="Rectangle 4"/>
              <p:cNvSpPr>
                <a:spLocks noChangeArrowheads="1"/>
              </p:cNvSpPr>
              <p:nvPr>
                <p:custDataLst>
                  <p:tags r:id="rId9"/>
                </p:custDataLst>
              </p:nvPr>
            </p:nvSpPr>
            <p:spPr bwMode="auto">
              <a:xfrm>
                <a:off x="953314" y="1863048"/>
                <a:ext cx="692285" cy="457200"/>
              </a:xfrm>
              <a:prstGeom prst="rect">
                <a:avLst/>
              </a:prstGeom>
              <a:solidFill>
                <a:schemeClr val="accent3"/>
              </a:solidFill>
              <a:ln w="25400">
                <a:solidFill>
                  <a:schemeClr val="tx1"/>
                </a:solidFill>
                <a:miter lim="800000"/>
                <a:headEnd/>
                <a:tailEnd/>
              </a:ln>
              <a:effectLst/>
            </p:spPr>
            <p:txBody>
              <a:bodyPr wrap="none" lIns="0" rIns="0" anchor="ctr"/>
              <a:lstStyle/>
              <a:p>
                <a:pPr algn="ctr">
                  <a:lnSpc>
                    <a:spcPct val="100000"/>
                  </a:lnSpc>
                </a:pPr>
                <a:r>
                  <a:rPr lang="en-US" sz="1050" b="0" dirty="0">
                    <a:latin typeface="Courier New" panose="02070309020205020404" pitchFamily="49" charset="0"/>
                    <a:ea typeface="Anonymous Pro" charset="0"/>
                    <a:cs typeface="Courier New" panose="02070309020205020404" pitchFamily="49" charset="0"/>
                  </a:rPr>
                  <a:t>%rip</a:t>
                </a:r>
              </a:p>
            </p:txBody>
          </p:sp>
          <p:sp>
            <p:nvSpPr>
              <p:cNvPr id="32" name="Rectangle 5"/>
              <p:cNvSpPr>
                <a:spLocks noChangeArrowheads="1"/>
              </p:cNvSpPr>
              <p:nvPr>
                <p:custDataLst>
                  <p:tags r:id="rId10"/>
                </p:custDataLst>
              </p:nvPr>
            </p:nvSpPr>
            <p:spPr bwMode="auto">
              <a:xfrm>
                <a:off x="1797999" y="1558248"/>
                <a:ext cx="1371600" cy="762000"/>
              </a:xfrm>
              <a:prstGeom prst="rect">
                <a:avLst/>
              </a:prstGeom>
              <a:solidFill>
                <a:schemeClr val="accent3"/>
              </a:solidFill>
              <a:ln w="25400">
                <a:solidFill>
                  <a:schemeClr val="tx1"/>
                </a:solidFill>
                <a:miter lim="800000"/>
                <a:headEnd/>
                <a:tailEnd/>
              </a:ln>
              <a:effectLst/>
            </p:spPr>
            <p:txBody>
              <a:bodyPr wrap="none" anchor="ctr"/>
              <a:lstStyle/>
              <a:p>
                <a:pPr algn="ctr">
                  <a:lnSpc>
                    <a:spcPct val="100000"/>
                  </a:lnSpc>
                </a:pPr>
                <a:r>
                  <a:rPr lang="en-US" sz="1200" b="0" dirty="0">
                    <a:latin typeface="Calibri" panose="020F0502020204030204" pitchFamily="34" charset="0"/>
                    <a:ea typeface="Lato" charset="0"/>
                    <a:cs typeface="Calibri" panose="020F0502020204030204" pitchFamily="34" charset="0"/>
                  </a:rPr>
                  <a:t>Registers</a:t>
                </a:r>
              </a:p>
            </p:txBody>
          </p:sp>
          <p:sp>
            <p:nvSpPr>
              <p:cNvPr id="33" name="Rectangle 16"/>
              <p:cNvSpPr>
                <a:spLocks noChangeArrowheads="1"/>
              </p:cNvSpPr>
              <p:nvPr>
                <p:custDataLst>
                  <p:tags r:id="rId11"/>
                </p:custDataLst>
              </p:nvPr>
            </p:nvSpPr>
            <p:spPr bwMode="auto">
              <a:xfrm>
                <a:off x="1797999" y="2472648"/>
                <a:ext cx="1371600" cy="685800"/>
              </a:xfrm>
              <a:prstGeom prst="rect">
                <a:avLst/>
              </a:prstGeom>
              <a:solidFill>
                <a:schemeClr val="accent3"/>
              </a:solidFill>
              <a:ln w="25400">
                <a:solidFill>
                  <a:schemeClr val="tx1"/>
                </a:solidFill>
                <a:miter lim="800000"/>
                <a:headEnd/>
                <a:tailEnd/>
              </a:ln>
              <a:effectLst/>
            </p:spPr>
            <p:txBody>
              <a:bodyPr wrap="none" anchor="ctr"/>
              <a:lstStyle/>
              <a:p>
                <a:pPr algn="ctr"/>
                <a:r>
                  <a:rPr lang="en-US" sz="1200" b="0" dirty="0">
                    <a:latin typeface="Calibri" panose="020F0502020204030204" pitchFamily="34" charset="0"/>
                    <a:ea typeface="Lato" charset="0"/>
                    <a:cs typeface="Calibri" panose="020F0502020204030204" pitchFamily="34" charset="0"/>
                  </a:rPr>
                  <a:t>Condition</a:t>
                </a:r>
              </a:p>
              <a:p>
                <a:pPr algn="ctr"/>
                <a:r>
                  <a:rPr lang="en-US" sz="1200" b="0" dirty="0">
                    <a:latin typeface="Calibri" panose="020F0502020204030204" pitchFamily="34" charset="0"/>
                    <a:ea typeface="Lato" charset="0"/>
                    <a:cs typeface="Calibri" panose="020F0502020204030204" pitchFamily="34" charset="0"/>
                  </a:rPr>
                  <a:t>Codes</a:t>
                </a:r>
              </a:p>
            </p:txBody>
          </p:sp>
        </p:grpSp>
        <p:sp>
          <p:nvSpPr>
            <p:cNvPr id="35" name="Line 10"/>
            <p:cNvSpPr>
              <a:spLocks noChangeShapeType="1"/>
            </p:cNvSpPr>
            <p:nvPr>
              <p:custDataLst>
                <p:tags r:id="rId3"/>
              </p:custDataLst>
            </p:nvPr>
          </p:nvSpPr>
          <p:spPr bwMode="auto">
            <a:xfrm flipV="1">
              <a:off x="2393004" y="2106009"/>
              <a:ext cx="1462932" cy="0"/>
            </a:xfrm>
            <a:prstGeom prst="line">
              <a:avLst/>
            </a:prstGeom>
            <a:noFill/>
            <a:ln w="25400">
              <a:solidFill>
                <a:schemeClr val="tx1"/>
              </a:solidFill>
              <a:round/>
              <a:headEnd type="triangle" w="med" len="med"/>
              <a:tailEnd type="triangle" w="med" len="med"/>
            </a:ln>
            <a:effectLst/>
          </p:spPr>
          <p:txBody>
            <a:bodyPr wrap="none" anchor="ctr"/>
            <a:lstStyle/>
            <a:p>
              <a:endParaRPr lang="en-US" b="0" dirty="0">
                <a:latin typeface="Calibri" panose="020F0502020204030204" pitchFamily="34" charset="0"/>
                <a:ea typeface="Lato" charset="0"/>
                <a:cs typeface="Calibri" panose="020F0502020204030204" pitchFamily="34" charset="0"/>
              </a:endParaRPr>
            </a:p>
          </p:txBody>
        </p:sp>
        <p:sp>
          <p:nvSpPr>
            <p:cNvPr id="36" name="Rectangle 10"/>
            <p:cNvSpPr>
              <a:spLocks noChangeArrowheads="1"/>
            </p:cNvSpPr>
            <p:nvPr>
              <p:custDataLst>
                <p:tags r:id="rId4"/>
              </p:custDataLst>
            </p:nvPr>
          </p:nvSpPr>
          <p:spPr bwMode="auto">
            <a:xfrm>
              <a:off x="6741268" y="1353237"/>
              <a:ext cx="1896893" cy="2158448"/>
            </a:xfrm>
            <a:prstGeom prst="rect">
              <a:avLst/>
            </a:prstGeom>
            <a:solidFill>
              <a:schemeClr val="accent6">
                <a:lumMod val="20000"/>
                <a:lumOff val="80000"/>
              </a:schemeClr>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latin typeface="Calibri" panose="020F0502020204030204" pitchFamily="34" charset="0"/>
                  <a:cs typeface="Calibri" panose="020F0502020204030204" pitchFamily="34" charset="0"/>
                </a:rPr>
                <a:t>Main Memory</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DRAM</a:t>
              </a:r>
            </a:p>
          </p:txBody>
        </p:sp>
        <p:sp>
          <p:nvSpPr>
            <p:cNvPr id="37" name="Rectangle 10"/>
            <p:cNvSpPr>
              <a:spLocks noChangeArrowheads="1"/>
            </p:cNvSpPr>
            <p:nvPr>
              <p:custDataLst>
                <p:tags r:id="rId5"/>
              </p:custDataLst>
            </p:nvPr>
          </p:nvSpPr>
          <p:spPr bwMode="auto">
            <a:xfrm>
              <a:off x="5865778" y="1353237"/>
              <a:ext cx="729574" cy="2158447"/>
            </a:xfrm>
            <a:prstGeom prst="rect">
              <a:avLst/>
            </a:prstGeom>
            <a:solidFill>
              <a:schemeClr val="accent6">
                <a:lumMod val="20000"/>
                <a:lumOff val="80000"/>
              </a:schemeClr>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L3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Cache</a:t>
              </a:r>
            </a:p>
          </p:txBody>
        </p:sp>
        <p:sp>
          <p:nvSpPr>
            <p:cNvPr id="38" name="Rectangle 10"/>
            <p:cNvSpPr>
              <a:spLocks noChangeArrowheads="1"/>
            </p:cNvSpPr>
            <p:nvPr>
              <p:custDataLst>
                <p:tags r:id="rId6"/>
              </p:custDataLst>
            </p:nvPr>
          </p:nvSpPr>
          <p:spPr bwMode="auto">
            <a:xfrm>
              <a:off x="4933815" y="1659745"/>
              <a:ext cx="729574" cy="995156"/>
            </a:xfrm>
            <a:prstGeom prst="rect">
              <a:avLst/>
            </a:prstGeom>
            <a:solidFill>
              <a:schemeClr val="accent6">
                <a:lumMod val="20000"/>
                <a:lumOff val="80000"/>
              </a:schemeClr>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latin typeface="Calibri" panose="020F0502020204030204" pitchFamily="34" charset="0"/>
                  <a:cs typeface="Calibri" panose="020F0502020204030204" pitchFamily="34" charset="0"/>
                </a:rPr>
                <a:t>L2 </a:t>
              </a:r>
              <a:br>
                <a:rPr lang="en-GB" sz="1600">
                  <a:latin typeface="Calibri" panose="020F0502020204030204" pitchFamily="34" charset="0"/>
                  <a:cs typeface="Calibri" panose="020F0502020204030204" pitchFamily="34" charset="0"/>
                </a:rPr>
              </a:br>
              <a:r>
                <a:rPr lang="en-GB" sz="1600">
                  <a:latin typeface="Calibri" panose="020F0502020204030204" pitchFamily="34" charset="0"/>
                  <a:cs typeface="Calibri" panose="020F0502020204030204" pitchFamily="34" charset="0"/>
                </a:rPr>
                <a:t>Cache</a:t>
              </a:r>
              <a:endParaRPr lang="en-GB" sz="1600" dirty="0">
                <a:latin typeface="Calibri" panose="020F0502020204030204" pitchFamily="34" charset="0"/>
                <a:cs typeface="Calibri" panose="020F0502020204030204" pitchFamily="34" charset="0"/>
              </a:endParaRPr>
            </a:p>
          </p:txBody>
        </p:sp>
        <p:sp>
          <p:nvSpPr>
            <p:cNvPr id="39" name="Rectangle 10"/>
            <p:cNvSpPr>
              <a:spLocks noChangeArrowheads="1"/>
            </p:cNvSpPr>
            <p:nvPr>
              <p:custDataLst>
                <p:tags r:id="rId7"/>
              </p:custDataLst>
            </p:nvPr>
          </p:nvSpPr>
          <p:spPr bwMode="auto">
            <a:xfrm>
              <a:off x="4038059" y="1882877"/>
              <a:ext cx="729574" cy="548892"/>
            </a:xfrm>
            <a:prstGeom prst="rect">
              <a:avLst/>
            </a:prstGeom>
            <a:solidFill>
              <a:schemeClr val="accent6">
                <a:lumMod val="20000"/>
                <a:lumOff val="80000"/>
              </a:schemeClr>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L1 </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Cache</a:t>
              </a:r>
            </a:p>
          </p:txBody>
        </p:sp>
      </p:grpSp>
    </p:spTree>
    <p:extLst>
      <p:ext uri="{BB962C8B-B14F-4D97-AF65-F5344CB8AC3E}">
        <p14:creationId xmlns:p14="http://schemas.microsoft.com/office/powerpoint/2010/main" val="3626383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custDataLst>
              <p:tags r:id="rId1"/>
            </p:custDataLst>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ea typeface="Lato" charset="0"/>
                <a:cs typeface="Calibri" panose="020F0502020204030204" pitchFamily="34" charset="0"/>
              </a:rPr>
              <a:t>Memory Hierarchy</a:t>
            </a:r>
          </a:p>
        </p:txBody>
      </p:sp>
      <p:sp>
        <p:nvSpPr>
          <p:cNvPr id="32" name="Slide Number Placeholder 31"/>
          <p:cNvSpPr>
            <a:spLocks noGrp="1"/>
          </p:cNvSpPr>
          <p:nvPr>
            <p:ph type="sldNum" sz="quarter" idx="10"/>
            <p:custDataLst>
              <p:tags r:id="rId2"/>
            </p:custDataLst>
          </p:nvPr>
        </p:nvSpPr>
        <p:spPr>
          <a:xfrm>
            <a:off x="8534400" y="6569075"/>
            <a:ext cx="609600" cy="365125"/>
          </a:xfrm>
        </p:spPr>
        <p:txBody>
          <a:bodyPr/>
          <a:lstStyle/>
          <a:p>
            <a:fld id="{7CBE8339-D2AD-46DC-A898-FD1E949067F0}" type="slidenum">
              <a:rPr lang="en-US" smtClean="0">
                <a:ea typeface="Lato" charset="0"/>
              </a:rPr>
              <a:pPr/>
              <a:t>28</a:t>
            </a:fld>
            <a:endParaRPr lang="en-US">
              <a:ea typeface="Lato" charset="0"/>
            </a:endParaRPr>
          </a:p>
        </p:txBody>
      </p:sp>
      <p:sp>
        <p:nvSpPr>
          <p:cNvPr id="35843" name="AutoShape 2"/>
          <p:cNvSpPr>
            <a:spLocks noChangeArrowheads="1"/>
          </p:cNvSpPr>
          <p:nvPr>
            <p:custDataLst>
              <p:tags r:id="rId3"/>
            </p:custDataLst>
          </p:nvPr>
        </p:nvSpPr>
        <p:spPr bwMode="auto">
          <a:xfrm>
            <a:off x="1401755" y="1196802"/>
            <a:ext cx="6242050" cy="5391150"/>
          </a:xfrm>
          <a:prstGeom prst="triangle">
            <a:avLst>
              <a:gd name="adj" fmla="val 50000"/>
            </a:avLst>
          </a:prstGeom>
          <a:gradFill>
            <a:gsLst>
              <a:gs pos="0">
                <a:schemeClr val="accent2">
                  <a:lumMod val="20000"/>
                  <a:lumOff val="80000"/>
                </a:schemeClr>
              </a:gs>
              <a:gs pos="49000">
                <a:schemeClr val="accent2">
                  <a:lumMod val="20000"/>
                  <a:lumOff val="80000"/>
                </a:schemeClr>
              </a:gs>
              <a:gs pos="100000">
                <a:schemeClr val="bg1"/>
              </a:gs>
            </a:gsLst>
            <a:lin ang="5400000" scaled="0"/>
          </a:gradFill>
          <a:ln w="28575">
            <a:solidFill>
              <a:schemeClr val="tx1"/>
            </a:solidFill>
            <a:miter lim="800000"/>
            <a:headEnd/>
            <a:tailEnd/>
          </a:ln>
        </p:spPr>
        <p:txBody>
          <a:bodyPr wrap="none" anchor="ctr"/>
          <a:lstStyle/>
          <a:p>
            <a:endParaRPr lang="en-US" dirty="0">
              <a:latin typeface="Calibri" panose="020F0502020204030204" pitchFamily="34" charset="0"/>
              <a:ea typeface="Lato" charset="0"/>
              <a:cs typeface="Calibri" panose="020F0502020204030204" pitchFamily="34" charset="0"/>
            </a:endParaRPr>
          </a:p>
        </p:txBody>
      </p:sp>
      <p:sp>
        <p:nvSpPr>
          <p:cNvPr id="35844" name="Text Box 3"/>
          <p:cNvSpPr txBox="1">
            <a:spLocks noChangeArrowheads="1"/>
          </p:cNvSpPr>
          <p:nvPr>
            <p:custDataLst>
              <p:tags r:id="rId4"/>
            </p:custDataLst>
          </p:nvPr>
        </p:nvSpPr>
        <p:spPr bwMode="auto">
          <a:xfrm>
            <a:off x="4065393" y="1755602"/>
            <a:ext cx="906315" cy="33579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Lato" charset="0"/>
                <a:cs typeface="Calibri" panose="020F0502020204030204" pitchFamily="34" charset="0"/>
              </a:rPr>
              <a:t>registers</a:t>
            </a:r>
          </a:p>
        </p:txBody>
      </p:sp>
      <p:sp>
        <p:nvSpPr>
          <p:cNvPr id="35845" name="Text Box 4"/>
          <p:cNvSpPr txBox="1">
            <a:spLocks noChangeArrowheads="1"/>
          </p:cNvSpPr>
          <p:nvPr>
            <p:custDataLst>
              <p:tags r:id="rId5"/>
            </p:custDataLst>
          </p:nvPr>
        </p:nvSpPr>
        <p:spPr bwMode="auto">
          <a:xfrm>
            <a:off x="3838375" y="2231674"/>
            <a:ext cx="1360349"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Lato" charset="0"/>
                <a:cs typeface="Calibri" panose="020F0502020204030204" pitchFamily="34" charset="0"/>
              </a:rPr>
              <a:t>on-chip L1</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Lato" charset="0"/>
                <a:cs typeface="Calibri" panose="020F0502020204030204" pitchFamily="34" charset="0"/>
              </a:rPr>
              <a:t>cache (SRAM)</a:t>
            </a:r>
          </a:p>
        </p:txBody>
      </p:sp>
      <p:sp>
        <p:nvSpPr>
          <p:cNvPr id="35846" name="Text Box 5"/>
          <p:cNvSpPr txBox="1">
            <a:spLocks noChangeArrowheads="1"/>
          </p:cNvSpPr>
          <p:nvPr>
            <p:custDataLst>
              <p:tags r:id="rId6"/>
            </p:custDataLst>
          </p:nvPr>
        </p:nvSpPr>
        <p:spPr bwMode="auto">
          <a:xfrm>
            <a:off x="3830905" y="3940592"/>
            <a:ext cx="137529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Lato" charset="0"/>
                <a:cs typeface="Calibri" panose="020F0502020204030204" pitchFamily="34" charset="0"/>
              </a:rPr>
              <a:t>main memory</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Lato" charset="0"/>
                <a:cs typeface="Calibri" panose="020F0502020204030204" pitchFamily="34" charset="0"/>
              </a:rPr>
              <a:t>(DRAM)</a:t>
            </a:r>
          </a:p>
        </p:txBody>
      </p:sp>
      <p:sp>
        <p:nvSpPr>
          <p:cNvPr id="35847" name="Text Box 6"/>
          <p:cNvSpPr txBox="1">
            <a:spLocks noChangeArrowheads="1"/>
          </p:cNvSpPr>
          <p:nvPr>
            <p:custDataLst>
              <p:tags r:id="rId7"/>
            </p:custDataLst>
          </p:nvPr>
        </p:nvSpPr>
        <p:spPr bwMode="auto">
          <a:xfrm>
            <a:off x="3431950" y="4791670"/>
            <a:ext cx="217320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Lato" charset="0"/>
                <a:cs typeface="Calibri" panose="020F0502020204030204" pitchFamily="34" charset="0"/>
              </a:rPr>
              <a:t>local secondary storage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Lato" charset="0"/>
                <a:cs typeface="Calibri" panose="020F0502020204030204" pitchFamily="34" charset="0"/>
              </a:rPr>
              <a:t>(local disks)</a:t>
            </a:r>
          </a:p>
        </p:txBody>
      </p:sp>
      <p:sp>
        <p:nvSpPr>
          <p:cNvPr id="35848" name="Line 7"/>
          <p:cNvSpPr>
            <a:spLocks noChangeShapeType="1"/>
          </p:cNvSpPr>
          <p:nvPr>
            <p:custDataLst>
              <p:tags r:id="rId8"/>
            </p:custDataLst>
          </p:nvPr>
        </p:nvSpPr>
        <p:spPr bwMode="auto">
          <a:xfrm>
            <a:off x="3990968" y="2119140"/>
            <a:ext cx="1063625" cy="1587"/>
          </a:xfrm>
          <a:prstGeom prst="line">
            <a:avLst/>
          </a:prstGeom>
          <a:noFill/>
          <a:ln w="25400" cap="flat" cmpd="sng" algn="ctr">
            <a:solidFill>
              <a:schemeClr val="tx1"/>
            </a:solidFill>
            <a:prstDash val="solid"/>
            <a:round/>
            <a:headEnd type="none" w="med" len="med"/>
            <a:tailEnd type="none" w="med" len="med"/>
          </a:ln>
          <a:effectLst/>
        </p:spPr>
        <p:txBody>
          <a:bodyPr/>
          <a:lstStyle/>
          <a:p>
            <a:endParaRPr lang="en-US" dirty="0">
              <a:latin typeface="Calibri" panose="020F0502020204030204" pitchFamily="34" charset="0"/>
              <a:ea typeface="Lato" charset="0"/>
              <a:cs typeface="Calibri" panose="020F0502020204030204" pitchFamily="34" charset="0"/>
            </a:endParaRPr>
          </a:p>
        </p:txBody>
      </p:sp>
      <p:sp>
        <p:nvSpPr>
          <p:cNvPr id="35850" name="Line 9"/>
          <p:cNvSpPr>
            <a:spLocks noChangeShapeType="1"/>
          </p:cNvSpPr>
          <p:nvPr>
            <p:custDataLst>
              <p:tags r:id="rId9"/>
            </p:custDataLst>
          </p:nvPr>
        </p:nvSpPr>
        <p:spPr bwMode="auto">
          <a:xfrm>
            <a:off x="3246430" y="3821734"/>
            <a:ext cx="2552700" cy="1587"/>
          </a:xfrm>
          <a:prstGeom prst="line">
            <a:avLst/>
          </a:prstGeom>
          <a:noFill/>
          <a:ln w="12600">
            <a:solidFill>
              <a:srgbClr val="000066"/>
            </a:solidFill>
            <a:miter lim="800000"/>
            <a:headEnd/>
            <a:tailEnd/>
          </a:ln>
        </p:spPr>
        <p:txBody>
          <a:bodyPr/>
          <a:lstStyle/>
          <a:p>
            <a:endParaRPr lang="en-US" dirty="0">
              <a:latin typeface="Calibri" panose="020F0502020204030204" pitchFamily="34" charset="0"/>
              <a:ea typeface="Lato" charset="0"/>
              <a:cs typeface="Calibri" panose="020F0502020204030204" pitchFamily="34" charset="0"/>
            </a:endParaRPr>
          </a:p>
        </p:txBody>
      </p:sp>
      <p:sp>
        <p:nvSpPr>
          <p:cNvPr id="35851" name="Line 10"/>
          <p:cNvSpPr>
            <a:spLocks noChangeShapeType="1"/>
          </p:cNvSpPr>
          <p:nvPr>
            <p:custDataLst>
              <p:tags r:id="rId10"/>
            </p:custDataLst>
          </p:nvPr>
        </p:nvSpPr>
        <p:spPr bwMode="auto">
          <a:xfrm>
            <a:off x="315938" y="4130502"/>
            <a:ext cx="1588" cy="2344738"/>
          </a:xfrm>
          <a:prstGeom prst="line">
            <a:avLst/>
          </a:prstGeom>
          <a:noFill/>
          <a:ln w="38160">
            <a:solidFill>
              <a:srgbClr val="000066"/>
            </a:solidFill>
            <a:miter lim="800000"/>
            <a:headEnd/>
            <a:tailEnd type="triangle" w="med" len="med"/>
          </a:ln>
        </p:spPr>
        <p:txBody>
          <a:bodyPr/>
          <a:lstStyle/>
          <a:p>
            <a:endParaRPr lang="en-US" dirty="0">
              <a:latin typeface="Calibri" panose="020F0502020204030204" pitchFamily="34" charset="0"/>
              <a:ea typeface="Lato" charset="0"/>
              <a:cs typeface="Calibri" panose="020F0502020204030204" pitchFamily="34" charset="0"/>
            </a:endParaRPr>
          </a:p>
        </p:txBody>
      </p:sp>
      <p:sp>
        <p:nvSpPr>
          <p:cNvPr id="35852" name="Text Box 11"/>
          <p:cNvSpPr txBox="1">
            <a:spLocks noChangeArrowheads="1"/>
          </p:cNvSpPr>
          <p:nvPr>
            <p:custDataLst>
              <p:tags r:id="rId11"/>
            </p:custDataLst>
          </p:nvPr>
        </p:nvSpPr>
        <p:spPr bwMode="auto">
          <a:xfrm>
            <a:off x="330280" y="4016469"/>
            <a:ext cx="915933" cy="1059650"/>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Lato" charset="0"/>
                <a:cs typeface="Calibri" panose="020F0502020204030204" pitchFamily="34" charset="0"/>
              </a:rPr>
              <a:t>Larger,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Lato" charset="0"/>
                <a:cs typeface="Calibri" panose="020F0502020204030204" pitchFamily="34" charset="0"/>
              </a:rPr>
              <a:t>slower,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Lato" charset="0"/>
                <a:cs typeface="Calibri" panose="020F0502020204030204" pitchFamily="34" charset="0"/>
              </a:rPr>
              <a:t>cheaper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Lato" charset="0"/>
                <a:cs typeface="Calibri" panose="020F0502020204030204" pitchFamily="34" charset="0"/>
              </a:rPr>
              <a:t>per byte</a:t>
            </a:r>
          </a:p>
        </p:txBody>
      </p:sp>
      <p:sp>
        <p:nvSpPr>
          <p:cNvPr id="35854" name="Text Box 13"/>
          <p:cNvSpPr txBox="1">
            <a:spLocks noChangeArrowheads="1"/>
          </p:cNvSpPr>
          <p:nvPr>
            <p:custDataLst>
              <p:tags r:id="rId12"/>
            </p:custDataLst>
          </p:nvPr>
        </p:nvSpPr>
        <p:spPr bwMode="auto">
          <a:xfrm>
            <a:off x="2817743" y="5749752"/>
            <a:ext cx="3401614"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Lato" charset="0"/>
                <a:cs typeface="Calibri" panose="020F0502020204030204" pitchFamily="34" charset="0"/>
              </a:rPr>
              <a:t>remote secondary storage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Lato" charset="0"/>
                <a:cs typeface="Calibri" panose="020F0502020204030204" pitchFamily="34" charset="0"/>
              </a:rPr>
              <a:t>(distributed file systems, web servers)</a:t>
            </a:r>
          </a:p>
        </p:txBody>
      </p:sp>
      <p:sp>
        <p:nvSpPr>
          <p:cNvPr id="35857" name="Line 20"/>
          <p:cNvSpPr>
            <a:spLocks noChangeShapeType="1"/>
          </p:cNvSpPr>
          <p:nvPr>
            <p:custDataLst>
              <p:tags r:id="rId13"/>
            </p:custDataLst>
          </p:nvPr>
        </p:nvSpPr>
        <p:spPr bwMode="auto">
          <a:xfrm>
            <a:off x="2014174" y="5524327"/>
            <a:ext cx="5029200" cy="1588"/>
          </a:xfrm>
          <a:prstGeom prst="line">
            <a:avLst/>
          </a:prstGeom>
          <a:noFill/>
          <a:ln w="25400" cap="flat" cmpd="sng" algn="ctr">
            <a:solidFill>
              <a:schemeClr val="tx1"/>
            </a:solidFill>
            <a:prstDash val="solid"/>
            <a:round/>
            <a:headEnd type="none" w="med" len="med"/>
            <a:tailEnd type="none" w="med" len="med"/>
          </a:ln>
          <a:effectLst/>
        </p:spPr>
        <p:txBody>
          <a:bodyPr/>
          <a:lstStyle/>
          <a:p>
            <a:endParaRPr lang="en-US" dirty="0">
              <a:latin typeface="Calibri" panose="020F0502020204030204" pitchFamily="34" charset="0"/>
              <a:ea typeface="Lato" charset="0"/>
              <a:cs typeface="Calibri" panose="020F0502020204030204" pitchFamily="34" charset="0"/>
            </a:endParaRPr>
          </a:p>
        </p:txBody>
      </p:sp>
      <p:sp>
        <p:nvSpPr>
          <p:cNvPr id="35858" name="Text Box 21"/>
          <p:cNvSpPr txBox="1">
            <a:spLocks noChangeArrowheads="1"/>
          </p:cNvSpPr>
          <p:nvPr>
            <p:custDataLst>
              <p:tags r:id="rId14"/>
            </p:custDataLst>
          </p:nvPr>
        </p:nvSpPr>
        <p:spPr bwMode="auto">
          <a:xfrm>
            <a:off x="3838375" y="3082752"/>
            <a:ext cx="1360349"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Lato" charset="0"/>
                <a:cs typeface="Calibri" panose="020F0502020204030204" pitchFamily="34" charset="0"/>
              </a:rPr>
              <a:t>off-chip L2</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Lato" charset="0"/>
                <a:cs typeface="Calibri" panose="020F0502020204030204" pitchFamily="34" charset="0"/>
              </a:rPr>
              <a:t>cache (SRAM)</a:t>
            </a:r>
          </a:p>
        </p:txBody>
      </p:sp>
      <p:sp>
        <p:nvSpPr>
          <p:cNvPr id="35869" name="Text Box 36"/>
          <p:cNvSpPr txBox="1">
            <a:spLocks noChangeArrowheads="1"/>
          </p:cNvSpPr>
          <p:nvPr>
            <p:custDataLst>
              <p:tags r:id="rId15"/>
            </p:custDataLst>
          </p:nvPr>
        </p:nvSpPr>
        <p:spPr bwMode="auto">
          <a:xfrm>
            <a:off x="331813" y="2499619"/>
            <a:ext cx="894132" cy="1059650"/>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Lato" charset="0"/>
                <a:cs typeface="Calibri" panose="020F0502020204030204" pitchFamily="34" charset="0"/>
              </a:rPr>
              <a:t>Smaller,</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Lato" charset="0"/>
                <a:cs typeface="Calibri" panose="020F0502020204030204" pitchFamily="34" charset="0"/>
              </a:rPr>
              <a:t>faster,</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Lato" charset="0"/>
                <a:cs typeface="Calibri" panose="020F0502020204030204" pitchFamily="34" charset="0"/>
              </a:rPr>
              <a:t>costlier</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anose="020F0502020204030204" pitchFamily="34" charset="0"/>
                <a:ea typeface="Lato" charset="0"/>
                <a:cs typeface="Calibri" panose="020F0502020204030204" pitchFamily="34" charset="0"/>
              </a:rPr>
              <a:t>per byte</a:t>
            </a:r>
          </a:p>
        </p:txBody>
      </p:sp>
      <p:sp>
        <p:nvSpPr>
          <p:cNvPr id="35870" name="Line 37"/>
          <p:cNvSpPr>
            <a:spLocks noChangeShapeType="1"/>
          </p:cNvSpPr>
          <p:nvPr>
            <p:custDataLst>
              <p:tags r:id="rId16"/>
            </p:custDataLst>
          </p:nvPr>
        </p:nvSpPr>
        <p:spPr bwMode="auto">
          <a:xfrm flipV="1">
            <a:off x="330226" y="1330152"/>
            <a:ext cx="1587" cy="2157413"/>
          </a:xfrm>
          <a:prstGeom prst="line">
            <a:avLst/>
          </a:prstGeom>
          <a:noFill/>
          <a:ln w="38160">
            <a:solidFill>
              <a:srgbClr val="000066"/>
            </a:solidFill>
            <a:miter lim="800000"/>
            <a:headEnd/>
            <a:tailEnd type="triangle" w="med" len="med"/>
          </a:ln>
        </p:spPr>
        <p:txBody>
          <a:bodyPr/>
          <a:lstStyle/>
          <a:p>
            <a:endParaRPr lang="en-US" dirty="0">
              <a:latin typeface="Calibri" panose="020F0502020204030204" pitchFamily="34" charset="0"/>
              <a:ea typeface="Lato" charset="0"/>
              <a:cs typeface="Calibri" panose="020F0502020204030204" pitchFamily="34" charset="0"/>
            </a:endParaRPr>
          </a:p>
        </p:txBody>
      </p:sp>
      <p:cxnSp>
        <p:nvCxnSpPr>
          <p:cNvPr id="40" name="Straight Connector 39"/>
          <p:cNvCxnSpPr/>
          <p:nvPr>
            <p:custDataLst>
              <p:tags r:id="rId17"/>
            </p:custDataLst>
          </p:nvPr>
        </p:nvCxnSpPr>
        <p:spPr bwMode="auto">
          <a:xfrm>
            <a:off x="2521298" y="4650965"/>
            <a:ext cx="4006851" cy="1588"/>
          </a:xfrm>
          <a:prstGeom prst="line">
            <a:avLst/>
          </a:prstGeom>
          <a:noFill/>
          <a:ln w="25400" cap="flat" cmpd="sng" algn="ctr">
            <a:solidFill>
              <a:schemeClr val="tx1"/>
            </a:solidFill>
            <a:prstDash val="solid"/>
            <a:round/>
            <a:headEnd type="none" w="med" len="med"/>
            <a:tailEnd type="none" w="med" len="med"/>
          </a:ln>
          <a:effectLst/>
        </p:spPr>
      </p:cxnSp>
      <p:cxnSp>
        <p:nvCxnSpPr>
          <p:cNvPr id="44" name="Straight Connector 43"/>
          <p:cNvCxnSpPr/>
          <p:nvPr>
            <p:custDataLst>
              <p:tags r:id="rId18"/>
            </p:custDataLst>
          </p:nvPr>
        </p:nvCxnSpPr>
        <p:spPr bwMode="auto">
          <a:xfrm>
            <a:off x="3010070" y="3821734"/>
            <a:ext cx="3017520" cy="1588"/>
          </a:xfrm>
          <a:prstGeom prst="line">
            <a:avLst/>
          </a:prstGeom>
          <a:noFill/>
          <a:ln w="25400" cap="flat" cmpd="sng" algn="ctr">
            <a:solidFill>
              <a:schemeClr val="tx1"/>
            </a:solidFill>
            <a:prstDash val="solid"/>
            <a:round/>
            <a:headEnd type="none" w="med" len="med"/>
            <a:tailEnd type="none" w="med" len="med"/>
          </a:ln>
          <a:effectLst/>
        </p:spPr>
      </p:cxnSp>
      <p:cxnSp>
        <p:nvCxnSpPr>
          <p:cNvPr id="46" name="Straight Connector 45"/>
          <p:cNvCxnSpPr/>
          <p:nvPr>
            <p:custDataLst>
              <p:tags r:id="rId19"/>
            </p:custDataLst>
          </p:nvPr>
        </p:nvCxnSpPr>
        <p:spPr bwMode="auto">
          <a:xfrm>
            <a:off x="3517714" y="2928764"/>
            <a:ext cx="2011680" cy="1588"/>
          </a:xfrm>
          <a:prstGeom prst="line">
            <a:avLst/>
          </a:prstGeom>
          <a:noFill/>
          <a:ln w="25400" cap="flat" cmpd="sng" algn="ctr">
            <a:solidFill>
              <a:schemeClr val="tx1"/>
            </a:solidFill>
            <a:prstDash val="solid"/>
            <a:round/>
            <a:headEnd type="none" w="med" len="med"/>
            <a:tailEnd type="none" w="med" len="med"/>
          </a:ln>
          <a:effectLst/>
        </p:spPr>
      </p:cxnSp>
      <p:pic>
        <p:nvPicPr>
          <p:cNvPr id="28" name="Picture 2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330832" y="1275781"/>
            <a:ext cx="936596" cy="753960"/>
          </a:xfrm>
          <a:prstGeom prst="rect">
            <a:avLst/>
          </a:prstGeom>
          <a:ln>
            <a:noFill/>
          </a:ln>
          <a:effectLst>
            <a:softEdge rad="112500"/>
          </a:effectLst>
        </p:spPr>
      </p:pic>
      <p:pic>
        <p:nvPicPr>
          <p:cNvPr id="29" name="Picture 2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971624" y="3363238"/>
            <a:ext cx="1539609" cy="1154707"/>
          </a:xfrm>
          <a:prstGeom prst="rect">
            <a:avLst/>
          </a:prstGeom>
          <a:ln>
            <a:noFill/>
          </a:ln>
          <a:effectLst>
            <a:softEdge rad="112500"/>
          </a:effectLst>
        </p:spPr>
      </p:pic>
      <p:pic>
        <p:nvPicPr>
          <p:cNvPr id="4" name="Picture 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67436" y="2278994"/>
            <a:ext cx="1507436" cy="1004957"/>
          </a:xfrm>
          <a:prstGeom prst="rect">
            <a:avLst/>
          </a:prstGeom>
          <a:ln>
            <a:noFill/>
          </a:ln>
          <a:effectLst>
            <a:softEdge rad="112500"/>
          </a:effectLst>
        </p:spPr>
      </p:pic>
      <p:sp>
        <p:nvSpPr>
          <p:cNvPr id="5" name="TextBox 4"/>
          <p:cNvSpPr txBox="1"/>
          <p:nvPr/>
        </p:nvSpPr>
        <p:spPr>
          <a:xfrm>
            <a:off x="3610465" y="1558950"/>
            <a:ext cx="570989" cy="307777"/>
          </a:xfrm>
          <a:prstGeom prst="rect">
            <a:avLst/>
          </a:prstGeom>
          <a:noFill/>
        </p:spPr>
        <p:txBody>
          <a:bodyPr wrap="none" rtlCol="0">
            <a:spAutoFit/>
          </a:bodyPr>
          <a:lstStyle/>
          <a:p>
            <a:pPr algn="ctr"/>
            <a:r>
              <a:rPr lang="en-US" sz="1400" b="0" dirty="0">
                <a:latin typeface="Calibri" panose="020F0502020204030204" pitchFamily="34" charset="0"/>
                <a:ea typeface="Lato" charset="0"/>
                <a:cs typeface="Calibri" panose="020F0502020204030204" pitchFamily="34" charset="0"/>
              </a:rPr>
              <a:t>&lt;1 ns</a:t>
            </a:r>
          </a:p>
        </p:txBody>
      </p:sp>
      <p:sp>
        <p:nvSpPr>
          <p:cNvPr id="33" name="TextBox 32"/>
          <p:cNvSpPr txBox="1"/>
          <p:nvPr/>
        </p:nvSpPr>
        <p:spPr>
          <a:xfrm>
            <a:off x="3147436" y="2310682"/>
            <a:ext cx="481221" cy="307777"/>
          </a:xfrm>
          <a:prstGeom prst="rect">
            <a:avLst/>
          </a:prstGeom>
          <a:noFill/>
        </p:spPr>
        <p:txBody>
          <a:bodyPr wrap="none" rtlCol="0">
            <a:spAutoFit/>
          </a:bodyPr>
          <a:lstStyle/>
          <a:p>
            <a:pPr algn="ctr"/>
            <a:r>
              <a:rPr lang="en-US" sz="1400" b="0" dirty="0">
                <a:latin typeface="Calibri" panose="020F0502020204030204" pitchFamily="34" charset="0"/>
                <a:ea typeface="Lato" charset="0"/>
                <a:cs typeface="Calibri" panose="020F0502020204030204" pitchFamily="34" charset="0"/>
              </a:rPr>
              <a:t>1 ns</a:t>
            </a:r>
          </a:p>
        </p:txBody>
      </p:sp>
      <p:sp>
        <p:nvSpPr>
          <p:cNvPr id="34" name="TextBox 33"/>
          <p:cNvSpPr txBox="1"/>
          <p:nvPr/>
        </p:nvSpPr>
        <p:spPr>
          <a:xfrm>
            <a:off x="2470537" y="3142947"/>
            <a:ext cx="718465" cy="307777"/>
          </a:xfrm>
          <a:prstGeom prst="rect">
            <a:avLst/>
          </a:prstGeom>
          <a:noFill/>
        </p:spPr>
        <p:txBody>
          <a:bodyPr wrap="none" rtlCol="0">
            <a:spAutoFit/>
          </a:bodyPr>
          <a:lstStyle/>
          <a:p>
            <a:pPr algn="ctr"/>
            <a:r>
              <a:rPr lang="en-US" sz="1400" b="0">
                <a:latin typeface="Calibri" panose="020F0502020204030204" pitchFamily="34" charset="0"/>
                <a:ea typeface="Lato" charset="0"/>
                <a:cs typeface="Calibri" panose="020F0502020204030204" pitchFamily="34" charset="0"/>
              </a:rPr>
              <a:t>5-10 ns</a:t>
            </a:r>
            <a:endParaRPr lang="en-US" sz="1400" b="0" dirty="0">
              <a:latin typeface="Calibri" panose="020F0502020204030204" pitchFamily="34" charset="0"/>
              <a:ea typeface="Lato" charset="0"/>
              <a:cs typeface="Calibri" panose="020F0502020204030204" pitchFamily="34" charset="0"/>
            </a:endParaRPr>
          </a:p>
        </p:txBody>
      </p:sp>
      <p:sp>
        <p:nvSpPr>
          <p:cNvPr id="35" name="TextBox 34"/>
          <p:cNvSpPr txBox="1"/>
          <p:nvPr/>
        </p:nvSpPr>
        <p:spPr>
          <a:xfrm>
            <a:off x="1995994" y="3975212"/>
            <a:ext cx="663963" cy="307777"/>
          </a:xfrm>
          <a:prstGeom prst="rect">
            <a:avLst/>
          </a:prstGeom>
          <a:noFill/>
        </p:spPr>
        <p:txBody>
          <a:bodyPr wrap="none" rtlCol="0">
            <a:spAutoFit/>
          </a:bodyPr>
          <a:lstStyle/>
          <a:p>
            <a:pPr algn="ctr"/>
            <a:r>
              <a:rPr lang="en-US" sz="1400" b="0" dirty="0">
                <a:latin typeface="Calibri" panose="020F0502020204030204" pitchFamily="34" charset="0"/>
                <a:ea typeface="Lato" charset="0"/>
                <a:cs typeface="Calibri" panose="020F0502020204030204" pitchFamily="34" charset="0"/>
              </a:rPr>
              <a:t>100 ns</a:t>
            </a:r>
          </a:p>
        </p:txBody>
      </p:sp>
      <p:sp>
        <p:nvSpPr>
          <p:cNvPr id="36" name="TextBox 35"/>
          <p:cNvSpPr txBox="1"/>
          <p:nvPr/>
        </p:nvSpPr>
        <p:spPr>
          <a:xfrm>
            <a:off x="1538337" y="4595880"/>
            <a:ext cx="982961" cy="307777"/>
          </a:xfrm>
          <a:prstGeom prst="rect">
            <a:avLst/>
          </a:prstGeom>
          <a:noFill/>
        </p:spPr>
        <p:txBody>
          <a:bodyPr wrap="none" rtlCol="0">
            <a:spAutoFit/>
          </a:bodyPr>
          <a:lstStyle/>
          <a:p>
            <a:pPr algn="ctr"/>
            <a:r>
              <a:rPr lang="en-US" sz="1400" b="0" dirty="0">
                <a:latin typeface="Calibri" panose="020F0502020204030204" pitchFamily="34" charset="0"/>
                <a:ea typeface="Lato" charset="0"/>
                <a:cs typeface="Calibri" panose="020F0502020204030204" pitchFamily="34" charset="0"/>
              </a:rPr>
              <a:t>150,000 ns</a:t>
            </a:r>
          </a:p>
        </p:txBody>
      </p:sp>
      <p:sp>
        <p:nvSpPr>
          <p:cNvPr id="37" name="TextBox 36"/>
          <p:cNvSpPr txBox="1"/>
          <p:nvPr/>
        </p:nvSpPr>
        <p:spPr>
          <a:xfrm>
            <a:off x="994790" y="5078114"/>
            <a:ext cx="1210588" cy="477054"/>
          </a:xfrm>
          <a:prstGeom prst="rect">
            <a:avLst/>
          </a:prstGeom>
          <a:noFill/>
        </p:spPr>
        <p:txBody>
          <a:bodyPr wrap="none" rtlCol="0">
            <a:spAutoFit/>
          </a:bodyPr>
          <a:lstStyle/>
          <a:p>
            <a:pPr algn="ctr"/>
            <a:r>
              <a:rPr lang="en-US" sz="1400" b="0" dirty="0">
                <a:latin typeface="Calibri" panose="020F0502020204030204" pitchFamily="34" charset="0"/>
                <a:ea typeface="Lato" charset="0"/>
                <a:cs typeface="Calibri" panose="020F0502020204030204" pitchFamily="34" charset="0"/>
              </a:rPr>
              <a:t>10,000,000 ns</a:t>
            </a:r>
            <a:br>
              <a:rPr lang="en-US" sz="1400" b="0" dirty="0">
                <a:latin typeface="Calibri" panose="020F0502020204030204" pitchFamily="34" charset="0"/>
                <a:ea typeface="Lato" charset="0"/>
                <a:cs typeface="Calibri" panose="020F0502020204030204" pitchFamily="34" charset="0"/>
              </a:rPr>
            </a:br>
            <a:r>
              <a:rPr lang="en-US" sz="1100" b="0" i="1" dirty="0">
                <a:latin typeface="Calibri" panose="020F0502020204030204" pitchFamily="34" charset="0"/>
                <a:ea typeface="Lato" charset="0"/>
                <a:cs typeface="Calibri" panose="020F0502020204030204" pitchFamily="34" charset="0"/>
              </a:rPr>
              <a:t>(10 </a:t>
            </a:r>
            <a:r>
              <a:rPr lang="en-US" sz="1100" b="0" i="1" dirty="0" err="1">
                <a:latin typeface="Calibri" panose="020F0502020204030204" pitchFamily="34" charset="0"/>
                <a:ea typeface="Lato" charset="0"/>
                <a:cs typeface="Calibri" panose="020F0502020204030204" pitchFamily="34" charset="0"/>
              </a:rPr>
              <a:t>ms</a:t>
            </a:r>
            <a:r>
              <a:rPr lang="en-US" sz="1100" b="0" i="1" dirty="0">
                <a:latin typeface="Calibri" panose="020F0502020204030204" pitchFamily="34" charset="0"/>
                <a:ea typeface="Lato" charset="0"/>
                <a:cs typeface="Calibri" panose="020F0502020204030204" pitchFamily="34" charset="0"/>
              </a:rPr>
              <a:t>)</a:t>
            </a:r>
            <a:endParaRPr lang="en-US" sz="1400" b="0" i="1" dirty="0">
              <a:latin typeface="Calibri" panose="020F0502020204030204" pitchFamily="34" charset="0"/>
              <a:ea typeface="Lato" charset="0"/>
              <a:cs typeface="Calibri" panose="020F0502020204030204" pitchFamily="34" charset="0"/>
            </a:endParaRPr>
          </a:p>
        </p:txBody>
      </p:sp>
      <p:sp>
        <p:nvSpPr>
          <p:cNvPr id="38" name="TextBox 37"/>
          <p:cNvSpPr txBox="1"/>
          <p:nvPr/>
        </p:nvSpPr>
        <p:spPr>
          <a:xfrm>
            <a:off x="827539" y="5763782"/>
            <a:ext cx="857927" cy="307777"/>
          </a:xfrm>
          <a:prstGeom prst="rect">
            <a:avLst/>
          </a:prstGeom>
          <a:noFill/>
        </p:spPr>
        <p:txBody>
          <a:bodyPr wrap="none" rtlCol="0">
            <a:spAutoFit/>
          </a:bodyPr>
          <a:lstStyle/>
          <a:p>
            <a:pPr algn="ctr"/>
            <a:r>
              <a:rPr lang="en-US" sz="1400" b="0" dirty="0">
                <a:latin typeface="Calibri" panose="020F0502020204030204" pitchFamily="34" charset="0"/>
                <a:ea typeface="Lato" charset="0"/>
                <a:cs typeface="Calibri" panose="020F0502020204030204" pitchFamily="34" charset="0"/>
              </a:rPr>
              <a:t>1-150 </a:t>
            </a:r>
            <a:r>
              <a:rPr lang="en-US" sz="1400" b="0" dirty="0" err="1">
                <a:latin typeface="Calibri" panose="020F0502020204030204" pitchFamily="34" charset="0"/>
                <a:ea typeface="Lato" charset="0"/>
                <a:cs typeface="Calibri" panose="020F0502020204030204" pitchFamily="34" charset="0"/>
              </a:rPr>
              <a:t>ms</a:t>
            </a:r>
            <a:endParaRPr lang="en-US" sz="1400" b="0" i="1" dirty="0">
              <a:latin typeface="Calibri" panose="020F0502020204030204" pitchFamily="34" charset="0"/>
              <a:ea typeface="Lato" charset="0"/>
              <a:cs typeface="Calibri" panose="020F0502020204030204" pitchFamily="34" charset="0"/>
            </a:endParaRPr>
          </a:p>
        </p:txBody>
      </p:sp>
      <p:sp>
        <p:nvSpPr>
          <p:cNvPr id="39" name="TextBox 38"/>
          <p:cNvSpPr txBox="1"/>
          <p:nvPr/>
        </p:nvSpPr>
        <p:spPr>
          <a:xfrm>
            <a:off x="2698873" y="4682111"/>
            <a:ext cx="458779" cy="307777"/>
          </a:xfrm>
          <a:prstGeom prst="rect">
            <a:avLst/>
          </a:prstGeom>
          <a:noFill/>
        </p:spPr>
        <p:txBody>
          <a:bodyPr wrap="none" rtlCol="0">
            <a:spAutoFit/>
          </a:bodyPr>
          <a:lstStyle/>
          <a:p>
            <a:pPr algn="ctr"/>
            <a:r>
              <a:rPr lang="en-US" sz="1400" dirty="0">
                <a:latin typeface="Calibri" panose="020F0502020204030204" pitchFamily="34" charset="0"/>
                <a:ea typeface="Lato" charset="0"/>
                <a:cs typeface="Calibri" panose="020F0502020204030204" pitchFamily="34" charset="0"/>
              </a:rPr>
              <a:t>SSD</a:t>
            </a:r>
          </a:p>
        </p:txBody>
      </p:sp>
      <p:sp>
        <p:nvSpPr>
          <p:cNvPr id="41" name="TextBox 40"/>
          <p:cNvSpPr txBox="1"/>
          <p:nvPr/>
        </p:nvSpPr>
        <p:spPr>
          <a:xfrm>
            <a:off x="2659864" y="5119334"/>
            <a:ext cx="489236" cy="307777"/>
          </a:xfrm>
          <a:prstGeom prst="rect">
            <a:avLst/>
          </a:prstGeom>
          <a:noFill/>
        </p:spPr>
        <p:txBody>
          <a:bodyPr wrap="none" rtlCol="0">
            <a:spAutoFit/>
          </a:bodyPr>
          <a:lstStyle/>
          <a:p>
            <a:pPr algn="ctr"/>
            <a:r>
              <a:rPr lang="en-US" sz="1400" dirty="0">
                <a:latin typeface="Calibri" panose="020F0502020204030204" pitchFamily="34" charset="0"/>
                <a:ea typeface="Lato" charset="0"/>
                <a:cs typeface="Calibri" panose="020F0502020204030204" pitchFamily="34" charset="0"/>
              </a:rPr>
              <a:t>Disk</a:t>
            </a:r>
          </a:p>
        </p:txBody>
      </p:sp>
      <p:sp>
        <p:nvSpPr>
          <p:cNvPr id="42" name="TextBox 41"/>
          <p:cNvSpPr txBox="1"/>
          <p:nvPr/>
        </p:nvSpPr>
        <p:spPr>
          <a:xfrm>
            <a:off x="4839327" y="1545768"/>
            <a:ext cx="623889" cy="307777"/>
          </a:xfrm>
          <a:prstGeom prst="rect">
            <a:avLst/>
          </a:prstGeom>
          <a:noFill/>
        </p:spPr>
        <p:txBody>
          <a:bodyPr wrap="none" rtlCol="0">
            <a:spAutoFit/>
          </a:bodyPr>
          <a:lstStyle/>
          <a:p>
            <a:pPr algn="ctr"/>
            <a:r>
              <a:rPr lang="en-US" sz="1400" b="0">
                <a:latin typeface="Calibri" panose="020F0502020204030204" pitchFamily="34" charset="0"/>
                <a:ea typeface="Lato" charset="0"/>
                <a:cs typeface="Calibri" panose="020F0502020204030204" pitchFamily="34" charset="0"/>
              </a:rPr>
              <a:t>5-10 s</a:t>
            </a:r>
            <a:endParaRPr lang="en-US" sz="1400" b="0" dirty="0">
              <a:latin typeface="Calibri" panose="020F0502020204030204" pitchFamily="34" charset="0"/>
              <a:ea typeface="Lato" charset="0"/>
              <a:cs typeface="Calibri" panose="020F0502020204030204" pitchFamily="34" charset="0"/>
            </a:endParaRPr>
          </a:p>
        </p:txBody>
      </p:sp>
      <p:sp>
        <p:nvSpPr>
          <p:cNvPr id="43" name="TextBox 42"/>
          <p:cNvSpPr txBox="1"/>
          <p:nvPr/>
        </p:nvSpPr>
        <p:spPr>
          <a:xfrm>
            <a:off x="5737695" y="3175477"/>
            <a:ext cx="740907" cy="307777"/>
          </a:xfrm>
          <a:prstGeom prst="rect">
            <a:avLst/>
          </a:prstGeom>
          <a:noFill/>
        </p:spPr>
        <p:txBody>
          <a:bodyPr wrap="none" rtlCol="0">
            <a:spAutoFit/>
          </a:bodyPr>
          <a:lstStyle/>
          <a:p>
            <a:pPr algn="ctr"/>
            <a:r>
              <a:rPr lang="en-US" sz="1400" b="0">
                <a:latin typeface="Calibri" panose="020F0502020204030204" pitchFamily="34" charset="0"/>
                <a:ea typeface="Lato" charset="0"/>
                <a:cs typeface="Calibri" panose="020F0502020204030204" pitchFamily="34" charset="0"/>
              </a:rPr>
              <a:t>1-2 </a:t>
            </a:r>
            <a:r>
              <a:rPr lang="en-US" sz="1400" b="0" dirty="0">
                <a:latin typeface="Calibri" panose="020F0502020204030204" pitchFamily="34" charset="0"/>
                <a:ea typeface="Lato" charset="0"/>
                <a:cs typeface="Calibri" panose="020F0502020204030204" pitchFamily="34" charset="0"/>
              </a:rPr>
              <a:t>min</a:t>
            </a:r>
          </a:p>
        </p:txBody>
      </p:sp>
      <p:sp>
        <p:nvSpPr>
          <p:cNvPr id="45" name="TextBox 44"/>
          <p:cNvSpPr txBox="1"/>
          <p:nvPr/>
        </p:nvSpPr>
        <p:spPr>
          <a:xfrm>
            <a:off x="6178840" y="3900623"/>
            <a:ext cx="923651" cy="307777"/>
          </a:xfrm>
          <a:prstGeom prst="rect">
            <a:avLst/>
          </a:prstGeom>
          <a:noFill/>
        </p:spPr>
        <p:txBody>
          <a:bodyPr wrap="none" rtlCol="0">
            <a:spAutoFit/>
          </a:bodyPr>
          <a:lstStyle/>
          <a:p>
            <a:pPr algn="ctr"/>
            <a:r>
              <a:rPr lang="en-US" sz="1400" b="0" dirty="0">
                <a:latin typeface="Calibri" panose="020F0502020204030204" pitchFamily="34" charset="0"/>
                <a:ea typeface="Lato" charset="0"/>
                <a:cs typeface="Calibri" panose="020F0502020204030204" pitchFamily="34" charset="0"/>
              </a:rPr>
              <a:t>15-30 min</a:t>
            </a:r>
          </a:p>
        </p:txBody>
      </p:sp>
      <p:sp>
        <p:nvSpPr>
          <p:cNvPr id="47" name="TextBox 46"/>
          <p:cNvSpPr txBox="1"/>
          <p:nvPr/>
        </p:nvSpPr>
        <p:spPr>
          <a:xfrm>
            <a:off x="6640762" y="4671183"/>
            <a:ext cx="735906" cy="307777"/>
          </a:xfrm>
          <a:prstGeom prst="rect">
            <a:avLst/>
          </a:prstGeom>
          <a:noFill/>
        </p:spPr>
        <p:txBody>
          <a:bodyPr wrap="none" rtlCol="0">
            <a:spAutoFit/>
          </a:bodyPr>
          <a:lstStyle/>
          <a:p>
            <a:pPr algn="ctr"/>
            <a:r>
              <a:rPr lang="en-US" sz="1400" b="0">
                <a:latin typeface="Calibri" panose="020F0502020204030204" pitchFamily="34" charset="0"/>
                <a:ea typeface="Lato" charset="0"/>
                <a:cs typeface="Calibri" panose="020F0502020204030204" pitchFamily="34" charset="0"/>
              </a:rPr>
              <a:t>31 days</a:t>
            </a:r>
            <a:endParaRPr lang="en-US" sz="1400" b="0" dirty="0">
              <a:latin typeface="Calibri" panose="020F0502020204030204" pitchFamily="34" charset="0"/>
              <a:ea typeface="Lato" charset="0"/>
              <a:cs typeface="Calibri" panose="020F0502020204030204" pitchFamily="34" charset="0"/>
            </a:endParaRPr>
          </a:p>
        </p:txBody>
      </p:sp>
      <p:sp>
        <p:nvSpPr>
          <p:cNvPr id="48" name="TextBox 47"/>
          <p:cNvSpPr txBox="1"/>
          <p:nvPr/>
        </p:nvSpPr>
        <p:spPr>
          <a:xfrm>
            <a:off x="6957655" y="5146340"/>
            <a:ext cx="1787157" cy="307777"/>
          </a:xfrm>
          <a:prstGeom prst="rect">
            <a:avLst/>
          </a:prstGeom>
          <a:noFill/>
        </p:spPr>
        <p:txBody>
          <a:bodyPr wrap="none" rtlCol="0">
            <a:spAutoFit/>
          </a:bodyPr>
          <a:lstStyle/>
          <a:p>
            <a:pPr algn="ctr"/>
            <a:r>
              <a:rPr lang="en-US" sz="1400" b="0">
                <a:latin typeface="Calibri" panose="020F0502020204030204" pitchFamily="34" charset="0"/>
                <a:ea typeface="Lato" charset="0"/>
                <a:cs typeface="Calibri" panose="020F0502020204030204" pitchFamily="34" charset="0"/>
              </a:rPr>
              <a:t>66 months = 5.5 years</a:t>
            </a:r>
            <a:endParaRPr lang="en-US" sz="1400" b="0" dirty="0">
              <a:latin typeface="Calibri" panose="020F0502020204030204" pitchFamily="34" charset="0"/>
              <a:ea typeface="Lato" charset="0"/>
              <a:cs typeface="Calibri" panose="020F0502020204030204" pitchFamily="34" charset="0"/>
            </a:endParaRPr>
          </a:p>
        </p:txBody>
      </p:sp>
      <p:sp>
        <p:nvSpPr>
          <p:cNvPr id="49" name="TextBox 48"/>
          <p:cNvSpPr txBox="1"/>
          <p:nvPr/>
        </p:nvSpPr>
        <p:spPr>
          <a:xfrm>
            <a:off x="7628032" y="6381703"/>
            <a:ext cx="1019382" cy="307777"/>
          </a:xfrm>
          <a:prstGeom prst="rect">
            <a:avLst/>
          </a:prstGeom>
          <a:noFill/>
        </p:spPr>
        <p:txBody>
          <a:bodyPr wrap="none" rtlCol="0">
            <a:spAutoFit/>
          </a:bodyPr>
          <a:lstStyle/>
          <a:p>
            <a:pPr algn="ctr"/>
            <a:r>
              <a:rPr lang="en-US" sz="1400" b="0" dirty="0">
                <a:latin typeface="Calibri" panose="020F0502020204030204" pitchFamily="34" charset="0"/>
                <a:ea typeface="Lato" charset="0"/>
                <a:cs typeface="Calibri" panose="020F0502020204030204" pitchFamily="34" charset="0"/>
              </a:rPr>
              <a:t>1 - 15 years</a:t>
            </a:r>
          </a:p>
        </p:txBody>
      </p:sp>
      <p:pic>
        <p:nvPicPr>
          <p:cNvPr id="7" name="Picture 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599520" y="5427111"/>
            <a:ext cx="1573664" cy="1124045"/>
          </a:xfrm>
          <a:prstGeom prst="rect">
            <a:avLst/>
          </a:prstGeom>
          <a:ln>
            <a:noFill/>
          </a:ln>
          <a:effectLst>
            <a:softEdge rad="112500"/>
          </a:effectLst>
        </p:spPr>
      </p:pic>
    </p:spTree>
    <p:extLst>
      <p:ext uri="{BB962C8B-B14F-4D97-AF65-F5344CB8AC3E}">
        <p14:creationId xmlns:p14="http://schemas.microsoft.com/office/powerpoint/2010/main" val="416446237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Course Themes</a:t>
            </a:r>
          </a:p>
        </p:txBody>
      </p:sp>
      <p:sp>
        <p:nvSpPr>
          <p:cNvPr id="3" name="Content Placeholder 2"/>
          <p:cNvSpPr>
            <a:spLocks noGrp="1"/>
          </p:cNvSpPr>
          <p:nvPr>
            <p:ph idx="1"/>
          </p:nvPr>
        </p:nvSpPr>
        <p:spPr>
          <a:xfrm>
            <a:off x="396875" y="1362075"/>
            <a:ext cx="5669280" cy="4972050"/>
          </a:xfrm>
        </p:spPr>
        <p:txBody>
          <a:bodyPr/>
          <a:lstStyle/>
          <a:p>
            <a:r>
              <a:rPr lang="en-US" dirty="0"/>
              <a:t>Review course goals</a:t>
            </a:r>
          </a:p>
          <a:p>
            <a:pPr lvl="1"/>
            <a:r>
              <a:rPr lang="en-US" dirty="0"/>
              <a:t>They should make much more sense now!</a:t>
            </a:r>
          </a:p>
        </p:txBody>
      </p:sp>
    </p:spTree>
    <p:extLst>
      <p:ext uri="{BB962C8B-B14F-4D97-AF65-F5344CB8AC3E}">
        <p14:creationId xmlns:p14="http://schemas.microsoft.com/office/powerpoint/2010/main" val="3470528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FF318-7329-432E-ADAF-EB3E14404EE8}"/>
              </a:ext>
            </a:extLst>
          </p:cNvPr>
          <p:cNvSpPr>
            <a:spLocks noGrp="1"/>
          </p:cNvSpPr>
          <p:nvPr>
            <p:ph type="title"/>
          </p:nvPr>
        </p:nvSpPr>
        <p:spPr/>
        <p:txBody>
          <a:bodyPr/>
          <a:lstStyle/>
          <a:p>
            <a:r>
              <a:rPr lang="en-US" dirty="0"/>
              <a:t>Course Evaluation Reminder Meme</a:t>
            </a:r>
          </a:p>
        </p:txBody>
      </p:sp>
      <p:sp>
        <p:nvSpPr>
          <p:cNvPr id="3" name="Content Placeholder 2">
            <a:extLst>
              <a:ext uri="{FF2B5EF4-FFF2-40B4-BE49-F238E27FC236}">
                <a16:creationId xmlns:a16="http://schemas.microsoft.com/office/drawing/2014/main" id="{917C4AB5-A8FB-4305-80CD-C433A533C5DD}"/>
              </a:ext>
            </a:extLst>
          </p:cNvPr>
          <p:cNvSpPr>
            <a:spLocks noGrp="1"/>
          </p:cNvSpPr>
          <p:nvPr>
            <p:ph idx="1"/>
          </p:nvPr>
        </p:nvSpPr>
        <p:spPr>
          <a:xfrm>
            <a:off x="396875" y="1362075"/>
            <a:ext cx="8589470" cy="4972050"/>
          </a:xfrm>
        </p:spPr>
        <p:txBody>
          <a:bodyPr/>
          <a:lstStyle/>
          <a:p>
            <a:r>
              <a:rPr lang="en-US" sz="2400" dirty="0"/>
              <a:t>Reminder to please fill out your course evaluations!! (you should have received a couple emails with a link to the eval)</a:t>
            </a:r>
          </a:p>
        </p:txBody>
      </p:sp>
      <p:sp>
        <p:nvSpPr>
          <p:cNvPr id="4" name="Slide Number Placeholder 3">
            <a:extLst>
              <a:ext uri="{FF2B5EF4-FFF2-40B4-BE49-F238E27FC236}">
                <a16:creationId xmlns:a16="http://schemas.microsoft.com/office/drawing/2014/main" id="{FF4E6773-18C9-4DA6-A098-264FEBAB2209}"/>
              </a:ext>
            </a:extLst>
          </p:cNvPr>
          <p:cNvSpPr>
            <a:spLocks noGrp="1"/>
          </p:cNvSpPr>
          <p:nvPr>
            <p:ph type="sldNum" sz="quarter" idx="10"/>
          </p:nvPr>
        </p:nvSpPr>
        <p:spPr/>
        <p:txBody>
          <a:bodyPr/>
          <a:lstStyle/>
          <a:p>
            <a:fld id="{4742CE80-E14D-4625-B1BA-E4DA936F4419}" type="slidenum">
              <a:rPr lang="en-US" smtClean="0"/>
              <a:t>3</a:t>
            </a:fld>
            <a:endParaRPr lang="en-US"/>
          </a:p>
        </p:txBody>
      </p:sp>
      <p:pic>
        <p:nvPicPr>
          <p:cNvPr id="7" name="Picture 6" descr="A sign on a highway&#10;&#10;Description automatically generated">
            <a:extLst>
              <a:ext uri="{FF2B5EF4-FFF2-40B4-BE49-F238E27FC236}">
                <a16:creationId xmlns:a16="http://schemas.microsoft.com/office/drawing/2014/main" id="{16164093-42A8-4165-B317-C9A31CF443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1164" y="2322872"/>
            <a:ext cx="4761672" cy="4534493"/>
          </a:xfrm>
          <a:prstGeom prst="rect">
            <a:avLst/>
          </a:prstGeom>
        </p:spPr>
      </p:pic>
    </p:spTree>
    <p:extLst>
      <p:ext uri="{BB962C8B-B14F-4D97-AF65-F5344CB8AC3E}">
        <p14:creationId xmlns:p14="http://schemas.microsoft.com/office/powerpoint/2010/main" val="4130109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435678"/>
            <a:ext cx="8403336" cy="762000"/>
          </a:xfrm>
        </p:spPr>
        <p:txBody>
          <a:bodyPr/>
          <a:lstStyle/>
          <a:p>
            <a:r>
              <a:rPr lang="en-US" dirty="0"/>
              <a:t>Big Theme:  </a:t>
            </a:r>
            <a:r>
              <a:rPr lang="en-US" b="1" dirty="0"/>
              <a:t>Abstractions and Interfaces</a:t>
            </a:r>
          </a:p>
        </p:txBody>
      </p:sp>
      <p:sp>
        <p:nvSpPr>
          <p:cNvPr id="3" name="Content Placeholder 2"/>
          <p:cNvSpPr>
            <a:spLocks noGrp="1"/>
          </p:cNvSpPr>
          <p:nvPr>
            <p:ph idx="1"/>
            <p:custDataLst>
              <p:tags r:id="rId2"/>
            </p:custDataLst>
          </p:nvPr>
        </p:nvSpPr>
        <p:spPr>
          <a:xfrm>
            <a:off x="393192" y="1362456"/>
            <a:ext cx="8366760" cy="4974336"/>
          </a:xfrm>
        </p:spPr>
        <p:txBody>
          <a:bodyPr/>
          <a:lstStyle/>
          <a:p>
            <a:r>
              <a:rPr lang="en-US" dirty="0"/>
              <a:t>Computing is about abstractions</a:t>
            </a:r>
          </a:p>
          <a:p>
            <a:pPr lvl="1"/>
            <a:r>
              <a:rPr lang="en-US" dirty="0"/>
              <a:t>(but we can’t forget reality)</a:t>
            </a:r>
          </a:p>
          <a:p>
            <a:r>
              <a:rPr lang="en-US" dirty="0"/>
              <a:t>What are the abstractions that we use?</a:t>
            </a:r>
          </a:p>
          <a:p>
            <a:r>
              <a:rPr lang="en-US" dirty="0"/>
              <a:t>What do </a:t>
            </a:r>
            <a:r>
              <a:rPr lang="en-US" u="sng" dirty="0"/>
              <a:t>you</a:t>
            </a:r>
            <a:r>
              <a:rPr lang="en-US" dirty="0"/>
              <a:t> need to know about them?</a:t>
            </a:r>
          </a:p>
          <a:p>
            <a:pPr lvl="1"/>
            <a:r>
              <a:rPr lang="en-US" dirty="0"/>
              <a:t>When do they break down and you have to peek under the hood?</a:t>
            </a:r>
          </a:p>
          <a:p>
            <a:pPr lvl="1"/>
            <a:r>
              <a:rPr lang="en-US" dirty="0"/>
              <a:t>What bugs can they cause and how do you find them?</a:t>
            </a:r>
          </a:p>
          <a:p>
            <a:r>
              <a:rPr lang="en-US" dirty="0"/>
              <a:t>How does the hardware relate to the software?</a:t>
            </a:r>
          </a:p>
          <a:p>
            <a:pPr lvl="1"/>
            <a:r>
              <a:rPr lang="en-US" dirty="0"/>
              <a:t>Become a better programmer and begin to understand the important concepts that have evolved in building ever more complex computer systems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30</a:t>
            </a:fld>
            <a:endParaRPr lang="en-US"/>
          </a:p>
        </p:txBody>
      </p:sp>
    </p:spTree>
    <p:extLst>
      <p:ext uri="{BB962C8B-B14F-4D97-AF65-F5344CB8AC3E}">
        <p14:creationId xmlns:p14="http://schemas.microsoft.com/office/powerpoint/2010/main" val="427325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Little Theme 1:  Representation</a:t>
            </a:r>
          </a:p>
        </p:txBody>
      </p:sp>
      <p:sp>
        <p:nvSpPr>
          <p:cNvPr id="3" name="Content Placeholder 2"/>
          <p:cNvSpPr>
            <a:spLocks noGrp="1"/>
          </p:cNvSpPr>
          <p:nvPr>
            <p:ph idx="1"/>
            <p:custDataLst>
              <p:tags r:id="rId2"/>
            </p:custDataLst>
          </p:nvPr>
        </p:nvSpPr>
        <p:spPr>
          <a:xfrm>
            <a:off x="393192" y="1362456"/>
            <a:ext cx="8366760" cy="4972050"/>
          </a:xfrm>
        </p:spPr>
        <p:txBody>
          <a:bodyPr/>
          <a:lstStyle/>
          <a:p>
            <a:pPr>
              <a:spcBef>
                <a:spcPts val="400"/>
              </a:spcBef>
            </a:pPr>
            <a:r>
              <a:rPr lang="en-US" dirty="0"/>
              <a:t>All digital systems represent everything as 0s and 1s</a:t>
            </a:r>
          </a:p>
          <a:p>
            <a:pPr lvl="1">
              <a:spcBef>
                <a:spcPts val="400"/>
              </a:spcBef>
            </a:pPr>
            <a:r>
              <a:rPr lang="en-US" sz="2000" dirty="0"/>
              <a:t>The 0 and 1 are really two different voltage ranges in the wires</a:t>
            </a:r>
          </a:p>
          <a:p>
            <a:pPr lvl="1">
              <a:spcBef>
                <a:spcPts val="400"/>
              </a:spcBef>
            </a:pPr>
            <a:r>
              <a:rPr lang="en-US" sz="2000" dirty="0"/>
              <a:t>Or magnetic positions on a disc, or hole depths on a DVD, or even </a:t>
            </a:r>
            <a:r>
              <a:rPr lang="en-US" sz="2000" i="1" dirty="0"/>
              <a:t>DNA</a:t>
            </a:r>
            <a:r>
              <a:rPr lang="en-US" sz="2000" dirty="0"/>
              <a:t>…</a:t>
            </a:r>
          </a:p>
          <a:p>
            <a:pPr>
              <a:spcBef>
                <a:spcPts val="400"/>
              </a:spcBef>
            </a:pPr>
            <a:r>
              <a:rPr lang="en-US" dirty="0"/>
              <a:t>“Everything” includes:</a:t>
            </a:r>
          </a:p>
          <a:p>
            <a:pPr lvl="1">
              <a:spcBef>
                <a:spcPts val="400"/>
              </a:spcBef>
            </a:pPr>
            <a:r>
              <a:rPr lang="en-US" sz="2000" dirty="0"/>
              <a:t>Numbers – integers and floating point</a:t>
            </a:r>
          </a:p>
          <a:p>
            <a:pPr lvl="1">
              <a:spcBef>
                <a:spcPts val="400"/>
              </a:spcBef>
            </a:pPr>
            <a:r>
              <a:rPr lang="en-US" sz="2000" dirty="0"/>
              <a:t>Characters – the building blocks of strings</a:t>
            </a:r>
          </a:p>
          <a:p>
            <a:pPr lvl="1">
              <a:spcBef>
                <a:spcPts val="400"/>
              </a:spcBef>
            </a:pPr>
            <a:r>
              <a:rPr lang="en-US" sz="2000" dirty="0"/>
              <a:t>Instructions – the directives to the CPU that make up a program</a:t>
            </a:r>
          </a:p>
          <a:p>
            <a:pPr lvl="1">
              <a:spcBef>
                <a:spcPts val="400"/>
              </a:spcBef>
            </a:pPr>
            <a:r>
              <a:rPr lang="en-US" sz="2000" dirty="0"/>
              <a:t>Pointers – addresses of data objects stored away in memory</a:t>
            </a:r>
          </a:p>
          <a:p>
            <a:pPr>
              <a:spcBef>
                <a:spcPts val="400"/>
              </a:spcBef>
            </a:pPr>
            <a:r>
              <a:rPr lang="en-US" dirty="0"/>
              <a:t>Encodings are stored throughout a computer system</a:t>
            </a:r>
          </a:p>
          <a:p>
            <a:pPr lvl="1">
              <a:spcBef>
                <a:spcPts val="400"/>
              </a:spcBef>
            </a:pPr>
            <a:r>
              <a:rPr lang="en-US" sz="2000" dirty="0"/>
              <a:t>In registers, caches, memories, disks, etc.</a:t>
            </a:r>
          </a:p>
          <a:p>
            <a:pPr>
              <a:spcBef>
                <a:spcPts val="400"/>
              </a:spcBef>
            </a:pPr>
            <a:r>
              <a:rPr lang="en-US" dirty="0"/>
              <a:t>They all need addresses (a way to locate)</a:t>
            </a:r>
          </a:p>
          <a:p>
            <a:pPr lvl="1">
              <a:spcBef>
                <a:spcPts val="400"/>
              </a:spcBef>
            </a:pPr>
            <a:r>
              <a:rPr lang="en-US" sz="2000" dirty="0"/>
              <a:t>Find a new place to put a new item </a:t>
            </a:r>
          </a:p>
          <a:p>
            <a:pPr lvl="1">
              <a:spcBef>
                <a:spcPts val="400"/>
              </a:spcBef>
            </a:pPr>
            <a:r>
              <a:rPr lang="en-US" sz="2000" dirty="0"/>
              <a:t>Reclaim the place in memory when data no longer needed</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31</a:t>
            </a:fld>
            <a:endParaRPr lang="en-US"/>
          </a:p>
        </p:txBody>
      </p:sp>
    </p:spTree>
    <p:extLst>
      <p:ext uri="{BB962C8B-B14F-4D97-AF65-F5344CB8AC3E}">
        <p14:creationId xmlns:p14="http://schemas.microsoft.com/office/powerpoint/2010/main" val="262492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Little Theme 2:  Translation</a:t>
            </a:r>
          </a:p>
        </p:txBody>
      </p:sp>
      <p:sp>
        <p:nvSpPr>
          <p:cNvPr id="3" name="Content Placeholder 2"/>
          <p:cNvSpPr>
            <a:spLocks noGrp="1"/>
          </p:cNvSpPr>
          <p:nvPr>
            <p:ph idx="1"/>
            <p:custDataLst>
              <p:tags r:id="rId2"/>
            </p:custDataLst>
          </p:nvPr>
        </p:nvSpPr>
        <p:spPr/>
        <p:txBody>
          <a:bodyPr/>
          <a:lstStyle/>
          <a:p>
            <a:r>
              <a:rPr lang="en-US" b="0" dirty="0"/>
              <a:t>There is a </a:t>
            </a:r>
            <a:r>
              <a:rPr lang="en-US" dirty="0"/>
              <a:t>big gap </a:t>
            </a:r>
            <a:r>
              <a:rPr lang="en-US" b="0" dirty="0"/>
              <a:t>between how we think about programs and data and the 0s and 1s of computers</a:t>
            </a:r>
          </a:p>
          <a:p>
            <a:pPr lvl="1"/>
            <a:r>
              <a:rPr lang="en-US" b="0" dirty="0"/>
              <a:t>Need</a:t>
            </a:r>
            <a:r>
              <a:rPr lang="en-US" dirty="0"/>
              <a:t> languages</a:t>
            </a:r>
            <a:r>
              <a:rPr lang="en-US" b="0" dirty="0"/>
              <a:t> to describe what we mean</a:t>
            </a:r>
          </a:p>
          <a:p>
            <a:pPr lvl="1"/>
            <a:r>
              <a:rPr lang="en-US" b="0" dirty="0"/>
              <a:t>These languages need to be </a:t>
            </a:r>
            <a:r>
              <a:rPr lang="en-US" dirty="0"/>
              <a:t>translated</a:t>
            </a:r>
            <a:r>
              <a:rPr lang="en-US" b="0" dirty="0"/>
              <a:t> one level at a time</a:t>
            </a:r>
          </a:p>
          <a:p>
            <a:pPr lvl="2"/>
            <a:endParaRPr lang="en-US" b="0" dirty="0"/>
          </a:p>
          <a:p>
            <a:r>
              <a:rPr lang="en-US" b="0" dirty="0"/>
              <a:t>We know </a:t>
            </a:r>
            <a:r>
              <a:rPr lang="en-US" dirty="0"/>
              <a:t>Java</a:t>
            </a:r>
            <a:r>
              <a:rPr lang="en-US" b="0" dirty="0"/>
              <a:t> as a programming language</a:t>
            </a:r>
          </a:p>
          <a:p>
            <a:pPr lvl="1"/>
            <a:r>
              <a:rPr lang="en-US" dirty="0"/>
              <a:t>Have to work our way down to the 0s and 1s of computers</a:t>
            </a:r>
          </a:p>
          <a:p>
            <a:pPr lvl="1"/>
            <a:r>
              <a:rPr lang="en-US" dirty="0"/>
              <a:t>Try not to lose anything in translation!</a:t>
            </a:r>
          </a:p>
          <a:p>
            <a:pPr lvl="1"/>
            <a:r>
              <a:rPr lang="en-US" dirty="0"/>
              <a:t>We encountered C language, assembly language, and machine code (for the x86 family of CPU architectures)</a:t>
            </a:r>
          </a:p>
          <a:p>
            <a:endParaRPr lang="en-US" dirty="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32</a:t>
            </a:fld>
            <a:endParaRPr lang="en-US"/>
          </a:p>
        </p:txBody>
      </p:sp>
    </p:spTree>
    <p:extLst>
      <p:ext uri="{BB962C8B-B14F-4D97-AF65-F5344CB8AC3E}">
        <p14:creationId xmlns:p14="http://schemas.microsoft.com/office/powerpoint/2010/main" val="4244292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Little Theme 3:  Control Flow</a:t>
            </a:r>
          </a:p>
        </p:txBody>
      </p:sp>
      <p:sp>
        <p:nvSpPr>
          <p:cNvPr id="3" name="Content Placeholder 2"/>
          <p:cNvSpPr>
            <a:spLocks noGrp="1"/>
          </p:cNvSpPr>
          <p:nvPr>
            <p:ph idx="1"/>
            <p:custDataLst>
              <p:tags r:id="rId2"/>
            </p:custDataLst>
          </p:nvPr>
        </p:nvSpPr>
        <p:spPr/>
        <p:txBody>
          <a:bodyPr/>
          <a:lstStyle/>
          <a:p>
            <a:r>
              <a:rPr lang="en-US" sz="2400" dirty="0"/>
              <a:t>How do computers orchestrate everything they are doing?</a:t>
            </a:r>
          </a:p>
          <a:p>
            <a:r>
              <a:rPr lang="en-US" sz="2400" dirty="0"/>
              <a:t>Within one program:</a:t>
            </a:r>
          </a:p>
          <a:p>
            <a:pPr lvl="1"/>
            <a:r>
              <a:rPr lang="en-US" sz="2000" dirty="0"/>
              <a:t>How do we implement if/else, loops, switches?</a:t>
            </a:r>
          </a:p>
          <a:p>
            <a:pPr lvl="1"/>
            <a:r>
              <a:rPr lang="en-US" sz="2000" dirty="0"/>
              <a:t>What do we have to keep track of when we call a procedure, and then another, and then another, and so on?</a:t>
            </a:r>
          </a:p>
          <a:p>
            <a:pPr lvl="1"/>
            <a:r>
              <a:rPr lang="en-US" sz="2000" dirty="0"/>
              <a:t>How do we know what to do upon “return”?</a:t>
            </a:r>
          </a:p>
          <a:p>
            <a:r>
              <a:rPr lang="en-US" sz="2400" dirty="0"/>
              <a:t>Across programs and operating systems:</a:t>
            </a:r>
          </a:p>
          <a:p>
            <a:pPr lvl="1"/>
            <a:r>
              <a:rPr lang="en-US" sz="2000" dirty="0"/>
              <a:t>Multiple user programs</a:t>
            </a:r>
          </a:p>
          <a:p>
            <a:pPr lvl="1"/>
            <a:r>
              <a:rPr lang="en-US" sz="2000" dirty="0"/>
              <a:t>Operating system has to orchestrate them all </a:t>
            </a:r>
          </a:p>
          <a:p>
            <a:pPr lvl="2"/>
            <a:r>
              <a:rPr lang="en-US" dirty="0"/>
              <a:t>Each gets a share of computing cycles</a:t>
            </a:r>
          </a:p>
          <a:p>
            <a:pPr lvl="2"/>
            <a:r>
              <a:rPr lang="en-US" dirty="0"/>
              <a:t>They may need to share system resources (memory, I/O, disks)</a:t>
            </a:r>
          </a:p>
          <a:p>
            <a:pPr lvl="1"/>
            <a:r>
              <a:rPr lang="en-US" sz="2000" dirty="0"/>
              <a:t>Yielding and taking control of the processor</a:t>
            </a:r>
          </a:p>
          <a:p>
            <a:pPr lvl="2"/>
            <a:r>
              <a:rPr lang="en-US" dirty="0"/>
              <a:t>Voluntary or “by force”?</a:t>
            </a:r>
          </a:p>
          <a:p>
            <a:pPr>
              <a:buNone/>
            </a:pPr>
            <a:r>
              <a:rPr lang="en-US" dirty="0"/>
              <a:t> </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33</a:t>
            </a:fld>
            <a:endParaRPr lang="en-US"/>
          </a:p>
        </p:txBody>
      </p:sp>
    </p:spTree>
    <p:extLst>
      <p:ext uri="{BB962C8B-B14F-4D97-AF65-F5344CB8AC3E}">
        <p14:creationId xmlns:p14="http://schemas.microsoft.com/office/powerpoint/2010/main" val="35513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custDataLst>
              <p:tags r:id="rId1"/>
            </p:custDataLst>
          </p:nvPr>
        </p:nvSpPr>
        <p:spPr/>
        <p:txBody>
          <a:bodyPr/>
          <a:lstStyle/>
          <a:p>
            <a:r>
              <a:rPr lang="en-US" dirty="0"/>
              <a:t>Course Perspective</a:t>
            </a:r>
          </a:p>
        </p:txBody>
      </p:sp>
      <p:sp>
        <p:nvSpPr>
          <p:cNvPr id="43013" name="Rectangle 5"/>
          <p:cNvSpPr>
            <a:spLocks noGrp="1" noChangeArrowheads="1"/>
          </p:cNvSpPr>
          <p:nvPr>
            <p:ph idx="1"/>
            <p:custDataLst>
              <p:tags r:id="rId2"/>
            </p:custDataLst>
          </p:nvPr>
        </p:nvSpPr>
        <p:spPr>
          <a:xfrm>
            <a:off x="393192" y="1362456"/>
            <a:ext cx="8366760" cy="4974336"/>
          </a:xfrm>
        </p:spPr>
        <p:txBody>
          <a:bodyPr/>
          <a:lstStyle/>
          <a:p>
            <a:r>
              <a:rPr lang="en-US" sz="2400" dirty="0"/>
              <a:t>CSE351 will make you a better programmer</a:t>
            </a:r>
          </a:p>
          <a:p>
            <a:pPr lvl="1"/>
            <a:r>
              <a:rPr lang="en-US" sz="2000" dirty="0"/>
              <a:t>Purpose is to show how software really works</a:t>
            </a:r>
          </a:p>
          <a:p>
            <a:pPr lvl="1"/>
            <a:r>
              <a:rPr lang="en-US" sz="2000" dirty="0"/>
              <a:t>Understanding the underlying system makes you more effective</a:t>
            </a:r>
          </a:p>
          <a:p>
            <a:pPr lvl="2"/>
            <a:r>
              <a:rPr lang="en-US" dirty="0"/>
              <a:t>Better debugging</a:t>
            </a:r>
          </a:p>
          <a:p>
            <a:pPr lvl="2"/>
            <a:r>
              <a:rPr lang="en-US" dirty="0"/>
              <a:t>Better basis for evaluating performance</a:t>
            </a:r>
          </a:p>
          <a:p>
            <a:pPr lvl="2"/>
            <a:r>
              <a:rPr lang="en-US" dirty="0"/>
              <a:t>How multiple activities work in concert (e.g., OS and user programs)</a:t>
            </a:r>
          </a:p>
          <a:p>
            <a:pPr lvl="1"/>
            <a:r>
              <a:rPr lang="en-US" sz="2000" dirty="0"/>
              <a:t>Not just a course for hardware enthusiasts!</a:t>
            </a:r>
          </a:p>
          <a:p>
            <a:pPr lvl="2"/>
            <a:r>
              <a:rPr lang="en-US" dirty="0"/>
              <a:t>What </a:t>
            </a:r>
            <a:r>
              <a:rPr lang="en-US" b="1" dirty="0"/>
              <a:t>every</a:t>
            </a:r>
            <a:r>
              <a:rPr lang="en-US" dirty="0"/>
              <a:t> CSE major needs to know (plus many more details)</a:t>
            </a:r>
          </a:p>
          <a:p>
            <a:pPr lvl="2"/>
            <a:r>
              <a:rPr lang="en-US" dirty="0"/>
              <a:t>See many </a:t>
            </a:r>
            <a:r>
              <a:rPr lang="en-US" b="1" dirty="0"/>
              <a:t>patterns</a:t>
            </a:r>
            <a:r>
              <a:rPr lang="en-US" dirty="0"/>
              <a:t> that come up over and over in computing (like caching)</a:t>
            </a:r>
          </a:p>
          <a:p>
            <a:pPr lvl="1"/>
            <a:r>
              <a:rPr lang="en-US" sz="2000" dirty="0"/>
              <a:t>“Stuff everybody learns and uses and forgets not knowing”</a:t>
            </a:r>
            <a:endParaRPr lang="en-US" sz="900" dirty="0"/>
          </a:p>
          <a:p>
            <a:r>
              <a:rPr lang="en-US" sz="2400" dirty="0"/>
              <a:t>CSE351 presents a world-view that will empower you</a:t>
            </a:r>
          </a:p>
          <a:p>
            <a:pPr lvl="1"/>
            <a:r>
              <a:rPr lang="en-US" sz="2000" dirty="0"/>
              <a:t>The intellectual and software tools to understand the trillions+ of 1s and 0s that are “flying around” when your program runs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34</a:t>
            </a:fld>
            <a:endParaRPr lang="en-US"/>
          </a:p>
        </p:txBody>
      </p:sp>
    </p:spTree>
    <p:extLst>
      <p:ext uri="{BB962C8B-B14F-4D97-AF65-F5344CB8AC3E}">
        <p14:creationId xmlns:p14="http://schemas.microsoft.com/office/powerpoint/2010/main" val="2448523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4" name="Rectangle 26"/>
          <p:cNvSpPr>
            <a:spLocks noGrp="1" noChangeArrowheads="1"/>
          </p:cNvSpPr>
          <p:nvPr>
            <p:ph type="title"/>
            <p:custDataLst>
              <p:tags r:id="rId1"/>
            </p:custDataLst>
          </p:nvPr>
        </p:nvSpPr>
        <p:spPr/>
        <p:txBody>
          <a:bodyPr/>
          <a:lstStyle/>
          <a:p>
            <a:r>
              <a:rPr lang="en-US" dirty="0"/>
              <a:t>Topics:  What’s Next?</a:t>
            </a:r>
          </a:p>
        </p:txBody>
      </p:sp>
      <p:sp>
        <p:nvSpPr>
          <p:cNvPr id="37" name="Content Placeholder 36"/>
          <p:cNvSpPr>
            <a:spLocks noGrp="1"/>
          </p:cNvSpPr>
          <p:nvPr>
            <p:ph idx="1"/>
            <p:custDataLst>
              <p:tags r:id="rId2"/>
            </p:custDataLst>
          </p:nvPr>
        </p:nvSpPr>
        <p:spPr>
          <a:xfrm>
            <a:off x="396875" y="1362455"/>
            <a:ext cx="8366760" cy="5494910"/>
          </a:xfrm>
        </p:spPr>
        <p:txBody>
          <a:bodyPr>
            <a:normAutofit fontScale="85000" lnSpcReduction="10000"/>
          </a:bodyPr>
          <a:lstStyle/>
          <a:p>
            <a:r>
              <a:rPr lang="en-US" sz="2400" dirty="0"/>
              <a:t>Even if CSE 351 wasn’t for you, I would encourage you to explore topics that build on its material!</a:t>
            </a:r>
          </a:p>
          <a:p>
            <a:pPr lvl="1"/>
            <a:r>
              <a:rPr lang="en-US" sz="2000" dirty="0"/>
              <a:t>I know plenty of people who hated 351 but ended up loving a future topic</a:t>
            </a:r>
          </a:p>
          <a:p>
            <a:r>
              <a:rPr lang="en-US" sz="2400" dirty="0"/>
              <a:t>Here are a few topics that build on the material we talked about in this course. </a:t>
            </a:r>
          </a:p>
          <a:p>
            <a:pPr lvl="1"/>
            <a:r>
              <a:rPr lang="en-US" sz="2000" dirty="0"/>
              <a:t>UW has many courses that align with these topics, other universities might too!</a:t>
            </a:r>
          </a:p>
          <a:p>
            <a:pPr lvl="1"/>
            <a:r>
              <a:rPr lang="en-US" sz="2000" dirty="0"/>
              <a:t>You can also research these on your own, plenty of information online!</a:t>
            </a:r>
          </a:p>
          <a:p>
            <a:r>
              <a:rPr lang="en-US" sz="2400" dirty="0"/>
              <a:t>Staying near the hardware/software interface:</a:t>
            </a:r>
          </a:p>
          <a:p>
            <a:pPr lvl="1"/>
            <a:r>
              <a:rPr lang="en-US" sz="2000" dirty="0"/>
              <a:t>Digital Design – basic hardware design and circuit logic</a:t>
            </a:r>
          </a:p>
          <a:p>
            <a:pPr lvl="1"/>
            <a:r>
              <a:rPr lang="en-US" sz="2000" dirty="0"/>
              <a:t>Computer Architecture – hardware design of CPUs</a:t>
            </a:r>
          </a:p>
          <a:p>
            <a:pPr lvl="1"/>
            <a:r>
              <a:rPr lang="en-US" sz="2000" dirty="0"/>
              <a:t>Embedded Systems – software design for microcontrollers</a:t>
            </a:r>
            <a:endParaRPr lang="en-US" sz="1600" dirty="0"/>
          </a:p>
          <a:p>
            <a:r>
              <a:rPr lang="en-US" sz="2400" dirty="0"/>
              <a:t>Systems software</a:t>
            </a:r>
          </a:p>
          <a:p>
            <a:pPr lvl="1"/>
            <a:r>
              <a:rPr lang="en-US" sz="2000" dirty="0">
                <a:cs typeface="Calibri" panose="020F0502020204030204" pitchFamily="34" charset="0"/>
              </a:rPr>
              <a:t>Programming Languages and Compilers</a:t>
            </a:r>
          </a:p>
          <a:p>
            <a:pPr lvl="1"/>
            <a:r>
              <a:rPr lang="en-US" sz="2000" dirty="0">
                <a:cs typeface="Calibri" panose="020F0502020204030204" pitchFamily="34" charset="0"/>
              </a:rPr>
              <a:t>Data Structures and Parallelism</a:t>
            </a:r>
            <a:endParaRPr lang="en-US" sz="2000" b="1" u="sng" dirty="0">
              <a:cs typeface="Calibri" panose="020F0502020204030204" pitchFamily="34" charset="0"/>
            </a:endParaRPr>
          </a:p>
          <a:p>
            <a:pPr lvl="1"/>
            <a:r>
              <a:rPr lang="en-US" sz="2000" dirty="0">
                <a:cs typeface="Calibri" panose="020F0502020204030204" pitchFamily="34" charset="0"/>
              </a:rPr>
              <a:t>General Systems Programming – building well-structured systems in C/C++</a:t>
            </a:r>
          </a:p>
          <a:p>
            <a:pPr lvl="1"/>
            <a:r>
              <a:rPr lang="en-US" sz="2000" dirty="0">
                <a:cs typeface="Calibri" panose="020F0502020204030204" pitchFamily="34" charset="0"/>
              </a:rPr>
              <a:t>Operating Systems</a:t>
            </a:r>
          </a:p>
          <a:p>
            <a:pPr lvl="1"/>
            <a:r>
              <a:rPr lang="en-US" sz="2000" dirty="0">
                <a:cs typeface="Calibri" panose="020F0502020204030204" pitchFamily="34" charset="0"/>
              </a:rPr>
              <a:t>Networks</a:t>
            </a:r>
          </a:p>
          <a:p>
            <a:pPr lvl="1"/>
            <a:r>
              <a:rPr lang="en-US" sz="2000" dirty="0">
                <a:cs typeface="Calibri" panose="020F0502020204030204" pitchFamily="34" charset="0"/>
              </a:rPr>
              <a:t>Security</a:t>
            </a:r>
          </a:p>
        </p:txBody>
      </p:sp>
      <p:sp>
        <p:nvSpPr>
          <p:cNvPr id="33" name="Slide Number Placeholder 32"/>
          <p:cNvSpPr>
            <a:spLocks noGrp="1"/>
          </p:cNvSpPr>
          <p:nvPr>
            <p:ph type="sldNum" sz="quarter" idx="10"/>
            <p:custDataLst>
              <p:tags r:id="rId3"/>
            </p:custDataLst>
          </p:nvPr>
        </p:nvSpPr>
        <p:spPr/>
        <p:txBody>
          <a:bodyPr/>
          <a:lstStyle/>
          <a:p>
            <a:fld id="{7CBE8339-D2AD-46DC-A898-FD1E949067F0}" type="slidenum">
              <a:rPr lang="en-US" smtClean="0"/>
              <a:pPr/>
              <a:t>35</a:t>
            </a:fld>
            <a:endParaRPr lang="en-US"/>
          </a:p>
        </p:txBody>
      </p:sp>
    </p:spTree>
    <p:extLst>
      <p:ext uri="{BB962C8B-B14F-4D97-AF65-F5344CB8AC3E}">
        <p14:creationId xmlns:p14="http://schemas.microsoft.com/office/powerpoint/2010/main" val="72620323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for a great quarter!</a:t>
            </a:r>
          </a:p>
        </p:txBody>
      </p:sp>
      <p:sp>
        <p:nvSpPr>
          <p:cNvPr id="3" name="Content Placeholder 2"/>
          <p:cNvSpPr>
            <a:spLocks noGrp="1"/>
          </p:cNvSpPr>
          <p:nvPr>
            <p:ph idx="1"/>
          </p:nvPr>
        </p:nvSpPr>
        <p:spPr>
          <a:xfrm>
            <a:off x="410127" y="1361661"/>
            <a:ext cx="8366125" cy="4972050"/>
          </a:xfrm>
          <a:ln>
            <a:noFill/>
          </a:ln>
        </p:spPr>
        <p:txBody>
          <a:bodyPr/>
          <a:lstStyle/>
          <a:p>
            <a:r>
              <a:rPr lang="en-US" dirty="0"/>
              <a:t>Huge thanks to your awesome TAs!</a:t>
            </a:r>
          </a:p>
          <a:p>
            <a:endParaRPr lang="en-US" dirty="0"/>
          </a:p>
          <a:p>
            <a:pPr lvl="1"/>
            <a:endParaRPr lang="en-US" dirty="0"/>
          </a:p>
          <a:p>
            <a:pPr lvl="1"/>
            <a:endParaRPr lang="en-US" dirty="0"/>
          </a:p>
          <a:p>
            <a:pPr lvl="1"/>
            <a:endParaRPr lang="en-US" dirty="0"/>
          </a:p>
          <a:p>
            <a:pPr lvl="1"/>
            <a:endParaRPr lang="en-US" dirty="0"/>
          </a:p>
          <a:p>
            <a:pPr lvl="1"/>
            <a:endParaRPr lang="en-US" dirty="0"/>
          </a:p>
          <a:p>
            <a:pPr>
              <a:spcBef>
                <a:spcPts val="600"/>
              </a:spcBef>
            </a:pPr>
            <a:endParaRPr lang="en-US" dirty="0">
              <a:solidFill>
                <a:srgbClr val="FF0000"/>
              </a:solidFill>
            </a:endParaRPr>
          </a:p>
          <a:p>
            <a:r>
              <a:rPr lang="en-US" dirty="0"/>
              <a:t>Don’t be a stranger!</a:t>
            </a:r>
          </a:p>
          <a:p>
            <a:pPr lvl="1"/>
            <a:r>
              <a:rPr lang="en-US" dirty="0"/>
              <a:t>Feel free to send us emails with questions about anything in the future!</a:t>
            </a:r>
          </a:p>
        </p:txBody>
      </p:sp>
      <p:sp>
        <p:nvSpPr>
          <p:cNvPr id="4" name="Slide Number Placeholder 3"/>
          <p:cNvSpPr>
            <a:spLocks noGrp="1"/>
          </p:cNvSpPr>
          <p:nvPr>
            <p:ph type="sldNum" sz="quarter" idx="10"/>
          </p:nvPr>
        </p:nvSpPr>
        <p:spPr/>
        <p:txBody>
          <a:bodyPr/>
          <a:lstStyle/>
          <a:p>
            <a:fld id="{7CBE8339-D2AD-46DC-A898-FD1E949067F0}" type="slidenum">
              <a:rPr lang="en-US" smtClean="0"/>
              <a:pPr/>
              <a:t>36</a:t>
            </a:fld>
            <a:endParaRPr lang="en-US"/>
          </a:p>
        </p:txBody>
      </p:sp>
      <p:pic>
        <p:nvPicPr>
          <p:cNvPr id="5" name="Picture 2">
            <a:extLst>
              <a:ext uri="{FF2B5EF4-FFF2-40B4-BE49-F238E27FC236}">
                <a16:creationId xmlns:a16="http://schemas.microsoft.com/office/drawing/2014/main" id="{D72CDE6C-572E-4F6C-9883-112C36B623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273670" y="3003689"/>
            <a:ext cx="1440834" cy="1080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95AC0144-5B88-4D40-AA13-9F16F5210D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226" y="2823584"/>
            <a:ext cx="1441500" cy="14408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39F4B27-FA92-448B-B867-92969A8FC157}"/>
              </a:ext>
            </a:extLst>
          </p:cNvPr>
          <p:cNvPicPr>
            <a:picLocks noChangeAspect="1"/>
          </p:cNvPicPr>
          <p:nvPr/>
        </p:nvPicPr>
        <p:blipFill>
          <a:blip r:embed="rId5"/>
          <a:stretch>
            <a:fillRect/>
          </a:stretch>
        </p:blipFill>
        <p:spPr>
          <a:xfrm>
            <a:off x="3165438" y="2823584"/>
            <a:ext cx="1441500" cy="1444016"/>
          </a:xfrm>
          <a:prstGeom prst="rect">
            <a:avLst/>
          </a:prstGeom>
        </p:spPr>
      </p:pic>
      <p:pic>
        <p:nvPicPr>
          <p:cNvPr id="13" name="Picture 12">
            <a:extLst>
              <a:ext uri="{FF2B5EF4-FFF2-40B4-BE49-F238E27FC236}">
                <a16:creationId xmlns:a16="http://schemas.microsoft.com/office/drawing/2014/main" id="{F8F4B355-3B15-4D2A-85F7-DE1B774B2A33}"/>
              </a:ext>
            </a:extLst>
          </p:cNvPr>
          <p:cNvPicPr>
            <a:picLocks noChangeAspect="1"/>
          </p:cNvPicPr>
          <p:nvPr/>
        </p:nvPicPr>
        <p:blipFill>
          <a:blip r:embed="rId6"/>
          <a:stretch>
            <a:fillRect/>
          </a:stretch>
        </p:blipFill>
        <p:spPr>
          <a:xfrm>
            <a:off x="707543" y="2826766"/>
            <a:ext cx="1440834" cy="1440834"/>
          </a:xfrm>
          <a:prstGeom prst="rect">
            <a:avLst/>
          </a:prstGeom>
        </p:spPr>
      </p:pic>
    </p:spTree>
    <p:extLst>
      <p:ext uri="{BB962C8B-B14F-4D97-AF65-F5344CB8AC3E}">
        <p14:creationId xmlns:p14="http://schemas.microsoft.com/office/powerpoint/2010/main" val="38971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Virtual Machine Model</a:t>
            </a:r>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4</a:t>
            </a:fld>
            <a:endParaRPr lang="en-US"/>
          </a:p>
        </p:txBody>
      </p:sp>
      <p:sp>
        <p:nvSpPr>
          <p:cNvPr id="6" name="Rounded Rectangle 5"/>
          <p:cNvSpPr/>
          <p:nvPr>
            <p:custDataLst>
              <p:tags r:id="rId3"/>
            </p:custDataLst>
          </p:nvPr>
        </p:nvSpPr>
        <p:spPr bwMode="auto">
          <a:xfrm>
            <a:off x="3017520" y="1828800"/>
            <a:ext cx="4206240" cy="731520"/>
          </a:xfrm>
          <a:prstGeom prst="roundRect">
            <a:avLst/>
          </a:prstGeom>
          <a:solidFill>
            <a:srgbClr val="D6D6F5"/>
          </a:solidFill>
          <a:ln>
            <a:solidFill>
              <a:srgbClr val="4B2A85"/>
            </a:solidFill>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dirty="0">
                <a:solidFill>
                  <a:srgbClr val="4B2A85"/>
                </a:solidFill>
                <a:latin typeface="Calibri" panose="020F0502020204030204" pitchFamily="34" charset="0"/>
                <a:cs typeface="Calibri" panose="020F0502020204030204" pitchFamily="34" charset="0"/>
              </a:rPr>
              <a:t>High-Level Language Program</a:t>
            </a:r>
            <a:br>
              <a:rPr lang="en-US" dirty="0">
                <a:solidFill>
                  <a:srgbClr val="4B2A85"/>
                </a:solidFill>
                <a:latin typeface="Calibri" panose="020F0502020204030204" pitchFamily="34" charset="0"/>
                <a:cs typeface="Calibri" panose="020F0502020204030204" pitchFamily="34" charset="0"/>
              </a:rPr>
            </a:br>
            <a:r>
              <a:rPr lang="en-US" sz="1800" dirty="0">
                <a:solidFill>
                  <a:srgbClr val="4B2A85"/>
                </a:solidFill>
                <a:latin typeface="Calibri" panose="020F0502020204030204" pitchFamily="34" charset="0"/>
                <a:cs typeface="Calibri" panose="020F0502020204030204" pitchFamily="34" charset="0"/>
              </a:rPr>
              <a:t>(e.g. Java, C) </a:t>
            </a:r>
            <a:endParaRPr lang="en-US" dirty="0">
              <a:solidFill>
                <a:srgbClr val="4B2A85"/>
              </a:solidFill>
              <a:latin typeface="Calibri" panose="020F0502020204030204" pitchFamily="34" charset="0"/>
              <a:cs typeface="Calibri" panose="020F0502020204030204" pitchFamily="34" charset="0"/>
            </a:endParaRPr>
          </a:p>
        </p:txBody>
      </p:sp>
      <p:grpSp>
        <p:nvGrpSpPr>
          <p:cNvPr id="26" name="Group 25"/>
          <p:cNvGrpSpPr/>
          <p:nvPr/>
        </p:nvGrpSpPr>
        <p:grpSpPr>
          <a:xfrm>
            <a:off x="548640" y="3840480"/>
            <a:ext cx="7955280" cy="1645920"/>
            <a:chOff x="548640" y="3840480"/>
            <a:chExt cx="7955280" cy="1645920"/>
          </a:xfrm>
        </p:grpSpPr>
        <p:cxnSp>
          <p:nvCxnSpPr>
            <p:cNvPr id="19" name="Straight Connector 18"/>
            <p:cNvCxnSpPr/>
            <p:nvPr>
              <p:custDataLst>
                <p:tags r:id="rId16"/>
              </p:custDataLst>
            </p:nvPr>
          </p:nvCxnSpPr>
          <p:spPr bwMode="auto">
            <a:xfrm>
              <a:off x="6217920" y="3840480"/>
              <a:ext cx="0" cy="1645920"/>
            </a:xfrm>
            <a:prstGeom prst="line">
              <a:avLst/>
            </a:prstGeom>
            <a:noFill/>
            <a:ln w="25400" cap="flat" cmpd="sng" algn="ctr">
              <a:solidFill>
                <a:srgbClr val="000000"/>
              </a:solidFill>
              <a:prstDash val="lgDash"/>
              <a:round/>
              <a:headEnd type="none" w="med" len="med"/>
              <a:tailEnd type="none" w="med" len="med"/>
            </a:ln>
            <a:effectLst/>
          </p:spPr>
        </p:cxnSp>
        <p:cxnSp>
          <p:nvCxnSpPr>
            <p:cNvPr id="12" name="Straight Connector 11"/>
            <p:cNvCxnSpPr/>
            <p:nvPr>
              <p:custDataLst>
                <p:tags r:id="rId17"/>
              </p:custDataLst>
            </p:nvPr>
          </p:nvCxnSpPr>
          <p:spPr bwMode="auto">
            <a:xfrm flipV="1">
              <a:off x="548640" y="3840480"/>
              <a:ext cx="5669280" cy="0"/>
            </a:xfrm>
            <a:prstGeom prst="line">
              <a:avLst/>
            </a:prstGeom>
            <a:noFill/>
            <a:ln w="25400" cap="flat" cmpd="sng" algn="ctr">
              <a:solidFill>
                <a:schemeClr val="tx1"/>
              </a:solidFill>
              <a:prstDash val="lgDash"/>
              <a:round/>
              <a:headEnd type="none" w="med" len="med"/>
              <a:tailEnd type="none" w="med" len="med"/>
            </a:ln>
            <a:effectLst/>
          </p:spPr>
        </p:cxnSp>
        <p:cxnSp>
          <p:nvCxnSpPr>
            <p:cNvPr id="30" name="Straight Connector 29"/>
            <p:cNvCxnSpPr/>
            <p:nvPr>
              <p:custDataLst>
                <p:tags r:id="rId18"/>
              </p:custDataLst>
            </p:nvPr>
          </p:nvCxnSpPr>
          <p:spPr bwMode="auto">
            <a:xfrm flipV="1">
              <a:off x="6217920" y="5486400"/>
              <a:ext cx="2286000" cy="0"/>
            </a:xfrm>
            <a:prstGeom prst="line">
              <a:avLst/>
            </a:prstGeom>
            <a:noFill/>
            <a:ln w="25400" cap="flat" cmpd="sng" algn="ctr">
              <a:solidFill>
                <a:schemeClr val="tx1"/>
              </a:solidFill>
              <a:prstDash val="lgDash"/>
              <a:round/>
              <a:headEnd type="none" w="med" len="med"/>
              <a:tailEnd type="none" w="med" len="med"/>
            </a:ln>
            <a:effectLst/>
          </p:spPr>
        </p:cxnSp>
      </p:grpSp>
      <p:sp>
        <p:nvSpPr>
          <p:cNvPr id="8" name="Rounded Rectangle 7"/>
          <p:cNvSpPr/>
          <p:nvPr>
            <p:custDataLst>
              <p:tags r:id="rId4"/>
            </p:custDataLst>
          </p:nvPr>
        </p:nvSpPr>
        <p:spPr bwMode="auto">
          <a:xfrm>
            <a:off x="3017520" y="3474720"/>
            <a:ext cx="2926080" cy="731520"/>
          </a:xfrm>
          <a:prstGeom prst="roundRect">
            <a:avLst/>
          </a:prstGeom>
          <a:solidFill>
            <a:srgbClr val="D6D6F5"/>
          </a:solidFill>
          <a:ln>
            <a:solidFill>
              <a:srgbClr val="4B2A85"/>
            </a:solidFill>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dirty="0">
                <a:solidFill>
                  <a:srgbClr val="4B2A85"/>
                </a:solidFill>
                <a:latin typeface="Calibri" panose="020F0502020204030204" pitchFamily="34" charset="0"/>
                <a:cs typeface="Calibri" panose="020F0502020204030204" pitchFamily="34" charset="0"/>
              </a:rPr>
              <a:t>Virtual Machine Language</a:t>
            </a:r>
            <a:br>
              <a:rPr lang="en-US" dirty="0">
                <a:solidFill>
                  <a:srgbClr val="4B2A85"/>
                </a:solidFill>
                <a:latin typeface="Calibri" panose="020F0502020204030204" pitchFamily="34" charset="0"/>
                <a:cs typeface="Calibri" panose="020F0502020204030204" pitchFamily="34" charset="0"/>
              </a:rPr>
            </a:br>
            <a:r>
              <a:rPr lang="en-US" sz="1800" dirty="0">
                <a:solidFill>
                  <a:srgbClr val="4B2A85"/>
                </a:solidFill>
                <a:latin typeface="Calibri" panose="020F0502020204030204" pitchFamily="34" charset="0"/>
                <a:cs typeface="Calibri" panose="020F0502020204030204" pitchFamily="34" charset="0"/>
              </a:rPr>
              <a:t>(e.g. Java bytecodes)</a:t>
            </a:r>
          </a:p>
        </p:txBody>
      </p:sp>
      <p:sp>
        <p:nvSpPr>
          <p:cNvPr id="9" name="Rounded Rectangle 8"/>
          <p:cNvSpPr/>
          <p:nvPr>
            <p:custDataLst>
              <p:tags r:id="rId5"/>
            </p:custDataLst>
          </p:nvPr>
        </p:nvSpPr>
        <p:spPr bwMode="auto">
          <a:xfrm>
            <a:off x="3017520" y="5120640"/>
            <a:ext cx="4206240" cy="731520"/>
          </a:xfrm>
          <a:prstGeom prst="roundRect">
            <a:avLst/>
          </a:prstGeom>
          <a:solidFill>
            <a:srgbClr val="D6D6F5"/>
          </a:solidFill>
          <a:ln>
            <a:solidFill>
              <a:srgbClr val="4B2A85"/>
            </a:solidFill>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dirty="0">
                <a:solidFill>
                  <a:srgbClr val="4B2A85"/>
                </a:solidFill>
                <a:latin typeface="Calibri" panose="020F0502020204030204" pitchFamily="34" charset="0"/>
                <a:cs typeface="Calibri" panose="020F0502020204030204" pitchFamily="34" charset="0"/>
              </a:rPr>
              <a:t>Native Machine Language</a:t>
            </a:r>
            <a:br>
              <a:rPr lang="en-US" dirty="0">
                <a:solidFill>
                  <a:srgbClr val="4B2A85"/>
                </a:solidFill>
                <a:latin typeface="Calibri" panose="020F0502020204030204" pitchFamily="34" charset="0"/>
                <a:cs typeface="Calibri" panose="020F0502020204030204" pitchFamily="34" charset="0"/>
              </a:rPr>
            </a:br>
            <a:r>
              <a:rPr lang="en-US" sz="2000" dirty="0">
                <a:solidFill>
                  <a:srgbClr val="4B2A85"/>
                </a:solidFill>
                <a:latin typeface="Calibri" panose="020F0502020204030204" pitchFamily="34" charset="0"/>
                <a:cs typeface="Calibri" panose="020F0502020204030204" pitchFamily="34" charset="0"/>
              </a:rPr>
              <a:t>(e.g. x86, ARM, MIPS)</a:t>
            </a:r>
          </a:p>
        </p:txBody>
      </p:sp>
      <p:grpSp>
        <p:nvGrpSpPr>
          <p:cNvPr id="18" name="Group 17"/>
          <p:cNvGrpSpPr/>
          <p:nvPr/>
        </p:nvGrpSpPr>
        <p:grpSpPr>
          <a:xfrm>
            <a:off x="1327199" y="2556612"/>
            <a:ext cx="2513281" cy="918108"/>
            <a:chOff x="778559" y="2556612"/>
            <a:chExt cx="2513281" cy="918108"/>
          </a:xfrm>
        </p:grpSpPr>
        <p:sp>
          <p:nvSpPr>
            <p:cNvPr id="15" name="TextBox 14"/>
            <p:cNvSpPr txBox="1"/>
            <p:nvPr>
              <p:custDataLst>
                <p:tags r:id="rId14"/>
              </p:custDataLst>
            </p:nvPr>
          </p:nvSpPr>
          <p:spPr>
            <a:xfrm>
              <a:off x="778559" y="2556612"/>
              <a:ext cx="2103781" cy="584775"/>
            </a:xfrm>
            <a:prstGeom prst="rect">
              <a:avLst/>
            </a:prstGeom>
            <a:noFill/>
          </p:spPr>
          <p:txBody>
            <a:bodyPr wrap="none" rtlCol="0">
              <a:spAutoFit/>
            </a:bodyPr>
            <a:lstStyle/>
            <a:p>
              <a:pPr algn="r"/>
              <a:r>
                <a:rPr lang="en-US" dirty="0">
                  <a:latin typeface="Calibri" panose="020F0502020204030204" pitchFamily="34" charset="0"/>
                  <a:cs typeface="Calibri" panose="020F0502020204030204" pitchFamily="34" charset="0"/>
                </a:rPr>
                <a:t>Bytecode compiler</a:t>
              </a:r>
              <a:br>
                <a:rPr lang="en-US"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(e.g. </a:t>
              </a:r>
              <a:r>
                <a:rPr lang="en-US" sz="1400" dirty="0" err="1">
                  <a:latin typeface="Courier New" panose="02070309020205020404" pitchFamily="49" charset="0"/>
                  <a:cs typeface="Courier New" panose="02070309020205020404" pitchFamily="49" charset="0"/>
                </a:rPr>
                <a:t>javac</a:t>
              </a:r>
              <a:r>
                <a:rPr lang="en-US" sz="1400" dirty="0">
                  <a:latin typeface="Courier New" panose="02070309020205020404" pitchFamily="49" charset="0"/>
                  <a:cs typeface="Courier New" panose="02070309020205020404" pitchFamily="49" charset="0"/>
                </a:rPr>
                <a:t> Foo.java</a:t>
              </a:r>
              <a:r>
                <a:rPr lang="en-US" sz="1400" dirty="0">
                  <a:latin typeface="Calibri" panose="020F0502020204030204" pitchFamily="34" charset="0"/>
                  <a:cs typeface="Calibri" panose="020F0502020204030204" pitchFamily="34" charset="0"/>
                </a:rPr>
                <a:t>)</a:t>
              </a:r>
            </a:p>
          </p:txBody>
        </p:sp>
        <p:sp>
          <p:nvSpPr>
            <p:cNvPr id="20" name="Down Arrow 19"/>
            <p:cNvSpPr/>
            <p:nvPr>
              <p:custDataLst>
                <p:tags r:id="rId15"/>
              </p:custDataLst>
            </p:nvPr>
          </p:nvSpPr>
          <p:spPr bwMode="auto">
            <a:xfrm>
              <a:off x="2743200" y="2560320"/>
              <a:ext cx="548640" cy="914400"/>
            </a:xfrm>
            <a:prstGeom prst="downArrow">
              <a:avLst/>
            </a:prstGeom>
            <a:solidFill>
              <a:srgbClr val="0070C0">
                <a:alpha val="30000"/>
              </a:srgbClr>
            </a:solidFill>
            <a:ln>
              <a:solidFill>
                <a:srgbClr val="0070C0"/>
              </a:solidFill>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grpSp>
        <p:nvGrpSpPr>
          <p:cNvPr id="24" name="Group 23"/>
          <p:cNvGrpSpPr/>
          <p:nvPr/>
        </p:nvGrpSpPr>
        <p:grpSpPr>
          <a:xfrm>
            <a:off x="594360" y="4206240"/>
            <a:ext cx="3246120" cy="914400"/>
            <a:chOff x="45720" y="4206240"/>
            <a:chExt cx="3246120" cy="914400"/>
          </a:xfrm>
        </p:grpSpPr>
        <p:sp>
          <p:nvSpPr>
            <p:cNvPr id="16" name="TextBox 15"/>
            <p:cNvSpPr txBox="1"/>
            <p:nvPr>
              <p:custDataLst>
                <p:tags r:id="rId12"/>
              </p:custDataLst>
            </p:nvPr>
          </p:nvSpPr>
          <p:spPr>
            <a:xfrm>
              <a:off x="45720" y="4206240"/>
              <a:ext cx="2834640" cy="615553"/>
            </a:xfrm>
            <a:prstGeom prst="rect">
              <a:avLst/>
            </a:prstGeom>
            <a:noFill/>
          </p:spPr>
          <p:txBody>
            <a:bodyPr wrap="none" rtlCol="0">
              <a:normAutofit/>
            </a:bodyPr>
            <a:lstStyle/>
            <a:p>
              <a:pPr algn="r"/>
              <a:r>
                <a:rPr lang="en-US" dirty="0">
                  <a:latin typeface="Calibri" panose="020F0502020204030204" pitchFamily="34" charset="0"/>
                  <a:cs typeface="Calibri" panose="020F0502020204030204" pitchFamily="34" charset="0"/>
                </a:rPr>
                <a:t>Virtual machine (interpreter)</a:t>
              </a:r>
              <a:br>
                <a:rPr lang="en-US"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(e.g. </a:t>
              </a:r>
              <a:r>
                <a:rPr lang="en-US" sz="1400" dirty="0">
                  <a:latin typeface="Courier New" panose="02070309020205020404" pitchFamily="49" charset="0"/>
                  <a:cs typeface="Courier New" panose="02070309020205020404" pitchFamily="49" charset="0"/>
                </a:rPr>
                <a:t>java Foo</a:t>
              </a:r>
              <a:r>
                <a:rPr lang="en-US" sz="1600" dirty="0">
                  <a:latin typeface="Calibri" panose="020F0502020204030204" pitchFamily="34" charset="0"/>
                  <a:cs typeface="Calibri" panose="020F0502020204030204" pitchFamily="34" charset="0"/>
                </a:rPr>
                <a:t>)</a:t>
              </a:r>
            </a:p>
          </p:txBody>
        </p:sp>
        <p:sp>
          <p:nvSpPr>
            <p:cNvPr id="21" name="Down Arrow 20"/>
            <p:cNvSpPr/>
            <p:nvPr>
              <p:custDataLst>
                <p:tags r:id="rId13"/>
              </p:custDataLst>
            </p:nvPr>
          </p:nvSpPr>
          <p:spPr bwMode="auto">
            <a:xfrm>
              <a:off x="2743200" y="4206240"/>
              <a:ext cx="548640" cy="914400"/>
            </a:xfrm>
            <a:prstGeom prst="downArrow">
              <a:avLst/>
            </a:prstGeom>
            <a:solidFill>
              <a:srgbClr val="FF0000">
                <a:alpha val="30000"/>
              </a:srgbClr>
            </a:solidFill>
            <a:ln>
              <a:solidFill>
                <a:srgbClr val="FF0000"/>
              </a:solidFill>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grpSp>
        <p:nvGrpSpPr>
          <p:cNvPr id="17" name="Group 16"/>
          <p:cNvGrpSpPr/>
          <p:nvPr/>
        </p:nvGrpSpPr>
        <p:grpSpPr>
          <a:xfrm>
            <a:off x="6400800" y="2560320"/>
            <a:ext cx="1960437" cy="2560320"/>
            <a:chOff x="5852160" y="2560320"/>
            <a:chExt cx="1960437" cy="2560320"/>
          </a:xfrm>
        </p:grpSpPr>
        <p:sp>
          <p:nvSpPr>
            <p:cNvPr id="45" name="TextBox 44"/>
            <p:cNvSpPr txBox="1"/>
            <p:nvPr>
              <p:custDataLst>
                <p:tags r:id="rId10"/>
              </p:custDataLst>
            </p:nvPr>
          </p:nvSpPr>
          <p:spPr>
            <a:xfrm>
              <a:off x="6262173" y="2560320"/>
              <a:ext cx="1550424" cy="646331"/>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Ahead-of-time</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compiler</a:t>
              </a:r>
            </a:p>
          </p:txBody>
        </p:sp>
        <p:sp>
          <p:nvSpPr>
            <p:cNvPr id="22" name="Down Arrow 21"/>
            <p:cNvSpPr/>
            <p:nvPr>
              <p:custDataLst>
                <p:tags r:id="rId11"/>
              </p:custDataLst>
            </p:nvPr>
          </p:nvSpPr>
          <p:spPr bwMode="auto">
            <a:xfrm>
              <a:off x="5852160" y="2560320"/>
              <a:ext cx="548640" cy="2560320"/>
            </a:xfrm>
            <a:prstGeom prst="downArrow">
              <a:avLst/>
            </a:prstGeom>
            <a:solidFill>
              <a:srgbClr val="0070C0">
                <a:alpha val="30000"/>
              </a:srgbClr>
            </a:solidFill>
            <a:ln>
              <a:solidFill>
                <a:srgbClr val="0070C0"/>
              </a:solidFill>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grpSp>
        <p:nvGrpSpPr>
          <p:cNvPr id="23" name="Group 22"/>
          <p:cNvGrpSpPr/>
          <p:nvPr/>
        </p:nvGrpSpPr>
        <p:grpSpPr>
          <a:xfrm>
            <a:off x="4663440" y="4206240"/>
            <a:ext cx="1967422" cy="914400"/>
            <a:chOff x="4114800" y="4206240"/>
            <a:chExt cx="1967422" cy="914400"/>
          </a:xfrm>
        </p:grpSpPr>
        <p:sp>
          <p:nvSpPr>
            <p:cNvPr id="28" name="TextBox 27"/>
            <p:cNvSpPr txBox="1"/>
            <p:nvPr>
              <p:custDataLst>
                <p:tags r:id="rId8"/>
              </p:custDataLst>
            </p:nvPr>
          </p:nvSpPr>
          <p:spPr>
            <a:xfrm>
              <a:off x="4526280" y="4206240"/>
              <a:ext cx="1555942"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JIT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compiler</a:t>
              </a:r>
            </a:p>
          </p:txBody>
        </p:sp>
        <p:sp>
          <p:nvSpPr>
            <p:cNvPr id="29" name="Down Arrow 28"/>
            <p:cNvSpPr/>
            <p:nvPr>
              <p:custDataLst>
                <p:tags r:id="rId9"/>
              </p:custDataLst>
            </p:nvPr>
          </p:nvSpPr>
          <p:spPr bwMode="auto">
            <a:xfrm>
              <a:off x="4114800" y="4206240"/>
              <a:ext cx="548640" cy="914400"/>
            </a:xfrm>
            <a:prstGeom prst="downArrow">
              <a:avLst/>
            </a:prstGeom>
            <a:solidFill>
              <a:srgbClr val="FF0000">
                <a:alpha val="30000"/>
              </a:srgbClr>
            </a:solidFill>
            <a:ln>
              <a:solidFill>
                <a:srgbClr val="FF0000"/>
              </a:solidFill>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sp>
        <p:nvSpPr>
          <p:cNvPr id="13" name="TextBox 12"/>
          <p:cNvSpPr txBox="1"/>
          <p:nvPr>
            <p:custDataLst>
              <p:tags r:id="rId6"/>
            </p:custDataLst>
          </p:nvPr>
        </p:nvSpPr>
        <p:spPr>
          <a:xfrm>
            <a:off x="640080" y="3840480"/>
            <a:ext cx="1463040" cy="369332"/>
          </a:xfrm>
          <a:prstGeom prst="rect">
            <a:avLst/>
          </a:prstGeom>
          <a:noFill/>
        </p:spPr>
        <p:txBody>
          <a:bodyPr wrap="none" rtlCol="0">
            <a:normAutofit/>
          </a:bodyPr>
          <a:lstStyle/>
          <a:p>
            <a:pPr algn="ctr"/>
            <a:r>
              <a:rPr lang="en-US" b="1" dirty="0">
                <a:solidFill>
                  <a:srgbClr val="FF0000"/>
                </a:solidFill>
                <a:latin typeface="Calibri" panose="020F0502020204030204" pitchFamily="34" charset="0"/>
                <a:cs typeface="Calibri" panose="020F0502020204030204" pitchFamily="34" charset="0"/>
              </a:rPr>
              <a:t>run time</a:t>
            </a:r>
          </a:p>
        </p:txBody>
      </p:sp>
      <p:sp>
        <p:nvSpPr>
          <p:cNvPr id="14" name="TextBox 13"/>
          <p:cNvSpPr txBox="1"/>
          <p:nvPr>
            <p:custDataLst>
              <p:tags r:id="rId7"/>
            </p:custDataLst>
          </p:nvPr>
        </p:nvSpPr>
        <p:spPr>
          <a:xfrm>
            <a:off x="640080" y="3474720"/>
            <a:ext cx="1463040" cy="369332"/>
          </a:xfrm>
          <a:prstGeom prst="rect">
            <a:avLst/>
          </a:prstGeom>
          <a:noFill/>
        </p:spPr>
        <p:txBody>
          <a:bodyPr wrap="none" rtlCol="0">
            <a:normAutofit/>
          </a:bodyPr>
          <a:lstStyle/>
          <a:p>
            <a:pPr algn="ctr"/>
            <a:r>
              <a:rPr lang="en-US" b="1" dirty="0">
                <a:solidFill>
                  <a:srgbClr val="0070C0"/>
                </a:solidFill>
                <a:latin typeface="Calibri" panose="020F0502020204030204" pitchFamily="34" charset="0"/>
                <a:cs typeface="Calibri" panose="020F0502020204030204" pitchFamily="34" charset="0"/>
              </a:rPr>
              <a:t>compile time</a:t>
            </a:r>
          </a:p>
        </p:txBody>
      </p:sp>
    </p:spTree>
    <p:extLst>
      <p:ext uri="{BB962C8B-B14F-4D97-AF65-F5344CB8AC3E}">
        <p14:creationId xmlns:p14="http://schemas.microsoft.com/office/powerpoint/2010/main" val="2250644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Java Bytecode</a:t>
            </a:r>
          </a:p>
        </p:txBody>
      </p:sp>
      <p:sp>
        <p:nvSpPr>
          <p:cNvPr id="3" name="Content Placeholder 2"/>
          <p:cNvSpPr>
            <a:spLocks noGrp="1"/>
          </p:cNvSpPr>
          <p:nvPr>
            <p:ph idx="1"/>
            <p:custDataLst>
              <p:tags r:id="rId2"/>
            </p:custDataLst>
          </p:nvPr>
        </p:nvSpPr>
        <p:spPr/>
        <p:txBody>
          <a:bodyPr/>
          <a:lstStyle/>
          <a:p>
            <a:r>
              <a:rPr lang="en-US" sz="2400" dirty="0"/>
              <a:t>Like assembly code for JVM,</a:t>
            </a:r>
            <a:br>
              <a:rPr lang="en-US" sz="2400" dirty="0"/>
            </a:br>
            <a:r>
              <a:rPr lang="en-US" sz="2400" dirty="0"/>
              <a:t>but works on </a:t>
            </a:r>
            <a:r>
              <a:rPr lang="en-US" sz="2400" i="1" dirty="0"/>
              <a:t>all</a:t>
            </a:r>
            <a:r>
              <a:rPr lang="en-US" sz="2400" dirty="0"/>
              <a:t> JVMs</a:t>
            </a:r>
          </a:p>
          <a:p>
            <a:pPr lvl="1"/>
            <a:r>
              <a:rPr lang="en-US" sz="2000" dirty="0"/>
              <a:t>Hardware-independent!</a:t>
            </a:r>
          </a:p>
          <a:p>
            <a:r>
              <a:rPr lang="en-US" sz="2400" dirty="0"/>
              <a:t>Typed (unlike x86 assembly)</a:t>
            </a:r>
          </a:p>
          <a:p>
            <a:r>
              <a:rPr lang="en-US" sz="2400" dirty="0"/>
              <a:t>Strong JVM protections</a:t>
            </a:r>
          </a:p>
          <a:p>
            <a:endParaRPr lang="en-US" sz="2400" dirty="0"/>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5</a:t>
            </a:fld>
            <a:endParaRPr lang="en-US"/>
          </a:p>
        </p:txBody>
      </p:sp>
      <p:grpSp>
        <p:nvGrpSpPr>
          <p:cNvPr id="71" name="Group 70"/>
          <p:cNvGrpSpPr/>
          <p:nvPr>
            <p:custDataLst>
              <p:tags r:id="rId4"/>
            </p:custDataLst>
          </p:nvPr>
        </p:nvGrpSpPr>
        <p:grpSpPr>
          <a:xfrm>
            <a:off x="5029200" y="2743200"/>
            <a:ext cx="3087229" cy="3733511"/>
            <a:chOff x="4335258" y="2956153"/>
            <a:chExt cx="3087229" cy="3733511"/>
          </a:xfrm>
        </p:grpSpPr>
        <p:sp>
          <p:nvSpPr>
            <p:cNvPr id="15" name="Rectangle 14"/>
            <p:cNvSpPr/>
            <p:nvPr>
              <p:custDataLst>
                <p:tags r:id="rId9"/>
              </p:custDataLst>
            </p:nvPr>
          </p:nvSpPr>
          <p:spPr bwMode="auto">
            <a:xfrm>
              <a:off x="4335258" y="2956153"/>
              <a:ext cx="3087229" cy="3733511"/>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6" name="Rectangle 15"/>
            <p:cNvSpPr/>
            <p:nvPr>
              <p:custDataLst>
                <p:tags r:id="rId10"/>
              </p:custDataLst>
            </p:nvPr>
          </p:nvSpPr>
          <p:spPr bwMode="auto">
            <a:xfrm>
              <a:off x="4487659" y="3108554"/>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Calibri" panose="020F0502020204030204" pitchFamily="34" charset="0"/>
                  <a:cs typeface="Calibri" panose="020F0502020204030204" pitchFamily="34" charset="0"/>
                </a:rPr>
                <a:t>0</a:t>
              </a:r>
            </a:p>
          </p:txBody>
        </p:sp>
        <p:sp>
          <p:nvSpPr>
            <p:cNvPr id="17" name="Rectangle 16"/>
            <p:cNvSpPr/>
            <p:nvPr>
              <p:custDataLst>
                <p:tags r:id="rId11"/>
              </p:custDataLst>
            </p:nvPr>
          </p:nvSpPr>
          <p:spPr bwMode="auto">
            <a:xfrm>
              <a:off x="4749535" y="3107672"/>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a:t>
              </a:r>
            </a:p>
          </p:txBody>
        </p:sp>
        <p:sp>
          <p:nvSpPr>
            <p:cNvPr id="18" name="Rectangle 17"/>
            <p:cNvSpPr/>
            <p:nvPr>
              <p:custDataLst>
                <p:tags r:id="rId12"/>
              </p:custDataLst>
            </p:nvPr>
          </p:nvSpPr>
          <p:spPr bwMode="auto">
            <a:xfrm>
              <a:off x="5012278" y="3107672"/>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a:t>
              </a:r>
            </a:p>
          </p:txBody>
        </p:sp>
        <p:sp>
          <p:nvSpPr>
            <p:cNvPr id="19" name="Rectangle 18"/>
            <p:cNvSpPr/>
            <p:nvPr>
              <p:custDataLst>
                <p:tags r:id="rId13"/>
              </p:custDataLst>
            </p:nvPr>
          </p:nvSpPr>
          <p:spPr bwMode="auto">
            <a:xfrm>
              <a:off x="5275021" y="3107672"/>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a:t>
              </a:r>
            </a:p>
          </p:txBody>
        </p:sp>
        <p:sp>
          <p:nvSpPr>
            <p:cNvPr id="20" name="Rectangle 19"/>
            <p:cNvSpPr/>
            <p:nvPr>
              <p:custDataLst>
                <p:tags r:id="rId14"/>
              </p:custDataLst>
            </p:nvPr>
          </p:nvSpPr>
          <p:spPr bwMode="auto">
            <a:xfrm>
              <a:off x="5536897" y="3106790"/>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Calibri" panose="020F0502020204030204" pitchFamily="34" charset="0"/>
                  <a:cs typeface="Calibri" panose="020F0502020204030204" pitchFamily="34" charset="0"/>
                </a:rPr>
                <a:t>4</a:t>
              </a:r>
              <a:endParaRPr kumimoji="0" lang="en-US" sz="24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1" name="Rectangle 20"/>
            <p:cNvSpPr/>
            <p:nvPr>
              <p:custDataLst>
                <p:tags r:id="rId15"/>
              </p:custDataLst>
            </p:nvPr>
          </p:nvSpPr>
          <p:spPr bwMode="auto">
            <a:xfrm>
              <a:off x="5799639" y="3106790"/>
              <a:ext cx="692299" cy="373138"/>
            </a:xfrm>
            <a:prstGeom prst="rect">
              <a:avLst/>
            </a:prstGeom>
            <a:noFill/>
            <a:ln w="25400" cap="flat" cmpd="sng" algn="ctr">
              <a:solidFill>
                <a:srgbClr val="4B2A85"/>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2" name="Rectangle 21"/>
            <p:cNvSpPr/>
            <p:nvPr>
              <p:custDataLst>
                <p:tags r:id="rId16"/>
              </p:custDataLst>
            </p:nvPr>
          </p:nvSpPr>
          <p:spPr bwMode="auto">
            <a:xfrm>
              <a:off x="6490207" y="3107672"/>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3" name="Rectangle 22"/>
            <p:cNvSpPr/>
            <p:nvPr>
              <p:custDataLst>
                <p:tags r:id="rId17"/>
              </p:custDataLst>
            </p:nvPr>
          </p:nvSpPr>
          <p:spPr bwMode="auto">
            <a:xfrm>
              <a:off x="6752083" y="3106790"/>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4" name="Rectangle 23"/>
            <p:cNvSpPr/>
            <p:nvPr>
              <p:custDataLst>
                <p:tags r:id="rId18"/>
              </p:custDataLst>
            </p:nvPr>
          </p:nvSpPr>
          <p:spPr bwMode="auto">
            <a:xfrm>
              <a:off x="7014826" y="3106790"/>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a:t>
              </a:r>
              <a:endParaRPr kumimoji="0" lang="en-US" sz="24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5" name="Rectangle 24"/>
            <p:cNvSpPr/>
            <p:nvPr>
              <p:custDataLst>
                <p:tags r:id="rId19"/>
              </p:custDataLst>
            </p:nvPr>
          </p:nvSpPr>
          <p:spPr bwMode="auto">
            <a:xfrm>
              <a:off x="4508688" y="6151414"/>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6" name="Rectangle 25"/>
            <p:cNvSpPr/>
            <p:nvPr>
              <p:custDataLst>
                <p:tags r:id="rId20"/>
              </p:custDataLst>
            </p:nvPr>
          </p:nvSpPr>
          <p:spPr bwMode="auto">
            <a:xfrm>
              <a:off x="4507822" y="5778276"/>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7" name="Rectangle 26"/>
            <p:cNvSpPr/>
            <p:nvPr>
              <p:custDataLst>
                <p:tags r:id="rId21"/>
              </p:custDataLst>
            </p:nvPr>
          </p:nvSpPr>
          <p:spPr bwMode="auto">
            <a:xfrm>
              <a:off x="4507822" y="5406020"/>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8" name="Rectangle 27"/>
            <p:cNvSpPr/>
            <p:nvPr>
              <p:custDataLst>
                <p:tags r:id="rId22"/>
              </p:custDataLst>
            </p:nvPr>
          </p:nvSpPr>
          <p:spPr bwMode="auto">
            <a:xfrm>
              <a:off x="4507821" y="5033763"/>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9" name="Rectangle 28"/>
            <p:cNvSpPr/>
            <p:nvPr>
              <p:custDataLst>
                <p:tags r:id="rId23"/>
              </p:custDataLst>
            </p:nvPr>
          </p:nvSpPr>
          <p:spPr bwMode="auto">
            <a:xfrm>
              <a:off x="4507822" y="4656937"/>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0" name="Rectangle 29"/>
            <p:cNvSpPr/>
            <p:nvPr>
              <p:custDataLst>
                <p:tags r:id="rId24"/>
              </p:custDataLst>
            </p:nvPr>
          </p:nvSpPr>
          <p:spPr bwMode="auto">
            <a:xfrm>
              <a:off x="4507821" y="4278303"/>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1" name="Rectangle 30"/>
            <p:cNvSpPr/>
            <p:nvPr>
              <p:custDataLst>
                <p:tags r:id="rId25"/>
              </p:custDataLst>
            </p:nvPr>
          </p:nvSpPr>
          <p:spPr bwMode="auto">
            <a:xfrm>
              <a:off x="6546676" y="6150532"/>
              <a:ext cx="699781"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2" name="TextBox 31"/>
            <p:cNvSpPr txBox="1"/>
            <p:nvPr>
              <p:custDataLst>
                <p:tags r:id="rId26"/>
              </p:custDataLst>
            </p:nvPr>
          </p:nvSpPr>
          <p:spPr>
            <a:xfrm>
              <a:off x="5145382" y="3415999"/>
              <a:ext cx="1457643" cy="369332"/>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variable table</a:t>
              </a:r>
            </a:p>
          </p:txBody>
        </p:sp>
        <p:sp>
          <p:nvSpPr>
            <p:cNvPr id="33" name="TextBox 32"/>
            <p:cNvSpPr txBox="1"/>
            <p:nvPr>
              <p:custDataLst>
                <p:tags r:id="rId27"/>
              </p:custDataLst>
            </p:nvPr>
          </p:nvSpPr>
          <p:spPr>
            <a:xfrm>
              <a:off x="4508994" y="3943705"/>
              <a:ext cx="1490472" cy="374904"/>
            </a:xfrm>
            <a:prstGeom prst="rect">
              <a:avLst/>
            </a:prstGeom>
            <a:noFill/>
          </p:spPr>
          <p:txBody>
            <a:bodyPr wrap="none" rtlCol="0" anchor="ctr" anchorCtr="0">
              <a:normAutofit/>
            </a:bodyPr>
            <a:lstStyle/>
            <a:p>
              <a:r>
                <a:rPr lang="en-US" sz="1800" dirty="0">
                  <a:latin typeface="Calibri" panose="020F0502020204030204" pitchFamily="34" charset="0"/>
                  <a:cs typeface="Calibri" panose="020F0502020204030204" pitchFamily="34" charset="0"/>
                </a:rPr>
                <a:t>operand stack</a:t>
              </a:r>
            </a:p>
          </p:txBody>
        </p:sp>
        <p:sp>
          <p:nvSpPr>
            <p:cNvPr id="34" name="TextBox 33"/>
            <p:cNvSpPr txBox="1"/>
            <p:nvPr>
              <p:custDataLst>
                <p:tags r:id="rId28"/>
              </p:custDataLst>
            </p:nvPr>
          </p:nvSpPr>
          <p:spPr>
            <a:xfrm>
              <a:off x="6414181" y="5505439"/>
              <a:ext cx="992772" cy="646331"/>
            </a:xfrm>
            <a:prstGeom prst="rect">
              <a:avLst/>
            </a:prstGeom>
            <a:noFill/>
          </p:spPr>
          <p:txBody>
            <a:bodyPr wrap="none" rtlCol="0">
              <a:spAutoFit/>
            </a:bodyPr>
            <a:lstStyle/>
            <a:p>
              <a:pPr algn="ctr"/>
              <a:r>
                <a:rPr lang="en-US" sz="1800" dirty="0">
                  <a:latin typeface="Calibri" panose="020F0502020204030204" pitchFamily="34" charset="0"/>
                  <a:cs typeface="Calibri" panose="020F0502020204030204" pitchFamily="34" charset="0"/>
                </a:rPr>
                <a:t>constant</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pool</a:t>
              </a:r>
            </a:p>
          </p:txBody>
        </p:sp>
        <p:cxnSp>
          <p:nvCxnSpPr>
            <p:cNvPr id="36" name="Straight Arrow Connector 35"/>
            <p:cNvCxnSpPr/>
            <p:nvPr>
              <p:custDataLst>
                <p:tags r:id="rId29"/>
              </p:custDataLst>
            </p:nvPr>
          </p:nvCxnSpPr>
          <p:spPr bwMode="auto">
            <a:xfrm rot="5400000" flipH="1" flipV="1">
              <a:off x="5676297" y="5425087"/>
              <a:ext cx="886846" cy="1588"/>
            </a:xfrm>
            <a:prstGeom prst="straightConnector1">
              <a:avLst/>
            </a:prstGeom>
            <a:noFill/>
            <a:ln w="25400" cap="flat" cmpd="sng" algn="ctr">
              <a:solidFill>
                <a:srgbClr val="4B2A85"/>
              </a:solidFill>
              <a:prstDash val="solid"/>
              <a:round/>
              <a:headEnd type="none" w="med" len="med"/>
              <a:tailEnd type="arrow"/>
            </a:ln>
            <a:effectLst/>
          </p:spPr>
        </p:cxnSp>
      </p:grpSp>
      <p:grpSp>
        <p:nvGrpSpPr>
          <p:cNvPr id="13" name="Group 12"/>
          <p:cNvGrpSpPr/>
          <p:nvPr/>
        </p:nvGrpSpPr>
        <p:grpSpPr>
          <a:xfrm>
            <a:off x="5134415" y="1051560"/>
            <a:ext cx="3918145" cy="1691640"/>
            <a:chOff x="5134415" y="1051560"/>
            <a:chExt cx="3918145" cy="1691640"/>
          </a:xfrm>
        </p:grpSpPr>
        <p:cxnSp>
          <p:nvCxnSpPr>
            <p:cNvPr id="44" name="Straight Arrow Connector 43"/>
            <p:cNvCxnSpPr/>
            <p:nvPr>
              <p:custDataLst>
                <p:tags r:id="rId5"/>
              </p:custDataLst>
            </p:nvPr>
          </p:nvCxnSpPr>
          <p:spPr bwMode="auto">
            <a:xfrm>
              <a:off x="5303520" y="1371600"/>
              <a:ext cx="0" cy="1371600"/>
            </a:xfrm>
            <a:prstGeom prst="straightConnector1">
              <a:avLst/>
            </a:prstGeom>
            <a:noFill/>
            <a:ln w="25400" cap="flat" cmpd="sng" algn="ctr">
              <a:solidFill>
                <a:schemeClr val="tx1"/>
              </a:solidFill>
              <a:prstDash val="solid"/>
              <a:round/>
              <a:headEnd type="none" w="med" len="med"/>
              <a:tailEnd type="arrow"/>
            </a:ln>
            <a:effectLst/>
          </p:spPr>
        </p:cxnSp>
        <p:sp>
          <p:nvSpPr>
            <p:cNvPr id="45" name="TextBox 44"/>
            <p:cNvSpPr txBox="1"/>
            <p:nvPr>
              <p:custDataLst>
                <p:tags r:id="rId6"/>
              </p:custDataLst>
            </p:nvPr>
          </p:nvSpPr>
          <p:spPr>
            <a:xfrm>
              <a:off x="5134415" y="1051560"/>
              <a:ext cx="2502213" cy="369331"/>
            </a:xfrm>
            <a:prstGeom prst="rect">
              <a:avLst/>
            </a:prstGeom>
            <a:noFill/>
            <a:ln>
              <a:noFill/>
            </a:ln>
          </p:spPr>
          <p:txBody>
            <a:bodyPr wrap="square" rtlCol="0">
              <a:spAutoFit/>
            </a:bodyPr>
            <a:lstStyle/>
            <a:p>
              <a:r>
                <a:rPr lang="en-US" sz="1800" dirty="0">
                  <a:latin typeface="Calibri" panose="020F0502020204030204" pitchFamily="34" charset="0"/>
                  <a:cs typeface="Calibri" panose="020F0502020204030204" pitchFamily="34" charset="0"/>
                </a:rPr>
                <a:t>Holds pointer </a:t>
              </a:r>
              <a:r>
                <a:rPr lang="en-US" sz="1800" dirty="0">
                  <a:latin typeface="Courier New" panose="02070309020205020404" pitchFamily="49" charset="0"/>
                  <a:cs typeface="Courier New" panose="02070309020205020404" pitchFamily="49" charset="0"/>
                </a:rPr>
                <a:t>this</a:t>
              </a:r>
              <a:endParaRPr lang="en-US" sz="1800" dirty="0">
                <a:latin typeface="Calibri" panose="020F0502020204030204" pitchFamily="34" charset="0"/>
                <a:cs typeface="Calibri" panose="020F0502020204030204" pitchFamily="34" charset="0"/>
              </a:endParaRPr>
            </a:p>
          </p:txBody>
        </p:sp>
        <p:sp>
          <p:nvSpPr>
            <p:cNvPr id="51" name="TextBox 50"/>
            <p:cNvSpPr txBox="1"/>
            <p:nvPr>
              <p:custDataLst>
                <p:tags r:id="rId7"/>
              </p:custDataLst>
            </p:nvPr>
          </p:nvSpPr>
          <p:spPr>
            <a:xfrm>
              <a:off x="5684332" y="1463040"/>
              <a:ext cx="3054020" cy="369332"/>
            </a:xfrm>
            <a:prstGeom prst="rect">
              <a:avLst/>
            </a:prstGeom>
            <a:noFill/>
            <a:ln>
              <a:noFill/>
            </a:ln>
          </p:spPr>
          <p:txBody>
            <a:bodyPr wrap="square" rtlCol="0">
              <a:spAutoFit/>
            </a:bodyPr>
            <a:lstStyle/>
            <a:p>
              <a:r>
                <a:rPr lang="en-US" sz="1800" dirty="0">
                  <a:latin typeface="Calibri" panose="020F0502020204030204" pitchFamily="34" charset="0"/>
                  <a:cs typeface="Calibri" panose="020F0502020204030204" pitchFamily="34" charset="0"/>
                </a:rPr>
                <a:t>Other arguments to method</a:t>
              </a:r>
            </a:p>
          </p:txBody>
        </p:sp>
        <p:sp>
          <p:nvSpPr>
            <p:cNvPr id="65" name="TextBox 64"/>
            <p:cNvSpPr txBox="1"/>
            <p:nvPr>
              <p:custDataLst>
                <p:tags r:id="rId8"/>
              </p:custDataLst>
            </p:nvPr>
          </p:nvSpPr>
          <p:spPr>
            <a:xfrm>
              <a:off x="6949440" y="1828800"/>
              <a:ext cx="2103120" cy="369332"/>
            </a:xfrm>
            <a:prstGeom prst="rect">
              <a:avLst/>
            </a:prstGeom>
            <a:noFill/>
            <a:ln>
              <a:noFill/>
            </a:ln>
          </p:spPr>
          <p:txBody>
            <a:bodyPr wrap="square" rtlCol="0">
              <a:spAutoFit/>
            </a:bodyPr>
            <a:lstStyle/>
            <a:p>
              <a:r>
                <a:rPr lang="en-US" sz="1800" dirty="0">
                  <a:latin typeface="Calibri" panose="020F0502020204030204" pitchFamily="34" charset="0"/>
                  <a:cs typeface="Calibri" panose="020F0502020204030204" pitchFamily="34" charset="0"/>
                </a:rPr>
                <a:t>Other local variables</a:t>
              </a:r>
            </a:p>
          </p:txBody>
        </p:sp>
        <p:sp>
          <p:nvSpPr>
            <p:cNvPr id="7" name="Left Brace 6"/>
            <p:cNvSpPr/>
            <p:nvPr/>
          </p:nvSpPr>
          <p:spPr bwMode="auto">
            <a:xfrm rot="5400000">
              <a:off x="5696142" y="2194560"/>
              <a:ext cx="274320" cy="77724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9" name="Straight Connector 8"/>
            <p:cNvCxnSpPr/>
            <p:nvPr/>
          </p:nvCxnSpPr>
          <p:spPr bwMode="auto">
            <a:xfrm flipV="1">
              <a:off x="5833302" y="1805940"/>
              <a:ext cx="0" cy="640080"/>
            </a:xfrm>
            <a:prstGeom prst="line">
              <a:avLst/>
            </a:prstGeom>
            <a:noFill/>
            <a:ln w="25400" cap="flat" cmpd="sng" algn="ctr">
              <a:solidFill>
                <a:schemeClr val="tx1"/>
              </a:solidFill>
              <a:prstDash val="solid"/>
              <a:round/>
              <a:headEnd type="none" w="med" len="med"/>
              <a:tailEnd type="none" w="med" len="med"/>
            </a:ln>
            <a:effectLst/>
          </p:spPr>
        </p:cxnSp>
        <p:sp>
          <p:nvSpPr>
            <p:cNvPr id="49" name="Left Brace 48"/>
            <p:cNvSpPr/>
            <p:nvPr/>
          </p:nvSpPr>
          <p:spPr bwMode="auto">
            <a:xfrm rot="5400000">
              <a:off x="6973288" y="1714500"/>
              <a:ext cx="274320" cy="173736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53" name="Straight Connector 52"/>
            <p:cNvCxnSpPr/>
            <p:nvPr/>
          </p:nvCxnSpPr>
          <p:spPr bwMode="auto">
            <a:xfrm flipV="1">
              <a:off x="7108123" y="2160858"/>
              <a:ext cx="0" cy="274320"/>
            </a:xfrm>
            <a:prstGeom prst="line">
              <a:avLst/>
            </a:prstGeom>
            <a:noFill/>
            <a:ln w="2540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46736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JVM Operand Stack</a:t>
            </a:r>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6</a:t>
            </a:fld>
            <a:endParaRPr lang="en-US"/>
          </a:p>
        </p:txBody>
      </p:sp>
      <p:sp>
        <p:nvSpPr>
          <p:cNvPr id="8" name="Rectangle 7"/>
          <p:cNvSpPr/>
          <p:nvPr>
            <p:custDataLst>
              <p:tags r:id="rId3"/>
            </p:custDataLst>
          </p:nvPr>
        </p:nvSpPr>
        <p:spPr>
          <a:xfrm>
            <a:off x="1675755" y="4213374"/>
            <a:ext cx="6950370" cy="1169551"/>
          </a:xfrm>
          <a:prstGeom prst="rect">
            <a:avLst/>
          </a:prstGeom>
          <a:solidFill>
            <a:srgbClr val="0070C0">
              <a:alpha val="20000"/>
            </a:srgbClr>
          </a:solidFill>
          <a:ln w="12700">
            <a:solidFill>
              <a:schemeClr val="tx1"/>
            </a:solidFill>
          </a:ln>
        </p:spPr>
        <p:txBody>
          <a:bodyPr wrap="square">
            <a:spAutoFit/>
          </a:bodyPr>
          <a:lstStyle/>
          <a:p>
            <a:r>
              <a:rPr lang="en-US" sz="1400" b="1" dirty="0" err="1">
                <a:latin typeface="Courier New" panose="02070309020205020404" pitchFamily="49" charset="0"/>
                <a:cs typeface="Courier New" panose="02070309020205020404" pitchFamily="49" charset="0"/>
              </a:rPr>
              <a:t>iload</a:t>
            </a:r>
            <a:r>
              <a:rPr lang="en-US" sz="1400" dirty="0">
                <a:latin typeface="Courier New" panose="02070309020205020404" pitchFamily="49" charset="0"/>
                <a:cs typeface="Courier New" panose="02070309020205020404" pitchFamily="49" charset="0"/>
              </a:rPr>
              <a:t> 1	  // push 1</a:t>
            </a:r>
            <a:r>
              <a:rPr lang="en-US" sz="1400" baseline="30000" dirty="0">
                <a:latin typeface="Courier New" panose="02070309020205020404" pitchFamily="49" charset="0"/>
                <a:cs typeface="Courier New" panose="02070309020205020404" pitchFamily="49" charset="0"/>
              </a:rPr>
              <a:t>st</a:t>
            </a:r>
            <a:r>
              <a:rPr lang="en-US" sz="1400" dirty="0">
                <a:latin typeface="Courier New" panose="02070309020205020404" pitchFamily="49" charset="0"/>
                <a:cs typeface="Courier New" panose="02070309020205020404" pitchFamily="49" charset="0"/>
              </a:rPr>
              <a:t> argument from table onto stack</a:t>
            </a:r>
          </a:p>
          <a:p>
            <a:r>
              <a:rPr lang="en-US" sz="1400" b="1" dirty="0" err="1">
                <a:latin typeface="Courier New" panose="02070309020205020404" pitchFamily="49" charset="0"/>
                <a:cs typeface="Courier New" panose="02070309020205020404" pitchFamily="49" charset="0"/>
              </a:rPr>
              <a:t>iload</a:t>
            </a:r>
            <a:r>
              <a:rPr lang="en-US" sz="1400" dirty="0">
                <a:latin typeface="Courier New" panose="02070309020205020404" pitchFamily="49" charset="0"/>
                <a:cs typeface="Courier New" panose="02070309020205020404" pitchFamily="49" charset="0"/>
              </a:rPr>
              <a:t> 2	  // push 2</a:t>
            </a:r>
            <a:r>
              <a:rPr lang="en-US" sz="1400" baseline="30000" dirty="0">
                <a:latin typeface="Courier New" panose="02070309020205020404" pitchFamily="49" charset="0"/>
                <a:cs typeface="Courier New" panose="02070309020205020404" pitchFamily="49" charset="0"/>
              </a:rPr>
              <a:t>nd</a:t>
            </a:r>
            <a:r>
              <a:rPr lang="en-US" sz="1400" dirty="0">
                <a:latin typeface="Courier New" panose="02070309020205020404" pitchFamily="49" charset="0"/>
                <a:cs typeface="Courier New" panose="02070309020205020404" pitchFamily="49" charset="0"/>
              </a:rPr>
              <a:t> argument from table onto stack</a:t>
            </a:r>
          </a:p>
          <a:p>
            <a:r>
              <a:rPr lang="en-US" sz="1400" b="1" dirty="0" err="1">
                <a:latin typeface="Courier New" panose="02070309020205020404" pitchFamily="49" charset="0"/>
                <a:cs typeface="Courier New" panose="02070309020205020404" pitchFamily="49" charset="0"/>
              </a:rPr>
              <a:t>iadd</a:t>
            </a:r>
            <a:r>
              <a:rPr lang="en-US" sz="1400" dirty="0">
                <a:latin typeface="Courier New" panose="02070309020205020404" pitchFamily="49" charset="0"/>
                <a:cs typeface="Courier New" panose="02070309020205020404" pitchFamily="49" charset="0"/>
              </a:rPr>
              <a:t>	  // pop top 2 elements from stack, add together, and</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 push result back onto stack</a:t>
            </a:r>
          </a:p>
          <a:p>
            <a:r>
              <a:rPr lang="en-US" sz="1400" b="1" dirty="0" err="1">
                <a:latin typeface="Courier New" panose="02070309020205020404" pitchFamily="49" charset="0"/>
                <a:cs typeface="Courier New" panose="02070309020205020404" pitchFamily="49" charset="0"/>
              </a:rPr>
              <a:t>istore</a:t>
            </a:r>
            <a:r>
              <a:rPr lang="en-US" sz="1400" dirty="0">
                <a:latin typeface="Courier New" panose="02070309020205020404" pitchFamily="49" charset="0"/>
                <a:cs typeface="Courier New" panose="02070309020205020404" pitchFamily="49" charset="0"/>
              </a:rPr>
              <a:t> 3	  // pop result and put it into third slot in table</a:t>
            </a:r>
          </a:p>
        </p:txBody>
      </p:sp>
      <p:grpSp>
        <p:nvGrpSpPr>
          <p:cNvPr id="20" name="Group 19"/>
          <p:cNvGrpSpPr/>
          <p:nvPr/>
        </p:nvGrpSpPr>
        <p:grpSpPr>
          <a:xfrm>
            <a:off x="4282952" y="5464870"/>
            <a:ext cx="4380034" cy="1143565"/>
            <a:chOff x="4282952" y="5464870"/>
            <a:chExt cx="4380034" cy="1143565"/>
          </a:xfrm>
        </p:grpSpPr>
        <p:sp>
          <p:nvSpPr>
            <p:cNvPr id="6" name="Rectangle 5"/>
            <p:cNvSpPr/>
            <p:nvPr>
              <p:custDataLst>
                <p:tags r:id="rId31"/>
              </p:custDataLst>
            </p:nvPr>
          </p:nvSpPr>
          <p:spPr>
            <a:xfrm>
              <a:off x="5890375" y="5531217"/>
              <a:ext cx="2772611" cy="1077218"/>
            </a:xfrm>
            <a:prstGeom prst="rect">
              <a:avLst/>
            </a:prstGeom>
            <a:solidFill>
              <a:srgbClr val="F6F5BD"/>
            </a:solidFill>
            <a:ln w="12700">
              <a:solidFill>
                <a:schemeClr val="tx1"/>
              </a:solidFill>
            </a:ln>
          </p:spPr>
          <p:txBody>
            <a:bodyPr wrap="square">
              <a:spAutoFit/>
            </a:bodyPr>
            <a:lstStyle/>
            <a:p>
              <a:r>
                <a:rPr lang="en-US" sz="1600" b="1" dirty="0" err="1">
                  <a:latin typeface="Courier New" panose="02070309020205020404" pitchFamily="49" charset="0"/>
                  <a:cs typeface="Courier New" panose="02070309020205020404" pitchFamily="49" charset="0"/>
                </a:rPr>
                <a:t>mov</a:t>
              </a:r>
              <a:r>
                <a:rPr lang="en-US" sz="1600" dirty="0">
                  <a:latin typeface="Courier New" panose="02070309020205020404" pitchFamily="49" charset="0"/>
                  <a:cs typeface="Courier New" panose="02070309020205020404" pitchFamily="49" charset="0"/>
                </a:rPr>
                <a:t> 8(%</a:t>
              </a:r>
              <a:r>
                <a:rPr lang="en-US" sz="1600" dirty="0" err="1">
                  <a:latin typeface="Courier New" panose="02070309020205020404" pitchFamily="49" charset="0"/>
                  <a:cs typeface="Courier New" panose="02070309020205020404" pitchFamily="49" charset="0"/>
                </a:rPr>
                <a:t>ebp</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eax</a:t>
              </a:r>
              <a:endParaRPr lang="en-US" sz="1600" dirty="0">
                <a:latin typeface="Courier New" panose="02070309020205020404" pitchFamily="49" charset="0"/>
                <a:cs typeface="Courier New" panose="02070309020205020404" pitchFamily="49" charset="0"/>
              </a:endParaRPr>
            </a:p>
            <a:p>
              <a:r>
                <a:rPr lang="en-US" sz="1600" b="1" dirty="0" err="1">
                  <a:latin typeface="Courier New" panose="02070309020205020404" pitchFamily="49" charset="0"/>
                  <a:cs typeface="Courier New" panose="02070309020205020404" pitchFamily="49" charset="0"/>
                </a:rPr>
                <a:t>mov</a:t>
              </a:r>
              <a:r>
                <a:rPr lang="en-US" sz="1600" dirty="0">
                  <a:latin typeface="Courier New" panose="02070309020205020404" pitchFamily="49" charset="0"/>
                  <a:cs typeface="Courier New" panose="02070309020205020404" pitchFamily="49" charset="0"/>
                </a:rPr>
                <a:t> 12(%</a:t>
              </a:r>
              <a:r>
                <a:rPr lang="en-US" sz="1600" dirty="0" err="1">
                  <a:latin typeface="Courier New" panose="02070309020205020404" pitchFamily="49" charset="0"/>
                  <a:cs typeface="Courier New" panose="02070309020205020404" pitchFamily="49" charset="0"/>
                </a:rPr>
                <a:t>ebp</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edx</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add</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edx</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eax</a:t>
              </a:r>
              <a:endParaRPr lang="en-US" sz="1600" dirty="0">
                <a:latin typeface="Courier New" panose="02070309020205020404" pitchFamily="49" charset="0"/>
                <a:cs typeface="Courier New" panose="02070309020205020404" pitchFamily="49" charset="0"/>
              </a:endParaRPr>
            </a:p>
            <a:p>
              <a:r>
                <a:rPr lang="en-US" sz="1600" b="1" dirty="0" err="1">
                  <a:latin typeface="Courier New" panose="02070309020205020404" pitchFamily="49" charset="0"/>
                  <a:cs typeface="Courier New" panose="02070309020205020404" pitchFamily="49" charset="0"/>
                </a:rPr>
                <a:t>mov</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eax</a:t>
              </a:r>
              <a:r>
                <a:rPr lang="en-US" sz="1600" dirty="0">
                  <a:latin typeface="Courier New" panose="02070309020205020404" pitchFamily="49" charset="0"/>
                  <a:cs typeface="Courier New" panose="02070309020205020404" pitchFamily="49" charset="0"/>
                </a:rPr>
                <a:t>, -8(%</a:t>
              </a:r>
              <a:r>
                <a:rPr lang="en-US" sz="1600" dirty="0" err="1">
                  <a:latin typeface="Courier New" panose="02070309020205020404" pitchFamily="49" charset="0"/>
                  <a:cs typeface="Courier New" panose="02070309020205020404" pitchFamily="49" charset="0"/>
                </a:rPr>
                <a:t>ebp</a:t>
              </a:r>
              <a:r>
                <a:rPr lang="en-US" sz="1600" dirty="0">
                  <a:latin typeface="Courier New" panose="02070309020205020404" pitchFamily="49" charset="0"/>
                  <a:cs typeface="Courier New" panose="02070309020205020404" pitchFamily="49" charset="0"/>
                </a:rPr>
                <a:t>)</a:t>
              </a:r>
            </a:p>
          </p:txBody>
        </p:sp>
        <p:sp>
          <p:nvSpPr>
            <p:cNvPr id="17" name="TextBox 16"/>
            <p:cNvSpPr txBox="1"/>
            <p:nvPr>
              <p:custDataLst>
                <p:tags r:id="rId32"/>
              </p:custDataLst>
            </p:nvPr>
          </p:nvSpPr>
          <p:spPr>
            <a:xfrm>
              <a:off x="4282952" y="5464870"/>
              <a:ext cx="1616853" cy="707886"/>
            </a:xfrm>
            <a:prstGeom prst="rect">
              <a:avLst/>
            </a:prstGeom>
            <a:noFill/>
          </p:spPr>
          <p:txBody>
            <a:bodyPr wrap="none" rtlCol="0">
              <a:spAutoFit/>
            </a:bodyPr>
            <a:lstStyle/>
            <a:p>
              <a:pPr algn="r"/>
              <a:r>
                <a:rPr lang="en-US" sz="2000" b="1" dirty="0">
                  <a:latin typeface="Calibri" panose="020F0502020204030204" pitchFamily="34" charset="0"/>
                  <a:cs typeface="Calibri" panose="020F0502020204030204" pitchFamily="34" charset="0"/>
                </a:rPr>
                <a:t>Compiled</a:t>
              </a:r>
            </a:p>
            <a:p>
              <a:pPr algn="r"/>
              <a:r>
                <a:rPr lang="en-US" sz="2000" b="1" dirty="0">
                  <a:latin typeface="Calibri" panose="020F0502020204030204" pitchFamily="34" charset="0"/>
                  <a:cs typeface="Calibri" panose="020F0502020204030204" pitchFamily="34" charset="0"/>
                </a:rPr>
                <a:t>to (IA32) x86:</a:t>
              </a:r>
            </a:p>
          </p:txBody>
        </p:sp>
      </p:grpSp>
      <p:sp>
        <p:nvSpPr>
          <p:cNvPr id="18" name="TextBox 17"/>
          <p:cNvSpPr txBox="1"/>
          <p:nvPr>
            <p:custDataLst>
              <p:tags r:id="rId4"/>
            </p:custDataLst>
          </p:nvPr>
        </p:nvSpPr>
        <p:spPr>
          <a:xfrm>
            <a:off x="217086" y="4141662"/>
            <a:ext cx="1261051" cy="461665"/>
          </a:xfrm>
          <a:prstGeom prst="rect">
            <a:avLst/>
          </a:prstGeom>
          <a:noFill/>
        </p:spPr>
        <p:txBody>
          <a:bodyPr wrap="none" rtlCol="0">
            <a:spAutoFit/>
          </a:bodyPr>
          <a:lstStyle/>
          <a:p>
            <a:r>
              <a:rPr lang="en-US" sz="2000" b="1" dirty="0">
                <a:latin typeface="Calibri" panose="020F0502020204030204" pitchFamily="34" charset="0"/>
                <a:cs typeface="Calibri" panose="020F0502020204030204" pitchFamily="34" charset="0"/>
              </a:rPr>
              <a:t>Bytecode</a:t>
            </a:r>
            <a:r>
              <a:rPr lang="en-US" sz="2400" b="1" dirty="0">
                <a:latin typeface="Calibri" panose="020F0502020204030204" pitchFamily="34" charset="0"/>
                <a:cs typeface="Calibri" panose="020F0502020204030204" pitchFamily="34" charset="0"/>
              </a:rPr>
              <a:t>:</a:t>
            </a:r>
          </a:p>
        </p:txBody>
      </p:sp>
      <p:grpSp>
        <p:nvGrpSpPr>
          <p:cNvPr id="4" name="Group 3"/>
          <p:cNvGrpSpPr/>
          <p:nvPr/>
        </p:nvGrpSpPr>
        <p:grpSpPr>
          <a:xfrm>
            <a:off x="4206780" y="365760"/>
            <a:ext cx="4870766" cy="3570063"/>
            <a:chOff x="3710819" y="585216"/>
            <a:chExt cx="4870766" cy="3570063"/>
          </a:xfrm>
        </p:grpSpPr>
        <p:grpSp>
          <p:nvGrpSpPr>
            <p:cNvPr id="60" name="Group 59"/>
            <p:cNvGrpSpPr/>
            <p:nvPr>
              <p:custDataLst>
                <p:tags r:id="rId5"/>
              </p:custDataLst>
            </p:nvPr>
          </p:nvGrpSpPr>
          <p:grpSpPr>
            <a:xfrm>
              <a:off x="4554930" y="1912143"/>
              <a:ext cx="3087229" cy="2243136"/>
              <a:chOff x="4335258" y="2956153"/>
              <a:chExt cx="3087229" cy="3733511"/>
            </a:xfrm>
          </p:grpSpPr>
          <p:sp>
            <p:nvSpPr>
              <p:cNvPr id="61" name="Rectangle 60"/>
              <p:cNvSpPr/>
              <p:nvPr>
                <p:custDataLst>
                  <p:tags r:id="rId11"/>
                </p:custDataLst>
              </p:nvPr>
            </p:nvSpPr>
            <p:spPr bwMode="auto">
              <a:xfrm>
                <a:off x="4335258" y="2956153"/>
                <a:ext cx="3087229" cy="3733511"/>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2" name="Rectangle 61"/>
              <p:cNvSpPr/>
              <p:nvPr>
                <p:custDataLst>
                  <p:tags r:id="rId12"/>
                </p:custDataLst>
              </p:nvPr>
            </p:nvSpPr>
            <p:spPr bwMode="auto">
              <a:xfrm>
                <a:off x="4487659" y="3108554"/>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0</a:t>
                </a:r>
              </a:p>
            </p:txBody>
          </p:sp>
          <p:sp>
            <p:nvSpPr>
              <p:cNvPr id="63" name="Rectangle 62"/>
              <p:cNvSpPr/>
              <p:nvPr>
                <p:custDataLst>
                  <p:tags r:id="rId13"/>
                </p:custDataLst>
              </p:nvPr>
            </p:nvSpPr>
            <p:spPr bwMode="auto">
              <a:xfrm>
                <a:off x="4749535" y="3107672"/>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a:t>
                </a:r>
              </a:p>
            </p:txBody>
          </p:sp>
          <p:sp>
            <p:nvSpPr>
              <p:cNvPr id="64" name="Rectangle 63"/>
              <p:cNvSpPr/>
              <p:nvPr>
                <p:custDataLst>
                  <p:tags r:id="rId14"/>
                </p:custDataLst>
              </p:nvPr>
            </p:nvSpPr>
            <p:spPr bwMode="auto">
              <a:xfrm>
                <a:off x="5012278" y="3107672"/>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a:t>
                </a:r>
              </a:p>
            </p:txBody>
          </p:sp>
          <p:sp>
            <p:nvSpPr>
              <p:cNvPr id="65" name="Rectangle 64"/>
              <p:cNvSpPr/>
              <p:nvPr>
                <p:custDataLst>
                  <p:tags r:id="rId15"/>
                </p:custDataLst>
              </p:nvPr>
            </p:nvSpPr>
            <p:spPr bwMode="auto">
              <a:xfrm>
                <a:off x="5275021" y="3107672"/>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a:t>
                </a:r>
              </a:p>
            </p:txBody>
          </p:sp>
          <p:sp>
            <p:nvSpPr>
              <p:cNvPr id="66" name="Rectangle 65"/>
              <p:cNvSpPr/>
              <p:nvPr>
                <p:custDataLst>
                  <p:tags r:id="rId16"/>
                </p:custDataLst>
              </p:nvPr>
            </p:nvSpPr>
            <p:spPr bwMode="auto">
              <a:xfrm>
                <a:off x="5536897" y="3106790"/>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4</a:t>
                </a:r>
              </a:p>
            </p:txBody>
          </p:sp>
          <p:sp>
            <p:nvSpPr>
              <p:cNvPr id="67" name="Rectangle 66"/>
              <p:cNvSpPr/>
              <p:nvPr>
                <p:custDataLst>
                  <p:tags r:id="rId17"/>
                </p:custDataLst>
              </p:nvPr>
            </p:nvSpPr>
            <p:spPr bwMode="auto">
              <a:xfrm>
                <a:off x="5799639" y="3106789"/>
                <a:ext cx="692299" cy="373139"/>
              </a:xfrm>
              <a:prstGeom prst="rect">
                <a:avLst/>
              </a:prstGeom>
              <a:noFill/>
              <a:ln w="25400" cap="flat" cmpd="sng" algn="ctr">
                <a:solidFill>
                  <a:srgbClr val="4B2A85"/>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8" name="Rectangle 67"/>
              <p:cNvSpPr/>
              <p:nvPr>
                <p:custDataLst>
                  <p:tags r:id="rId18"/>
                </p:custDataLst>
              </p:nvPr>
            </p:nvSpPr>
            <p:spPr bwMode="auto">
              <a:xfrm>
                <a:off x="6490207" y="3107671"/>
                <a:ext cx="263610" cy="373139"/>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9" name="Rectangle 68"/>
              <p:cNvSpPr/>
              <p:nvPr>
                <p:custDataLst>
                  <p:tags r:id="rId19"/>
                </p:custDataLst>
              </p:nvPr>
            </p:nvSpPr>
            <p:spPr bwMode="auto">
              <a:xfrm>
                <a:off x="6752083" y="3106789"/>
                <a:ext cx="263610" cy="373139"/>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0" name="Rectangle 69"/>
              <p:cNvSpPr/>
              <p:nvPr>
                <p:custDataLst>
                  <p:tags r:id="rId20"/>
                </p:custDataLst>
              </p:nvPr>
            </p:nvSpPr>
            <p:spPr bwMode="auto">
              <a:xfrm>
                <a:off x="7014826" y="3106790"/>
                <a:ext cx="263610"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a:t>
                </a:r>
              </a:p>
            </p:txBody>
          </p:sp>
          <p:sp>
            <p:nvSpPr>
              <p:cNvPr id="71" name="Rectangle 70"/>
              <p:cNvSpPr/>
              <p:nvPr>
                <p:custDataLst>
                  <p:tags r:id="rId21"/>
                </p:custDataLst>
              </p:nvPr>
            </p:nvSpPr>
            <p:spPr bwMode="auto">
              <a:xfrm>
                <a:off x="4508688" y="6151414"/>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2" name="Rectangle 71"/>
              <p:cNvSpPr/>
              <p:nvPr>
                <p:custDataLst>
                  <p:tags r:id="rId22"/>
                </p:custDataLst>
              </p:nvPr>
            </p:nvSpPr>
            <p:spPr bwMode="auto">
              <a:xfrm>
                <a:off x="4507822" y="5778276"/>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3" name="Rectangle 72"/>
              <p:cNvSpPr/>
              <p:nvPr>
                <p:custDataLst>
                  <p:tags r:id="rId23"/>
                </p:custDataLst>
              </p:nvPr>
            </p:nvSpPr>
            <p:spPr bwMode="auto">
              <a:xfrm>
                <a:off x="4507822" y="5406020"/>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4" name="Rectangle 73"/>
              <p:cNvSpPr/>
              <p:nvPr>
                <p:custDataLst>
                  <p:tags r:id="rId24"/>
                </p:custDataLst>
              </p:nvPr>
            </p:nvSpPr>
            <p:spPr bwMode="auto">
              <a:xfrm>
                <a:off x="4507821" y="5033763"/>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5" name="Rectangle 74"/>
              <p:cNvSpPr/>
              <p:nvPr>
                <p:custDataLst>
                  <p:tags r:id="rId25"/>
                </p:custDataLst>
              </p:nvPr>
            </p:nvSpPr>
            <p:spPr bwMode="auto">
              <a:xfrm>
                <a:off x="4507822" y="4650559"/>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6" name="Rectangle 75"/>
              <p:cNvSpPr/>
              <p:nvPr>
                <p:custDataLst>
                  <p:tags r:id="rId26"/>
                </p:custDataLst>
              </p:nvPr>
            </p:nvSpPr>
            <p:spPr bwMode="auto">
              <a:xfrm>
                <a:off x="4507821" y="4278303"/>
                <a:ext cx="1490608" cy="373138"/>
              </a:xfrm>
              <a:prstGeom prst="rect">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7" name="Rectangle 76"/>
              <p:cNvSpPr/>
              <p:nvPr>
                <p:custDataLst>
                  <p:tags r:id="rId27"/>
                </p:custDataLst>
              </p:nvPr>
            </p:nvSpPr>
            <p:spPr bwMode="auto">
              <a:xfrm>
                <a:off x="6433857" y="5578475"/>
                <a:ext cx="929469" cy="975827"/>
              </a:xfrm>
              <a:prstGeom prst="rect">
                <a:avLst/>
              </a:prstGeom>
              <a:noFill/>
              <a:ln w="25400" cap="flat" cmpd="sng" algn="ctr">
                <a:solidFill>
                  <a:srgbClr val="4B2A85"/>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cs typeface="Calibri" panose="020F0502020204030204" pitchFamily="34" charset="0"/>
                  </a:rPr>
                  <a:t>c</a:t>
                </a:r>
                <a:r>
                  <a:rPr kumimoji="0" lang="en-US"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onstant</a:t>
                </a:r>
              </a:p>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cs typeface="Calibri" panose="020F0502020204030204" pitchFamily="34" charset="0"/>
                  </a:rPr>
                  <a:t>pool</a:t>
                </a:r>
                <a:endParaRPr kumimoji="0" lang="en-US"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8" name="TextBox 77"/>
              <p:cNvSpPr txBox="1"/>
              <p:nvPr>
                <p:custDataLst>
                  <p:tags r:id="rId28"/>
                </p:custDataLst>
              </p:nvPr>
            </p:nvSpPr>
            <p:spPr>
              <a:xfrm>
                <a:off x="5145382" y="3324100"/>
                <a:ext cx="1457643" cy="614722"/>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variable table</a:t>
                </a:r>
              </a:p>
            </p:txBody>
          </p:sp>
          <p:sp>
            <p:nvSpPr>
              <p:cNvPr id="79" name="TextBox 78"/>
              <p:cNvSpPr txBox="1"/>
              <p:nvPr>
                <p:custDataLst>
                  <p:tags r:id="rId29"/>
                </p:custDataLst>
              </p:nvPr>
            </p:nvSpPr>
            <p:spPr>
              <a:xfrm>
                <a:off x="4485913" y="3730592"/>
                <a:ext cx="1500219" cy="614722"/>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operand stack</a:t>
                </a:r>
              </a:p>
            </p:txBody>
          </p:sp>
          <p:cxnSp>
            <p:nvCxnSpPr>
              <p:cNvPr id="81" name="Straight Arrow Connector 80"/>
              <p:cNvCxnSpPr/>
              <p:nvPr>
                <p:custDataLst>
                  <p:tags r:id="rId30"/>
                </p:custDataLst>
              </p:nvPr>
            </p:nvCxnSpPr>
            <p:spPr bwMode="auto">
              <a:xfrm rot="5400000" flipH="1" flipV="1">
                <a:off x="5676297" y="5425087"/>
                <a:ext cx="886846" cy="1588"/>
              </a:xfrm>
              <a:prstGeom prst="straightConnector1">
                <a:avLst/>
              </a:prstGeom>
              <a:noFill/>
              <a:ln w="25400" cap="flat" cmpd="sng" algn="ctr">
                <a:solidFill>
                  <a:srgbClr val="4B2A85"/>
                </a:solidFill>
                <a:prstDash val="solid"/>
                <a:round/>
                <a:headEnd type="none" w="med" len="med"/>
                <a:tailEnd type="arrow"/>
              </a:ln>
              <a:effectLst/>
            </p:spPr>
          </p:cxnSp>
        </p:grpSp>
        <p:sp>
          <p:nvSpPr>
            <p:cNvPr id="103" name="TextBox 102"/>
            <p:cNvSpPr txBox="1"/>
            <p:nvPr>
              <p:custDataLst>
                <p:tags r:id="rId6"/>
              </p:custDataLst>
            </p:nvPr>
          </p:nvSpPr>
          <p:spPr>
            <a:xfrm>
              <a:off x="3710819" y="1873389"/>
              <a:ext cx="716863" cy="400110"/>
            </a:xfrm>
            <a:prstGeom prst="rect">
              <a:avLst/>
            </a:prstGeom>
            <a:noFill/>
          </p:spPr>
          <p:txBody>
            <a:bodyPr wrap="none" rtlCol="0">
              <a:spAutoFit/>
            </a:bodyPr>
            <a:lstStyle/>
            <a:p>
              <a:r>
                <a:rPr lang="en-US" sz="2000" b="1" dirty="0">
                  <a:latin typeface="Calibri" panose="020F0502020204030204" pitchFamily="34" charset="0"/>
                  <a:cs typeface="Calibri" panose="020F0502020204030204" pitchFamily="34" charset="0"/>
                </a:rPr>
                <a:t>JVM:</a:t>
              </a:r>
            </a:p>
          </p:txBody>
        </p:sp>
        <p:grpSp>
          <p:nvGrpSpPr>
            <p:cNvPr id="56" name="Group 55"/>
            <p:cNvGrpSpPr/>
            <p:nvPr/>
          </p:nvGrpSpPr>
          <p:grpSpPr>
            <a:xfrm>
              <a:off x="4663440" y="585216"/>
              <a:ext cx="3918145" cy="1325880"/>
              <a:chOff x="5134415" y="1417320"/>
              <a:chExt cx="3918145" cy="1325880"/>
            </a:xfrm>
          </p:grpSpPr>
          <p:cxnSp>
            <p:nvCxnSpPr>
              <p:cNvPr id="57" name="Straight Arrow Connector 56"/>
              <p:cNvCxnSpPr/>
              <p:nvPr>
                <p:custDataLst>
                  <p:tags r:id="rId7"/>
                </p:custDataLst>
              </p:nvPr>
            </p:nvCxnSpPr>
            <p:spPr bwMode="auto">
              <a:xfrm>
                <a:off x="5303520" y="1737360"/>
                <a:ext cx="0" cy="1005840"/>
              </a:xfrm>
              <a:prstGeom prst="straightConnector1">
                <a:avLst/>
              </a:prstGeom>
              <a:noFill/>
              <a:ln w="25400" cap="flat" cmpd="sng" algn="ctr">
                <a:solidFill>
                  <a:schemeClr val="tx1"/>
                </a:solidFill>
                <a:prstDash val="solid"/>
                <a:round/>
                <a:headEnd type="none" w="med" len="med"/>
                <a:tailEnd type="arrow"/>
              </a:ln>
              <a:effectLst/>
            </p:spPr>
          </p:cxnSp>
          <p:sp>
            <p:nvSpPr>
              <p:cNvPr id="58" name="TextBox 57"/>
              <p:cNvSpPr txBox="1"/>
              <p:nvPr>
                <p:custDataLst>
                  <p:tags r:id="rId8"/>
                </p:custDataLst>
              </p:nvPr>
            </p:nvSpPr>
            <p:spPr>
              <a:xfrm>
                <a:off x="5134415" y="1417320"/>
                <a:ext cx="2502213" cy="369331"/>
              </a:xfrm>
              <a:prstGeom prst="rect">
                <a:avLst/>
              </a:prstGeom>
              <a:noFill/>
              <a:ln>
                <a:noFill/>
              </a:ln>
            </p:spPr>
            <p:txBody>
              <a:bodyPr wrap="square" rtlCol="0">
                <a:spAutoFit/>
              </a:bodyPr>
              <a:lstStyle/>
              <a:p>
                <a:r>
                  <a:rPr lang="en-US" sz="1800" dirty="0">
                    <a:latin typeface="Calibri" panose="020F0502020204030204" pitchFamily="34" charset="0"/>
                    <a:cs typeface="Calibri" panose="020F0502020204030204" pitchFamily="34" charset="0"/>
                  </a:rPr>
                  <a:t>Holds pointer </a:t>
                </a:r>
                <a:r>
                  <a:rPr lang="en-US" sz="1800" dirty="0">
                    <a:latin typeface="Courier New" panose="02070309020205020404" pitchFamily="49" charset="0"/>
                    <a:cs typeface="Courier New" panose="02070309020205020404" pitchFamily="49" charset="0"/>
                  </a:rPr>
                  <a:t>this</a:t>
                </a:r>
                <a:endParaRPr lang="en-US" sz="1800" dirty="0">
                  <a:latin typeface="Calibri" panose="020F0502020204030204" pitchFamily="34" charset="0"/>
                  <a:cs typeface="Calibri" panose="020F0502020204030204" pitchFamily="34" charset="0"/>
                </a:endParaRPr>
              </a:p>
            </p:txBody>
          </p:sp>
          <p:sp>
            <p:nvSpPr>
              <p:cNvPr id="59" name="TextBox 58"/>
              <p:cNvSpPr txBox="1"/>
              <p:nvPr>
                <p:custDataLst>
                  <p:tags r:id="rId9"/>
                </p:custDataLst>
              </p:nvPr>
            </p:nvSpPr>
            <p:spPr>
              <a:xfrm>
                <a:off x="5684332" y="1737360"/>
                <a:ext cx="3054020" cy="369332"/>
              </a:xfrm>
              <a:prstGeom prst="rect">
                <a:avLst/>
              </a:prstGeom>
              <a:noFill/>
              <a:ln>
                <a:noFill/>
              </a:ln>
            </p:spPr>
            <p:txBody>
              <a:bodyPr wrap="square" rtlCol="0">
                <a:spAutoFit/>
              </a:bodyPr>
              <a:lstStyle/>
              <a:p>
                <a:r>
                  <a:rPr lang="en-US" sz="1800" dirty="0">
                    <a:latin typeface="Calibri" panose="020F0502020204030204" pitchFamily="34" charset="0"/>
                    <a:cs typeface="Calibri" panose="020F0502020204030204" pitchFamily="34" charset="0"/>
                  </a:rPr>
                  <a:t>Other arguments to method</a:t>
                </a:r>
              </a:p>
            </p:txBody>
          </p:sp>
          <p:sp>
            <p:nvSpPr>
              <p:cNvPr id="99" name="TextBox 98"/>
              <p:cNvSpPr txBox="1"/>
              <p:nvPr>
                <p:custDataLst>
                  <p:tags r:id="rId10"/>
                </p:custDataLst>
              </p:nvPr>
            </p:nvSpPr>
            <p:spPr>
              <a:xfrm>
                <a:off x="6949440" y="2011680"/>
                <a:ext cx="2103120" cy="369332"/>
              </a:xfrm>
              <a:prstGeom prst="rect">
                <a:avLst/>
              </a:prstGeom>
              <a:noFill/>
              <a:ln>
                <a:noFill/>
              </a:ln>
            </p:spPr>
            <p:txBody>
              <a:bodyPr wrap="square" rtlCol="0">
                <a:spAutoFit/>
              </a:bodyPr>
              <a:lstStyle/>
              <a:p>
                <a:r>
                  <a:rPr lang="en-US" sz="1800" dirty="0">
                    <a:latin typeface="Calibri" panose="020F0502020204030204" pitchFamily="34" charset="0"/>
                    <a:cs typeface="Calibri" panose="020F0502020204030204" pitchFamily="34" charset="0"/>
                  </a:rPr>
                  <a:t>Other local variables</a:t>
                </a:r>
              </a:p>
            </p:txBody>
          </p:sp>
          <p:sp>
            <p:nvSpPr>
              <p:cNvPr id="100" name="Left Brace 99"/>
              <p:cNvSpPr/>
              <p:nvPr/>
            </p:nvSpPr>
            <p:spPr bwMode="auto">
              <a:xfrm rot="5400000">
                <a:off x="5696142" y="2194560"/>
                <a:ext cx="274320" cy="77724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101" name="Straight Connector 100"/>
              <p:cNvCxnSpPr/>
              <p:nvPr/>
            </p:nvCxnSpPr>
            <p:spPr bwMode="auto">
              <a:xfrm flipV="1">
                <a:off x="5833302" y="2084832"/>
                <a:ext cx="0" cy="365760"/>
              </a:xfrm>
              <a:prstGeom prst="line">
                <a:avLst/>
              </a:prstGeom>
              <a:noFill/>
              <a:ln w="25400" cap="flat" cmpd="sng" algn="ctr">
                <a:solidFill>
                  <a:schemeClr val="tx1"/>
                </a:solidFill>
                <a:prstDash val="solid"/>
                <a:round/>
                <a:headEnd type="none" w="med" len="med"/>
                <a:tailEnd type="none" w="med" len="med"/>
              </a:ln>
              <a:effectLst/>
            </p:spPr>
          </p:cxnSp>
          <p:sp>
            <p:nvSpPr>
              <p:cNvPr id="102" name="Left Brace 101"/>
              <p:cNvSpPr/>
              <p:nvPr/>
            </p:nvSpPr>
            <p:spPr bwMode="auto">
              <a:xfrm rot="5400000">
                <a:off x="6973288" y="1714500"/>
                <a:ext cx="274320" cy="173736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104" name="Straight Connector 103"/>
              <p:cNvCxnSpPr/>
              <p:nvPr/>
            </p:nvCxnSpPr>
            <p:spPr bwMode="auto">
              <a:xfrm flipV="1">
                <a:off x="7108123" y="2340864"/>
                <a:ext cx="0" cy="91440"/>
              </a:xfrm>
              <a:prstGeom prst="line">
                <a:avLst/>
              </a:prstGeom>
              <a:noFill/>
              <a:ln w="25400" cap="flat" cmpd="sng" algn="ctr">
                <a:solidFill>
                  <a:schemeClr val="tx1"/>
                </a:solidFill>
                <a:prstDash val="solid"/>
                <a:round/>
                <a:headEnd type="none" w="med" len="med"/>
                <a:tailEnd type="none" w="med" len="med"/>
              </a:ln>
              <a:effectLst/>
            </p:spPr>
          </p:cxnSp>
        </p:grpSp>
      </p:grpSp>
      <p:grpSp>
        <p:nvGrpSpPr>
          <p:cNvPr id="21" name="Group 20"/>
          <p:cNvGrpSpPr/>
          <p:nvPr/>
        </p:nvGrpSpPr>
        <p:grpSpPr>
          <a:xfrm>
            <a:off x="1554480" y="2286000"/>
            <a:ext cx="1737360" cy="1922285"/>
            <a:chOff x="1554480" y="2286000"/>
            <a:chExt cx="1737360" cy="1922285"/>
          </a:xfrm>
        </p:grpSpPr>
        <p:sp>
          <p:nvSpPr>
            <p:cNvPr id="9" name="Rounded Rectangle 8"/>
            <p:cNvSpPr/>
            <p:nvPr/>
          </p:nvSpPr>
          <p:spPr bwMode="auto">
            <a:xfrm>
              <a:off x="1554480" y="2286000"/>
              <a:ext cx="1737360" cy="137160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a:t>
              </a:r>
              <a:r>
                <a:rPr lang="en-US" sz="1600" dirty="0" err="1">
                  <a:solidFill>
                    <a:srgbClr val="C00000"/>
                  </a:solidFill>
                  <a:latin typeface="Courier New" panose="02070309020205020404" pitchFamily="49" charset="0"/>
                  <a:ea typeface="Calibri" charset="0"/>
                  <a:cs typeface="Courier New" panose="02070309020205020404" pitchFamily="49" charset="0"/>
                </a:rPr>
                <a:t>i</a:t>
              </a:r>
              <a:r>
                <a:rPr lang="en-US" sz="1600" dirty="0">
                  <a:solidFill>
                    <a:srgbClr val="C00000"/>
                  </a:solidFill>
                  <a:latin typeface="Calibri" charset="0"/>
                  <a:ea typeface="Calibri" charset="0"/>
                  <a:cs typeface="Calibri" charset="0"/>
                </a:rPr>
                <a:t>’ = integer,</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a:t>
              </a:r>
              <a:r>
                <a:rPr lang="en-US" sz="1600" dirty="0">
                  <a:solidFill>
                    <a:srgbClr val="C00000"/>
                  </a:solidFill>
                  <a:latin typeface="Courier New" panose="02070309020205020404" pitchFamily="49" charset="0"/>
                  <a:ea typeface="Calibri" charset="0"/>
                  <a:cs typeface="Courier New" panose="02070309020205020404" pitchFamily="49" charset="0"/>
                </a:rPr>
                <a:t>a</a:t>
              </a:r>
              <a:r>
                <a:rPr lang="en-US" sz="1600" dirty="0">
                  <a:solidFill>
                    <a:srgbClr val="C00000"/>
                  </a:solidFill>
                  <a:latin typeface="Calibri" charset="0"/>
                  <a:ea typeface="Calibri" charset="0"/>
                  <a:cs typeface="Calibri" charset="0"/>
                </a:rPr>
                <a:t>’ = reference,</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a:t>
              </a:r>
              <a:r>
                <a:rPr lang="en-US" sz="1600" dirty="0">
                  <a:solidFill>
                    <a:srgbClr val="C00000"/>
                  </a:solidFill>
                  <a:latin typeface="Courier New" panose="02070309020205020404" pitchFamily="49" charset="0"/>
                  <a:ea typeface="Calibri" charset="0"/>
                  <a:cs typeface="Courier New" panose="02070309020205020404" pitchFamily="49" charset="0"/>
                </a:rPr>
                <a:t>b</a:t>
              </a:r>
              <a:r>
                <a:rPr lang="en-US" sz="1600" dirty="0">
                  <a:solidFill>
                    <a:srgbClr val="C00000"/>
                  </a:solidFill>
                  <a:latin typeface="Calibri" charset="0"/>
                  <a:ea typeface="Calibri" charset="0"/>
                  <a:cs typeface="Calibri" charset="0"/>
                </a:rPr>
                <a:t>’ for byte,</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a:t>
              </a:r>
              <a:r>
                <a:rPr lang="en-US" sz="1600" dirty="0">
                  <a:solidFill>
                    <a:srgbClr val="C00000"/>
                  </a:solidFill>
                  <a:latin typeface="Courier New" panose="02070309020205020404" pitchFamily="49" charset="0"/>
                  <a:ea typeface="Calibri" charset="0"/>
                  <a:cs typeface="Courier New" panose="02070309020205020404" pitchFamily="49" charset="0"/>
                </a:rPr>
                <a:t>c</a:t>
              </a:r>
              <a:r>
                <a:rPr lang="en-US" sz="1600" dirty="0">
                  <a:solidFill>
                    <a:srgbClr val="C00000"/>
                  </a:solidFill>
                  <a:latin typeface="Calibri" charset="0"/>
                  <a:ea typeface="Calibri" charset="0"/>
                  <a:cs typeface="Calibri" charset="0"/>
                </a:rPr>
                <a:t>’ for char,</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Calibri" charset="0"/>
                  <a:ea typeface="Calibri" charset="0"/>
                  <a:cs typeface="Calibri" charset="0"/>
                </a:rPr>
                <a:t>‘</a:t>
              </a:r>
              <a:r>
                <a:rPr lang="en-US" sz="1600" dirty="0">
                  <a:solidFill>
                    <a:srgbClr val="C00000"/>
                  </a:solidFill>
                  <a:latin typeface="Courier New" panose="02070309020205020404" pitchFamily="49" charset="0"/>
                  <a:ea typeface="Calibri" charset="0"/>
                  <a:cs typeface="Courier New" panose="02070309020205020404" pitchFamily="49" charset="0"/>
                </a:rPr>
                <a:t>d</a:t>
              </a:r>
              <a:r>
                <a:rPr lang="en-US" sz="1600" dirty="0">
                  <a:solidFill>
                    <a:srgbClr val="C00000"/>
                  </a:solidFill>
                  <a:latin typeface="Calibri" charset="0"/>
                  <a:ea typeface="Calibri" charset="0"/>
                  <a:cs typeface="Calibri" charset="0"/>
                </a:rPr>
                <a:t>’ for double, ...</a:t>
              </a:r>
            </a:p>
          </p:txBody>
        </p:sp>
        <p:cxnSp>
          <p:nvCxnSpPr>
            <p:cNvPr id="16" name="Straight Arrow Connector 15"/>
            <p:cNvCxnSpPr/>
            <p:nvPr/>
          </p:nvCxnSpPr>
          <p:spPr bwMode="auto">
            <a:xfrm>
              <a:off x="1813893" y="3659645"/>
              <a:ext cx="0" cy="548640"/>
            </a:xfrm>
            <a:prstGeom prst="straightConnector1">
              <a:avLst/>
            </a:prstGeom>
            <a:noFill/>
            <a:ln w="25400" cap="flat" cmpd="sng" algn="ctr">
              <a:solidFill>
                <a:srgbClr val="CC0000"/>
              </a:solidFill>
              <a:prstDash val="solid"/>
              <a:round/>
              <a:headEnd type="none" w="med" len="med"/>
              <a:tailEnd type="arrow"/>
            </a:ln>
            <a:effectLst/>
          </p:spPr>
        </p:cxnSp>
      </p:grpSp>
      <p:grpSp>
        <p:nvGrpSpPr>
          <p:cNvPr id="24" name="Group 23"/>
          <p:cNvGrpSpPr/>
          <p:nvPr/>
        </p:nvGrpSpPr>
        <p:grpSpPr>
          <a:xfrm>
            <a:off x="285750" y="5314950"/>
            <a:ext cx="3291840" cy="1074916"/>
            <a:chOff x="285750" y="5314950"/>
            <a:chExt cx="3291840" cy="1074916"/>
          </a:xfrm>
        </p:grpSpPr>
        <p:sp>
          <p:nvSpPr>
            <p:cNvPr id="19" name="Rounded Rectangle 18"/>
            <p:cNvSpPr/>
            <p:nvPr/>
          </p:nvSpPr>
          <p:spPr bwMode="auto">
            <a:xfrm>
              <a:off x="285750" y="5749786"/>
              <a:ext cx="3291840" cy="64008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C00000"/>
                  </a:solidFill>
                  <a:latin typeface="Calibri" charset="0"/>
                  <a:ea typeface="Calibri" charset="0"/>
                  <a:cs typeface="Calibri" charset="0"/>
                </a:rPr>
                <a:t>No registers or stack locations!</a:t>
              </a:r>
            </a:p>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C00000"/>
                  </a:solidFill>
                  <a:latin typeface="Calibri" charset="0"/>
                  <a:ea typeface="Calibri" charset="0"/>
                  <a:cs typeface="Calibri" charset="0"/>
                </a:rPr>
                <a:t>All operations use operand stack</a:t>
              </a:r>
            </a:p>
          </p:txBody>
        </p:sp>
        <p:cxnSp>
          <p:nvCxnSpPr>
            <p:cNvPr id="23" name="Straight Arrow Connector 22"/>
            <p:cNvCxnSpPr>
              <a:stCxn id="19" idx="0"/>
            </p:cNvCxnSpPr>
            <p:nvPr/>
          </p:nvCxnSpPr>
          <p:spPr bwMode="auto">
            <a:xfrm flipV="1">
              <a:off x="1931670" y="5314950"/>
              <a:ext cx="595630" cy="434836"/>
            </a:xfrm>
            <a:prstGeom prst="straightConnector1">
              <a:avLst/>
            </a:prstGeom>
            <a:noFill/>
            <a:ln w="25400" cap="flat" cmpd="sng" algn="ctr">
              <a:solidFill>
                <a:srgbClr val="CC0000"/>
              </a:solidFill>
              <a:prstDash val="solid"/>
              <a:round/>
              <a:headEnd type="none" w="med" len="med"/>
              <a:tailEnd type="arrow"/>
            </a:ln>
            <a:effectLst/>
          </p:spPr>
        </p:cxnSp>
      </p:grpSp>
    </p:spTree>
    <p:extLst>
      <p:ext uri="{BB962C8B-B14F-4D97-AF65-F5344CB8AC3E}">
        <p14:creationId xmlns:p14="http://schemas.microsoft.com/office/powerpoint/2010/main" val="105450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A Simple Java Method</a:t>
            </a:r>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7</a:t>
            </a:fld>
            <a:endParaRPr lang="en-US"/>
          </a:p>
        </p:txBody>
      </p:sp>
      <p:sp>
        <p:nvSpPr>
          <p:cNvPr id="6" name="Rectangle 5"/>
          <p:cNvSpPr/>
          <p:nvPr>
            <p:custDataLst>
              <p:tags r:id="rId3"/>
            </p:custDataLst>
          </p:nvPr>
        </p:nvSpPr>
        <p:spPr>
          <a:xfrm>
            <a:off x="274320" y="1371600"/>
            <a:ext cx="8595360" cy="2800767"/>
          </a:xfrm>
          <a:prstGeom prst="rect">
            <a:avLst/>
          </a:prstGeom>
          <a:solidFill>
            <a:srgbClr val="0070C0">
              <a:alpha val="20000"/>
            </a:srgbClr>
          </a:solidFill>
          <a:ln w="12700">
            <a:solidFill>
              <a:schemeClr val="tx1"/>
            </a:solidFill>
          </a:ln>
        </p:spPr>
        <p:txBody>
          <a:bodyPr wrap="square">
            <a:spAutoFit/>
          </a:bodyPr>
          <a:lstStyle/>
          <a:p>
            <a:r>
              <a:rPr lang="en-US" sz="1600" dirty="0">
                <a:latin typeface="Courier New" panose="02070309020205020404" pitchFamily="49" charset="0"/>
                <a:cs typeface="Courier New" panose="02070309020205020404" pitchFamily="49" charset="0"/>
              </a:rPr>
              <a:t>Method </a:t>
            </a:r>
            <a:r>
              <a:rPr lang="en-US" sz="1600" dirty="0" err="1">
                <a:latin typeface="Courier New" panose="02070309020205020404" pitchFamily="49" charset="0"/>
                <a:cs typeface="Courier New" panose="02070309020205020404" pitchFamily="49" charset="0"/>
              </a:rPr>
              <a:t>java.lang.String</a:t>
            </a:r>
            <a:r>
              <a:rPr lang="en-US" sz="1600" dirty="0">
                <a:latin typeface="Courier New" panose="02070309020205020404" pitchFamily="49" charset="0"/>
                <a:cs typeface="Courier New" panose="02070309020205020404" pitchFamily="49" charset="0"/>
              </a:rPr>
              <a:t> getE</a:t>
            </a:r>
            <a:r>
              <a:rPr lang="en-US" sz="1600" dirty="0" err="1">
                <a:latin typeface="Courier New" panose="02070309020205020404" pitchFamily="49" charset="0"/>
                <a:cs typeface="Courier New" panose="02070309020205020404" pitchFamily="49" charset="0"/>
              </a:rPr>
              <a:t>mployeeName</a:t>
            </a:r>
            <a:r>
              <a:rPr lang="en-US" sz="1600" dirty="0">
                <a:latin typeface="Courier New" panose="02070309020205020404" pitchFamily="49" charset="0"/>
                <a:cs typeface="Courier New" panose="02070309020205020404" pitchFamily="49" charset="0"/>
              </a:rPr>
              <a:t>()</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0 </a:t>
            </a:r>
            <a:r>
              <a:rPr lang="en-US" sz="1600" b="1" dirty="0" err="1">
                <a:latin typeface="Courier New" panose="02070309020205020404" pitchFamily="49" charset="0"/>
                <a:cs typeface="Courier New" panose="02070309020205020404" pitchFamily="49" charset="0"/>
              </a:rPr>
              <a:t>aload</a:t>
            </a:r>
            <a:r>
              <a:rPr lang="en-US" sz="1600" dirty="0">
                <a:latin typeface="Courier New" panose="02070309020205020404" pitchFamily="49" charset="0"/>
                <a:cs typeface="Courier New" panose="02070309020205020404" pitchFamily="49" charset="0"/>
              </a:rPr>
              <a:t> 0       // "this" object is stored at 0 in the </a:t>
            </a:r>
            <a:r>
              <a:rPr lang="en-US" sz="1600" dirty="0" err="1">
                <a:latin typeface="Courier New" panose="02070309020205020404" pitchFamily="49" charset="0"/>
                <a:cs typeface="Courier New" panose="02070309020205020404" pitchFamily="49" charset="0"/>
              </a:rPr>
              <a:t>var</a:t>
            </a:r>
            <a:r>
              <a:rPr lang="en-US" sz="1600" dirty="0">
                <a:latin typeface="Courier New" panose="02070309020205020404" pitchFamily="49" charset="0"/>
                <a:cs typeface="Courier New" panose="02070309020205020404" pitchFamily="49" charset="0"/>
              </a:rPr>
              <a:t> table</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1 </a:t>
            </a:r>
            <a:r>
              <a:rPr lang="en-US" sz="1600" b="1" dirty="0" err="1">
                <a:latin typeface="Courier New" panose="02070309020205020404" pitchFamily="49" charset="0"/>
                <a:cs typeface="Courier New" panose="02070309020205020404" pitchFamily="49" charset="0"/>
              </a:rPr>
              <a:t>getfield</a:t>
            </a:r>
            <a:r>
              <a:rPr lang="en-US" sz="1600" dirty="0">
                <a:latin typeface="Courier New" panose="02070309020205020404" pitchFamily="49" charset="0"/>
                <a:cs typeface="Courier New" panose="02070309020205020404" pitchFamily="49" charset="0"/>
              </a:rPr>
              <a:t> #5 &lt;Field </a:t>
            </a:r>
            <a:r>
              <a:rPr lang="en-US" sz="1600" dirty="0" err="1">
                <a:latin typeface="Courier New" panose="02070309020205020404" pitchFamily="49" charset="0"/>
                <a:cs typeface="Courier New" panose="02070309020205020404" pitchFamily="49" charset="0"/>
              </a:rPr>
              <a:t>java.lang.String</a:t>
            </a:r>
            <a:r>
              <a:rPr lang="en-US" sz="1600" dirty="0">
                <a:latin typeface="Courier New" panose="02070309020205020404" pitchFamily="49" charset="0"/>
                <a:cs typeface="Courier New" panose="02070309020205020404" pitchFamily="49" charset="0"/>
              </a:rPr>
              <a:t> name&gt; </a:t>
            </a:r>
          </a:p>
          <a:p>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getfield</a:t>
            </a:r>
            <a:r>
              <a:rPr lang="en-US" sz="1600" dirty="0">
                <a:latin typeface="Courier New" panose="02070309020205020404" pitchFamily="49" charset="0"/>
                <a:cs typeface="Courier New" panose="02070309020205020404" pitchFamily="49" charset="0"/>
              </a:rPr>
              <a:t> instruction has a 3-byte encoding</a:t>
            </a:r>
          </a:p>
          <a:p>
            <a:r>
              <a:rPr lang="en-US" sz="1600" dirty="0">
                <a:latin typeface="Courier New" panose="02070309020205020404" pitchFamily="49" charset="0"/>
                <a:cs typeface="Courier New" panose="02070309020205020404" pitchFamily="49" charset="0"/>
              </a:rPr>
              <a:t>                // Pop an element from top of stack, retrieve its</a:t>
            </a:r>
          </a:p>
          <a:p>
            <a:r>
              <a:rPr lang="en-US" sz="1600" dirty="0">
                <a:latin typeface="Courier New" panose="02070309020205020404" pitchFamily="49" charset="0"/>
                <a:cs typeface="Courier New" panose="02070309020205020404" pitchFamily="49" charset="0"/>
              </a:rPr>
              <a:t>		 //   specified instance field and push it onto stack</a:t>
            </a:r>
          </a:p>
          <a:p>
            <a:r>
              <a:rPr lang="en-US" sz="1600" dirty="0">
                <a:latin typeface="Courier New" panose="02070309020205020404" pitchFamily="49" charset="0"/>
                <a:cs typeface="Courier New" panose="02070309020205020404" pitchFamily="49" charset="0"/>
              </a:rPr>
              <a:t>		 // "name" field is the fifth field of the object</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4 </a:t>
            </a:r>
            <a:r>
              <a:rPr lang="en-US" sz="1600" b="1" dirty="0" err="1">
                <a:latin typeface="Courier New" panose="02070309020205020404" pitchFamily="49" charset="0"/>
                <a:cs typeface="Courier New" panose="02070309020205020404" pitchFamily="49" charset="0"/>
              </a:rPr>
              <a:t>areturn</a:t>
            </a:r>
            <a:r>
              <a:rPr lang="en-US" sz="1600" dirty="0">
                <a:latin typeface="Courier New" panose="02070309020205020404" pitchFamily="49" charset="0"/>
                <a:cs typeface="Courier New" panose="02070309020205020404" pitchFamily="49" charset="0"/>
              </a:rPr>
              <a:t>       // Returns object at top of stack </a:t>
            </a:r>
          </a:p>
        </p:txBody>
      </p:sp>
      <p:grpSp>
        <p:nvGrpSpPr>
          <p:cNvPr id="24" name="Group 23"/>
          <p:cNvGrpSpPr/>
          <p:nvPr/>
        </p:nvGrpSpPr>
        <p:grpSpPr>
          <a:xfrm>
            <a:off x="274320" y="5483126"/>
            <a:ext cx="4846320" cy="369332"/>
            <a:chOff x="274320" y="5483126"/>
            <a:chExt cx="4846320" cy="369332"/>
          </a:xfrm>
        </p:grpSpPr>
        <p:grpSp>
          <p:nvGrpSpPr>
            <p:cNvPr id="23" name="Group 22"/>
            <p:cNvGrpSpPr/>
            <p:nvPr/>
          </p:nvGrpSpPr>
          <p:grpSpPr>
            <a:xfrm>
              <a:off x="3291840" y="5486400"/>
              <a:ext cx="1828800" cy="365760"/>
              <a:chOff x="3657600" y="5486400"/>
              <a:chExt cx="1828800" cy="365760"/>
            </a:xfrm>
          </p:grpSpPr>
          <p:sp>
            <p:nvSpPr>
              <p:cNvPr id="28" name="Rectangle 27"/>
              <p:cNvSpPr/>
              <p:nvPr>
                <p:custDataLst>
                  <p:tags r:id="rId14"/>
                </p:custDataLst>
              </p:nvPr>
            </p:nvSpPr>
            <p:spPr bwMode="auto">
              <a:xfrm>
                <a:off x="3657600" y="5486400"/>
                <a:ext cx="365760" cy="365760"/>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2A</a:t>
                </a:r>
              </a:p>
            </p:txBody>
          </p:sp>
          <p:sp>
            <p:nvSpPr>
              <p:cNvPr id="36" name="Rectangle 35"/>
              <p:cNvSpPr/>
              <p:nvPr>
                <p:custDataLst>
                  <p:tags r:id="rId15"/>
                </p:custDataLst>
              </p:nvPr>
            </p:nvSpPr>
            <p:spPr bwMode="auto">
              <a:xfrm>
                <a:off x="4023360" y="5486400"/>
                <a:ext cx="365760" cy="365760"/>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B4</a:t>
                </a:r>
              </a:p>
            </p:txBody>
          </p:sp>
          <p:sp>
            <p:nvSpPr>
              <p:cNvPr id="37" name="Rectangle 36"/>
              <p:cNvSpPr/>
              <p:nvPr>
                <p:custDataLst>
                  <p:tags r:id="rId16"/>
                </p:custDataLst>
              </p:nvPr>
            </p:nvSpPr>
            <p:spPr bwMode="auto">
              <a:xfrm>
                <a:off x="4389120" y="5486400"/>
                <a:ext cx="365760" cy="365760"/>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00</a:t>
                </a:r>
              </a:p>
            </p:txBody>
          </p:sp>
          <p:sp>
            <p:nvSpPr>
              <p:cNvPr id="38" name="Rectangle 37"/>
              <p:cNvSpPr/>
              <p:nvPr>
                <p:custDataLst>
                  <p:tags r:id="rId17"/>
                </p:custDataLst>
              </p:nvPr>
            </p:nvSpPr>
            <p:spPr bwMode="auto">
              <a:xfrm>
                <a:off x="4754880" y="5486400"/>
                <a:ext cx="365760" cy="365760"/>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05</a:t>
                </a:r>
              </a:p>
            </p:txBody>
          </p:sp>
          <p:sp>
            <p:nvSpPr>
              <p:cNvPr id="39" name="Rectangle 38"/>
              <p:cNvSpPr/>
              <p:nvPr>
                <p:custDataLst>
                  <p:tags r:id="rId18"/>
                </p:custDataLst>
              </p:nvPr>
            </p:nvSpPr>
            <p:spPr bwMode="auto">
              <a:xfrm>
                <a:off x="5120640" y="5486400"/>
                <a:ext cx="365760" cy="365760"/>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B0</a:t>
                </a:r>
              </a:p>
            </p:txBody>
          </p:sp>
        </p:grpSp>
        <p:sp>
          <p:nvSpPr>
            <p:cNvPr id="43" name="TextBox 42"/>
            <p:cNvSpPr txBox="1"/>
            <p:nvPr>
              <p:custDataLst>
                <p:tags r:id="rId13"/>
              </p:custDataLst>
            </p:nvPr>
          </p:nvSpPr>
          <p:spPr>
            <a:xfrm>
              <a:off x="274320" y="5483126"/>
              <a:ext cx="2940420"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As stored in the </a:t>
              </a:r>
              <a:r>
                <a:rPr lang="en-US" dirty="0">
                  <a:latin typeface="Courier New" panose="02070309020205020404" pitchFamily="49" charset="0"/>
                  <a:cs typeface="Courier New" panose="02070309020205020404" pitchFamily="49" charset="0"/>
                </a:rPr>
                <a:t>.class</a:t>
              </a:r>
              <a:r>
                <a:rPr lang="en-US" dirty="0">
                  <a:latin typeface="Calibri" panose="020F0502020204030204" pitchFamily="34" charset="0"/>
                  <a:cs typeface="Calibri" panose="020F0502020204030204" pitchFamily="34" charset="0"/>
                </a:rPr>
                <a:t> file:</a:t>
              </a:r>
            </a:p>
          </p:txBody>
        </p:sp>
      </p:grpSp>
      <p:sp>
        <p:nvSpPr>
          <p:cNvPr id="32" name="Rectangle 31"/>
          <p:cNvSpPr/>
          <p:nvPr>
            <p:custDataLst>
              <p:tags r:id="rId4"/>
            </p:custDataLst>
          </p:nvPr>
        </p:nvSpPr>
        <p:spPr>
          <a:xfrm>
            <a:off x="1719072" y="6125748"/>
            <a:ext cx="5702777" cy="338554"/>
          </a:xfrm>
          <a:prstGeom prst="rect">
            <a:avLst/>
          </a:prstGeom>
        </p:spPr>
        <p:txBody>
          <a:bodyPr wrap="square">
            <a:spAutoFit/>
          </a:bodyPr>
          <a:lstStyle/>
          <a:p>
            <a:pPr algn="ctr"/>
            <a:r>
              <a:rPr lang="en-US" sz="1600" dirty="0">
                <a:latin typeface="Lato" panose="020F0502020204030203" pitchFamily="34" charset="0"/>
                <a:cs typeface="Lato" panose="020F0502020204030203" pitchFamily="34" charset="0"/>
                <a:hlinkClick r:id="rId21"/>
              </a:rPr>
              <a:t>http://en.wikipedia.org/wiki/Java_bytecode_instruction_listings</a:t>
            </a:r>
            <a:r>
              <a:rPr lang="en-US" sz="1600" dirty="0">
                <a:latin typeface="Lato" panose="020F0502020204030203" pitchFamily="34" charset="0"/>
                <a:cs typeface="Lato" panose="020F0502020204030203" pitchFamily="34" charset="0"/>
              </a:rPr>
              <a:t> </a:t>
            </a:r>
          </a:p>
        </p:txBody>
      </p:sp>
      <p:grpSp>
        <p:nvGrpSpPr>
          <p:cNvPr id="25" name="Group 24"/>
          <p:cNvGrpSpPr/>
          <p:nvPr/>
        </p:nvGrpSpPr>
        <p:grpSpPr>
          <a:xfrm>
            <a:off x="274320" y="4434840"/>
            <a:ext cx="7909560" cy="693178"/>
            <a:chOff x="274320" y="4434840"/>
            <a:chExt cx="7909560" cy="693178"/>
          </a:xfrm>
        </p:grpSpPr>
        <p:grpSp>
          <p:nvGrpSpPr>
            <p:cNvPr id="22" name="Group 21"/>
            <p:cNvGrpSpPr/>
            <p:nvPr/>
          </p:nvGrpSpPr>
          <p:grpSpPr>
            <a:xfrm>
              <a:off x="1645920" y="4434840"/>
              <a:ext cx="6537960" cy="693178"/>
              <a:chOff x="777240" y="4434840"/>
              <a:chExt cx="6537960" cy="693178"/>
            </a:xfrm>
          </p:grpSpPr>
          <p:sp>
            <p:nvSpPr>
              <p:cNvPr id="9" name="TextBox 8"/>
              <p:cNvSpPr txBox="1"/>
              <p:nvPr>
                <p:custDataLst>
                  <p:tags r:id="rId5"/>
                </p:custDataLst>
              </p:nvPr>
            </p:nvSpPr>
            <p:spPr>
              <a:xfrm>
                <a:off x="777240" y="4434840"/>
                <a:ext cx="274320" cy="369332"/>
              </a:xfrm>
              <a:prstGeom prst="rect">
                <a:avLst/>
              </a:prstGeom>
              <a:noFill/>
            </p:spPr>
            <p:txBody>
              <a:bodyPr wrap="square" lIns="0" rIns="0" rtlCol="0" anchor="ctr" anchorCtr="0">
                <a:spAutoFit/>
              </a:bodyPr>
              <a:lstStyle/>
              <a:p>
                <a:pPr algn="ctr"/>
                <a:r>
                  <a:rPr lang="en-US" sz="1800" dirty="0">
                    <a:latin typeface="Calibri" panose="020F0502020204030204" pitchFamily="34" charset="0"/>
                    <a:cs typeface="Calibri" panose="020F0502020204030204" pitchFamily="34" charset="0"/>
                  </a:rPr>
                  <a:t>0</a:t>
                </a:r>
              </a:p>
            </p:txBody>
          </p:sp>
          <p:grpSp>
            <p:nvGrpSpPr>
              <p:cNvPr id="7" name="Group 6"/>
              <p:cNvGrpSpPr/>
              <p:nvPr/>
            </p:nvGrpSpPr>
            <p:grpSpPr>
              <a:xfrm>
                <a:off x="914400" y="4754880"/>
                <a:ext cx="6400800" cy="373138"/>
                <a:chOff x="914400" y="4754880"/>
                <a:chExt cx="6400800" cy="373138"/>
              </a:xfrm>
            </p:grpSpPr>
            <p:sp>
              <p:nvSpPr>
                <p:cNvPr id="8" name="Rectangle 7"/>
                <p:cNvSpPr/>
                <p:nvPr>
                  <p:custDataLst>
                    <p:tags r:id="rId8"/>
                  </p:custDataLst>
                </p:nvPr>
              </p:nvSpPr>
              <p:spPr bwMode="auto">
                <a:xfrm>
                  <a:off x="914400" y="4754880"/>
                  <a:ext cx="1280160" cy="373138"/>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aload_0</a:t>
                  </a:r>
                </a:p>
              </p:txBody>
            </p:sp>
            <p:sp>
              <p:nvSpPr>
                <p:cNvPr id="10" name="Rectangle 9"/>
                <p:cNvSpPr/>
                <p:nvPr>
                  <p:custDataLst>
                    <p:tags r:id="rId9"/>
                  </p:custDataLst>
                </p:nvPr>
              </p:nvSpPr>
              <p:spPr bwMode="auto">
                <a:xfrm>
                  <a:off x="2194560" y="4754880"/>
                  <a:ext cx="1280160" cy="373138"/>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getfield</a:t>
                  </a:r>
                  <a:endParaRPr kumimoji="0" lang="en-US"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11" name="Rectangle 10"/>
                <p:cNvSpPr/>
                <p:nvPr>
                  <p:custDataLst>
                    <p:tags r:id="rId10"/>
                  </p:custDataLst>
                </p:nvPr>
              </p:nvSpPr>
              <p:spPr bwMode="auto">
                <a:xfrm>
                  <a:off x="3474720" y="4754880"/>
                  <a:ext cx="1280160" cy="373138"/>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00</a:t>
                  </a:r>
                </a:p>
              </p:txBody>
            </p:sp>
            <p:sp>
              <p:nvSpPr>
                <p:cNvPr id="12" name="Rectangle 11"/>
                <p:cNvSpPr/>
                <p:nvPr>
                  <p:custDataLst>
                    <p:tags r:id="rId11"/>
                  </p:custDataLst>
                </p:nvPr>
              </p:nvSpPr>
              <p:spPr bwMode="auto">
                <a:xfrm>
                  <a:off x="4754880" y="4754880"/>
                  <a:ext cx="1280160" cy="373138"/>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05</a:t>
                  </a:r>
                </a:p>
              </p:txBody>
            </p:sp>
            <p:sp>
              <p:nvSpPr>
                <p:cNvPr id="13" name="Rectangle 12"/>
                <p:cNvSpPr/>
                <p:nvPr>
                  <p:custDataLst>
                    <p:tags r:id="rId12"/>
                  </p:custDataLst>
                </p:nvPr>
              </p:nvSpPr>
              <p:spPr bwMode="auto">
                <a:xfrm>
                  <a:off x="6035040" y="4754880"/>
                  <a:ext cx="1280160" cy="373138"/>
                </a:xfrm>
                <a:prstGeom prst="rect">
                  <a:avLst/>
                </a:prstGeom>
                <a:noFill/>
                <a:ln w="25400" cap="flat" cmpd="sng" algn="ctr">
                  <a:solidFill>
                    <a:srgbClr val="CC0000"/>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areturn</a:t>
                  </a:r>
                  <a:endParaRPr kumimoji="0" lang="en-US"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grpSp>
          <p:sp>
            <p:nvSpPr>
              <p:cNvPr id="14" name="TextBox 13"/>
              <p:cNvSpPr txBox="1"/>
              <p:nvPr>
                <p:custDataLst>
                  <p:tags r:id="rId6"/>
                </p:custDataLst>
              </p:nvPr>
            </p:nvSpPr>
            <p:spPr>
              <a:xfrm>
                <a:off x="2057400" y="4434840"/>
                <a:ext cx="274320" cy="369332"/>
              </a:xfrm>
              <a:prstGeom prst="rect">
                <a:avLst/>
              </a:prstGeom>
              <a:noFill/>
            </p:spPr>
            <p:txBody>
              <a:bodyPr wrap="square" lIns="0" rIns="0" rtlCol="0" anchor="ctr" anchorCtr="0">
                <a:spAutoFit/>
              </a:bodyPr>
              <a:lstStyle/>
              <a:p>
                <a:pPr algn="ctr"/>
                <a:r>
                  <a:rPr lang="en-US" sz="1800" dirty="0">
                    <a:latin typeface="Calibri" panose="020F0502020204030204" pitchFamily="34" charset="0"/>
                    <a:cs typeface="Calibri" panose="020F0502020204030204" pitchFamily="34" charset="0"/>
                  </a:rPr>
                  <a:t>1</a:t>
                </a:r>
              </a:p>
            </p:txBody>
          </p:sp>
          <p:sp>
            <p:nvSpPr>
              <p:cNvPr id="15" name="TextBox 14"/>
              <p:cNvSpPr txBox="1"/>
              <p:nvPr>
                <p:custDataLst>
                  <p:tags r:id="rId7"/>
                </p:custDataLst>
              </p:nvPr>
            </p:nvSpPr>
            <p:spPr>
              <a:xfrm>
                <a:off x="5897880" y="4434840"/>
                <a:ext cx="274320" cy="369332"/>
              </a:xfrm>
              <a:prstGeom prst="rect">
                <a:avLst/>
              </a:prstGeom>
              <a:noFill/>
            </p:spPr>
            <p:txBody>
              <a:bodyPr wrap="square" lIns="0" rIns="0" rtlCol="0" anchor="ctr" anchorCtr="0">
                <a:spAutoFit/>
              </a:bodyPr>
              <a:lstStyle/>
              <a:p>
                <a:pPr algn="ctr"/>
                <a:r>
                  <a:rPr lang="en-US" sz="1800" dirty="0">
                    <a:latin typeface="Calibri" panose="020F0502020204030204" pitchFamily="34" charset="0"/>
                    <a:cs typeface="Calibri" panose="020F0502020204030204" pitchFamily="34" charset="0"/>
                  </a:rPr>
                  <a:t>4</a:t>
                </a:r>
              </a:p>
            </p:txBody>
          </p:sp>
        </p:grpSp>
        <p:sp>
          <p:nvSpPr>
            <p:cNvPr id="4" name="TextBox 3"/>
            <p:cNvSpPr txBox="1"/>
            <p:nvPr/>
          </p:nvSpPr>
          <p:spPr>
            <a:xfrm>
              <a:off x="274320" y="4434840"/>
              <a:ext cx="1463478" cy="369332"/>
            </a:xfrm>
            <a:prstGeom prst="rect">
              <a:avLst/>
            </a:prstGeom>
            <a:noFill/>
          </p:spPr>
          <p:txBody>
            <a:bodyPr wrap="none" rtlCol="0">
              <a:spAutoFit/>
            </a:bodyPr>
            <a:lstStyle/>
            <a:p>
              <a:pPr algn="r"/>
              <a:r>
                <a:rPr lang="en-US" dirty="0">
                  <a:latin typeface="Calibri" pitchFamily="34" charset="0"/>
                </a:rPr>
                <a:t>Byte number:</a:t>
              </a:r>
            </a:p>
          </p:txBody>
        </p:sp>
      </p:grpSp>
    </p:spTree>
    <p:extLst>
      <p:ext uri="{BB962C8B-B14F-4D97-AF65-F5344CB8AC3E}">
        <p14:creationId xmlns:p14="http://schemas.microsoft.com/office/powerpoint/2010/main" val="379487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Class File Format</a:t>
            </a:r>
          </a:p>
        </p:txBody>
      </p:sp>
      <p:sp>
        <p:nvSpPr>
          <p:cNvPr id="3" name="Content Placeholder 2"/>
          <p:cNvSpPr>
            <a:spLocks noGrp="1"/>
          </p:cNvSpPr>
          <p:nvPr>
            <p:ph idx="1"/>
            <p:custDataLst>
              <p:tags r:id="rId2"/>
            </p:custDataLst>
          </p:nvPr>
        </p:nvSpPr>
        <p:spPr/>
        <p:txBody>
          <a:bodyPr/>
          <a:lstStyle/>
          <a:p>
            <a:r>
              <a:rPr lang="en-US" sz="2400" dirty="0"/>
              <a:t>Every class in Java source code is compiled to its own class file</a:t>
            </a:r>
          </a:p>
          <a:p>
            <a:r>
              <a:rPr lang="en-US" sz="2400" dirty="0"/>
              <a:t>10 sections in the Java class file structure:</a:t>
            </a:r>
          </a:p>
          <a:p>
            <a:pPr lvl="1"/>
            <a:r>
              <a:rPr lang="en-US" sz="1800" b="1" dirty="0"/>
              <a:t>Magic number</a:t>
            </a:r>
            <a:r>
              <a:rPr lang="en-US" sz="1800" dirty="0"/>
              <a:t>:  0xCAFEBABE (legible hex from James Gosling – Java’s inventor)</a:t>
            </a:r>
          </a:p>
          <a:p>
            <a:pPr lvl="1"/>
            <a:r>
              <a:rPr lang="en-US" sz="1800" b="1" dirty="0"/>
              <a:t>Version of class file format</a:t>
            </a:r>
            <a:r>
              <a:rPr lang="en-US" sz="1800" dirty="0"/>
              <a:t>:  The minor and major versions of the class file</a:t>
            </a:r>
          </a:p>
          <a:p>
            <a:pPr lvl="1"/>
            <a:r>
              <a:rPr lang="en-US" sz="1800" b="1" dirty="0"/>
              <a:t>Constant pool</a:t>
            </a:r>
            <a:r>
              <a:rPr lang="en-US" sz="1800" dirty="0"/>
              <a:t>:  Set of constant values for the class</a:t>
            </a:r>
          </a:p>
          <a:p>
            <a:pPr lvl="1"/>
            <a:r>
              <a:rPr lang="en-US" sz="1800" b="1" dirty="0"/>
              <a:t>Access flags</a:t>
            </a:r>
            <a:r>
              <a:rPr lang="en-US" sz="1800" dirty="0"/>
              <a:t>:  For example whether the class is abstract, static, final, etc.</a:t>
            </a:r>
          </a:p>
          <a:p>
            <a:pPr lvl="1"/>
            <a:r>
              <a:rPr lang="en-US" sz="1800" b="1" dirty="0"/>
              <a:t>This class</a:t>
            </a:r>
            <a:r>
              <a:rPr lang="en-US" sz="1800" dirty="0"/>
              <a:t>:  The name of the current class</a:t>
            </a:r>
          </a:p>
          <a:p>
            <a:pPr lvl="1"/>
            <a:r>
              <a:rPr lang="en-US" sz="1800" b="1" dirty="0"/>
              <a:t>Super class</a:t>
            </a:r>
            <a:r>
              <a:rPr lang="en-US" sz="1800" dirty="0"/>
              <a:t>:  The name of the super class</a:t>
            </a:r>
          </a:p>
          <a:p>
            <a:pPr lvl="1"/>
            <a:r>
              <a:rPr lang="en-US" sz="1800" b="1" dirty="0"/>
              <a:t>Interfaces</a:t>
            </a:r>
            <a:r>
              <a:rPr lang="en-US" sz="1800" dirty="0"/>
              <a:t>:  Any interfaces in the class</a:t>
            </a:r>
          </a:p>
          <a:p>
            <a:pPr lvl="1"/>
            <a:r>
              <a:rPr lang="en-US" sz="1800" b="1" dirty="0"/>
              <a:t>Fields</a:t>
            </a:r>
            <a:r>
              <a:rPr lang="en-US" sz="1800" dirty="0"/>
              <a:t>:  Any fields in the class</a:t>
            </a:r>
          </a:p>
          <a:p>
            <a:pPr lvl="1"/>
            <a:r>
              <a:rPr lang="en-US" sz="1800" b="1" dirty="0"/>
              <a:t>Methods</a:t>
            </a:r>
            <a:r>
              <a:rPr lang="en-US" sz="1800" dirty="0"/>
              <a:t>:  Any methods in the class</a:t>
            </a:r>
          </a:p>
          <a:p>
            <a:pPr lvl="1"/>
            <a:r>
              <a:rPr lang="en-US" sz="1800" b="1" dirty="0"/>
              <a:t>Attributes</a:t>
            </a:r>
            <a:r>
              <a:rPr lang="en-US" sz="1800" dirty="0"/>
              <a:t>:  Any attributes of the class (for example, name of source file, etc.)</a:t>
            </a:r>
          </a:p>
          <a:p>
            <a:r>
              <a:rPr lang="en-US" sz="2400" dirty="0"/>
              <a:t>A </a:t>
            </a:r>
            <a:r>
              <a:rPr lang="en-US" sz="2400" dirty="0">
                <a:latin typeface="Courier New" panose="02070309020205020404" pitchFamily="49" charset="0"/>
                <a:cs typeface="Courier New" panose="02070309020205020404" pitchFamily="49" charset="0"/>
              </a:rPr>
              <a:t>.jar</a:t>
            </a:r>
            <a:r>
              <a:rPr lang="en-US" sz="2400" dirty="0"/>
              <a:t> file collects together all of the class files needed for the program, plus any additional resources (e.g. images)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8</a:t>
            </a:fld>
            <a:endParaRPr lang="en-US"/>
          </a:p>
        </p:txBody>
      </p:sp>
    </p:spTree>
    <p:extLst>
      <p:ext uri="{BB962C8B-B14F-4D97-AF65-F5344CB8AC3E}">
        <p14:creationId xmlns:p14="http://schemas.microsoft.com/office/powerpoint/2010/main" val="146173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435677"/>
            <a:ext cx="8405982" cy="1004667"/>
          </a:xfrm>
        </p:spPr>
        <p:txBody>
          <a:bodyPr>
            <a:noAutofit/>
          </a:bodyPr>
          <a:lstStyle/>
          <a:p>
            <a:pPr marL="0" indent="0"/>
            <a:r>
              <a:rPr lang="en-US" dirty="0"/>
              <a:t>Disassembled</a:t>
            </a:r>
            <a:br>
              <a:rPr lang="en-US" dirty="0"/>
            </a:br>
            <a:r>
              <a:rPr lang="en-US" dirty="0"/>
              <a:t>Java Bytecode</a:t>
            </a:r>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9</a:t>
            </a:fld>
            <a:endParaRPr lang="en-US"/>
          </a:p>
        </p:txBody>
      </p:sp>
      <p:sp>
        <p:nvSpPr>
          <p:cNvPr id="6" name="Rectangle 5"/>
          <p:cNvSpPr/>
          <p:nvPr>
            <p:custDataLst>
              <p:tags r:id="rId3"/>
            </p:custDataLst>
          </p:nvPr>
        </p:nvSpPr>
        <p:spPr>
          <a:xfrm>
            <a:off x="3620834" y="291755"/>
            <a:ext cx="5180580" cy="6510545"/>
          </a:xfrm>
          <a:prstGeom prst="rect">
            <a:avLst/>
          </a:prstGeom>
          <a:solidFill>
            <a:srgbClr val="CDF1C5"/>
          </a:solidFill>
          <a:ln>
            <a:solidFill>
              <a:srgbClr val="5CE455"/>
            </a:solidFill>
          </a:ln>
        </p:spPr>
        <p:txBody>
          <a:bodyPr wrap="square">
            <a:spAutoFit/>
          </a:bodyPr>
          <a:lstStyle/>
          <a:p>
            <a:r>
              <a:rPr lang="en-US" sz="1200" dirty="0">
                <a:latin typeface="Courier New" panose="02070309020205020404" pitchFamily="49" charset="0"/>
                <a:cs typeface="Courier New" panose="02070309020205020404" pitchFamily="49" charset="0"/>
              </a:rPr>
              <a:t>Compiled from </a:t>
            </a:r>
            <a:r>
              <a:rPr lang="en-US" sz="1200" dirty="0" err="1">
                <a:latin typeface="Courier New" panose="02070309020205020404" pitchFamily="49" charset="0"/>
                <a:cs typeface="Courier New" panose="02070309020205020404" pitchFamily="49" charset="0"/>
              </a:rPr>
              <a:t>Employee.java</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class Employee extends </a:t>
            </a:r>
            <a:r>
              <a:rPr lang="en-US" sz="1200" dirty="0" err="1">
                <a:latin typeface="Courier New" panose="02070309020205020404" pitchFamily="49" charset="0"/>
                <a:cs typeface="Courier New" panose="02070309020205020404" pitchFamily="49" charset="0"/>
              </a:rPr>
              <a:t>java.lang.Object</a:t>
            </a:r>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public Employee(</a:t>
            </a:r>
            <a:r>
              <a:rPr lang="en-US" sz="1200" dirty="0" err="1">
                <a:latin typeface="Courier New" panose="02070309020205020404" pitchFamily="49" charset="0"/>
                <a:cs typeface="Courier New" panose="02070309020205020404" pitchFamily="49" charset="0"/>
              </a:rPr>
              <a:t>java.lang.String,int</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public </a:t>
            </a:r>
            <a:r>
              <a:rPr lang="en-US" sz="1200" dirty="0" err="1">
                <a:latin typeface="Courier New" panose="02070309020205020404" pitchFamily="49" charset="0"/>
                <a:cs typeface="Courier New" panose="02070309020205020404" pitchFamily="49" charset="0"/>
              </a:rPr>
              <a:t>java.lang.String</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getEmployeeName</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public int </a:t>
            </a:r>
            <a:r>
              <a:rPr lang="en-US" sz="1200" dirty="0" err="1">
                <a:latin typeface="Courier New" panose="02070309020205020404" pitchFamily="49" charset="0"/>
                <a:cs typeface="Courier New" panose="02070309020205020404" pitchFamily="49" charset="0"/>
              </a:rPr>
              <a:t>getEmployeeNumber</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Method </a:t>
            </a:r>
            <a:r>
              <a:rPr lang="en-US" sz="1200" dirty="0" err="1">
                <a:latin typeface="Courier New" panose="02070309020205020404" pitchFamily="49" charset="0"/>
                <a:cs typeface="Courier New" panose="02070309020205020404" pitchFamily="49" charset="0"/>
              </a:rPr>
              <a:t>Employee(java.lang.String,int</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0 </a:t>
            </a:r>
            <a:r>
              <a:rPr lang="en-US" sz="1200" b="1" dirty="0">
                <a:latin typeface="Courier New" panose="02070309020205020404" pitchFamily="49" charset="0"/>
                <a:cs typeface="Courier New" panose="02070309020205020404" pitchFamily="49" charset="0"/>
              </a:rPr>
              <a:t>aload_0</a:t>
            </a:r>
          </a:p>
          <a:p>
            <a:r>
              <a:rPr lang="en-US" sz="1200" dirty="0">
                <a:latin typeface="Courier New" panose="02070309020205020404" pitchFamily="49" charset="0"/>
                <a:cs typeface="Courier New" panose="02070309020205020404" pitchFamily="49" charset="0"/>
              </a:rPr>
              <a:t>1 </a:t>
            </a:r>
            <a:r>
              <a:rPr lang="en-US" sz="1200" b="1" dirty="0" err="1">
                <a:latin typeface="Courier New" panose="02070309020205020404" pitchFamily="49" charset="0"/>
                <a:cs typeface="Courier New" panose="02070309020205020404" pitchFamily="49" charset="0"/>
              </a:rPr>
              <a:t>invokespecial</a:t>
            </a:r>
            <a:r>
              <a:rPr lang="en-US" sz="1200" dirty="0">
                <a:latin typeface="Courier New" panose="02070309020205020404" pitchFamily="49" charset="0"/>
                <a:cs typeface="Courier New" panose="02070309020205020404" pitchFamily="49" charset="0"/>
              </a:rPr>
              <a:t> #3 &lt;Method </a:t>
            </a:r>
            <a:r>
              <a:rPr lang="en-US" sz="1200" dirty="0" err="1">
                <a:latin typeface="Courier New" panose="02070309020205020404" pitchFamily="49" charset="0"/>
                <a:cs typeface="Courier New" panose="02070309020205020404" pitchFamily="49" charset="0"/>
              </a:rPr>
              <a:t>java.lang.Object</a:t>
            </a:r>
            <a:r>
              <a:rPr lang="en-US" sz="1200" dirty="0">
                <a:latin typeface="Courier New" panose="02070309020205020404" pitchFamily="49" charset="0"/>
                <a:cs typeface="Courier New" panose="02070309020205020404" pitchFamily="49" charset="0"/>
              </a:rPr>
              <a:t>()&gt;</a:t>
            </a:r>
          </a:p>
          <a:p>
            <a:r>
              <a:rPr lang="en-US" sz="1200" dirty="0">
                <a:latin typeface="Courier New" panose="02070309020205020404" pitchFamily="49" charset="0"/>
                <a:cs typeface="Courier New" panose="02070309020205020404" pitchFamily="49" charset="0"/>
              </a:rPr>
              <a:t>4 </a:t>
            </a:r>
            <a:r>
              <a:rPr lang="en-US" sz="1200" b="1" dirty="0">
                <a:latin typeface="Courier New" panose="02070309020205020404" pitchFamily="49" charset="0"/>
                <a:cs typeface="Courier New" panose="02070309020205020404" pitchFamily="49" charset="0"/>
              </a:rPr>
              <a:t>aload_0</a:t>
            </a:r>
          </a:p>
          <a:p>
            <a:r>
              <a:rPr lang="en-US" sz="1200" dirty="0">
                <a:latin typeface="Courier New" panose="02070309020205020404" pitchFamily="49" charset="0"/>
                <a:cs typeface="Courier New" panose="02070309020205020404" pitchFamily="49" charset="0"/>
              </a:rPr>
              <a:t>5 </a:t>
            </a:r>
            <a:r>
              <a:rPr lang="en-US" sz="1200" b="1" dirty="0">
                <a:latin typeface="Courier New" panose="02070309020205020404" pitchFamily="49" charset="0"/>
                <a:cs typeface="Courier New" panose="02070309020205020404" pitchFamily="49" charset="0"/>
              </a:rPr>
              <a:t>aload_1</a:t>
            </a:r>
          </a:p>
          <a:p>
            <a:r>
              <a:rPr lang="en-US" sz="1200" dirty="0">
                <a:latin typeface="Courier New" panose="02070309020205020404" pitchFamily="49" charset="0"/>
                <a:cs typeface="Courier New" panose="02070309020205020404" pitchFamily="49" charset="0"/>
              </a:rPr>
              <a:t>6 </a:t>
            </a:r>
            <a:r>
              <a:rPr lang="en-US" sz="1200" b="1" dirty="0" err="1">
                <a:latin typeface="Courier New" panose="02070309020205020404" pitchFamily="49" charset="0"/>
                <a:cs typeface="Courier New" panose="02070309020205020404" pitchFamily="49" charset="0"/>
              </a:rPr>
              <a:t>putfield</a:t>
            </a:r>
            <a:r>
              <a:rPr lang="en-US" sz="1200" dirty="0">
                <a:latin typeface="Courier New" panose="02070309020205020404" pitchFamily="49" charset="0"/>
                <a:cs typeface="Courier New" panose="02070309020205020404" pitchFamily="49" charset="0"/>
              </a:rPr>
              <a:t> #5 &lt;Field </a:t>
            </a:r>
            <a:r>
              <a:rPr lang="en-US" sz="1200" dirty="0" err="1">
                <a:latin typeface="Courier New" panose="02070309020205020404" pitchFamily="49" charset="0"/>
                <a:cs typeface="Courier New" panose="02070309020205020404" pitchFamily="49" charset="0"/>
              </a:rPr>
              <a:t>java.lang.String</a:t>
            </a:r>
            <a:r>
              <a:rPr lang="en-US" sz="1200" dirty="0">
                <a:latin typeface="Courier New" panose="02070309020205020404" pitchFamily="49" charset="0"/>
                <a:cs typeface="Courier New" panose="02070309020205020404" pitchFamily="49" charset="0"/>
              </a:rPr>
              <a:t> name&gt;</a:t>
            </a:r>
          </a:p>
          <a:p>
            <a:r>
              <a:rPr lang="en-US" sz="1200" dirty="0">
                <a:latin typeface="Courier New" panose="02070309020205020404" pitchFamily="49" charset="0"/>
                <a:cs typeface="Courier New" panose="02070309020205020404" pitchFamily="49" charset="0"/>
              </a:rPr>
              <a:t>9 </a:t>
            </a:r>
            <a:r>
              <a:rPr lang="en-US" sz="1200" b="1" dirty="0">
                <a:latin typeface="Courier New" panose="02070309020205020404" pitchFamily="49" charset="0"/>
                <a:cs typeface="Courier New" panose="02070309020205020404" pitchFamily="49" charset="0"/>
              </a:rPr>
              <a:t>aload_0</a:t>
            </a:r>
          </a:p>
          <a:p>
            <a:r>
              <a:rPr lang="en-US" sz="1200" dirty="0">
                <a:latin typeface="Courier New" panose="02070309020205020404" pitchFamily="49" charset="0"/>
                <a:cs typeface="Courier New" panose="02070309020205020404" pitchFamily="49" charset="0"/>
              </a:rPr>
              <a:t>10 </a:t>
            </a:r>
            <a:r>
              <a:rPr lang="en-US" sz="1200" b="1" dirty="0">
                <a:latin typeface="Courier New" panose="02070309020205020404" pitchFamily="49" charset="0"/>
                <a:cs typeface="Courier New" panose="02070309020205020404" pitchFamily="49" charset="0"/>
              </a:rPr>
              <a:t>iload_2</a:t>
            </a:r>
          </a:p>
          <a:p>
            <a:r>
              <a:rPr lang="en-US" sz="1200" dirty="0">
                <a:latin typeface="Courier New" panose="02070309020205020404" pitchFamily="49" charset="0"/>
                <a:cs typeface="Courier New" panose="02070309020205020404" pitchFamily="49" charset="0"/>
              </a:rPr>
              <a:t>11 </a:t>
            </a:r>
            <a:r>
              <a:rPr lang="en-US" sz="1200" b="1" dirty="0" err="1">
                <a:latin typeface="Courier New" panose="02070309020205020404" pitchFamily="49" charset="0"/>
                <a:cs typeface="Courier New" panose="02070309020205020404" pitchFamily="49" charset="0"/>
              </a:rPr>
              <a:t>putfield</a:t>
            </a:r>
            <a:r>
              <a:rPr lang="en-US" sz="1200" dirty="0">
                <a:latin typeface="Courier New" panose="02070309020205020404" pitchFamily="49" charset="0"/>
                <a:cs typeface="Courier New" panose="02070309020205020404" pitchFamily="49" charset="0"/>
              </a:rPr>
              <a:t> #4 &lt;Field int </a:t>
            </a:r>
            <a:r>
              <a:rPr lang="en-US" sz="1200" dirty="0" err="1">
                <a:latin typeface="Courier New" panose="02070309020205020404" pitchFamily="49" charset="0"/>
                <a:cs typeface="Courier New" panose="02070309020205020404" pitchFamily="49" charset="0"/>
              </a:rPr>
              <a:t>idNumber</a:t>
            </a:r>
            <a:r>
              <a:rPr lang="en-US" sz="1200" dirty="0">
                <a:latin typeface="Courier New" panose="02070309020205020404" pitchFamily="49" charset="0"/>
                <a:cs typeface="Courier New" panose="02070309020205020404" pitchFamily="49" charset="0"/>
              </a:rPr>
              <a:t>&gt;</a:t>
            </a:r>
          </a:p>
          <a:p>
            <a:r>
              <a:rPr lang="en-US" sz="1200" dirty="0">
                <a:latin typeface="Courier New" panose="02070309020205020404" pitchFamily="49" charset="0"/>
                <a:cs typeface="Courier New" panose="02070309020205020404" pitchFamily="49" charset="0"/>
              </a:rPr>
              <a:t>14 </a:t>
            </a:r>
            <a:r>
              <a:rPr lang="en-US" sz="1200" b="1" dirty="0">
                <a:latin typeface="Courier New" panose="02070309020205020404" pitchFamily="49" charset="0"/>
                <a:cs typeface="Courier New" panose="02070309020205020404" pitchFamily="49" charset="0"/>
              </a:rPr>
              <a:t>aload_0</a:t>
            </a:r>
          </a:p>
          <a:p>
            <a:r>
              <a:rPr lang="en-US" sz="1200" dirty="0">
                <a:latin typeface="Courier New" panose="02070309020205020404" pitchFamily="49" charset="0"/>
                <a:cs typeface="Courier New" panose="02070309020205020404" pitchFamily="49" charset="0"/>
              </a:rPr>
              <a:t>15 </a:t>
            </a:r>
            <a:r>
              <a:rPr lang="en-US" sz="1200" b="1" dirty="0">
                <a:latin typeface="Courier New" panose="02070309020205020404" pitchFamily="49" charset="0"/>
                <a:cs typeface="Courier New" panose="02070309020205020404" pitchFamily="49" charset="0"/>
              </a:rPr>
              <a:t>aload_1</a:t>
            </a:r>
          </a:p>
          <a:p>
            <a:r>
              <a:rPr lang="en-US" sz="1200" dirty="0">
                <a:latin typeface="Courier New" panose="02070309020205020404" pitchFamily="49" charset="0"/>
                <a:cs typeface="Courier New" panose="02070309020205020404" pitchFamily="49" charset="0"/>
              </a:rPr>
              <a:t>16 </a:t>
            </a:r>
            <a:r>
              <a:rPr lang="en-US" sz="1200" b="1" dirty="0">
                <a:latin typeface="Courier New" panose="02070309020205020404" pitchFamily="49" charset="0"/>
                <a:cs typeface="Courier New" panose="02070309020205020404" pitchFamily="49" charset="0"/>
              </a:rPr>
              <a:t>iload_2</a:t>
            </a:r>
          </a:p>
          <a:p>
            <a:r>
              <a:rPr lang="en-US" sz="1200" dirty="0">
                <a:latin typeface="Courier New" panose="02070309020205020404" pitchFamily="49" charset="0"/>
                <a:cs typeface="Courier New" panose="02070309020205020404" pitchFamily="49" charset="0"/>
              </a:rPr>
              <a:t>17 </a:t>
            </a:r>
            <a:r>
              <a:rPr lang="en-US" sz="1200" b="1" dirty="0" err="1">
                <a:latin typeface="Courier New" panose="02070309020205020404" pitchFamily="49" charset="0"/>
                <a:cs typeface="Courier New" panose="02070309020205020404" pitchFamily="49" charset="0"/>
              </a:rPr>
              <a:t>invokespecial</a:t>
            </a:r>
            <a:r>
              <a:rPr lang="en-US" sz="1200" dirty="0">
                <a:latin typeface="Courier New" panose="02070309020205020404" pitchFamily="49" charset="0"/>
                <a:cs typeface="Courier New" panose="02070309020205020404" pitchFamily="49" charset="0"/>
              </a:rPr>
              <a:t> #6 &lt;Method void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storeData</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java.lang.String</a:t>
            </a:r>
            <a:r>
              <a:rPr lang="en-US" sz="1200" dirty="0">
                <a:latin typeface="Courier New" panose="02070309020205020404" pitchFamily="49" charset="0"/>
                <a:cs typeface="Courier New" panose="02070309020205020404" pitchFamily="49" charset="0"/>
              </a:rPr>
              <a:t>, int)&gt;</a:t>
            </a:r>
          </a:p>
          <a:p>
            <a:r>
              <a:rPr lang="en-US" sz="1200" dirty="0">
                <a:latin typeface="Courier New" panose="02070309020205020404" pitchFamily="49" charset="0"/>
                <a:cs typeface="Courier New" panose="02070309020205020404" pitchFamily="49" charset="0"/>
              </a:rPr>
              <a:t>20 </a:t>
            </a:r>
            <a:r>
              <a:rPr lang="en-US" sz="1200" b="1" dirty="0">
                <a:latin typeface="Courier New" panose="02070309020205020404" pitchFamily="49" charset="0"/>
                <a:cs typeface="Courier New" panose="02070309020205020404" pitchFamily="49" charset="0"/>
              </a:rPr>
              <a:t>return</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Method </a:t>
            </a:r>
            <a:r>
              <a:rPr lang="en-US" sz="1200" dirty="0" err="1">
                <a:latin typeface="Courier New" panose="02070309020205020404" pitchFamily="49" charset="0"/>
                <a:cs typeface="Courier New" panose="02070309020205020404" pitchFamily="49" charset="0"/>
              </a:rPr>
              <a:t>java.lang.String</a:t>
            </a:r>
            <a:r>
              <a:rPr lang="en-US" sz="1200" dirty="0">
                <a:latin typeface="Courier New" panose="02070309020205020404" pitchFamily="49" charset="0"/>
                <a:cs typeface="Courier New" panose="02070309020205020404" pitchFamily="49" charset="0"/>
              </a:rPr>
              <a:t> getE</a:t>
            </a:r>
            <a:r>
              <a:rPr lang="en-US" sz="1200" dirty="0" err="1">
                <a:latin typeface="Courier New" panose="02070309020205020404" pitchFamily="49" charset="0"/>
                <a:cs typeface="Courier New" panose="02070309020205020404" pitchFamily="49" charset="0"/>
              </a:rPr>
              <a:t>mployeeName</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0 </a:t>
            </a:r>
            <a:r>
              <a:rPr lang="en-US" sz="1200" b="1" dirty="0">
                <a:latin typeface="Courier New" panose="02070309020205020404" pitchFamily="49" charset="0"/>
                <a:cs typeface="Courier New" panose="02070309020205020404" pitchFamily="49" charset="0"/>
              </a:rPr>
              <a:t>aload_0</a:t>
            </a:r>
          </a:p>
          <a:p>
            <a:r>
              <a:rPr lang="en-US" sz="1200" dirty="0">
                <a:latin typeface="Courier New" panose="02070309020205020404" pitchFamily="49" charset="0"/>
                <a:cs typeface="Courier New" panose="02070309020205020404" pitchFamily="49" charset="0"/>
              </a:rPr>
              <a:t>1 </a:t>
            </a:r>
            <a:r>
              <a:rPr lang="en-US" sz="1200" b="1" dirty="0" err="1">
                <a:latin typeface="Courier New" panose="02070309020205020404" pitchFamily="49" charset="0"/>
                <a:cs typeface="Courier New" panose="02070309020205020404" pitchFamily="49" charset="0"/>
              </a:rPr>
              <a:t>getfield</a:t>
            </a:r>
            <a:r>
              <a:rPr lang="en-US" sz="1200" dirty="0">
                <a:latin typeface="Courier New" panose="02070309020205020404" pitchFamily="49" charset="0"/>
                <a:cs typeface="Courier New" panose="02070309020205020404" pitchFamily="49" charset="0"/>
              </a:rPr>
              <a:t> #5 &lt;Field </a:t>
            </a:r>
            <a:r>
              <a:rPr lang="en-US" sz="1200" dirty="0" err="1">
                <a:latin typeface="Courier New" panose="02070309020205020404" pitchFamily="49" charset="0"/>
                <a:cs typeface="Courier New" panose="02070309020205020404" pitchFamily="49" charset="0"/>
              </a:rPr>
              <a:t>java.lang.String</a:t>
            </a:r>
            <a:r>
              <a:rPr lang="en-US" sz="1200" dirty="0">
                <a:latin typeface="Courier New" panose="02070309020205020404" pitchFamily="49" charset="0"/>
                <a:cs typeface="Courier New" panose="02070309020205020404" pitchFamily="49" charset="0"/>
              </a:rPr>
              <a:t> name&gt;</a:t>
            </a:r>
          </a:p>
          <a:p>
            <a:r>
              <a:rPr lang="en-US" sz="1200" dirty="0">
                <a:latin typeface="Courier New" panose="02070309020205020404" pitchFamily="49" charset="0"/>
                <a:cs typeface="Courier New" panose="02070309020205020404" pitchFamily="49" charset="0"/>
              </a:rPr>
              <a:t>4 </a:t>
            </a:r>
            <a:r>
              <a:rPr lang="en-US" sz="1200" b="1" dirty="0" err="1">
                <a:latin typeface="Courier New" panose="02070309020205020404" pitchFamily="49" charset="0"/>
                <a:cs typeface="Courier New" panose="02070309020205020404" pitchFamily="49" charset="0"/>
              </a:rPr>
              <a:t>areturn</a:t>
            </a:r>
            <a:endParaRPr lang="en-US" sz="1200" b="1" dirty="0">
              <a:latin typeface="Courier New" panose="02070309020205020404" pitchFamily="49" charset="0"/>
              <a:cs typeface="Courier New" panose="02070309020205020404" pitchFamily="49" charset="0"/>
            </a:endParaRP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Method int </a:t>
            </a:r>
            <a:r>
              <a:rPr lang="en-US" sz="1200" dirty="0" err="1">
                <a:latin typeface="Courier New" panose="02070309020205020404" pitchFamily="49" charset="0"/>
                <a:cs typeface="Courier New" panose="02070309020205020404" pitchFamily="49" charset="0"/>
              </a:rPr>
              <a:t>getEmployeeNumber</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0 </a:t>
            </a:r>
            <a:r>
              <a:rPr lang="en-US" sz="1200" b="1" dirty="0">
                <a:latin typeface="Courier New" panose="02070309020205020404" pitchFamily="49" charset="0"/>
                <a:cs typeface="Courier New" panose="02070309020205020404" pitchFamily="49" charset="0"/>
              </a:rPr>
              <a:t>aload_0</a:t>
            </a:r>
          </a:p>
          <a:p>
            <a:r>
              <a:rPr lang="en-US" sz="1200" dirty="0">
                <a:latin typeface="Courier New" panose="02070309020205020404" pitchFamily="49" charset="0"/>
                <a:cs typeface="Courier New" panose="02070309020205020404" pitchFamily="49" charset="0"/>
              </a:rPr>
              <a:t>1 </a:t>
            </a:r>
            <a:r>
              <a:rPr lang="en-US" sz="1200" b="1" dirty="0" err="1">
                <a:latin typeface="Courier New" panose="02070309020205020404" pitchFamily="49" charset="0"/>
                <a:cs typeface="Courier New" panose="02070309020205020404" pitchFamily="49" charset="0"/>
              </a:rPr>
              <a:t>getfield</a:t>
            </a:r>
            <a:r>
              <a:rPr lang="en-US" sz="1200" dirty="0">
                <a:latin typeface="Courier New" panose="02070309020205020404" pitchFamily="49" charset="0"/>
                <a:cs typeface="Courier New" panose="02070309020205020404" pitchFamily="49" charset="0"/>
              </a:rPr>
              <a:t> #4 &lt;Field int </a:t>
            </a:r>
            <a:r>
              <a:rPr lang="en-US" sz="1200" dirty="0" err="1">
                <a:latin typeface="Courier New" panose="02070309020205020404" pitchFamily="49" charset="0"/>
                <a:cs typeface="Courier New" panose="02070309020205020404" pitchFamily="49" charset="0"/>
              </a:rPr>
              <a:t>idNumber</a:t>
            </a:r>
            <a:r>
              <a:rPr lang="en-US" sz="1200" dirty="0">
                <a:latin typeface="Courier New" panose="02070309020205020404" pitchFamily="49" charset="0"/>
                <a:cs typeface="Courier New" panose="02070309020205020404" pitchFamily="49" charset="0"/>
              </a:rPr>
              <a:t>&gt;</a:t>
            </a:r>
          </a:p>
          <a:p>
            <a:r>
              <a:rPr lang="en-US" sz="1200" dirty="0">
                <a:latin typeface="Courier New" panose="02070309020205020404" pitchFamily="49" charset="0"/>
                <a:cs typeface="Courier New" panose="02070309020205020404" pitchFamily="49" charset="0"/>
              </a:rPr>
              <a:t>4 </a:t>
            </a:r>
            <a:r>
              <a:rPr lang="en-US" sz="1200" b="1" dirty="0" err="1">
                <a:latin typeface="Courier New" panose="02070309020205020404" pitchFamily="49" charset="0"/>
                <a:cs typeface="Courier New" panose="02070309020205020404" pitchFamily="49" charset="0"/>
              </a:rPr>
              <a:t>ireturn</a:t>
            </a:r>
            <a:endParaRPr lang="en-US" sz="1200" b="1" dirty="0">
              <a:latin typeface="Courier New" panose="02070309020205020404" pitchFamily="49" charset="0"/>
              <a:cs typeface="Courier New" panose="02070309020205020404" pitchFamily="49" charset="0"/>
            </a:endParaRP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Method void </a:t>
            </a:r>
            <a:r>
              <a:rPr lang="en-US" sz="1200" dirty="0" err="1">
                <a:latin typeface="Courier New" panose="02070309020205020404" pitchFamily="49" charset="0"/>
                <a:cs typeface="Courier New" panose="02070309020205020404" pitchFamily="49" charset="0"/>
              </a:rPr>
              <a:t>storeData</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java.lang.String</a:t>
            </a:r>
            <a:r>
              <a:rPr lang="en-US" sz="1200" dirty="0">
                <a:latin typeface="Courier New" panose="02070309020205020404" pitchFamily="49" charset="0"/>
                <a:cs typeface="Courier New" panose="02070309020205020404" pitchFamily="49" charset="0"/>
              </a:rPr>
              <a:t>, int)</a:t>
            </a:r>
          </a:p>
          <a:p>
            <a:r>
              <a:rPr lang="en-US" sz="1200" dirty="0">
                <a:latin typeface="Courier New" panose="02070309020205020404" pitchFamily="49" charset="0"/>
                <a:cs typeface="Courier New" panose="02070309020205020404" pitchFamily="49" charset="0"/>
              </a:rPr>
              <a:t>…</a:t>
            </a:r>
          </a:p>
        </p:txBody>
      </p:sp>
      <p:sp>
        <p:nvSpPr>
          <p:cNvPr id="8" name="Rectangle 7"/>
          <p:cNvSpPr/>
          <p:nvPr>
            <p:custDataLst>
              <p:tags r:id="rId4"/>
            </p:custDataLst>
          </p:nvPr>
        </p:nvSpPr>
        <p:spPr>
          <a:xfrm>
            <a:off x="245103" y="3247972"/>
            <a:ext cx="3069118" cy="646331"/>
          </a:xfrm>
          <a:prstGeom prst="rect">
            <a:avLst/>
          </a:prstGeom>
          <a:solidFill>
            <a:schemeClr val="tx1"/>
          </a:solidFill>
          <a:ln>
            <a:noFill/>
          </a:ln>
        </p:spPr>
        <p:txBody>
          <a:bodyPr wrap="square">
            <a:spAutoFit/>
          </a:bodyPr>
          <a:lstStyle/>
          <a:p>
            <a:r>
              <a:rPr lang="en-US" dirty="0">
                <a:solidFill>
                  <a:schemeClr val="bg1"/>
                </a:solidFill>
                <a:latin typeface="Courier New" panose="02070309020205020404" pitchFamily="49" charset="0"/>
                <a:cs typeface="Courier New" panose="02070309020205020404" pitchFamily="49" charset="0"/>
              </a:rPr>
              <a:t>&gt; </a:t>
            </a:r>
            <a:r>
              <a:rPr lang="en-US" dirty="0" err="1">
                <a:solidFill>
                  <a:schemeClr val="bg1"/>
                </a:solidFill>
                <a:latin typeface="Courier New" panose="02070309020205020404" pitchFamily="49" charset="0"/>
                <a:cs typeface="Courier New" panose="02070309020205020404" pitchFamily="49" charset="0"/>
              </a:rPr>
              <a:t>javac</a:t>
            </a:r>
            <a:r>
              <a:rPr lang="en-US" dirty="0">
                <a:solidFill>
                  <a:schemeClr val="bg1"/>
                </a:solidFill>
                <a:latin typeface="Courier New" panose="02070309020205020404" pitchFamily="49" charset="0"/>
                <a:cs typeface="Courier New" panose="02070309020205020404" pitchFamily="49" charset="0"/>
              </a:rPr>
              <a:t> Employee.java</a:t>
            </a:r>
          </a:p>
          <a:p>
            <a:r>
              <a:rPr lang="en-US" dirty="0">
                <a:solidFill>
                  <a:schemeClr val="bg1"/>
                </a:solidFill>
                <a:latin typeface="Courier New" panose="02070309020205020404" pitchFamily="49" charset="0"/>
                <a:cs typeface="Courier New" panose="02070309020205020404" pitchFamily="49" charset="0"/>
              </a:rPr>
              <a:t>&gt; </a:t>
            </a:r>
            <a:r>
              <a:rPr lang="en-US" dirty="0" err="1">
                <a:solidFill>
                  <a:schemeClr val="bg1"/>
                </a:solidFill>
                <a:latin typeface="Courier New" panose="02070309020205020404" pitchFamily="49" charset="0"/>
                <a:cs typeface="Courier New" panose="02070309020205020404" pitchFamily="49" charset="0"/>
              </a:rPr>
              <a:t>javap</a:t>
            </a:r>
            <a:r>
              <a:rPr lang="en-US" dirty="0">
                <a:solidFill>
                  <a:schemeClr val="bg1"/>
                </a:solidFill>
                <a:latin typeface="Courier New" panose="02070309020205020404" pitchFamily="49" charset="0"/>
                <a:cs typeface="Courier New" panose="02070309020205020404" pitchFamily="49" charset="0"/>
              </a:rPr>
              <a:t> -c Employee</a:t>
            </a:r>
          </a:p>
        </p:txBody>
      </p:sp>
      <p:sp>
        <p:nvSpPr>
          <p:cNvPr id="7" name="Rectangle 6"/>
          <p:cNvSpPr/>
          <p:nvPr>
            <p:custDataLst>
              <p:tags r:id="rId5"/>
            </p:custDataLst>
          </p:nvPr>
        </p:nvSpPr>
        <p:spPr>
          <a:xfrm>
            <a:off x="296701" y="5852160"/>
            <a:ext cx="3017520" cy="640080"/>
          </a:xfrm>
          <a:prstGeom prst="rect">
            <a:avLst/>
          </a:prstGeom>
        </p:spPr>
        <p:txBody>
          <a:bodyPr wrap="square">
            <a:spAutoFit/>
          </a:bodyPr>
          <a:lstStyle/>
          <a:p>
            <a:r>
              <a:rPr lang="en-US" sz="1600" dirty="0">
                <a:latin typeface="Lato" panose="020F0502020204030203" pitchFamily="34" charset="0"/>
                <a:cs typeface="Lato" panose="020F0502020204030203" pitchFamily="34" charset="0"/>
                <a:hlinkClick r:id="rId8"/>
              </a:rPr>
              <a:t>http://en.wikipedia.org/wiki/Java_bytecode_instruction_listings</a:t>
            </a:r>
            <a:r>
              <a:rPr lang="en-US" sz="1600" dirty="0">
                <a:latin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15183998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8" id="{5C6D7646-6FE6-4EA9-9440-0A3D5C463217}" vid="{2D96F9FA-743E-48FB-9478-12DCF3A4EC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UWTheme-351-Au18</Template>
  <TotalTime>3903</TotalTime>
  <Words>3888</Words>
  <Application>Microsoft Office PowerPoint</Application>
  <PresentationFormat>On-screen Show (4:3)</PresentationFormat>
  <Paragraphs>733</Paragraphs>
  <Slides>36</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Arial Narrow</vt:lpstr>
      <vt:lpstr>Calibri</vt:lpstr>
      <vt:lpstr>Courier New</vt:lpstr>
      <vt:lpstr>Lato</vt:lpstr>
      <vt:lpstr>Roboto</vt:lpstr>
      <vt:lpstr>Roboto Regular</vt:lpstr>
      <vt:lpstr>Times New Roman</vt:lpstr>
      <vt:lpstr>Wingdings</vt:lpstr>
      <vt:lpstr>UWTheme-351-Au18</vt:lpstr>
      <vt:lpstr>Java and C (part II) + Course Wrap-Up CSE 351 Summer 2020</vt:lpstr>
      <vt:lpstr>Administrivia</vt:lpstr>
      <vt:lpstr>Course Evaluation Reminder Meme</vt:lpstr>
      <vt:lpstr>Virtual Machine Model</vt:lpstr>
      <vt:lpstr>Java Bytecode</vt:lpstr>
      <vt:lpstr>JVM Operand Stack</vt:lpstr>
      <vt:lpstr>A Simple Java Method</vt:lpstr>
      <vt:lpstr>Class File Format</vt:lpstr>
      <vt:lpstr>Disassembled Java Bytecode</vt:lpstr>
      <vt:lpstr>Other languages for JVMs</vt:lpstr>
      <vt:lpstr>Microsoft’s C# and .NET Framework</vt:lpstr>
      <vt:lpstr>We made it! ☺ </vt:lpstr>
      <vt:lpstr>Today</vt:lpstr>
      <vt:lpstr>C:  The Low-Level High-Level Language</vt:lpstr>
      <vt:lpstr>C Data Types</vt:lpstr>
      <vt:lpstr>C and Memory</vt:lpstr>
      <vt:lpstr>How Code Becomes a Program</vt:lpstr>
      <vt:lpstr>Instruction Set Architecture</vt:lpstr>
      <vt:lpstr>Assembly Programmer’s View</vt:lpstr>
      <vt:lpstr>Program’s View</vt:lpstr>
      <vt:lpstr>Program’s View</vt:lpstr>
      <vt:lpstr>Program’s View</vt:lpstr>
      <vt:lpstr>Program’s View</vt:lpstr>
      <vt:lpstr>But remember… it’s all an illusion! 😮</vt:lpstr>
      <vt:lpstr>But remember… it’s all an illusion! 😮</vt:lpstr>
      <vt:lpstr>Virtual Memory</vt:lpstr>
      <vt:lpstr>But Memory is Also a Lie! 😮</vt:lpstr>
      <vt:lpstr>Memory Hierarchy</vt:lpstr>
      <vt:lpstr>Review of Course Themes</vt:lpstr>
      <vt:lpstr>Big Theme:  Abstractions and Interfaces</vt:lpstr>
      <vt:lpstr>Little Theme 1:  Representation</vt:lpstr>
      <vt:lpstr>Little Theme 2:  Translation</vt:lpstr>
      <vt:lpstr>Little Theme 3:  Control Flow</vt:lpstr>
      <vt:lpstr>Course Perspective</vt:lpstr>
      <vt:lpstr>Topics:  What’s Next?</vt:lpstr>
      <vt:lpstr>Thanks for a great quarter!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Wrap-Up CSE 351 Winter 2020</dc:title>
  <dc:creator>Justin Hsia</dc:creator>
  <cp:lastModifiedBy>Porter Jones</cp:lastModifiedBy>
  <cp:revision>85</cp:revision>
  <cp:lastPrinted>2018-12-07T23:35:51Z</cp:lastPrinted>
  <dcterms:created xsi:type="dcterms:W3CDTF">2016-12-03T06:09:40Z</dcterms:created>
  <dcterms:modified xsi:type="dcterms:W3CDTF">2020-08-21T00:14:14Z</dcterms:modified>
</cp:coreProperties>
</file>