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5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ink/ink1.xml" ContentType="application/inkml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7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8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notesSlides/notesSlide9.xml" ContentType="application/vnd.openxmlformats-officedocument.presentationml.notesSlide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notesSlides/notesSlide10.xml" ContentType="application/vnd.openxmlformats-officedocument.presentationml.notesSlide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13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notesSlides/notesSlide14.xml" ContentType="application/vnd.openxmlformats-officedocument.presentationml.notesSlide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notesSlides/notesSlide15.xml" ContentType="application/vnd.openxmlformats-officedocument.presentationml.notesSlide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notesSlides/notesSlide16.xml" ContentType="application/vnd.openxmlformats-officedocument.presentationml.notesSlide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notesSlides/notesSlide19.xml" ContentType="application/vnd.openxmlformats-officedocument.presentationml.notesSlide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9"/>
  </p:notesMasterIdLst>
  <p:handoutMasterIdLst>
    <p:handoutMasterId r:id="rId40"/>
  </p:handoutMasterIdLst>
  <p:sldIdLst>
    <p:sldId id="313" r:id="rId2"/>
    <p:sldId id="919" r:id="rId3"/>
    <p:sldId id="920" r:id="rId4"/>
    <p:sldId id="921" r:id="rId5"/>
    <p:sldId id="298" r:id="rId6"/>
    <p:sldId id="258" r:id="rId7"/>
    <p:sldId id="260" r:id="rId8"/>
    <p:sldId id="259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314" r:id="rId19"/>
    <p:sldId id="316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317" r:id="rId28"/>
    <p:sldId id="295" r:id="rId29"/>
    <p:sldId id="296" r:id="rId30"/>
    <p:sldId id="318" r:id="rId31"/>
    <p:sldId id="300" r:id="rId32"/>
    <p:sldId id="301" r:id="rId33"/>
    <p:sldId id="302" r:id="rId34"/>
    <p:sldId id="303" r:id="rId35"/>
    <p:sldId id="304" r:id="rId36"/>
    <p:sldId id="305" r:id="rId37"/>
    <p:sldId id="31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2A85"/>
    <a:srgbClr val="C00000"/>
    <a:srgbClr val="FFCC99"/>
    <a:srgbClr val="FFCC66"/>
    <a:srgbClr val="D5F1CF"/>
    <a:srgbClr val="D6D6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80" autoAdjust="0"/>
    <p:restoredTop sz="88966" autoAdjust="0"/>
  </p:normalViewPr>
  <p:slideViewPr>
    <p:cSldViewPr snapToGrid="0">
      <p:cViewPr varScale="1">
        <p:scale>
          <a:sx n="61" d="100"/>
          <a:sy n="61" d="100"/>
        </p:scale>
        <p:origin x="1385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574EE-B116-4A04-92A0-A227706C8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7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02T23:39:47.35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5217 16574 240 0,'-6'-14'90'0,"6"14"-48"0,0 3-53 16,0-3 13-16,3 5-6 16,3 3-1-16,0 5 1 15,6 3 3-15,3 0 0 16,-1 8 1-16,-2 0 0 0,0 5 2 15,-6-8 1-15,-3 5 3 16,-6-7 1-16,-6 2 3 0,-3-5 1 16,-3-3-3-16,-2-2 0 15,2-6-7 1,0 0-1-16,3-5-35 0,3 0-17 16,3 0-48-1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64021D-F723-45D0-9CED-CA3CC89AA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1133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6799762" y="5"/>
            <a:ext cx="5201942" cy="2620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362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648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implement/enforce this? (particularly</a:t>
            </a:r>
            <a:r>
              <a:rPr lang="en-US" baseline="0" dirty="0"/>
              <a:t> with catching runtime errors)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8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896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implement/enforce this? (particularly</a:t>
            </a:r>
            <a:r>
              <a:rPr lang="en-US" baseline="0" dirty="0"/>
              <a:t> with catching runtime errors)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3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391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7154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8180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00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7269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http://en.wikipedia.org/wiki/Just-in-time_compilation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573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610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do we implement/enforce this? (particularly</a:t>
            </a:r>
            <a:r>
              <a:rPr lang="en-US" baseline="0" dirty="0"/>
              <a:t> with catching runtime errors)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15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232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549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9988" y="146050"/>
            <a:ext cx="7323137" cy="549433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79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33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Unicode in C:  http://www.cprogramming.com/tutorial/unicode.html</a:t>
            </a:r>
          </a:p>
          <a:p>
            <a:r>
              <a:rPr lang="en-US" baseline="0" dirty="0"/>
              <a:t>UTF-16:  http://www.oracle.com/us/technologies/java/supplementary-142654.html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6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http://programmers.stackexchange.com/questions/141834/how-is-a-java-reference-different-from-a-c-pointer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3849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Dereference</a:t>
            </a:r>
            <a:r>
              <a:rPr lang="en-US" baseline="0" dirty="0"/>
              <a:t> behavior includes size of data pulled and interpretation of bits.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64021D-F723-45D0-9CED-CA3CC89AAFE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32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1520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lnSpc>
                <a:spcPct val="80000"/>
              </a:lnSpc>
              <a:defRPr>
                <a:latin typeface="Calibr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377440"/>
            <a:ext cx="7772400" cy="1752600"/>
          </a:xfrm>
        </p:spPr>
        <p:txBody>
          <a:bodyPr/>
          <a:lstStyle>
            <a:lvl1pPr marL="0" indent="0" algn="r">
              <a:buNone/>
              <a:defRPr sz="32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16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534400" y="6492240"/>
            <a:ext cx="609600" cy="365125"/>
          </a:xfrm>
        </p:spPr>
        <p:txBody>
          <a:bodyPr/>
          <a:lstStyle>
            <a:lvl1pPr algn="ctr">
              <a:defRPr sz="1200">
                <a:solidFill>
                  <a:srgbClr val="4B2A85"/>
                </a:solidFill>
              </a:defRPr>
            </a:lvl1pPr>
          </a:lstStyle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8200" y="1362075"/>
            <a:ext cx="4114800" cy="4972050"/>
          </a:xfrm>
        </p:spPr>
        <p:txBody>
          <a:bodyPr/>
          <a:lstStyle>
            <a:lvl1pPr>
              <a:defRPr sz="2800" b="0"/>
            </a:lvl1pPr>
            <a:lvl2pPr>
              <a:defRPr sz="24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38912"/>
            <a:ext cx="8405238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4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94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4B2A85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4742CE80-E14D-4625-B1BA-E4DA936F441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76" y="25342"/>
            <a:ext cx="2150721" cy="169037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741052" y="-2231"/>
            <a:ext cx="140294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CSE351</a:t>
            </a:r>
            <a:r>
              <a:rPr lang="en-US" sz="900" b="0" i="0" baseline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, </a:t>
            </a:r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Summer 2020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76334" y="-2231"/>
            <a:ext cx="11913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b="0" i="0" dirty="0">
                <a:solidFill>
                  <a:schemeClr val="bg1"/>
                </a:solidFill>
                <a:latin typeface="Roboto Regular" charset="0"/>
                <a:ea typeface="Roboto Regular" charset="0"/>
                <a:cs typeface="Roboto Regular" charset="0"/>
              </a:rPr>
              <a:t>L25:  Java and C - I</a:t>
            </a:r>
          </a:p>
        </p:txBody>
      </p:sp>
    </p:spTree>
    <p:extLst>
      <p:ext uri="{BB962C8B-B14F-4D97-AF65-F5344CB8AC3E}">
        <p14:creationId xmlns:p14="http://schemas.microsoft.com/office/powerpoint/2010/main" val="1853710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</p:sldLayoutIdLst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60000"/>
        <a:buFont typeface="Wingdings" panose="05000000000000000000" pitchFamily="2" charset="2"/>
        <a:buChar char="v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49224" indent="-28575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SzPct val="80000"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itchFamily="34" charset="0"/>
        </a:defRPr>
      </a:lvl3pPr>
      <a:lvl4pPr marL="117043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–"/>
        <a:defRPr sz="2000">
          <a:solidFill>
            <a:schemeClr val="tx1"/>
          </a:solidFill>
          <a:latin typeface="Calibri" pitchFamily="34" charset="0"/>
        </a:defRPr>
      </a:lvl4pPr>
      <a:lvl5pPr marL="1444752" indent="-228600" algn="l" rtl="0" eaLnBrk="1" fontAlgn="base" hangingPunct="1">
        <a:spcBef>
          <a:spcPct val="20000"/>
        </a:spcBef>
        <a:spcAft>
          <a:spcPct val="0"/>
        </a:spcAft>
        <a:buClr>
          <a:srgbClr val="4B2A85"/>
        </a:buClr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hyperlink" Target="https://xkcd.com/801/" TargetMode="Externa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customXml" Target="../ink/ink1.xml"/><Relationship Id="rId3" Type="http://schemas.openxmlformats.org/officeDocument/2006/relationships/tags" Target="../tags/tag40.xml"/><Relationship Id="rId21" Type="http://schemas.openxmlformats.org/officeDocument/2006/relationships/tags" Target="../tags/tag58.xml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tags" Target="../tags/tag57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tags" Target="../tags/tag61.xml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tags" Target="../tags/tag60.xml"/><Relationship Id="rId10" Type="http://schemas.openxmlformats.org/officeDocument/2006/relationships/tags" Target="../tags/tag47.xml"/><Relationship Id="rId19" Type="http://schemas.openxmlformats.org/officeDocument/2006/relationships/tags" Target="../tags/tag56.xml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tags" Target="../tags/tag59.xml"/><Relationship Id="rId27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tags" Target="../tags/tag79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64.xml"/><Relationship Id="rId21" Type="http://schemas.openxmlformats.org/officeDocument/2006/relationships/tags" Target="../tags/tag82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tags" Target="../tags/tag78.xml"/><Relationship Id="rId25" Type="http://schemas.openxmlformats.org/officeDocument/2006/relationships/tags" Target="../tags/tag86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20" Type="http://schemas.openxmlformats.org/officeDocument/2006/relationships/tags" Target="../tags/tag81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24" Type="http://schemas.openxmlformats.org/officeDocument/2006/relationships/tags" Target="../tags/tag85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23" Type="http://schemas.openxmlformats.org/officeDocument/2006/relationships/tags" Target="../tags/tag84.xml"/><Relationship Id="rId10" Type="http://schemas.openxmlformats.org/officeDocument/2006/relationships/tags" Target="../tags/tag71.xml"/><Relationship Id="rId19" Type="http://schemas.openxmlformats.org/officeDocument/2006/relationships/tags" Target="../tags/tag80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Relationship Id="rId22" Type="http://schemas.openxmlformats.org/officeDocument/2006/relationships/tags" Target="../tags/tag83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99.xml"/><Relationship Id="rId18" Type="http://schemas.openxmlformats.org/officeDocument/2006/relationships/tags" Target="../tags/tag104.xml"/><Relationship Id="rId26" Type="http://schemas.openxmlformats.org/officeDocument/2006/relationships/tags" Target="../tags/tag112.xml"/><Relationship Id="rId3" Type="http://schemas.openxmlformats.org/officeDocument/2006/relationships/tags" Target="../tags/tag89.xml"/><Relationship Id="rId21" Type="http://schemas.openxmlformats.org/officeDocument/2006/relationships/tags" Target="../tags/tag107.xml"/><Relationship Id="rId34" Type="http://schemas.openxmlformats.org/officeDocument/2006/relationships/tags" Target="../tags/tag120.xml"/><Relationship Id="rId7" Type="http://schemas.openxmlformats.org/officeDocument/2006/relationships/tags" Target="../tags/tag93.xml"/><Relationship Id="rId12" Type="http://schemas.openxmlformats.org/officeDocument/2006/relationships/tags" Target="../tags/tag98.xml"/><Relationship Id="rId17" Type="http://schemas.openxmlformats.org/officeDocument/2006/relationships/tags" Target="../tags/tag103.xml"/><Relationship Id="rId25" Type="http://schemas.openxmlformats.org/officeDocument/2006/relationships/tags" Target="../tags/tag111.xml"/><Relationship Id="rId33" Type="http://schemas.openxmlformats.org/officeDocument/2006/relationships/tags" Target="../tags/tag119.xml"/><Relationship Id="rId2" Type="http://schemas.openxmlformats.org/officeDocument/2006/relationships/tags" Target="../tags/tag88.xml"/><Relationship Id="rId16" Type="http://schemas.openxmlformats.org/officeDocument/2006/relationships/tags" Target="../tags/tag102.xml"/><Relationship Id="rId20" Type="http://schemas.openxmlformats.org/officeDocument/2006/relationships/tags" Target="../tags/tag106.xml"/><Relationship Id="rId29" Type="http://schemas.openxmlformats.org/officeDocument/2006/relationships/tags" Target="../tags/tag115.xml"/><Relationship Id="rId1" Type="http://schemas.openxmlformats.org/officeDocument/2006/relationships/tags" Target="../tags/tag87.xml"/><Relationship Id="rId6" Type="http://schemas.openxmlformats.org/officeDocument/2006/relationships/tags" Target="../tags/tag92.xml"/><Relationship Id="rId11" Type="http://schemas.openxmlformats.org/officeDocument/2006/relationships/tags" Target="../tags/tag97.xml"/><Relationship Id="rId24" Type="http://schemas.openxmlformats.org/officeDocument/2006/relationships/tags" Target="../tags/tag110.xml"/><Relationship Id="rId32" Type="http://schemas.openxmlformats.org/officeDocument/2006/relationships/tags" Target="../tags/tag118.xml"/><Relationship Id="rId5" Type="http://schemas.openxmlformats.org/officeDocument/2006/relationships/tags" Target="../tags/tag91.xml"/><Relationship Id="rId15" Type="http://schemas.openxmlformats.org/officeDocument/2006/relationships/tags" Target="../tags/tag101.xml"/><Relationship Id="rId23" Type="http://schemas.openxmlformats.org/officeDocument/2006/relationships/tags" Target="../tags/tag109.xml"/><Relationship Id="rId28" Type="http://schemas.openxmlformats.org/officeDocument/2006/relationships/tags" Target="../tags/tag114.xml"/><Relationship Id="rId36" Type="http://schemas.openxmlformats.org/officeDocument/2006/relationships/notesSlide" Target="../notesSlides/notesSlide7.xml"/><Relationship Id="rId10" Type="http://schemas.openxmlformats.org/officeDocument/2006/relationships/tags" Target="../tags/tag96.xml"/><Relationship Id="rId19" Type="http://schemas.openxmlformats.org/officeDocument/2006/relationships/tags" Target="../tags/tag105.xml"/><Relationship Id="rId31" Type="http://schemas.openxmlformats.org/officeDocument/2006/relationships/tags" Target="../tags/tag117.xml"/><Relationship Id="rId4" Type="http://schemas.openxmlformats.org/officeDocument/2006/relationships/tags" Target="../tags/tag90.xml"/><Relationship Id="rId9" Type="http://schemas.openxmlformats.org/officeDocument/2006/relationships/tags" Target="../tags/tag95.xml"/><Relationship Id="rId14" Type="http://schemas.openxmlformats.org/officeDocument/2006/relationships/tags" Target="../tags/tag100.xml"/><Relationship Id="rId22" Type="http://schemas.openxmlformats.org/officeDocument/2006/relationships/tags" Target="../tags/tag108.xml"/><Relationship Id="rId27" Type="http://schemas.openxmlformats.org/officeDocument/2006/relationships/tags" Target="../tags/tag113.xml"/><Relationship Id="rId30" Type="http://schemas.openxmlformats.org/officeDocument/2006/relationships/tags" Target="../tags/tag116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9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9.xml"/><Relationship Id="rId2" Type="http://schemas.openxmlformats.org/officeDocument/2006/relationships/tags" Target="../tags/tag148.xml"/><Relationship Id="rId1" Type="http://schemas.openxmlformats.org/officeDocument/2006/relationships/tags" Target="../tags/tag14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51.xml"/><Relationship Id="rId4" Type="http://schemas.openxmlformats.org/officeDocument/2006/relationships/tags" Target="../tags/tag150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64.xml"/><Relationship Id="rId18" Type="http://schemas.openxmlformats.org/officeDocument/2006/relationships/tags" Target="../tags/tag169.xml"/><Relationship Id="rId26" Type="http://schemas.openxmlformats.org/officeDocument/2006/relationships/tags" Target="../tags/tag177.xml"/><Relationship Id="rId3" Type="http://schemas.openxmlformats.org/officeDocument/2006/relationships/tags" Target="../tags/tag154.xml"/><Relationship Id="rId21" Type="http://schemas.openxmlformats.org/officeDocument/2006/relationships/tags" Target="../tags/tag172.xml"/><Relationship Id="rId34" Type="http://schemas.openxmlformats.org/officeDocument/2006/relationships/notesSlide" Target="../notesSlides/notesSlide8.xml"/><Relationship Id="rId7" Type="http://schemas.openxmlformats.org/officeDocument/2006/relationships/tags" Target="../tags/tag158.xml"/><Relationship Id="rId12" Type="http://schemas.openxmlformats.org/officeDocument/2006/relationships/tags" Target="../tags/tag163.xml"/><Relationship Id="rId17" Type="http://schemas.openxmlformats.org/officeDocument/2006/relationships/tags" Target="../tags/tag168.xml"/><Relationship Id="rId25" Type="http://schemas.openxmlformats.org/officeDocument/2006/relationships/tags" Target="../tags/tag176.xml"/><Relationship Id="rId33" Type="http://schemas.openxmlformats.org/officeDocument/2006/relationships/slideLayout" Target="../slideLayouts/slideLayout2.xml"/><Relationship Id="rId2" Type="http://schemas.openxmlformats.org/officeDocument/2006/relationships/tags" Target="../tags/tag153.xml"/><Relationship Id="rId16" Type="http://schemas.openxmlformats.org/officeDocument/2006/relationships/tags" Target="../tags/tag167.xml"/><Relationship Id="rId20" Type="http://schemas.openxmlformats.org/officeDocument/2006/relationships/tags" Target="../tags/tag171.xml"/><Relationship Id="rId29" Type="http://schemas.openxmlformats.org/officeDocument/2006/relationships/tags" Target="../tags/tag180.xml"/><Relationship Id="rId1" Type="http://schemas.openxmlformats.org/officeDocument/2006/relationships/tags" Target="../tags/tag152.xml"/><Relationship Id="rId6" Type="http://schemas.openxmlformats.org/officeDocument/2006/relationships/tags" Target="../tags/tag157.xml"/><Relationship Id="rId11" Type="http://schemas.openxmlformats.org/officeDocument/2006/relationships/tags" Target="../tags/tag162.xml"/><Relationship Id="rId24" Type="http://schemas.openxmlformats.org/officeDocument/2006/relationships/tags" Target="../tags/tag175.xml"/><Relationship Id="rId32" Type="http://schemas.openxmlformats.org/officeDocument/2006/relationships/tags" Target="../tags/tag183.xml"/><Relationship Id="rId5" Type="http://schemas.openxmlformats.org/officeDocument/2006/relationships/tags" Target="../tags/tag156.xml"/><Relationship Id="rId15" Type="http://schemas.openxmlformats.org/officeDocument/2006/relationships/tags" Target="../tags/tag166.xml"/><Relationship Id="rId23" Type="http://schemas.openxmlformats.org/officeDocument/2006/relationships/tags" Target="../tags/tag174.xml"/><Relationship Id="rId28" Type="http://schemas.openxmlformats.org/officeDocument/2006/relationships/tags" Target="../tags/tag179.xml"/><Relationship Id="rId10" Type="http://schemas.openxmlformats.org/officeDocument/2006/relationships/tags" Target="../tags/tag161.xml"/><Relationship Id="rId19" Type="http://schemas.openxmlformats.org/officeDocument/2006/relationships/tags" Target="../tags/tag170.xml"/><Relationship Id="rId31" Type="http://schemas.openxmlformats.org/officeDocument/2006/relationships/tags" Target="../tags/tag182.xml"/><Relationship Id="rId4" Type="http://schemas.openxmlformats.org/officeDocument/2006/relationships/tags" Target="../tags/tag155.xml"/><Relationship Id="rId9" Type="http://schemas.openxmlformats.org/officeDocument/2006/relationships/tags" Target="../tags/tag160.xml"/><Relationship Id="rId14" Type="http://schemas.openxmlformats.org/officeDocument/2006/relationships/tags" Target="../tags/tag165.xml"/><Relationship Id="rId22" Type="http://schemas.openxmlformats.org/officeDocument/2006/relationships/tags" Target="../tags/tag173.xml"/><Relationship Id="rId27" Type="http://schemas.openxmlformats.org/officeDocument/2006/relationships/tags" Target="../tags/tag178.xml"/><Relationship Id="rId30" Type="http://schemas.openxmlformats.org/officeDocument/2006/relationships/tags" Target="../tags/tag181.xml"/><Relationship Id="rId8" Type="http://schemas.openxmlformats.org/officeDocument/2006/relationships/tags" Target="../tags/tag15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186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tags" Target="../tags/tag189.xml"/><Relationship Id="rId5" Type="http://schemas.openxmlformats.org/officeDocument/2006/relationships/tags" Target="../tags/tag188.xml"/><Relationship Id="rId4" Type="http://schemas.openxmlformats.org/officeDocument/2006/relationships/tags" Target="../tags/tag18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2" Type="http://schemas.openxmlformats.org/officeDocument/2006/relationships/tags" Target="../tags/tag191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5" Type="http://schemas.openxmlformats.org/officeDocument/2006/relationships/tags" Target="../tags/tag194.xml"/><Relationship Id="rId10" Type="http://schemas.openxmlformats.org/officeDocument/2006/relationships/tags" Target="../tags/tag199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209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04.xml"/><Relationship Id="rId7" Type="http://schemas.openxmlformats.org/officeDocument/2006/relationships/tags" Target="../tags/tag208.xml"/><Relationship Id="rId12" Type="http://schemas.openxmlformats.org/officeDocument/2006/relationships/tags" Target="../tags/tag213.xml"/><Relationship Id="rId2" Type="http://schemas.openxmlformats.org/officeDocument/2006/relationships/tags" Target="../tags/tag203.xml"/><Relationship Id="rId1" Type="http://schemas.openxmlformats.org/officeDocument/2006/relationships/tags" Target="../tags/tag202.xml"/><Relationship Id="rId6" Type="http://schemas.openxmlformats.org/officeDocument/2006/relationships/tags" Target="../tags/tag207.xml"/><Relationship Id="rId11" Type="http://schemas.openxmlformats.org/officeDocument/2006/relationships/tags" Target="../tags/tag212.xml"/><Relationship Id="rId5" Type="http://schemas.openxmlformats.org/officeDocument/2006/relationships/tags" Target="../tags/tag206.xml"/><Relationship Id="rId10" Type="http://schemas.openxmlformats.org/officeDocument/2006/relationships/tags" Target="../tags/tag211.xml"/><Relationship Id="rId4" Type="http://schemas.openxmlformats.org/officeDocument/2006/relationships/tags" Target="../tags/tag205.xml"/><Relationship Id="rId9" Type="http://schemas.openxmlformats.org/officeDocument/2006/relationships/tags" Target="../tags/tag210.xml"/><Relationship Id="rId14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ollev.com/pbjone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CSE351-8-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12" Type="http://schemas.openxmlformats.org/officeDocument/2006/relationships/tags" Target="../tags/tag225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tags" Target="../tags/tag224.xml"/><Relationship Id="rId5" Type="http://schemas.openxmlformats.org/officeDocument/2006/relationships/tags" Target="../tags/tag218.xml"/><Relationship Id="rId10" Type="http://schemas.openxmlformats.org/officeDocument/2006/relationships/tags" Target="../tags/tag223.xml"/><Relationship Id="rId4" Type="http://schemas.openxmlformats.org/officeDocument/2006/relationships/tags" Target="../tags/tag217.xml"/><Relationship Id="rId9" Type="http://schemas.openxmlformats.org/officeDocument/2006/relationships/tags" Target="../tags/tag222.xml"/><Relationship Id="rId14" Type="http://schemas.openxmlformats.org/officeDocument/2006/relationships/notesSlide" Target="../notesSlides/notesSlide1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233.xml"/><Relationship Id="rId3" Type="http://schemas.openxmlformats.org/officeDocument/2006/relationships/tags" Target="../tags/tag228.xml"/><Relationship Id="rId7" Type="http://schemas.openxmlformats.org/officeDocument/2006/relationships/tags" Target="../tags/tag232.xml"/><Relationship Id="rId2" Type="http://schemas.openxmlformats.org/officeDocument/2006/relationships/tags" Target="../tags/tag227.xml"/><Relationship Id="rId1" Type="http://schemas.openxmlformats.org/officeDocument/2006/relationships/tags" Target="../tags/tag226.xml"/><Relationship Id="rId6" Type="http://schemas.openxmlformats.org/officeDocument/2006/relationships/tags" Target="../tags/tag231.xml"/><Relationship Id="rId11" Type="http://schemas.openxmlformats.org/officeDocument/2006/relationships/slideLayout" Target="../slideLayouts/slideLayout4.xml"/><Relationship Id="rId5" Type="http://schemas.openxmlformats.org/officeDocument/2006/relationships/tags" Target="../tags/tag230.xml"/><Relationship Id="rId10" Type="http://schemas.openxmlformats.org/officeDocument/2006/relationships/tags" Target="../tags/tag235.xml"/><Relationship Id="rId4" Type="http://schemas.openxmlformats.org/officeDocument/2006/relationships/tags" Target="../tags/tag229.xml"/><Relationship Id="rId9" Type="http://schemas.openxmlformats.org/officeDocument/2006/relationships/tags" Target="../tags/tag234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43.xml"/><Relationship Id="rId13" Type="http://schemas.openxmlformats.org/officeDocument/2006/relationships/tags" Target="../tags/tag248.xml"/><Relationship Id="rId18" Type="http://schemas.openxmlformats.org/officeDocument/2006/relationships/tags" Target="../tags/tag253.xml"/><Relationship Id="rId26" Type="http://schemas.openxmlformats.org/officeDocument/2006/relationships/tags" Target="../tags/tag261.xml"/><Relationship Id="rId3" Type="http://schemas.openxmlformats.org/officeDocument/2006/relationships/tags" Target="../tags/tag238.xml"/><Relationship Id="rId21" Type="http://schemas.openxmlformats.org/officeDocument/2006/relationships/tags" Target="../tags/tag256.xml"/><Relationship Id="rId7" Type="http://schemas.openxmlformats.org/officeDocument/2006/relationships/tags" Target="../tags/tag242.xml"/><Relationship Id="rId12" Type="http://schemas.openxmlformats.org/officeDocument/2006/relationships/tags" Target="../tags/tag247.xml"/><Relationship Id="rId17" Type="http://schemas.openxmlformats.org/officeDocument/2006/relationships/tags" Target="../tags/tag252.xml"/><Relationship Id="rId25" Type="http://schemas.openxmlformats.org/officeDocument/2006/relationships/tags" Target="../tags/tag260.xml"/><Relationship Id="rId2" Type="http://schemas.openxmlformats.org/officeDocument/2006/relationships/tags" Target="../tags/tag237.xml"/><Relationship Id="rId16" Type="http://schemas.openxmlformats.org/officeDocument/2006/relationships/tags" Target="../tags/tag251.xml"/><Relationship Id="rId20" Type="http://schemas.openxmlformats.org/officeDocument/2006/relationships/tags" Target="../tags/tag255.xml"/><Relationship Id="rId1" Type="http://schemas.openxmlformats.org/officeDocument/2006/relationships/tags" Target="../tags/tag236.xml"/><Relationship Id="rId6" Type="http://schemas.openxmlformats.org/officeDocument/2006/relationships/tags" Target="../tags/tag241.xml"/><Relationship Id="rId11" Type="http://schemas.openxmlformats.org/officeDocument/2006/relationships/tags" Target="../tags/tag246.xml"/><Relationship Id="rId24" Type="http://schemas.openxmlformats.org/officeDocument/2006/relationships/tags" Target="../tags/tag259.xml"/><Relationship Id="rId5" Type="http://schemas.openxmlformats.org/officeDocument/2006/relationships/tags" Target="../tags/tag240.xml"/><Relationship Id="rId15" Type="http://schemas.openxmlformats.org/officeDocument/2006/relationships/tags" Target="../tags/tag250.xml"/><Relationship Id="rId23" Type="http://schemas.openxmlformats.org/officeDocument/2006/relationships/tags" Target="../tags/tag258.xml"/><Relationship Id="rId28" Type="http://schemas.openxmlformats.org/officeDocument/2006/relationships/notesSlide" Target="../notesSlides/notesSlide14.xml"/><Relationship Id="rId10" Type="http://schemas.openxmlformats.org/officeDocument/2006/relationships/tags" Target="../tags/tag245.xml"/><Relationship Id="rId19" Type="http://schemas.openxmlformats.org/officeDocument/2006/relationships/tags" Target="../tags/tag254.xml"/><Relationship Id="rId4" Type="http://schemas.openxmlformats.org/officeDocument/2006/relationships/tags" Target="../tags/tag239.xml"/><Relationship Id="rId9" Type="http://schemas.openxmlformats.org/officeDocument/2006/relationships/tags" Target="../tags/tag244.xml"/><Relationship Id="rId14" Type="http://schemas.openxmlformats.org/officeDocument/2006/relationships/tags" Target="../tags/tag249.xml"/><Relationship Id="rId22" Type="http://schemas.openxmlformats.org/officeDocument/2006/relationships/tags" Target="../tags/tag257.xml"/><Relationship Id="rId27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69.xml"/><Relationship Id="rId13" Type="http://schemas.openxmlformats.org/officeDocument/2006/relationships/tags" Target="../tags/tag274.xml"/><Relationship Id="rId18" Type="http://schemas.openxmlformats.org/officeDocument/2006/relationships/tags" Target="../tags/tag279.xml"/><Relationship Id="rId3" Type="http://schemas.openxmlformats.org/officeDocument/2006/relationships/tags" Target="../tags/tag264.xml"/><Relationship Id="rId21" Type="http://schemas.openxmlformats.org/officeDocument/2006/relationships/tags" Target="../tags/tag282.xml"/><Relationship Id="rId7" Type="http://schemas.openxmlformats.org/officeDocument/2006/relationships/tags" Target="../tags/tag268.xml"/><Relationship Id="rId12" Type="http://schemas.openxmlformats.org/officeDocument/2006/relationships/tags" Target="../tags/tag273.xml"/><Relationship Id="rId17" Type="http://schemas.openxmlformats.org/officeDocument/2006/relationships/tags" Target="../tags/tag278.xml"/><Relationship Id="rId2" Type="http://schemas.openxmlformats.org/officeDocument/2006/relationships/tags" Target="../tags/tag263.xml"/><Relationship Id="rId16" Type="http://schemas.openxmlformats.org/officeDocument/2006/relationships/tags" Target="../tags/tag277.xml"/><Relationship Id="rId20" Type="http://schemas.openxmlformats.org/officeDocument/2006/relationships/tags" Target="../tags/tag281.xml"/><Relationship Id="rId1" Type="http://schemas.openxmlformats.org/officeDocument/2006/relationships/tags" Target="../tags/tag262.xml"/><Relationship Id="rId6" Type="http://schemas.openxmlformats.org/officeDocument/2006/relationships/tags" Target="../tags/tag267.xml"/><Relationship Id="rId11" Type="http://schemas.openxmlformats.org/officeDocument/2006/relationships/tags" Target="../tags/tag272.xml"/><Relationship Id="rId24" Type="http://schemas.openxmlformats.org/officeDocument/2006/relationships/notesSlide" Target="../notesSlides/notesSlide15.xml"/><Relationship Id="rId5" Type="http://schemas.openxmlformats.org/officeDocument/2006/relationships/tags" Target="../tags/tag266.xml"/><Relationship Id="rId15" Type="http://schemas.openxmlformats.org/officeDocument/2006/relationships/tags" Target="../tags/tag276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71.xml"/><Relationship Id="rId19" Type="http://schemas.openxmlformats.org/officeDocument/2006/relationships/tags" Target="../tags/tag280.xml"/><Relationship Id="rId4" Type="http://schemas.openxmlformats.org/officeDocument/2006/relationships/tags" Target="../tags/tag265.xml"/><Relationship Id="rId9" Type="http://schemas.openxmlformats.org/officeDocument/2006/relationships/tags" Target="../tags/tag270.xml"/><Relationship Id="rId14" Type="http://schemas.openxmlformats.org/officeDocument/2006/relationships/tags" Target="../tags/tag275.xml"/><Relationship Id="rId22" Type="http://schemas.openxmlformats.org/officeDocument/2006/relationships/tags" Target="../tags/tag283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91.xml"/><Relationship Id="rId13" Type="http://schemas.openxmlformats.org/officeDocument/2006/relationships/tags" Target="../tags/tag296.xml"/><Relationship Id="rId18" Type="http://schemas.openxmlformats.org/officeDocument/2006/relationships/tags" Target="../tags/tag301.xml"/><Relationship Id="rId3" Type="http://schemas.openxmlformats.org/officeDocument/2006/relationships/tags" Target="../tags/tag286.xml"/><Relationship Id="rId21" Type="http://schemas.openxmlformats.org/officeDocument/2006/relationships/tags" Target="../tags/tag304.xml"/><Relationship Id="rId7" Type="http://schemas.openxmlformats.org/officeDocument/2006/relationships/tags" Target="../tags/tag290.xml"/><Relationship Id="rId12" Type="http://schemas.openxmlformats.org/officeDocument/2006/relationships/tags" Target="../tags/tag295.xml"/><Relationship Id="rId17" Type="http://schemas.openxmlformats.org/officeDocument/2006/relationships/tags" Target="../tags/tag300.xml"/><Relationship Id="rId2" Type="http://schemas.openxmlformats.org/officeDocument/2006/relationships/tags" Target="../tags/tag285.xml"/><Relationship Id="rId16" Type="http://schemas.openxmlformats.org/officeDocument/2006/relationships/tags" Target="../tags/tag299.xml"/><Relationship Id="rId20" Type="http://schemas.openxmlformats.org/officeDocument/2006/relationships/tags" Target="../tags/tag303.xml"/><Relationship Id="rId1" Type="http://schemas.openxmlformats.org/officeDocument/2006/relationships/tags" Target="../tags/tag284.xml"/><Relationship Id="rId6" Type="http://schemas.openxmlformats.org/officeDocument/2006/relationships/tags" Target="../tags/tag289.xml"/><Relationship Id="rId11" Type="http://schemas.openxmlformats.org/officeDocument/2006/relationships/tags" Target="../tags/tag294.xml"/><Relationship Id="rId24" Type="http://schemas.openxmlformats.org/officeDocument/2006/relationships/notesSlide" Target="../notesSlides/notesSlide16.xml"/><Relationship Id="rId5" Type="http://schemas.openxmlformats.org/officeDocument/2006/relationships/tags" Target="../tags/tag288.xml"/><Relationship Id="rId15" Type="http://schemas.openxmlformats.org/officeDocument/2006/relationships/tags" Target="../tags/tag298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293.xml"/><Relationship Id="rId19" Type="http://schemas.openxmlformats.org/officeDocument/2006/relationships/tags" Target="../tags/tag302.xml"/><Relationship Id="rId4" Type="http://schemas.openxmlformats.org/officeDocument/2006/relationships/tags" Target="../tags/tag287.xml"/><Relationship Id="rId9" Type="http://schemas.openxmlformats.org/officeDocument/2006/relationships/tags" Target="../tags/tag292.xml"/><Relationship Id="rId14" Type="http://schemas.openxmlformats.org/officeDocument/2006/relationships/tags" Target="../tags/tag297.xml"/><Relationship Id="rId22" Type="http://schemas.openxmlformats.org/officeDocument/2006/relationships/tags" Target="../tags/tag30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08.xml"/><Relationship Id="rId2" Type="http://schemas.openxmlformats.org/officeDocument/2006/relationships/tags" Target="../tags/tag307.xml"/><Relationship Id="rId1" Type="http://schemas.openxmlformats.org/officeDocument/2006/relationships/tags" Target="../tags/tag30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9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317.xml"/><Relationship Id="rId13" Type="http://schemas.openxmlformats.org/officeDocument/2006/relationships/tags" Target="../tags/tag322.xml"/><Relationship Id="rId18" Type="http://schemas.openxmlformats.org/officeDocument/2006/relationships/tags" Target="../tags/tag327.xml"/><Relationship Id="rId3" Type="http://schemas.openxmlformats.org/officeDocument/2006/relationships/tags" Target="../tags/tag312.xml"/><Relationship Id="rId21" Type="http://schemas.openxmlformats.org/officeDocument/2006/relationships/tags" Target="../tags/tag330.xml"/><Relationship Id="rId7" Type="http://schemas.openxmlformats.org/officeDocument/2006/relationships/tags" Target="../tags/tag316.xml"/><Relationship Id="rId12" Type="http://schemas.openxmlformats.org/officeDocument/2006/relationships/tags" Target="../tags/tag321.xml"/><Relationship Id="rId17" Type="http://schemas.openxmlformats.org/officeDocument/2006/relationships/tags" Target="../tags/tag326.xml"/><Relationship Id="rId2" Type="http://schemas.openxmlformats.org/officeDocument/2006/relationships/tags" Target="../tags/tag311.xml"/><Relationship Id="rId16" Type="http://schemas.openxmlformats.org/officeDocument/2006/relationships/tags" Target="../tags/tag325.xml"/><Relationship Id="rId20" Type="http://schemas.openxmlformats.org/officeDocument/2006/relationships/tags" Target="../tags/tag329.xml"/><Relationship Id="rId1" Type="http://schemas.openxmlformats.org/officeDocument/2006/relationships/tags" Target="../tags/tag310.xml"/><Relationship Id="rId6" Type="http://schemas.openxmlformats.org/officeDocument/2006/relationships/tags" Target="../tags/tag315.xml"/><Relationship Id="rId11" Type="http://schemas.openxmlformats.org/officeDocument/2006/relationships/tags" Target="../tags/tag320.xml"/><Relationship Id="rId5" Type="http://schemas.openxmlformats.org/officeDocument/2006/relationships/tags" Target="../tags/tag314.xml"/><Relationship Id="rId15" Type="http://schemas.openxmlformats.org/officeDocument/2006/relationships/tags" Target="../tags/tag324.xml"/><Relationship Id="rId10" Type="http://schemas.openxmlformats.org/officeDocument/2006/relationships/tags" Target="../tags/tag319.xml"/><Relationship Id="rId19" Type="http://schemas.openxmlformats.org/officeDocument/2006/relationships/tags" Target="../tags/tag328.xml"/><Relationship Id="rId4" Type="http://schemas.openxmlformats.org/officeDocument/2006/relationships/tags" Target="../tags/tag313.xml"/><Relationship Id="rId9" Type="http://schemas.openxmlformats.org/officeDocument/2006/relationships/tags" Target="../tags/tag318.xml"/><Relationship Id="rId14" Type="http://schemas.openxmlformats.org/officeDocument/2006/relationships/tags" Target="../tags/tag323.xml"/><Relationship Id="rId2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3" Type="http://schemas.openxmlformats.org/officeDocument/2006/relationships/tags" Target="../tags/tag343.xml"/><Relationship Id="rId18" Type="http://schemas.openxmlformats.org/officeDocument/2006/relationships/tags" Target="../tags/tag348.xml"/><Relationship Id="rId26" Type="http://schemas.openxmlformats.org/officeDocument/2006/relationships/tags" Target="../tags/tag356.xml"/><Relationship Id="rId3" Type="http://schemas.openxmlformats.org/officeDocument/2006/relationships/tags" Target="../tags/tag333.xml"/><Relationship Id="rId21" Type="http://schemas.openxmlformats.org/officeDocument/2006/relationships/tags" Target="../tags/tag351.xml"/><Relationship Id="rId34" Type="http://schemas.openxmlformats.org/officeDocument/2006/relationships/tags" Target="../tags/tag364.xml"/><Relationship Id="rId7" Type="http://schemas.openxmlformats.org/officeDocument/2006/relationships/tags" Target="../tags/tag337.xml"/><Relationship Id="rId12" Type="http://schemas.openxmlformats.org/officeDocument/2006/relationships/tags" Target="../tags/tag342.xml"/><Relationship Id="rId17" Type="http://schemas.openxmlformats.org/officeDocument/2006/relationships/tags" Target="../tags/tag347.xml"/><Relationship Id="rId25" Type="http://schemas.openxmlformats.org/officeDocument/2006/relationships/tags" Target="../tags/tag355.xml"/><Relationship Id="rId33" Type="http://schemas.openxmlformats.org/officeDocument/2006/relationships/tags" Target="../tags/tag363.xml"/><Relationship Id="rId2" Type="http://schemas.openxmlformats.org/officeDocument/2006/relationships/tags" Target="../tags/tag332.xml"/><Relationship Id="rId16" Type="http://schemas.openxmlformats.org/officeDocument/2006/relationships/tags" Target="../tags/tag346.xml"/><Relationship Id="rId20" Type="http://schemas.openxmlformats.org/officeDocument/2006/relationships/tags" Target="../tags/tag350.xml"/><Relationship Id="rId29" Type="http://schemas.openxmlformats.org/officeDocument/2006/relationships/tags" Target="../tags/tag359.xml"/><Relationship Id="rId1" Type="http://schemas.openxmlformats.org/officeDocument/2006/relationships/tags" Target="../tags/tag331.xml"/><Relationship Id="rId6" Type="http://schemas.openxmlformats.org/officeDocument/2006/relationships/tags" Target="../tags/tag336.xml"/><Relationship Id="rId11" Type="http://schemas.openxmlformats.org/officeDocument/2006/relationships/tags" Target="../tags/tag341.xml"/><Relationship Id="rId24" Type="http://schemas.openxmlformats.org/officeDocument/2006/relationships/tags" Target="../tags/tag354.xml"/><Relationship Id="rId32" Type="http://schemas.openxmlformats.org/officeDocument/2006/relationships/tags" Target="../tags/tag362.xml"/><Relationship Id="rId5" Type="http://schemas.openxmlformats.org/officeDocument/2006/relationships/tags" Target="../tags/tag335.xml"/><Relationship Id="rId15" Type="http://schemas.openxmlformats.org/officeDocument/2006/relationships/tags" Target="../tags/tag345.xml"/><Relationship Id="rId23" Type="http://schemas.openxmlformats.org/officeDocument/2006/relationships/tags" Target="../tags/tag353.xml"/><Relationship Id="rId28" Type="http://schemas.openxmlformats.org/officeDocument/2006/relationships/tags" Target="../tags/tag358.xml"/><Relationship Id="rId36" Type="http://schemas.openxmlformats.org/officeDocument/2006/relationships/slideLayout" Target="../slideLayouts/slideLayout4.xml"/><Relationship Id="rId10" Type="http://schemas.openxmlformats.org/officeDocument/2006/relationships/tags" Target="../tags/tag340.xml"/><Relationship Id="rId19" Type="http://schemas.openxmlformats.org/officeDocument/2006/relationships/tags" Target="../tags/tag349.xml"/><Relationship Id="rId31" Type="http://schemas.openxmlformats.org/officeDocument/2006/relationships/tags" Target="../tags/tag361.xml"/><Relationship Id="rId4" Type="http://schemas.openxmlformats.org/officeDocument/2006/relationships/tags" Target="../tags/tag334.xml"/><Relationship Id="rId9" Type="http://schemas.openxmlformats.org/officeDocument/2006/relationships/tags" Target="../tags/tag339.xml"/><Relationship Id="rId14" Type="http://schemas.openxmlformats.org/officeDocument/2006/relationships/tags" Target="../tags/tag344.xml"/><Relationship Id="rId22" Type="http://schemas.openxmlformats.org/officeDocument/2006/relationships/tags" Target="../tags/tag352.xml"/><Relationship Id="rId27" Type="http://schemas.openxmlformats.org/officeDocument/2006/relationships/tags" Target="../tags/tag357.xml"/><Relationship Id="rId30" Type="http://schemas.openxmlformats.org/officeDocument/2006/relationships/tags" Target="../tags/tag360.xml"/><Relationship Id="rId35" Type="http://schemas.openxmlformats.org/officeDocument/2006/relationships/tags" Target="../tags/tag365.xml"/><Relationship Id="rId8" Type="http://schemas.openxmlformats.org/officeDocument/2006/relationships/tags" Target="../tags/tag33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67.xml"/><Relationship Id="rId1" Type="http://schemas.openxmlformats.org/officeDocument/2006/relationships/tags" Target="../tags/tag366.xml"/><Relationship Id="rId4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370.xml"/><Relationship Id="rId2" Type="http://schemas.openxmlformats.org/officeDocument/2006/relationships/tags" Target="../tags/tag369.xml"/><Relationship Id="rId1" Type="http://schemas.openxmlformats.org/officeDocument/2006/relationships/tags" Target="../tags/tag368.xml"/><Relationship Id="rId4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373.xml"/><Relationship Id="rId2" Type="http://schemas.openxmlformats.org/officeDocument/2006/relationships/tags" Target="../tags/tag372.xml"/><Relationship Id="rId1" Type="http://schemas.openxmlformats.org/officeDocument/2006/relationships/tags" Target="../tags/tag371.xml"/><Relationship Id="rId4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376.xml"/><Relationship Id="rId2" Type="http://schemas.openxmlformats.org/officeDocument/2006/relationships/tags" Target="../tags/tag375.xml"/><Relationship Id="rId1" Type="http://schemas.openxmlformats.org/officeDocument/2006/relationships/tags" Target="../tags/tag374.xml"/><Relationship Id="rId6" Type="http://schemas.openxmlformats.org/officeDocument/2006/relationships/hyperlink" Target="http://en.wikipedia.org/wiki/Just-in-time_compilation" TargetMode="Externa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379.xml"/><Relationship Id="rId2" Type="http://schemas.openxmlformats.org/officeDocument/2006/relationships/tags" Target="../tags/tag378.xml"/><Relationship Id="rId1" Type="http://schemas.openxmlformats.org/officeDocument/2006/relationships/tags" Target="../tags/tag377.xml"/><Relationship Id="rId4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tags" Target="../tags/tag387.xml"/><Relationship Id="rId13" Type="http://schemas.openxmlformats.org/officeDocument/2006/relationships/tags" Target="../tags/tag392.xml"/><Relationship Id="rId18" Type="http://schemas.openxmlformats.org/officeDocument/2006/relationships/tags" Target="../tags/tag397.xml"/><Relationship Id="rId3" Type="http://schemas.openxmlformats.org/officeDocument/2006/relationships/tags" Target="../tags/tag382.xml"/><Relationship Id="rId7" Type="http://schemas.openxmlformats.org/officeDocument/2006/relationships/tags" Target="../tags/tag386.xml"/><Relationship Id="rId12" Type="http://schemas.openxmlformats.org/officeDocument/2006/relationships/tags" Target="../tags/tag391.xml"/><Relationship Id="rId17" Type="http://schemas.openxmlformats.org/officeDocument/2006/relationships/tags" Target="../tags/tag396.xml"/><Relationship Id="rId2" Type="http://schemas.openxmlformats.org/officeDocument/2006/relationships/tags" Target="../tags/tag381.xml"/><Relationship Id="rId16" Type="http://schemas.openxmlformats.org/officeDocument/2006/relationships/tags" Target="../tags/tag395.xml"/><Relationship Id="rId1" Type="http://schemas.openxmlformats.org/officeDocument/2006/relationships/tags" Target="../tags/tag380.xml"/><Relationship Id="rId6" Type="http://schemas.openxmlformats.org/officeDocument/2006/relationships/tags" Target="../tags/tag385.xml"/><Relationship Id="rId11" Type="http://schemas.openxmlformats.org/officeDocument/2006/relationships/tags" Target="../tags/tag390.xml"/><Relationship Id="rId5" Type="http://schemas.openxmlformats.org/officeDocument/2006/relationships/tags" Target="../tags/tag384.xml"/><Relationship Id="rId15" Type="http://schemas.openxmlformats.org/officeDocument/2006/relationships/tags" Target="../tags/tag394.xml"/><Relationship Id="rId10" Type="http://schemas.openxmlformats.org/officeDocument/2006/relationships/tags" Target="../tags/tag38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383.xml"/><Relationship Id="rId9" Type="http://schemas.openxmlformats.org/officeDocument/2006/relationships/tags" Target="../tags/tag388.xml"/><Relationship Id="rId14" Type="http://schemas.openxmlformats.org/officeDocument/2006/relationships/tags" Target="../tags/tag39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tags" Target="../tags/tag405.xml"/><Relationship Id="rId13" Type="http://schemas.openxmlformats.org/officeDocument/2006/relationships/slideLayout" Target="../slideLayouts/slideLayout2.xml"/><Relationship Id="rId3" Type="http://schemas.openxmlformats.org/officeDocument/2006/relationships/tags" Target="../tags/tag400.xml"/><Relationship Id="rId7" Type="http://schemas.openxmlformats.org/officeDocument/2006/relationships/tags" Target="../tags/tag404.xml"/><Relationship Id="rId12" Type="http://schemas.openxmlformats.org/officeDocument/2006/relationships/tags" Target="../tags/tag409.xml"/><Relationship Id="rId2" Type="http://schemas.openxmlformats.org/officeDocument/2006/relationships/tags" Target="../tags/tag399.xml"/><Relationship Id="rId1" Type="http://schemas.openxmlformats.org/officeDocument/2006/relationships/tags" Target="../tags/tag398.xml"/><Relationship Id="rId6" Type="http://schemas.openxmlformats.org/officeDocument/2006/relationships/tags" Target="../tags/tag403.xml"/><Relationship Id="rId11" Type="http://schemas.openxmlformats.org/officeDocument/2006/relationships/tags" Target="../tags/tag408.xml"/><Relationship Id="rId5" Type="http://schemas.openxmlformats.org/officeDocument/2006/relationships/tags" Target="../tags/tag402.xml"/><Relationship Id="rId10" Type="http://schemas.openxmlformats.org/officeDocument/2006/relationships/tags" Target="../tags/tag407.xml"/><Relationship Id="rId4" Type="http://schemas.openxmlformats.org/officeDocument/2006/relationships/tags" Target="../tags/tag401.xml"/><Relationship Id="rId9" Type="http://schemas.openxmlformats.org/officeDocument/2006/relationships/tags" Target="../tags/tag406.xml"/><Relationship Id="rId14" Type="http://schemas.openxmlformats.org/officeDocument/2006/relationships/notesSlide" Target="../notesSlides/notesSlide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fif"/><Relationship Id="rId5" Type="http://schemas.openxmlformats.org/officeDocument/2006/relationships/image" Target="../media/image5.jf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8" Type="http://schemas.openxmlformats.org/officeDocument/2006/relationships/tags" Target="../tags/tag20.xml"/><Relationship Id="rId26" Type="http://schemas.openxmlformats.org/officeDocument/2006/relationships/tags" Target="../tags/tag28.xml"/><Relationship Id="rId3" Type="http://schemas.openxmlformats.org/officeDocument/2006/relationships/tags" Target="../tags/tag5.xml"/><Relationship Id="rId21" Type="http://schemas.openxmlformats.org/officeDocument/2006/relationships/tags" Target="../tags/tag23.xml"/><Relationship Id="rId34" Type="http://schemas.openxmlformats.org/officeDocument/2006/relationships/image" Target="../media/image12.png"/><Relationship Id="rId7" Type="http://schemas.openxmlformats.org/officeDocument/2006/relationships/tags" Target="../tags/tag9.xml"/><Relationship Id="rId12" Type="http://schemas.openxmlformats.org/officeDocument/2006/relationships/tags" Target="../tags/tag14.xml"/><Relationship Id="rId17" Type="http://schemas.openxmlformats.org/officeDocument/2006/relationships/tags" Target="../tags/tag19.xml"/><Relationship Id="rId25" Type="http://schemas.openxmlformats.org/officeDocument/2006/relationships/tags" Target="../tags/tag27.xml"/><Relationship Id="rId33" Type="http://schemas.openxmlformats.org/officeDocument/2006/relationships/image" Target="../media/image11.jpeg"/><Relationship Id="rId2" Type="http://schemas.openxmlformats.org/officeDocument/2006/relationships/tags" Target="../tags/tag4.xml"/><Relationship Id="rId16" Type="http://schemas.openxmlformats.org/officeDocument/2006/relationships/tags" Target="../tags/tag18.xml"/><Relationship Id="rId20" Type="http://schemas.openxmlformats.org/officeDocument/2006/relationships/tags" Target="../tags/tag22.xml"/><Relationship Id="rId29" Type="http://schemas.openxmlformats.org/officeDocument/2006/relationships/image" Target="../media/image7.png"/><Relationship Id="rId1" Type="http://schemas.openxmlformats.org/officeDocument/2006/relationships/tags" Target="../tags/tag3.xml"/><Relationship Id="rId6" Type="http://schemas.openxmlformats.org/officeDocument/2006/relationships/tags" Target="../tags/tag8.xml"/><Relationship Id="rId11" Type="http://schemas.openxmlformats.org/officeDocument/2006/relationships/tags" Target="../tags/tag13.xml"/><Relationship Id="rId24" Type="http://schemas.openxmlformats.org/officeDocument/2006/relationships/tags" Target="../tags/tag26.xml"/><Relationship Id="rId32" Type="http://schemas.openxmlformats.org/officeDocument/2006/relationships/image" Target="../media/image10.png"/><Relationship Id="rId5" Type="http://schemas.openxmlformats.org/officeDocument/2006/relationships/tags" Target="../tags/tag7.xml"/><Relationship Id="rId15" Type="http://schemas.openxmlformats.org/officeDocument/2006/relationships/tags" Target="../tags/tag17.xml"/><Relationship Id="rId23" Type="http://schemas.openxmlformats.org/officeDocument/2006/relationships/tags" Target="../tags/tag25.xml"/><Relationship Id="rId28" Type="http://schemas.openxmlformats.org/officeDocument/2006/relationships/notesSlide" Target="../notesSlides/notesSlide5.xml"/><Relationship Id="rId10" Type="http://schemas.openxmlformats.org/officeDocument/2006/relationships/tags" Target="../tags/tag12.xml"/><Relationship Id="rId19" Type="http://schemas.openxmlformats.org/officeDocument/2006/relationships/tags" Target="../tags/tag21.xml"/><Relationship Id="rId31" Type="http://schemas.openxmlformats.org/officeDocument/2006/relationships/image" Target="../media/image9.png"/><Relationship Id="rId4" Type="http://schemas.openxmlformats.org/officeDocument/2006/relationships/tags" Target="../tags/tag6.xml"/><Relationship Id="rId9" Type="http://schemas.openxmlformats.org/officeDocument/2006/relationships/tags" Target="../tags/tag11.xml"/><Relationship Id="rId14" Type="http://schemas.openxmlformats.org/officeDocument/2006/relationships/tags" Target="../tags/tag16.xml"/><Relationship Id="rId22" Type="http://schemas.openxmlformats.org/officeDocument/2006/relationships/tags" Target="../tags/tag24.xml"/><Relationship Id="rId27" Type="http://schemas.openxmlformats.org/officeDocument/2006/relationships/slideLayout" Target="../slideLayouts/slideLayout2.xml"/><Relationship Id="rId30" Type="http://schemas.openxmlformats.org/officeDocument/2006/relationships/image" Target="../media/image8.png"/><Relationship Id="rId8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04800" y="30480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Java and C (part I)</a:t>
            </a:r>
            <a:br>
              <a:rPr lang="en-US" dirty="0"/>
            </a:br>
            <a:r>
              <a:rPr lang="en-US" sz="2000" b="0" dirty="0"/>
              <a:t>CSE 351 Summer 2020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04799" y="1548581"/>
            <a:ext cx="8540496" cy="4760779"/>
          </a:xfrm>
        </p:spPr>
        <p:txBody>
          <a:bodyPr/>
          <a:lstStyle/>
          <a:p>
            <a:pPr algn="l"/>
            <a:r>
              <a:rPr lang="en-US" sz="1800" b="1" dirty="0"/>
              <a:t>Instructor:</a:t>
            </a:r>
            <a:r>
              <a:rPr lang="en-US" sz="1800" dirty="0"/>
              <a:t> 	</a:t>
            </a:r>
            <a:r>
              <a:rPr lang="en-US" sz="1800" b="1" dirty="0"/>
              <a:t>Teaching Assistants:</a:t>
            </a:r>
            <a:endParaRPr lang="en-US" sz="1800" dirty="0"/>
          </a:p>
          <a:p>
            <a:pPr algn="l" rtl="0"/>
            <a:r>
              <a:rPr lang="en-US" sz="1800" dirty="0"/>
              <a:t>Porter Jones	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Amy Xu</a:t>
            </a:r>
          </a:p>
          <a:p>
            <a:pPr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	Callum Walker</a:t>
            </a:r>
          </a:p>
          <a:p>
            <a:pPr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	Sam Wolfson</a:t>
            </a:r>
          </a:p>
          <a:p>
            <a:pPr algn="l" rtl="0"/>
            <a:r>
              <a:rPr lang="en-US" sz="1800" b="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		Tim </a:t>
            </a:r>
            <a:r>
              <a:rPr lang="en-US" sz="1800" b="0" i="0" u="none" strike="noStrike" baseline="0" dirty="0" err="1">
                <a:solidFill>
                  <a:srgbClr val="000000"/>
                </a:solidFill>
                <a:latin typeface="Calibri" panose="020F0502020204030204" pitchFamily="34" charset="0"/>
              </a:rPr>
              <a:t>Mandzyuk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43200" y="6425513"/>
            <a:ext cx="3657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solidFill>
                  <a:srgbClr val="4B2A85"/>
                </a:solidFill>
                <a:latin typeface="Calibri" panose="020F0502020204030204" pitchFamily="34" charset="0"/>
                <a:ea typeface="Roboto" charset="0"/>
                <a:cs typeface="Calibri" panose="020F0502020204030204" pitchFamily="34" charset="0"/>
                <a:hlinkClick r:id="rId5"/>
              </a:rPr>
              <a:t>https://xkcd.com/801/</a:t>
            </a:r>
            <a:endParaRPr lang="en-US" sz="1400" b="0" dirty="0">
              <a:solidFill>
                <a:srgbClr val="4B2A85"/>
              </a:solidFill>
              <a:latin typeface="Calibri" panose="020F0502020204030204" pitchFamily="34" charset="0"/>
              <a:ea typeface="Roboto" charset="0"/>
              <a:cs typeface="Calibri" panose="020F05020202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657600"/>
            <a:ext cx="7315200" cy="276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128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in Java: 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456"/>
            <a:ext cx="8366125" cy="2834640"/>
          </a:xfrm>
        </p:spPr>
        <p:txBody>
          <a:bodyPr/>
          <a:lstStyle/>
          <a:p>
            <a:r>
              <a:rPr lang="en-US" sz="2400" dirty="0"/>
              <a:t>Every element initialized to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/>
              <a:t> or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r>
              <a:rPr lang="en-US" sz="2400" dirty="0"/>
              <a:t>Length specified in immutable field at start of array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– 4 bytes)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000" i="1" dirty="0"/>
              <a:t> </a:t>
            </a:r>
            <a:r>
              <a:rPr lang="en-US" sz="2000" dirty="0"/>
              <a:t>returns value of this field</a:t>
            </a:r>
          </a:p>
          <a:p>
            <a:r>
              <a:rPr lang="en-US" sz="2400" i="1" dirty="0">
                <a:solidFill>
                  <a:srgbClr val="C00000"/>
                </a:solidFill>
              </a:rPr>
              <a:t>Since it has this info, what can it do?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7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4297680"/>
            <a:ext cx="246888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array[5];</a:t>
            </a:r>
          </a:p>
        </p:txBody>
      </p:sp>
      <p:sp>
        <p:nvSpPr>
          <p:cNvPr id="28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5486400"/>
            <a:ext cx="13716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29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4297680"/>
            <a:ext cx="13716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  <a:endParaRPr lang="en-US" sz="1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645920" y="4754880"/>
            <a:ext cx="2423160" cy="763305"/>
            <a:chOff x="1645920" y="4937760"/>
            <a:chExt cx="2423160" cy="763305"/>
          </a:xfrm>
        </p:grpSpPr>
        <p:sp>
          <p:nvSpPr>
            <p:cNvPr id="31" name="Rectangle 13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4592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40" name="Rectangle 14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05740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41" name="Rectangle 15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70332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</a:p>
          </p:txBody>
        </p:sp>
        <p:sp>
          <p:nvSpPr>
            <p:cNvPr id="42" name="Rectangle 10"/>
            <p:cNvSpPr>
              <a:spLocks noChangeAspect="1"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82880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43" name="Rectangle 1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224028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44" name="Rectangle 1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65176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45" name="Rectangle 10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06324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46" name="Rectangle 1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47472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645920" y="5943600"/>
            <a:ext cx="2834640" cy="763305"/>
            <a:chOff x="1645920" y="5943600"/>
            <a:chExt cx="2834640" cy="763305"/>
          </a:xfrm>
        </p:grpSpPr>
        <p:sp>
          <p:nvSpPr>
            <p:cNvPr id="48" name="Rectangle 12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828800" y="5943600"/>
              <a:ext cx="41148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sp>
          <p:nvSpPr>
            <p:cNvPr id="49" name="Rectangle 10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24028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50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65176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51" name="Rectangle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06324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52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47472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53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88620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1645920" y="6309360"/>
              <a:ext cx="2834640" cy="397545"/>
              <a:chOff x="1798320" y="5455920"/>
              <a:chExt cx="2834640" cy="397545"/>
            </a:xfrm>
          </p:grpSpPr>
          <p:sp>
            <p:nvSpPr>
              <p:cNvPr id="55" name="Rectangle 13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79832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56" name="Rectangle 14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220980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57" name="Rectangle 15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85572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58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26720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24</a:t>
                </a:r>
              </a:p>
            </p:txBody>
          </p:sp>
        </p:grpSp>
      </p:grpSp>
      <p:sp>
        <p:nvSpPr>
          <p:cNvPr id="59" name="TextBox 58"/>
          <p:cNvSpPr txBox="1"/>
          <p:nvPr/>
        </p:nvSpPr>
        <p:spPr>
          <a:xfrm>
            <a:off x="1828800" y="5486400"/>
            <a:ext cx="246888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[]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array =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[5];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6" name="Ink 35">
                <a:extLst>
                  <a:ext uri="{FF2B5EF4-FFF2-40B4-BE49-F238E27FC236}">
                    <a16:creationId xmlns:a16="http://schemas.microsoft.com/office/drawing/2014/main" id="{35666A49-1184-4635-9980-6F3F03BC2F03}"/>
                  </a:ext>
                </a:extLst>
              </p14:cNvPr>
              <p14:cNvContentPartPr/>
              <p14:nvPr/>
            </p14:nvContentPartPr>
            <p14:xfrm>
              <a:off x="1867320" y="5961600"/>
              <a:ext cx="41040" cy="99360"/>
            </p14:xfrm>
          </p:contentPart>
        </mc:Choice>
        <mc:Fallback xmlns="">
          <p:pic>
            <p:nvPicPr>
              <p:cNvPr id="36" name="Ink 35">
                <a:extLst>
                  <a:ext uri="{FF2B5EF4-FFF2-40B4-BE49-F238E27FC236}">
                    <a16:creationId xmlns:a16="http://schemas.microsoft.com/office/drawing/2014/main" id="{35666A49-1184-4635-9980-6F3F03BC2F0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857960" y="5952240"/>
                <a:ext cx="59760" cy="11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1931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in Java: 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2834640"/>
          </a:xfrm>
        </p:spPr>
        <p:txBody>
          <a:bodyPr/>
          <a:lstStyle/>
          <a:p>
            <a:r>
              <a:rPr lang="en-US" sz="2400" dirty="0"/>
              <a:t>Every element initialized to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en-US" sz="2400" dirty="0"/>
              <a:t> or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r>
              <a:rPr lang="en-US" sz="2400" dirty="0"/>
              <a:t>Length specified in immutable field at start of array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dirty="0"/>
              <a:t> – 4 bytes)</a:t>
            </a:r>
          </a:p>
          <a:p>
            <a:pPr lvl="1"/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array.length</a:t>
            </a:r>
            <a:r>
              <a:rPr lang="en-US" sz="2000" dirty="0"/>
              <a:t> returns value of this field</a:t>
            </a:r>
          </a:p>
          <a:p>
            <a:r>
              <a:rPr lang="en-US" sz="2400" dirty="0"/>
              <a:t>Every access triggers a </a:t>
            </a:r>
            <a:r>
              <a:rPr lang="en-US" sz="2400" u="sng" dirty="0"/>
              <a:t>bounds-check</a:t>
            </a:r>
          </a:p>
          <a:p>
            <a:pPr lvl="1"/>
            <a:r>
              <a:rPr lang="en-US" sz="2000" dirty="0"/>
              <a:t>Code is added to ensure the index is within bounds</a:t>
            </a:r>
          </a:p>
          <a:p>
            <a:pPr lvl="1"/>
            <a:r>
              <a:rPr lang="en-US" sz="2000" dirty="0"/>
              <a:t>Exception if out-of-bounds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828800" y="4297680"/>
            <a:ext cx="246888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0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array[5];</a:t>
            </a:r>
          </a:p>
        </p:txBody>
      </p:sp>
      <p:sp>
        <p:nvSpPr>
          <p:cNvPr id="33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5486400"/>
            <a:ext cx="13716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3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4297680"/>
            <a:ext cx="1371600" cy="5206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  <a:endParaRPr lang="en-US" sz="1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645920" y="4754880"/>
            <a:ext cx="2423160" cy="763305"/>
            <a:chOff x="1645920" y="4937760"/>
            <a:chExt cx="2423160" cy="763305"/>
          </a:xfrm>
        </p:grpSpPr>
        <p:sp>
          <p:nvSpPr>
            <p:cNvPr id="9" name="Rectangle 1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64592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10" name="Rectangle 1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05740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11" name="Rectangle 15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703320" y="5303520"/>
              <a:ext cx="365760" cy="397545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44450" rIns="0" bIns="4445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20</a:t>
              </a:r>
            </a:p>
          </p:txBody>
        </p:sp>
        <p:sp>
          <p:nvSpPr>
            <p:cNvPr id="35" name="Rectangle 10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82880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36" name="Rectangle 10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24028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37" name="Rectangle 10"/>
            <p:cNvSpPr>
              <a:spLocks noChangeAspect="1"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65176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38" name="Rectangle 10"/>
            <p:cNvSpPr>
              <a:spLocks noChangeAspect="1"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306324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  <p:sp>
          <p:nvSpPr>
            <p:cNvPr id="39" name="Rectangle 10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474720" y="493776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??</a:t>
              </a:r>
            </a:p>
          </p:txBody>
        </p:sp>
      </p:grpSp>
      <p:sp>
        <p:nvSpPr>
          <p:cNvPr id="4" name="TextBox 3"/>
          <p:cNvSpPr txBox="1"/>
          <p:nvPr>
            <p:custDataLst>
              <p:tags r:id="rId7"/>
            </p:custDataLst>
          </p:nvPr>
        </p:nvSpPr>
        <p:spPr>
          <a:xfrm>
            <a:off x="4846320" y="4297680"/>
            <a:ext cx="40233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To speed up bounds-checking: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Length field is likely in cache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Compiler may store length field in register for loops</a:t>
            </a:r>
          </a:p>
          <a:p>
            <a:pPr marL="457200" indent="-285750">
              <a:buFont typeface="Arial" panose="020B0604020202020204" pitchFamily="34" charset="0"/>
              <a:buChar char="•"/>
            </a:pPr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Compiler may prove that some checks are redundant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645920" y="5943600"/>
            <a:ext cx="2834640" cy="763305"/>
            <a:chOff x="1645920" y="5943600"/>
            <a:chExt cx="2834640" cy="763305"/>
          </a:xfrm>
        </p:grpSpPr>
        <p:sp>
          <p:nvSpPr>
            <p:cNvPr id="18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828800" y="5943600"/>
              <a:ext cx="41148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5</a:t>
              </a:r>
            </a:p>
          </p:txBody>
        </p:sp>
        <p:sp>
          <p:nvSpPr>
            <p:cNvPr id="19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224028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20" name="Rectangle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65176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21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06324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22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47472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886200" y="594360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645920" y="6309360"/>
              <a:ext cx="2834640" cy="397545"/>
              <a:chOff x="1798320" y="5455920"/>
              <a:chExt cx="2834640" cy="397545"/>
            </a:xfrm>
          </p:grpSpPr>
          <p:sp>
            <p:nvSpPr>
              <p:cNvPr id="27" name="Rectangle 13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79832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28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220980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29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85572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30" name="Rectangle 15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267200" y="5455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>
                <a:sp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24</a:t>
                </a:r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1828800" y="5486400"/>
            <a:ext cx="2468880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[]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array = </a:t>
            </a: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[5];</a:t>
            </a:r>
          </a:p>
        </p:txBody>
      </p:sp>
    </p:spTree>
    <p:extLst>
      <p:ext uri="{BB962C8B-B14F-4D97-AF65-F5344CB8AC3E}">
        <p14:creationId xmlns:p14="http://schemas.microsoft.com/office/powerpoint/2010/main" val="3764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in Java:  Characters &amp;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2194560"/>
          </a:xfrm>
        </p:spPr>
        <p:txBody>
          <a:bodyPr/>
          <a:lstStyle/>
          <a:p>
            <a:r>
              <a:rPr lang="en-US" sz="2400" dirty="0"/>
              <a:t>Two-byte Unicode instead of ASCII</a:t>
            </a:r>
          </a:p>
          <a:p>
            <a:pPr lvl="1"/>
            <a:r>
              <a:rPr lang="en-US" sz="2000" dirty="0"/>
              <a:t>Represents most of the world’s alphabets</a:t>
            </a:r>
          </a:p>
          <a:p>
            <a:r>
              <a:rPr lang="en-US" sz="2400" dirty="0"/>
              <a:t>String not bounded by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'\0'</a:t>
            </a:r>
            <a:r>
              <a:rPr lang="en-US" sz="2400" dirty="0"/>
              <a:t> (null character)</a:t>
            </a:r>
          </a:p>
          <a:p>
            <a:pPr lvl="1"/>
            <a:r>
              <a:rPr lang="en-US" sz="2000" dirty="0"/>
              <a:t>Bounded by hidden length field at beginning of string</a:t>
            </a:r>
          </a:p>
          <a:p>
            <a:r>
              <a:rPr lang="en-US" sz="2400" dirty="0"/>
              <a:t>All String objects read-only (vs. </a:t>
            </a:r>
            <a:r>
              <a:rPr lang="en-US" sz="2400" dirty="0" err="1"/>
              <a:t>StringBuffer</a:t>
            </a:r>
            <a:r>
              <a:rPr lang="en-US" sz="2400" dirty="0"/>
              <a:t>)</a:t>
            </a:r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3192" y="3840480"/>
            <a:ext cx="4114800" cy="412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u="sng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the string “CSE351”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45920" y="4663440"/>
            <a:ext cx="3246120" cy="772110"/>
            <a:chOff x="1645920" y="4754880"/>
            <a:chExt cx="3246120" cy="772110"/>
          </a:xfrm>
        </p:grpSpPr>
        <p:sp>
          <p:nvSpPr>
            <p:cNvPr id="7" name="Rectangle 1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82880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43</a:t>
              </a:r>
            </a:p>
          </p:txBody>
        </p:sp>
        <p:sp>
          <p:nvSpPr>
            <p:cNvPr id="9" name="Rectangle 12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297680" y="4754880"/>
              <a:ext cx="41148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\0</a:t>
              </a:r>
            </a:p>
          </p:txBody>
        </p:sp>
        <p:sp>
          <p:nvSpPr>
            <p:cNvPr id="10" name="Rectangle 13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645920" y="5120640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11" name="Rectangle 14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2057400" y="5124654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</a:t>
              </a:r>
            </a:p>
          </p:txBody>
        </p:sp>
        <p:sp>
          <p:nvSpPr>
            <p:cNvPr id="12" name="Rectangle 15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91840" y="5124654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14" name="Rectangle 10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24028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53</a:t>
              </a:r>
            </a:p>
          </p:txBody>
        </p:sp>
        <p:sp>
          <p:nvSpPr>
            <p:cNvPr id="15" name="Rectangle 10"/>
            <p:cNvSpPr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65176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45</a:t>
              </a:r>
            </a:p>
          </p:txBody>
        </p:sp>
        <p:sp>
          <p:nvSpPr>
            <p:cNvPr id="16" name="Rectangle 10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306324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33</a:t>
              </a:r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47472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35</a:t>
              </a:r>
            </a:p>
          </p:txBody>
        </p:sp>
        <p:sp>
          <p:nvSpPr>
            <p:cNvPr id="18" name="Rectangle 10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886200" y="47548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31</a:t>
              </a:r>
            </a:p>
          </p:txBody>
        </p:sp>
        <p:sp>
          <p:nvSpPr>
            <p:cNvPr id="38" name="Rectangle 15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526280" y="5121096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7</a:t>
              </a:r>
            </a:p>
          </p:txBody>
        </p:sp>
      </p:grpSp>
      <p:sp>
        <p:nvSpPr>
          <p:cNvPr id="39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7200" y="4572000"/>
            <a:ext cx="1371600" cy="7315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lnSpc>
                <a:spcPct val="80000"/>
              </a:lnSpc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3838" indent="-223838" defTabSz="895350"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(ASCII)</a:t>
            </a:r>
          </a:p>
        </p:txBody>
      </p:sp>
      <p:sp>
        <p:nvSpPr>
          <p:cNvPr id="40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" y="5577840"/>
            <a:ext cx="1371600" cy="7315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marL="223838" indent="-223838" defTabSz="895350">
              <a:lnSpc>
                <a:spcPct val="80000"/>
              </a:lnSpc>
              <a:spcBef>
                <a:spcPct val="30000"/>
              </a:spcBef>
            </a:pPr>
            <a:r>
              <a:rPr lang="en-US" sz="28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  <a:r>
              <a:rPr lang="en-US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23838" indent="-223838" defTabSz="895350">
              <a:lnSpc>
                <a:spcPct val="80000"/>
              </a:lnSpc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(Unicode)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45920" y="5669280"/>
            <a:ext cx="6949440" cy="768096"/>
            <a:chOff x="1645920" y="5669280"/>
            <a:chExt cx="6949440" cy="768096"/>
          </a:xfrm>
        </p:grpSpPr>
        <p:sp>
          <p:nvSpPr>
            <p:cNvPr id="13" name="Rectangle 16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8229600" y="6035040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16</a:t>
              </a:r>
            </a:p>
          </p:txBody>
        </p:sp>
        <p:sp>
          <p:nvSpPr>
            <p:cNvPr id="20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1828800" y="5669280"/>
              <a:ext cx="164592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6</a:t>
              </a:r>
            </a:p>
          </p:txBody>
        </p:sp>
        <p:sp>
          <p:nvSpPr>
            <p:cNvPr id="26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7472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43</a:t>
              </a:r>
            </a:p>
          </p:txBody>
        </p:sp>
        <p:sp>
          <p:nvSpPr>
            <p:cNvPr id="27" name="Rectangle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88620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28" name="Rectangle 10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29768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53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0916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30" name="Rectangle 10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12064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45</a:t>
              </a:r>
            </a:p>
          </p:txBody>
        </p:sp>
        <p:sp>
          <p:nvSpPr>
            <p:cNvPr id="31" name="Rectangle 10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553212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32" name="Rectangle 1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94360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33</a:t>
              </a:r>
            </a:p>
          </p:txBody>
        </p:sp>
        <p:sp>
          <p:nvSpPr>
            <p:cNvPr id="33" name="Rectangle 10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635508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34" name="Rectangle 10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676656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35</a:t>
              </a:r>
            </a:p>
          </p:txBody>
        </p:sp>
        <p:sp>
          <p:nvSpPr>
            <p:cNvPr id="35" name="Rectangle 10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17804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36" name="Rectangle 1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58952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31</a:t>
              </a:r>
            </a:p>
          </p:txBody>
        </p:sp>
        <p:sp>
          <p:nvSpPr>
            <p:cNvPr id="37" name="Rectangle 1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00100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00</a:t>
              </a:r>
            </a:p>
          </p:txBody>
        </p:sp>
        <p:sp>
          <p:nvSpPr>
            <p:cNvPr id="41" name="Rectangle 13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45920" y="6035040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0</a:t>
              </a:r>
            </a:p>
          </p:txBody>
        </p:sp>
        <p:sp>
          <p:nvSpPr>
            <p:cNvPr id="42" name="Rectangle 15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3291840" y="6035040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4</a:t>
              </a:r>
            </a:p>
          </p:txBody>
        </p:sp>
        <p:sp>
          <p:nvSpPr>
            <p:cNvPr id="44" name="Rectangle 15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37760" y="6035040"/>
              <a:ext cx="365760" cy="4023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 anchorCtr="0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866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9" grpId="0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in Java: 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400" dirty="0"/>
              <a:t>Data structures (objects) are always stored by reference, never stored “inline”</a:t>
            </a:r>
          </a:p>
          <a:p>
            <a:pPr lvl="1"/>
            <a:r>
              <a:rPr lang="en-US" sz="2000" dirty="0"/>
              <a:t>Include complex data types (arrays, other objects, etc.) using references</a:t>
            </a: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6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31520" y="2468880"/>
            <a:ext cx="3474720" cy="259814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</a:p>
          <a:p>
            <a:pPr marL="223838" indent="-223838" defTabSz="895350">
              <a:spcBef>
                <a:spcPct val="30000"/>
              </a:spcBef>
            </a:pP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3838" indent="-223838" defTabSz="895350">
              <a:spcBef>
                <a:spcPct val="30000"/>
              </a:spcBef>
            </a:pPr>
            <a:endParaRPr lang="en-US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3838" indent="-223838" defTabSz="895350">
              <a:spcBef>
                <a:spcPct val="30000"/>
              </a:spcBef>
            </a:pPr>
            <a:endParaRPr lang="en-US" sz="24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8" indent="-230188" defTabSz="895350">
              <a:spcBef>
                <a:spcPct val="30000"/>
              </a:spcBef>
              <a:buClr>
                <a:srgbClr val="4B2A8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a[]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stored “inline” as part of </a:t>
            </a:r>
            <a:r>
              <a:rPr lang="en-US" dirty="0" err="1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</a:t>
            </a:r>
            <a:endParaRPr lang="en-US" sz="3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31520" y="2926080"/>
            <a:ext cx="347472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a[3];</a:t>
            </a:r>
            <a:endParaRPr lang="en-US" sz="1800" b="1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*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</p:txBody>
      </p:sp>
      <p:sp>
        <p:nvSpPr>
          <p:cNvPr id="17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37760" y="2468880"/>
            <a:ext cx="3365500" cy="25796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marL="223838" indent="-223838" defTabSz="895350">
              <a:spcBef>
                <a:spcPct val="30000"/>
              </a:spcBef>
            </a:pPr>
            <a:r>
              <a:rPr lang="en-US" sz="24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  <a:p>
            <a:pPr marL="223838" indent="-223838" defTabSz="895350">
              <a:spcBef>
                <a:spcPct val="30000"/>
              </a:spcBef>
            </a:pP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3838" indent="-223838" defTabSz="895350">
              <a:spcBef>
                <a:spcPct val="30000"/>
              </a:spcBef>
            </a:pPr>
            <a:endParaRPr lang="en-US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3838" indent="-223838" defTabSz="895350">
              <a:spcBef>
                <a:spcPct val="30000"/>
              </a:spcBef>
            </a:pPr>
            <a:endParaRPr lang="en-US" sz="28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0188" indent="-230188" defTabSz="895350">
              <a:spcBef>
                <a:spcPct val="30000"/>
              </a:spcBef>
              <a:buClr>
                <a:srgbClr val="4B2A85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stored by reference in object</a:t>
            </a:r>
            <a:endParaRPr lang="en-US" sz="32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37760" y="2926080"/>
            <a:ext cx="3474720" cy="175176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int[3];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p;</a:t>
            </a:r>
            <a:b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640080" y="5376672"/>
            <a:ext cx="3291840" cy="1055913"/>
            <a:chOff x="640080" y="5376672"/>
            <a:chExt cx="3291840" cy="1055913"/>
          </a:xfrm>
        </p:grpSpPr>
        <p:grpSp>
          <p:nvGrpSpPr>
            <p:cNvPr id="11" name="Group 10"/>
            <p:cNvGrpSpPr/>
            <p:nvPr/>
          </p:nvGrpSpPr>
          <p:grpSpPr>
            <a:xfrm>
              <a:off x="640080" y="5669280"/>
              <a:ext cx="2834640" cy="763305"/>
              <a:chOff x="640080" y="5486400"/>
              <a:chExt cx="2834640" cy="763305"/>
            </a:xfrm>
          </p:grpSpPr>
          <p:sp>
            <p:nvSpPr>
              <p:cNvPr id="30" name="Rectangle 10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822960" y="5486400"/>
                <a:ext cx="411480" cy="4114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endParaRPr lang="en-US" sz="2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234440" y="5486400"/>
                <a:ext cx="1234440" cy="411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</a:p>
            </p:txBody>
          </p:sp>
          <p:sp>
            <p:nvSpPr>
              <p:cNvPr id="32" name="Rectangle 12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468880" y="5486400"/>
                <a:ext cx="822960" cy="411480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</a:p>
            </p:txBody>
          </p:sp>
          <p:sp>
            <p:nvSpPr>
              <p:cNvPr id="33" name="Rectangle 13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640080" y="585216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34" name="Rectangle 14"/>
              <p:cNvSpPr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051560" y="585216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35" name="Rectangle 15"/>
              <p:cNvSpPr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2286000" y="585216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16</a:t>
                </a:r>
              </a:p>
            </p:txBody>
          </p:sp>
          <p:sp>
            <p:nvSpPr>
              <p:cNvPr id="36" name="Rectangle 16"/>
              <p:cNvSpPr>
                <a:spLocks noChangeArrowheads="1"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3108960" y="585216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24</a:t>
                </a:r>
              </a:p>
            </p:txBody>
          </p:sp>
        </p:grpSp>
        <p:sp>
          <p:nvSpPr>
            <p:cNvPr id="9" name="Freeform 8"/>
            <p:cNvSpPr/>
            <p:nvPr/>
          </p:nvSpPr>
          <p:spPr bwMode="auto">
            <a:xfrm>
              <a:off x="3189316" y="5376672"/>
              <a:ext cx="742604" cy="492462"/>
            </a:xfrm>
            <a:custGeom>
              <a:avLst/>
              <a:gdLst>
                <a:gd name="connsiteX0" fmla="*/ 0 w 742604"/>
                <a:gd name="connsiteY0" fmla="*/ 492462 h 492462"/>
                <a:gd name="connsiteX1" fmla="*/ 188422 w 742604"/>
                <a:gd name="connsiteY1" fmla="*/ 54658 h 492462"/>
                <a:gd name="connsiteX2" fmla="*/ 742604 w 742604"/>
                <a:gd name="connsiteY2" fmla="*/ 21407 h 49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2604" h="492462">
                  <a:moveTo>
                    <a:pt x="0" y="492462"/>
                  </a:moveTo>
                  <a:cubicBezTo>
                    <a:pt x="32327" y="312814"/>
                    <a:pt x="64655" y="133167"/>
                    <a:pt x="188422" y="54658"/>
                  </a:cubicBezTo>
                  <a:cubicBezTo>
                    <a:pt x="312189" y="-23851"/>
                    <a:pt x="527396" y="-1222"/>
                    <a:pt x="742604" y="214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54880" y="5020056"/>
            <a:ext cx="3931920" cy="1869729"/>
            <a:chOff x="4754880" y="5020056"/>
            <a:chExt cx="3931920" cy="1869729"/>
          </a:xfrm>
        </p:grpSpPr>
        <p:grpSp>
          <p:nvGrpSpPr>
            <p:cNvPr id="13" name="Group 12"/>
            <p:cNvGrpSpPr/>
            <p:nvPr/>
          </p:nvGrpSpPr>
          <p:grpSpPr>
            <a:xfrm>
              <a:off x="4754880" y="5303520"/>
              <a:ext cx="2423160" cy="766373"/>
              <a:chOff x="4754880" y="4937760"/>
              <a:chExt cx="2423160" cy="766373"/>
            </a:xfrm>
          </p:grpSpPr>
          <p:sp>
            <p:nvSpPr>
              <p:cNvPr id="37" name="Rectangle 10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937760" y="4937760"/>
                <a:ext cx="411480" cy="4114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endParaRPr lang="en-US" sz="2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8" name="Rectangle 11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5349240" y="4937760"/>
                <a:ext cx="822960" cy="411480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</a:p>
            </p:txBody>
          </p:sp>
          <p:sp>
            <p:nvSpPr>
              <p:cNvPr id="39" name="Rectangle 12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6172200" y="4937760"/>
                <a:ext cx="822960" cy="411480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</a:p>
            </p:txBody>
          </p:sp>
          <p:sp>
            <p:nvSpPr>
              <p:cNvPr id="40" name="Rectangle 13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754880" y="5306588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41" name="Rectangle 14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5166360" y="5306588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42" name="Rectangle 15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6812280" y="53035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43" name="Rectangle 16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5989320" y="5299982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12</a:t>
                </a: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6675120" y="6126480"/>
              <a:ext cx="2011680" cy="763305"/>
              <a:chOff x="6675120" y="5852160"/>
              <a:chExt cx="2011680" cy="763305"/>
            </a:xfrm>
          </p:grpSpPr>
          <p:sp>
            <p:nvSpPr>
              <p:cNvPr id="51" name="Rectangle 11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7269480" y="5852160"/>
                <a:ext cx="1234440" cy="4114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52" name="Rectangle 14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708660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53" name="Rectangle 15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832104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16</a:t>
                </a:r>
              </a:p>
            </p:txBody>
          </p:sp>
          <p:sp>
            <p:nvSpPr>
              <p:cNvPr id="54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6858000" y="585216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55" name="Rectangle 13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667512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</p:grpSp>
        <p:sp>
          <p:nvSpPr>
            <p:cNvPr id="44" name="Freeform 43"/>
            <p:cNvSpPr/>
            <p:nvPr/>
          </p:nvSpPr>
          <p:spPr bwMode="auto">
            <a:xfrm>
              <a:off x="6806738" y="5020056"/>
              <a:ext cx="742604" cy="492462"/>
            </a:xfrm>
            <a:custGeom>
              <a:avLst/>
              <a:gdLst>
                <a:gd name="connsiteX0" fmla="*/ 0 w 742604"/>
                <a:gd name="connsiteY0" fmla="*/ 492462 h 492462"/>
                <a:gd name="connsiteX1" fmla="*/ 188422 w 742604"/>
                <a:gd name="connsiteY1" fmla="*/ 54658 h 492462"/>
                <a:gd name="connsiteX2" fmla="*/ 742604 w 742604"/>
                <a:gd name="connsiteY2" fmla="*/ 21407 h 49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2604" h="492462">
                  <a:moveTo>
                    <a:pt x="0" y="492462"/>
                  </a:moveTo>
                  <a:cubicBezTo>
                    <a:pt x="32327" y="312814"/>
                    <a:pt x="64655" y="133167"/>
                    <a:pt x="188422" y="54658"/>
                  </a:cubicBezTo>
                  <a:cubicBezTo>
                    <a:pt x="312189" y="-23851"/>
                    <a:pt x="527396" y="-1222"/>
                    <a:pt x="742604" y="214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935117" y="5522976"/>
              <a:ext cx="925654" cy="867685"/>
            </a:xfrm>
            <a:custGeom>
              <a:avLst/>
              <a:gdLst>
                <a:gd name="connsiteX0" fmla="*/ 16796 w 925654"/>
                <a:gd name="connsiteY0" fmla="*/ 0 h 867685"/>
                <a:gd name="connsiteX1" fmla="*/ 122090 w 925654"/>
                <a:gd name="connsiteY1" fmla="*/ 781396 h 867685"/>
                <a:gd name="connsiteX2" fmla="*/ 925654 w 925654"/>
                <a:gd name="connsiteY2" fmla="*/ 847898 h 867685"/>
                <a:gd name="connsiteX3" fmla="*/ 925654 w 925654"/>
                <a:gd name="connsiteY3" fmla="*/ 847898 h 86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5654" h="867685">
                  <a:moveTo>
                    <a:pt x="16796" y="0"/>
                  </a:moveTo>
                  <a:cubicBezTo>
                    <a:pt x="-6295" y="320040"/>
                    <a:pt x="-29386" y="640080"/>
                    <a:pt x="122090" y="781396"/>
                  </a:cubicBezTo>
                  <a:cubicBezTo>
                    <a:pt x="273566" y="922712"/>
                    <a:pt x="925654" y="847898"/>
                    <a:pt x="925654" y="847898"/>
                  </a:cubicBezTo>
                  <a:lnTo>
                    <a:pt x="925654" y="847898"/>
                  </a:ln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3865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Pointer/reference fields and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2743200"/>
          </a:xfrm>
        </p:spPr>
        <p:txBody>
          <a:bodyPr/>
          <a:lstStyle/>
          <a:p>
            <a:r>
              <a:rPr lang="en-US" sz="2400" dirty="0"/>
              <a:t>In C, we have “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-&gt;</a:t>
            </a:r>
            <a:r>
              <a:rPr lang="en-US" sz="2400" dirty="0"/>
              <a:t>” and “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US" sz="2400" dirty="0"/>
              <a:t>” for field selection depending on whether we have a pointer to a </a:t>
            </a:r>
            <a:r>
              <a:rPr lang="en-US" sz="2400" dirty="0" err="1"/>
              <a:t>struct</a:t>
            </a:r>
            <a:r>
              <a:rPr lang="en-US" sz="2400" dirty="0"/>
              <a:t> or a </a:t>
            </a:r>
            <a:r>
              <a:rPr lang="en-US" sz="2400" dirty="0" err="1"/>
              <a:t>struct</a:t>
            </a:r>
            <a:endParaRPr lang="en-US" sz="2400" dirty="0"/>
          </a:p>
          <a:p>
            <a:pPr lvl="1"/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(*r).a</a:t>
            </a:r>
            <a:r>
              <a:rPr lang="en-US" sz="2000" b="1" dirty="0">
                <a:latin typeface="Anonymous Pro" panose="020606090302020005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/>
              <a:t>is so common it becomes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r-&gt;a</a:t>
            </a:r>
          </a:p>
          <a:p>
            <a:r>
              <a:rPr lang="en-US" sz="2400" dirty="0"/>
              <a:t>In Java, </a:t>
            </a:r>
            <a:r>
              <a:rPr lang="en-US" sz="2400" i="1" dirty="0">
                <a:solidFill>
                  <a:srgbClr val="C00000"/>
                </a:solidFill>
              </a:rPr>
              <a:t>all non-primitive variables are references to objects</a:t>
            </a:r>
          </a:p>
          <a:p>
            <a:pPr lvl="1"/>
            <a:r>
              <a:rPr lang="en-US" sz="2000" dirty="0"/>
              <a:t>We always use </a:t>
            </a:r>
            <a:r>
              <a:rPr lang="en-US" sz="2000" dirty="0" err="1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r.a</a:t>
            </a:r>
            <a:r>
              <a:rPr lang="en-US" sz="2000" dirty="0"/>
              <a:t> notation</a:t>
            </a:r>
          </a:p>
          <a:p>
            <a:pPr lvl="1"/>
            <a:r>
              <a:rPr lang="en-US" sz="2000" dirty="0"/>
              <a:t>But really follow reference to </a:t>
            </a:r>
            <a:r>
              <a:rPr lang="en-US" sz="2000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r</a:t>
            </a:r>
            <a:r>
              <a:rPr lang="en-US" sz="2000" dirty="0"/>
              <a:t> with offset to </a:t>
            </a:r>
            <a:r>
              <a:rPr lang="en-US" sz="2000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/>
              <a:t>, just like </a:t>
            </a:r>
            <a:r>
              <a:rPr lang="en-US" sz="2000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r-&gt;a</a:t>
            </a:r>
            <a:r>
              <a:rPr lang="en-US" sz="2000" dirty="0"/>
              <a:t> in C</a:t>
            </a:r>
            <a:endParaRPr lang="en-US" sz="2000" dirty="0">
              <a:latin typeface="Courier New" panose="02070309020205020404" pitchFamily="49" charset="0"/>
              <a:ea typeface="Anonymous Pro" panose="020606090302020005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So no Java field needs more than 8 bytes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914400" y="4754880"/>
            <a:ext cx="41148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(...);</a:t>
            </a:r>
          </a:p>
          <a:p>
            <a:pPr algn="l">
              <a:lnSpc>
                <a:spcPct val="100000"/>
              </a:lnSpc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r2;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r-&gt;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r-&gt;a[2]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r-&gt;p = &amp;r2;</a:t>
            </a: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943600" y="4754880"/>
            <a:ext cx="2286000" cy="147476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r2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r.a[2]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val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r.p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r2;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4297680"/>
            <a:ext cx="4112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C: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600" y="429768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Java:</a:t>
            </a:r>
          </a:p>
        </p:txBody>
      </p:sp>
    </p:spTree>
    <p:extLst>
      <p:ext uri="{BB962C8B-B14F-4D97-AF65-F5344CB8AC3E}">
        <p14:creationId xmlns:p14="http://schemas.microsoft.com/office/powerpoint/2010/main" val="11344198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Pointers/References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i="1" dirty="0"/>
              <a:t>Pointers</a:t>
            </a:r>
            <a:r>
              <a:rPr lang="en-US" sz="2400" dirty="0"/>
              <a:t> in C can point to any memory address</a:t>
            </a:r>
          </a:p>
          <a:p>
            <a:r>
              <a:rPr lang="en-US" sz="2400" i="1" dirty="0"/>
              <a:t>References</a:t>
            </a:r>
            <a:r>
              <a:rPr lang="en-US" sz="2400" dirty="0"/>
              <a:t> in Java can only point to [the starts of] objects</a:t>
            </a:r>
          </a:p>
          <a:p>
            <a:pPr lvl="1"/>
            <a:r>
              <a:rPr lang="en-US" sz="2000" dirty="0"/>
              <a:t>Can only be dereferenced to access a field or element of that object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6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65760" y="2926080"/>
            <a:ext cx="3931920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a[3];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p;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rec*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r =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malloc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(…);</a:t>
            </a:r>
          </a:p>
          <a:p>
            <a:pPr algn="l">
              <a:lnSpc>
                <a:spcPct val="100000"/>
              </a:lnSpc>
            </a:pP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some_fn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(&amp;(r-&gt;a[1])); </a:t>
            </a:r>
            <a:r>
              <a:rPr lang="en-US" sz="18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1800" b="1" i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ptr</a:t>
            </a:r>
            <a:endParaRPr lang="en-US" sz="1800" b="1" i="1" dirty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6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80560" y="2926080"/>
            <a:ext cx="4297680" cy="2028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int[3]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r =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Rec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some_fn(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r.a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, 1); </a:t>
            </a:r>
            <a:r>
              <a:rPr lang="en-US" sz="1800" b="1" i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ref, index</a:t>
            </a:r>
          </a:p>
        </p:txBody>
      </p:sp>
      <p:cxnSp>
        <p:nvCxnSpPr>
          <p:cNvPr id="47" name="Straight Arrow Connector 46"/>
          <p:cNvCxnSpPr/>
          <p:nvPr>
            <p:custDataLst>
              <p:tags r:id="rId6"/>
            </p:custDataLst>
          </p:nvPr>
        </p:nvCxnSpPr>
        <p:spPr bwMode="auto">
          <a:xfrm>
            <a:off x="5870448" y="4919472"/>
            <a:ext cx="987552" cy="120700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>
            <a:endCxn id="93" idx="0"/>
          </p:cNvCxnSpPr>
          <p:nvPr>
            <p:custDataLst>
              <p:tags r:id="rId7"/>
            </p:custDataLst>
          </p:nvPr>
        </p:nvCxnSpPr>
        <p:spPr bwMode="auto">
          <a:xfrm>
            <a:off x="1645920" y="4919472"/>
            <a:ext cx="205740" cy="74980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sp>
        <p:nvSpPr>
          <p:cNvPr id="4" name="TextBox 3"/>
          <p:cNvSpPr txBox="1"/>
          <p:nvPr>
            <p:custDataLst>
              <p:tags r:id="rId8"/>
            </p:custDataLst>
          </p:nvPr>
        </p:nvSpPr>
        <p:spPr>
          <a:xfrm>
            <a:off x="365760" y="4846320"/>
            <a:ext cx="365760" cy="461665"/>
          </a:xfrm>
          <a:prstGeom prst="rect">
            <a:avLst/>
          </a:prstGeom>
          <a:noFill/>
        </p:spPr>
        <p:txBody>
          <a:bodyPr wrap="none" lIns="0" rIns="0" rtlCol="0">
            <a:normAutofit/>
          </a:bodyPr>
          <a:lstStyle/>
          <a:p>
            <a:pPr algn="ctr"/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sp>
        <p:nvSpPr>
          <p:cNvPr id="42" name="TextBox 41"/>
          <p:cNvSpPr txBox="1"/>
          <p:nvPr>
            <p:custDataLst>
              <p:tags r:id="rId9"/>
            </p:custDataLst>
          </p:nvPr>
        </p:nvSpPr>
        <p:spPr>
          <a:xfrm>
            <a:off x="4303810" y="4846320"/>
            <a:ext cx="369012" cy="461665"/>
          </a:xfrm>
          <a:prstGeom prst="rect">
            <a:avLst/>
          </a:prstGeom>
          <a:noFill/>
        </p:spPr>
        <p:txBody>
          <a:bodyPr wrap="none" rtlCol="0" anchor="ctr" anchorCtr="0">
            <a:norm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</a:p>
        </p:txBody>
      </p:sp>
      <p:cxnSp>
        <p:nvCxnSpPr>
          <p:cNvPr id="44" name="Straight Arrow Connector 43"/>
          <p:cNvCxnSpPr>
            <a:stCxn id="4" idx="2"/>
          </p:cNvCxnSpPr>
          <p:nvPr>
            <p:custDataLst>
              <p:tags r:id="rId10"/>
            </p:custDataLst>
          </p:nvPr>
        </p:nvCxnSpPr>
        <p:spPr bwMode="auto">
          <a:xfrm>
            <a:off x="548640" y="5307985"/>
            <a:ext cx="274320" cy="35775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48" name="Straight Arrow Connector 47"/>
          <p:cNvCxnSpPr>
            <a:endCxn id="86" idx="1"/>
          </p:cNvCxnSpPr>
          <p:nvPr>
            <p:custDataLst>
              <p:tags r:id="rId11"/>
            </p:custDataLst>
          </p:nvPr>
        </p:nvCxnSpPr>
        <p:spPr bwMode="auto">
          <a:xfrm>
            <a:off x="4544020" y="5312664"/>
            <a:ext cx="393740" cy="19659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grpSp>
        <p:nvGrpSpPr>
          <p:cNvPr id="23" name="Group 22"/>
          <p:cNvGrpSpPr/>
          <p:nvPr/>
        </p:nvGrpSpPr>
        <p:grpSpPr>
          <a:xfrm>
            <a:off x="7877176" y="5303520"/>
            <a:ext cx="657224" cy="795164"/>
            <a:chOff x="7877176" y="5303520"/>
            <a:chExt cx="657224" cy="795164"/>
          </a:xfrm>
        </p:grpSpPr>
        <p:cxnSp>
          <p:nvCxnSpPr>
            <p:cNvPr id="39" name="Straight Arrow Connector 38"/>
            <p:cNvCxnSpPr/>
            <p:nvPr>
              <p:custDataLst>
                <p:tags r:id="rId32"/>
              </p:custDataLst>
            </p:nvPr>
          </p:nvCxnSpPr>
          <p:spPr bwMode="auto">
            <a:xfrm flipH="1">
              <a:off x="7877176" y="5303520"/>
              <a:ext cx="657224" cy="795164"/>
            </a:xfrm>
            <a:prstGeom prst="straightConnector1">
              <a:avLst/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 rot="19320062">
              <a:off x="8041280" y="5304529"/>
              <a:ext cx="40948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>
                  <a:solidFill>
                    <a:srgbClr val="C00000"/>
                  </a:solidFill>
                  <a:latin typeface="Calibri" panose="020F0502020204030204" pitchFamily="34" charset="0"/>
                  <a:ea typeface="Lato" charset="0"/>
                  <a:cs typeface="Calibri" panose="020F0502020204030204" pitchFamily="34" charset="0"/>
                </a:rPr>
                <a:t>X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40080" y="5376672"/>
            <a:ext cx="3291840" cy="1055913"/>
            <a:chOff x="640080" y="5376672"/>
            <a:chExt cx="3291840" cy="1055913"/>
          </a:xfrm>
        </p:grpSpPr>
        <p:sp>
          <p:nvSpPr>
            <p:cNvPr id="93" name="Rectangle 10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45920" y="5669280"/>
              <a:ext cx="411480" cy="41148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 algn="ctr">
                <a:lnSpc>
                  <a:spcPct val="100000"/>
                </a:lnSpc>
              </a:pPr>
              <a:endParaRPr lang="en-US" sz="2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640080" y="5376672"/>
              <a:ext cx="3291840" cy="1055913"/>
              <a:chOff x="640080" y="5376672"/>
              <a:chExt cx="3291840" cy="105591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640080" y="5669280"/>
                <a:ext cx="2834640" cy="763305"/>
                <a:chOff x="640080" y="5486400"/>
                <a:chExt cx="2834640" cy="763305"/>
              </a:xfrm>
            </p:grpSpPr>
            <p:sp>
              <p:nvSpPr>
                <p:cNvPr id="69" name="Rectangle 10"/>
                <p:cNvSpPr>
                  <a:spLocks noChangeArrowheads="1"/>
                </p:cNvSpPr>
                <p:nvPr>
                  <p:custDataLst>
                    <p:tags r:id="rId25"/>
                  </p:custDataLst>
                </p:nvPr>
              </p:nvSpPr>
              <p:spPr bwMode="auto">
                <a:xfrm>
                  <a:off x="822960" y="5486400"/>
                  <a:ext cx="411480" cy="411480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4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i</a:t>
                  </a:r>
                  <a:endPara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70" name="Rectangle 11"/>
                <p:cNvSpPr>
                  <a:spLocks noChangeArrowheads="1"/>
                </p:cNvSpPr>
                <p:nvPr>
                  <p:custDataLst>
                    <p:tags r:id="rId26"/>
                  </p:custDataLst>
                </p:nvPr>
              </p:nvSpPr>
              <p:spPr bwMode="auto">
                <a:xfrm>
                  <a:off x="1234440" y="5486400"/>
                  <a:ext cx="1234440" cy="411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4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a</a:t>
                  </a:r>
                </a:p>
              </p:txBody>
            </p:sp>
            <p:sp>
              <p:nvSpPr>
                <p:cNvPr id="71" name="Rectangle 12"/>
                <p:cNvSpPr>
                  <a:spLocks noChangeArrowheads="1"/>
                </p:cNvSpPr>
                <p:nvPr>
                  <p:custDataLst>
                    <p:tags r:id="rId27"/>
                  </p:custDataLst>
                </p:nvPr>
              </p:nvSpPr>
              <p:spPr bwMode="auto">
                <a:xfrm>
                  <a:off x="2468880" y="5486400"/>
                  <a:ext cx="822960" cy="411480"/>
                </a:xfrm>
                <a:prstGeom prst="rect">
                  <a:avLst/>
                </a:prstGeom>
                <a:solidFill>
                  <a:srgbClr val="D6D6F5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4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</a:t>
                  </a:r>
                </a:p>
              </p:txBody>
            </p:sp>
            <p:sp>
              <p:nvSpPr>
                <p:cNvPr id="72" name="Rectangle 13"/>
                <p:cNvSpPr>
                  <a:spLocks noChangeArrowheads="1"/>
                </p:cNvSpPr>
                <p:nvPr>
                  <p:custDataLst>
                    <p:tags r:id="rId28"/>
                  </p:custDataLst>
                </p:nvPr>
              </p:nvSpPr>
              <p:spPr bwMode="auto">
                <a:xfrm>
                  <a:off x="640080" y="5852160"/>
                  <a:ext cx="365760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44450" rIns="0" bIns="44450" anchor="ctr" anchorCtr="0">
                  <a:norm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0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0</a:t>
                  </a:r>
                </a:p>
              </p:txBody>
            </p:sp>
            <p:sp>
              <p:nvSpPr>
                <p:cNvPr id="73" name="Rectangle 14"/>
                <p:cNvSpPr>
                  <a:spLocks noChangeArrowheads="1"/>
                </p:cNvSpPr>
                <p:nvPr>
                  <p:custDataLst>
                    <p:tags r:id="rId29"/>
                  </p:custDataLst>
                </p:nvPr>
              </p:nvSpPr>
              <p:spPr bwMode="auto">
                <a:xfrm>
                  <a:off x="1051560" y="5852160"/>
                  <a:ext cx="365760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44450" rIns="0" bIns="44450" anchor="ctr" anchorCtr="0">
                  <a:norm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0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4</a:t>
                  </a:r>
                </a:p>
              </p:txBody>
            </p:sp>
            <p:sp>
              <p:nvSpPr>
                <p:cNvPr id="74" name="Rectangle 15"/>
                <p:cNvSpPr>
                  <a:spLocks noChangeArrowheads="1"/>
                </p:cNvSpPr>
                <p:nvPr>
                  <p:custDataLst>
                    <p:tags r:id="rId30"/>
                  </p:custDataLst>
                </p:nvPr>
              </p:nvSpPr>
              <p:spPr bwMode="auto">
                <a:xfrm>
                  <a:off x="2286000" y="5852160"/>
                  <a:ext cx="365760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44450" rIns="0" bIns="44450" anchor="ctr" anchorCtr="0">
                  <a:norm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0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16</a:t>
                  </a:r>
                </a:p>
              </p:txBody>
            </p:sp>
            <p:sp>
              <p:nvSpPr>
                <p:cNvPr id="75" name="Rectangle 16"/>
                <p:cNvSpPr>
                  <a:spLocks noChangeArrowheads="1"/>
                </p:cNvSpPr>
                <p:nvPr>
                  <p:custDataLst>
                    <p:tags r:id="rId31"/>
                  </p:custDataLst>
                </p:nvPr>
              </p:nvSpPr>
              <p:spPr bwMode="auto">
                <a:xfrm>
                  <a:off x="3108960" y="5852160"/>
                  <a:ext cx="365760" cy="397545"/>
                </a:xfrm>
                <a:prstGeom prst="rect">
                  <a:avLst/>
                </a:prstGeom>
                <a:noFill/>
                <a:ln w="254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0" tIns="44450" rIns="0" bIns="44450" anchor="ctr" anchorCtr="0">
                  <a:normAutofit/>
                </a:bodyPr>
                <a:lstStyle/>
                <a:p>
                  <a:pPr algn="ctr">
                    <a:lnSpc>
                      <a:spcPct val="100000"/>
                    </a:lnSpc>
                  </a:pPr>
                  <a:r>
                    <a:rPr lang="en-US" sz="20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24</a:t>
                  </a:r>
                </a:p>
              </p:txBody>
            </p:sp>
          </p:grpSp>
          <p:sp>
            <p:nvSpPr>
              <p:cNvPr id="52" name="Freeform 51"/>
              <p:cNvSpPr/>
              <p:nvPr/>
            </p:nvSpPr>
            <p:spPr bwMode="auto">
              <a:xfrm>
                <a:off x="3189316" y="5376672"/>
                <a:ext cx="742604" cy="492462"/>
              </a:xfrm>
              <a:custGeom>
                <a:avLst/>
                <a:gdLst>
                  <a:gd name="connsiteX0" fmla="*/ 0 w 742604"/>
                  <a:gd name="connsiteY0" fmla="*/ 492462 h 492462"/>
                  <a:gd name="connsiteX1" fmla="*/ 188422 w 742604"/>
                  <a:gd name="connsiteY1" fmla="*/ 54658 h 492462"/>
                  <a:gd name="connsiteX2" fmla="*/ 742604 w 742604"/>
                  <a:gd name="connsiteY2" fmla="*/ 21407 h 4924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42604" h="492462">
                    <a:moveTo>
                      <a:pt x="0" y="492462"/>
                    </a:moveTo>
                    <a:cubicBezTo>
                      <a:pt x="32327" y="312814"/>
                      <a:pt x="64655" y="133167"/>
                      <a:pt x="188422" y="54658"/>
                    </a:cubicBezTo>
                    <a:cubicBezTo>
                      <a:pt x="312189" y="-23851"/>
                      <a:pt x="527396" y="-1222"/>
                      <a:pt x="742604" y="21407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</a:endParaRPr>
              </a:p>
            </p:txBody>
          </p:sp>
        </p:grpSp>
      </p:grpSp>
      <p:grpSp>
        <p:nvGrpSpPr>
          <p:cNvPr id="76" name="Group 75"/>
          <p:cNvGrpSpPr/>
          <p:nvPr/>
        </p:nvGrpSpPr>
        <p:grpSpPr>
          <a:xfrm>
            <a:off x="4754880" y="5020056"/>
            <a:ext cx="3931920" cy="1869729"/>
            <a:chOff x="4754880" y="5020056"/>
            <a:chExt cx="3931920" cy="1869729"/>
          </a:xfrm>
        </p:grpSpPr>
        <p:grpSp>
          <p:nvGrpSpPr>
            <p:cNvPr id="77" name="Group 76"/>
            <p:cNvGrpSpPr/>
            <p:nvPr/>
          </p:nvGrpSpPr>
          <p:grpSpPr>
            <a:xfrm>
              <a:off x="4754880" y="5303520"/>
              <a:ext cx="2423160" cy="766373"/>
              <a:chOff x="4754880" y="4937760"/>
              <a:chExt cx="2423160" cy="766373"/>
            </a:xfrm>
          </p:grpSpPr>
          <p:sp>
            <p:nvSpPr>
              <p:cNvPr id="86" name="Rectangle 10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937760" y="4937760"/>
                <a:ext cx="411480" cy="4114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</a:t>
                </a:r>
                <a:endParaRPr lang="en-US" sz="2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7" name="Rectangle 11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5349240" y="4937760"/>
                <a:ext cx="822960" cy="411480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a</a:t>
                </a:r>
              </a:p>
            </p:txBody>
          </p:sp>
          <p:sp>
            <p:nvSpPr>
              <p:cNvPr id="88" name="Rectangle 12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6172200" y="4937760"/>
                <a:ext cx="822960" cy="411480"/>
              </a:xfrm>
              <a:prstGeom prst="rect">
                <a:avLst/>
              </a:prstGeom>
              <a:solidFill>
                <a:srgbClr val="D6D6F5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</a:p>
            </p:txBody>
          </p:sp>
          <p:sp>
            <p:nvSpPr>
              <p:cNvPr id="89" name="Rectangle 13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754880" y="5306588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90" name="Rectangle 14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5166360" y="5306588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91" name="Rectangle 15"/>
              <p:cNvSpPr>
                <a:spLocks noChangeArrowheads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6812280" y="53035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effectLst>
                      <a:glow rad="101600">
                        <a:schemeClr val="accent3">
                          <a:satMod val="175000"/>
                        </a:schemeClr>
                      </a:glow>
                    </a:effectLst>
                    <a:latin typeface="Courier New" panose="02070309020205020404" pitchFamily="49" charset="0"/>
                    <a:cs typeface="Courier New" panose="02070309020205020404" pitchFamily="49" charset="0"/>
                  </a:rPr>
                  <a:t>20</a:t>
                </a:r>
              </a:p>
            </p:txBody>
          </p:sp>
          <p:sp>
            <p:nvSpPr>
              <p:cNvPr id="92" name="Rectangle 16"/>
              <p:cNvSpPr>
                <a:spLocks noChangeArrowheads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5989320" y="5299982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12</a:t>
                </a:r>
              </a:p>
            </p:txBody>
          </p:sp>
        </p:grpSp>
        <p:grpSp>
          <p:nvGrpSpPr>
            <p:cNvPr id="78" name="Group 77"/>
            <p:cNvGrpSpPr/>
            <p:nvPr/>
          </p:nvGrpSpPr>
          <p:grpSpPr>
            <a:xfrm>
              <a:off x="6675120" y="6126480"/>
              <a:ext cx="2011680" cy="763305"/>
              <a:chOff x="6675120" y="5852160"/>
              <a:chExt cx="2011680" cy="763305"/>
            </a:xfrm>
          </p:grpSpPr>
          <p:sp>
            <p:nvSpPr>
              <p:cNvPr id="81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7269480" y="5852160"/>
                <a:ext cx="1234440" cy="411480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int</a:t>
                </a: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[3]</a:t>
                </a:r>
              </a:p>
            </p:txBody>
          </p:sp>
          <p:sp>
            <p:nvSpPr>
              <p:cNvPr id="82" name="Rectangle 14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708660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4</a:t>
                </a:r>
              </a:p>
            </p:txBody>
          </p:sp>
          <p:sp>
            <p:nvSpPr>
              <p:cNvPr id="83" name="Rectangle 15"/>
              <p:cNvSpPr>
                <a:spLocks noChangeArrowheads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832104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16</a:t>
                </a:r>
              </a:p>
            </p:txBody>
          </p:sp>
          <p:sp>
            <p:nvSpPr>
              <p:cNvPr id="84" name="Rectangle 10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6858000" y="585216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3</a:t>
                </a:r>
              </a:p>
            </p:txBody>
          </p:sp>
          <p:sp>
            <p:nvSpPr>
              <p:cNvPr id="85" name="Rectangle 13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6675120" y="6217920"/>
                <a:ext cx="365760" cy="397545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44450" rIns="0" bIns="44450" anchor="ctr" anchorCtr="0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</p:grpSp>
        <p:sp>
          <p:nvSpPr>
            <p:cNvPr id="79" name="Freeform 78"/>
            <p:cNvSpPr/>
            <p:nvPr/>
          </p:nvSpPr>
          <p:spPr bwMode="auto">
            <a:xfrm>
              <a:off x="6806738" y="5020056"/>
              <a:ext cx="742604" cy="492462"/>
            </a:xfrm>
            <a:custGeom>
              <a:avLst/>
              <a:gdLst>
                <a:gd name="connsiteX0" fmla="*/ 0 w 742604"/>
                <a:gd name="connsiteY0" fmla="*/ 492462 h 492462"/>
                <a:gd name="connsiteX1" fmla="*/ 188422 w 742604"/>
                <a:gd name="connsiteY1" fmla="*/ 54658 h 492462"/>
                <a:gd name="connsiteX2" fmla="*/ 742604 w 742604"/>
                <a:gd name="connsiteY2" fmla="*/ 21407 h 492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42604" h="492462">
                  <a:moveTo>
                    <a:pt x="0" y="492462"/>
                  </a:moveTo>
                  <a:cubicBezTo>
                    <a:pt x="32327" y="312814"/>
                    <a:pt x="64655" y="133167"/>
                    <a:pt x="188422" y="54658"/>
                  </a:cubicBezTo>
                  <a:cubicBezTo>
                    <a:pt x="312189" y="-23851"/>
                    <a:pt x="527396" y="-1222"/>
                    <a:pt x="742604" y="21407"/>
                  </a:cubicBez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  <p:sp>
          <p:nvSpPr>
            <p:cNvPr id="80" name="Freeform 79"/>
            <p:cNvSpPr/>
            <p:nvPr/>
          </p:nvSpPr>
          <p:spPr bwMode="auto">
            <a:xfrm>
              <a:off x="5935117" y="5522976"/>
              <a:ext cx="925654" cy="867685"/>
            </a:xfrm>
            <a:custGeom>
              <a:avLst/>
              <a:gdLst>
                <a:gd name="connsiteX0" fmla="*/ 16796 w 925654"/>
                <a:gd name="connsiteY0" fmla="*/ 0 h 867685"/>
                <a:gd name="connsiteX1" fmla="*/ 122090 w 925654"/>
                <a:gd name="connsiteY1" fmla="*/ 781396 h 867685"/>
                <a:gd name="connsiteX2" fmla="*/ 925654 w 925654"/>
                <a:gd name="connsiteY2" fmla="*/ 847898 h 867685"/>
                <a:gd name="connsiteX3" fmla="*/ 925654 w 925654"/>
                <a:gd name="connsiteY3" fmla="*/ 847898 h 867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5654" h="867685">
                  <a:moveTo>
                    <a:pt x="16796" y="0"/>
                  </a:moveTo>
                  <a:cubicBezTo>
                    <a:pt x="-6295" y="320040"/>
                    <a:pt x="-29386" y="640080"/>
                    <a:pt x="122090" y="781396"/>
                  </a:cubicBezTo>
                  <a:cubicBezTo>
                    <a:pt x="273566" y="922712"/>
                    <a:pt x="925654" y="847898"/>
                    <a:pt x="925654" y="847898"/>
                  </a:cubicBezTo>
                  <a:lnTo>
                    <a:pt x="925654" y="847898"/>
                  </a:lnTo>
                </a:path>
              </a:pathLst>
            </a:cu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4480560" y="2514600"/>
            <a:ext cx="4297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Java: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65760" y="2514600"/>
            <a:ext cx="3931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libri" pitchFamily="34" charset="0"/>
              </a:rPr>
              <a:t>C:</a:t>
            </a:r>
          </a:p>
        </p:txBody>
      </p:sp>
    </p:spTree>
    <p:extLst>
      <p:ext uri="{BB962C8B-B14F-4D97-AF65-F5344CB8AC3E}">
        <p14:creationId xmlns:p14="http://schemas.microsoft.com/office/powerpoint/2010/main" val="3950785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Casting in C (example from Lab 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400" dirty="0"/>
              <a:t>Can cast any pointer into any other pointer</a:t>
            </a:r>
          </a:p>
          <a:p>
            <a:pPr lvl="1"/>
            <a:r>
              <a:rPr lang="en-US" sz="2000" dirty="0"/>
              <a:t>Changes dereference and arithmetic behavior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21063" y="2194560"/>
            <a:ext cx="6393419" cy="36907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size_t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sizeAndTags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next;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typedef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</a:p>
          <a:p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newBlock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newBlock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(</a:t>
            </a:r>
            <a:r>
              <a:rPr lang="en-US" sz="1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BlockInfo</a:t>
            </a:r>
            <a:r>
              <a:rPr lang="en-US" sz="1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( (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*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8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b="0" dirty="0">
                <a:latin typeface="Courier New" panose="02070309020205020404" pitchFamily="49" charset="0"/>
                <a:cs typeface="Courier New" panose="02070309020205020404" pitchFamily="49" charset="0"/>
              </a:rPr>
              <a:t> 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18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4079081" y="4206240"/>
            <a:ext cx="4548569" cy="1084608"/>
            <a:chOff x="4079081" y="4015585"/>
            <a:chExt cx="4548569" cy="1084608"/>
          </a:xfrm>
        </p:grpSpPr>
        <p:cxnSp>
          <p:nvCxnSpPr>
            <p:cNvPr id="15" name="Straight Arrow Connector 14"/>
            <p:cNvCxnSpPr>
              <a:stCxn id="11" idx="1"/>
            </p:cNvCxnSpPr>
            <p:nvPr>
              <p:custDataLst>
                <p:tags r:id="rId6"/>
              </p:custDataLst>
            </p:nvPr>
          </p:nvCxnSpPr>
          <p:spPr bwMode="auto">
            <a:xfrm flipH="1">
              <a:off x="4079081" y="4427065"/>
              <a:ext cx="2354009" cy="673128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1" name="Rounded Rectangle 10"/>
            <p:cNvSpPr/>
            <p:nvPr/>
          </p:nvSpPr>
          <p:spPr bwMode="auto">
            <a:xfrm>
              <a:off x="6433090" y="4015585"/>
              <a:ext cx="2194560" cy="822960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Cast back into </a:t>
              </a:r>
              <a:r>
                <a:rPr lang="en-US" sz="1600" dirty="0" err="1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BlockInfo</a:t>
              </a: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US" sz="1600" dirty="0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*</a:t>
              </a: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 to use as </a:t>
              </a:r>
              <a:r>
                <a:rPr lang="en-US" sz="1600" dirty="0" err="1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BlockInfo</a:t>
              </a: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 </a:t>
              </a:r>
              <a:r>
                <a:rPr lang="en-US" sz="1600" dirty="0" err="1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struct</a:t>
              </a:r>
              <a:endParaRPr lang="en-US" sz="1600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5318811" y="3108960"/>
            <a:ext cx="3308839" cy="2161508"/>
            <a:chOff x="5318811" y="2991706"/>
            <a:chExt cx="3308839" cy="2161508"/>
          </a:xfrm>
        </p:grpSpPr>
        <p:cxnSp>
          <p:nvCxnSpPr>
            <p:cNvPr id="8" name="Straight Arrow Connector 7"/>
            <p:cNvCxnSpPr/>
            <p:nvPr>
              <p:custDataLst>
                <p:tags r:id="rId5"/>
              </p:custDataLst>
            </p:nvPr>
          </p:nvCxnSpPr>
          <p:spPr bwMode="auto">
            <a:xfrm flipH="1">
              <a:off x="5318811" y="3615794"/>
              <a:ext cx="1232130" cy="1537420"/>
            </a:xfrm>
            <a:prstGeom prst="straightConnector1">
              <a:avLst/>
            </a:prstGeom>
            <a:noFill/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arrow"/>
            </a:ln>
            <a:effectLst>
              <a:glow rad="63500">
                <a:schemeClr val="bg1">
                  <a:lumMod val="95000"/>
                </a:schemeClr>
              </a:glow>
            </a:effectLst>
          </p:spPr>
        </p:cxnSp>
        <p:sp>
          <p:nvSpPr>
            <p:cNvPr id="5" name="Rounded Rectangle 4"/>
            <p:cNvSpPr/>
            <p:nvPr/>
          </p:nvSpPr>
          <p:spPr bwMode="auto">
            <a:xfrm>
              <a:off x="6433090" y="2991706"/>
              <a:ext cx="2194560" cy="640080"/>
            </a:xfrm>
            <a:prstGeom prst="roundRect">
              <a:avLst/>
            </a:prstGeom>
            <a:solidFill>
              <a:schemeClr val="bg1"/>
            </a:solidFill>
            <a:ln w="2540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Cast </a:t>
              </a:r>
              <a:r>
                <a:rPr lang="en-US" sz="1600" dirty="0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b</a:t>
              </a: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 into </a:t>
              </a:r>
              <a:r>
                <a:rPr lang="en-US" sz="1600" dirty="0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char</a:t>
              </a: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1600" dirty="0">
                  <a:solidFill>
                    <a:srgbClr val="C00000"/>
                  </a:solidFill>
                  <a:latin typeface="Courier New" panose="02070309020205020404" pitchFamily="49" charset="0"/>
                  <a:ea typeface="Calibri" charset="0"/>
                  <a:cs typeface="Courier New" panose="02070309020205020404" pitchFamily="49" charset="0"/>
                </a:rPr>
                <a:t>*</a:t>
              </a:r>
              <a:r>
                <a:rPr lang="en-US" sz="1600" dirty="0">
                  <a:solidFill>
                    <a:srgbClr val="C00000"/>
                  </a:solidFill>
                  <a:latin typeface="Calibri" charset="0"/>
                  <a:ea typeface="Calibri" charset="0"/>
                  <a:cs typeface="Calibri" charset="0"/>
                </a:rPr>
                <a:t> to do unscaled addition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31520" y="6126480"/>
            <a:ext cx="6766560" cy="765870"/>
            <a:chOff x="731520" y="4572000"/>
            <a:chExt cx="6766560" cy="765870"/>
          </a:xfrm>
        </p:grpSpPr>
        <p:grpSp>
          <p:nvGrpSpPr>
            <p:cNvPr id="40" name="Group 39"/>
            <p:cNvGrpSpPr/>
            <p:nvPr/>
          </p:nvGrpSpPr>
          <p:grpSpPr>
            <a:xfrm>
              <a:off x="914400" y="4572000"/>
              <a:ext cx="1234440" cy="411480"/>
              <a:chOff x="914400" y="4572000"/>
              <a:chExt cx="1234440" cy="411480"/>
            </a:xfrm>
          </p:grpSpPr>
          <p:sp>
            <p:nvSpPr>
              <p:cNvPr id="51" name="Rectangle 50"/>
              <p:cNvSpPr/>
              <p:nvPr/>
            </p:nvSpPr>
            <p:spPr bwMode="auto">
              <a:xfrm>
                <a:off x="91440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s</a:t>
                </a:r>
              </a:p>
            </p:txBody>
          </p:sp>
          <p:sp>
            <p:nvSpPr>
              <p:cNvPr id="52" name="Rectangle 51"/>
              <p:cNvSpPr/>
              <p:nvPr/>
            </p:nvSpPr>
            <p:spPr bwMode="auto">
              <a:xfrm>
                <a:off x="132588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n</a:t>
                </a:r>
              </a:p>
            </p:txBody>
          </p:sp>
          <p:sp>
            <p:nvSpPr>
              <p:cNvPr id="53" name="Rectangle 52"/>
              <p:cNvSpPr/>
              <p:nvPr/>
            </p:nvSpPr>
            <p:spPr bwMode="auto">
              <a:xfrm>
                <a:off x="173736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p</a:t>
                </a:r>
              </a:p>
            </p:txBody>
          </p:sp>
        </p:grpSp>
        <p:sp>
          <p:nvSpPr>
            <p:cNvPr id="41" name="Rectangle 40"/>
            <p:cNvSpPr/>
            <p:nvPr/>
          </p:nvSpPr>
          <p:spPr bwMode="auto">
            <a:xfrm>
              <a:off x="2148840" y="4572000"/>
              <a:ext cx="5349240" cy="411480"/>
            </a:xfrm>
            <a:prstGeom prst="rect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en-US" sz="2400" dirty="0">
                <a:latin typeface="Courier New" panose="02070309020205020404" pitchFamily="49" charset="0"/>
                <a:ea typeface="Calibri" charset="0"/>
                <a:cs typeface="Courier New" panose="02070309020205020404" pitchFamily="49" charset="0"/>
              </a:endParaRPr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731520" y="4937760"/>
              <a:ext cx="1600200" cy="400110"/>
              <a:chOff x="731520" y="4937760"/>
              <a:chExt cx="1600200" cy="400110"/>
            </a:xfrm>
          </p:grpSpPr>
          <p:sp>
            <p:nvSpPr>
              <p:cNvPr id="47" name="TextBox 46"/>
              <p:cNvSpPr txBox="1"/>
              <p:nvPr/>
            </p:nvSpPr>
            <p:spPr>
              <a:xfrm>
                <a:off x="1143000" y="4937760"/>
                <a:ext cx="365760" cy="400110"/>
              </a:xfrm>
              <a:prstGeom prst="rect">
                <a:avLst/>
              </a:prstGeom>
              <a:noFill/>
            </p:spPr>
            <p:txBody>
              <a:bodyPr wrap="none" lIns="0" rIns="0" rtlCol="0" anchor="ctr" anchorCtr="0">
                <a:normAutofit/>
              </a:bodyPr>
              <a:lstStyle/>
              <a:p>
                <a:pPr algn="ctr"/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8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731520" y="4937760"/>
                <a:ext cx="365760" cy="400110"/>
              </a:xfrm>
              <a:prstGeom prst="rect">
                <a:avLst/>
              </a:prstGeom>
              <a:noFill/>
            </p:spPr>
            <p:txBody>
              <a:bodyPr wrap="none" lIns="0" rIns="0" rtlCol="0" anchor="ctr" anchorCtr="0">
                <a:normAutofit/>
              </a:bodyPr>
              <a:lstStyle/>
              <a:p>
                <a:pPr algn="ctr"/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0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554480" y="4937760"/>
                <a:ext cx="365760" cy="400110"/>
              </a:xfrm>
              <a:prstGeom prst="rect">
                <a:avLst/>
              </a:prstGeom>
              <a:noFill/>
            </p:spPr>
            <p:txBody>
              <a:bodyPr wrap="none" lIns="0" rIns="0" rtlCol="0" anchor="ctr" anchorCtr="0">
                <a:normAutofit/>
              </a:bodyPr>
              <a:lstStyle/>
              <a:p>
                <a:pPr algn="ctr"/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16</a:t>
                </a: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965960" y="4937760"/>
                <a:ext cx="365760" cy="400110"/>
              </a:xfrm>
              <a:prstGeom prst="rect">
                <a:avLst/>
              </a:prstGeom>
              <a:noFill/>
            </p:spPr>
            <p:txBody>
              <a:bodyPr wrap="none" lIns="0" rIns="0" rtlCol="0" anchor="ctr" anchorCtr="0">
                <a:normAutofit/>
              </a:bodyPr>
              <a:lstStyle/>
              <a:p>
                <a:pPr algn="ctr"/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24</a:t>
                </a:r>
              </a:p>
            </p:txBody>
          </p:sp>
        </p:grpSp>
      </p:grpSp>
      <p:grpSp>
        <p:nvGrpSpPr>
          <p:cNvPr id="54" name="Group 53"/>
          <p:cNvGrpSpPr/>
          <p:nvPr/>
        </p:nvGrpSpPr>
        <p:grpSpPr>
          <a:xfrm>
            <a:off x="4023360" y="6126480"/>
            <a:ext cx="1417320" cy="765870"/>
            <a:chOff x="4023360" y="4572000"/>
            <a:chExt cx="1417320" cy="765870"/>
          </a:xfrm>
        </p:grpSpPr>
        <p:grpSp>
          <p:nvGrpSpPr>
            <p:cNvPr id="55" name="Group 54"/>
            <p:cNvGrpSpPr/>
            <p:nvPr/>
          </p:nvGrpSpPr>
          <p:grpSpPr>
            <a:xfrm>
              <a:off x="4206240" y="4572000"/>
              <a:ext cx="1234440" cy="411480"/>
              <a:chOff x="914400" y="4572000"/>
              <a:chExt cx="1234440" cy="411480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91440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s</a:t>
                </a:r>
              </a:p>
            </p:txBody>
          </p:sp>
          <p:sp>
            <p:nvSpPr>
              <p:cNvPr id="58" name="Rectangle 57"/>
              <p:cNvSpPr/>
              <p:nvPr/>
            </p:nvSpPr>
            <p:spPr bwMode="auto">
              <a:xfrm>
                <a:off x="132588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n</a:t>
                </a:r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1737360" y="4572000"/>
                <a:ext cx="4114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2400" dirty="0">
                    <a:latin typeface="Courier New" panose="02070309020205020404" pitchFamily="49" charset="0"/>
                    <a:ea typeface="Calibri" charset="0"/>
                    <a:cs typeface="Courier New" panose="02070309020205020404" pitchFamily="49" charset="0"/>
                  </a:rPr>
                  <a:t>p</a:t>
                </a:r>
              </a:p>
            </p:txBody>
          </p:sp>
        </p:grpSp>
        <p:sp>
          <p:nvSpPr>
            <p:cNvPr id="56" name="TextBox 55"/>
            <p:cNvSpPr txBox="1"/>
            <p:nvPr/>
          </p:nvSpPr>
          <p:spPr>
            <a:xfrm>
              <a:off x="4023360" y="4937760"/>
              <a:ext cx="365760" cy="400110"/>
            </a:xfrm>
            <a:prstGeom prst="rect">
              <a:avLst/>
            </a:prstGeom>
            <a:noFill/>
          </p:spPr>
          <p:txBody>
            <a:bodyPr wrap="none" lIns="0" rIns="0" rtlCol="0" anchor="ctr" anchorCtr="0">
              <a:normAutofit/>
            </a:bodyPr>
            <a:lstStyle/>
            <a:p>
              <a:pPr algn="ctr"/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</a:p>
          </p:txBody>
        </p:sp>
      </p:grpSp>
      <p:sp>
        <p:nvSpPr>
          <p:cNvPr id="27" name="Freeform 26"/>
          <p:cNvSpPr/>
          <p:nvPr/>
        </p:nvSpPr>
        <p:spPr bwMode="auto">
          <a:xfrm>
            <a:off x="1133856" y="5525193"/>
            <a:ext cx="4754880" cy="587432"/>
          </a:xfrm>
          <a:custGeom>
            <a:avLst/>
            <a:gdLst>
              <a:gd name="connsiteX0" fmla="*/ 4849091 w 4851556"/>
              <a:gd name="connsiteY0" fmla="*/ 0 h 587432"/>
              <a:gd name="connsiteX1" fmla="*/ 4189614 w 4851556"/>
              <a:gd name="connsiteY1" fmla="*/ 299258 h 587432"/>
              <a:gd name="connsiteX2" fmla="*/ 770313 w 4851556"/>
              <a:gd name="connsiteY2" fmla="*/ 376843 h 587432"/>
              <a:gd name="connsiteX3" fmla="*/ 0 w 4851556"/>
              <a:gd name="connsiteY3" fmla="*/ 587432 h 58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51556" h="587432">
                <a:moveTo>
                  <a:pt x="4849091" y="0"/>
                </a:moveTo>
                <a:cubicBezTo>
                  <a:pt x="4859250" y="118225"/>
                  <a:pt x="4869410" y="236451"/>
                  <a:pt x="4189614" y="299258"/>
                </a:cubicBezTo>
                <a:cubicBezTo>
                  <a:pt x="3509818" y="362065"/>
                  <a:pt x="1468582" y="328814"/>
                  <a:pt x="770313" y="376843"/>
                </a:cubicBezTo>
                <a:cubicBezTo>
                  <a:pt x="72044" y="424872"/>
                  <a:pt x="122844" y="549563"/>
                  <a:pt x="0" y="587432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1939636" y="5547360"/>
            <a:ext cx="2449484" cy="570807"/>
          </a:xfrm>
          <a:custGeom>
            <a:avLst/>
            <a:gdLst>
              <a:gd name="connsiteX0" fmla="*/ 0 w 2449484"/>
              <a:gd name="connsiteY0" fmla="*/ 0 h 570807"/>
              <a:gd name="connsiteX1" fmla="*/ 936568 w 2449484"/>
              <a:gd name="connsiteY1" fmla="*/ 227215 h 570807"/>
              <a:gd name="connsiteX2" fmla="*/ 2044931 w 2449484"/>
              <a:gd name="connsiteY2" fmla="*/ 243840 h 570807"/>
              <a:gd name="connsiteX3" fmla="*/ 2449484 w 2449484"/>
              <a:gd name="connsiteY3" fmla="*/ 570807 h 570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9484" h="570807">
                <a:moveTo>
                  <a:pt x="0" y="0"/>
                </a:moveTo>
                <a:cubicBezTo>
                  <a:pt x="297873" y="93287"/>
                  <a:pt x="595746" y="186575"/>
                  <a:pt x="936568" y="227215"/>
                </a:cubicBezTo>
                <a:cubicBezTo>
                  <a:pt x="1277390" y="267855"/>
                  <a:pt x="1792778" y="186575"/>
                  <a:pt x="2044931" y="243840"/>
                </a:cubicBezTo>
                <a:cubicBezTo>
                  <a:pt x="2297084" y="301105"/>
                  <a:pt x="2373284" y="435956"/>
                  <a:pt x="2449484" y="570807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>
            <a:glow rad="254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46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Type-safe casting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097280"/>
            <a:ext cx="8366125" cy="914400"/>
          </a:xfrm>
        </p:spPr>
        <p:txBody>
          <a:bodyPr/>
          <a:lstStyle/>
          <a:p>
            <a:r>
              <a:rPr lang="en-US" sz="2400" dirty="0"/>
              <a:t>Can only cast compatible object references</a:t>
            </a:r>
          </a:p>
          <a:p>
            <a:pPr lvl="1"/>
            <a:r>
              <a:rPr lang="en-US" sz="2000" dirty="0"/>
              <a:t>Based on class hierarchy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Rectangle 8"/>
          <p:cNvSpPr/>
          <p:nvPr>
            <p:custDataLst>
              <p:tags r:id="rId4"/>
            </p:custDataLst>
          </p:nvPr>
        </p:nvSpPr>
        <p:spPr>
          <a:xfrm>
            <a:off x="365760" y="3017520"/>
            <a:ext cx="853776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v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// super class of Boat and Car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// |--&gt; sibling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    // |--&gt; sibling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v2 = v1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c2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c3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b2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c4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v2;</a:t>
            </a:r>
            <a:endParaRPr lang="en-US" sz="1600" b="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c5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b1;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5" name="Group 14"/>
          <p:cNvGrpSpPr/>
          <p:nvPr>
            <p:custDataLst>
              <p:tags r:id="rId5"/>
            </p:custDataLst>
          </p:nvPr>
        </p:nvGrpSpPr>
        <p:grpSpPr>
          <a:xfrm>
            <a:off x="914400" y="1554480"/>
            <a:ext cx="7315200" cy="1366726"/>
            <a:chOff x="822960" y="1942446"/>
            <a:chExt cx="7315200" cy="1366726"/>
          </a:xfrm>
        </p:grpSpPr>
        <p:sp>
          <p:nvSpPr>
            <p:cNvPr id="16" name="Rectangle 15"/>
            <p:cNvSpPr/>
            <p:nvPr>
              <p:custDataLst>
                <p:tags r:id="rId6"/>
              </p:custDataLst>
            </p:nvPr>
          </p:nvSpPr>
          <p:spPr>
            <a:xfrm>
              <a:off x="3017520" y="2582526"/>
              <a:ext cx="1828800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passengers;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8" name="Rectangle 17"/>
            <p:cNvSpPr/>
            <p:nvPr>
              <p:custDataLst>
                <p:tags r:id="rId7"/>
              </p:custDataLst>
            </p:nvPr>
          </p:nvSpPr>
          <p:spPr>
            <a:xfrm>
              <a:off x="5303520" y="1942446"/>
              <a:ext cx="283464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Boat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propellers;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9" name="Rectangle 18"/>
            <p:cNvSpPr/>
            <p:nvPr>
              <p:custDataLst>
                <p:tags r:id="rId8"/>
              </p:custDataLst>
            </p:nvPr>
          </p:nvSpPr>
          <p:spPr>
            <a:xfrm>
              <a:off x="5303520" y="2662841"/>
              <a:ext cx="2834640" cy="646331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Car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wheels;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20" name="Rectangle 19"/>
            <p:cNvSpPr/>
            <p:nvPr>
              <p:custDataLst>
                <p:tags r:id="rId9"/>
              </p:custDataLst>
            </p:nvPr>
          </p:nvSpPr>
          <p:spPr>
            <a:xfrm>
              <a:off x="822960" y="2582526"/>
              <a:ext cx="1828800" cy="64633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Object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...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21" name="Straight Arrow Connector 20"/>
            <p:cNvCxnSpPr>
              <a:stCxn id="20" idx="3"/>
              <a:endCxn id="16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651760" y="2905692"/>
              <a:ext cx="36576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Straight Arrow Connector 21"/>
            <p:cNvCxnSpPr>
              <a:stCxn id="16" idx="3"/>
              <a:endCxn id="18" idx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846320" y="2265612"/>
              <a:ext cx="457200" cy="640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6" idx="3"/>
              <a:endCxn id="19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846320" y="2905692"/>
              <a:ext cx="457200" cy="8031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5997247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>
            <p:custDataLst>
              <p:tags r:id="rId1"/>
            </p:custDataLst>
          </p:nvPr>
        </p:nvSpPr>
        <p:spPr>
          <a:xfrm>
            <a:off x="365760" y="3017520"/>
            <a:ext cx="731520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v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// super class of Boat and Car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// |--&gt; sibling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    // |--&gt; sibling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v2 = v1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c2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c3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b2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c4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v2;</a:t>
            </a:r>
            <a:endParaRPr lang="en-US" sz="1600" b="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c5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b1;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Type-safe casting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96875" y="1097280"/>
            <a:ext cx="8366125" cy="914400"/>
          </a:xfrm>
        </p:spPr>
        <p:txBody>
          <a:bodyPr/>
          <a:lstStyle/>
          <a:p>
            <a:r>
              <a:rPr lang="en-US" sz="2400" dirty="0"/>
              <a:t>Can only cast compatible object references</a:t>
            </a:r>
          </a:p>
          <a:p>
            <a:pPr lvl="1"/>
            <a:r>
              <a:rPr lang="en-US" sz="2000" dirty="0"/>
              <a:t>Based on class hierarchy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4" name="Group 13"/>
          <p:cNvGrpSpPr/>
          <p:nvPr>
            <p:custDataLst>
              <p:tags r:id="rId5"/>
            </p:custDataLst>
          </p:nvPr>
        </p:nvGrpSpPr>
        <p:grpSpPr>
          <a:xfrm>
            <a:off x="914400" y="1554480"/>
            <a:ext cx="7315200" cy="1366726"/>
            <a:chOff x="822960" y="1942446"/>
            <a:chExt cx="7315200" cy="1366726"/>
          </a:xfrm>
        </p:grpSpPr>
        <p:sp>
          <p:nvSpPr>
            <p:cNvPr id="6" name="Rectangle 5"/>
            <p:cNvSpPr/>
            <p:nvPr>
              <p:custDataLst>
                <p:tags r:id="rId6"/>
              </p:custDataLst>
            </p:nvPr>
          </p:nvSpPr>
          <p:spPr>
            <a:xfrm>
              <a:off x="3017520" y="2582526"/>
              <a:ext cx="1828800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passengers;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7" name="Rectangle 6"/>
            <p:cNvSpPr/>
            <p:nvPr>
              <p:custDataLst>
                <p:tags r:id="rId7"/>
              </p:custDataLst>
            </p:nvPr>
          </p:nvSpPr>
          <p:spPr>
            <a:xfrm>
              <a:off x="5303520" y="1942446"/>
              <a:ext cx="283464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Boat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propellers;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8" name="Rectangle 7"/>
            <p:cNvSpPr/>
            <p:nvPr>
              <p:custDataLst>
                <p:tags r:id="rId8"/>
              </p:custDataLst>
            </p:nvPr>
          </p:nvSpPr>
          <p:spPr>
            <a:xfrm>
              <a:off x="5303520" y="2662841"/>
              <a:ext cx="2834640" cy="646331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Car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wheels;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Rectangle 9"/>
            <p:cNvSpPr/>
            <p:nvPr>
              <p:custDataLst>
                <p:tags r:id="rId9"/>
              </p:custDataLst>
            </p:nvPr>
          </p:nvSpPr>
          <p:spPr>
            <a:xfrm>
              <a:off x="822960" y="2582526"/>
              <a:ext cx="1828800" cy="64633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Object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...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11" name="Straight Arrow Connector 10"/>
            <p:cNvCxnSpPr>
              <a:stCxn id="10" idx="3"/>
              <a:endCxn id="6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651760" y="2905692"/>
              <a:ext cx="36576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3"/>
              <a:endCxn id="7" idx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846320" y="2265612"/>
              <a:ext cx="457200" cy="640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6" idx="3"/>
              <a:endCxn id="8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846320" y="2905692"/>
              <a:ext cx="457200" cy="8031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4" name="Straight Arrow Connector 23"/>
          <p:cNvCxnSpPr/>
          <p:nvPr/>
        </p:nvCxnSpPr>
        <p:spPr bwMode="auto">
          <a:xfrm flipH="1">
            <a:off x="3840480" y="416052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297680" y="3986784"/>
            <a:ext cx="4754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alibri" pitchFamily="34" charset="0"/>
              </a:rPr>
              <a:t>Everything needed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latin typeface="Calibri" pitchFamily="34" charset="0"/>
              </a:rPr>
              <a:t> also in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</a:p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v1</a:t>
            </a:r>
            <a:r>
              <a:rPr lang="en-US" sz="1600" dirty="0">
                <a:latin typeface="Calibri" pitchFamily="34" charset="0"/>
              </a:rPr>
              <a:t> is declared as type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Incompatible type – elements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that are not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(siblings)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3840480" y="4407408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3840480" y="4654296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70892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Question [Java I]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Given: 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Vehicle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v = new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</a:p>
          <a:p>
            <a:r>
              <a:rPr lang="en-US" dirty="0"/>
              <a:t>What happens with this line of code: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Boat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b2 = 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v;</a:t>
            </a:r>
          </a:p>
          <a:p>
            <a:pPr lvl="1"/>
            <a:r>
              <a:rPr lang="en-US" dirty="0"/>
              <a:t>Vote at </a:t>
            </a:r>
            <a:r>
              <a:rPr lang="en-US" dirty="0">
                <a:hlinkClick r:id="rId3"/>
              </a:rPr>
              <a:t>http://pollev.com/pbjones</a:t>
            </a:r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Compiles and Runs with no errors</a:t>
            </a:r>
            <a:endParaRPr lang="en-US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  <a:cs typeface="Calibri" panose="020F0502020204030204" pitchFamily="34" charset="0"/>
              </a:rPr>
              <a:t>Compiler error</a:t>
            </a:r>
            <a:endParaRPr lang="en-US" b="1" baseline="-25000" dirty="0">
              <a:solidFill>
                <a:srgbClr val="00B05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Compiles fine, then Run-time error</a:t>
            </a:r>
            <a:endParaRPr lang="en-US" b="1" baseline="-25000" dirty="0">
              <a:solidFill>
                <a:srgbClr val="FF33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2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197678"/>
            <a:ext cx="8534734" cy="4972050"/>
          </a:xfrm>
        </p:spPr>
        <p:txBody>
          <a:bodyPr>
            <a:normAutofit/>
          </a:bodyPr>
          <a:lstStyle/>
          <a:p>
            <a:r>
              <a:rPr lang="en-US" dirty="0"/>
              <a:t>Questions doc: </a:t>
            </a:r>
            <a:r>
              <a:rPr lang="en-US" dirty="0">
                <a:hlinkClick r:id="rId3"/>
              </a:rPr>
              <a:t>https://tinyurl.com/CSE351-8-19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 still do hw19 (it’s optional/not for credit)</a:t>
            </a:r>
          </a:p>
          <a:p>
            <a:r>
              <a:rPr lang="en-US" dirty="0"/>
              <a:t>hw23 due Monday (8/24) </a:t>
            </a:r>
            <a:r>
              <a:rPr lang="en-US" dirty="0">
                <a:solidFill>
                  <a:srgbClr val="FF0000"/>
                </a:solidFill>
              </a:rPr>
              <a:t>– 10:30am</a:t>
            </a:r>
          </a:p>
          <a:p>
            <a:pPr lvl="1"/>
            <a:r>
              <a:rPr lang="en-US" dirty="0"/>
              <a:t>Cover most of the material today, a few more things Friday</a:t>
            </a:r>
          </a:p>
          <a:p>
            <a:pPr lvl="1"/>
            <a:endParaRPr lang="en-US" dirty="0"/>
          </a:p>
          <a:p>
            <a:r>
              <a:rPr lang="en-US" dirty="0"/>
              <a:t>Section tomorrow is TA’s Choice &amp; time for questions</a:t>
            </a:r>
          </a:p>
          <a:p>
            <a:pPr lvl="1"/>
            <a:r>
              <a:rPr lang="en-US" dirty="0"/>
              <a:t>See cool applications of 351 material and ask your TAs questions!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755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>
            <p:custDataLst>
              <p:tags r:id="rId1"/>
            </p:custDataLst>
          </p:nvPr>
        </p:nvSpPr>
        <p:spPr>
          <a:xfrm>
            <a:off x="365760" y="3017520"/>
            <a:ext cx="731520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v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// super class of Boat and Car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// |--&gt; sibling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    // |--&gt; sibling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v2 = v1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c2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c3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b2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c4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v2;</a:t>
            </a:r>
            <a:endParaRPr lang="en-US" sz="1600" b="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c5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b1;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Type-safe casting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96875" y="1097280"/>
            <a:ext cx="8366125" cy="914400"/>
          </a:xfrm>
        </p:spPr>
        <p:txBody>
          <a:bodyPr/>
          <a:lstStyle/>
          <a:p>
            <a:r>
              <a:rPr lang="en-US" sz="2400" dirty="0"/>
              <a:t>Can only cast compatible object references</a:t>
            </a:r>
          </a:p>
          <a:p>
            <a:pPr lvl="1"/>
            <a:r>
              <a:rPr lang="en-US" sz="2000" dirty="0"/>
              <a:t>Based on class hierarchy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4" name="Group 13"/>
          <p:cNvGrpSpPr/>
          <p:nvPr>
            <p:custDataLst>
              <p:tags r:id="rId5"/>
            </p:custDataLst>
          </p:nvPr>
        </p:nvGrpSpPr>
        <p:grpSpPr>
          <a:xfrm>
            <a:off x="914400" y="1554480"/>
            <a:ext cx="7315200" cy="1366726"/>
            <a:chOff x="822960" y="1942446"/>
            <a:chExt cx="7315200" cy="1366726"/>
          </a:xfrm>
        </p:grpSpPr>
        <p:sp>
          <p:nvSpPr>
            <p:cNvPr id="6" name="Rectangle 5"/>
            <p:cNvSpPr/>
            <p:nvPr>
              <p:custDataLst>
                <p:tags r:id="rId6"/>
              </p:custDataLst>
            </p:nvPr>
          </p:nvSpPr>
          <p:spPr>
            <a:xfrm>
              <a:off x="3017520" y="2582526"/>
              <a:ext cx="1828800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passengers;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7" name="Rectangle 6"/>
            <p:cNvSpPr/>
            <p:nvPr>
              <p:custDataLst>
                <p:tags r:id="rId7"/>
              </p:custDataLst>
            </p:nvPr>
          </p:nvSpPr>
          <p:spPr>
            <a:xfrm>
              <a:off x="5303520" y="1942446"/>
              <a:ext cx="283464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Boat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propellers;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8" name="Rectangle 7"/>
            <p:cNvSpPr/>
            <p:nvPr>
              <p:custDataLst>
                <p:tags r:id="rId8"/>
              </p:custDataLst>
            </p:nvPr>
          </p:nvSpPr>
          <p:spPr>
            <a:xfrm>
              <a:off x="5303520" y="2662841"/>
              <a:ext cx="2834640" cy="646331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Car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wheels;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Rectangle 9"/>
            <p:cNvSpPr/>
            <p:nvPr>
              <p:custDataLst>
                <p:tags r:id="rId9"/>
              </p:custDataLst>
            </p:nvPr>
          </p:nvSpPr>
          <p:spPr>
            <a:xfrm>
              <a:off x="822960" y="2582526"/>
              <a:ext cx="1828800" cy="64633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Object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...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11" name="Straight Arrow Connector 10"/>
            <p:cNvCxnSpPr>
              <a:stCxn id="10" idx="3"/>
              <a:endCxn id="6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651760" y="2905692"/>
              <a:ext cx="36576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3"/>
              <a:endCxn id="7" idx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846320" y="2265612"/>
              <a:ext cx="457200" cy="640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6" idx="3"/>
              <a:endCxn id="8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846320" y="2905692"/>
              <a:ext cx="457200" cy="8031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4" name="Straight Arrow Connector 23"/>
          <p:cNvCxnSpPr/>
          <p:nvPr/>
        </p:nvCxnSpPr>
        <p:spPr bwMode="auto">
          <a:xfrm flipH="1">
            <a:off x="3840480" y="416052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297680" y="3986784"/>
            <a:ext cx="4754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alibri" pitchFamily="34" charset="0"/>
              </a:rPr>
              <a:t>Everything needed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latin typeface="Calibri" pitchFamily="34" charset="0"/>
              </a:rPr>
              <a:t> also in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</a:p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v1</a:t>
            </a:r>
            <a:r>
              <a:rPr lang="en-US" sz="1600" dirty="0">
                <a:latin typeface="Calibri" pitchFamily="34" charset="0"/>
              </a:rPr>
              <a:t> is declared as type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Incompatible type – elements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that are not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(siblings)</a:t>
            </a: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Wrong direction – elements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wheels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8925" indent="-288925"/>
            <a:r>
              <a:rPr lang="en-US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Runtime error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does not contain all elements in 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propellers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v2</a:t>
            </a:r>
            <a:r>
              <a:rPr lang="en-US" sz="1600" dirty="0">
                <a:latin typeface="Calibri" pitchFamily="34" charset="0"/>
              </a:rPr>
              <a:t> refers to 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latin typeface="Calibri" pitchFamily="34" charset="0"/>
              </a:rPr>
              <a:t> at </a:t>
            </a:r>
            <a:r>
              <a:rPr lang="en-US" sz="1600" i="1" dirty="0">
                <a:latin typeface="Calibri" pitchFamily="34" charset="0"/>
              </a:rPr>
              <a:t>runtime</a:t>
            </a:r>
            <a:endParaRPr lang="en-US" sz="1600" dirty="0">
              <a:latin typeface="Calibri" pitchFamily="34" charset="0"/>
            </a:endParaRP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Unconvertable types –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b1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declared as type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3840480" y="4407408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3840480" y="4654296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3840480" y="5138928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3840480" y="562356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3840480" y="6108192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3840480" y="6345936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421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Java Object Definitions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822960" y="1362456"/>
            <a:ext cx="5880924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x;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y;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x = 0;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y = 0;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p) {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(x ==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p.x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&amp;&amp; (y == </a:t>
            </a:r>
            <a:r>
              <a:rPr lang="en-US" sz="20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p.y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 =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20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US" sz="20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9" name="Straight Arrow Connector 8"/>
          <p:cNvCxnSpPr/>
          <p:nvPr>
            <p:custDataLst>
              <p:tags r:id="rId4"/>
            </p:custDataLst>
          </p:nvPr>
        </p:nvCxnSpPr>
        <p:spPr bwMode="auto">
          <a:xfrm flipH="1">
            <a:off x="3200400" y="2042393"/>
            <a:ext cx="3657600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>
            <p:custDataLst>
              <p:tags r:id="rId5"/>
            </p:custDataLst>
          </p:nvPr>
        </p:nvCxnSpPr>
        <p:spPr bwMode="auto">
          <a:xfrm flipH="1">
            <a:off x="2651760" y="2770632"/>
            <a:ext cx="4206240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22" idx="1"/>
          </p:cNvCxnSpPr>
          <p:nvPr>
            <p:custDataLst>
              <p:tags r:id="rId6"/>
            </p:custDataLst>
          </p:nvPr>
        </p:nvCxnSpPr>
        <p:spPr bwMode="auto">
          <a:xfrm flipH="1">
            <a:off x="4265618" y="5833506"/>
            <a:ext cx="2592382" cy="0"/>
          </a:xfrm>
          <a:prstGeom prst="straightConnector1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TextBox 16"/>
          <p:cNvSpPr txBox="1"/>
          <p:nvPr>
            <p:custDataLst>
              <p:tags r:id="rId7"/>
            </p:custDataLst>
          </p:nvPr>
        </p:nvSpPr>
        <p:spPr>
          <a:xfrm>
            <a:off x="6858000" y="2587752"/>
            <a:ext cx="1371600" cy="36933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constructor</a:t>
            </a:r>
          </a:p>
        </p:txBody>
      </p:sp>
      <p:sp>
        <p:nvSpPr>
          <p:cNvPr id="18" name="TextBox 17"/>
          <p:cNvSpPr txBox="1"/>
          <p:nvPr>
            <p:custDataLst>
              <p:tags r:id="rId8"/>
            </p:custDataLst>
          </p:nvPr>
        </p:nvSpPr>
        <p:spPr>
          <a:xfrm>
            <a:off x="6858000" y="1856232"/>
            <a:ext cx="1371600" cy="36933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fields</a:t>
            </a:r>
          </a:p>
        </p:txBody>
      </p:sp>
      <p:sp>
        <p:nvSpPr>
          <p:cNvPr id="21" name="TextBox 20"/>
          <p:cNvSpPr txBox="1"/>
          <p:nvPr>
            <p:custDataLst>
              <p:tags r:id="rId9"/>
            </p:custDataLst>
          </p:nvPr>
        </p:nvSpPr>
        <p:spPr>
          <a:xfrm>
            <a:off x="6858000" y="4389120"/>
            <a:ext cx="1371600" cy="36933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method(s)</a:t>
            </a:r>
          </a:p>
        </p:txBody>
      </p:sp>
      <p:sp>
        <p:nvSpPr>
          <p:cNvPr id="22" name="TextBox 21"/>
          <p:cNvSpPr txBox="1"/>
          <p:nvPr>
            <p:custDataLst>
              <p:tags r:id="rId10"/>
            </p:custDataLst>
          </p:nvPr>
        </p:nvSpPr>
        <p:spPr>
          <a:xfrm>
            <a:off x="6858000" y="5648840"/>
            <a:ext cx="1371600" cy="36933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creation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6400800" y="4097828"/>
            <a:ext cx="457200" cy="945227"/>
          </a:xfrm>
          <a:prstGeom prst="righ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9" name="Right Brace 18"/>
          <p:cNvSpPr/>
          <p:nvPr/>
        </p:nvSpPr>
        <p:spPr bwMode="auto">
          <a:xfrm>
            <a:off x="2651760" y="1722353"/>
            <a:ext cx="457200" cy="640080"/>
          </a:xfrm>
          <a:prstGeom prst="rightBrace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135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Java Objects and Method Dispatch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4369924"/>
            <a:ext cx="8366760" cy="2184666"/>
          </a:xfrm>
        </p:spPr>
        <p:txBody>
          <a:bodyPr/>
          <a:lstStyle/>
          <a:p>
            <a:r>
              <a:rPr lang="en-US" sz="2400" i="1" dirty="0">
                <a:solidFill>
                  <a:srgbClr val="FF0000"/>
                </a:solidFill>
              </a:rPr>
              <a:t>Virtual method table 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 err="1">
                <a:solidFill>
                  <a:srgbClr val="FF0000"/>
                </a:solidFill>
              </a:rPr>
              <a:t>vtable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endParaRPr lang="en-US" sz="2400" i="1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Like a jump table for instance (“virtual”) methods plus other class info</a:t>
            </a:r>
            <a:endParaRPr lang="en-US" sz="2000" i="1" dirty="0"/>
          </a:p>
          <a:p>
            <a:pPr lvl="1"/>
            <a:r>
              <a:rPr lang="en-US" sz="2000" dirty="0"/>
              <a:t>One table per class</a:t>
            </a:r>
          </a:p>
          <a:p>
            <a:pPr lvl="1"/>
            <a:r>
              <a:rPr lang="en-US" sz="2000" dirty="0"/>
              <a:t>Each object instance contains a </a:t>
            </a:r>
            <a:r>
              <a:rPr lang="en-US" sz="2000" i="1" dirty="0" err="1">
                <a:solidFill>
                  <a:srgbClr val="FF0000"/>
                </a:solidFill>
              </a:rPr>
              <a:t>vtable</a:t>
            </a:r>
            <a:r>
              <a:rPr lang="en-US" sz="2000" i="1" dirty="0">
                <a:solidFill>
                  <a:srgbClr val="FF0000"/>
                </a:solidFill>
              </a:rPr>
              <a:t> pointer (</a:t>
            </a:r>
            <a:r>
              <a:rPr lang="en-US" sz="2000" i="1" dirty="0" err="1">
                <a:solidFill>
                  <a:srgbClr val="FF0000"/>
                </a:solidFill>
              </a:rPr>
              <a:t>vptr</a:t>
            </a:r>
            <a:r>
              <a:rPr lang="en-US" sz="2000" i="1" dirty="0">
                <a:solidFill>
                  <a:srgbClr val="FF0000"/>
                </a:solidFill>
              </a:rPr>
              <a:t>)</a:t>
            </a:r>
          </a:p>
          <a:p>
            <a:r>
              <a:rPr lang="en-US" sz="2400" i="1" dirty="0"/>
              <a:t>Object header</a:t>
            </a:r>
            <a:r>
              <a:rPr lang="en-US" sz="2400" dirty="0"/>
              <a:t> : GC info, hashing info, lock info, etc.</a:t>
            </a:r>
          </a:p>
          <a:p>
            <a:pPr lvl="1"/>
            <a:r>
              <a:rPr lang="en-US" sz="2000" dirty="0"/>
              <a:t>Why no size?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49" name="Group 48"/>
          <p:cNvGrpSpPr/>
          <p:nvPr/>
        </p:nvGrpSpPr>
        <p:grpSpPr>
          <a:xfrm>
            <a:off x="226953" y="2377440"/>
            <a:ext cx="8817029" cy="1087312"/>
            <a:chOff x="226953" y="2194651"/>
            <a:chExt cx="8817029" cy="1087312"/>
          </a:xfrm>
        </p:grpSpPr>
        <p:sp>
          <p:nvSpPr>
            <p:cNvPr id="11" name="Rectangle 1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2840726" y="219553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4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5" name="Rectangle 11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4186417" y="2194651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cxnSp>
          <p:nvCxnSpPr>
            <p:cNvPr id="17" name="Curved Connector 16"/>
            <p:cNvCxnSpPr/>
            <p:nvPr>
              <p:custDataLst>
                <p:tags r:id="rId22"/>
              </p:custDataLst>
            </p:nvPr>
          </p:nvCxnSpPr>
          <p:spPr bwMode="auto">
            <a:xfrm>
              <a:off x="3500980" y="2450816"/>
              <a:ext cx="886758" cy="635025"/>
            </a:xfrm>
            <a:prstGeom prst="curvedConnector3">
              <a:avLst>
                <a:gd name="adj1" fmla="val -21605"/>
              </a:avLst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</p:cxnSp>
        <p:cxnSp>
          <p:nvCxnSpPr>
            <p:cNvPr id="22" name="Curved Connector 21"/>
            <p:cNvCxnSpPr/>
            <p:nvPr>
              <p:custDataLst>
                <p:tags r:id="rId23"/>
              </p:custDataLst>
            </p:nvPr>
          </p:nvCxnSpPr>
          <p:spPr bwMode="auto">
            <a:xfrm>
              <a:off x="4851906" y="2448189"/>
              <a:ext cx="1838962" cy="436511"/>
            </a:xfrm>
            <a:prstGeom prst="curvedConnector3">
              <a:avLst>
                <a:gd name="adj1" fmla="val 74881"/>
              </a:avLst>
            </a:prstGeom>
            <a:noFill/>
            <a:ln w="38100" cap="flat" cmpd="sng" algn="ctr">
              <a:solidFill>
                <a:srgbClr val="CC0000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</p:cxnSp>
        <p:sp>
          <p:nvSpPr>
            <p:cNvPr id="18" name="Rectangle 11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389230" y="2870483"/>
              <a:ext cx="1946804" cy="4114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code for Point()</a:t>
              </a:r>
            </a:p>
          </p:txBody>
        </p:sp>
        <p:sp>
          <p:nvSpPr>
            <p:cNvPr id="19" name="Rectangle 1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6698651" y="2866023"/>
              <a:ext cx="2345331" cy="4114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code for </a:t>
              </a:r>
              <a:r>
                <a:rPr lang="en-US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samePlace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()</a:t>
              </a:r>
            </a:p>
          </p:txBody>
        </p:sp>
        <p:sp>
          <p:nvSpPr>
            <p:cNvPr id="23" name="TextBox 22"/>
            <p:cNvSpPr txBox="1"/>
            <p:nvPr>
              <p:custDataLst>
                <p:tags r:id="rId26"/>
              </p:custDataLst>
            </p:nvPr>
          </p:nvSpPr>
          <p:spPr>
            <a:xfrm>
              <a:off x="226953" y="2207600"/>
              <a:ext cx="2690929" cy="400110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20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vtable</a:t>
              </a: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 for class </a:t>
              </a:r>
              <a:r>
                <a:rPr lang="en-US" sz="2000" dirty="0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Point</a:t>
              </a: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: 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135693" y="3291840"/>
            <a:ext cx="8276787" cy="815311"/>
            <a:chOff x="135693" y="3108960"/>
            <a:chExt cx="8276787" cy="815311"/>
          </a:xfrm>
        </p:grpSpPr>
        <p:sp>
          <p:nvSpPr>
            <p:cNvPr id="30" name="Rectangl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135693" y="3246120"/>
              <a:ext cx="365760" cy="431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q</a:t>
              </a:r>
            </a:p>
          </p:txBody>
        </p:sp>
        <p:cxnSp>
          <p:nvCxnSpPr>
            <p:cNvPr id="37" name="Straight Arrow Connector 36"/>
            <p:cNvCxnSpPr/>
            <p:nvPr>
              <p:custDataLst>
                <p:tags r:id="rId14"/>
              </p:custDataLst>
            </p:nvPr>
          </p:nvCxnSpPr>
          <p:spPr bwMode="auto">
            <a:xfrm>
              <a:off x="501453" y="3474720"/>
              <a:ext cx="230067" cy="2286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  <p:grpSp>
          <p:nvGrpSpPr>
            <p:cNvPr id="36" name="Group 35"/>
            <p:cNvGrpSpPr/>
            <p:nvPr/>
          </p:nvGrpSpPr>
          <p:grpSpPr>
            <a:xfrm>
              <a:off x="731520" y="3108960"/>
              <a:ext cx="7680960" cy="815311"/>
              <a:chOff x="731520" y="1059209"/>
              <a:chExt cx="7680960" cy="815311"/>
            </a:xfrm>
          </p:grpSpPr>
          <p:sp>
            <p:nvSpPr>
              <p:cNvPr id="40" name="Rectangle 11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023360" y="1463040"/>
                <a:ext cx="2194560" cy="411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1" name="Rectangle 1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828800" y="1463040"/>
                <a:ext cx="219456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vptr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2" name="Rectangle 11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6217920" y="1463040"/>
                <a:ext cx="2194560" cy="411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43" name="Rectangle 11"/>
              <p:cNvSpPr>
                <a:spLocks noChangeArrowheads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731520" y="1463040"/>
                <a:ext cx="10972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header</a:t>
                </a:r>
              </a:p>
            </p:txBody>
          </p:sp>
          <p:sp>
            <p:nvSpPr>
              <p:cNvPr id="44" name="Rectangle 43"/>
              <p:cNvSpPr/>
              <p:nvPr>
                <p:custDataLst>
                  <p:tags r:id="rId19"/>
                </p:custDataLst>
              </p:nvPr>
            </p:nvSpPr>
            <p:spPr>
              <a:xfrm>
                <a:off x="731520" y="1059209"/>
                <a:ext cx="15856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Point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object</a:t>
                </a:r>
              </a:p>
            </p:txBody>
          </p:sp>
        </p:grpSp>
      </p:grpSp>
      <p:cxnSp>
        <p:nvCxnSpPr>
          <p:cNvPr id="28" name="Straight Arrow Connector 27"/>
          <p:cNvCxnSpPr/>
          <p:nvPr>
            <p:custDataLst>
              <p:tags r:id="rId4"/>
            </p:custDataLst>
          </p:nvPr>
        </p:nvCxnSpPr>
        <p:spPr bwMode="auto">
          <a:xfrm flipH="1" flipV="1">
            <a:off x="2917882" y="2788920"/>
            <a:ext cx="8198" cy="100178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grpSp>
        <p:nvGrpSpPr>
          <p:cNvPr id="48" name="Group 47"/>
          <p:cNvGrpSpPr/>
          <p:nvPr/>
        </p:nvGrpSpPr>
        <p:grpSpPr>
          <a:xfrm>
            <a:off x="137160" y="1280160"/>
            <a:ext cx="8275320" cy="815311"/>
            <a:chOff x="137160" y="1097280"/>
            <a:chExt cx="8275320" cy="815311"/>
          </a:xfrm>
        </p:grpSpPr>
        <p:sp>
          <p:nvSpPr>
            <p:cNvPr id="16" name="Rectangle 11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137160" y="1240695"/>
              <a:ext cx="365760" cy="431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norm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731520" y="1097280"/>
              <a:ext cx="7680960" cy="815311"/>
              <a:chOff x="731520" y="1059209"/>
              <a:chExt cx="7680960" cy="815311"/>
            </a:xfrm>
          </p:grpSpPr>
          <p:sp>
            <p:nvSpPr>
              <p:cNvPr id="6" name="Rectangle 11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4023360" y="1463040"/>
                <a:ext cx="2194560" cy="411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x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" name="Rectangle 11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828800" y="1463040"/>
                <a:ext cx="219456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vptr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25" name="Rectangle 11"/>
              <p:cNvSpPr>
                <a:spLocks noChangeArrowheads="1"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6217920" y="1463040"/>
                <a:ext cx="2194560" cy="4114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y</a:t>
                </a:r>
                <a:endParaRPr lang="en-US" sz="2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1" name="Rectangle 11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731520" y="1463040"/>
                <a:ext cx="1097280" cy="41148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header</a:t>
                </a:r>
              </a:p>
            </p:txBody>
          </p:sp>
          <p:sp>
            <p:nvSpPr>
              <p:cNvPr id="39" name="Rectangle 38"/>
              <p:cNvSpPr/>
              <p:nvPr>
                <p:custDataLst>
                  <p:tags r:id="rId12"/>
                </p:custDataLst>
              </p:nvPr>
            </p:nvSpPr>
            <p:spPr>
              <a:xfrm>
                <a:off x="731520" y="1059209"/>
                <a:ext cx="158569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Point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object</a:t>
                </a:r>
              </a:p>
            </p:txBody>
          </p:sp>
        </p:grpSp>
        <p:cxnSp>
          <p:nvCxnSpPr>
            <p:cNvPr id="45" name="Straight Arrow Connector 44"/>
            <p:cNvCxnSpPr/>
            <p:nvPr>
              <p:custDataLst>
                <p:tags r:id="rId7"/>
              </p:custDataLst>
            </p:nvPr>
          </p:nvCxnSpPr>
          <p:spPr bwMode="auto">
            <a:xfrm>
              <a:off x="502920" y="1463040"/>
              <a:ext cx="230067" cy="22860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cxnSp>
        <p:nvCxnSpPr>
          <p:cNvPr id="9" name="Straight Arrow Connector 8"/>
          <p:cNvCxnSpPr/>
          <p:nvPr>
            <p:custDataLst>
              <p:tags r:id="rId5"/>
            </p:custDataLst>
          </p:nvPr>
        </p:nvCxnSpPr>
        <p:spPr bwMode="auto">
          <a:xfrm flipH="1">
            <a:off x="2917882" y="2002536"/>
            <a:ext cx="8200" cy="36832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910257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Java Constructors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914400"/>
          </a:xfrm>
        </p:spPr>
        <p:txBody>
          <a:bodyPr/>
          <a:lstStyle/>
          <a:p>
            <a:r>
              <a:rPr lang="en-US" sz="2400" b="1" dirty="0"/>
              <a:t>When we call </a:t>
            </a:r>
            <a:r>
              <a:rPr lang="en-US" sz="2400" b="1" dirty="0">
                <a:solidFill>
                  <a:srgbClr val="C00000"/>
                </a:solidFill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new</a:t>
            </a:r>
            <a:r>
              <a:rPr lang="en-US" sz="2400" b="1" dirty="0"/>
              <a:t>:  </a:t>
            </a:r>
            <a:r>
              <a:rPr lang="en-US" sz="2400" dirty="0"/>
              <a:t>allocate space for object (data fields and references), initialize to zero/null, and run constructor method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365760" y="2743200"/>
            <a:ext cx="3217547" cy="119786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norm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p = new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3749040" y="2743200"/>
            <a:ext cx="5009705" cy="120032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Point*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calloc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(1,sizeof(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p-&gt;header = ...;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Point_vtable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[0](p);</a:t>
            </a: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365760" y="2276856"/>
            <a:ext cx="3200400" cy="46634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137160" y="4297680"/>
            <a:ext cx="8906822" cy="2184592"/>
            <a:chOff x="137160" y="1280160"/>
            <a:chExt cx="8906822" cy="2184592"/>
          </a:xfrm>
        </p:grpSpPr>
        <p:grpSp>
          <p:nvGrpSpPr>
            <p:cNvPr id="28" name="Group 27"/>
            <p:cNvGrpSpPr/>
            <p:nvPr/>
          </p:nvGrpSpPr>
          <p:grpSpPr>
            <a:xfrm>
              <a:off x="226953" y="2377440"/>
              <a:ext cx="8817029" cy="1087312"/>
              <a:chOff x="226953" y="2194651"/>
              <a:chExt cx="8817029" cy="1087312"/>
            </a:xfrm>
          </p:grpSpPr>
          <p:sp>
            <p:nvSpPr>
              <p:cNvPr id="29" name="Rectangle 1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840726" y="2195533"/>
                <a:ext cx="137160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endParaRPr lang="en-US" sz="14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30" name="Rectangle 11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186417" y="2194651"/>
                <a:ext cx="137160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endParaRPr lang="en-US" sz="16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31" name="Curved Connector 30"/>
              <p:cNvCxnSpPr/>
              <p:nvPr>
                <p:custDataLst>
                  <p:tags r:id="rId18"/>
                </p:custDataLst>
              </p:nvPr>
            </p:nvCxnSpPr>
            <p:spPr bwMode="auto">
              <a:xfrm>
                <a:off x="3500980" y="2450816"/>
                <a:ext cx="886758" cy="635025"/>
              </a:xfrm>
              <a:prstGeom prst="curvedConnector3">
                <a:avLst>
                  <a:gd name="adj1" fmla="val -21605"/>
                </a:avLst>
              </a:prstGeom>
              <a:noFill/>
              <a:ln w="38100" cap="flat" cmpd="sng" algn="ctr">
                <a:solidFill>
                  <a:srgbClr val="CC0000"/>
                </a:solidFill>
                <a:prstDash val="solid"/>
                <a:round/>
                <a:headEnd type="oval" w="med" len="med"/>
                <a:tailEnd type="arrow" w="med" len="med"/>
              </a:ln>
              <a:effectLst/>
            </p:spPr>
          </p:cxnSp>
          <p:cxnSp>
            <p:nvCxnSpPr>
              <p:cNvPr id="32" name="Curved Connector 31"/>
              <p:cNvCxnSpPr/>
              <p:nvPr>
                <p:custDataLst>
                  <p:tags r:id="rId19"/>
                </p:custDataLst>
              </p:nvPr>
            </p:nvCxnSpPr>
            <p:spPr bwMode="auto">
              <a:xfrm>
                <a:off x="4851906" y="2448189"/>
                <a:ext cx="1838962" cy="436511"/>
              </a:xfrm>
              <a:prstGeom prst="curvedConnector3">
                <a:avLst>
                  <a:gd name="adj1" fmla="val 74881"/>
                </a:avLst>
              </a:prstGeom>
              <a:noFill/>
              <a:ln w="38100" cap="flat" cmpd="sng" algn="ctr">
                <a:solidFill>
                  <a:srgbClr val="CC0000"/>
                </a:solidFill>
                <a:prstDash val="solid"/>
                <a:round/>
                <a:headEnd type="oval" w="med" len="med"/>
                <a:tailEnd type="arrow" w="med" len="med"/>
              </a:ln>
              <a:effectLst/>
            </p:spPr>
          </p:cxnSp>
          <p:sp>
            <p:nvSpPr>
              <p:cNvPr id="33" name="Rectangle 11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389230" y="2870483"/>
                <a:ext cx="1946804" cy="41148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code for Point()</a:t>
                </a:r>
              </a:p>
            </p:txBody>
          </p:sp>
          <p:sp>
            <p:nvSpPr>
              <p:cNvPr id="34" name="Rectangle 11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6698651" y="2866023"/>
                <a:ext cx="2345331" cy="41148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code for </a:t>
                </a:r>
                <a:r>
                  <a:rPr lang="en-US" sz="14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samePlace</a:t>
                </a:r>
                <a:r>
                  <a:rPr lang="en-US" sz="14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</a:p>
            </p:txBody>
          </p:sp>
          <p:sp>
            <p:nvSpPr>
              <p:cNvPr id="35" name="TextBox 34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226953" y="2207600"/>
                <a:ext cx="2690929" cy="400110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20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vtable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class </a:t>
                </a:r>
                <a:r>
                  <a:rPr lang="en-US" sz="2000" dirty="0">
                    <a:latin typeface="Courier New" panose="02070309020205020404" pitchFamily="49" charset="0"/>
                    <a:ea typeface="Anonymous Pro" panose="02060609030202000504" pitchFamily="49" charset="0"/>
                    <a:cs typeface="Courier New" panose="02070309020205020404" pitchFamily="49" charset="0"/>
                  </a:rPr>
                  <a:t>Point</a:t>
                </a:r>
                <a:r>
                  <a:rPr lang="en-US" sz="20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137160" y="1280160"/>
              <a:ext cx="8275320" cy="815311"/>
              <a:chOff x="137160" y="1097280"/>
              <a:chExt cx="8275320" cy="815311"/>
            </a:xfrm>
          </p:grpSpPr>
          <p:sp>
            <p:nvSpPr>
              <p:cNvPr id="37" name="Rectangle 11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7160" y="1240695"/>
                <a:ext cx="365760" cy="4318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</a:p>
            </p:txBody>
          </p:sp>
          <p:grpSp>
            <p:nvGrpSpPr>
              <p:cNvPr id="38" name="Group 37"/>
              <p:cNvGrpSpPr/>
              <p:nvPr/>
            </p:nvGrpSpPr>
            <p:grpSpPr>
              <a:xfrm>
                <a:off x="731520" y="1097280"/>
                <a:ext cx="7680960" cy="815311"/>
                <a:chOff x="731520" y="1059209"/>
                <a:chExt cx="7680960" cy="815311"/>
              </a:xfrm>
            </p:grpSpPr>
            <p:sp>
              <p:nvSpPr>
                <p:cNvPr id="40" name="Rectangle 11"/>
                <p:cNvSpPr>
                  <a:spLocks noChangeArrowheads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4023360" y="1463040"/>
                  <a:ext cx="2194560" cy="411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0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x</a:t>
                  </a:r>
                  <a:endPara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41" name="Rectangle 11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828800" y="1463040"/>
                  <a:ext cx="2194560" cy="41148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r>
                    <a:rPr lang="en-US" sz="20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vptr</a:t>
                  </a:r>
                  <a:endPara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42" name="Rectangle 11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6217920" y="1463040"/>
                  <a:ext cx="2194560" cy="411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0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y</a:t>
                  </a:r>
                  <a:endParaRPr lang="en-US" sz="20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43" name="Rectangle 11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731520" y="1463040"/>
                  <a:ext cx="1097280" cy="41148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20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header</a:t>
                  </a:r>
                </a:p>
              </p:txBody>
            </p:sp>
            <p:sp>
              <p:nvSpPr>
                <p:cNvPr id="44" name="Rectangle 43"/>
                <p:cNvSpPr/>
                <p:nvPr>
                  <p:custDataLst>
                    <p:tags r:id="rId15"/>
                  </p:custDataLst>
                </p:nvPr>
              </p:nvSpPr>
              <p:spPr>
                <a:xfrm>
                  <a:off x="731520" y="1059209"/>
                  <a:ext cx="1585690" cy="400110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8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Point</a:t>
                  </a:r>
                  <a:r>
                    <a:rPr lang="en-US" sz="20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object</a:t>
                  </a:r>
                </a:p>
              </p:txBody>
            </p:sp>
          </p:grpSp>
          <p:cxnSp>
            <p:nvCxnSpPr>
              <p:cNvPr id="39" name="Straight Arrow Connector 38"/>
              <p:cNvCxnSpPr/>
              <p:nvPr>
                <p:custDataLst>
                  <p:tags r:id="rId10"/>
                </p:custDataLst>
              </p:nvPr>
            </p:nvCxnSpPr>
            <p:spPr bwMode="auto">
              <a:xfrm>
                <a:off x="502920" y="1463040"/>
                <a:ext cx="230067" cy="228600"/>
              </a:xfrm>
              <a:prstGeom prst="straightConnector1">
                <a:avLst/>
              </a:pr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arrow"/>
              </a:ln>
              <a:effectLst/>
            </p:spPr>
          </p:cxnSp>
        </p:grpSp>
        <p:cxnSp>
          <p:nvCxnSpPr>
            <p:cNvPr id="45" name="Straight Arrow Connector 44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2917882" y="2002536"/>
              <a:ext cx="8200" cy="368321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</p:cxnSp>
      </p:grpSp>
      <p:sp>
        <p:nvSpPr>
          <p:cNvPr id="46" name="TextBox 45"/>
          <p:cNvSpPr txBox="1"/>
          <p:nvPr>
            <p:custDataLst>
              <p:tags r:id="rId7"/>
            </p:custDataLst>
          </p:nvPr>
        </p:nvSpPr>
        <p:spPr>
          <a:xfrm>
            <a:off x="3749040" y="2276856"/>
            <a:ext cx="5029200" cy="466344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 pseudo-translation:</a:t>
            </a:r>
          </a:p>
        </p:txBody>
      </p:sp>
    </p:spTree>
    <p:extLst>
      <p:ext uri="{BB962C8B-B14F-4D97-AF65-F5344CB8AC3E}">
        <p14:creationId xmlns:p14="http://schemas.microsoft.com/office/powerpoint/2010/main" val="7835441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Java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u="sng" dirty="0"/>
              <a:t>Static</a:t>
            </a:r>
            <a:r>
              <a:rPr lang="en-US" sz="2400" dirty="0"/>
              <a:t> methods are just like functions</a:t>
            </a:r>
          </a:p>
          <a:p>
            <a:r>
              <a:rPr lang="en-US" sz="2400" u="sng" dirty="0"/>
              <a:t>Instance</a:t>
            </a:r>
            <a:r>
              <a:rPr lang="en-US" sz="2400" dirty="0"/>
              <a:t> methods: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Can refer to </a:t>
            </a:r>
            <a:r>
              <a:rPr lang="en-US" sz="2000" i="1" dirty="0"/>
              <a:t>this;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Have an implicit first parameter for </a:t>
            </a:r>
            <a:r>
              <a:rPr lang="en-US" sz="2000" i="1" dirty="0"/>
              <a:t>this; </a:t>
            </a:r>
            <a:r>
              <a:rPr lang="en-US" sz="2000" dirty="0"/>
              <a:t>and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Can be overridden in subclasses</a:t>
            </a:r>
          </a:p>
          <a:p>
            <a:r>
              <a:rPr lang="en-US" sz="2400" dirty="0"/>
              <a:t>The code to run when calling an instance method is chosen </a:t>
            </a:r>
            <a:r>
              <a:rPr lang="en-US" sz="2400" i="1" dirty="0">
                <a:solidFill>
                  <a:srgbClr val="FF0000"/>
                </a:solidFill>
              </a:rPr>
              <a:t>at runtime</a:t>
            </a:r>
            <a:r>
              <a:rPr lang="en-US" sz="2400" dirty="0"/>
              <a:t> by lookup in the </a:t>
            </a:r>
            <a:r>
              <a:rPr lang="en-US" sz="2400" dirty="0" err="1"/>
              <a:t>vtable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914400" y="4389120"/>
            <a:ext cx="320040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p.samePlace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(q);</a:t>
            </a:r>
          </a:p>
        </p:txBody>
      </p:sp>
      <p:sp>
        <p:nvSpPr>
          <p:cNvPr id="7" name="TextBox 6"/>
          <p:cNvSpPr txBox="1"/>
          <p:nvPr>
            <p:custDataLst>
              <p:tags r:id="rId5"/>
            </p:custDataLst>
          </p:nvPr>
        </p:nvSpPr>
        <p:spPr>
          <a:xfrm>
            <a:off x="5029200" y="4389120"/>
            <a:ext cx="2800767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[1](p, q);</a:t>
            </a:r>
          </a:p>
        </p:txBody>
      </p:sp>
      <p:sp>
        <p:nvSpPr>
          <p:cNvPr id="46" name="TextBox 45"/>
          <p:cNvSpPr txBox="1"/>
          <p:nvPr>
            <p:custDataLst>
              <p:tags r:id="rId6"/>
            </p:custDataLst>
          </p:nvPr>
        </p:nvSpPr>
        <p:spPr>
          <a:xfrm>
            <a:off x="914400" y="4023360"/>
            <a:ext cx="3200400" cy="46166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47" name="TextBox 46"/>
          <p:cNvSpPr txBox="1"/>
          <p:nvPr>
            <p:custDataLst>
              <p:tags r:id="rId7"/>
            </p:custDataLst>
          </p:nvPr>
        </p:nvSpPr>
        <p:spPr>
          <a:xfrm>
            <a:off x="5029200" y="4023360"/>
            <a:ext cx="3200400" cy="461665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 pseudo-translation:</a:t>
            </a:r>
          </a:p>
        </p:txBody>
      </p:sp>
      <p:grpSp>
        <p:nvGrpSpPr>
          <p:cNvPr id="48" name="Group 47"/>
          <p:cNvGrpSpPr>
            <a:grpSpLocks noChangeAspect="1"/>
          </p:cNvGrpSpPr>
          <p:nvPr/>
        </p:nvGrpSpPr>
        <p:grpSpPr>
          <a:xfrm>
            <a:off x="822960" y="4937760"/>
            <a:ext cx="7456219" cy="1828800"/>
            <a:chOff x="137160" y="1280160"/>
            <a:chExt cx="8906822" cy="2184592"/>
          </a:xfrm>
        </p:grpSpPr>
        <p:grpSp>
          <p:nvGrpSpPr>
            <p:cNvPr id="49" name="Group 48"/>
            <p:cNvGrpSpPr/>
            <p:nvPr/>
          </p:nvGrpSpPr>
          <p:grpSpPr>
            <a:xfrm>
              <a:off x="226953" y="2377440"/>
              <a:ext cx="8817029" cy="1087312"/>
              <a:chOff x="226953" y="2194651"/>
              <a:chExt cx="8817029" cy="1087312"/>
            </a:xfrm>
          </p:grpSpPr>
          <p:sp>
            <p:nvSpPr>
              <p:cNvPr id="60" name="Rectangle 11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2840726" y="2195533"/>
                <a:ext cx="137160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endParaRPr lang="en-US" sz="11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61" name="Rectangle 11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186417" y="2194651"/>
                <a:ext cx="1371600" cy="411480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endParaRPr lang="en-US" sz="12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cxnSp>
            <p:nvCxnSpPr>
              <p:cNvPr id="62" name="Curved Connector 61"/>
              <p:cNvCxnSpPr/>
              <p:nvPr>
                <p:custDataLst>
                  <p:tags r:id="rId18"/>
                </p:custDataLst>
              </p:nvPr>
            </p:nvCxnSpPr>
            <p:spPr bwMode="auto">
              <a:xfrm>
                <a:off x="3500980" y="2450816"/>
                <a:ext cx="886758" cy="635025"/>
              </a:xfrm>
              <a:prstGeom prst="curvedConnector3">
                <a:avLst>
                  <a:gd name="adj1" fmla="val -21605"/>
                </a:avLst>
              </a:prstGeom>
              <a:noFill/>
              <a:ln w="31750" cap="flat" cmpd="sng" algn="ctr">
                <a:solidFill>
                  <a:srgbClr val="CC0000"/>
                </a:solidFill>
                <a:prstDash val="solid"/>
                <a:round/>
                <a:headEnd type="oval" w="med" len="med"/>
                <a:tailEnd type="arrow" w="med" len="med"/>
              </a:ln>
              <a:effectLst/>
            </p:spPr>
          </p:cxnSp>
          <p:cxnSp>
            <p:nvCxnSpPr>
              <p:cNvPr id="63" name="Curved Connector 62"/>
              <p:cNvCxnSpPr/>
              <p:nvPr>
                <p:custDataLst>
                  <p:tags r:id="rId19"/>
                </p:custDataLst>
              </p:nvPr>
            </p:nvCxnSpPr>
            <p:spPr bwMode="auto">
              <a:xfrm>
                <a:off x="4851906" y="2448189"/>
                <a:ext cx="1838962" cy="436511"/>
              </a:xfrm>
              <a:prstGeom prst="curvedConnector3">
                <a:avLst>
                  <a:gd name="adj1" fmla="val 74881"/>
                </a:avLst>
              </a:prstGeom>
              <a:noFill/>
              <a:ln w="31750" cap="flat" cmpd="sng" algn="ctr">
                <a:solidFill>
                  <a:srgbClr val="CC0000"/>
                </a:solidFill>
                <a:prstDash val="solid"/>
                <a:round/>
                <a:headEnd type="oval" w="med" len="med"/>
                <a:tailEnd type="arrow" w="med" len="med"/>
              </a:ln>
              <a:effectLst/>
            </p:spPr>
          </p:cxnSp>
          <p:sp>
            <p:nvSpPr>
              <p:cNvPr id="64" name="Rectangle 11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389230" y="2870483"/>
                <a:ext cx="1946804" cy="41148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1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code for Point()</a:t>
                </a:r>
              </a:p>
            </p:txBody>
          </p:sp>
          <p:sp>
            <p:nvSpPr>
              <p:cNvPr id="65" name="Rectangle 11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6698651" y="2866023"/>
                <a:ext cx="2345331" cy="41148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 anchor="ctr"/>
              <a:lstStyle/>
              <a:p>
                <a:pPr>
                  <a:lnSpc>
                    <a:spcPct val="100000"/>
                  </a:lnSpc>
                </a:pPr>
                <a:r>
                  <a:rPr lang="en-US" sz="11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code for </a:t>
                </a:r>
                <a:r>
                  <a:rPr lang="en-US" sz="1100" dirty="0" err="1">
                    <a:latin typeface="Courier New" panose="02070309020205020404" pitchFamily="49" charset="0"/>
                    <a:cs typeface="Courier New" panose="02070309020205020404" pitchFamily="49" charset="0"/>
                  </a:rPr>
                  <a:t>samePlace</a:t>
                </a:r>
                <a:r>
                  <a:rPr lang="en-US" sz="11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()</a:t>
                </a:r>
              </a:p>
            </p:txBody>
          </p:sp>
          <p:sp>
            <p:nvSpPr>
              <p:cNvPr id="66" name="TextBox 65"/>
              <p:cNvSpPr txBox="1"/>
              <p:nvPr>
                <p:custDataLst>
                  <p:tags r:id="rId22"/>
                </p:custDataLst>
              </p:nvPr>
            </p:nvSpPr>
            <p:spPr>
              <a:xfrm>
                <a:off x="226953" y="2205445"/>
                <a:ext cx="2613027" cy="404419"/>
              </a:xfrm>
              <a:prstGeom prst="rect">
                <a:avLst/>
              </a:prstGeom>
              <a:noFill/>
            </p:spPr>
            <p:txBody>
              <a:bodyPr wrap="none" rtlCol="0" anchor="ctr" anchorCtr="0">
                <a:spAutoFit/>
              </a:bodyPr>
              <a:lstStyle/>
              <a:p>
                <a:r>
                  <a:rPr lang="en-US" sz="1600" dirty="0" err="1">
                    <a:latin typeface="Calibri" panose="020F0502020204030204" pitchFamily="34" charset="0"/>
                    <a:cs typeface="Calibri" panose="020F0502020204030204" pitchFamily="34" charset="0"/>
                  </a:rPr>
                  <a:t>vtable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for class </a:t>
                </a:r>
                <a:r>
                  <a:rPr lang="en-US" sz="1600" dirty="0">
                    <a:latin typeface="Courier New" panose="02070309020205020404" pitchFamily="49" charset="0"/>
                    <a:ea typeface="Anonymous Pro" panose="02060609030202000504" pitchFamily="49" charset="0"/>
                    <a:cs typeface="Courier New" panose="02070309020205020404" pitchFamily="49" charset="0"/>
                  </a:rPr>
                  <a:t>Point</a:t>
                </a:r>
                <a:r>
                  <a:rPr lang="en-US" sz="16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: </a:t>
                </a:r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137160" y="1280160"/>
              <a:ext cx="8275320" cy="815311"/>
              <a:chOff x="137160" y="1097280"/>
              <a:chExt cx="8275320" cy="815311"/>
            </a:xfrm>
          </p:grpSpPr>
          <p:sp>
            <p:nvSpPr>
              <p:cNvPr id="52" name="Rectangle 11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7160" y="1240695"/>
                <a:ext cx="365760" cy="43180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>
                <a:normAutofit/>
              </a:bodyPr>
              <a:lstStyle/>
              <a:p>
                <a:pPr algn="ctr">
                  <a:lnSpc>
                    <a:spcPct val="100000"/>
                  </a:lnSpc>
                </a:pPr>
                <a:r>
                  <a: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p</a:t>
                </a: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731520" y="1097280"/>
                <a:ext cx="7680960" cy="815311"/>
                <a:chOff x="731520" y="1059209"/>
                <a:chExt cx="7680960" cy="815311"/>
              </a:xfrm>
            </p:grpSpPr>
            <p:sp>
              <p:nvSpPr>
                <p:cNvPr id="55" name="Rectangle 11"/>
                <p:cNvSpPr>
                  <a:spLocks noChangeArrowheads="1"/>
                </p:cNvSpPr>
                <p:nvPr>
                  <p:custDataLst>
                    <p:tags r:id="rId11"/>
                  </p:custDataLst>
                </p:nvPr>
              </p:nvSpPr>
              <p:spPr bwMode="auto">
                <a:xfrm>
                  <a:off x="4023360" y="1463040"/>
                  <a:ext cx="2194560" cy="411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6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x</a:t>
                  </a:r>
                  <a:endPara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56" name="Rectangle 11"/>
                <p:cNvSpPr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auto">
                <a:xfrm>
                  <a:off x="1828800" y="1463040"/>
                  <a:ext cx="2194560" cy="411480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6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vptr</a:t>
                  </a:r>
                  <a:endPara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57" name="Rectangle 11"/>
                <p:cNvSpPr>
                  <a:spLocks noChangeArrowheads="1"/>
                </p:cNvSpPr>
                <p:nvPr>
                  <p:custDataLst>
                    <p:tags r:id="rId13"/>
                  </p:custDataLst>
                </p:nvPr>
              </p:nvSpPr>
              <p:spPr bwMode="auto">
                <a:xfrm>
                  <a:off x="6217920" y="1463040"/>
                  <a:ext cx="2194560" cy="411480"/>
                </a:xfrm>
                <a:prstGeom prst="rect">
                  <a:avLst/>
                </a:prstGeom>
                <a:noFill/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600" dirty="0" err="1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y</a:t>
                  </a:r>
                  <a:endParaRPr lang="en-US" sz="1600" dirty="0">
                    <a:latin typeface="Courier New" panose="02070309020205020404" pitchFamily="49" charset="0"/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58" name="Rectangle 11"/>
                <p:cNvSpPr>
                  <a:spLocks noChangeArrowheads="1"/>
                </p:cNvSpPr>
                <p:nvPr>
                  <p:custDataLst>
                    <p:tags r:id="rId14"/>
                  </p:custDataLst>
                </p:nvPr>
              </p:nvSpPr>
              <p:spPr bwMode="auto">
                <a:xfrm>
                  <a:off x="731520" y="1463040"/>
                  <a:ext cx="1097280" cy="411480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 anchor="ctr"/>
                <a:lstStyle/>
                <a:p>
                  <a:pPr>
                    <a:lnSpc>
                      <a:spcPct val="100000"/>
                    </a:lnSpc>
                  </a:pPr>
                  <a:r>
                    <a:rPr lang="en-US" sz="16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header</a:t>
                  </a:r>
                </a:p>
              </p:txBody>
            </p:sp>
            <p:sp>
              <p:nvSpPr>
                <p:cNvPr id="59" name="Rectangle 58"/>
                <p:cNvSpPr/>
                <p:nvPr>
                  <p:custDataLst>
                    <p:tags r:id="rId15"/>
                  </p:custDataLst>
                </p:nvPr>
              </p:nvSpPr>
              <p:spPr>
                <a:xfrm>
                  <a:off x="731520" y="1059209"/>
                  <a:ext cx="1543765" cy="40441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sz="1400" dirty="0">
                      <a:latin typeface="Courier New" panose="02070309020205020404" pitchFamily="49" charset="0"/>
                      <a:cs typeface="Courier New" panose="02070309020205020404" pitchFamily="49" charset="0"/>
                    </a:rPr>
                    <a:t>Point</a:t>
                  </a:r>
                  <a:r>
                    <a:rPr lang="en-US" sz="1600" dirty="0">
                      <a:latin typeface="Calibri" panose="020F0502020204030204" pitchFamily="34" charset="0"/>
                      <a:cs typeface="Calibri" panose="020F0502020204030204" pitchFamily="34" charset="0"/>
                    </a:rPr>
                    <a:t> object</a:t>
                  </a:r>
                </a:p>
              </p:txBody>
            </p:sp>
          </p:grpSp>
          <p:cxnSp>
            <p:nvCxnSpPr>
              <p:cNvPr id="54" name="Straight Arrow Connector 53"/>
              <p:cNvCxnSpPr/>
              <p:nvPr>
                <p:custDataLst>
                  <p:tags r:id="rId10"/>
                </p:custDataLst>
              </p:nvPr>
            </p:nvCxnSpPr>
            <p:spPr bwMode="auto">
              <a:xfrm>
                <a:off x="502920" y="1463040"/>
                <a:ext cx="230067" cy="228600"/>
              </a:xfrm>
              <a:prstGeom prst="straightConnector1">
                <a:avLst/>
              </a:prstGeom>
              <a:noFill/>
              <a:ln w="31750" cap="flat" cmpd="sng" algn="ctr">
                <a:solidFill>
                  <a:schemeClr val="tx1"/>
                </a:solidFill>
                <a:prstDash val="solid"/>
                <a:round/>
                <a:headEnd type="oval" w="med" len="med"/>
                <a:tailEnd type="arrow"/>
              </a:ln>
              <a:effectLst/>
            </p:spPr>
          </p:cxnSp>
        </p:grpSp>
        <p:cxnSp>
          <p:nvCxnSpPr>
            <p:cNvPr id="51" name="Straight Arrow Connector 50"/>
            <p:cNvCxnSpPr/>
            <p:nvPr>
              <p:custDataLst>
                <p:tags r:id="rId8"/>
              </p:custDataLst>
            </p:nvPr>
          </p:nvCxnSpPr>
          <p:spPr bwMode="auto">
            <a:xfrm flipH="1">
              <a:off x="2917882" y="2002536"/>
              <a:ext cx="8200" cy="368321"/>
            </a:xfrm>
            <a:prstGeom prst="straightConnector1">
              <a:avLst/>
            </a:pr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620994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3840480"/>
            <a:ext cx="8366125" cy="2743200"/>
          </a:xfrm>
        </p:spPr>
        <p:txBody>
          <a:bodyPr/>
          <a:lstStyle/>
          <a:p>
            <a:r>
              <a:rPr lang="en-US" sz="2400" dirty="0"/>
              <a:t>Where does “</a:t>
            </a:r>
            <a:r>
              <a:rPr lang="en-US" sz="240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z</a:t>
            </a:r>
            <a:r>
              <a:rPr lang="en-US" sz="2400" dirty="0"/>
              <a:t>” go?  At end of fields of </a:t>
            </a:r>
            <a:r>
              <a:rPr lang="en-US" sz="2400" kern="1200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endParaRPr lang="en-US" sz="1600" kern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Point</a:t>
            </a:r>
            <a:r>
              <a:rPr lang="en-US" sz="2000" dirty="0"/>
              <a:t> fields are always in the same place, so </a:t>
            </a:r>
            <a:r>
              <a:rPr lang="en-US" sz="20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Point</a:t>
            </a:r>
            <a:r>
              <a:rPr lang="en-US" sz="2000" dirty="0"/>
              <a:t> code can run on </a:t>
            </a:r>
            <a:r>
              <a:rPr lang="en-US" sz="2000" kern="1200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ThreeDPoint</a:t>
            </a:r>
            <a:r>
              <a:rPr lang="en-US" sz="2000" dirty="0"/>
              <a:t> objects without modification</a:t>
            </a:r>
          </a:p>
          <a:p>
            <a:r>
              <a:rPr lang="en-US" sz="2400" dirty="0"/>
              <a:t>Where does pointer to code for two new methods go?</a:t>
            </a:r>
          </a:p>
          <a:p>
            <a:pPr lvl="1"/>
            <a:r>
              <a:rPr lang="en-US" sz="2000" dirty="0"/>
              <a:t>No constructor, so use default </a:t>
            </a:r>
            <a:r>
              <a:rPr lang="en-US" sz="2000" kern="1200" dirty="0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Point</a:t>
            </a:r>
            <a:r>
              <a:rPr lang="en-US" sz="2000" dirty="0"/>
              <a:t> constructor</a:t>
            </a:r>
          </a:p>
          <a:p>
            <a:pPr lvl="1"/>
            <a:r>
              <a:rPr lang="en-US" sz="2000" dirty="0"/>
              <a:t>To override “</a:t>
            </a:r>
            <a:r>
              <a:rPr lang="en-US" sz="2000" kern="1200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samePlace</a:t>
            </a:r>
            <a:r>
              <a:rPr lang="en-US" sz="2000" dirty="0"/>
              <a:t>”, use same </a:t>
            </a:r>
            <a:r>
              <a:rPr lang="en-US" sz="2000" dirty="0" err="1"/>
              <a:t>vtable</a:t>
            </a:r>
            <a:r>
              <a:rPr lang="en-US" sz="2000" dirty="0"/>
              <a:t> position</a:t>
            </a:r>
          </a:p>
          <a:p>
            <a:pPr lvl="1"/>
            <a:r>
              <a:rPr lang="en-US" sz="2000" dirty="0"/>
              <a:t>Add new pointer at end of </a:t>
            </a:r>
            <a:r>
              <a:rPr lang="en-US" sz="2000" dirty="0" err="1"/>
              <a:t>vtable</a:t>
            </a:r>
            <a:r>
              <a:rPr lang="en-US" sz="2000" dirty="0"/>
              <a:t> for new method “</a:t>
            </a:r>
            <a:r>
              <a:rPr lang="en-US" sz="2000" kern="1200" dirty="0" err="1"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sayHi</a:t>
            </a:r>
            <a:r>
              <a:rPr lang="en-US" sz="2000" dirty="0"/>
              <a:t>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822960" y="1371600"/>
            <a:ext cx="466344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DPoint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Point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z;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p2)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false;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 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061542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/>
              <a:t>Subclassing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6" name="TextBox 25"/>
          <p:cNvSpPr txBox="1"/>
          <p:nvPr>
            <p:custDataLst>
              <p:tags r:id="rId3"/>
            </p:custDataLst>
          </p:nvPr>
        </p:nvSpPr>
        <p:spPr>
          <a:xfrm>
            <a:off x="5250638" y="6217549"/>
            <a:ext cx="1441485" cy="549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code for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2" name="TextBox 31"/>
          <p:cNvSpPr txBox="1"/>
          <p:nvPr>
            <p:custDataLst>
              <p:tags r:id="rId4"/>
            </p:custDataLst>
          </p:nvPr>
        </p:nvSpPr>
        <p:spPr>
          <a:xfrm>
            <a:off x="3052567" y="6221717"/>
            <a:ext cx="1392945" cy="5410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Old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code for 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constructor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916408" y="4612536"/>
            <a:ext cx="2490232" cy="577564"/>
            <a:chOff x="6214172" y="3295545"/>
            <a:chExt cx="2490232" cy="577564"/>
          </a:xfrm>
        </p:grpSpPr>
        <p:cxnSp>
          <p:nvCxnSpPr>
            <p:cNvPr id="33" name="Straight Arrow Connector 32"/>
            <p:cNvCxnSpPr/>
            <p:nvPr>
              <p:custDataLst>
                <p:tags r:id="rId20"/>
              </p:custDataLst>
            </p:nvPr>
          </p:nvCxnSpPr>
          <p:spPr bwMode="auto">
            <a:xfrm>
              <a:off x="7459287" y="3598789"/>
              <a:ext cx="0" cy="274320"/>
            </a:xfrm>
            <a:prstGeom prst="straightConnector1">
              <a:avLst/>
            </a:prstGeom>
            <a:noFill/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5" name="TextBox 34"/>
            <p:cNvSpPr txBox="1"/>
            <p:nvPr>
              <p:custDataLst>
                <p:tags r:id="rId21"/>
              </p:custDataLst>
            </p:nvPr>
          </p:nvSpPr>
          <p:spPr>
            <a:xfrm>
              <a:off x="6214172" y="3295545"/>
              <a:ext cx="24902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sayHi</a:t>
              </a:r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tacked on at end</a:t>
              </a:r>
            </a:p>
          </p:txBody>
        </p:sp>
      </p:grpSp>
      <p:sp>
        <p:nvSpPr>
          <p:cNvPr id="46" name="TextBox 45"/>
          <p:cNvSpPr txBox="1"/>
          <p:nvPr>
            <p:custDataLst>
              <p:tags r:id="rId5"/>
            </p:custDataLst>
          </p:nvPr>
        </p:nvSpPr>
        <p:spPr>
          <a:xfrm>
            <a:off x="7798594" y="4787037"/>
            <a:ext cx="1040606" cy="5493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Code for </a:t>
            </a:r>
            <a:b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sayHi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4" name="Rectangle 33"/>
          <p:cNvSpPr/>
          <p:nvPr>
            <p:custDataLst>
              <p:tags r:id="rId6"/>
            </p:custDataLst>
          </p:nvPr>
        </p:nvSpPr>
        <p:spPr>
          <a:xfrm>
            <a:off x="822960" y="1371600"/>
            <a:ext cx="466344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Three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DPoint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Point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z;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p2)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false;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   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("hello");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    }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731520" y="3840480"/>
            <a:ext cx="7498080" cy="710225"/>
            <a:chOff x="731520" y="4846320"/>
            <a:chExt cx="7498080" cy="710225"/>
          </a:xfrm>
        </p:grpSpPr>
        <p:sp>
          <p:nvSpPr>
            <p:cNvPr id="44" name="Rectangle 11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29184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7" name="Rectangle 4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645920" y="521208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vptr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8" name="Rectangle 1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93776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9" name="Rectangle 11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1520" y="5212080"/>
              <a:ext cx="914400" cy="3444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header</a:t>
              </a:r>
            </a:p>
          </p:txBody>
        </p:sp>
        <p:sp>
          <p:nvSpPr>
            <p:cNvPr id="50" name="Rectangle 49"/>
            <p:cNvSpPr/>
            <p:nvPr>
              <p:custDataLst>
                <p:tags r:id="rId18"/>
              </p:custDataLst>
            </p:nvPr>
          </p:nvSpPr>
          <p:spPr>
            <a:xfrm>
              <a:off x="731520" y="4846320"/>
              <a:ext cx="21836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ThreeDPoint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 object</a:t>
              </a:r>
            </a:p>
          </p:txBody>
        </p:sp>
        <p:sp>
          <p:nvSpPr>
            <p:cNvPr id="51" name="Rectangle 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58368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5720" y="5212080"/>
            <a:ext cx="7360920" cy="584775"/>
            <a:chOff x="45720" y="5849223"/>
            <a:chExt cx="7360920" cy="584775"/>
          </a:xfrm>
        </p:grpSpPr>
        <p:sp>
          <p:nvSpPr>
            <p:cNvPr id="40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2468880" y="585216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constructor</a:t>
              </a:r>
            </a:p>
          </p:txBody>
        </p:sp>
        <p:sp>
          <p:nvSpPr>
            <p:cNvPr id="41" name="Rectangle 11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114800" y="585216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samePlace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TextBox 41"/>
            <p:cNvSpPr txBox="1"/>
            <p:nvPr>
              <p:custDataLst>
                <p:tags r:id="rId12"/>
              </p:custDataLst>
            </p:nvPr>
          </p:nvSpPr>
          <p:spPr>
            <a:xfrm>
              <a:off x="45720" y="5849223"/>
              <a:ext cx="2490425" cy="584775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sz="16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vtable</a:t>
              </a: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for </a:t>
              </a: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Three</a:t>
              </a:r>
              <a:r>
                <a:rPr lang="en-US" sz="1600" dirty="0" err="1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DPoint</a:t>
              </a: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: </a:t>
              </a:r>
            </a:p>
            <a:p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          (not </a:t>
              </a: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Point</a:t>
              </a: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52" name="Rectangle 1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5760720" y="585216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sayHi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53" name="Straight Arrow Connector 52"/>
          <p:cNvCxnSpPr/>
          <p:nvPr>
            <p:custDataLst>
              <p:tags r:id="rId7"/>
            </p:custDataLst>
          </p:nvPr>
        </p:nvCxnSpPr>
        <p:spPr bwMode="auto">
          <a:xfrm flipH="1">
            <a:off x="2549805" y="4377886"/>
            <a:ext cx="648317" cy="83409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sp>
        <p:nvSpPr>
          <p:cNvPr id="5" name="Freeform 4"/>
          <p:cNvSpPr/>
          <p:nvPr/>
        </p:nvSpPr>
        <p:spPr bwMode="auto">
          <a:xfrm>
            <a:off x="3749040" y="5389837"/>
            <a:ext cx="302363" cy="842356"/>
          </a:xfrm>
          <a:custGeom>
            <a:avLst/>
            <a:gdLst>
              <a:gd name="connsiteX0" fmla="*/ 282633 w 302363"/>
              <a:gd name="connsiteY0" fmla="*/ 0 h 842356"/>
              <a:gd name="connsiteX1" fmla="*/ 282633 w 302363"/>
              <a:gd name="connsiteY1" fmla="*/ 371301 h 842356"/>
              <a:gd name="connsiteX2" fmla="*/ 77586 w 302363"/>
              <a:gd name="connsiteY2" fmla="*/ 604058 h 842356"/>
              <a:gd name="connsiteX3" fmla="*/ 0 w 302363"/>
              <a:gd name="connsiteY3" fmla="*/ 842356 h 84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2363" h="842356">
                <a:moveTo>
                  <a:pt x="282633" y="0"/>
                </a:moveTo>
                <a:cubicBezTo>
                  <a:pt x="299720" y="135312"/>
                  <a:pt x="316808" y="270625"/>
                  <a:pt x="282633" y="371301"/>
                </a:cubicBezTo>
                <a:cubicBezTo>
                  <a:pt x="248458" y="471977"/>
                  <a:pt x="124692" y="525549"/>
                  <a:pt x="77586" y="604058"/>
                </a:cubicBezTo>
                <a:cubicBezTo>
                  <a:pt x="30480" y="682567"/>
                  <a:pt x="15240" y="762461"/>
                  <a:pt x="0" y="842356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5669280" y="5387249"/>
            <a:ext cx="310342" cy="814648"/>
          </a:xfrm>
          <a:custGeom>
            <a:avLst/>
            <a:gdLst>
              <a:gd name="connsiteX0" fmla="*/ 11084 w 310342"/>
              <a:gd name="connsiteY0" fmla="*/ 0 h 814648"/>
              <a:gd name="connsiteX1" fmla="*/ 22167 w 310342"/>
              <a:gd name="connsiteY1" fmla="*/ 382386 h 814648"/>
              <a:gd name="connsiteX2" fmla="*/ 210589 w 310342"/>
              <a:gd name="connsiteY2" fmla="*/ 570808 h 814648"/>
              <a:gd name="connsiteX3" fmla="*/ 310342 w 310342"/>
              <a:gd name="connsiteY3" fmla="*/ 814648 h 81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342" h="814648">
                <a:moveTo>
                  <a:pt x="11084" y="0"/>
                </a:moveTo>
                <a:cubicBezTo>
                  <a:pt x="0" y="143625"/>
                  <a:pt x="-11084" y="287251"/>
                  <a:pt x="22167" y="382386"/>
                </a:cubicBezTo>
                <a:cubicBezTo>
                  <a:pt x="55418" y="477521"/>
                  <a:pt x="162560" y="498764"/>
                  <a:pt x="210589" y="570808"/>
                </a:cubicBezTo>
                <a:cubicBezTo>
                  <a:pt x="258618" y="642852"/>
                  <a:pt x="284480" y="728750"/>
                  <a:pt x="310342" y="814648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7315200" y="5024194"/>
            <a:ext cx="515389" cy="363055"/>
          </a:xfrm>
          <a:custGeom>
            <a:avLst/>
            <a:gdLst>
              <a:gd name="connsiteX0" fmla="*/ 0 w 515389"/>
              <a:gd name="connsiteY0" fmla="*/ 363055 h 363055"/>
              <a:gd name="connsiteX1" fmla="*/ 110837 w 515389"/>
              <a:gd name="connsiteY1" fmla="*/ 52713 h 363055"/>
              <a:gd name="connsiteX2" fmla="*/ 515389 w 515389"/>
              <a:gd name="connsiteY2" fmla="*/ 2837 h 363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5389" h="363055">
                <a:moveTo>
                  <a:pt x="0" y="363055"/>
                </a:moveTo>
                <a:cubicBezTo>
                  <a:pt x="12469" y="237902"/>
                  <a:pt x="24939" y="112749"/>
                  <a:pt x="110837" y="52713"/>
                </a:cubicBezTo>
                <a:cubicBezTo>
                  <a:pt x="196735" y="-7323"/>
                  <a:pt x="356062" y="-2243"/>
                  <a:pt x="515389" y="2837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6583680" y="3577845"/>
            <a:ext cx="1938800" cy="577564"/>
            <a:chOff x="6489887" y="3295545"/>
            <a:chExt cx="1938800" cy="577564"/>
          </a:xfrm>
        </p:grpSpPr>
        <p:cxnSp>
          <p:nvCxnSpPr>
            <p:cNvPr id="55" name="Straight Arrow Connector 54"/>
            <p:cNvCxnSpPr/>
            <p:nvPr>
              <p:custDataLst>
                <p:tags r:id="rId8"/>
              </p:custDataLst>
            </p:nvPr>
          </p:nvCxnSpPr>
          <p:spPr bwMode="auto">
            <a:xfrm>
              <a:off x="7459287" y="3598789"/>
              <a:ext cx="0" cy="274320"/>
            </a:xfrm>
            <a:prstGeom prst="straightConnector1">
              <a:avLst/>
            </a:prstGeom>
            <a:noFill/>
            <a:ln w="38100" cap="flat" cmpd="sng" algn="ctr">
              <a:solidFill>
                <a:srgbClr val="3366FF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6" name="TextBox 55"/>
            <p:cNvSpPr txBox="1"/>
            <p:nvPr>
              <p:custDataLst>
                <p:tags r:id="rId9"/>
              </p:custDataLst>
            </p:nvPr>
          </p:nvSpPr>
          <p:spPr>
            <a:xfrm>
              <a:off x="6489887" y="3295545"/>
              <a:ext cx="19388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  <a:r>
                <a:rPr lang="en-US" sz="1800" dirty="0">
                  <a:latin typeface="Calibri" panose="020F0502020204030204" pitchFamily="34" charset="0"/>
                  <a:cs typeface="Calibri" panose="020F0502020204030204" pitchFamily="34" charset="0"/>
                </a:rPr>
                <a:t> tacked on at 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6427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4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11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424713" y="2377440"/>
            <a:ext cx="1371600" cy="411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2" name="Rectangle 1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794760" y="2377440"/>
            <a:ext cx="1371600" cy="4114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6" name="Rectangle 11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973217" y="3053272"/>
            <a:ext cx="1946804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Point()</a:t>
            </a:r>
          </a:p>
        </p:txBody>
      </p:sp>
      <p:sp>
        <p:nvSpPr>
          <p:cNvPr id="57" name="Rectangle 11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52160" y="2560320"/>
            <a:ext cx="3108960" cy="41148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Point’s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8" name="TextBox 57"/>
          <p:cNvSpPr txBox="1"/>
          <p:nvPr>
            <p:custDataLst>
              <p:tags r:id="rId5"/>
            </p:custDataLst>
          </p:nvPr>
        </p:nvSpPr>
        <p:spPr>
          <a:xfrm>
            <a:off x="731520" y="2372939"/>
            <a:ext cx="1713867" cy="400110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Point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vtable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</p:txBody>
      </p:sp>
      <p:grpSp>
        <p:nvGrpSpPr>
          <p:cNvPr id="80" name="Group 79"/>
          <p:cNvGrpSpPr/>
          <p:nvPr/>
        </p:nvGrpSpPr>
        <p:grpSpPr>
          <a:xfrm>
            <a:off x="731520" y="1280160"/>
            <a:ext cx="7680960" cy="815311"/>
            <a:chOff x="731520" y="1059209"/>
            <a:chExt cx="7680960" cy="815311"/>
          </a:xfrm>
        </p:grpSpPr>
        <p:sp>
          <p:nvSpPr>
            <p:cNvPr id="82" name="Rectangle 11"/>
            <p:cNvSpPr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023360" y="1463040"/>
              <a:ext cx="2194560" cy="411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3" name="Rectangle 11"/>
            <p:cNvSpPr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1828800" y="1463040"/>
              <a:ext cx="219456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vptr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4" name="Rectangle 11"/>
            <p:cNvSpPr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6217920" y="1463040"/>
              <a:ext cx="2194560" cy="4114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en-US" sz="20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5" name="Rectangle 11"/>
            <p:cNvSpPr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731520" y="1463040"/>
              <a:ext cx="1097280" cy="4114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header</a:t>
              </a:r>
            </a:p>
          </p:txBody>
        </p:sp>
        <p:sp>
          <p:nvSpPr>
            <p:cNvPr id="86" name="Rectangle 85"/>
            <p:cNvSpPr/>
            <p:nvPr>
              <p:custDataLst>
                <p:tags r:id="rId35"/>
              </p:custDataLst>
            </p:nvPr>
          </p:nvSpPr>
          <p:spPr>
            <a:xfrm>
              <a:off x="731520" y="1059209"/>
              <a:ext cx="1585690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Point</a:t>
              </a:r>
              <a:r>
                <a:rPr lang="en-US" sz="2000" dirty="0">
                  <a:latin typeface="Calibri" panose="020F0502020204030204" pitchFamily="34" charset="0"/>
                  <a:cs typeface="Calibri" panose="020F0502020204030204" pitchFamily="34" charset="0"/>
                </a:rPr>
                <a:t> object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37160" y="2743200"/>
            <a:ext cx="731519" cy="431800"/>
            <a:chOff x="137160" y="1515015"/>
            <a:chExt cx="731519" cy="431800"/>
          </a:xfrm>
        </p:grpSpPr>
        <p:sp>
          <p:nvSpPr>
            <p:cNvPr id="73" name="Rectangle 11"/>
            <p:cNvSpPr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137160" y="1515015"/>
              <a:ext cx="365760" cy="43180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1440" tIns="0" rIns="0" bIns="0" anchor="ctr">
              <a:norm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0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p    ???</a:t>
              </a:r>
            </a:p>
          </p:txBody>
        </p:sp>
        <p:cxnSp>
          <p:nvCxnSpPr>
            <p:cNvPr id="81" name="Straight Arrow Connector 80"/>
            <p:cNvCxnSpPr/>
            <p:nvPr>
              <p:custDataLst>
                <p:tags r:id="rId30"/>
              </p:custDataLst>
            </p:nvPr>
          </p:nvCxnSpPr>
          <p:spPr bwMode="auto">
            <a:xfrm>
              <a:off x="502919" y="1743615"/>
              <a:ext cx="365760" cy="0"/>
            </a:xfrm>
            <a:prstGeom prst="straightConnector1">
              <a:avLst/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en-US" dirty="0"/>
              <a:t>Dynamic Dispatch</a:t>
            </a:r>
          </a:p>
        </p:txBody>
      </p:sp>
      <p:sp>
        <p:nvSpPr>
          <p:cNvPr id="50" name="Slide Number Placeholder 49"/>
          <p:cNvSpPr>
            <a:spLocks noGrp="1"/>
          </p:cNvSpPr>
          <p:nvPr>
            <p:ph type="sldNum" sz="quarter" idx="10"/>
            <p:custDataLst>
              <p:tags r:id="rId7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33" name="TextBox 32"/>
          <p:cNvSpPr txBox="1"/>
          <p:nvPr>
            <p:custDataLst>
              <p:tags r:id="rId8"/>
            </p:custDataLst>
          </p:nvPr>
        </p:nvSpPr>
        <p:spPr>
          <a:xfrm>
            <a:off x="457200" y="6035040"/>
            <a:ext cx="3217547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Point p = ???;</a:t>
            </a:r>
          </a:p>
          <a:p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p.samePlace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(q);</a:t>
            </a:r>
          </a:p>
        </p:txBody>
      </p:sp>
      <p:sp>
        <p:nvSpPr>
          <p:cNvPr id="34" name="TextBox 33"/>
          <p:cNvSpPr txBox="1"/>
          <p:nvPr>
            <p:custDataLst>
              <p:tags r:id="rId9"/>
            </p:custDataLst>
          </p:nvPr>
        </p:nvSpPr>
        <p:spPr>
          <a:xfrm>
            <a:off x="4023360" y="6035040"/>
            <a:ext cx="4596130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works regardless of what p is</a:t>
            </a:r>
          </a:p>
          <a:p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p-&gt;</a:t>
            </a:r>
            <a:r>
              <a:rPr lang="en-US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vtr</a:t>
            </a:r>
            <a:r>
              <a:rPr lang="en-US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[1](p, q);</a:t>
            </a:r>
          </a:p>
        </p:txBody>
      </p:sp>
      <p:sp>
        <p:nvSpPr>
          <p:cNvPr id="35" name="TextBox 34"/>
          <p:cNvSpPr txBox="1"/>
          <p:nvPr>
            <p:custDataLst>
              <p:tags r:id="rId10"/>
            </p:custDataLst>
          </p:nvPr>
        </p:nvSpPr>
        <p:spPr>
          <a:xfrm>
            <a:off x="452599" y="5623560"/>
            <a:ext cx="813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36" name="TextBox 35"/>
          <p:cNvSpPr txBox="1"/>
          <p:nvPr>
            <p:custDataLst>
              <p:tags r:id="rId11"/>
            </p:custDataLst>
          </p:nvPr>
        </p:nvSpPr>
        <p:spPr>
          <a:xfrm>
            <a:off x="4023360" y="5623560"/>
            <a:ext cx="29227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C pseudo-translation:</a:t>
            </a:r>
          </a:p>
        </p:txBody>
      </p:sp>
      <p:sp>
        <p:nvSpPr>
          <p:cNvPr id="76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166360" y="5147822"/>
            <a:ext cx="3794760" cy="468723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ThreeDPoint’s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samePlace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77" name="Rectangle 11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132320" y="4315636"/>
            <a:ext cx="1828800" cy="439244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/>
          <a:lstStyle/>
          <a:p>
            <a:pPr>
              <a:lnSpc>
                <a:spcPct val="100000"/>
              </a:lnSpc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code for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sayHi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4466705" y="2276242"/>
            <a:ext cx="1390997" cy="295162"/>
          </a:xfrm>
          <a:custGeom>
            <a:avLst/>
            <a:gdLst>
              <a:gd name="connsiteX0" fmla="*/ 0 w 1390997"/>
              <a:gd name="connsiteY0" fmla="*/ 295162 h 295162"/>
              <a:gd name="connsiteX1" fmla="*/ 432262 w 1390997"/>
              <a:gd name="connsiteY1" fmla="*/ 34696 h 295162"/>
              <a:gd name="connsiteX2" fmla="*/ 1113906 w 1390997"/>
              <a:gd name="connsiteY2" fmla="*/ 29154 h 295162"/>
              <a:gd name="connsiteX3" fmla="*/ 1390997 w 1390997"/>
              <a:gd name="connsiteY3" fmla="*/ 278536 h 29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0997" h="295162">
                <a:moveTo>
                  <a:pt x="0" y="295162"/>
                </a:moveTo>
                <a:cubicBezTo>
                  <a:pt x="123305" y="187096"/>
                  <a:pt x="246611" y="79031"/>
                  <a:pt x="432262" y="34696"/>
                </a:cubicBezTo>
                <a:cubicBezTo>
                  <a:pt x="617913" y="-9639"/>
                  <a:pt x="954117" y="-11486"/>
                  <a:pt x="1113906" y="29154"/>
                </a:cubicBezTo>
                <a:cubicBezTo>
                  <a:pt x="1273695" y="69794"/>
                  <a:pt x="1332346" y="174165"/>
                  <a:pt x="1390997" y="278536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3086793" y="2560320"/>
            <a:ext cx="881149" cy="648393"/>
          </a:xfrm>
          <a:custGeom>
            <a:avLst/>
            <a:gdLst>
              <a:gd name="connsiteX0" fmla="*/ 0 w 881149"/>
              <a:gd name="connsiteY0" fmla="*/ 0 h 648393"/>
              <a:gd name="connsiteX1" fmla="*/ 210589 w 881149"/>
              <a:gd name="connsiteY1" fmla="*/ 493222 h 648393"/>
              <a:gd name="connsiteX2" fmla="*/ 881149 w 881149"/>
              <a:gd name="connsiteY2" fmla="*/ 648393 h 64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1149" h="648393">
                <a:moveTo>
                  <a:pt x="0" y="0"/>
                </a:moveTo>
                <a:cubicBezTo>
                  <a:pt x="31865" y="192578"/>
                  <a:pt x="63731" y="385157"/>
                  <a:pt x="210589" y="493222"/>
                </a:cubicBezTo>
                <a:cubicBezTo>
                  <a:pt x="357447" y="601287"/>
                  <a:pt x="619298" y="624840"/>
                  <a:pt x="881149" y="648393"/>
                </a:cubicBezTo>
              </a:path>
            </a:pathLst>
          </a:cu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87" name="Straight Arrow Connector 86"/>
          <p:cNvCxnSpPr/>
          <p:nvPr>
            <p:custDataLst>
              <p:tags r:id="rId14"/>
            </p:custDataLst>
          </p:nvPr>
        </p:nvCxnSpPr>
        <p:spPr bwMode="auto">
          <a:xfrm flipH="1">
            <a:off x="2530415" y="1890900"/>
            <a:ext cx="1391417" cy="46907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grpSp>
        <p:nvGrpSpPr>
          <p:cNvPr id="88" name="Group 87"/>
          <p:cNvGrpSpPr/>
          <p:nvPr/>
        </p:nvGrpSpPr>
        <p:grpSpPr>
          <a:xfrm>
            <a:off x="731520" y="3383280"/>
            <a:ext cx="7498080" cy="710225"/>
            <a:chOff x="731520" y="4846320"/>
            <a:chExt cx="7498080" cy="710225"/>
          </a:xfrm>
        </p:grpSpPr>
        <p:sp>
          <p:nvSpPr>
            <p:cNvPr id="89" name="Rectangle 11"/>
            <p:cNvSpPr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29184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x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645920" y="5212080"/>
              <a:ext cx="1645920" cy="3444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vptr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" name="Rectangle 11"/>
            <p:cNvSpPr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493776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y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" name="Rectangle 11"/>
            <p:cNvSpPr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731520" y="5212080"/>
              <a:ext cx="914400" cy="344465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header</a:t>
              </a:r>
            </a:p>
          </p:txBody>
        </p:sp>
        <p:sp>
          <p:nvSpPr>
            <p:cNvPr id="93" name="Rectangle 92"/>
            <p:cNvSpPr/>
            <p:nvPr>
              <p:custDataLst>
                <p:tags r:id="rId27"/>
              </p:custDataLst>
            </p:nvPr>
          </p:nvSpPr>
          <p:spPr>
            <a:xfrm>
              <a:off x="731520" y="4846320"/>
              <a:ext cx="21836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ThreeDPoint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 object</a:t>
              </a:r>
            </a:p>
          </p:txBody>
        </p:sp>
        <p:sp>
          <p:nvSpPr>
            <p:cNvPr id="94" name="Rectangle 11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6583680" y="5212080"/>
              <a:ext cx="1645920" cy="344465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r>
                <a:rPr lang="en-US" sz="16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z</a:t>
              </a: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91440" y="4572000"/>
            <a:ext cx="6446520" cy="411480"/>
            <a:chOff x="91440" y="5849223"/>
            <a:chExt cx="6446520" cy="411480"/>
          </a:xfrm>
        </p:grpSpPr>
        <p:sp>
          <p:nvSpPr>
            <p:cNvPr id="96" name="Rectangle 11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4231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7" name="Rectangle 1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37947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8" name="TextBox 97"/>
            <p:cNvSpPr txBox="1"/>
            <p:nvPr>
              <p:custDataLst>
                <p:tags r:id="rId21"/>
              </p:custDataLst>
            </p:nvPr>
          </p:nvSpPr>
          <p:spPr>
            <a:xfrm>
              <a:off x="91440" y="5870241"/>
              <a:ext cx="2396746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r>
                <a:rPr lang="en-US" dirty="0" err="1">
                  <a:latin typeface="Courier New" panose="02070309020205020404" pitchFamily="49" charset="0"/>
                  <a:ea typeface="Anonymous Pro" panose="02060609030202000504" pitchFamily="49" charset="0"/>
                  <a:cs typeface="Courier New" panose="02070309020205020404" pitchFamily="49" charset="0"/>
                </a:rPr>
                <a:t>ThreeDPoint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dirty="0" err="1">
                  <a:latin typeface="Calibri" panose="020F0502020204030204" pitchFamily="34" charset="0"/>
                  <a:cs typeface="Calibri" panose="020F0502020204030204" pitchFamily="34" charset="0"/>
                </a:rPr>
                <a:t>vtable</a:t>
              </a: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:</a:t>
              </a:r>
            </a:p>
          </p:txBody>
        </p:sp>
        <p:sp>
          <p:nvSpPr>
            <p:cNvPr id="99" name="Rectangle 11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166360" y="5849223"/>
              <a:ext cx="1371600" cy="41148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7" tIns="44450" rIns="90487" bIns="44450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cxnSp>
        <p:nvCxnSpPr>
          <p:cNvPr id="100" name="Straight Arrow Connector 99"/>
          <p:cNvCxnSpPr/>
          <p:nvPr>
            <p:custDataLst>
              <p:tags r:id="rId15"/>
            </p:custDataLst>
          </p:nvPr>
        </p:nvCxnSpPr>
        <p:spPr bwMode="auto">
          <a:xfrm flipH="1">
            <a:off x="2549805" y="3922776"/>
            <a:ext cx="648317" cy="64008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4" name="Straight Arrow Connector 73"/>
          <p:cNvCxnSpPr/>
          <p:nvPr>
            <p:custDataLst>
              <p:tags r:id="rId16"/>
            </p:custDataLst>
          </p:nvPr>
        </p:nvCxnSpPr>
        <p:spPr bwMode="auto">
          <a:xfrm flipV="1">
            <a:off x="3108960" y="3485223"/>
            <a:ext cx="935864" cy="1280160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5" name="Straight Arrow Connector 74"/>
          <p:cNvCxnSpPr>
            <a:endCxn id="76" idx="1"/>
          </p:cNvCxnSpPr>
          <p:nvPr>
            <p:custDataLst>
              <p:tags r:id="rId17"/>
            </p:custDataLst>
          </p:nvPr>
        </p:nvCxnSpPr>
        <p:spPr bwMode="auto">
          <a:xfrm>
            <a:off x="4480560" y="4791207"/>
            <a:ext cx="685800" cy="590977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  <p:cxnSp>
        <p:nvCxnSpPr>
          <p:cNvPr id="78" name="Straight Arrow Connector 77"/>
          <p:cNvCxnSpPr>
            <a:endCxn id="77" idx="1"/>
          </p:cNvCxnSpPr>
          <p:nvPr>
            <p:custDataLst>
              <p:tags r:id="rId18"/>
            </p:custDataLst>
          </p:nvPr>
        </p:nvCxnSpPr>
        <p:spPr bwMode="auto">
          <a:xfrm flipV="1">
            <a:off x="5852160" y="4535258"/>
            <a:ext cx="1280160" cy="219456"/>
          </a:xfrm>
          <a:prstGeom prst="straightConnector1">
            <a:avLst/>
          </a:prstGeom>
          <a:noFill/>
          <a:ln w="38100" cap="flat" cmpd="sng" algn="ctr">
            <a:solidFill>
              <a:srgbClr val="CC0000"/>
            </a:solidFill>
            <a:prstDash val="solid"/>
            <a:round/>
            <a:headEnd type="oval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942515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Ta-da!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CSE143, it may have seemed “magic” that an </a:t>
            </a:r>
            <a:r>
              <a:rPr lang="en-US" i="1" dirty="0"/>
              <a:t>inherited</a:t>
            </a:r>
            <a:r>
              <a:rPr lang="en-US" dirty="0"/>
              <a:t> method could call an </a:t>
            </a:r>
            <a:r>
              <a:rPr lang="en-US" i="1" dirty="0"/>
              <a:t>overridden </a:t>
            </a:r>
            <a:r>
              <a:rPr lang="en-US" dirty="0"/>
              <a:t>method</a:t>
            </a:r>
          </a:p>
          <a:p>
            <a:pPr lvl="1"/>
            <a:r>
              <a:rPr lang="en-US" dirty="0"/>
              <a:t>You were tested on this endlessly</a:t>
            </a:r>
          </a:p>
          <a:p>
            <a:pPr lvl="1"/>
            <a:endParaRPr lang="en-US" dirty="0"/>
          </a:p>
          <a:p>
            <a:pPr>
              <a:tabLst>
                <a:tab pos="2289175" algn="l"/>
              </a:tabLst>
            </a:pPr>
            <a:r>
              <a:rPr lang="en-US" dirty="0"/>
              <a:t>The “trick” in the implementation is this part:</a:t>
            </a:r>
            <a:br>
              <a:rPr lang="en-US" dirty="0"/>
            </a:b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](</a:t>
            </a:r>
            <a:r>
              <a:rPr lang="en-US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p,q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dirty="0"/>
              <a:t>In the body of the pointed-to code, any calls to (other) methods of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dirty="0"/>
              <a:t> will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p-&gt;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Dispatch determined by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, not the class that defined a method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459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u="sng" dirty="0"/>
              <a:t>Assume</a:t>
            </a:r>
            <a:r>
              <a:rPr lang="en-US" sz="2200" dirty="0"/>
              <a:t>:  64-bit pointers, Java objects aligned to 8 B with 8-B header</a:t>
            </a:r>
          </a:p>
          <a:p>
            <a:r>
              <a:rPr lang="en-US" sz="2400" dirty="0"/>
              <a:t>What are the sizes of the things being pointed at by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ptr_c</a:t>
            </a:r>
            <a:r>
              <a:rPr lang="en-US" sz="2400" dirty="0"/>
              <a:t> and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ptr_j</a:t>
            </a:r>
            <a:r>
              <a:rPr lang="en-US" sz="2400" dirty="0"/>
              <a:t>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29</a:t>
            </a:fld>
            <a:endParaRPr lang="en-US"/>
          </a:p>
        </p:txBody>
      </p:sp>
      <p:sp>
        <p:nvSpPr>
          <p:cNvPr id="4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40080" y="2651760"/>
            <a:ext cx="3657600" cy="181331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s[3];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a[3];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p;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struct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r_c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sp>
        <p:nvSpPr>
          <p:cNvPr id="5" name="Rectangl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46320" y="2651760"/>
            <a:ext cx="3657600" cy="184409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jobj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s = "hi";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int[3]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jobj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p;</a:t>
            </a:r>
          </a:p>
          <a:p>
            <a:pPr algn="l">
              <a:lnSpc>
                <a:spcPct val="100000"/>
              </a:lnSpc>
            </a:pP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algn="l">
              <a:lnSpc>
                <a:spcPct val="100000"/>
              </a:lnSpc>
            </a:pP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jobj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ptr_j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jobj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67293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8" y="1197678"/>
            <a:ext cx="8534734" cy="497205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Lab 5 due last day of quarter (Friday 8/21)</a:t>
            </a:r>
          </a:p>
          <a:p>
            <a:pPr lvl="1"/>
            <a:r>
              <a:rPr lang="en-US" b="1" i="1" dirty="0"/>
              <a:t>Cutoff is Saturday 8/22 @11:59pm (only one late day can be used!)</a:t>
            </a:r>
          </a:p>
          <a:p>
            <a:pPr lvl="1"/>
            <a:r>
              <a:rPr lang="en-US" dirty="0"/>
              <a:t>The most significant amount of C programming you will do in this class – combines lots of topics from this class: pointers, bit manipulation, structs, examining memory</a:t>
            </a:r>
          </a:p>
          <a:p>
            <a:pPr lvl="1"/>
            <a:r>
              <a:rPr lang="en-US" dirty="0"/>
              <a:t>Understanding the concepts </a:t>
            </a:r>
            <a:r>
              <a:rPr lang="en-US" i="1" dirty="0"/>
              <a:t>first</a:t>
            </a:r>
            <a:r>
              <a:rPr lang="en-US" dirty="0"/>
              <a:t> and efficient</a:t>
            </a:r>
            <a:r>
              <a:rPr lang="en-US" i="1" dirty="0"/>
              <a:t> debugging </a:t>
            </a:r>
            <a:r>
              <a:rPr lang="en-US" dirty="0"/>
              <a:t>will save you lots of time</a:t>
            </a:r>
          </a:p>
          <a:p>
            <a:pPr lvl="1"/>
            <a:r>
              <a:rPr lang="en-US" dirty="0"/>
              <a:t>Can be difficult to debug so please start early and use OH</a:t>
            </a:r>
          </a:p>
          <a:p>
            <a:pPr lvl="1"/>
            <a:r>
              <a:rPr lang="en-US" dirty="0"/>
              <a:t>Light style grading</a:t>
            </a:r>
          </a:p>
          <a:p>
            <a:pPr lvl="1"/>
            <a:r>
              <a:rPr lang="en-US" dirty="0"/>
              <a:t>hw22 will help get you started!</a:t>
            </a:r>
          </a:p>
          <a:p>
            <a:pPr marL="363474" lvl="1" indent="0">
              <a:buNone/>
            </a:pPr>
            <a:endParaRPr lang="en-US" dirty="0"/>
          </a:p>
          <a:p>
            <a:r>
              <a:rPr lang="en-US" dirty="0"/>
              <a:t>Unit Summary 3 due last day of quarter (Friday 8/21)</a:t>
            </a:r>
          </a:p>
          <a:p>
            <a:pPr lvl="1"/>
            <a:r>
              <a:rPr lang="en-US" b="1" i="1" dirty="0"/>
              <a:t>Cutoff is Saturday 8/22 @11:59pm (only one late day can be used!)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2013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975" y="1197678"/>
            <a:ext cx="8527026" cy="513644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would you expect to </a:t>
            </a:r>
            <a:br>
              <a:rPr lang="en-US" dirty="0"/>
            </a:br>
            <a:r>
              <a:rPr lang="en-US" dirty="0"/>
              <a:t>be the order of contents in an </a:t>
            </a:r>
          </a:p>
          <a:p>
            <a:pPr marL="0" indent="0">
              <a:buNone/>
            </a:pPr>
            <a:r>
              <a:rPr lang="en-US" dirty="0"/>
              <a:t>instance of the Car class?</a:t>
            </a:r>
          </a:p>
          <a:p>
            <a:pPr marL="0" indent="0">
              <a:buNone/>
            </a:pPr>
            <a:endParaRPr lang="en-US" dirty="0"/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9900"/>
                </a:solidFill>
              </a:rPr>
              <a:t>header, 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  <a:r>
              <a:rPr lang="en-US" b="1" dirty="0" err="1">
                <a:solidFill>
                  <a:srgbClr val="FF9900"/>
                </a:solidFill>
              </a:rPr>
              <a:t>vtable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  <a:r>
              <a:rPr lang="en-US" b="1" dirty="0" err="1">
                <a:solidFill>
                  <a:srgbClr val="FF9900"/>
                </a:solidFill>
              </a:rPr>
              <a:t>ptr</a:t>
            </a:r>
            <a:r>
              <a:rPr lang="en-US" b="1" dirty="0">
                <a:solidFill>
                  <a:srgbClr val="FF9900"/>
                </a:solidFill>
              </a:rPr>
              <a:t>, 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passengers</a:t>
            </a:r>
            <a:r>
              <a:rPr lang="en-US" b="1" dirty="0">
                <a:solidFill>
                  <a:srgbClr val="FF9900"/>
                </a:solidFill>
              </a:rPr>
              <a:t>,   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>
                <a:solidFill>
                  <a:srgbClr val="FF9900"/>
                </a:solidFill>
              </a:rPr>
              <a:t> </a:t>
            </a:r>
            <a:r>
              <a:rPr lang="en-US" b="1" dirty="0" err="1">
                <a:solidFill>
                  <a:srgbClr val="FF9900"/>
                </a:solidFill>
              </a:rPr>
              <a:t>vtable</a:t>
            </a:r>
            <a:r>
              <a:rPr lang="en-US" b="1" dirty="0">
                <a:solidFill>
                  <a:srgbClr val="FF9900"/>
                </a:solidFill>
              </a:rPr>
              <a:t> </a:t>
            </a:r>
            <a:r>
              <a:rPr lang="en-US" b="1" dirty="0" err="1">
                <a:solidFill>
                  <a:srgbClr val="FF9900"/>
                </a:solidFill>
              </a:rPr>
              <a:t>ptr</a:t>
            </a:r>
            <a:r>
              <a:rPr lang="en-US" b="1" dirty="0">
                <a:solidFill>
                  <a:srgbClr val="FF9900"/>
                </a:solidFill>
              </a:rPr>
              <a:t>, </a:t>
            </a:r>
            <a:r>
              <a:rPr lang="en-US" b="1" dirty="0">
                <a:solidFill>
                  <a:srgbClr val="FF9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wheels</a:t>
            </a:r>
            <a:r>
              <a:rPr lang="en-US" b="1" dirty="0">
                <a:solidFill>
                  <a:srgbClr val="FF9900"/>
                </a:solidFill>
              </a:rPr>
              <a:t> </a:t>
            </a:r>
            <a:endParaRPr lang="en-US" b="1" baseline="-25000" dirty="0">
              <a:solidFill>
                <a:srgbClr val="FF9900"/>
              </a:solidFill>
              <a:cs typeface="Calibri" panose="020F0502020204030204" pitchFamily="34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b="1" dirty="0">
                <a:solidFill>
                  <a:srgbClr val="00B050"/>
                </a:solidFill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 panose="020F0502020204030204" pitchFamily="34" charset="0"/>
              </a:rPr>
              <a:t>vtable</a:t>
            </a:r>
            <a:r>
              <a:rPr lang="en-US" b="1" dirty="0">
                <a:solidFill>
                  <a:srgbClr val="00B050"/>
                </a:solidFill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B050"/>
                </a:solidFill>
                <a:cs typeface="Calibri" panose="020F0502020204030204" pitchFamily="34" charset="0"/>
              </a:rPr>
              <a:t>ptr</a:t>
            </a:r>
            <a:r>
              <a:rPr lang="en-US" b="1" dirty="0">
                <a:solidFill>
                  <a:srgbClr val="00B050"/>
                </a:solidFill>
                <a:cs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passengers,</a:t>
            </a:r>
            <a:r>
              <a:rPr lang="en-US" b="1" dirty="0">
                <a:solidFill>
                  <a:srgbClr val="00B050"/>
                </a:solidFill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wheels</a:t>
            </a:r>
            <a:endParaRPr lang="en-US" b="1" baseline="-250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0070C0"/>
                </a:solidFill>
              </a:rPr>
              <a:t>header,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b="1" dirty="0">
                <a:solidFill>
                  <a:srgbClr val="0070C0"/>
                </a:solidFill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cs typeface="Calibri" panose="020F0502020204030204" pitchFamily="34" charset="0"/>
              </a:rPr>
              <a:t>vtable</a:t>
            </a:r>
            <a:r>
              <a:rPr lang="en-US" b="1" dirty="0">
                <a:solidFill>
                  <a:srgbClr val="0070C0"/>
                </a:solidFill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cs typeface="Calibri" panose="020F0502020204030204" pitchFamily="34" charset="0"/>
              </a:rPr>
              <a:t>ptr</a:t>
            </a:r>
            <a:r>
              <a:rPr lang="en-US" b="1" dirty="0">
                <a:solidFill>
                  <a:srgbClr val="0070C0"/>
                </a:solidFill>
                <a:cs typeface="Calibri" panose="020F0502020204030204" pitchFamily="34" charset="0"/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vtable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ptr</a:t>
            </a:r>
            <a:r>
              <a:rPr lang="en-US" b="1" dirty="0">
                <a:solidFill>
                  <a:srgbClr val="0070C0"/>
                </a:solidFill>
              </a:rPr>
              <a:t>,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passengers,</a:t>
            </a:r>
            <a:r>
              <a:rPr lang="en-US" b="1" dirty="0">
                <a:solidFill>
                  <a:srgbClr val="0070C0"/>
                </a:solidFill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wheels</a:t>
            </a:r>
            <a:r>
              <a:rPr lang="en-US" b="1" dirty="0">
                <a:solidFill>
                  <a:srgbClr val="0070C0"/>
                </a:solidFill>
              </a:rPr>
              <a:t> </a:t>
            </a: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FF3399"/>
                </a:solidFill>
              </a:rPr>
              <a:t>header, </a:t>
            </a:r>
            <a:r>
              <a:rPr lang="en-US" b="1" dirty="0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b="1" dirty="0" err="1">
                <a:solidFill>
                  <a:srgbClr val="FF3399"/>
                </a:solidFill>
              </a:rPr>
              <a:t>vtable</a:t>
            </a:r>
            <a:r>
              <a:rPr lang="en-US" b="1" dirty="0">
                <a:solidFill>
                  <a:srgbClr val="FF3399"/>
                </a:solidFill>
              </a:rPr>
              <a:t> </a:t>
            </a:r>
            <a:r>
              <a:rPr lang="en-US" b="1" dirty="0" err="1">
                <a:solidFill>
                  <a:srgbClr val="FF3399"/>
                </a:solidFill>
              </a:rPr>
              <a:t>ptr</a:t>
            </a:r>
            <a:r>
              <a:rPr lang="en-US" b="1" dirty="0">
                <a:solidFill>
                  <a:srgbClr val="FF3399"/>
                </a:solidFill>
              </a:rPr>
              <a:t>, </a:t>
            </a:r>
            <a:r>
              <a:rPr lang="en-US" b="1" dirty="0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passengers,</a:t>
            </a:r>
            <a:r>
              <a:rPr lang="en-US" b="1" dirty="0">
                <a:solidFill>
                  <a:srgbClr val="FF3399"/>
                </a:solidFill>
                <a:cs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FF33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wheels</a:t>
            </a:r>
          </a:p>
          <a:p>
            <a:pPr marL="914400" indent="-514350">
              <a:buSzPct val="100000"/>
              <a:buFont typeface="+mj-lt"/>
              <a:buAutoNum type="alphaUcPeriod"/>
            </a:pPr>
            <a:r>
              <a:rPr lang="en-US" b="1" dirty="0">
                <a:solidFill>
                  <a:srgbClr val="996633"/>
                </a:solidFill>
              </a:rPr>
              <a:t>We’re lost…</a:t>
            </a:r>
            <a:endParaRPr lang="en-US" b="1" baseline="-25000" dirty="0">
              <a:solidFill>
                <a:srgbClr val="9966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30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47191" y="825905"/>
            <a:ext cx="3906839" cy="23083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Vehicle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passengers;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methods not shown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Car extends Vehicle {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wheels;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// methods not shown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539603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ounded Rectangle 17"/>
          <p:cNvSpPr/>
          <p:nvPr/>
        </p:nvSpPr>
        <p:spPr bwMode="auto">
          <a:xfrm>
            <a:off x="5239657" y="6173669"/>
            <a:ext cx="2133599" cy="905104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Hardware 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384629" y="6173444"/>
            <a:ext cx="2133599" cy="905104"/>
          </a:xfrm>
          <a:prstGeom prst="roundRect">
            <a:avLst>
              <a:gd name="adj" fmla="val 0"/>
            </a:avLst>
          </a:prstGeom>
          <a:solidFill>
            <a:srgbClr val="FFFF9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Hardware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Implementing Programming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3192" y="1362456"/>
            <a:ext cx="8366760" cy="2560320"/>
          </a:xfrm>
        </p:spPr>
        <p:txBody>
          <a:bodyPr/>
          <a:lstStyle/>
          <a:p>
            <a:r>
              <a:rPr lang="en-US" sz="2400" dirty="0"/>
              <a:t>Many choices in how to implement programming models</a:t>
            </a:r>
          </a:p>
          <a:p>
            <a:r>
              <a:rPr lang="en-US" sz="2400" dirty="0"/>
              <a:t>We’ve talked about compilation, can also </a:t>
            </a:r>
            <a:r>
              <a:rPr lang="en-US" sz="2400" i="1" dirty="0">
                <a:solidFill>
                  <a:srgbClr val="C00000"/>
                </a:solidFill>
              </a:rPr>
              <a:t>interpret</a:t>
            </a:r>
          </a:p>
          <a:p>
            <a:r>
              <a:rPr lang="en-US" sz="2400" dirty="0">
                <a:solidFill>
                  <a:srgbClr val="C00000"/>
                </a:solidFill>
              </a:rPr>
              <a:t>Interpreting</a:t>
            </a:r>
            <a:r>
              <a:rPr lang="en-US" sz="2400" dirty="0"/>
              <a:t> languages has a long history</a:t>
            </a:r>
          </a:p>
          <a:p>
            <a:pPr lvl="1"/>
            <a:r>
              <a:rPr lang="en-US" sz="2000" dirty="0"/>
              <a:t>Lisp, an early programming language, was interpreted</a:t>
            </a:r>
          </a:p>
          <a:p>
            <a:r>
              <a:rPr lang="en-US" sz="2400" dirty="0">
                <a:solidFill>
                  <a:srgbClr val="C00000"/>
                </a:solidFill>
              </a:rPr>
              <a:t>Interpreters</a:t>
            </a:r>
            <a:r>
              <a:rPr lang="en-US" sz="2400" dirty="0"/>
              <a:t> are still in common use:</a:t>
            </a:r>
          </a:p>
          <a:p>
            <a:pPr lvl="1"/>
            <a:r>
              <a:rPr lang="en-US" sz="2000" dirty="0"/>
              <a:t>Python, </a:t>
            </a:r>
            <a:r>
              <a:rPr lang="en-US" sz="2000" dirty="0" err="1"/>
              <a:t>Javascript</a:t>
            </a:r>
            <a:r>
              <a:rPr lang="en-US" sz="2000" dirty="0"/>
              <a:t>, Ruby, </a:t>
            </a:r>
            <a:r>
              <a:rPr lang="en-US" sz="2000" dirty="0" err="1"/>
              <a:t>Matlab</a:t>
            </a:r>
            <a:r>
              <a:rPr lang="en-US" sz="2000" dirty="0"/>
              <a:t>, PHP, Perl, …</a:t>
            </a:r>
          </a:p>
          <a:p>
            <a:pPr lvl="1"/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 bwMode="auto">
          <a:xfrm>
            <a:off x="490763" y="4082826"/>
            <a:ext cx="1925865" cy="518205"/>
          </a:xfrm>
          <a:prstGeom prst="roundRect">
            <a:avLst>
              <a:gd name="adj" fmla="val 7937"/>
            </a:avLst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Your  source code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36121" y="5876696"/>
            <a:ext cx="1803400" cy="518205"/>
          </a:xfrm>
          <a:prstGeom prst="roundRect">
            <a:avLst>
              <a:gd name="adj" fmla="val 7937"/>
            </a:avLst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Binary executable 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857250" y="4666345"/>
            <a:ext cx="1161143" cy="1145037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5393871" y="3928270"/>
            <a:ext cx="1803400" cy="518205"/>
          </a:xfrm>
          <a:prstGeom prst="roundRect">
            <a:avLst>
              <a:gd name="adj" fmla="val 7937"/>
            </a:avLst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Interpreter implementation 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5359400" y="5896314"/>
            <a:ext cx="1803400" cy="518205"/>
          </a:xfrm>
          <a:prstGeom prst="roundRect">
            <a:avLst>
              <a:gd name="adj" fmla="val 7937"/>
            </a:avLst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Interpreter binary </a:t>
            </a:r>
          </a:p>
        </p:txBody>
      </p:sp>
      <p:sp>
        <p:nvSpPr>
          <p:cNvPr id="13" name="Down Arrow 12"/>
          <p:cNvSpPr/>
          <p:nvPr/>
        </p:nvSpPr>
        <p:spPr bwMode="auto">
          <a:xfrm>
            <a:off x="5725886" y="4511789"/>
            <a:ext cx="1161143" cy="1299593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3438071" y="5293177"/>
            <a:ext cx="1803400" cy="518205"/>
          </a:xfrm>
          <a:prstGeom prst="roundRect">
            <a:avLst>
              <a:gd name="adj" fmla="val 7937"/>
            </a:avLst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Your source code</a:t>
            </a:r>
          </a:p>
        </p:txBody>
      </p:sp>
      <p:sp>
        <p:nvSpPr>
          <p:cNvPr id="16" name="Right Arrow 15"/>
          <p:cNvSpPr/>
          <p:nvPr/>
        </p:nvSpPr>
        <p:spPr bwMode="auto">
          <a:xfrm rot="2551942">
            <a:off x="5076371" y="5701863"/>
            <a:ext cx="566057" cy="42091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6445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An Interpreter is a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3017520"/>
          </a:xfrm>
        </p:spPr>
        <p:txBody>
          <a:bodyPr/>
          <a:lstStyle/>
          <a:p>
            <a:r>
              <a:rPr lang="en-US" sz="2400" dirty="0"/>
              <a:t>Execute (something close to) the </a:t>
            </a:r>
            <a:r>
              <a:rPr lang="en-US" sz="2400" i="1" dirty="0"/>
              <a:t>source code</a:t>
            </a:r>
            <a:r>
              <a:rPr lang="en-US" sz="2400" dirty="0"/>
              <a:t> directly</a:t>
            </a:r>
            <a:endParaRPr lang="en-US" sz="2400" u="sng" dirty="0"/>
          </a:p>
          <a:p>
            <a:r>
              <a:rPr lang="en-US" sz="2400" dirty="0"/>
              <a:t>Simpler/no compiler – less translation</a:t>
            </a:r>
          </a:p>
          <a:p>
            <a:r>
              <a:rPr lang="en-US" sz="2400" dirty="0"/>
              <a:t>More transparent to debug – less translation</a:t>
            </a:r>
          </a:p>
          <a:p>
            <a:r>
              <a:rPr lang="en-US" sz="2400" dirty="0"/>
              <a:t>Easier to run on different architectures – runs in a simulated environment that exists only inside the </a:t>
            </a:r>
            <a:r>
              <a:rPr lang="en-US" sz="2400" i="1" dirty="0">
                <a:solidFill>
                  <a:srgbClr val="C00000"/>
                </a:solidFill>
              </a:rPr>
              <a:t>interpreter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process</a:t>
            </a:r>
          </a:p>
          <a:p>
            <a:pPr lvl="1"/>
            <a:r>
              <a:rPr lang="en-US" sz="2000" dirty="0"/>
              <a:t>Just port the interpreter (program), not the program-being-interpreted</a:t>
            </a:r>
          </a:p>
          <a:p>
            <a:r>
              <a:rPr lang="en-US" sz="2400" dirty="0"/>
              <a:t>Slower and harder to optimize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5393871" y="3928270"/>
            <a:ext cx="1803400" cy="518205"/>
          </a:xfrm>
          <a:prstGeom prst="roundRect">
            <a:avLst>
              <a:gd name="adj" fmla="val 7937"/>
            </a:avLst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Interpreter implementation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359400" y="5896314"/>
            <a:ext cx="1803400" cy="518205"/>
          </a:xfrm>
          <a:prstGeom prst="roundRect">
            <a:avLst>
              <a:gd name="adj" fmla="val 7937"/>
            </a:avLst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Interpreter binary 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5725886" y="4511789"/>
            <a:ext cx="1161143" cy="1299593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3438071" y="5293177"/>
            <a:ext cx="1803400" cy="518205"/>
          </a:xfrm>
          <a:prstGeom prst="roundRect">
            <a:avLst>
              <a:gd name="adj" fmla="val 7937"/>
            </a:avLst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Your source code</a:t>
            </a:r>
          </a:p>
        </p:txBody>
      </p:sp>
      <p:sp>
        <p:nvSpPr>
          <p:cNvPr id="10" name="Right Arrow 9"/>
          <p:cNvSpPr/>
          <p:nvPr/>
        </p:nvSpPr>
        <p:spPr bwMode="auto">
          <a:xfrm rot="2551942">
            <a:off x="5076371" y="5701863"/>
            <a:ext cx="566057" cy="420914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6007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Interpreter vs. Compiler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An aspect of a language implementation</a:t>
            </a:r>
          </a:p>
          <a:p>
            <a:pPr lvl="1"/>
            <a:r>
              <a:rPr lang="en-US" sz="2000" dirty="0"/>
              <a:t>A language can have multiple implementations</a:t>
            </a:r>
          </a:p>
          <a:p>
            <a:pPr lvl="1"/>
            <a:r>
              <a:rPr lang="en-US" sz="2000" dirty="0"/>
              <a:t>Some might be compilers and other interpreters</a:t>
            </a:r>
          </a:p>
          <a:p>
            <a:pPr lvl="2"/>
            <a:endParaRPr lang="en-US" sz="1600" dirty="0"/>
          </a:p>
          <a:p>
            <a:r>
              <a:rPr lang="en-US" sz="2400" dirty="0"/>
              <a:t>“Compiled languages” vs. “Interpreted languages” a misuse of terminology</a:t>
            </a:r>
          </a:p>
          <a:p>
            <a:pPr lvl="1"/>
            <a:r>
              <a:rPr lang="en-US" sz="2000" dirty="0"/>
              <a:t>But very common to hear this</a:t>
            </a:r>
          </a:p>
          <a:p>
            <a:pPr lvl="1"/>
            <a:r>
              <a:rPr lang="en-US" sz="2000" dirty="0"/>
              <a:t>And has </a:t>
            </a:r>
            <a:r>
              <a:rPr lang="en-US" sz="2000" i="1" dirty="0"/>
              <a:t>some</a:t>
            </a:r>
            <a:r>
              <a:rPr lang="en-US" sz="2000" dirty="0"/>
              <a:t> validation in the real world (e.g. JavaScript vs. C)</a:t>
            </a:r>
          </a:p>
          <a:p>
            <a:pPr lvl="2"/>
            <a:endParaRPr lang="en-US" sz="1600" dirty="0"/>
          </a:p>
          <a:p>
            <a:r>
              <a:rPr lang="en-US" sz="2400" dirty="0"/>
              <a:t>Also, as about to see, modern language implementations are often a mix of the two. E.g. :</a:t>
            </a:r>
          </a:p>
          <a:p>
            <a:pPr lvl="1"/>
            <a:r>
              <a:rPr lang="en-US" sz="2000" dirty="0"/>
              <a:t>Compiling to a bytecode language, then interpreting</a:t>
            </a:r>
          </a:p>
          <a:p>
            <a:pPr lvl="1"/>
            <a:r>
              <a:rPr lang="en-US" sz="2000" dirty="0"/>
              <a:t>Doing just-in-time compilation of parts to assembly for performance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0285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“The JVM”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6875" y="1362075"/>
            <a:ext cx="8366125" cy="3108960"/>
          </a:xfrm>
        </p:spPr>
        <p:txBody>
          <a:bodyPr/>
          <a:lstStyle/>
          <a:p>
            <a:r>
              <a:rPr lang="en-US" dirty="0"/>
              <a:t>Java programs are usually run by a </a:t>
            </a:r>
            <a:br>
              <a:rPr lang="en-US" dirty="0"/>
            </a:br>
            <a:r>
              <a:rPr lang="en-US" dirty="0"/>
              <a:t>		Java </a:t>
            </a:r>
            <a:r>
              <a:rPr lang="en-US" i="1" dirty="0">
                <a:solidFill>
                  <a:srgbClr val="C00000"/>
                </a:solidFill>
              </a:rPr>
              <a:t>virtual machine </a:t>
            </a:r>
            <a:r>
              <a:rPr lang="en-US" i="1" dirty="0"/>
              <a:t>(JVM)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JVMs </a:t>
            </a:r>
            <a:r>
              <a:rPr lang="en-US" u="sng" dirty="0">
                <a:solidFill>
                  <a:srgbClr val="000000"/>
                </a:solidFill>
              </a:rPr>
              <a:t>interpret</a:t>
            </a:r>
            <a:r>
              <a:rPr lang="en-US" dirty="0">
                <a:solidFill>
                  <a:srgbClr val="000000"/>
                </a:solidFill>
              </a:rPr>
              <a:t> an intermediate language called </a:t>
            </a:r>
            <a:r>
              <a:rPr lang="en-US" i="1" dirty="0">
                <a:solidFill>
                  <a:srgbClr val="000000"/>
                </a:solidFill>
              </a:rPr>
              <a:t>Java </a:t>
            </a:r>
            <a:r>
              <a:rPr lang="en-US" i="1" dirty="0" err="1">
                <a:solidFill>
                  <a:srgbClr val="000000"/>
                </a:solidFill>
              </a:rPr>
              <a:t>bytecode</a:t>
            </a:r>
            <a:endParaRPr lang="en-US" i="1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Many JVMs compile </a:t>
            </a:r>
            <a:r>
              <a:rPr lang="en-US" dirty="0" err="1">
                <a:solidFill>
                  <a:srgbClr val="000000"/>
                </a:solidFill>
              </a:rPr>
              <a:t>bytecode</a:t>
            </a:r>
            <a:r>
              <a:rPr lang="en-US" dirty="0">
                <a:solidFill>
                  <a:srgbClr val="000000"/>
                </a:solidFill>
              </a:rPr>
              <a:t> to native machine code </a:t>
            </a:r>
          </a:p>
          <a:p>
            <a:pPr lvl="2"/>
            <a:r>
              <a:rPr lang="en-US" b="1" dirty="0">
                <a:solidFill>
                  <a:srgbClr val="000000"/>
                </a:solidFill>
              </a:rPr>
              <a:t>Just-in-time (JIT) compilation</a:t>
            </a:r>
          </a:p>
          <a:p>
            <a:pPr lvl="2"/>
            <a:r>
              <a:rPr lang="en-US" dirty="0">
                <a:hlinkClick r:id="rId6"/>
              </a:rPr>
              <a:t>http://en.wikipedia.org/wiki/Just-in-time_compilation</a:t>
            </a:r>
            <a:r>
              <a:rPr lang="en-US" dirty="0"/>
              <a:t> </a:t>
            </a:r>
            <a:endParaRPr lang="en-US" b="1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Java is sometimes compiled ahead of time (AOT) like 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3657600" y="496638"/>
            <a:ext cx="5120640" cy="640080"/>
          </a:xfrm>
          <a:prstGeom prst="roundRect">
            <a:avLst/>
          </a:prstGeom>
          <a:noFill/>
          <a:ln w="25400" cap="flat" cmpd="sng" algn="ctr">
            <a:solidFill>
              <a:srgbClr val="CC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Note: 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The JVM is different than the CSE VM running on VMWare.  Yet</a:t>
            </a:r>
            <a:r>
              <a:rPr lang="en-US" i="1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another</a:t>
            </a:r>
            <a:r>
              <a:rPr lang="en-US" dirty="0">
                <a:solidFill>
                  <a:srgbClr val="C00000"/>
                </a:solidFill>
                <a:latin typeface="Calibri" charset="0"/>
                <a:ea typeface="Calibri" charset="0"/>
                <a:cs typeface="Calibri" charset="0"/>
              </a:rPr>
              <a:t> use of the word “virtual”!</a:t>
            </a:r>
          </a:p>
        </p:txBody>
      </p:sp>
    </p:spTree>
    <p:extLst>
      <p:ext uri="{BB962C8B-B14F-4D97-AF65-F5344CB8AC3E}">
        <p14:creationId xmlns:p14="http://schemas.microsoft.com/office/powerpoint/2010/main" val="32819301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Compiling and Running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/>
              <a:t>Save your Java code in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.java</a:t>
            </a:r>
            <a:r>
              <a:rPr lang="en-US" sz="2400" dirty="0"/>
              <a:t> file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run the Java compiler:</a:t>
            </a:r>
          </a:p>
          <a:p>
            <a:pPr lvl="1"/>
            <a:r>
              <a:rPr lang="en-US" sz="20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javac</a:t>
            </a:r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Foo.java</a:t>
            </a:r>
          </a:p>
          <a:p>
            <a:pPr lvl="1"/>
            <a:r>
              <a:rPr lang="en-US" sz="2000" dirty="0"/>
              <a:t>The Java compiler converts Java into </a:t>
            </a:r>
            <a:r>
              <a:rPr lang="en-US" sz="2000" i="1" dirty="0">
                <a:solidFill>
                  <a:srgbClr val="C00000"/>
                </a:solidFill>
              </a:rPr>
              <a:t>Java bytecodes</a:t>
            </a:r>
          </a:p>
          <a:p>
            <a:pPr lvl="2"/>
            <a:r>
              <a:rPr lang="en-US" sz="1600" dirty="0"/>
              <a:t>Stored in 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.class</a:t>
            </a:r>
            <a:r>
              <a:rPr lang="en-US" sz="1600" dirty="0"/>
              <a:t> file</a:t>
            </a:r>
          </a:p>
          <a:p>
            <a:pPr lvl="1"/>
            <a:endParaRPr lang="en-US" sz="1600" b="1" dirty="0">
              <a:solidFill>
                <a:srgbClr val="C00000"/>
              </a:solidFill>
              <a:latin typeface="Anonymous Pro" panose="020606090302020005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To execute the program stored in the bytecodes, Java bytecodes can be interpreted by a program (an interpreter)</a:t>
            </a:r>
          </a:p>
          <a:p>
            <a:pPr lvl="1"/>
            <a:r>
              <a:rPr lang="en-US" sz="2000" dirty="0"/>
              <a:t>For Java, this interpreter is called the Java Virtual Machine (the JVM)</a:t>
            </a:r>
          </a:p>
          <a:p>
            <a:pPr lvl="1"/>
            <a:r>
              <a:rPr lang="en-US" sz="2000" dirty="0"/>
              <a:t>To run the virtual machine: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java Foo</a:t>
            </a:r>
            <a:r>
              <a:rPr lang="en-US" sz="2000" dirty="0"/>
              <a:t> </a:t>
            </a:r>
          </a:p>
          <a:p>
            <a:pPr lvl="1"/>
            <a:r>
              <a:rPr lang="en-US" sz="2000" dirty="0">
                <a:ea typeface="+mn-ea"/>
                <a:cs typeface="+mn-cs"/>
              </a:rPr>
              <a:t>This Loads the contents of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Foo.class</a:t>
            </a:r>
            <a:r>
              <a:rPr lang="en-US" sz="2000" dirty="0">
                <a:ea typeface="+mn-ea"/>
                <a:cs typeface="+mn-cs"/>
              </a:rPr>
              <a:t> and interprets the bytecodes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88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Virtual Machine Model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Rounded Rectangle 5"/>
          <p:cNvSpPr/>
          <p:nvPr>
            <p:custDataLst>
              <p:tags r:id="rId3"/>
            </p:custDataLst>
          </p:nvPr>
        </p:nvSpPr>
        <p:spPr bwMode="auto">
          <a:xfrm>
            <a:off x="3017520" y="1828800"/>
            <a:ext cx="4206240" cy="731520"/>
          </a:xfrm>
          <a:prstGeom prst="roundRect">
            <a:avLst/>
          </a:prstGeom>
          <a:solidFill>
            <a:srgbClr val="D6D6F5"/>
          </a:solidFill>
          <a:ln>
            <a:solidFill>
              <a:srgbClr val="4B2A85"/>
            </a:solidFill>
            <a:headEnd type="none" w="med" len="med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High-Level Language Program</a:t>
            </a:r>
            <a:br>
              <a:rPr lang="en-US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(e.g. Java, C) </a:t>
            </a:r>
            <a:endParaRPr lang="en-US" dirty="0">
              <a:solidFill>
                <a:srgbClr val="4B2A85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48640" y="3840480"/>
            <a:ext cx="7955280" cy="1645920"/>
            <a:chOff x="548640" y="3840480"/>
            <a:chExt cx="7955280" cy="1645920"/>
          </a:xfrm>
        </p:grpSpPr>
        <p:cxnSp>
          <p:nvCxnSpPr>
            <p:cNvPr id="19" name="Straight Connector 18"/>
            <p:cNvCxnSpPr/>
            <p:nvPr>
              <p:custDataLst>
                <p:tags r:id="rId16"/>
              </p:custDataLst>
            </p:nvPr>
          </p:nvCxnSpPr>
          <p:spPr bwMode="auto">
            <a:xfrm>
              <a:off x="6217920" y="3840480"/>
              <a:ext cx="0" cy="1645920"/>
            </a:xfrm>
            <a:prstGeom prst="line">
              <a:avLst/>
            </a:prstGeom>
            <a:noFill/>
            <a:ln w="25400" cap="flat" cmpd="sng" algn="ctr">
              <a:solidFill>
                <a:srgbClr val="000000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>
              <p:custDataLst>
                <p:tags r:id="rId17"/>
              </p:custDataLst>
            </p:nvPr>
          </p:nvCxnSpPr>
          <p:spPr bwMode="auto">
            <a:xfrm flipV="1">
              <a:off x="548640" y="3840480"/>
              <a:ext cx="566928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>
              <p:custDataLst>
                <p:tags r:id="rId18"/>
              </p:custDataLst>
            </p:nvPr>
          </p:nvCxnSpPr>
          <p:spPr bwMode="auto">
            <a:xfrm flipV="1">
              <a:off x="6217920" y="5486400"/>
              <a:ext cx="2286000" cy="0"/>
            </a:xfrm>
            <a:prstGeom prst="line">
              <a:avLst/>
            </a:prstGeom>
            <a:noFill/>
            <a:ln w="25400" cap="flat" cmpd="sng" algn="ctr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8" name="Rounded Rectangle 7"/>
          <p:cNvSpPr/>
          <p:nvPr>
            <p:custDataLst>
              <p:tags r:id="rId4"/>
            </p:custDataLst>
          </p:nvPr>
        </p:nvSpPr>
        <p:spPr bwMode="auto">
          <a:xfrm>
            <a:off x="3017520" y="3474720"/>
            <a:ext cx="2926080" cy="731520"/>
          </a:xfrm>
          <a:prstGeom prst="roundRect">
            <a:avLst/>
          </a:prstGeom>
          <a:solidFill>
            <a:srgbClr val="D6D6F5"/>
          </a:solidFill>
          <a:ln>
            <a:solidFill>
              <a:srgbClr val="4B2A85"/>
            </a:solidFill>
            <a:headEnd type="none" w="med" len="med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Machine Language</a:t>
            </a:r>
            <a:br>
              <a:rPr lang="en-US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(e.g. Java bytecodes)</a:t>
            </a:r>
          </a:p>
        </p:txBody>
      </p:sp>
      <p:sp>
        <p:nvSpPr>
          <p:cNvPr id="9" name="Rounded Rectangle 8"/>
          <p:cNvSpPr/>
          <p:nvPr>
            <p:custDataLst>
              <p:tags r:id="rId5"/>
            </p:custDataLst>
          </p:nvPr>
        </p:nvSpPr>
        <p:spPr bwMode="auto">
          <a:xfrm>
            <a:off x="3017520" y="5120640"/>
            <a:ext cx="4206240" cy="731520"/>
          </a:xfrm>
          <a:prstGeom prst="roundRect">
            <a:avLst/>
          </a:prstGeom>
          <a:solidFill>
            <a:srgbClr val="D6D6F5"/>
          </a:solidFill>
          <a:ln>
            <a:solidFill>
              <a:srgbClr val="4B2A85"/>
            </a:solidFill>
            <a:headEnd type="none" w="med" len="med"/>
            <a:tailEnd type="triangl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Native Machine Language</a:t>
            </a:r>
            <a:br>
              <a:rPr lang="en-US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rgbClr val="4B2A8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(e.g. x86, ARM, MIPS)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327199" y="2556612"/>
            <a:ext cx="2513281" cy="918108"/>
            <a:chOff x="778559" y="2556612"/>
            <a:chExt cx="2513281" cy="918108"/>
          </a:xfrm>
        </p:grpSpPr>
        <p:sp>
          <p:nvSpPr>
            <p:cNvPr id="15" name="TextBox 14"/>
            <p:cNvSpPr txBox="1"/>
            <p:nvPr>
              <p:custDataLst>
                <p:tags r:id="rId14"/>
              </p:custDataLst>
            </p:nvPr>
          </p:nvSpPr>
          <p:spPr>
            <a:xfrm>
              <a:off x="778559" y="2556612"/>
              <a:ext cx="210378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Bytecode compiler</a:t>
              </a:r>
              <a:b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(e.g. </a:t>
              </a:r>
              <a:r>
                <a:rPr lang="en-US" sz="14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javac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Foo.java</a:t>
              </a:r>
              <a:r>
                <a:rPr lang="en-US" sz="1400" dirty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20" name="Down Arrow 19"/>
            <p:cNvSpPr/>
            <p:nvPr>
              <p:custDataLst>
                <p:tags r:id="rId15"/>
              </p:custDataLst>
            </p:nvPr>
          </p:nvSpPr>
          <p:spPr bwMode="auto">
            <a:xfrm>
              <a:off x="2743200" y="2560320"/>
              <a:ext cx="548640" cy="914400"/>
            </a:xfrm>
            <a:prstGeom prst="downArrow">
              <a:avLst/>
            </a:prstGeom>
            <a:solidFill>
              <a:srgbClr val="0070C0">
                <a:alpha val="30000"/>
              </a:srgbClr>
            </a:solidFill>
            <a:ln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94360" y="4206240"/>
            <a:ext cx="3246120" cy="914400"/>
            <a:chOff x="45720" y="4206240"/>
            <a:chExt cx="3246120" cy="914400"/>
          </a:xfrm>
        </p:grpSpPr>
        <p:sp>
          <p:nvSpPr>
            <p:cNvPr id="16" name="TextBox 15"/>
            <p:cNvSpPr txBox="1"/>
            <p:nvPr>
              <p:custDataLst>
                <p:tags r:id="rId12"/>
              </p:custDataLst>
            </p:nvPr>
          </p:nvSpPr>
          <p:spPr>
            <a:xfrm>
              <a:off x="45720" y="4206240"/>
              <a:ext cx="2834640" cy="615553"/>
            </a:xfrm>
            <a:prstGeom prst="rect">
              <a:avLst/>
            </a:prstGeom>
            <a:noFill/>
          </p:spPr>
          <p:txBody>
            <a:bodyPr wrap="none" rtlCol="0">
              <a:normAutofit/>
            </a:bodyPr>
            <a:lstStyle/>
            <a:p>
              <a:pPr algn="r"/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Virtual machine (interpreter)</a:t>
              </a:r>
              <a:b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(e.g. </a:t>
              </a:r>
              <a:r>
                <a:rPr lang="en-US" sz="14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java Foo</a:t>
              </a:r>
              <a:r>
                <a:rPr lang="en-US" sz="1600" dirty="0"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</a:p>
          </p:txBody>
        </p:sp>
        <p:sp>
          <p:nvSpPr>
            <p:cNvPr id="21" name="Down Arrow 20"/>
            <p:cNvSpPr/>
            <p:nvPr>
              <p:custDataLst>
                <p:tags r:id="rId13"/>
              </p:custDataLst>
            </p:nvPr>
          </p:nvSpPr>
          <p:spPr bwMode="auto">
            <a:xfrm>
              <a:off x="2743200" y="4206240"/>
              <a:ext cx="548640" cy="914400"/>
            </a:xfrm>
            <a:prstGeom prst="downArrow">
              <a:avLst/>
            </a:prstGeom>
            <a:solidFill>
              <a:srgbClr val="FF0000">
                <a:alpha val="30000"/>
              </a:srgb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400800" y="2560320"/>
            <a:ext cx="1960437" cy="2560320"/>
            <a:chOff x="5852160" y="2560320"/>
            <a:chExt cx="1960437" cy="2560320"/>
          </a:xfrm>
        </p:grpSpPr>
        <p:sp>
          <p:nvSpPr>
            <p:cNvPr id="45" name="TextBox 44"/>
            <p:cNvSpPr txBox="1"/>
            <p:nvPr>
              <p:custDataLst>
                <p:tags r:id="rId10"/>
              </p:custDataLst>
            </p:nvPr>
          </p:nvSpPr>
          <p:spPr>
            <a:xfrm>
              <a:off x="6262173" y="2560320"/>
              <a:ext cx="155042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Ahead-of-time</a:t>
              </a:r>
              <a:b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compiler</a:t>
              </a:r>
            </a:p>
          </p:txBody>
        </p:sp>
        <p:sp>
          <p:nvSpPr>
            <p:cNvPr id="22" name="Down Arrow 21"/>
            <p:cNvSpPr/>
            <p:nvPr>
              <p:custDataLst>
                <p:tags r:id="rId11"/>
              </p:custDataLst>
            </p:nvPr>
          </p:nvSpPr>
          <p:spPr bwMode="auto">
            <a:xfrm>
              <a:off x="5852160" y="2560320"/>
              <a:ext cx="548640" cy="2560320"/>
            </a:xfrm>
            <a:prstGeom prst="downArrow">
              <a:avLst/>
            </a:prstGeom>
            <a:solidFill>
              <a:srgbClr val="0070C0">
                <a:alpha val="30000"/>
              </a:srgbClr>
            </a:solidFill>
            <a:ln>
              <a:solidFill>
                <a:srgbClr val="0070C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663440" y="4206240"/>
            <a:ext cx="1967422" cy="914400"/>
            <a:chOff x="4114800" y="4206240"/>
            <a:chExt cx="1967422" cy="914400"/>
          </a:xfrm>
        </p:grpSpPr>
        <p:sp>
          <p:nvSpPr>
            <p:cNvPr id="28" name="TextBox 27"/>
            <p:cNvSpPr txBox="1"/>
            <p:nvPr>
              <p:custDataLst>
                <p:tags r:id="rId8"/>
              </p:custDataLst>
            </p:nvPr>
          </p:nvSpPr>
          <p:spPr>
            <a:xfrm>
              <a:off x="4526280" y="4206240"/>
              <a:ext cx="15559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JIT</a:t>
              </a:r>
              <a:b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</a:br>
              <a:r>
                <a:rPr lang="en-US" dirty="0">
                  <a:latin typeface="Calibri" panose="020F0502020204030204" pitchFamily="34" charset="0"/>
                  <a:cs typeface="Calibri" panose="020F0502020204030204" pitchFamily="34" charset="0"/>
                </a:rPr>
                <a:t>compiler</a:t>
              </a:r>
            </a:p>
          </p:txBody>
        </p:sp>
        <p:sp>
          <p:nvSpPr>
            <p:cNvPr id="29" name="Down Arrow 28"/>
            <p:cNvSpPr/>
            <p:nvPr>
              <p:custDataLst>
                <p:tags r:id="rId9"/>
              </p:custDataLst>
            </p:nvPr>
          </p:nvSpPr>
          <p:spPr bwMode="auto">
            <a:xfrm>
              <a:off x="4114800" y="4206240"/>
              <a:ext cx="548640" cy="914400"/>
            </a:xfrm>
            <a:prstGeom prst="downArrow">
              <a:avLst/>
            </a:prstGeom>
            <a:solidFill>
              <a:srgbClr val="FF0000">
                <a:alpha val="30000"/>
              </a:srgbClr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3" name="TextBox 12"/>
          <p:cNvSpPr txBox="1"/>
          <p:nvPr>
            <p:custDataLst>
              <p:tags r:id="rId6"/>
            </p:custDataLst>
          </p:nvPr>
        </p:nvSpPr>
        <p:spPr>
          <a:xfrm>
            <a:off x="640080" y="3840480"/>
            <a:ext cx="1463040" cy="36933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 time</a:t>
            </a:r>
          </a:p>
        </p:txBody>
      </p:sp>
      <p:sp>
        <p:nvSpPr>
          <p:cNvPr id="14" name="TextBox 13"/>
          <p:cNvSpPr txBox="1"/>
          <p:nvPr>
            <p:custDataLst>
              <p:tags r:id="rId7"/>
            </p:custDataLst>
          </p:nvPr>
        </p:nvSpPr>
        <p:spPr>
          <a:xfrm>
            <a:off x="640080" y="3474720"/>
            <a:ext cx="1463040" cy="369332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 time</a:t>
            </a:r>
          </a:p>
        </p:txBody>
      </p:sp>
    </p:spTree>
    <p:extLst>
      <p:ext uri="{BB962C8B-B14F-4D97-AF65-F5344CB8AC3E}">
        <p14:creationId xmlns:p14="http://schemas.microsoft.com/office/powerpoint/2010/main" val="22506445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>
            <p:custDataLst>
              <p:tags r:id="rId1"/>
            </p:custDataLst>
          </p:nvPr>
        </p:nvSpPr>
        <p:spPr>
          <a:xfrm>
            <a:off x="365760" y="3017520"/>
            <a:ext cx="7315200" cy="378565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v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// super class of Boat and Car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b1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();    // |--&gt; sibling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     // |--&gt; sibling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v1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v2 = v1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c2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c3 = new 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b2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c4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v2;</a:t>
            </a:r>
            <a:endParaRPr lang="en-US" sz="1600" b="0" u="sng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 c5 = (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 b1;</a:t>
            </a:r>
          </a:p>
          <a:p>
            <a:endParaRPr lang="en-US" sz="1600" b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Type-safe casting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96875" y="1097280"/>
            <a:ext cx="8366125" cy="914400"/>
          </a:xfrm>
        </p:spPr>
        <p:txBody>
          <a:bodyPr/>
          <a:lstStyle/>
          <a:p>
            <a:r>
              <a:rPr lang="en-US" sz="2400" dirty="0"/>
              <a:t>Can only cast compatible object references</a:t>
            </a:r>
          </a:p>
          <a:p>
            <a:pPr lvl="1"/>
            <a:r>
              <a:rPr lang="en-US" sz="2000" dirty="0"/>
              <a:t>Based on class hierarchy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  <p:custDataLst>
              <p:tags r:id="rId4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37</a:t>
            </a:fld>
            <a:endParaRPr lang="en-US"/>
          </a:p>
        </p:txBody>
      </p:sp>
      <p:grpSp>
        <p:nvGrpSpPr>
          <p:cNvPr id="14" name="Group 13"/>
          <p:cNvGrpSpPr/>
          <p:nvPr>
            <p:custDataLst>
              <p:tags r:id="rId5"/>
            </p:custDataLst>
          </p:nvPr>
        </p:nvGrpSpPr>
        <p:grpSpPr>
          <a:xfrm>
            <a:off x="914400" y="1554480"/>
            <a:ext cx="7315200" cy="1366726"/>
            <a:chOff x="822960" y="1942446"/>
            <a:chExt cx="7315200" cy="1366726"/>
          </a:xfrm>
        </p:grpSpPr>
        <p:sp>
          <p:nvSpPr>
            <p:cNvPr id="6" name="Rectangle 5"/>
            <p:cNvSpPr/>
            <p:nvPr>
              <p:custDataLst>
                <p:tags r:id="rId6"/>
              </p:custDataLst>
            </p:nvPr>
          </p:nvSpPr>
          <p:spPr>
            <a:xfrm>
              <a:off x="3017520" y="2582526"/>
              <a:ext cx="1828800" cy="646331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passengers;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7" name="Rectangle 6"/>
            <p:cNvSpPr/>
            <p:nvPr>
              <p:custDataLst>
                <p:tags r:id="rId7"/>
              </p:custDataLst>
            </p:nvPr>
          </p:nvSpPr>
          <p:spPr>
            <a:xfrm>
              <a:off x="5303520" y="1942446"/>
              <a:ext cx="2834640" cy="646331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Boat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propellers;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8" name="Rectangle 7"/>
            <p:cNvSpPr/>
            <p:nvPr>
              <p:custDataLst>
                <p:tags r:id="rId8"/>
              </p:custDataLst>
            </p:nvPr>
          </p:nvSpPr>
          <p:spPr>
            <a:xfrm>
              <a:off x="5303520" y="2662841"/>
              <a:ext cx="2834640" cy="646331"/>
            </a:xfrm>
            <a:prstGeom prst="rect">
              <a:avLst/>
            </a:prstGeom>
            <a:solidFill>
              <a:srgbClr val="FFCC99"/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Car </a:t>
              </a:r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extends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Vehicle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int wheels;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sp>
          <p:nvSpPr>
            <p:cNvPr id="10" name="Rectangle 9"/>
            <p:cNvSpPr/>
            <p:nvPr>
              <p:custDataLst>
                <p:tags r:id="rId9"/>
              </p:custDataLst>
            </p:nvPr>
          </p:nvSpPr>
          <p:spPr>
            <a:xfrm>
              <a:off x="822960" y="2582526"/>
              <a:ext cx="1828800" cy="646331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>
              <a:spAutoFit/>
            </a:bodyPr>
            <a:lstStyle/>
            <a:p>
              <a:r>
                <a:rPr lang="en-US" sz="12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class</a:t>
              </a:r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Object {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 ...</a:t>
              </a:r>
            </a:p>
            <a:p>
              <a:r>
                <a:rPr lang="en-US" sz="1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}</a:t>
              </a:r>
            </a:p>
          </p:txBody>
        </p:sp>
        <p:cxnSp>
          <p:nvCxnSpPr>
            <p:cNvPr id="11" name="Straight Arrow Connector 10"/>
            <p:cNvCxnSpPr>
              <a:stCxn id="10" idx="3"/>
              <a:endCxn id="6" idx="1"/>
            </p:cNvCxnSpPr>
            <p:nvPr>
              <p:custDataLst>
                <p:tags r:id="rId10"/>
              </p:custDataLst>
            </p:nvPr>
          </p:nvCxnSpPr>
          <p:spPr bwMode="auto">
            <a:xfrm>
              <a:off x="2651760" y="2905692"/>
              <a:ext cx="365760" cy="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6" idx="3"/>
              <a:endCxn id="7" idx="1"/>
            </p:cNvCxnSpPr>
            <p:nvPr>
              <p:custDataLst>
                <p:tags r:id="rId11"/>
              </p:custDataLst>
            </p:nvPr>
          </p:nvCxnSpPr>
          <p:spPr bwMode="auto">
            <a:xfrm flipV="1">
              <a:off x="4846320" y="2265612"/>
              <a:ext cx="457200" cy="640080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6" idx="3"/>
              <a:endCxn id="8" idx="1"/>
            </p:cNvCxnSpPr>
            <p:nvPr>
              <p:custDataLst>
                <p:tags r:id="rId12"/>
              </p:custDataLst>
            </p:nvPr>
          </p:nvCxnSpPr>
          <p:spPr bwMode="auto">
            <a:xfrm>
              <a:off x="4846320" y="2905692"/>
              <a:ext cx="457200" cy="80315"/>
            </a:xfrm>
            <a:prstGeom prst="straightConnector1">
              <a:avLst/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4" name="Straight Arrow Connector 23"/>
          <p:cNvCxnSpPr/>
          <p:nvPr/>
        </p:nvCxnSpPr>
        <p:spPr bwMode="auto">
          <a:xfrm flipH="1">
            <a:off x="3840480" y="416052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4297680" y="3986784"/>
            <a:ext cx="47548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alibri" pitchFamily="34" charset="0"/>
              </a:rPr>
              <a:t>Everything needed for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latin typeface="Calibri" pitchFamily="34" charset="0"/>
              </a:rPr>
              <a:t> also in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</a:p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v1</a:t>
            </a:r>
            <a:r>
              <a:rPr lang="en-US" sz="1600" dirty="0">
                <a:latin typeface="Calibri" pitchFamily="34" charset="0"/>
              </a:rPr>
              <a:t> is declared as type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Incompatible type – elements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that are not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(siblings)</a:t>
            </a: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Wrong direction – elements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not in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wheels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8925" indent="-288925"/>
            <a:r>
              <a:rPr lang="en-US" sz="1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Runtime error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Vehicle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does not contain all elements in 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600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propellers</a:t>
            </a:r>
            <a:r>
              <a:rPr lang="en-US" sz="16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8925" indent="-288925"/>
            <a:r>
              <a:rPr lang="en-US" sz="16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✓ 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v2</a:t>
            </a:r>
            <a:r>
              <a:rPr lang="en-US" sz="1600" dirty="0">
                <a:latin typeface="Calibri" pitchFamily="34" charset="0"/>
              </a:rPr>
              <a:t> refers to a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dirty="0">
                <a:latin typeface="Calibri" pitchFamily="34" charset="0"/>
              </a:rPr>
              <a:t> at </a:t>
            </a:r>
            <a:r>
              <a:rPr lang="en-US" sz="1600" i="1" dirty="0">
                <a:latin typeface="Calibri" pitchFamily="34" charset="0"/>
              </a:rPr>
              <a:t>runtime</a:t>
            </a:r>
            <a:endParaRPr lang="en-US" sz="1600" dirty="0">
              <a:latin typeface="Calibri" pitchFamily="34" charset="0"/>
            </a:endParaRPr>
          </a:p>
          <a:p>
            <a:pPr marL="288925" indent="-288925"/>
            <a:r>
              <a:rPr lang="en-US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✗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1600" u="sng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Compiler error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Unconvertable types –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b1</a:t>
            </a:r>
            <a:r>
              <a:rPr lang="en-US" sz="16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declared as type </a:t>
            </a:r>
            <a:r>
              <a:rPr lang="en-US" sz="16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Boat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3840480" y="4407408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 flipH="1">
            <a:off x="3840480" y="4654296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3840480" y="5138928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 flipH="1">
            <a:off x="3840480" y="5623560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>
            <a:off x="3840480" y="6108192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3840480" y="6345936"/>
            <a:ext cx="457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573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FF318-7329-432E-ADAF-EB3E14404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Evaluation Reminder Meme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C4AB5-A8FB-4305-80CD-C433A533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8589470" cy="4972050"/>
          </a:xfrm>
        </p:spPr>
        <p:txBody>
          <a:bodyPr/>
          <a:lstStyle/>
          <a:p>
            <a:r>
              <a:rPr lang="en-US" sz="2400" dirty="0"/>
              <a:t>Reminder to please fill out your course evaluations!! (you should have received an email with a link to the eval)</a:t>
            </a:r>
          </a:p>
          <a:p>
            <a:r>
              <a:rPr lang="en-US" sz="2400" dirty="0"/>
              <a:t>The “Spamming Your Students About Course Evals” Starter Pack: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4E6773-18C9-4DA6-A098-264FEBAB220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2CE80-E14D-4625-B1BA-E4DA936F4419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 descr="A picture containing book, text, food&#10;&#10;Description automatically generated">
            <a:extLst>
              <a:ext uri="{FF2B5EF4-FFF2-40B4-BE49-F238E27FC236}">
                <a16:creationId xmlns:a16="http://schemas.microsoft.com/office/drawing/2014/main" id="{6694F911-CFFC-41C3-A36F-CFC9B622C7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760" y="4349115"/>
            <a:ext cx="2143125" cy="2143125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7784C2C-314C-4EA7-A3A7-5F6692393D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610" y="2647950"/>
            <a:ext cx="2962275" cy="1543050"/>
          </a:xfrm>
          <a:prstGeom prst="rect">
            <a:avLst/>
          </a:prstGeom>
        </p:spPr>
      </p:pic>
      <p:pic>
        <p:nvPicPr>
          <p:cNvPr id="10" name="Picture 9" descr="A close up of food&#10;&#10;Description automatically generated">
            <a:extLst>
              <a:ext uri="{FF2B5EF4-FFF2-40B4-BE49-F238E27FC236}">
                <a16:creationId xmlns:a16="http://schemas.microsoft.com/office/drawing/2014/main" id="{383837DC-61E8-4E69-85D6-4BDCDF6AD0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481" y="4894246"/>
            <a:ext cx="2857500" cy="1600200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3FEC82D2-C84C-48AB-BD64-46C80CBE49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481" y="2631949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10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dirty="0"/>
              <a:t>Roadmap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car *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 = malloc(sizeof(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car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c-&gt;miles = 100;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c-&gt;gals = 17;</a:t>
            </a: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mpg = get_mpg(c);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Car c = new Car();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c.setMiles(100);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c.setGals(17);</a:t>
            </a:r>
          </a:p>
          <a:p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float mpg =</a:t>
            </a:r>
            <a:b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6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get_mpg: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pushq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movq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%rsp,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...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popq</a:t>
            </a:r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%rbp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</a:t>
            </a:r>
          </a:p>
        </p:txBody>
      </p:sp>
      <p:pic>
        <p:nvPicPr>
          <p:cNvPr id="12" name="Picture 11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9"/>
          <a:stretch>
            <a:fillRect/>
          </a:stretch>
        </p:blipFill>
        <p:spPr>
          <a:xfrm>
            <a:off x="2147855" y="5669280"/>
            <a:ext cx="1204945" cy="10559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0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>
            <p:custDataLst>
              <p:tags r:id="rId8"/>
            </p:custDataLst>
          </p:nvPr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2" name="TextBox 21"/>
          <p:cNvSpPr txBox="1"/>
          <p:nvPr>
            <p:custDataLst>
              <p:tags r:id="rId9"/>
            </p:custDataLst>
          </p:nvPr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Java:</a:t>
            </a:r>
          </a:p>
        </p:txBody>
      </p:sp>
      <p:sp>
        <p:nvSpPr>
          <p:cNvPr id="23" name="TextBox 22"/>
          <p:cNvSpPr txBox="1"/>
          <p:nvPr>
            <p:custDataLst>
              <p:tags r:id="rId10"/>
            </p:custDataLst>
          </p:nvPr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C:</a:t>
            </a:r>
          </a:p>
        </p:txBody>
      </p:sp>
      <p:sp>
        <p:nvSpPr>
          <p:cNvPr id="24" name="TextBox 23"/>
          <p:cNvSpPr txBox="1"/>
          <p:nvPr>
            <p:custDataLst>
              <p:tags r:id="rId11"/>
            </p:custDataLst>
          </p:nvPr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>
            <p:custDataLst>
              <p:tags r:id="rId12"/>
            </p:custDataLst>
          </p:nvPr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0111010000011000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100011010000010000000010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1000100111000010</a:t>
            </a:r>
          </a:p>
          <a:p>
            <a:r>
              <a:rPr lang="en-US" sz="1400" b="0" dirty="0">
                <a:latin typeface="Courier New" panose="02070309020205020404" pitchFamily="49" charset="0"/>
                <a:cs typeface="Courier New" panose="02070309020205020404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>
            <p:custDataLst>
              <p:tags r:id="rId14"/>
            </p:custDataLst>
          </p:nvPr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>
            <p:custDataLst>
              <p:tags r:id="rId15"/>
            </p:custDataLst>
          </p:nvPr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latin typeface="Calibri" panose="020F0502020204030204" pitchFamily="34" charset="0"/>
                <a:cs typeface="Calibri" panose="020F0502020204030204" pitchFamily="34" charset="0"/>
              </a:rPr>
              <a:t>OS: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562600" y="4401458"/>
            <a:ext cx="3048000" cy="1097280"/>
            <a:chOff x="5562600" y="4401458"/>
            <a:chExt cx="3048000" cy="1097280"/>
          </a:xfrm>
        </p:grpSpPr>
        <p:grpSp>
          <p:nvGrpSpPr>
            <p:cNvPr id="7" name="Group 6"/>
            <p:cNvGrpSpPr/>
            <p:nvPr/>
          </p:nvGrpSpPr>
          <p:grpSpPr>
            <a:xfrm>
              <a:off x="5568724" y="4401458"/>
              <a:ext cx="3041876" cy="1097280"/>
              <a:chOff x="5568724" y="4401458"/>
              <a:chExt cx="3041876" cy="1097280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68724" y="4401458"/>
                <a:ext cx="1213076" cy="1097280"/>
              </a:xfrm>
              <a:prstGeom prst="rect">
                <a:avLst/>
              </a:prstGeom>
            </p:spPr>
          </p:pic>
          <p:pic>
            <p:nvPicPr>
              <p:cNvPr id="19" name="Picture 18"/>
              <p:cNvPicPr>
                <a:picLocks noChangeAspect="1"/>
              </p:cNvPicPr>
              <p:nvPr>
                <p:custDataLst>
                  <p:tags r:id="rId26"/>
                </p:custDataLst>
              </p:nvPr>
            </p:nvPicPr>
            <p:blipFill>
              <a:blip r:embed="rId32"/>
              <a:stretch>
                <a:fillRect/>
              </a:stretch>
            </p:blipFill>
            <p:spPr>
              <a:xfrm>
                <a:off x="7835900" y="4486341"/>
                <a:ext cx="774700" cy="897741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3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58000" y="4473714"/>
                <a:ext cx="822960" cy="914400"/>
              </a:xfrm>
              <a:prstGeom prst="rect">
                <a:avLst/>
              </a:prstGeom>
            </p:spPr>
          </p:pic>
        </p:grpSp>
        <p:sp>
          <p:nvSpPr>
            <p:cNvPr id="31" name="Rectangle 30"/>
            <p:cNvSpPr/>
            <p:nvPr>
              <p:custDataLst>
                <p:tags r:id="rId25"/>
              </p:custDataLst>
            </p:nvPr>
          </p:nvSpPr>
          <p:spPr bwMode="auto">
            <a:xfrm>
              <a:off x="5562600" y="4419600"/>
              <a:ext cx="3048000" cy="1055970"/>
            </a:xfrm>
            <a:prstGeom prst="rect">
              <a:avLst/>
            </a:prstGeom>
            <a:noFill/>
            <a:ln w="19050" cap="flat" cmpd="sng" algn="ctr">
              <a:solidFill>
                <a:srgbClr val="00009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cxnSp>
        <p:nvCxnSpPr>
          <p:cNvPr id="32" name="Straight Arrow Connector 31"/>
          <p:cNvCxnSpPr>
            <a:stCxn id="9" idx="2"/>
          </p:cNvCxnSpPr>
          <p:nvPr>
            <p:custDataLst>
              <p:tags r:id="rId16"/>
            </p:custDataLst>
          </p:nvPr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>
            <p:custDataLst>
              <p:tags r:id="rId17"/>
            </p:custDataLst>
          </p:nvPr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>
            <p:custDataLst>
              <p:tags r:id="rId18"/>
            </p:custDataLst>
          </p:nvPr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>
            <p:custDataLst>
              <p:tags r:id="rId19"/>
            </p:custDataLst>
          </p:nvPr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>
            <p:custDataLst>
              <p:tags r:id="rId20"/>
            </p:custDataLst>
          </p:nvPr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4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34" name="TextBox 33"/>
          <p:cNvSpPr txBox="1"/>
          <p:nvPr>
            <p:custDataLst>
              <p:tags r:id="rId22"/>
            </p:custDataLst>
          </p:nvPr>
        </p:nvSpPr>
        <p:spPr>
          <a:xfrm>
            <a:off x="6949440" y="1033272"/>
            <a:ext cx="21336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&amp; data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Integers &amp; floats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x86 assembly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Procedures &amp; stacks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Executables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Arrays &amp; structs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&amp; caches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Processes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 memory</a:t>
            </a:r>
          </a:p>
          <a:p>
            <a:r>
              <a:rPr lang="en-US" sz="1800" b="0" dirty="0">
                <a:solidFill>
                  <a:srgbClr val="99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allocation</a:t>
            </a:r>
          </a:p>
          <a:p>
            <a:r>
              <a:rPr lang="en-US" sz="1800" b="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Java vs. C</a:t>
            </a:r>
          </a:p>
        </p:txBody>
      </p:sp>
      <p:sp>
        <p:nvSpPr>
          <p:cNvPr id="46" name="Rectangle 45"/>
          <p:cNvSpPr/>
          <p:nvPr>
            <p:custDataLst>
              <p:tags r:id="rId23"/>
            </p:custDataLst>
          </p:nvPr>
        </p:nvSpPr>
        <p:spPr bwMode="auto">
          <a:xfrm>
            <a:off x="411479" y="1097279"/>
            <a:ext cx="3822192" cy="170078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8" name="Rectangle 47"/>
          <p:cNvSpPr/>
          <p:nvPr>
            <p:custDataLst>
              <p:tags r:id="rId24"/>
            </p:custDataLst>
          </p:nvPr>
        </p:nvSpPr>
        <p:spPr bwMode="auto">
          <a:xfrm>
            <a:off x="4297680" y="1097280"/>
            <a:ext cx="2542032" cy="1700784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0375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Java </a:t>
            </a:r>
            <a:r>
              <a:rPr lang="en-US" dirty="0" err="1"/>
              <a:t>vs.</a:t>
            </a:r>
            <a:r>
              <a:rPr lang="en-US" dirty="0"/>
              <a:t>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Reconnecting to Java (hello CSE143!)</a:t>
            </a:r>
          </a:p>
          <a:p>
            <a:pPr lvl="1"/>
            <a:r>
              <a:rPr lang="en-US" dirty="0"/>
              <a:t>But now you know a lot more about what really happens when we execute programs</a:t>
            </a:r>
          </a:p>
          <a:p>
            <a:pPr lvl="2"/>
            <a:endParaRPr lang="en-US" dirty="0"/>
          </a:p>
          <a:p>
            <a:r>
              <a:rPr lang="en-US" dirty="0"/>
              <a:t>We</a:t>
            </a:r>
            <a:r>
              <a:rPr lang="fr-FR" dirty="0"/>
              <a:t>’</a:t>
            </a:r>
            <a:r>
              <a:rPr lang="fr-FR" dirty="0" err="1"/>
              <a:t>ve</a:t>
            </a:r>
            <a:r>
              <a:rPr lang="fr-FR" dirty="0"/>
              <a:t> </a:t>
            </a:r>
            <a:r>
              <a:rPr lang="fr-FR" dirty="0" err="1"/>
              <a:t>learned</a:t>
            </a:r>
            <a:r>
              <a:rPr lang="fr-FR" dirty="0"/>
              <a:t> about the </a:t>
            </a:r>
            <a:r>
              <a:rPr lang="fr-FR" dirty="0" err="1"/>
              <a:t>following</a:t>
            </a:r>
            <a:r>
              <a:rPr lang="fr-FR" dirty="0"/>
              <a:t> items in C; </a:t>
            </a:r>
            <a:r>
              <a:rPr lang="fr-FR" dirty="0" err="1"/>
              <a:t>now</a:t>
            </a:r>
            <a:r>
              <a:rPr lang="fr-FR" dirty="0"/>
              <a:t> </a:t>
            </a:r>
            <a:r>
              <a:rPr lang="fr-FR" dirty="0" err="1"/>
              <a:t>we’ll</a:t>
            </a:r>
            <a:r>
              <a:rPr lang="fr-FR" dirty="0"/>
              <a:t> </a:t>
            </a:r>
            <a:r>
              <a:rPr lang="fr-FR" dirty="0" err="1"/>
              <a:t>see</a:t>
            </a:r>
            <a:r>
              <a:rPr lang="fr-FR" dirty="0"/>
              <a:t>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they</a:t>
            </a:r>
            <a:r>
              <a:rPr lang="fr-FR" dirty="0"/>
              <a:t> look </a:t>
            </a:r>
            <a:r>
              <a:rPr lang="fr-FR" dirty="0" err="1"/>
              <a:t>like</a:t>
            </a:r>
            <a:r>
              <a:rPr lang="fr-FR" dirty="0"/>
              <a:t> for Java:</a:t>
            </a:r>
          </a:p>
          <a:p>
            <a:pPr lvl="1"/>
            <a:r>
              <a:rPr lang="en-US" dirty="0"/>
              <a:t>Representation of data</a:t>
            </a:r>
          </a:p>
          <a:p>
            <a:pPr lvl="1"/>
            <a:r>
              <a:rPr lang="en-US" dirty="0"/>
              <a:t>Pointers / references</a:t>
            </a:r>
          </a:p>
          <a:p>
            <a:pPr lvl="1"/>
            <a:r>
              <a:rPr lang="en-US" dirty="0"/>
              <a:t>Casting</a:t>
            </a:r>
          </a:p>
          <a:p>
            <a:pPr lvl="1"/>
            <a:r>
              <a:rPr lang="en-US" dirty="0"/>
              <a:t>Function / method calls including dynamic dispatch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1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Worlds Colliding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CSE351 has given you a “really different feeling” about what computers do and how programs execute</a:t>
            </a:r>
          </a:p>
          <a:p>
            <a:pPr lvl="2"/>
            <a:endParaRPr lang="en-US" dirty="0"/>
          </a:p>
          <a:p>
            <a:r>
              <a:rPr lang="en-US" dirty="0"/>
              <a:t>We have occasionally contrasted to Java, but CSE143 may still feel like “a different world”</a:t>
            </a:r>
          </a:p>
          <a:p>
            <a:pPr lvl="1"/>
            <a:r>
              <a:rPr lang="en-US" dirty="0"/>
              <a:t>It’s not – it’s just a higher-level of abstraction</a:t>
            </a:r>
          </a:p>
          <a:p>
            <a:pPr lvl="1"/>
            <a:r>
              <a:rPr lang="en-US" dirty="0"/>
              <a:t>Connect these levels via </a:t>
            </a:r>
            <a:r>
              <a:rPr lang="en-US" u="sng" dirty="0"/>
              <a:t>how-one-could-implement-Java</a:t>
            </a:r>
            <a:r>
              <a:rPr lang="en-US" dirty="0"/>
              <a:t> in 351 terms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61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Meta-point to this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None of the data representations we are going to talk about are </a:t>
            </a:r>
            <a:r>
              <a:rPr lang="en-US" i="1" u="sng" dirty="0">
                <a:solidFill>
                  <a:srgbClr val="C00000"/>
                </a:solidFill>
              </a:rPr>
              <a:t>guaranteed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dirty="0"/>
              <a:t>by Java </a:t>
            </a:r>
          </a:p>
          <a:p>
            <a:pPr lvl="2"/>
            <a:endParaRPr lang="en-US" dirty="0"/>
          </a:p>
          <a:p>
            <a:r>
              <a:rPr lang="en-US" dirty="0"/>
              <a:t>In fact, the language simply provides an </a:t>
            </a:r>
            <a:r>
              <a:rPr lang="en-US" i="1" u="sng" dirty="0">
                <a:solidFill>
                  <a:srgbClr val="C00000"/>
                </a:solidFill>
              </a:rPr>
              <a:t>abstraction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(Java language specification)</a:t>
            </a:r>
            <a:endParaRPr lang="en-US" u="sng" dirty="0"/>
          </a:p>
          <a:p>
            <a:pPr lvl="1"/>
            <a:r>
              <a:rPr lang="en-US" dirty="0"/>
              <a:t>Tells us how code should behave for different language constructs, but we can't easily tell how things are really represented</a:t>
            </a:r>
          </a:p>
          <a:p>
            <a:pPr lvl="1"/>
            <a:r>
              <a:rPr lang="en-US" dirty="0"/>
              <a:t>But it is important to understand an</a:t>
            </a:r>
            <a:r>
              <a:rPr lang="en-US" i="1" dirty="0"/>
              <a:t> </a:t>
            </a:r>
            <a:r>
              <a:rPr lang="en-US" i="1" u="sng" dirty="0">
                <a:solidFill>
                  <a:srgbClr val="C00000"/>
                </a:solidFill>
              </a:rPr>
              <a:t>implementation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dirty="0"/>
              <a:t>of the lower levels – useful in thinking about your program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357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Data in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Integers, floats, doubles, pointers – same as C</a:t>
            </a:r>
          </a:p>
          <a:p>
            <a:pPr lvl="1"/>
            <a:r>
              <a:rPr lang="en-US" dirty="0"/>
              <a:t>“Pointers” are called “references” in Java, but are much more constrained than C’s general pointers</a:t>
            </a:r>
          </a:p>
          <a:p>
            <a:pPr lvl="1"/>
            <a:r>
              <a:rPr lang="en-US" dirty="0"/>
              <a:t>Java’s portability-guarantee fixes the sizes of all types</a:t>
            </a:r>
          </a:p>
          <a:p>
            <a:pPr lvl="2"/>
            <a:r>
              <a:rPr lang="en-US" u="sng" dirty="0"/>
              <a:t>Example</a:t>
            </a:r>
            <a:r>
              <a:rPr lang="en-US" dirty="0"/>
              <a:t>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is 4 bytes in Java regardless of machine</a:t>
            </a:r>
          </a:p>
          <a:p>
            <a:pPr lvl="1"/>
            <a:r>
              <a:rPr lang="en-US" dirty="0"/>
              <a:t>No unsigned types to avoid conversion pitfalls</a:t>
            </a:r>
          </a:p>
          <a:p>
            <a:pPr lvl="2"/>
            <a:r>
              <a:rPr lang="en-US" dirty="0"/>
              <a:t>Added some useful methods in Java 8 (also use bigger signed types)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dirty="0"/>
              <a:t> is typically represented as </a:t>
            </a:r>
            <a:r>
              <a:rPr lang="en-US" dirty="0">
                <a:latin typeface="Courier New" panose="02070309020205020404" pitchFamily="49" charset="0"/>
                <a:ea typeface="Anonymous Pro" panose="02060609030202000504" pitchFamily="49" charset="0"/>
                <a:cs typeface="Courier New" panose="02070309020205020404" pitchFamily="49" charset="0"/>
              </a:rPr>
              <a:t>0</a:t>
            </a:r>
            <a:r>
              <a:rPr lang="en-US" dirty="0"/>
              <a:t> but “you can’t tell”</a:t>
            </a:r>
          </a:p>
          <a:p>
            <a:r>
              <a:rPr lang="en-US" dirty="0"/>
              <a:t>Much more interesting: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Arrays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Characters and strings</a:t>
            </a:r>
          </a:p>
          <a:p>
            <a:pPr lvl="1"/>
            <a:r>
              <a:rPr lang="en-US" b="1" dirty="0">
                <a:solidFill>
                  <a:srgbClr val="4B2A85"/>
                </a:solidFill>
              </a:rPr>
              <a:t>Objects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2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UWTheme-351-Au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2000" smtClean="0">
            <a:solidFill>
              <a:srgbClr val="C00000"/>
            </a:solidFill>
            <a:latin typeface="Calibri" charset="0"/>
            <a:ea typeface="Calibri" charset="0"/>
            <a:cs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WTheme-351-Au18" id="{5C6D7646-6FE6-4EA9-9440-0A3D5C463217}" vid="{2D96F9FA-743E-48FB-9478-12DCF3A4EC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UWTheme-351-Au18</Template>
  <TotalTime>5296</TotalTime>
  <Words>3916</Words>
  <Application>Microsoft Office PowerPoint</Application>
  <PresentationFormat>On-screen Show (4:3)</PresentationFormat>
  <Paragraphs>766</Paragraphs>
  <Slides>37</Slides>
  <Notes>20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7" baseType="lpstr">
      <vt:lpstr>Anonymous Pro</vt:lpstr>
      <vt:lpstr>Arial</vt:lpstr>
      <vt:lpstr>Arial Narrow</vt:lpstr>
      <vt:lpstr>Calibri</vt:lpstr>
      <vt:lpstr>Courier New</vt:lpstr>
      <vt:lpstr>Roboto</vt:lpstr>
      <vt:lpstr>Roboto Regular</vt:lpstr>
      <vt:lpstr>Times New Roman</vt:lpstr>
      <vt:lpstr>Wingdings</vt:lpstr>
      <vt:lpstr>UWTheme-351-Au18</vt:lpstr>
      <vt:lpstr>Java and C (part I) CSE 351 Summer 2020</vt:lpstr>
      <vt:lpstr>Administrivia</vt:lpstr>
      <vt:lpstr>Administrivia</vt:lpstr>
      <vt:lpstr>Course Evaluation Reminder Meme</vt:lpstr>
      <vt:lpstr>Roadmap</vt:lpstr>
      <vt:lpstr>Java vs. C</vt:lpstr>
      <vt:lpstr>Worlds Colliding</vt:lpstr>
      <vt:lpstr>Meta-point to this lecture</vt:lpstr>
      <vt:lpstr>Data in Java</vt:lpstr>
      <vt:lpstr>Data in Java:  Arrays</vt:lpstr>
      <vt:lpstr>Data in Java:  Arrays</vt:lpstr>
      <vt:lpstr>Data in Java:  Characters &amp; Strings</vt:lpstr>
      <vt:lpstr>Data in Java:  Objects</vt:lpstr>
      <vt:lpstr>Pointer/reference fields and variables</vt:lpstr>
      <vt:lpstr>Pointers/References</vt:lpstr>
      <vt:lpstr>Casting in C (example from Lab 5)</vt:lpstr>
      <vt:lpstr>Type-safe casting in Java</vt:lpstr>
      <vt:lpstr>Type-safe casting in Java</vt:lpstr>
      <vt:lpstr>Polling Question [Java I]</vt:lpstr>
      <vt:lpstr>Type-safe casting in Java</vt:lpstr>
      <vt:lpstr>Java Object Definitions</vt:lpstr>
      <vt:lpstr>Java Objects and Method Dispatch</vt:lpstr>
      <vt:lpstr>Java Constructors</vt:lpstr>
      <vt:lpstr>Java Methods</vt:lpstr>
      <vt:lpstr>Subclassing</vt:lpstr>
      <vt:lpstr>Subclassing</vt:lpstr>
      <vt:lpstr>Dynamic Dispatch</vt:lpstr>
      <vt:lpstr>Ta-da!</vt:lpstr>
      <vt:lpstr>Practice Question</vt:lpstr>
      <vt:lpstr>Practice Question</vt:lpstr>
      <vt:lpstr>Implementing Programming Languages</vt:lpstr>
      <vt:lpstr>An Interpreter is a Program</vt:lpstr>
      <vt:lpstr>Interpreter vs. Compiler</vt:lpstr>
      <vt:lpstr>“The JVM”</vt:lpstr>
      <vt:lpstr>Compiling and Running Java</vt:lpstr>
      <vt:lpstr>Virtual Machine Model</vt:lpstr>
      <vt:lpstr>Type-safe casting in Java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and C CSE 351 Spring 2020</dc:title>
  <dc:creator>Justin Hsia</dc:creator>
  <cp:lastModifiedBy>Porter Jones</cp:lastModifiedBy>
  <cp:revision>142</cp:revision>
  <cp:lastPrinted>2019-12-02T08:27:19Z</cp:lastPrinted>
  <dcterms:created xsi:type="dcterms:W3CDTF">2016-12-03T05:53:10Z</dcterms:created>
  <dcterms:modified xsi:type="dcterms:W3CDTF">2020-08-18T18:23:06Z</dcterms:modified>
</cp:coreProperties>
</file>