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8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9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0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1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2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3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4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5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6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7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8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9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22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23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4" r:id="rId1"/>
  </p:sldMasterIdLst>
  <p:notesMasterIdLst>
    <p:notesMasterId r:id="rId34"/>
  </p:notesMasterIdLst>
  <p:handoutMasterIdLst>
    <p:handoutMasterId r:id="rId35"/>
  </p:handoutMasterIdLst>
  <p:sldIdLst>
    <p:sldId id="1000" r:id="rId2"/>
    <p:sldId id="919" r:id="rId3"/>
    <p:sldId id="1001" r:id="rId4"/>
    <p:sldId id="1002" r:id="rId5"/>
    <p:sldId id="1003" r:id="rId6"/>
    <p:sldId id="1008" r:id="rId7"/>
    <p:sldId id="846" r:id="rId8"/>
    <p:sldId id="801" r:id="rId9"/>
    <p:sldId id="1005" r:id="rId10"/>
    <p:sldId id="802" r:id="rId11"/>
    <p:sldId id="847" r:id="rId12"/>
    <p:sldId id="803" r:id="rId13"/>
    <p:sldId id="804" r:id="rId14"/>
    <p:sldId id="875" r:id="rId15"/>
    <p:sldId id="876" r:id="rId16"/>
    <p:sldId id="879" r:id="rId17"/>
    <p:sldId id="880" r:id="rId18"/>
    <p:sldId id="882" r:id="rId19"/>
    <p:sldId id="886" r:id="rId20"/>
    <p:sldId id="887" r:id="rId21"/>
    <p:sldId id="888" r:id="rId22"/>
    <p:sldId id="889" r:id="rId23"/>
    <p:sldId id="984" r:id="rId24"/>
    <p:sldId id="985" r:id="rId25"/>
    <p:sldId id="951" r:id="rId26"/>
    <p:sldId id="893" r:id="rId27"/>
    <p:sldId id="988" r:id="rId28"/>
    <p:sldId id="989" r:id="rId29"/>
    <p:sldId id="896" r:id="rId30"/>
    <p:sldId id="991" r:id="rId31"/>
    <p:sldId id="1009" r:id="rId32"/>
    <p:sldId id="1007" r:id="rId33"/>
  </p:sldIdLst>
  <p:sldSz cx="9144000" cy="6858000" type="screen4x3"/>
  <p:notesSz cx="9296400" cy="70104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8000"/>
    <a:srgbClr val="0070C0"/>
    <a:srgbClr val="C00000"/>
    <a:srgbClr val="999999"/>
    <a:srgbClr val="FF58AB"/>
    <a:srgbClr val="00B050"/>
    <a:srgbClr val="FF9900"/>
    <a:srgbClr val="4B2A85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2" autoAdjust="0"/>
    <p:restoredTop sz="88330" autoAdjust="0"/>
  </p:normalViewPr>
  <p:slideViewPr>
    <p:cSldViewPr snapToGrid="0">
      <p:cViewPr varScale="1">
        <p:scale>
          <a:sx n="60" d="100"/>
          <a:sy n="60" d="100"/>
        </p:scale>
        <p:origin x="141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52" d="100"/>
          <a:sy n="152" d="100"/>
        </p:scale>
        <p:origin x="1976" y="17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435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22:52:16.07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27572 1329 116 0,'5'0'46'0,"-5"0"-35"0,4-8 5 16,-4 6 2-16,4-2 10 16,-4 0 6-1,0-3-11-15,0 0-5 16,0 3-11-16,-4-2-3 0,4-5 2 0,-4 4-1 15,-1-1 2-15,-3 6-2 16,-1-6 2-16,-4 1-2 0,-4 3 0 16,-3 4-6-16,-6 4 1 15,-8 3 0-15,-5 3 2 16,-3 5-3-16,4 6 0 16,0 3 1-16,8 2 0 15,8-2 0-15,1 12 0 16,-5 7-3-1,9 2 2-15,8 0-1 16,9-2-2-16,9 0 3 16,12-1 0-16,9-7 1 0,13 1 0 15,9-12 0-15,-6 4 2 16,1-17-1-16,-9 3-1 16,1-14 3-16,-5 0 0 15,-5-8-4-15,-3 2-1 16,0-5-35-16,-5 0-12 15,0-2-33-15</inkml:trace>
  <inkml:trace contextRef="#ctx0" brushRef="#br0" timeOffset="1">27965 1244 124 0,'-5'-4'49'0,"18"4"-38"0,-13 11-1 0,0-3 4 15,4 2-10-15,-4 18 27 16,5 4-17-16,-5 3 14 0,0 19-17 0,0 6-3 16,0 10-5-16,0-24 0 31,0 10-2-31,-5-10 2 15,5-3-2-15,0-15-27 16,0 3 14-16,0-13-21 16,-4 0-21-16,-4-14-9 0,3-8 15 15,5-11 11-15</inkml:trace>
  <inkml:trace contextRef="#ctx0" brushRef="#br0" timeOffset="2">27859 1287 132 0,'-9'-11'49'0,"9"4"-38"0,17-3 1 0,-4 10-2 0,3-8-4 16,14-3-1-16,9 4-6 15,-1 1 1-15,-8 6 0 16,-4 0 0-1,7 6 0-15,10 12 2 0,-5 0 19 16,-3 6 8-16,-9 4-3 0,-9 4-3 16,-6 4-13-16,-7-1 0 0,-8-7 1 15,-4 4-4-15,-4-10 1 16,-5 2 10-16,-5-14 8 16,-3 5-15-16,-5-11-6 15,4-4-20-15,4 0-7 16,-3-4-11-16,18 4-3 15,2-7-44 1,10-3-33-16,2 10 45 16</inkml:trace>
  <inkml:trace contextRef="#ctx0" brushRef="#br0" timeOffset="3">28425 1336 104 0,'-4'-7'41'0,"0"7"-32"0,4 0 6 16,0-8 1-16,0 8-3 16,0 0 0-16,0 8-5 15,0-1-3-15,0 10-5 16,0 11 0-16,0 9 0 0,0 8 0 15,0 4 0-15,4 5 2 0,5-1 1 16,2-1-4 0,6-3 1-16,5-2 0 0,8-12 0 15,4-3 0-15,9-15 2 16,-6-13 16-16,2-8 11 16,-1-13-15-16,-3-9-7 15,-1-8-8-15,-5-1-2 16,-4-16-16-16,-3-5-5 15,-5 0 10-15,-4-1 7 16,-4 1 5-16,-5 17 4 16,0 4 21-16,-4 3 12 15,0 11-14-15,0 14-4 0,0 7-10 16,0 18-5-16,0 24-1 16,4 4 1-1,1 3 1-15,-1 7 1 16,0 2-5-16,5-2 1 15,-1-7-16-15,10 4 9 0,-1-11-10 16,7-2-65-16,10-23-31 31</inkml:trace>
  <inkml:trace contextRef="#ctx0" brushRef="#br0" timeOffset="4">27351 2995 128 0,'-5'-14'49'0,"-6"14"-38"0,15-6 19 15,-8-2 8-15,4 8-15 16,-4-11-4-16,-5 4-10 15,-4 1-1-15,-4-2-5 16,-9 5 0-16,0 3 3 0,-4 0-1 16,0 11 0-16,30-11-6 31,-45 52 1-15,6 5 0-16,9-1-3 15,4 0 0 1,9-3-1-16,8 1 3 15,9-11 0-15,9 2 1 0,12-2 0 0,10-5 0 16,11-3 0 0,17-7 0-16,5 1 0 0,-3-11-7 15,-11-12 0-15,-50-6-153 32</inkml:trace>
  <inkml:trace contextRef="#ctx0" brushRef="#br0" timeOffset="5">27751 3235 136 0,'-50'0'52'0,"29"4"-41"0,-26 0-2 16,25-1-3-16,18 11-5 15,-5 0-1-15,1 7 1 16,-1 0-1-16,0 5 0 16,5 6 0-16,4-4 0 15,0-4-5-15,9 4 1 0,-1-10 2 16,5-7 3-16,0-4 0 16,4-7-1-16,0-7 1 15,5-4 1-15,-5-7-3 16,0-6 0-16,-1-2 3 15,-3-2 1-15,-5-4 1 0,1 11 0 16,-5-3 15-16,1 13 10 16,-5-6-11-16,0 17-4 15,0 7-9 1,4 3-6-16,0 8-2 16,0-1 2-16,5 2 0 15,4-2-19-15,0 0-9 16,4 1-7-1,9-4-39 1,0-3 6-16</inkml:trace>
  <inkml:trace contextRef="#ctx0" brushRef="#br0" timeOffset="6">28156 3161 148 0,'-17'-4'55'0,"8"8"-43"0,-8 3 12 0,13 0 5 16,-9 3-15-16,-8 16-2 16,-8-9-8-16,-1 9-3 15,0 2 0 1,9 0-4-16,3 4 2 0,5-4 1 0,13 4 0 16,9-11-3-16,13 3 2 0,-1-7 1 15,9 5 0-15,4-8-3 16,-1-7-24-16,-3-7-10 15,5-7-30-15,-5-10-12 16</inkml:trace>
  <inkml:trace contextRef="#ctx0" brushRef="#br0" timeOffset="7">28258 2844 188 0,'13'39'71'0,"-13"-39"-55"0,0 17-22 16,0-2-12-16,4 9 23 15,0 14 17-15,1 12-7 16,-1 7-5-16,0 3-6 0,0-4-1 0,1-2 0 0,-5-9-1 16,0-2 1-16,0-11-2 31,0-4-1-31,0-11 3 0,4-10 0 15</inkml:trace>
  <inkml:trace contextRef="#ctx0" brushRef="#br0" timeOffset="8">28344 3295 208 0,'17'-74'79'0,"-9"53"-61"0,14-11-5 0,-5 25-7 16,-4-3-9-16,3 3 2 16,5 3 1-16,-4 11 2 0,9 7-1 15,-9 8 4-15,0 6 1 0,-4 4-2 16,0-1-1-16,-9 1-1 15,1-11 1-15,-5 0-11 16,4 1-2-16,5-9-37 16,-1-2-14-16,5-3-11 15</inkml:trace>
  <inkml:trace contextRef="#ctx0" brushRef="#br0" timeOffset="9">28824 3193 200 0,'-4'3'77'0,"8"12"-60"0,1-13-5 16,3 13-9 0,1 0 1-16,0-4 2 15,-1-1 3-15,5-3-4 16,0-14-1-16,0 7 0 0,0-4-2 16,-1-2 1-16,1-13-2 15,-4 5-1-15,-5-3 3 16,-4-2 0-16,-4 2-4 15,-5 6-1-15,1-6-8 32,-1 10 5-32,-8 3 0 0,0 15 1 15,-5 0 3-15,1 13 2 16,-1 5 2-16,5-1-1 0,6 4-2 0,2-1 3 16,5 1 4-16,8 4 4 15,8-5 16-15,5-2 7 16,4-9-17-16,5-1-7 15,8-9-9 1,5-7-2 0,3-6-28-16,9-5-13 0,9-2-66 15</inkml:trace>
  <inkml:trace contextRef="#ctx0" brushRef="#br0" timeOffset="10">28016 4845 208 0,'-21'11'77'0,"21"-11"-60"0,21 21-7 15,-12-10-1-15,3 0-8 0,-3-2 7 32,4 6-5-32,-2-5 3 0,2 1-3 0,0-7 3 15,4 3-4-15,-4-11 4 16,4 1-4-16,-4-8-3 15,0 3 0-15,-9-9 1 16,5 6 0-16,-9-6-5 16,0 6 3-16,-9-10-6 15,1 10 5-15,-5 1-3 0,0 7 3 16,-13 6 2-16,9 5 1 0,-11 1 2 16,6 10-1-16,-4 5 6 15,5 4-4 1,4 4 8-16,8 0-7 0,9 0 23 15,9-4-15-15,4-3 12 16,8-1-14-16,5-2-27 16,0-1 9-16,-2-8-38 15,6-2 26-15,21-7-158 32</inkml:trace>
  <inkml:trace contextRef="#ctx0" brushRef="#br0" timeOffset="11">28262 4923 148 0,'-4'6'57'0,"4"-6"-44"0,4 15 14 0,0-4 16 16,5-1-24-16,-5 4 8 15,5 4-16-15,-5-4 1 16,5 3-8-16,-5-2 0 15,0 2-2-15,1-6-2 16,3 3 1-16,-3-11-6 16,3 1 3-16,1-8-1 15,-1 1 1-15,5-7-5 16,4-1 4-16,-8-17-8 16,8 0 7-16,-8-12-1 15,-1 12 3-15,4 4 4 16,1 9-1-16,-1 13 10 15,1 4-5-15,0 16 23 0,0 3-16 0,-4 7 18 16,4 1-17-16,-9-5-3 31,4-2-7-31,-3-8-5 0,-1 0 0 0,5-10-1 16,-1-4 0-16,5-18-20 31,9-3 12-31,2-18-18 0,6 3 16 0,0-6 3 16,0 7 6-16,0 7 3 0,0 11 4 15,-4 13 31 1,-2 4-19-16,-2 24 22 16,3 8-22-16,-3 17-4 0,-5 0-14 31,0-6-43-15,-4-15-102-16,0 0 77 15</inkml:trace>
  <inkml:trace contextRef="#ctx0" brushRef="#br0" timeOffset="12">27376 4500 116 0,'9'0'46'0,"4"0"-35"0,-13 6-2 16,0-6 7-16,0 7 18 31,4 8-18-31,-8 17 17 16,0 9-19-16,-9 17 1 0,4-2-9 0,-8 14 3 16,4-3-5-16,2-3 0 15,2-8-2-15,-4-11 1 16,9-9-2-16,-5-8-7 15,5-6 3-15,-5-7-34 32,5-2 20-32,-9-6-60 0,13 3 42 0,-4-10-36 15,8 0 41-15</inkml:trace>
  <inkml:trace contextRef="#ctx0" brushRef="#br0" timeOffset="13">27415 4598 116 0,'-4'-4'46'0,"4"4"-35"0,4-6 7 16,-4 6 2-16,0 0 5 15,4 6 5 1,1 1-12-16,-1 8-1 15,5 2-10-15,-1 9 2 16,1 2-5-16,-1 4 0 0,1-2-2 0,-5 0 1 16,5-2-2-16,-5-7-1 31,5-1 1-31,-5-9-1 16,4 3 0-16,-3-14 0 15,3 0 0-15,8-21-18 31,6-32 8-31,-1 3 4 16,-4 12 2-16,-4 3 0 16,0 7 3-16,-4 2 2 0,-1 9 0 15,-4 0 2-15,5 2 2 0,-5 4-2 16,1 9 0-16,-1-2 1 16,4 17 2-1,1 16 1-15,0 2 5 31,4 9-6-31,-6 10 3 16,1 2-5-16,1 5 0 16,-1-1-2-16,1-7-2 15,0-3 1-15,-1-10 1 0,-4-8-1 16,1-7-1-16,-5-4-17 16,4-6-6-16,-4-11-68 15</inkml:trace>
  <inkml:trace contextRef="#ctx0" brushRef="#br1" timeOffset="14">29473 2713 132 0,'-9'0'52'0,"9"3"-41"0,0 5 0 0,0-2-2 15,0-2 14-15,0 10 9 0,0 3-10 0,-4 2-4 16,-1 5-11-16,-3 4 4 0,-1 4 2 16,1 0-4-16,-1 0-1 15,1-4-2-15,3-4 1 16,1-5 13-16,4-6 7 16,4 2-11-16,5-2-4 0,-1-13-6 15,10 0-1-15,-1-7-3 16,4 5-2-16,1-6-4 15,-2 8-2-15,5-7-35 16,-7 3-15-16,-1 4-51 16</inkml:trace>
  <inkml:trace contextRef="#ctx0" brushRef="#br1" timeOffset="15">26956 2896 56 0,'-9'4'24'0,"5"0"-18"0,4-1 20 15,0-3 10-15,0 8-8 16,0-8-4-16,0 6 9 0,-4-2 3 0</inkml:trace>
  <inkml:trace contextRef="#ctx0" brushRef="#br1" timeOffset="16">26909 2939 228 0,'-9'0'88'0,"5"-4"-69"0,-1 4-3 0,5 0-6 16,-4 0-6-16,-5 0 2 15,1 0 14-15,-5-3 7 16,-4 3-13-16,-5-7-8 0,-2-1-4 15,-2 6 0-15,-8-9 3 16,0 3 0-16,4-9 0 16,0 3-3-16,1 0-2 15,-1-1 1-15,4-2 1 16,0-7-1-16,5 2 2 16,-1-3-2-16,5-10-1 15,4-4 1-15,0 1-1 16,5-5-3-16,5-6 2 15,3-1 1-15,3 1 2 16,5-4-1-16,5-1-1 0,0-2-2 16,4 3 1-16,1 1 1 15,7-2 2-15,-3 9-1 16,8 2-1-16,4 7 1 16,3 4 1-16,-2 4-3 15,-1 0 0-15,-4 11-1 16,0-4 0-16,-10 6 2 15,2 8 2-15,-5-4-1 16,-4 5-1-16,-5 6 1 16,-3-7 1-16,-5 3-36 15,0 0-15-15,0 1-17 16,0 3-7-16,0-8-9 16</inkml:trace>
  <inkml:trace contextRef="#ctx0" brushRef="#br1" timeOffset="17">26725 1696 204 0,'-30'-8'77'0,"30"16"-60"0,-4-8-1 0,13 0-4 16,-1 7-2-16,-3-7 4 15,7 0-8-15,10 0-3 16,-1 0-2-16,5 4-1 0,-2-1-3 16,-2-3 2-16,-1 0 1 15,1 4 2-15,-1 2-1 16,-4-2-1-16,-4 11 1 16,0-6 1-16,-4 10 21 31,-5 5 9-31,-4 1-13 15,-4 10-8-15,-1-7-5 16,1 8-2-16,0-4-2 0,0-12-2 0,-1-1-2 16,5-2 1-1,0 5-41-15,0-12-17 0,9-3-49 16</inkml:trace>
  <inkml:trace contextRef="#ctx0" brushRef="#br1" timeOffset="18">21301 1295 132 0,'0'0'52'0,"3"0"-41"0,0 0 26 0,0 2 9 15,-3 4-17-15,0-1-5 0,0 8-9 0,0 6-2 16,0 7-7-16,0 1 20 0,-3 4 10 16,0 9-16-16,0 0-6 15,0 0-7-15,0 4 0 16,-3-4-4-16,3 5-2 16,0-10 0-16,0-4-1 15,0-4 2-15,0-6 1 16,3-3-4-16,-3-4 1 0,3-4-13 15,0 1-5 1,0-6-19-16,0-5-6 16,3-3-16-16,0-2-3 15,0-8-19-15</inkml:trace>
  <inkml:trace contextRef="#ctx0" brushRef="#br1" timeOffset="19">21489 1329 184 0,'0'0'68'0,"0"5"-52"0,3-5 3 0,-3 0 8 16,-6 19-8-16,0 15-5 0,0-2-3 15,3 8-7-15,-3 5-3 0,6 2 0 16,-3-2 1-16,0-5 1 16,0-3 1-16,3-5 0 15,-3-6-11-15,0-4-5 16,0-4-34-1,0-10-13-15,0 5-22 16</inkml:trace>
  <inkml:trace contextRef="#ctx0" brushRef="#br1" timeOffset="20">21242 1615 244 0,'-3'-5'90'0,"6"10"-70"0,0-5 15 0,3 3 2 16,2-3-19-16,4-3-7 16,9-2-10-16,6-1-1 15,9-2 0-15,2 0-5 0,1 3 1 16,-6-3-36-16,-3 3-15 0,-4-3-52 31</inkml:trace>
  <inkml:trace contextRef="#ctx0" brushRef="#br1" timeOffset="21">21635 1602 188 0,'-15'8'71'0,"18"10"-55"0,3 1 4 0,-6-6 0 0,-3 8-6 0,3-2 2 0,-3 7-9 16,0-7-4-16,3 2-2 16,-3-3-10-16,3-4-2 0,-3-7-62 15,0 4-47 1,0-3 47-16</inkml:trace>
  <inkml:trace contextRef="#ctx0" brushRef="#br1" timeOffset="22">21637 1435 212 0,'-5'-21'82'0,"8"21"-64"0,2-8-7 0,-2 8-8 16,6-5-4-16,-3 5 0 16,3 0-26-16,0 0-11 15,3 0-39-15,0 0-15 16</inkml:trace>
  <inkml:trace contextRef="#ctx0" brushRef="#br1" timeOffset="23">21813 1295 200 0,'-3'0'77'0,"0"2"-60"0,3 12-1 16,0-4-1-16,0 3-7 15,0 9 1-15,0 9 19 16,-3 4 11-16,0 7-20 16,3 6-8-16,0 5-5 0,-3 2-4 15,3-2 1-15,0-8-2 16,0-5-1-16,0-11-4 15,0-5-2-15,0-6-35 16,0-2-15-16,0-8-48 16</inkml:trace>
  <inkml:trace contextRef="#ctx0" brushRef="#br1" timeOffset="24">21664 1536 236 0,'0'-11'88'0,"3"11"-69"0,3 5 22 0,-3-5 3 15,3 6-18-15,3-4-4 0,21 4-14 16,-3-6-5-16,-1 0-2 16,-2 0-41-16,3 0-18 0,-3 0-61 15</inkml:trace>
  <inkml:trace contextRef="#ctx0" brushRef="#br0" timeOffset="25">22269 1366 148 0,'-9'-5'57'0,"6"5"-44"0,3 0 23 15,0 0 9 1,0 0-14-16,0 5 17 15,9 24-5 1,-1 0-23-16,-2 6-9 0,-3 10-4 0,0-3-2 16,-3 3 0-16,0 0-3 15,0 0-2-15,0-11 1 16,0-2-1-16,0-8-31 0,-3-3-12 16,0-10-148-1,3-14 84 1</inkml:trace>
  <inkml:trace contextRef="#ctx0" brushRef="#br0" timeOffset="26">22155 1562 284 0,'-11'-11'107'0,"11"4"-83"0,5 7 4 0,-2-6-4 16,-3 6-14-16,0 0-1 15,6 6-5-15,3-6-3 16,6 0 0-16,6 0-1 0,9 0 0 16,6-8-14-16,2 2-5 15,1-2-63-15,-3 3-28 16,-10 5 12 0</inkml:trace>
  <inkml:trace contextRef="#ctx0" brushRef="#br0" timeOffset="27">22545 1520 192 0,'-3'0'74'0,"3"-3"-58"0,-6 6 9 0,3-3 0 15,0 10 13-15,-8-2 9 16,-1 16-23-16,-9 2-11 16,-3 1-8-16,-3 5-5 0,6-3 1 15,4-5-4-15,8-3 2 0,6-3-1 16,9-4 0-16,5-1 2 16,-11 5 0-16,6-4-5 15,3-7 1-15,3-1-16 16,0-12-6-16,0-1 10 31,0-7 9-31,-3-4 5 0,-3-6 2 16,-3 3 2-16,0 2 1 15,0 3 14-15,-3 3 6 16,0 0-9-16,0 8-3 16,0-1-5-16,0 6 1 15,0 11-2-15,3 2 0 16,0 3-3-16,6 8 1 15,0 2-4-15,3 1 0 16,2-9-1-16,1 3-2 16,-3-2-33-16,6-6-15 15,-3-5-26 1,3-8-45-16,-3-8 34 16</inkml:trace>
  <inkml:trace contextRef="#ctx0" brushRef="#br0" timeOffset="28">22676 1395 220 0,'0'-2'85'16,"0"4"-66"-16,0 9-6 0,3-3-4 0,0 5 18 16,-3 6 14-1,0 7-14 1,0 14-7-16,0-3-12 15,0 10-4-15,0 1 0 0,0-6-2 16,0-2 1-16,0-6-2 0,0-2-1 0,3-11-37 16,0-5-17-16,-3-3-28 15,3-5-47 1,0-5 34-16</inkml:trace>
  <inkml:trace contextRef="#ctx0" brushRef="#br0" timeOffset="29">22739 1655 148 0,'-18'-8'55'0,"12"16"-43"0,21-27 21 15,-15 19 8-15,-3 5-16 16,-3-2-6-16,-3 8-9 15,-3-6-5-15,6 8-2 16,-3-5 0-16,3 0 0 0,3 3-4 16,3 2 6-1,3 0 1-15,3 0 16 16,3 1 9-16,3-1-19 16,3 0-8-16,0 0-25 15,0-7-12-15,0 1-3 16,-3-1 1-16,-1-6-55 0</inkml:trace>
  <inkml:trace contextRef="#ctx0" brushRef="#br0" timeOffset="30">22870 1739 212 0,'-12'8'79'0,"21"-2"-61"0,3-1-3 16,-3-3-6-16,-12-4 4 15,6 2 6-15,3 0 7 16,3-5 5-16,2-1-17 0,4-2-8 16,0 0-2-16,0-2-8 0,0-3 1 15,0-1-21-15,-9 1-7 16,-6 0 14-16,0 0 6 16,-6 2 5-16,-9 0 2 15,3 6 5-15,-9 5 3 16,0 3-1-16,1 7-2 15,-1-2 0-15,3 6 1 16,0 4 21 0,9 1 9-16,-3 7-11 15,12 1-4-15,0-9-7 16,6 3 1-16,3-8-8 16,6 6-2-16,3-6-6 15,6 0-1-15,2-10-33 16,-2 2-13-16,6-5-60 15</inkml:trace>
  <inkml:trace contextRef="#ctx0" brushRef="#br0" timeOffset="31">23239 1588 312 0,'-3'-10'115'0,"-9"15"-89"0,-9-5 5 0,9 5-3 15,-3 3 4-15,-5 6 7 16,17-9-21-16,-3 3-10 16,0 2-5-16,0 1-6 0,-3 0 2 15,9 2-21-15,9 0-10 0,0 0 11 16,3 1 9 0,5 4 6-1,1 1 4-15,-3 2 1 0,3-3 1 0,-6-4 6 16,-6 1 4-16,-9-1 21 15,-3-1 10-15,-6-3-21 16,-6-2-11-16,-3-2-35 16,0-6-16-16,1 0-33 15,-1 0-14-15,-3-8-38 16</inkml:trace>
  <inkml:trace contextRef="#ctx0" brushRef="#br1" timeOffset="32">23822 1348 212 0,'0'0'79'0,"3"5"-61"0,-35 24 4 0,23-18-4 16,9 2-7-16,-3 0-1 0,-3 3 11 15,6 8 9-15,0 2-16 16,0 6-5-16,0 8-4 0,-3 5-6 15,0 2 1-15,0-2 0 16,0-10 2-16,3-4-3 16,0-4 0-16,0-9-26 15,3 1-9-15,0-11-20 16,0 2-7-16,0-7-21 16</inkml:trace>
  <inkml:trace contextRef="#ctx0" brushRef="#br1" timeOffset="33">24007 1401 212 0,'0'5'82'0,"0"-5"-64"16,0 8 7-16,0-3-3 0,0 0 8 15,0 9 6-15,0 2-15 16,0 7-7-16,0 6-8 16,0 3-3-16,0 5 3 0,0 8-3 15,-3 3 0-15,-3-8-1 16,6-6 1-16,-3-2-2 15,3-6-1 1,-3-2-13-16,-3-8-6 16,6-6-28-16,-3-2-12 15,-3-8-49 1</inkml:trace>
  <inkml:trace contextRef="#ctx0" brushRef="#br1" timeOffset="34">23724 1618 292 0,'-9'-3'110'0,"9"-2"-86"0,3 5 9 0,-3 0-3 16,6 0-16 0,3 0-5-16,6-3-6 15,6 0-3-15,11 1 1 16,1-4-1-16,6 6 0 0,-6-5-9 15,2 5-4-15,-8 0-64 16,-3 5-26-16</inkml:trace>
  <inkml:trace contextRef="#ctx0" brushRef="#br1" timeOffset="35">24346 1446 196 0,'6'0'74'16,"-6"0"-58"-16,0 0 14 0,0 0 29 15,6 2-6-15,-6 9-25 16,0 2-11-16,0 6-12 16,-6 7-2-16,6 14 3 0,-3 5 1 15,-6 8 1-15,6-8-2 0,-3-6-1 16,6 1-3 0,-3-8-2-16,3-6-2 0,-6-5 1 15,6-2-21-15,-3-6-8 16,0-8-51-16,-3 1-20 15,6-9 1 1</inkml:trace>
  <inkml:trace contextRef="#ctx0" brushRef="#br1" timeOffset="36">24117 1454 212 0,'0'-6'79'0,"0"6"-61"0,6 3 6 0,0-6-2 0,3 1 8 16,3 2 8-16,9-6-14 31,5 4-5-31,13-1-12 0,6 0-3 0,-4 3 0 0,-11 0-2 31,9 0 1-31,0-5-2 16,-10 5-1-16,-5-3-32 16,3 3-16-16,-12-5-56 15,3-5-38 1,-1 2 57-16</inkml:trace>
  <inkml:trace contextRef="#ctx0" brushRef="#br2" timeOffset="37">29447 3387 108 0,'0'-4'41'0,"0"4"-32"0,4-7 9 15,-4 7 3-15,0 0 10 16,0 0 5-16,4 0-12 16,1-2-4-16,-5 2-12 15,4 2 1-15,-4-2 4 0,4 0 17 16,-4 0 8-16,5 7-19 16,3-7-11-16,1 4-5 0,-1 0-1 0,1-1-1 15,4 5-1-15,3-2 1 16,-4 5-1-16,6-7 0 15,-1 9 0-15,0 5 0 16,4 0 0-16,1 6 0 16,-1 12 0-1,1-1 0-15,-2 1 0 16,-3 5 4-16,0 6 2 16,-4-1 2-16,-4-1 0 15,-5 2-2-15,-4-15 1 16,-9 2-2-16,1 2 0 15,-5 3-1-15,-4 0 0 16,-3-1 0-16,-2 5 0 16,1-8 0-16,-5 8 0 0,0-9-2 15,1 5-2-15,-1 1 1 16,-4-1-1-16,10-9 2 16,-2-4 1-16,5-5-1 15,0 0-2-15,0-3-2 16,4-8-1-1,0 1 2-15,0-4 0 0,0-3-8 16,5-4-2-16,3 0-27 16,-3 0-11-16,-1 0 4 15,5 0 1-15,1-4-49 16</inkml:trace>
  <inkml:trace contextRef="#ctx0" brushRef="#br2" timeOffset="38">29311 4316 136 0,'-4'6'52'0,"8"5"-41"0,13-50 20 15,-17 39 7-15,4 7-15 16,1 8-2-16,-5 2-2 15,0 8 0-15,0-1-10 16,-5 4 17-16,1-2 7 0,0 2-17 16,0-11-8-16,4 2-6 15,0-2 0-15,8-6-1 16,1-1 2-16,-2-3 0 16,10 0 1-16,0-7-2 15,0 4-2-15,5 0-2 16,-5-2-1-16,4-2-29 15,-3 0-12-15,-1 0-54 0,4 0-36 16,-1-2 57-16</inkml:trace>
  <inkml:trace contextRef="#ctx0" brushRef="#br2" timeOffset="39">27168 4513 184 0,'4'0'71'0,"-8"7"-55"0,-1-7 4 0,5 0-2 15,-3 4-5-15,-1 2 0 16,0-2-3-16,-5-4 1 15,1 4-6-15,-1-4-1 0,0 3 2 16,1-3 17-16,-1 0 7 16,-4 0-11-16,1 0-3 15,-1 0-8-15,0-3-3 16,-4-1 0-16,-1-2-1 16,6-2-2-16,-6-6-2 0,3-7 1 15,-3 4 1-15,1-5 1 16,-4-3 1-16,4 1-2 15,-9-1 1-15,0-3-2 16,5-4 2-16,-5 1-2 16,10-5 2-16,-1 1-2 15,4-5-1-15,5 1 1 16,3-2-1-16,5-2-3 16,9-6 2-16,-1-4-1 15,10 10 0 1,-1-6 0-16,-1 10 0 0,1-2 4 15,4 5-1-15,-4 1-1 16,5 13 1-16,-5-6 1 16,-4 7-3-16,0 2 0 15,-5 10 1-15,1-10 2 16,-5 9-1-16,0 3-1 0,-4 0 3 16,0 7-75 15,-4-4 16-31,0 0 1 15,0 4-44-15,-1-2-17 16</inkml:trace>
  <inkml:trace contextRef="#ctx0" brushRef="#br2" timeOffset="40">26773 3472 148 0,'-22'0'57'0,"14"3"-44"0,8 1 21 0,0-4 5 16,0 0-19-16,0 0-6 15,8 7-11-15,5-3-3 16,4-2 0-16,3 2 2 0,2-4 3 16,-1 0-2-1,5-4 0-15,0 2-1 0,-1-2 1 16,-3 1-2-16,-1 3-1 15,-5 3 1-15,1 3-1 16,-4 5 8-16,0 4 5 16,-9 2 44-1,5 4-31-15,-9 7-7 16,4-2-12-16,-8 2-6 16,4-4 0-16,-4 1-39 15,-1 3 21-15,1-10-105 16,4 3 67-16,0-6-65 15,4-5 68-15</inkml:trace>
  <inkml:trace contextRef="#ctx0" brushRef="#br3" timeOffset="41">29643 3055 52 0,'0'-11'19'0,"0"11"-15"0,21-17-18 16</inkml:trace>
  <inkml:trace contextRef="#ctx0" brushRef="#br1" timeOffset="42">29332 1608 48 0,'-4'-8'19'0,"-4"6"-15"0,-1 2-1 0,5 2 1 16,4-2-3-16,0 0 2 16,0 0 18-16,-5 8 10 0,1-8 0 15,4 0-1-15,0 0 8 16,0 0 3-16,0 0-18 16,0 0-8-16,0 0-9 15,0 0-5-15,0 0 2 0,0 0 2 16,0 0 2-16,0 0 3 15,0 0 4-15,-4 0 14 16,-5 0 7-16,5 0-18 16,0 0-7-16,-1 0-7 15,-3 0 0-15,-1 0-4 16,9 0 0-16,-4 0 1 16,4 0 0-16,0 0 0 15,0 0 0-15,0 0 2 16,4 3 1-16,0-3-1 15,5 0 1-15,0 0-2 0,-5 4-1 16,4 0 1-16,5 3-1 0,5-1 0 16,-6-6 0-16,4 11 0 15,1-4 2-15,1-3-1 16,-1 10-1-16,-4-3 1 16,-1-4 1-16,1 3-1 15,0 4 2 1,0 0-4-16,0 1-2 15,-4 2 2-15,3-6 2 0,-3 2 0 0,4 5 2 16,-2-8-2-16,-2 5-1 16,-1 0 1-16,5 2-1 15,-4 1 0-15,0-4 2 16,-1 4-1-16,1-1-1 16,-1-6 1-1,1 10 1 1,-1-4-1-16,1 1-1 15,0 0 3-15,-5 0-2 16,0 3-1-16,1-4 1 0,-1 5 1 16,0-5-1-1,0 0-1-15,-4 5-2 0,5-5 1 16,-5 2 1-16,0-2 2 16,0-4-1-16,4 6-1 15,-4-2-2-15,0 1 1 16,0-1 1-16,0 8 2 15,0-3-1-15,0-1 2 16,0 7-4-16,0-10 0 16,0 3 1-16,0 0 2 15,0 1-1-15,0-5-1 16,0 0 1-16,0 1-1 16,0-4 0-16,0 4-3 15,0 7 2 1,0-8 1-16,0-6 2 0,-4 2-1 15,-1 9-1 1,1-5 1-16,0 2-1 16,0-2 0-16,-1-2 0 15,1 2 2-15,0 0-3 16,-1 5 0-16,1-9 1 16,0 6 2-16,-1-12-1 15,1 7-1-15,0 0 1 16,0 3-1-16,-5-2 0 15,0 2 0 1,1 0 0-16,-1 2 2 0,1-2-1 16,-1 1-1-16,0-4 1 15,1 0-1-15,-1 0-3 16,1-3 2-16,5-8-8 16,-1 1-2-16,-1-4-32 15,1 0-14-15,4-4-52 16,-13-7-29-1,9 2 68-15</inkml:trace>
  <inkml:trace contextRef="#ctx0" brushRef="#br1" timeOffset="43">29498 2773 24 0,'0'0'11'0,"0"-8"-9"15,0 12 9-15,5-8 2 16,-1-3-2-16,-4 7 1 15,0-2 13-15,0-2 8 16,0 0-6-16,0 4-1 16,0 0 11-16,0 0 8 15,0 0-17-15,0 0-8 16,0 0-12-16,0 8-2 0,0 1 1 16,0 10-1-16,-4-2 1 15,-1 1-2-15,1-1 2 16,0 8 11-16,0-3 8 15,-1 2-11-15,1 1-6 0,0-8-3 16,4 9-2-16,-5-9-2 0,1-6 1 16,4-1-2-16,0 4-1 0,0-10 1 15,0 2 1 1,0-6 1-16,0 0 3 0,0 0-3 16,0 0-2-16,0 7 0 15,4-7-1-15,-4 0-3 16,9 4 2-16,-5-4 1 15,5 4 0-15,-1-4 0 16,5 0 2-16,-1-4-3 16,9 0 0-16,-4 4 1 15,1-9 2-15,-1 1-1 16,0 1 2-16,0 0-2 16,0 3 2-1,-4 4-2-15,0-6 2 16,-4 6 0-16,-1 0 1 0,-4-4-2 15,-4 4 1-15,5 0-2 16,-5 0-1-16,0 0 1 16,0 0 1-16,0-4-3 15,0 4 0-15,0-3-15 16,0 3-6-16,0 0-64 16,4-8-26-16,-4 8 15 15</inkml:trace>
  <inkml:trace contextRef="#ctx0" brushRef="#br3" timeOffset="44">29783 3125 338 0,'34'8'-41'0,"-3"-8"-13"16,7 7-24-1</inkml:trace>
  <inkml:trace contextRef="#ctx0" brushRef="#br3" timeOffset="45">29272 1424 116 0,'5'-6'46'0,"-1"6"-35"0,0 6 5 16,5-6 2-16,-5-6 10 0,0 12 4 15,1-2-14-15,3 3-6 16,1-7-7-16,-1 7-2 0,4-3 1 16,5 2 0-16,0 1 0 15,0-7-2-15,5 8-2 16,-1 3 1-16,1-5 1 15,-1 5-3-15,-4 0 0 16,1 6 3-16,6-2 1 16,-7 2 1-16,0-6 0 15,0 2-5-15,5 6 1 16,-1-2 0-16,1 0 2 16,-1 1-3-16,1 0 0 15,-2 0 3-15,1-1 1 16,1 4-4-16,3 1 1 15,1 6 0-15,-4-4 0 16,-1 5 0-16,1-1 0 16,-2 4 0-16,1-8 0 15,1 4 0-15,-5 0 2 16,0 4-1-16,0-6 2 0,-4 8-4 16,0-12 0-16,0 3 1 15,-5-1 2-15,1 1-1 16,-5 3-1-16,0-4-2 0,1 6 1 15,-5-2-1-15,0 4 0 16,0 3 4-16,0-3 1 16,0 6-1-16,0-3-2 15,-5 1 1-15,1 3-1 16,0-7 0-16,0 10 2 16,-5-3-1-16,0-4 2 15,-3 1-4-15,-6-2 0 16,-3 5 1-16,-1 0 0 15,-3 0-3-15,3-1 2 0,2 2 1 16,-1-5 2 0,-1 0 3-16,5-3 2 15,0 4-3-15,0-15-3 0,0-1 0 16,4-1 1-16,0-2-1 16,4-10-1-16,1 3-17 15,3-6-6-15,1-1-33 16</inkml:trace>
  <inkml:trace contextRef="#ctx0" brushRef="#br3" timeOffset="46">29740 2808 124 0,'-4'-7'46'0,"13"7"-35"0,-5-10-2 0,0 10 0 16,0 4 16-16,1 2 19 0,-14 16-14 15,5 6-15-15,-5 4-5 0,5 2-3 16,0 5 1-16,-1 4 0 16,-3-5-2-16,-1 5 1 15,2 0-4-15,3-5 0 16,-1-3-1-16,1-3-2 15,0-6 1-15,4-9 1 16,0-6-1-16,8-1 2 0,1-7-2 16,2 1 2-16,7-8 13 15,7-3 9-15,5-7-12 16,5 4-7-16,8 0-4 16,-10-9-2-16,-8 8-25 31,1 4-8-31,-4 3-21 0,-5 2-8 15,4 2-22 1</inkml:trace>
  <inkml:trace contextRef="#ctx0" brushRef="#br3" timeOffset="47">29766 3412 144 0,'-4'0'55'0,"4"0"-43"0,4 7 14 16,-4-7 6-16,4 0-16 0,5 4-4 0,4 3-3 31,0-1-1-31,8 12-4 15,5 0-3-15,8 6 2 0,-5 12-2 16,1-8-1-16,-9 0 3 0,5 11 0 16,-4 4 1-16,-5 2 0 15,-4 5 2-15,-5-4 1 16,-4 0-3-16,1-1-3 0,-5 2 0 16,-5 2 1-16,-3-6-1 15,-1 6 2-15,-8-8-2 16,4 2 2-16,-8-4-4 15,4 0 0-15,-5-1 3 16,-4 5 1-16,1-7-4 16,-4 3 1-1,-1-1 0-15,-4 1 0 0,-1 0 19 0,1-3 10 16,4 2-10-16,1-3-3 16,-1-3-6-16,4-8-1 15,26-24 1 16,-25 26-16-15,3-9-6-16,5-2-38 0,4-5-15 16,5-3-44-16,3-3-16 15</inkml:trace>
  <inkml:trace contextRef="#ctx0" brushRef="#br3" timeOffset="48">29536 4605 200 0,'-20'11'77'0,"15"-5"-60"0,1 9-5 0,4-4-4 16,-4 2-7-16,-1 5-1 15,1 3 7-15,-4 4 5 16,3-1-6-16,1 2-1 0,0-5-1 16,4 0-2-16,0-3 1 15,0-1 0-15,0-2 3 16,4-5-3-16,9-3-2 16,0-7 2-16,4 0-7 15,7-4-1-15,2 1-34 16,0-1-13-16,8-2-32 15</inkml:trace>
  <inkml:trace contextRef="#ctx0" brushRef="#br3" timeOffset="49">27122 4725 192 0,'0'4'71'0,"4"-8"-55"0,0 11 2 15,-4-7-1-15,0 11-7 16,-4-7 0-16,0 2-2 15,-1 1 2-15,-3 1-5 16,-1-1 1-16,-4 3 4 0,-8 4 11 16,8-14 7-16,-4 0-10 15,4 4-5-15,-4 0-6 16,4-2-2-16,0-2-1 0,2 0 0 16,-7 0 0-16,1-2 2 0,4-2-3 15,1 0 0-15,-6-3 1 16,1 0 0-16,0-3 0 15,-4-1 0-15,-9-4-2 16,-3-2-2-16,-6-4 1 16,5-1-1-16,-1-2 0 15,1-1 0-15,5 1 0 16,-1-4 0-16,5-8 0 16,-1 1 0-16,4 3 0 15,5 4 0 1,0-11-3-16,8 3 2 15,-4-24-1 1,5 8 0-16,1-8 2 16,2 11 0-16,-3-5 0 15,8 8 0-15,-4-4 0 16,8 16 0-16,-4-20 0 16,4 13 0-16,0-10 0 15,5 13 0-15,2-14 0 16,7 13 0-16,-1-1-3 15,0 5 2-15,0 3 1 16,0 11 0-16,-4-1 0 16,4 13 0-16,-4-2-11 15,0 1 6-15,0 2-47 16,0 1 29-16,-6 0-69 16,2 7 51-16,-1-8-62 15,5 6 59-15</inkml:trace>
  <inkml:trace contextRef="#ctx0" brushRef="#br3" timeOffset="50">26504 3359 200 0,'-13'7'74'0,"13"-7"-58"0,0-3 3 0,0-1-2 0,4 8-11 0,0-12 1 15,9 1-4-15,4 1 0 16,5-5-1-16,12-4-4 15,3 5 1-15,6-4 1 16,0 4 0-16,-4 2 2 16,-5 8-1-16,-9 0 4 15,0 8-3-15,-8 2 23 16,-4 4-13-16,-13 7 16 16,5 0-15-16,-10 7-3 15,1-2-6-15,-9-5-3 16,0-1 0-16,-4-1-43 31,4-6 23-31,2-2-111 16,6-1 72-16</inkml:trace>
  <inkml:trace contextRef="#ctx0" brushRef="#br3" timeOffset="51">26870 3147 116 0,'-4'0'44'0,"4"0"-35"0,0 0 9 0,0 0 26 16,0 0-25-16,-5 0 22 15,5 0-24-15,-4 0 5 16,4 4-13-16,-9-4-1 16,5 0-5-16,-4 0 3 15,3 0-4-15,-8 0 1 16,1 0-1-16,-13-4 1 16,4 1-2-16,-18-1 19 15,9-3-11-15,-13-3 14 16,10 2-13-16,-10-3-3 15,9 4-4-15,-9-10-3 16,13 6 1-16,-7-10-1 16,11 4 0-16,-8-5 0 15,12-3 0-15,-8-6-3 16,9 3 2-16,-5-12 3 16,6 10-1-16,-6-17-18 15,5 4 9-15,-1-17 3 16,5 15 4-16,0-15 16 15,8 10-8-15,5-14-3 16,4 15-2-16,4-14 2 16,5 10-2-16,8-31 4 0,0 5-4 0,0 2 1 15,5 6-1-15,-5 11-2 16,3 8 1-16,2-2-1 16,-1 8 0-16,0 11 0 15,1 0 0-15,-1 3 0 0,1 15 0 16,-5-2 0-1,0 2 0-15,-8 6-40 16,2 5 22-16,-7-1-21 0,-4 3-7 16,0-3-1-16,0 7-28 15,0-8-12-15,-4 6 40 16,4-2 20-16</inkml:trace>
  <inkml:trace contextRef="#ctx0" brushRef="#br3" timeOffset="52">26350 1452 148 0,'-38'-2'57'0,"38"2"-44"0,13-8 23 16,-13 1 15 0,4 7-28-16,-4-7-2 15,9 7-14-15,-1 0-2 0,5-4-3 16,4 4-2-16,5-6 1 0,8 6-1 15,7-8 0-15,10 8 0 16,9-3 0-16,-6 3 0 16,-3 3 2-16,-8 5-3 0,-5 2 0 15,-8 4 1-15,-5 7 2 16,-12 4-1-16,-6-1 2 16,-10 12 0-1,-6-12 1-15,-4-2-5 0,-5-1 1 16,1-4 0-16,8 1 0 15,4-8-20-15,5-2-7 16,17 3-65 0</inkml:trace>
  <inkml:trace contextRef="#ctx0" brushRef="#br3" timeOffset="53">21081 2567 184 0,'3'-7'71'0,"0"4"-55"0,-3 3 9 15,0 0-1-15,0 0-3 0,3 5 2 16,0 3 4-16,-3 8 6 16,0 10-18-16,-3 9 3 0,-3-1 2 15,0 11-2-15,0 8-1 16,-3-3 10-16,3-2 8 16,0-6-37-1,3 1-16-15,0-12 25 16,0-7 15-16,0-3-32 0,0-5-15 15,0-8-9-15,0-2-3 16,3-6-43-16,0-6-18 16,6-10-6-16</inkml:trace>
  <inkml:trace contextRef="#ctx0" brushRef="#br3" timeOffset="54">21164 2562 204 0,'0'5'77'0,"0"3"-60"0,-27-26-5 0,21 21-4 0,3 4 2 16,3 1 5-16,0 11-3 16,0-3 1-16,6 8-8 15,0-1 19-15,0 1 9 0,0 0-15 16,0-3-5-16,0 0-8 16,-6 1-2-16,3-7-1 0,-3-1 1 15,3-4-2-15,0-2-1 16,3-3 1-16,0-2-1 15,3-6 0-15,0-2 0 16,0-3-3-16,0-2 0 16,0-6-3-16,0 0-1 15,0-5-18-15,-1-6-7 16,-2 3 12-16,0 3 9 16,0 0 7-16,0 3 3 15,0 4 1-15,-3 1 0 16,0 3 0-16,0 7 0 15,0 3 0-15,-3 0 0 16,3 8 19-16,0 2 10 0,0 12-10 16,0 1-5-16,3 7-5 15,-3 1 1-15,-3-31 8 32,3 61-10-17,-3-11-4-15,3-10-5 16,0-6 0-1,0-7-6-15,-3-6 0 16,3-5 3-16,0-5-31 0,0-4-11 0,-3-7-12 16,3 0-5-16,0-7-23 15</inkml:trace>
  <inkml:trace contextRef="#ctx0" brushRef="#br3" timeOffset="55">21438 2792 196 0,'-3'3'74'0,"9"-3"-58"0,3 16 7 0,-6-6-1 15,0 12 10-15,0 9 9 16,0 9-17-16,0-8-8 16,-3-3-10-16,0-3-5 0,6-2 0 15,-6-11-26-15,0 1-10 0,0-6-59 16,6-3-45-1,0-10 58-15</inkml:trace>
  <inkml:trace contextRef="#ctx0" brushRef="#br3" timeOffset="56">21465 2673 280 0,'-18'-2'104'0,"27"4"-81"0,-3-2-28 15,-3 0-19-15,-3 0-1 16,9 6 6-16,-3-6-63 0,3 2-27 16,6 1 44-16,-1 5 24 15</inkml:trace>
  <inkml:trace contextRef="#ctx0" brushRef="#br3" timeOffset="57">21676 2769 140 0,'3'-3'55'0,"-3"13"-43"0,-3-10 23 16,0 0 7-16,0 0-11 15,-3 0-4 1,-3 6 7-16,-3 2 5 16,1-6-21-16,-1 9-5 0,0-6-2 15,0 3-7-15,3 0 0 16,3-3-4-16,6 9-3 16,3-4 2-1,3 3-2-15,6 3 1 16,0 3 0-16,0 2 0 0,-3-2 4 0,-1-4 1 15,-5 4 5-15,-3-3 3 16,-6 0 2-16,-5 2 3 16,-1-10-7-16,-3 3-3 15,-3-3-3-15,3-3 0 16,-3-5-15-16,6-3-7 0,0-2-30 16,6 0-11-16,3-3-55 15,9-3-26 1,3-2 72-16</inkml:trace>
  <inkml:trace contextRef="#ctx0" brushRef="#br3" timeOffset="58">21798 2806 200 0,'-6'0'74'0,"6"0"-58"0,0 0 12 15,0 0-1-15,-3 5 18 16,0 0 8-16,-3 0-19 16,0 3-9-16,0 0-15 0,1-2-5 0,2 2-1 15,0-1-5-15,6 1-1 16,0 3-2-1,2 2 3-15,1 0 0 16,3 3 1-16,-3 0 0 16,0 5 0-16,-3 1 4 15,-3-1 5-15,-3 5 15 16,-3-2 9-16,-3-3-15 16,0 0-7-16,-2-2-29 15,-4-6-14-15,0-2-30 16,-3-3-13-16,9-3-57 15</inkml:trace>
  <inkml:trace contextRef="#ctx0" brushRef="#br0" timeOffset="59">22233 2554 44 0,'0'-5'19'0,"3"-3"-15"0,0-3 23 0,0 9 10 16,0-1-13-16,-3 0-3 15,6 3-11-15,-3 0-2 16,3 0 0-16,-3 0 2 16,3 6 21-16,-4 4 10 15,1 6-8-15,0 11-4 16,0 2-17-16,-3 8 19 0,0 8 8 16,0 2-17-16,-3 6-7 15,0-2-10-15,3-12-2 16,-3 1-1-16,3-3-2 0,0-5 1 15,0-8-1-15,0-6-42 16,-2-7-103 0</inkml:trace>
  <inkml:trace contextRef="#ctx0" brushRef="#br0" timeOffset="60">22191 2790 212 0,'-3'-8'82'0,"9"8"-64"0,3-6 4 0,-3 6-3 0,3-5 10 16,0 0 6 0,3 2-18-16,0 1-9 15,3-1-6-15,-1 0-27 0,1-2-8 16,3 5-34-16,-3 0-12 15,-3 8-3 1</inkml:trace>
  <inkml:trace contextRef="#ctx0" brushRef="#br0" timeOffset="61">22474 2776 140 0,'-9'-5'55'0,"3"3"-43"0,-6 9 21 0,12-7 6 15,-6 3-15-15,-3 8-5 16,0-3-10-16,-3 5-1 16,-2 8-5-16,-1 5-2 0,0 9 0 15,9 2-4-15,0 0 2 16,3 0 1-16,6-8 0 15,3-5-3-15,0-6 2 16,6-2 1-16,0-8 0 16,2-8 0-16,-2-8 0 15,0-5 0-15,0-3 0 16,-6 3 0-16,3-6 0 0,-9-4 0 16,0 1 0-16,-3 1 4 15,-3 3 2-15,6 2-2 16,-3 3-1-16,3 2-1 15,0 6-2-15,0-3 1 16,3 5-1 0,-3 3 4-16,9 11 5 15,0 2 12-15,3 3 7 0,0 8-17 16,3 2-5-16,0-2-5 0,2 0-1 16,-5 2-25-16,6-7-8 15,-6-3-18-15,0-6-9 16,-3-10-25-1</inkml:trace>
  <inkml:trace contextRef="#ctx0" brushRef="#br0" timeOffset="62">22629 2597 200 0,'0'-8'74'16,"6"8"-58"-16,-3 8 1 0,3 2-3 0,-3 3-1 15,0 9 2-15,-3 9-4 0,5 4 1 0,-2 4-7 16,0 6 17-16,0-2 9 0,-3-1-15 16,3 0-6-16,-3 1-7 15,3-12-3-15,-3 1-6 16,6-11-1-16,-6-5-37 15,3-3-13-15</inkml:trace>
  <inkml:trace contextRef="#ctx0" brushRef="#br0" timeOffset="63">22730 2784 196 0,'-18'-5'74'0,"6"2"-58"0,33 35-4 0,-15-24-4 31,-6 5-3-31,-6-5 4 0,0 3 2 16,-3-1 1-16,0 1-6 0,3 0-4 0,0-1-1 16,3 1-1-16,3 2 0 0,3-5 2 31,3 3 3-31,0-1 18 15,3 3 7-15,0 3-15 16,-3-3-6-16,6-5-6 0,-3 3-3 16,0 0-24-16,-3-1-9 0,0-7-29 15,0 2-12-15</inkml:trace>
  <inkml:trace contextRef="#ctx0" brushRef="#br0" timeOffset="64">22834 2880 184 0,'-6'-6'71'0,"12"6"-55"0,3 8 2 0,-3-8-3 0,3 6-2 0,0 2 5 16,-3-3-8-16,9 0-3 15,-3-2-4-15,-1-3-3 0,1-3 3 16,0-2-2-16,-3-3-1 15,0-5-4-15,-9 10 0 16,-3 0 2-16,-3-5 3 16,3 3-2-16,-3 0 0 15,0-3 3-15,0 3 1 0,0 5-1 16,-3-6-2-16,1 4 3 16,-1 2 0-16,-3 0 1 15,0 2 2-15,-3 4-5 16,6 2-3-16,3 5 1 15,-3 3 2-15,0 5 17 16,3-5 11-16,3 8-13 31,3-1-4-31,0-2-5 0,6 1 0 16,0-4-4-16,9-2-2 0,0-5-5 16,6-6-2-16,0-2-35 15,5-9-15-15,-2-4-53 16</inkml:trace>
  <inkml:trace contextRef="#ctx0" brushRef="#br0" timeOffset="65">23147 2808 184 0,'0'-2'71'0,"-6"2"-55"0,0 2 11 0,-3 1 0 16,6 2 13-1,-6 3 10-15,-3 0-23 0,0 3-7 32,3-6-13-32,0 5-7 15,6 1-1-15,6 2-1 0,0 1 0 16,9 4 0-16,-3-2 0 0,6 8 4 0,-6 0 1 16,-3 5 3-16,6 0 1 31,-12 0 1-31,-3-5 2 15,-9-1-5-15,-6-1-1 16,3-6-22-16,-9-6-8 0,-3 3-104 0</inkml:trace>
  <inkml:trace contextRef="#ctx0" brushRef="#br1" timeOffset="66">23450 2557 192 0,'9'3'74'0,"-9"-1"-58"0,6 3 9 16,-6-5 0-16,0 6-9 15,0 2 1-15,3 5 10 16,-3 5 7-16,3 9-18 15,-3 5-4-15,0 5-4 0,-3 0-2 16,0 8-1-16,6-6-3 0,-3-2-2 16,3-2 1-16,-3-1 1 15,0-5-1-15,0-8 2 0,0-5-33 16,0-2-14-16,0-4 2 31,0-2 2-31,0-3-48 16,0-5-28-1,9-2 53-15</inkml:trace>
  <inkml:trace contextRef="#ctx0" brushRef="#br1" timeOffset="67">23596 2615 184 0,'0'-3'71'0,"-3"6"-55"0,3-3 6 16,0 0 0-16,0 5-10 16,3 1 1-16,-3 2-6 15,0 7 1-15,0 7-5 16,0 1 18-16,0 7 10 0,0 4-13 16,0 0-5-16,0 3-8 15,-3-8-2-15,0 1-1 16,3-4-2-16,0 1-26 15,0-12-12-15,0 1-34 16,0-3-12-16,3-5 2 16</inkml:trace>
  <inkml:trace contextRef="#ctx0" brushRef="#br1" timeOffset="68">23465 2790 240 0,'-6'-6'90'0,"12"1"-70"0,-12 34 17 0,12-21 2 0,0-3-26 15,9 3-6-15,0-8-7 16,3 3-2-16,0 0 2 16,-4-1-25-16,7 4-10 0,-6-4-35 15,0 1-16-15,3 0 6 16</inkml:trace>
  <inkml:trace contextRef="#ctx0" brushRef="#br1" timeOffset="69">23775 2665 148 0,'0'3'57'0,"9"-3"-44"0,-9-3 21 0,0 3 7 16,0 0-16-16,0 6-6 0,0 2-5 0,0 0 0 16,-3 10-7-16,-3 8 13 0,6 19 9 15,-3 0-15-15,0 3-5 32,0-3-6-32,3-11 0 15,-3-4-29-15,6-7-11 16,0-4-35-16,-3-6-12 15,6-5 2 1</inkml:trace>
  <inkml:trace contextRef="#ctx0" brushRef="#br1" timeOffset="70">23623 2634 228 0,'30'-24'85'0,"-30"21"-66"0,12 3 21 0,-7-5 4 16,4 0-20-16,3 2-6 16,0-2-11-16,6-1-5 15,0 4-1-15,-3-4-1 0,6 4 0 16,-6-1-38-16,-1 0-14 15,1 3-62-15</inkml:trace>
  <inkml:trace contextRef="#ctx0" brushRef="#br0" timeOffset="71">24066 2668 192 0,'-3'0'71'0,"3"0"-55"0,3 3 4 16,-3 5 0-16,0-8-3 16,0 2 1-16,0 9 8 0,0 2 6 15,0 0-17-15,0 0-4 0,0 11 0 0,0 0-5 16,0 3 2-16,-3-1-5 15,3 0-2-15,0 4 0 16,0-9-1-16,0 3 0 16,0-6 0-16,0-2-25 15,0-3-10-15,-6-5-4 16,6-3-2-16,0 1-54 16</inkml:trace>
  <inkml:trace contextRef="#ctx0" brushRef="#br0" timeOffset="72">23968 2816 204 0,'-6'0'77'0,"9"0"-60"0,-6 0 6 15,3 0 1-15,6 0-13 16,0 0-1-16,3 0 11 0,0 0 9 16,3 0-16-16,3 3-5 0,0-3-4 15,0 2-1-15,-1-2 0 16,1 0-2-16,0 0-2 16,-3 0-2-16,0 0 1 15,-3 0-34-15,0-2-17 16,-6-1-136-1</inkml:trace>
  <inkml:trace contextRef="#ctx0" brushRef="#br2" timeOffset="73">24370 2554 192 0,'-3'-5'71'0,"9"5"-55"0,-6 0 11 16,0 3 3-16,0 2 4 0,0 5 4 16,0-2-18-16,-3 11-7 15,0 7-8-15,-3 6-2 0,6 3 3 16,-9-1-1-16,6 6 0 16,-6-3-3-16,0 0-2 15,0 2 1 1,6-10 1-16,-6 3-6 15,6-5 1-15,-2-9-28 16,-1 1-11-16,0-14-19 0,6 3-7 16,0-8-16-16</inkml:trace>
  <inkml:trace contextRef="#ctx0" brushRef="#br2" timeOffset="74">24349 2562 196 0,'0'-8'74'0,"3"8"-58"0,6 0 9 0,-3 3 2 16</inkml:trace>
  <inkml:trace contextRef="#ctx0" brushRef="#br2" timeOffset="75">24373 2567 395 0,'15'16'31'0,"-3"8"-15"16,-3 3-11-16,3-1-2 0,-3 1-2 15,-1-1-1-15,-5 0 1 16,6-2 1-16,-6-8-1 16,6-3-1-16,-3-2 1 15,-3-3 1-15,0-3-6 16,6-5 1-16,-3 0-19 0,-3-8-6 15,6 3 10-15,0-8 5 16,0-6 9-16,-3 3 2 16,3-5 2-16,-3-3 0 15,-3 6 0-15,6-1 2 16,-6 3 1-16,-3 6 18 16,5-3 9-16,-5 7-11 15,3 1-5-15,-3 16-3 16,0 2-6-1,0 11-3-15,6 2 1 16,-6 3 0-16,0 8 1 16,0 3 0-16,0-6-2 15,3 3-2-15,-3-2 1 0,3-3 1 16,-3-11-10 0,6-3-2-16,-3-7-37 15,-3-3-16-15,6-6-50 16</inkml:trace>
  <inkml:trace contextRef="#ctx0" brushRef="#br2" timeOffset="76">24754 2647 220 0,'-6'0'85'0,"21"2"-66"0,-51-12 1 15,33 18-2-15,0 5 8 16,3 8 8-16,0 6-12 16,0 4-4-16,0 6-11 15,0 3-3-15,0-5 0 0,0 2-2 16,3-8-2-16,0-3 1 15,-3-2 1-15,0-6-43 16,0-4-17-16,0-20-136 16,0-2 95-1</inkml:trace>
  <inkml:trace contextRef="#ctx0" brushRef="#br2" timeOffset="77">24745 2612 216 0,'-3'-2'82'0,"6"-1"-64"0,-33-29 0 0,30 24-6 15,0 1-8-15,9 1-1 16,3 1-1-16,6 5 1 15,6 0-2 1,6 3-3-16,-4 5 1 0,-2 7 1 16,-3 7 2-16,-3 4 21 0,-6 0 9 15,3 4-7-15,-9-4-4 16,-6-5-10-16,-3 3-5 16,-9-3-3-16,-6-2 0 15,0-6-2-15,-15-5 2 16,3-3-40-16,7 0-14 15,-4-5-24-15,9 0-8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74250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0" y="0"/>
            <a:ext cx="4074250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3375" y="501650"/>
            <a:ext cx="3565525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7" y="3343262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86521"/>
            <a:ext cx="4074250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0" y="6686521"/>
            <a:ext cx="4074250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51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SzPct val="120000"/>
      <a:buFont typeface=".AppleSystemUIFont" charset="-120"/>
      <a:buChar char="-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1" y="1"/>
            <a:ext cx="7018696" cy="194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16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13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28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1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7366" indent="-137366" defTabSz="915772">
              <a:defRPr/>
            </a:pPr>
            <a:r>
              <a:rPr lang="en-US" dirty="0"/>
              <a:t>Analogy:  took a bite</a:t>
            </a:r>
            <a:r>
              <a:rPr lang="en-US" baseline="0" dirty="0"/>
              <a:t> of sandwich, probably going to take another soon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53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7366" indent="-137366" defTabSz="915772">
              <a:defRPr/>
            </a:pPr>
            <a:r>
              <a:rPr lang="en-US" dirty="0"/>
              <a:t>Analogy:  took a bite</a:t>
            </a:r>
            <a:r>
              <a:rPr lang="en-US" baseline="0" dirty="0"/>
              <a:t> of sandwich, probably going to take a bite out of other half of sandwich (as opposed to a new sandwich)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55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37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570922" y="530955"/>
            <a:ext cx="6156099" cy="2618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280" tIns="44140" rIns="88280" bIns="44140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40441" y="3330247"/>
            <a:ext cx="6817054" cy="3155289"/>
          </a:xfrm>
          <a:noFill/>
          <a:ln/>
        </p:spPr>
        <p:txBody>
          <a:bodyPr wrap="none" lIns="91802" tIns="45901" rIns="91802" bIns="4590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66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570922" y="530955"/>
            <a:ext cx="6156099" cy="2618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280" tIns="44140" rIns="88280" bIns="44140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40441" y="3330247"/>
            <a:ext cx="6817054" cy="3155289"/>
          </a:xfrm>
          <a:noFill/>
          <a:ln/>
        </p:spPr>
        <p:txBody>
          <a:bodyPr wrap="none" lIns="91802" tIns="45901" rIns="91802" bIns="4590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41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570922" y="530955"/>
            <a:ext cx="6156099" cy="2618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280" tIns="44140" rIns="88280" bIns="44140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40441" y="3330247"/>
            <a:ext cx="6817054" cy="3155289"/>
          </a:xfrm>
          <a:noFill/>
          <a:ln/>
        </p:spPr>
        <p:txBody>
          <a:bodyPr wrap="none" lIns="91802" tIns="45901" rIns="91802" bIns="4590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1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1570922" y="530955"/>
            <a:ext cx="6156099" cy="2618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280" tIns="44140" rIns="88280" bIns="44140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40441" y="3330247"/>
            <a:ext cx="6817054" cy="3155289"/>
          </a:xfrm>
          <a:noFill/>
          <a:ln/>
        </p:spPr>
        <p:txBody>
          <a:bodyPr wrap="none" lIns="91802" tIns="45901" rIns="91802" bIns="45901" anchor="ctr"/>
          <a:lstStyle/>
          <a:p>
            <a:r>
              <a:rPr lang="en-US" dirty="0"/>
              <a:t>HIDE until I fix this slide.</a:t>
            </a:r>
          </a:p>
        </p:txBody>
      </p:sp>
    </p:spTree>
    <p:extLst>
      <p:ext uri="{BB962C8B-B14F-4D97-AF65-F5344CB8AC3E}">
        <p14:creationId xmlns:p14="http://schemas.microsoft.com/office/powerpoint/2010/main" val="1066141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83350" y="82550"/>
            <a:ext cx="4149725" cy="3113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59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38908" y="3330247"/>
            <a:ext cx="6818591" cy="3155289"/>
          </a:xfrm>
          <a:noFill/>
          <a:ln/>
        </p:spPr>
        <p:txBody>
          <a:bodyPr lIns="92376" tIns="45379" rIns="92376" bIns="45379"/>
          <a:lstStyle/>
          <a:p>
            <a:endParaRPr lang="en-US"/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4013" y="525463"/>
            <a:ext cx="3508375" cy="263048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666380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93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91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defTabSz="915772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35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9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Disk capacity</a:t>
            </a:r>
            <a:r>
              <a:rPr lang="en-US" baseline="0" dirty="0"/>
              <a:t> SI to IEC conversion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6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Knee in the curve</a:t>
            </a:r>
          </a:p>
          <a:p>
            <a:pPr lvl="1"/>
            <a:r>
              <a:rPr lang="en-US" i="0" baseline="0" dirty="0"/>
              <a:t>After some size threshold</a:t>
            </a:r>
          </a:p>
          <a:p>
            <a:pPr lvl="1"/>
            <a:r>
              <a:rPr lang="en-US" dirty="0"/>
              <a:t>Memory “wall”</a:t>
            </a:r>
            <a:endParaRPr lang="en-US" i="0" dirty="0"/>
          </a:p>
          <a:p>
            <a:r>
              <a:rPr lang="en-US" dirty="0"/>
              <a:t>Steeper</a:t>
            </a:r>
            <a:r>
              <a:rPr lang="en-US" baseline="0" dirty="0"/>
              <a:t> slope = </a:t>
            </a:r>
            <a:r>
              <a:rPr lang="en-US" i="1" baseline="0" dirty="0"/>
              <a:t>execution time grows faster</a:t>
            </a:r>
          </a:p>
          <a:p>
            <a:r>
              <a:rPr lang="en-US" i="0" baseline="0" dirty="0"/>
              <a:t>Fits in cache, doesn’t fit in cache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34811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1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</a:t>
            </a:r>
            <a:r>
              <a:rPr lang="en-US" b="1" dirty="0"/>
              <a:t>cycle</a:t>
            </a:r>
          </a:p>
          <a:p>
            <a:r>
              <a:rPr lang="en-US" dirty="0"/>
              <a:t>Only 2 hard problems in computer</a:t>
            </a:r>
            <a:r>
              <a:rPr lang="en-US" baseline="0" dirty="0"/>
              <a:t> science: cache invalidation, naming things, and off-by-one errors.</a:t>
            </a:r>
            <a:endParaRPr lang="en-US" dirty="0"/>
          </a:p>
          <a:p>
            <a:r>
              <a:rPr lang="en-US" dirty="0"/>
              <a:t>Okay, so if one </a:t>
            </a:r>
            <a:r>
              <a:rPr lang="en-US" b="1" dirty="0"/>
              <a:t>bite</a:t>
            </a:r>
            <a:r>
              <a:rPr lang="en-US" b="0" dirty="0"/>
              <a:t> takes ~5-10</a:t>
            </a:r>
            <a:r>
              <a:rPr lang="en-US" b="0" baseline="0" dirty="0"/>
              <a:t> seconds</a:t>
            </a:r>
          </a:p>
          <a:p>
            <a:pPr lvl="1"/>
            <a:r>
              <a:rPr lang="en-US" dirty="0"/>
              <a:t>Going to memory: 15-30 minutes: going to grocery store</a:t>
            </a:r>
          </a:p>
        </p:txBody>
      </p:sp>
    </p:spTree>
    <p:extLst>
      <p:ext uri="{BB962C8B-B14F-4D97-AF65-F5344CB8AC3E}">
        <p14:creationId xmlns:p14="http://schemas.microsoft.com/office/powerpoint/2010/main" val="957795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your avocados and eat them too</a:t>
            </a:r>
          </a:p>
        </p:txBody>
      </p:sp>
    </p:spTree>
    <p:extLst>
      <p:ext uri="{BB962C8B-B14F-4D97-AF65-F5344CB8AC3E}">
        <p14:creationId xmlns:p14="http://schemas.microsoft.com/office/powerpoint/2010/main" val="4089758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17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these</a:t>
            </a:r>
            <a:r>
              <a:rPr lang="en-US" baseline="0" dirty="0"/>
              <a:t> are </a:t>
            </a:r>
            <a:r>
              <a:rPr lang="en-US" b="1" i="0" baseline="0" dirty="0"/>
              <a:t>not</a:t>
            </a:r>
            <a:r>
              <a:rPr lang="en-US" baseline="0" dirty="0"/>
              <a:t> </a:t>
            </a:r>
            <a:r>
              <a:rPr lang="en-US" b="1" i="1" baseline="0" dirty="0"/>
              <a:t>bytes: blocks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31141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8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8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8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4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41052" y="-2231"/>
            <a:ext cx="14029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Summer 2020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07778" y="-2231"/>
            <a:ext cx="9284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L15:  Caches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1513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image" Target="../media/image12.jp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46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10" Type="http://schemas.openxmlformats.org/officeDocument/2006/relationships/tags" Target="../tags/tag54.xml"/><Relationship Id="rId19" Type="http://schemas.openxmlformats.org/officeDocument/2006/relationships/image" Target="../media/image13.jpe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image" Target="../media/image14.jp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61.xml"/><Relationship Id="rId16" Type="http://schemas.openxmlformats.org/officeDocument/2006/relationships/slideLayout" Target="../slideLayouts/slideLayout4.xml"/><Relationship Id="rId20" Type="http://schemas.openxmlformats.org/officeDocument/2006/relationships/image" Target="../media/image12.jp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10" Type="http://schemas.openxmlformats.org/officeDocument/2006/relationships/tags" Target="../tags/tag69.xml"/><Relationship Id="rId19" Type="http://schemas.openxmlformats.org/officeDocument/2006/relationships/image" Target="../media/image13.jpe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" Type="http://schemas.openxmlformats.org/officeDocument/2006/relationships/tags" Target="../tags/tag80.xml"/><Relationship Id="rId21" Type="http://schemas.openxmlformats.org/officeDocument/2006/relationships/tags" Target="../tags/tag98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33" Type="http://schemas.openxmlformats.org/officeDocument/2006/relationships/notesSlide" Target="../notesSlides/notesSlide9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tags" Target="../tags/tag97.xml"/><Relationship Id="rId29" Type="http://schemas.openxmlformats.org/officeDocument/2006/relationships/tags" Target="../tags/tag106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tags" Target="../tags/tag105.xml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31" Type="http://schemas.openxmlformats.org/officeDocument/2006/relationships/tags" Target="../tags/tag108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30" Type="http://schemas.openxmlformats.org/officeDocument/2006/relationships/tags" Target="../tags/tag107.xml"/><Relationship Id="rId8" Type="http://schemas.openxmlformats.org/officeDocument/2006/relationships/tags" Target="../tags/tag8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34" Type="http://schemas.openxmlformats.org/officeDocument/2006/relationships/tags" Target="../tags/tag142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33" Type="http://schemas.openxmlformats.org/officeDocument/2006/relationships/tags" Target="../tags/tag141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tags" Target="../tags/tag137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32" Type="http://schemas.openxmlformats.org/officeDocument/2006/relationships/tags" Target="../tags/tag140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tags" Target="../tags/tag136.xml"/><Relationship Id="rId36" Type="http://schemas.openxmlformats.org/officeDocument/2006/relationships/notesSlide" Target="../notesSlides/notesSlide10.xml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31" Type="http://schemas.openxmlformats.org/officeDocument/2006/relationships/tags" Target="../tags/tag139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30" Type="http://schemas.openxmlformats.org/officeDocument/2006/relationships/tags" Target="../tags/tag138.xml"/><Relationship Id="rId35" Type="http://schemas.openxmlformats.org/officeDocument/2006/relationships/slideLayout" Target="../slideLayouts/slideLayout4.xml"/><Relationship Id="rId8" Type="http://schemas.openxmlformats.org/officeDocument/2006/relationships/tags" Target="../tags/tag11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9" Type="http://schemas.openxmlformats.org/officeDocument/2006/relationships/tags" Target="../tags/tag181.xml"/><Relationship Id="rId21" Type="http://schemas.openxmlformats.org/officeDocument/2006/relationships/tags" Target="../tags/tag163.xml"/><Relationship Id="rId34" Type="http://schemas.openxmlformats.org/officeDocument/2006/relationships/tags" Target="../tags/tag176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29" Type="http://schemas.openxmlformats.org/officeDocument/2006/relationships/tags" Target="../tags/tag171.xml"/><Relationship Id="rId41" Type="http://schemas.openxmlformats.org/officeDocument/2006/relationships/notesSlide" Target="../notesSlides/notesSlide11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tags" Target="../tags/tag174.xml"/><Relationship Id="rId37" Type="http://schemas.openxmlformats.org/officeDocument/2006/relationships/tags" Target="../tags/tag179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36" Type="http://schemas.openxmlformats.org/officeDocument/2006/relationships/tags" Target="../tags/tag178.xml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tags" Target="../tags/tag173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tags" Target="../tags/tag169.xml"/><Relationship Id="rId30" Type="http://schemas.openxmlformats.org/officeDocument/2006/relationships/tags" Target="../tags/tag172.xml"/><Relationship Id="rId35" Type="http://schemas.openxmlformats.org/officeDocument/2006/relationships/tags" Target="../tags/tag177.xml"/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33" Type="http://schemas.openxmlformats.org/officeDocument/2006/relationships/tags" Target="../tags/tag175.xml"/><Relationship Id="rId38" Type="http://schemas.openxmlformats.org/officeDocument/2006/relationships/tags" Target="../tags/tag1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9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CSE351-7-2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notesSlide" Target="../notesSlides/notesSlide17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10" Type="http://schemas.openxmlformats.org/officeDocument/2006/relationships/tags" Target="../tags/tag220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3" Type="http://schemas.openxmlformats.org/officeDocument/2006/relationships/tags" Target="../tags/tag232.xml"/><Relationship Id="rId21" Type="http://schemas.openxmlformats.org/officeDocument/2006/relationships/tags" Target="../tags/tag250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tags" Target="../tags/tag249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tags" Target="../tags/tag2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6.xml"/><Relationship Id="rId4" Type="http://schemas.openxmlformats.org/officeDocument/2006/relationships/tags" Target="../tags/tag25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3" Type="http://schemas.openxmlformats.org/officeDocument/2006/relationships/tags" Target="../tags/tag25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image" Target="../media/image13.png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tags" Target="../tags/tag259.xml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7" Type="http://schemas.openxmlformats.org/officeDocument/2006/relationships/image" Target="../media/image33.png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customXml" Target="../ink/ink1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pbjon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8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7.jpe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3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6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notesSlide" Target="../notesSlides/notesSlide2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.png"/><Relationship Id="rId8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5" Type="http://schemas.openxmlformats.org/officeDocument/2006/relationships/tags" Target="../tags/tag287.xml"/><Relationship Id="rId10" Type="http://schemas.openxmlformats.org/officeDocument/2006/relationships/tags" Target="../tags/tag292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xkcd.com/99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10.emf"/><Relationship Id="rId2" Type="http://schemas.openxmlformats.org/officeDocument/2006/relationships/tags" Target="../tags/tag35.xml"/><Relationship Id="rId1" Type="http://schemas.openxmlformats.org/officeDocument/2006/relationships/vmlDrawing" Target="../drawings/vmlDrawing1.vml"/><Relationship Id="rId6" Type="http://schemas.openxmlformats.org/officeDocument/2006/relationships/tags" Target="../tags/tag39.xml"/><Relationship Id="rId11" Type="http://schemas.openxmlformats.org/officeDocument/2006/relationships/oleObject" Target="../embeddings/oleObject1.bin"/><Relationship Id="rId5" Type="http://schemas.openxmlformats.org/officeDocument/2006/relationships/tags" Target="../tags/tag38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37.xml"/><Relationship Id="rId9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 &amp; Caches I</a:t>
            </a:r>
            <a:br>
              <a:rPr lang="en-US" dirty="0"/>
            </a:br>
            <a:r>
              <a:rPr lang="en-US" sz="2000" b="0" dirty="0"/>
              <a:t>CSE 351 Summer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415845"/>
            <a:ext cx="3505200" cy="4893515"/>
          </a:xfrm>
        </p:spPr>
        <p:txBody>
          <a:bodyPr/>
          <a:lstStyle/>
          <a:p>
            <a:pPr lvl="0" algn="l"/>
            <a:r>
              <a:rPr lang="en-US" sz="1800" b="1" dirty="0">
                <a:solidFill>
                  <a:srgbClr val="000000"/>
                </a:solidFill>
              </a:rPr>
              <a:t>Instructor: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Porter Jones</a:t>
            </a:r>
          </a:p>
          <a:p>
            <a:pPr lvl="0" algn="l"/>
            <a:endParaRPr lang="en-US" sz="500" dirty="0">
              <a:solidFill>
                <a:srgbClr val="000000"/>
              </a:solidFill>
            </a:endParaRPr>
          </a:p>
          <a:p>
            <a:pPr lvl="0" algn="l"/>
            <a:r>
              <a:rPr lang="en-US" sz="1800" b="1" dirty="0">
                <a:solidFill>
                  <a:srgbClr val="000000"/>
                </a:solidFill>
              </a:rPr>
              <a:t>Teaching Assistants: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Amy Xu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Callum Walker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Sam Wolfson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Tim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Mandzyuk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7244" y="600158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http://xkcd.com/1353/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45" y="2022677"/>
            <a:ext cx="6400800" cy="2655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5174" y="4678144"/>
            <a:ext cx="6161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Alt text: 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I looked at some of the data dumps from vulnerable sites, and it was ... bad. I saw emails, passwords, password hints. SSL keys and session cookies. Important servers brimming with visitor IPs. Attack ships on fire off the shoulder of Orion, c-beams glittering in the dark near the </a:t>
            </a:r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Tannhäuser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Gate. I should probably patch OpenSSL.</a:t>
            </a:r>
            <a:endParaRPr lang="en-US" sz="1600" dirty="0"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4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>
            <p:custDataLst>
              <p:tags r:id="rId1"/>
            </p:custDataLst>
          </p:nvPr>
        </p:nvSpPr>
        <p:spPr bwMode="auto">
          <a:xfrm>
            <a:off x="1524000" y="2971800"/>
            <a:ext cx="52578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03336" cy="762000"/>
          </a:xfrm>
        </p:spPr>
        <p:txBody>
          <a:bodyPr/>
          <a:lstStyle/>
          <a:p>
            <a:r>
              <a:rPr lang="en-US" dirty="0"/>
              <a:t>Problem:  Processor-Memory Bottleneck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6781800" y="22098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Main Memory</a:t>
            </a: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609600" y="2781300"/>
            <a:ext cx="914400" cy="685800"/>
            <a:chOff x="609600" y="2819400"/>
            <a:chExt cx="914400" cy="685800"/>
          </a:xfrm>
        </p:grpSpPr>
        <p:sp>
          <p:nvSpPr>
            <p:cNvPr id="4" name="Rectangle 3"/>
            <p:cNvSpPr/>
            <p:nvPr>
              <p:custDataLst>
                <p:tags r:id="rId14"/>
              </p:custDataLst>
            </p:nvPr>
          </p:nvSpPr>
          <p:spPr bwMode="auto">
            <a:xfrm>
              <a:off x="609600" y="2819400"/>
              <a:ext cx="457200" cy="685800"/>
            </a:xfrm>
            <a:prstGeom prst="rect">
              <a:avLst/>
            </a:prstGeom>
            <a:solidFill>
              <a:srgbClr val="F1C7C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5" name="Rectangle 4"/>
            <p:cNvSpPr/>
            <p:nvPr>
              <p:custDataLst>
                <p:tags r:id="rId15"/>
              </p:custDataLst>
            </p:nvPr>
          </p:nvSpPr>
          <p:spPr bwMode="auto">
            <a:xfrm>
              <a:off x="1066800" y="2819400"/>
              <a:ext cx="4572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latin typeface="Calibri" pitchFamily="34" charset="0"/>
                </a:rPr>
                <a:t>Reg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02520" y="1828800"/>
            <a:ext cx="239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Processor performance</a:t>
            </a:r>
          </a:p>
          <a:p>
            <a:r>
              <a:rPr lang="en-US" sz="1800" dirty="0">
                <a:latin typeface="Calibri" pitchFamily="34" charset="0"/>
              </a:rPr>
              <a:t>doubled about </a:t>
            </a:r>
          </a:p>
          <a:p>
            <a:r>
              <a:rPr lang="en-US" sz="1800" dirty="0">
                <a:latin typeface="Calibri" pitchFamily="34" charset="0"/>
              </a:rPr>
              <a:t>every 18 months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167264" y="228600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Bus latency / bandwidth</a:t>
            </a:r>
          </a:p>
          <a:p>
            <a:r>
              <a:rPr lang="en-US" sz="1800" dirty="0">
                <a:latin typeface="Calibri" pitchFamily="34" charset="0"/>
              </a:rPr>
              <a:t>evolved much slower</a:t>
            </a:r>
          </a:p>
        </p:txBody>
      </p:sp>
      <p:grpSp>
        <p:nvGrpSpPr>
          <p:cNvPr id="12" name="Group 11"/>
          <p:cNvGrpSpPr/>
          <p:nvPr>
            <p:custDataLst>
              <p:tags r:id="rId8"/>
            </p:custDataLst>
          </p:nvPr>
        </p:nvGrpSpPr>
        <p:grpSpPr>
          <a:xfrm>
            <a:off x="501518" y="3429000"/>
            <a:ext cx="8251734" cy="2971800"/>
            <a:chOff x="501518" y="3429000"/>
            <a:chExt cx="8251734" cy="2971800"/>
          </a:xfrm>
        </p:grpSpPr>
        <p:sp>
          <p:nvSpPr>
            <p:cNvPr id="10" name="TextBox 9"/>
            <p:cNvSpPr txBox="1"/>
            <p:nvPr>
              <p:custDataLst>
                <p:tags r:id="rId10"/>
              </p:custDataLst>
            </p:nvPr>
          </p:nvSpPr>
          <p:spPr>
            <a:xfrm>
              <a:off x="501518" y="4104382"/>
              <a:ext cx="18739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  <a:latin typeface="Calibri" pitchFamily="34" charset="0"/>
                </a:rPr>
                <a:t>Core 2 Duo:</a:t>
              </a:r>
            </a:p>
            <a:p>
              <a:r>
                <a:rPr lang="en-US" sz="1600" dirty="0">
                  <a:latin typeface="Calibri" pitchFamily="34" charset="0"/>
                </a:rPr>
                <a:t>Can process at least</a:t>
              </a:r>
            </a:p>
            <a:p>
              <a:r>
                <a:rPr lang="en-US" sz="1600" b="0" dirty="0">
                  <a:latin typeface="Calibri" pitchFamily="34" charset="0"/>
                </a:rPr>
                <a:t>256 Bytes/cycle</a:t>
              </a:r>
            </a:p>
          </p:txBody>
        </p:sp>
        <p:sp>
          <p:nvSpPr>
            <p:cNvPr id="11" name="TextBox 10"/>
            <p:cNvSpPr txBox="1"/>
            <p:nvPr>
              <p:custDataLst>
                <p:tags r:id="rId11"/>
              </p:custDataLst>
            </p:nvPr>
          </p:nvSpPr>
          <p:spPr>
            <a:xfrm>
              <a:off x="4411310" y="4114800"/>
              <a:ext cx="225010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  <a:latin typeface="Calibri" pitchFamily="34" charset="0"/>
                </a:rPr>
                <a:t>Core 2 Duo:</a:t>
              </a:r>
            </a:p>
            <a:p>
              <a:r>
                <a:rPr lang="en-US" sz="1600" dirty="0">
                  <a:latin typeface="Calibri" pitchFamily="34" charset="0"/>
                </a:rPr>
                <a:t>Bandwidth</a:t>
              </a:r>
            </a:p>
            <a:p>
              <a:r>
                <a:rPr lang="en-US" sz="1600" b="0" dirty="0">
                  <a:latin typeface="Calibri" pitchFamily="34" charset="0"/>
                </a:rPr>
                <a:t>2 Bytes/cycle</a:t>
              </a:r>
            </a:p>
            <a:p>
              <a:r>
                <a:rPr lang="en-US" sz="1600" dirty="0">
                  <a:latin typeface="Calibri" pitchFamily="34" charset="0"/>
                </a:rPr>
                <a:t>Latency</a:t>
              </a:r>
            </a:p>
            <a:p>
              <a:r>
                <a:rPr lang="en-US" sz="1600" b="0" dirty="0">
                  <a:latin typeface="Calibri" pitchFamily="34" charset="0"/>
                </a:rPr>
                <a:t>100-200 cycles (30-60ns)</a:t>
              </a:r>
            </a:p>
          </p:txBody>
        </p:sp>
        <p:cxnSp>
          <p:nvCxnSpPr>
            <p:cNvPr id="15" name="Straight Arrow Connector 14"/>
            <p:cNvCxnSpPr/>
            <p:nvPr>
              <p:custDataLst>
                <p:tags r:id="rId12"/>
              </p:custDataLst>
            </p:nvPr>
          </p:nvCxnSpPr>
          <p:spPr bwMode="auto">
            <a:xfrm rot="5400000" flipH="1" flipV="1">
              <a:off x="4610894" y="3771106"/>
              <a:ext cx="6858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>
              <p:custDataLst>
                <p:tags r:id="rId13"/>
              </p:custDataLst>
            </p:nvPr>
          </p:nvSpPr>
          <p:spPr>
            <a:xfrm>
              <a:off x="3124200" y="5877580"/>
              <a:ext cx="5629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  <a:latin typeface="Calibri" pitchFamily="34" charset="0"/>
                </a:rPr>
                <a:t>Problem: lots of waiting on memory</a:t>
              </a:r>
            </a:p>
          </p:txBody>
        </p:sp>
      </p:grp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0" y="6440031"/>
            <a:ext cx="453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Calibri" pitchFamily="34" charset="0"/>
              </a:rPr>
              <a:t>cycle</a:t>
            </a:r>
            <a:r>
              <a:rPr lang="en-US" sz="2000" b="0" i="1">
                <a:latin typeface="Calibri" pitchFamily="34" charset="0"/>
              </a:rPr>
              <a:t>: </a:t>
            </a:r>
            <a:r>
              <a:rPr lang="en-US" sz="2000" b="0" i="1" dirty="0">
                <a:latin typeface="Calibri" pitchFamily="34" charset="0"/>
              </a:rPr>
              <a:t>single machine step (fixed-time)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2" y="4922424"/>
            <a:ext cx="1980488" cy="1594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46" y="4010680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>
            <p:custDataLst>
              <p:tags r:id="rId1"/>
            </p:custDataLst>
          </p:nvPr>
        </p:nvSpPr>
        <p:spPr bwMode="auto">
          <a:xfrm>
            <a:off x="1524000" y="2971800"/>
            <a:ext cx="52578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81438" cy="762000"/>
          </a:xfrm>
        </p:spPr>
        <p:txBody>
          <a:bodyPr/>
          <a:lstStyle/>
          <a:p>
            <a:r>
              <a:rPr lang="en-US" dirty="0"/>
              <a:t>Problem:  Processor-Memory Bottleneck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6781800" y="22098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Main Memory</a:t>
            </a: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609600" y="2781300"/>
            <a:ext cx="914400" cy="685800"/>
            <a:chOff x="609600" y="2819400"/>
            <a:chExt cx="914400" cy="685800"/>
          </a:xfrm>
        </p:grpSpPr>
        <p:sp>
          <p:nvSpPr>
            <p:cNvPr id="4" name="Rectangle 3"/>
            <p:cNvSpPr/>
            <p:nvPr>
              <p:custDataLst>
                <p:tags r:id="rId14"/>
              </p:custDataLst>
            </p:nvPr>
          </p:nvSpPr>
          <p:spPr bwMode="auto">
            <a:xfrm>
              <a:off x="609600" y="2819400"/>
              <a:ext cx="457200" cy="685800"/>
            </a:xfrm>
            <a:prstGeom prst="rect">
              <a:avLst/>
            </a:prstGeom>
            <a:solidFill>
              <a:srgbClr val="F1C7C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5" name="Rectangle 4"/>
            <p:cNvSpPr/>
            <p:nvPr>
              <p:custDataLst>
                <p:tags r:id="rId15"/>
              </p:custDataLst>
            </p:nvPr>
          </p:nvSpPr>
          <p:spPr bwMode="auto">
            <a:xfrm>
              <a:off x="1066800" y="2819400"/>
              <a:ext cx="4572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latin typeface="Calibri" pitchFamily="34" charset="0"/>
                </a:rPr>
                <a:t>Reg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02520" y="1828800"/>
            <a:ext cx="239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Processor performance</a:t>
            </a:r>
          </a:p>
          <a:p>
            <a:r>
              <a:rPr lang="en-US" sz="1800" dirty="0">
                <a:latin typeface="Calibri" pitchFamily="34" charset="0"/>
              </a:rPr>
              <a:t>doubled about </a:t>
            </a:r>
          </a:p>
          <a:p>
            <a:r>
              <a:rPr lang="en-US" sz="1800" dirty="0">
                <a:latin typeface="Calibri" pitchFamily="34" charset="0"/>
              </a:rPr>
              <a:t>every 18 months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167264" y="228600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Bus latency / bandwidth</a:t>
            </a:r>
          </a:p>
          <a:p>
            <a:r>
              <a:rPr lang="en-US" sz="1800" dirty="0">
                <a:latin typeface="Calibri" pitchFamily="34" charset="0"/>
              </a:rPr>
              <a:t>evolved much slower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501518" y="4104382"/>
            <a:ext cx="1873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Core 2 Duo:</a:t>
            </a:r>
          </a:p>
          <a:p>
            <a:r>
              <a:rPr lang="en-US" sz="1600" dirty="0">
                <a:latin typeface="Calibri" pitchFamily="34" charset="0"/>
              </a:rPr>
              <a:t>Can process at least</a:t>
            </a:r>
          </a:p>
          <a:p>
            <a:r>
              <a:rPr lang="en-US" sz="1600" b="0" dirty="0">
                <a:latin typeface="Calibri" pitchFamily="34" charset="0"/>
              </a:rPr>
              <a:t>256 Bytes/cycle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4411310" y="4114800"/>
            <a:ext cx="22501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Core 2 Duo:</a:t>
            </a:r>
          </a:p>
          <a:p>
            <a:r>
              <a:rPr lang="en-US" sz="1600" dirty="0">
                <a:latin typeface="Calibri" pitchFamily="34" charset="0"/>
              </a:rPr>
              <a:t>Bandwidth</a:t>
            </a:r>
          </a:p>
          <a:p>
            <a:r>
              <a:rPr lang="en-US" sz="1600" b="0" dirty="0">
                <a:latin typeface="Calibri" pitchFamily="34" charset="0"/>
              </a:rPr>
              <a:t>2 Bytes/cycle</a:t>
            </a:r>
          </a:p>
          <a:p>
            <a:r>
              <a:rPr lang="en-US" sz="1600" dirty="0">
                <a:latin typeface="Calibri" pitchFamily="34" charset="0"/>
              </a:rPr>
              <a:t>Latency</a:t>
            </a:r>
          </a:p>
          <a:p>
            <a:r>
              <a:rPr lang="en-US" sz="1600" b="0" dirty="0">
                <a:latin typeface="Calibri" pitchFamily="34" charset="0"/>
              </a:rPr>
              <a:t>100-200 cycles (30-60ns)</a:t>
            </a:r>
          </a:p>
        </p:txBody>
      </p:sp>
      <p:cxnSp>
        <p:nvCxnSpPr>
          <p:cNvPr id="15" name="Straight Arrow Connector 14"/>
          <p:cNvCxnSpPr/>
          <p:nvPr>
            <p:custDataLst>
              <p:tags r:id="rId10"/>
            </p:custDataLst>
          </p:nvPr>
        </p:nvCxnSpPr>
        <p:spPr bwMode="auto">
          <a:xfrm rot="5400000" flipH="1" flipV="1">
            <a:off x="4610894" y="3771106"/>
            <a:ext cx="6858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3124200" y="5877580"/>
            <a:ext cx="267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Solution: caches</a:t>
            </a:r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 bwMode="auto">
          <a:xfrm>
            <a:off x="2069075" y="2796491"/>
            <a:ext cx="1057518" cy="685800"/>
          </a:xfrm>
          <a:prstGeom prst="rect">
            <a:avLst/>
          </a:prstGeom>
          <a:solidFill>
            <a:srgbClr val="D6D6F5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Calibri" pitchFamily="34" charset="0"/>
              </a:rPr>
              <a:t>Cache</a:t>
            </a:r>
          </a:p>
        </p:txBody>
      </p: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0" y="6440031"/>
            <a:ext cx="453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Calibri" pitchFamily="34" charset="0"/>
              </a:rPr>
              <a:t>cycle</a:t>
            </a:r>
            <a:r>
              <a:rPr lang="en-US" sz="2000" b="0" i="1">
                <a:latin typeface="Calibri" pitchFamily="34" charset="0"/>
              </a:rPr>
              <a:t>: </a:t>
            </a:r>
            <a:r>
              <a:rPr lang="en-US" sz="2000" b="0" i="1" dirty="0">
                <a:latin typeface="Calibri" pitchFamily="34" charset="0"/>
              </a:rPr>
              <a:t>single machine step (fixed-time)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87" y="3447296"/>
            <a:ext cx="1507436" cy="10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46" y="4010680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2" y="4922424"/>
            <a:ext cx="1980488" cy="1594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310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</a:t>
            </a:r>
            <a:r>
              <a:rPr lang="en-US" dirty="0">
                <a:solidFill>
                  <a:prstClr val="black"/>
                </a:solidFill>
                <a:latin typeface="AppleColorEmoji" charset="0"/>
              </a:rPr>
              <a:t>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u="sng"/>
              <a:t>Pronunciation</a:t>
            </a:r>
            <a:r>
              <a:rPr lang="en-US"/>
              <a:t>:  </a:t>
            </a:r>
            <a:r>
              <a:rPr lang="en-US" dirty="0"/>
              <a:t>“cash”</a:t>
            </a:r>
            <a:endParaRPr lang="en-US" dirty="0">
              <a:solidFill>
                <a:prstClr val="black"/>
              </a:solidFill>
              <a:latin typeface="AppleColorEmoji" charset="0"/>
            </a:endParaRPr>
          </a:p>
          <a:p>
            <a:pPr lvl="1"/>
            <a:r>
              <a:rPr lang="en-US" dirty="0"/>
              <a:t>We abbreviate this as “$”</a:t>
            </a:r>
          </a:p>
          <a:p>
            <a:pPr>
              <a:spcBef>
                <a:spcPts val="1800"/>
              </a:spcBef>
            </a:pPr>
            <a:r>
              <a:rPr lang="en-US" u="sng" dirty="0"/>
              <a:t>English</a:t>
            </a:r>
            <a:r>
              <a:rPr lang="en-US" dirty="0"/>
              <a:t>:  A hidden storage space </a:t>
            </a:r>
            <a:br>
              <a:rPr lang="en-US" dirty="0"/>
            </a:br>
            <a:r>
              <a:rPr lang="en-US" dirty="0"/>
              <a:t>for provisions, weapons, and/or treasures</a:t>
            </a:r>
          </a:p>
          <a:p>
            <a:pPr>
              <a:spcBef>
                <a:spcPts val="1800"/>
              </a:spcBef>
            </a:pPr>
            <a:r>
              <a:rPr lang="en-US" u="sng" dirty="0"/>
              <a:t>Computer</a:t>
            </a:r>
            <a:r>
              <a:rPr lang="en-US" dirty="0"/>
              <a:t>:  Memory with short access time used for the storage of frequently or recently used instructions (</a:t>
            </a:r>
            <a:r>
              <a:rPr lang="en-US" dirty="0" err="1"/>
              <a:t>i</a:t>
            </a:r>
            <a:r>
              <a:rPr lang="en-US" dirty="0"/>
              <a:t>-cache/I$) or data (d-cache/D$)</a:t>
            </a:r>
          </a:p>
          <a:p>
            <a:pPr lvl="1"/>
            <a:r>
              <a:rPr lang="en-US" i="1" dirty="0"/>
              <a:t>More generally:  </a:t>
            </a:r>
            <a:r>
              <a:rPr lang="en-US" dirty="0"/>
              <a:t>Used to optimize data transfers between any system elements with different characteristics (network interface cache, I/O cache, etc.)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>
            <p:custDataLst>
              <p:tags r:id="rId1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General Cache Mechanics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9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1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2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3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4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5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6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7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8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19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0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1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2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3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4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5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6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7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8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635243" y="4390735"/>
            <a:ext cx="3508758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Larger, slower, cheaper memory.</a:t>
            </a:r>
          </a:p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Viewed as partitioned into “</a:t>
            </a:r>
            <a:r>
              <a:rPr lang="en-GB" sz="1600" b="0" dirty="0">
                <a:solidFill>
                  <a:srgbClr val="C00000"/>
                </a:solidFill>
                <a:latin typeface="Calibri" pitchFamily="34" charset="0"/>
              </a:rPr>
              <a:t>blocks</a:t>
            </a:r>
            <a:r>
              <a:rPr lang="en-GB" sz="1600" b="0" dirty="0">
                <a:latin typeface="Calibri" pitchFamily="34" charset="0"/>
              </a:rPr>
              <a:t>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</a:t>
            </a: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block</a:t>
            </a:r>
            <a:r>
              <a:rPr lang="en-GB" sz="1600" b="1" dirty="0">
                <a:latin typeface="Calibri" pitchFamily="34" charset="0"/>
              </a:rPr>
              <a:t>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62600" y="2166310"/>
            <a:ext cx="3403979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Smaller, faster, more expensive memory</a:t>
            </a:r>
          </a:p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Caches a subset of the </a:t>
            </a:r>
            <a:r>
              <a:rPr lang="en-GB" sz="1600" b="0" dirty="0">
                <a:solidFill>
                  <a:srgbClr val="C00000"/>
                </a:solidFill>
                <a:latin typeface="Calibri" pitchFamily="34" charset="0"/>
              </a:rPr>
              <a:t>blocks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>
            <p:custDataLst>
              <p:tags r:id="rId1"/>
            </p:custDataLst>
          </p:nvPr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>
            <p:custDataLst>
              <p:tags r:id="rId2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General Cache Concepts:  </a:t>
            </a:r>
            <a:r>
              <a:rPr lang="en-US" dirty="0">
                <a:solidFill>
                  <a:srgbClr val="C00000"/>
                </a:solidFill>
              </a:rPr>
              <a:t>Hit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9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5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6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7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8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9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20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1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2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3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4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5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6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7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>
            <p:custDataLst>
              <p:tags r:id="rId32"/>
            </p:custDataLst>
          </p:nvPr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943600" y="3200400"/>
            <a:ext cx="2671735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is </a:t>
            </a:r>
            <a:r>
              <a:rPr lang="en-GB" sz="2000" i="1" dirty="0">
                <a:latin typeface="Calibri" pitchFamily="34" charset="0"/>
              </a:rPr>
              <a:t>returned </a:t>
            </a:r>
            <a:r>
              <a:rPr lang="en-GB" sz="2000" b="1" i="1" dirty="0">
                <a:latin typeface="Calibri" pitchFamily="34" charset="0"/>
              </a:rPr>
              <a:t>to CPU</a:t>
            </a:r>
          </a:p>
        </p:txBody>
      </p:sp>
    </p:spTree>
    <p:extLst>
      <p:ext uri="{BB962C8B-B14F-4D97-AF65-F5344CB8AC3E}">
        <p14:creationId xmlns:p14="http://schemas.microsoft.com/office/powerpoint/2010/main" val="5392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>
            <p:custDataLst>
              <p:tags r:id="rId1"/>
            </p:custDataLst>
          </p:nvPr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>
            <p:custDataLst>
              <p:tags r:id="rId2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General Cache Concepts:  </a:t>
            </a:r>
            <a:r>
              <a:rPr lang="en-US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9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5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6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7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8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9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20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1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2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3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4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5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6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7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34"/>
            </p:custDataLst>
          </p:nvPr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>
            <p:custDataLst>
              <p:tags r:id="rId35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>
            <p:custDataLst>
              <p:tags r:id="rId36"/>
            </p:custDataLst>
          </p:nvPr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>
            <p:custDataLst>
              <p:tags r:id="rId37"/>
            </p:custDataLst>
          </p:nvPr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943600" y="6217920"/>
            <a:ext cx="2671735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is </a:t>
            </a:r>
            <a:r>
              <a:rPr lang="en-GB" sz="2000" i="1" dirty="0">
                <a:latin typeface="Calibri" pitchFamily="34" charset="0"/>
              </a:rPr>
              <a:t>returned </a:t>
            </a:r>
            <a:r>
              <a:rPr lang="en-GB" sz="2000" b="1" i="1" dirty="0">
                <a:latin typeface="Calibri" pitchFamily="34" charset="0"/>
              </a:rPr>
              <a:t>to CPU</a:t>
            </a:r>
          </a:p>
        </p:txBody>
      </p:sp>
    </p:spTree>
    <p:extLst>
      <p:ext uri="{BB962C8B-B14F-4D97-AF65-F5344CB8AC3E}">
        <p14:creationId xmlns:p14="http://schemas.microsoft.com/office/powerpoint/2010/main" val="13026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Why Caches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Locality:</a:t>
            </a:r>
            <a:r>
              <a:rPr lang="en-US" dirty="0"/>
              <a:t>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Why Caches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Locality:</a:t>
            </a:r>
            <a:r>
              <a:rPr lang="en-US" dirty="0"/>
              <a:t>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Temporal</a:t>
            </a:r>
            <a:r>
              <a:rPr lang="en-GB" dirty="0">
                <a:solidFill>
                  <a:srgbClr val="FF0000"/>
                </a:solidFill>
              </a:rPr>
              <a:t> locality:</a:t>
            </a:r>
            <a:r>
              <a:rPr lang="en-GB" dirty="0">
                <a:solidFill>
                  <a:srgbClr val="C00000"/>
                </a:solidFill>
              </a:rPr>
              <a:t>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</a:t>
            </a:r>
            <a:r>
              <a:rPr lang="en-GB" i="1" dirty="0">
                <a:solidFill>
                  <a:srgbClr val="008000"/>
                </a:solidFill>
              </a:rPr>
              <a:t>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8005079" y="308556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859867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Why Caches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Locality:</a:t>
            </a:r>
            <a:r>
              <a:rPr lang="en-US" dirty="0"/>
              <a:t>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Temporal</a:t>
            </a:r>
            <a:r>
              <a:rPr lang="en-GB" dirty="0">
                <a:solidFill>
                  <a:srgbClr val="FF0000"/>
                </a:solidFill>
              </a:rPr>
              <a:t>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</a:t>
            </a:r>
            <a:r>
              <a:rPr lang="en-GB" i="1" dirty="0">
                <a:solidFill>
                  <a:srgbClr val="008000"/>
                </a:solidFill>
              </a:rPr>
              <a:t>likely </a:t>
            </a:r>
            <a:br>
              <a:rPr lang="en-GB" dirty="0"/>
            </a:br>
            <a:r>
              <a:rPr lang="en-GB" dirty="0"/>
              <a:t>to be referenced again in the near future</a:t>
            </a: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Spatial</a:t>
            </a:r>
            <a:r>
              <a:rPr lang="en-GB" dirty="0">
                <a:solidFill>
                  <a:srgbClr val="FF0000"/>
                </a:solidFill>
              </a:rPr>
              <a:t>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</a:t>
            </a:r>
            <a:r>
              <a:rPr lang="en-GB" i="1" dirty="0">
                <a:solidFill>
                  <a:srgbClr val="008000"/>
                </a:solidFill>
              </a:rPr>
              <a:t>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How do caches take advantage of this?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7"/>
            </p:custDataLst>
          </p:nvPr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>
            <p:custDataLst>
              <p:tags r:id="rId10"/>
            </p:custDataLst>
          </p:nvPr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8005079" y="308556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8013700" y="458366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4133488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Example:  Any Locality?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3108960"/>
            <a:ext cx="8366760" cy="2926080"/>
          </a:xfrm>
        </p:spPr>
        <p:txBody>
          <a:bodyPr/>
          <a:lstStyle/>
          <a:p>
            <a:r>
              <a:rPr lang="en-US" b="1" dirty="0"/>
              <a:t>Data: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Temporal</a:t>
            </a:r>
            <a:r>
              <a:rPr lang="en-US" dirty="0"/>
              <a:t>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dirty="0"/>
              <a:t> referenced in each iteration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Spatial</a:t>
            </a:r>
            <a:r>
              <a:rPr lang="en-US" dirty="0"/>
              <a:t>:	consecutive elements of array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a[]</a:t>
            </a:r>
            <a:r>
              <a:rPr lang="en-US" b="1" dirty="0"/>
              <a:t> </a:t>
            </a:r>
            <a:r>
              <a:rPr lang="en-US" dirty="0"/>
              <a:t>accessed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Instructions: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Temporal</a:t>
            </a:r>
            <a:r>
              <a:rPr lang="en-US" dirty="0"/>
              <a:t>:	cycle through loop repeatedly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Spatial</a:t>
            </a:r>
            <a:r>
              <a:rPr lang="en-US" dirty="0"/>
              <a:t>:	reference instructions in sequence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62456"/>
            <a:ext cx="3429000" cy="16558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  sum += a[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</p:txBody>
      </p:sp>
    </p:spTree>
    <p:extLst>
      <p:ext uri="{BB962C8B-B14F-4D97-AF65-F5344CB8AC3E}">
        <p14:creationId xmlns:p14="http://schemas.microsoft.com/office/powerpoint/2010/main" val="345965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197678"/>
            <a:ext cx="8534734" cy="4972050"/>
          </a:xfrm>
        </p:spPr>
        <p:txBody>
          <a:bodyPr/>
          <a:lstStyle/>
          <a:p>
            <a:r>
              <a:rPr lang="en-US" dirty="0"/>
              <a:t>Questions doc: </a:t>
            </a:r>
            <a:r>
              <a:rPr lang="en-US" dirty="0">
                <a:hlinkClick r:id="rId2"/>
              </a:rPr>
              <a:t>https://tinyurl.com/CSE351-7-27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hw14 due Wednesday (7/29) </a:t>
            </a:r>
            <a:r>
              <a:rPr lang="en-US" dirty="0">
                <a:solidFill>
                  <a:srgbClr val="FF0000"/>
                </a:solidFill>
              </a:rPr>
              <a:t>– 10:30am</a:t>
            </a:r>
            <a:endParaRPr lang="en-US" dirty="0"/>
          </a:p>
          <a:p>
            <a:pPr lvl="1"/>
            <a:r>
              <a:rPr lang="en-US" dirty="0"/>
              <a:t>This one is especially long, please start early</a:t>
            </a:r>
          </a:p>
          <a:p>
            <a:r>
              <a:rPr lang="en-US" dirty="0"/>
              <a:t>hw15 due Friday (7/31) </a:t>
            </a:r>
            <a:r>
              <a:rPr lang="en-US" dirty="0">
                <a:solidFill>
                  <a:srgbClr val="FF0000"/>
                </a:solidFill>
              </a:rPr>
              <a:t>– 10:30am</a:t>
            </a:r>
            <a:endParaRPr lang="en-US" dirty="0"/>
          </a:p>
          <a:p>
            <a:pPr marL="363474" lvl="1" indent="0">
              <a:buNone/>
            </a:pPr>
            <a:endParaRPr lang="en-US" dirty="0"/>
          </a:p>
          <a:p>
            <a:r>
              <a:rPr lang="en-US" dirty="0"/>
              <a:t>Lab 3 due Friday (7/31) </a:t>
            </a:r>
            <a:r>
              <a:rPr lang="en-US" dirty="0">
                <a:solidFill>
                  <a:srgbClr val="FF0000"/>
                </a:solidFill>
              </a:rPr>
              <a:t>– 11:59pm </a:t>
            </a:r>
          </a:p>
          <a:p>
            <a:pPr lvl="1"/>
            <a:r>
              <a:rPr lang="en-US" dirty="0"/>
              <a:t>You get to write some buffer overflow exploits!</a:t>
            </a:r>
          </a:p>
          <a:p>
            <a:pPr lvl="1"/>
            <a:endParaRPr lang="en-US" dirty="0"/>
          </a:p>
          <a:p>
            <a:r>
              <a:rPr lang="en-US" dirty="0"/>
              <a:t>Unit Summary 2 Due next Wednesday (8/5) </a:t>
            </a:r>
            <a:r>
              <a:rPr lang="en-US" dirty="0">
                <a:solidFill>
                  <a:srgbClr val="FF0000"/>
                </a:solidFill>
              </a:rPr>
              <a:t>– 11:59pm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75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1748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sum_array_rows(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3201782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>
            <p:custDataLst>
              <p:tags r:id="rId1"/>
            </p:custDataLst>
          </p:nvPr>
        </p:nvSpPr>
        <p:spPr bwMode="auto">
          <a:xfrm>
            <a:off x="7452360" y="3291840"/>
            <a:ext cx="1097280" cy="1097280"/>
          </a:xfrm>
          <a:prstGeom prst="rect">
            <a:avLst/>
          </a:prstGeom>
          <a:solidFill>
            <a:srgbClr val="EFBFBF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8" name="Rectangle 137"/>
          <p:cNvSpPr/>
          <p:nvPr>
            <p:custDataLst>
              <p:tags r:id="rId2"/>
            </p:custDataLst>
          </p:nvPr>
        </p:nvSpPr>
        <p:spPr bwMode="auto">
          <a:xfrm>
            <a:off x="7452360" y="4389120"/>
            <a:ext cx="1097280" cy="109728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2" name="Rectangle 121"/>
          <p:cNvSpPr/>
          <p:nvPr>
            <p:custDataLst>
              <p:tags r:id="rId3"/>
            </p:custDataLst>
          </p:nvPr>
        </p:nvSpPr>
        <p:spPr bwMode="auto">
          <a:xfrm>
            <a:off x="7452360" y="5486400"/>
            <a:ext cx="1097280" cy="1097280"/>
          </a:xfrm>
          <a:prstGeom prst="rect">
            <a:avLst/>
          </a:prstGeom>
          <a:solidFill>
            <a:srgbClr val="CCCCFF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1746" name="Rectangle 1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56616" y="436562"/>
            <a:ext cx="8366760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9" name="TextBox 18"/>
          <p:cNvSpPr txBox="1"/>
          <p:nvPr>
            <p:custDataLst>
              <p:tags r:id="rId6"/>
            </p:custDataLst>
          </p:nvPr>
        </p:nvSpPr>
        <p:spPr>
          <a:xfrm>
            <a:off x="5484845" y="3219046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Access Pattern:</a:t>
            </a:r>
          </a:p>
          <a:p>
            <a:r>
              <a:rPr lang="en-US" sz="1800" b="0" dirty="0">
                <a:latin typeface="Calibri" pitchFamily="34" charset="0"/>
              </a:rPr>
              <a:t>stride = ?</a:t>
            </a:r>
          </a:p>
        </p:txBody>
      </p:sp>
      <p:sp>
        <p:nvSpPr>
          <p:cNvPr id="124" name="TextBox 123"/>
          <p:cNvSpPr txBox="1"/>
          <p:nvPr>
            <p:custDataLst>
              <p:tags r:id="rId7"/>
            </p:custDataLst>
          </p:nvPr>
        </p:nvSpPr>
        <p:spPr>
          <a:xfrm>
            <a:off x="5486400" y="128618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 = 3, N=4</a:t>
            </a:r>
          </a:p>
        </p:txBody>
      </p:sp>
      <p:sp>
        <p:nvSpPr>
          <p:cNvPr id="4" name="TextBox 3"/>
          <p:cNvSpPr txBox="1"/>
          <p:nvPr>
            <p:custDataLst>
              <p:tags r:id="rId8"/>
            </p:custDataLst>
          </p:nvPr>
        </p:nvSpPr>
        <p:spPr>
          <a:xfrm>
            <a:off x="462240" y="6274824"/>
            <a:ext cx="4771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Note:</a:t>
            </a:r>
            <a:r>
              <a:rPr lang="en-US" sz="1600" b="0" dirty="0">
                <a:latin typeface="Calibri" pitchFamily="34" charset="0"/>
              </a:rPr>
              <a:t>  76 is just one possible starting address of array a</a:t>
            </a:r>
          </a:p>
        </p:txBody>
      </p:sp>
      <p:sp>
        <p:nvSpPr>
          <p:cNvPr id="78" name="Text 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sum_array_rows(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9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48640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119967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3694176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3591" y="5720826"/>
            <a:ext cx="3669704" cy="369332"/>
            <a:chOff x="152575" y="5092914"/>
            <a:chExt cx="2869327" cy="369332"/>
          </a:xfrm>
        </p:grpSpPr>
        <p:sp>
          <p:nvSpPr>
            <p:cNvPr id="40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52575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42" name="Text Box 1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377169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44" name="Text Box 1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54140" y="5092914"/>
              <a:ext cx="46776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</p:grpSp>
      <p:sp>
        <p:nvSpPr>
          <p:cNvPr id="120" name="TextBox 119"/>
          <p:cNvSpPr txBox="1"/>
          <p:nvPr>
            <p:custDataLst>
              <p:tags r:id="rId13"/>
            </p:custDataLst>
          </p:nvPr>
        </p:nvSpPr>
        <p:spPr>
          <a:xfrm>
            <a:off x="548572" y="4358983"/>
            <a:ext cx="21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</a:t>
            </a:r>
          </a:p>
        </p:txBody>
      </p:sp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27516"/>
              </p:ext>
            </p:extLst>
          </p:nvPr>
        </p:nvGraphicFramePr>
        <p:xfrm>
          <a:off x="5486400" y="1645920"/>
          <a:ext cx="317060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32571"/>
              </p:ext>
            </p:extLst>
          </p:nvPr>
        </p:nvGraphicFramePr>
        <p:xfrm>
          <a:off x="548640" y="4754880"/>
          <a:ext cx="4718304" cy="7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54671"/>
              </p:ext>
            </p:extLst>
          </p:nvPr>
        </p:nvGraphicFramePr>
        <p:xfrm>
          <a:off x="6991927" y="3291840"/>
          <a:ext cx="1554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53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8" grpId="0" animBg="1"/>
      <p:bldP spid="122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277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cols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2063974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452360" y="3291840"/>
            <a:ext cx="1097280" cy="3291840"/>
            <a:chOff x="5486400" y="3291840"/>
            <a:chExt cx="1097280" cy="3291840"/>
          </a:xfrm>
        </p:grpSpPr>
        <p:sp>
          <p:nvSpPr>
            <p:cNvPr id="6" name="Rectangle 5"/>
            <p:cNvSpPr/>
            <p:nvPr>
              <p:custDataLst>
                <p:tags r:id="rId11"/>
              </p:custDataLst>
            </p:nvPr>
          </p:nvSpPr>
          <p:spPr bwMode="auto">
            <a:xfrm>
              <a:off x="5486400" y="356616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12"/>
              </p:custDataLst>
            </p:nvPr>
          </p:nvSpPr>
          <p:spPr bwMode="auto">
            <a:xfrm>
              <a:off x="5486400" y="329184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13"/>
              </p:custDataLst>
            </p:nvPr>
          </p:nvSpPr>
          <p:spPr bwMode="auto">
            <a:xfrm>
              <a:off x="5486400" y="384048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14"/>
              </p:custDataLst>
            </p:nvPr>
          </p:nvSpPr>
          <p:spPr bwMode="auto">
            <a:xfrm>
              <a:off x="5486400" y="411480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15"/>
              </p:custDataLst>
            </p:nvPr>
          </p:nvSpPr>
          <p:spPr bwMode="auto">
            <a:xfrm>
              <a:off x="5486400" y="466344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16"/>
              </p:custDataLst>
            </p:nvPr>
          </p:nvSpPr>
          <p:spPr bwMode="auto">
            <a:xfrm>
              <a:off x="5486400" y="493776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>
              <p:custDataLst>
                <p:tags r:id="rId17"/>
              </p:custDataLst>
            </p:nvPr>
          </p:nvSpPr>
          <p:spPr bwMode="auto">
            <a:xfrm>
              <a:off x="5486400" y="438912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18"/>
              </p:custDataLst>
            </p:nvPr>
          </p:nvSpPr>
          <p:spPr bwMode="auto">
            <a:xfrm>
              <a:off x="5486400" y="548640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19"/>
              </p:custDataLst>
            </p:nvPr>
          </p:nvSpPr>
          <p:spPr bwMode="auto">
            <a:xfrm>
              <a:off x="5486400" y="576072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20"/>
              </p:custDataLst>
            </p:nvPr>
          </p:nvSpPr>
          <p:spPr bwMode="auto">
            <a:xfrm>
              <a:off x="5486400" y="521208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>
              <p:custDataLst>
                <p:tags r:id="rId21"/>
              </p:custDataLst>
            </p:nvPr>
          </p:nvSpPr>
          <p:spPr bwMode="auto">
            <a:xfrm>
              <a:off x="5486400" y="630936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22"/>
              </p:custDataLst>
            </p:nvPr>
          </p:nvSpPr>
          <p:spPr bwMode="auto">
            <a:xfrm>
              <a:off x="5486400" y="603504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8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sum_array_cols(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548640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119967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694176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3591" y="5720826"/>
            <a:ext cx="3669704" cy="369332"/>
            <a:chOff x="152575" y="5092914"/>
            <a:chExt cx="2869327" cy="369332"/>
          </a:xfrm>
        </p:grpSpPr>
        <p:sp>
          <p:nvSpPr>
            <p:cNvPr id="23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52575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24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77169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54140" y="5092914"/>
              <a:ext cx="46776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</p:grpSp>
      <p:sp>
        <p:nvSpPr>
          <p:cNvPr id="26" name="TextBox 25"/>
          <p:cNvSpPr txBox="1"/>
          <p:nvPr>
            <p:custDataLst>
              <p:tags r:id="rId5"/>
            </p:custDataLst>
          </p:nvPr>
        </p:nvSpPr>
        <p:spPr>
          <a:xfrm>
            <a:off x="548572" y="4358983"/>
            <a:ext cx="21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69293"/>
              </p:ext>
            </p:extLst>
          </p:nvPr>
        </p:nvGraphicFramePr>
        <p:xfrm>
          <a:off x="548640" y="4754880"/>
          <a:ext cx="4718304" cy="7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>
            <p:custDataLst>
              <p:tags r:id="rId6"/>
            </p:custDataLst>
          </p:nvPr>
        </p:nvSpPr>
        <p:spPr>
          <a:xfrm>
            <a:off x="5486400" y="128618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 = 3, N=4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40374"/>
              </p:ext>
            </p:extLst>
          </p:nvPr>
        </p:nvGraphicFramePr>
        <p:xfrm>
          <a:off x="5486400" y="1645920"/>
          <a:ext cx="317060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5484845" y="3219046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Access Pattern:</a:t>
            </a:r>
          </a:p>
          <a:p>
            <a:r>
              <a:rPr lang="en-US" sz="1800" b="0" dirty="0">
                <a:latin typeface="Calibri" pitchFamily="34" charset="0"/>
              </a:rPr>
              <a:t>stride = ?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65119"/>
              </p:ext>
            </p:extLst>
          </p:nvPr>
        </p:nvGraphicFramePr>
        <p:xfrm>
          <a:off x="6991927" y="3291840"/>
          <a:ext cx="1554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4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 #3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669280" y="1371600"/>
            <a:ext cx="2926080" cy="2468880"/>
          </a:xfrm>
        </p:spPr>
        <p:txBody>
          <a:bodyPr/>
          <a:lstStyle/>
          <a:p>
            <a:r>
              <a:rPr lang="en-US" dirty="0"/>
              <a:t>What is wrong with this code?</a:t>
            </a:r>
          </a:p>
          <a:p>
            <a:endParaRPr lang="en-US" dirty="0"/>
          </a:p>
          <a:p>
            <a:r>
              <a:rPr lang="en-US" dirty="0"/>
              <a:t>How can it be fixed?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362456"/>
            <a:ext cx="5029200" cy="29537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sum_array_3D(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a[M][N][L])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j, k,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L;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(k = 0; k &lt; M; k++)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sum += a[k][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34829"/>
              </p:ext>
            </p:extLst>
          </p:nvPr>
        </p:nvGraphicFramePr>
        <p:xfrm>
          <a:off x="2011680" y="475488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2348"/>
              </p:ext>
            </p:extLst>
          </p:nvPr>
        </p:nvGraphicFramePr>
        <p:xfrm>
          <a:off x="1645920" y="502920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2397"/>
              </p:ext>
            </p:extLst>
          </p:nvPr>
        </p:nvGraphicFramePr>
        <p:xfrm>
          <a:off x="1280160" y="530352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212080" y="5675376"/>
            <a:ext cx="2001098" cy="923544"/>
            <a:chOff x="4450769" y="5675376"/>
            <a:chExt cx="2001098" cy="923544"/>
          </a:xfrm>
        </p:grpSpPr>
        <p:sp>
          <p:nvSpPr>
            <p:cNvPr id="11" name="TextBox 10"/>
            <p:cNvSpPr txBox="1"/>
            <p:nvPr>
              <p:custDataLst>
                <p:tags r:id="rId3"/>
              </p:custDataLst>
            </p:nvPr>
          </p:nvSpPr>
          <p:spPr>
            <a:xfrm>
              <a:off x="4937760" y="622401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 = 0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5303520" y="594969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 = 1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5"/>
              </p:custDataLst>
            </p:nvPr>
          </p:nvSpPr>
          <p:spPr>
            <a:xfrm>
              <a:off x="5669280" y="567537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 =  2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5198853" y="586282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4816529" y="613714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4450769" y="641146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808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315200" y="4754880"/>
                <a:ext cx="1149674" cy="91440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⋅ ⋅ ⋅</m:t>
                      </m:r>
                    </m:oMath>
                  </m:oMathPara>
                </a14:m>
                <a:endParaRPr lang="en-US" sz="4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7315200" y="4754880"/>
                <a:ext cx="1149674" cy="91440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62456"/>
            <a:ext cx="5029200" cy="29537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sum_array_3D(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a[M][N][L])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j, k,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L;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(k = 0; k &lt; M; k++)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sum += a[k][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6" name="Content Placeholder 5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669280" y="1371600"/>
            <a:ext cx="292608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What is wrong with this code?</a:t>
            </a:r>
          </a:p>
          <a:p>
            <a:endParaRPr lang="en-US" kern="0"/>
          </a:p>
          <a:p>
            <a:r>
              <a:rPr lang="en-US" kern="0"/>
              <a:t>How can it be fixed?</a:t>
            </a:r>
            <a:endParaRPr lang="en-US" kern="0" dirty="0"/>
          </a:p>
        </p:txBody>
      </p:sp>
      <p:sp>
        <p:nvSpPr>
          <p:cNvPr id="87" name="TextBox 86"/>
          <p:cNvSpPr txBox="1"/>
          <p:nvPr>
            <p:custDataLst>
              <p:tags r:id="rId6"/>
            </p:custDataLst>
          </p:nvPr>
        </p:nvSpPr>
        <p:spPr>
          <a:xfrm>
            <a:off x="548572" y="4358983"/>
            <a:ext cx="4205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 (M = ?, N = 3, L = 4)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69120"/>
              </p:ext>
            </p:extLst>
          </p:nvPr>
        </p:nvGraphicFramePr>
        <p:xfrm>
          <a:off x="548640" y="4754880"/>
          <a:ext cx="329184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113287"/>
              </p:ext>
            </p:extLst>
          </p:nvPr>
        </p:nvGraphicFramePr>
        <p:xfrm>
          <a:off x="3840480" y="4754880"/>
          <a:ext cx="329184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23591" y="5715000"/>
            <a:ext cx="7107849" cy="558038"/>
            <a:chOff x="323591" y="5715000"/>
            <a:chExt cx="7107849" cy="558038"/>
          </a:xfrm>
        </p:grpSpPr>
        <p:sp>
          <p:nvSpPr>
            <p:cNvPr id="90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54864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6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164592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7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274320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3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3591" y="5903706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144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20870" y="5903706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145" name="Text Box 1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44077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  <p:sp>
          <p:nvSpPr>
            <p:cNvPr id="147" name="Line 8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83692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8" name="Line 1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93420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9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603148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1" name="Text Box 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37810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124</a:t>
              </a:r>
            </a:p>
          </p:txBody>
        </p:sp>
        <p:sp>
          <p:nvSpPr>
            <p:cNvPr id="152" name="Text Box 1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638635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140</a:t>
              </a:r>
            </a:p>
          </p:txBody>
        </p:sp>
        <p:sp>
          <p:nvSpPr>
            <p:cNvPr id="153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732368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156</a:t>
              </a:r>
            </a:p>
          </p:txBody>
        </p:sp>
        <p:sp>
          <p:nvSpPr>
            <p:cNvPr id="154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713232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5" name="Text Box 1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833199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443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Performance Metrics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Huge difference between a cache hit and a cache miss</a:t>
            </a:r>
          </a:p>
          <a:p>
            <a:pPr lvl="1"/>
            <a:r>
              <a:rPr lang="en-US" dirty="0"/>
              <a:t>Could be 100x speed difference between accessing cache and main memory (measured in </a:t>
            </a:r>
            <a:r>
              <a:rPr lang="en-US" i="1" dirty="0"/>
              <a:t>clock cycles</a:t>
            </a:r>
            <a:r>
              <a:rPr lang="en-US" dirty="0"/>
              <a:t>)</a:t>
            </a:r>
            <a:endParaRPr lang="en-US" sz="800" dirty="0"/>
          </a:p>
          <a:p>
            <a:r>
              <a:rPr lang="en-GB" dirty="0">
                <a:solidFill>
                  <a:srgbClr val="FF0000"/>
                </a:solidFill>
              </a:rPr>
              <a:t>Miss Rate (MR)</a:t>
            </a:r>
          </a:p>
          <a:p>
            <a:pPr lvl="1"/>
            <a:r>
              <a:rPr lang="en-GB" dirty="0"/>
              <a:t>Fraction of memory references not found in cache (misses / accesses) = 1 - Hit Rate</a:t>
            </a:r>
          </a:p>
          <a:p>
            <a:r>
              <a:rPr lang="en-GB" dirty="0">
                <a:solidFill>
                  <a:srgbClr val="FF0000"/>
                </a:solidFill>
              </a:rPr>
              <a:t>Hit Time (HT)</a:t>
            </a:r>
          </a:p>
          <a:p>
            <a:pPr lvl="1"/>
            <a:r>
              <a:rPr lang="en-GB" dirty="0"/>
              <a:t>Time to deliver a block in the cache to the processor</a:t>
            </a:r>
          </a:p>
          <a:p>
            <a:pPr lvl="2"/>
            <a:r>
              <a:rPr lang="en-GB" dirty="0"/>
              <a:t>Includes time to determine whether the block is in the cache</a:t>
            </a:r>
          </a:p>
          <a:p>
            <a:r>
              <a:rPr lang="en-GB" dirty="0">
                <a:solidFill>
                  <a:srgbClr val="FF0000"/>
                </a:solidFill>
              </a:rPr>
              <a:t>Miss Penalty (MP)</a:t>
            </a:r>
          </a:p>
          <a:p>
            <a:pPr lvl="1"/>
            <a:r>
              <a:rPr lang="en-GB" dirty="0"/>
              <a:t>Additional time required because of a miss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217E68-629E-41C7-8A99-ACBC9AA0EF9B}"/>
                  </a:ext>
                </a:extLst>
              </p14:cNvPr>
              <p14:cNvContentPartPr/>
              <p14:nvPr/>
            </p14:nvContentPartPr>
            <p14:xfrm>
              <a:off x="5833084" y="3686583"/>
              <a:ext cx="3251520" cy="1417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217E68-629E-41C7-8A99-ACBC9AA0EF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3724" y="3677223"/>
                <a:ext cx="3269880" cy="143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500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dirty="0"/>
              <a:t>Two things hurt the performance of a cache:</a:t>
            </a:r>
          </a:p>
          <a:p>
            <a:pPr lvl="1"/>
            <a:r>
              <a:rPr lang="en-US" dirty="0"/>
              <a:t>Miss rate and miss penalty</a:t>
            </a:r>
          </a:p>
          <a:p>
            <a:pPr lvl="2"/>
            <a:endParaRPr lang="en-US" dirty="0"/>
          </a:p>
          <a:p>
            <a:pPr marL="342900" lvl="1" indent="-342900">
              <a:buSzPct val="60000"/>
              <a:buFont typeface="Wingdings" panose="05000000000000000000" pitchFamily="2" charset="2"/>
              <a:buChar char="v"/>
            </a:pPr>
            <a:r>
              <a:rPr lang="en-US" sz="2800" i="1" dirty="0"/>
              <a:t>Average Memory Access Time</a:t>
            </a:r>
            <a:r>
              <a:rPr lang="en-US" sz="2800" dirty="0"/>
              <a:t> (AMAT):  average time to access memory considering both hits and misses</a:t>
            </a:r>
          </a:p>
          <a:p>
            <a:pPr marL="342900" lvl="1" indent="-342900">
              <a:buNone/>
            </a:pPr>
            <a:r>
              <a:rPr lang="en-US" b="1" dirty="0">
                <a:solidFill>
                  <a:srgbClr val="FF0000"/>
                </a:solidFill>
              </a:rPr>
              <a:t>		AMAT = Hit time + Miss rate × Miss penalty</a:t>
            </a:r>
          </a:p>
          <a:p>
            <a:pPr marL="342900" lvl="1" indent="-342900">
              <a:buNone/>
            </a:pPr>
            <a:r>
              <a:rPr lang="en-US" b="1" dirty="0">
                <a:solidFill>
                  <a:srgbClr val="FF0000"/>
                </a:solidFill>
              </a:rPr>
              <a:t>		</a:t>
            </a:r>
            <a:r>
              <a:rPr lang="en-US" dirty="0"/>
              <a:t>(abbreviated AMAT = HT + MR × MP)</a:t>
            </a:r>
            <a:endParaRPr lang="en-US" b="1" dirty="0">
              <a:solidFill>
                <a:schemeClr val="accent2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99% hit rate twice as good as 97% hit rate!</a:t>
            </a:r>
          </a:p>
          <a:p>
            <a:pPr lvl="1"/>
            <a:r>
              <a:rPr lang="en-US" dirty="0"/>
              <a:t>Assume HT of 1 clock cycle and MP of 100 clock cycles</a:t>
            </a:r>
          </a:p>
          <a:p>
            <a:pPr lvl="1"/>
            <a:r>
              <a:rPr lang="en-US" dirty="0"/>
              <a:t>97%:  AMAT =</a:t>
            </a:r>
          </a:p>
          <a:p>
            <a:pPr lvl="1"/>
            <a:r>
              <a:rPr lang="en-US" dirty="0"/>
              <a:t>99%:  AMAT 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Polling Question [Cache I]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Processor specs:</a:t>
            </a:r>
            <a:r>
              <a:rPr lang="en-US" dirty="0"/>
              <a:t>  200 </a:t>
            </a:r>
            <a:r>
              <a:rPr lang="en-US" dirty="0" err="1"/>
              <a:t>ps</a:t>
            </a:r>
            <a:r>
              <a:rPr lang="en-US" dirty="0"/>
              <a:t> clock, MP of 50 clock cycles, MR of 0.02 misses/instruction, and HT of 1 clock cycle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dirty="0"/>
              <a:t>	AMAT = 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Which improvement would be best?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Vote at </a:t>
            </a:r>
            <a:r>
              <a:rPr lang="en-US" sz="2000" dirty="0">
                <a:hlinkClick r:id="rId3"/>
              </a:rPr>
              <a:t>http://PollEv.com/pbjones</a:t>
            </a:r>
            <a:r>
              <a:rPr lang="en-US" sz="2000" dirty="0"/>
              <a:t> </a:t>
            </a:r>
          </a:p>
          <a:p>
            <a:pPr marL="820674" lvl="1" indent="-457200">
              <a:spcBef>
                <a:spcPts val="600"/>
              </a:spcBef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190 </a:t>
            </a:r>
            <a:r>
              <a:rPr lang="en-US" b="1" dirty="0" err="1">
                <a:solidFill>
                  <a:srgbClr val="FF9900"/>
                </a:solidFill>
              </a:rPr>
              <a:t>ps</a:t>
            </a:r>
            <a:r>
              <a:rPr lang="en-US" b="1" dirty="0">
                <a:solidFill>
                  <a:srgbClr val="FF9900"/>
                </a:solidFill>
              </a:rPr>
              <a:t> clock</a:t>
            </a:r>
            <a:endParaRPr lang="en-US" b="1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marL="820674" lvl="1" indent="-457200">
              <a:spcBef>
                <a:spcPts val="600"/>
              </a:spcBef>
              <a:buFont typeface="+mj-lt"/>
              <a:buAutoNum type="alphaUcPeriod" startAt="2"/>
            </a:pPr>
            <a:r>
              <a:rPr lang="en-US" b="1" dirty="0">
                <a:solidFill>
                  <a:srgbClr val="00B050"/>
                </a:solidFill>
              </a:rPr>
              <a:t>Miss penalty of 40 clock cycles</a:t>
            </a:r>
            <a:endParaRPr lang="en-US" b="1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marL="820674" lvl="1" indent="-457200">
              <a:spcBef>
                <a:spcPts val="600"/>
              </a:spcBef>
              <a:buFont typeface="+mj-lt"/>
              <a:buAutoNum type="alphaUcPeriod" startAt="3"/>
            </a:pPr>
            <a:r>
              <a:rPr lang="en-US" b="1" dirty="0">
                <a:solidFill>
                  <a:srgbClr val="FF58AB"/>
                </a:solidFill>
              </a:rPr>
              <a:t>MR of 0.015 misses/instruction</a:t>
            </a:r>
            <a:endParaRPr lang="en-US" baseline="-25000" dirty="0">
              <a:solidFill>
                <a:srgbClr val="FF3399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182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Can we have more than one cache?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Why would we want to do that?</a:t>
            </a:r>
          </a:p>
          <a:p>
            <a:pPr lvl="1"/>
            <a:r>
              <a:rPr lang="en-US" dirty="0"/>
              <a:t>Avoid going to memory!</a:t>
            </a:r>
          </a:p>
          <a:p>
            <a:r>
              <a:rPr lang="en-US" dirty="0"/>
              <a:t>Typical performance numbers:</a:t>
            </a:r>
          </a:p>
          <a:p>
            <a:pPr lvl="1"/>
            <a:r>
              <a:rPr lang="en-US" dirty="0"/>
              <a:t>Miss Rate</a:t>
            </a:r>
          </a:p>
          <a:p>
            <a:pPr lvl="2"/>
            <a:r>
              <a:rPr lang="en-US" dirty="0"/>
              <a:t>L1 MR = </a:t>
            </a:r>
            <a:r>
              <a:rPr lang="en-GB" dirty="0"/>
              <a:t>3-10%</a:t>
            </a:r>
          </a:p>
          <a:p>
            <a:pPr lvl="2"/>
            <a:r>
              <a:rPr lang="en-GB" dirty="0"/>
              <a:t>L2 MR = Quite small (</a:t>
            </a:r>
            <a:r>
              <a:rPr lang="en-GB" i="1" dirty="0"/>
              <a:t>e.g.</a:t>
            </a:r>
            <a:r>
              <a:rPr lang="en-GB" dirty="0"/>
              <a:t> &lt; 1%), depending on parameters, etc.</a:t>
            </a:r>
          </a:p>
          <a:p>
            <a:pPr lvl="1"/>
            <a:r>
              <a:rPr lang="en-GB" dirty="0"/>
              <a:t>Hit Time</a:t>
            </a:r>
          </a:p>
          <a:p>
            <a:pPr lvl="2"/>
            <a:r>
              <a:rPr lang="en-GB" dirty="0"/>
              <a:t>L1 HT = 4 clock cycles</a:t>
            </a:r>
          </a:p>
          <a:p>
            <a:pPr lvl="2"/>
            <a:r>
              <a:rPr lang="en-GB" dirty="0"/>
              <a:t>L2 HT = 10 clock cycles</a:t>
            </a:r>
          </a:p>
          <a:p>
            <a:pPr lvl="1"/>
            <a:r>
              <a:rPr lang="en-GB" dirty="0"/>
              <a:t>Miss Penalty</a:t>
            </a:r>
          </a:p>
          <a:p>
            <a:pPr lvl="2"/>
            <a:r>
              <a:rPr lang="en-GB" dirty="0"/>
              <a:t>P = 50-200 cycles for missing in L2 &amp; going to main memory</a:t>
            </a:r>
          </a:p>
          <a:p>
            <a:pPr lvl="2"/>
            <a:r>
              <a:rPr lang="en-GB" dirty="0"/>
              <a:t>Trend: increasing!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6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5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24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66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  <a:p>
            <a:pPr lvl="1"/>
            <a:r>
              <a:rPr lang="en-US" dirty="0"/>
              <a:t>Successively higher levels contain “most used” data from lower levels</a:t>
            </a:r>
          </a:p>
          <a:p>
            <a:pPr lvl="1"/>
            <a:r>
              <a:rPr lang="en-US" dirty="0"/>
              <a:t>Exploits </a:t>
            </a:r>
            <a:r>
              <a:rPr lang="en-US" i="1" dirty="0"/>
              <a:t>temporal and spatial locality</a:t>
            </a:r>
          </a:p>
          <a:p>
            <a:pPr lvl="1"/>
            <a:r>
              <a:rPr lang="en-US" dirty="0"/>
              <a:t>Caches are intermediate storage levels used to optimize data transfers between any system elements with different characteristics </a:t>
            </a:r>
          </a:p>
          <a:p>
            <a:r>
              <a:rPr lang="en-US" dirty="0"/>
              <a:t>Cache Performance</a:t>
            </a:r>
          </a:p>
          <a:p>
            <a:pPr lvl="1"/>
            <a:r>
              <a:rPr lang="en-US" dirty="0"/>
              <a:t>Ideal case:  found in cache (hit)</a:t>
            </a:r>
          </a:p>
          <a:p>
            <a:pPr lvl="1"/>
            <a:r>
              <a:rPr lang="en-US" dirty="0"/>
              <a:t>Bad case:  not found in cache (miss), search in next level</a:t>
            </a:r>
          </a:p>
          <a:p>
            <a:pPr lvl="1"/>
            <a:r>
              <a:rPr lang="en-US" dirty="0"/>
              <a:t>Average Memory Access Time (AMAT) = HT + MR × MP</a:t>
            </a:r>
          </a:p>
          <a:p>
            <a:pPr lvl="2"/>
            <a:r>
              <a:rPr lang="en-US" dirty="0"/>
              <a:t>Hurt by Miss Rate and Miss Penalty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61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Notes Diagrams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96E510-22E6-40B5-9A9B-09EDD40861F8}"/>
              </a:ext>
            </a:extLst>
          </p:cNvPr>
          <p:cNvGrpSpPr/>
          <p:nvPr/>
        </p:nvGrpSpPr>
        <p:grpSpPr>
          <a:xfrm>
            <a:off x="578137" y="1686898"/>
            <a:ext cx="2713703" cy="1129454"/>
            <a:chOff x="578137" y="1686898"/>
            <a:chExt cx="2713703" cy="1129454"/>
          </a:xfrm>
        </p:grpSpPr>
        <p:sp>
          <p:nvSpPr>
            <p:cNvPr id="4" name="Rectangle 3"/>
            <p:cNvSpPr/>
            <p:nvPr>
              <p:custDataLst>
                <p:tags r:id="rId2"/>
              </p:custDataLst>
            </p:nvPr>
          </p:nvSpPr>
          <p:spPr bwMode="auto">
            <a:xfrm>
              <a:off x="1828800" y="1828800"/>
              <a:ext cx="1463040" cy="18288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>
              <p:custDataLst>
                <p:tags r:id="rId3"/>
              </p:custDataLst>
            </p:nvPr>
          </p:nvSpPr>
          <p:spPr bwMode="auto">
            <a:xfrm>
              <a:off x="2011680" y="1831126"/>
              <a:ext cx="182880" cy="182880"/>
            </a:xfrm>
            <a:prstGeom prst="rect">
              <a:avLst/>
            </a:prstGeom>
            <a:solidFill>
              <a:srgbClr val="FF99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969770" y="1686898"/>
              <a:ext cx="228600" cy="157872"/>
            </a:xfrm>
            <a:custGeom>
              <a:avLst/>
              <a:gdLst>
                <a:gd name="connsiteX0" fmla="*/ 290847 w 627844"/>
                <a:gd name="connsiteY0" fmla="*/ 433589 h 433589"/>
                <a:gd name="connsiteX1" fmla="*/ 46149 w 627844"/>
                <a:gd name="connsiteY1" fmla="*/ 72980 h 433589"/>
                <a:gd name="connsiteX2" fmla="*/ 567743 w 627844"/>
                <a:gd name="connsiteY2" fmla="*/ 60101 h 433589"/>
                <a:gd name="connsiteX3" fmla="*/ 406757 w 627844"/>
                <a:gd name="connsiteY3" fmla="*/ 433589 h 43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844" h="433589">
                  <a:moveTo>
                    <a:pt x="290847" y="433589"/>
                  </a:moveTo>
                  <a:cubicBezTo>
                    <a:pt x="145423" y="284408"/>
                    <a:pt x="0" y="135228"/>
                    <a:pt x="46149" y="72980"/>
                  </a:cubicBezTo>
                  <a:cubicBezTo>
                    <a:pt x="92298" y="10732"/>
                    <a:pt x="507642" y="0"/>
                    <a:pt x="567743" y="60101"/>
                  </a:cubicBezTo>
                  <a:cubicBezTo>
                    <a:pt x="627844" y="120202"/>
                    <a:pt x="517300" y="276895"/>
                    <a:pt x="406757" y="43358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glow rad="38100">
                <a:schemeClr val="bg1"/>
              </a:glow>
            </a:effectLst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41BE3E-E1B7-4F2B-A11E-E55337DF41A3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78137" y="1812071"/>
              <a:ext cx="12506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>
                  <a:latin typeface="Calibri" pitchFamily="34" charset="0"/>
                </a:rPr>
                <a:t>Temporal</a:t>
              </a:r>
              <a:r>
                <a:rPr lang="en-US" sz="1100" b="0" dirty="0">
                  <a:latin typeface="Calibri" pitchFamily="34" charset="0"/>
                </a:rPr>
                <a:t> Locality:</a:t>
              </a:r>
            </a:p>
          </p:txBody>
        </p:sp>
        <p:sp>
          <p:nvSpPr>
            <p:cNvPr id="7" name="Rectangle 6"/>
            <p:cNvSpPr/>
            <p:nvPr>
              <p:custDataLst>
                <p:tags r:id="rId6"/>
              </p:custDataLst>
            </p:nvPr>
          </p:nvSpPr>
          <p:spPr bwMode="auto">
            <a:xfrm>
              <a:off x="1828800" y="2242550"/>
              <a:ext cx="1463040" cy="18288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7"/>
              </p:custDataLst>
            </p:nvPr>
          </p:nvSpPr>
          <p:spPr bwMode="auto">
            <a:xfrm>
              <a:off x="2011680" y="2242550"/>
              <a:ext cx="182880" cy="182880"/>
            </a:xfrm>
            <a:prstGeom prst="rect">
              <a:avLst/>
            </a:prstGeom>
            <a:solidFill>
              <a:srgbClr val="FF99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8"/>
              </p:custDataLst>
            </p:nvPr>
          </p:nvSpPr>
          <p:spPr bwMode="auto">
            <a:xfrm>
              <a:off x="2194560" y="2242550"/>
              <a:ext cx="182880" cy="182880"/>
            </a:xfrm>
            <a:prstGeom prst="rect">
              <a:avLst/>
            </a:prstGeom>
            <a:solidFill>
              <a:srgbClr val="FF99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>
              <p:custDataLst>
                <p:tags r:id="rId9"/>
              </p:custDataLst>
            </p:nvPr>
          </p:nvSpPr>
          <p:spPr>
            <a:xfrm>
              <a:off x="2056816" y="2633472"/>
              <a:ext cx="1007007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050" b="0" dirty="0">
                  <a:latin typeface="Calibri" pitchFamily="34" charset="0"/>
                </a:rPr>
                <a:t>blocks in cache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2B659E-54F3-4504-904B-E390B49E3540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738437" y="2225821"/>
              <a:ext cx="10903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>
                  <a:latin typeface="Calibri" pitchFamily="34" charset="0"/>
                </a:rPr>
                <a:t>Spatial</a:t>
              </a:r>
              <a:r>
                <a:rPr lang="en-US" sz="1100" b="0" dirty="0">
                  <a:latin typeface="Calibri" pitchFamily="34" charset="0"/>
                </a:rPr>
                <a:t> Locality:</a:t>
              </a:r>
            </a:p>
          </p:txBody>
        </p:sp>
        <p:sp>
          <p:nvSpPr>
            <p:cNvPr id="11" name="Freeform 10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2011680" y="2114986"/>
              <a:ext cx="365760" cy="156288"/>
            </a:xfrm>
            <a:custGeom>
              <a:avLst/>
              <a:gdLst>
                <a:gd name="connsiteX0" fmla="*/ 200695 w 841420"/>
                <a:gd name="connsiteY0" fmla="*/ 353095 h 359535"/>
                <a:gd name="connsiteX1" fmla="*/ 91225 w 841420"/>
                <a:gd name="connsiteY1" fmla="*/ 56881 h 359535"/>
                <a:gd name="connsiteX2" fmla="*/ 748048 w 841420"/>
                <a:gd name="connsiteY2" fmla="*/ 50442 h 359535"/>
                <a:gd name="connsiteX3" fmla="*/ 651456 w 841420"/>
                <a:gd name="connsiteY3" fmla="*/ 359535 h 3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420" h="359535">
                  <a:moveTo>
                    <a:pt x="200695" y="353095"/>
                  </a:moveTo>
                  <a:cubicBezTo>
                    <a:pt x="100347" y="230209"/>
                    <a:pt x="0" y="107323"/>
                    <a:pt x="91225" y="56881"/>
                  </a:cubicBezTo>
                  <a:cubicBezTo>
                    <a:pt x="182450" y="6439"/>
                    <a:pt x="654676" y="0"/>
                    <a:pt x="748048" y="50442"/>
                  </a:cubicBezTo>
                  <a:cubicBezTo>
                    <a:pt x="841420" y="100884"/>
                    <a:pt x="746438" y="230209"/>
                    <a:pt x="651456" y="3595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glow rad="38100">
                <a:schemeClr val="bg1"/>
              </a:glow>
            </a:effectLst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019192C9-0E09-468E-A94C-83A72B4F736F}"/>
                </a:ext>
              </a:extLst>
            </p:cNvPr>
            <p:cNvSpPr/>
            <p:nvPr/>
          </p:nvSpPr>
          <p:spPr bwMode="auto">
            <a:xfrm rot="-5400000">
              <a:off x="2487168" y="1828800"/>
              <a:ext cx="146304" cy="1463040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EB0C0D-9459-42DE-B6C0-32D3529F9E71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2377440" y="2028801"/>
              <a:ext cx="914400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050" dirty="0">
                  <a:solidFill>
                    <a:srgbClr val="FF9999"/>
                  </a:solidFill>
                  <a:latin typeface="Calibri" pitchFamily="34" charset="0"/>
                </a:rPr>
                <a:t>data</a:t>
              </a:r>
              <a:r>
                <a:rPr lang="en-US" sz="1050" b="0" dirty="0">
                  <a:latin typeface="Calibri" pitchFamily="34" charset="0"/>
                </a:rPr>
                <a:t> accessed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7041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Handout:  Any Locality?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3108960"/>
            <a:ext cx="8366760" cy="2926080"/>
          </a:xfrm>
        </p:spPr>
        <p:txBody>
          <a:bodyPr/>
          <a:lstStyle/>
          <a:p>
            <a:r>
              <a:rPr lang="en-US" b="1" dirty="0"/>
              <a:t>Data: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Temporal</a:t>
            </a:r>
            <a:r>
              <a:rPr lang="en-US" dirty="0"/>
              <a:t>:	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Spatial</a:t>
            </a:r>
            <a:r>
              <a:rPr lang="en-US" dirty="0"/>
              <a:t>:	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Instructions: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Temporal</a:t>
            </a:r>
            <a:r>
              <a:rPr lang="en-US" dirty="0"/>
              <a:t>:	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Spatial</a:t>
            </a:r>
            <a:r>
              <a:rPr lang="en-US" dirty="0"/>
              <a:t>:	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3429000" cy="16558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  sum += a[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</p:txBody>
      </p:sp>
    </p:spTree>
    <p:extLst>
      <p:ext uri="{BB962C8B-B14F-4D97-AF65-F5344CB8AC3E}">
        <p14:creationId xmlns:p14="http://schemas.microsoft.com/office/powerpoint/2010/main" val="281163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 Units and Prefixes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focusing on large numbers (exponents &gt; 0)</a:t>
            </a:r>
          </a:p>
          <a:p>
            <a:r>
              <a:rPr lang="en-US" dirty="0"/>
              <a:t>Note that 10</a:t>
            </a:r>
            <a:r>
              <a:rPr lang="en-US" baseline="30000" dirty="0"/>
              <a:t>3</a:t>
            </a:r>
            <a:r>
              <a:rPr lang="en-US" dirty="0"/>
              <a:t> ≈ 2</a:t>
            </a:r>
            <a:r>
              <a:rPr lang="en-US" baseline="30000" dirty="0"/>
              <a:t>10</a:t>
            </a:r>
          </a:p>
          <a:p>
            <a:r>
              <a:rPr lang="en-US" dirty="0"/>
              <a:t>SI prefixes are </a:t>
            </a:r>
            <a:r>
              <a:rPr lang="en-US" i="1" dirty="0"/>
              <a:t>ambiguous</a:t>
            </a:r>
            <a:r>
              <a:rPr lang="en-US" dirty="0"/>
              <a:t> if base 10 or 2</a:t>
            </a:r>
          </a:p>
          <a:p>
            <a:r>
              <a:rPr lang="en-US" dirty="0"/>
              <a:t>IEC prefixes are </a:t>
            </a:r>
            <a:r>
              <a:rPr lang="en-US" i="1" dirty="0"/>
              <a:t>unambiguously</a:t>
            </a:r>
            <a:r>
              <a:rPr lang="en-US" dirty="0"/>
              <a:t> base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71" y="3602088"/>
            <a:ext cx="669073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Remember?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be given to you on Final reference sheet</a:t>
            </a:r>
          </a:p>
          <a:p>
            <a:pPr lvl="2"/>
            <a:endParaRPr lang="en-US" dirty="0"/>
          </a:p>
          <a:p>
            <a:r>
              <a:rPr lang="en-US" dirty="0"/>
              <a:t>Mnemonics</a:t>
            </a:r>
          </a:p>
          <a:p>
            <a:pPr lvl="1"/>
            <a:r>
              <a:rPr lang="en-US" dirty="0"/>
              <a:t>There unfortunately isn’t one well-accepted mnemonic</a:t>
            </a:r>
          </a:p>
          <a:p>
            <a:pPr lvl="2"/>
            <a:r>
              <a:rPr lang="en-US" dirty="0"/>
              <a:t>But that shouldn’t stop you from trying to come with one!</a:t>
            </a:r>
          </a:p>
          <a:p>
            <a:pPr lvl="1"/>
            <a:r>
              <a:rPr lang="en-US" b="1" dirty="0"/>
              <a:t>K</a:t>
            </a:r>
            <a:r>
              <a:rPr lang="en-US" dirty="0"/>
              <a:t>iller </a:t>
            </a:r>
            <a:r>
              <a:rPr lang="en-US" b="1" dirty="0"/>
              <a:t>M</a:t>
            </a:r>
            <a:r>
              <a:rPr lang="en-US" dirty="0"/>
              <a:t>echanical </a:t>
            </a:r>
            <a:r>
              <a:rPr lang="en-US" b="1" dirty="0"/>
              <a:t>G</a:t>
            </a:r>
            <a:r>
              <a:rPr lang="en-US" dirty="0"/>
              <a:t>iraffe </a:t>
            </a:r>
            <a:r>
              <a:rPr lang="en-US" b="1" dirty="0"/>
              <a:t>T</a:t>
            </a:r>
            <a:r>
              <a:rPr lang="en-US" dirty="0"/>
              <a:t>eaches </a:t>
            </a:r>
            <a:r>
              <a:rPr lang="en-US" b="1" dirty="0"/>
              <a:t>P</a:t>
            </a:r>
            <a:r>
              <a:rPr lang="en-US" dirty="0"/>
              <a:t>et, </a:t>
            </a:r>
            <a:r>
              <a:rPr lang="en-US" b="1" dirty="0"/>
              <a:t>E</a:t>
            </a:r>
            <a:r>
              <a:rPr lang="en-US" dirty="0"/>
              <a:t>xtinct </a:t>
            </a:r>
            <a:r>
              <a:rPr lang="en-US" b="1" dirty="0"/>
              <a:t>Z</a:t>
            </a:r>
            <a:r>
              <a:rPr lang="en-US" dirty="0"/>
              <a:t>ebra to </a:t>
            </a:r>
            <a:r>
              <a:rPr lang="en-US" b="1" dirty="0"/>
              <a:t>Y</a:t>
            </a:r>
            <a:r>
              <a:rPr lang="en-US" dirty="0"/>
              <a:t>odel </a:t>
            </a:r>
          </a:p>
          <a:p>
            <a:pPr lvl="1"/>
            <a:r>
              <a:rPr lang="en-US" b="1" dirty="0"/>
              <a:t>K</a:t>
            </a:r>
            <a:r>
              <a:rPr lang="en-US" dirty="0"/>
              <a:t>irby </a:t>
            </a:r>
            <a:r>
              <a:rPr lang="en-US" b="1" dirty="0"/>
              <a:t>M</a:t>
            </a:r>
            <a:r>
              <a:rPr lang="en-US" dirty="0"/>
              <a:t>issed </a:t>
            </a:r>
            <a:r>
              <a:rPr lang="en-US" b="1" dirty="0" err="1"/>
              <a:t>G</a:t>
            </a:r>
            <a:r>
              <a:rPr lang="en-US" dirty="0" err="1"/>
              <a:t>anondorf</a:t>
            </a:r>
            <a:r>
              <a:rPr lang="en-US" dirty="0"/>
              <a:t> </a:t>
            </a:r>
            <a:r>
              <a:rPr lang="en-US" b="1" dirty="0"/>
              <a:t>T</a:t>
            </a:r>
            <a:r>
              <a:rPr lang="en-US" dirty="0"/>
              <a:t>erribly, </a:t>
            </a:r>
            <a:r>
              <a:rPr lang="en-US" b="1" dirty="0"/>
              <a:t>P</a:t>
            </a:r>
            <a:r>
              <a:rPr lang="en-US" dirty="0"/>
              <a:t>otentially </a:t>
            </a:r>
            <a:r>
              <a:rPr lang="en-US" b="1" dirty="0"/>
              <a:t>E</a:t>
            </a:r>
            <a:r>
              <a:rPr lang="en-US" dirty="0"/>
              <a:t>xterminating </a:t>
            </a:r>
            <a:r>
              <a:rPr lang="en-US" b="1" dirty="0"/>
              <a:t>Z</a:t>
            </a:r>
            <a:r>
              <a:rPr lang="en-US" dirty="0"/>
              <a:t>elda and </a:t>
            </a:r>
            <a:r>
              <a:rPr lang="en-US" b="1" dirty="0"/>
              <a:t>Y</a:t>
            </a:r>
            <a:r>
              <a:rPr lang="en-US" dirty="0"/>
              <a:t>oshi</a:t>
            </a:r>
          </a:p>
          <a:p>
            <a:pPr lvl="1"/>
            <a:r>
              <a:rPr lang="en-US" dirty="0" err="1"/>
              <a:t>xkcd</a:t>
            </a:r>
            <a:r>
              <a:rPr lang="en-US" dirty="0"/>
              <a:t>:  </a:t>
            </a:r>
            <a:r>
              <a:rPr lang="en-US" b="1" dirty="0"/>
              <a:t>K</a:t>
            </a:r>
            <a:r>
              <a:rPr lang="en-US" dirty="0"/>
              <a:t>arl </a:t>
            </a:r>
            <a:r>
              <a:rPr lang="en-US" b="1" dirty="0"/>
              <a:t>M</a:t>
            </a:r>
            <a:r>
              <a:rPr lang="en-US" dirty="0"/>
              <a:t>arx </a:t>
            </a:r>
            <a:r>
              <a:rPr lang="en-US" b="1" dirty="0"/>
              <a:t>G</a:t>
            </a:r>
            <a:r>
              <a:rPr lang="en-US" dirty="0"/>
              <a:t>ave </a:t>
            </a:r>
            <a:r>
              <a:rPr lang="en-US" b="1" dirty="0"/>
              <a:t>T</a:t>
            </a:r>
            <a:r>
              <a:rPr lang="en-US" dirty="0"/>
              <a:t>he </a:t>
            </a:r>
            <a:r>
              <a:rPr lang="en-US" b="1" dirty="0"/>
              <a:t>P</a:t>
            </a:r>
            <a:r>
              <a:rPr lang="en-US" dirty="0"/>
              <a:t>roletariat </a:t>
            </a:r>
            <a:r>
              <a:rPr lang="en-US" b="1" dirty="0"/>
              <a:t>E</a:t>
            </a:r>
            <a:r>
              <a:rPr lang="en-US" dirty="0"/>
              <a:t>leven </a:t>
            </a:r>
            <a:r>
              <a:rPr lang="en-US" b="1" dirty="0"/>
              <a:t>Z</a:t>
            </a:r>
            <a:r>
              <a:rPr lang="en-US" dirty="0"/>
              <a:t>eppelins, </a:t>
            </a:r>
            <a:r>
              <a:rPr lang="en-US" b="1" dirty="0" err="1"/>
              <a:t>Y</a:t>
            </a:r>
            <a:r>
              <a:rPr lang="en-US" dirty="0" err="1"/>
              <a:t>o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https://xkcd.com/992/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Post your best on Piazza!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7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D19A-1845-4ADF-81E7-BAE5BCC1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execution time grow with SIZE?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EBCC3-1F28-4030-A84D-561B59598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AB5E1-0D0F-41C2-878A-144966D90850}"/>
              </a:ext>
            </a:extLst>
          </p:cNvPr>
          <p:cNvSpPr txBox="1"/>
          <p:nvPr/>
        </p:nvSpPr>
        <p:spPr>
          <a:xfrm>
            <a:off x="1828800" y="1371600"/>
            <a:ext cx="548640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charset="0"/>
              <a:buNone/>
            </a:pP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array[SIZE];  </a:t>
            </a:r>
          </a:p>
          <a:p>
            <a:pPr>
              <a:buFont typeface="Wingdings" charset="0"/>
              <a:buNone/>
            </a:pP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sum = 0;  </a:t>
            </a:r>
          </a:p>
          <a:p>
            <a:pPr>
              <a:buFont typeface="Wingdings" charset="0"/>
              <a:buNone/>
            </a:pPr>
            <a:endParaRPr lang="en-US" sz="2000" b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>
              <a:buFont typeface="Wingdings" charset="0"/>
              <a:buNone/>
            </a:pP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 0; </a:t>
            </a:r>
            <a:r>
              <a:rPr lang="en-US" sz="2000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&lt; 200000; </a:t>
            </a:r>
            <a:r>
              <a:rPr lang="en-US" sz="2000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++) {</a:t>
            </a:r>
          </a:p>
          <a:p>
            <a:pPr>
              <a:buFont typeface="Wingdings" charset="0"/>
              <a:buNone/>
            </a:pP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j = 0; j &lt; SIZE; </a:t>
            </a:r>
            <a:r>
              <a:rPr lang="en-US" sz="2000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j++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) {</a:t>
            </a:r>
          </a:p>
          <a:p>
            <a:pPr>
              <a:buFont typeface="Wingdings" charset="0"/>
              <a:buNone/>
            </a:pP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sum += array[j];</a:t>
            </a:r>
          </a:p>
          <a:p>
            <a:pPr>
              <a:buFont typeface="Wingdings" charset="0"/>
              <a:buNone/>
            </a:pP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}</a:t>
            </a:r>
          </a:p>
          <a:p>
            <a:pPr>
              <a:buFont typeface="Wingdings" charset="0"/>
              <a:buNone/>
            </a:pP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B14916-398C-47D3-917B-D87C656694AF}"/>
              </a:ext>
            </a:extLst>
          </p:cNvPr>
          <p:cNvGrpSpPr/>
          <p:nvPr/>
        </p:nvGrpSpPr>
        <p:grpSpPr>
          <a:xfrm>
            <a:off x="1828800" y="4114800"/>
            <a:ext cx="4206240" cy="2685217"/>
            <a:chOff x="1828800" y="4114800"/>
            <a:chExt cx="4206240" cy="2685217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751FEB2F-2A9A-4DA9-AE27-06E8BCDFF98B}"/>
                </a:ext>
              </a:extLst>
            </p:cNvPr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3657600" y="4114800"/>
              <a:ext cx="0" cy="2377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83F36B88-2591-4E6C-A7D7-1D433F28E774}"/>
                </a:ext>
              </a:extLst>
            </p:cNvPr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657600" y="6492240"/>
              <a:ext cx="2377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E0BDBBFD-50DD-449A-8972-E9DC54927C86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303520" y="6492240"/>
              <a:ext cx="6155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85E33074-B8D9-490B-BDA1-9B4C6DDD1B47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16200000">
              <a:off x="2560320" y="4846320"/>
              <a:ext cx="1789818" cy="39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Execution T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ime</a:t>
              </a: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4EC0DF6C-2B7F-4FEB-A1F4-A712AE5FD4B4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28800" y="4937760"/>
              <a:ext cx="1257364" cy="75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440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Plot: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774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Actual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type="body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8585826"/>
              </p:ext>
            </p:extLst>
          </p:nvPr>
        </p:nvGraphicFramePr>
        <p:xfrm>
          <a:off x="1188720" y="1168400"/>
          <a:ext cx="676910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" name="Worksheet" r:id="rId11" imgW="9982136" imgH="6762649" progId="Excel.Sheet.8">
                  <p:embed/>
                </p:oleObj>
              </mc:Choice>
              <mc:Fallback>
                <p:oleObj name="Worksheet" r:id="rId11" imgW="9982136" imgH="6762649" progId="Excel.Sheet.8">
                  <p:embed/>
                  <p:pic>
                    <p:nvPicPr>
                      <p:cNvPr id="0" name="Picture 2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720" y="1168400"/>
                        <a:ext cx="6769100" cy="524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>
            <p:custDataLst>
              <p:tags r:id="rId5"/>
            </p:custDataLst>
          </p:nvPr>
        </p:nvCxnSpPr>
        <p:spPr bwMode="auto">
          <a:xfrm flipV="1">
            <a:off x="664953" y="5614889"/>
            <a:ext cx="2792401" cy="534751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 bwMode="auto">
          <a:xfrm flipV="1">
            <a:off x="2423160" y="1535502"/>
            <a:ext cx="4435196" cy="3849149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3875603" y="6379326"/>
            <a:ext cx="136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 rot="16200000">
            <a:off x="365760" y="3232029"/>
            <a:ext cx="136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1589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Making memory accesses fast!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Cache basics</a:t>
            </a:r>
          </a:p>
          <a:p>
            <a:r>
              <a:rPr lang="en-US" b="1" dirty="0">
                <a:solidFill>
                  <a:srgbClr val="4B2A85"/>
                </a:solidFill>
              </a:rPr>
              <a:t>Principle of locality</a:t>
            </a:r>
          </a:p>
          <a:p>
            <a:r>
              <a:rPr lang="en-US" b="1" dirty="0">
                <a:solidFill>
                  <a:srgbClr val="4B2A85"/>
                </a:solidFill>
              </a:rPr>
              <a:t>Memory hierarchies</a:t>
            </a:r>
          </a:p>
          <a:p>
            <a:r>
              <a:rPr lang="en-US" dirty="0"/>
              <a:t>Cache organization</a:t>
            </a:r>
          </a:p>
          <a:p>
            <a:r>
              <a:rPr lang="en-US" dirty="0"/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Processor-Memory Gap</a:t>
            </a:r>
          </a:p>
        </p:txBody>
      </p:sp>
      <p:pic>
        <p:nvPicPr>
          <p:cNvPr id="23" name="Picture 2" descr="https://m.eet.com/media/1171200/fig2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371600"/>
            <a:ext cx="8595360" cy="457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119761" y="3040843"/>
            <a:ext cx="2671911" cy="1790294"/>
            <a:chOff x="5616226" y="3026116"/>
            <a:chExt cx="2671911" cy="1790294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5616226" y="3079050"/>
              <a:ext cx="0" cy="173736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676074" y="3026116"/>
              <a:ext cx="2612063" cy="11977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Processor-Memory</a:t>
              </a:r>
            </a:p>
            <a:p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Performance Gap</a:t>
              </a:r>
              <a:b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(grows 50%/year)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914400" y="5943600"/>
            <a:ext cx="5761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1989</a:t>
            </a:r>
            <a:r>
              <a:rPr lang="en-US" sz="20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first Intel CPU with cache on chip</a:t>
            </a:r>
          </a:p>
          <a:p>
            <a:r>
              <a:rPr 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1998</a:t>
            </a:r>
            <a:r>
              <a:rPr lang="en-US" sz="20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Pentium III has two cache levels on chip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82972" y="1641969"/>
            <a:ext cx="2176942" cy="1741311"/>
            <a:chOff x="1670713" y="3108960"/>
            <a:chExt cx="2176942" cy="174131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70713" y="3108960"/>
              <a:ext cx="208576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“Moore’s Law”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25628" y="3511296"/>
              <a:ext cx="1822027" cy="1338975"/>
              <a:chOff x="7642494" y="1937013"/>
              <a:chExt cx="1822027" cy="1338975"/>
            </a:xfrm>
          </p:grpSpPr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7642494" y="1937013"/>
                <a:ext cx="1280160" cy="834587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µProc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0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55%/year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0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(2X/1.5yr)</a:t>
                </a:r>
              </a:p>
            </p:txBody>
          </p:sp>
          <p:sp>
            <p:nvSpPr>
              <p:cNvPr id="18" name="Arc 17"/>
              <p:cNvSpPr/>
              <p:nvPr/>
            </p:nvSpPr>
            <p:spPr>
              <a:xfrm rot="10800000" flipH="1" flipV="1">
                <a:off x="8380788" y="2361588"/>
                <a:ext cx="1083733" cy="914400"/>
              </a:xfrm>
              <a:prstGeom prst="arc">
                <a:avLst>
                  <a:gd name="adj1" fmla="val 16200000"/>
                  <a:gd name="adj2" fmla="val 243029"/>
                </a:avLst>
              </a:prstGeom>
              <a:noFill/>
              <a:ln w="25400">
                <a:solidFill>
                  <a:srgbClr val="0070C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145632" y="4846320"/>
            <a:ext cx="1280160" cy="1708839"/>
            <a:chOff x="7389563" y="3817675"/>
            <a:chExt cx="1280160" cy="1708839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389563" y="4691927"/>
              <a:ext cx="1280160" cy="834587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 w="med" len="lg"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DRAM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7%/year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(2X/10yrs)</a:t>
              </a:r>
            </a:p>
          </p:txBody>
        </p:sp>
        <p:sp>
          <p:nvSpPr>
            <p:cNvPr id="20" name="Arc 19"/>
            <p:cNvSpPr/>
            <p:nvPr/>
          </p:nvSpPr>
          <p:spPr>
            <a:xfrm flipH="1" flipV="1">
              <a:off x="7846763" y="3817675"/>
              <a:ext cx="182880" cy="1143000"/>
            </a:xfrm>
            <a:prstGeom prst="arc">
              <a:avLst>
                <a:gd name="adj1" fmla="val 5457861"/>
                <a:gd name="adj2" fmla="val 15330506"/>
              </a:avLst>
            </a:prstGeom>
            <a:ln w="25400">
              <a:solidFill>
                <a:srgbClr val="008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81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44770</TotalTime>
  <Words>3394</Words>
  <Application>Microsoft Office PowerPoint</Application>
  <PresentationFormat>On-screen Show (4:3)</PresentationFormat>
  <Paragraphs>658</Paragraphs>
  <Slides>32</Slides>
  <Notes>24</Notes>
  <HiddenSlides>2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.AppleSystemUIFont</vt:lpstr>
      <vt:lpstr>AppleColorEmoji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Times New Roman</vt:lpstr>
      <vt:lpstr>Wingdings</vt:lpstr>
      <vt:lpstr>UWTheme-351-Au19</vt:lpstr>
      <vt:lpstr>Worksheet</vt:lpstr>
      <vt:lpstr>Memory &amp; Caches I CSE 351 Summer 2020</vt:lpstr>
      <vt:lpstr>Administrivia</vt:lpstr>
      <vt:lpstr>Roadmap</vt:lpstr>
      <vt:lpstr>Aside:  Units and Prefixes</vt:lpstr>
      <vt:lpstr>How to Remember?</vt:lpstr>
      <vt:lpstr>How does execution time grow with SIZE?</vt:lpstr>
      <vt:lpstr>Actual Data</vt:lpstr>
      <vt:lpstr>Making memory accesses fast!</vt:lpstr>
      <vt:lpstr>Processor-Memory Gap</vt:lpstr>
      <vt:lpstr>Problem:  Processor-Memory Bottleneck</vt:lpstr>
      <vt:lpstr>Problem:  Processor-Memory Bottleneck</vt:lpstr>
      <vt:lpstr>Cache 💰</vt:lpstr>
      <vt:lpstr>General Cache Mechanics</vt:lpstr>
      <vt:lpstr>General Cache Concepts:  Hit</vt:lpstr>
      <vt:lpstr>General Cache Concepts:  Miss</vt:lpstr>
      <vt:lpstr>Why Caches Work</vt:lpstr>
      <vt:lpstr>Why Caches Work</vt:lpstr>
      <vt:lpstr>Why Caches Work</vt:lpstr>
      <vt:lpstr>Example:  Any Locality?</vt:lpstr>
      <vt:lpstr>Locality Example #1</vt:lpstr>
      <vt:lpstr>Locality Example #1</vt:lpstr>
      <vt:lpstr>Locality Example #2</vt:lpstr>
      <vt:lpstr>Locality Example #2</vt:lpstr>
      <vt:lpstr>Locality Example #3</vt:lpstr>
      <vt:lpstr>Locality Example #3</vt:lpstr>
      <vt:lpstr>Cache Performance Metrics</vt:lpstr>
      <vt:lpstr>Cache Performance</vt:lpstr>
      <vt:lpstr>Polling Question [Cache I]</vt:lpstr>
      <vt:lpstr>Can we have more than one cache?</vt:lpstr>
      <vt:lpstr>Summary</vt:lpstr>
      <vt:lpstr>Notes Diagrams</vt:lpstr>
      <vt:lpstr>Handout:  Any Locality?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&amp; Caches I CSE 351 Winter 2020</dc:title>
  <dc:creator>Ruth Anderson</dc:creator>
  <dc:description>Redesign of slides created by Randal E. Bryant and David R. O'Hallaron</dc:description>
  <cp:lastModifiedBy>Porter Jones</cp:lastModifiedBy>
  <cp:revision>1119</cp:revision>
  <cp:lastPrinted>2020-02-14T18:36:21Z</cp:lastPrinted>
  <dcterms:created xsi:type="dcterms:W3CDTF">2013-11-06T09:05:12Z</dcterms:created>
  <dcterms:modified xsi:type="dcterms:W3CDTF">2020-07-25T22:07:11Z</dcterms:modified>
</cp:coreProperties>
</file>