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ink/ink1.xml" ContentType="application/inkml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5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6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7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8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1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12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3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4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5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313" r:id="rId2"/>
    <p:sldId id="294" r:id="rId3"/>
    <p:sldId id="298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4" r:id="rId17"/>
    <p:sldId id="31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317" r:id="rId26"/>
    <p:sldId id="295" r:id="rId27"/>
    <p:sldId id="296" r:id="rId28"/>
    <p:sldId id="31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C00000"/>
    <a:srgbClr val="FFCC99"/>
    <a:srgbClr val="FFCC66"/>
    <a:srgbClr val="D5F1CF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0" autoAdjust="0"/>
    <p:restoredTop sz="88966" autoAdjust="0"/>
  </p:normalViewPr>
  <p:slideViewPr>
    <p:cSldViewPr snapToGrid="0">
      <p:cViewPr varScale="1">
        <p:scale>
          <a:sx n="65" d="100"/>
          <a:sy n="65" d="100"/>
        </p:scale>
        <p:origin x="13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574EE-B116-4A04-92A0-A227706C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7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02T23:39:47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5217 16574 240 0,'-6'-14'90'0,"6"14"-48"0,0 3-53 16,0-3 13-16,3 5-6 16,3 3-1-16,0 5 1 15,6 3 3-15,3 0 0 16,-1 8 1-16,-2 0 0 0,0 5 2 15,-6-8 1-15,-3 5 3 16,-6-7 1-16,-6 2 3 0,-3-5 1 16,-3-3-3-16,-2-2 0 15,2-6-7 1,0 0-1-16,3-5-35 0,3 0-17 16,3 0-48-1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4021D-F723-45D0-9CED-CA3CC89AA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113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5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6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9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implement/enforce this? (particularly</a:t>
            </a:r>
            <a:r>
              <a:rPr lang="en-US" baseline="0" dirty="0"/>
              <a:t> with catching runtime errors)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34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39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1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0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implement/enforce this? (particularly</a:t>
            </a:r>
            <a:r>
              <a:rPr lang="en-US" baseline="0" dirty="0"/>
              <a:t> with catching runtime errors)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1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5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9988" y="146050"/>
            <a:ext cx="7323137" cy="5494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7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Unicode in C:  http://www.cprogramming.com/tutorial/unicode.html</a:t>
            </a:r>
          </a:p>
          <a:p>
            <a:r>
              <a:rPr lang="en-US" baseline="0" dirty="0"/>
              <a:t>UTF-16:  http://www.oracle.com/us/technologies/java/supplementary-142654.html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6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http://programmers.stackexchange.com/questions/141834/how-is-a-java-reference-different-from-a-c-pointer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8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Dereference</a:t>
            </a:r>
            <a:r>
              <a:rPr lang="en-US" baseline="0" dirty="0"/>
              <a:t> behavior includes size of data pulled and interpretation of bits.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3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6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implement/enforce this? (particularly</a:t>
            </a:r>
            <a:r>
              <a:rPr lang="en-US" baseline="0" dirty="0"/>
              <a:t> with catching runtime errors)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9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76334" y="-2231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L27:  Java and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 - 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1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801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" Type="http://schemas.openxmlformats.org/officeDocument/2006/relationships/tags" Target="../tags/tag89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notesSlide" Target="../notesSlides/notesSlide5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34" Type="http://schemas.openxmlformats.org/officeDocument/2006/relationships/notesSlide" Target="../notesSlides/notesSlide6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32" Type="http://schemas.openxmlformats.org/officeDocument/2006/relationships/tags" Target="../tags/tag183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tags" Target="../tags/tag182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Relationship Id="rId8" Type="http://schemas.openxmlformats.org/officeDocument/2006/relationships/tags" Target="../tags/tag15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tags" Target="../tags/tag18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04.xml"/><Relationship Id="rId7" Type="http://schemas.openxmlformats.org/officeDocument/2006/relationships/tags" Target="../tags/tag208.xml"/><Relationship Id="rId12" Type="http://schemas.openxmlformats.org/officeDocument/2006/relationships/tags" Target="../tags/tag213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11" Type="http://schemas.openxmlformats.org/officeDocument/2006/relationships/tags" Target="../tags/tag212.xml"/><Relationship Id="rId5" Type="http://schemas.openxmlformats.org/officeDocument/2006/relationships/tags" Target="../tags/tag206.xml"/><Relationship Id="rId10" Type="http://schemas.openxmlformats.org/officeDocument/2006/relationships/tags" Target="../tags/tag211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4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0" Type="http://schemas.openxmlformats.org/officeDocument/2006/relationships/tags" Target="../tags/tag223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230.xml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351-06-01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nyurl.com/351-06-01B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26" Type="http://schemas.openxmlformats.org/officeDocument/2006/relationships/tags" Target="../tags/tag261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5" Type="http://schemas.openxmlformats.org/officeDocument/2006/relationships/tags" Target="../tags/tag260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24" Type="http://schemas.openxmlformats.org/officeDocument/2006/relationships/tags" Target="../tags/tag259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28" Type="http://schemas.openxmlformats.org/officeDocument/2006/relationships/notesSlide" Target="../notesSlides/notesSlide12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tags" Target="../tags/tag257.xml"/><Relationship Id="rId2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3" Type="http://schemas.openxmlformats.org/officeDocument/2006/relationships/tags" Target="../tags/tag264.xml"/><Relationship Id="rId21" Type="http://schemas.openxmlformats.org/officeDocument/2006/relationships/tags" Target="../tags/tag282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tags" Target="../tags/tag281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24" Type="http://schemas.openxmlformats.org/officeDocument/2006/relationships/notesSlide" Target="../notesSlides/notesSlide13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71.xml"/><Relationship Id="rId19" Type="http://schemas.openxmlformats.org/officeDocument/2006/relationships/tags" Target="../tags/tag280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tags" Target="../tags/tag28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notesSlide" Target="../notesSlides/notesSlide14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17.xml"/><Relationship Id="rId13" Type="http://schemas.openxmlformats.org/officeDocument/2006/relationships/tags" Target="../tags/tag322.xml"/><Relationship Id="rId18" Type="http://schemas.openxmlformats.org/officeDocument/2006/relationships/tags" Target="../tags/tag327.xml"/><Relationship Id="rId3" Type="http://schemas.openxmlformats.org/officeDocument/2006/relationships/tags" Target="../tags/tag312.xml"/><Relationship Id="rId21" Type="http://schemas.openxmlformats.org/officeDocument/2006/relationships/tags" Target="../tags/tag330.xml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tags" Target="../tags/tag326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20" Type="http://schemas.openxmlformats.org/officeDocument/2006/relationships/tags" Target="../tags/tag329.xml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10" Type="http://schemas.openxmlformats.org/officeDocument/2006/relationships/tags" Target="../tags/tag319.xml"/><Relationship Id="rId19" Type="http://schemas.openxmlformats.org/officeDocument/2006/relationships/tags" Target="../tags/tag328.xml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343.xml"/><Relationship Id="rId18" Type="http://schemas.openxmlformats.org/officeDocument/2006/relationships/tags" Target="../tags/tag348.xml"/><Relationship Id="rId26" Type="http://schemas.openxmlformats.org/officeDocument/2006/relationships/tags" Target="../tags/tag356.xml"/><Relationship Id="rId3" Type="http://schemas.openxmlformats.org/officeDocument/2006/relationships/tags" Target="../tags/tag333.xml"/><Relationship Id="rId21" Type="http://schemas.openxmlformats.org/officeDocument/2006/relationships/tags" Target="../tags/tag351.xml"/><Relationship Id="rId34" Type="http://schemas.openxmlformats.org/officeDocument/2006/relationships/tags" Target="../tags/tag364.xml"/><Relationship Id="rId7" Type="http://schemas.openxmlformats.org/officeDocument/2006/relationships/tags" Target="../tags/tag337.xml"/><Relationship Id="rId12" Type="http://schemas.openxmlformats.org/officeDocument/2006/relationships/tags" Target="../tags/tag342.xml"/><Relationship Id="rId17" Type="http://schemas.openxmlformats.org/officeDocument/2006/relationships/tags" Target="../tags/tag347.xml"/><Relationship Id="rId25" Type="http://schemas.openxmlformats.org/officeDocument/2006/relationships/tags" Target="../tags/tag355.xml"/><Relationship Id="rId33" Type="http://schemas.openxmlformats.org/officeDocument/2006/relationships/tags" Target="../tags/tag363.xml"/><Relationship Id="rId2" Type="http://schemas.openxmlformats.org/officeDocument/2006/relationships/tags" Target="../tags/tag332.xml"/><Relationship Id="rId16" Type="http://schemas.openxmlformats.org/officeDocument/2006/relationships/tags" Target="../tags/tag346.xml"/><Relationship Id="rId20" Type="http://schemas.openxmlformats.org/officeDocument/2006/relationships/tags" Target="../tags/tag350.xml"/><Relationship Id="rId29" Type="http://schemas.openxmlformats.org/officeDocument/2006/relationships/tags" Target="../tags/tag359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tags" Target="../tags/tag341.xml"/><Relationship Id="rId24" Type="http://schemas.openxmlformats.org/officeDocument/2006/relationships/tags" Target="../tags/tag354.xml"/><Relationship Id="rId32" Type="http://schemas.openxmlformats.org/officeDocument/2006/relationships/tags" Target="../tags/tag362.xml"/><Relationship Id="rId5" Type="http://schemas.openxmlformats.org/officeDocument/2006/relationships/tags" Target="../tags/tag335.xml"/><Relationship Id="rId15" Type="http://schemas.openxmlformats.org/officeDocument/2006/relationships/tags" Target="../tags/tag345.xml"/><Relationship Id="rId23" Type="http://schemas.openxmlformats.org/officeDocument/2006/relationships/tags" Target="../tags/tag353.xml"/><Relationship Id="rId28" Type="http://schemas.openxmlformats.org/officeDocument/2006/relationships/tags" Target="../tags/tag358.xml"/><Relationship Id="rId36" Type="http://schemas.openxmlformats.org/officeDocument/2006/relationships/slideLayout" Target="../slideLayouts/slideLayout4.xml"/><Relationship Id="rId10" Type="http://schemas.openxmlformats.org/officeDocument/2006/relationships/tags" Target="../tags/tag340.xml"/><Relationship Id="rId19" Type="http://schemas.openxmlformats.org/officeDocument/2006/relationships/tags" Target="../tags/tag349.xml"/><Relationship Id="rId31" Type="http://schemas.openxmlformats.org/officeDocument/2006/relationships/tags" Target="../tags/tag361.xml"/><Relationship Id="rId4" Type="http://schemas.openxmlformats.org/officeDocument/2006/relationships/tags" Target="../tags/tag334.xml"/><Relationship Id="rId9" Type="http://schemas.openxmlformats.org/officeDocument/2006/relationships/tags" Target="../tags/tag339.xml"/><Relationship Id="rId14" Type="http://schemas.openxmlformats.org/officeDocument/2006/relationships/tags" Target="../tags/tag344.xml"/><Relationship Id="rId22" Type="http://schemas.openxmlformats.org/officeDocument/2006/relationships/tags" Target="../tags/tag352.xml"/><Relationship Id="rId27" Type="http://schemas.openxmlformats.org/officeDocument/2006/relationships/tags" Target="../tags/tag357.xml"/><Relationship Id="rId30" Type="http://schemas.openxmlformats.org/officeDocument/2006/relationships/tags" Target="../tags/tag360.xml"/><Relationship Id="rId35" Type="http://schemas.openxmlformats.org/officeDocument/2006/relationships/tags" Target="../tags/tag365.xml"/><Relationship Id="rId8" Type="http://schemas.openxmlformats.org/officeDocument/2006/relationships/tags" Target="../tags/tag3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7.xml"/><Relationship Id="rId1" Type="http://schemas.openxmlformats.org/officeDocument/2006/relationships/tags" Target="../tags/tag366.xml"/><Relationship Id="rId4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7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70.xml"/><Relationship Id="rId7" Type="http://schemas.openxmlformats.org/officeDocument/2006/relationships/tags" Target="../tags/tag374.xml"/><Relationship Id="rId12" Type="http://schemas.openxmlformats.org/officeDocument/2006/relationships/tags" Target="../tags/tag379.xml"/><Relationship Id="rId2" Type="http://schemas.openxmlformats.org/officeDocument/2006/relationships/tags" Target="../tags/tag369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1" Type="http://schemas.openxmlformats.org/officeDocument/2006/relationships/tags" Target="../tags/tag378.xml"/><Relationship Id="rId5" Type="http://schemas.openxmlformats.org/officeDocument/2006/relationships/tags" Target="../tags/tag372.xml"/><Relationship Id="rId10" Type="http://schemas.openxmlformats.org/officeDocument/2006/relationships/tags" Target="../tags/tag377.xml"/><Relationship Id="rId4" Type="http://schemas.openxmlformats.org/officeDocument/2006/relationships/tags" Target="../tags/tag371.xml"/><Relationship Id="rId9" Type="http://schemas.openxmlformats.org/officeDocument/2006/relationships/tags" Target="../tags/tag376.xml"/><Relationship Id="rId14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image" Target="../media/image8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image" Target="../media/image7.jpe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3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image" Target="../media/image6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5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4.png"/><Relationship Id="rId8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customXml" Target="../ink/ink1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Java and C (part I)</a:t>
            </a:r>
            <a:br>
              <a:rPr lang="en-US" dirty="0" smtClean="0"/>
            </a:br>
            <a:r>
              <a:rPr lang="en-US" sz="2000" b="0" dirty="0" smtClean="0"/>
              <a:t>CSE 351 Spring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548581"/>
            <a:ext cx="8540496" cy="4760779"/>
          </a:xfrm>
        </p:spPr>
        <p:txBody>
          <a:bodyPr/>
          <a:lstStyle/>
          <a:p>
            <a:pPr algn="l"/>
            <a:r>
              <a:rPr lang="en-US" sz="1800" b="1" dirty="0"/>
              <a:t>Instructor:</a:t>
            </a:r>
            <a:r>
              <a:rPr lang="en-US" sz="1800" dirty="0"/>
              <a:t> 	</a:t>
            </a:r>
            <a:r>
              <a:rPr lang="en-US" sz="1800" b="1" dirty="0"/>
              <a:t>Teaching Assistants: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Ruth Anderson	Alex </a:t>
            </a:r>
            <a:r>
              <a:rPr lang="en-US" sz="1800" dirty="0" err="1"/>
              <a:t>Olshanskyy</a:t>
            </a:r>
            <a:r>
              <a:rPr lang="en-US" sz="1800" dirty="0"/>
              <a:t>	</a:t>
            </a:r>
            <a:r>
              <a:rPr lang="en-US" sz="1800" dirty="0" err="1"/>
              <a:t>Callum</a:t>
            </a:r>
            <a:r>
              <a:rPr lang="en-US" sz="1800" dirty="0"/>
              <a:t>  Walker	Chin </a:t>
            </a:r>
            <a:r>
              <a:rPr lang="en-US" sz="1800" dirty="0" err="1"/>
              <a:t>Yeoh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	Connie Wang	Diya Joy	</a:t>
            </a:r>
            <a:r>
              <a:rPr lang="en-US" sz="1800" dirty="0" err="1"/>
              <a:t>Edan</a:t>
            </a:r>
            <a:r>
              <a:rPr lang="en-US" sz="1800" dirty="0"/>
              <a:t> </a:t>
            </a:r>
            <a:r>
              <a:rPr lang="en-US" sz="1800" dirty="0" err="1"/>
              <a:t>Sneh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	Eddy (</a:t>
            </a:r>
            <a:r>
              <a:rPr lang="en-US" sz="1800" dirty="0" err="1"/>
              <a:t>Tianyi</a:t>
            </a:r>
            <a:r>
              <a:rPr lang="en-US" sz="1800" dirty="0"/>
              <a:t>)  Zhou	Eric Fan	Jeffery  Tian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	Jonathan Chen	Joseph Schafer	Melissa </a:t>
            </a:r>
            <a:r>
              <a:rPr lang="en-US" sz="1800" dirty="0" err="1"/>
              <a:t>Birchfield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	Millicent Li	Porter Jones	</a:t>
            </a:r>
            <a:r>
              <a:rPr lang="en-US" sz="1800" dirty="0" err="1"/>
              <a:t>Rehaan</a:t>
            </a:r>
            <a:r>
              <a:rPr lang="en-US" sz="1800" dirty="0"/>
              <a:t> </a:t>
            </a:r>
            <a:r>
              <a:rPr lang="en-US" sz="1800" dirty="0" err="1"/>
              <a:t>Bhimani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42551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https://xkcd.com/801/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7600"/>
            <a:ext cx="7315200" cy="276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Characters &amp;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sz="2400" dirty="0"/>
              <a:t>Two-byte Unicode instead of ASCII</a:t>
            </a:r>
          </a:p>
          <a:p>
            <a:pPr lvl="1"/>
            <a:r>
              <a:rPr lang="en-US" sz="2000" dirty="0"/>
              <a:t>Represents most of the world’s alphabets</a:t>
            </a:r>
          </a:p>
          <a:p>
            <a:r>
              <a:rPr lang="en-US" sz="2400" dirty="0"/>
              <a:t>String not bounded by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sz="2400" dirty="0"/>
              <a:t> (null character)</a:t>
            </a:r>
          </a:p>
          <a:p>
            <a:pPr lvl="1"/>
            <a:r>
              <a:rPr lang="en-US" sz="2000" dirty="0"/>
              <a:t>Bounded by hidden length field at beginning of string</a:t>
            </a:r>
          </a:p>
          <a:p>
            <a:r>
              <a:rPr lang="en-US" sz="2400" dirty="0"/>
              <a:t>All String objects read-only (vs. </a:t>
            </a:r>
            <a:r>
              <a:rPr lang="en-US" sz="2400" dirty="0" err="1"/>
              <a:t>StringBuffer</a:t>
            </a:r>
            <a:r>
              <a:rPr lang="en-US" sz="2400" dirty="0"/>
              <a:t>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3192" y="384048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the string “CSE351”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45920" y="4663440"/>
            <a:ext cx="3246120" cy="772110"/>
            <a:chOff x="1645920" y="4754880"/>
            <a:chExt cx="3246120" cy="772110"/>
          </a:xfrm>
        </p:grpSpPr>
        <p:sp>
          <p:nvSpPr>
            <p:cNvPr id="7" name="Rectangle 1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82880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43</a:t>
              </a:r>
            </a:p>
          </p:txBody>
        </p:sp>
        <p:sp>
          <p:nvSpPr>
            <p:cNvPr id="9" name="Rectangle 1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97680" y="4754880"/>
              <a:ext cx="4114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\0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645920" y="51206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057400" y="5124654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91840" y="5124654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4028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53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5176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45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06324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47472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35</a:t>
              </a:r>
            </a:p>
          </p:txBody>
        </p:sp>
        <p:sp>
          <p:nvSpPr>
            <p:cNvPr id="18" name="Rectangle 1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88620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31</a:t>
              </a:r>
            </a:p>
          </p:txBody>
        </p:sp>
        <p:sp>
          <p:nvSpPr>
            <p:cNvPr id="38" name="Rectangle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26280" y="5121096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sp>
        <p:nvSpPr>
          <p:cNvPr id="3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4572000"/>
            <a:ext cx="13716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lnSpc>
                <a:spcPct val="80000"/>
              </a:lnSpc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(ASCII)</a:t>
            </a:r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5577840"/>
            <a:ext cx="13716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lnSpc>
                <a:spcPct val="80000"/>
              </a:lnSpc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23838" indent="-223838" defTabSz="895350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(Unicode)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45920" y="5669280"/>
            <a:ext cx="6949440" cy="768096"/>
            <a:chOff x="1645920" y="5669280"/>
            <a:chExt cx="6949440" cy="768096"/>
          </a:xfrm>
        </p:grpSpPr>
        <p:sp>
          <p:nvSpPr>
            <p:cNvPr id="13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22960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16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28800" y="5669280"/>
              <a:ext cx="164592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747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43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8620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8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9768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53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0916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0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2064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45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5321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2" name="Rectangle 1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94360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35508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4" name="Rectangle 1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6656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35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7804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5895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31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00100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4592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42" name="Rectangle 1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29184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44" name="Rectangle 1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3776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866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400" dirty="0"/>
              <a:t>Data structures (objects) are always stored by reference, never stored “inline”</a:t>
            </a:r>
          </a:p>
          <a:p>
            <a:pPr lvl="1"/>
            <a:r>
              <a:rPr lang="en-US" sz="2000" dirty="0"/>
              <a:t>Include complex data types (arrays, other objects, etc.) using references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1520" y="2468880"/>
            <a:ext cx="3474720" cy="25981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  <a:p>
            <a:pPr marL="223838" indent="-223838" defTabSz="895350">
              <a:spcBef>
                <a:spcPct val="30000"/>
              </a:spcBef>
            </a:pP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8" indent="-230188" defTabSz="895350">
              <a:spcBef>
                <a:spcPct val="30000"/>
              </a:spcBef>
              <a:buClr>
                <a:srgbClr val="4B2A8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a[]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stored “inline” as part of </a:t>
            </a:r>
            <a:r>
              <a:rPr lang="en-US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1520" y="2926080"/>
            <a:ext cx="347472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a[3];</a:t>
            </a:r>
            <a:endParaRPr lang="en-US" sz="18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7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37760" y="2468880"/>
            <a:ext cx="3365500" cy="25796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  <a:p>
            <a:pPr marL="223838" indent="-223838" defTabSz="895350">
              <a:spcBef>
                <a:spcPct val="30000"/>
              </a:spcBef>
            </a:pP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8" indent="-230188" defTabSz="895350">
              <a:spcBef>
                <a:spcPct val="30000"/>
              </a:spcBef>
              <a:buClr>
                <a:srgbClr val="4B2A8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stored by reference in object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37760" y="2926080"/>
            <a:ext cx="347472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int[3];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  <a:b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080" y="5376672"/>
            <a:ext cx="3291840" cy="1055913"/>
            <a:chOff x="640080" y="5376672"/>
            <a:chExt cx="3291840" cy="1055913"/>
          </a:xfrm>
        </p:grpSpPr>
        <p:grpSp>
          <p:nvGrpSpPr>
            <p:cNvPr id="11" name="Group 10"/>
            <p:cNvGrpSpPr/>
            <p:nvPr/>
          </p:nvGrpSpPr>
          <p:grpSpPr>
            <a:xfrm>
              <a:off x="640080" y="5669280"/>
              <a:ext cx="2834640" cy="763305"/>
              <a:chOff x="640080" y="5486400"/>
              <a:chExt cx="2834640" cy="763305"/>
            </a:xfrm>
          </p:grpSpPr>
          <p:sp>
            <p:nvSpPr>
              <p:cNvPr id="30" name="Rectangle 10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822960" y="5486400"/>
                <a:ext cx="41148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234440" y="5486400"/>
                <a:ext cx="123444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468880" y="548640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64008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34" name="Rectangle 14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05156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35" name="Rectangle 15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28600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10896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  <p:sp>
          <p:nvSpPr>
            <p:cNvPr id="9" name="Freeform 8"/>
            <p:cNvSpPr/>
            <p:nvPr/>
          </p:nvSpPr>
          <p:spPr bwMode="auto">
            <a:xfrm>
              <a:off x="3189316" y="5376672"/>
              <a:ext cx="742604" cy="492462"/>
            </a:xfrm>
            <a:custGeom>
              <a:avLst/>
              <a:gdLst>
                <a:gd name="connsiteX0" fmla="*/ 0 w 742604"/>
                <a:gd name="connsiteY0" fmla="*/ 492462 h 492462"/>
                <a:gd name="connsiteX1" fmla="*/ 188422 w 742604"/>
                <a:gd name="connsiteY1" fmla="*/ 54658 h 492462"/>
                <a:gd name="connsiteX2" fmla="*/ 742604 w 742604"/>
                <a:gd name="connsiteY2" fmla="*/ 21407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2604" h="492462">
                  <a:moveTo>
                    <a:pt x="0" y="492462"/>
                  </a:moveTo>
                  <a:cubicBezTo>
                    <a:pt x="32327" y="312814"/>
                    <a:pt x="64655" y="133167"/>
                    <a:pt x="188422" y="54658"/>
                  </a:cubicBezTo>
                  <a:cubicBezTo>
                    <a:pt x="312189" y="-23851"/>
                    <a:pt x="527396" y="-1222"/>
                    <a:pt x="742604" y="214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54880" y="5020056"/>
            <a:ext cx="3931920" cy="1869729"/>
            <a:chOff x="4754880" y="5020056"/>
            <a:chExt cx="3931920" cy="1869729"/>
          </a:xfrm>
        </p:grpSpPr>
        <p:grpSp>
          <p:nvGrpSpPr>
            <p:cNvPr id="13" name="Group 12"/>
            <p:cNvGrpSpPr/>
            <p:nvPr/>
          </p:nvGrpSpPr>
          <p:grpSpPr>
            <a:xfrm>
              <a:off x="4754880" y="5303520"/>
              <a:ext cx="2423160" cy="766373"/>
              <a:chOff x="4754880" y="4937760"/>
              <a:chExt cx="2423160" cy="766373"/>
            </a:xfrm>
          </p:grpSpPr>
          <p:sp>
            <p:nvSpPr>
              <p:cNvPr id="37" name="Rectangle 10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937760" y="4937760"/>
                <a:ext cx="41148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8" name="Rectangle 11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34924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39" name="Rectangle 12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17220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sp>
            <p:nvSpPr>
              <p:cNvPr id="40" name="Rectangle 1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75488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41" name="Rectangle 1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16636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42" name="Rectangle 1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6812280" y="53035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989320" y="5299982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675120" y="6126480"/>
              <a:ext cx="2011680" cy="763305"/>
              <a:chOff x="6675120" y="5852160"/>
              <a:chExt cx="2011680" cy="763305"/>
            </a:xfrm>
          </p:grpSpPr>
          <p:sp>
            <p:nvSpPr>
              <p:cNvPr id="51" name="Rectangle 11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269480" y="5852160"/>
                <a:ext cx="123444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2" name="Rectangle 14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08660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53" name="Rectangle 1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832104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54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858000" y="585216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55" name="Rectangle 13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667512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p:grpSp>
        <p:sp>
          <p:nvSpPr>
            <p:cNvPr id="44" name="Freeform 43"/>
            <p:cNvSpPr/>
            <p:nvPr/>
          </p:nvSpPr>
          <p:spPr bwMode="auto">
            <a:xfrm>
              <a:off x="6806738" y="5020056"/>
              <a:ext cx="742604" cy="492462"/>
            </a:xfrm>
            <a:custGeom>
              <a:avLst/>
              <a:gdLst>
                <a:gd name="connsiteX0" fmla="*/ 0 w 742604"/>
                <a:gd name="connsiteY0" fmla="*/ 492462 h 492462"/>
                <a:gd name="connsiteX1" fmla="*/ 188422 w 742604"/>
                <a:gd name="connsiteY1" fmla="*/ 54658 h 492462"/>
                <a:gd name="connsiteX2" fmla="*/ 742604 w 742604"/>
                <a:gd name="connsiteY2" fmla="*/ 21407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2604" h="492462">
                  <a:moveTo>
                    <a:pt x="0" y="492462"/>
                  </a:moveTo>
                  <a:cubicBezTo>
                    <a:pt x="32327" y="312814"/>
                    <a:pt x="64655" y="133167"/>
                    <a:pt x="188422" y="54658"/>
                  </a:cubicBezTo>
                  <a:cubicBezTo>
                    <a:pt x="312189" y="-23851"/>
                    <a:pt x="527396" y="-1222"/>
                    <a:pt x="742604" y="214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935117" y="5522976"/>
              <a:ext cx="925654" cy="867685"/>
            </a:xfrm>
            <a:custGeom>
              <a:avLst/>
              <a:gdLst>
                <a:gd name="connsiteX0" fmla="*/ 16796 w 925654"/>
                <a:gd name="connsiteY0" fmla="*/ 0 h 867685"/>
                <a:gd name="connsiteX1" fmla="*/ 122090 w 925654"/>
                <a:gd name="connsiteY1" fmla="*/ 781396 h 867685"/>
                <a:gd name="connsiteX2" fmla="*/ 925654 w 925654"/>
                <a:gd name="connsiteY2" fmla="*/ 847898 h 867685"/>
                <a:gd name="connsiteX3" fmla="*/ 925654 w 925654"/>
                <a:gd name="connsiteY3" fmla="*/ 847898 h 86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5654" h="867685">
                  <a:moveTo>
                    <a:pt x="16796" y="0"/>
                  </a:moveTo>
                  <a:cubicBezTo>
                    <a:pt x="-6295" y="320040"/>
                    <a:pt x="-29386" y="640080"/>
                    <a:pt x="122090" y="781396"/>
                  </a:cubicBezTo>
                  <a:cubicBezTo>
                    <a:pt x="273566" y="922712"/>
                    <a:pt x="925654" y="847898"/>
                    <a:pt x="925654" y="847898"/>
                  </a:cubicBezTo>
                  <a:lnTo>
                    <a:pt x="925654" y="847898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8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Pointer/reference fields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sz="2400" dirty="0"/>
              <a:t>In C, we have “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/>
              <a:t>” and “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dirty="0"/>
              <a:t>” for field selection depending on whether we have a pointer to a </a:t>
            </a:r>
            <a:r>
              <a:rPr lang="en-US" sz="2400" dirty="0" err="1"/>
              <a:t>struct</a:t>
            </a:r>
            <a:r>
              <a:rPr lang="en-US" sz="2400" dirty="0"/>
              <a:t> or a </a:t>
            </a:r>
            <a:r>
              <a:rPr lang="en-US" sz="2400" dirty="0" err="1"/>
              <a:t>struct</a:t>
            </a:r>
            <a:endParaRPr lang="en-US" sz="2400" dirty="0"/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(*r).a</a:t>
            </a:r>
            <a:r>
              <a:rPr lang="en-US" sz="2000" b="1" dirty="0">
                <a:latin typeface="Anonymous Pro" panose="020606090302020005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is so common it becomes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r-&gt;a</a:t>
            </a:r>
          </a:p>
          <a:p>
            <a:r>
              <a:rPr lang="en-US" sz="2400" dirty="0"/>
              <a:t>In Java, </a:t>
            </a:r>
            <a:r>
              <a:rPr lang="en-US" sz="2400" i="1" dirty="0">
                <a:solidFill>
                  <a:srgbClr val="C00000"/>
                </a:solidFill>
              </a:rPr>
              <a:t>all non-primitive variables are references to objects</a:t>
            </a:r>
          </a:p>
          <a:p>
            <a:pPr lvl="1"/>
            <a:r>
              <a:rPr lang="en-US" sz="2000" dirty="0"/>
              <a:t>We always use </a:t>
            </a:r>
            <a:r>
              <a:rPr lang="en-US" sz="2000" dirty="0" err="1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r.a</a:t>
            </a:r>
            <a:r>
              <a:rPr lang="en-US" sz="2000" dirty="0"/>
              <a:t> notation</a:t>
            </a:r>
          </a:p>
          <a:p>
            <a:pPr lvl="1"/>
            <a:r>
              <a:rPr lang="en-US" sz="2000" dirty="0"/>
              <a:t>But really follow reference to </a:t>
            </a:r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/>
              <a:t> with offset to </a:t>
            </a:r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, just like </a:t>
            </a:r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r-&gt;a</a:t>
            </a:r>
            <a:r>
              <a:rPr lang="en-US" sz="2000" dirty="0"/>
              <a:t> in C</a:t>
            </a:r>
            <a:endParaRPr lang="en-US" sz="2000" dirty="0">
              <a:latin typeface="Courier New" panose="02070309020205020404" pitchFamily="49" charset="0"/>
              <a:ea typeface="Anonymous Pro" panose="020606090302020005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So no Java field needs more than 8 bytes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754880"/>
            <a:ext cx="41148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r2;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r-&gt;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r-&gt;a[2]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r-&gt;p = &amp;r2;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4754880"/>
            <a:ext cx="2286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r.a[2]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r2;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4297680"/>
            <a:ext cx="41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C: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429768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Java:</a:t>
            </a:r>
          </a:p>
        </p:txBody>
      </p:sp>
    </p:spTree>
    <p:extLst>
      <p:ext uri="{BB962C8B-B14F-4D97-AF65-F5344CB8AC3E}">
        <p14:creationId xmlns:p14="http://schemas.microsoft.com/office/powerpoint/2010/main" val="11344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Pointers/References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i="1" dirty="0"/>
              <a:t>Pointers</a:t>
            </a:r>
            <a:r>
              <a:rPr lang="en-US" sz="2400" dirty="0"/>
              <a:t> in C can point to any memory address</a:t>
            </a:r>
          </a:p>
          <a:p>
            <a:r>
              <a:rPr lang="en-US" sz="2400" i="1" dirty="0"/>
              <a:t>References</a:t>
            </a:r>
            <a:r>
              <a:rPr lang="en-US" sz="2400" dirty="0"/>
              <a:t> in Java can only point to [the starts of] objects</a:t>
            </a:r>
          </a:p>
          <a:p>
            <a:pPr lvl="1"/>
            <a:r>
              <a:rPr lang="en-US" sz="2000" dirty="0"/>
              <a:t>Can only be dereferenced to access a field or element of that object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5760" y="2926080"/>
            <a:ext cx="393192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rec*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</a:p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(&amp;(r-&gt;a[1])); </a:t>
            </a:r>
            <a:r>
              <a:rPr lang="en-US" sz="18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18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80560" y="2926080"/>
            <a:ext cx="429768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int[3]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some_fn(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r.a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1); </a:t>
            </a:r>
            <a:r>
              <a:rPr lang="en-US" sz="18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ref, index</a:t>
            </a:r>
          </a:p>
        </p:txBody>
      </p:sp>
      <p:cxnSp>
        <p:nvCxnSpPr>
          <p:cNvPr id="47" name="Straight Arrow Connector 46"/>
          <p:cNvCxnSpPr/>
          <p:nvPr>
            <p:custDataLst>
              <p:tags r:id="rId6"/>
            </p:custDataLst>
          </p:nvPr>
        </p:nvCxnSpPr>
        <p:spPr bwMode="auto">
          <a:xfrm>
            <a:off x="5870448" y="4919472"/>
            <a:ext cx="987552" cy="120700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93" idx="0"/>
          </p:cNvCxnSpPr>
          <p:nvPr>
            <p:custDataLst>
              <p:tags r:id="rId7"/>
            </p:custDataLst>
          </p:nvPr>
        </p:nvCxnSpPr>
        <p:spPr bwMode="auto">
          <a:xfrm>
            <a:off x="1645920" y="4919472"/>
            <a:ext cx="205740" cy="74980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4" name="TextBox 3"/>
          <p:cNvSpPr txBox="1"/>
          <p:nvPr>
            <p:custDataLst>
              <p:tags r:id="rId8"/>
            </p:custDataLst>
          </p:nvPr>
        </p:nvSpPr>
        <p:spPr>
          <a:xfrm>
            <a:off x="365760" y="4846320"/>
            <a:ext cx="365760" cy="461665"/>
          </a:xfrm>
          <a:prstGeom prst="rect">
            <a:avLst/>
          </a:prstGeom>
          <a:noFill/>
        </p:spPr>
        <p:txBody>
          <a:bodyPr wrap="none" lIns="0" rIns="0" rtlCol="0">
            <a:normAutofit/>
          </a:bodyPr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2" name="TextBox 41"/>
          <p:cNvSpPr txBox="1"/>
          <p:nvPr>
            <p:custDataLst>
              <p:tags r:id="rId9"/>
            </p:custDataLst>
          </p:nvPr>
        </p:nvSpPr>
        <p:spPr>
          <a:xfrm>
            <a:off x="4303810" y="4846320"/>
            <a:ext cx="369012" cy="461665"/>
          </a:xfrm>
          <a:prstGeom prst="rect">
            <a:avLst/>
          </a:prstGeom>
          <a:noFill/>
        </p:spPr>
        <p:txBody>
          <a:bodyPr wrap="none" rtlCol="0" anchor="ctr" anchorCtr="0"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cxnSp>
        <p:nvCxnSpPr>
          <p:cNvPr id="44" name="Straight Arrow Connector 43"/>
          <p:cNvCxnSpPr>
            <a:stCxn id="4" idx="2"/>
          </p:cNvCxnSpPr>
          <p:nvPr>
            <p:custDataLst>
              <p:tags r:id="rId10"/>
            </p:custDataLst>
          </p:nvPr>
        </p:nvCxnSpPr>
        <p:spPr bwMode="auto">
          <a:xfrm>
            <a:off x="548640" y="5307985"/>
            <a:ext cx="274320" cy="3577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48" name="Straight Arrow Connector 47"/>
          <p:cNvCxnSpPr>
            <a:endCxn id="86" idx="1"/>
          </p:cNvCxnSpPr>
          <p:nvPr>
            <p:custDataLst>
              <p:tags r:id="rId11"/>
            </p:custDataLst>
          </p:nvPr>
        </p:nvCxnSpPr>
        <p:spPr bwMode="auto">
          <a:xfrm>
            <a:off x="4544020" y="5312664"/>
            <a:ext cx="393740" cy="19659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7877176" y="5303520"/>
            <a:ext cx="657224" cy="795164"/>
            <a:chOff x="7877176" y="5303520"/>
            <a:chExt cx="657224" cy="795164"/>
          </a:xfrm>
        </p:grpSpPr>
        <p:cxnSp>
          <p:nvCxnSpPr>
            <p:cNvPr id="39" name="Straight Arrow Connector 38"/>
            <p:cNvCxnSpPr/>
            <p:nvPr>
              <p:custDataLst>
                <p:tags r:id="rId32"/>
              </p:custDataLst>
            </p:nvPr>
          </p:nvCxnSpPr>
          <p:spPr bwMode="auto">
            <a:xfrm flipH="1">
              <a:off x="7877176" y="5303520"/>
              <a:ext cx="657224" cy="795164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 rot="19320062">
              <a:off x="8041280" y="5304529"/>
              <a:ext cx="409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X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0080" y="5376672"/>
            <a:ext cx="3291840" cy="1055913"/>
            <a:chOff x="640080" y="5376672"/>
            <a:chExt cx="3291840" cy="1055913"/>
          </a:xfrm>
        </p:grpSpPr>
        <p:sp>
          <p:nvSpPr>
            <p:cNvPr id="93" name="Rectangle 1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459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endParaRPr lang="en-US" sz="2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40080" y="5376672"/>
              <a:ext cx="3291840" cy="1055913"/>
              <a:chOff x="640080" y="5376672"/>
              <a:chExt cx="3291840" cy="105591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640080" y="5669280"/>
                <a:ext cx="2834640" cy="763305"/>
                <a:chOff x="640080" y="5486400"/>
                <a:chExt cx="2834640" cy="763305"/>
              </a:xfrm>
            </p:grpSpPr>
            <p:sp>
              <p:nvSpPr>
                <p:cNvPr id="69" name="Rectangle 10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822960" y="5486400"/>
                  <a:ext cx="411480" cy="4114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4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i</a:t>
                  </a:r>
                  <a:endPara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70" name="Rectangle 11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1234440" y="5486400"/>
                  <a:ext cx="123444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4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a</a:t>
                  </a:r>
                </a:p>
              </p:txBody>
            </p:sp>
            <p:sp>
              <p:nvSpPr>
                <p:cNvPr id="71" name="Rectangle 12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468880" y="5486400"/>
                  <a:ext cx="822960" cy="411480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4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  <p:sp>
              <p:nvSpPr>
                <p:cNvPr id="72" name="Rectangle 13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64008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  <p:sp>
              <p:nvSpPr>
                <p:cNvPr id="73" name="Rectangle 14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05156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4</a:t>
                  </a:r>
                </a:p>
              </p:txBody>
            </p:sp>
            <p:sp>
              <p:nvSpPr>
                <p:cNvPr id="74" name="Rectangle 15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28600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16</a:t>
                  </a:r>
                </a:p>
              </p:txBody>
            </p:sp>
            <p:sp>
              <p:nvSpPr>
                <p:cNvPr id="75" name="Rectangle 16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310896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24</a:t>
                  </a:r>
                </a:p>
              </p:txBody>
            </p:sp>
          </p:grpSp>
          <p:sp>
            <p:nvSpPr>
              <p:cNvPr id="52" name="Freeform 51"/>
              <p:cNvSpPr/>
              <p:nvPr/>
            </p:nvSpPr>
            <p:spPr bwMode="auto">
              <a:xfrm>
                <a:off x="3189316" y="5376672"/>
                <a:ext cx="742604" cy="492462"/>
              </a:xfrm>
              <a:custGeom>
                <a:avLst/>
                <a:gdLst>
                  <a:gd name="connsiteX0" fmla="*/ 0 w 742604"/>
                  <a:gd name="connsiteY0" fmla="*/ 492462 h 492462"/>
                  <a:gd name="connsiteX1" fmla="*/ 188422 w 742604"/>
                  <a:gd name="connsiteY1" fmla="*/ 54658 h 492462"/>
                  <a:gd name="connsiteX2" fmla="*/ 742604 w 742604"/>
                  <a:gd name="connsiteY2" fmla="*/ 21407 h 492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2604" h="492462">
                    <a:moveTo>
                      <a:pt x="0" y="492462"/>
                    </a:moveTo>
                    <a:cubicBezTo>
                      <a:pt x="32327" y="312814"/>
                      <a:pt x="64655" y="133167"/>
                      <a:pt x="188422" y="54658"/>
                    </a:cubicBezTo>
                    <a:cubicBezTo>
                      <a:pt x="312189" y="-23851"/>
                      <a:pt x="527396" y="-1222"/>
                      <a:pt x="742604" y="21407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4754880" y="5020056"/>
            <a:ext cx="3931920" cy="1869729"/>
            <a:chOff x="4754880" y="5020056"/>
            <a:chExt cx="3931920" cy="1869729"/>
          </a:xfrm>
        </p:grpSpPr>
        <p:grpSp>
          <p:nvGrpSpPr>
            <p:cNvPr id="77" name="Group 76"/>
            <p:cNvGrpSpPr/>
            <p:nvPr/>
          </p:nvGrpSpPr>
          <p:grpSpPr>
            <a:xfrm>
              <a:off x="4754880" y="5303520"/>
              <a:ext cx="2423160" cy="766373"/>
              <a:chOff x="4754880" y="4937760"/>
              <a:chExt cx="2423160" cy="766373"/>
            </a:xfrm>
          </p:grpSpPr>
          <p:sp>
            <p:nvSpPr>
              <p:cNvPr id="86" name="Rectangle 1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937760" y="4937760"/>
                <a:ext cx="41148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7" name="Rectangle 11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34924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88" name="Rectangle 12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617220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sp>
            <p:nvSpPr>
              <p:cNvPr id="89" name="Rectangle 13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75488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0" name="Rectangle 14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16636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91" name="Rectangle 15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6812280" y="53035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effectLst>
                      <a:glow rad="101600">
                        <a:schemeClr val="accent3">
                          <a:satMod val="175000"/>
                        </a:schemeClr>
                      </a:glo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92" name="Rectangle 1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989320" y="5299982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6675120" y="6126480"/>
              <a:ext cx="2011680" cy="763305"/>
              <a:chOff x="6675120" y="5852160"/>
              <a:chExt cx="2011680" cy="763305"/>
            </a:xfrm>
          </p:grpSpPr>
          <p:sp>
            <p:nvSpPr>
              <p:cNvPr id="81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269480" y="5852160"/>
                <a:ext cx="123444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[3]</a:t>
                </a:r>
              </a:p>
            </p:txBody>
          </p:sp>
          <p:sp>
            <p:nvSpPr>
              <p:cNvPr id="82" name="Rectangle 14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708660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83" name="Rectangle 1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832104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84" name="Rectangle 10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858000" y="585216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85" name="Rectangle 1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667512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p:grpSp>
        <p:sp>
          <p:nvSpPr>
            <p:cNvPr id="79" name="Freeform 78"/>
            <p:cNvSpPr/>
            <p:nvPr/>
          </p:nvSpPr>
          <p:spPr bwMode="auto">
            <a:xfrm>
              <a:off x="6806738" y="5020056"/>
              <a:ext cx="742604" cy="492462"/>
            </a:xfrm>
            <a:custGeom>
              <a:avLst/>
              <a:gdLst>
                <a:gd name="connsiteX0" fmla="*/ 0 w 742604"/>
                <a:gd name="connsiteY0" fmla="*/ 492462 h 492462"/>
                <a:gd name="connsiteX1" fmla="*/ 188422 w 742604"/>
                <a:gd name="connsiteY1" fmla="*/ 54658 h 492462"/>
                <a:gd name="connsiteX2" fmla="*/ 742604 w 742604"/>
                <a:gd name="connsiteY2" fmla="*/ 21407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2604" h="492462">
                  <a:moveTo>
                    <a:pt x="0" y="492462"/>
                  </a:moveTo>
                  <a:cubicBezTo>
                    <a:pt x="32327" y="312814"/>
                    <a:pt x="64655" y="133167"/>
                    <a:pt x="188422" y="54658"/>
                  </a:cubicBezTo>
                  <a:cubicBezTo>
                    <a:pt x="312189" y="-23851"/>
                    <a:pt x="527396" y="-1222"/>
                    <a:pt x="742604" y="214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5935117" y="5522976"/>
              <a:ext cx="925654" cy="867685"/>
            </a:xfrm>
            <a:custGeom>
              <a:avLst/>
              <a:gdLst>
                <a:gd name="connsiteX0" fmla="*/ 16796 w 925654"/>
                <a:gd name="connsiteY0" fmla="*/ 0 h 867685"/>
                <a:gd name="connsiteX1" fmla="*/ 122090 w 925654"/>
                <a:gd name="connsiteY1" fmla="*/ 781396 h 867685"/>
                <a:gd name="connsiteX2" fmla="*/ 925654 w 925654"/>
                <a:gd name="connsiteY2" fmla="*/ 847898 h 867685"/>
                <a:gd name="connsiteX3" fmla="*/ 925654 w 925654"/>
                <a:gd name="connsiteY3" fmla="*/ 847898 h 86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5654" h="867685">
                  <a:moveTo>
                    <a:pt x="16796" y="0"/>
                  </a:moveTo>
                  <a:cubicBezTo>
                    <a:pt x="-6295" y="320040"/>
                    <a:pt x="-29386" y="640080"/>
                    <a:pt x="122090" y="781396"/>
                  </a:cubicBezTo>
                  <a:cubicBezTo>
                    <a:pt x="273566" y="922712"/>
                    <a:pt x="925654" y="847898"/>
                    <a:pt x="925654" y="847898"/>
                  </a:cubicBezTo>
                  <a:lnTo>
                    <a:pt x="925654" y="847898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480560" y="2514600"/>
            <a:ext cx="429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Java: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65760" y="2514600"/>
            <a:ext cx="393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C:</a:t>
            </a:r>
          </a:p>
        </p:txBody>
      </p:sp>
    </p:spTree>
    <p:extLst>
      <p:ext uri="{BB962C8B-B14F-4D97-AF65-F5344CB8AC3E}">
        <p14:creationId xmlns:p14="http://schemas.microsoft.com/office/powerpoint/2010/main" val="39507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Casting in C (example from Lab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400" dirty="0"/>
              <a:t>Can cast any pointer into any other pointer</a:t>
            </a:r>
          </a:p>
          <a:p>
            <a:pPr lvl="1"/>
            <a:r>
              <a:rPr lang="en-US" sz="2000" dirty="0"/>
              <a:t>Changes dereference and arithmetic behavior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1063" y="2194560"/>
            <a:ext cx="6393419" cy="3690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sizeAndTags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next;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( 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79081" y="4206240"/>
            <a:ext cx="4548569" cy="1084608"/>
            <a:chOff x="4079081" y="4015585"/>
            <a:chExt cx="4548569" cy="1084608"/>
          </a:xfrm>
        </p:grpSpPr>
        <p:cxnSp>
          <p:nvCxnSpPr>
            <p:cNvPr id="15" name="Straight Arrow Connector 14"/>
            <p:cNvCxnSpPr>
              <a:stCxn id="11" idx="1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079081" y="4427065"/>
              <a:ext cx="2354009" cy="673128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ounded Rectangle 10"/>
            <p:cNvSpPr/>
            <p:nvPr/>
          </p:nvSpPr>
          <p:spPr bwMode="auto">
            <a:xfrm>
              <a:off x="6433090" y="4015585"/>
              <a:ext cx="2194560" cy="822960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Cast back into </a:t>
              </a:r>
              <a:r>
                <a:rPr lang="en-US" sz="1600" dirty="0" err="1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BlockInfo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*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to use as </a:t>
              </a:r>
              <a:r>
                <a:rPr lang="en-US" sz="1600" dirty="0" err="1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BlockInfo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600" dirty="0" err="1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struct</a:t>
              </a:r>
              <a:endPara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18811" y="3108960"/>
            <a:ext cx="3308839" cy="2161508"/>
            <a:chOff x="5318811" y="2991706"/>
            <a:chExt cx="3308839" cy="2161508"/>
          </a:xfrm>
        </p:grpSpPr>
        <p:cxnSp>
          <p:nvCxnSpPr>
            <p:cNvPr id="8" name="Straight Arrow Connector 7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5318811" y="3615794"/>
              <a:ext cx="1232130" cy="153742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lumMod val="95000"/>
                </a:schemeClr>
              </a:glow>
            </a:effectLst>
          </p:spPr>
        </p:cxnSp>
        <p:sp>
          <p:nvSpPr>
            <p:cNvPr id="5" name="Rounded Rectangle 4"/>
            <p:cNvSpPr/>
            <p:nvPr/>
          </p:nvSpPr>
          <p:spPr bwMode="auto">
            <a:xfrm>
              <a:off x="6433090" y="2991706"/>
              <a:ext cx="2194560" cy="640080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Cast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into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char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*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to do unscaled addition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31520" y="6126480"/>
            <a:ext cx="6766560" cy="765870"/>
            <a:chOff x="731520" y="4572000"/>
            <a:chExt cx="6766560" cy="765870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" y="4572000"/>
              <a:ext cx="1234440" cy="411480"/>
              <a:chOff x="914400" y="4572000"/>
              <a:chExt cx="1234440" cy="41148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91440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s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32588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n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3736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p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2148840" y="4572000"/>
              <a:ext cx="5349240" cy="41148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4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731520" y="4937760"/>
              <a:ext cx="1600200" cy="400110"/>
              <a:chOff x="731520" y="4937760"/>
              <a:chExt cx="1600200" cy="40011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14300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3152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55448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96596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4023360" y="6126480"/>
            <a:ext cx="1417320" cy="765870"/>
            <a:chOff x="4023360" y="4572000"/>
            <a:chExt cx="1417320" cy="765870"/>
          </a:xfrm>
        </p:grpSpPr>
        <p:grpSp>
          <p:nvGrpSpPr>
            <p:cNvPr id="55" name="Group 54"/>
            <p:cNvGrpSpPr/>
            <p:nvPr/>
          </p:nvGrpSpPr>
          <p:grpSpPr>
            <a:xfrm>
              <a:off x="4206240" y="4572000"/>
              <a:ext cx="1234440" cy="411480"/>
              <a:chOff x="914400" y="4572000"/>
              <a:chExt cx="1234440" cy="411480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91440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s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132588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n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173736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p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023360" y="4937760"/>
              <a:ext cx="365760" cy="400110"/>
            </a:xfrm>
            <a:prstGeom prst="rect">
              <a:avLst/>
            </a:prstGeom>
            <a:noFill/>
          </p:spPr>
          <p:txBody>
            <a:bodyPr wrap="none" lIns="0" rIns="0" rtlCol="0" anchor="ctr" anchorCtr="0">
              <a:norm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</p:grpSp>
      <p:sp>
        <p:nvSpPr>
          <p:cNvPr id="27" name="Freeform 26"/>
          <p:cNvSpPr/>
          <p:nvPr/>
        </p:nvSpPr>
        <p:spPr bwMode="auto">
          <a:xfrm>
            <a:off x="1133856" y="5525193"/>
            <a:ext cx="4754880" cy="587432"/>
          </a:xfrm>
          <a:custGeom>
            <a:avLst/>
            <a:gdLst>
              <a:gd name="connsiteX0" fmla="*/ 4849091 w 4851556"/>
              <a:gd name="connsiteY0" fmla="*/ 0 h 587432"/>
              <a:gd name="connsiteX1" fmla="*/ 4189614 w 4851556"/>
              <a:gd name="connsiteY1" fmla="*/ 299258 h 587432"/>
              <a:gd name="connsiteX2" fmla="*/ 770313 w 4851556"/>
              <a:gd name="connsiteY2" fmla="*/ 376843 h 587432"/>
              <a:gd name="connsiteX3" fmla="*/ 0 w 4851556"/>
              <a:gd name="connsiteY3" fmla="*/ 587432 h 58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1556" h="587432">
                <a:moveTo>
                  <a:pt x="4849091" y="0"/>
                </a:moveTo>
                <a:cubicBezTo>
                  <a:pt x="4859250" y="118225"/>
                  <a:pt x="4869410" y="236451"/>
                  <a:pt x="4189614" y="299258"/>
                </a:cubicBezTo>
                <a:cubicBezTo>
                  <a:pt x="3509818" y="362065"/>
                  <a:pt x="1468582" y="328814"/>
                  <a:pt x="770313" y="376843"/>
                </a:cubicBezTo>
                <a:cubicBezTo>
                  <a:pt x="72044" y="424872"/>
                  <a:pt x="122844" y="549563"/>
                  <a:pt x="0" y="58743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939636" y="5547360"/>
            <a:ext cx="2449484" cy="570807"/>
          </a:xfrm>
          <a:custGeom>
            <a:avLst/>
            <a:gdLst>
              <a:gd name="connsiteX0" fmla="*/ 0 w 2449484"/>
              <a:gd name="connsiteY0" fmla="*/ 0 h 570807"/>
              <a:gd name="connsiteX1" fmla="*/ 936568 w 2449484"/>
              <a:gd name="connsiteY1" fmla="*/ 227215 h 570807"/>
              <a:gd name="connsiteX2" fmla="*/ 2044931 w 2449484"/>
              <a:gd name="connsiteY2" fmla="*/ 243840 h 570807"/>
              <a:gd name="connsiteX3" fmla="*/ 2449484 w 2449484"/>
              <a:gd name="connsiteY3" fmla="*/ 570807 h 57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9484" h="570807">
                <a:moveTo>
                  <a:pt x="0" y="0"/>
                </a:moveTo>
                <a:cubicBezTo>
                  <a:pt x="297873" y="93287"/>
                  <a:pt x="595746" y="186575"/>
                  <a:pt x="936568" y="227215"/>
                </a:cubicBezTo>
                <a:cubicBezTo>
                  <a:pt x="1277390" y="267855"/>
                  <a:pt x="1792778" y="186575"/>
                  <a:pt x="2044931" y="243840"/>
                </a:cubicBezTo>
                <a:cubicBezTo>
                  <a:pt x="2297084" y="301105"/>
                  <a:pt x="2373284" y="435956"/>
                  <a:pt x="2449484" y="57080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>
            <a:glow rad="254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365760" y="3017520"/>
            <a:ext cx="853776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16" name="Rectangle 1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8" name="Rectangle 17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9" name="Rectangle 18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20" name="Rectangle 1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21" name="Straight Arrow Connector 20"/>
            <p:cNvCxnSpPr>
              <a:stCxn id="20" idx="3"/>
              <a:endCxn id="1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6" idx="3"/>
              <a:endCxn id="18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6" idx="3"/>
              <a:endCxn id="1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997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>
            <p:custDataLst>
              <p:tags r:id="rId1"/>
            </p:custDataLst>
          </p:nvPr>
        </p:nvSpPr>
        <p:spPr>
          <a:xfrm>
            <a:off x="365760" y="3017520"/>
            <a:ext cx="7315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6" name="Rectangle 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11" name="Straight Arrow Connector 10"/>
            <p:cNvCxnSpPr>
              <a:stCxn id="10" idx="3"/>
              <a:endCxn id="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3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8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3840480" y="416052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97680" y="3986784"/>
            <a:ext cx="4754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alibri" pitchFamily="34" charset="0"/>
              </a:rPr>
              <a:t>Everything needed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latin typeface="Calibri" pitchFamily="34" charset="0"/>
              </a:rPr>
              <a:t> also 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1600" dirty="0">
                <a:latin typeface="Calibri" pitchFamily="34" charset="0"/>
              </a:rPr>
              <a:t> is declared as type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Incompatible type – elements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are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(siblings</a:t>
            </a:r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40480" y="440740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3840480" y="465429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089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</a:t>
            </a:r>
            <a:r>
              <a:rPr lang="en-US" dirty="0" smtClean="0"/>
              <a:t>[Java </a:t>
            </a:r>
            <a:r>
              <a:rPr lang="en-US" dirty="0"/>
              <a:t>I]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Vehicle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=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What </a:t>
            </a:r>
            <a:r>
              <a:rPr lang="en-US" dirty="0" smtClean="0"/>
              <a:t>happens with this line of code: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Boat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pPr lvl="1"/>
            <a:r>
              <a:rPr lang="en-US" dirty="0" smtClean="0"/>
              <a:t>Vote </a:t>
            </a:r>
            <a:r>
              <a:rPr lang="en-US" dirty="0"/>
              <a:t>at </a:t>
            </a:r>
            <a:r>
              <a:rPr lang="en-US" dirty="0">
                <a:hlinkClick r:id="rId3"/>
              </a:rPr>
              <a:t>http://pollev.com/rea</a:t>
            </a:r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9900"/>
                </a:solidFill>
              </a:rPr>
              <a:t>Compiles and Runs with no errors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  <a:cs typeface="Calibri" panose="020F0502020204030204" pitchFamily="34" charset="0"/>
              </a:rPr>
              <a:t>Compiler error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3399"/>
                </a:solidFill>
              </a:rPr>
              <a:t>Compiles fine, then Run-time error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996633"/>
                </a:solidFill>
              </a:rPr>
              <a:t>We’re </a:t>
            </a:r>
            <a:r>
              <a:rPr lang="en-US" b="1" dirty="0">
                <a:solidFill>
                  <a:srgbClr val="996633"/>
                </a:solidFill>
              </a:rPr>
              <a:t>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>
            <p:custDataLst>
              <p:tags r:id="rId1"/>
            </p:custDataLst>
          </p:nvPr>
        </p:nvSpPr>
        <p:spPr>
          <a:xfrm>
            <a:off x="365760" y="3017520"/>
            <a:ext cx="7315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6" name="Rectangle 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11" name="Straight Arrow Connector 10"/>
            <p:cNvCxnSpPr>
              <a:stCxn id="10" idx="3"/>
              <a:endCxn id="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3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8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3840480" y="416052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97680" y="3986784"/>
            <a:ext cx="4754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alibri" pitchFamily="34" charset="0"/>
              </a:rPr>
              <a:t>Everything needed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latin typeface="Calibri" pitchFamily="34" charset="0"/>
              </a:rPr>
              <a:t> also 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1600" dirty="0">
                <a:latin typeface="Calibri" pitchFamily="34" charset="0"/>
              </a:rPr>
              <a:t> is declared as type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Incompatible type – elements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are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(siblings)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Wrong direction – elements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Runtime error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not contain all elements in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propellers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v2</a:t>
            </a:r>
            <a:r>
              <a:rPr lang="en-US" sz="1600" dirty="0">
                <a:latin typeface="Calibri" pitchFamily="34" charset="0"/>
              </a:rPr>
              <a:t> refers to 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latin typeface="Calibri" pitchFamily="34" charset="0"/>
              </a:rPr>
              <a:t> at </a:t>
            </a:r>
            <a:r>
              <a:rPr lang="en-US" sz="1600" i="1" dirty="0">
                <a:latin typeface="Calibri" pitchFamily="34" charset="0"/>
              </a:rPr>
              <a:t>runtime</a:t>
            </a:r>
            <a:endParaRPr lang="en-US" sz="1600" dirty="0">
              <a:latin typeface="Calibri" pitchFamily="34" charset="0"/>
            </a:endParaRP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Unconvertable types –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b1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declared as type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40480" y="440740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3840480" y="465429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840480" y="513892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840480" y="562356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840480" y="610819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3840480" y="634593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421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Object Definitions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822960" y="1362456"/>
            <a:ext cx="5880924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x = 0;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y = 0;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p) {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(x ==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(y ==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4"/>
            </p:custDataLst>
          </p:nvPr>
        </p:nvCxnSpPr>
        <p:spPr bwMode="auto">
          <a:xfrm flipH="1">
            <a:off x="3200400" y="2042393"/>
            <a:ext cx="365760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>
            <p:custDataLst>
              <p:tags r:id="rId5"/>
            </p:custDataLst>
          </p:nvPr>
        </p:nvCxnSpPr>
        <p:spPr bwMode="auto">
          <a:xfrm flipH="1">
            <a:off x="2651760" y="2770632"/>
            <a:ext cx="420624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22" idx="1"/>
          </p:cNvCxnSpPr>
          <p:nvPr>
            <p:custDataLst>
              <p:tags r:id="rId6"/>
            </p:custDataLst>
          </p:nvPr>
        </p:nvCxnSpPr>
        <p:spPr bwMode="auto">
          <a:xfrm flipH="1">
            <a:off x="4265618" y="5833506"/>
            <a:ext cx="2592382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>
            <p:custDataLst>
              <p:tags r:id="rId7"/>
            </p:custDataLst>
          </p:nvPr>
        </p:nvSpPr>
        <p:spPr>
          <a:xfrm>
            <a:off x="6858000" y="2587752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constructor</a:t>
            </a:r>
          </a:p>
        </p:txBody>
      </p: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6858000" y="1856232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fields</a:t>
            </a:r>
          </a:p>
        </p:txBody>
      </p:sp>
      <p:sp>
        <p:nvSpPr>
          <p:cNvPr id="21" name="TextBox 20"/>
          <p:cNvSpPr txBox="1"/>
          <p:nvPr>
            <p:custDataLst>
              <p:tags r:id="rId9"/>
            </p:custDataLst>
          </p:nvPr>
        </p:nvSpPr>
        <p:spPr>
          <a:xfrm>
            <a:off x="6858000" y="4389120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method(s)</a:t>
            </a:r>
          </a:p>
        </p:txBody>
      </p: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6858000" y="5648840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creation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6400800" y="4097828"/>
            <a:ext cx="457200" cy="945227"/>
          </a:xfrm>
          <a:prstGeom prst="righ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>
            <a:off x="2651760" y="1722353"/>
            <a:ext cx="457200" cy="640080"/>
          </a:xfrm>
          <a:prstGeom prst="righ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5 (on Mem </a:t>
            </a:r>
            <a:r>
              <a:rPr lang="en-US" dirty="0" err="1"/>
              <a:t>Alloc</a:t>
            </a:r>
            <a:r>
              <a:rPr lang="en-US" dirty="0"/>
              <a:t>) due the last day of class (6/05)</a:t>
            </a:r>
          </a:p>
          <a:p>
            <a:pPr lvl="1"/>
            <a:r>
              <a:rPr lang="en-US" dirty="0" smtClean="0"/>
              <a:t>Light </a:t>
            </a:r>
            <a:r>
              <a:rPr lang="en-US" dirty="0"/>
              <a:t>style grading</a:t>
            </a:r>
          </a:p>
          <a:p>
            <a:pPr lvl="1"/>
            <a:r>
              <a:rPr lang="en-US" dirty="0"/>
              <a:t>Can be submitted at most ONE day late. (Sun 6/07)</a:t>
            </a:r>
          </a:p>
          <a:p>
            <a:r>
              <a:rPr lang="en-US" dirty="0" smtClean="0"/>
              <a:t>hw23 on Java and C due Mon (6/08)</a:t>
            </a:r>
          </a:p>
          <a:p>
            <a:r>
              <a:rPr lang="en-US" dirty="0" smtClean="0"/>
              <a:t>Unit Summary #4 – due Wed (6/10)</a:t>
            </a:r>
            <a:endParaRPr lang="en-US" dirty="0"/>
          </a:p>
          <a:p>
            <a:r>
              <a:rPr lang="en-US" dirty="0"/>
              <a:t>Course evaluations now open</a:t>
            </a:r>
          </a:p>
          <a:p>
            <a:pPr lvl="1"/>
            <a:r>
              <a:rPr lang="en-US" dirty="0" smtClean="0"/>
              <a:t>Please fill these out!</a:t>
            </a:r>
          </a:p>
          <a:p>
            <a:pPr lvl="1"/>
            <a:r>
              <a:rPr lang="en-US" dirty="0" smtClean="0"/>
              <a:t>Separate ones for Lecture </a:t>
            </a:r>
            <a:r>
              <a:rPr lang="en-US" dirty="0"/>
              <a:t>and </a:t>
            </a:r>
            <a:r>
              <a:rPr lang="en-US" dirty="0" smtClean="0"/>
              <a:t>Section</a:t>
            </a:r>
          </a:p>
          <a:p>
            <a:r>
              <a:rPr lang="en-US" sz="2400" b="1" dirty="0"/>
              <a:t>You must log on with your </a:t>
            </a:r>
            <a:r>
              <a:rPr lang="en-US" sz="2400" b="1" dirty="0">
                <a:solidFill>
                  <a:srgbClr val="FF0000"/>
                </a:solidFill>
              </a:rPr>
              <a:t>@</a:t>
            </a:r>
            <a:r>
              <a:rPr lang="en-US" sz="2400" b="1" dirty="0" err="1">
                <a:solidFill>
                  <a:srgbClr val="FF0000"/>
                </a:solidFill>
              </a:rPr>
              <a:t>uw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google account to access!!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11:30 Lecture: </a:t>
            </a:r>
            <a:r>
              <a:rPr lang="en-US" sz="2000" dirty="0">
                <a:hlinkClick r:id="rId3"/>
              </a:rPr>
              <a:t>https://tinyurl.com/351-06-01A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  2:30 Lecture: </a:t>
            </a:r>
            <a:r>
              <a:rPr lang="en-US" sz="2000" dirty="0">
                <a:hlinkClick r:id="rId4"/>
              </a:rPr>
              <a:t>https://tinyurl.com/351-06-01B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Objects and Method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4369924"/>
            <a:ext cx="8366760" cy="2184666"/>
          </a:xfrm>
        </p:spPr>
        <p:txBody>
          <a:bodyPr/>
          <a:lstStyle/>
          <a:p>
            <a:r>
              <a:rPr lang="en-US" sz="2400" i="1" dirty="0">
                <a:solidFill>
                  <a:srgbClr val="FF0000"/>
                </a:solidFill>
              </a:rPr>
              <a:t>Virtual method table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vtable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en-US" sz="2400" i="1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Like a jump table for instance (“virtual”) methods plus other class info</a:t>
            </a:r>
            <a:endParaRPr lang="en-US" sz="2000" i="1" dirty="0"/>
          </a:p>
          <a:p>
            <a:pPr lvl="1"/>
            <a:r>
              <a:rPr lang="en-US" sz="2000" dirty="0"/>
              <a:t>One table per </a:t>
            </a:r>
            <a:r>
              <a:rPr lang="en-US" sz="2000" dirty="0" smtClean="0"/>
              <a:t>class</a:t>
            </a:r>
          </a:p>
          <a:p>
            <a:pPr lvl="1"/>
            <a:r>
              <a:rPr lang="en-US" sz="2000" dirty="0"/>
              <a:t>Each object instance contains a </a:t>
            </a:r>
            <a:r>
              <a:rPr lang="en-US" sz="2000" i="1" dirty="0" err="1">
                <a:solidFill>
                  <a:srgbClr val="FF0000"/>
                </a:solidFill>
              </a:rPr>
              <a:t>vtable</a:t>
            </a:r>
            <a:r>
              <a:rPr lang="en-US" sz="2000" i="1" dirty="0">
                <a:solidFill>
                  <a:srgbClr val="FF0000"/>
                </a:solidFill>
              </a:rPr>
              <a:t> pointer (</a:t>
            </a:r>
            <a:r>
              <a:rPr lang="en-US" sz="2000" i="1" dirty="0" err="1">
                <a:solidFill>
                  <a:srgbClr val="FF0000"/>
                </a:solidFill>
              </a:rPr>
              <a:t>vptr</a:t>
            </a:r>
            <a:r>
              <a:rPr lang="en-US" sz="2000" i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400" i="1" dirty="0" smtClean="0"/>
              <a:t>Object </a:t>
            </a:r>
            <a:r>
              <a:rPr lang="en-US" sz="2400" i="1" dirty="0"/>
              <a:t>header</a:t>
            </a:r>
            <a:r>
              <a:rPr lang="en-US" sz="2400" dirty="0"/>
              <a:t> : GC info, hashing info, lock info,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Why no size</a:t>
            </a:r>
            <a:r>
              <a:rPr lang="en-US" sz="2000" dirty="0" smtClean="0"/>
              <a:t>?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26953" y="2377440"/>
            <a:ext cx="8817029" cy="1087312"/>
            <a:chOff x="226953" y="2194651"/>
            <a:chExt cx="8817029" cy="1087312"/>
          </a:xfrm>
        </p:grpSpPr>
        <p:sp>
          <p:nvSpPr>
            <p:cNvPr id="11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40726" y="219553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86417" y="2194651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7" name="Curved Connector 16"/>
            <p:cNvCxnSpPr/>
            <p:nvPr>
              <p:custDataLst>
                <p:tags r:id="rId22"/>
              </p:custDataLst>
            </p:nvPr>
          </p:nvCxnSpPr>
          <p:spPr bwMode="auto">
            <a:xfrm>
              <a:off x="3500980" y="2450816"/>
              <a:ext cx="886758" cy="635025"/>
            </a:xfrm>
            <a:prstGeom prst="curvedConnector3">
              <a:avLst>
                <a:gd name="adj1" fmla="val -21605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  <p:cxnSp>
          <p:nvCxnSpPr>
            <p:cNvPr id="22" name="Curved Connector 21"/>
            <p:cNvCxnSpPr/>
            <p:nvPr>
              <p:custDataLst>
                <p:tags r:id="rId23"/>
              </p:custDataLst>
            </p:nvPr>
          </p:nvCxnSpPr>
          <p:spPr bwMode="auto">
            <a:xfrm>
              <a:off x="4851906" y="2448189"/>
              <a:ext cx="1838962" cy="436511"/>
            </a:xfrm>
            <a:prstGeom prst="curvedConnector3">
              <a:avLst>
                <a:gd name="adj1" fmla="val 74881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  <p:sp>
          <p:nvSpPr>
            <p:cNvPr id="18" name="Rectangle 1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89230" y="2870483"/>
              <a:ext cx="1946804" cy="4114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code for Point()</a:t>
              </a:r>
            </a:p>
          </p:txBody>
        </p:sp>
        <p:sp>
          <p:nvSpPr>
            <p:cNvPr id="19" name="Rectangle 1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698651" y="2866023"/>
              <a:ext cx="2345331" cy="4114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code for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samePlace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26"/>
              </p:custDataLst>
            </p:nvPr>
          </p:nvSpPr>
          <p:spPr>
            <a:xfrm>
              <a:off x="226953" y="2207600"/>
              <a:ext cx="2690929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0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vtable</a:t>
              </a: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for class </a:t>
              </a:r>
              <a:r>
                <a:rPr lang="en-US" sz="200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35693" y="3291840"/>
            <a:ext cx="8276787" cy="815311"/>
            <a:chOff x="135693" y="3108960"/>
            <a:chExt cx="8276787" cy="815311"/>
          </a:xfrm>
        </p:grpSpPr>
        <p:sp>
          <p:nvSpPr>
            <p:cNvPr id="30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35693" y="3246120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q</a:t>
              </a:r>
            </a:p>
          </p:txBody>
        </p:sp>
        <p:cxnSp>
          <p:nvCxnSpPr>
            <p:cNvPr id="37" name="Straight Arrow Connector 36"/>
            <p:cNvCxnSpPr/>
            <p:nvPr>
              <p:custDataLst>
                <p:tags r:id="rId14"/>
              </p:custDataLst>
            </p:nvPr>
          </p:nvCxnSpPr>
          <p:spPr bwMode="auto">
            <a:xfrm>
              <a:off x="501453" y="3474720"/>
              <a:ext cx="230067" cy="228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  <p:grpSp>
          <p:nvGrpSpPr>
            <p:cNvPr id="36" name="Group 35"/>
            <p:cNvGrpSpPr/>
            <p:nvPr/>
          </p:nvGrpSpPr>
          <p:grpSpPr>
            <a:xfrm>
              <a:off x="731520" y="3108960"/>
              <a:ext cx="7680960" cy="815311"/>
              <a:chOff x="731520" y="1059209"/>
              <a:chExt cx="7680960" cy="815311"/>
            </a:xfrm>
          </p:grpSpPr>
          <p:sp>
            <p:nvSpPr>
              <p:cNvPr id="40" name="Rectangle 11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02336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1" name="Rectangle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28800" y="1463040"/>
                <a:ext cx="219456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r>
                  <a:rPr lang="en-US" sz="20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vptr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2" name="Rectangle 1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21792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3" name="Rectangle 11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31520" y="1463040"/>
                <a:ext cx="10972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header</a:t>
                </a:r>
              </a:p>
            </p:txBody>
          </p:sp>
          <p:sp>
            <p:nvSpPr>
              <p:cNvPr id="44" name="Rectangle 43"/>
              <p:cNvSpPr/>
              <p:nvPr>
                <p:custDataLst>
                  <p:tags r:id="rId19"/>
                </p:custDataLst>
              </p:nvPr>
            </p:nvSpPr>
            <p:spPr>
              <a:xfrm>
                <a:off x="731520" y="1059209"/>
                <a:ext cx="1585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object</a:t>
                </a:r>
              </a:p>
            </p:txBody>
          </p:sp>
        </p:grpSp>
      </p:grpSp>
      <p:cxnSp>
        <p:nvCxnSpPr>
          <p:cNvPr id="28" name="Straight Arrow Connector 27"/>
          <p:cNvCxnSpPr/>
          <p:nvPr>
            <p:custDataLst>
              <p:tags r:id="rId4"/>
            </p:custDataLst>
          </p:nvPr>
        </p:nvCxnSpPr>
        <p:spPr bwMode="auto">
          <a:xfrm flipH="1" flipV="1">
            <a:off x="2917882" y="2788920"/>
            <a:ext cx="8198" cy="100178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137160" y="1280160"/>
            <a:ext cx="8275320" cy="815311"/>
            <a:chOff x="137160" y="1097280"/>
            <a:chExt cx="8275320" cy="815311"/>
          </a:xfrm>
        </p:grpSpPr>
        <p:sp>
          <p:nvSpPr>
            <p:cNvPr id="16" name="Rectangle 1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37160" y="1240695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31520" y="1097280"/>
              <a:ext cx="7680960" cy="815311"/>
              <a:chOff x="731520" y="1059209"/>
              <a:chExt cx="7680960" cy="815311"/>
            </a:xfrm>
          </p:grpSpPr>
          <p:sp>
            <p:nvSpPr>
              <p:cNvPr id="6" name="Rectangle 11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02336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828800" y="1463040"/>
                <a:ext cx="219456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r>
                  <a:rPr lang="en-US" sz="20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vptr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" name="Rectangle 11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621792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731520" y="1463040"/>
                <a:ext cx="10972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header</a:t>
                </a:r>
              </a:p>
            </p:txBody>
          </p:sp>
          <p:sp>
            <p:nvSpPr>
              <p:cNvPr id="39" name="Rectangle 38"/>
              <p:cNvSpPr/>
              <p:nvPr>
                <p:custDataLst>
                  <p:tags r:id="rId12"/>
                </p:custDataLst>
              </p:nvPr>
            </p:nvSpPr>
            <p:spPr>
              <a:xfrm>
                <a:off x="731520" y="1059209"/>
                <a:ext cx="1585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object</a:t>
                </a:r>
              </a:p>
            </p:txBody>
          </p:sp>
        </p:grpSp>
        <p:cxnSp>
          <p:nvCxnSpPr>
            <p:cNvPr id="45" name="Straight Arrow Connector 44"/>
            <p:cNvCxnSpPr/>
            <p:nvPr>
              <p:custDataLst>
                <p:tags r:id="rId7"/>
              </p:custDataLst>
            </p:nvPr>
          </p:nvCxnSpPr>
          <p:spPr bwMode="auto">
            <a:xfrm>
              <a:off x="502920" y="1463040"/>
              <a:ext cx="230067" cy="228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cxnSp>
        <p:nvCxnSpPr>
          <p:cNvPr id="9" name="Straight Arrow Connector 8"/>
          <p:cNvCxnSpPr/>
          <p:nvPr>
            <p:custDataLst>
              <p:tags r:id="rId5"/>
            </p:custDataLst>
          </p:nvPr>
        </p:nvCxnSpPr>
        <p:spPr bwMode="auto">
          <a:xfrm flipH="1">
            <a:off x="2917882" y="2002536"/>
            <a:ext cx="8200" cy="36832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10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400" b="1" dirty="0"/>
              <a:t>When we call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/>
              <a:t>:  </a:t>
            </a:r>
            <a:r>
              <a:rPr lang="en-US" sz="2400" dirty="0"/>
              <a:t>allocate space for object (data fields and references), initialize to zero/null, and run constructor method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65760" y="2743200"/>
            <a:ext cx="3217547" cy="11978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norm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 =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49040" y="2743200"/>
            <a:ext cx="500970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(1,sizeof(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p-&gt;header = ...;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Point_vtable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](p);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65760" y="2276856"/>
            <a:ext cx="3200400" cy="46634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37160" y="4297680"/>
            <a:ext cx="8906822" cy="2184592"/>
            <a:chOff x="137160" y="1280160"/>
            <a:chExt cx="8906822" cy="2184592"/>
          </a:xfrm>
        </p:grpSpPr>
        <p:grpSp>
          <p:nvGrpSpPr>
            <p:cNvPr id="28" name="Group 27"/>
            <p:cNvGrpSpPr/>
            <p:nvPr/>
          </p:nvGrpSpPr>
          <p:grpSpPr>
            <a:xfrm>
              <a:off x="226953" y="2377440"/>
              <a:ext cx="8817029" cy="1087312"/>
              <a:chOff x="226953" y="2194651"/>
              <a:chExt cx="8817029" cy="1087312"/>
            </a:xfrm>
          </p:grpSpPr>
          <p:sp>
            <p:nvSpPr>
              <p:cNvPr id="29" name="Rectangle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40726" y="2195533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186417" y="2194651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31" name="Curved Connector 30"/>
              <p:cNvCxnSpPr/>
              <p:nvPr>
                <p:custDataLst>
                  <p:tags r:id="rId18"/>
                </p:custDataLst>
              </p:nvPr>
            </p:nvCxnSpPr>
            <p:spPr bwMode="auto">
              <a:xfrm>
                <a:off x="3500980" y="2450816"/>
                <a:ext cx="886758" cy="635025"/>
              </a:xfrm>
              <a:prstGeom prst="curvedConnector3">
                <a:avLst>
                  <a:gd name="adj1" fmla="val -21605"/>
                </a:avLst>
              </a:prstGeom>
              <a:noFill/>
              <a:ln w="3810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cxnSp>
            <p:nvCxnSpPr>
              <p:cNvPr id="32" name="Curved Connector 31"/>
              <p:cNvCxnSpPr/>
              <p:nvPr>
                <p:custDataLst>
                  <p:tags r:id="rId19"/>
                </p:custDataLst>
              </p:nvPr>
            </p:nvCxnSpPr>
            <p:spPr bwMode="auto">
              <a:xfrm>
                <a:off x="4851906" y="2448189"/>
                <a:ext cx="1838962" cy="436511"/>
              </a:xfrm>
              <a:prstGeom prst="curvedConnector3">
                <a:avLst>
                  <a:gd name="adj1" fmla="val 74881"/>
                </a:avLst>
              </a:prstGeom>
              <a:noFill/>
              <a:ln w="3810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sp>
            <p:nvSpPr>
              <p:cNvPr id="33" name="Rectangle 11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389230" y="2870483"/>
                <a:ext cx="1946804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Point()</a:t>
                </a: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698651" y="2866023"/>
                <a:ext cx="2345331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samePlace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</a:p>
            </p:txBody>
          </p:sp>
          <p:sp>
            <p:nvSpPr>
              <p:cNvPr id="35" name="TextBox 34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226953" y="2207600"/>
                <a:ext cx="2690929" cy="400110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vtable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class </a:t>
                </a:r>
                <a:r>
                  <a:rPr lang="en-US" sz="2000" dirty="0">
                    <a:latin typeface="Courier New" panose="02070309020205020404" pitchFamily="49" charset="0"/>
                    <a:ea typeface="Anonymous Pro" panose="020606090302020005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37160" y="1280160"/>
              <a:ext cx="8275320" cy="815311"/>
              <a:chOff x="137160" y="1097280"/>
              <a:chExt cx="8275320" cy="815311"/>
            </a:xfrm>
          </p:grpSpPr>
          <p:sp>
            <p:nvSpPr>
              <p:cNvPr id="37" name="Rectangle 1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7160" y="1240695"/>
                <a:ext cx="365760" cy="4318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731520" y="1097280"/>
                <a:ext cx="7680960" cy="815311"/>
                <a:chOff x="731520" y="1059209"/>
                <a:chExt cx="7680960" cy="815311"/>
              </a:xfrm>
            </p:grpSpPr>
            <p:sp>
              <p:nvSpPr>
                <p:cNvPr id="40" name="Rectangle 11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402336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0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1" name="Rectangle 11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828800" y="1463040"/>
                  <a:ext cx="2194560" cy="41148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r>
                    <a:rPr lang="en-US" sz="2000" dirty="0" err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vptr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2" name="Rectangle 1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621792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0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31520" y="1463040"/>
                  <a:ext cx="1097280" cy="41148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header</a:t>
                  </a:r>
                </a:p>
              </p:txBody>
            </p:sp>
            <p:sp>
              <p:nvSpPr>
                <p:cNvPr id="44" name="Rectangle 43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731520" y="1059209"/>
                  <a:ext cx="158569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8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Point</a:t>
                  </a:r>
                  <a:r>
                    <a:rPr lang="en-US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object</a:t>
                  </a:r>
                </a:p>
              </p:txBody>
            </p:sp>
          </p:grpSp>
          <p:cxnSp>
            <p:nvCxnSpPr>
              <p:cNvPr id="39" name="Straight Arrow Connector 38"/>
              <p:cNvCxnSpPr/>
              <p:nvPr>
                <p:custDataLst>
                  <p:tags r:id="rId10"/>
                </p:custDataLst>
              </p:nvPr>
            </p:nvCxnSpPr>
            <p:spPr bwMode="auto">
              <a:xfrm>
                <a:off x="502920" y="1463040"/>
                <a:ext cx="230067" cy="228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</p:cxnSp>
        </p:grpSp>
        <p:cxnSp>
          <p:nvCxnSpPr>
            <p:cNvPr id="45" name="Straight Arrow Connector 44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2917882" y="2002536"/>
              <a:ext cx="8200" cy="36832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</p:grpSp>
      <p:sp>
        <p:nvSpPr>
          <p:cNvPr id="46" name="TextBox 45"/>
          <p:cNvSpPr txBox="1"/>
          <p:nvPr>
            <p:custDataLst>
              <p:tags r:id="rId7"/>
            </p:custDataLst>
          </p:nvPr>
        </p:nvSpPr>
        <p:spPr>
          <a:xfrm>
            <a:off x="3749040" y="2276856"/>
            <a:ext cx="5029200" cy="46634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 pseudo-translation:</a:t>
            </a:r>
          </a:p>
        </p:txBody>
      </p:sp>
    </p:spTree>
    <p:extLst>
      <p:ext uri="{BB962C8B-B14F-4D97-AF65-F5344CB8AC3E}">
        <p14:creationId xmlns:p14="http://schemas.microsoft.com/office/powerpoint/2010/main" val="7835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u="sng" dirty="0"/>
              <a:t>Static</a:t>
            </a:r>
            <a:r>
              <a:rPr lang="en-US" sz="2400" dirty="0"/>
              <a:t> methods are just like functions</a:t>
            </a:r>
          </a:p>
          <a:p>
            <a:r>
              <a:rPr lang="en-US" sz="2400" u="sng" dirty="0"/>
              <a:t>Instance</a:t>
            </a:r>
            <a:r>
              <a:rPr lang="en-US" sz="2400" dirty="0"/>
              <a:t> methods: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refer to </a:t>
            </a:r>
            <a:r>
              <a:rPr lang="en-US" sz="2000" i="1" dirty="0"/>
              <a:t>this;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Have an implicit first parameter for </a:t>
            </a:r>
            <a:r>
              <a:rPr lang="en-US" sz="2000" i="1" dirty="0"/>
              <a:t>this; </a:t>
            </a:r>
            <a:r>
              <a:rPr lang="en-US" sz="2000" dirty="0"/>
              <a:t>and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be overridden in subclasses</a:t>
            </a:r>
          </a:p>
          <a:p>
            <a:r>
              <a:rPr lang="en-US" sz="2400" dirty="0"/>
              <a:t>The code to run when calling an instance method is chosen </a:t>
            </a:r>
            <a:r>
              <a:rPr lang="en-US" sz="2400" i="1" dirty="0">
                <a:solidFill>
                  <a:srgbClr val="FF0000"/>
                </a:solidFill>
              </a:rPr>
              <a:t>at runtime</a:t>
            </a:r>
            <a:r>
              <a:rPr lang="en-US" sz="2400" dirty="0"/>
              <a:t> by lookup in the </a:t>
            </a:r>
            <a:r>
              <a:rPr lang="en-US" sz="2400" dirty="0" err="1"/>
              <a:t>vtable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914400" y="4389120"/>
            <a:ext cx="32004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p.samePlace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(q);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029200" y="4389120"/>
            <a:ext cx="280076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](p, q);</a:t>
            </a:r>
          </a:p>
        </p:txBody>
      </p:sp>
      <p:sp>
        <p:nvSpPr>
          <p:cNvPr id="46" name="TextBox 45"/>
          <p:cNvSpPr txBox="1"/>
          <p:nvPr>
            <p:custDataLst>
              <p:tags r:id="rId6"/>
            </p:custDataLst>
          </p:nvPr>
        </p:nvSpPr>
        <p:spPr>
          <a:xfrm>
            <a:off x="914400" y="4023360"/>
            <a:ext cx="320040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47" name="TextBox 46"/>
          <p:cNvSpPr txBox="1"/>
          <p:nvPr>
            <p:custDataLst>
              <p:tags r:id="rId7"/>
            </p:custDataLst>
          </p:nvPr>
        </p:nvSpPr>
        <p:spPr>
          <a:xfrm>
            <a:off x="5029200" y="4023360"/>
            <a:ext cx="320040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 pseudo-translation:</a:t>
            </a:r>
          </a:p>
        </p:txBody>
      </p:sp>
      <p:grpSp>
        <p:nvGrpSpPr>
          <p:cNvPr id="48" name="Group 47"/>
          <p:cNvGrpSpPr>
            <a:grpSpLocks noChangeAspect="1"/>
          </p:cNvGrpSpPr>
          <p:nvPr/>
        </p:nvGrpSpPr>
        <p:grpSpPr>
          <a:xfrm>
            <a:off x="822960" y="4937760"/>
            <a:ext cx="7456219" cy="1828800"/>
            <a:chOff x="137160" y="1280160"/>
            <a:chExt cx="8906822" cy="2184592"/>
          </a:xfrm>
        </p:grpSpPr>
        <p:grpSp>
          <p:nvGrpSpPr>
            <p:cNvPr id="49" name="Group 48"/>
            <p:cNvGrpSpPr/>
            <p:nvPr/>
          </p:nvGrpSpPr>
          <p:grpSpPr>
            <a:xfrm>
              <a:off x="226953" y="2377440"/>
              <a:ext cx="8817029" cy="1087312"/>
              <a:chOff x="226953" y="2194651"/>
              <a:chExt cx="8817029" cy="1087312"/>
            </a:xfrm>
          </p:grpSpPr>
          <p:sp>
            <p:nvSpPr>
              <p:cNvPr id="60" name="Rectangle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40726" y="2195533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1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1" name="Rectangle 1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186417" y="2194651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62" name="Curved Connector 61"/>
              <p:cNvCxnSpPr/>
              <p:nvPr>
                <p:custDataLst>
                  <p:tags r:id="rId18"/>
                </p:custDataLst>
              </p:nvPr>
            </p:nvCxnSpPr>
            <p:spPr bwMode="auto">
              <a:xfrm>
                <a:off x="3500980" y="2450816"/>
                <a:ext cx="886758" cy="635025"/>
              </a:xfrm>
              <a:prstGeom prst="curvedConnector3">
                <a:avLst>
                  <a:gd name="adj1" fmla="val -21605"/>
                </a:avLst>
              </a:prstGeom>
              <a:noFill/>
              <a:ln w="3175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cxnSp>
            <p:nvCxnSpPr>
              <p:cNvPr id="63" name="Curved Connector 62"/>
              <p:cNvCxnSpPr/>
              <p:nvPr>
                <p:custDataLst>
                  <p:tags r:id="rId19"/>
                </p:custDataLst>
              </p:nvPr>
            </p:nvCxnSpPr>
            <p:spPr bwMode="auto">
              <a:xfrm>
                <a:off x="4851906" y="2448189"/>
                <a:ext cx="1838962" cy="436511"/>
              </a:xfrm>
              <a:prstGeom prst="curvedConnector3">
                <a:avLst>
                  <a:gd name="adj1" fmla="val 74881"/>
                </a:avLst>
              </a:prstGeom>
              <a:noFill/>
              <a:ln w="3175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sp>
            <p:nvSpPr>
              <p:cNvPr id="64" name="Rectangle 11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389230" y="2870483"/>
                <a:ext cx="1946804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1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Point()</a:t>
                </a:r>
              </a:p>
            </p:txBody>
          </p:sp>
          <p:sp>
            <p:nvSpPr>
              <p:cNvPr id="65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698651" y="2866023"/>
                <a:ext cx="2345331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1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</a:t>
                </a:r>
                <a:r>
                  <a:rPr lang="en-US" sz="11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samePlace</a:t>
                </a:r>
                <a:r>
                  <a:rPr lang="en-US" sz="11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</a:p>
            </p:txBody>
          </p:sp>
          <p:sp>
            <p:nvSpPr>
              <p:cNvPr id="66" name="TextBox 65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226953" y="2205445"/>
                <a:ext cx="2613027" cy="404419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vtable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class </a:t>
                </a:r>
                <a:r>
                  <a:rPr lang="en-US" sz="1600" dirty="0">
                    <a:latin typeface="Courier New" panose="02070309020205020404" pitchFamily="49" charset="0"/>
                    <a:ea typeface="Anonymous Pro" panose="020606090302020005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37160" y="1280160"/>
              <a:ext cx="8275320" cy="815311"/>
              <a:chOff x="137160" y="1097280"/>
              <a:chExt cx="8275320" cy="815311"/>
            </a:xfrm>
          </p:grpSpPr>
          <p:sp>
            <p:nvSpPr>
              <p:cNvPr id="52" name="Rectangle 1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7160" y="1240695"/>
                <a:ext cx="365760" cy="4318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731520" y="1097280"/>
                <a:ext cx="7680960" cy="815311"/>
                <a:chOff x="731520" y="1059209"/>
                <a:chExt cx="7680960" cy="815311"/>
              </a:xfrm>
            </p:grpSpPr>
            <p:sp>
              <p:nvSpPr>
                <p:cNvPr id="55" name="Rectangle 11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402336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:endPara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6" name="Rectangle 11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828800" y="1463040"/>
                  <a:ext cx="2194560" cy="41148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 err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vptr</a:t>
                  </a:r>
                  <a:endPara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7" name="Rectangle 1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621792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8" name="Rectangle 11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31520" y="1463040"/>
                  <a:ext cx="1097280" cy="41148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header</a:t>
                  </a:r>
                </a:p>
              </p:txBody>
            </p:sp>
            <p:sp>
              <p:nvSpPr>
                <p:cNvPr id="59" name="Rectangle 58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731520" y="1059209"/>
                  <a:ext cx="1543765" cy="4044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Point</a:t>
                  </a:r>
                  <a:r>
                    <a:rPr lang="en-US" sz="1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object</a:t>
                  </a:r>
                </a:p>
              </p:txBody>
            </p:sp>
          </p:grpSp>
          <p:cxnSp>
            <p:nvCxnSpPr>
              <p:cNvPr id="54" name="Straight Arrow Connector 53"/>
              <p:cNvCxnSpPr/>
              <p:nvPr>
                <p:custDataLst>
                  <p:tags r:id="rId10"/>
                </p:custDataLst>
              </p:nvPr>
            </p:nvCxnSpPr>
            <p:spPr bwMode="auto">
              <a:xfrm>
                <a:off x="502920" y="1463040"/>
                <a:ext cx="230067" cy="228600"/>
              </a:xfrm>
              <a:prstGeom prst="straightConnector1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</p:cxnSp>
        </p:grpSp>
        <p:cxnSp>
          <p:nvCxnSpPr>
            <p:cNvPr id="51" name="Straight Arrow Connector 50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2917882" y="2002536"/>
              <a:ext cx="8200" cy="368321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20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3840480"/>
            <a:ext cx="8366125" cy="2743200"/>
          </a:xfrm>
        </p:spPr>
        <p:txBody>
          <a:bodyPr/>
          <a:lstStyle/>
          <a:p>
            <a:r>
              <a:rPr lang="en-US" sz="2400" dirty="0"/>
              <a:t>Where does “</a:t>
            </a:r>
            <a:r>
              <a:rPr lang="en-US" sz="24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/>
              <a:t>” go?  At end of fields of </a:t>
            </a:r>
            <a:r>
              <a:rPr lang="en-US" sz="24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endParaRPr lang="en-US" sz="160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Point</a:t>
            </a:r>
            <a:r>
              <a:rPr lang="en-US" sz="2000" dirty="0"/>
              <a:t> fields are always in the same place, so </a:t>
            </a:r>
            <a:r>
              <a:rPr lang="en-US" sz="20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Point</a:t>
            </a:r>
            <a:r>
              <a:rPr lang="en-US" sz="2000" dirty="0"/>
              <a:t> code can run on </a:t>
            </a:r>
            <a:r>
              <a:rPr lang="en-US" sz="20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ThreeDPoint</a:t>
            </a:r>
            <a:r>
              <a:rPr lang="en-US" sz="2000" dirty="0"/>
              <a:t> objects without modification</a:t>
            </a:r>
          </a:p>
          <a:p>
            <a:r>
              <a:rPr lang="en-US" sz="2400" dirty="0"/>
              <a:t>Where does pointer to code for two new methods go?</a:t>
            </a:r>
          </a:p>
          <a:p>
            <a:pPr lvl="1"/>
            <a:r>
              <a:rPr lang="en-US" sz="2000" dirty="0"/>
              <a:t>No constructor, so use default </a:t>
            </a:r>
            <a:r>
              <a:rPr lang="en-US" sz="20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Point</a:t>
            </a:r>
            <a:r>
              <a:rPr lang="en-US" sz="2000" dirty="0"/>
              <a:t> constructor</a:t>
            </a:r>
          </a:p>
          <a:p>
            <a:pPr lvl="1"/>
            <a:r>
              <a:rPr lang="en-US" sz="2000" dirty="0"/>
              <a:t>To override “</a:t>
            </a:r>
            <a:r>
              <a:rPr lang="en-US" sz="20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samePlace</a:t>
            </a:r>
            <a:r>
              <a:rPr lang="en-US" sz="2000" dirty="0"/>
              <a:t>”, use same </a:t>
            </a:r>
            <a:r>
              <a:rPr lang="en-US" sz="2000" dirty="0" err="1"/>
              <a:t>vtable</a:t>
            </a:r>
            <a:r>
              <a:rPr lang="en-US" sz="2000" dirty="0"/>
              <a:t> position</a:t>
            </a:r>
          </a:p>
          <a:p>
            <a:pPr lvl="1"/>
            <a:r>
              <a:rPr lang="en-US" sz="2000" dirty="0"/>
              <a:t>Add new pointer at end of </a:t>
            </a:r>
            <a:r>
              <a:rPr lang="en-US" sz="2000" dirty="0" err="1"/>
              <a:t>vtable</a:t>
            </a:r>
            <a:r>
              <a:rPr lang="en-US" sz="2000" dirty="0"/>
              <a:t> for new method “</a:t>
            </a:r>
            <a:r>
              <a:rPr lang="en-US" sz="20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sayHi</a:t>
            </a:r>
            <a:r>
              <a:rPr lang="en-US" sz="2000" dirty="0"/>
              <a:t>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822960" y="1371600"/>
            <a:ext cx="46634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Point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p2)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 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61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6" name="TextBox 25"/>
          <p:cNvSpPr txBox="1"/>
          <p:nvPr>
            <p:custDataLst>
              <p:tags r:id="rId3"/>
            </p:custDataLst>
          </p:nvPr>
        </p:nvSpPr>
        <p:spPr>
          <a:xfrm>
            <a:off x="5250638" y="6217549"/>
            <a:ext cx="1441485" cy="549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code for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4"/>
            </p:custDataLst>
          </p:nvPr>
        </p:nvSpPr>
        <p:spPr>
          <a:xfrm>
            <a:off x="3052567" y="6221717"/>
            <a:ext cx="139294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code for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constructor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16408" y="4612536"/>
            <a:ext cx="2490232" cy="577564"/>
            <a:chOff x="6214172" y="3295545"/>
            <a:chExt cx="2490232" cy="577564"/>
          </a:xfrm>
        </p:grpSpPr>
        <p:cxnSp>
          <p:nvCxnSpPr>
            <p:cNvPr id="33" name="Straight Arrow Connector 32"/>
            <p:cNvCxnSpPr/>
            <p:nvPr>
              <p:custDataLst>
                <p:tags r:id="rId20"/>
              </p:custDataLst>
            </p:nvPr>
          </p:nvCxnSpPr>
          <p:spPr bwMode="auto">
            <a:xfrm>
              <a:off x="7459287" y="3598789"/>
              <a:ext cx="0" cy="274320"/>
            </a:xfrm>
            <a:prstGeom prst="straightConnector1">
              <a:avLst/>
            </a:prstGeom>
            <a:noFill/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5" name="TextBox 34"/>
            <p:cNvSpPr txBox="1"/>
            <p:nvPr>
              <p:custDataLst>
                <p:tags r:id="rId21"/>
              </p:custDataLst>
            </p:nvPr>
          </p:nvSpPr>
          <p:spPr>
            <a:xfrm>
              <a:off x="6214172" y="3295545"/>
              <a:ext cx="249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sayHi</a:t>
              </a:r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tacked on at end</a:t>
              </a:r>
            </a:p>
          </p:txBody>
        </p:sp>
      </p:grpSp>
      <p:sp>
        <p:nvSpPr>
          <p:cNvPr id="46" name="TextBox 45"/>
          <p:cNvSpPr txBox="1"/>
          <p:nvPr>
            <p:custDataLst>
              <p:tags r:id="rId5"/>
            </p:custDataLst>
          </p:nvPr>
        </p:nvSpPr>
        <p:spPr>
          <a:xfrm>
            <a:off x="7798594" y="4787037"/>
            <a:ext cx="1040606" cy="549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Code for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6"/>
            </p:custDataLst>
          </p:nvPr>
        </p:nvSpPr>
        <p:spPr>
          <a:xfrm>
            <a:off x="822960" y="1371600"/>
            <a:ext cx="46634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Point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p2)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 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31520" y="3840480"/>
            <a:ext cx="7498080" cy="710225"/>
            <a:chOff x="731520" y="4846320"/>
            <a:chExt cx="7498080" cy="710225"/>
          </a:xfrm>
        </p:grpSpPr>
        <p:sp>
          <p:nvSpPr>
            <p:cNvPr id="44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29184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45920" y="521208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Rectangle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3776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9" name="Rectangle 1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1520" y="5212080"/>
              <a:ext cx="914400" cy="344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50" name="Rectangle 49"/>
            <p:cNvSpPr/>
            <p:nvPr>
              <p:custDataLst>
                <p:tags r:id="rId18"/>
              </p:custDataLst>
            </p:nvPr>
          </p:nvSpPr>
          <p:spPr>
            <a:xfrm>
              <a:off x="731520" y="4846320"/>
              <a:ext cx="2183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ThreeDPoint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object</a:t>
              </a:r>
            </a:p>
          </p:txBody>
        </p:sp>
        <p:sp>
          <p:nvSpPr>
            <p:cNvPr id="51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8368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" y="5212080"/>
            <a:ext cx="7360920" cy="584775"/>
            <a:chOff x="45720" y="5849223"/>
            <a:chExt cx="7360920" cy="584775"/>
          </a:xfrm>
        </p:grpSpPr>
        <p:sp>
          <p:nvSpPr>
            <p:cNvPr id="40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468880" y="585216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constructor</a:t>
              </a:r>
            </a:p>
          </p:txBody>
        </p:sp>
        <p:sp>
          <p:nvSpPr>
            <p:cNvPr id="41" name="Rectangle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585216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samePlace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TextBox 41"/>
            <p:cNvSpPr txBox="1"/>
            <p:nvPr>
              <p:custDataLst>
                <p:tags r:id="rId12"/>
              </p:custDataLst>
            </p:nvPr>
          </p:nvSpPr>
          <p:spPr>
            <a:xfrm>
              <a:off x="45720" y="5849223"/>
              <a:ext cx="249042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vtable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for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Three</a:t>
              </a:r>
              <a:r>
                <a:rPr lang="en-US" sz="1600" dirty="0" err="1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DPoint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</a:p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         (not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52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760720" y="585216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sayHi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3" name="Straight Arrow Connector 52"/>
          <p:cNvCxnSpPr/>
          <p:nvPr>
            <p:custDataLst>
              <p:tags r:id="rId7"/>
            </p:custDataLst>
          </p:nvPr>
        </p:nvCxnSpPr>
        <p:spPr bwMode="auto">
          <a:xfrm flipH="1">
            <a:off x="2549805" y="4377886"/>
            <a:ext cx="648317" cy="83409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5" name="Freeform 4"/>
          <p:cNvSpPr/>
          <p:nvPr/>
        </p:nvSpPr>
        <p:spPr bwMode="auto">
          <a:xfrm>
            <a:off x="3749040" y="5389837"/>
            <a:ext cx="302363" cy="842356"/>
          </a:xfrm>
          <a:custGeom>
            <a:avLst/>
            <a:gdLst>
              <a:gd name="connsiteX0" fmla="*/ 282633 w 302363"/>
              <a:gd name="connsiteY0" fmla="*/ 0 h 842356"/>
              <a:gd name="connsiteX1" fmla="*/ 282633 w 302363"/>
              <a:gd name="connsiteY1" fmla="*/ 371301 h 842356"/>
              <a:gd name="connsiteX2" fmla="*/ 77586 w 302363"/>
              <a:gd name="connsiteY2" fmla="*/ 604058 h 842356"/>
              <a:gd name="connsiteX3" fmla="*/ 0 w 302363"/>
              <a:gd name="connsiteY3" fmla="*/ 842356 h 84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3" h="842356">
                <a:moveTo>
                  <a:pt x="282633" y="0"/>
                </a:moveTo>
                <a:cubicBezTo>
                  <a:pt x="299720" y="135312"/>
                  <a:pt x="316808" y="270625"/>
                  <a:pt x="282633" y="371301"/>
                </a:cubicBezTo>
                <a:cubicBezTo>
                  <a:pt x="248458" y="471977"/>
                  <a:pt x="124692" y="525549"/>
                  <a:pt x="77586" y="604058"/>
                </a:cubicBezTo>
                <a:cubicBezTo>
                  <a:pt x="30480" y="682567"/>
                  <a:pt x="15240" y="762461"/>
                  <a:pt x="0" y="84235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669280" y="5387249"/>
            <a:ext cx="310342" cy="814648"/>
          </a:xfrm>
          <a:custGeom>
            <a:avLst/>
            <a:gdLst>
              <a:gd name="connsiteX0" fmla="*/ 11084 w 310342"/>
              <a:gd name="connsiteY0" fmla="*/ 0 h 814648"/>
              <a:gd name="connsiteX1" fmla="*/ 22167 w 310342"/>
              <a:gd name="connsiteY1" fmla="*/ 382386 h 814648"/>
              <a:gd name="connsiteX2" fmla="*/ 210589 w 310342"/>
              <a:gd name="connsiteY2" fmla="*/ 570808 h 814648"/>
              <a:gd name="connsiteX3" fmla="*/ 310342 w 310342"/>
              <a:gd name="connsiteY3" fmla="*/ 814648 h 81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342" h="814648">
                <a:moveTo>
                  <a:pt x="11084" y="0"/>
                </a:moveTo>
                <a:cubicBezTo>
                  <a:pt x="0" y="143625"/>
                  <a:pt x="-11084" y="287251"/>
                  <a:pt x="22167" y="382386"/>
                </a:cubicBezTo>
                <a:cubicBezTo>
                  <a:pt x="55418" y="477521"/>
                  <a:pt x="162560" y="498764"/>
                  <a:pt x="210589" y="570808"/>
                </a:cubicBezTo>
                <a:cubicBezTo>
                  <a:pt x="258618" y="642852"/>
                  <a:pt x="284480" y="728750"/>
                  <a:pt x="310342" y="814648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315200" y="5024194"/>
            <a:ext cx="515389" cy="363055"/>
          </a:xfrm>
          <a:custGeom>
            <a:avLst/>
            <a:gdLst>
              <a:gd name="connsiteX0" fmla="*/ 0 w 515389"/>
              <a:gd name="connsiteY0" fmla="*/ 363055 h 363055"/>
              <a:gd name="connsiteX1" fmla="*/ 110837 w 515389"/>
              <a:gd name="connsiteY1" fmla="*/ 52713 h 363055"/>
              <a:gd name="connsiteX2" fmla="*/ 515389 w 515389"/>
              <a:gd name="connsiteY2" fmla="*/ 2837 h 36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389" h="363055">
                <a:moveTo>
                  <a:pt x="0" y="363055"/>
                </a:moveTo>
                <a:cubicBezTo>
                  <a:pt x="12469" y="237902"/>
                  <a:pt x="24939" y="112749"/>
                  <a:pt x="110837" y="52713"/>
                </a:cubicBezTo>
                <a:cubicBezTo>
                  <a:pt x="196735" y="-7323"/>
                  <a:pt x="356062" y="-2243"/>
                  <a:pt x="515389" y="283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583680" y="3577845"/>
            <a:ext cx="1938800" cy="577564"/>
            <a:chOff x="6489887" y="3295545"/>
            <a:chExt cx="1938800" cy="577564"/>
          </a:xfrm>
        </p:grpSpPr>
        <p:cxnSp>
          <p:nvCxnSpPr>
            <p:cNvPr id="55" name="Straight Arrow Connector 54"/>
            <p:cNvCxnSpPr/>
            <p:nvPr>
              <p:custDataLst>
                <p:tags r:id="rId8"/>
              </p:custDataLst>
            </p:nvPr>
          </p:nvCxnSpPr>
          <p:spPr bwMode="auto">
            <a:xfrm>
              <a:off x="7459287" y="3598789"/>
              <a:ext cx="0" cy="274320"/>
            </a:xfrm>
            <a:prstGeom prst="straightConnector1">
              <a:avLst/>
            </a:prstGeom>
            <a:noFill/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>
              <p:custDataLst>
                <p:tags r:id="rId9"/>
              </p:custDataLst>
            </p:nvPr>
          </p:nvSpPr>
          <p:spPr>
            <a:xfrm>
              <a:off x="6489887" y="3295545"/>
              <a:ext cx="1938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tacked on at 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42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24713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94760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73217" y="3053272"/>
            <a:ext cx="1946804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Point()</a:t>
            </a:r>
          </a:p>
        </p:txBody>
      </p:sp>
      <p:sp>
        <p:nvSpPr>
          <p:cNvPr id="57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52160" y="2560320"/>
            <a:ext cx="3108960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Point’s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8" name="TextBox 57"/>
          <p:cNvSpPr txBox="1"/>
          <p:nvPr>
            <p:custDataLst>
              <p:tags r:id="rId5"/>
            </p:custDataLst>
          </p:nvPr>
        </p:nvSpPr>
        <p:spPr>
          <a:xfrm>
            <a:off x="731520" y="2372939"/>
            <a:ext cx="171386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vtable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731520" y="1280160"/>
            <a:ext cx="7680960" cy="815311"/>
            <a:chOff x="731520" y="1059209"/>
            <a:chExt cx="7680960" cy="815311"/>
          </a:xfrm>
        </p:grpSpPr>
        <p:sp>
          <p:nvSpPr>
            <p:cNvPr id="82" name="Rectangle 1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2336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1463040"/>
              <a:ext cx="21945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vptr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Rectangle 1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1792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5" name="Rectangle 1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31520" y="1463040"/>
              <a:ext cx="10972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86" name="Rectangle 85"/>
            <p:cNvSpPr/>
            <p:nvPr>
              <p:custDataLst>
                <p:tags r:id="rId35"/>
              </p:custDataLst>
            </p:nvPr>
          </p:nvSpPr>
          <p:spPr>
            <a:xfrm>
              <a:off x="731520" y="1059209"/>
              <a:ext cx="15856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7160" y="2743200"/>
            <a:ext cx="731519" cy="431800"/>
            <a:chOff x="137160" y="1515015"/>
            <a:chExt cx="731519" cy="431800"/>
          </a:xfrm>
        </p:grpSpPr>
        <p:sp>
          <p:nvSpPr>
            <p:cNvPr id="73" name="Rectangle 1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37160" y="1515015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1440" tIns="0" rIns="0" bIns="0" anchor="ctr">
              <a:norm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    ???</a:t>
              </a:r>
            </a:p>
          </p:txBody>
        </p:sp>
        <p:cxnSp>
          <p:nvCxnSpPr>
            <p:cNvPr id="81" name="Straight Arrow Connector 80"/>
            <p:cNvCxnSpPr/>
            <p:nvPr>
              <p:custDataLst>
                <p:tags r:id="rId30"/>
              </p:custDataLst>
            </p:nvPr>
          </p:nvCxnSpPr>
          <p:spPr bwMode="auto">
            <a:xfrm>
              <a:off x="502919" y="1743615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8"/>
            </p:custDataLst>
          </p:nvPr>
        </p:nvSpPr>
        <p:spPr>
          <a:xfrm>
            <a:off x="457200" y="6035040"/>
            <a:ext cx="321754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p = ???;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p.samePlace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(q);</a:t>
            </a:r>
          </a:p>
        </p:txBody>
      </p:sp>
      <p:sp>
        <p:nvSpPr>
          <p:cNvPr id="34" name="TextBox 33"/>
          <p:cNvSpPr txBox="1"/>
          <p:nvPr>
            <p:custDataLst>
              <p:tags r:id="rId9"/>
            </p:custDataLst>
          </p:nvPr>
        </p:nvSpPr>
        <p:spPr>
          <a:xfrm>
            <a:off x="4023360" y="6035040"/>
            <a:ext cx="459613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regardless of what p is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p-&gt;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vtr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](p, q);</a:t>
            </a:r>
          </a:p>
        </p:txBody>
      </p:sp>
      <p:sp>
        <p:nvSpPr>
          <p:cNvPr id="35" name="TextBox 34"/>
          <p:cNvSpPr txBox="1"/>
          <p:nvPr>
            <p:custDataLst>
              <p:tags r:id="rId10"/>
            </p:custDataLst>
          </p:nvPr>
        </p:nvSpPr>
        <p:spPr>
          <a:xfrm>
            <a:off x="452599" y="5623560"/>
            <a:ext cx="81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36" name="TextBox 35"/>
          <p:cNvSpPr txBox="1"/>
          <p:nvPr>
            <p:custDataLst>
              <p:tags r:id="rId11"/>
            </p:custDataLst>
          </p:nvPr>
        </p:nvSpPr>
        <p:spPr>
          <a:xfrm>
            <a:off x="4023360" y="5623560"/>
            <a:ext cx="292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 pseudo-translation:</a:t>
            </a:r>
          </a:p>
        </p:txBody>
      </p:sp>
      <p:sp>
        <p:nvSpPr>
          <p:cNvPr id="76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66360" y="5147822"/>
            <a:ext cx="3794760" cy="46872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ThreeDPoint’s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7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32320" y="4315636"/>
            <a:ext cx="1828800" cy="43924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466705" y="2276242"/>
            <a:ext cx="1390997" cy="295162"/>
          </a:xfrm>
          <a:custGeom>
            <a:avLst/>
            <a:gdLst>
              <a:gd name="connsiteX0" fmla="*/ 0 w 1390997"/>
              <a:gd name="connsiteY0" fmla="*/ 295162 h 295162"/>
              <a:gd name="connsiteX1" fmla="*/ 432262 w 1390997"/>
              <a:gd name="connsiteY1" fmla="*/ 34696 h 295162"/>
              <a:gd name="connsiteX2" fmla="*/ 1113906 w 1390997"/>
              <a:gd name="connsiteY2" fmla="*/ 29154 h 295162"/>
              <a:gd name="connsiteX3" fmla="*/ 1390997 w 1390997"/>
              <a:gd name="connsiteY3" fmla="*/ 278536 h 29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997" h="295162">
                <a:moveTo>
                  <a:pt x="0" y="295162"/>
                </a:moveTo>
                <a:cubicBezTo>
                  <a:pt x="123305" y="187096"/>
                  <a:pt x="246611" y="79031"/>
                  <a:pt x="432262" y="34696"/>
                </a:cubicBezTo>
                <a:cubicBezTo>
                  <a:pt x="617913" y="-9639"/>
                  <a:pt x="954117" y="-11486"/>
                  <a:pt x="1113906" y="29154"/>
                </a:cubicBezTo>
                <a:cubicBezTo>
                  <a:pt x="1273695" y="69794"/>
                  <a:pt x="1332346" y="174165"/>
                  <a:pt x="1390997" y="278536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086793" y="2560320"/>
            <a:ext cx="881149" cy="648393"/>
          </a:xfrm>
          <a:custGeom>
            <a:avLst/>
            <a:gdLst>
              <a:gd name="connsiteX0" fmla="*/ 0 w 881149"/>
              <a:gd name="connsiteY0" fmla="*/ 0 h 648393"/>
              <a:gd name="connsiteX1" fmla="*/ 210589 w 881149"/>
              <a:gd name="connsiteY1" fmla="*/ 493222 h 648393"/>
              <a:gd name="connsiteX2" fmla="*/ 881149 w 881149"/>
              <a:gd name="connsiteY2" fmla="*/ 648393 h 64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1149" h="648393">
                <a:moveTo>
                  <a:pt x="0" y="0"/>
                </a:moveTo>
                <a:cubicBezTo>
                  <a:pt x="31865" y="192578"/>
                  <a:pt x="63731" y="385157"/>
                  <a:pt x="210589" y="493222"/>
                </a:cubicBezTo>
                <a:cubicBezTo>
                  <a:pt x="357447" y="601287"/>
                  <a:pt x="619298" y="624840"/>
                  <a:pt x="881149" y="648393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87" name="Straight Arrow Connector 86"/>
          <p:cNvCxnSpPr/>
          <p:nvPr>
            <p:custDataLst>
              <p:tags r:id="rId14"/>
            </p:custDataLst>
          </p:nvPr>
        </p:nvCxnSpPr>
        <p:spPr bwMode="auto">
          <a:xfrm flipH="1">
            <a:off x="2530415" y="1890900"/>
            <a:ext cx="1391417" cy="46907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88" name="Group 87"/>
          <p:cNvGrpSpPr/>
          <p:nvPr/>
        </p:nvGrpSpPr>
        <p:grpSpPr>
          <a:xfrm>
            <a:off x="731520" y="3383280"/>
            <a:ext cx="7498080" cy="710225"/>
            <a:chOff x="731520" y="4846320"/>
            <a:chExt cx="7498080" cy="710225"/>
          </a:xfrm>
        </p:grpSpPr>
        <p:sp>
          <p:nvSpPr>
            <p:cNvPr id="89" name="Rectangle 1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29184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45920" y="521208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Rectangle 1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3776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Rectangle 1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1520" y="5212080"/>
              <a:ext cx="914400" cy="344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7"/>
              </p:custDataLst>
            </p:nvPr>
          </p:nvSpPr>
          <p:spPr>
            <a:xfrm>
              <a:off x="731520" y="4846320"/>
              <a:ext cx="2183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ThreeDPoint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object</a:t>
              </a:r>
            </a:p>
          </p:txBody>
        </p:sp>
        <p:sp>
          <p:nvSpPr>
            <p:cNvPr id="94" name="Rectangle 1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58368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1440" y="4572000"/>
            <a:ext cx="6446520" cy="411480"/>
            <a:chOff x="91440" y="5849223"/>
            <a:chExt cx="6446520" cy="411480"/>
          </a:xfrm>
        </p:grpSpPr>
        <p:sp>
          <p:nvSpPr>
            <p:cNvPr id="96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231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7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947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TextBox 97"/>
            <p:cNvSpPr txBox="1"/>
            <p:nvPr>
              <p:custDataLst>
                <p:tags r:id="rId21"/>
              </p:custDataLst>
            </p:nvPr>
          </p:nvSpPr>
          <p:spPr>
            <a:xfrm>
              <a:off x="91440" y="5870241"/>
              <a:ext cx="2396746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ThreeDPoint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cs typeface="Calibri" panose="020F0502020204030204" pitchFamily="34" charset="0"/>
                </a:rPr>
                <a:t>vtable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99" name="Rectangle 1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663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100" name="Straight Arrow Connector 99"/>
          <p:cNvCxnSpPr/>
          <p:nvPr>
            <p:custDataLst>
              <p:tags r:id="rId15"/>
            </p:custDataLst>
          </p:nvPr>
        </p:nvCxnSpPr>
        <p:spPr bwMode="auto">
          <a:xfrm flipH="1">
            <a:off x="2549805" y="3922776"/>
            <a:ext cx="648317" cy="6400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4" name="Straight Arrow Connector 73"/>
          <p:cNvCxnSpPr/>
          <p:nvPr>
            <p:custDataLst>
              <p:tags r:id="rId16"/>
            </p:custDataLst>
          </p:nvPr>
        </p:nvCxnSpPr>
        <p:spPr bwMode="auto">
          <a:xfrm flipV="1">
            <a:off x="3108960" y="3485223"/>
            <a:ext cx="935864" cy="1280160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5" name="Straight Arrow Connector 74"/>
          <p:cNvCxnSpPr>
            <a:endCxn id="76" idx="1"/>
          </p:cNvCxnSpPr>
          <p:nvPr>
            <p:custDataLst>
              <p:tags r:id="rId17"/>
            </p:custDataLst>
          </p:nvPr>
        </p:nvCxnSpPr>
        <p:spPr bwMode="auto">
          <a:xfrm>
            <a:off x="4480560" y="4791207"/>
            <a:ext cx="685800" cy="590977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8" name="Straight Arrow Connector 77"/>
          <p:cNvCxnSpPr>
            <a:endCxn id="77" idx="1"/>
          </p:cNvCxnSpPr>
          <p:nvPr>
            <p:custDataLst>
              <p:tags r:id="rId18"/>
            </p:custDataLst>
          </p:nvPr>
        </p:nvCxnSpPr>
        <p:spPr bwMode="auto">
          <a:xfrm flipV="1">
            <a:off x="5852160" y="4535258"/>
            <a:ext cx="1280160" cy="219456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42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Ta-da!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CSE143, it may have seemed “magic” that an </a:t>
            </a:r>
            <a:r>
              <a:rPr lang="en-US" i="1" dirty="0"/>
              <a:t>inherited</a:t>
            </a:r>
            <a:r>
              <a:rPr lang="en-US" dirty="0"/>
              <a:t> method could call an </a:t>
            </a:r>
            <a:r>
              <a:rPr lang="en-US" i="1" dirty="0"/>
              <a:t>overridden </a:t>
            </a:r>
            <a:r>
              <a:rPr lang="en-US" dirty="0"/>
              <a:t>method</a:t>
            </a:r>
          </a:p>
          <a:p>
            <a:pPr lvl="1"/>
            <a:r>
              <a:rPr lang="en-US" dirty="0"/>
              <a:t>You were tested on this endlessly</a:t>
            </a:r>
          </a:p>
          <a:p>
            <a:pPr lvl="1"/>
            <a:endParaRPr lang="en-US" dirty="0"/>
          </a:p>
          <a:p>
            <a:pPr>
              <a:tabLst>
                <a:tab pos="2289175" algn="l"/>
              </a:tabLst>
            </a:pPr>
            <a:r>
              <a:rPr lang="en-US" dirty="0"/>
              <a:t>The “trick” in the implementation is this part: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p,q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In the body of the pointed-to code, any calls to (other) methods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will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Dispatch determined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, not the class that defined a method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u="sng" dirty="0"/>
              <a:t>Assume</a:t>
            </a:r>
            <a:r>
              <a:rPr lang="en-US" sz="2200" dirty="0"/>
              <a:t>:  64-bit pointers, Java objects aligned to 8 B with 8-B header</a:t>
            </a:r>
          </a:p>
          <a:p>
            <a:r>
              <a:rPr lang="en-US" sz="2400" dirty="0"/>
              <a:t>What are the sizes of the things being pointed at by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ptr_c</a:t>
            </a:r>
            <a:r>
              <a:rPr lang="en-US" sz="2400" dirty="0"/>
              <a:t> 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ptr_j</a:t>
            </a:r>
            <a:r>
              <a:rPr lang="en-US" sz="2400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27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0080" y="2651760"/>
            <a:ext cx="365760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s[3];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r_c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46320" y="2651760"/>
            <a:ext cx="3657600" cy="18440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"hi";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int[3]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ptr_j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6729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>
            <p:custDataLst>
              <p:tags r:id="rId1"/>
            </p:custDataLst>
          </p:nvPr>
        </p:nvSpPr>
        <p:spPr>
          <a:xfrm>
            <a:off x="365760" y="3017520"/>
            <a:ext cx="7315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6" name="Rectangle 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11" name="Straight Arrow Connector 10"/>
            <p:cNvCxnSpPr>
              <a:stCxn id="10" idx="3"/>
              <a:endCxn id="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3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8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3840480" y="416052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97680" y="3986784"/>
            <a:ext cx="4754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alibri" pitchFamily="34" charset="0"/>
              </a:rPr>
              <a:t>Everything needed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latin typeface="Calibri" pitchFamily="34" charset="0"/>
              </a:rPr>
              <a:t> also 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1600" dirty="0">
                <a:latin typeface="Calibri" pitchFamily="34" charset="0"/>
              </a:rPr>
              <a:t> is declared as type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Incompatible type – elements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are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(siblings)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Wrong direction – elements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Runtime error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not contain all elements in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propellers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v2</a:t>
            </a:r>
            <a:r>
              <a:rPr lang="en-US" sz="1600" dirty="0">
                <a:latin typeface="Calibri" pitchFamily="34" charset="0"/>
              </a:rPr>
              <a:t> refers to 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latin typeface="Calibri" pitchFamily="34" charset="0"/>
              </a:rPr>
              <a:t> at </a:t>
            </a:r>
            <a:r>
              <a:rPr lang="en-US" sz="1600" i="1" dirty="0">
                <a:latin typeface="Calibri" pitchFamily="34" charset="0"/>
              </a:rPr>
              <a:t>runtime</a:t>
            </a:r>
            <a:endParaRPr lang="en-US" sz="1600" dirty="0">
              <a:latin typeface="Calibri" pitchFamily="34" charset="0"/>
            </a:endParaRP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Unconvertable types –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b1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declared as type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40480" y="440740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3840480" y="465429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840480" y="513892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840480" y="562356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840480" y="610819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3840480" y="634593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573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 = malloc(sizeof(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c-&gt;miles = 100;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c-&gt;gals = 17;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mpg = get_mpg(c);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Car c = new Car();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c.setMiles(100);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c.setGals(17);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float mpg =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get_mpg: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%rsp,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/>
          <a:stretch>
            <a:fillRect/>
          </a:stretch>
        </p:blipFill>
        <p:spPr>
          <a:xfrm>
            <a:off x="2147855" y="566928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0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2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0111010000011000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100011010000010000000010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1000100111000010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5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OS: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562600" y="4401458"/>
            <a:ext cx="3048000" cy="1097280"/>
            <a:chOff x="5562600" y="4401458"/>
            <a:chExt cx="3048000" cy="1097280"/>
          </a:xfrm>
        </p:grpSpPr>
        <p:grpSp>
          <p:nvGrpSpPr>
            <p:cNvPr id="7" name="Group 6"/>
            <p:cNvGrpSpPr/>
            <p:nvPr/>
          </p:nvGrpSpPr>
          <p:grpSpPr>
            <a:xfrm>
              <a:off x="5568724" y="4401458"/>
              <a:ext cx="3041876" cy="1097280"/>
              <a:chOff x="5568724" y="4401458"/>
              <a:chExt cx="3041876" cy="109728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8724" y="4401458"/>
                <a:ext cx="1213076" cy="109728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>
                <p:custDataLst>
                  <p:tags r:id="rId26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7835900" y="4486341"/>
                <a:ext cx="774700" cy="897741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00" y="4473714"/>
                <a:ext cx="822960" cy="914400"/>
              </a:xfrm>
              <a:prstGeom prst="rect">
                <a:avLst/>
              </a:prstGeom>
            </p:spPr>
          </p:pic>
        </p:grpSp>
        <p:sp>
          <p:nvSpPr>
            <p:cNvPr id="31" name="Rectangle 30"/>
            <p:cNvSpPr/>
            <p:nvPr>
              <p:custDataLst>
                <p:tags r:id="rId25"/>
              </p:custDataLst>
            </p:nvPr>
          </p:nvSpPr>
          <p:spPr bwMode="auto">
            <a:xfrm>
              <a:off x="5562600" y="4419600"/>
              <a:ext cx="3048000" cy="1055970"/>
            </a:xfrm>
            <a:prstGeom prst="rect">
              <a:avLst/>
            </a:prstGeom>
            <a:noFill/>
            <a:ln w="1905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cxnSp>
        <p:nvCxnSpPr>
          <p:cNvPr id="32" name="Straight Arrow Connector 31"/>
          <p:cNvCxnSpPr>
            <a:stCxn id="9" idx="2"/>
          </p:cNvCxnSpPr>
          <p:nvPr>
            <p:custDataLst>
              <p:tags r:id="rId16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7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18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19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0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4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34" name="TextBox 33"/>
          <p:cNvSpPr txBox="1"/>
          <p:nvPr>
            <p:custDataLst>
              <p:tags r:id="rId22"/>
            </p:custDataLst>
          </p:nvPr>
        </p:nvSpPr>
        <p:spPr>
          <a:xfrm>
            <a:off x="6949440" y="1033272"/>
            <a:ext cx="2133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data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Integers &amp; floats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assembly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 &amp; stacks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&amp; structs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caches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allocation</a:t>
            </a:r>
          </a:p>
          <a:p>
            <a:r>
              <a:rPr lang="en-US" sz="1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vs. C</a:t>
            </a:r>
          </a:p>
        </p:txBody>
      </p:sp>
      <p:sp>
        <p:nvSpPr>
          <p:cNvPr id="46" name="Rectangle 45"/>
          <p:cNvSpPr/>
          <p:nvPr>
            <p:custDataLst>
              <p:tags r:id="rId23"/>
            </p:custDataLst>
          </p:nvPr>
        </p:nvSpPr>
        <p:spPr bwMode="auto">
          <a:xfrm>
            <a:off x="411479" y="1097279"/>
            <a:ext cx="3822192" cy="170078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/>
          <p:cNvSpPr/>
          <p:nvPr>
            <p:custDataLst>
              <p:tags r:id="rId24"/>
            </p:custDataLst>
          </p:nvPr>
        </p:nvSpPr>
        <p:spPr bwMode="auto">
          <a:xfrm>
            <a:off x="4297680" y="1097280"/>
            <a:ext cx="2542032" cy="170078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err="1"/>
              <a:t>vs.</a:t>
            </a:r>
            <a:r>
              <a:rPr lang="en-US" dirty="0"/>
              <a:t>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Reconnecting to Java (hello CSE143!)</a:t>
            </a:r>
          </a:p>
          <a:p>
            <a:pPr lvl="1"/>
            <a:r>
              <a:rPr lang="en-US" dirty="0"/>
              <a:t>But now you know a lot more about what really happens when we execute programs</a:t>
            </a:r>
          </a:p>
          <a:p>
            <a:pPr lvl="2"/>
            <a:endParaRPr lang="en-US" dirty="0"/>
          </a:p>
          <a:p>
            <a:r>
              <a:rPr lang="en-US" dirty="0"/>
              <a:t>We</a:t>
            </a:r>
            <a:r>
              <a:rPr lang="fr-FR" dirty="0"/>
              <a:t>’</a:t>
            </a:r>
            <a:r>
              <a:rPr lang="fr-FR" dirty="0" err="1"/>
              <a:t>ve</a:t>
            </a:r>
            <a:r>
              <a:rPr lang="fr-FR" dirty="0"/>
              <a:t> </a:t>
            </a:r>
            <a:r>
              <a:rPr lang="fr-FR" dirty="0" err="1"/>
              <a:t>learned</a:t>
            </a:r>
            <a:r>
              <a:rPr lang="fr-FR" dirty="0"/>
              <a:t> about the </a:t>
            </a:r>
            <a:r>
              <a:rPr lang="fr-FR" dirty="0" err="1"/>
              <a:t>following</a:t>
            </a:r>
            <a:r>
              <a:rPr lang="fr-FR" dirty="0"/>
              <a:t> items in C;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we’ll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look </a:t>
            </a:r>
            <a:r>
              <a:rPr lang="fr-FR" dirty="0" err="1"/>
              <a:t>like</a:t>
            </a:r>
            <a:r>
              <a:rPr lang="fr-FR" dirty="0"/>
              <a:t> for Java:</a:t>
            </a:r>
          </a:p>
          <a:p>
            <a:pPr lvl="1"/>
            <a:r>
              <a:rPr lang="en-US" dirty="0"/>
              <a:t>Representation of data</a:t>
            </a:r>
          </a:p>
          <a:p>
            <a:pPr lvl="1"/>
            <a:r>
              <a:rPr lang="en-US" dirty="0"/>
              <a:t>Pointers / references</a:t>
            </a:r>
          </a:p>
          <a:p>
            <a:pPr lvl="1"/>
            <a:r>
              <a:rPr lang="en-US" dirty="0"/>
              <a:t>Casting</a:t>
            </a:r>
          </a:p>
          <a:p>
            <a:pPr lvl="1"/>
            <a:r>
              <a:rPr lang="en-US" dirty="0"/>
              <a:t>Function / method calls including dynamic dispatch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Worlds Colliding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CSE351 has given you a “really different feeling” about what computers do and how programs execute</a:t>
            </a:r>
          </a:p>
          <a:p>
            <a:pPr lvl="2"/>
            <a:endParaRPr lang="en-US" dirty="0"/>
          </a:p>
          <a:p>
            <a:r>
              <a:rPr lang="en-US" dirty="0"/>
              <a:t>We have occasionally contrasted to Java, but CSE143 may still feel like “a different world”</a:t>
            </a:r>
          </a:p>
          <a:p>
            <a:pPr lvl="1"/>
            <a:r>
              <a:rPr lang="en-US" dirty="0"/>
              <a:t>It’s not – it’s just a higher-level of abstraction</a:t>
            </a:r>
          </a:p>
          <a:p>
            <a:pPr lvl="1"/>
            <a:r>
              <a:rPr lang="en-US" dirty="0"/>
              <a:t>Connect these levels via </a:t>
            </a:r>
            <a:r>
              <a:rPr lang="en-US" u="sng" dirty="0"/>
              <a:t>how-one-could-implement-Java</a:t>
            </a:r>
            <a:r>
              <a:rPr lang="en-US" dirty="0"/>
              <a:t> in 351 terms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Meta-point to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None of the data representations we are going to talk about are </a:t>
            </a:r>
            <a:r>
              <a:rPr lang="en-US" i="1" u="sng" dirty="0">
                <a:solidFill>
                  <a:srgbClr val="C00000"/>
                </a:solidFill>
              </a:rPr>
              <a:t>guaranteed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by Java </a:t>
            </a:r>
          </a:p>
          <a:p>
            <a:pPr lvl="2"/>
            <a:endParaRPr lang="en-US" dirty="0"/>
          </a:p>
          <a:p>
            <a:r>
              <a:rPr lang="en-US" dirty="0"/>
              <a:t>In fact, the language simply provides an </a:t>
            </a:r>
            <a:r>
              <a:rPr lang="en-US" i="1" u="sng" dirty="0">
                <a:solidFill>
                  <a:srgbClr val="C00000"/>
                </a:solidFill>
              </a:rPr>
              <a:t>abstraction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(Java language specification)</a:t>
            </a:r>
            <a:endParaRPr lang="en-US" u="sng" dirty="0"/>
          </a:p>
          <a:p>
            <a:pPr lvl="1"/>
            <a:r>
              <a:rPr lang="en-US" dirty="0"/>
              <a:t>Tells us how code should behave for different language constructs, but we can't easily tell how things are really represented</a:t>
            </a:r>
          </a:p>
          <a:p>
            <a:pPr lvl="1"/>
            <a:r>
              <a:rPr lang="en-US" dirty="0"/>
              <a:t>But it is important to understand an</a:t>
            </a:r>
            <a:r>
              <a:rPr lang="en-US" i="1" dirty="0"/>
              <a:t> </a:t>
            </a:r>
            <a:r>
              <a:rPr lang="en-US" i="1" u="sng" dirty="0">
                <a:solidFill>
                  <a:srgbClr val="C00000"/>
                </a:solidFill>
              </a:rPr>
              <a:t>implementation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of the lower levels – useful in thinking about your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Integers, floats, doubles, pointers – same as C</a:t>
            </a:r>
          </a:p>
          <a:p>
            <a:pPr lvl="1"/>
            <a:r>
              <a:rPr lang="en-US" dirty="0"/>
              <a:t>“Pointers” are called “references” in Java, but are much more constrained than C’s general pointers</a:t>
            </a:r>
          </a:p>
          <a:p>
            <a:pPr lvl="1"/>
            <a:r>
              <a:rPr lang="en-US" dirty="0"/>
              <a:t>Java’s portability-guarantee fixes the sizes of all types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is 4 bytes in Java regardless of machine</a:t>
            </a:r>
          </a:p>
          <a:p>
            <a:pPr lvl="1"/>
            <a:r>
              <a:rPr lang="en-US" dirty="0"/>
              <a:t>No unsigned types to avoid conversion pitfalls</a:t>
            </a:r>
          </a:p>
          <a:p>
            <a:pPr lvl="2"/>
            <a:r>
              <a:rPr lang="en-US" dirty="0"/>
              <a:t>Added some useful methods in Java 8 (also use bigger signed types)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typically represented as </a:t>
            </a:r>
            <a:r>
              <a:rPr lang="en-US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but “you can’t tell”</a:t>
            </a:r>
          </a:p>
          <a:p>
            <a:r>
              <a:rPr lang="en-US" dirty="0"/>
              <a:t>Much more interesting: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Arrays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Characters and strings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Objects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2834640"/>
          </a:xfrm>
        </p:spPr>
        <p:txBody>
          <a:bodyPr/>
          <a:lstStyle/>
          <a:p>
            <a:r>
              <a:rPr lang="en-US" sz="2400" dirty="0"/>
              <a:t>Every element initialized to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/>
              <a:t> or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sz="2400" dirty="0"/>
              <a:t>Length specified in immutable field at start of array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– 4 bytes)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000" i="1" dirty="0"/>
              <a:t> </a:t>
            </a:r>
            <a:r>
              <a:rPr lang="en-US" sz="2000" dirty="0"/>
              <a:t>returns value of this field</a:t>
            </a:r>
          </a:p>
          <a:p>
            <a:r>
              <a:rPr lang="en-US" sz="2400" i="1" dirty="0">
                <a:solidFill>
                  <a:srgbClr val="C00000"/>
                </a:solidFill>
              </a:rPr>
              <a:t>Since it has this info, what can it do?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4297680"/>
            <a:ext cx="24688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array[5];</a:t>
            </a:r>
          </a:p>
        </p:txBody>
      </p:sp>
      <p:sp>
        <p:nvSpPr>
          <p:cNvPr id="2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548640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429768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  <a:endParaRPr lang="en-US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645920" y="4754880"/>
            <a:ext cx="2423160" cy="763305"/>
            <a:chOff x="1645920" y="4937760"/>
            <a:chExt cx="2423160" cy="763305"/>
          </a:xfrm>
        </p:grpSpPr>
        <p:sp>
          <p:nvSpPr>
            <p:cNvPr id="31" name="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459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40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05740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41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7033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  <p:sp>
          <p:nvSpPr>
            <p:cNvPr id="42" name="Rectangle 1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82880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3" name="Rectangle 1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24028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4" name="Rectangle 1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65176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5" name="Rectangle 10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6324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6" name="Rectangle 1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47472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45920" y="5943600"/>
            <a:ext cx="2834640" cy="763305"/>
            <a:chOff x="1645920" y="5943600"/>
            <a:chExt cx="2834640" cy="763305"/>
          </a:xfrm>
        </p:grpSpPr>
        <p:sp>
          <p:nvSpPr>
            <p:cNvPr id="48" name="Rectangle 1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28800" y="5943600"/>
              <a:ext cx="4114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49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4028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65176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6324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47472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3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645920" y="6309360"/>
              <a:ext cx="2834640" cy="397545"/>
              <a:chOff x="1798320" y="5455920"/>
              <a:chExt cx="2834640" cy="397545"/>
            </a:xfrm>
          </p:grpSpPr>
          <p:sp>
            <p:nvSpPr>
              <p:cNvPr id="55" name="Rectangle 1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7983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56" name="Rectangle 14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2098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57" name="Rectangle 1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8557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58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2672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1828800" y="5486400"/>
            <a:ext cx="246888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 =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[5];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5666A49-1184-4635-9980-6F3F03BC2F03}"/>
                  </a:ext>
                </a:extLst>
              </p14:cNvPr>
              <p14:cNvContentPartPr/>
              <p14:nvPr/>
            </p14:nvContentPartPr>
            <p14:xfrm>
              <a:off x="1867320" y="5961600"/>
              <a:ext cx="41040" cy="99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5666A49-1184-4635-9980-6F3F03BC2F0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57960" y="5952240"/>
                <a:ext cx="59760" cy="1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9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834640"/>
          </a:xfrm>
        </p:spPr>
        <p:txBody>
          <a:bodyPr/>
          <a:lstStyle/>
          <a:p>
            <a:r>
              <a:rPr lang="en-US" sz="2400" dirty="0"/>
              <a:t>Every element initialized to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/>
              <a:t> or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sz="2400" dirty="0"/>
              <a:t>Length specified in immutable field at start of array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– 4 bytes)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000" dirty="0"/>
              <a:t> returns value of this field</a:t>
            </a:r>
          </a:p>
          <a:p>
            <a:r>
              <a:rPr lang="en-US" sz="2400" dirty="0"/>
              <a:t>Every access triggers a </a:t>
            </a:r>
            <a:r>
              <a:rPr lang="en-US" sz="2400" u="sng" dirty="0"/>
              <a:t>bounds-check</a:t>
            </a:r>
          </a:p>
          <a:p>
            <a:pPr lvl="1"/>
            <a:r>
              <a:rPr lang="en-US" sz="2000" dirty="0"/>
              <a:t>Code is added to ensure the index is within bounds</a:t>
            </a:r>
          </a:p>
          <a:p>
            <a:pPr lvl="1"/>
            <a:r>
              <a:rPr lang="en-US" sz="2000" dirty="0"/>
              <a:t>Exception if out-of-bounds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4297680"/>
            <a:ext cx="24688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array[5];</a:t>
            </a:r>
          </a:p>
        </p:txBody>
      </p:sp>
      <p:sp>
        <p:nvSpPr>
          <p:cNvPr id="33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548640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3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429768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  <a:endParaRPr lang="en-US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45920" y="4754880"/>
            <a:ext cx="2423160" cy="763305"/>
            <a:chOff x="1645920" y="4937760"/>
            <a:chExt cx="2423160" cy="763305"/>
          </a:xfrm>
        </p:grpSpPr>
        <p:sp>
          <p:nvSpPr>
            <p:cNvPr id="9" name="Rectangle 1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459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5740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1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033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  <p:sp>
          <p:nvSpPr>
            <p:cNvPr id="35" name="Rectangle 1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82880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6" name="Rectangle 1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24028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7" name="Rectangle 10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65176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8" name="Rectangle 1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06324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9" name="Rectangle 1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7472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sp>
        <p:nvSpPr>
          <p:cNvPr id="4" name="TextBox 3"/>
          <p:cNvSpPr txBox="1"/>
          <p:nvPr>
            <p:custDataLst>
              <p:tags r:id="rId7"/>
            </p:custDataLst>
          </p:nvPr>
        </p:nvSpPr>
        <p:spPr>
          <a:xfrm>
            <a:off x="4846320" y="4297680"/>
            <a:ext cx="4023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To speed up bounds-checking: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Length field is likely in cache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Compiler may store length field in register for loops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Compiler may prove that some checks are redundant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45920" y="5943600"/>
            <a:ext cx="2834640" cy="763305"/>
            <a:chOff x="1645920" y="5943600"/>
            <a:chExt cx="2834640" cy="763305"/>
          </a:xfrm>
        </p:grpSpPr>
        <p:sp>
          <p:nvSpPr>
            <p:cNvPr id="18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28800" y="5943600"/>
              <a:ext cx="4114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19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4028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5176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1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6324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2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7472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8620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645920" y="6309360"/>
              <a:ext cx="2834640" cy="397545"/>
              <a:chOff x="1798320" y="5455920"/>
              <a:chExt cx="2834640" cy="397545"/>
            </a:xfrm>
          </p:grpSpPr>
          <p:sp>
            <p:nvSpPr>
              <p:cNvPr id="27" name="Rectangle 1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7983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098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29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557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2672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828800" y="5486400"/>
            <a:ext cx="246888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 =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[5];</a:t>
            </a:r>
          </a:p>
        </p:txBody>
      </p:sp>
    </p:spTree>
    <p:extLst>
      <p:ext uri="{BB962C8B-B14F-4D97-AF65-F5344CB8AC3E}">
        <p14:creationId xmlns:p14="http://schemas.microsoft.com/office/powerpoint/2010/main" val="376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5242</TotalTime>
  <Words>3022</Words>
  <Application>Microsoft Office PowerPoint</Application>
  <PresentationFormat>On-screen Show (4:3)</PresentationFormat>
  <Paragraphs>660</Paragraphs>
  <Slides>28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Anonymous Pro</vt:lpstr>
      <vt:lpstr>Arial</vt:lpstr>
      <vt:lpstr>Arial Narrow</vt:lpstr>
      <vt:lpstr>Calibri</vt:lpstr>
      <vt:lpstr>Courier New</vt:lpstr>
      <vt:lpstr>Lato</vt:lpstr>
      <vt:lpstr>Roboto</vt:lpstr>
      <vt:lpstr>Roboto Regular</vt:lpstr>
      <vt:lpstr>Times New Roman</vt:lpstr>
      <vt:lpstr>Wingdings</vt:lpstr>
      <vt:lpstr>UWTheme-351-Au18</vt:lpstr>
      <vt:lpstr>Java and C (part I) CSE 351 Spring 2020</vt:lpstr>
      <vt:lpstr>Administrivia</vt:lpstr>
      <vt:lpstr>Roadmap</vt:lpstr>
      <vt:lpstr>Java vs. C</vt:lpstr>
      <vt:lpstr>Worlds Colliding</vt:lpstr>
      <vt:lpstr>Meta-point to this lecture</vt:lpstr>
      <vt:lpstr>Data in Java</vt:lpstr>
      <vt:lpstr>Data in Java:  Arrays</vt:lpstr>
      <vt:lpstr>Data in Java:  Arrays</vt:lpstr>
      <vt:lpstr>Data in Java:  Characters &amp; Strings</vt:lpstr>
      <vt:lpstr>Data in Java:  Objects</vt:lpstr>
      <vt:lpstr>Pointer/reference fields and variables</vt:lpstr>
      <vt:lpstr>Pointers/References</vt:lpstr>
      <vt:lpstr>Casting in C (example from Lab 5)</vt:lpstr>
      <vt:lpstr>Type-safe casting in Java</vt:lpstr>
      <vt:lpstr>Type-safe casting in Java</vt:lpstr>
      <vt:lpstr>Polling Question [Java I]</vt:lpstr>
      <vt:lpstr>Type-safe casting in Java</vt:lpstr>
      <vt:lpstr>Java Object Definitions</vt:lpstr>
      <vt:lpstr>Java Objects and Method Dispatch</vt:lpstr>
      <vt:lpstr>Java Constructors</vt:lpstr>
      <vt:lpstr>Java Methods</vt:lpstr>
      <vt:lpstr>Subclassing</vt:lpstr>
      <vt:lpstr>Subclassing</vt:lpstr>
      <vt:lpstr>Dynamic Dispatch</vt:lpstr>
      <vt:lpstr>Ta-da!</vt:lpstr>
      <vt:lpstr>Practice Question</vt:lpstr>
      <vt:lpstr>Type-safe casting in Java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and C CSE 351 Spring 2020</dc:title>
  <dc:creator>Justin Hsia</dc:creator>
  <cp:lastModifiedBy>Ruth Anderson</cp:lastModifiedBy>
  <cp:revision>137</cp:revision>
  <cp:lastPrinted>2019-12-02T08:27:19Z</cp:lastPrinted>
  <dcterms:created xsi:type="dcterms:W3CDTF">2016-12-03T05:53:10Z</dcterms:created>
  <dcterms:modified xsi:type="dcterms:W3CDTF">2020-06-03T06:49:30Z</dcterms:modified>
</cp:coreProperties>
</file>