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4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5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6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notesSlides/notesSlide9.xml" ContentType="application/vnd.openxmlformats-officedocument.presentationml.notesSlide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notesSlides/notesSlide10.xml" ContentType="application/vnd.openxmlformats-officedocument.presentationml.notesSlide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notesSlides/notesSlide11.xml" ContentType="application/vnd.openxmlformats-officedocument.presentationml.notesSlide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notesSlides/notesSlide12.xml" ContentType="application/vnd.openxmlformats-officedocument.presentationml.notesSlide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notesSlides/notesSlide13.xml" ContentType="application/vnd.openxmlformats-officedocument.presentationml.notesSlide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notesSlides/notesSlide14.xml" ContentType="application/vnd.openxmlformats-officedocument.presentationml.notesSlide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notesSlides/notesSlide15.xml" ContentType="application/vnd.openxmlformats-officedocument.presentationml.notesSlide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notesSlides/notesSlide16.xml" ContentType="application/vnd.openxmlformats-officedocument.presentationml.notesSlide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95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27.xml" ContentType="application/vnd.openxmlformats-officedocument.presentationml.tags+xml"/>
  <Override PartName="/ppt/tags/tag3810.xml" ContentType="application/vnd.openxmlformats-officedocument.presentationml.tags+xml"/>
  <Override PartName="/ppt/tags/tag3910.xml" ContentType="application/vnd.openxmlformats-officedocument.presentationml.tags+xml"/>
  <Override PartName="/ppt/tags/tag4010.xml" ContentType="application/vnd.openxmlformats-officedocument.presentationml.tags+xml"/>
  <Override PartName="/ppt/tags/tag6110.xml" ContentType="application/vnd.openxmlformats-officedocument.presentationml.tags+xml"/>
  <Override PartName="/ppt/tags/tag657.xml" ContentType="application/vnd.openxmlformats-officedocument.presentationml.tags+xml"/>
  <Override PartName="/ppt/tags/tag1210.xml" ContentType="application/vnd.openxmlformats-officedocument.presentationml.tags+xml"/>
  <Override PartName="/ppt/tags/tag1350.xml" ContentType="application/vnd.openxmlformats-officedocument.presentationml.tags+xml"/>
  <Override PartName="/ppt/tags/tag1470.xml" ContentType="application/vnd.openxmlformats-officedocument.presentationml.tags+xml"/>
  <Override PartName="/ppt/tags/tag1640.xml" ContentType="application/vnd.openxmlformats-officedocument.presentationml.tags+xml"/>
  <Override PartName="/ppt/tags/tag1760.xml" ContentType="application/vnd.openxmlformats-officedocument.presentationml.tags+xml"/>
  <Override PartName="/ppt/tags/tag1890.xml" ContentType="application/vnd.openxmlformats-officedocument.presentationml.tags+xml"/>
  <Override PartName="/ppt/tags/tag2830.xml" ContentType="application/vnd.openxmlformats-officedocument.presentationml.tags+xml"/>
  <Override PartName="/ppt/tags/tag2980.xml" ContentType="application/vnd.openxmlformats-officedocument.presentationml.tags+xml"/>
  <Override PartName="/ppt/tags/tag3240.xml" ContentType="application/vnd.openxmlformats-officedocument.presentationml.tags+xml"/>
  <Override PartName="/ppt/tags/tag3420.xml" ContentType="application/vnd.openxmlformats-officedocument.presentationml.tags+xml"/>
  <Override PartName="/ppt/tags/tag367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5"/>
  </p:notesMasterIdLst>
  <p:handoutMasterIdLst>
    <p:handoutMasterId r:id="rId26"/>
  </p:handoutMasterIdLst>
  <p:sldIdLst>
    <p:sldId id="326" r:id="rId2"/>
    <p:sldId id="279" r:id="rId3"/>
    <p:sldId id="361" r:id="rId4"/>
    <p:sldId id="364" r:id="rId5"/>
    <p:sldId id="365" r:id="rId6"/>
    <p:sldId id="325" r:id="rId7"/>
    <p:sldId id="317" r:id="rId8"/>
    <p:sldId id="318" r:id="rId9"/>
    <p:sldId id="320" r:id="rId10"/>
    <p:sldId id="327" r:id="rId11"/>
    <p:sldId id="322" r:id="rId12"/>
    <p:sldId id="323" r:id="rId13"/>
    <p:sldId id="366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67" r:id="rId23"/>
    <p:sldId id="368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89665" autoAdjust="0"/>
  </p:normalViewPr>
  <p:slideViewPr>
    <p:cSldViewPr snapToGrid="0">
      <p:cViewPr varScale="1">
        <p:scale>
          <a:sx n="73" d="100"/>
          <a:sy n="73" d="100"/>
        </p:scale>
        <p:origin x="11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105EB-91D5-4326-8DCC-BFADB840F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0752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37ACB-247F-49B5-B960-EEFFB132B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5228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1"/>
            <a:ext cx="5283199" cy="25806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91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73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72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535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00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25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CAMERA demo here.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463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4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Divide addresses into “index” and “tag”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72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Conflict!  Rest of cache</a:t>
            </a:r>
            <a:r>
              <a:rPr lang="en-US" baseline="0"/>
              <a:t> unused!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88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“Where is address 2?”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64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6E8E3764-EC7F-D842-8C66-FD375867B073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18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42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“Layers” of a cache:</a:t>
            </a:r>
          </a:p>
          <a:p>
            <a:pPr marL="228600" indent="-228600">
              <a:buAutoNum type="arabicParenR"/>
            </a:pPr>
            <a:r>
              <a:rPr lang="en-US" baseline="0"/>
              <a:t>Block (data)</a:t>
            </a:r>
          </a:p>
          <a:p>
            <a:pPr marL="228600" indent="-228600">
              <a:buAutoNum type="arabicParenR"/>
            </a:pPr>
            <a:r>
              <a:rPr lang="en-US" baseline="0"/>
              <a:t>Line (data + management bits)</a:t>
            </a:r>
          </a:p>
          <a:p>
            <a:pPr marL="228600" indent="-228600">
              <a:buAutoNum type="arabicParenR"/>
            </a:pPr>
            <a:r>
              <a:rPr lang="en-US" baseline="0"/>
              <a:t>Set (many lines based on associativity)</a:t>
            </a:r>
          </a:p>
          <a:p>
            <a:pPr marL="228600" indent="-228600">
              <a:buAutoNum type="arabicParenR"/>
            </a:pPr>
            <a:r>
              <a:rPr lang="en-US" baseline="0"/>
              <a:t>Cache (many sets based on cache size &amp; associativity)</a:t>
            </a:r>
            <a:endParaRPr lang="en-US"/>
          </a:p>
          <a:p>
            <a:endParaRPr lang="en-US"/>
          </a:p>
          <a:p>
            <a:r>
              <a:rPr lang="en-US"/>
              <a:t>Valid bit lets us know if this line </a:t>
            </a:r>
            <a:r>
              <a:rPr lang="en-US" dirty="0"/>
              <a:t>has </a:t>
            </a:r>
            <a:r>
              <a:rPr lang="en-US"/>
              <a:t>been initialized (“is valid”).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81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90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79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4DB61B0D-4F45-4C9A-931A-50F88C03B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5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4DB61B0D-4F45-4C9A-931A-50F88C03B46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56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3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4DB61B0D-4F45-4C9A-931A-50F88C03B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43643" y="-2231"/>
            <a:ext cx="1300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Spring </a:t>
            </a:r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2020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83735" y="-2231"/>
            <a:ext cx="9765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L18:  Caches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 III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42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hyperlink" Target="https://what-if.xkcd.com/111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re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97.xml"/><Relationship Id="rId18" Type="http://schemas.openxmlformats.org/officeDocument/2006/relationships/tags" Target="../tags/tag102.xml"/><Relationship Id="rId26" Type="http://schemas.openxmlformats.org/officeDocument/2006/relationships/tags" Target="../tags/tag110.xml"/><Relationship Id="rId39" Type="http://schemas.openxmlformats.org/officeDocument/2006/relationships/tags" Target="../tags/tag123.xml"/><Relationship Id="rId21" Type="http://schemas.openxmlformats.org/officeDocument/2006/relationships/tags" Target="../tags/tag105.xml"/><Relationship Id="rId34" Type="http://schemas.openxmlformats.org/officeDocument/2006/relationships/tags" Target="../tags/tag118.xml"/><Relationship Id="rId42" Type="http://schemas.openxmlformats.org/officeDocument/2006/relationships/tags" Target="../tags/tag126.xml"/><Relationship Id="rId47" Type="http://schemas.openxmlformats.org/officeDocument/2006/relationships/slideLayout" Target="../slideLayouts/slideLayout4.xml"/><Relationship Id="rId55" Type="http://schemas.openxmlformats.org/officeDocument/2006/relationships/tags" Target="../tags/tag89.xml"/><Relationship Id="rId7" Type="http://schemas.openxmlformats.org/officeDocument/2006/relationships/tags" Target="../tags/tag91.xml"/><Relationship Id="rId2" Type="http://schemas.openxmlformats.org/officeDocument/2006/relationships/tags" Target="../tags/tag86.xml"/><Relationship Id="rId16" Type="http://schemas.openxmlformats.org/officeDocument/2006/relationships/tags" Target="../tags/tag100.xml"/><Relationship Id="rId29" Type="http://schemas.openxmlformats.org/officeDocument/2006/relationships/tags" Target="../tags/tag113.xml"/><Relationship Id="rId11" Type="http://schemas.openxmlformats.org/officeDocument/2006/relationships/tags" Target="../tags/tag95.xml"/><Relationship Id="rId24" Type="http://schemas.openxmlformats.org/officeDocument/2006/relationships/tags" Target="../tags/tag108.xml"/><Relationship Id="rId32" Type="http://schemas.openxmlformats.org/officeDocument/2006/relationships/tags" Target="../tags/tag116.xml"/><Relationship Id="rId37" Type="http://schemas.openxmlformats.org/officeDocument/2006/relationships/tags" Target="../tags/tag121.xml"/><Relationship Id="rId40" Type="http://schemas.openxmlformats.org/officeDocument/2006/relationships/tags" Target="../tags/tag124.xml"/><Relationship Id="rId45" Type="http://schemas.openxmlformats.org/officeDocument/2006/relationships/tags" Target="../tags/tag129.xml"/><Relationship Id="rId53" Type="http://schemas.openxmlformats.org/officeDocument/2006/relationships/tags" Target="../tags/tag227.xml"/><Relationship Id="rId58" Type="http://schemas.openxmlformats.org/officeDocument/2006/relationships/image" Target="../media/image50.png"/><Relationship Id="rId5" Type="http://schemas.openxmlformats.org/officeDocument/2006/relationships/tags" Target="../tags/tag89.xml"/><Relationship Id="rId61" Type="http://schemas.openxmlformats.org/officeDocument/2006/relationships/tags" Target="../tags/tag109.xml"/><Relationship Id="rId19" Type="http://schemas.openxmlformats.org/officeDocument/2006/relationships/tags" Target="../tags/tag103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tags" Target="../tags/tag98.xml"/><Relationship Id="rId22" Type="http://schemas.openxmlformats.org/officeDocument/2006/relationships/tags" Target="../tags/tag106.xml"/><Relationship Id="rId27" Type="http://schemas.openxmlformats.org/officeDocument/2006/relationships/tags" Target="../tags/tag111.xml"/><Relationship Id="rId30" Type="http://schemas.openxmlformats.org/officeDocument/2006/relationships/tags" Target="../tags/tag114.xml"/><Relationship Id="rId35" Type="http://schemas.openxmlformats.org/officeDocument/2006/relationships/tags" Target="../tags/tag119.xml"/><Relationship Id="rId43" Type="http://schemas.openxmlformats.org/officeDocument/2006/relationships/tags" Target="../tags/tag127.xml"/><Relationship Id="rId48" Type="http://schemas.openxmlformats.org/officeDocument/2006/relationships/notesSlide" Target="../notesSlides/notesSlide7.xml"/><Relationship Id="rId56" Type="http://schemas.openxmlformats.org/officeDocument/2006/relationships/image" Target="../media/image40.png"/><Relationship Id="rId8" Type="http://schemas.openxmlformats.org/officeDocument/2006/relationships/tags" Target="../tags/tag92.xml"/><Relationship Id="rId3" Type="http://schemas.openxmlformats.org/officeDocument/2006/relationships/tags" Target="../tags/tag87.xml"/><Relationship Id="rId12" Type="http://schemas.openxmlformats.org/officeDocument/2006/relationships/tags" Target="../tags/tag96.xml"/><Relationship Id="rId17" Type="http://schemas.openxmlformats.org/officeDocument/2006/relationships/tags" Target="../tags/tag101.xml"/><Relationship Id="rId25" Type="http://schemas.openxmlformats.org/officeDocument/2006/relationships/tags" Target="../tags/tag109.xml"/><Relationship Id="rId33" Type="http://schemas.openxmlformats.org/officeDocument/2006/relationships/tags" Target="../tags/tag117.xml"/><Relationship Id="rId38" Type="http://schemas.openxmlformats.org/officeDocument/2006/relationships/tags" Target="../tags/tag122.xml"/><Relationship Id="rId46" Type="http://schemas.openxmlformats.org/officeDocument/2006/relationships/tags" Target="../tags/tag130.xml"/><Relationship Id="rId59" Type="http://schemas.openxmlformats.org/officeDocument/2006/relationships/tags" Target="../tags/tag94.xml"/><Relationship Id="rId67" Type="http://schemas.openxmlformats.org/officeDocument/2006/relationships/image" Target="../media/image82.png"/><Relationship Id="rId20" Type="http://schemas.openxmlformats.org/officeDocument/2006/relationships/tags" Target="../tags/tag104.xml"/><Relationship Id="rId41" Type="http://schemas.openxmlformats.org/officeDocument/2006/relationships/tags" Target="../tags/tag125.xml"/><Relationship Id="rId54" Type="http://schemas.openxmlformats.org/officeDocument/2006/relationships/image" Target="../media/image34.png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5" Type="http://schemas.openxmlformats.org/officeDocument/2006/relationships/tags" Target="../tags/tag99.xml"/><Relationship Id="rId23" Type="http://schemas.openxmlformats.org/officeDocument/2006/relationships/tags" Target="../tags/tag107.xml"/><Relationship Id="rId28" Type="http://schemas.openxmlformats.org/officeDocument/2006/relationships/tags" Target="../tags/tag112.xml"/><Relationship Id="rId36" Type="http://schemas.openxmlformats.org/officeDocument/2006/relationships/tags" Target="../tags/tag120.xml"/><Relationship Id="rId57" Type="http://schemas.openxmlformats.org/officeDocument/2006/relationships/tags" Target="../tags/tag90.xml"/><Relationship Id="rId10" Type="http://schemas.openxmlformats.org/officeDocument/2006/relationships/tags" Target="../tags/tag94.xml"/><Relationship Id="rId31" Type="http://schemas.openxmlformats.org/officeDocument/2006/relationships/tags" Target="../tags/tag115.xml"/><Relationship Id="rId44" Type="http://schemas.openxmlformats.org/officeDocument/2006/relationships/tags" Target="../tags/tag128.xml"/><Relationship Id="rId60" Type="http://schemas.openxmlformats.org/officeDocument/2006/relationships/image" Target="../media/image7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156.xml"/><Relationship Id="rId21" Type="http://schemas.openxmlformats.org/officeDocument/2006/relationships/tags" Target="../tags/tag151.xml"/><Relationship Id="rId42" Type="http://schemas.openxmlformats.org/officeDocument/2006/relationships/tags" Target="../tags/tag172.xml"/><Relationship Id="rId47" Type="http://schemas.openxmlformats.org/officeDocument/2006/relationships/tags" Target="../tags/tag177.xml"/><Relationship Id="rId63" Type="http://schemas.openxmlformats.org/officeDocument/2006/relationships/tags" Target="../tags/tag151.xml"/><Relationship Id="rId68" Type="http://schemas.openxmlformats.org/officeDocument/2006/relationships/image" Target="../media/image91.png"/><Relationship Id="rId2" Type="http://schemas.openxmlformats.org/officeDocument/2006/relationships/tags" Target="../tags/tag132.xml"/><Relationship Id="rId16" Type="http://schemas.openxmlformats.org/officeDocument/2006/relationships/tags" Target="../tags/tag146.xml"/><Relationship Id="rId29" Type="http://schemas.openxmlformats.org/officeDocument/2006/relationships/tags" Target="../tags/tag159.xml"/><Relationship Id="rId11" Type="http://schemas.openxmlformats.org/officeDocument/2006/relationships/tags" Target="../tags/tag141.xml"/><Relationship Id="rId24" Type="http://schemas.openxmlformats.org/officeDocument/2006/relationships/tags" Target="../tags/tag154.xml"/><Relationship Id="rId32" Type="http://schemas.openxmlformats.org/officeDocument/2006/relationships/tags" Target="../tags/tag162.xml"/><Relationship Id="rId37" Type="http://schemas.openxmlformats.org/officeDocument/2006/relationships/tags" Target="../tags/tag167.xml"/><Relationship Id="rId40" Type="http://schemas.openxmlformats.org/officeDocument/2006/relationships/tags" Target="../tags/tag170.xml"/><Relationship Id="rId45" Type="http://schemas.openxmlformats.org/officeDocument/2006/relationships/tags" Target="../tags/tag175.xml"/><Relationship Id="rId53" Type="http://schemas.openxmlformats.org/officeDocument/2006/relationships/tags" Target="../tags/tag183.xml"/><Relationship Id="rId58" Type="http://schemas.openxmlformats.org/officeDocument/2006/relationships/tags" Target="../tags/tag188.xml"/><Relationship Id="rId66" Type="http://schemas.openxmlformats.org/officeDocument/2006/relationships/image" Target="../media/image81.png"/><Relationship Id="rId74" Type="http://schemas.openxmlformats.org/officeDocument/2006/relationships/image" Target="../media/image80.png"/><Relationship Id="rId5" Type="http://schemas.openxmlformats.org/officeDocument/2006/relationships/tags" Target="../tags/tag135.xml"/><Relationship Id="rId61" Type="http://schemas.openxmlformats.org/officeDocument/2006/relationships/tags" Target="../tags/tag145.xml"/><Relationship Id="rId19" Type="http://schemas.openxmlformats.org/officeDocument/2006/relationships/tags" Target="../tags/tag149.xml"/><Relationship Id="rId14" Type="http://schemas.openxmlformats.org/officeDocument/2006/relationships/tags" Target="../tags/tag144.xml"/><Relationship Id="rId22" Type="http://schemas.openxmlformats.org/officeDocument/2006/relationships/tags" Target="../tags/tag152.xml"/><Relationship Id="rId27" Type="http://schemas.openxmlformats.org/officeDocument/2006/relationships/tags" Target="../tags/tag157.xml"/><Relationship Id="rId30" Type="http://schemas.openxmlformats.org/officeDocument/2006/relationships/tags" Target="../tags/tag160.xml"/><Relationship Id="rId35" Type="http://schemas.openxmlformats.org/officeDocument/2006/relationships/tags" Target="../tags/tag165.xml"/><Relationship Id="rId43" Type="http://schemas.openxmlformats.org/officeDocument/2006/relationships/tags" Target="../tags/tag173.xml"/><Relationship Id="rId48" Type="http://schemas.openxmlformats.org/officeDocument/2006/relationships/tags" Target="../tags/tag178.xml"/><Relationship Id="rId56" Type="http://schemas.openxmlformats.org/officeDocument/2006/relationships/tags" Target="../tags/tag186.xml"/><Relationship Id="rId64" Type="http://schemas.openxmlformats.org/officeDocument/2006/relationships/image" Target="../media/image71.png"/><Relationship Id="rId69" Type="http://schemas.openxmlformats.org/officeDocument/2006/relationships/tags" Target="../tags/tag3810.xml"/><Relationship Id="rId8" Type="http://schemas.openxmlformats.org/officeDocument/2006/relationships/tags" Target="../tags/tag138.xml"/><Relationship Id="rId51" Type="http://schemas.openxmlformats.org/officeDocument/2006/relationships/tags" Target="../tags/tag181.xml"/><Relationship Id="rId72" Type="http://schemas.openxmlformats.org/officeDocument/2006/relationships/image" Target="../media/image70.png"/><Relationship Id="rId3" Type="http://schemas.openxmlformats.org/officeDocument/2006/relationships/tags" Target="../tags/tag133.xml"/><Relationship Id="rId12" Type="http://schemas.openxmlformats.org/officeDocument/2006/relationships/tags" Target="../tags/tag142.xml"/><Relationship Id="rId17" Type="http://schemas.openxmlformats.org/officeDocument/2006/relationships/tags" Target="../tags/tag147.xml"/><Relationship Id="rId25" Type="http://schemas.openxmlformats.org/officeDocument/2006/relationships/tags" Target="../tags/tag155.xml"/><Relationship Id="rId33" Type="http://schemas.openxmlformats.org/officeDocument/2006/relationships/tags" Target="../tags/tag163.xml"/><Relationship Id="rId38" Type="http://schemas.openxmlformats.org/officeDocument/2006/relationships/tags" Target="../tags/tag168.xml"/><Relationship Id="rId46" Type="http://schemas.openxmlformats.org/officeDocument/2006/relationships/tags" Target="../tags/tag176.xml"/><Relationship Id="rId59" Type="http://schemas.openxmlformats.org/officeDocument/2006/relationships/slideLayout" Target="../slideLayouts/slideLayout4.xml"/><Relationship Id="rId67" Type="http://schemas.openxmlformats.org/officeDocument/2006/relationships/tags" Target="../tags/tag153.xml"/><Relationship Id="rId20" Type="http://schemas.openxmlformats.org/officeDocument/2006/relationships/tags" Target="../tags/tag150.xml"/><Relationship Id="rId41" Type="http://schemas.openxmlformats.org/officeDocument/2006/relationships/tags" Target="../tags/tag171.xml"/><Relationship Id="rId54" Type="http://schemas.openxmlformats.org/officeDocument/2006/relationships/tags" Target="../tags/tag184.xml"/><Relationship Id="rId62" Type="http://schemas.openxmlformats.org/officeDocument/2006/relationships/image" Target="../media/image120.png"/><Relationship Id="rId70" Type="http://schemas.openxmlformats.org/officeDocument/2006/relationships/image" Target="../media/image60.png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15" Type="http://schemas.openxmlformats.org/officeDocument/2006/relationships/tags" Target="../tags/tag145.xml"/><Relationship Id="rId23" Type="http://schemas.openxmlformats.org/officeDocument/2006/relationships/tags" Target="../tags/tag153.xml"/><Relationship Id="rId28" Type="http://schemas.openxmlformats.org/officeDocument/2006/relationships/tags" Target="../tags/tag158.xml"/><Relationship Id="rId36" Type="http://schemas.openxmlformats.org/officeDocument/2006/relationships/tags" Target="../tags/tag166.xml"/><Relationship Id="rId49" Type="http://schemas.openxmlformats.org/officeDocument/2006/relationships/tags" Target="../tags/tag179.xml"/><Relationship Id="rId57" Type="http://schemas.openxmlformats.org/officeDocument/2006/relationships/tags" Target="../tags/tag187.xml"/><Relationship Id="rId10" Type="http://schemas.openxmlformats.org/officeDocument/2006/relationships/tags" Target="../tags/tag140.xml"/><Relationship Id="rId31" Type="http://schemas.openxmlformats.org/officeDocument/2006/relationships/tags" Target="../tags/tag161.xml"/><Relationship Id="rId44" Type="http://schemas.openxmlformats.org/officeDocument/2006/relationships/tags" Target="../tags/tag174.xml"/><Relationship Id="rId52" Type="http://schemas.openxmlformats.org/officeDocument/2006/relationships/tags" Target="../tags/tag182.xml"/><Relationship Id="rId60" Type="http://schemas.openxmlformats.org/officeDocument/2006/relationships/notesSlide" Target="../notesSlides/notesSlide9.xml"/><Relationship Id="rId65" Type="http://schemas.openxmlformats.org/officeDocument/2006/relationships/tags" Target="../tags/tag152.xml"/><Relationship Id="rId73" Type="http://schemas.openxmlformats.org/officeDocument/2006/relationships/tags" Target="../tags/tag4010.xml"/><Relationship Id="rId4" Type="http://schemas.openxmlformats.org/officeDocument/2006/relationships/tags" Target="../tags/tag134.xml"/><Relationship Id="rId9" Type="http://schemas.openxmlformats.org/officeDocument/2006/relationships/tags" Target="../tags/tag139.xml"/><Relationship Id="rId13" Type="http://schemas.openxmlformats.org/officeDocument/2006/relationships/tags" Target="../tags/tag143.xml"/><Relationship Id="rId18" Type="http://schemas.openxmlformats.org/officeDocument/2006/relationships/tags" Target="../tags/tag148.xml"/><Relationship Id="rId39" Type="http://schemas.openxmlformats.org/officeDocument/2006/relationships/tags" Target="../tags/tag169.xml"/><Relationship Id="rId34" Type="http://schemas.openxmlformats.org/officeDocument/2006/relationships/tags" Target="../tags/tag164.xml"/><Relationship Id="rId50" Type="http://schemas.openxmlformats.org/officeDocument/2006/relationships/tags" Target="../tags/tag180.xml"/><Relationship Id="rId55" Type="http://schemas.openxmlformats.org/officeDocument/2006/relationships/tags" Target="../tags/tag185.xml"/><Relationship Id="rId7" Type="http://schemas.openxmlformats.org/officeDocument/2006/relationships/tags" Target="../tags/tag137.xml"/><Relationship Id="rId71" Type="http://schemas.openxmlformats.org/officeDocument/2006/relationships/tags" Target="../tags/tag3910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221.xml"/><Relationship Id="rId21" Type="http://schemas.openxmlformats.org/officeDocument/2006/relationships/tags" Target="../tags/tag216.xml"/><Relationship Id="rId42" Type="http://schemas.openxmlformats.org/officeDocument/2006/relationships/tags" Target="../tags/tag238.xml"/><Relationship Id="rId47" Type="http://schemas.openxmlformats.org/officeDocument/2006/relationships/tags" Target="../tags/tag243.xml"/><Relationship Id="rId63" Type="http://schemas.openxmlformats.org/officeDocument/2006/relationships/tags" Target="../tags/tag6110.xml"/><Relationship Id="rId68" Type="http://schemas.openxmlformats.org/officeDocument/2006/relationships/image" Target="../media/image110.png"/><Relationship Id="rId7" Type="http://schemas.openxmlformats.org/officeDocument/2006/relationships/tags" Target="../tags/tag196.xml"/><Relationship Id="rId2" Type="http://schemas.openxmlformats.org/officeDocument/2006/relationships/tags" Target="../tags/tag190.xml"/><Relationship Id="rId16" Type="http://schemas.openxmlformats.org/officeDocument/2006/relationships/tags" Target="../tags/tag211.xml"/><Relationship Id="rId29" Type="http://schemas.openxmlformats.org/officeDocument/2006/relationships/tags" Target="../tags/tag224.xml"/><Relationship Id="rId11" Type="http://schemas.openxmlformats.org/officeDocument/2006/relationships/tags" Target="../tags/tag206.xml"/><Relationship Id="rId24" Type="http://schemas.openxmlformats.org/officeDocument/2006/relationships/tags" Target="../tags/tag219.xml"/><Relationship Id="rId32" Type="http://schemas.openxmlformats.org/officeDocument/2006/relationships/tags" Target="../tags/tag228.xml"/><Relationship Id="rId37" Type="http://schemas.openxmlformats.org/officeDocument/2006/relationships/tags" Target="../tags/tag233.xml"/><Relationship Id="rId40" Type="http://schemas.openxmlformats.org/officeDocument/2006/relationships/tags" Target="../tags/tag236.xml"/><Relationship Id="rId45" Type="http://schemas.openxmlformats.org/officeDocument/2006/relationships/tags" Target="../tags/tag241.xml"/><Relationship Id="rId53" Type="http://schemas.openxmlformats.org/officeDocument/2006/relationships/tags" Target="../tags/tag249.xml"/><Relationship Id="rId58" Type="http://schemas.openxmlformats.org/officeDocument/2006/relationships/tags" Target="../tags/tag254.xml"/><Relationship Id="rId66" Type="http://schemas.openxmlformats.org/officeDocument/2006/relationships/image" Target="../media/image10.png"/><Relationship Id="rId5" Type="http://schemas.openxmlformats.org/officeDocument/2006/relationships/tags" Target="../tags/tag193.xml"/><Relationship Id="rId61" Type="http://schemas.openxmlformats.org/officeDocument/2006/relationships/slideLayout" Target="../slideLayouts/slideLayout4.xml"/><Relationship Id="rId19" Type="http://schemas.openxmlformats.org/officeDocument/2006/relationships/tags" Target="../tags/tag214.xml"/><Relationship Id="rId14" Type="http://schemas.openxmlformats.org/officeDocument/2006/relationships/tags" Target="../tags/tag209.xml"/><Relationship Id="rId22" Type="http://schemas.openxmlformats.org/officeDocument/2006/relationships/tags" Target="../tags/tag217.xml"/><Relationship Id="rId27" Type="http://schemas.openxmlformats.org/officeDocument/2006/relationships/tags" Target="../tags/tag222.xml"/><Relationship Id="rId30" Type="http://schemas.openxmlformats.org/officeDocument/2006/relationships/tags" Target="../tags/tag225.xml"/><Relationship Id="rId35" Type="http://schemas.openxmlformats.org/officeDocument/2006/relationships/tags" Target="../tags/tag231.xml"/><Relationship Id="rId43" Type="http://schemas.openxmlformats.org/officeDocument/2006/relationships/tags" Target="../tags/tag239.xml"/><Relationship Id="rId48" Type="http://schemas.openxmlformats.org/officeDocument/2006/relationships/tags" Target="../tags/tag244.xml"/><Relationship Id="rId56" Type="http://schemas.openxmlformats.org/officeDocument/2006/relationships/tags" Target="../tags/tag252.xml"/><Relationship Id="rId64" Type="http://schemas.openxmlformats.org/officeDocument/2006/relationships/image" Target="../media/image90.png"/><Relationship Id="rId69" Type="http://schemas.openxmlformats.org/officeDocument/2006/relationships/tags" Target="../tags/tag211.xml"/><Relationship Id="rId8" Type="http://schemas.openxmlformats.org/officeDocument/2006/relationships/tags" Target="../tags/tag197.xml"/><Relationship Id="rId51" Type="http://schemas.openxmlformats.org/officeDocument/2006/relationships/tags" Target="../tags/tag247.xml"/><Relationship Id="rId3" Type="http://schemas.openxmlformats.org/officeDocument/2006/relationships/tags" Target="../tags/tag191.xml"/><Relationship Id="rId12" Type="http://schemas.openxmlformats.org/officeDocument/2006/relationships/tags" Target="../tags/tag207.xml"/><Relationship Id="rId17" Type="http://schemas.openxmlformats.org/officeDocument/2006/relationships/tags" Target="../tags/tag212.xml"/><Relationship Id="rId25" Type="http://schemas.openxmlformats.org/officeDocument/2006/relationships/tags" Target="../tags/tag220.xml"/><Relationship Id="rId33" Type="http://schemas.openxmlformats.org/officeDocument/2006/relationships/tags" Target="../tags/tag229.xml"/><Relationship Id="rId38" Type="http://schemas.openxmlformats.org/officeDocument/2006/relationships/tags" Target="../tags/tag234.xml"/><Relationship Id="rId46" Type="http://schemas.openxmlformats.org/officeDocument/2006/relationships/tags" Target="../tags/tag242.xml"/><Relationship Id="rId59" Type="http://schemas.openxmlformats.org/officeDocument/2006/relationships/tags" Target="../tags/tag255.xml"/><Relationship Id="rId67" Type="http://schemas.openxmlformats.org/officeDocument/2006/relationships/tags" Target="../tags/tag194.xml"/><Relationship Id="rId20" Type="http://schemas.openxmlformats.org/officeDocument/2006/relationships/tags" Target="../tags/tag215.xml"/><Relationship Id="rId41" Type="http://schemas.openxmlformats.org/officeDocument/2006/relationships/tags" Target="../tags/tag237.xml"/><Relationship Id="rId54" Type="http://schemas.openxmlformats.org/officeDocument/2006/relationships/tags" Target="../tags/tag250.xml"/><Relationship Id="rId62" Type="http://schemas.openxmlformats.org/officeDocument/2006/relationships/notesSlide" Target="../notesSlides/notesSlide10.xml"/><Relationship Id="rId70" Type="http://schemas.openxmlformats.org/officeDocument/2006/relationships/image" Target="../media/image13.png"/><Relationship Id="rId1" Type="http://schemas.openxmlformats.org/officeDocument/2006/relationships/tags" Target="../tags/tag189.xml"/><Relationship Id="rId6" Type="http://schemas.openxmlformats.org/officeDocument/2006/relationships/tags" Target="../tags/tag194.xml"/><Relationship Id="rId15" Type="http://schemas.openxmlformats.org/officeDocument/2006/relationships/tags" Target="../tags/tag210.xml"/><Relationship Id="rId23" Type="http://schemas.openxmlformats.org/officeDocument/2006/relationships/tags" Target="../tags/tag218.xml"/><Relationship Id="rId28" Type="http://schemas.openxmlformats.org/officeDocument/2006/relationships/tags" Target="../tags/tag223.xml"/><Relationship Id="rId36" Type="http://schemas.openxmlformats.org/officeDocument/2006/relationships/tags" Target="../tags/tag232.xml"/><Relationship Id="rId49" Type="http://schemas.openxmlformats.org/officeDocument/2006/relationships/tags" Target="../tags/tag245.xml"/><Relationship Id="rId57" Type="http://schemas.openxmlformats.org/officeDocument/2006/relationships/tags" Target="../tags/tag253.xml"/><Relationship Id="rId10" Type="http://schemas.openxmlformats.org/officeDocument/2006/relationships/tags" Target="../tags/tag205.xml"/><Relationship Id="rId31" Type="http://schemas.openxmlformats.org/officeDocument/2006/relationships/tags" Target="../tags/tag226.xml"/><Relationship Id="rId44" Type="http://schemas.openxmlformats.org/officeDocument/2006/relationships/tags" Target="../tags/tag240.xml"/><Relationship Id="rId52" Type="http://schemas.openxmlformats.org/officeDocument/2006/relationships/tags" Target="../tags/tag248.xml"/><Relationship Id="rId60" Type="http://schemas.openxmlformats.org/officeDocument/2006/relationships/tags" Target="../tags/tag256.xml"/><Relationship Id="rId65" Type="http://schemas.openxmlformats.org/officeDocument/2006/relationships/tags" Target="../tags/tag657.xml"/><Relationship Id="rId4" Type="http://schemas.openxmlformats.org/officeDocument/2006/relationships/tags" Target="../tags/tag192.xml"/><Relationship Id="rId9" Type="http://schemas.openxmlformats.org/officeDocument/2006/relationships/tags" Target="../tags/tag198.xml"/><Relationship Id="rId13" Type="http://schemas.openxmlformats.org/officeDocument/2006/relationships/tags" Target="../tags/tag208.xml"/><Relationship Id="rId18" Type="http://schemas.openxmlformats.org/officeDocument/2006/relationships/tags" Target="../tags/tag213.xml"/><Relationship Id="rId39" Type="http://schemas.openxmlformats.org/officeDocument/2006/relationships/tags" Target="../tags/tag235.xml"/><Relationship Id="rId34" Type="http://schemas.openxmlformats.org/officeDocument/2006/relationships/tags" Target="../tags/tag230.xml"/><Relationship Id="rId50" Type="http://schemas.openxmlformats.org/officeDocument/2006/relationships/tags" Target="../tags/tag246.xml"/><Relationship Id="rId55" Type="http://schemas.openxmlformats.org/officeDocument/2006/relationships/tags" Target="../tags/tag251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269.xml"/><Relationship Id="rId18" Type="http://schemas.openxmlformats.org/officeDocument/2006/relationships/tags" Target="../tags/tag274.xml"/><Relationship Id="rId26" Type="http://schemas.openxmlformats.org/officeDocument/2006/relationships/tags" Target="../tags/tag282.xml"/><Relationship Id="rId3" Type="http://schemas.openxmlformats.org/officeDocument/2006/relationships/tags" Target="../tags/tag259.xml"/><Relationship Id="rId21" Type="http://schemas.openxmlformats.org/officeDocument/2006/relationships/tags" Target="../tags/tag277.xml"/><Relationship Id="rId34" Type="http://schemas.openxmlformats.org/officeDocument/2006/relationships/image" Target="../media/image10.png"/><Relationship Id="rId7" Type="http://schemas.openxmlformats.org/officeDocument/2006/relationships/tags" Target="../tags/tag263.xml"/><Relationship Id="rId12" Type="http://schemas.openxmlformats.org/officeDocument/2006/relationships/tags" Target="../tags/tag268.xml"/><Relationship Id="rId17" Type="http://schemas.openxmlformats.org/officeDocument/2006/relationships/tags" Target="../tags/tag273.xml"/><Relationship Id="rId25" Type="http://schemas.openxmlformats.org/officeDocument/2006/relationships/tags" Target="../tags/tag281.xml"/><Relationship Id="rId33" Type="http://schemas.openxmlformats.org/officeDocument/2006/relationships/tags" Target="../tags/tag1350.xml"/><Relationship Id="rId2" Type="http://schemas.openxmlformats.org/officeDocument/2006/relationships/tags" Target="../tags/tag258.xml"/><Relationship Id="rId16" Type="http://schemas.openxmlformats.org/officeDocument/2006/relationships/tags" Target="../tags/tag272.xml"/><Relationship Id="rId20" Type="http://schemas.openxmlformats.org/officeDocument/2006/relationships/tags" Target="../tags/tag276.xml"/><Relationship Id="rId29" Type="http://schemas.openxmlformats.org/officeDocument/2006/relationships/tags" Target="../tags/tag1210.xml"/><Relationship Id="rId1" Type="http://schemas.openxmlformats.org/officeDocument/2006/relationships/tags" Target="../tags/tag257.xml"/><Relationship Id="rId6" Type="http://schemas.openxmlformats.org/officeDocument/2006/relationships/tags" Target="../tags/tag262.xml"/><Relationship Id="rId11" Type="http://schemas.openxmlformats.org/officeDocument/2006/relationships/tags" Target="../tags/tag267.xml"/><Relationship Id="rId24" Type="http://schemas.openxmlformats.org/officeDocument/2006/relationships/tags" Target="../tags/tag280.xml"/><Relationship Id="rId32" Type="http://schemas.openxmlformats.org/officeDocument/2006/relationships/image" Target="../media/image110.png"/><Relationship Id="rId5" Type="http://schemas.openxmlformats.org/officeDocument/2006/relationships/tags" Target="../tags/tag261.xml"/><Relationship Id="rId15" Type="http://schemas.openxmlformats.org/officeDocument/2006/relationships/tags" Target="../tags/tag271.xml"/><Relationship Id="rId23" Type="http://schemas.openxmlformats.org/officeDocument/2006/relationships/tags" Target="../tags/tag279.xml"/><Relationship Id="rId28" Type="http://schemas.openxmlformats.org/officeDocument/2006/relationships/notesSlide" Target="../notesSlides/notesSlide11.xml"/><Relationship Id="rId10" Type="http://schemas.openxmlformats.org/officeDocument/2006/relationships/tags" Target="../tags/tag266.xml"/><Relationship Id="rId19" Type="http://schemas.openxmlformats.org/officeDocument/2006/relationships/tags" Target="../tags/tag275.xml"/><Relationship Id="rId31" Type="http://schemas.openxmlformats.org/officeDocument/2006/relationships/tags" Target="../tags/tag259.xml"/><Relationship Id="rId4" Type="http://schemas.openxmlformats.org/officeDocument/2006/relationships/tags" Target="../tags/tag260.xml"/><Relationship Id="rId9" Type="http://schemas.openxmlformats.org/officeDocument/2006/relationships/tags" Target="../tags/tag265.xml"/><Relationship Id="rId14" Type="http://schemas.openxmlformats.org/officeDocument/2006/relationships/tags" Target="../tags/tag270.xml"/><Relationship Id="rId22" Type="http://schemas.openxmlformats.org/officeDocument/2006/relationships/tags" Target="../tags/tag278.xml"/><Relationship Id="rId27" Type="http://schemas.openxmlformats.org/officeDocument/2006/relationships/slideLayout" Target="../slideLayouts/slideLayout4.xml"/><Relationship Id="rId30" Type="http://schemas.openxmlformats.org/officeDocument/2006/relationships/image" Target="../media/image90.png"/><Relationship Id="rId8" Type="http://schemas.openxmlformats.org/officeDocument/2006/relationships/tags" Target="../tags/tag264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295.xml"/><Relationship Id="rId18" Type="http://schemas.openxmlformats.org/officeDocument/2006/relationships/tags" Target="../tags/tag300.xml"/><Relationship Id="rId26" Type="http://schemas.openxmlformats.org/officeDocument/2006/relationships/tags" Target="../tags/tag308.xml"/><Relationship Id="rId21" Type="http://schemas.openxmlformats.org/officeDocument/2006/relationships/tags" Target="../tags/tag303.xml"/><Relationship Id="rId34" Type="http://schemas.openxmlformats.org/officeDocument/2006/relationships/tags" Target="../tags/tag285.xml"/><Relationship Id="rId7" Type="http://schemas.openxmlformats.org/officeDocument/2006/relationships/tags" Target="../tags/tag289.xml"/><Relationship Id="rId12" Type="http://schemas.openxmlformats.org/officeDocument/2006/relationships/tags" Target="../tags/tag294.xml"/><Relationship Id="rId17" Type="http://schemas.openxmlformats.org/officeDocument/2006/relationships/tags" Target="../tags/tag299.xml"/><Relationship Id="rId25" Type="http://schemas.openxmlformats.org/officeDocument/2006/relationships/tags" Target="../tags/tag307.xml"/><Relationship Id="rId33" Type="http://schemas.openxmlformats.org/officeDocument/2006/relationships/image" Target="../media/image90.png"/><Relationship Id="rId2" Type="http://schemas.openxmlformats.org/officeDocument/2006/relationships/tags" Target="../tags/tag284.xml"/><Relationship Id="rId16" Type="http://schemas.openxmlformats.org/officeDocument/2006/relationships/tags" Target="../tags/tag298.xml"/><Relationship Id="rId20" Type="http://schemas.openxmlformats.org/officeDocument/2006/relationships/tags" Target="../tags/tag302.xml"/><Relationship Id="rId29" Type="http://schemas.openxmlformats.org/officeDocument/2006/relationships/tags" Target="../tags/tag311.xml"/><Relationship Id="rId1" Type="http://schemas.openxmlformats.org/officeDocument/2006/relationships/tags" Target="../tags/tag283.xml"/><Relationship Id="rId6" Type="http://schemas.openxmlformats.org/officeDocument/2006/relationships/tags" Target="../tags/tag288.xml"/><Relationship Id="rId11" Type="http://schemas.openxmlformats.org/officeDocument/2006/relationships/tags" Target="../tags/tag293.xml"/><Relationship Id="rId24" Type="http://schemas.openxmlformats.org/officeDocument/2006/relationships/tags" Target="../tags/tag306.xml"/><Relationship Id="rId32" Type="http://schemas.openxmlformats.org/officeDocument/2006/relationships/tags" Target="../tags/tag1470.xml"/><Relationship Id="rId37" Type="http://schemas.openxmlformats.org/officeDocument/2006/relationships/image" Target="../media/image10.png"/><Relationship Id="rId5" Type="http://schemas.openxmlformats.org/officeDocument/2006/relationships/tags" Target="../tags/tag287.xml"/><Relationship Id="rId15" Type="http://schemas.openxmlformats.org/officeDocument/2006/relationships/tags" Target="../tags/tag297.xml"/><Relationship Id="rId23" Type="http://schemas.openxmlformats.org/officeDocument/2006/relationships/tags" Target="../tags/tag305.xml"/><Relationship Id="rId28" Type="http://schemas.openxmlformats.org/officeDocument/2006/relationships/tags" Target="../tags/tag310.xml"/><Relationship Id="rId36" Type="http://schemas.openxmlformats.org/officeDocument/2006/relationships/tags" Target="../tags/tag1640.xml"/><Relationship Id="rId10" Type="http://schemas.openxmlformats.org/officeDocument/2006/relationships/tags" Target="../tags/tag292.xml"/><Relationship Id="rId19" Type="http://schemas.openxmlformats.org/officeDocument/2006/relationships/tags" Target="../tags/tag301.xml"/><Relationship Id="rId31" Type="http://schemas.openxmlformats.org/officeDocument/2006/relationships/notesSlide" Target="../notesSlides/notesSlide12.xml"/><Relationship Id="rId4" Type="http://schemas.openxmlformats.org/officeDocument/2006/relationships/tags" Target="../tags/tag286.xml"/><Relationship Id="rId9" Type="http://schemas.openxmlformats.org/officeDocument/2006/relationships/tags" Target="../tags/tag291.xml"/><Relationship Id="rId14" Type="http://schemas.openxmlformats.org/officeDocument/2006/relationships/tags" Target="../tags/tag296.xml"/><Relationship Id="rId22" Type="http://schemas.openxmlformats.org/officeDocument/2006/relationships/tags" Target="../tags/tag304.xml"/><Relationship Id="rId27" Type="http://schemas.openxmlformats.org/officeDocument/2006/relationships/tags" Target="../tags/tag309.xml"/><Relationship Id="rId30" Type="http://schemas.openxmlformats.org/officeDocument/2006/relationships/slideLayout" Target="../slideLayouts/slideLayout4.xml"/><Relationship Id="rId35" Type="http://schemas.openxmlformats.org/officeDocument/2006/relationships/image" Target="../media/image110.png"/><Relationship Id="rId8" Type="http://schemas.openxmlformats.org/officeDocument/2006/relationships/tags" Target="../tags/tag290.xml"/><Relationship Id="rId3" Type="http://schemas.openxmlformats.org/officeDocument/2006/relationships/tags" Target="../tags/tag285.xml"/></Relationships>
</file>

<file path=ppt/slides/_rels/slide18.xml.rels><?xml version="1.0" encoding="UTF-8" standalone="yes"?>
<Relationships xmlns="http://schemas.openxmlformats.org/package/2006/relationships"><Relationship Id="rId26" Type="http://schemas.openxmlformats.org/officeDocument/2006/relationships/tags" Target="../tags/tag337.xml"/><Relationship Id="rId21" Type="http://schemas.openxmlformats.org/officeDocument/2006/relationships/tags" Target="../tags/tag332.xml"/><Relationship Id="rId42" Type="http://schemas.openxmlformats.org/officeDocument/2006/relationships/tags" Target="../tags/tag353.xml"/><Relationship Id="rId47" Type="http://schemas.openxmlformats.org/officeDocument/2006/relationships/tags" Target="../tags/tag358.xml"/><Relationship Id="rId63" Type="http://schemas.openxmlformats.org/officeDocument/2006/relationships/tags" Target="../tags/tag374.xml"/><Relationship Id="rId68" Type="http://schemas.openxmlformats.org/officeDocument/2006/relationships/tags" Target="../tags/tag379.xml"/><Relationship Id="rId84" Type="http://schemas.openxmlformats.org/officeDocument/2006/relationships/tags" Target="../tags/tag395.xml"/><Relationship Id="rId89" Type="http://schemas.openxmlformats.org/officeDocument/2006/relationships/tags" Target="../tags/tag400.xml"/><Relationship Id="rId112" Type="http://schemas.openxmlformats.org/officeDocument/2006/relationships/image" Target="../media/image140.png"/><Relationship Id="rId16" Type="http://schemas.openxmlformats.org/officeDocument/2006/relationships/tags" Target="../tags/tag327.xml"/><Relationship Id="rId107" Type="http://schemas.openxmlformats.org/officeDocument/2006/relationships/slideLayout" Target="../slideLayouts/slideLayout4.xml"/><Relationship Id="rId11" Type="http://schemas.openxmlformats.org/officeDocument/2006/relationships/tags" Target="../tags/tag322.xml"/><Relationship Id="rId32" Type="http://schemas.openxmlformats.org/officeDocument/2006/relationships/tags" Target="../tags/tag343.xml"/><Relationship Id="rId37" Type="http://schemas.openxmlformats.org/officeDocument/2006/relationships/tags" Target="../tags/tag348.xml"/><Relationship Id="rId53" Type="http://schemas.openxmlformats.org/officeDocument/2006/relationships/tags" Target="../tags/tag364.xml"/><Relationship Id="rId58" Type="http://schemas.openxmlformats.org/officeDocument/2006/relationships/tags" Target="../tags/tag369.xml"/><Relationship Id="rId74" Type="http://schemas.openxmlformats.org/officeDocument/2006/relationships/tags" Target="../tags/tag385.xml"/><Relationship Id="rId79" Type="http://schemas.openxmlformats.org/officeDocument/2006/relationships/tags" Target="../tags/tag390.xml"/><Relationship Id="rId102" Type="http://schemas.openxmlformats.org/officeDocument/2006/relationships/tags" Target="../tags/tag413.xml"/><Relationship Id="rId5" Type="http://schemas.openxmlformats.org/officeDocument/2006/relationships/tags" Target="../tags/tag316.xml"/><Relationship Id="rId90" Type="http://schemas.openxmlformats.org/officeDocument/2006/relationships/tags" Target="../tags/tag401.xml"/><Relationship Id="rId95" Type="http://schemas.openxmlformats.org/officeDocument/2006/relationships/tags" Target="../tags/tag406.xml"/><Relationship Id="rId22" Type="http://schemas.openxmlformats.org/officeDocument/2006/relationships/tags" Target="../tags/tag333.xml"/><Relationship Id="rId27" Type="http://schemas.openxmlformats.org/officeDocument/2006/relationships/tags" Target="../tags/tag338.xml"/><Relationship Id="rId43" Type="http://schemas.openxmlformats.org/officeDocument/2006/relationships/tags" Target="../tags/tag354.xml"/><Relationship Id="rId48" Type="http://schemas.openxmlformats.org/officeDocument/2006/relationships/tags" Target="../tags/tag359.xml"/><Relationship Id="rId64" Type="http://schemas.openxmlformats.org/officeDocument/2006/relationships/tags" Target="../tags/tag375.xml"/><Relationship Id="rId69" Type="http://schemas.openxmlformats.org/officeDocument/2006/relationships/tags" Target="../tags/tag380.xml"/><Relationship Id="rId113" Type="http://schemas.openxmlformats.org/officeDocument/2006/relationships/tags" Target="../tags/tag1890.xml"/><Relationship Id="rId80" Type="http://schemas.openxmlformats.org/officeDocument/2006/relationships/tags" Target="../tags/tag391.xml"/><Relationship Id="rId85" Type="http://schemas.openxmlformats.org/officeDocument/2006/relationships/tags" Target="../tags/tag396.xml"/><Relationship Id="rId12" Type="http://schemas.openxmlformats.org/officeDocument/2006/relationships/tags" Target="../tags/tag323.xml"/><Relationship Id="rId17" Type="http://schemas.openxmlformats.org/officeDocument/2006/relationships/tags" Target="../tags/tag328.xml"/><Relationship Id="rId33" Type="http://schemas.openxmlformats.org/officeDocument/2006/relationships/tags" Target="../tags/tag344.xml"/><Relationship Id="rId38" Type="http://schemas.openxmlformats.org/officeDocument/2006/relationships/tags" Target="../tags/tag349.xml"/><Relationship Id="rId59" Type="http://schemas.openxmlformats.org/officeDocument/2006/relationships/tags" Target="../tags/tag370.xml"/><Relationship Id="rId103" Type="http://schemas.openxmlformats.org/officeDocument/2006/relationships/tags" Target="../tags/tag414.xml"/><Relationship Id="rId108" Type="http://schemas.openxmlformats.org/officeDocument/2006/relationships/notesSlide" Target="../notesSlides/notesSlide13.xml"/><Relationship Id="rId54" Type="http://schemas.openxmlformats.org/officeDocument/2006/relationships/tags" Target="../tags/tag365.xml"/><Relationship Id="rId70" Type="http://schemas.openxmlformats.org/officeDocument/2006/relationships/tags" Target="../tags/tag381.xml"/><Relationship Id="rId75" Type="http://schemas.openxmlformats.org/officeDocument/2006/relationships/tags" Target="../tags/tag386.xml"/><Relationship Id="rId91" Type="http://schemas.openxmlformats.org/officeDocument/2006/relationships/tags" Target="../tags/tag402.xml"/><Relationship Id="rId96" Type="http://schemas.openxmlformats.org/officeDocument/2006/relationships/tags" Target="../tags/tag407.xml"/><Relationship Id="rId1" Type="http://schemas.openxmlformats.org/officeDocument/2006/relationships/tags" Target="../tags/tag312.xml"/><Relationship Id="rId6" Type="http://schemas.openxmlformats.org/officeDocument/2006/relationships/tags" Target="../tags/tag317.xml"/><Relationship Id="rId15" Type="http://schemas.openxmlformats.org/officeDocument/2006/relationships/tags" Target="../tags/tag326.xml"/><Relationship Id="rId23" Type="http://schemas.openxmlformats.org/officeDocument/2006/relationships/tags" Target="../tags/tag334.xml"/><Relationship Id="rId28" Type="http://schemas.openxmlformats.org/officeDocument/2006/relationships/tags" Target="../tags/tag339.xml"/><Relationship Id="rId36" Type="http://schemas.openxmlformats.org/officeDocument/2006/relationships/tags" Target="../tags/tag347.xml"/><Relationship Id="rId49" Type="http://schemas.openxmlformats.org/officeDocument/2006/relationships/tags" Target="../tags/tag360.xml"/><Relationship Id="rId57" Type="http://schemas.openxmlformats.org/officeDocument/2006/relationships/tags" Target="../tags/tag368.xml"/><Relationship Id="rId106" Type="http://schemas.openxmlformats.org/officeDocument/2006/relationships/tags" Target="../tags/tag417.xml"/><Relationship Id="rId114" Type="http://schemas.openxmlformats.org/officeDocument/2006/relationships/image" Target="../media/image150.png"/><Relationship Id="rId10" Type="http://schemas.openxmlformats.org/officeDocument/2006/relationships/tags" Target="../tags/tag321.xml"/><Relationship Id="rId31" Type="http://schemas.openxmlformats.org/officeDocument/2006/relationships/tags" Target="../tags/tag342.xml"/><Relationship Id="rId44" Type="http://schemas.openxmlformats.org/officeDocument/2006/relationships/tags" Target="../tags/tag355.xml"/><Relationship Id="rId52" Type="http://schemas.openxmlformats.org/officeDocument/2006/relationships/tags" Target="../tags/tag363.xml"/><Relationship Id="rId60" Type="http://schemas.openxmlformats.org/officeDocument/2006/relationships/tags" Target="../tags/tag371.xml"/><Relationship Id="rId65" Type="http://schemas.openxmlformats.org/officeDocument/2006/relationships/tags" Target="../tags/tag376.xml"/><Relationship Id="rId73" Type="http://schemas.openxmlformats.org/officeDocument/2006/relationships/tags" Target="../tags/tag384.xml"/><Relationship Id="rId78" Type="http://schemas.openxmlformats.org/officeDocument/2006/relationships/tags" Target="../tags/tag389.xml"/><Relationship Id="rId81" Type="http://schemas.openxmlformats.org/officeDocument/2006/relationships/tags" Target="../tags/tag392.xml"/><Relationship Id="rId86" Type="http://schemas.openxmlformats.org/officeDocument/2006/relationships/tags" Target="../tags/tag397.xml"/><Relationship Id="rId94" Type="http://schemas.openxmlformats.org/officeDocument/2006/relationships/tags" Target="../tags/tag405.xml"/><Relationship Id="rId99" Type="http://schemas.openxmlformats.org/officeDocument/2006/relationships/tags" Target="../tags/tag410.xml"/><Relationship Id="rId101" Type="http://schemas.openxmlformats.org/officeDocument/2006/relationships/tags" Target="../tags/tag412.xml"/><Relationship Id="rId4" Type="http://schemas.openxmlformats.org/officeDocument/2006/relationships/tags" Target="../tags/tag315.xml"/><Relationship Id="rId9" Type="http://schemas.openxmlformats.org/officeDocument/2006/relationships/tags" Target="../tags/tag320.xml"/><Relationship Id="rId13" Type="http://schemas.openxmlformats.org/officeDocument/2006/relationships/tags" Target="../tags/tag324.xml"/><Relationship Id="rId18" Type="http://schemas.openxmlformats.org/officeDocument/2006/relationships/tags" Target="../tags/tag329.xml"/><Relationship Id="rId39" Type="http://schemas.openxmlformats.org/officeDocument/2006/relationships/tags" Target="../tags/tag350.xml"/><Relationship Id="rId109" Type="http://schemas.openxmlformats.org/officeDocument/2006/relationships/tags" Target="../tags/tag1760.xml"/><Relationship Id="rId34" Type="http://schemas.openxmlformats.org/officeDocument/2006/relationships/tags" Target="../tags/tag345.xml"/><Relationship Id="rId50" Type="http://schemas.openxmlformats.org/officeDocument/2006/relationships/tags" Target="../tags/tag361.xml"/><Relationship Id="rId55" Type="http://schemas.openxmlformats.org/officeDocument/2006/relationships/tags" Target="../tags/tag366.xml"/><Relationship Id="rId76" Type="http://schemas.openxmlformats.org/officeDocument/2006/relationships/tags" Target="../tags/tag387.xml"/><Relationship Id="rId97" Type="http://schemas.openxmlformats.org/officeDocument/2006/relationships/tags" Target="../tags/tag408.xml"/><Relationship Id="rId104" Type="http://schemas.openxmlformats.org/officeDocument/2006/relationships/tags" Target="../tags/tag415.xml"/><Relationship Id="rId7" Type="http://schemas.openxmlformats.org/officeDocument/2006/relationships/tags" Target="../tags/tag318.xml"/><Relationship Id="rId71" Type="http://schemas.openxmlformats.org/officeDocument/2006/relationships/tags" Target="../tags/tag382.xml"/><Relationship Id="rId92" Type="http://schemas.openxmlformats.org/officeDocument/2006/relationships/tags" Target="../tags/tag403.xml"/><Relationship Id="rId2" Type="http://schemas.openxmlformats.org/officeDocument/2006/relationships/tags" Target="../tags/tag313.xml"/><Relationship Id="rId29" Type="http://schemas.openxmlformats.org/officeDocument/2006/relationships/tags" Target="../tags/tag340.xml"/><Relationship Id="rId24" Type="http://schemas.openxmlformats.org/officeDocument/2006/relationships/tags" Target="../tags/tag335.xml"/><Relationship Id="rId40" Type="http://schemas.openxmlformats.org/officeDocument/2006/relationships/tags" Target="../tags/tag351.xml"/><Relationship Id="rId45" Type="http://schemas.openxmlformats.org/officeDocument/2006/relationships/tags" Target="../tags/tag356.xml"/><Relationship Id="rId66" Type="http://schemas.openxmlformats.org/officeDocument/2006/relationships/tags" Target="../tags/tag377.xml"/><Relationship Id="rId87" Type="http://schemas.openxmlformats.org/officeDocument/2006/relationships/tags" Target="../tags/tag398.xml"/><Relationship Id="rId110" Type="http://schemas.openxmlformats.org/officeDocument/2006/relationships/image" Target="../media/image130.png"/><Relationship Id="rId61" Type="http://schemas.openxmlformats.org/officeDocument/2006/relationships/tags" Target="../tags/tag372.xml"/><Relationship Id="rId82" Type="http://schemas.openxmlformats.org/officeDocument/2006/relationships/tags" Target="../tags/tag393.xml"/><Relationship Id="rId19" Type="http://schemas.openxmlformats.org/officeDocument/2006/relationships/tags" Target="../tags/tag330.xml"/><Relationship Id="rId14" Type="http://schemas.openxmlformats.org/officeDocument/2006/relationships/tags" Target="../tags/tag325.xml"/><Relationship Id="rId30" Type="http://schemas.openxmlformats.org/officeDocument/2006/relationships/tags" Target="../tags/tag341.xml"/><Relationship Id="rId35" Type="http://schemas.openxmlformats.org/officeDocument/2006/relationships/tags" Target="../tags/tag346.xml"/><Relationship Id="rId56" Type="http://schemas.openxmlformats.org/officeDocument/2006/relationships/tags" Target="../tags/tag367.xml"/><Relationship Id="rId77" Type="http://schemas.openxmlformats.org/officeDocument/2006/relationships/tags" Target="../tags/tag388.xml"/><Relationship Id="rId100" Type="http://schemas.openxmlformats.org/officeDocument/2006/relationships/tags" Target="../tags/tag411.xml"/><Relationship Id="rId105" Type="http://schemas.openxmlformats.org/officeDocument/2006/relationships/tags" Target="../tags/tag416.xml"/><Relationship Id="rId8" Type="http://schemas.openxmlformats.org/officeDocument/2006/relationships/tags" Target="../tags/tag319.xml"/><Relationship Id="rId51" Type="http://schemas.openxmlformats.org/officeDocument/2006/relationships/tags" Target="../tags/tag362.xml"/><Relationship Id="rId72" Type="http://schemas.openxmlformats.org/officeDocument/2006/relationships/tags" Target="../tags/tag383.xml"/><Relationship Id="rId93" Type="http://schemas.openxmlformats.org/officeDocument/2006/relationships/tags" Target="../tags/tag404.xml"/><Relationship Id="rId98" Type="http://schemas.openxmlformats.org/officeDocument/2006/relationships/tags" Target="../tags/tag409.xml"/><Relationship Id="rId3" Type="http://schemas.openxmlformats.org/officeDocument/2006/relationships/tags" Target="../tags/tag314.xml"/><Relationship Id="rId25" Type="http://schemas.openxmlformats.org/officeDocument/2006/relationships/tags" Target="../tags/tag336.xml"/><Relationship Id="rId46" Type="http://schemas.openxmlformats.org/officeDocument/2006/relationships/tags" Target="../tags/tag357.xml"/><Relationship Id="rId67" Type="http://schemas.openxmlformats.org/officeDocument/2006/relationships/tags" Target="../tags/tag378.xml"/><Relationship Id="rId20" Type="http://schemas.openxmlformats.org/officeDocument/2006/relationships/tags" Target="../tags/tag331.xml"/><Relationship Id="rId41" Type="http://schemas.openxmlformats.org/officeDocument/2006/relationships/tags" Target="../tags/tag352.xml"/><Relationship Id="rId62" Type="http://schemas.openxmlformats.org/officeDocument/2006/relationships/tags" Target="../tags/tag373.xml"/><Relationship Id="rId83" Type="http://schemas.openxmlformats.org/officeDocument/2006/relationships/tags" Target="../tags/tag394.xml"/><Relationship Id="rId88" Type="http://schemas.openxmlformats.org/officeDocument/2006/relationships/tags" Target="../tags/tag399.xml"/><Relationship Id="rId111" Type="http://schemas.openxmlformats.org/officeDocument/2006/relationships/tags" Target="../tags/tag315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430.xml"/><Relationship Id="rId18" Type="http://schemas.openxmlformats.org/officeDocument/2006/relationships/tags" Target="../tags/tag435.xml"/><Relationship Id="rId26" Type="http://schemas.openxmlformats.org/officeDocument/2006/relationships/tags" Target="../tags/tag443.xml"/><Relationship Id="rId39" Type="http://schemas.openxmlformats.org/officeDocument/2006/relationships/tags" Target="../tags/tag456.xml"/><Relationship Id="rId21" Type="http://schemas.openxmlformats.org/officeDocument/2006/relationships/tags" Target="../tags/tag438.xml"/><Relationship Id="rId34" Type="http://schemas.openxmlformats.org/officeDocument/2006/relationships/tags" Target="../tags/tag451.xml"/><Relationship Id="rId42" Type="http://schemas.openxmlformats.org/officeDocument/2006/relationships/slideLayout" Target="../slideLayouts/slideLayout4.xml"/><Relationship Id="rId47" Type="http://schemas.openxmlformats.org/officeDocument/2006/relationships/image" Target="../media/image140.png"/><Relationship Id="rId7" Type="http://schemas.openxmlformats.org/officeDocument/2006/relationships/tags" Target="../tags/tag424.xml"/><Relationship Id="rId2" Type="http://schemas.openxmlformats.org/officeDocument/2006/relationships/tags" Target="../tags/tag419.xml"/><Relationship Id="rId16" Type="http://schemas.openxmlformats.org/officeDocument/2006/relationships/tags" Target="../tags/tag433.xml"/><Relationship Id="rId29" Type="http://schemas.openxmlformats.org/officeDocument/2006/relationships/tags" Target="../tags/tag446.xml"/><Relationship Id="rId11" Type="http://schemas.openxmlformats.org/officeDocument/2006/relationships/tags" Target="../tags/tag428.xml"/><Relationship Id="rId24" Type="http://schemas.openxmlformats.org/officeDocument/2006/relationships/tags" Target="../tags/tag441.xml"/><Relationship Id="rId32" Type="http://schemas.openxmlformats.org/officeDocument/2006/relationships/tags" Target="../tags/tag449.xml"/><Relationship Id="rId37" Type="http://schemas.openxmlformats.org/officeDocument/2006/relationships/tags" Target="../tags/tag454.xml"/><Relationship Id="rId40" Type="http://schemas.openxmlformats.org/officeDocument/2006/relationships/tags" Target="../tags/tag457.xml"/><Relationship Id="rId45" Type="http://schemas.openxmlformats.org/officeDocument/2006/relationships/image" Target="../media/image130.png"/><Relationship Id="rId5" Type="http://schemas.openxmlformats.org/officeDocument/2006/relationships/tags" Target="../tags/tag422.xml"/><Relationship Id="rId15" Type="http://schemas.openxmlformats.org/officeDocument/2006/relationships/tags" Target="../tags/tag432.xml"/><Relationship Id="rId23" Type="http://schemas.openxmlformats.org/officeDocument/2006/relationships/tags" Target="../tags/tag440.xml"/><Relationship Id="rId28" Type="http://schemas.openxmlformats.org/officeDocument/2006/relationships/tags" Target="../tags/tag445.xml"/><Relationship Id="rId36" Type="http://schemas.openxmlformats.org/officeDocument/2006/relationships/tags" Target="../tags/tag453.xml"/><Relationship Id="rId49" Type="http://schemas.openxmlformats.org/officeDocument/2006/relationships/image" Target="../media/image150.png"/><Relationship Id="rId10" Type="http://schemas.openxmlformats.org/officeDocument/2006/relationships/tags" Target="../tags/tag427.xml"/><Relationship Id="rId19" Type="http://schemas.openxmlformats.org/officeDocument/2006/relationships/tags" Target="../tags/tag436.xml"/><Relationship Id="rId31" Type="http://schemas.openxmlformats.org/officeDocument/2006/relationships/tags" Target="../tags/tag448.xml"/><Relationship Id="rId44" Type="http://schemas.openxmlformats.org/officeDocument/2006/relationships/tags" Target="../tags/tag2830.xml"/><Relationship Id="rId4" Type="http://schemas.openxmlformats.org/officeDocument/2006/relationships/tags" Target="../tags/tag421.xml"/><Relationship Id="rId9" Type="http://schemas.openxmlformats.org/officeDocument/2006/relationships/tags" Target="../tags/tag426.xml"/><Relationship Id="rId14" Type="http://schemas.openxmlformats.org/officeDocument/2006/relationships/tags" Target="../tags/tag431.xml"/><Relationship Id="rId22" Type="http://schemas.openxmlformats.org/officeDocument/2006/relationships/tags" Target="../tags/tag439.xml"/><Relationship Id="rId27" Type="http://schemas.openxmlformats.org/officeDocument/2006/relationships/tags" Target="../tags/tag444.xml"/><Relationship Id="rId30" Type="http://schemas.openxmlformats.org/officeDocument/2006/relationships/tags" Target="../tags/tag447.xml"/><Relationship Id="rId35" Type="http://schemas.openxmlformats.org/officeDocument/2006/relationships/tags" Target="../tags/tag452.xml"/><Relationship Id="rId43" Type="http://schemas.openxmlformats.org/officeDocument/2006/relationships/notesSlide" Target="../notesSlides/notesSlide14.xml"/><Relationship Id="rId48" Type="http://schemas.openxmlformats.org/officeDocument/2006/relationships/tags" Target="../tags/tag2980.xml"/><Relationship Id="rId8" Type="http://schemas.openxmlformats.org/officeDocument/2006/relationships/tags" Target="../tags/tag425.xml"/><Relationship Id="rId3" Type="http://schemas.openxmlformats.org/officeDocument/2006/relationships/tags" Target="../tags/tag420.xml"/><Relationship Id="rId12" Type="http://schemas.openxmlformats.org/officeDocument/2006/relationships/tags" Target="../tags/tag429.xml"/><Relationship Id="rId17" Type="http://schemas.openxmlformats.org/officeDocument/2006/relationships/tags" Target="../tags/tag434.xml"/><Relationship Id="rId25" Type="http://schemas.openxmlformats.org/officeDocument/2006/relationships/tags" Target="../tags/tag442.xml"/><Relationship Id="rId33" Type="http://schemas.openxmlformats.org/officeDocument/2006/relationships/tags" Target="../tags/tag450.xml"/><Relationship Id="rId38" Type="http://schemas.openxmlformats.org/officeDocument/2006/relationships/tags" Target="../tags/tag455.xml"/><Relationship Id="rId46" Type="http://schemas.openxmlformats.org/officeDocument/2006/relationships/tags" Target="../tags/tag421.xml"/><Relationship Id="rId20" Type="http://schemas.openxmlformats.org/officeDocument/2006/relationships/tags" Target="../tags/tag437.xml"/><Relationship Id="rId41" Type="http://schemas.openxmlformats.org/officeDocument/2006/relationships/tags" Target="../tags/tag458.xml"/><Relationship Id="rId1" Type="http://schemas.openxmlformats.org/officeDocument/2006/relationships/tags" Target="../tags/tag418.xml"/><Relationship Id="rId6" Type="http://schemas.openxmlformats.org/officeDocument/2006/relationships/tags" Target="../tags/tag4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351-05-08B" TargetMode="External"/><Relationship Id="rId2" Type="http://schemas.openxmlformats.org/officeDocument/2006/relationships/hyperlink" Target="https://tinyurl.com/351-05-08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471.xml"/><Relationship Id="rId18" Type="http://schemas.openxmlformats.org/officeDocument/2006/relationships/tags" Target="../tags/tag476.xml"/><Relationship Id="rId26" Type="http://schemas.openxmlformats.org/officeDocument/2006/relationships/tags" Target="../tags/tag484.xml"/><Relationship Id="rId39" Type="http://schemas.openxmlformats.org/officeDocument/2006/relationships/tags" Target="../tags/tag497.xml"/><Relationship Id="rId21" Type="http://schemas.openxmlformats.org/officeDocument/2006/relationships/tags" Target="../tags/tag479.xml"/><Relationship Id="rId34" Type="http://schemas.openxmlformats.org/officeDocument/2006/relationships/tags" Target="../tags/tag492.xml"/><Relationship Id="rId42" Type="http://schemas.openxmlformats.org/officeDocument/2006/relationships/tags" Target="../tags/tag500.xml"/><Relationship Id="rId47" Type="http://schemas.openxmlformats.org/officeDocument/2006/relationships/image" Target="../media/image130.png"/><Relationship Id="rId50" Type="http://schemas.openxmlformats.org/officeDocument/2006/relationships/tags" Target="../tags/tag3420.xml"/><Relationship Id="rId7" Type="http://schemas.openxmlformats.org/officeDocument/2006/relationships/tags" Target="../tags/tag465.xml"/><Relationship Id="rId2" Type="http://schemas.openxmlformats.org/officeDocument/2006/relationships/tags" Target="../tags/tag460.xml"/><Relationship Id="rId16" Type="http://schemas.openxmlformats.org/officeDocument/2006/relationships/tags" Target="../tags/tag474.xml"/><Relationship Id="rId29" Type="http://schemas.openxmlformats.org/officeDocument/2006/relationships/tags" Target="../tags/tag487.xml"/><Relationship Id="rId11" Type="http://schemas.openxmlformats.org/officeDocument/2006/relationships/tags" Target="../tags/tag469.xml"/><Relationship Id="rId24" Type="http://schemas.openxmlformats.org/officeDocument/2006/relationships/tags" Target="../tags/tag482.xml"/><Relationship Id="rId32" Type="http://schemas.openxmlformats.org/officeDocument/2006/relationships/tags" Target="../tags/tag490.xml"/><Relationship Id="rId37" Type="http://schemas.openxmlformats.org/officeDocument/2006/relationships/tags" Target="../tags/tag495.xml"/><Relationship Id="rId40" Type="http://schemas.openxmlformats.org/officeDocument/2006/relationships/tags" Target="../tags/tag498.xml"/><Relationship Id="rId45" Type="http://schemas.openxmlformats.org/officeDocument/2006/relationships/notesSlide" Target="../notesSlides/notesSlide15.xml"/><Relationship Id="rId5" Type="http://schemas.openxmlformats.org/officeDocument/2006/relationships/tags" Target="../tags/tag463.xml"/><Relationship Id="rId15" Type="http://schemas.openxmlformats.org/officeDocument/2006/relationships/tags" Target="../tags/tag473.xml"/><Relationship Id="rId23" Type="http://schemas.openxmlformats.org/officeDocument/2006/relationships/tags" Target="../tags/tag481.xml"/><Relationship Id="rId28" Type="http://schemas.openxmlformats.org/officeDocument/2006/relationships/tags" Target="../tags/tag486.xml"/><Relationship Id="rId36" Type="http://schemas.openxmlformats.org/officeDocument/2006/relationships/tags" Target="../tags/tag494.xml"/><Relationship Id="rId49" Type="http://schemas.openxmlformats.org/officeDocument/2006/relationships/image" Target="../media/image140.png"/><Relationship Id="rId10" Type="http://schemas.openxmlformats.org/officeDocument/2006/relationships/tags" Target="../tags/tag468.xml"/><Relationship Id="rId19" Type="http://schemas.openxmlformats.org/officeDocument/2006/relationships/tags" Target="../tags/tag477.xml"/><Relationship Id="rId31" Type="http://schemas.openxmlformats.org/officeDocument/2006/relationships/tags" Target="../tags/tag489.xml"/><Relationship Id="rId44" Type="http://schemas.openxmlformats.org/officeDocument/2006/relationships/slideLayout" Target="../slideLayouts/slideLayout4.xml"/><Relationship Id="rId4" Type="http://schemas.openxmlformats.org/officeDocument/2006/relationships/tags" Target="../tags/tag462.xml"/><Relationship Id="rId9" Type="http://schemas.openxmlformats.org/officeDocument/2006/relationships/tags" Target="../tags/tag467.xml"/><Relationship Id="rId14" Type="http://schemas.openxmlformats.org/officeDocument/2006/relationships/tags" Target="../tags/tag472.xml"/><Relationship Id="rId22" Type="http://schemas.openxmlformats.org/officeDocument/2006/relationships/tags" Target="../tags/tag480.xml"/><Relationship Id="rId27" Type="http://schemas.openxmlformats.org/officeDocument/2006/relationships/tags" Target="../tags/tag485.xml"/><Relationship Id="rId30" Type="http://schemas.openxmlformats.org/officeDocument/2006/relationships/tags" Target="../tags/tag488.xml"/><Relationship Id="rId35" Type="http://schemas.openxmlformats.org/officeDocument/2006/relationships/tags" Target="../tags/tag493.xml"/><Relationship Id="rId43" Type="http://schemas.openxmlformats.org/officeDocument/2006/relationships/tags" Target="../tags/tag501.xml"/><Relationship Id="rId48" Type="http://schemas.openxmlformats.org/officeDocument/2006/relationships/tags" Target="../tags/tag462.xml"/><Relationship Id="rId8" Type="http://schemas.openxmlformats.org/officeDocument/2006/relationships/tags" Target="../tags/tag466.xml"/><Relationship Id="rId51" Type="http://schemas.openxmlformats.org/officeDocument/2006/relationships/image" Target="../media/image150.png"/><Relationship Id="rId3" Type="http://schemas.openxmlformats.org/officeDocument/2006/relationships/tags" Target="../tags/tag461.xml"/><Relationship Id="rId12" Type="http://schemas.openxmlformats.org/officeDocument/2006/relationships/tags" Target="../tags/tag470.xml"/><Relationship Id="rId17" Type="http://schemas.openxmlformats.org/officeDocument/2006/relationships/tags" Target="../tags/tag475.xml"/><Relationship Id="rId25" Type="http://schemas.openxmlformats.org/officeDocument/2006/relationships/tags" Target="../tags/tag483.xml"/><Relationship Id="rId33" Type="http://schemas.openxmlformats.org/officeDocument/2006/relationships/tags" Target="../tags/tag491.xml"/><Relationship Id="rId38" Type="http://schemas.openxmlformats.org/officeDocument/2006/relationships/tags" Target="../tags/tag496.xml"/><Relationship Id="rId46" Type="http://schemas.openxmlformats.org/officeDocument/2006/relationships/tags" Target="../tags/tag3240.xml"/><Relationship Id="rId20" Type="http://schemas.openxmlformats.org/officeDocument/2006/relationships/tags" Target="../tags/tag478.xml"/><Relationship Id="rId41" Type="http://schemas.openxmlformats.org/officeDocument/2006/relationships/tags" Target="../tags/tag499.xml"/><Relationship Id="rId1" Type="http://schemas.openxmlformats.org/officeDocument/2006/relationships/tags" Target="../tags/tag459.xml"/><Relationship Id="rId6" Type="http://schemas.openxmlformats.org/officeDocument/2006/relationships/tags" Target="../tags/tag46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04.xml"/><Relationship Id="rId7" Type="http://schemas.openxmlformats.org/officeDocument/2006/relationships/image" Target="../media/image160.png"/><Relationship Id="rId2" Type="http://schemas.openxmlformats.org/officeDocument/2006/relationships/tags" Target="../tags/tag503.xml"/><Relationship Id="rId1" Type="http://schemas.openxmlformats.org/officeDocument/2006/relationships/tags" Target="../tags/tag502.xml"/><Relationship Id="rId6" Type="http://schemas.openxmlformats.org/officeDocument/2006/relationships/tags" Target="../tags/tag3670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6" Type="http://schemas.openxmlformats.org/officeDocument/2006/relationships/tags" Target="../tags/tag530.xml"/><Relationship Id="rId21" Type="http://schemas.openxmlformats.org/officeDocument/2006/relationships/tags" Target="../tags/tag525.xml"/><Relationship Id="rId42" Type="http://schemas.openxmlformats.org/officeDocument/2006/relationships/tags" Target="../tags/tag546.xml"/><Relationship Id="rId47" Type="http://schemas.openxmlformats.org/officeDocument/2006/relationships/tags" Target="../tags/tag551.xml"/><Relationship Id="rId63" Type="http://schemas.openxmlformats.org/officeDocument/2006/relationships/tags" Target="../tags/tag567.xml"/><Relationship Id="rId68" Type="http://schemas.openxmlformats.org/officeDocument/2006/relationships/tags" Target="../tags/tag572.xml"/><Relationship Id="rId84" Type="http://schemas.openxmlformats.org/officeDocument/2006/relationships/tags" Target="../tags/tag588.xml"/><Relationship Id="rId89" Type="http://schemas.openxmlformats.org/officeDocument/2006/relationships/tags" Target="../tags/tag593.xml"/><Relationship Id="rId16" Type="http://schemas.openxmlformats.org/officeDocument/2006/relationships/tags" Target="../tags/tag520.xml"/><Relationship Id="rId11" Type="http://schemas.openxmlformats.org/officeDocument/2006/relationships/tags" Target="../tags/tag515.xml"/><Relationship Id="rId32" Type="http://schemas.openxmlformats.org/officeDocument/2006/relationships/tags" Target="../tags/tag536.xml"/><Relationship Id="rId37" Type="http://schemas.openxmlformats.org/officeDocument/2006/relationships/tags" Target="../tags/tag541.xml"/><Relationship Id="rId53" Type="http://schemas.openxmlformats.org/officeDocument/2006/relationships/tags" Target="../tags/tag557.xml"/><Relationship Id="rId58" Type="http://schemas.openxmlformats.org/officeDocument/2006/relationships/tags" Target="../tags/tag562.xml"/><Relationship Id="rId74" Type="http://schemas.openxmlformats.org/officeDocument/2006/relationships/tags" Target="../tags/tag578.xml"/><Relationship Id="rId79" Type="http://schemas.openxmlformats.org/officeDocument/2006/relationships/tags" Target="../tags/tag583.xml"/><Relationship Id="rId5" Type="http://schemas.openxmlformats.org/officeDocument/2006/relationships/tags" Target="../tags/tag509.xml"/><Relationship Id="rId90" Type="http://schemas.openxmlformats.org/officeDocument/2006/relationships/slideLayout" Target="../slideLayouts/slideLayout2.xml"/><Relationship Id="rId95" Type="http://schemas.openxmlformats.org/officeDocument/2006/relationships/tags" Target="../tags/tag514.xml"/><Relationship Id="rId22" Type="http://schemas.openxmlformats.org/officeDocument/2006/relationships/tags" Target="../tags/tag526.xml"/><Relationship Id="rId27" Type="http://schemas.openxmlformats.org/officeDocument/2006/relationships/tags" Target="../tags/tag531.xml"/><Relationship Id="rId43" Type="http://schemas.openxmlformats.org/officeDocument/2006/relationships/tags" Target="../tags/tag547.xml"/><Relationship Id="rId48" Type="http://schemas.openxmlformats.org/officeDocument/2006/relationships/tags" Target="../tags/tag552.xml"/><Relationship Id="rId64" Type="http://schemas.openxmlformats.org/officeDocument/2006/relationships/tags" Target="../tags/tag568.xml"/><Relationship Id="rId69" Type="http://schemas.openxmlformats.org/officeDocument/2006/relationships/tags" Target="../tags/tag573.xml"/><Relationship Id="rId80" Type="http://schemas.openxmlformats.org/officeDocument/2006/relationships/tags" Target="../tags/tag584.xml"/><Relationship Id="rId85" Type="http://schemas.openxmlformats.org/officeDocument/2006/relationships/tags" Target="../tags/tag589.xml"/><Relationship Id="rId3" Type="http://schemas.openxmlformats.org/officeDocument/2006/relationships/tags" Target="../tags/tag507.xml"/><Relationship Id="rId12" Type="http://schemas.openxmlformats.org/officeDocument/2006/relationships/tags" Target="../tags/tag516.xml"/><Relationship Id="rId17" Type="http://schemas.openxmlformats.org/officeDocument/2006/relationships/tags" Target="../tags/tag521.xml"/><Relationship Id="rId25" Type="http://schemas.openxmlformats.org/officeDocument/2006/relationships/tags" Target="../tags/tag529.xml"/><Relationship Id="rId33" Type="http://schemas.openxmlformats.org/officeDocument/2006/relationships/tags" Target="../tags/tag537.xml"/><Relationship Id="rId38" Type="http://schemas.openxmlformats.org/officeDocument/2006/relationships/tags" Target="../tags/tag542.xml"/><Relationship Id="rId46" Type="http://schemas.openxmlformats.org/officeDocument/2006/relationships/tags" Target="../tags/tag550.xml"/><Relationship Id="rId59" Type="http://schemas.openxmlformats.org/officeDocument/2006/relationships/tags" Target="../tags/tag563.xml"/><Relationship Id="rId67" Type="http://schemas.openxmlformats.org/officeDocument/2006/relationships/tags" Target="../tags/tag571.xml"/><Relationship Id="rId20" Type="http://schemas.openxmlformats.org/officeDocument/2006/relationships/tags" Target="../tags/tag524.xml"/><Relationship Id="rId41" Type="http://schemas.openxmlformats.org/officeDocument/2006/relationships/tags" Target="../tags/tag545.xml"/><Relationship Id="rId54" Type="http://schemas.openxmlformats.org/officeDocument/2006/relationships/tags" Target="../tags/tag558.xml"/><Relationship Id="rId62" Type="http://schemas.openxmlformats.org/officeDocument/2006/relationships/tags" Target="../tags/tag566.xml"/><Relationship Id="rId70" Type="http://schemas.openxmlformats.org/officeDocument/2006/relationships/tags" Target="../tags/tag574.xml"/><Relationship Id="rId75" Type="http://schemas.openxmlformats.org/officeDocument/2006/relationships/tags" Target="../tags/tag579.xml"/><Relationship Id="rId83" Type="http://schemas.openxmlformats.org/officeDocument/2006/relationships/tags" Target="../tags/tag587.xml"/><Relationship Id="rId88" Type="http://schemas.openxmlformats.org/officeDocument/2006/relationships/tags" Target="../tags/tag592.xml"/><Relationship Id="rId91" Type="http://schemas.openxmlformats.org/officeDocument/2006/relationships/tags" Target="../tags/tag507.xml"/><Relationship Id="rId96" Type="http://schemas.openxmlformats.org/officeDocument/2006/relationships/image" Target="../media/image33.png"/><Relationship Id="rId1" Type="http://schemas.openxmlformats.org/officeDocument/2006/relationships/tags" Target="../tags/tag505.xml"/><Relationship Id="rId6" Type="http://schemas.openxmlformats.org/officeDocument/2006/relationships/tags" Target="../tags/tag510.xml"/><Relationship Id="rId15" Type="http://schemas.openxmlformats.org/officeDocument/2006/relationships/tags" Target="../tags/tag519.xml"/><Relationship Id="rId23" Type="http://schemas.openxmlformats.org/officeDocument/2006/relationships/tags" Target="../tags/tag527.xml"/><Relationship Id="rId28" Type="http://schemas.openxmlformats.org/officeDocument/2006/relationships/tags" Target="../tags/tag532.xml"/><Relationship Id="rId36" Type="http://schemas.openxmlformats.org/officeDocument/2006/relationships/tags" Target="../tags/tag540.xml"/><Relationship Id="rId49" Type="http://schemas.openxmlformats.org/officeDocument/2006/relationships/tags" Target="../tags/tag553.xml"/><Relationship Id="rId57" Type="http://schemas.openxmlformats.org/officeDocument/2006/relationships/tags" Target="../tags/tag561.xml"/><Relationship Id="rId10" Type="http://schemas.openxmlformats.org/officeDocument/2006/relationships/tags" Target="../tags/tag514.xml"/><Relationship Id="rId31" Type="http://schemas.openxmlformats.org/officeDocument/2006/relationships/tags" Target="../tags/tag535.xml"/><Relationship Id="rId44" Type="http://schemas.openxmlformats.org/officeDocument/2006/relationships/tags" Target="../tags/tag548.xml"/><Relationship Id="rId52" Type="http://schemas.openxmlformats.org/officeDocument/2006/relationships/tags" Target="../tags/tag556.xml"/><Relationship Id="rId60" Type="http://schemas.openxmlformats.org/officeDocument/2006/relationships/tags" Target="../tags/tag564.xml"/><Relationship Id="rId65" Type="http://schemas.openxmlformats.org/officeDocument/2006/relationships/tags" Target="../tags/tag569.xml"/><Relationship Id="rId73" Type="http://schemas.openxmlformats.org/officeDocument/2006/relationships/tags" Target="../tags/tag577.xml"/><Relationship Id="rId78" Type="http://schemas.openxmlformats.org/officeDocument/2006/relationships/tags" Target="../tags/tag582.xml"/><Relationship Id="rId81" Type="http://schemas.openxmlformats.org/officeDocument/2006/relationships/tags" Target="../tags/tag585.xml"/><Relationship Id="rId86" Type="http://schemas.openxmlformats.org/officeDocument/2006/relationships/tags" Target="../tags/tag590.xml"/><Relationship Id="rId94" Type="http://schemas.openxmlformats.org/officeDocument/2006/relationships/image" Target="../media/image320.png"/><Relationship Id="rId4" Type="http://schemas.openxmlformats.org/officeDocument/2006/relationships/tags" Target="../tags/tag508.xml"/><Relationship Id="rId9" Type="http://schemas.openxmlformats.org/officeDocument/2006/relationships/tags" Target="../tags/tag513.xml"/><Relationship Id="rId13" Type="http://schemas.openxmlformats.org/officeDocument/2006/relationships/tags" Target="../tags/tag517.xml"/><Relationship Id="rId18" Type="http://schemas.openxmlformats.org/officeDocument/2006/relationships/tags" Target="../tags/tag522.xml"/><Relationship Id="rId39" Type="http://schemas.openxmlformats.org/officeDocument/2006/relationships/tags" Target="../tags/tag543.xml"/><Relationship Id="rId34" Type="http://schemas.openxmlformats.org/officeDocument/2006/relationships/tags" Target="../tags/tag538.xml"/><Relationship Id="rId50" Type="http://schemas.openxmlformats.org/officeDocument/2006/relationships/tags" Target="../tags/tag554.xml"/><Relationship Id="rId55" Type="http://schemas.openxmlformats.org/officeDocument/2006/relationships/tags" Target="../tags/tag559.xml"/><Relationship Id="rId76" Type="http://schemas.openxmlformats.org/officeDocument/2006/relationships/tags" Target="../tags/tag580.xml"/><Relationship Id="rId97" Type="http://schemas.openxmlformats.org/officeDocument/2006/relationships/tags" Target="../tags/tag524.xml"/><Relationship Id="rId7" Type="http://schemas.openxmlformats.org/officeDocument/2006/relationships/tags" Target="../tags/tag511.xml"/><Relationship Id="rId71" Type="http://schemas.openxmlformats.org/officeDocument/2006/relationships/tags" Target="../tags/tag575.xml"/><Relationship Id="rId92" Type="http://schemas.openxmlformats.org/officeDocument/2006/relationships/image" Target="../media/image310.png"/><Relationship Id="rId2" Type="http://schemas.openxmlformats.org/officeDocument/2006/relationships/tags" Target="../tags/tag506.xml"/><Relationship Id="rId29" Type="http://schemas.openxmlformats.org/officeDocument/2006/relationships/tags" Target="../tags/tag533.xml"/><Relationship Id="rId24" Type="http://schemas.openxmlformats.org/officeDocument/2006/relationships/tags" Target="../tags/tag528.xml"/><Relationship Id="rId40" Type="http://schemas.openxmlformats.org/officeDocument/2006/relationships/tags" Target="../tags/tag544.xml"/><Relationship Id="rId45" Type="http://schemas.openxmlformats.org/officeDocument/2006/relationships/tags" Target="../tags/tag549.xml"/><Relationship Id="rId66" Type="http://schemas.openxmlformats.org/officeDocument/2006/relationships/tags" Target="../tags/tag570.xml"/><Relationship Id="rId87" Type="http://schemas.openxmlformats.org/officeDocument/2006/relationships/tags" Target="../tags/tag591.xml"/><Relationship Id="rId61" Type="http://schemas.openxmlformats.org/officeDocument/2006/relationships/tags" Target="../tags/tag565.xml"/><Relationship Id="rId82" Type="http://schemas.openxmlformats.org/officeDocument/2006/relationships/tags" Target="../tags/tag586.xml"/><Relationship Id="rId19" Type="http://schemas.openxmlformats.org/officeDocument/2006/relationships/tags" Target="../tags/tag523.xml"/><Relationship Id="rId14" Type="http://schemas.openxmlformats.org/officeDocument/2006/relationships/tags" Target="../tags/tag518.xml"/><Relationship Id="rId30" Type="http://schemas.openxmlformats.org/officeDocument/2006/relationships/tags" Target="../tags/tag534.xml"/><Relationship Id="rId35" Type="http://schemas.openxmlformats.org/officeDocument/2006/relationships/tags" Target="../tags/tag539.xml"/><Relationship Id="rId56" Type="http://schemas.openxmlformats.org/officeDocument/2006/relationships/tags" Target="../tags/tag560.xml"/><Relationship Id="rId77" Type="http://schemas.openxmlformats.org/officeDocument/2006/relationships/tags" Target="../tags/tag581.xml"/><Relationship Id="rId8" Type="http://schemas.openxmlformats.org/officeDocument/2006/relationships/tags" Target="../tags/tag512.xml"/><Relationship Id="rId51" Type="http://schemas.openxmlformats.org/officeDocument/2006/relationships/tags" Target="../tags/tag555.xml"/><Relationship Id="rId72" Type="http://schemas.openxmlformats.org/officeDocument/2006/relationships/tags" Target="../tags/tag576.xml"/><Relationship Id="rId93" Type="http://schemas.openxmlformats.org/officeDocument/2006/relationships/tags" Target="../tags/tag508.xml"/><Relationship Id="rId98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0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28.xml"/><Relationship Id="rId18" Type="http://schemas.openxmlformats.org/officeDocument/2006/relationships/tags" Target="../tags/tag33.xml"/><Relationship Id="rId26" Type="http://schemas.openxmlformats.org/officeDocument/2006/relationships/tags" Target="../tags/tag41.xml"/><Relationship Id="rId39" Type="http://schemas.openxmlformats.org/officeDocument/2006/relationships/tags" Target="../tags/tag54.xml"/><Relationship Id="rId21" Type="http://schemas.openxmlformats.org/officeDocument/2006/relationships/tags" Target="../tags/tag36.xml"/><Relationship Id="rId34" Type="http://schemas.openxmlformats.org/officeDocument/2006/relationships/tags" Target="../tags/tag49.xml"/><Relationship Id="rId42" Type="http://schemas.openxmlformats.org/officeDocument/2006/relationships/tags" Target="../tags/tag57.xml"/><Relationship Id="rId47" Type="http://schemas.openxmlformats.org/officeDocument/2006/relationships/tags" Target="../tags/tag62.xml"/><Relationship Id="rId50" Type="http://schemas.openxmlformats.org/officeDocument/2006/relationships/tags" Target="../tags/tag65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6" Type="http://schemas.openxmlformats.org/officeDocument/2006/relationships/tags" Target="../tags/tag31.xml"/><Relationship Id="rId29" Type="http://schemas.openxmlformats.org/officeDocument/2006/relationships/tags" Target="../tags/tag44.xml"/><Relationship Id="rId11" Type="http://schemas.openxmlformats.org/officeDocument/2006/relationships/tags" Target="../tags/tag26.xml"/><Relationship Id="rId24" Type="http://schemas.openxmlformats.org/officeDocument/2006/relationships/tags" Target="../tags/tag39.xml"/><Relationship Id="rId32" Type="http://schemas.openxmlformats.org/officeDocument/2006/relationships/tags" Target="../tags/tag47.xml"/><Relationship Id="rId37" Type="http://schemas.openxmlformats.org/officeDocument/2006/relationships/tags" Target="../tags/tag52.xml"/><Relationship Id="rId40" Type="http://schemas.openxmlformats.org/officeDocument/2006/relationships/tags" Target="../tags/tag55.xml"/><Relationship Id="rId45" Type="http://schemas.openxmlformats.org/officeDocument/2006/relationships/tags" Target="../tags/tag60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23" Type="http://schemas.openxmlformats.org/officeDocument/2006/relationships/tags" Target="../tags/tag38.xml"/><Relationship Id="rId28" Type="http://schemas.openxmlformats.org/officeDocument/2006/relationships/tags" Target="../tags/tag43.xml"/><Relationship Id="rId36" Type="http://schemas.openxmlformats.org/officeDocument/2006/relationships/tags" Target="../tags/tag51.xml"/><Relationship Id="rId49" Type="http://schemas.openxmlformats.org/officeDocument/2006/relationships/tags" Target="../tags/tag64.xml"/><Relationship Id="rId10" Type="http://schemas.openxmlformats.org/officeDocument/2006/relationships/tags" Target="../tags/tag25.xml"/><Relationship Id="rId19" Type="http://schemas.openxmlformats.org/officeDocument/2006/relationships/tags" Target="../tags/tag34.xml"/><Relationship Id="rId31" Type="http://schemas.openxmlformats.org/officeDocument/2006/relationships/tags" Target="../tags/tag46.xml"/><Relationship Id="rId44" Type="http://schemas.openxmlformats.org/officeDocument/2006/relationships/tags" Target="../tags/tag59.xml"/><Relationship Id="rId52" Type="http://schemas.openxmlformats.org/officeDocument/2006/relationships/notesSlide" Target="../notesSlides/notesSlide4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tags" Target="../tags/tag29.xml"/><Relationship Id="rId22" Type="http://schemas.openxmlformats.org/officeDocument/2006/relationships/tags" Target="../tags/tag37.xml"/><Relationship Id="rId27" Type="http://schemas.openxmlformats.org/officeDocument/2006/relationships/tags" Target="../tags/tag42.xml"/><Relationship Id="rId30" Type="http://schemas.openxmlformats.org/officeDocument/2006/relationships/tags" Target="../tags/tag45.xml"/><Relationship Id="rId35" Type="http://schemas.openxmlformats.org/officeDocument/2006/relationships/tags" Target="../tags/tag50.xml"/><Relationship Id="rId43" Type="http://schemas.openxmlformats.org/officeDocument/2006/relationships/tags" Target="../tags/tag58.xml"/><Relationship Id="rId48" Type="http://schemas.openxmlformats.org/officeDocument/2006/relationships/tags" Target="../tags/tag63.xml"/><Relationship Id="rId8" Type="http://schemas.openxmlformats.org/officeDocument/2006/relationships/tags" Target="../tags/tag23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18.xml"/><Relationship Id="rId12" Type="http://schemas.openxmlformats.org/officeDocument/2006/relationships/tags" Target="../tags/tag27.xml"/><Relationship Id="rId17" Type="http://schemas.openxmlformats.org/officeDocument/2006/relationships/tags" Target="../tags/tag32.xml"/><Relationship Id="rId25" Type="http://schemas.openxmlformats.org/officeDocument/2006/relationships/tags" Target="../tags/tag40.xml"/><Relationship Id="rId33" Type="http://schemas.openxmlformats.org/officeDocument/2006/relationships/tags" Target="../tags/tag48.xml"/><Relationship Id="rId38" Type="http://schemas.openxmlformats.org/officeDocument/2006/relationships/tags" Target="../tags/tag53.xml"/><Relationship Id="rId46" Type="http://schemas.openxmlformats.org/officeDocument/2006/relationships/tags" Target="../tags/tag61.xml"/><Relationship Id="rId20" Type="http://schemas.openxmlformats.org/officeDocument/2006/relationships/tags" Target="../tags/tag35.xml"/><Relationship Id="rId41" Type="http://schemas.openxmlformats.org/officeDocument/2006/relationships/tags" Target="../tags/tag56.xml"/><Relationship Id="rId1" Type="http://schemas.openxmlformats.org/officeDocument/2006/relationships/tags" Target="../tags/tag16.xml"/><Relationship Id="rId6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tags" Target="../tags/tag201.xml"/><Relationship Id="rId26" Type="http://schemas.openxmlformats.org/officeDocument/2006/relationships/image" Target="../media/image26.png"/><Relationship Id="rId3" Type="http://schemas.openxmlformats.org/officeDocument/2006/relationships/tags" Target="../tags/tag68.xml"/><Relationship Id="rId21" Type="http://schemas.openxmlformats.org/officeDocument/2006/relationships/image" Target="../media/image23.png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image" Target="../media/image21.png"/><Relationship Id="rId25" Type="http://schemas.openxmlformats.org/officeDocument/2006/relationships/image" Target="../media/image25.png"/><Relationship Id="rId2" Type="http://schemas.openxmlformats.org/officeDocument/2006/relationships/tags" Target="../tags/tag67.xml"/><Relationship Id="rId16" Type="http://schemas.openxmlformats.org/officeDocument/2006/relationships/tags" Target="../tags/tag195.xml"/><Relationship Id="rId20" Type="http://schemas.openxmlformats.org/officeDocument/2006/relationships/tags" Target="../tags/tag202.xml"/><Relationship Id="rId29" Type="http://schemas.openxmlformats.org/officeDocument/2006/relationships/tags" Target="../tags/tag199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24" Type="http://schemas.openxmlformats.org/officeDocument/2006/relationships/tags" Target="../tags/tag204.xml"/><Relationship Id="rId32" Type="http://schemas.openxmlformats.org/officeDocument/2006/relationships/image" Target="../media/image30.png"/><Relationship Id="rId5" Type="http://schemas.openxmlformats.org/officeDocument/2006/relationships/tags" Target="../tags/tag70.xml"/><Relationship Id="rId15" Type="http://schemas.openxmlformats.org/officeDocument/2006/relationships/notesSlide" Target="../notesSlides/notesSlide5.xml"/><Relationship Id="rId23" Type="http://schemas.openxmlformats.org/officeDocument/2006/relationships/image" Target="../media/image24.png"/><Relationship Id="rId28" Type="http://schemas.openxmlformats.org/officeDocument/2006/relationships/image" Target="../media/image28.png"/><Relationship Id="rId10" Type="http://schemas.openxmlformats.org/officeDocument/2006/relationships/tags" Target="../tags/tag75.xml"/><Relationship Id="rId19" Type="http://schemas.openxmlformats.org/officeDocument/2006/relationships/image" Target="../media/image22.png"/><Relationship Id="rId31" Type="http://schemas.openxmlformats.org/officeDocument/2006/relationships/tags" Target="../tags/tag200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slideLayout" Target="../slideLayouts/slideLayout2.xml"/><Relationship Id="rId22" Type="http://schemas.openxmlformats.org/officeDocument/2006/relationships/tags" Target="../tags/tag203.xml"/><Relationship Id="rId27" Type="http://schemas.openxmlformats.org/officeDocument/2006/relationships/image" Target="../media/image27.png"/><Relationship Id="rId30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4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Caches III</a:t>
            </a:r>
            <a:br>
              <a:rPr lang="en-US" dirty="0"/>
            </a:br>
            <a:r>
              <a:rPr lang="en-US" sz="2000" b="0" dirty="0"/>
              <a:t>CSE 351 </a:t>
            </a:r>
            <a:r>
              <a:rPr lang="en-US" sz="2000" b="0" dirty="0" smtClean="0"/>
              <a:t>Spring </a:t>
            </a:r>
            <a:r>
              <a:rPr lang="en-US" sz="2000" b="0" dirty="0"/>
              <a:t>2020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1462040"/>
            <a:ext cx="3505200" cy="4847320"/>
          </a:xfrm>
        </p:spPr>
        <p:txBody>
          <a:bodyPr/>
          <a:lstStyle/>
          <a:p>
            <a:pPr lvl="0" algn="l"/>
            <a:r>
              <a:rPr lang="en-US" sz="1800" b="1" dirty="0">
                <a:solidFill>
                  <a:srgbClr val="000000"/>
                </a:solidFill>
              </a:rPr>
              <a:t>Instructor: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Ruth Anderson</a:t>
            </a:r>
          </a:p>
          <a:p>
            <a:pPr lvl="0" algn="l"/>
            <a:endParaRPr lang="en-US" sz="200" dirty="0">
              <a:solidFill>
                <a:srgbClr val="000000"/>
              </a:solidFill>
            </a:endParaRPr>
          </a:p>
          <a:p>
            <a:pPr lvl="0" algn="l"/>
            <a:r>
              <a:rPr lang="en-US" sz="1800" b="1" dirty="0">
                <a:solidFill>
                  <a:srgbClr val="000000"/>
                </a:solidFill>
              </a:rPr>
              <a:t>Teaching Assistants:</a:t>
            </a: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Alex </a:t>
            </a:r>
            <a:r>
              <a:rPr lang="en-US" sz="1800" dirty="0" err="1">
                <a:solidFill>
                  <a:srgbClr val="000000"/>
                </a:solidFill>
              </a:rPr>
              <a:t>Olshanskyy</a:t>
            </a:r>
            <a:endParaRPr lang="en-US" sz="1800" dirty="0">
              <a:solidFill>
                <a:srgbClr val="000000"/>
              </a:solidFill>
            </a:endParaRPr>
          </a:p>
          <a:p>
            <a:pPr lvl="0" algn="l">
              <a:spcBef>
                <a:spcPts val="0"/>
              </a:spcBef>
            </a:pPr>
            <a:r>
              <a:rPr lang="en-US" sz="1800" dirty="0" err="1">
                <a:solidFill>
                  <a:srgbClr val="000000"/>
                </a:solidFill>
              </a:rPr>
              <a:t>Rehaan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Bhimani</a:t>
            </a:r>
            <a:endParaRPr lang="en-US" sz="1800" dirty="0">
              <a:solidFill>
                <a:srgbClr val="000000"/>
              </a:solidFill>
            </a:endParaRPr>
          </a:p>
          <a:p>
            <a:pPr lvl="0" algn="l">
              <a:spcBef>
                <a:spcPts val="0"/>
              </a:spcBef>
            </a:pPr>
            <a:r>
              <a:rPr lang="en-US" sz="1800" dirty="0" err="1">
                <a:solidFill>
                  <a:srgbClr val="000000"/>
                </a:solidFill>
              </a:rPr>
              <a:t>Callum</a:t>
            </a:r>
            <a:r>
              <a:rPr lang="en-US" sz="1800" dirty="0">
                <a:solidFill>
                  <a:srgbClr val="000000"/>
                </a:solidFill>
              </a:rPr>
              <a:t>  Walker</a:t>
            </a: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Chin </a:t>
            </a:r>
            <a:r>
              <a:rPr lang="en-US" sz="1800" dirty="0" err="1">
                <a:solidFill>
                  <a:srgbClr val="000000"/>
                </a:solidFill>
              </a:rPr>
              <a:t>Yeoh</a:t>
            </a:r>
            <a:endParaRPr lang="en-US" sz="1800" dirty="0">
              <a:solidFill>
                <a:srgbClr val="000000"/>
              </a:solidFill>
            </a:endParaRP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Diya Joy</a:t>
            </a: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Eric Fan</a:t>
            </a:r>
          </a:p>
          <a:p>
            <a:pPr lvl="0" algn="l">
              <a:spcBef>
                <a:spcPts val="0"/>
              </a:spcBef>
            </a:pPr>
            <a:r>
              <a:rPr lang="en-US" sz="1800" dirty="0" err="1">
                <a:solidFill>
                  <a:srgbClr val="000000"/>
                </a:solidFill>
              </a:rPr>
              <a:t>Edan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Sneh</a:t>
            </a:r>
            <a:endParaRPr lang="en-US" sz="1800" dirty="0">
              <a:solidFill>
                <a:srgbClr val="000000"/>
              </a:solidFill>
            </a:endParaRP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Jonathan Chen</a:t>
            </a: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Jeffery  Tian</a:t>
            </a: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Millicent Li</a:t>
            </a: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Melissa </a:t>
            </a:r>
            <a:r>
              <a:rPr lang="en-US" sz="1800" dirty="0" err="1">
                <a:solidFill>
                  <a:srgbClr val="000000"/>
                </a:solidFill>
              </a:rPr>
              <a:t>Birchfield</a:t>
            </a:r>
            <a:endParaRPr lang="en-US" sz="1800" dirty="0">
              <a:solidFill>
                <a:srgbClr val="000000"/>
              </a:solidFill>
            </a:endParaRP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Porter Jones</a:t>
            </a: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Joseph Schafer</a:t>
            </a: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Connie Wang</a:t>
            </a:r>
          </a:p>
          <a:p>
            <a:pPr lvl="0" algn="l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Eddy (</a:t>
            </a:r>
            <a:r>
              <a:rPr lang="en-US" sz="1800" dirty="0" err="1">
                <a:solidFill>
                  <a:srgbClr val="000000"/>
                </a:solidFill>
              </a:rPr>
              <a:t>Tianyi</a:t>
            </a:r>
            <a:r>
              <a:rPr lang="en-US" sz="1800" dirty="0">
                <a:solidFill>
                  <a:srgbClr val="000000"/>
                </a:solidFill>
              </a:rPr>
              <a:t>)  Zhou</a:t>
            </a:r>
          </a:p>
          <a:p>
            <a:pPr algn="l"/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4160890" y="5788079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rgbClr val="4B2A85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  <a:hlinkClick r:id="rId5"/>
              </a:rPr>
              <a:t>https://what-if.xkcd.com/111/</a:t>
            </a:r>
            <a:endParaRPr lang="en-US" sz="1400" b="0" dirty="0">
              <a:solidFill>
                <a:srgbClr val="4B2A85"/>
              </a:solidFill>
              <a:latin typeface="Calibri" panose="020F0502020204030204" pitchFamily="34" charset="0"/>
              <a:ea typeface="Roboto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690" y="1462040"/>
            <a:ext cx="4572000" cy="432603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743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</a:t>
            </a:r>
            <a:r>
              <a:rPr lang="en-US" dirty="0" smtClean="0"/>
              <a:t>Question [Cache III]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cache of size 2 KiB with block size of 128 B.  If our cache has 2 sets, what is its associativity?</a:t>
            </a:r>
          </a:p>
          <a:p>
            <a:pPr lvl="1"/>
            <a:r>
              <a:rPr lang="en-US" dirty="0"/>
              <a:t>Vote at </a:t>
            </a:r>
            <a:r>
              <a:rPr lang="en-US" dirty="0" smtClean="0">
                <a:hlinkClick r:id="rId3"/>
              </a:rPr>
              <a:t>http://pollev.com/rea</a:t>
            </a:r>
            <a:r>
              <a:rPr lang="en-US" dirty="0" smtClean="0"/>
              <a:t> </a:t>
            </a:r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2</a:t>
            </a:r>
            <a:endParaRPr lang="en-US" b="1" baseline="-25000" dirty="0">
              <a:solidFill>
                <a:srgbClr val="FF9900"/>
              </a:solidFill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4</a:t>
            </a:r>
            <a:endParaRPr lang="en-US" b="1" baseline="-25000" dirty="0">
              <a:solidFill>
                <a:srgbClr val="00B050"/>
              </a:solidFill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8</a:t>
            </a:r>
            <a:endParaRPr lang="en-US" b="1" baseline="-25000" dirty="0">
              <a:solidFill>
                <a:srgbClr val="FF33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16</a:t>
            </a:r>
            <a:endParaRPr lang="en-US" b="1" baseline="-250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pPr lvl="2"/>
            <a:endParaRPr lang="en-US" dirty="0"/>
          </a:p>
          <a:p>
            <a:r>
              <a:rPr lang="en-US" dirty="0"/>
              <a:t>If addresses are 16 bits wide, how wide is the Tag field?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3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roup 111">
            <a:extLst>
              <a:ext uri="{FF2B5EF4-FFF2-40B4-BE49-F238E27FC236}">
                <a16:creationId xmlns:a16="http://schemas.microsoft.com/office/drawing/2014/main" id="{CBE0AF72-229B-4B42-9257-E2EB35C20A3E}"/>
              </a:ext>
            </a:extLst>
          </p:cNvPr>
          <p:cNvGrpSpPr/>
          <p:nvPr/>
        </p:nvGrpSpPr>
        <p:grpSpPr>
          <a:xfrm>
            <a:off x="1828800" y="4389120"/>
            <a:ext cx="4572000" cy="502920"/>
            <a:chOff x="1828800" y="2011680"/>
            <a:chExt cx="4572000" cy="502920"/>
          </a:xfrm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CEF0CDF8-6723-482B-9CA3-43691F22FEDF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 bwMode="auto">
            <a:xfrm>
              <a:off x="1828800" y="2011680"/>
              <a:ext cx="4572000" cy="5029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46F609E2-FCAA-458A-BD28-5B5828EDC516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 bwMode="auto">
            <a:xfrm>
              <a:off x="1920240" y="2103120"/>
              <a:ext cx="1187005" cy="32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022F24D9-1067-47CE-87CA-E3D4A12410FE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 bwMode="auto">
            <a:xfrm>
              <a:off x="3200400" y="2103120"/>
              <a:ext cx="1187005" cy="32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C99625BA-EABB-4837-99F5-34243AC82154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 bwMode="auto">
            <a:xfrm>
              <a:off x="4389120" y="2103120"/>
              <a:ext cx="731520" cy="320040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Calibri" pitchFamily="34" charset="0"/>
                </a:rPr>
                <a:t>● ● ●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8841B528-B41C-4497-A277-8C8209DA6204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 bwMode="auto">
            <a:xfrm>
              <a:off x="5120640" y="2103120"/>
              <a:ext cx="1187005" cy="32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/>
            <p:txBody>
              <a:bodyPr/>
              <a:lstStyle/>
              <a:p>
                <a:r>
                  <a:rPr lang="en-US" dirty="0"/>
                  <a:t>General Cache Organization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53"/>
                </p:custDataLst>
              </p:nvPr>
            </p:nvSpPr>
            <p:spPr>
              <a:xfrm>
                <a:off x="357762" y="438912"/>
                <a:ext cx="8405238" cy="762000"/>
              </a:xfrm>
              <a:blipFill rotWithShape="0">
                <a:blip r:embed="rId54"/>
                <a:stretch>
                  <a:fillRect l="-2248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Slide Number Placeholder 5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AutoShape 16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5400000">
            <a:off x="3995928" y="-502920"/>
            <a:ext cx="228600" cy="4572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4" name="AutoShape 16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490472" y="2011680"/>
            <a:ext cx="228600" cy="288036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2603309" y="1370024"/>
                <a:ext cx="3013838" cy="3439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000" dirty="0">
                    <a:latin typeface="Calibri" pitchFamily="34" charset="0"/>
                  </a:rPr>
                  <a:t> = blocks (or lines) per set</a:t>
                </a: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5"/>
                </p:custDataLst>
              </p:nvPr>
            </p:nvSpPr>
            <p:spPr>
              <a:xfrm>
                <a:off x="2603309" y="1370024"/>
                <a:ext cx="3013838" cy="343940"/>
              </a:xfrm>
              <a:prstGeom prst="rect">
                <a:avLst/>
              </a:prstGeom>
              <a:blipFill>
                <a:blip r:embed="rId56"/>
                <a:stretch>
                  <a:fillRect t="-26786" r="-1822" b="-3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677931" y="3218688"/>
                <a:ext cx="79906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>
                    <a:latin typeface="Calibri" pitchFamily="34" charset="0"/>
                  </a:rPr>
                  <a:t> sets</a:t>
                </a:r>
              </a:p>
              <a:p>
                <a:r>
                  <a:rPr lang="en-US" sz="2000" dirty="0">
                    <a:latin typeface="Calibri" pitchFamily="34" charset="0"/>
                  </a:rPr>
                  <a:t>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p>
                    </m:sSup>
                  </m:oMath>
                </a14:m>
                <a:endParaRPr lang="en-US" sz="20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7"/>
                </p:custDataLst>
              </p:nvPr>
            </p:nvSpPr>
            <p:spPr>
              <a:xfrm>
                <a:off x="677931" y="3218688"/>
                <a:ext cx="799065" cy="707886"/>
              </a:xfrm>
              <a:prstGeom prst="rect">
                <a:avLst/>
              </a:prstGeom>
              <a:blipFill>
                <a:blip r:embed="rId58"/>
                <a:stretch>
                  <a:fillRect t="-4310" r="-687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>
            <a:cxnSpLocks/>
          </p:cNvCxnSpPr>
          <p:nvPr>
            <p:custDataLst>
              <p:tags r:id="rId7"/>
            </p:custDataLst>
          </p:nvPr>
        </p:nvCxnSpPr>
        <p:spPr bwMode="auto">
          <a:xfrm flipV="1">
            <a:off x="6396228" y="1883918"/>
            <a:ext cx="457200" cy="1942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>
            <p:custDataLst>
              <p:tags r:id="rId8"/>
            </p:custDataLst>
          </p:nvPr>
        </p:nvSpPr>
        <p:spPr>
          <a:xfrm>
            <a:off x="6812280" y="1677657"/>
            <a:ext cx="465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  <a:endParaRPr lang="en-US" sz="1800" dirty="0">
              <a:solidFill>
                <a:schemeClr val="accent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TextBox 62"/>
          <p:cNvSpPr txBox="1"/>
          <p:nvPr>
            <p:custDataLst>
              <p:tags r:id="rId9"/>
            </p:custDataLst>
          </p:nvPr>
        </p:nvSpPr>
        <p:spPr>
          <a:xfrm>
            <a:off x="6812280" y="2377440"/>
            <a:ext cx="1895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line </a:t>
            </a:r>
            <a:r>
              <a:rPr lang="en-US" dirty="0">
                <a:latin typeface="Calibri" pitchFamily="34" charset="0"/>
              </a:rPr>
              <a:t>(block plus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management bits)</a:t>
            </a:r>
            <a:endParaRPr lang="en-US" sz="18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457200" y="5303520"/>
                <a:ext cx="270234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>
                    <a:solidFill>
                      <a:srgbClr val="C00000"/>
                    </a:solidFill>
                    <a:latin typeface="Calibri" pitchFamily="34" charset="0"/>
                  </a:rPr>
                  <a:t>Cache size: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i="1" dirty="0">
                    <a:latin typeface="Calibri" pitchFamily="34" charset="0"/>
                  </a:rPr>
                  <a:t>  data bytes</a:t>
                </a:r>
              </a:p>
              <a:p>
                <a:r>
                  <a:rPr lang="en-US" i="1" dirty="0">
                    <a:latin typeface="Calibri" pitchFamily="34" charset="0"/>
                  </a:rPr>
                  <a:t>(doesn’t include V or Tag)</a:t>
                </a: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9"/>
                </p:custDataLst>
              </p:nvPr>
            </p:nvSpPr>
            <p:spPr>
              <a:xfrm>
                <a:off x="457200" y="5303520"/>
                <a:ext cx="2702343" cy="923330"/>
              </a:xfrm>
              <a:prstGeom prst="rect">
                <a:avLst/>
              </a:prstGeom>
              <a:blipFill>
                <a:blip r:embed="rId60"/>
                <a:stretch>
                  <a:fillRect l="-1806" t="-3311" r="-1580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00A7E518-D127-4466-A778-637265FDC912}"/>
              </a:ext>
            </a:extLst>
          </p:cNvPr>
          <p:cNvGrpSpPr/>
          <p:nvPr/>
        </p:nvGrpSpPr>
        <p:grpSpPr>
          <a:xfrm>
            <a:off x="1828800" y="2011680"/>
            <a:ext cx="4572000" cy="502920"/>
            <a:chOff x="1828800" y="2011680"/>
            <a:chExt cx="4572000" cy="502920"/>
          </a:xfrm>
        </p:grpSpPr>
        <p:sp>
          <p:nvSpPr>
            <p:cNvPr id="34" name="Rectangle 33"/>
            <p:cNvSpPr/>
            <p:nvPr>
              <p:custDataLst>
                <p:tags r:id="rId37"/>
              </p:custDataLst>
            </p:nvPr>
          </p:nvSpPr>
          <p:spPr bwMode="auto">
            <a:xfrm>
              <a:off x="1828800" y="2011680"/>
              <a:ext cx="4572000" cy="5029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>
              <p:custDataLst>
                <p:tags r:id="rId38"/>
              </p:custDataLst>
            </p:nvPr>
          </p:nvSpPr>
          <p:spPr bwMode="auto">
            <a:xfrm>
              <a:off x="1920240" y="2103120"/>
              <a:ext cx="1187005" cy="32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>
              <p:custDataLst>
                <p:tags r:id="rId39"/>
              </p:custDataLst>
            </p:nvPr>
          </p:nvSpPr>
          <p:spPr bwMode="auto">
            <a:xfrm>
              <a:off x="3200400" y="2103120"/>
              <a:ext cx="1187005" cy="32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>
              <p:custDataLst>
                <p:tags r:id="rId40"/>
              </p:custDataLst>
            </p:nvPr>
          </p:nvSpPr>
          <p:spPr bwMode="auto">
            <a:xfrm>
              <a:off x="5120640" y="2103120"/>
              <a:ext cx="1187005" cy="32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336E746B-0EE6-4478-A767-43A83D544935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 bwMode="auto">
            <a:xfrm>
              <a:off x="4389120" y="2103120"/>
              <a:ext cx="731520" cy="320040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Calibri" pitchFamily="34" charset="0"/>
                </a:rPr>
                <a:t>● ● ●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1BC3850-3366-4002-A16F-D7BC94E8341F}"/>
              </a:ext>
            </a:extLst>
          </p:cNvPr>
          <p:cNvGrpSpPr/>
          <p:nvPr/>
        </p:nvGrpSpPr>
        <p:grpSpPr>
          <a:xfrm>
            <a:off x="1828800" y="2606040"/>
            <a:ext cx="4572000" cy="502920"/>
            <a:chOff x="1828800" y="2011680"/>
            <a:chExt cx="4572000" cy="502920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30F87950-E8CB-4528-8D27-EAFDC14292DB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 bwMode="auto">
            <a:xfrm>
              <a:off x="1828800" y="2011680"/>
              <a:ext cx="4572000" cy="5029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FEAF04A8-F2C6-41AC-B88F-9F65D662BB1E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 bwMode="auto">
            <a:xfrm>
              <a:off x="1920240" y="2103120"/>
              <a:ext cx="1187005" cy="32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BEC8772D-D941-437F-8C24-40CA91A2B024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 bwMode="auto">
            <a:xfrm>
              <a:off x="3200400" y="2103120"/>
              <a:ext cx="1187005" cy="32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F05CFC91-EEBF-4BE7-B8CB-837A90398420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 bwMode="auto">
            <a:xfrm>
              <a:off x="5120640" y="2103120"/>
              <a:ext cx="1187005" cy="32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458E7A5C-1960-48C8-96A1-B1E0213A0EEB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 bwMode="auto">
            <a:xfrm>
              <a:off x="4389120" y="2103120"/>
              <a:ext cx="731520" cy="320040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Calibri" pitchFamily="34" charset="0"/>
                </a:rPr>
                <a:t>● ● ●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AB38ED3-4839-4CDE-AC15-D4DB2A0920F8}"/>
              </a:ext>
            </a:extLst>
          </p:cNvPr>
          <p:cNvGrpSpPr/>
          <p:nvPr/>
        </p:nvGrpSpPr>
        <p:grpSpPr>
          <a:xfrm>
            <a:off x="1828800" y="3200400"/>
            <a:ext cx="4572000" cy="502920"/>
            <a:chOff x="1828800" y="2011680"/>
            <a:chExt cx="4572000" cy="502920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72945562-AEC2-4869-90B1-6480C012D7B9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 bwMode="auto">
            <a:xfrm>
              <a:off x="1828800" y="2011680"/>
              <a:ext cx="4572000" cy="5029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5A40F141-A58D-4816-ABED-5C3FFFC88D5D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 bwMode="auto">
            <a:xfrm>
              <a:off x="1920240" y="2103120"/>
              <a:ext cx="1187005" cy="32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74BF832F-845C-4B0B-979B-70910D69B29A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 bwMode="auto">
            <a:xfrm>
              <a:off x="3200400" y="2103120"/>
              <a:ext cx="1187005" cy="32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00E58DCD-14EB-46BB-B071-C961016CBBC2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 bwMode="auto">
            <a:xfrm>
              <a:off x="5120640" y="2103120"/>
              <a:ext cx="1187005" cy="32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069B68D5-A975-471B-B522-30812B5C811D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 bwMode="auto">
            <a:xfrm>
              <a:off x="4389120" y="2103120"/>
              <a:ext cx="731520" cy="320040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Calibri" pitchFamily="34" charset="0"/>
                </a:rPr>
                <a:t>● ● ●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B01FAEC-9E7A-42D3-9AAA-BF9404123445}"/>
              </a:ext>
            </a:extLst>
          </p:cNvPr>
          <p:cNvSpPr txBox="1"/>
          <p:nvPr/>
        </p:nvSpPr>
        <p:spPr>
          <a:xfrm>
            <a:off x="1920240" y="3703319"/>
            <a:ext cx="1187005" cy="6858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latin typeface="Calibri" pitchFamily="34" charset="0"/>
              </a:rPr>
              <a:t>●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latin typeface="Calibri" pitchFamily="34" charset="0"/>
              </a:rPr>
              <a:t>●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latin typeface="Calibri" pitchFamily="34" charset="0"/>
              </a:rPr>
              <a:t>●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E39ECBF3-1A4D-4087-A25D-5B41029D0E61}"/>
              </a:ext>
            </a:extLst>
          </p:cNvPr>
          <p:cNvSpPr txBox="1"/>
          <p:nvPr/>
        </p:nvSpPr>
        <p:spPr>
          <a:xfrm>
            <a:off x="3200400" y="3703320"/>
            <a:ext cx="1187005" cy="6858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latin typeface="Calibri" pitchFamily="34" charset="0"/>
              </a:rPr>
              <a:t>●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latin typeface="Calibri" pitchFamily="34" charset="0"/>
              </a:rPr>
              <a:t>●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latin typeface="Calibri" pitchFamily="34" charset="0"/>
              </a:rPr>
              <a:t>●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CB5A848E-36A8-4215-BC3F-BBF75CBA9A9C}"/>
              </a:ext>
            </a:extLst>
          </p:cNvPr>
          <p:cNvSpPr txBox="1"/>
          <p:nvPr/>
        </p:nvSpPr>
        <p:spPr>
          <a:xfrm>
            <a:off x="5120640" y="3703320"/>
            <a:ext cx="1187005" cy="6858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latin typeface="Calibri" pitchFamily="34" charset="0"/>
              </a:rPr>
              <a:t>●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latin typeface="Calibri" pitchFamily="34" charset="0"/>
              </a:rPr>
              <a:t>●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latin typeface="Calibri" pitchFamily="34" charset="0"/>
              </a:rPr>
              <a:t>●</a:t>
            </a:r>
          </a:p>
        </p:txBody>
      </p:sp>
      <p:cxnSp>
        <p:nvCxnSpPr>
          <p:cNvPr id="62" name="Straight Connector 61"/>
          <p:cNvCxnSpPr/>
          <p:nvPr>
            <p:custDataLst>
              <p:tags r:id="rId11"/>
            </p:custDataLst>
          </p:nvPr>
        </p:nvCxnSpPr>
        <p:spPr bwMode="auto">
          <a:xfrm>
            <a:off x="6173728" y="2340860"/>
            <a:ext cx="685800" cy="2179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D0DA591E-C9A1-42B0-857A-6E97041CAE29}"/>
              </a:ext>
            </a:extLst>
          </p:cNvPr>
          <p:cNvSpPr/>
          <p:nvPr/>
        </p:nvSpPr>
        <p:spPr bwMode="auto">
          <a:xfrm>
            <a:off x="1783080" y="1965960"/>
            <a:ext cx="4663440" cy="2971800"/>
          </a:xfrm>
          <a:prstGeom prst="rect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6C3D3073-F2B2-4A05-A664-EF9EE2157722}"/>
              </a:ext>
            </a:extLst>
          </p:cNvPr>
          <p:cNvCxnSpPr>
            <a:cxnSpLocks/>
          </p:cNvCxnSpPr>
          <p:nvPr>
            <p:custDataLst>
              <p:tags r:id="rId12"/>
            </p:custDataLst>
          </p:nvPr>
        </p:nvCxnSpPr>
        <p:spPr bwMode="auto">
          <a:xfrm>
            <a:off x="1349176" y="1981034"/>
            <a:ext cx="387327" cy="22770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6348A25A-1BF3-4FB6-B823-07E38F727A51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589975" y="1767499"/>
            <a:ext cx="786882" cy="34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rgbClr val="4B2A85"/>
                </a:solidFill>
                <a:latin typeface="Calibri" pitchFamily="34" charset="0"/>
              </a:rPr>
              <a:t>cache</a:t>
            </a:r>
            <a:endParaRPr lang="en-US" sz="2000" b="1" dirty="0">
              <a:solidFill>
                <a:srgbClr val="4B2A8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031EFC4-82D7-4FF4-9945-E46B1547E9F8}"/>
              </a:ext>
            </a:extLst>
          </p:cNvPr>
          <p:cNvGrpSpPr/>
          <p:nvPr/>
        </p:nvGrpSpPr>
        <p:grpSpPr>
          <a:xfrm>
            <a:off x="3992536" y="4809744"/>
            <a:ext cx="3474720" cy="1946132"/>
            <a:chOff x="2194560" y="4800600"/>
            <a:chExt cx="3474720" cy="1946132"/>
          </a:xfrm>
        </p:grpSpPr>
        <p:sp>
          <p:nvSpPr>
            <p:cNvPr id="64" name="Rectangle 63"/>
            <p:cNvSpPr/>
            <p:nvPr>
              <p:custDataLst>
                <p:tags r:id="rId14"/>
              </p:custDataLst>
            </p:nvPr>
          </p:nvSpPr>
          <p:spPr bwMode="auto">
            <a:xfrm>
              <a:off x="2194560" y="5669280"/>
              <a:ext cx="3474720" cy="4572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65" name="Rectangle 64"/>
            <p:cNvSpPr/>
            <p:nvPr>
              <p:custDataLst>
                <p:tags r:id="rId15"/>
              </p:custDataLst>
            </p:nvPr>
          </p:nvSpPr>
          <p:spPr bwMode="auto">
            <a:xfrm>
              <a:off x="3657600" y="5760720"/>
              <a:ext cx="272605" cy="27432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6" name="Rectangle 65"/>
            <p:cNvSpPr/>
            <p:nvPr>
              <p:custDataLst>
                <p:tags r:id="rId16"/>
              </p:custDataLst>
            </p:nvPr>
          </p:nvSpPr>
          <p:spPr bwMode="auto">
            <a:xfrm>
              <a:off x="3931920" y="5760720"/>
              <a:ext cx="272605" cy="27432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99" name="Trapezoid 98"/>
            <p:cNvSpPr/>
            <p:nvPr>
              <p:custDataLst>
                <p:tags r:id="rId17"/>
              </p:custDataLst>
            </p:nvPr>
          </p:nvSpPr>
          <p:spPr bwMode="auto">
            <a:xfrm>
              <a:off x="2194560" y="4800600"/>
              <a:ext cx="3474720" cy="865914"/>
            </a:xfrm>
            <a:prstGeom prst="trapezoid">
              <a:avLst>
                <a:gd name="adj" fmla="val 131955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67" name="Rectangle 66"/>
            <p:cNvSpPr/>
            <p:nvPr>
              <p:custDataLst>
                <p:tags r:id="rId18"/>
              </p:custDataLst>
            </p:nvPr>
          </p:nvSpPr>
          <p:spPr bwMode="auto">
            <a:xfrm>
              <a:off x="4206240" y="5760720"/>
              <a:ext cx="272605" cy="27432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68" name="Rectangle 67"/>
            <p:cNvSpPr/>
            <p:nvPr>
              <p:custDataLst>
                <p:tags r:id="rId19"/>
              </p:custDataLst>
            </p:nvPr>
          </p:nvSpPr>
          <p:spPr bwMode="auto">
            <a:xfrm>
              <a:off x="5120640" y="5760720"/>
              <a:ext cx="457200" cy="27432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i="1" dirty="0">
                  <a:latin typeface="Calibri" pitchFamily="34" charset="0"/>
                </a:rPr>
                <a:t>K</a:t>
              </a:r>
              <a:r>
                <a:rPr lang="en-US" sz="1400" dirty="0">
                  <a:latin typeface="Calibri" pitchFamily="34" charset="0"/>
                </a:rPr>
                <a:t>-1</a:t>
              </a:r>
            </a:p>
          </p:txBody>
        </p:sp>
        <p:sp>
          <p:nvSpPr>
            <p:cNvPr id="69" name="Rectangle 68"/>
            <p:cNvSpPr/>
            <p:nvPr>
              <p:custDataLst>
                <p:tags r:id="rId20"/>
              </p:custDataLst>
            </p:nvPr>
          </p:nvSpPr>
          <p:spPr bwMode="auto">
            <a:xfrm>
              <a:off x="4480560" y="5760720"/>
              <a:ext cx="641795" cy="27432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Calibri" pitchFamily="34" charset="0"/>
                </a:rPr>
                <a:t>● ● ●</a:t>
              </a: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72" name="Rectangle 71"/>
            <p:cNvSpPr/>
            <p:nvPr>
              <p:custDataLst>
                <p:tags r:id="rId21"/>
              </p:custDataLst>
            </p:nvPr>
          </p:nvSpPr>
          <p:spPr bwMode="auto">
            <a:xfrm>
              <a:off x="2743200" y="5760720"/>
              <a:ext cx="717995" cy="27432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73" name="Rectangle 72"/>
            <p:cNvSpPr/>
            <p:nvPr>
              <p:custDataLst>
                <p:tags r:id="rId22"/>
              </p:custDataLst>
            </p:nvPr>
          </p:nvSpPr>
          <p:spPr bwMode="auto">
            <a:xfrm>
              <a:off x="2286000" y="5760720"/>
              <a:ext cx="272605" cy="27432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74" name="TextBox 73"/>
            <p:cNvSpPr txBox="1"/>
            <p:nvPr>
              <p:custDataLst>
                <p:tags r:id="rId23"/>
              </p:custDataLst>
            </p:nvPr>
          </p:nvSpPr>
          <p:spPr>
            <a:xfrm>
              <a:off x="2499704" y="6163056"/>
              <a:ext cx="10112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Calibri" pitchFamily="34" charset="0"/>
                </a:rPr>
                <a:t>valid</a:t>
              </a:r>
              <a:r>
                <a:rPr lang="en-US" sz="2000" dirty="0">
                  <a:latin typeface="Calibri" pitchFamily="34" charset="0"/>
                </a:rPr>
                <a:t> bit</a:t>
              </a:r>
            </a:p>
          </p:txBody>
        </p:sp>
        <p:sp>
          <p:nvSpPr>
            <p:cNvPr id="77" name="AutoShape 16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 rot="16200000" flipV="1">
              <a:off x="4496145" y="5333467"/>
              <a:ext cx="228600" cy="1905000"/>
            </a:xfrm>
            <a:prstGeom prst="leftBrace">
              <a:avLst>
                <a:gd name="adj1" fmla="val 13697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/>
                <p:cNvSpPr txBox="1"/>
                <p:nvPr>
                  <p:custDataLst>
                    <p:tags r:id="rId25"/>
                  </p:custDataLst>
                </p:nvPr>
              </p:nvSpPr>
              <p:spPr>
                <a:xfrm>
                  <a:off x="3585613" y="6377400"/>
                  <a:ext cx="204966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18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</m:oMath>
                  </a14:m>
                  <a:r>
                    <a:rPr lang="en-US" sz="1800" dirty="0">
                      <a:solidFill>
                        <a:schemeClr val="tx1"/>
                      </a:solidFill>
                      <a:latin typeface="Calibri" pitchFamily="34" charset="0"/>
                    </a:rPr>
                    <a:t> = bytes </a:t>
                  </a:r>
                  <a:r>
                    <a:rPr lang="en-US" dirty="0">
                      <a:solidFill>
                        <a:schemeClr val="tx1"/>
                      </a:solidFill>
                      <a:latin typeface="Calibri" pitchFamily="34" charset="0"/>
                    </a:rPr>
                    <a:t>per</a:t>
                  </a:r>
                  <a:r>
                    <a:rPr lang="en-US" sz="1800" dirty="0">
                      <a:solidFill>
                        <a:schemeClr val="tx1"/>
                      </a:solidFill>
                      <a:latin typeface="Calibri" pitchFamily="34" charset="0"/>
                    </a:rPr>
                    <a:t> block</a:t>
                  </a:r>
                </a:p>
              </p:txBody>
            </p:sp>
          </mc:Choice>
          <mc:Fallback xmlns=""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61"/>
                  </p:custDataLst>
                </p:nvPr>
              </p:nvSpPr>
              <p:spPr>
                <a:xfrm>
                  <a:off x="3585613" y="6377400"/>
                  <a:ext cx="2049664" cy="369332"/>
                </a:xfrm>
                <a:prstGeom prst="rect">
                  <a:avLst/>
                </a:prstGeom>
                <a:blipFill>
                  <a:blip r:embed="rId67"/>
                  <a:stretch>
                    <a:fillRect t="-10000" r="-119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0" name="Straight Arrow Connector 149">
              <a:extLst>
                <a:ext uri="{FF2B5EF4-FFF2-40B4-BE49-F238E27FC236}">
                  <a16:creationId xmlns:a16="http://schemas.microsoft.com/office/drawing/2014/main" id="{86EC4CF5-F84C-4EE3-A227-DD1E0BA85451}"/>
                </a:ext>
              </a:extLst>
            </p:cNvPr>
            <p:cNvCxnSpPr>
              <a:cxnSpLocks/>
            </p:cNvCxnSpPr>
            <p:nvPr>
              <p:custDataLst>
                <p:tags r:id="rId26"/>
              </p:custDataLst>
            </p:nvPr>
          </p:nvCxnSpPr>
          <p:spPr bwMode="auto">
            <a:xfrm flipH="1" flipV="1">
              <a:off x="2499704" y="5994578"/>
              <a:ext cx="260460" cy="255393"/>
            </a:xfrm>
            <a:prstGeom prst="straightConnector1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5060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 Review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We just introduced a lot of new variable names!</a:t>
            </a:r>
          </a:p>
          <a:p>
            <a:pPr lvl="1"/>
            <a:r>
              <a:rPr lang="en-US" dirty="0"/>
              <a:t>Please be mindful of block size notation when you look at past exam questions or are watching videos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12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8789085"/>
                  </p:ext>
                </p:extLst>
              </p:nvPr>
            </p:nvGraphicFramePr>
            <p:xfrm>
              <a:off x="1463040" y="2834640"/>
              <a:ext cx="6217920" cy="370840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8288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56032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Parameter</a:t>
                          </a:r>
                        </a:p>
                      </a:txBody>
                      <a:tcPr>
                        <a:solidFill>
                          <a:srgbClr val="4B2A8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Variable</a:t>
                          </a:r>
                        </a:p>
                      </a:txBody>
                      <a:tcPr>
                        <a:solidFill>
                          <a:srgbClr val="4B2A8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Formulas</a:t>
                          </a:r>
                        </a:p>
                      </a:txBody>
                      <a:tcPr>
                        <a:solidFill>
                          <a:srgbClr val="4B2A8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Block size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oMath>
                          </a14:m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𝐵</m:t>
                              </m:r>
                            </m:oMath>
                          </a14:m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in book)</a:t>
                          </a:r>
                        </a:p>
                      </a:txBody>
                      <a:tcPr/>
                    </a:tc>
                    <a:tc rowSpan="9">
                      <a:txBody>
                        <a:bodyPr/>
                        <a:lstStyle/>
                        <a:p>
                          <a:pPr algn="ctr"/>
                          <a:endParaRPr lang="en-US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:endParaRPr lang="en-US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𝑀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𝒎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↔</m:t>
                              </m:r>
                            </m:oMath>
                          </a14:m>
                          <a:r>
                            <a:rPr lang="en-US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𝑀</m:t>
                                  </m:r>
                                </m:e>
                              </m:func>
                            </m:oMath>
                          </a14:m>
                          <a:endParaRPr lang="en-US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𝒔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↔</m:t>
                              </m:r>
                            </m:oMath>
                          </a14:m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𝑆</m:t>
                                  </m:r>
                                </m:e>
                              </m:func>
                            </m:oMath>
                          </a14:m>
                          <a:endParaRPr lang="en-US" b="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𝐾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𝒌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↔</m:t>
                              </m:r>
                            </m:oMath>
                          </a14:m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𝒌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𝐾</m:t>
                                  </m:r>
                                </m:e>
                              </m:func>
                            </m:oMath>
                          </a14:m>
                          <a:endParaRPr lang="en-US" b="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:endParaRPr lang="en-US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𝐶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𝐾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𝐸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𝒔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𝐶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/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𝐾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/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𝐸</m:t>
                                        </m:r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𝒎</m:t>
                                </m:r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en-US" b="1" i="1" dirty="0" smtClean="0">
                                    <a:solidFill>
                                      <a:srgbClr val="FF99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𝒕</m:t>
                                </m:r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US" b="1" i="1" dirty="0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𝒔</m:t>
                                </m:r>
                                <m:r>
                                  <a:rPr lang="en-US" b="1" i="1" dirty="0" smtClean="0">
                                    <a:solidFill>
                                      <a:srgbClr val="4B2A85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US" b="1" i="1" dirty="0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Cache size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Associativity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</m:oMath>
                            </m:oMathPara>
                          </a14:m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Number of Sets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Address space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Address width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𝒎</m:t>
                                </m:r>
                              </m:oMath>
                            </m:oMathPara>
                          </a14:m>
                          <a:endParaRPr lang="en-US" b="1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1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Tag field width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𝒕</m:t>
                                </m:r>
                              </m:oMath>
                            </m:oMathPara>
                          </a14:m>
                          <a:endParaRPr lang="en-US" b="1" i="1" dirty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Index field width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𝒔</m:t>
                                </m:r>
                              </m:oMath>
                            </m:oMathPara>
                          </a14:m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Offset field width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𝒌</m:t>
                              </m:r>
                            </m:oMath>
                          </a14:m>
                          <a:r>
                            <a:rPr lang="en-US" b="1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in book)</a:t>
                          </a: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8789085"/>
                  </p:ext>
                </p:extLst>
              </p:nvPr>
            </p:nvGraphicFramePr>
            <p:xfrm>
              <a:off x="1463040" y="2834640"/>
              <a:ext cx="6217920" cy="370840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8288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56032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Parameter</a:t>
                          </a:r>
                        </a:p>
                      </a:txBody>
                      <a:tcPr>
                        <a:solidFill>
                          <a:srgbClr val="4B2A8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Variable</a:t>
                          </a:r>
                        </a:p>
                      </a:txBody>
                      <a:tcPr>
                        <a:solidFill>
                          <a:srgbClr val="4B2A8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Formulas</a:t>
                          </a:r>
                        </a:p>
                      </a:txBody>
                      <a:tcPr>
                        <a:solidFill>
                          <a:srgbClr val="4B2A8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Block size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667" t="-108197" r="-141667" b="-821311"/>
                          </a:stretch>
                        </a:blipFill>
                      </a:tcPr>
                    </a:tc>
                    <a:tc rowSpan="9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43333" t="-12044" r="-1190" b="-25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Cache size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667" t="-208197" r="-141667" b="-72131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Associativity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667" t="-308197" r="-141667" b="-62131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Number of Sets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667" t="-408197" r="-141667" b="-52131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Address space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667" t="-516667" r="-141667" b="-4300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Address width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667" t="-606557" r="-141667" b="-32295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1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Tag field width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667" t="-706557" r="-141667" b="-22295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Index field width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667" t="-806557" r="-141667" b="-12295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Offset field width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667" t="-906557" r="-141667" b="-2295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105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Cache Parameters Problem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KiB address space, 125 cycles to go to memory.  </a:t>
            </a:r>
            <a:br>
              <a:rPr lang="en-US" dirty="0"/>
            </a:br>
            <a:r>
              <a:rPr lang="en-US" dirty="0"/>
              <a:t>Fill in the following table: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0BD23-2BC3-401F-8648-2802B6F0A135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121189"/>
              </p:ext>
            </p:extLst>
          </p:nvPr>
        </p:nvGraphicFramePr>
        <p:xfrm>
          <a:off x="2468880" y="2743200"/>
          <a:ext cx="40640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Cache Size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256 B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Size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 B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Associativity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2-way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Hit Time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cycles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Miss Rate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 Bits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 Bits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Offset Bits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AMAT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4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Cache Read</a:t>
            </a: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AutoShape 16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5400000">
            <a:off x="35582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>
            <p:custDataLst>
              <p:tags r:id="rId4"/>
            </p:custDataLst>
          </p:nvPr>
        </p:nvGrpSpPr>
        <p:grpSpPr>
          <a:xfrm>
            <a:off x="1553867" y="207899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>
              <p:custDataLst>
                <p:tags r:id="rId54"/>
              </p:custDataLst>
            </p:nvPr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>
              <p:custDataLst>
                <p:tags r:id="rId55"/>
              </p:custDataLst>
            </p:nvPr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>
              <p:custDataLst>
                <p:tags r:id="rId56"/>
              </p:custDataLst>
            </p:nvPr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>
              <p:custDataLst>
                <p:tags r:id="rId57"/>
              </p:custDataLst>
            </p:nvPr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>
              <p:custDataLst>
                <p:tags r:id="rId58"/>
              </p:custDataLst>
            </p:nvPr>
          </p:nvCxnSpPr>
          <p:spPr bwMode="auto">
            <a:xfrm>
              <a:off x="4426955" y="2254873"/>
              <a:ext cx="401225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>
            <p:custDataLst>
              <p:tags r:id="rId5"/>
            </p:custDataLst>
          </p:nvPr>
        </p:nvCxnSpPr>
        <p:spPr bwMode="auto">
          <a:xfrm>
            <a:off x="3483864" y="4023360"/>
            <a:ext cx="365760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172867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4" name="Group 80"/>
          <p:cNvGrpSpPr/>
          <p:nvPr>
            <p:custDataLst>
              <p:tags r:id="rId7"/>
            </p:custDataLst>
          </p:nvPr>
        </p:nvGrpSpPr>
        <p:grpSpPr>
          <a:xfrm>
            <a:off x="1553867" y="264768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>
              <p:custDataLst>
                <p:tags r:id="rId49"/>
              </p:custDataLst>
            </p:nvPr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>
              <p:custDataLst>
                <p:tags r:id="rId50"/>
              </p:custDataLst>
            </p:nvPr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>
              <p:custDataLst>
                <p:tags r:id="rId51"/>
              </p:custDataLst>
            </p:nvPr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>
              <p:custDataLst>
                <p:tags r:id="rId52"/>
              </p:custDataLst>
            </p:nvPr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>
              <p:custDataLst>
                <p:tags r:id="rId53"/>
              </p:custDataLst>
            </p:nvPr>
          </p:nvCxnSpPr>
          <p:spPr bwMode="auto">
            <a:xfrm>
              <a:off x="4426955" y="2254873"/>
              <a:ext cx="401225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>
            <p:custDataLst>
              <p:tags r:id="rId8"/>
            </p:custDataLst>
          </p:nvPr>
        </p:nvGrpSpPr>
        <p:grpSpPr>
          <a:xfrm>
            <a:off x="1553867" y="322199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>
              <p:custDataLst>
                <p:tags r:id="rId44"/>
              </p:custDataLst>
            </p:nvPr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>
              <p:custDataLst>
                <p:tags r:id="rId45"/>
              </p:custDataLst>
            </p:nvPr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>
              <p:custDataLst>
                <p:tags r:id="rId46"/>
              </p:custDataLst>
            </p:nvPr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>
              <p:custDataLst>
                <p:tags r:id="rId47"/>
              </p:custDataLst>
            </p:nvPr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>
              <p:custDataLst>
                <p:tags r:id="rId48"/>
              </p:custDataLst>
            </p:nvPr>
          </p:nvCxnSpPr>
          <p:spPr bwMode="auto">
            <a:xfrm>
              <a:off x="4426955" y="2254873"/>
              <a:ext cx="401225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>
            <p:custDataLst>
              <p:tags r:id="rId9"/>
            </p:custDataLst>
          </p:nvPr>
        </p:nvGrpSpPr>
        <p:grpSpPr>
          <a:xfrm>
            <a:off x="1553867" y="428879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>
              <p:custDataLst>
                <p:tags r:id="rId39"/>
              </p:custDataLst>
            </p:nvPr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>
              <p:custDataLst>
                <p:tags r:id="rId40"/>
              </p:custDataLst>
            </p:nvPr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>
              <p:custDataLst>
                <p:tags r:id="rId41"/>
              </p:custDataLst>
            </p:nvPr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>
              <p:custDataLst>
                <p:tags r:id="rId42"/>
              </p:custDataLst>
            </p:nvPr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>
              <p:custDataLst>
                <p:tags r:id="rId43"/>
              </p:custDataLst>
            </p:nvPr>
          </p:nvCxnSpPr>
          <p:spPr bwMode="auto">
            <a:xfrm>
              <a:off x="4426955" y="2254873"/>
              <a:ext cx="401225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>
            <p:custDataLst>
              <p:tags r:id="rId10"/>
            </p:custDataLst>
          </p:nvPr>
        </p:nvSpPr>
        <p:spPr bwMode="auto">
          <a:xfrm>
            <a:off x="1619863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>
            <p:custDataLst>
              <p:tags r:id="rId11"/>
            </p:custDataLst>
          </p:nvPr>
        </p:nvSpPr>
        <p:spPr bwMode="auto">
          <a:xfrm>
            <a:off x="1619863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>
            <p:custDataLst>
              <p:tags r:id="rId12"/>
            </p:custDataLst>
          </p:nvPr>
        </p:nvSpPr>
        <p:spPr bwMode="auto">
          <a:xfrm>
            <a:off x="31181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>
            <p:custDataLst>
              <p:tags r:id="rId13"/>
            </p:custDataLst>
          </p:nvPr>
        </p:nvSpPr>
        <p:spPr bwMode="auto">
          <a:xfrm>
            <a:off x="3390712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>
            <p:custDataLst>
              <p:tags r:id="rId14"/>
            </p:custDataLst>
          </p:nvPr>
        </p:nvSpPr>
        <p:spPr bwMode="auto">
          <a:xfrm>
            <a:off x="3651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Calibri" pitchFamily="34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>
                <p:custDataLst>
                  <p:tags r:id="rId15"/>
                </p:custDataLst>
              </p:nvPr>
            </p:nvSpPr>
            <p:spPr bwMode="auto">
              <a:xfrm>
                <a:off x="4565907" y="5689778"/>
                <a:ext cx="457200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400" dirty="0">
                    <a:latin typeface="Calibri" pitchFamily="34" charset="0"/>
                  </a:rPr>
                  <a:t>-1</a:t>
                </a:r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4565907" y="5689778"/>
                <a:ext cx="457200" cy="304800"/>
              </a:xfrm>
              <a:prstGeom prst="rect">
                <a:avLst/>
              </a:prstGeom>
              <a:blipFill>
                <a:blip r:embed="rId62"/>
                <a:stretch>
                  <a:fillRect b="-14545"/>
                </a:stretch>
              </a:blip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tangle 68"/>
          <p:cNvSpPr/>
          <p:nvPr>
            <p:custDataLst>
              <p:tags r:id="rId16"/>
            </p:custDataLst>
          </p:nvPr>
        </p:nvSpPr>
        <p:spPr bwMode="auto">
          <a:xfrm>
            <a:off x="3924112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>
            <p:custDataLst>
              <p:tags r:id="rId17"/>
            </p:custDataLst>
          </p:nvPr>
        </p:nvCxnSpPr>
        <p:spPr bwMode="auto">
          <a:xfrm>
            <a:off x="40582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>
            <p:custDataLst>
              <p:tags r:id="rId18"/>
            </p:custDataLst>
          </p:nvPr>
        </p:nvSpPr>
        <p:spPr bwMode="auto">
          <a:xfrm>
            <a:off x="2215517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>
            <p:custDataLst>
              <p:tags r:id="rId19"/>
            </p:custDataLst>
          </p:nvPr>
        </p:nvSpPr>
        <p:spPr bwMode="auto">
          <a:xfrm>
            <a:off x="1746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Calibri" pitchFamily="34" charset="0"/>
              </a:rPr>
              <a:t>V</a:t>
            </a:r>
          </a:p>
        </p:txBody>
      </p:sp>
      <p:sp>
        <p:nvSpPr>
          <p:cNvPr id="77" name="AutoShape 16"/>
          <p:cNvSpPr>
            <a:spLocks/>
          </p:cNvSpPr>
          <p:nvPr>
            <p:custDataLst>
              <p:tags r:id="rId20"/>
            </p:custDataLst>
          </p:nvPr>
        </p:nvSpPr>
        <p:spPr bwMode="auto">
          <a:xfrm rot="16200000" flipV="1">
            <a:off x="39691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>
                <p:custDataLst>
                  <p:tags r:id="rId21"/>
                </p:custDataLst>
              </p:nvPr>
            </p:nvSpPr>
            <p:spPr bwMode="auto">
              <a:xfrm>
                <a:off x="6337478" y="285335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C000"/>
                        </a:solidFill>
                        <a:effectLst>
                          <a:glow rad="635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6337478" y="2853352"/>
                <a:ext cx="990600" cy="270848"/>
              </a:xfrm>
              <a:prstGeom prst="rect">
                <a:avLst/>
              </a:prstGeom>
              <a:blipFill>
                <a:blip r:embed="rId64"/>
                <a:stretch>
                  <a:fillRect t="-14894" b="-36170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7328078" y="2853352"/>
                <a:ext cx="762000" cy="27084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7328078" y="2853352"/>
                <a:ext cx="762000" cy="270848"/>
              </a:xfrm>
              <a:prstGeom prst="rect">
                <a:avLst/>
              </a:prstGeom>
              <a:blipFill>
                <a:blip r:embed="rId66"/>
                <a:stretch>
                  <a:fillRect t="-14894" b="-36170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8090078" y="2853352"/>
                <a:ext cx="685800" cy="27084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lvl="0" algn="ctr"/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8090078" y="2853352"/>
                <a:ext cx="685800" cy="270848"/>
              </a:xfrm>
              <a:prstGeom prst="rect">
                <a:avLst/>
              </a:prstGeom>
              <a:blipFill>
                <a:blip r:embed="rId68"/>
                <a:stretch>
                  <a:fillRect t="-14894" r="-870" b="-36170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>
            <p:custDataLst>
              <p:tags r:id="rId24"/>
            </p:custDataLst>
          </p:nvPr>
        </p:nvSpPr>
        <p:spPr>
          <a:xfrm>
            <a:off x="6169842" y="2513390"/>
            <a:ext cx="2841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byte in memory:</a:t>
            </a:r>
          </a:p>
        </p:txBody>
      </p:sp>
      <p:sp>
        <p:nvSpPr>
          <p:cNvPr id="58" name="AutoShape 16"/>
          <p:cNvSpPr>
            <a:spLocks/>
          </p:cNvSpPr>
          <p:nvPr>
            <p:custDataLst>
              <p:tags r:id="rId25"/>
            </p:custDataLst>
          </p:nvPr>
        </p:nvSpPr>
        <p:spPr bwMode="auto">
          <a:xfrm rot="16200000" flipV="1">
            <a:off x="67184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>
            <p:custDataLst>
              <p:tags r:id="rId26"/>
            </p:custDataLst>
          </p:nvPr>
        </p:nvSpPr>
        <p:spPr bwMode="auto">
          <a:xfrm rot="16200000" flipV="1">
            <a:off x="75947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>
            <p:custDataLst>
              <p:tags r:id="rId27"/>
            </p:custDataLst>
          </p:nvPr>
        </p:nvSpPr>
        <p:spPr bwMode="auto">
          <a:xfrm rot="16200000" flipV="1">
            <a:off x="82805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>
            <p:custDataLst>
              <p:tags r:id="rId28"/>
            </p:custDataLst>
          </p:nvPr>
        </p:nvSpPr>
        <p:spPr>
          <a:xfrm>
            <a:off x="6594772" y="336567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>
            <p:custDataLst>
              <p:tags r:id="rId29"/>
            </p:custDataLst>
          </p:nvPr>
        </p:nvSpPr>
        <p:spPr>
          <a:xfrm>
            <a:off x="7360273" y="3364468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set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>
            <p:custDataLst>
              <p:tags r:id="rId30"/>
            </p:custDataLst>
          </p:nvPr>
        </p:nvSpPr>
        <p:spPr>
          <a:xfrm>
            <a:off x="8033195" y="3364468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>
            <p:custDataLst>
              <p:tags r:id="rId31"/>
            </p:custDataLst>
          </p:nvPr>
        </p:nvCxnSpPr>
        <p:spPr bwMode="auto">
          <a:xfrm rot="5400000">
            <a:off x="6489930" y="331206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>
            <p:custDataLst>
              <p:tags r:id="rId32"/>
            </p:custDataLst>
          </p:nvPr>
        </p:nvCxnSpPr>
        <p:spPr bwMode="auto">
          <a:xfrm rot="5400000">
            <a:off x="5255680" y="2542930"/>
            <a:ext cx="1678979" cy="4614717"/>
          </a:xfrm>
          <a:prstGeom prst="bentConnector3">
            <a:avLst>
              <a:gd name="adj1" fmla="val 63807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>
            <p:custDataLst>
              <p:tags r:id="rId33"/>
            </p:custDataLst>
          </p:nvPr>
        </p:nvSpPr>
        <p:spPr>
          <a:xfrm>
            <a:off x="6471298" y="5054956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>
            <p:custDataLst>
              <p:tags r:id="rId34"/>
            </p:custDataLst>
          </p:nvPr>
        </p:nvSpPr>
        <p:spPr>
          <a:xfrm>
            <a:off x="6311007" y="531674"/>
            <a:ext cx="2586990" cy="17543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Check if any line in set</a:t>
            </a:r>
            <a:br>
              <a:rPr lang="en-US" sz="1800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is valid and has </a:t>
            </a:r>
            <a:br>
              <a:rPr lang="en-US" sz="1800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matching tag: hit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sz="1800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  <p:sp>
        <p:nvSpPr>
          <p:cNvPr id="61" name="TextBox 60"/>
          <p:cNvSpPr txBox="1"/>
          <p:nvPr>
            <p:custDataLst>
              <p:tags r:id="rId35"/>
            </p:custDataLst>
          </p:nvPr>
        </p:nvSpPr>
        <p:spPr>
          <a:xfrm>
            <a:off x="1310984" y="6200212"/>
            <a:ext cx="1011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valid bit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>
                <p:custDataLst>
                  <p:tags r:id="rId36"/>
                </p:custDataLst>
              </p:nvPr>
            </p:nvSpPr>
            <p:spPr>
              <a:xfrm>
                <a:off x="45720" y="3221999"/>
                <a:ext cx="1170962" cy="713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>
                    <a:latin typeface="Calibri" pitchFamily="34" charset="0"/>
                  </a:rPr>
                  <a:t> = # sets</a:t>
                </a:r>
              </a:p>
              <a:p>
                <a:r>
                  <a:rPr lang="en-US" sz="2000" dirty="0">
                    <a:latin typeface="Calibri" pitchFamily="34" charset="0"/>
                  </a:rPr>
                  <a:t>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p>
                    </m:sSup>
                  </m:oMath>
                </a14:m>
                <a:endParaRPr lang="en-US" sz="20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9"/>
                </p:custDataLst>
              </p:nvPr>
            </p:nvSpPr>
            <p:spPr>
              <a:xfrm>
                <a:off x="45720" y="3221999"/>
                <a:ext cx="1170962" cy="713400"/>
              </a:xfrm>
              <a:prstGeom prst="rect">
                <a:avLst/>
              </a:prstGeom>
              <a:blipFill rotWithShape="0">
                <a:blip r:embed="rId70"/>
                <a:stretch>
                  <a:fillRect t="-5128" r="-4167" b="-13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>
                <p:custDataLst>
                  <p:tags r:id="rId37"/>
                </p:custDataLst>
              </p:nvPr>
            </p:nvSpPr>
            <p:spPr>
              <a:xfrm>
                <a:off x="2377440" y="1341321"/>
                <a:ext cx="261629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000" dirty="0">
                    <a:latin typeface="Calibri" pitchFamily="34" charset="0"/>
                  </a:rPr>
                  <a:t> = blocks/lines per set</a:t>
                </a: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71"/>
                </p:custDataLst>
              </p:nvPr>
            </p:nvSpPr>
            <p:spPr>
              <a:xfrm>
                <a:off x="2377440" y="1341321"/>
                <a:ext cx="2616294" cy="400110"/>
              </a:xfrm>
              <a:prstGeom prst="rect">
                <a:avLst/>
              </a:prstGeom>
              <a:blipFill rotWithShape="0">
                <a:blip r:embed="rId72"/>
                <a:stretch>
                  <a:fillRect t="-7576" r="-1399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>
                <p:custDataLst>
                  <p:tags r:id="rId38"/>
                </p:custDataLst>
              </p:nvPr>
            </p:nvSpPr>
            <p:spPr>
              <a:xfrm>
                <a:off x="3474720" y="6374902"/>
                <a:ext cx="20496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Calibri" pitchFamily="34" charset="0"/>
                  </a:rPr>
                  <a:t> = bytes </a:t>
                </a:r>
                <a:r>
                  <a:rPr lang="en-US" dirty="0">
                    <a:solidFill>
                      <a:schemeClr val="tx1"/>
                    </a:solidFill>
                    <a:latin typeface="Calibri" pitchFamily="34" charset="0"/>
                  </a:rPr>
                  <a:t>per</a:t>
                </a:r>
                <a:r>
                  <a:rPr lang="en-US" sz="1800" dirty="0">
                    <a:solidFill>
                      <a:schemeClr val="tx1"/>
                    </a:solidFill>
                    <a:latin typeface="Calibri" pitchFamily="34" charset="0"/>
                  </a:rPr>
                  <a:t> block</a:t>
                </a: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73"/>
                </p:custDataLst>
              </p:nvPr>
            </p:nvSpPr>
            <p:spPr>
              <a:xfrm>
                <a:off x="3474720" y="6374902"/>
                <a:ext cx="2049664" cy="369332"/>
              </a:xfrm>
              <a:prstGeom prst="rect">
                <a:avLst/>
              </a:prstGeom>
              <a:blipFill rotWithShape="0">
                <a:blip r:embed="rId7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164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/>
            <p:txBody>
              <a:bodyPr/>
              <a:lstStyle/>
              <a:p>
                <a:r>
                  <a:rPr lang="en-US" dirty="0"/>
                  <a:t>Example:  Direct-Mapped Cache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1)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63"/>
                </p:custDataLst>
              </p:nvPr>
            </p:nvSpPr>
            <p:spPr>
              <a:xfrm>
                <a:off x="357762" y="438912"/>
                <a:ext cx="8405238" cy="762000"/>
              </a:xfrm>
              <a:blipFill rotWithShape="0">
                <a:blip r:embed="rId64"/>
                <a:stretch>
                  <a:fillRect l="-2248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Slide Number Placeholder 6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4" name="AutoShape 16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172867" y="2448735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cxnSp>
        <p:nvCxnSpPr>
          <p:cNvPr id="125" name="Straight Connector 124"/>
          <p:cNvCxnSpPr/>
          <p:nvPr>
            <p:custDataLst>
              <p:tags r:id="rId4"/>
            </p:custDataLst>
          </p:nvPr>
        </p:nvCxnSpPr>
        <p:spPr bwMode="auto">
          <a:xfrm>
            <a:off x="3264408" y="4617720"/>
            <a:ext cx="365760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393192" y="1362456"/>
                <a:ext cx="325178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Direct-mapped:  One line per set</a:t>
                </a:r>
              </a:p>
              <a:p>
                <a:r>
                  <a:rPr lang="en-US" sz="1800" dirty="0">
                    <a:latin typeface="Calibri" pitchFamily="34" charset="0"/>
                  </a:rPr>
                  <a:t>Block </a:t>
                </a:r>
                <a:r>
                  <a:rPr lang="en-US" dirty="0">
                    <a:latin typeface="Calibri" pitchFamily="34" charset="0"/>
                  </a:rPr>
                  <a:t>S</a:t>
                </a:r>
                <a:r>
                  <a:rPr lang="en-US" sz="1800" dirty="0">
                    <a:latin typeface="Calibri" pitchFamily="34" charset="0"/>
                  </a:rPr>
                  <a:t>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= 8 B</a:t>
                </a:r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5"/>
                </p:custDataLst>
              </p:nvPr>
            </p:nvSpPr>
            <p:spPr>
              <a:xfrm>
                <a:off x="393192" y="1362456"/>
                <a:ext cx="3251788" cy="646331"/>
              </a:xfrm>
              <a:prstGeom prst="rect">
                <a:avLst/>
              </a:prstGeom>
              <a:blipFill rotWithShape="0">
                <a:blip r:embed="rId66"/>
                <a:stretch>
                  <a:fillRect l="-1689" t="-5660" r="-938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6261278" y="270216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C000"/>
                        </a:solidFill>
                        <a:effectLst>
                          <a:glow rad="635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6261278" y="2702162"/>
                <a:ext cx="990600" cy="270848"/>
              </a:xfrm>
              <a:prstGeom prst="rect">
                <a:avLst/>
              </a:prstGeom>
              <a:blipFill>
                <a:blip r:embed="rId68"/>
                <a:stretch>
                  <a:fillRect t="-14894" b="-36170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/>
          <p:cNvSpPr/>
          <p:nvPr>
            <p:custDataLst>
              <p:tags r:id="rId7"/>
            </p:custDataLst>
          </p:nvPr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>
            <p:custDataLst>
              <p:tags r:id="rId8"/>
            </p:custDataLst>
          </p:nvPr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>
            <p:custDataLst>
              <p:tags r:id="rId9"/>
            </p:custDataLst>
          </p:nvPr>
        </p:nvSpPr>
        <p:spPr>
          <a:xfrm>
            <a:off x="6172200" y="2362200"/>
            <a:ext cx="17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144"/>
          <p:cNvGrpSpPr/>
          <p:nvPr>
            <p:custDataLst>
              <p:tags r:id="rId10"/>
            </p:custDataLst>
          </p:nvPr>
        </p:nvGrpSpPr>
        <p:grpSpPr>
          <a:xfrm>
            <a:off x="1524000" y="3810000"/>
            <a:ext cx="3848288" cy="533400"/>
            <a:chOff x="1714312" y="5562600"/>
            <a:chExt cx="3848288" cy="533400"/>
          </a:xfrm>
        </p:grpSpPr>
        <p:sp>
          <p:nvSpPr>
            <p:cNvPr id="132" name="Rectangle 131"/>
            <p:cNvSpPr/>
            <p:nvPr>
              <p:custDataLst>
                <p:tags r:id="rId50"/>
              </p:custDataLst>
            </p:nvPr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133" name="Rectangle 132"/>
            <p:cNvSpPr/>
            <p:nvPr>
              <p:custDataLst>
                <p:tags r:id="rId51"/>
              </p:custDataLst>
            </p:nvPr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34" name="Rectangle 133"/>
            <p:cNvSpPr/>
            <p:nvPr>
              <p:custDataLst>
                <p:tags r:id="rId52"/>
              </p:custDataLst>
            </p:nvPr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35" name="Rectangle 134"/>
            <p:cNvSpPr/>
            <p:nvPr>
              <p:custDataLst>
                <p:tags r:id="rId53"/>
              </p:custDataLst>
            </p:nvPr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36" name="Rectangle 135"/>
            <p:cNvSpPr/>
            <p:nvPr>
              <p:custDataLst>
                <p:tags r:id="rId54"/>
              </p:custDataLst>
            </p:nvPr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39" name="Rectangle 138"/>
            <p:cNvSpPr/>
            <p:nvPr>
              <p:custDataLst>
                <p:tags r:id="rId55"/>
              </p:custDataLst>
            </p:nvPr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40" name="Rectangle 139"/>
            <p:cNvSpPr/>
            <p:nvPr>
              <p:custDataLst>
                <p:tags r:id="rId56"/>
              </p:custDataLst>
            </p:nvPr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141" name="Rectangle 140"/>
            <p:cNvSpPr/>
            <p:nvPr>
              <p:custDataLst>
                <p:tags r:id="rId57"/>
              </p:custDataLst>
            </p:nvPr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42" name="Rectangle 141"/>
            <p:cNvSpPr/>
            <p:nvPr>
              <p:custDataLst>
                <p:tags r:id="rId58"/>
              </p:custDataLst>
            </p:nvPr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43" name="Rectangle 142"/>
            <p:cNvSpPr/>
            <p:nvPr>
              <p:custDataLst>
                <p:tags r:id="rId59"/>
              </p:custDataLst>
            </p:nvPr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44" name="Rectangle 143"/>
            <p:cNvSpPr/>
            <p:nvPr>
              <p:custDataLst>
                <p:tags r:id="rId60"/>
              </p:custDataLst>
            </p:nvPr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4" name="Group 145"/>
          <p:cNvGrpSpPr/>
          <p:nvPr>
            <p:custDataLst>
              <p:tags r:id="rId11"/>
            </p:custDataLst>
          </p:nvPr>
        </p:nvGrpSpPr>
        <p:grpSpPr>
          <a:xfrm>
            <a:off x="1524000" y="3124200"/>
            <a:ext cx="3848288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>
              <p:custDataLst>
                <p:tags r:id="rId39"/>
              </p:custDataLst>
            </p:nvPr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148" name="Rectangle 147"/>
            <p:cNvSpPr/>
            <p:nvPr>
              <p:custDataLst>
                <p:tags r:id="rId40"/>
              </p:custDataLst>
            </p:nvPr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49" name="Rectangle 148"/>
            <p:cNvSpPr/>
            <p:nvPr>
              <p:custDataLst>
                <p:tags r:id="rId41"/>
              </p:custDataLst>
            </p:nvPr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50" name="Rectangle 149"/>
            <p:cNvSpPr/>
            <p:nvPr>
              <p:custDataLst>
                <p:tags r:id="rId42"/>
              </p:custDataLst>
            </p:nvPr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51" name="Rectangle 150"/>
            <p:cNvSpPr/>
            <p:nvPr>
              <p:custDataLst>
                <p:tags r:id="rId43"/>
              </p:custDataLst>
            </p:nvPr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52" name="Rectangle 151"/>
            <p:cNvSpPr/>
            <p:nvPr>
              <p:custDataLst>
                <p:tags r:id="rId44"/>
              </p:custDataLst>
            </p:nvPr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53" name="Rectangle 152"/>
            <p:cNvSpPr/>
            <p:nvPr>
              <p:custDataLst>
                <p:tags r:id="rId45"/>
              </p:custDataLst>
            </p:nvPr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154" name="Rectangle 153"/>
            <p:cNvSpPr/>
            <p:nvPr>
              <p:custDataLst>
                <p:tags r:id="rId46"/>
              </p:custDataLst>
            </p:nvPr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55" name="Rectangle 154"/>
            <p:cNvSpPr/>
            <p:nvPr>
              <p:custDataLst>
                <p:tags r:id="rId47"/>
              </p:custDataLst>
            </p:nvPr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56" name="Rectangle 155"/>
            <p:cNvSpPr/>
            <p:nvPr>
              <p:custDataLst>
                <p:tags r:id="rId48"/>
              </p:custDataLst>
            </p:nvPr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57" name="Rectangle 156"/>
            <p:cNvSpPr/>
            <p:nvPr>
              <p:custDataLst>
                <p:tags r:id="rId49"/>
              </p:custDataLst>
            </p:nvPr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5" name="Group 157"/>
          <p:cNvGrpSpPr/>
          <p:nvPr>
            <p:custDataLst>
              <p:tags r:id="rId12"/>
            </p:custDataLst>
          </p:nvPr>
        </p:nvGrpSpPr>
        <p:grpSpPr>
          <a:xfrm>
            <a:off x="1524000" y="2438400"/>
            <a:ext cx="3848288" cy="533400"/>
            <a:chOff x="1714312" y="5562600"/>
            <a:chExt cx="3848288" cy="533400"/>
          </a:xfrm>
        </p:grpSpPr>
        <p:sp>
          <p:nvSpPr>
            <p:cNvPr id="159" name="Rectangle 158"/>
            <p:cNvSpPr/>
            <p:nvPr>
              <p:custDataLst>
                <p:tags r:id="rId28"/>
              </p:custDataLst>
            </p:nvPr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160" name="Rectangle 159"/>
            <p:cNvSpPr/>
            <p:nvPr>
              <p:custDataLst>
                <p:tags r:id="rId29"/>
              </p:custDataLst>
            </p:nvPr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61" name="Rectangle 160"/>
            <p:cNvSpPr/>
            <p:nvPr>
              <p:custDataLst>
                <p:tags r:id="rId30"/>
              </p:custDataLst>
            </p:nvPr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62" name="Rectangle 161"/>
            <p:cNvSpPr/>
            <p:nvPr>
              <p:custDataLst>
                <p:tags r:id="rId31"/>
              </p:custDataLst>
            </p:nvPr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63" name="Rectangle 162"/>
            <p:cNvSpPr/>
            <p:nvPr>
              <p:custDataLst>
                <p:tags r:id="rId32"/>
              </p:custDataLst>
            </p:nvPr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64" name="Rectangle 163"/>
            <p:cNvSpPr/>
            <p:nvPr>
              <p:custDataLst>
                <p:tags r:id="rId33"/>
              </p:custDataLst>
            </p:nvPr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65" name="Rectangle 164"/>
            <p:cNvSpPr/>
            <p:nvPr>
              <p:custDataLst>
                <p:tags r:id="rId34"/>
              </p:custDataLst>
            </p:nvPr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166" name="Rectangle 165"/>
            <p:cNvSpPr/>
            <p:nvPr>
              <p:custDataLst>
                <p:tags r:id="rId35"/>
              </p:custDataLst>
            </p:nvPr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67" name="Rectangle 166"/>
            <p:cNvSpPr/>
            <p:nvPr>
              <p:custDataLst>
                <p:tags r:id="rId36"/>
              </p:custDataLst>
            </p:nvPr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68" name="Rectangle 167"/>
            <p:cNvSpPr/>
            <p:nvPr>
              <p:custDataLst>
                <p:tags r:id="rId37"/>
              </p:custDataLst>
            </p:nvPr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69" name="Rectangle 168"/>
            <p:cNvSpPr/>
            <p:nvPr>
              <p:custDataLst>
                <p:tags r:id="rId38"/>
              </p:custDataLst>
            </p:nvPr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6" name="Group 169"/>
          <p:cNvGrpSpPr/>
          <p:nvPr>
            <p:custDataLst>
              <p:tags r:id="rId13"/>
            </p:custDataLst>
          </p:nvPr>
        </p:nvGrpSpPr>
        <p:grpSpPr>
          <a:xfrm>
            <a:off x="1524000" y="4876800"/>
            <a:ext cx="3848288" cy="533400"/>
            <a:chOff x="1714312" y="5562600"/>
            <a:chExt cx="3848288" cy="533400"/>
          </a:xfrm>
        </p:grpSpPr>
        <p:sp>
          <p:nvSpPr>
            <p:cNvPr id="171" name="Rectangle 170"/>
            <p:cNvSpPr/>
            <p:nvPr>
              <p:custDataLst>
                <p:tags r:id="rId17"/>
              </p:custDataLst>
            </p:nvPr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172" name="Rectangle 171"/>
            <p:cNvSpPr/>
            <p:nvPr>
              <p:custDataLst>
                <p:tags r:id="rId18"/>
              </p:custDataLst>
            </p:nvPr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73" name="Rectangle 172"/>
            <p:cNvSpPr/>
            <p:nvPr>
              <p:custDataLst>
                <p:tags r:id="rId19"/>
              </p:custDataLst>
            </p:nvPr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74" name="Rectangle 173"/>
            <p:cNvSpPr/>
            <p:nvPr>
              <p:custDataLst>
                <p:tags r:id="rId20"/>
              </p:custDataLst>
            </p:nvPr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75" name="Rectangle 174"/>
            <p:cNvSpPr/>
            <p:nvPr>
              <p:custDataLst>
                <p:tags r:id="rId21"/>
              </p:custDataLst>
            </p:nvPr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76" name="Rectangle 175"/>
            <p:cNvSpPr/>
            <p:nvPr>
              <p:custDataLst>
                <p:tags r:id="rId22"/>
              </p:custDataLst>
            </p:nvPr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77" name="Rectangle 176"/>
            <p:cNvSpPr/>
            <p:nvPr>
              <p:custDataLst>
                <p:tags r:id="rId23"/>
              </p:custDataLst>
            </p:nvPr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178" name="Rectangle 177"/>
            <p:cNvSpPr/>
            <p:nvPr>
              <p:custDataLst>
                <p:tags r:id="rId24"/>
              </p:custDataLst>
            </p:nvPr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79" name="Rectangle 178"/>
            <p:cNvSpPr/>
            <p:nvPr>
              <p:custDataLst>
                <p:tags r:id="rId25"/>
              </p:custDataLst>
            </p:nvPr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0" name="Rectangle 179"/>
            <p:cNvSpPr/>
            <p:nvPr>
              <p:custDataLst>
                <p:tags r:id="rId26"/>
              </p:custDataLst>
            </p:nvPr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1" name="Rectangle 180"/>
            <p:cNvSpPr/>
            <p:nvPr>
              <p:custDataLst>
                <p:tags r:id="rId27"/>
              </p:custDataLst>
            </p:nvPr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183" name="Shape 182"/>
          <p:cNvCxnSpPr>
            <a:stCxn id="129" idx="2"/>
          </p:cNvCxnSpPr>
          <p:nvPr>
            <p:custDataLst>
              <p:tags r:id="rId14"/>
            </p:custDataLst>
          </p:nvPr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>
            <p:custDataLst>
              <p:tags r:id="rId15"/>
            </p:custDataLst>
          </p:nvPr>
        </p:nvSpPr>
        <p:spPr>
          <a:xfrm>
            <a:off x="6875252" y="334417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find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45720" y="3703320"/>
                <a:ext cx="117519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>
                    <a:latin typeface="Calibri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p>
                    </m:sSup>
                  </m:oMath>
                </a14:m>
                <a:r>
                  <a:rPr lang="en-US" sz="2000" dirty="0">
                    <a:latin typeface="Calibri" pitchFamily="34" charset="0"/>
                  </a:rPr>
                  <a:t> sets</a:t>
                </a: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9"/>
                </p:custDataLst>
              </p:nvPr>
            </p:nvSpPr>
            <p:spPr>
              <a:xfrm>
                <a:off x="45720" y="3703320"/>
                <a:ext cx="1175194" cy="400110"/>
              </a:xfrm>
              <a:prstGeom prst="rect">
                <a:avLst/>
              </a:prstGeom>
              <a:blipFill>
                <a:blip r:embed="rId70"/>
                <a:stretch>
                  <a:fillRect t="-9231" r="-4167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243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/>
            <p:txBody>
              <a:bodyPr/>
              <a:lstStyle/>
              <a:p>
                <a:r>
                  <a:rPr lang="en-US" dirty="0"/>
                  <a:t>Example:  Direct-Mapped Cache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1)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29"/>
                </p:custDataLst>
              </p:nvPr>
            </p:nvSpPr>
            <p:spPr>
              <a:xfrm>
                <a:off x="357762" y="438912"/>
                <a:ext cx="8405238" cy="762000"/>
              </a:xfrm>
              <a:blipFill rotWithShape="0">
                <a:blip r:embed="rId30"/>
                <a:stretch>
                  <a:fillRect l="-2248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Slide Number Placeholder 28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6261278" y="270216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C000"/>
                        </a:solidFill>
                        <a:effectLst>
                          <a:glow rad="635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261278" y="2702162"/>
                <a:ext cx="990600" cy="270848"/>
              </a:xfrm>
              <a:prstGeom prst="rect">
                <a:avLst/>
              </a:prstGeom>
              <a:blipFill>
                <a:blip r:embed="rId32"/>
                <a:stretch>
                  <a:fillRect t="-14894" b="-36170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/>
          <p:cNvSpPr/>
          <p:nvPr>
            <p:custDataLst>
              <p:tags r:id="rId4"/>
            </p:custDataLst>
          </p:nvPr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>
            <p:custDataLst>
              <p:tags r:id="rId5"/>
            </p:custDataLst>
          </p:nvPr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>
            <p:custDataLst>
              <p:tags r:id="rId6"/>
            </p:custDataLst>
          </p:nvPr>
        </p:nvSpPr>
        <p:spPr>
          <a:xfrm>
            <a:off x="6172200" y="2362200"/>
            <a:ext cx="17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145"/>
          <p:cNvGrpSpPr/>
          <p:nvPr>
            <p:custDataLst>
              <p:tags r:id="rId7"/>
            </p:custDataLst>
          </p:nvPr>
        </p:nvGrpSpPr>
        <p:grpSpPr>
          <a:xfrm>
            <a:off x="1524000" y="3124200"/>
            <a:ext cx="3848288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>
              <p:custDataLst>
                <p:tags r:id="rId16"/>
              </p:custDataLst>
            </p:nvPr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148" name="Rectangle 147"/>
            <p:cNvSpPr/>
            <p:nvPr>
              <p:custDataLst>
                <p:tags r:id="rId17"/>
              </p:custDataLst>
            </p:nvPr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49" name="Rectangle 148"/>
            <p:cNvSpPr/>
            <p:nvPr>
              <p:custDataLst>
                <p:tags r:id="rId18"/>
              </p:custDataLst>
            </p:nvPr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50" name="Rectangle 149"/>
            <p:cNvSpPr/>
            <p:nvPr>
              <p:custDataLst>
                <p:tags r:id="rId19"/>
              </p:custDataLst>
            </p:nvPr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51" name="Rectangle 150"/>
            <p:cNvSpPr/>
            <p:nvPr>
              <p:custDataLst>
                <p:tags r:id="rId20"/>
              </p:custDataLst>
            </p:nvPr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52" name="Rectangle 151"/>
            <p:cNvSpPr/>
            <p:nvPr>
              <p:custDataLst>
                <p:tags r:id="rId21"/>
              </p:custDataLst>
            </p:nvPr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53" name="Rectangle 152"/>
            <p:cNvSpPr/>
            <p:nvPr>
              <p:custDataLst>
                <p:tags r:id="rId22"/>
              </p:custDataLst>
            </p:nvPr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154" name="Rectangle 153"/>
            <p:cNvSpPr/>
            <p:nvPr>
              <p:custDataLst>
                <p:tags r:id="rId23"/>
              </p:custDataLst>
            </p:nvPr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55" name="Rectangle 154"/>
            <p:cNvSpPr/>
            <p:nvPr>
              <p:custDataLst>
                <p:tags r:id="rId24"/>
              </p:custDataLst>
            </p:nvPr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56" name="Rectangle 155"/>
            <p:cNvSpPr/>
            <p:nvPr>
              <p:custDataLst>
                <p:tags r:id="rId25"/>
              </p:custDataLst>
            </p:nvPr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57" name="Rectangle 156"/>
            <p:cNvSpPr/>
            <p:nvPr>
              <p:custDataLst>
                <p:tags r:id="rId26"/>
              </p:custDataLst>
            </p:nvPr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183" name="Shape 182"/>
          <p:cNvCxnSpPr>
            <a:stCxn id="129" idx="2"/>
          </p:cNvCxnSpPr>
          <p:nvPr>
            <p:custDataLst>
              <p:tags r:id="rId8"/>
            </p:custDataLst>
          </p:nvPr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>
            <p:custDataLst>
              <p:tags r:id="rId9"/>
            </p:custDataLst>
          </p:nvPr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>
            <p:custDataLst>
              <p:tags r:id="rId10"/>
            </p:custDataLst>
          </p:nvPr>
        </p:nvSpPr>
        <p:spPr>
          <a:xfrm>
            <a:off x="2368639" y="2514600"/>
            <a:ext cx="1807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match?: yes = hit</a:t>
            </a:r>
          </a:p>
        </p:txBody>
      </p:sp>
      <p:cxnSp>
        <p:nvCxnSpPr>
          <p:cNvPr id="68" name="Straight Connector 67"/>
          <p:cNvCxnSpPr/>
          <p:nvPr>
            <p:custDataLst>
              <p:tags r:id="rId11"/>
            </p:custDataLst>
          </p:nvPr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>
            <p:custDataLst>
              <p:tags r:id="rId12"/>
            </p:custDataLst>
          </p:nvPr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>
            <p:custDataLst>
              <p:tags r:id="rId13"/>
            </p:custDataLst>
          </p:nvPr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>
            <p:custDataLst>
              <p:tags r:id="rId14"/>
            </p:custDataLst>
          </p:nvPr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offset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393192" y="1362456"/>
                <a:ext cx="325178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Direct-mapped:  One line per set</a:t>
                </a:r>
              </a:p>
              <a:p>
                <a:r>
                  <a:rPr lang="en-US" sz="1800" dirty="0">
                    <a:latin typeface="Calibri" pitchFamily="34" charset="0"/>
                  </a:rPr>
                  <a:t>Block </a:t>
                </a:r>
                <a:r>
                  <a:rPr lang="en-US" dirty="0">
                    <a:latin typeface="Calibri" pitchFamily="34" charset="0"/>
                  </a:rPr>
                  <a:t>S</a:t>
                </a:r>
                <a:r>
                  <a:rPr lang="en-US" sz="1800" dirty="0">
                    <a:latin typeface="Calibri" pitchFamily="34" charset="0"/>
                  </a:rPr>
                  <a:t>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= 8 B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3"/>
                </p:custDataLst>
              </p:nvPr>
            </p:nvSpPr>
            <p:spPr>
              <a:xfrm>
                <a:off x="393192" y="1362456"/>
                <a:ext cx="3251788" cy="646331"/>
              </a:xfrm>
              <a:prstGeom prst="rect">
                <a:avLst/>
              </a:prstGeom>
              <a:blipFill rotWithShape="0">
                <a:blip r:embed="rId34"/>
                <a:stretch>
                  <a:fillRect l="-1689" t="-5660" r="-938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513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/>
            <p:txBody>
              <a:bodyPr/>
              <a:lstStyle/>
              <a:p>
                <a:r>
                  <a:rPr lang="en-US" dirty="0"/>
                  <a:t>Example:  Direct-Mapped Cache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1)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32"/>
                </p:custDataLst>
              </p:nvPr>
            </p:nvSpPr>
            <p:spPr>
              <a:xfrm>
                <a:off x="357762" y="438912"/>
                <a:ext cx="8405238" cy="762000"/>
              </a:xfrm>
              <a:blipFill rotWithShape="0">
                <a:blip r:embed="rId33"/>
                <a:stretch>
                  <a:fillRect l="-2248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Slide Number Placeholder 30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6261278" y="270216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C000"/>
                        </a:solidFill>
                        <a:effectLst>
                          <a:glow rad="635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6261278" y="2702162"/>
                <a:ext cx="990600" cy="270848"/>
              </a:xfrm>
              <a:prstGeom prst="rect">
                <a:avLst/>
              </a:prstGeom>
              <a:blipFill>
                <a:blip r:embed="rId35"/>
                <a:stretch>
                  <a:fillRect t="-14894" b="-36170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/>
          <p:cNvSpPr/>
          <p:nvPr>
            <p:custDataLst>
              <p:tags r:id="rId4"/>
            </p:custDataLst>
          </p:nvPr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>
            <p:custDataLst>
              <p:tags r:id="rId5"/>
            </p:custDataLst>
          </p:nvPr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>
            <p:custDataLst>
              <p:tags r:id="rId6"/>
            </p:custDataLst>
          </p:nvPr>
        </p:nvSpPr>
        <p:spPr>
          <a:xfrm>
            <a:off x="6172200" y="2362200"/>
            <a:ext cx="17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145"/>
          <p:cNvGrpSpPr/>
          <p:nvPr>
            <p:custDataLst>
              <p:tags r:id="rId7"/>
            </p:custDataLst>
          </p:nvPr>
        </p:nvGrpSpPr>
        <p:grpSpPr>
          <a:xfrm>
            <a:off x="1524000" y="3124200"/>
            <a:ext cx="3848288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>
              <p:custDataLst>
                <p:tags r:id="rId19"/>
              </p:custDataLst>
            </p:nvPr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148" name="Rectangle 147"/>
            <p:cNvSpPr/>
            <p:nvPr>
              <p:custDataLst>
                <p:tags r:id="rId20"/>
              </p:custDataLst>
            </p:nvPr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49" name="Rectangle 148"/>
            <p:cNvSpPr/>
            <p:nvPr>
              <p:custDataLst>
                <p:tags r:id="rId21"/>
              </p:custDataLst>
            </p:nvPr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50" name="Rectangle 149"/>
            <p:cNvSpPr/>
            <p:nvPr>
              <p:custDataLst>
                <p:tags r:id="rId22"/>
              </p:custDataLst>
            </p:nvPr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51" name="Rectangle 150"/>
            <p:cNvSpPr/>
            <p:nvPr>
              <p:custDataLst>
                <p:tags r:id="rId23"/>
              </p:custDataLst>
            </p:nvPr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52" name="Rectangle 151"/>
            <p:cNvSpPr/>
            <p:nvPr>
              <p:custDataLst>
                <p:tags r:id="rId24"/>
              </p:custDataLst>
            </p:nvPr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53" name="Rectangle 152"/>
            <p:cNvSpPr/>
            <p:nvPr>
              <p:custDataLst>
                <p:tags r:id="rId25"/>
              </p:custDataLst>
            </p:nvPr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154" name="Rectangle 153"/>
            <p:cNvSpPr/>
            <p:nvPr>
              <p:custDataLst>
                <p:tags r:id="rId26"/>
              </p:custDataLst>
            </p:nvPr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55" name="Rectangle 154"/>
            <p:cNvSpPr/>
            <p:nvPr>
              <p:custDataLst>
                <p:tags r:id="rId27"/>
              </p:custDataLst>
            </p:nvPr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56" name="Rectangle 155"/>
            <p:cNvSpPr/>
            <p:nvPr>
              <p:custDataLst>
                <p:tags r:id="rId28"/>
              </p:custDataLst>
            </p:nvPr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57" name="Rectangle 156"/>
            <p:cNvSpPr/>
            <p:nvPr>
              <p:custDataLst>
                <p:tags r:id="rId29"/>
              </p:custDataLst>
            </p:nvPr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183" name="Shape 182"/>
          <p:cNvCxnSpPr>
            <a:stCxn id="129" idx="2"/>
          </p:cNvCxnSpPr>
          <p:nvPr>
            <p:custDataLst>
              <p:tags r:id="rId8"/>
            </p:custDataLst>
          </p:nvPr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>
            <p:custDataLst>
              <p:tags r:id="rId9"/>
            </p:custDataLst>
          </p:nvPr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>
            <p:custDataLst>
              <p:tags r:id="rId10"/>
            </p:custDataLst>
          </p:nvPr>
        </p:nvSpPr>
        <p:spPr>
          <a:xfrm>
            <a:off x="2368639" y="2514600"/>
            <a:ext cx="1807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match?: yes = hit</a:t>
            </a:r>
          </a:p>
        </p:txBody>
      </p:sp>
      <p:cxnSp>
        <p:nvCxnSpPr>
          <p:cNvPr id="68" name="Straight Connector 67"/>
          <p:cNvCxnSpPr/>
          <p:nvPr>
            <p:custDataLst>
              <p:tags r:id="rId11"/>
            </p:custDataLst>
          </p:nvPr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>
            <p:custDataLst>
              <p:tags r:id="rId12"/>
            </p:custDataLst>
          </p:nvPr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>
            <p:custDataLst>
              <p:tags r:id="rId13"/>
            </p:custDataLst>
          </p:nvPr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own Arrow 25"/>
          <p:cNvSpPr/>
          <p:nvPr>
            <p:custDataLst>
              <p:tags r:id="rId14"/>
            </p:custDataLst>
          </p:nvPr>
        </p:nvSpPr>
        <p:spPr bwMode="auto">
          <a:xfrm flipV="1">
            <a:off x="4330522" y="35814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>
            <p:custDataLst>
              <p:tags r:id="rId15"/>
            </p:custDataLst>
          </p:nvPr>
        </p:nvSpPr>
        <p:spPr>
          <a:xfrm>
            <a:off x="3814641" y="4648200"/>
            <a:ext cx="1765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alibri" pitchFamily="34" charset="0"/>
              </a:rPr>
              <a:t> (4 B) is here</a:t>
            </a:r>
          </a:p>
        </p:txBody>
      </p:sp>
      <p:sp>
        <p:nvSpPr>
          <p:cNvPr id="28" name="TextBox 27"/>
          <p:cNvSpPr txBox="1"/>
          <p:nvPr>
            <p:custDataLst>
              <p:tags r:id="rId16"/>
            </p:custDataLst>
          </p:nvPr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offset</a:t>
            </a:r>
          </a:p>
        </p:txBody>
      </p:sp>
      <p:sp>
        <p:nvSpPr>
          <p:cNvPr id="29" name="TextBox 28"/>
          <p:cNvSpPr txBox="1"/>
          <p:nvPr>
            <p:custDataLst>
              <p:tags r:id="rId17"/>
            </p:custDataLst>
          </p:nvPr>
        </p:nvSpPr>
        <p:spPr>
          <a:xfrm>
            <a:off x="457200" y="5715000"/>
            <a:ext cx="6597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No match?</a:t>
            </a:r>
            <a:r>
              <a:rPr lang="en-US" dirty="0">
                <a:latin typeface="Calibri" pitchFamily="34" charset="0"/>
              </a:rPr>
              <a:t> Then old line gets evicted and replaced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6419654" y="4779390"/>
            <a:ext cx="2026762" cy="716437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This is why we </a:t>
            </a:r>
            <a:r>
              <a:rPr kumimoji="0" lang="en-US" sz="20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want alignment!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393192" y="1362456"/>
                <a:ext cx="325178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Direct-mapped:  One line per set</a:t>
                </a:r>
              </a:p>
              <a:p>
                <a:r>
                  <a:rPr lang="en-US" sz="1800" dirty="0">
                    <a:latin typeface="Calibri" pitchFamily="34" charset="0"/>
                  </a:rPr>
                  <a:t>Block </a:t>
                </a:r>
                <a:r>
                  <a:rPr lang="en-US" dirty="0">
                    <a:latin typeface="Calibri" pitchFamily="34" charset="0"/>
                  </a:rPr>
                  <a:t>S</a:t>
                </a:r>
                <a:r>
                  <a:rPr lang="en-US" sz="1800" dirty="0">
                    <a:latin typeface="Calibri" pitchFamily="34" charset="0"/>
                  </a:rPr>
                  <a:t>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= 8 B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6"/>
                </p:custDataLst>
              </p:nvPr>
            </p:nvSpPr>
            <p:spPr>
              <a:xfrm>
                <a:off x="393192" y="1362456"/>
                <a:ext cx="3251788" cy="646331"/>
              </a:xfrm>
              <a:prstGeom prst="rect">
                <a:avLst/>
              </a:prstGeom>
              <a:blipFill rotWithShape="0">
                <a:blip r:embed="rId37"/>
                <a:stretch>
                  <a:fillRect l="-1689" t="-5660" r="-938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448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>
              <a:xfrm>
                <a:off x="357762" y="438912"/>
                <a:ext cx="8245269" cy="7620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Example:  Set-Associative Cache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2)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109"/>
                </p:custDataLst>
              </p:nvPr>
            </p:nvSpPr>
            <p:spPr>
              <a:xfrm>
                <a:off x="357762" y="438912"/>
                <a:ext cx="8245269" cy="762000"/>
              </a:xfrm>
              <a:blipFill rotWithShape="0">
                <a:blip r:embed="rId110"/>
                <a:stretch>
                  <a:fillRect l="-2293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" name="Slide Number Placeholder 132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125" name="Straight Connector 124"/>
          <p:cNvCxnSpPr/>
          <p:nvPr>
            <p:custDataLst>
              <p:tags r:id="rId3"/>
            </p:custDataLst>
          </p:nvPr>
        </p:nvCxnSpPr>
        <p:spPr bwMode="auto">
          <a:xfrm>
            <a:off x="3822192" y="4800600"/>
            <a:ext cx="365760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6566078" y="186275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C000"/>
                        </a:solidFill>
                        <a:effectLst>
                          <a:glow rad="635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11"/>
                </p:custDataLst>
              </p:nvPr>
            </p:nvSpPr>
            <p:spPr bwMode="auto">
              <a:xfrm>
                <a:off x="6566078" y="1862752"/>
                <a:ext cx="990600" cy="270848"/>
              </a:xfrm>
              <a:prstGeom prst="rect">
                <a:avLst/>
              </a:prstGeom>
              <a:blipFill>
                <a:blip r:embed="rId112"/>
                <a:stretch>
                  <a:fillRect t="-17391" b="-3695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/>
          <p:cNvSpPr/>
          <p:nvPr>
            <p:custDataLst>
              <p:tags r:id="rId5"/>
            </p:custDataLst>
          </p:nvPr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>
            <p:custDataLst>
              <p:tags r:id="rId6"/>
            </p:custDataLst>
          </p:nvPr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>
            <p:custDataLst>
              <p:tags r:id="rId7"/>
            </p:custDataLst>
          </p:nvPr>
        </p:nvSpPr>
        <p:spPr>
          <a:xfrm>
            <a:off x="6477000" y="1522790"/>
            <a:ext cx="2534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short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cxnSp>
        <p:nvCxnSpPr>
          <p:cNvPr id="231" name="Shape 230"/>
          <p:cNvCxnSpPr>
            <a:stCxn id="129" idx="2"/>
          </p:cNvCxnSpPr>
          <p:nvPr>
            <p:custDataLst>
              <p:tags r:id="rId8"/>
            </p:custDataLst>
          </p:nvPr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>
            <p:custDataLst>
              <p:tags r:id="rId9"/>
            </p:custDataLst>
          </p:nvPr>
        </p:nvSpPr>
        <p:spPr>
          <a:xfrm>
            <a:off x="7924800" y="324657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find set</a:t>
            </a:r>
          </a:p>
        </p:txBody>
      </p:sp>
      <p:grpSp>
        <p:nvGrpSpPr>
          <p:cNvPr id="150" name="Group 149"/>
          <p:cNvGrpSpPr/>
          <p:nvPr>
            <p:custDataLst>
              <p:tags r:id="rId10"/>
            </p:custDataLst>
          </p:nvPr>
        </p:nvGrpSpPr>
        <p:grpSpPr>
          <a:xfrm>
            <a:off x="457200" y="2514600"/>
            <a:ext cx="7086600" cy="612843"/>
            <a:chOff x="457200" y="2514600"/>
            <a:chExt cx="7086600" cy="612843"/>
          </a:xfrm>
        </p:grpSpPr>
        <p:sp>
          <p:nvSpPr>
            <p:cNvPr id="73" name="Rectangle 72"/>
            <p:cNvSpPr/>
            <p:nvPr>
              <p:custDataLst>
                <p:tags r:id="rId84"/>
              </p:custDataLst>
            </p:nvPr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87" name="Rectangle 86"/>
              <p:cNvSpPr/>
              <p:nvPr>
                <p:custDataLst>
                  <p:tags r:id="rId96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88" name="Rectangle 87"/>
              <p:cNvSpPr/>
              <p:nvPr>
                <p:custDataLst>
                  <p:tags r:id="rId97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89" name="Rectangle 88"/>
              <p:cNvSpPr/>
              <p:nvPr>
                <p:custDataLst>
                  <p:tags r:id="rId98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90" name="Rectangle 89"/>
              <p:cNvSpPr/>
              <p:nvPr>
                <p:custDataLst>
                  <p:tags r:id="rId99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91" name="Rectangle 90"/>
              <p:cNvSpPr/>
              <p:nvPr>
                <p:custDataLst>
                  <p:tags r:id="rId100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92" name="Rectangle 91"/>
              <p:cNvSpPr/>
              <p:nvPr>
                <p:custDataLst>
                  <p:tags r:id="rId101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93" name="Rectangle 92"/>
              <p:cNvSpPr/>
              <p:nvPr>
                <p:custDataLst>
                  <p:tags r:id="rId102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94" name="Rectangle 93"/>
              <p:cNvSpPr/>
              <p:nvPr>
                <p:custDataLst>
                  <p:tags r:id="rId103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95" name="Rectangle 94"/>
              <p:cNvSpPr/>
              <p:nvPr>
                <p:custDataLst>
                  <p:tags r:id="rId104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96" name="Rectangle 95"/>
              <p:cNvSpPr/>
              <p:nvPr>
                <p:custDataLst>
                  <p:tags r:id="rId105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97" name="Rectangle 96"/>
              <p:cNvSpPr/>
              <p:nvPr>
                <p:custDataLst>
                  <p:tags r:id="rId106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138" name="Rectangle 137"/>
              <p:cNvSpPr/>
              <p:nvPr>
                <p:custDataLst>
                  <p:tags r:id="rId85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139" name="Rectangle 138"/>
              <p:cNvSpPr/>
              <p:nvPr>
                <p:custDataLst>
                  <p:tags r:id="rId86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40" name="Rectangle 139"/>
              <p:cNvSpPr/>
              <p:nvPr>
                <p:custDataLst>
                  <p:tags r:id="rId87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41" name="Rectangle 140"/>
              <p:cNvSpPr/>
              <p:nvPr>
                <p:custDataLst>
                  <p:tags r:id="rId88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42" name="Rectangle 141"/>
              <p:cNvSpPr/>
              <p:nvPr>
                <p:custDataLst>
                  <p:tags r:id="rId89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43" name="Rectangle 142"/>
              <p:cNvSpPr/>
              <p:nvPr>
                <p:custDataLst>
                  <p:tags r:id="rId90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144" name="Rectangle 143"/>
              <p:cNvSpPr/>
              <p:nvPr>
                <p:custDataLst>
                  <p:tags r:id="rId91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145" name="Rectangle 144"/>
              <p:cNvSpPr/>
              <p:nvPr>
                <p:custDataLst>
                  <p:tags r:id="rId92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47" name="Rectangle 146"/>
              <p:cNvSpPr/>
              <p:nvPr>
                <p:custDataLst>
                  <p:tags r:id="rId93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148" name="Rectangle 147"/>
              <p:cNvSpPr/>
              <p:nvPr>
                <p:custDataLst>
                  <p:tags r:id="rId94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49" name="Rectangle 148"/>
              <p:cNvSpPr/>
              <p:nvPr>
                <p:custDataLst>
                  <p:tags r:id="rId95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151" name="Group 150"/>
          <p:cNvGrpSpPr/>
          <p:nvPr>
            <p:custDataLst>
              <p:tags r:id="rId11"/>
            </p:custDataLst>
          </p:nvPr>
        </p:nvGrpSpPr>
        <p:grpSpPr>
          <a:xfrm>
            <a:off x="456328" y="3203501"/>
            <a:ext cx="7086600" cy="612843"/>
            <a:chOff x="457200" y="2514600"/>
            <a:chExt cx="7086600" cy="612843"/>
          </a:xfrm>
        </p:grpSpPr>
        <p:sp>
          <p:nvSpPr>
            <p:cNvPr id="152" name="Rectangle 151"/>
            <p:cNvSpPr/>
            <p:nvPr>
              <p:custDataLst>
                <p:tags r:id="rId61"/>
              </p:custDataLst>
            </p:nvPr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grpSp>
          <p:nvGrpSpPr>
            <p:cNvPr id="153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167" name="Rectangle 166"/>
              <p:cNvSpPr/>
              <p:nvPr>
                <p:custDataLst>
                  <p:tags r:id="rId73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168" name="Rectangle 167"/>
              <p:cNvSpPr/>
              <p:nvPr>
                <p:custDataLst>
                  <p:tags r:id="rId74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69" name="Rectangle 168"/>
              <p:cNvSpPr/>
              <p:nvPr>
                <p:custDataLst>
                  <p:tags r:id="rId75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71" name="Rectangle 170"/>
              <p:cNvSpPr/>
              <p:nvPr>
                <p:custDataLst>
                  <p:tags r:id="rId76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72" name="Rectangle 171"/>
              <p:cNvSpPr/>
              <p:nvPr>
                <p:custDataLst>
                  <p:tags r:id="rId77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73" name="Rectangle 172"/>
              <p:cNvSpPr/>
              <p:nvPr>
                <p:custDataLst>
                  <p:tags r:id="rId78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174" name="Rectangle 173"/>
              <p:cNvSpPr/>
              <p:nvPr>
                <p:custDataLst>
                  <p:tags r:id="rId79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175" name="Rectangle 174"/>
              <p:cNvSpPr/>
              <p:nvPr>
                <p:custDataLst>
                  <p:tags r:id="rId80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76" name="Rectangle 175"/>
              <p:cNvSpPr/>
              <p:nvPr>
                <p:custDataLst>
                  <p:tags r:id="rId81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177" name="Rectangle 176"/>
              <p:cNvSpPr/>
              <p:nvPr>
                <p:custDataLst>
                  <p:tags r:id="rId82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78" name="Rectangle 177"/>
              <p:cNvSpPr/>
              <p:nvPr>
                <p:custDataLst>
                  <p:tags r:id="rId83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154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155" name="Rectangle 154"/>
              <p:cNvSpPr/>
              <p:nvPr>
                <p:custDataLst>
                  <p:tags r:id="rId62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156" name="Rectangle 155"/>
              <p:cNvSpPr/>
              <p:nvPr>
                <p:custDataLst>
                  <p:tags r:id="rId63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57" name="Rectangle 156"/>
              <p:cNvSpPr/>
              <p:nvPr>
                <p:custDataLst>
                  <p:tags r:id="rId64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59" name="Rectangle 158"/>
              <p:cNvSpPr/>
              <p:nvPr>
                <p:custDataLst>
                  <p:tags r:id="rId65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60" name="Rectangle 159"/>
              <p:cNvSpPr/>
              <p:nvPr>
                <p:custDataLst>
                  <p:tags r:id="rId66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61" name="Rectangle 160"/>
              <p:cNvSpPr/>
              <p:nvPr>
                <p:custDataLst>
                  <p:tags r:id="rId67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162" name="Rectangle 161"/>
              <p:cNvSpPr/>
              <p:nvPr>
                <p:custDataLst>
                  <p:tags r:id="rId68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163" name="Rectangle 162"/>
              <p:cNvSpPr/>
              <p:nvPr>
                <p:custDataLst>
                  <p:tags r:id="rId69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64" name="Rectangle 163"/>
              <p:cNvSpPr/>
              <p:nvPr>
                <p:custDataLst>
                  <p:tags r:id="rId70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165" name="Rectangle 164"/>
              <p:cNvSpPr/>
              <p:nvPr>
                <p:custDataLst>
                  <p:tags r:id="rId71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66" name="Rectangle 165"/>
              <p:cNvSpPr/>
              <p:nvPr>
                <p:custDataLst>
                  <p:tags r:id="rId72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179" name="Group 178"/>
          <p:cNvGrpSpPr/>
          <p:nvPr>
            <p:custDataLst>
              <p:tags r:id="rId12"/>
            </p:custDataLst>
          </p:nvPr>
        </p:nvGrpSpPr>
        <p:grpSpPr>
          <a:xfrm>
            <a:off x="455456" y="3892402"/>
            <a:ext cx="7086600" cy="612843"/>
            <a:chOff x="457200" y="2514600"/>
            <a:chExt cx="7086600" cy="612843"/>
          </a:xfrm>
        </p:grpSpPr>
        <p:sp>
          <p:nvSpPr>
            <p:cNvPr id="180" name="Rectangle 179"/>
            <p:cNvSpPr/>
            <p:nvPr>
              <p:custDataLst>
                <p:tags r:id="rId38"/>
              </p:custDataLst>
            </p:nvPr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grpSp>
          <p:nvGrpSpPr>
            <p:cNvPr id="181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237" name="Rectangle 236"/>
              <p:cNvSpPr/>
              <p:nvPr>
                <p:custDataLst>
                  <p:tags r:id="rId50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238" name="Rectangle 237"/>
              <p:cNvSpPr/>
              <p:nvPr>
                <p:custDataLst>
                  <p:tags r:id="rId51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39" name="Rectangle 238"/>
              <p:cNvSpPr/>
              <p:nvPr>
                <p:custDataLst>
                  <p:tags r:id="rId52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40" name="Rectangle 239"/>
              <p:cNvSpPr/>
              <p:nvPr>
                <p:custDataLst>
                  <p:tags r:id="rId53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41" name="Rectangle 240"/>
              <p:cNvSpPr/>
              <p:nvPr>
                <p:custDataLst>
                  <p:tags r:id="rId54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42" name="Rectangle 241"/>
              <p:cNvSpPr/>
              <p:nvPr>
                <p:custDataLst>
                  <p:tags r:id="rId55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43" name="Rectangle 242"/>
              <p:cNvSpPr/>
              <p:nvPr>
                <p:custDataLst>
                  <p:tags r:id="rId56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244" name="Rectangle 243"/>
              <p:cNvSpPr/>
              <p:nvPr>
                <p:custDataLst>
                  <p:tags r:id="rId57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45" name="Rectangle 244"/>
              <p:cNvSpPr/>
              <p:nvPr>
                <p:custDataLst>
                  <p:tags r:id="rId58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46" name="Rectangle 245"/>
              <p:cNvSpPr/>
              <p:nvPr>
                <p:custDataLst>
                  <p:tags r:id="rId59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47" name="Rectangle 246"/>
              <p:cNvSpPr/>
              <p:nvPr>
                <p:custDataLst>
                  <p:tags r:id="rId60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183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202" name="Rectangle 201"/>
              <p:cNvSpPr/>
              <p:nvPr>
                <p:custDataLst>
                  <p:tags r:id="rId39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203" name="Rectangle 202"/>
              <p:cNvSpPr/>
              <p:nvPr>
                <p:custDataLst>
                  <p:tags r:id="rId40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04" name="Rectangle 203"/>
              <p:cNvSpPr/>
              <p:nvPr>
                <p:custDataLst>
                  <p:tags r:id="rId41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06" name="Rectangle 205"/>
              <p:cNvSpPr/>
              <p:nvPr>
                <p:custDataLst>
                  <p:tags r:id="rId42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07" name="Rectangle 206"/>
              <p:cNvSpPr/>
              <p:nvPr>
                <p:custDataLst>
                  <p:tags r:id="rId43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30" name="Rectangle 229"/>
              <p:cNvSpPr/>
              <p:nvPr>
                <p:custDataLst>
                  <p:tags r:id="rId44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32" name="Rectangle 231"/>
              <p:cNvSpPr/>
              <p:nvPr>
                <p:custDataLst>
                  <p:tags r:id="rId45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233" name="Rectangle 232"/>
              <p:cNvSpPr/>
              <p:nvPr>
                <p:custDataLst>
                  <p:tags r:id="rId46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34" name="Rectangle 233"/>
              <p:cNvSpPr/>
              <p:nvPr>
                <p:custDataLst>
                  <p:tags r:id="rId47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35" name="Rectangle 234"/>
              <p:cNvSpPr/>
              <p:nvPr>
                <p:custDataLst>
                  <p:tags r:id="rId48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36" name="Rectangle 235"/>
              <p:cNvSpPr/>
              <p:nvPr>
                <p:custDataLst>
                  <p:tags r:id="rId49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248" name="Group 247"/>
          <p:cNvGrpSpPr/>
          <p:nvPr>
            <p:custDataLst>
              <p:tags r:id="rId13"/>
            </p:custDataLst>
          </p:nvPr>
        </p:nvGrpSpPr>
        <p:grpSpPr>
          <a:xfrm>
            <a:off x="454589" y="5063033"/>
            <a:ext cx="7086600" cy="612843"/>
            <a:chOff x="457200" y="2514600"/>
            <a:chExt cx="7086600" cy="612843"/>
          </a:xfrm>
        </p:grpSpPr>
        <p:sp>
          <p:nvSpPr>
            <p:cNvPr id="249" name="Rectangle 248"/>
            <p:cNvSpPr/>
            <p:nvPr>
              <p:custDataLst>
                <p:tags r:id="rId15"/>
              </p:custDataLst>
            </p:nvPr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grpSp>
          <p:nvGrpSpPr>
            <p:cNvPr id="250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263" name="Rectangle 262"/>
              <p:cNvSpPr/>
              <p:nvPr>
                <p:custDataLst>
                  <p:tags r:id="rId27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264" name="Rectangle 263"/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65" name="Rectangle 264"/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66" name="Rectangle 265"/>
              <p:cNvSpPr/>
              <p:nvPr>
                <p:custDataLst>
                  <p:tags r:id="rId30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67" name="Rectangle 266"/>
              <p:cNvSpPr/>
              <p:nvPr>
                <p:custDataLst>
                  <p:tags r:id="rId31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68" name="Rectangle 267"/>
              <p:cNvSpPr/>
              <p:nvPr>
                <p:custDataLst>
                  <p:tags r:id="rId32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69" name="Rectangle 268"/>
              <p:cNvSpPr/>
              <p:nvPr>
                <p:custDataLst>
                  <p:tags r:id="rId33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270" name="Rectangle 269"/>
              <p:cNvSpPr/>
              <p:nvPr>
                <p:custDataLst>
                  <p:tags r:id="rId34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71" name="Rectangle 270"/>
              <p:cNvSpPr/>
              <p:nvPr>
                <p:custDataLst>
                  <p:tags r:id="rId35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72" name="Rectangle 271"/>
              <p:cNvSpPr/>
              <p:nvPr>
                <p:custDataLst>
                  <p:tags r:id="rId36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73" name="Rectangle 272"/>
              <p:cNvSpPr/>
              <p:nvPr>
                <p:custDataLst>
                  <p:tags r:id="rId37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251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252" name="Rectangle 251"/>
              <p:cNvSpPr/>
              <p:nvPr>
                <p:custDataLst>
                  <p:tags r:id="rId16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253" name="Rectangle 252"/>
              <p:cNvSpPr/>
              <p:nvPr>
                <p:custDataLst>
                  <p:tags r:id="rId17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54" name="Rectangle 253"/>
              <p:cNvSpPr/>
              <p:nvPr>
                <p:custDataLst>
                  <p:tags r:id="rId18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55" name="Rectangle 254"/>
              <p:cNvSpPr/>
              <p:nvPr>
                <p:custDataLst>
                  <p:tags r:id="rId19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56" name="Rectangle 255"/>
              <p:cNvSpPr/>
              <p:nvPr>
                <p:custDataLst>
                  <p:tags r:id="rId20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57" name="Rectangle 256"/>
              <p:cNvSpPr/>
              <p:nvPr>
                <p:custDataLst>
                  <p:tags r:id="rId21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58" name="Rectangle 257"/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259" name="Rectangle 258"/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60" name="Rectangle 259"/>
              <p:cNvSpPr/>
              <p:nvPr>
                <p:custDataLst>
                  <p:tags r:id="rId24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61" name="Rectangle 260"/>
              <p:cNvSpPr/>
              <p:nvPr>
                <p:custDataLst>
                  <p:tags r:id="rId25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62" name="Rectangle 261"/>
              <p:cNvSpPr/>
              <p:nvPr>
                <p:custDataLst>
                  <p:tags r:id="rId26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393192" y="1362456"/>
                <a:ext cx="249074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2-way:  Two lines per set</a:t>
                </a:r>
              </a:p>
              <a:p>
                <a:r>
                  <a:rPr lang="en-US" sz="1800" dirty="0">
                    <a:latin typeface="Calibri" pitchFamily="34" charset="0"/>
                  </a:rPr>
                  <a:t>Block </a:t>
                </a:r>
                <a:r>
                  <a:rPr lang="en-US" dirty="0">
                    <a:latin typeface="Calibri" pitchFamily="34" charset="0"/>
                  </a:rPr>
                  <a:t>S</a:t>
                </a:r>
                <a:r>
                  <a:rPr lang="en-US" sz="1800" dirty="0">
                    <a:latin typeface="Calibri" pitchFamily="34" charset="0"/>
                  </a:rPr>
                  <a:t>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= 8 B</a:t>
                </a:r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13"/>
                </p:custDataLst>
              </p:nvPr>
            </p:nvSpPr>
            <p:spPr>
              <a:xfrm>
                <a:off x="393192" y="1362456"/>
                <a:ext cx="2490746" cy="646331"/>
              </a:xfrm>
              <a:prstGeom prst="rect">
                <a:avLst/>
              </a:prstGeom>
              <a:blipFill rotWithShape="0">
                <a:blip r:embed="rId114"/>
                <a:stretch>
                  <a:fillRect l="-2206" t="-5660" r="-1471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279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>
            <p:custDataLst>
              <p:tags r:id="rId1"/>
            </p:custDataLst>
          </p:nvPr>
        </p:nvGrpSpPr>
        <p:grpSpPr>
          <a:xfrm>
            <a:off x="465536" y="3201752"/>
            <a:ext cx="7086600" cy="612843"/>
            <a:chOff x="457200" y="2514600"/>
            <a:chExt cx="7086600" cy="612843"/>
          </a:xfrm>
        </p:grpSpPr>
        <p:sp>
          <p:nvSpPr>
            <p:cNvPr id="47" name="Rectangle 46"/>
            <p:cNvSpPr/>
            <p:nvPr>
              <p:custDataLst>
                <p:tags r:id="rId19"/>
              </p:custDataLst>
            </p:nvPr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grpSp>
          <p:nvGrpSpPr>
            <p:cNvPr id="48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61" name="Rectangle 60"/>
              <p:cNvSpPr/>
              <p:nvPr>
                <p:custDataLst>
                  <p:tags r:id="rId31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62" name="Rectangle 61"/>
              <p:cNvSpPr/>
              <p:nvPr>
                <p:custDataLst>
                  <p:tags r:id="rId32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63" name="Rectangle 62"/>
              <p:cNvSpPr/>
              <p:nvPr>
                <p:custDataLst>
                  <p:tags r:id="rId33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64" name="Rectangle 63"/>
              <p:cNvSpPr/>
              <p:nvPr>
                <p:custDataLst>
                  <p:tags r:id="rId34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65" name="Rectangle 64"/>
              <p:cNvSpPr/>
              <p:nvPr>
                <p:custDataLst>
                  <p:tags r:id="rId35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66" name="Rectangle 65"/>
              <p:cNvSpPr/>
              <p:nvPr>
                <p:custDataLst>
                  <p:tags r:id="rId36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67" name="Rectangle 66"/>
              <p:cNvSpPr/>
              <p:nvPr>
                <p:custDataLst>
                  <p:tags r:id="rId37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68" name="Rectangle 67"/>
              <p:cNvSpPr/>
              <p:nvPr>
                <p:custDataLst>
                  <p:tags r:id="rId38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69" name="Rectangle 68"/>
              <p:cNvSpPr/>
              <p:nvPr>
                <p:custDataLst>
                  <p:tags r:id="rId39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70" name="Rectangle 69"/>
              <p:cNvSpPr/>
              <p:nvPr>
                <p:custDataLst>
                  <p:tags r:id="rId40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71" name="Rectangle 70"/>
              <p:cNvSpPr/>
              <p:nvPr>
                <p:custDataLst>
                  <p:tags r:id="rId41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49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50" name="Rectangle 49"/>
              <p:cNvSpPr/>
              <p:nvPr>
                <p:custDataLst>
                  <p:tags r:id="rId20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51" name="Rectangle 50"/>
              <p:cNvSpPr/>
              <p:nvPr>
                <p:custDataLst>
                  <p:tags r:id="rId21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52" name="Rectangle 51"/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53" name="Rectangle 52"/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54" name="Rectangle 53"/>
              <p:cNvSpPr/>
              <p:nvPr>
                <p:custDataLst>
                  <p:tags r:id="rId24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55" name="Rectangle 54"/>
              <p:cNvSpPr/>
              <p:nvPr>
                <p:custDataLst>
                  <p:tags r:id="rId25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56" name="Rectangle 55"/>
              <p:cNvSpPr/>
              <p:nvPr>
                <p:custDataLst>
                  <p:tags r:id="rId26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57" name="Rectangle 56"/>
              <p:cNvSpPr/>
              <p:nvPr>
                <p:custDataLst>
                  <p:tags r:id="rId27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58" name="Rectangle 57"/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59" name="Rectangle 58"/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60" name="Rectangle 59"/>
              <p:cNvSpPr/>
              <p:nvPr>
                <p:custDataLst>
                  <p:tags r:id="rId30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2"/>
                </p:custDataLst>
              </p:nvPr>
            </p:nvSpPr>
            <p:spPr>
              <a:xfrm>
                <a:off x="357762" y="438912"/>
                <a:ext cx="8245269" cy="7620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Example:  Set-Associative Cache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2)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44"/>
                </p:custDataLst>
              </p:nvPr>
            </p:nvSpPr>
            <p:spPr>
              <a:xfrm>
                <a:off x="357762" y="438912"/>
                <a:ext cx="8245269" cy="762000"/>
              </a:xfrm>
              <a:blipFill rotWithShape="0">
                <a:blip r:embed="rId45"/>
                <a:stretch>
                  <a:fillRect l="-2293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Slide Number Placeholder 4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6566078" y="186275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C000"/>
                        </a:solidFill>
                        <a:effectLst>
                          <a:glow rad="635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6566078" y="1862752"/>
                <a:ext cx="990600" cy="270848"/>
              </a:xfrm>
              <a:prstGeom prst="rect">
                <a:avLst/>
              </a:prstGeom>
              <a:blipFill>
                <a:blip r:embed="rId47"/>
                <a:stretch>
                  <a:fillRect t="-17391" b="-3695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/>
          <p:cNvSpPr/>
          <p:nvPr>
            <p:custDataLst>
              <p:tags r:id="rId5"/>
            </p:custDataLst>
          </p:nvPr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>
            <p:custDataLst>
              <p:tags r:id="rId6"/>
            </p:custDataLst>
          </p:nvPr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cxnSp>
        <p:nvCxnSpPr>
          <p:cNvPr id="231" name="Shape 230"/>
          <p:cNvCxnSpPr>
            <a:stCxn id="129" idx="2"/>
          </p:cNvCxnSpPr>
          <p:nvPr>
            <p:custDataLst>
              <p:tags r:id="rId7"/>
            </p:custDataLst>
          </p:nvPr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</p:cNvCxnSpPr>
          <p:nvPr>
            <p:custDataLst>
              <p:tags r:id="rId8"/>
            </p:custDataLst>
          </p:nvPr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</p:cNvCxnSpPr>
          <p:nvPr>
            <p:custDataLst>
              <p:tags r:id="rId9"/>
            </p:custDataLst>
          </p:nvPr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>
            <p:custDataLst>
              <p:tags r:id="rId10"/>
            </p:custDataLst>
          </p:nvPr>
        </p:nvSpPr>
        <p:spPr>
          <a:xfrm>
            <a:off x="3429000" y="1981200"/>
            <a:ext cx="1570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compare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both</a:t>
            </a:r>
          </a:p>
        </p:txBody>
      </p:sp>
      <p:cxnSp>
        <p:nvCxnSpPr>
          <p:cNvPr id="136" name="Straight Connector 135"/>
          <p:cNvCxnSpPr/>
          <p:nvPr>
            <p:custDataLst>
              <p:tags r:id="rId11"/>
            </p:custDataLst>
          </p:nvPr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>
            <p:custDataLst>
              <p:tags r:id="rId12"/>
            </p:custDataLst>
          </p:nvPr>
        </p:nvSpPr>
        <p:spPr>
          <a:xfrm>
            <a:off x="457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>
            <p:custDataLst>
              <p:tags r:id="rId13"/>
            </p:custDataLst>
          </p:nvPr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</p:cNvCxnSpPr>
          <p:nvPr>
            <p:custDataLst>
              <p:tags r:id="rId14"/>
            </p:custDataLst>
          </p:nvPr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>
            <p:custDataLst>
              <p:tags r:id="rId15"/>
            </p:custDataLst>
          </p:nvPr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>
            <p:custDataLst>
              <p:tags r:id="rId16"/>
            </p:custDataLst>
          </p:nvPr>
        </p:nvSpPr>
        <p:spPr bwMode="auto">
          <a:xfrm>
            <a:off x="1124185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Calibri" pitchFamily="34" charset="0"/>
              </a:rPr>
              <a:t>Tag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393192" y="1362456"/>
                <a:ext cx="249074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2-way:  Two lines per set</a:t>
                </a:r>
              </a:p>
              <a:p>
                <a:r>
                  <a:rPr lang="en-US" sz="1800" dirty="0">
                    <a:latin typeface="Calibri" pitchFamily="34" charset="0"/>
                  </a:rPr>
                  <a:t>Block </a:t>
                </a:r>
                <a:r>
                  <a:rPr lang="en-US" dirty="0">
                    <a:latin typeface="Calibri" pitchFamily="34" charset="0"/>
                  </a:rPr>
                  <a:t>S</a:t>
                </a:r>
                <a:r>
                  <a:rPr lang="en-US" sz="1800" dirty="0">
                    <a:latin typeface="Calibri" pitchFamily="34" charset="0"/>
                  </a:rPr>
                  <a:t>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= 8 B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8"/>
                </p:custDataLst>
              </p:nvPr>
            </p:nvSpPr>
            <p:spPr>
              <a:xfrm>
                <a:off x="393192" y="1362456"/>
                <a:ext cx="2490746" cy="646331"/>
              </a:xfrm>
              <a:prstGeom prst="rect">
                <a:avLst/>
              </a:prstGeom>
              <a:blipFill rotWithShape="0">
                <a:blip r:embed="rId49"/>
                <a:stretch>
                  <a:fillRect l="-2206" t="-5660" r="-1471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>
            <p:custDataLst>
              <p:tags r:id="rId18"/>
            </p:custDataLst>
          </p:nvPr>
        </p:nvSpPr>
        <p:spPr>
          <a:xfrm>
            <a:off x="6477000" y="1522790"/>
            <a:ext cx="2534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short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788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 Summary #2 due </a:t>
            </a:r>
            <a:r>
              <a:rPr lang="en-US" dirty="0" smtClean="0"/>
              <a:t>TONIGHT, Friday </a:t>
            </a:r>
            <a:r>
              <a:rPr lang="en-US" dirty="0"/>
              <a:t>(5/08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Submit to Canvas – TWO SEPARATE SUBMISIONS</a:t>
            </a:r>
            <a:endParaRPr lang="en-US" dirty="0"/>
          </a:p>
          <a:p>
            <a:r>
              <a:rPr lang="en-US" dirty="0"/>
              <a:t>Lab 3 due Wednesday (5/13)</a:t>
            </a:r>
          </a:p>
          <a:p>
            <a:pPr lvl="1"/>
            <a:endParaRPr lang="en-US" sz="1050" dirty="0"/>
          </a:p>
          <a:p>
            <a:r>
              <a:rPr lang="en-US" sz="2400" b="1" dirty="0"/>
              <a:t>You must log on with your </a:t>
            </a:r>
            <a:r>
              <a:rPr lang="en-US" sz="2400" b="1" dirty="0">
                <a:solidFill>
                  <a:srgbClr val="FF0000"/>
                </a:solidFill>
              </a:rPr>
              <a:t>@</a:t>
            </a:r>
            <a:r>
              <a:rPr lang="en-US" sz="2400" b="1" dirty="0" err="1">
                <a:solidFill>
                  <a:srgbClr val="FF0000"/>
                </a:solidFill>
              </a:rPr>
              <a:t>uw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/>
              <a:t>google account to access!!</a:t>
            </a:r>
          </a:p>
          <a:p>
            <a:pPr lvl="1"/>
            <a:r>
              <a:rPr lang="en-US" sz="2000" b="1" dirty="0">
                <a:solidFill>
                  <a:srgbClr val="0070C0"/>
                </a:solidFill>
              </a:rPr>
              <a:t>Google doc </a:t>
            </a:r>
            <a:r>
              <a:rPr lang="en-US" sz="2000" dirty="0"/>
              <a:t>for 11:30 Lecture: </a:t>
            </a:r>
            <a:r>
              <a:rPr lang="en-US" sz="2000" dirty="0" smtClean="0">
                <a:hlinkClick r:id="rId2"/>
              </a:rPr>
              <a:t>https://tinyurl.com/351-05-08A</a:t>
            </a:r>
            <a:endParaRPr lang="en-US" sz="2000" dirty="0"/>
          </a:p>
          <a:p>
            <a:pPr lvl="1"/>
            <a:r>
              <a:rPr lang="en-US" sz="2000" b="1" dirty="0">
                <a:solidFill>
                  <a:srgbClr val="0070C0"/>
                </a:solidFill>
              </a:rPr>
              <a:t>Google doc </a:t>
            </a:r>
            <a:r>
              <a:rPr lang="en-US" sz="2000" dirty="0"/>
              <a:t>for   2:30 Lecture: </a:t>
            </a:r>
            <a:r>
              <a:rPr lang="en-US" sz="2000" dirty="0" smtClean="0">
                <a:hlinkClick r:id="rId3"/>
              </a:rPr>
              <a:t>https://tinyurl.com/351-05-08B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8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>
            <p:custDataLst>
              <p:tags r:id="rId1"/>
            </p:custDataLst>
          </p:nvPr>
        </p:nvGrpSpPr>
        <p:grpSpPr>
          <a:xfrm>
            <a:off x="465537" y="3190804"/>
            <a:ext cx="7086600" cy="612843"/>
            <a:chOff x="457200" y="2514600"/>
            <a:chExt cx="7086600" cy="612843"/>
          </a:xfrm>
        </p:grpSpPr>
        <p:sp>
          <p:nvSpPr>
            <p:cNvPr id="49" name="Rectangle 48"/>
            <p:cNvSpPr/>
            <p:nvPr>
              <p:custDataLst>
                <p:tags r:id="rId21"/>
              </p:custDataLst>
            </p:nvPr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grpSp>
          <p:nvGrpSpPr>
            <p:cNvPr id="50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63" name="Rectangle 62"/>
              <p:cNvSpPr/>
              <p:nvPr>
                <p:custDataLst>
                  <p:tags r:id="rId33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64" name="Rectangle 63"/>
              <p:cNvSpPr/>
              <p:nvPr>
                <p:custDataLst>
                  <p:tags r:id="rId34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65" name="Rectangle 64"/>
              <p:cNvSpPr/>
              <p:nvPr>
                <p:custDataLst>
                  <p:tags r:id="rId35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66" name="Rectangle 65"/>
              <p:cNvSpPr/>
              <p:nvPr>
                <p:custDataLst>
                  <p:tags r:id="rId36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67" name="Rectangle 66"/>
              <p:cNvSpPr/>
              <p:nvPr>
                <p:custDataLst>
                  <p:tags r:id="rId37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68" name="Rectangle 67"/>
              <p:cNvSpPr/>
              <p:nvPr>
                <p:custDataLst>
                  <p:tags r:id="rId38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69" name="Rectangle 68"/>
              <p:cNvSpPr/>
              <p:nvPr>
                <p:custDataLst>
                  <p:tags r:id="rId39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70" name="Rectangle 69"/>
              <p:cNvSpPr/>
              <p:nvPr>
                <p:custDataLst>
                  <p:tags r:id="rId40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71" name="Rectangle 70"/>
              <p:cNvSpPr/>
              <p:nvPr>
                <p:custDataLst>
                  <p:tags r:id="rId41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72" name="Rectangle 71"/>
              <p:cNvSpPr/>
              <p:nvPr>
                <p:custDataLst>
                  <p:tags r:id="rId42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73" name="Rectangle 72"/>
              <p:cNvSpPr/>
              <p:nvPr>
                <p:custDataLst>
                  <p:tags r:id="rId43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51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52" name="Rectangle 51"/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53" name="Rectangle 52"/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54" name="Rectangle 53"/>
              <p:cNvSpPr/>
              <p:nvPr>
                <p:custDataLst>
                  <p:tags r:id="rId24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55" name="Rectangle 54"/>
              <p:cNvSpPr/>
              <p:nvPr>
                <p:custDataLst>
                  <p:tags r:id="rId25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56" name="Rectangle 55"/>
              <p:cNvSpPr/>
              <p:nvPr>
                <p:custDataLst>
                  <p:tags r:id="rId26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57" name="Rectangle 56"/>
              <p:cNvSpPr/>
              <p:nvPr>
                <p:custDataLst>
                  <p:tags r:id="rId27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rgbClr val="FF9999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58" name="Rectangle 57"/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59" name="Rectangle 58"/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60" name="Rectangle 59"/>
              <p:cNvSpPr/>
              <p:nvPr>
                <p:custDataLst>
                  <p:tags r:id="rId30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61" name="Rectangle 60"/>
              <p:cNvSpPr/>
              <p:nvPr>
                <p:custDataLst>
                  <p:tags r:id="rId31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rgbClr val="5CE455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62" name="Rectangle 61"/>
              <p:cNvSpPr/>
              <p:nvPr>
                <p:custDataLst>
                  <p:tags r:id="rId32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rgbClr val="5CE455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2"/>
                </p:custDataLst>
              </p:nvPr>
            </p:nvSpPr>
            <p:spPr>
              <a:xfrm>
                <a:off x="357762" y="438912"/>
                <a:ext cx="8245269" cy="7620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Example:  Set-Associative Cache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2)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46"/>
                </p:custDataLst>
              </p:nvPr>
            </p:nvSpPr>
            <p:spPr>
              <a:xfrm>
                <a:off x="357762" y="438912"/>
                <a:ext cx="8245269" cy="762000"/>
              </a:xfrm>
              <a:blipFill rotWithShape="0">
                <a:blip r:embed="rId47"/>
                <a:stretch>
                  <a:fillRect l="-2293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Slide Number Placeholder 4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6566078" y="186275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C000"/>
                        </a:solidFill>
                        <a:effectLst>
                          <a:glow rad="635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6566078" y="1862752"/>
                <a:ext cx="990600" cy="270848"/>
              </a:xfrm>
              <a:prstGeom prst="rect">
                <a:avLst/>
              </a:prstGeom>
              <a:blipFill>
                <a:blip r:embed="rId49"/>
                <a:stretch>
                  <a:fillRect t="-17391" b="-3695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/>
          <p:cNvSpPr/>
          <p:nvPr>
            <p:custDataLst>
              <p:tags r:id="rId5"/>
            </p:custDataLst>
          </p:nvPr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>
            <p:custDataLst>
              <p:tags r:id="rId6"/>
            </p:custDataLst>
          </p:nvPr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cxnSp>
        <p:nvCxnSpPr>
          <p:cNvPr id="231" name="Shape 230"/>
          <p:cNvCxnSpPr>
            <a:stCxn id="129" idx="2"/>
          </p:cNvCxnSpPr>
          <p:nvPr>
            <p:custDataLst>
              <p:tags r:id="rId7"/>
            </p:custDataLst>
          </p:nvPr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</p:cNvCxnSpPr>
          <p:nvPr>
            <p:custDataLst>
              <p:tags r:id="rId8"/>
            </p:custDataLst>
          </p:nvPr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</p:cNvCxnSpPr>
          <p:nvPr>
            <p:custDataLst>
              <p:tags r:id="rId9"/>
            </p:custDataLst>
          </p:nvPr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135"/>
          <p:cNvCxnSpPr/>
          <p:nvPr>
            <p:custDataLst>
              <p:tags r:id="rId10"/>
            </p:custDataLst>
          </p:nvPr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>
            <p:custDataLst>
              <p:tags r:id="rId11"/>
            </p:custDataLst>
          </p:nvPr>
        </p:nvSpPr>
        <p:spPr>
          <a:xfrm>
            <a:off x="457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>
            <p:custDataLst>
              <p:tags r:id="rId12"/>
            </p:custDataLst>
          </p:nvPr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</p:cNvCxnSpPr>
          <p:nvPr>
            <p:custDataLst>
              <p:tags r:id="rId13"/>
            </p:custDataLst>
          </p:nvPr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>
            <p:custDataLst>
              <p:tags r:id="rId14"/>
            </p:custDataLst>
          </p:nvPr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>
            <p:custDataLst>
              <p:tags r:id="rId15"/>
            </p:custDataLst>
          </p:nvPr>
        </p:nvSpPr>
        <p:spPr bwMode="auto">
          <a:xfrm flipV="1">
            <a:off x="2717407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>
            <p:custDataLst>
              <p:tags r:id="rId16"/>
            </p:custDataLst>
          </p:nvPr>
        </p:nvSpPr>
        <p:spPr>
          <a:xfrm>
            <a:off x="1743067" y="4800600"/>
            <a:ext cx="268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short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alibri" pitchFamily="34" charset="0"/>
              </a:rPr>
              <a:t> (2 B) is here</a:t>
            </a:r>
          </a:p>
        </p:txBody>
      </p:sp>
      <p:sp>
        <p:nvSpPr>
          <p:cNvPr id="45" name="TextBox 44"/>
          <p:cNvSpPr txBox="1"/>
          <p:nvPr>
            <p:custDataLst>
              <p:tags r:id="rId17"/>
            </p:custDataLst>
          </p:nvPr>
        </p:nvSpPr>
        <p:spPr>
          <a:xfrm>
            <a:off x="457200" y="5313814"/>
            <a:ext cx="79785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No match?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One line in set is selected for eviction and replacement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Replacement policies: random, least recently used (LRU), …</a:t>
            </a:r>
          </a:p>
        </p:txBody>
      </p:sp>
      <p:sp>
        <p:nvSpPr>
          <p:cNvPr id="76" name="TextBox 75"/>
          <p:cNvSpPr txBox="1"/>
          <p:nvPr>
            <p:custDataLst>
              <p:tags r:id="rId18"/>
            </p:custDataLst>
          </p:nvPr>
        </p:nvSpPr>
        <p:spPr>
          <a:xfrm>
            <a:off x="3429000" y="1981200"/>
            <a:ext cx="1570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compare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both</a:t>
            </a:r>
          </a:p>
        </p:txBody>
      </p:sp>
      <p:sp>
        <p:nvSpPr>
          <p:cNvPr id="74" name="TextBox 73"/>
          <p:cNvSpPr txBox="1"/>
          <p:nvPr>
            <p:custDataLst>
              <p:tags r:id="rId19"/>
            </p:custDataLst>
          </p:nvPr>
        </p:nvSpPr>
        <p:spPr>
          <a:xfrm>
            <a:off x="6477000" y="1522790"/>
            <a:ext cx="2534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short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393192" y="1362456"/>
                <a:ext cx="249074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2-way:  Two lines per set</a:t>
                </a:r>
              </a:p>
              <a:p>
                <a:r>
                  <a:rPr lang="en-US" sz="1800" dirty="0">
                    <a:latin typeface="Calibri" pitchFamily="34" charset="0"/>
                  </a:rPr>
                  <a:t>Block </a:t>
                </a:r>
                <a:r>
                  <a:rPr lang="en-US" dirty="0">
                    <a:latin typeface="Calibri" pitchFamily="34" charset="0"/>
                  </a:rPr>
                  <a:t>S</a:t>
                </a:r>
                <a:r>
                  <a:rPr lang="en-US" sz="1800" dirty="0">
                    <a:latin typeface="Calibri" pitchFamily="34" charset="0"/>
                  </a:rPr>
                  <a:t>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= 8 B</a:t>
                </a: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0"/>
                </p:custDataLst>
              </p:nvPr>
            </p:nvSpPr>
            <p:spPr>
              <a:xfrm>
                <a:off x="393192" y="1362456"/>
                <a:ext cx="2490746" cy="646331"/>
              </a:xfrm>
              <a:prstGeom prst="rect">
                <a:avLst/>
              </a:prstGeom>
              <a:blipFill rotWithShape="0">
                <a:blip r:embed="rId51"/>
                <a:stretch>
                  <a:fillRect l="-2206" t="-5660" r="-1471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515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Types of Cache Misses: 3 C’s!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Compulsory</a:t>
                </a:r>
                <a:r>
                  <a:rPr lang="en-US" sz="2400" dirty="0"/>
                  <a:t> (cold) miss</a:t>
                </a:r>
              </a:p>
              <a:p>
                <a:pPr lvl="1"/>
                <a:r>
                  <a:rPr lang="en-US" sz="2000" dirty="0"/>
                  <a:t>Occurs on first access to a block</a:t>
                </a:r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Conflict</a:t>
                </a:r>
                <a:r>
                  <a:rPr lang="en-US" sz="2400" dirty="0"/>
                  <a:t> miss</a:t>
                </a:r>
              </a:p>
              <a:p>
                <a:pPr lvl="1">
                  <a:tabLst>
                    <a:tab pos="384175" algn="l"/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GB" sz="2000" dirty="0"/>
                  <a:t>Conflict misses occur when the cache is large enough, but multiple data objects all map to the same slot</a:t>
                </a:r>
              </a:p>
              <a:p>
                <a:pPr lvl="2">
                  <a:tabLst>
                    <a:tab pos="384175" algn="l"/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GB" sz="1800" i="1" dirty="0"/>
                  <a:t>e.g.</a:t>
                </a:r>
                <a:r>
                  <a:rPr lang="en-GB" sz="1800" dirty="0"/>
                  <a:t> referencing blocks 0, 8, 0, 8, ... could miss every time</a:t>
                </a:r>
                <a:endParaRPr lang="en-US" sz="1800" dirty="0"/>
              </a:p>
              <a:p>
                <a:pPr lvl="1">
                  <a:tabLst>
                    <a:tab pos="384175" algn="l"/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GB" sz="2000" dirty="0">
                    <a:solidFill>
                      <a:schemeClr val="tx1"/>
                    </a:solidFill>
                  </a:rPr>
                  <a:t>Direct-mapped caches have more conflict misses than</a:t>
                </a:r>
                <a:br>
                  <a:rPr lang="en-GB" sz="2000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</a:rPr>
                  <a:t>-way set-associative (</a:t>
                </a:r>
                <a:r>
                  <a:rPr lang="en-GB" sz="2000" dirty="0"/>
                  <a:t>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GB" sz="2000" dirty="0"/>
                  <a:t> &gt; 1)</a:t>
                </a:r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Capacity</a:t>
                </a:r>
                <a:r>
                  <a:rPr lang="en-US" sz="2400" dirty="0"/>
                  <a:t> miss</a:t>
                </a:r>
              </a:p>
              <a:p>
                <a:pPr lvl="1"/>
                <a:r>
                  <a:rPr lang="en-GB" sz="2000" dirty="0"/>
                  <a:t>Occurs when the set of active cache blocks (the </a:t>
                </a:r>
                <a:r>
                  <a:rPr lang="en-GB" sz="2000" i="1" dirty="0">
                    <a:solidFill>
                      <a:srgbClr val="C00000"/>
                    </a:solidFill>
                  </a:rPr>
                  <a:t>working set</a:t>
                </a:r>
                <a:r>
                  <a:rPr lang="en-GB" sz="2000" dirty="0"/>
                  <a:t>) </a:t>
                </a:r>
                <a:br>
                  <a:rPr lang="en-GB" sz="2000" dirty="0"/>
                </a:br>
                <a:r>
                  <a:rPr lang="en-GB" sz="2000" dirty="0"/>
                  <a:t>is larger than the cache (just won’t fit, even if cache was </a:t>
                </a:r>
                <a:r>
                  <a:rPr lang="en-GB" sz="2000" i="1" dirty="0"/>
                  <a:t>fully-associative</a:t>
                </a:r>
                <a:r>
                  <a:rPr lang="en-GB" sz="2000" dirty="0"/>
                  <a:t>)</a:t>
                </a:r>
              </a:p>
              <a:p>
                <a:pPr lvl="1"/>
                <a:r>
                  <a:rPr lang="en-GB" sz="2000" b="1" dirty="0"/>
                  <a:t>Note:</a:t>
                </a:r>
                <a:r>
                  <a:rPr lang="en-GB" sz="2000" dirty="0"/>
                  <a:t>  </a:t>
                </a:r>
                <a:r>
                  <a:rPr lang="en-GB" sz="2000" i="1" dirty="0"/>
                  <a:t>Fully-associative</a:t>
                </a:r>
                <a:r>
                  <a:rPr lang="en-GB" sz="2000" dirty="0"/>
                  <a:t> only has Compulsory and Capacity misses</a:t>
                </a:r>
              </a:p>
              <a:p>
                <a:pPr lvl="1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6"/>
                </p:custDataLst>
              </p:nvPr>
            </p:nvSpPr>
            <p:spPr>
              <a:blipFill rotWithShape="0">
                <a:blip r:embed="rId7"/>
                <a:stretch>
                  <a:fillRect l="-146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9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 Analysis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dirty="0"/>
                  <a:t>Assuming the cache starts </a:t>
                </a:r>
                <a:r>
                  <a:rPr lang="en-US" sz="2400" u="sng" dirty="0"/>
                  <a:t>cold</a:t>
                </a:r>
                <a:r>
                  <a:rPr lang="en-US" sz="2400" dirty="0"/>
                  <a:t> (all blocks invalid) and </a:t>
                </a: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sum</a:t>
                </a:r>
                <a:r>
                  <a:rPr lang="en-US" sz="2400" dirty="0"/>
                  <a:t>, </a:t>
                </a:r>
                <a:r>
                  <a:rPr lang="en-US" sz="2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sz="2400" dirty="0"/>
                  <a:t>, and </a:t>
                </a: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j</a:t>
                </a:r>
                <a:r>
                  <a:rPr lang="en-US" sz="2400" dirty="0"/>
                  <a:t> are</a:t>
                </a:r>
                <a:r>
                  <a:rPr lang="en-US" sz="2000" dirty="0"/>
                  <a:t> </a:t>
                </a:r>
                <a:r>
                  <a:rPr lang="en-US" sz="2400" dirty="0"/>
                  <a:t>stored in registers, calculate the </a:t>
                </a:r>
                <a:r>
                  <a:rPr lang="en-US" sz="2400" b="1" dirty="0"/>
                  <a:t>miss rate</a:t>
                </a:r>
                <a:r>
                  <a:rPr lang="en-US" sz="2400" dirty="0"/>
                  <a:t>:</a:t>
                </a: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lvl="1">
                  <a:tabLst>
                    <a:tab pos="457200" algn="l"/>
                    <a:tab pos="914400" algn="l"/>
                    <a:tab pos="1371600" algn="l"/>
                  </a:tabLst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b="0" dirty="0"/>
                  <a:t> = 12 bits,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b="0" dirty="0"/>
                  <a:t> </a:t>
                </a:r>
                <a:r>
                  <a:rPr lang="en-US" dirty="0"/>
                  <a:t>= 256 B,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 = 32 B,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2</a:t>
                </a:r>
              </a:p>
              <a:p>
                <a:pPr marL="0" indent="0">
                  <a:lnSpc>
                    <a:spcPct val="80000"/>
                  </a:lnSpc>
                  <a:spcBef>
                    <a:spcPts val="1200"/>
                  </a:spcBef>
                  <a:buNone/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	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6" t="-1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0BD23-2BC3-401F-8648-2802B6F0A135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B524C1-DBE2-4C5F-8A04-65FE070E9006}"/>
              </a:ext>
            </a:extLst>
          </p:cNvPr>
          <p:cNvSpPr txBox="1"/>
          <p:nvPr/>
        </p:nvSpPr>
        <p:spPr>
          <a:xfrm>
            <a:off x="914400" y="2651760"/>
            <a:ext cx="6217920" cy="121417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SIZE 8</a:t>
            </a:r>
          </a:p>
          <a:p>
            <a:pPr>
              <a:lnSpc>
                <a:spcPct val="800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[SIZE][SIZE], sum = 0;  </a:t>
            </a:r>
            <a:r>
              <a:rPr lang="en-US" i="1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// &amp;</a:t>
            </a:r>
            <a:r>
              <a:rPr lang="en-US" i="1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ar</a:t>
            </a:r>
            <a:r>
              <a:rPr lang="en-US" i="1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=0x800</a:t>
            </a:r>
          </a:p>
          <a:p>
            <a:pPr>
              <a:lnSpc>
                <a:spcPct val="800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j = 0; j &lt; SIZE;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j++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sum +=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][j];</a:t>
            </a:r>
          </a:p>
        </p:txBody>
      </p:sp>
    </p:spTree>
    <p:extLst>
      <p:ext uri="{BB962C8B-B14F-4D97-AF65-F5344CB8AC3E}">
        <p14:creationId xmlns:p14="http://schemas.microsoft.com/office/powerpoint/2010/main" val="212683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61EED-858A-4BFA-9795-6478EC982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Diagrams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0C456E3-EB32-4FB3-B7DE-2C8CA77DC370}"/>
              </a:ext>
            </a:extLst>
          </p:cNvPr>
          <p:cNvGrpSpPr/>
          <p:nvPr/>
        </p:nvGrpSpPr>
        <p:grpSpPr>
          <a:xfrm>
            <a:off x="594360" y="4754880"/>
            <a:ext cx="5074920" cy="1783080"/>
            <a:chOff x="594360" y="4069080"/>
            <a:chExt cx="5074920" cy="17830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968FAE7-1010-45CF-83B5-8E196094FBD7}"/>
                </a:ext>
              </a:extLst>
            </p:cNvPr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4754880" y="4572000"/>
              <a:ext cx="914400" cy="10972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B39B1443-219D-4AED-8333-EE1612235B6C}"/>
                </a:ext>
              </a:extLst>
            </p:cNvPr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594360" y="4590288"/>
              <a:ext cx="274320" cy="1087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no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r">
                <a:lnSpc>
                  <a:spcPct val="75000"/>
                </a:lnSpc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  <a:p>
              <a:pPr algn="r">
                <a:lnSpc>
                  <a:spcPct val="75000"/>
                </a:lnSpc>
                <a:spcBef>
                  <a:spcPct val="10000"/>
                </a:spcBef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  <a:p>
              <a:pPr algn="r">
                <a:lnSpc>
                  <a:spcPct val="75000"/>
                </a:lnSpc>
                <a:spcBef>
                  <a:spcPct val="10000"/>
                </a:spcBef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  <a:p>
              <a:pPr algn="r">
                <a:lnSpc>
                  <a:spcPct val="75000"/>
                </a:lnSpc>
                <a:spcBef>
                  <a:spcPct val="10000"/>
                </a:spcBef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  <a:p>
              <a:pPr algn="r">
                <a:lnSpc>
                  <a:spcPct val="75000"/>
                </a:lnSpc>
                <a:spcBef>
                  <a:spcPct val="10000"/>
                </a:spcBef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  <a:p>
              <a:pPr algn="r">
                <a:lnSpc>
                  <a:spcPct val="75000"/>
                </a:lnSpc>
                <a:spcBef>
                  <a:spcPct val="10000"/>
                </a:spcBef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  <a:p>
              <a:pPr algn="r">
                <a:lnSpc>
                  <a:spcPct val="75000"/>
                </a:lnSpc>
                <a:spcBef>
                  <a:spcPct val="10000"/>
                </a:spcBef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  <a:p>
              <a:pPr algn="r">
                <a:lnSpc>
                  <a:spcPct val="75000"/>
                </a:lnSpc>
                <a:spcBef>
                  <a:spcPct val="10000"/>
                </a:spcBef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3C38C14F-DCD6-40A2-A0DE-3AF7C138879D}"/>
                </a:ext>
              </a:extLst>
            </p:cNvPr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194560" y="4572000"/>
              <a:ext cx="914400" cy="274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Text Box 8">
              <a:extLst>
                <a:ext uri="{FF2B5EF4-FFF2-40B4-BE49-F238E27FC236}">
                  <a16:creationId xmlns:a16="http://schemas.microsoft.com/office/drawing/2014/main" id="{C567E426-BA64-496F-B30F-9EE0807C161A}"/>
                </a:ext>
              </a:extLst>
            </p:cNvPr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874520" y="4636008"/>
              <a:ext cx="274320" cy="1021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no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r">
                <a:lnSpc>
                  <a:spcPct val="70000"/>
                </a:lnSpc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  <a:p>
              <a:pPr algn="r">
                <a:lnSpc>
                  <a:spcPct val="70000"/>
                </a:lnSpc>
                <a:spcBef>
                  <a:spcPct val="100000"/>
                </a:spcBef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  <a:p>
              <a:pPr algn="r">
                <a:lnSpc>
                  <a:spcPct val="70000"/>
                </a:lnSpc>
                <a:spcBef>
                  <a:spcPct val="100000"/>
                </a:spcBef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  <a:p>
              <a:pPr algn="r">
                <a:lnSpc>
                  <a:spcPct val="70000"/>
                </a:lnSpc>
                <a:spcBef>
                  <a:spcPct val="100000"/>
                </a:spcBef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565C1327-7681-44CB-8B5B-DA4ECF6B9DD9}"/>
                </a:ext>
              </a:extLst>
            </p:cNvPr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874520" y="4407408"/>
              <a:ext cx="27432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100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100" b="1" dirty="0">
                  <a:solidFill>
                    <a:srgbClr val="7030A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Set</a:t>
              </a: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55C9F06F-E808-4951-A761-04F6D8F1E573}"/>
                </a:ext>
              </a:extLst>
            </p:cNvPr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3474720" y="4572000"/>
              <a:ext cx="914400" cy="54864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C24988D5-32DB-4351-90AD-DF923A981713}"/>
                </a:ext>
              </a:extLst>
            </p:cNvPr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3154680" y="4736592"/>
              <a:ext cx="274320" cy="807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no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r">
                <a:lnSpc>
                  <a:spcPct val="70000"/>
                </a:lnSpc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  <a:p>
              <a:pPr algn="r">
                <a:lnSpc>
                  <a:spcPct val="70000"/>
                </a:lnSpc>
              </a:pPr>
              <a:endParaRPr lang="en-US" sz="105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r">
                <a:lnSpc>
                  <a:spcPct val="70000"/>
                </a:lnSpc>
              </a:pPr>
              <a:endParaRPr lang="en-US" sz="105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r">
                <a:lnSpc>
                  <a:spcPct val="70000"/>
                </a:lnSpc>
              </a:pPr>
              <a:endParaRPr lang="en-US" sz="105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r">
                <a:lnSpc>
                  <a:spcPct val="70000"/>
                </a:lnSpc>
              </a:pPr>
              <a:endParaRPr lang="en-US" sz="105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r">
                <a:lnSpc>
                  <a:spcPct val="70000"/>
                </a:lnSpc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BA282CB0-9382-4783-B2CA-5F9245E82A78}"/>
                </a:ext>
              </a:extLst>
            </p:cNvPr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194560" y="4842839"/>
              <a:ext cx="914400" cy="274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CACAB776-D4B6-486F-8470-37291A1C8373}"/>
                </a:ext>
              </a:extLst>
            </p:cNvPr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194560" y="5120640"/>
              <a:ext cx="914400" cy="274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85E64A69-DB0C-42AA-807F-94188AC1E2A3}"/>
                </a:ext>
              </a:extLst>
            </p:cNvPr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194560" y="5394960"/>
              <a:ext cx="914400" cy="274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Line 16">
              <a:extLst>
                <a:ext uri="{FF2B5EF4-FFF2-40B4-BE49-F238E27FC236}">
                  <a16:creationId xmlns:a16="http://schemas.microsoft.com/office/drawing/2014/main" id="{5D1BF6D3-D54E-4825-9D7E-91D2B8BE39D5}"/>
                </a:ext>
              </a:extLst>
            </p:cNvPr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2194560" y="5531605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Line 17">
              <a:extLst>
                <a:ext uri="{FF2B5EF4-FFF2-40B4-BE49-F238E27FC236}">
                  <a16:creationId xmlns:a16="http://schemas.microsoft.com/office/drawing/2014/main" id="{EC89D54B-4452-469D-AD93-479D14DD73CF}"/>
                </a:ext>
              </a:extLst>
            </p:cNvPr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2194560" y="5257285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Line 18">
              <a:extLst>
                <a:ext uri="{FF2B5EF4-FFF2-40B4-BE49-F238E27FC236}">
                  <a16:creationId xmlns:a16="http://schemas.microsoft.com/office/drawing/2014/main" id="{3C3918DD-5FD3-4577-9C19-DC052301A72B}"/>
                </a:ext>
              </a:extLst>
            </p:cNvPr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2194560" y="498348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Line 19">
              <a:extLst>
                <a:ext uri="{FF2B5EF4-FFF2-40B4-BE49-F238E27FC236}">
                  <a16:creationId xmlns:a16="http://schemas.microsoft.com/office/drawing/2014/main" id="{72ED074D-D1FE-4771-9465-02647579675C}"/>
                </a:ext>
              </a:extLst>
            </p:cNvPr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2194560" y="470916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Line 20">
              <a:extLst>
                <a:ext uri="{FF2B5EF4-FFF2-40B4-BE49-F238E27FC236}">
                  <a16:creationId xmlns:a16="http://schemas.microsoft.com/office/drawing/2014/main" id="{CE249E02-F8CD-4108-B43D-C31C2AB95D88}"/>
                </a:ext>
              </a:extLst>
            </p:cNvPr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4754880" y="470916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Line 21">
              <a:extLst>
                <a:ext uri="{FF2B5EF4-FFF2-40B4-BE49-F238E27FC236}">
                  <a16:creationId xmlns:a16="http://schemas.microsoft.com/office/drawing/2014/main" id="{ACDC6DF5-3027-4216-83C5-317D574F9CAE}"/>
                </a:ext>
              </a:extLst>
            </p:cNvPr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>
              <a:off x="4754880" y="4842839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Line 22">
              <a:extLst>
                <a:ext uri="{FF2B5EF4-FFF2-40B4-BE49-F238E27FC236}">
                  <a16:creationId xmlns:a16="http://schemas.microsoft.com/office/drawing/2014/main" id="{78087FDD-DFBA-4AD8-AECC-4B8D19BD1C7F}"/>
                </a:ext>
              </a:extLst>
            </p:cNvPr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>
              <a:off x="4754880" y="498348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Line 23">
              <a:extLst>
                <a:ext uri="{FF2B5EF4-FFF2-40B4-BE49-F238E27FC236}">
                  <a16:creationId xmlns:a16="http://schemas.microsoft.com/office/drawing/2014/main" id="{34D15337-7D16-4CE1-9CED-4B569BB64398}"/>
                </a:ext>
              </a:extLst>
            </p:cNvPr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4754880" y="512064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Line 24">
              <a:extLst>
                <a:ext uri="{FF2B5EF4-FFF2-40B4-BE49-F238E27FC236}">
                  <a16:creationId xmlns:a16="http://schemas.microsoft.com/office/drawing/2014/main" id="{B0E9D28B-21BF-4CD3-B810-BDC0ACA25C9B}"/>
                </a:ext>
              </a:extLst>
            </p:cNvPr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4754880" y="525780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Line 25">
              <a:extLst>
                <a:ext uri="{FF2B5EF4-FFF2-40B4-BE49-F238E27FC236}">
                  <a16:creationId xmlns:a16="http://schemas.microsoft.com/office/drawing/2014/main" id="{6947A507-2CF2-4D02-98D4-D66A1F518DEA}"/>
                </a:ext>
              </a:extLst>
            </p:cNvPr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4754880" y="539496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Line 26">
              <a:extLst>
                <a:ext uri="{FF2B5EF4-FFF2-40B4-BE49-F238E27FC236}">
                  <a16:creationId xmlns:a16="http://schemas.microsoft.com/office/drawing/2014/main" id="{99F893F7-B04E-4960-9B58-9767DC380E09}"/>
                </a:ext>
              </a:extLst>
            </p:cNvPr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4754880" y="553212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27">
              <a:extLst>
                <a:ext uri="{FF2B5EF4-FFF2-40B4-BE49-F238E27FC236}">
                  <a16:creationId xmlns:a16="http://schemas.microsoft.com/office/drawing/2014/main" id="{CD07C18F-A79F-4DAC-BA41-B47232B16A59}"/>
                </a:ext>
              </a:extLst>
            </p:cNvPr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474720" y="5120640"/>
              <a:ext cx="914400" cy="54864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Line 28">
              <a:extLst>
                <a:ext uri="{FF2B5EF4-FFF2-40B4-BE49-F238E27FC236}">
                  <a16:creationId xmlns:a16="http://schemas.microsoft.com/office/drawing/2014/main" id="{0C6F5629-FFE1-4EEC-B165-F7E000F66F8D}"/>
                </a:ext>
              </a:extLst>
            </p:cNvPr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3474720" y="470916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Line 29">
              <a:extLst>
                <a:ext uri="{FF2B5EF4-FFF2-40B4-BE49-F238E27FC236}">
                  <a16:creationId xmlns:a16="http://schemas.microsoft.com/office/drawing/2014/main" id="{2470873B-C3A4-4D52-A3F0-1BD2D800DF19}"/>
                </a:ext>
              </a:extLst>
            </p:cNvPr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3474720" y="4842839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Line 30">
              <a:extLst>
                <a:ext uri="{FF2B5EF4-FFF2-40B4-BE49-F238E27FC236}">
                  <a16:creationId xmlns:a16="http://schemas.microsoft.com/office/drawing/2014/main" id="{8CDAB5E1-0F5B-440E-B67C-E8342FE07AEB}"/>
                </a:ext>
              </a:extLst>
            </p:cNvPr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3474720" y="498348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Line 31">
              <a:extLst>
                <a:ext uri="{FF2B5EF4-FFF2-40B4-BE49-F238E27FC236}">
                  <a16:creationId xmlns:a16="http://schemas.microsoft.com/office/drawing/2014/main" id="{05ED436C-FD1F-4849-B1C6-DC26FAF0E328}"/>
                </a:ext>
              </a:extLst>
            </p:cNvPr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3474720" y="525780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Line 32">
              <a:extLst>
                <a:ext uri="{FF2B5EF4-FFF2-40B4-BE49-F238E27FC236}">
                  <a16:creationId xmlns:a16="http://schemas.microsoft.com/office/drawing/2014/main" id="{3180203F-2639-4359-8E9B-57183C1C5FDF}"/>
                </a:ext>
              </a:extLst>
            </p:cNvPr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3474720" y="539496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Line 33">
              <a:extLst>
                <a:ext uri="{FF2B5EF4-FFF2-40B4-BE49-F238E27FC236}">
                  <a16:creationId xmlns:a16="http://schemas.microsoft.com/office/drawing/2014/main" id="{F1BAC370-296D-41CB-A9F5-629C008799B9}"/>
                </a:ext>
              </a:extLst>
            </p:cNvPr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>
              <a:off x="3474720" y="553212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 Box 34">
              <a:extLst>
                <a:ext uri="{FF2B5EF4-FFF2-40B4-BE49-F238E27FC236}">
                  <a16:creationId xmlns:a16="http://schemas.microsoft.com/office/drawing/2014/main" id="{5959980C-8F66-4C72-99E7-AED9730F01CF}"/>
                </a:ext>
              </a:extLst>
            </p:cNvPr>
            <p:cNvSpPr txBox="1"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914400" y="4069080"/>
              <a:ext cx="914107" cy="457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no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1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1-way:</a:t>
              </a:r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8 sets,</a:t>
              </a:r>
            </a:p>
            <a:p>
              <a:pPr algn="ctr"/>
              <a:r>
                <a:rPr 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1 block each</a:t>
              </a:r>
            </a:p>
          </p:txBody>
        </p:sp>
        <p:sp>
          <p:nvSpPr>
            <p:cNvPr id="35" name="Text Box 35">
              <a:extLst>
                <a:ext uri="{FF2B5EF4-FFF2-40B4-BE49-F238E27FC236}">
                  <a16:creationId xmlns:a16="http://schemas.microsoft.com/office/drawing/2014/main" id="{713D668C-FD77-4795-896E-788D9ED6DE62}"/>
                </a:ext>
              </a:extLst>
            </p:cNvPr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194560" y="4069080"/>
              <a:ext cx="914107" cy="457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1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2-way:</a:t>
              </a:r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4 sets,</a:t>
              </a:r>
            </a:p>
            <a:p>
              <a:pPr algn="ctr"/>
              <a:r>
                <a:rPr 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2 blocks each</a:t>
              </a:r>
            </a:p>
          </p:txBody>
        </p:sp>
        <p:sp>
          <p:nvSpPr>
            <p:cNvPr id="36" name="Text Box 36">
              <a:extLst>
                <a:ext uri="{FF2B5EF4-FFF2-40B4-BE49-F238E27FC236}">
                  <a16:creationId xmlns:a16="http://schemas.microsoft.com/office/drawing/2014/main" id="{41C25EB7-D825-4D8F-A356-E73411C70C04}"/>
                </a:ext>
              </a:extLst>
            </p:cNvPr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3474720" y="4069080"/>
              <a:ext cx="914107" cy="457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1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4-way:</a:t>
              </a:r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2 sets,</a:t>
              </a:r>
            </a:p>
            <a:p>
              <a:pPr algn="ctr"/>
              <a:r>
                <a:rPr 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4 blocks each</a:t>
              </a:r>
            </a:p>
          </p:txBody>
        </p:sp>
        <p:sp>
          <p:nvSpPr>
            <p:cNvPr id="37" name="Text Box 37">
              <a:extLst>
                <a:ext uri="{FF2B5EF4-FFF2-40B4-BE49-F238E27FC236}">
                  <a16:creationId xmlns:a16="http://schemas.microsoft.com/office/drawing/2014/main" id="{3104AF48-69FF-4E0E-B903-B9A0EE322A89}"/>
                </a:ext>
              </a:extLst>
            </p:cNvPr>
            <p:cNvSpPr txBox="1"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4425696" y="5038344"/>
              <a:ext cx="274320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no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9" name="Text Box 39">
              <a:extLst>
                <a:ext uri="{FF2B5EF4-FFF2-40B4-BE49-F238E27FC236}">
                  <a16:creationId xmlns:a16="http://schemas.microsoft.com/office/drawing/2014/main" id="{66F9222E-7176-49D1-9F87-188AF2E18282}"/>
                </a:ext>
              </a:extLst>
            </p:cNvPr>
            <p:cNvSpPr txBox="1"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754880" y="4069080"/>
              <a:ext cx="914107" cy="457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normAutofit lnSpcReduction="10000"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1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8-way:</a:t>
              </a:r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en-US" sz="1100">
                  <a:latin typeface="Calibri" panose="020F0502020204030204" pitchFamily="34" charset="0"/>
                  <a:cs typeface="Calibri" panose="020F0502020204030204" pitchFamily="34" charset="0"/>
                </a:rPr>
                <a:t>1 set,</a:t>
              </a:r>
            </a:p>
            <a:p>
              <a:pPr algn="ctr"/>
              <a:r>
                <a:rPr lang="en-US" sz="1100">
                  <a:latin typeface="Calibri" panose="020F0502020204030204" pitchFamily="34" charset="0"/>
                  <a:cs typeface="Calibri" panose="020F0502020204030204" pitchFamily="34" charset="0"/>
                </a:rPr>
                <a:t>8 blocks</a:t>
              </a:r>
            </a:p>
          </p:txBody>
        </p:sp>
        <p:sp>
          <p:nvSpPr>
            <p:cNvPr id="40" name="Rectangle 40">
              <a:extLst>
                <a:ext uri="{FF2B5EF4-FFF2-40B4-BE49-F238E27FC236}">
                  <a16:creationId xmlns:a16="http://schemas.microsoft.com/office/drawing/2014/main" id="{B4626162-0105-481A-A8C3-1F00D421D103}"/>
                </a:ext>
              </a:extLst>
            </p:cNvPr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914400" y="5532120"/>
              <a:ext cx="914107" cy="13664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" name="Rectangle 41">
              <a:extLst>
                <a:ext uri="{FF2B5EF4-FFF2-40B4-BE49-F238E27FC236}">
                  <a16:creationId xmlns:a16="http://schemas.microsoft.com/office/drawing/2014/main" id="{D6EC2B2A-164A-4851-B88D-4016824102CD}"/>
                </a:ext>
              </a:extLst>
            </p:cNvPr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914400" y="5394960"/>
              <a:ext cx="914107" cy="13664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Rectangle 42">
              <a:extLst>
                <a:ext uri="{FF2B5EF4-FFF2-40B4-BE49-F238E27FC236}">
                  <a16:creationId xmlns:a16="http://schemas.microsoft.com/office/drawing/2014/main" id="{E5CBC9A4-4ACD-45F7-9FE1-F4D9733DDB99}"/>
                </a:ext>
              </a:extLst>
            </p:cNvPr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914400" y="5257800"/>
              <a:ext cx="914107" cy="13664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Rectangle 43">
              <a:extLst>
                <a:ext uri="{FF2B5EF4-FFF2-40B4-BE49-F238E27FC236}">
                  <a16:creationId xmlns:a16="http://schemas.microsoft.com/office/drawing/2014/main" id="{27E9E528-D4EB-454B-A108-9BB2D907A31A}"/>
                </a:ext>
              </a:extLst>
            </p:cNvPr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914400" y="5120640"/>
              <a:ext cx="914107" cy="13664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44">
              <a:extLst>
                <a:ext uri="{FF2B5EF4-FFF2-40B4-BE49-F238E27FC236}">
                  <a16:creationId xmlns:a16="http://schemas.microsoft.com/office/drawing/2014/main" id="{FFDF9DAD-F644-4005-B5CE-F173127EB210}"/>
                </a:ext>
              </a:extLst>
            </p:cNvPr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914400" y="4983480"/>
              <a:ext cx="914107" cy="13664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Rectangle 45">
              <a:extLst>
                <a:ext uri="{FF2B5EF4-FFF2-40B4-BE49-F238E27FC236}">
                  <a16:creationId xmlns:a16="http://schemas.microsoft.com/office/drawing/2014/main" id="{EB1CA1D7-1492-44B4-AF20-4A45121FD0CC}"/>
                </a:ext>
              </a:extLst>
            </p:cNvPr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914400" y="4842839"/>
              <a:ext cx="914107" cy="13664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46">
              <a:extLst>
                <a:ext uri="{FF2B5EF4-FFF2-40B4-BE49-F238E27FC236}">
                  <a16:creationId xmlns:a16="http://schemas.microsoft.com/office/drawing/2014/main" id="{146502B3-EF61-4DFF-BB96-C92A60664CDF}"/>
                </a:ext>
              </a:extLst>
            </p:cNvPr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914400" y="4709160"/>
              <a:ext cx="914107" cy="13664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47">
              <a:extLst>
                <a:ext uri="{FF2B5EF4-FFF2-40B4-BE49-F238E27FC236}">
                  <a16:creationId xmlns:a16="http://schemas.microsoft.com/office/drawing/2014/main" id="{917E5FC3-46EA-4A9D-8044-8CAF811ACF91}"/>
                </a:ext>
              </a:extLst>
            </p:cNvPr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914400" y="4572000"/>
              <a:ext cx="914107" cy="13664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Text Box 49">
              <a:extLst>
                <a:ext uri="{FF2B5EF4-FFF2-40B4-BE49-F238E27FC236}">
                  <a16:creationId xmlns:a16="http://schemas.microsoft.com/office/drawing/2014/main" id="{57346006-6968-41D1-844E-B0EE82569D19}"/>
                </a:ext>
              </a:extLst>
            </p:cNvPr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914400" y="5669280"/>
              <a:ext cx="9144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0">
              <a:no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1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direct-mapped</a:t>
              </a:r>
            </a:p>
          </p:txBody>
        </p:sp>
        <p:sp>
          <p:nvSpPr>
            <p:cNvPr id="49" name="Text Box 50">
              <a:extLst>
                <a:ext uri="{FF2B5EF4-FFF2-40B4-BE49-F238E27FC236}">
                  <a16:creationId xmlns:a16="http://schemas.microsoft.com/office/drawing/2014/main" id="{F002F2BD-4268-4063-9E70-9D9EA672D0DE}"/>
                </a:ext>
              </a:extLst>
            </p:cNvPr>
            <p:cNvSpPr txBox="1"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4754880" y="5669280"/>
              <a:ext cx="914107" cy="182193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3">
                  <a:satMod val="175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0">
              <a:no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1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fully associative</a:t>
              </a:r>
            </a:p>
          </p:txBody>
        </p:sp>
        <p:sp>
          <p:nvSpPr>
            <p:cNvPr id="50" name="Text Box 9">
              <a:extLst>
                <a:ext uri="{FF2B5EF4-FFF2-40B4-BE49-F238E27FC236}">
                  <a16:creationId xmlns:a16="http://schemas.microsoft.com/office/drawing/2014/main" id="{32E4C29D-19F9-4F87-9CC6-9EE5EFEADCF2}"/>
                </a:ext>
              </a:extLst>
            </p:cNvPr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594360" y="4407408"/>
              <a:ext cx="27432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100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100" b="1" dirty="0">
                  <a:solidFill>
                    <a:srgbClr val="7030A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Set</a:t>
              </a:r>
            </a:p>
          </p:txBody>
        </p:sp>
        <p:sp>
          <p:nvSpPr>
            <p:cNvPr id="51" name="Text Box 9">
              <a:extLst>
                <a:ext uri="{FF2B5EF4-FFF2-40B4-BE49-F238E27FC236}">
                  <a16:creationId xmlns:a16="http://schemas.microsoft.com/office/drawing/2014/main" id="{2A8A8F90-F68C-480C-B505-CC198C9287FC}"/>
                </a:ext>
              </a:extLst>
            </p:cNvPr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3154680" y="4407408"/>
              <a:ext cx="27432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100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100" b="1" dirty="0">
                  <a:solidFill>
                    <a:srgbClr val="7030A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Set</a:t>
              </a:r>
            </a:p>
          </p:txBody>
        </p:sp>
        <p:sp>
          <p:nvSpPr>
            <p:cNvPr id="52" name="Text Box 9">
              <a:extLst>
                <a:ext uri="{FF2B5EF4-FFF2-40B4-BE49-F238E27FC236}">
                  <a16:creationId xmlns:a16="http://schemas.microsoft.com/office/drawing/2014/main" id="{C45AB86E-AD0D-4994-B44B-848CFC99B94E}"/>
                </a:ext>
              </a:extLst>
            </p:cNvPr>
            <p:cNvSpPr txBox="1"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4434840" y="4407408"/>
              <a:ext cx="27432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100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100" b="1" dirty="0">
                  <a:solidFill>
                    <a:srgbClr val="7030A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Set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9EBCE32-50FC-4E33-8682-A20FA121D5AB}"/>
              </a:ext>
            </a:extLst>
          </p:cNvPr>
          <p:cNvGrpSpPr/>
          <p:nvPr/>
        </p:nvGrpSpPr>
        <p:grpSpPr>
          <a:xfrm>
            <a:off x="789819" y="1371600"/>
            <a:ext cx="4808673" cy="3049260"/>
            <a:chOff x="789819" y="1415201"/>
            <a:chExt cx="4808673" cy="3049260"/>
          </a:xfrm>
        </p:grpSpPr>
        <p:sp>
          <p:nvSpPr>
            <p:cNvPr id="55" name="AutoShape 16">
              <a:extLst>
                <a:ext uri="{FF2B5EF4-FFF2-40B4-BE49-F238E27FC236}">
                  <a16:creationId xmlns:a16="http://schemas.microsoft.com/office/drawing/2014/main" id="{71C3CE47-25FB-46BA-AAA6-094C303AA744}"/>
                </a:ext>
              </a:extLst>
            </p:cNvPr>
            <p:cNvSpPr>
              <a:spLocks/>
            </p:cNvSpPr>
            <p:nvPr>
              <p:custDataLst>
                <p:tags r:id="rId1"/>
              </p:custDataLst>
            </p:nvPr>
          </p:nvSpPr>
          <p:spPr bwMode="auto">
            <a:xfrm rot="5400000">
              <a:off x="3337560" y="91440"/>
              <a:ext cx="137160" cy="315468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56" name="AutoShape 16">
              <a:extLst>
                <a:ext uri="{FF2B5EF4-FFF2-40B4-BE49-F238E27FC236}">
                  <a16:creationId xmlns:a16="http://schemas.microsoft.com/office/drawing/2014/main" id="{4CAD5FB2-151B-45FF-9E4D-A891D82BBE05}"/>
                </a:ext>
              </a:extLst>
            </p:cNvPr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1600200" y="1828800"/>
              <a:ext cx="137160" cy="155448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587BE549-6603-41D1-91AB-92419D61F24F}"/>
                    </a:ext>
                  </a:extLst>
                </p:cNvPr>
                <p:cNvSpPr txBox="1"/>
                <p:nvPr>
                  <p:custDataLst>
                    <p:tags r:id="rId3"/>
                  </p:custDataLst>
                </p:nvPr>
              </p:nvSpPr>
              <p:spPr>
                <a:xfrm>
                  <a:off x="2537460" y="1415201"/>
                  <a:ext cx="1737360" cy="2307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ct val="80000"/>
                    </a:lnSpc>
                  </a:pPr>
                  <a14:m>
                    <m:oMath xmlns:m="http://schemas.openxmlformats.org/officeDocument/2006/math">
                      <m:r>
                        <a:rPr lang="en-US" sz="1100" b="0" i="1" dirty="0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a14:m>
                  <a:r>
                    <a:rPr lang="en-US" sz="1100" dirty="0">
                      <a:latin typeface="Calibri" pitchFamily="34" charset="0"/>
                    </a:rPr>
                    <a:t> = blocks (or lines) per set</a:t>
                  </a:r>
                </a:p>
              </p:txBody>
            </p:sp>
          </mc:Choice>
          <mc:Fallback xmlns="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587BE549-6603-41D1-91AB-92419D61F24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91"/>
                  </p:custDataLst>
                </p:nvPr>
              </p:nvSpPr>
              <p:spPr>
                <a:xfrm>
                  <a:off x="2537460" y="1415201"/>
                  <a:ext cx="1737360" cy="230704"/>
                </a:xfrm>
                <a:prstGeom prst="rect">
                  <a:avLst/>
                </a:prstGeom>
                <a:blipFill>
                  <a:blip r:embed="rId92"/>
                  <a:stretch>
                    <a:fillRect t="-13158" b="-184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1F4E78C5-38C5-4DBB-B9E1-9957BA205DE1}"/>
                    </a:ext>
                  </a:extLst>
                </p:cNvPr>
                <p:cNvSpPr txBox="1"/>
                <p:nvPr>
                  <p:custDataLst>
                    <p:tags r:id="rId4"/>
                  </p:custDataLst>
                </p:nvPr>
              </p:nvSpPr>
              <p:spPr>
                <a:xfrm>
                  <a:off x="789819" y="2468880"/>
                  <a:ext cx="875111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100" i="1" dirty="0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a14:m>
                  <a:r>
                    <a:rPr lang="en-US" sz="1100" dirty="0">
                      <a:latin typeface="Calibri" pitchFamily="34" charset="0"/>
                    </a:rPr>
                    <a:t> = # of sets</a:t>
                  </a:r>
                </a:p>
                <a:p>
                  <a:r>
                    <a:rPr lang="en-US" sz="1100" dirty="0">
                      <a:latin typeface="Calibri" pitchFamily="34" charset="0"/>
                    </a:rPr>
                    <a:t>   =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11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p>
                      </m:sSup>
                    </m:oMath>
                  </a14:m>
                  <a:endParaRPr lang="en-US" sz="1100" dirty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1F4E78C5-38C5-4DBB-B9E1-9957BA205D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93"/>
                  </p:custDataLst>
                </p:nvPr>
              </p:nvSpPr>
              <p:spPr>
                <a:xfrm>
                  <a:off x="789819" y="2468880"/>
                  <a:ext cx="875111" cy="430887"/>
                </a:xfrm>
                <a:prstGeom prst="rect">
                  <a:avLst/>
                </a:prstGeom>
                <a:blipFill>
                  <a:blip r:embed="rId94"/>
                  <a:stretch>
                    <a:fillRect b="-845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9104AB5-A39B-4AE8-A82A-A049F236B991}"/>
                </a:ext>
              </a:extLst>
            </p:cNvPr>
            <p:cNvCxnSpPr>
              <a:cxnSpLocks/>
            </p:cNvCxnSpPr>
            <p:nvPr>
              <p:custDataLst>
                <p:tags r:id="rId5"/>
              </p:custDataLst>
            </p:nvPr>
          </p:nvCxnSpPr>
          <p:spPr bwMode="auto">
            <a:xfrm>
              <a:off x="5000614" y="1905578"/>
              <a:ext cx="27432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93CC535-2EBC-4E42-B93D-6FA914E8C17A}"/>
                </a:ext>
              </a:extLst>
            </p:cNvPr>
            <p:cNvSpPr txBox="1"/>
            <p:nvPr>
              <p:custDataLst>
                <p:tags r:id="rId6"/>
              </p:custDataLst>
            </p:nvPr>
          </p:nvSpPr>
          <p:spPr>
            <a:xfrm>
              <a:off x="5216866" y="1752720"/>
              <a:ext cx="35618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ibri" pitchFamily="34" charset="0"/>
                </a:rPr>
                <a:t>set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9B8F850-CBF2-4CE3-BB08-5C4E56DF2D98}"/>
                </a:ext>
              </a:extLst>
            </p:cNvPr>
            <p:cNvSpPr txBox="1"/>
            <p:nvPr>
              <p:custDataLst>
                <p:tags r:id="rId7"/>
              </p:custDataLst>
            </p:nvPr>
          </p:nvSpPr>
          <p:spPr>
            <a:xfrm>
              <a:off x="5205436" y="2057400"/>
              <a:ext cx="39305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ibri" pitchFamily="34" charset="0"/>
                </a:rPr>
                <a:t>line</a:t>
              </a:r>
              <a:endParaRPr lang="en-US" sz="1100" dirty="0">
                <a:latin typeface="Calibri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F82A87E-E37B-4CC8-BAF6-A7D1EB413F62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1053324" y="3709675"/>
              <a:ext cx="6383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Calibri" pitchFamily="34" charset="0"/>
                </a:rPr>
                <a:t>valid bit</a:t>
              </a:r>
            </a:p>
          </p:txBody>
        </p:sp>
        <p:sp>
          <p:nvSpPr>
            <p:cNvPr id="63" name="AutoShape 16">
              <a:extLst>
                <a:ext uri="{FF2B5EF4-FFF2-40B4-BE49-F238E27FC236}">
                  <a16:creationId xmlns:a16="http://schemas.microsoft.com/office/drawing/2014/main" id="{A5FF741E-FEE1-446F-97E1-BA1F34EB8F74}"/>
                </a:ext>
              </a:extLst>
            </p:cNvPr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 rot="16200000" flipV="1">
              <a:off x="3410712" y="3456432"/>
              <a:ext cx="137160" cy="1280160"/>
            </a:xfrm>
            <a:prstGeom prst="leftBrace">
              <a:avLst>
                <a:gd name="adj1" fmla="val 136972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5A73327C-9A93-4488-B427-2138D131330C}"/>
                    </a:ext>
                  </a:extLst>
                </p:cNvPr>
                <p:cNvSpPr txBox="1"/>
                <p:nvPr>
                  <p:custDataLst>
                    <p:tags r:id="rId10"/>
                  </p:custDataLst>
                </p:nvPr>
              </p:nvSpPr>
              <p:spPr>
                <a:xfrm>
                  <a:off x="2834640" y="4137660"/>
                  <a:ext cx="1280160" cy="228600"/>
                </a:xfrm>
                <a:prstGeom prst="rect">
                  <a:avLst/>
                </a:prstGeom>
                <a:noFill/>
              </p:spPr>
              <p:txBody>
                <a:bodyPr wrap="none" rtlCol="0" anchor="ctr" anchorCtr="0">
                  <a:no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</m:oMath>
                  </a14:m>
                  <a:r>
                    <a:rPr lang="en-US" sz="1100" dirty="0">
                      <a:solidFill>
                        <a:schemeClr val="tx1"/>
                      </a:solidFill>
                      <a:latin typeface="Calibri" pitchFamily="34" charset="0"/>
                    </a:rPr>
                    <a:t> = bytes per block</a:t>
                  </a:r>
                </a:p>
              </p:txBody>
            </p:sp>
          </mc:Choice>
          <mc:Fallback xmlns="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5A73327C-9A93-4488-B427-2138D131330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95"/>
                  </p:custDataLst>
                </p:nvPr>
              </p:nvSpPr>
              <p:spPr>
                <a:xfrm>
                  <a:off x="2834640" y="4137660"/>
                  <a:ext cx="1280160" cy="228600"/>
                </a:xfrm>
                <a:prstGeom prst="rect">
                  <a:avLst/>
                </a:prstGeom>
                <a:blipFill>
                  <a:blip r:embed="rId96"/>
                  <a:stretch>
                    <a:fillRect t="-8108" b="-270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A2F79032-2E20-4DCE-BCFA-678C12D61277}"/>
                </a:ext>
              </a:extLst>
            </p:cNvPr>
            <p:cNvGrpSpPr/>
            <p:nvPr/>
          </p:nvGrpSpPr>
          <p:grpSpPr>
            <a:xfrm>
              <a:off x="1828800" y="1828800"/>
              <a:ext cx="3154680" cy="274320"/>
              <a:chOff x="1828800" y="1828800"/>
              <a:chExt cx="3154680" cy="274320"/>
            </a:xfrm>
          </p:grpSpPr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700234BB-9ABA-41F9-B66D-AC6FEF7283C4}"/>
                  </a:ext>
                </a:extLst>
              </p:cNvPr>
              <p:cNvSpPr/>
              <p:nvPr>
                <p:custDataLst>
                  <p:tags r:id="rId39"/>
                </p:custDataLst>
              </p:nvPr>
            </p:nvSpPr>
            <p:spPr bwMode="auto">
              <a:xfrm>
                <a:off x="1828800" y="1828800"/>
                <a:ext cx="3154680" cy="27432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F66E7BE6-0267-4382-AF53-55689EED965F}"/>
                  </a:ext>
                </a:extLst>
              </p:cNvPr>
              <p:cNvSpPr/>
              <p:nvPr>
                <p:custDataLst>
                  <p:tags r:id="rId40"/>
                </p:custDataLst>
              </p:nvPr>
            </p:nvSpPr>
            <p:spPr bwMode="auto">
              <a:xfrm>
                <a:off x="1874520" y="1874520"/>
                <a:ext cx="731520" cy="1828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8D96B6FE-B0E4-400F-A993-059FDD743B17}"/>
                  </a:ext>
                </a:extLst>
              </p:cNvPr>
              <p:cNvSpPr/>
              <p:nvPr>
                <p:custDataLst>
                  <p:tags r:id="rId41"/>
                </p:custDataLst>
              </p:nvPr>
            </p:nvSpPr>
            <p:spPr bwMode="auto">
              <a:xfrm>
                <a:off x="2651760" y="1874520"/>
                <a:ext cx="731520" cy="1828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D61F074D-2375-4A93-A17F-2A38601EDC1B}"/>
                  </a:ext>
                </a:extLst>
              </p:cNvPr>
              <p:cNvSpPr/>
              <p:nvPr>
                <p:custDataLst>
                  <p:tags r:id="rId42"/>
                </p:custDataLst>
              </p:nvPr>
            </p:nvSpPr>
            <p:spPr bwMode="auto">
              <a:xfrm>
                <a:off x="3429000" y="1874520"/>
                <a:ext cx="731520" cy="182880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dirty="0">
                    <a:latin typeface="Calibri" pitchFamily="34" charset="0"/>
                  </a:rPr>
                  <a:t>● ● ●</a:t>
                </a: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3E424016-3D4A-416D-A669-14903978DF54}"/>
                  </a:ext>
                </a:extLst>
              </p:cNvPr>
              <p:cNvSpPr/>
              <p:nvPr>
                <p:custDataLst>
                  <p:tags r:id="rId43"/>
                </p:custDataLst>
              </p:nvPr>
            </p:nvSpPr>
            <p:spPr bwMode="auto">
              <a:xfrm>
                <a:off x="4206240" y="1877796"/>
                <a:ext cx="731520" cy="1828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6EB8CB30-5671-4487-B7FE-28B4BD5A05F7}"/>
                </a:ext>
              </a:extLst>
            </p:cNvPr>
            <p:cNvGrpSpPr/>
            <p:nvPr/>
          </p:nvGrpSpPr>
          <p:grpSpPr>
            <a:xfrm>
              <a:off x="1828800" y="2148840"/>
              <a:ext cx="3154680" cy="274320"/>
              <a:chOff x="1828800" y="1828800"/>
              <a:chExt cx="3154680" cy="274320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3FC72FD1-9159-47AD-A539-9B9FD5C3ECBA}"/>
                  </a:ext>
                </a:extLst>
              </p:cNvPr>
              <p:cNvSpPr/>
              <p:nvPr>
                <p:custDataLst>
                  <p:tags r:id="rId34"/>
                </p:custDataLst>
              </p:nvPr>
            </p:nvSpPr>
            <p:spPr bwMode="auto">
              <a:xfrm>
                <a:off x="1828800" y="1828800"/>
                <a:ext cx="3154680" cy="27432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17DA718D-6BA6-4AC6-BA72-68BE39F783F4}"/>
                  </a:ext>
                </a:extLst>
              </p:cNvPr>
              <p:cNvSpPr/>
              <p:nvPr>
                <p:custDataLst>
                  <p:tags r:id="rId35"/>
                </p:custDataLst>
              </p:nvPr>
            </p:nvSpPr>
            <p:spPr bwMode="auto">
              <a:xfrm>
                <a:off x="1874520" y="1874520"/>
                <a:ext cx="731520" cy="1828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7275B638-9155-426C-AAA0-DC94A156FD8F}"/>
                  </a:ext>
                </a:extLst>
              </p:cNvPr>
              <p:cNvSpPr/>
              <p:nvPr>
                <p:custDataLst>
                  <p:tags r:id="rId36"/>
                </p:custDataLst>
              </p:nvPr>
            </p:nvSpPr>
            <p:spPr bwMode="auto">
              <a:xfrm>
                <a:off x="2651760" y="1874520"/>
                <a:ext cx="731520" cy="1828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0DDD84F3-7584-4081-A563-D58BC983925C}"/>
                  </a:ext>
                </a:extLst>
              </p:cNvPr>
              <p:cNvSpPr/>
              <p:nvPr>
                <p:custDataLst>
                  <p:tags r:id="rId37"/>
                </p:custDataLst>
              </p:nvPr>
            </p:nvSpPr>
            <p:spPr bwMode="auto">
              <a:xfrm>
                <a:off x="3429000" y="1874520"/>
                <a:ext cx="731520" cy="182880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dirty="0">
                    <a:latin typeface="Calibri" pitchFamily="34" charset="0"/>
                  </a:rPr>
                  <a:t>● ● ●</a:t>
                </a:r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3149AF72-1EFB-4C05-969A-E10DEDA73CC4}"/>
                  </a:ext>
                </a:extLst>
              </p:cNvPr>
              <p:cNvSpPr/>
              <p:nvPr>
                <p:custDataLst>
                  <p:tags r:id="rId38"/>
                </p:custDataLst>
              </p:nvPr>
            </p:nvSpPr>
            <p:spPr bwMode="auto">
              <a:xfrm>
                <a:off x="4206240" y="1877796"/>
                <a:ext cx="731520" cy="1828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D39901F3-47BB-440F-8B73-9A07D92986E0}"/>
                </a:ext>
              </a:extLst>
            </p:cNvPr>
            <p:cNvGrpSpPr/>
            <p:nvPr/>
          </p:nvGrpSpPr>
          <p:grpSpPr>
            <a:xfrm>
              <a:off x="1828800" y="2468880"/>
              <a:ext cx="3154680" cy="274320"/>
              <a:chOff x="1828800" y="1828800"/>
              <a:chExt cx="3154680" cy="274320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BDB1054F-7691-4A1C-A15C-9F7B238F9CF9}"/>
                  </a:ext>
                </a:extLst>
              </p:cNvPr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1828800" y="1828800"/>
                <a:ext cx="3154680" cy="27432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C692D36E-B574-400F-9F94-06590BAB7080}"/>
                  </a:ext>
                </a:extLst>
              </p:cNvPr>
              <p:cNvSpPr/>
              <p:nvPr>
                <p:custDataLst>
                  <p:tags r:id="rId30"/>
                </p:custDataLst>
              </p:nvPr>
            </p:nvSpPr>
            <p:spPr bwMode="auto">
              <a:xfrm>
                <a:off x="1874520" y="1874520"/>
                <a:ext cx="731520" cy="1828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0033A877-1F54-4000-A483-00E9608F005D}"/>
                  </a:ext>
                </a:extLst>
              </p:cNvPr>
              <p:cNvSpPr/>
              <p:nvPr>
                <p:custDataLst>
                  <p:tags r:id="rId31"/>
                </p:custDataLst>
              </p:nvPr>
            </p:nvSpPr>
            <p:spPr bwMode="auto">
              <a:xfrm>
                <a:off x="2651760" y="1874520"/>
                <a:ext cx="731520" cy="1828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14AB6DDD-AC9D-4C14-B732-DB98537D3632}"/>
                  </a:ext>
                </a:extLst>
              </p:cNvPr>
              <p:cNvSpPr/>
              <p:nvPr>
                <p:custDataLst>
                  <p:tags r:id="rId32"/>
                </p:custDataLst>
              </p:nvPr>
            </p:nvSpPr>
            <p:spPr bwMode="auto">
              <a:xfrm>
                <a:off x="3429000" y="1874520"/>
                <a:ext cx="731520" cy="182880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dirty="0">
                    <a:latin typeface="Calibri" pitchFamily="34" charset="0"/>
                  </a:rPr>
                  <a:t>● ● ●</a:t>
                </a: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9590C800-2182-4CA6-92FA-8EAFB3346C31}"/>
                  </a:ext>
                </a:extLst>
              </p:cNvPr>
              <p:cNvSpPr/>
              <p:nvPr>
                <p:custDataLst>
                  <p:tags r:id="rId33"/>
                </p:custDataLst>
              </p:nvPr>
            </p:nvSpPr>
            <p:spPr bwMode="auto">
              <a:xfrm>
                <a:off x="4206240" y="1877796"/>
                <a:ext cx="731520" cy="1828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B489A777-9FD7-4246-91D5-359156C2145E}"/>
                </a:ext>
              </a:extLst>
            </p:cNvPr>
            <p:cNvGrpSpPr/>
            <p:nvPr/>
          </p:nvGrpSpPr>
          <p:grpSpPr>
            <a:xfrm>
              <a:off x="1828800" y="3108960"/>
              <a:ext cx="3154680" cy="274320"/>
              <a:chOff x="1828800" y="1828800"/>
              <a:chExt cx="3154680" cy="274320"/>
            </a:xfrm>
          </p:grpSpPr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D7FCEBFF-27FD-492F-BF59-73F7DFCC4452}"/>
                  </a:ext>
                </a:extLst>
              </p:cNvPr>
              <p:cNvSpPr/>
              <p:nvPr>
                <p:custDataLst>
                  <p:tags r:id="rId24"/>
                </p:custDataLst>
              </p:nvPr>
            </p:nvSpPr>
            <p:spPr bwMode="auto">
              <a:xfrm>
                <a:off x="1828800" y="1828800"/>
                <a:ext cx="3154680" cy="27432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CB28159-7245-4158-BF6B-237BE96AD4D3}"/>
                  </a:ext>
                </a:extLst>
              </p:cNvPr>
              <p:cNvSpPr/>
              <p:nvPr>
                <p:custDataLst>
                  <p:tags r:id="rId25"/>
                </p:custDataLst>
              </p:nvPr>
            </p:nvSpPr>
            <p:spPr bwMode="auto">
              <a:xfrm>
                <a:off x="1874520" y="1874520"/>
                <a:ext cx="731520" cy="1828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9C1F56E-863D-46FF-BD55-6C3DDE750682}"/>
                  </a:ext>
                </a:extLst>
              </p:cNvPr>
              <p:cNvSpPr/>
              <p:nvPr>
                <p:custDataLst>
                  <p:tags r:id="rId26"/>
                </p:custDataLst>
              </p:nvPr>
            </p:nvSpPr>
            <p:spPr bwMode="auto">
              <a:xfrm>
                <a:off x="2651760" y="1874520"/>
                <a:ext cx="731520" cy="1828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C9EA321C-70AC-4DAF-850B-705CE8C73A8F}"/>
                  </a:ext>
                </a:extLst>
              </p:cNvPr>
              <p:cNvSpPr/>
              <p:nvPr>
                <p:custDataLst>
                  <p:tags r:id="rId27"/>
                </p:custDataLst>
              </p:nvPr>
            </p:nvSpPr>
            <p:spPr bwMode="auto">
              <a:xfrm>
                <a:off x="3429000" y="1874520"/>
                <a:ext cx="731520" cy="182880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dirty="0">
                    <a:latin typeface="Calibri" pitchFamily="34" charset="0"/>
                  </a:rPr>
                  <a:t>● ● ●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3772E3F3-7D9B-4426-B834-DD7CDCA97E49}"/>
                  </a:ext>
                </a:extLst>
              </p:cNvPr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4206240" y="1877796"/>
                <a:ext cx="731520" cy="1828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7B20EB6-2F7C-4F2D-82F4-9A970595E39A}"/>
                </a:ext>
              </a:extLst>
            </p:cNvPr>
            <p:cNvSpPr txBox="1"/>
            <p:nvPr/>
          </p:nvSpPr>
          <p:spPr>
            <a:xfrm>
              <a:off x="1874520" y="2743200"/>
              <a:ext cx="731520" cy="36576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0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80000"/>
                </a:lnSpc>
              </a:pPr>
              <a:r>
                <a:rPr lang="en-US" sz="100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80000"/>
                </a:lnSpc>
              </a:pPr>
              <a:r>
                <a:rPr lang="en-US" sz="1000">
                  <a:latin typeface="Calibri" pitchFamily="34" charset="0"/>
                </a:rPr>
                <a:t>●</a:t>
              </a:r>
              <a:endParaRPr lang="en-US" sz="1000" dirty="0">
                <a:latin typeface="Calibri" pitchFamily="34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C49CD54-FE24-4121-B9A2-EA372710A9D2}"/>
                </a:ext>
              </a:extLst>
            </p:cNvPr>
            <p:cNvSpPr txBox="1"/>
            <p:nvPr/>
          </p:nvSpPr>
          <p:spPr>
            <a:xfrm>
              <a:off x="2651760" y="2743200"/>
              <a:ext cx="731520" cy="36576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0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80000"/>
                </a:lnSpc>
              </a:pPr>
              <a:r>
                <a:rPr lang="en-US" sz="100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80000"/>
                </a:lnSpc>
              </a:pPr>
              <a:r>
                <a:rPr lang="en-US" sz="1000">
                  <a:latin typeface="Calibri" pitchFamily="34" charset="0"/>
                </a:rPr>
                <a:t>●</a:t>
              </a:r>
              <a:endParaRPr lang="en-US" sz="1000" dirty="0">
                <a:latin typeface="Calibri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6457B8E-D541-438C-ADB6-F765340AF98C}"/>
                </a:ext>
              </a:extLst>
            </p:cNvPr>
            <p:cNvSpPr txBox="1"/>
            <p:nvPr/>
          </p:nvSpPr>
          <p:spPr>
            <a:xfrm>
              <a:off x="4206240" y="2743200"/>
              <a:ext cx="731520" cy="36576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0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80000"/>
                </a:lnSpc>
              </a:pPr>
              <a:r>
                <a:rPr lang="en-US" sz="100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80000"/>
                </a:lnSpc>
              </a:pPr>
              <a:r>
                <a:rPr lang="en-US" sz="1000">
                  <a:latin typeface="Calibri" pitchFamily="34" charset="0"/>
                </a:rPr>
                <a:t>●</a:t>
              </a:r>
              <a:endParaRPr lang="en-US" sz="1000" dirty="0">
                <a:latin typeface="Calibri" pitchFamily="34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5F212B17-4B58-4403-8156-9EC1F39A3D91}"/>
                </a:ext>
              </a:extLst>
            </p:cNvPr>
            <p:cNvSpPr/>
            <p:nvPr/>
          </p:nvSpPr>
          <p:spPr bwMode="auto">
            <a:xfrm>
              <a:off x="1783080" y="1783080"/>
              <a:ext cx="3246120" cy="1645920"/>
            </a:xfrm>
            <a:prstGeom prst="rect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437F025D-EEF8-4CED-A2AC-1D8B9D30CA95}"/>
                </a:ext>
              </a:extLst>
            </p:cNvPr>
            <p:cNvGrpSpPr/>
            <p:nvPr/>
          </p:nvGrpSpPr>
          <p:grpSpPr>
            <a:xfrm>
              <a:off x="1874520" y="3337560"/>
              <a:ext cx="2286000" cy="640080"/>
              <a:chOff x="1874520" y="5074920"/>
              <a:chExt cx="2286000" cy="640080"/>
            </a:xfrm>
          </p:grpSpPr>
          <p:sp>
            <p:nvSpPr>
              <p:cNvPr id="78" name="Trapezoid 77">
                <a:extLst>
                  <a:ext uri="{FF2B5EF4-FFF2-40B4-BE49-F238E27FC236}">
                    <a16:creationId xmlns:a16="http://schemas.microsoft.com/office/drawing/2014/main" id="{244ADE48-F78A-4FFE-86A8-BD00F7FA3D45}"/>
                  </a:ext>
                </a:extLst>
              </p:cNvPr>
              <p:cNvSpPr/>
              <p:nvPr>
                <p:custDataLst>
                  <p:tags r:id="rId15"/>
                </p:custDataLst>
              </p:nvPr>
            </p:nvSpPr>
            <p:spPr bwMode="auto">
              <a:xfrm>
                <a:off x="1874520" y="5074920"/>
                <a:ext cx="2286000" cy="365760"/>
              </a:xfrm>
              <a:prstGeom prst="trapezoid">
                <a:avLst>
                  <a:gd name="adj" fmla="val 215790"/>
                </a:avLst>
              </a:prstGeom>
              <a:solidFill>
                <a:schemeClr val="bg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4A6F80BF-BC18-4DB9-A0C6-8FA7EA196B5A}"/>
                  </a:ext>
                </a:extLst>
              </p:cNvPr>
              <p:cNvSpPr/>
              <p:nvPr>
                <p:custDataLst>
                  <p:tags r:id="rId16"/>
                </p:custDataLst>
              </p:nvPr>
            </p:nvSpPr>
            <p:spPr bwMode="auto">
              <a:xfrm>
                <a:off x="1874520" y="5440680"/>
                <a:ext cx="2286000" cy="27432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720BE245-C974-4A4B-988B-34783C5841FF}"/>
                  </a:ext>
                </a:extLst>
              </p:cNvPr>
              <p:cNvSpPr/>
              <p:nvPr>
                <p:custDataLst>
                  <p:tags r:id="rId17"/>
                </p:custDataLst>
              </p:nvPr>
            </p:nvSpPr>
            <p:spPr bwMode="auto">
              <a:xfrm>
                <a:off x="2834640" y="5486400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6B04E2DC-8D4A-4656-84D0-882F41B46970}"/>
                  </a:ext>
                </a:extLst>
              </p:cNvPr>
              <p:cNvSpPr/>
              <p:nvPr>
                <p:custDataLst>
                  <p:tags r:id="rId18"/>
                </p:custDataLst>
              </p:nvPr>
            </p:nvSpPr>
            <p:spPr bwMode="auto">
              <a:xfrm>
                <a:off x="3017520" y="5486400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6DBCDA14-7C56-49F5-9DBB-8A84D94F265D}"/>
                  </a:ext>
                </a:extLst>
              </p:cNvPr>
              <p:cNvSpPr/>
              <p:nvPr>
                <p:custDataLst>
                  <p:tags r:id="rId19"/>
                </p:custDataLst>
              </p:nvPr>
            </p:nvSpPr>
            <p:spPr bwMode="auto">
              <a:xfrm>
                <a:off x="3200400" y="5486400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>
                    <a:latin typeface="Calibri" pitchFamily="34" charset="0"/>
                  </a:rPr>
                  <a:t>2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Rectangle 82">
                    <a:extLst>
                      <a:ext uri="{FF2B5EF4-FFF2-40B4-BE49-F238E27FC236}">
                        <a16:creationId xmlns:a16="http://schemas.microsoft.com/office/drawing/2014/main" id="{7AE09942-76E2-4719-977E-880CBEB28C52}"/>
                      </a:ext>
                    </a:extLst>
                  </p:cNvPr>
                  <p:cNvSpPr/>
                  <p:nvPr>
                    <p:custDataLst>
                      <p:tags r:id="rId20"/>
                    </p:custDataLst>
                  </p:nvPr>
                </p:nvSpPr>
                <p:spPr bwMode="auto">
                  <a:xfrm>
                    <a:off x="3840480" y="5486400"/>
                    <a:ext cx="274320" cy="182880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square" lIns="0" tIns="0" rIns="0" bIns="0" numCol="1" rtlCol="0" anchor="ctr" anchorCtr="1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 xmlns:m="http://schemas.openxmlformats.org/officeDocument/2006/math">
                        <m:r>
                          <a:rPr lang="en-US" sz="100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oMath>
                    </a14:m>
                    <a:r>
                      <a:rPr lang="en-US" sz="1000" dirty="0">
                        <a:latin typeface="Calibri" pitchFamily="34" charset="0"/>
                      </a:rPr>
                      <a:t>-1</a:t>
                    </a:r>
                  </a:p>
                </p:txBody>
              </p:sp>
            </mc:Choice>
            <mc:Fallback xmlns="">
              <p:sp>
                <p:nvSpPr>
                  <p:cNvPr id="83" name="Rectangle 82">
                    <a:extLst>
                      <a:ext uri="{FF2B5EF4-FFF2-40B4-BE49-F238E27FC236}">
                        <a16:creationId xmlns:a16="http://schemas.microsoft.com/office/drawing/2014/main" id="{7AE09942-76E2-4719-977E-880CBEB28C5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>
                    <p:custDataLst>
                      <p:tags r:id="rId97"/>
                    </p:custDataLst>
                  </p:nvPr>
                </p:nvSpPr>
                <p:spPr bwMode="auto">
                  <a:xfrm>
                    <a:off x="3840480" y="5486400"/>
                    <a:ext cx="274320" cy="182880"/>
                  </a:xfrm>
                  <a:prstGeom prst="rect">
                    <a:avLst/>
                  </a:prstGeom>
                  <a:blipFill>
                    <a:blip r:embed="rId98"/>
                    <a:stretch>
                      <a:fillRect t="-6061" r="-8333" b="-27273"/>
                    </a:stretch>
                  </a:blip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9C2E6EAC-62A4-4529-B9C7-1A6E0F94ADC0}"/>
                  </a:ext>
                </a:extLst>
              </p:cNvPr>
              <p:cNvSpPr/>
              <p:nvPr>
                <p:custDataLst>
                  <p:tags r:id="rId21"/>
                </p:custDataLst>
              </p:nvPr>
            </p:nvSpPr>
            <p:spPr bwMode="auto">
              <a:xfrm>
                <a:off x="3383280" y="5486400"/>
                <a:ext cx="457200" cy="18288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dirty="0">
                    <a:latin typeface="Calibri" pitchFamily="34" charset="0"/>
                  </a:rPr>
                  <a:t>● ● ●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D6EA1EC9-0632-47F3-8499-63D25E6C4259}"/>
                  </a:ext>
                </a:extLst>
              </p:cNvPr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2194560" y="5486400"/>
                <a:ext cx="548640" cy="18288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3A56CC89-2223-4406-8516-0E3CDDD88919}"/>
                  </a:ext>
                </a:extLst>
              </p:cNvPr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1920240" y="5486400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 err="1">
                    <a:latin typeface="Calibri" pitchFamily="34" charset="0"/>
                  </a:rPr>
                  <a:t>V</a:t>
                </a:r>
                <a:endParaRPr lang="en-US" sz="1000" dirty="0">
                  <a:latin typeface="Calibri" pitchFamily="34" charset="0"/>
                </a:endParaRPr>
              </a:p>
            </p:txBody>
          </p:sp>
        </p:grp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E8C61EF-737B-404B-B07E-256EBA98D0E1}"/>
                </a:ext>
              </a:extLst>
            </p:cNvPr>
            <p:cNvCxnSpPr/>
            <p:nvPr>
              <p:custDataLst>
                <p:tags r:id="rId11"/>
              </p:custDataLst>
            </p:nvPr>
          </p:nvCxnSpPr>
          <p:spPr bwMode="auto">
            <a:xfrm>
              <a:off x="4823460" y="1997019"/>
              <a:ext cx="457200" cy="18288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21186174-225C-488C-AC8A-C53ABC931AC1}"/>
                </a:ext>
              </a:extLst>
            </p:cNvPr>
            <p:cNvCxnSpPr>
              <a:cxnSpLocks/>
            </p:cNvCxnSpPr>
            <p:nvPr>
              <p:custDataLst>
                <p:tags r:id="rId12"/>
              </p:custDataLst>
            </p:nvPr>
          </p:nvCxnSpPr>
          <p:spPr bwMode="auto">
            <a:xfrm>
              <a:off x="1640194" y="3848678"/>
              <a:ext cx="27432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76" name="AutoShape 16">
              <a:extLst>
                <a:ext uri="{FF2B5EF4-FFF2-40B4-BE49-F238E27FC236}">
                  <a16:creationId xmlns:a16="http://schemas.microsoft.com/office/drawing/2014/main" id="{189CBC8F-4C56-4638-9BC2-BA74D04D6D7C}"/>
                </a:ext>
              </a:extLst>
            </p:cNvPr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 rot="16200000" flipV="1">
              <a:off x="2258568" y="3685032"/>
              <a:ext cx="137160" cy="822960"/>
            </a:xfrm>
            <a:prstGeom prst="leftBrace">
              <a:avLst>
                <a:gd name="adj1" fmla="val 136972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621A990-5FCD-49C1-9D86-B92562FCAD91}"/>
                </a:ext>
              </a:extLst>
            </p:cNvPr>
            <p:cNvSpPr txBox="1"/>
            <p:nvPr>
              <p:custDataLst>
                <p:tags r:id="rId14"/>
              </p:custDataLst>
            </p:nvPr>
          </p:nvSpPr>
          <p:spPr>
            <a:xfrm>
              <a:off x="1915669" y="4190141"/>
              <a:ext cx="822960" cy="27432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100" b="0" i="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management</a:t>
              </a:r>
              <a:br>
                <a:rPr lang="en-US" sz="1100" b="0" i="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100" b="0" i="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bits</a:t>
              </a:r>
              <a:endPara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528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Making memory accesses fast!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Cache basics</a:t>
            </a:r>
          </a:p>
          <a:p>
            <a:r>
              <a:rPr lang="en-US" dirty="0"/>
              <a:t>Principle of locality</a:t>
            </a:r>
          </a:p>
          <a:p>
            <a:r>
              <a:rPr lang="en-US" dirty="0"/>
              <a:t>Memory hierarchies</a:t>
            </a:r>
          </a:p>
          <a:p>
            <a:r>
              <a:rPr lang="en-US" dirty="0"/>
              <a:t>Cache organization</a:t>
            </a:r>
          </a:p>
          <a:p>
            <a:pPr lvl="1"/>
            <a:r>
              <a:rPr lang="en-US" dirty="0"/>
              <a:t>Direct-mapped</a:t>
            </a:r>
            <a:r>
              <a:rPr lang="en-US" dirty="0">
                <a:sym typeface="Wingdings"/>
              </a:rPr>
              <a:t> (</a:t>
            </a:r>
            <a:r>
              <a:rPr lang="en-US" i="1" dirty="0">
                <a:sym typeface="Wingdings"/>
              </a:rPr>
              <a:t>sets</a:t>
            </a:r>
            <a:r>
              <a:rPr lang="en-US" dirty="0">
                <a:sym typeface="Wingdings"/>
              </a:rPr>
              <a:t>;</a:t>
            </a:r>
            <a:r>
              <a:rPr lang="en-US" dirty="0"/>
              <a:t> index + tag)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Associativity (</a:t>
            </a:r>
            <a:r>
              <a:rPr lang="en-US" b="1" i="1" dirty="0">
                <a:solidFill>
                  <a:srgbClr val="4B2A85"/>
                </a:solidFill>
              </a:rPr>
              <a:t>ways</a:t>
            </a:r>
            <a:r>
              <a:rPr lang="en-US" b="1" dirty="0">
                <a:solidFill>
                  <a:srgbClr val="4B2A85"/>
                </a:solidFill>
              </a:rPr>
              <a:t>)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Replacement policy</a:t>
            </a:r>
          </a:p>
          <a:p>
            <a:pPr lvl="1"/>
            <a:r>
              <a:rPr lang="en-US" dirty="0"/>
              <a:t>Handling writes</a:t>
            </a:r>
          </a:p>
          <a:p>
            <a:r>
              <a:rPr lang="en-US" dirty="0"/>
              <a:t>Program optimizations that consider caches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8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Review: Direct-Mapped Cache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3840480" y="3474720"/>
            <a:ext cx="5029200" cy="2743200"/>
          </a:xfrm>
        </p:spPr>
        <p:txBody>
          <a:bodyPr lIns="91440" rIns="0"/>
          <a:lstStyle/>
          <a:p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Hash function:  </a:t>
            </a:r>
            <a:r>
              <a:rPr lang="en-US" dirty="0"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(block number) mod (# of blocks in cache)</a:t>
            </a:r>
          </a:p>
          <a:p>
            <a:pPr lvl="1"/>
            <a:r>
              <a:rPr lang="en-US" dirty="0"/>
              <a:t>Each memory address maps to </a:t>
            </a:r>
            <a:r>
              <a:rPr lang="en-US" i="1" dirty="0"/>
              <a:t>exactly</a:t>
            </a:r>
            <a:r>
              <a:rPr lang="en-US" dirty="0"/>
              <a:t> one index in the cache</a:t>
            </a:r>
          </a:p>
          <a:p>
            <a:pPr lvl="1"/>
            <a:r>
              <a:rPr lang="en-US" dirty="0"/>
              <a:t>Fast (and simpler) to find a block</a:t>
            </a:r>
          </a:p>
          <a:p>
            <a:pPr lvl="1"/>
            <a:endParaRPr lang="en-US" dirty="0">
              <a:effectLst>
                <a:glow rad="63500">
                  <a:schemeClr val="accent3">
                    <a:satMod val="175000"/>
                  </a:schemeClr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834640" y="2240280"/>
            <a:ext cx="2011681" cy="3566160"/>
            <a:chOff x="3291839" y="2240280"/>
            <a:chExt cx="2011681" cy="3566160"/>
          </a:xfrm>
        </p:grpSpPr>
        <p:sp>
          <p:nvSpPr>
            <p:cNvPr id="25" name="Line 2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 flipV="1">
              <a:off x="3291840" y="2240280"/>
              <a:ext cx="2011680" cy="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6" name="Line 2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>
              <a:off x="3291839" y="2788920"/>
              <a:ext cx="2011679" cy="109728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7" name="Line 2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H="1">
              <a:off x="3294364" y="2514600"/>
              <a:ext cx="2009155" cy="3291840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8" name="Line 2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3291840" y="3063240"/>
              <a:ext cx="2011680" cy="109728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411311"/>
              </p:ext>
            </p:extLst>
          </p:nvPr>
        </p:nvGraphicFramePr>
        <p:xfrm>
          <a:off x="457200" y="1828800"/>
          <a:ext cx="237744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Num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Data</a:t>
                      </a:r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chemeClr val="bg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554480" y="1371600"/>
            <a:ext cx="1280160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Memory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29200" y="1371600"/>
            <a:ext cx="128016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Cache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/>
          </p:nvPr>
        </p:nvGraphicFramePr>
        <p:xfrm>
          <a:off x="4663440" y="1828800"/>
          <a:ext cx="265176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Data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chemeClr val="bg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 bwMode="auto">
          <a:xfrm>
            <a:off x="7406640" y="2100170"/>
            <a:ext cx="274320" cy="110023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80960" y="2380114"/>
                <a:ext cx="1374864" cy="540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dirty="0">
                    <a:latin typeface="Calibri" pitchFamily="34" charset="0"/>
                  </a:rPr>
                  <a:t>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latin typeface="Calibri" pitchFamily="34" charset="0"/>
                  </a:rPr>
                  <a:t> = 4 B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dirty="0">
                    <a:latin typeface="Calibri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latin typeface="Calibri" pitchFamily="34" charset="0"/>
                  </a:rPr>
                  <a:t> = 4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960" y="2380114"/>
                <a:ext cx="1374864" cy="540341"/>
              </a:xfrm>
              <a:prstGeom prst="rect">
                <a:avLst/>
              </a:prstGeom>
              <a:blipFill rotWithShape="0">
                <a:blip r:embed="rId8"/>
                <a:stretch>
                  <a:fillRect l="-3540" t="-14607" r="-2655" b="-16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 bwMode="auto">
          <a:xfrm>
            <a:off x="1097280" y="2103120"/>
            <a:ext cx="274320" cy="438912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89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Direct-Mapped Cache Problem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3840480" y="3474720"/>
            <a:ext cx="5029200" cy="2743200"/>
          </a:xfrm>
        </p:spPr>
        <p:txBody>
          <a:bodyPr lIns="91440" rIns="0"/>
          <a:lstStyle/>
          <a:p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What happens if we access the following addresses?</a:t>
            </a:r>
          </a:p>
          <a:p>
            <a:pPr lvl="1"/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8, 24, 8, 24, 8, …?</a:t>
            </a:r>
          </a:p>
          <a:p>
            <a:pPr lvl="1"/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Conflict in cache (misses!)</a:t>
            </a:r>
          </a:p>
          <a:p>
            <a:pPr lvl="1"/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Rest of cache goes </a:t>
            </a:r>
            <a:r>
              <a:rPr lang="en-US" i="1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unused</a:t>
            </a:r>
          </a:p>
          <a:p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Solution?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834640" y="2788920"/>
            <a:ext cx="2011681" cy="1097280"/>
            <a:chOff x="2834640" y="2788920"/>
            <a:chExt cx="2011681" cy="1097280"/>
          </a:xfrm>
        </p:grpSpPr>
        <p:sp>
          <p:nvSpPr>
            <p:cNvPr id="25" name="Line 2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 flipV="1">
              <a:off x="2834641" y="2788920"/>
              <a:ext cx="2011680" cy="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6" name="Line 2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>
              <a:off x="2834640" y="2788920"/>
              <a:ext cx="2011679" cy="109728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073909"/>
              </p:ext>
            </p:extLst>
          </p:nvPr>
        </p:nvGraphicFramePr>
        <p:xfrm>
          <a:off x="457200" y="1828800"/>
          <a:ext cx="237744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Num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Data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554480" y="1371600"/>
            <a:ext cx="1280160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Memory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29200" y="1371600"/>
            <a:ext cx="128016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Cache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/>
          </p:nvPr>
        </p:nvGraphicFramePr>
        <p:xfrm>
          <a:off x="4663440" y="1828800"/>
          <a:ext cx="265176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Data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bg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 bwMode="auto">
          <a:xfrm>
            <a:off x="7406640" y="2100170"/>
            <a:ext cx="274320" cy="110023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80960" y="2380114"/>
                <a:ext cx="1374864" cy="540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dirty="0">
                    <a:latin typeface="Calibri" pitchFamily="34" charset="0"/>
                  </a:rPr>
                  <a:t>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latin typeface="Calibri" pitchFamily="34" charset="0"/>
                  </a:rPr>
                  <a:t> = 4 B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dirty="0">
                    <a:latin typeface="Calibri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latin typeface="Calibri" pitchFamily="34" charset="0"/>
                  </a:rPr>
                  <a:t> = 4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960" y="2380114"/>
                <a:ext cx="1374864" cy="540341"/>
              </a:xfrm>
              <a:prstGeom prst="rect">
                <a:avLst/>
              </a:prstGeom>
              <a:blipFill rotWithShape="0">
                <a:blip r:embed="rId7"/>
                <a:stretch>
                  <a:fillRect l="-3540" t="-14607" r="-2655" b="-16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 bwMode="auto">
          <a:xfrm>
            <a:off x="1097280" y="2103120"/>
            <a:ext cx="274320" cy="438912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64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438912"/>
            <a:ext cx="8405982" cy="762000"/>
          </a:xfrm>
        </p:spPr>
        <p:txBody>
          <a:bodyPr/>
          <a:lstStyle/>
          <a:p>
            <a:r>
              <a:rPr lang="en-US"/>
              <a:t>Associativity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456"/>
            <a:ext cx="8366125" cy="2743200"/>
          </a:xfrm>
        </p:spPr>
        <p:txBody>
          <a:bodyPr/>
          <a:lstStyle/>
          <a:p>
            <a:r>
              <a:rPr lang="en-US" sz="2400" dirty="0"/>
              <a:t>What if we could store data in any place in the cache?</a:t>
            </a:r>
          </a:p>
          <a:p>
            <a:pPr lvl="1"/>
            <a:r>
              <a:rPr lang="en-US" sz="2000" dirty="0"/>
              <a:t>More complicated hardware = more power consumed, slower</a:t>
            </a:r>
          </a:p>
          <a:p>
            <a:r>
              <a:rPr lang="en-US" sz="2400" dirty="0"/>
              <a:t>So we </a:t>
            </a:r>
            <a:r>
              <a:rPr lang="en-US" sz="2400" i="1" dirty="0"/>
              <a:t>combine</a:t>
            </a:r>
            <a:r>
              <a:rPr lang="en-US" sz="2400" dirty="0"/>
              <a:t> the two ideas:</a:t>
            </a:r>
          </a:p>
          <a:p>
            <a:pPr lvl="1"/>
            <a:r>
              <a:rPr lang="en-US" sz="2000" dirty="0"/>
              <a:t>Each address maps to exactly one </a:t>
            </a:r>
            <a:r>
              <a:rPr lang="en-US" sz="2000" b="1" dirty="0">
                <a:solidFill>
                  <a:srgbClr val="FF0000"/>
                </a:solidFill>
              </a:rPr>
              <a:t>set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Each set can store block in more than one </a:t>
            </a:r>
            <a:r>
              <a:rPr lang="en-US" sz="2000" b="1" dirty="0">
                <a:solidFill>
                  <a:srgbClr val="FF0000"/>
                </a:solidFill>
              </a:rPr>
              <a:t>way</a:t>
            </a:r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2" name="TextBox 51"/>
          <p:cNvSpPr txBox="1"/>
          <p:nvPr>
            <p:custDataLst>
              <p:tags r:id="rId4"/>
            </p:custDataLst>
          </p:nvPr>
        </p:nvSpPr>
        <p:spPr>
          <a:xfrm>
            <a:off x="7610929" y="164192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5" name="Group 5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238995" y="3493670"/>
            <a:ext cx="8578784" cy="3227641"/>
            <a:chOff x="425" y="1970"/>
            <a:chExt cx="5462" cy="2055"/>
          </a:xfrm>
        </p:grpSpPr>
        <p:sp>
          <p:nvSpPr>
            <p:cNvPr id="6" name="Rectangle 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016" y="2502"/>
              <a:ext cx="792" cy="130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25" y="2429"/>
              <a:ext cx="197" cy="1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112" y="2502"/>
              <a:ext cx="792" cy="32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903" y="2563"/>
              <a:ext cx="197" cy="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  <a:p>
              <a:pPr algn="ctr">
                <a:spcBef>
                  <a:spcPct val="100000"/>
                </a:spcBef>
              </a:pPr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  <a:p>
              <a:pPr algn="ctr">
                <a:spcBef>
                  <a:spcPct val="100000"/>
                </a:spcBef>
              </a:pPr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  <a:p>
              <a:pPr algn="ctr">
                <a:spcBef>
                  <a:spcPct val="100000"/>
                </a:spcBef>
              </a:pPr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817" y="2422"/>
              <a:ext cx="32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600" b="1" dirty="0">
                  <a:solidFill>
                    <a:srgbClr val="7030A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Set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43" y="2502"/>
              <a:ext cx="792" cy="65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434" y="2718"/>
              <a:ext cx="197" cy="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  <a:p>
              <a:pPr algn="ctr">
                <a:spcBef>
                  <a:spcPct val="300000"/>
                </a:spcBef>
              </a:pPr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349" y="2422"/>
              <a:ext cx="32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1" dirty="0">
                  <a:solidFill>
                    <a:srgbClr val="7030A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Set</a:t>
              </a:r>
            </a:p>
          </p:txBody>
        </p:sp>
        <p:sp>
          <p:nvSpPr>
            <p:cNvPr id="15" name="Rectangle 1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112" y="2829"/>
              <a:ext cx="792" cy="32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112" y="3155"/>
              <a:ext cx="792" cy="32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112" y="3482"/>
              <a:ext cx="792" cy="32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112" y="364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112" y="3318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112" y="299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112" y="2666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016" y="2666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5016" y="2829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5016" y="299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5016" y="315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Line 24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016" y="3318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016" y="348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Line 26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5016" y="364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43" y="3155"/>
              <a:ext cx="792" cy="65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Line 28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643" y="2666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Line 2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643" y="2829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Line 30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3643" y="299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Line 31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643" y="3318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Line 32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643" y="348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Line 33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643" y="364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 Box 34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25" y="1970"/>
              <a:ext cx="792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50941" rIns="0" bIns="50941" anchor="ctr">
              <a:norm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1-way:</a:t>
              </a:r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 sets,</a:t>
              </a:r>
            </a:p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1 block each</a:t>
              </a:r>
            </a:p>
          </p:txBody>
        </p:sp>
        <p:sp>
          <p:nvSpPr>
            <p:cNvPr id="37" name="Text Box 35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086" y="1970"/>
              <a:ext cx="839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2-way:</a:t>
              </a:r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4 sets,</a:t>
              </a:r>
            </a:p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2 blocks each</a:t>
              </a:r>
            </a:p>
          </p:txBody>
        </p:sp>
        <p:sp>
          <p:nvSpPr>
            <p:cNvPr id="38" name="Text Box 36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619" y="1970"/>
              <a:ext cx="839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4-way:</a:t>
              </a:r>
              <a:endParaRPr lang="en-US" sz="160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2 sets,</a:t>
              </a:r>
            </a:p>
            <a:p>
              <a:pPr algn="ctr"/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4 blocks each</a:t>
              </a:r>
            </a:p>
          </p:txBody>
        </p:sp>
        <p:sp>
          <p:nvSpPr>
            <p:cNvPr id="39" name="Text Box 37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807" y="3032"/>
              <a:ext cx="197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40" name="Text Box 38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721" y="2422"/>
              <a:ext cx="32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1" dirty="0">
                  <a:solidFill>
                    <a:srgbClr val="7030A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Set</a:t>
              </a:r>
            </a:p>
          </p:txBody>
        </p:sp>
        <p:sp>
          <p:nvSpPr>
            <p:cNvPr id="41" name="Text Box 39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003" y="1970"/>
              <a:ext cx="792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norm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8-way:</a:t>
              </a:r>
              <a:endParaRPr lang="en-US" sz="160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1 set,</a:t>
              </a:r>
            </a:p>
            <a:p>
              <a:pPr algn="ctr"/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8 blocks</a:t>
              </a:r>
            </a:p>
          </p:txBody>
        </p:sp>
        <p:sp>
          <p:nvSpPr>
            <p:cNvPr id="42" name="Rectangle 40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634" y="3645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634" y="3482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634" y="3318"/>
              <a:ext cx="792" cy="1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Rectangle 43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34" y="3155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44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634" y="2992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45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634" y="2829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634" y="2666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634" y="2502"/>
              <a:ext cx="792" cy="1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" name="Text Box 49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569" y="3808"/>
              <a:ext cx="90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direct-mapped</a:t>
              </a:r>
            </a:p>
          </p:txBody>
        </p:sp>
        <p:sp>
          <p:nvSpPr>
            <p:cNvPr id="51" name="Text Box 50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937" y="3809"/>
              <a:ext cx="950" cy="216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3">
                  <a:satMod val="175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fully associative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548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Organization 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Associativity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):  # of ways for each set</a:t>
                </a:r>
              </a:p>
              <a:p>
                <a:pPr lvl="1"/>
                <a:r>
                  <a:rPr lang="en-US" dirty="0"/>
                  <a:t>Such a cache is called an 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i="1" dirty="0"/>
                  <a:t>-way set associative cache</a:t>
                </a:r>
                <a:r>
                  <a:rPr lang="en-US" dirty="0"/>
                  <a:t>”</a:t>
                </a:r>
              </a:p>
              <a:p>
                <a:pPr lvl="1"/>
                <a:r>
                  <a:rPr lang="en-US" dirty="0"/>
                  <a:t>We now index into cache </a:t>
                </a:r>
                <a:r>
                  <a:rPr lang="en-US" i="1" dirty="0"/>
                  <a:t>sets</a:t>
                </a:r>
                <a:r>
                  <a:rPr lang="en-US" dirty="0"/>
                  <a:t>, of which there are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lang="en-US" sz="2200" dirty="0"/>
              </a:p>
              <a:p>
                <a:pPr lvl="1"/>
                <a:r>
                  <a:rPr lang="en-US" dirty="0"/>
                  <a:t>Use lowest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/>
                  <a:t> bits of block address</a:t>
                </a:r>
              </a:p>
              <a:p>
                <a:pPr lvl="2"/>
                <a:r>
                  <a:rPr lang="en-US" u="sng" dirty="0"/>
                  <a:t>Direct-mapped</a:t>
                </a:r>
                <a:r>
                  <a:rPr lang="en-US" dirty="0"/>
                  <a:t>: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1, so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 as we saw previously</a:t>
                </a:r>
              </a:p>
              <a:p>
                <a:pPr lvl="2"/>
                <a:r>
                  <a:rPr lang="en-US" u="sng" dirty="0"/>
                  <a:t>Fully associative</a:t>
                </a:r>
                <a:r>
                  <a:rPr lang="en-US" dirty="0"/>
                  <a:t>: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/>
                  <a:t> = 0 bits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91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7</a:t>
            </a:fld>
            <a:endParaRPr lang="en-US"/>
          </a:p>
        </p:txBody>
      </p: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1097280" y="5486400"/>
            <a:ext cx="2928938" cy="439738"/>
            <a:chOff x="689" y="2507"/>
            <a:chExt cx="1845" cy="277"/>
          </a:xfrm>
        </p:grpSpPr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532" y="254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2304" y="2640"/>
              <a:ext cx="2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689" y="2507"/>
              <a:ext cx="1677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 charset="0"/>
                </a:rPr>
                <a:t>Decreasing associativity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4023359" y="5760720"/>
            <a:ext cx="3878263" cy="590551"/>
            <a:chOff x="2544" y="2804"/>
            <a:chExt cx="2443" cy="372"/>
          </a:xfrm>
        </p:grpSpPr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2544" y="2976"/>
              <a:ext cx="12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3811" y="283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3811" y="2804"/>
              <a:ext cx="1176" cy="3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>
                  <a:latin typeface="Calibri" charset="0"/>
                </a:rPr>
                <a:t>Fully associative</a:t>
              </a:r>
            </a:p>
            <a:p>
              <a:pPr>
                <a:lnSpc>
                  <a:spcPct val="80000"/>
                </a:lnSpc>
              </a:pPr>
              <a:r>
                <a:rPr lang="en-US" sz="2000" dirty="0">
                  <a:latin typeface="Calibri" charset="0"/>
                </a:rPr>
                <a:t>(only one set)</a:t>
              </a:r>
            </a:p>
          </p:txBody>
        </p:sp>
      </p:grp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1599883" y="5943600"/>
            <a:ext cx="2397126" cy="590551"/>
            <a:chOff x="986" y="3136"/>
            <a:chExt cx="1510" cy="372"/>
          </a:xfrm>
        </p:grpSpPr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H="1">
              <a:off x="2064" y="3312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2064" y="3168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986" y="3136"/>
              <a:ext cx="1505" cy="3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>
                  <a:latin typeface="Calibri" charset="0"/>
                </a:rPr>
                <a:t>Direct mapped</a:t>
              </a:r>
            </a:p>
            <a:p>
              <a:pPr>
                <a:lnSpc>
                  <a:spcPct val="80000"/>
                </a:lnSpc>
              </a:pPr>
              <a:r>
                <a:rPr lang="en-US" sz="2000" dirty="0">
                  <a:latin typeface="Calibri" charset="0"/>
                </a:rPr>
                <a:t>(only one way)</a:t>
              </a:r>
            </a:p>
          </p:txBody>
        </p:sp>
      </p:grpSp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4023362" y="5303520"/>
            <a:ext cx="2940051" cy="457200"/>
            <a:chOff x="2544" y="2256"/>
            <a:chExt cx="1852" cy="288"/>
          </a:xfrm>
        </p:grpSpPr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2544" y="2400"/>
              <a:ext cx="2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2774" y="2267"/>
              <a:ext cx="1622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 charset="0"/>
                </a:rPr>
                <a:t>Increasing associativity</a:t>
              </a:r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2544" y="225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14400" y="4206240"/>
            <a:ext cx="8136892" cy="1005840"/>
            <a:chOff x="914400" y="4206240"/>
            <a:chExt cx="8136892" cy="1005840"/>
          </a:xfrm>
        </p:grpSpPr>
        <p:sp>
          <p:nvSpPr>
            <p:cNvPr id="29" name="Line 29"/>
            <p:cNvSpPr>
              <a:spLocks noChangeShapeType="1"/>
            </p:cNvSpPr>
            <p:nvPr/>
          </p:nvSpPr>
          <p:spPr bwMode="auto">
            <a:xfrm flipV="1">
              <a:off x="5029745" y="4572000"/>
              <a:ext cx="0" cy="2743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4181475" y="4206240"/>
              <a:ext cx="1695450" cy="4000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latin typeface="Calibri" charset="0"/>
                </a:rPr>
                <a:t>Selects the set</a:t>
              </a:r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1101248" y="4206240"/>
              <a:ext cx="2735264" cy="4000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latin typeface="Calibri" charset="0"/>
                </a:rPr>
                <a:t>Used for tag comparison</a:t>
              </a:r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V="1">
              <a:off x="2468880" y="4572000"/>
              <a:ext cx="0" cy="2743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 flipV="1">
              <a:off x="7132320" y="4572000"/>
              <a:ext cx="0" cy="2743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35040" y="4206240"/>
              <a:ext cx="3016252" cy="4000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alibri" charset="0"/>
                </a:rPr>
                <a:t>Selects the byte from </a:t>
              </a:r>
              <a:r>
                <a:rPr lang="en-US" sz="2000" dirty="0">
                  <a:latin typeface="Calibri" charset="0"/>
                </a:rPr>
                <a:t>block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 bwMode="auto">
                <a:xfrm>
                  <a:off x="914400" y="4846320"/>
                  <a:ext cx="3108960" cy="365760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Tag (</a:t>
                  </a:r>
                  <a14:m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9900"/>
                          </a:solidFill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𝒕</m:t>
                      </m:r>
                    </m:oMath>
                  </a14:m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14400" y="4846320"/>
                  <a:ext cx="3108960" cy="365760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t="-9375" b="-28125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Rectangle 37"/>
                <p:cNvSpPr/>
                <p:nvPr/>
              </p:nvSpPr>
              <p:spPr bwMode="auto">
                <a:xfrm>
                  <a:off x="4023360" y="4846320"/>
                  <a:ext cx="2011680" cy="365760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Index (</a:t>
                  </a:r>
                  <a14:m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𝒔</m:t>
                      </m:r>
                    </m:oMath>
                  </a14:m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38" name="Rectangle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023360" y="4846320"/>
                  <a:ext cx="2011680" cy="36576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t="-9375" b="-28125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/>
                <p:cNvSpPr/>
                <p:nvPr/>
              </p:nvSpPr>
              <p:spPr bwMode="auto">
                <a:xfrm>
                  <a:off x="6035040" y="4846320"/>
                  <a:ext cx="2194560" cy="365760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Offset (</a:t>
                  </a:r>
                  <a14:m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𝒌</m:t>
                      </m:r>
                    </m:oMath>
                  </a14:m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035040" y="4846320"/>
                  <a:ext cx="2194560" cy="36576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t="-9375" b="-28125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4" name="Rounded Rectangle 33"/>
          <p:cNvSpPr/>
          <p:nvPr/>
        </p:nvSpPr>
        <p:spPr bwMode="auto">
          <a:xfrm>
            <a:off x="6096000" y="450217"/>
            <a:ext cx="2743200" cy="629895"/>
          </a:xfrm>
          <a:prstGeom prst="roundRect">
            <a:avLst/>
          </a:prstGeom>
          <a:solidFill>
            <a:srgbClr val="FFCCCC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20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The textbook uses “b” for offset bits</a:t>
            </a:r>
          </a:p>
        </p:txBody>
      </p:sp>
    </p:spTree>
    <p:extLst>
      <p:ext uri="{BB962C8B-B14F-4D97-AF65-F5344CB8AC3E}">
        <p14:creationId xmlns:p14="http://schemas.microsoft.com/office/powerpoint/2010/main" val="110923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9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5982" cy="762000"/>
          </a:xfrm>
        </p:spPr>
        <p:txBody>
          <a:bodyPr/>
          <a:lstStyle/>
          <a:p>
            <a:r>
              <a:rPr lang="en-US" dirty="0"/>
              <a:t>Example Placement</a:t>
            </a:r>
          </a:p>
        </p:txBody>
      </p:sp>
      <p:sp>
        <p:nvSpPr>
          <p:cNvPr id="54276" name="Rectangle 10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1554480"/>
          </a:xfrm>
        </p:spPr>
        <p:txBody>
          <a:bodyPr/>
          <a:lstStyle/>
          <a:p>
            <a:pPr marL="307718" indent="-307718" defTabSz="820583"/>
            <a:r>
              <a:rPr lang="en-US" dirty="0">
                <a:latin typeface="Calibri" charset="0"/>
                <a:ea typeface="Calibri" charset="0"/>
                <a:cs typeface="Calibri" charset="0"/>
              </a:rPr>
              <a:t>Where would data from address 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0x1833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be placed?</a:t>
            </a:r>
            <a:endParaRPr lang="en-US" sz="36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614042" lvl="1" indent="-307718" defTabSz="820583"/>
            <a:r>
              <a:rPr lang="en-US" dirty="0">
                <a:latin typeface="Calibri" charset="0"/>
                <a:ea typeface="Calibri" charset="0"/>
                <a:cs typeface="Calibri" charset="0"/>
              </a:rPr>
              <a:t>Binary:  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0b 0001 1000 0011 0011</a:t>
            </a:r>
            <a:endParaRPr lang="en-US" sz="3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>
                <p:custDataLst>
                  <p:tags r:id="rId4"/>
                </p:custDataLst>
              </p:nvPr>
            </p:nvSpPr>
            <p:spPr>
              <a:xfrm>
                <a:off x="1330843" y="3687087"/>
                <a:ext cx="1691640" cy="369332"/>
              </a:xfrm>
              <a:prstGeom prst="rect">
                <a:avLst/>
              </a:prstGeom>
            </p:spPr>
            <p:txBody>
              <a:bodyPr wrap="none" lIns="0" rIns="0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</a:rPr>
                  <a:t> = ? </a:t>
                </a: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6"/>
                </p:custDataLst>
              </p:nvPr>
            </p:nvSpPr>
            <p:spPr>
              <a:xfrm>
                <a:off x="1330843" y="3687087"/>
                <a:ext cx="1691640" cy="369332"/>
              </a:xfrm>
              <a:prstGeom prst="rect">
                <a:avLst/>
              </a:prstGeom>
              <a:blipFill rotWithShape="0">
                <a:blip r:embed="rId17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6" name="Table 55"/>
          <p:cNvGraphicFramePr>
            <a:graphicFrameLocks noGrp="1"/>
          </p:cNvGraphicFramePr>
          <p:nvPr>
            <p:extLst/>
          </p:nvPr>
        </p:nvGraphicFramePr>
        <p:xfrm>
          <a:off x="6583680" y="457200"/>
          <a:ext cx="2170566" cy="822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87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89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block size:</a:t>
                      </a:r>
                    </a:p>
                  </a:txBody>
                  <a:tcPr marL="45720" marR="4572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16 B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capacity:</a:t>
                      </a:r>
                    </a:p>
                  </a:txBody>
                  <a:tcPr marL="45720" marR="4572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8 blocks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address:</a:t>
                      </a:r>
                    </a:p>
                  </a:txBody>
                  <a:tcPr marL="45720" marR="4572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16 bits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229648"/>
              </p:ext>
            </p:extLst>
          </p:nvPr>
        </p:nvGraphicFramePr>
        <p:xfrm>
          <a:off x="996245" y="4293292"/>
          <a:ext cx="2026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Set</a:t>
                      </a: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C00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0" name="Text Box 3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30843" y="3944194"/>
            <a:ext cx="1691640" cy="349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norm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Direct-mapped</a:t>
            </a:r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486988"/>
              </p:ext>
            </p:extLst>
          </p:nvPr>
        </p:nvGraphicFramePr>
        <p:xfrm>
          <a:off x="3558469" y="4286014"/>
          <a:ext cx="2026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Set</a:t>
                      </a: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C00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326251"/>
              </p:ext>
            </p:extLst>
          </p:nvPr>
        </p:nvGraphicFramePr>
        <p:xfrm>
          <a:off x="6120693" y="4286014"/>
          <a:ext cx="2026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Set</a:t>
                      </a: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C00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32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2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3" name="Text Box 3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93067" y="3941064"/>
            <a:ext cx="1691640" cy="347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50941" rIns="0" bIns="50941" anchor="ctr">
            <a:no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2-way set associative</a:t>
            </a:r>
          </a:p>
        </p:txBody>
      </p:sp>
      <p:sp>
        <p:nvSpPr>
          <p:cNvPr id="64" name="Text Box 3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55291" y="3944194"/>
            <a:ext cx="1691640" cy="349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50941" rIns="0" bIns="50941" anchor="ctr">
            <a:no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4-way set associative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463040" y="2560320"/>
            <a:ext cx="6217920" cy="732383"/>
            <a:chOff x="1645920" y="2194560"/>
            <a:chExt cx="6217920" cy="7323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/>
                <p:cNvSpPr>
                  <a:spLocks noChangeArrowheads="1"/>
                </p:cNvSpPr>
                <p:nvPr>
                  <p:custDataLst>
                    <p:tags r:id="rId10"/>
                  </p:custDataLst>
                </p:nvPr>
              </p:nvSpPr>
              <p:spPr bwMode="auto">
                <a:xfrm>
                  <a:off x="3383280" y="2560320"/>
                  <a:ext cx="1280160" cy="366623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Tag (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99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𝒕</m:t>
                      </m:r>
                    </m:oMath>
                  </a14:m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383280" y="2560320"/>
                  <a:ext cx="1280160" cy="366623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 t="-4688" b="-21875"/>
                  </a:stretch>
                </a:blip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Rectangle 54"/>
                <p:cNvSpPr>
                  <a:spLocks noChangeArrowheads="1"/>
                </p:cNvSpPr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6492240" y="2560320"/>
                  <a:ext cx="1371600" cy="366623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Offset (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𝒌</m:t>
                      </m:r>
                    </m:oMath>
                  </a14:m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55" name="Rectangle 54"/>
                <p:cNvSpPr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6492240" y="2560320"/>
                  <a:ext cx="1371600" cy="366623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 t="-4688" b="-21875"/>
                  </a:stretch>
                </a:blip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 Box 7"/>
                <p:cNvSpPr txBox="1"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1645920" y="2560320"/>
                  <a:ext cx="1675515" cy="3657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>
                  <a:normAutofit/>
                </a:bodyPr>
                <a:lstStyle>
                  <a:lvl1pPr defTabSz="1019175"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defTabSz="1019175"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2pPr>
                  <a:lvl3pPr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9pPr>
                </a:lstStyle>
                <a:p>
                  <a:pPr algn="ctr"/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𝒎</m:t>
                      </m:r>
                    </m:oMath>
                  </a14:m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-bit address:</a:t>
                  </a:r>
                </a:p>
              </p:txBody>
            </p:sp>
          </mc:Choice>
          <mc:Fallback xmlns="">
            <p:sp>
              <p:nvSpPr>
                <p:cNvPr id="57" name="Text 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1645920" y="2560320"/>
                  <a:ext cx="1675515" cy="365760"/>
                </a:xfrm>
                <a:prstGeom prst="rect">
                  <a:avLst/>
                </a:prstGeom>
                <a:blipFill rotWithShape="0">
                  <a:blip r:embed="rId23"/>
                  <a:stretch>
                    <a:fillRect t="-13333" r="-4727" b="-33333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Rectangle 65"/>
                <p:cNvSpPr>
                  <a:spLocks noChangeArrowheads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4663440" y="2560320"/>
                  <a:ext cx="1828800" cy="366623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Index (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𝒔</m:t>
                      </m:r>
                    </m:oMath>
                  </a14:m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66" name="Rectangle 65"/>
                <p:cNvSpPr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4663440" y="2560320"/>
                  <a:ext cx="1828800" cy="366623"/>
                </a:xfrm>
                <a:prstGeom prst="rect">
                  <a:avLst/>
                </a:prstGeom>
                <a:blipFill rotWithShape="0">
                  <a:blip r:embed="rId25"/>
                  <a:stretch>
                    <a:fillRect t="-4688" b="-21875"/>
                  </a:stretch>
                </a:blip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4663440" y="2194560"/>
                  <a:ext cx="1828800" cy="369332"/>
                </a:xfrm>
                <a:prstGeom prst="rect">
                  <a:avLst/>
                </a:prstGeom>
                <a:noFill/>
              </p:spPr>
              <p:txBody>
                <a:bodyPr wrap="none" lIns="0" rIns="0" rtlCol="0">
                  <a:norm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</m:oMath>
                  </a14:m>
                  <a:r>
                    <a:rPr lang="en-US" dirty="0">
                      <a:latin typeface="Calibri" pitchFamily="34" charset="0"/>
                    </a:rPr>
                    <a:t> =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</m:e>
                      </m:func>
                    </m:oMath>
                  </a14:m>
                  <a:endParaRPr lang="en-US" dirty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63440" y="2194560"/>
                  <a:ext cx="1828800" cy="369332"/>
                </a:xfrm>
                <a:prstGeom prst="rect">
                  <a:avLst/>
                </a:prstGeom>
                <a:blipFill rotWithShape="0">
                  <a:blip r:embed="rId26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6492240" y="2194560"/>
                  <a:ext cx="1371600" cy="369332"/>
                </a:xfrm>
                <a:prstGeom prst="rect">
                  <a:avLst/>
                </a:prstGeom>
                <a:noFill/>
              </p:spPr>
              <p:txBody>
                <a:bodyPr wrap="none" lIns="0" rIns="0" rtlCol="0">
                  <a:norm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a14:m>
                  <a:r>
                    <a:rPr lang="en-US" dirty="0">
                      <a:latin typeface="Calibri" pitchFamily="34" charset="0"/>
                    </a:rPr>
                    <a:t> =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</m:d>
                        </m:e>
                      </m:func>
                    </m:oMath>
                  </a14:m>
                  <a:endParaRPr lang="en-US" dirty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92240" y="2194560"/>
                  <a:ext cx="1371600" cy="369332"/>
                </a:xfrm>
                <a:prstGeom prst="rect">
                  <a:avLst/>
                </a:prstGeom>
                <a:blipFill rotWithShape="0">
                  <a:blip r:embed="rId27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3421272" y="2194560"/>
                  <a:ext cx="12041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FF99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a14:m>
                  <a:r>
                    <a:rPr lang="en-US" dirty="0">
                      <a:latin typeface="Calibri" pitchFamily="34" charset="0"/>
                    </a:rPr>
                    <a:t> = 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𝒎</m:t>
                      </m:r>
                    </m:oMath>
                  </a14:m>
                  <a:r>
                    <a:rPr lang="en-US" dirty="0">
                      <a:latin typeface="Calibri" pitchFamily="34" charset="0"/>
                    </a:rPr>
                    <a:t>–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</m:oMath>
                  </a14:m>
                  <a:r>
                    <a:rPr lang="en-US" dirty="0">
                      <a:latin typeface="Calibri" pitchFamily="34" charset="0"/>
                    </a:rPr>
                    <a:t>–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a14:m>
                  <a:endParaRPr lang="en-US" b="1" i="1" dirty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1272" y="2194560"/>
                  <a:ext cx="1204176" cy="369332"/>
                </a:xfrm>
                <a:prstGeom prst="rect">
                  <a:avLst/>
                </a:prstGeom>
                <a:blipFill rotWithShape="0">
                  <a:blip r:embed="rId28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>
                <p:custDataLst>
                  <p:tags r:id="rId8"/>
                </p:custDataLst>
              </p:nvPr>
            </p:nvSpPr>
            <p:spPr>
              <a:xfrm>
                <a:off x="3893067" y="3680215"/>
                <a:ext cx="1691640" cy="369332"/>
              </a:xfrm>
              <a:prstGeom prst="rect">
                <a:avLst/>
              </a:prstGeom>
            </p:spPr>
            <p:txBody>
              <a:bodyPr wrap="none" lIns="0" rIns="0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</a:rPr>
                  <a:t> = ? </a:t>
                </a:r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29"/>
                </p:custDataLst>
              </p:nvPr>
            </p:nvSpPr>
            <p:spPr>
              <a:xfrm>
                <a:off x="3893067" y="3680215"/>
                <a:ext cx="1691640" cy="369332"/>
              </a:xfrm>
              <a:prstGeom prst="rect">
                <a:avLst/>
              </a:prstGeom>
              <a:blipFill rotWithShape="0">
                <a:blip r:embed="rId30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>
                <p:custDataLst>
                  <p:tags r:id="rId9"/>
                </p:custDataLst>
              </p:nvPr>
            </p:nvSpPr>
            <p:spPr>
              <a:xfrm>
                <a:off x="6455291" y="3687087"/>
                <a:ext cx="1691640" cy="369332"/>
              </a:xfrm>
              <a:prstGeom prst="rect">
                <a:avLst/>
              </a:prstGeom>
            </p:spPr>
            <p:txBody>
              <a:bodyPr wrap="none" lIns="0" rIns="0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</a:rPr>
                  <a:t> = ? </a:t>
                </a:r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1"/>
                </p:custDataLst>
              </p:nvPr>
            </p:nvSpPr>
            <p:spPr>
              <a:xfrm>
                <a:off x="6455291" y="3687087"/>
                <a:ext cx="1691640" cy="369332"/>
              </a:xfrm>
              <a:prstGeom prst="rect">
                <a:avLst/>
              </a:prstGeom>
              <a:blipFill rotWithShape="0">
                <a:blip r:embed="rId3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718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Block Replacement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400" i="1" dirty="0"/>
              <a:t>Any</a:t>
            </a:r>
            <a:r>
              <a:rPr lang="en-US" sz="2400" dirty="0"/>
              <a:t> empty block in the correct set may be used to store block</a:t>
            </a:r>
          </a:p>
          <a:p>
            <a:r>
              <a:rPr lang="en-US" sz="2400" dirty="0"/>
              <a:t>If there are no empty blocks, which one should we replace?</a:t>
            </a:r>
          </a:p>
          <a:p>
            <a:pPr lvl="1"/>
            <a:r>
              <a:rPr lang="en-US" sz="2000" dirty="0"/>
              <a:t>No choice for direct-mapped caches</a:t>
            </a:r>
          </a:p>
          <a:p>
            <a:pPr lvl="1"/>
            <a:r>
              <a:rPr lang="en-US" sz="2000" dirty="0"/>
              <a:t>Caches typically use something close to </a:t>
            </a:r>
            <a:r>
              <a:rPr lang="en-US" sz="2000" b="1" i="1" dirty="0"/>
              <a:t>least recently used (LRU)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(hardware usually implements “</a:t>
            </a:r>
            <a:r>
              <a:rPr lang="en-US" sz="2000" i="1" dirty="0"/>
              <a:t>not most recently used</a:t>
            </a:r>
            <a:r>
              <a:rPr lang="en-US" sz="2000" dirty="0"/>
              <a:t>”)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970116"/>
              </p:ext>
            </p:extLst>
          </p:nvPr>
        </p:nvGraphicFramePr>
        <p:xfrm>
          <a:off x="996245" y="4293292"/>
          <a:ext cx="2026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Set</a:t>
                      </a: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C00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8" name="Text Box 3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330843" y="3944194"/>
            <a:ext cx="1691640" cy="349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norm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Direct-mapped</a:t>
            </a: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889919"/>
              </p:ext>
            </p:extLst>
          </p:nvPr>
        </p:nvGraphicFramePr>
        <p:xfrm>
          <a:off x="3558469" y="4286014"/>
          <a:ext cx="2026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Set</a:t>
                      </a: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C00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584362"/>
              </p:ext>
            </p:extLst>
          </p:nvPr>
        </p:nvGraphicFramePr>
        <p:xfrm>
          <a:off x="6120693" y="4286014"/>
          <a:ext cx="2026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Set</a:t>
                      </a: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C00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32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2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1" name="Text Box 3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93067" y="3941064"/>
            <a:ext cx="1691640" cy="347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50941" rIns="0" bIns="50941" anchor="ctr">
            <a:no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2-way set associative</a:t>
            </a:r>
          </a:p>
        </p:txBody>
      </p:sp>
      <p:sp>
        <p:nvSpPr>
          <p:cNvPr id="52" name="Text Box 3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55291" y="3944194"/>
            <a:ext cx="1691640" cy="349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50941" rIns="0" bIns="50941" anchor="ctr">
            <a:no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4-way set associative</a:t>
            </a:r>
          </a:p>
        </p:txBody>
      </p:sp>
    </p:spTree>
    <p:extLst>
      <p:ext uri="{BB962C8B-B14F-4D97-AF65-F5344CB8AC3E}">
        <p14:creationId xmlns:p14="http://schemas.microsoft.com/office/powerpoint/2010/main" val="375714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6835</TotalTime>
  <Words>2177</Words>
  <Application>Microsoft Office PowerPoint</Application>
  <PresentationFormat>On-screen Show (4:3)</PresentationFormat>
  <Paragraphs>730</Paragraphs>
  <Slides>23</Slides>
  <Notes>16</Notes>
  <HiddenSlides>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ＭＳ Ｐゴシック</vt:lpstr>
      <vt:lpstr>Anonymous Pro</vt:lpstr>
      <vt:lpstr>Arial</vt:lpstr>
      <vt:lpstr>Arial Narrow</vt:lpstr>
      <vt:lpstr>Calibri</vt:lpstr>
      <vt:lpstr>Cambria Math</vt:lpstr>
      <vt:lpstr>Courier New</vt:lpstr>
      <vt:lpstr>Roboto</vt:lpstr>
      <vt:lpstr>Roboto Regular</vt:lpstr>
      <vt:lpstr>Times New Roman</vt:lpstr>
      <vt:lpstr>Wingdings</vt:lpstr>
      <vt:lpstr>UWTheme-351-Au18</vt:lpstr>
      <vt:lpstr>Caches III CSE 351 Spring 2020</vt:lpstr>
      <vt:lpstr>Administrivia</vt:lpstr>
      <vt:lpstr>Making memory accesses fast!</vt:lpstr>
      <vt:lpstr>Review: Direct-Mapped Cache</vt:lpstr>
      <vt:lpstr>Direct-Mapped Cache Problem</vt:lpstr>
      <vt:lpstr>Associativity</vt:lpstr>
      <vt:lpstr>Cache Organization (3)</vt:lpstr>
      <vt:lpstr>Example Placement</vt:lpstr>
      <vt:lpstr>Block Replacement</vt:lpstr>
      <vt:lpstr>Polling Question [Cache III]</vt:lpstr>
      <vt:lpstr>General Cache Organization (S, E, K)</vt:lpstr>
      <vt:lpstr>Notation Review</vt:lpstr>
      <vt:lpstr>Example Cache Parameters Problem</vt:lpstr>
      <vt:lpstr>Cache Read</vt:lpstr>
      <vt:lpstr>Example:  Direct-Mapped Cache (E = 1)</vt:lpstr>
      <vt:lpstr>Example:  Direct-Mapped Cache (E = 1)</vt:lpstr>
      <vt:lpstr>Example:  Direct-Mapped Cache (E = 1)</vt:lpstr>
      <vt:lpstr>Example:  Set-Associative Cache (E = 2)</vt:lpstr>
      <vt:lpstr>Example:  Set-Associative Cache (E = 2)</vt:lpstr>
      <vt:lpstr>Example:  Set-Associative Cache (E = 2)</vt:lpstr>
      <vt:lpstr>Types of Cache Misses: 3 C’s!</vt:lpstr>
      <vt:lpstr>Example Code Analysis Problem</vt:lpstr>
      <vt:lpstr>Notes Diagrams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Caches III CSE 351 Spring 2020</dc:title>
  <dc:creator>Justin Hsia</dc:creator>
  <cp:lastModifiedBy>Ruth Anderson</cp:lastModifiedBy>
  <cp:revision>133</cp:revision>
  <cp:lastPrinted>2019-11-06T09:53:08Z</cp:lastPrinted>
  <dcterms:created xsi:type="dcterms:W3CDTF">2016-11-03T00:51:31Z</dcterms:created>
  <dcterms:modified xsi:type="dcterms:W3CDTF">2020-05-06T00:50:18Z</dcterms:modified>
</cp:coreProperties>
</file>