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</p:sldIdLst>
  <p:sldSz cx="6858000" cy="5143500"/>
  <p:notesSz cx="6858000" cy="9144000"/>
  <p:custDataLst>
    <p:tags r:id="rId10"/>
  </p:custDataLst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9525" cap="flat">
              <a:solidFill>
                <a:srgbClr val="9E9E9E"/>
              </a:solidFill>
              <a:prstDash val="solid"/>
              <a:round/>
            </a:ln>
          </a:left>
          <a:right>
            <a:ln w="9525" cap="flat">
              <a:solidFill>
                <a:srgbClr val="9E9E9E"/>
              </a:solidFill>
              <a:prstDash val="solid"/>
              <a:round/>
            </a:ln>
          </a:right>
          <a:top>
            <a:ln w="9525" cap="flat">
              <a:solidFill>
                <a:srgbClr val="9E9E9E"/>
              </a:solidFill>
              <a:prstDash val="solid"/>
              <a:round/>
            </a:ln>
          </a:top>
          <a:bottom>
            <a:ln w="9525" cap="flat">
              <a:solidFill>
                <a:srgbClr val="9E9E9E"/>
              </a:solidFill>
              <a:prstDash val="solid"/>
              <a:round/>
            </a:ln>
          </a:bottom>
          <a:insideH>
            <a:ln w="9525" cap="flat">
              <a:solidFill>
                <a:srgbClr val="9E9E9E"/>
              </a:solidFill>
              <a:prstDash val="solid"/>
              <a:round/>
            </a:ln>
          </a:insideH>
          <a:insideV>
            <a:ln w="9525" cap="flat">
              <a:solidFill>
                <a:srgbClr val="9E9E9E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70" d="100"/>
          <a:sy n="170" d="100"/>
        </p:scale>
        <p:origin x="-1710" y="-36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7937162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857250" y="841771"/>
            <a:ext cx="5143500" cy="1790701"/>
          </a:xfrm>
          <a:prstGeom prst="rect">
            <a:avLst/>
          </a:prstGeom>
        </p:spPr>
        <p:txBody>
          <a:bodyPr anchor="b"/>
          <a:lstStyle>
            <a:lvl1pPr algn="ctr">
              <a:defRPr sz="3300"/>
            </a:lvl1pPr>
          </a:lstStyle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857250" y="2701527"/>
            <a:ext cx="5143500" cy="124182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1300"/>
            </a:lvl1pPr>
            <a:lvl2pPr marL="0" indent="257175" algn="ctr">
              <a:buSzTx/>
              <a:buFontTx/>
              <a:buNone/>
              <a:defRPr sz="1300"/>
            </a:lvl2pPr>
            <a:lvl3pPr marL="0" indent="514350" algn="ctr">
              <a:buSzTx/>
              <a:buFontTx/>
              <a:buNone/>
              <a:defRPr sz="1300"/>
            </a:lvl3pPr>
            <a:lvl4pPr marL="0" indent="771525" algn="ctr">
              <a:buSzTx/>
              <a:buFontTx/>
              <a:buNone/>
              <a:defRPr sz="1300"/>
            </a:lvl4pPr>
            <a:lvl5pPr marL="0" indent="1028700" algn="ctr">
              <a:buSzTx/>
              <a:buFontTx/>
              <a:buNone/>
              <a:defRPr sz="13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4907755" y="273843"/>
            <a:ext cx="1478757" cy="435888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71487" y="273843"/>
            <a:ext cx="4350545" cy="435888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467916" y="1282303"/>
            <a:ext cx="5915026" cy="2139554"/>
          </a:xfrm>
          <a:prstGeom prst="rect">
            <a:avLst/>
          </a:prstGeom>
        </p:spPr>
        <p:txBody>
          <a:bodyPr anchor="b"/>
          <a:lstStyle>
            <a:lvl1pPr>
              <a:defRPr sz="3300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467916" y="3442098"/>
            <a:ext cx="5915026" cy="112514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300">
                <a:solidFill>
                  <a:srgbClr val="888888"/>
                </a:solidFill>
              </a:defRPr>
            </a:lvl1pPr>
            <a:lvl2pPr marL="0" indent="257175">
              <a:buSzTx/>
              <a:buFontTx/>
              <a:buNone/>
              <a:defRPr sz="1300">
                <a:solidFill>
                  <a:srgbClr val="888888"/>
                </a:solidFill>
              </a:defRPr>
            </a:lvl2pPr>
            <a:lvl3pPr marL="0" indent="514350">
              <a:buSzTx/>
              <a:buFontTx/>
              <a:buNone/>
              <a:defRPr sz="1300">
                <a:solidFill>
                  <a:srgbClr val="888888"/>
                </a:solidFill>
              </a:defRPr>
            </a:lvl3pPr>
            <a:lvl4pPr marL="0" indent="771525">
              <a:buSzTx/>
              <a:buFontTx/>
              <a:buNone/>
              <a:defRPr sz="1300">
                <a:solidFill>
                  <a:srgbClr val="888888"/>
                </a:solidFill>
              </a:defRPr>
            </a:lvl4pPr>
            <a:lvl5pPr marL="0" indent="1028700">
              <a:buSzTx/>
              <a:buFontTx/>
              <a:buNone/>
              <a:defRPr sz="13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71487" y="1369219"/>
            <a:ext cx="2914651" cy="326350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472381" y="273843"/>
            <a:ext cx="5915026" cy="99417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72381" y="1260871"/>
            <a:ext cx="2901256" cy="61793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1300" b="1"/>
            </a:lvl1pPr>
            <a:lvl2pPr marL="0" indent="257175">
              <a:buSzTx/>
              <a:buFontTx/>
              <a:buNone/>
              <a:defRPr sz="1300" b="1"/>
            </a:lvl2pPr>
            <a:lvl3pPr marL="0" indent="514350">
              <a:buSzTx/>
              <a:buFontTx/>
              <a:buNone/>
              <a:defRPr sz="1300" b="1"/>
            </a:lvl3pPr>
            <a:lvl4pPr marL="0" indent="771525">
              <a:buSzTx/>
              <a:buFontTx/>
              <a:buNone/>
              <a:defRPr sz="1300" b="1"/>
            </a:lvl4pPr>
            <a:lvl5pPr marL="0" indent="1028700">
              <a:buSzTx/>
              <a:buFontTx/>
              <a:buNone/>
              <a:defRPr sz="13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3471862" y="1260871"/>
            <a:ext cx="2915544" cy="61793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13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"/>
          </p:nvPr>
        </p:nvSpPr>
        <p:spPr>
          <a:xfrm>
            <a:off x="2915542" y="740568"/>
            <a:ext cx="3471864" cy="3655221"/>
          </a:xfrm>
          <a:prstGeom prst="rect">
            <a:avLst/>
          </a:prstGeom>
        </p:spPr>
        <p:txBody>
          <a:bodyPr/>
          <a:lstStyle>
            <a:lvl1pPr marL="128587" indent="-128587">
              <a:defRPr sz="1800"/>
            </a:lvl1pPr>
            <a:lvl2pPr marL="411480" indent="-154305">
              <a:defRPr sz="1800"/>
            </a:lvl2pPr>
            <a:lvl3pPr marL="692394" indent="-178044">
              <a:defRPr sz="1800"/>
            </a:lvl3pPr>
            <a:lvl4pPr marL="981941" indent="-210416">
              <a:defRPr sz="1800"/>
            </a:lvl4pPr>
            <a:lvl5pPr marL="1239116" indent="-210416">
              <a:defRPr sz="1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quarter" idx="13"/>
          </p:nvPr>
        </p:nvSpPr>
        <p:spPr>
          <a:xfrm>
            <a:off x="472380" y="1543049"/>
            <a:ext cx="2211885" cy="285869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9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2915542" y="740568"/>
            <a:ext cx="3471864" cy="36552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472381" y="1543050"/>
            <a:ext cx="2211884" cy="285869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900"/>
            </a:lvl1pPr>
            <a:lvl2pPr marL="0" indent="257175">
              <a:buSzTx/>
              <a:buFontTx/>
              <a:buNone/>
              <a:defRPr sz="900"/>
            </a:lvl2pPr>
            <a:lvl3pPr marL="0" indent="514350">
              <a:buSzTx/>
              <a:buFontTx/>
              <a:buNone/>
              <a:defRPr sz="900"/>
            </a:lvl3pPr>
            <a:lvl4pPr marL="0" indent="771525">
              <a:buSzTx/>
              <a:buFontTx/>
              <a:buNone/>
              <a:defRPr sz="900"/>
            </a:lvl4pPr>
            <a:lvl5pPr marL="0" indent="1028700">
              <a:buSzTx/>
              <a:buFontTx/>
              <a:buNone/>
              <a:defRPr sz="9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71487" y="273843"/>
            <a:ext cx="5915026" cy="9941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71487" y="1369219"/>
            <a:ext cx="5915026" cy="3263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197615" y="4821611"/>
            <a:ext cx="188898" cy="165148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600">
                <a:solidFill>
                  <a:srgbClr val="888888"/>
                </a:solidFill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51435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28587" marR="0" indent="-128587" algn="l" defTabSz="51435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405545" marR="0" indent="-148370" algn="l" defTabSz="51435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689697" marR="0" indent="-175347" algn="l" defTabSz="51435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964407" marR="0" indent="-192882" algn="l" defTabSz="51435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221582" marR="0" indent="-192882" algn="l" defTabSz="51435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1478757" marR="0" indent="-192882" algn="l" defTabSz="51435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1735932" marR="0" indent="-192881" algn="l" defTabSz="51435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1993107" marR="0" indent="-192882" algn="l" defTabSz="51435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2250282" marR="0" indent="-192882" algn="l" defTabSz="514350" rtl="0" latinLnBrk="0">
        <a:lnSpc>
          <a:spcPct val="90000"/>
        </a:lnSpc>
        <a:spcBef>
          <a:spcPts val="500"/>
        </a:spcBef>
        <a:spcAft>
          <a:spcPts val="0"/>
        </a:spcAft>
        <a:buClrTx/>
        <a:buSzPct val="100000"/>
        <a:buFont typeface="Arial"/>
        <a:buChar char="•"/>
        <a:tabLst/>
        <a:defRPr sz="15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7916" y="1282304"/>
            <a:ext cx="5915026" cy="213955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Bitwise </a:t>
            </a:r>
            <a:r>
              <a:rPr smtClean="0"/>
              <a:t>Operators</a:t>
            </a:r>
            <a:endParaRPr dirty="0"/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  <p:custDataLst>
              <p:tags r:id="rId2"/>
            </p:custDataLst>
          </p:nvPr>
        </p:nvSpPr>
        <p:spPr>
          <a:xfrm>
            <a:off x="467916" y="3442098"/>
            <a:ext cx="5915026" cy="112514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1487" y="273844"/>
            <a:ext cx="5915026" cy="994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t>Number Representation Recap</a:t>
            </a:r>
          </a:p>
        </p:txBody>
      </p:sp>
      <p:sp>
        <p:nvSpPr>
          <p:cNvPr id="202" name="Shape 20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805" y="1080292"/>
            <a:ext cx="6172201" cy="384048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solidFill>
                  <a:srgbClr val="2F5597"/>
                </a:solidFill>
              </a:defRPr>
            </a:pPr>
            <a:r>
              <a:t>Humans</a:t>
            </a:r>
            <a:r>
              <a:rPr>
                <a:solidFill>
                  <a:srgbClr val="000000"/>
                </a:solidFill>
              </a:rPr>
              <a:t> think about numbers in decimal</a:t>
            </a:r>
          </a:p>
          <a:p>
            <a:pPr marL="0" indent="0">
              <a:buSzTx/>
              <a:buNone/>
              <a:defRPr>
                <a:solidFill>
                  <a:srgbClr val="800000"/>
                </a:solidFill>
              </a:defRPr>
            </a:pPr>
            <a:r>
              <a:t>Computers</a:t>
            </a:r>
            <a:r>
              <a:rPr>
                <a:solidFill>
                  <a:srgbClr val="000000"/>
                </a:solidFill>
              </a:rPr>
              <a:t> think about numbers in binary</a:t>
            </a:r>
          </a:p>
          <a:p>
            <a:pPr marL="0" indent="0">
              <a:buSzTx/>
              <a:buNone/>
              <a:defRPr sz="1800"/>
            </a:pPr>
            <a:endParaRPr>
              <a:solidFill>
                <a:srgbClr val="000000"/>
              </a:solidFill>
            </a:endParaRPr>
          </a:p>
          <a:p>
            <a:pPr marL="0" indent="0">
              <a:buSzTx/>
              <a:buNone/>
            </a:pPr>
            <a:r>
              <a:t>Base conversion to go between</a:t>
            </a:r>
          </a:p>
          <a:p>
            <a:pPr marL="341313" indent="-128588">
              <a:defRPr sz="1800"/>
            </a:pPr>
            <a:r>
              <a:t>Hex is more human-readable than binary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All information on a computer is in binary</a:t>
            </a:r>
          </a:p>
          <a:p>
            <a:pPr marL="338327" indent="-128587">
              <a:defRPr sz="1800"/>
            </a:pPr>
            <a:r>
              <a:t>Nice because big difference between “high” and “low”</a:t>
            </a:r>
          </a:p>
          <a:p>
            <a:pPr marL="0" indent="0">
              <a:buSzTx/>
              <a:buNone/>
            </a:pPr>
            <a:endParaRPr/>
          </a:p>
          <a:p>
            <a:pPr marL="0" indent="0">
              <a:buSzTx/>
              <a:buNone/>
            </a:pPr>
            <a:r>
              <a:t>Binary encoding can represent </a:t>
            </a:r>
            <a:r>
              <a:rPr i="1"/>
              <a:t>anything</a:t>
            </a:r>
            <a:r>
              <a:t>!</a:t>
            </a:r>
          </a:p>
          <a:p>
            <a:pPr marL="338327" indent="-128587">
              <a:defRPr sz="1800"/>
            </a:pPr>
            <a:r>
              <a:t>Program needs to know how to interpret bits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1487" y="273844"/>
            <a:ext cx="5915026" cy="994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t>Operators Recap</a:t>
            </a:r>
          </a:p>
        </p:txBody>
      </p:sp>
      <p:sp>
        <p:nvSpPr>
          <p:cNvPr id="205" name="Shape 20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805" y="1080292"/>
            <a:ext cx="6172201" cy="3840480"/>
          </a:xfrm>
          <a:prstGeom prst="rect">
            <a:avLst/>
          </a:prstGeom>
        </p:spPr>
        <p:txBody>
          <a:bodyPr/>
          <a:lstStyle/>
          <a:p>
            <a:r>
              <a:t>NOT: ~</a:t>
            </a:r>
          </a:p>
          <a:p>
            <a:pPr marL="385763" lvl="1" indent="-128588">
              <a:spcBef>
                <a:spcPts val="200"/>
              </a:spcBef>
              <a:defRPr sz="1800"/>
            </a:pPr>
            <a:r>
              <a:t>This will flip all bits in the operand</a:t>
            </a:r>
            <a:endParaRPr sz="1300"/>
          </a:p>
          <a:p>
            <a:r>
              <a:t>AND: &amp;</a:t>
            </a:r>
          </a:p>
          <a:p>
            <a:pPr marL="385763" lvl="1" indent="-128588">
              <a:spcBef>
                <a:spcPts val="200"/>
              </a:spcBef>
              <a:defRPr sz="1800"/>
            </a:pPr>
            <a:r>
              <a:t>This will perform a bitwise AND on every pair of bits</a:t>
            </a:r>
            <a:endParaRPr sz="1300"/>
          </a:p>
          <a:p>
            <a:r>
              <a:t>OR: |</a:t>
            </a:r>
          </a:p>
          <a:p>
            <a:pPr marL="385763" lvl="1" indent="-128588">
              <a:spcBef>
                <a:spcPts val="200"/>
              </a:spcBef>
              <a:defRPr sz="1800"/>
            </a:pPr>
            <a:r>
              <a:t>This will perform a bitwise OR on every pair of bits</a:t>
            </a:r>
            <a:endParaRPr sz="1300"/>
          </a:p>
          <a:p>
            <a:r>
              <a:t>XOR: ^</a:t>
            </a:r>
          </a:p>
          <a:p>
            <a:pPr marL="385763" lvl="1" indent="-128588">
              <a:spcBef>
                <a:spcPts val="200"/>
              </a:spcBef>
              <a:defRPr sz="1800"/>
            </a:pPr>
            <a:r>
              <a:t>This will perform a bitwise XOR on every pair of bits</a:t>
            </a:r>
            <a:endParaRPr sz="1300"/>
          </a:p>
          <a:p>
            <a:r>
              <a:t>SHIFT: &lt;&lt;, &gt;&gt;</a:t>
            </a:r>
          </a:p>
          <a:p>
            <a:pPr marL="385763" lvl="1" indent="-128588">
              <a:spcBef>
                <a:spcPts val="200"/>
              </a:spcBef>
              <a:defRPr sz="1800"/>
            </a:pPr>
            <a:r>
              <a:t>This will shift the bits right or left</a:t>
            </a:r>
            <a:endParaRPr sz="1300"/>
          </a:p>
          <a:p>
            <a:pPr marL="642937" lvl="2" indent="-128587">
              <a:spcBef>
                <a:spcPts val="200"/>
              </a:spcBef>
              <a:defRPr sz="1800"/>
            </a:pPr>
            <a:r>
              <a:t>logical vs. arithmetic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1487" y="273844"/>
            <a:ext cx="5915026" cy="994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t>Operators Recap</a:t>
            </a:r>
          </a:p>
        </p:txBody>
      </p:sp>
      <p:sp>
        <p:nvSpPr>
          <p:cNvPr id="208" name="Shape 208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805" y="1080292"/>
            <a:ext cx="6172201" cy="3840480"/>
          </a:xfrm>
          <a:prstGeom prst="rect">
            <a:avLst/>
          </a:prstGeom>
        </p:spPr>
        <p:txBody>
          <a:bodyPr/>
          <a:lstStyle/>
          <a:p>
            <a:r>
              <a:t>NOT: !</a:t>
            </a:r>
          </a:p>
          <a:p>
            <a:pPr marL="385763" lvl="1" indent="-128588">
              <a:spcBef>
                <a:spcPts val="200"/>
              </a:spcBef>
              <a:defRPr sz="1800"/>
            </a:pPr>
            <a:r>
              <a:t>Evaluates the entire operand, rather than each bit</a:t>
            </a:r>
            <a:endParaRPr sz="1300"/>
          </a:p>
          <a:p>
            <a:pPr marL="385763" lvl="1" indent="-128588">
              <a:spcBef>
                <a:spcPts val="200"/>
              </a:spcBef>
              <a:defRPr sz="1800"/>
            </a:pPr>
            <a:r>
              <a:t>Produces a 1 if == 0, produces 0 if nonzero</a:t>
            </a:r>
            <a:endParaRPr sz="1300"/>
          </a:p>
          <a:p>
            <a:r>
              <a:t>AND: &amp;&amp;</a:t>
            </a:r>
          </a:p>
          <a:p>
            <a:pPr marL="385763" lvl="1" indent="-128588">
              <a:spcBef>
                <a:spcPts val="200"/>
              </a:spcBef>
              <a:defRPr sz="1800"/>
            </a:pPr>
            <a:r>
              <a:t>Produces 1 if both operands are nonzero</a:t>
            </a:r>
            <a:endParaRPr sz="1300"/>
          </a:p>
          <a:p>
            <a:r>
              <a:t>OR: ||</a:t>
            </a:r>
          </a:p>
          <a:p>
            <a:pPr marL="385763" lvl="1" indent="-128588">
              <a:spcBef>
                <a:spcPts val="200"/>
              </a:spcBef>
              <a:defRPr sz="1800"/>
            </a:pPr>
            <a:r>
              <a:t>Produces 1 if either operand is nonzero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1487" y="273844"/>
            <a:ext cx="5915026" cy="994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t>Lab 1</a:t>
            </a:r>
          </a:p>
        </p:txBody>
      </p:sp>
      <p:sp>
        <p:nvSpPr>
          <p:cNvPr id="211" name="Shape 211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805" y="1080292"/>
            <a:ext cx="6172201" cy="3840480"/>
          </a:xfrm>
          <a:prstGeom prst="rect">
            <a:avLst/>
          </a:prstGeom>
        </p:spPr>
        <p:txBody>
          <a:bodyPr/>
          <a:lstStyle/>
          <a:p>
            <a:r>
              <a:t>Worksheet in class</a:t>
            </a:r>
            <a:endParaRPr sz="1800"/>
          </a:p>
          <a:p>
            <a:r>
              <a:t>Tips:</a:t>
            </a:r>
          </a:p>
          <a:p>
            <a:pPr marL="385763" lvl="1" indent="-128588">
              <a:spcBef>
                <a:spcPts val="200"/>
              </a:spcBef>
            </a:pPr>
            <a:r>
              <a:t>Work on 8-bit versions first, then scale your solution to work with 32-bit inputs</a:t>
            </a:r>
            <a:endParaRPr sz="1300"/>
          </a:p>
          <a:p>
            <a:pPr marL="385763" lvl="1" indent="-128588">
              <a:spcBef>
                <a:spcPts val="200"/>
              </a:spcBef>
            </a:pPr>
            <a:r>
              <a:t>Save intermediate results in variables for clarity</a:t>
            </a:r>
            <a:endParaRPr sz="1300"/>
          </a:p>
          <a:p>
            <a:pPr marL="385763" lvl="1" indent="-128588">
              <a:spcBef>
                <a:spcPts val="200"/>
              </a:spcBef>
            </a:pPr>
            <a:r>
              <a:t>Shifting by more than 31 bits is </a:t>
            </a:r>
            <a:r>
              <a:rPr b="1"/>
              <a:t>UNDEFINED</a:t>
            </a:r>
            <a:r>
              <a:t>. This will NOT yield 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1487" y="273844"/>
            <a:ext cx="5915026" cy="994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t>Examples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805" y="1080292"/>
            <a:ext cx="6172201" cy="3840480"/>
          </a:xfrm>
          <a:prstGeom prst="rect">
            <a:avLst/>
          </a:prstGeom>
        </p:spPr>
        <p:txBody>
          <a:bodyPr/>
          <a:lstStyle/>
          <a:p>
            <a:pPr marL="0" indent="30861">
              <a:buSzTx/>
              <a:buNone/>
              <a:defRPr sz="1800"/>
            </a:pPr>
            <a:r>
              <a:t>Create 0xFFFFFFFF using only one operator</a:t>
            </a:r>
          </a:p>
          <a:p>
            <a:pPr marL="246888" indent="-216027"/>
            <a:endParaRPr/>
          </a:p>
          <a:p>
            <a:pPr marL="246888" indent="-216027"/>
            <a:r>
              <a:t>Limited to constants from 0x00 to 0xFF</a:t>
            </a:r>
          </a:p>
          <a:p>
            <a:pPr marL="246888" indent="-216027"/>
            <a:r>
              <a:t>Naïve approach:</a:t>
            </a:r>
          </a:p>
          <a:p>
            <a:pPr marL="0" indent="0">
              <a:buSzTx/>
              <a:buNone/>
              <a:defRPr sz="1800"/>
            </a:pPr>
            <a:r>
              <a:t>0xFF + (0xFF &lt;&lt; 8) + (0xFF &lt;&lt; 16) …</a:t>
            </a:r>
          </a:p>
          <a:p>
            <a:pPr marL="246888" indent="-216027"/>
            <a:r>
              <a:t>Better approach:</a:t>
            </a:r>
          </a:p>
          <a:p>
            <a:pPr marL="0" indent="0">
              <a:buSzTx/>
              <a:buNone/>
              <a:defRPr sz="1800"/>
            </a:pPr>
            <a:r>
              <a:t>~0x00 = 0xFFFFFFFF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1487" y="273844"/>
            <a:ext cx="5915026" cy="9941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t>Examples</a:t>
            </a:r>
          </a:p>
        </p:txBody>
      </p:sp>
      <p:sp>
        <p:nvSpPr>
          <p:cNvPr id="217" name="Shape 217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85805" y="1080292"/>
            <a:ext cx="6172201" cy="3840480"/>
          </a:xfrm>
          <a:prstGeom prst="rect">
            <a:avLst/>
          </a:prstGeom>
        </p:spPr>
        <p:txBody>
          <a:bodyPr/>
          <a:lstStyle/>
          <a:p>
            <a:pPr marL="0" indent="30861">
              <a:buSzTx/>
              <a:buNone/>
              <a:defRPr sz="1800"/>
            </a:pPr>
            <a:r>
              <a:rPr dirty="0"/>
              <a:t>Replace the leftmost byte of a 32-bit integer with 0xAB</a:t>
            </a:r>
          </a:p>
          <a:p>
            <a:pPr marL="246888" indent="-216027"/>
            <a:endParaRPr sz="1800" dirty="0"/>
          </a:p>
          <a:p>
            <a:pPr marL="246888" indent="-216027"/>
            <a:r>
              <a:rPr dirty="0"/>
              <a:t>Let our integer be x</a:t>
            </a:r>
          </a:p>
          <a:p>
            <a:pPr marL="246888" indent="-216027"/>
            <a:r>
              <a:rPr dirty="0"/>
              <a:t>First, we want to create a mask for the lower 24 bits</a:t>
            </a:r>
            <a:endParaRPr b="1" dirty="0"/>
          </a:p>
          <a:p>
            <a:pPr marL="504062" lvl="1" indent="-216027">
              <a:spcBef>
                <a:spcPts val="200"/>
              </a:spcBef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~(0xFF &lt;&lt; 24)</a:t>
            </a:r>
            <a:r>
              <a:rPr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1500" dirty="0">
                <a:latin typeface="Calibri"/>
                <a:ea typeface="Calibri"/>
                <a:cs typeface="Calibri"/>
                <a:sym typeface="Calibri"/>
              </a:rPr>
              <a:t>will do that using just two operators</a:t>
            </a:r>
            <a:endParaRPr sz="1300" dirty="0"/>
          </a:p>
          <a:p>
            <a:pPr marL="246888" indent="-216027"/>
            <a:r>
              <a:rPr dirty="0"/>
              <a:t>(x &amp; mask) will zero out the leftmost 8 bits</a:t>
            </a:r>
          </a:p>
          <a:p>
            <a:pPr marL="246888" indent="-216027"/>
            <a:r>
              <a:rPr dirty="0"/>
              <a:t>Now, we want to OR in 0xAB to those zeroed-out bits</a:t>
            </a:r>
          </a:p>
          <a:p>
            <a:pPr marL="246888" indent="-216027"/>
            <a:r>
              <a:rPr dirty="0"/>
              <a:t>Final result:</a:t>
            </a:r>
          </a:p>
          <a:p>
            <a:pPr marL="504062" lvl="1" indent="-216027">
              <a:spcBef>
                <a:spcPts val="200"/>
              </a:spcBef>
              <a:defRPr sz="1400">
                <a:latin typeface="Courier New"/>
                <a:ea typeface="Courier New"/>
                <a:cs typeface="Courier New"/>
                <a:sym typeface="Courier New"/>
              </a:defRPr>
            </a:pPr>
            <a:r>
              <a:rPr dirty="0"/>
              <a:t>(x &amp; mask) | (0xAB &lt;&lt; 24)</a:t>
            </a:r>
            <a:endParaRPr sz="1300" dirty="0"/>
          </a:p>
          <a:p>
            <a:pPr marL="246888" indent="-216027"/>
            <a:r>
              <a:t>Total operators</a:t>
            </a:r>
            <a:r>
              <a:rPr/>
              <a:t>: </a:t>
            </a:r>
            <a:r>
              <a:rPr smtClean="0"/>
              <a:t>5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dissolve/>
      </p:transition>
    </mc:Choice>
    <mc:Fallback xmlns="">
      <p:transition spd="fast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342</Words>
  <Application>Microsoft Office PowerPoint</Application>
  <PresentationFormat>Custom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Bitwise Operators</vt:lpstr>
      <vt:lpstr>Number Representation Recap</vt:lpstr>
      <vt:lpstr>Operators Recap</vt:lpstr>
      <vt:lpstr>Operators Recap</vt:lpstr>
      <vt:lpstr>Lab 1</vt:lpstr>
      <vt:lpstr>Examples</vt:lpstr>
      <vt:lpstr>Examples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Representation and Operators</dc:title>
  <dc:creator>Ruth Anderson</dc:creator>
  <cp:lastModifiedBy>CSE</cp:lastModifiedBy>
  <cp:revision>6</cp:revision>
  <dcterms:modified xsi:type="dcterms:W3CDTF">2017-04-11T00:10:49Z</dcterms:modified>
</cp:coreProperties>
</file>