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6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7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8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9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04.xml" ContentType="application/vnd.openxmlformats-officedocument.presentationml.tags+xml"/>
  <Override PartName="/ppt/notesSlides/notesSlide15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16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45.xml" ContentType="application/vnd.openxmlformats-officedocument.presentationml.tags+xml"/>
  <Override PartName="/ppt/notesSlides/notesSlide19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20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21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22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23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26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27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28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35.xml" ContentType="application/vnd.openxmlformats-officedocument.presentationml.notesSlide+xml"/>
  <Override PartName="/ppt/ink/ink1.xml" ContentType="application/inkml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notesSlides/notesSlide36.xml" ContentType="application/vnd.openxmlformats-officedocument.presentationml.notesSlide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590.xml" ContentType="application/vnd.openxmlformats-officedocument.presentationml.tags+xml"/>
  <Override PartName="/ppt/tags/tag3080.xml" ContentType="application/vnd.openxmlformats-officedocument.presentationml.tags+xml"/>
  <Override PartName="/ppt/tags/tag440.xml" ContentType="application/vnd.openxmlformats-officedocument.presentationml.tags+xml"/>
  <Override PartName="/ppt/tags/tag660.xml" ContentType="application/vnd.openxmlformats-officedocument.presentationml.tags+xml"/>
  <Override PartName="/ppt/tags/tag1490.xml" ContentType="application/vnd.openxmlformats-officedocument.presentationml.tags+xml"/>
  <Override PartName="/ppt/tags/tag1520.xml" ContentType="application/vnd.openxmlformats-officedocument.presentationml.tags+xml"/>
  <Override PartName="/ppt/tags/tag1540.xml" ContentType="application/vnd.openxmlformats-officedocument.presentationml.tags+xml"/>
  <Override PartName="/ppt/tags/tag1620.xml" ContentType="application/vnd.openxmlformats-officedocument.presentationml.tags+xml"/>
  <Override PartName="/ppt/tags/tag1630.xml" ContentType="application/vnd.openxmlformats-officedocument.presentationml.tags+xml"/>
  <Override PartName="/ppt/tags/tag1610.xml" ContentType="application/vnd.openxmlformats-officedocument.presentationml.tags+xml"/>
  <Override PartName="/ppt/tags/tag1590.xml" ContentType="application/vnd.openxmlformats-officedocument.presentationml.tags+xml"/>
  <Override PartName="/ppt/tags/tag1570.xml" ContentType="application/vnd.openxmlformats-officedocument.presentationml.tags+xml"/>
  <Override PartName="/ppt/tags/tag1550.xml" ContentType="application/vnd.openxmlformats-officedocument.presentationml.tags+xml"/>
  <Override PartName="/ppt/tags/tag910.xml" ContentType="application/vnd.openxmlformats-officedocument.presentationml.tags+xml"/>
  <Override PartName="/ppt/tags/tag1810.xml" ContentType="application/vnd.openxmlformats-officedocument.presentationml.tags+xml"/>
  <Override PartName="/ppt/tags/tag1910.xml" ContentType="application/vnd.openxmlformats-officedocument.presentationml.tags+xml"/>
  <Override PartName="/ppt/tags/tag2010.xml" ContentType="application/vnd.openxmlformats-officedocument.presentationml.tags+xml"/>
  <Override PartName="/ppt/tags/tag700.xml" ContentType="application/vnd.openxmlformats-officedocument.presentationml.tags+xml"/>
  <Override PartName="/ppt/tags/tag710.xml" ContentType="application/vnd.openxmlformats-officedocument.presentationml.tags+xml"/>
  <Override PartName="/ppt/tags/tag7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7"/>
  </p:notesMasterIdLst>
  <p:handoutMasterIdLst>
    <p:handoutMasterId r:id="rId48"/>
  </p:handoutMasterIdLst>
  <p:sldIdLst>
    <p:sldId id="388" r:id="rId2"/>
    <p:sldId id="353" r:id="rId3"/>
    <p:sldId id="393" r:id="rId4"/>
    <p:sldId id="376" r:id="rId5"/>
    <p:sldId id="457" r:id="rId6"/>
    <p:sldId id="277" r:id="rId7"/>
    <p:sldId id="427" r:id="rId8"/>
    <p:sldId id="279" r:id="rId9"/>
    <p:sldId id="458" r:id="rId10"/>
    <p:sldId id="459" r:id="rId11"/>
    <p:sldId id="315" r:id="rId12"/>
    <p:sldId id="460" r:id="rId13"/>
    <p:sldId id="463" r:id="rId14"/>
    <p:sldId id="350" r:id="rId15"/>
    <p:sldId id="352" r:id="rId16"/>
    <p:sldId id="464" r:id="rId17"/>
    <p:sldId id="465" r:id="rId18"/>
    <p:sldId id="380" r:id="rId19"/>
    <p:sldId id="381" r:id="rId20"/>
    <p:sldId id="377" r:id="rId21"/>
    <p:sldId id="378" r:id="rId22"/>
    <p:sldId id="387" r:id="rId23"/>
    <p:sldId id="351" r:id="rId24"/>
    <p:sldId id="358" r:id="rId25"/>
    <p:sldId id="357" r:id="rId26"/>
    <p:sldId id="360" r:id="rId27"/>
    <p:sldId id="365" r:id="rId28"/>
    <p:sldId id="383" r:id="rId29"/>
    <p:sldId id="280" r:id="rId30"/>
    <p:sldId id="281" r:id="rId31"/>
    <p:sldId id="355" r:id="rId32"/>
    <p:sldId id="282" r:id="rId33"/>
    <p:sldId id="367" r:id="rId34"/>
    <p:sldId id="368" r:id="rId35"/>
    <p:sldId id="369" r:id="rId36"/>
    <p:sldId id="370" r:id="rId37"/>
    <p:sldId id="371" r:id="rId38"/>
    <p:sldId id="375" r:id="rId39"/>
    <p:sldId id="366" r:id="rId40"/>
    <p:sldId id="386" r:id="rId41"/>
    <p:sldId id="372" r:id="rId42"/>
    <p:sldId id="373" r:id="rId43"/>
    <p:sldId id="374" r:id="rId44"/>
    <p:sldId id="346" r:id="rId45"/>
    <p:sldId id="347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D0"/>
    <a:srgbClr val="4B2A85"/>
    <a:srgbClr val="FFFF9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8" autoAdjust="0"/>
    <p:restoredTop sz="72677" autoAdjust="0"/>
  </p:normalViewPr>
  <p:slideViewPr>
    <p:cSldViewPr snapToGrid="0">
      <p:cViewPr varScale="1">
        <p:scale>
          <a:sx n="77" d="100"/>
          <a:sy n="77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Ceze" userId="20450811_tp_dropbox" providerId="OAuth2" clId="{F993E1D9-4AC9-F04F-80D2-7D3129F0DBFC}"/>
    <pc:docChg chg="modSld">
      <pc:chgData name="Luis Ceze" userId="20450811_tp_dropbox" providerId="OAuth2" clId="{F993E1D9-4AC9-F04F-80D2-7D3129F0DBFC}" dt="2019-01-10T21:07:56.618" v="5"/>
      <pc:docMkLst>
        <pc:docMk/>
      </pc:docMkLst>
      <pc:sldChg chg="addSp">
        <pc:chgData name="Luis Ceze" userId="20450811_tp_dropbox" providerId="OAuth2" clId="{F993E1D9-4AC9-F04F-80D2-7D3129F0DBFC}" dt="2019-01-10T21:07:55.855" v="4"/>
        <pc:sldMkLst>
          <pc:docMk/>
          <pc:sldMk cId="181468571" sldId="376"/>
        </pc:sldMkLst>
        <pc:inkChg chg="add">
          <ac:chgData name="Luis Ceze" userId="20450811_tp_dropbox" providerId="OAuth2" clId="{F993E1D9-4AC9-F04F-80D2-7D3129F0DBFC}" dt="2019-01-10T21:07:55.855" v="4"/>
          <ac:inkMkLst>
            <pc:docMk/>
            <pc:sldMk cId="181468571" sldId="376"/>
            <ac:inkMk id="2" creationId="{B2052DD2-0D2D-3244-BF5E-03F21CA01ABE}"/>
          </ac:inkMkLst>
        </pc:inkChg>
      </pc:sldChg>
      <pc:sldChg chg="addSp delSp">
        <pc:chgData name="Luis Ceze" userId="20450811_tp_dropbox" providerId="OAuth2" clId="{F993E1D9-4AC9-F04F-80D2-7D3129F0DBFC}" dt="2019-01-10T21:07:55.026" v="3"/>
        <pc:sldMkLst>
          <pc:docMk/>
          <pc:sldMk cId="70725255" sldId="388"/>
        </pc:sldMkLst>
        <pc:inkChg chg="add del">
          <ac:chgData name="Luis Ceze" userId="20450811_tp_dropbox" providerId="OAuth2" clId="{F993E1D9-4AC9-F04F-80D2-7D3129F0DBFC}" dt="2019-01-10T21:07:55.026" v="3"/>
          <ac:inkMkLst>
            <pc:docMk/>
            <pc:sldMk cId="70725255" sldId="388"/>
            <ac:inkMk id="2" creationId="{D80EE33D-09A2-3341-A27F-2B798D14950C}"/>
          </ac:inkMkLst>
        </pc:inkChg>
        <pc:inkChg chg="add del">
          <ac:chgData name="Luis Ceze" userId="20450811_tp_dropbox" providerId="OAuth2" clId="{F993E1D9-4AC9-F04F-80D2-7D3129F0DBFC}" dt="2019-01-10T21:07:55.026" v="3"/>
          <ac:inkMkLst>
            <pc:docMk/>
            <pc:sldMk cId="70725255" sldId="388"/>
            <ac:inkMk id="3" creationId="{12DDF25A-FBF7-DB46-A98B-E153C7073FE4}"/>
          </ac:inkMkLst>
        </pc:inkChg>
        <pc:inkChg chg="add reco">
          <ac:chgData name="Luis Ceze" userId="20450811_tp_dropbox" providerId="OAuth2" clId="{F993E1D9-4AC9-F04F-80D2-7D3129F0DBFC}" dt="2019-01-10T21:07:55.026" v="3"/>
          <ac:inkMkLst>
            <pc:docMk/>
            <pc:sldMk cId="70725255" sldId="388"/>
            <ac:inkMk id="4" creationId="{37C973EB-62CD-2546-A325-1BB02A0D75BE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9ABE-ECDE-4645-AFC5-968F123C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2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37:25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9274 9160 256 0,'-45'-3'96'0,"33"-2"-75"0,3-3 3 0,6 5-2 15,0-2-8-15,3 0 0 16,0-1-8-16,6 1-4 16,6 0-1-16,12-3-4 0,9-3 0 0,8-4 4 15,25-1 1-15,23 2 0 16,12-4-2-16,24-3 1 16,21-3 1-16,21-10-1 15,29-14 2-15,22-13 0 16,20-13 3-16,30 0 1 15,32-6 1-15,-5-4 2 16,18-6 4-16,17 3-4 16,15 2 2-16,-20 8-5 15,-1 0-2-15,4 9-2 16,-40 1-3-16,-11 7 5 16,-39 4 1-16,-17 6 2 15,-28 10 0-15,-32 6 0 16,-24-1 0-16,-18 9-4 15,-18 5-3-15,-15 5 4 0,-17 3 1 16,-16-1-20-16,-14 1-10 16,-15 3-37-16,-15-1-16 15</inkml:trace>
  <inkml:trace contextRef="#ctx0" brushRef="#br0" timeOffset="799.31">9845 7557 260 0,'-23'2'99'0,"17"-4"-77"0,3 2-9 16,0 0-7-16,0 0-6 16,0 0 2-16,3 0-3 15,0 0 0-15,0 0 1 16,0 0 4-16,3 5-4 16,3 3-4-16,6 2 6 15,8 1 5-15,13 2 1 16,18 8 1-16,20 11-3 15,9 8-1-15,28 10-1 16,23 11 0-16,14-6-2 16,34 6 1-1,23 0 0-15,31 16 1 16,35 2-2-16,20 6 1 0,16-11 0 16,11 3 3-16,22 7 1 0,-4 6 3 15,-5 3 4-15,-1-6 1 16,-6-7 0-16,-23-1 4 15,-6 8-13-15,-30-5-4 16,-6-8 3-16,-33-13 4 16,-3-8-5-16,-23-5 0 15,-16-11-7-15,-11 3 0 16,-15-1-48-16,-18-4-20 16,-21-9-72-1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37:01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3258 16272 80 0,'-15'5'33'0,"12"-2"-26"0,0-1 3 0,3-2 1 16,0 0 8-16,0 0 8 16,3-2-3-16,3-3 0 15,0-1 0-15,0 1 2 16,-3-3-14-16,3 5 11 0,-3-2 6 15,-3 0 9-15,0 2 6 16,0 0-12-16,0 6-5 16,-3 5-11-16,0 5-3 15,-3 6-7-15,0 7-2 0,3 1-2 16,0 4-2-16,6 4 1 16,6 2 1-16,3-5-1 15,3-3-1-15,6-8 5 16,0-8 1-16,0-10 2 15,2-8 0-15,-2-6-2 16,0-5 1-16,-3-5-4 16,-3-3-2-16,-6-8 2 15,-3 6 0-15,-6-3-1 16,0 0-2-16,-3 10 1 16,0 3 1-16,0 6-1 15,0 2 2-15,0 13-2 0,3 3-1 16,0 11 1-1,3-1 1-15,3 3 1 0,3 0 1 16,3-2-2-16,2 5-2 16,7-3-13-16,3-5-4 15,0-3-42-15,0-2-16 16,-1-1-68 0</inkml:trace>
  <inkml:trace contextRef="#ctx0" brushRef="#br0" timeOffset="0.998">4098 16066 204 0,'0'-3'77'0,"0"6"-60"0,-3-1 15 16,0 1 2-16,-3 2-2 16,-3 3 3-16,-6 3-6 15,-6-1-3-15,-3 11-14 16,0-2-3-16,1-1 1 0,-1-2-4 0,-3 0-1 15,3 0 0 1,3-3-1-16,1 0 0 0,8-2 0 16,0-3-2-16,6 5-2 15,6-2 1-15,3-3-1 16,3 5 0 0,3 0 0-16,3 0 0 15,5 1 2-15,-2-1-3 16,3 0 0-16,0-2 1 0,3-3 2 15,-3 5-1-15,0-3-1 16,-4-2-15-16,1 0-7 16,-3 6-18-16,-3-6-7 15,0-6-22-15,0 1-6 0,0-6-22 16</inkml:trace>
  <inkml:trace contextRef="#ctx0" brushRef="#br0" timeOffset="1.998">4416 16132 156 0,'0'-3'57'0,"0"6"-44"0,-3-3 16 0,3 0 6 15,-3 5-8-15,-3 0-1 16,-6-2-4-16,0 7-2 15,-5 1-10-15,-4 0 5 0,-6 2 2 16,0 0-1-16,-3 0 1 16,1 1-3-16,5-1 1 15,3 0-4-15,6-2 1 0,3-1-7 16,6 1-1-16,9-1-4 16,9 4-3-1,6-1 4-15,6 3 3 16,0-3 1-16,-1 5 0 15,4-4-6-15,-3-1 1 0,0 0 0 16,0-2 0-16,-4 2-5 16,-2-2 1-16,-3-6-25 15,-3 5-8-15,0-4-21 16,-3-4-8-16,3-2-42 16</inkml:trace>
  <inkml:trace contextRef="#ctx0" brushRef="#br0" timeOffset="2.998">4648 16155 236 0,'3'-10'88'0,"0"10"-69"0,0 0 4 0,-3 0-4 15,3 0-4-15,0 10 1 16,-3 1 0-16,0 2 3 16,0 6-11-16,-3-1-2 0,0 6 0 15,0-3-5-15,0-2-1 16,0-3 2-16,-3-3 1 0,6 0 1 16,6-2 2-16,0-3-3 15,3-3 0 1,3 0 1-16,6-5 0 0,3 0-2 15,6-2 1-15,-1-1-11 16,4-2-2-16,0 5-11 16,-3 0-4-16,-4 0-22 15,-2 0-7-15,-3 0-54 16</inkml:trace>
  <inkml:trace contextRef="#ctx0" brushRef="#br0" timeOffset="3.998">4904 16087 216 0,'-3'0'82'0,"0"8"-64"0,-3 13 7 0,3-5-1 16,0 15 9-16,0 9 9 15,0 5-16-15,0 0-7 16,3 0-11-16,0 0-6 0,3-3 1 15,3 1-18-15,3-9-4 16,3-5-40-16,3-10-14 16,3-6-37-1</inkml:trace>
  <inkml:trace contextRef="#ctx0" brushRef="#br0" timeOffset="4.998">5693 16166 220 0,'-9'3'82'0,"6"7"-64"0,3 14 0 0,0-11-6 16,0 14 0-16,0 2 3 15,3 0-4-15,-3 8-1 0,0-5-6 16,3-3-5-16,-3-3 0 0,3 1-4 15,-3-3 1-15,0-6-44 16,0-5-21-16,0-5-24 16</inkml:trace>
  <inkml:trace contextRef="#ctx0" brushRef="#br0" timeOffset="5.998">5500 16425 296 0,'-3'-2'112'0,"9"4"-87"0,8-7-11 16,-2 2-10-16,9-2-6 16,6 2 1-16,6-2 3 15,5-3 3-15,7 3-2 0,3 0-17 0,2 2-6 16,-11 0-89 0,18 1-51-16,-1-1 68 15</inkml:trace>
  <inkml:trace contextRef="#ctx0" brushRef="#br0" timeOffset="6.998">6649 16335 200 0,'-9'-2'74'0,"3"4"-58"0,-3 4 5 0,9 2-3 16,-3 2-5-16,0 6 0 15,0 3-1-15,3 4 0 0,3 7-6 16,3-4-2-16,0-2 0 0,3 2-2 15,2-5 1-15,4-5 2 16,0-5 4-16,3-6 2 16,0-7 1-16,0-9-6 15,0-2-4-15,0-3-1 16,-4-8-1 0,-2-2-3-16,-3 2 0 15,0 0 4-15,-3 0 1 0,-3 11 4 16,0 0 1-16,0 13-6 15,0 5 0-15,3 3 1 16,0 10 1-16,3 4 5 16,0 7 3-16,3 0-9 15,0 5-2-15,3-5-4 16,-1-8 0-16,1 3-30 16,3-8-13-16,0-5-73 15</inkml:trace>
  <inkml:trace contextRef="#ctx0" brushRef="#br0" timeOffset="7.998">7339 16177 80 0,'3'-3'33'0,"0"0"-26"0,3-2 3 16,0 2 1-16,0-2 19 15,0 5 11-15,0 0-2 16,0 0 2-16,-6 0-10 15,0 0-2-15,0 8-16 16,-3 3 10-16,-9 2 4 0,-6 5-3 16,-6 1-2-16,-3-3-1 15,-2 5-1-15,-1-3-5 16,0-2-1-16,3 0-8 16,4-3-2-16,5-2 0 15,3 0 0-15,3-6-2 16,6 5 1-16,3-2-4 15,9 3 0-15,6 0 1 0,9 2 2 16,5 0-3-16,7 6 0 16,3-6 1-16,-3 8 2 15,-4-3-8-15,-5 1-1 16,-3-6-18-16,-3 0-7 16,-3 1-32-16,0-4-11 15</inkml:trace>
  <inkml:trace contextRef="#ctx0" brushRef="#br0" timeOffset="8.998">7750 16174 148 0,'9'-5'57'0,"-6"2"-44"0,3 0 12 0,-6 3 4 16,0 0 5-1,0 3 6-15,-3 2-8 0,-6 6-2 16,-6 5-17-16,-6 2 3 0,-6 3 4 15,-2-2 0-15,-1 0 3 0,0-1-9 16,3-2-1 0,3-3-5-16,4-2 0 0,5-3-3 15,6 5 2-15,3-5-2 16,9 2 0-16,6 1-6 16,6 0-1-16,8 2 3 15,10 0 1-15,3 3-3 16,0 0-1-16,-1 0 1 15,-5 0 2-15,-6-3-9 16,-6 5-2-16,-3-4-33 16,-1-7-11-16,-5 4-74 15,0-3-41 1,0-5 79-16</inkml:trace>
  <inkml:trace contextRef="#ctx0" brushRef="#br0" timeOffset="9.998">8048 16216 148 0,'-12'0'57'0,"6"0"-44"0,-3 0 18 15,6 0 6-15,0 0 1 16,-3 0 4-16,0-2-6 16,0-1 1-16,0 0-21 15,3-2 0-15,0 2-2 0,6-4-5 16,0-1-3-16,6-3-3 0,6-5 0 15,6 3 0-15,2 5 1 16,4 0-5-16,3 5 1 16,-3 6-2-16,-3 8 0 15,-4 4 2-15,-8 4 0 16,-9 5 0 0,-6 0 2-16,-3-3 1 0,-3 3 3 15,0-9-1-15,4-1 0 16,2-4-3-16,6-2-2 15,5 5-4-15,10-2 0 16,6 0 2-16,3 2 3 16,0 0-2-16,-3 3 0 0,-4 0 10 15,-5-3 3-15,-6 3 17 16,-9 0 6-16,-9-3 1 16,-12 0 1-16,-14 0-14 15,-10-2-6-15,-3-3-10 16,1 0-5-16,5-5-21 15,3-3-8-15,10-3-48 16,8-8-21-16,15-15-69 16</inkml:trace>
  <inkml:trace contextRef="#ctx0" brushRef="#br0" timeOffset="10.998">14608 15722 96 0,'-6'-3'35'0,"3"0"-27"0,0 1 16 0,3 2 6 16,0 0 1-16,0 0 4 16,0 0 1-16,0-3 2 15,0 3-21-15,0 0 10 0,0 0 6 16,-3 0 3-16,0-3 0 16,0 3-8-16,3 0-5 15,0 0-5-15,0 0-1 16,0 0-5-16,0 0-2 15,0 0-9-15,6 3-2 16,6 0 2-16,3-1 1 16,6 1 0-16,2 2-2 15,4-2 1-15,3-3 1 16,0 5-1-16,-1-5-1 16,4 0 3-16,0-5 0 15,0 5-1-15,-4-3 1 0,-2 1-2 16,-3-4 2-1,-3 4-2-15,-6-1 2 0,-3 0 0 16,-3 1 3-16,-3 2-1 16,0 0 0-16,-3 0-3 15,-1 0 1-15,1 0-4 16,-3 0 0-16,0 0 1 16,0 0 0-16,0 0-7 15,0 0-3-15,0 0-21 16,0 0-7-16,0 0-14 15,0 0-5-15,0 0-60 16,6 5-46-16,-3-2 66 16</inkml:trace>
  <inkml:trace contextRef="#ctx0" brushRef="#br0" timeOffset="11.998">15028 15592 252 0,'-15'-11'93'0,"15"11"-72"0,-3 0 5 0,3 0-3 15,0 0-7-15,3 3 3 16,3 0-6-16,3 2-3 16,2 0-5-16,4 3-2 0,3 3 1 0,3-1-5 15,0 1-1-15,-3 2 1 16,0 0 2-16,-4 1 2 15,-2-1 1-15,-6 0-2 16,-9 3 1-16,-3 0 7 16,-6 0 5-16,-5 0-7 15,-4-1-4-15,0-1-6 16,3-4-1-16,3-4-16 16,3 1-7-1,3-1-45-15,6-1-18 0,6-10-23 16</inkml:trace>
  <inkml:trace contextRef="#ctx0" brushRef="#br0" timeOffset="12.998">15429 15536 220 0,'-15'-10'82'0,"13"4"-64"0,-4 1 11 0,6 5 2 15,0 0 3-15,0 0 13 16,6-8-19-16,5 0-15 15,4 0-6-15,3 0-1 0,3 6-8 16,3 2 0-16,0 8-2 16,-4 5 2-16,-2 8 1 15,-9 0 3-15,-3 8-1 16,-9-2-1-16,-3 2 1 16,-6 3 1-1,-3-1 1-15,-2-1 3 0,-4-4 6 16,3-2 2-16,0-3-3 15,0-5-1-15,3-3-4 16,3-2 1-16,3-1-4 16,4-2-2-16,-1-3-3 15,6-2 1-15,3 0-4 16,3-1-1-16,5-2 3 0,4-2 1 16,3-1 4-16,6 0 3 15,0-2-2-15,0 5 0 16,-4-2-3-16,1 2-1 15,-3 0-4-15,0 0 1 16,-3 0-18-16,-3 0-6 16,0 0-14-16,3 0-4 15,-6 0-24-15,-4-3-10 16,4 0-17 0</inkml:trace>
  <inkml:trace contextRef="#ctx0" brushRef="#br0" timeOffset="13.998">15739 15505 284 0,'-3'-11'107'0,"6"11"-83"0,-3 3-14 16,0-1-9-16,0 6 6 15,0 5 9-15,-3-2 4 16,0 8 0-16,-3-1-10 15,0 3-4-15,0 0 0 0,0-2-3 16,3-1-2-16,0-2 0 16,3-2 1-16,0-4-1 15,3-2 2-15,3-3 0 16,0-2 1-16,3 0-5 16,3-3 1-16,3 0 0 15,3 0 2-15,3-3-12 16,-1 0-6-16,1 1-16 15,0-1-7-15,0-2-15 16,-3 0-3-16,-3-1-47 16</inkml:trace>
  <inkml:trace contextRef="#ctx0" brushRef="#br0" timeOffset="14.998">15918 15502 220 0,'-6'0'82'0,"6"0"-64"0,0 11 0 16,0-1-6-16,0-2 7 16,0 11 5-16,0-1 3 15,3 6 3-15,0 5-16 16,0 3-4-16,-1 2 1 0,1 1-7 16,0-4-2-1,0-2-1-15,0-2 1 16,0-11-3-16,-3 5-2 0,0-8-27 15,3-2-10-15,-3-6-33 16,0 0-14-16</inkml:trace>
  <inkml:trace contextRef="#ctx0" brushRef="#br0" timeOffset="15.998">16105 15637 300 0,'-3'-8'112'0,"6"13"-87"0,0-5 9 0,3 0-4 16,0-5-7-16,3 5-2 15,3-3-9-15,0 1-5 16,3-1-4-16,-1 0-3 0,1 1 1 15,3-1-4-15,3 0 0 16,0 1-9-16,0-4-5 16,-3 4-24-16,-4-1-9 15,-2 1-25-15,-3 2-10 0</inkml:trace>
  <inkml:trace contextRef="#ctx0" brushRef="#br0" timeOffset="16.997">16188 15703 252 0,'-17'8'93'0,"11"-5"-72"0,0-1-4 16,6-2-5-16,0 3 0 15,0-3 2-15,3 3 8 16,3-1 4-16,2-2-14 16,7-2-5-16,3-1-2 0,6-2-10 15,0-1-4-15,3 1-31 16,-1 2-13-16,4 3-68 15</inkml:trace>
  <inkml:trace contextRef="#ctx0" brushRef="#br0" timeOffset="17.997">16593 15531 152 0,'-6'-5'57'0,"-3"2"-44"0,6 0-4 15,-3-2 46-15,0 3-10 16,0-1-6-16,4 0-6 16,-1-2-19-1,3 2 0-15,3-2 0 0,5 0-3 0,4-3-1 16,3 0-4-16,3 3-1 15,0 2-3-15,0 3-2 16,0 5 1-16,-3 3-1 16,-1 5 0-16,-5 1 0 15,-3 7 0-15,-6-5 2 0,-3 0 1 16,-3-1 3-16,0 1-3 16,0-3 0-16,1-2-1 15,2 0 1-15,3-6-7 16,3 6 1-16,2-4-1 15,7 4 2-15,3 0 1 16,0 2 1-16,0 0 0 16,-3 3 0-16,-3 0 4 15,-3-3 5-15,-3 6 6 16,-6-4 5-16,-6-1-8 16,-3-1-2-16,-3-2-2 15,-3-4 0-15,-3-1-4 16,1-1-3-16,2-5-9 15,0 0-5-15,3 0-15 16,3-5-5-16,9 5-29 16,6-6-11-16,6-1-45 15</inkml:trace>
  <inkml:trace contextRef="#ctx0" brushRef="#br0" timeOffset="18.997">16897 15550 160 0,'-12'-8'60'0,"9"8"-47"0,0-6 30 0,3 6 12 0,0-5-15 15,0 5-5 1,6 0-16-16,3-3-5 15,6-2-8-15,3-3-2 0,2 8 0 0,1 5-5 16,0 3-1-16,-3 6 1 16,-3 2 0-16,-6 5 1 15,-9 2 0-15,-6 4 0 16,-3 5 0-16,-6-1 2 16,0 1 3-16,-3-3 0 15,3-5 2-15,3-3 2 0,4-7 2 16,2-1-5-16,3-3-2 15,3-2 2-15,6-2 1 16,2-4-3-16,10-2-3 16,3 0 2-16,3 0 0 15,0 0-4-15,0 0 1 16,-4 5-11-16,1-2-5 16,-3 2-41-16,0-2-15 15,0 5-47 1</inkml:trace>
  <inkml:trace contextRef="#ctx0" brushRef="#br0" timeOffset="19.997">17245 15698 332 0,'-9'-6'126'0,"12"4"-98"0,6 2-12 16,-3-3-13-16,6 1-4 15,6-4 2-15,3 1 1 16,2 0-2-16,4-1 1 15,0 1-15-15,0 2-5 0,0 1-52 16,-4 4-23-16,1 1-16 16</inkml:trace>
  <inkml:trace contextRef="#ctx0" brushRef="#br0" timeOffset="20.997">17748 15510 192 0,'6'-11'74'0,"-3"9"-58"0,3-6 20 0,-6 5 5 16,0 0 1-16,0 1 4 0,-6-4-8 16,-3 1-3-16,-3 0-19 15,-6 2-1-15,-2 3-1 0,-1 0-10 16,0 6-1-16,0-1-5 16,3 3-2-16,3 5 3 15,3 0 2-15,3 3-5 16,6-3 1-16,9 3-1 0,6 3-1 15,6 2 1 1,6 3 3-16,6 2 0 16,0 3 3-16,-1 3-1 0,-2-3 2 15,-6-2-4-15,-6-4 0 16,-9-1 1-16,-6-4 2 16,-9-2 1-16,-6-5 1 15,-6-9 2 1,-3-2 1-16,0-2-6 15,1-12-2-15,5-2-3 0,6-5 0 16,3-3-2-16,9-2-1 16,9-3 1-16,6 0 2 15,6 0-1-15,5 2 1 16,-2 1 0-16,-3-1 0 0,-3 6-13 16,-6 0-4-16,-6 2-40 15,-3 4-17-15,-9 1-37 16</inkml:trace>
  <inkml:trace contextRef="#ctx0" brushRef="#br0" timeOffset="21.997">14391 15928 156 0,'3'-5'57'0,"-6"5"-44"0,3 0 7 0,0 0 1 15,0 0-5-15,0 5 1 16,0-5-1-16,0 0 0 15,0 0-8-15,3 5 1 0,-3-2 2 16,3 7-4-16,-1 1 1 16,1 2-3-16,0 3 0 15,3 0 1-15,0 3 1 16,3-1-1-16,3 3 1 16,0 3-2-16,3 2 0 0,3 1-1 15,0 2 0-15,6 0-2 16,2 0 1-16,4 0-2 15,3-2-1 1,0-6 1-16,-1 5-1 0,1-2 2 16,0-5 1-16,0-6 3 15,2-2 3-15,1-6-2 16,3 3 1-16,-4-6-5 16,-2-2 0-16,-6 0 1 15,0-2 0-15,-6 2-2 16,-4 0 1-16,-5-3 0 15,-3 3 1-15,-3-5 0 16,0 5 0-16,-3 0 0 16,-3 0 0-16,3 0-13 0,-3 0-7 15,0-3-22-15,0 1-11 16,0-1-18-16,-3 3-9 16,3 0-13-1</inkml:trace>
  <inkml:trace contextRef="#ctx0" brushRef="#br0" timeOffset="22.997">15036 16327 280 0,'-17'-5'104'0,"11"3"-81"16,0 2-8-16,6 0-9 15,0 0-6-15,0 0 2 0,0 0 1 16,6 2 3-16,3 1-3 15,5-1 0-15,4 6 3 0,3-2-5 16,0 4-1-16,0-2 0 16,-3 0 0-16,-6 0 0 15,-3 3 2-15,-6-3 3 16,-6 2 2-16,-6-2 3 16,-6 3 4-1,-3-3-4-15,0 5 0 16,0-5-9-16,0 2-2 0,3-2-14 15,6 0-5-15,4-2-38 16,2 1-15-16,8-1-41 16</inkml:trace>
  <inkml:trace contextRef="#ctx0" brushRef="#br0" timeOffset="23.997">15373 16240 192 0,'-12'-10'74'0,"9"10"-58"0,-3-3 14 15,6 3 1-15,-3-3-1 16,3 1 4-16,0-4-5 0,3 6-1 16,3-5-15-16,3-3-1 0,3 5-1 15,0-2-6-15,3 3-3 16,-1 4-1-16,1 3-1 16,0 9 0-16,-3 2 0 15,-6 10-3 1,-9 0 2-16,-3 4 1 15,-6-1 0-15,-3 0 0 0,-3 0 0 16,1-5 0-16,-1 0 2 16,3-6 5-16,3-5 4 15,3-2-2-15,3-3 2 16,3-3-6-16,3 0-3 16,3-2 1-16,6-3 2 15,9-3 2-15,6 1 1 16,2-1-7-16,4 3 0 15,-3 0-1-15,0 0 2 0,-3 3-3 16,-4 2 0-16,-2-5-8 16,-3 8-4-16,-3-5-13 15,-3-1-4-15,0-2-22 16,0 6-9-16,0-6-60 31</inkml:trace>
  <inkml:trace contextRef="#ctx0" brushRef="#br0" timeOffset="24.997">15742 16208 252 0,'0'-8'93'0,"3"8"-72"0,0 0-11 0,-3 0-7 15,0 0 6-15,3 3 6 16,-3 8 6-16,0-1 4 15,-3 3-13-15,0 3 2 0,0 0 0 16,-3 3-7-16,3-1-2 16,0-2-5-16,0-3-3 15,3-2 4-15,0-3 1 16,6 5-3-16,0-8-1 16,3-2 1-1,3 0 2-15,3-1 0 0,3-4-1 16,2 2-2-16,-2-3-1 15,0 0-16-15,0 3-5 16,-3 0-26-16,-3 0-8 0,-3 0-51 16</inkml:trace>
  <inkml:trace contextRef="#ctx0" brushRef="#br0" timeOffset="25.997">15923 16182 228 0,'-5'-11'88'0,"5"11"-69"0,0 3-5 16,0-3-7-16,0 8 1 15,0 3 7-15,0 7 21 0,0 6 10 16,0 5-24 0,0 5-3-16,0 3-2 0,0-2-7 15,0-1-3-15,3 1-7 16,-1-6 0-16,1-3-9 15,0-2-4-15,3-6-35 0,0-4-14 16,3-1-65 0</inkml:trace>
  <inkml:trace contextRef="#ctx0" brushRef="#br0" timeOffset="26.997">16108 16320 332 0,'-9'2'126'0,"6"1"-98"0,6-1 1 0,-3-2-5 0,6 0-10 16,3 0 2-1,0 0-3-15,3 0 2 0,3-2-8 16,0-1-4-16,2 1 0 0,1-4-4 16,3 6 0-16,-3-2-8 15,0-1-4-15,0 3-15 16,-3-3-5-16,-3-2-23 0,-4 5-9 16,1 0-62-1</inkml:trace>
  <inkml:trace contextRef="#ctx0" brushRef="#br0" timeOffset="27.997">16156 16399 292 0,'-12'8'110'0,"12"-3"-86"0,3 0-11 0,0-2-9 16,0 0 3-16,3-1 7 15,3-2 6-15,-1 0 3 16,7 0-12-16,3 0-7 0,3 0-2 16,3 0-20-16,0 0-5 0,2 0-35 15,-2 0-13-15,0 0-45 16</inkml:trace>
  <inkml:trace contextRef="#ctx0" brushRef="#br0" timeOffset="28.997">16602 16150 272 0,'-3'0'101'0,"6"3"-78"0,0 2-11 0,0 6-9 0,3 5 8 16,0 7 9-16,-3 6 6 16,0 3 2-16,0 5-15 15,-3-2-3-15,3-4 0 16,0 1-6-16,-3-5-2 15,0-1 1-15,0-5 0 0,0-5-17 16,0-3-5-16,0 1-24 16,0-6-8-16,0-1-24 15,0-1-8-15,3-4-8 16</inkml:trace>
  <inkml:trace contextRef="#ctx0" brushRef="#br0" timeOffset="29.997">16867 16200 208 0,'0'-10'77'0,"0"7"-60"0,0-2 13 0,0 5 1 15,0 0 1-15,-3 0 6 16,0 0-15-16,0 3-3 16,-3 2-12-16,0 5-5 0,-3 4-2 15,0 7 1-15,0 5 1 0,1 1-1 16,-1 7-2-16,3-2 1 16,3 5-1-16,3-5 2 15,6-3 1-15,3 0-1 16,2-5-2-16,4-6 1 15,3 1-1-15,3-11 4 16,3 0 5-16,0-11-1 16,2-2 1-16,-5-3-1 15,-3-3 0-15,-6-2 0 16,-6 0 2-16,-9-1-1 16,-6 1 2-16,-6 0-2 0,-9 5 2 15,-2 0-6-15,-4 6-3 16,0 2-8-16,3 2-1 15,3 1-15 1,4 7-3-16,5-2-25 16,6 3-10-16,6-1-78 15</inkml:trace>
  <inkml:trace contextRef="#ctx0" brushRef="#br0" timeOffset="30.997">17314 16193 288 0,'0'-3'107'0,"-3"6"-83"0,3 7-7 0,0 1-9 16,0 5-4-16,-3 10 5 15,3 6-1-15,-3 0 1 16,3-1-5-16,0 1-3 0,3-3 0 16,-3-2-1-16,0-1 0 15,0-7-27-15,0-1-11 16,0-5-32-16,-3-5-11 16,-3 5-12-1</inkml:trace>
  <inkml:trace contextRef="#ctx0" brushRef="#br0" timeOffset="31.997">17105 16399 316 0,'-6'-13'121'0,"6"21"-95"0,6-11-8 0,0 3-11 0,3 0-3 16,3 0 2-16,6 0 4 15,6 0 1-15,2 0-5 16,10 0-4-16,3 0 1 0,0 0-11 15,-1 0-4-15,1-5-43 16,-6 5-18-16,-4 5-51 16</inkml:trace>
  <inkml:trace contextRef="#ctx0" brushRef="#br0" timeOffset="32.998">17769 16240 184 0,'6'-13'68'0,"-6"8"-52"0,0-3 21 16,0 5 9-16,-3-5-6 16,-3 5 1-16,-3-2-10 15,-3 0-2-15,-6 0-16 16,-3 2 3-16,-2 3 4 0,-1 3-7 16,0 2 0-16,0 3-9 15,3-3-5-15,4 8-3 16,2 1 3-16,6-1-7 15,9 8 1-15,6 0-2 0,6 3 3 16,5 0 4-16,7 2 1 16,3 1-2-16,0-1 0 15,-3 1 4-15,-4-1 1 16,-5-7 0-16,-6 2-2 16,-9-3 3-16,-6-5 0 15,-6 1 1-15,-5-1 2 16,-4-8-1-16,-3-5 2 15,0-5-2-15,0 0 2 16,6-6-4-16,7-2-2 16,8-6-9-16,8-5-3 15,7-2 6-15,6 0 2 16,6-4-2-16,0 4-1 0,0 2-8 16,-3 3-4-1,-7-3-30-15,-2 6-14 0,-6-1-62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A0AD6-6E04-43EA-994A-CFEA8AD5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342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Memorize this trick. It’s very handy</a:t>
            </a:r>
          </a:p>
        </p:txBody>
      </p:sp>
    </p:spTree>
    <p:extLst>
      <p:ext uri="{BB962C8B-B14F-4D97-AF65-F5344CB8AC3E}">
        <p14:creationId xmlns:p14="http://schemas.microsoft.com/office/powerpoint/2010/main" val="3153404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Unsigned: 8 + 2 + 1 = 11</a:t>
            </a:r>
          </a:p>
          <a:p>
            <a:r>
              <a:rPr lang="en-US" dirty="0"/>
              <a:t>Signed = -8 + 2 + 1 = -5</a:t>
            </a:r>
          </a:p>
        </p:txBody>
      </p:sp>
    </p:spTree>
    <p:extLst>
      <p:ext uri="{BB962C8B-B14F-4D97-AF65-F5344CB8AC3E}">
        <p14:creationId xmlns:p14="http://schemas.microsoft.com/office/powerpoint/2010/main" val="134827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Roboto" charset="0"/>
                <a:ea typeface="Roboto" charset="0"/>
                <a:cs typeface="Roboto" charset="0"/>
              </a:rPr>
              <a:t>Ask class to help with math</a:t>
            </a:r>
          </a:p>
          <a:p>
            <a:r>
              <a:rPr lang="en-US" sz="1200" b="1" dirty="0">
                <a:latin typeface="Roboto" charset="0"/>
                <a:ea typeface="Roboto" charset="0"/>
                <a:cs typeface="Roboto" charset="0"/>
              </a:rPr>
              <a:t>Drop the carry!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02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derive the negation trick from earlier</a:t>
            </a:r>
          </a:p>
          <a:p>
            <a:r>
              <a:rPr lang="en-US" dirty="0"/>
              <a:t>We want an additive inverse property. </a:t>
            </a:r>
          </a:p>
          <a:p>
            <a:r>
              <a:rPr lang="en-US" dirty="0"/>
              <a:t>X – X = 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12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an additive inverse property. </a:t>
            </a:r>
          </a:p>
          <a:p>
            <a:r>
              <a:rPr lang="en-US" dirty="0"/>
              <a:t>X – X = 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3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an additive inverse property. </a:t>
            </a:r>
          </a:p>
          <a:p>
            <a:r>
              <a:rPr lang="en-US" dirty="0"/>
              <a:t>X – X = 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02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/>
              <a:t>Tmax</a:t>
            </a:r>
            <a:r>
              <a:rPr lang="en-US" baseline="0" dirty="0"/>
              <a:t> = Two’s complement max value</a:t>
            </a:r>
          </a:p>
          <a:p>
            <a:r>
              <a:rPr lang="en-US" baseline="0" dirty="0" err="1"/>
              <a:t>Umax</a:t>
            </a:r>
            <a:r>
              <a:rPr lang="en-US" baseline="0" dirty="0"/>
              <a:t> = Unsigned max value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3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6875" y="527050"/>
            <a:ext cx="3473450" cy="26050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</a:tabLst>
            </a:pPr>
            <a:r>
              <a:rPr lang="en-US" sz="1900" dirty="0">
                <a:latin typeface="Helvetica Neue Regular" charset="0"/>
                <a:ea typeface="DejaVu Sans" charset="0"/>
                <a:cs typeface="DejaVu Sans" charset="0"/>
              </a:rPr>
              <a:t>Remember the mathematical and binary forms, not decimal.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96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user-chosen names, there is nothing special about starting your variable name with ‘t’ or ‘u’.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30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WARNING!</a:t>
            </a:r>
          </a:p>
          <a:p>
            <a:r>
              <a:rPr lang="en-US" dirty="0"/>
              <a:t>You will mess this up! When it happens suspect this</a:t>
            </a:r>
          </a:p>
          <a:p>
            <a:endParaRPr lang="en-US" dirty="0"/>
          </a:p>
          <a:p>
            <a:r>
              <a:rPr lang="en-US" dirty="0"/>
              <a:t>Unsigned dominates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5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34720" y="3311238"/>
            <a:ext cx="7477760" cy="3136901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" y="0"/>
            <a:ext cx="2033" cy="1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4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1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 U</a:t>
            </a:r>
          </a:p>
          <a:p>
            <a:r>
              <a:rPr lang="en-US" dirty="0"/>
              <a:t>&lt; S</a:t>
            </a:r>
          </a:p>
          <a:p>
            <a:r>
              <a:rPr lang="en-US" dirty="0"/>
              <a:t>&gt; U </a:t>
            </a:r>
          </a:p>
          <a:p>
            <a:r>
              <a:rPr lang="en-US" dirty="0"/>
              <a:t>&gt; S</a:t>
            </a:r>
          </a:p>
          <a:p>
            <a:r>
              <a:rPr lang="en-US" dirty="0"/>
              <a:t>&lt; U </a:t>
            </a:r>
          </a:p>
          <a:p>
            <a:r>
              <a:rPr lang="en-US" dirty="0"/>
              <a:t>&gt; S </a:t>
            </a:r>
          </a:p>
          <a:p>
            <a:r>
              <a:rPr lang="en-US" dirty="0"/>
              <a:t>&gt; U </a:t>
            </a:r>
          </a:p>
          <a:p>
            <a:r>
              <a:rPr lang="en-US" dirty="0"/>
              <a:t>&lt; U </a:t>
            </a:r>
          </a:p>
          <a:p>
            <a:r>
              <a:rPr lang="en-US" dirty="0"/>
              <a:t>&gt; 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13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34720" y="3311238"/>
            <a:ext cx="7477760" cy="3136901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" y="0"/>
            <a:ext cx="2033" cy="1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23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3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1400" b="0" i="0" baseline="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err="1"/>
              <a:t>TMax</a:t>
            </a:r>
            <a:r>
              <a:rPr lang="en-US" dirty="0"/>
              <a:t>, </a:t>
            </a:r>
            <a:r>
              <a:rPr lang="en-US" dirty="0" err="1"/>
              <a:t>TMin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9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/>
          <a:lstStyle/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6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C, Sign extension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9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General algorithm for any number of bits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Formula is complicated, but visually simple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33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/>
          <a:lstStyle/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0x3 = 0b0011</a:t>
            </a:r>
          </a:p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0xC = 0b1100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2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34720" y="3311238"/>
            <a:ext cx="7477760" cy="3136901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" y="0"/>
            <a:ext cx="2033" cy="1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31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Useful operator when working with bit representations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Especially Lab 1</a:t>
            </a:r>
          </a:p>
          <a:p>
            <a:r>
              <a:rPr lang="en-US" b="1" dirty="0">
                <a:latin typeface="Roboto" charset="0"/>
                <a:ea typeface="Roboto" charset="0"/>
                <a:cs typeface="Roboto" charset="0"/>
              </a:rPr>
              <a:t>1001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9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possibility; some good things</a:t>
            </a:r>
          </a:p>
          <a:p>
            <a:r>
              <a:rPr lang="en-US" dirty="0"/>
              <a:t>0b0010 = 2 in signed or unsigned</a:t>
            </a:r>
          </a:p>
        </p:txBody>
      </p:sp>
    </p:spTree>
    <p:extLst>
      <p:ext uri="{BB962C8B-B14F-4D97-AF65-F5344CB8AC3E}">
        <p14:creationId xmlns:p14="http://schemas.microsoft.com/office/powerpoint/2010/main" val="25543721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bit example</a:t>
            </a:r>
          </a:p>
          <a:p>
            <a:r>
              <a:rPr lang="en-US" dirty="0"/>
              <a:t>Undefined is BAD, eats your laundry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258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0100</a:t>
            </a:r>
            <a:r>
              <a:rPr lang="en-US" baseline="0" dirty="0"/>
              <a:t> (4) &gt;&gt; 1 = 0010 (2)</a:t>
            </a:r>
          </a:p>
          <a:p>
            <a:r>
              <a:rPr lang="en-US" baseline="0" dirty="0"/>
              <a:t>0001 (1) &lt;&lt; 2 = 0100 (4)</a:t>
            </a: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899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 x</a:t>
            </a:r>
          </a:p>
          <a:p>
            <a:pPr marL="171450" indent="-171450">
              <a:buFontTx/>
              <a:buChar char="-"/>
            </a:pPr>
            <a:r>
              <a:rPr lang="en-US" dirty="0"/>
              <a:t>X &lt; 0</a:t>
            </a:r>
          </a:p>
          <a:p>
            <a:pPr marL="171450" indent="-171450">
              <a:buFontTx/>
              <a:buChar char="-"/>
            </a:pPr>
            <a:r>
              <a:rPr lang="en-US" dirty="0"/>
              <a:t>X where lowest 2 bits are not 00</a:t>
            </a:r>
          </a:p>
          <a:p>
            <a:pPr marL="171450" indent="-171450">
              <a:buFontTx/>
              <a:buChar char="-"/>
            </a:pPr>
            <a:r>
              <a:rPr lang="en-US" dirty="0"/>
              <a:t>0 and -128 (0b10000000)</a:t>
            </a:r>
          </a:p>
          <a:p>
            <a:pPr marL="171450" indent="-171450">
              <a:buFontTx/>
              <a:buChar char="-"/>
            </a:pPr>
            <a:r>
              <a:rPr lang="en-US" dirty="0"/>
              <a:t>X where upper two bits are 0b01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7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641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!! to</a:t>
            </a:r>
            <a:r>
              <a:rPr lang="en-US" baseline="0" dirty="0"/>
              <a:t> force to 0/1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9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1660195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125131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help visualize these numbers, we’ll use this number wheel</a:t>
            </a:r>
          </a:p>
          <a:p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Binary goes up clockwise</a:t>
            </a:r>
          </a:p>
          <a:p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See how we start with </a:t>
            </a:r>
            <a:r>
              <a:rPr lang="en-US" b="1" i="0" baseline="0" dirty="0">
                <a:latin typeface="Roboto Light" charset="0"/>
                <a:ea typeface="Roboto Light" charset="0"/>
                <a:cs typeface="Roboto Light" charset="0"/>
              </a:rPr>
              <a:t>+0 – +7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on right side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Then the left side, which starts with 1, are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all negative, starting with -0 .. -7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7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6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Arithmetic is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cumbersome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4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– 3 should be 1, as we see on the left</a:t>
            </a: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But 4 + -3 should 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be </a:t>
            </a:r>
            <a:r>
              <a:rPr lang="en-US" i="1" baseline="0" dirty="0">
                <a:latin typeface="Roboto" charset="0"/>
                <a:ea typeface="Roboto" charset="0"/>
                <a:cs typeface="Roboto" charset="0"/>
              </a:rPr>
              <a:t>equivalent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, but if we naively add the two together, it doesn’t work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We have to make sure we change all plus-negatives to subtractions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So, how do we solve these problems?</a:t>
            </a:r>
          </a:p>
          <a:p>
            <a:pPr lvl="1"/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It turns out there’s a really clever other way of interpreting the MSB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9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addition should work now</a:t>
            </a:r>
          </a:p>
        </p:txBody>
      </p:sp>
    </p:spTree>
    <p:extLst>
      <p:ext uri="{BB962C8B-B14F-4D97-AF65-F5344CB8AC3E}">
        <p14:creationId xmlns:p14="http://schemas.microsoft.com/office/powerpoint/2010/main" val="398882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shift negatives so 0 == 0</a:t>
            </a:r>
          </a:p>
        </p:txBody>
      </p:sp>
    </p:spTree>
    <p:extLst>
      <p:ext uri="{BB962C8B-B14F-4D97-AF65-F5344CB8AC3E}">
        <p14:creationId xmlns:p14="http://schemas.microsoft.com/office/powerpoint/2010/main" val="100873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Big negative shift!</a:t>
            </a:r>
          </a:p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8 + 2 = 10</a:t>
            </a:r>
          </a:p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-8 + 2 = -6</a:t>
            </a:r>
          </a:p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7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6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2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AC37DE08-BC57-4632-9E57-881D4F594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9727" y="-2231"/>
            <a:ext cx="9845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L05:  Integers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195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tags" Target="../tags/tag217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image" Target="../media/image29.png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notesSlide" Target="../notesSlides/notesSlide8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tags" Target="../tags/tag219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96.xml"/><Relationship Id="rId3" Type="http://schemas.openxmlformats.org/officeDocument/2006/relationships/tags" Target="../tags/tag19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tags" Target="../tags/tag248.xml"/><Relationship Id="rId39" Type="http://schemas.openxmlformats.org/officeDocument/2006/relationships/tags" Target="../tags/tag261.xml"/><Relationship Id="rId21" Type="http://schemas.openxmlformats.org/officeDocument/2006/relationships/tags" Target="../tags/tag243.xml"/><Relationship Id="rId34" Type="http://schemas.openxmlformats.org/officeDocument/2006/relationships/tags" Target="../tags/tag256.xml"/><Relationship Id="rId42" Type="http://schemas.openxmlformats.org/officeDocument/2006/relationships/tags" Target="../tags/tag264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40.png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9" Type="http://schemas.openxmlformats.org/officeDocument/2006/relationships/tags" Target="../tags/tag251.xml"/><Relationship Id="rId11" Type="http://schemas.openxmlformats.org/officeDocument/2006/relationships/tags" Target="../tags/tag233.xml"/><Relationship Id="rId24" Type="http://schemas.openxmlformats.org/officeDocument/2006/relationships/tags" Target="../tags/tag246.xml"/><Relationship Id="rId32" Type="http://schemas.openxmlformats.org/officeDocument/2006/relationships/tags" Target="../tags/tag254.xml"/><Relationship Id="rId37" Type="http://schemas.openxmlformats.org/officeDocument/2006/relationships/tags" Target="../tags/tag259.xml"/><Relationship Id="rId40" Type="http://schemas.openxmlformats.org/officeDocument/2006/relationships/tags" Target="../tags/tag262.xml"/><Relationship Id="rId45" Type="http://schemas.openxmlformats.org/officeDocument/2006/relationships/tags" Target="../tags/tag267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28" Type="http://schemas.openxmlformats.org/officeDocument/2006/relationships/tags" Target="../tags/tag250.xml"/><Relationship Id="rId36" Type="http://schemas.openxmlformats.org/officeDocument/2006/relationships/tags" Target="../tags/tag258.xml"/><Relationship Id="rId49" Type="http://schemas.openxmlformats.org/officeDocument/2006/relationships/tags" Target="../tags/tag5590.xml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31" Type="http://schemas.openxmlformats.org/officeDocument/2006/relationships/tags" Target="../tags/tag253.xml"/><Relationship Id="rId44" Type="http://schemas.openxmlformats.org/officeDocument/2006/relationships/tags" Target="../tags/tag266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Relationship Id="rId27" Type="http://schemas.openxmlformats.org/officeDocument/2006/relationships/tags" Target="../tags/tag249.xml"/><Relationship Id="rId30" Type="http://schemas.openxmlformats.org/officeDocument/2006/relationships/tags" Target="../tags/tag252.xml"/><Relationship Id="rId35" Type="http://schemas.openxmlformats.org/officeDocument/2006/relationships/tags" Target="../tags/tag257.xml"/><Relationship Id="rId43" Type="http://schemas.openxmlformats.org/officeDocument/2006/relationships/tags" Target="../tags/tag265.xml"/><Relationship Id="rId48" Type="http://schemas.openxmlformats.org/officeDocument/2006/relationships/notesSlide" Target="../notesSlides/notesSlide9.xml"/><Relationship Id="rId8" Type="http://schemas.openxmlformats.org/officeDocument/2006/relationships/tags" Target="../tags/tag230.xml"/><Relationship Id="rId3" Type="http://schemas.openxmlformats.org/officeDocument/2006/relationships/tags" Target="../tags/tag225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tags" Target="../tags/tag247.xml"/><Relationship Id="rId33" Type="http://schemas.openxmlformats.org/officeDocument/2006/relationships/tags" Target="../tags/tag255.xml"/><Relationship Id="rId38" Type="http://schemas.openxmlformats.org/officeDocument/2006/relationships/tags" Target="../tags/tag260.xml"/><Relationship Id="rId46" Type="http://schemas.openxmlformats.org/officeDocument/2006/relationships/tags" Target="../tags/tag268.xml"/><Relationship Id="rId20" Type="http://schemas.openxmlformats.org/officeDocument/2006/relationships/tags" Target="../tags/tag242.xml"/><Relationship Id="rId41" Type="http://schemas.openxmlformats.org/officeDocument/2006/relationships/tags" Target="../tags/tag263.xml"/><Relationship Id="rId1" Type="http://schemas.openxmlformats.org/officeDocument/2006/relationships/tags" Target="../tags/tag223.xml"/><Relationship Id="rId6" Type="http://schemas.openxmlformats.org/officeDocument/2006/relationships/tags" Target="../tags/tag22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tags" Target="../tags/tag294.xml"/><Relationship Id="rId21" Type="http://schemas.openxmlformats.org/officeDocument/2006/relationships/tags" Target="../tags/tag289.xml"/><Relationship Id="rId34" Type="http://schemas.openxmlformats.org/officeDocument/2006/relationships/tags" Target="../tags/tag302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tags" Target="../tags/tag293.xml"/><Relationship Id="rId33" Type="http://schemas.openxmlformats.org/officeDocument/2006/relationships/tags" Target="../tags/tag301.xml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29" Type="http://schemas.openxmlformats.org/officeDocument/2006/relationships/tags" Target="../tags/tag297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tags" Target="../tags/tag292.xml"/><Relationship Id="rId32" Type="http://schemas.openxmlformats.org/officeDocument/2006/relationships/tags" Target="../tags/tag300.xml"/><Relationship Id="rId37" Type="http://schemas.openxmlformats.org/officeDocument/2006/relationships/notesSlide" Target="../notesSlides/notesSlide10.xml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tags" Target="../tags/tag296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tags" Target="../tags/tag299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tags" Target="../tags/tag295.xml"/><Relationship Id="rId30" Type="http://schemas.openxmlformats.org/officeDocument/2006/relationships/tags" Target="../tags/tag298.xml"/><Relationship Id="rId35" Type="http://schemas.openxmlformats.org/officeDocument/2006/relationships/tags" Target="../tags/tag303.xml"/><Relationship Id="rId8" Type="http://schemas.openxmlformats.org/officeDocument/2006/relationships/tags" Target="../tags/tag276.xml"/><Relationship Id="rId3" Type="http://schemas.openxmlformats.org/officeDocument/2006/relationships/tags" Target="../tags/tag2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tags" Target="../tags/tag330.xml"/><Relationship Id="rId39" Type="http://schemas.openxmlformats.org/officeDocument/2006/relationships/tags" Target="../tags/tag3080.xml"/><Relationship Id="rId21" Type="http://schemas.openxmlformats.org/officeDocument/2006/relationships/tags" Target="../tags/tag325.xml"/><Relationship Id="rId34" Type="http://schemas.openxmlformats.org/officeDocument/2006/relationships/tags" Target="../tags/tag338.xml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tags" Target="../tags/tag329.xml"/><Relationship Id="rId33" Type="http://schemas.openxmlformats.org/officeDocument/2006/relationships/tags" Target="../tags/tag337.xml"/><Relationship Id="rId38" Type="http://schemas.openxmlformats.org/officeDocument/2006/relationships/notesSlide" Target="../notesSlides/notesSlide16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29" Type="http://schemas.openxmlformats.org/officeDocument/2006/relationships/tags" Target="../tags/tag333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tags" Target="../tags/tag328.xml"/><Relationship Id="rId32" Type="http://schemas.openxmlformats.org/officeDocument/2006/relationships/tags" Target="../tags/tag336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60.png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28" Type="http://schemas.openxmlformats.org/officeDocument/2006/relationships/tags" Target="../tags/tag332.xml"/><Relationship Id="rId36" Type="http://schemas.openxmlformats.org/officeDocument/2006/relationships/tags" Target="../tags/tag340.xml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31" Type="http://schemas.openxmlformats.org/officeDocument/2006/relationships/tags" Target="../tags/tag335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tags" Target="../tags/tag331.xml"/><Relationship Id="rId30" Type="http://schemas.openxmlformats.org/officeDocument/2006/relationships/tags" Target="../tags/tag334.xml"/><Relationship Id="rId35" Type="http://schemas.openxmlformats.org/officeDocument/2006/relationships/tags" Target="../tags/tag339.xml"/><Relationship Id="rId8" Type="http://schemas.openxmlformats.org/officeDocument/2006/relationships/tags" Target="../tags/tag312.xml"/><Relationship Id="rId3" Type="http://schemas.openxmlformats.org/officeDocument/2006/relationships/tags" Target="../tags/tag30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343.xml"/><Relationship Id="rId7" Type="http://schemas.openxmlformats.org/officeDocument/2006/relationships/tags" Target="../tags/tag440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44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26" Type="http://schemas.openxmlformats.org/officeDocument/2006/relationships/tags" Target="../tags/tag378.xml"/><Relationship Id="rId39" Type="http://schemas.openxmlformats.org/officeDocument/2006/relationships/tags" Target="../tags/tag391.xml"/><Relationship Id="rId21" Type="http://schemas.openxmlformats.org/officeDocument/2006/relationships/tags" Target="../tags/tag373.xml"/><Relationship Id="rId34" Type="http://schemas.openxmlformats.org/officeDocument/2006/relationships/tags" Target="../tags/tag386.xml"/><Relationship Id="rId42" Type="http://schemas.openxmlformats.org/officeDocument/2006/relationships/tags" Target="../tags/tag394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71.png"/><Relationship Id="rId7" Type="http://schemas.openxmlformats.org/officeDocument/2006/relationships/tags" Target="../tags/tag359.xml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9" Type="http://schemas.openxmlformats.org/officeDocument/2006/relationships/tags" Target="../tags/tag381.xml"/><Relationship Id="rId11" Type="http://schemas.openxmlformats.org/officeDocument/2006/relationships/tags" Target="../tags/tag363.xml"/><Relationship Id="rId24" Type="http://schemas.openxmlformats.org/officeDocument/2006/relationships/tags" Target="../tags/tag376.xml"/><Relationship Id="rId32" Type="http://schemas.openxmlformats.org/officeDocument/2006/relationships/tags" Target="../tags/tag384.xml"/><Relationship Id="rId37" Type="http://schemas.openxmlformats.org/officeDocument/2006/relationships/tags" Target="../tags/tag389.xml"/><Relationship Id="rId40" Type="http://schemas.openxmlformats.org/officeDocument/2006/relationships/tags" Target="../tags/tag392.xml"/><Relationship Id="rId45" Type="http://schemas.openxmlformats.org/officeDocument/2006/relationships/tags" Target="../tags/tag397.xml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23" Type="http://schemas.openxmlformats.org/officeDocument/2006/relationships/tags" Target="../tags/tag375.xml"/><Relationship Id="rId28" Type="http://schemas.openxmlformats.org/officeDocument/2006/relationships/tags" Target="../tags/tag380.xml"/><Relationship Id="rId36" Type="http://schemas.openxmlformats.org/officeDocument/2006/relationships/tags" Target="../tags/tag388.xml"/><Relationship Id="rId49" Type="http://schemas.openxmlformats.org/officeDocument/2006/relationships/tags" Target="../tags/tag660.xml"/><Relationship Id="rId10" Type="http://schemas.openxmlformats.org/officeDocument/2006/relationships/tags" Target="../tags/tag362.xml"/><Relationship Id="rId19" Type="http://schemas.openxmlformats.org/officeDocument/2006/relationships/tags" Target="../tags/tag371.xml"/><Relationship Id="rId31" Type="http://schemas.openxmlformats.org/officeDocument/2006/relationships/tags" Target="../tags/tag383.xml"/><Relationship Id="rId44" Type="http://schemas.openxmlformats.org/officeDocument/2006/relationships/tags" Target="../tags/tag396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tags" Target="../tags/tag374.xml"/><Relationship Id="rId27" Type="http://schemas.openxmlformats.org/officeDocument/2006/relationships/tags" Target="../tags/tag379.xml"/><Relationship Id="rId30" Type="http://schemas.openxmlformats.org/officeDocument/2006/relationships/tags" Target="../tags/tag382.xml"/><Relationship Id="rId35" Type="http://schemas.openxmlformats.org/officeDocument/2006/relationships/tags" Target="../tags/tag387.xml"/><Relationship Id="rId43" Type="http://schemas.openxmlformats.org/officeDocument/2006/relationships/tags" Target="../tags/tag395.xml"/><Relationship Id="rId48" Type="http://schemas.openxmlformats.org/officeDocument/2006/relationships/image" Target="../media/image61.png"/><Relationship Id="rId8" Type="http://schemas.openxmlformats.org/officeDocument/2006/relationships/tags" Target="../tags/tag360.xml"/><Relationship Id="rId3" Type="http://schemas.openxmlformats.org/officeDocument/2006/relationships/tags" Target="../tags/tag355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tags" Target="../tags/tag377.xml"/><Relationship Id="rId33" Type="http://schemas.openxmlformats.org/officeDocument/2006/relationships/tags" Target="../tags/tag385.xml"/><Relationship Id="rId38" Type="http://schemas.openxmlformats.org/officeDocument/2006/relationships/tags" Target="../tags/tag390.xml"/><Relationship Id="rId46" Type="http://schemas.openxmlformats.org/officeDocument/2006/relationships/tags" Target="../tags/tag398.xml"/><Relationship Id="rId20" Type="http://schemas.openxmlformats.org/officeDocument/2006/relationships/tags" Target="../tags/tag372.xml"/><Relationship Id="rId41" Type="http://schemas.openxmlformats.org/officeDocument/2006/relationships/tags" Target="../tags/tag393.xml"/><Relationship Id="rId1" Type="http://schemas.openxmlformats.org/officeDocument/2006/relationships/tags" Target="../tags/tag353.xml"/><Relationship Id="rId6" Type="http://schemas.openxmlformats.org/officeDocument/2006/relationships/tags" Target="../tags/tag358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11.xml"/><Relationship Id="rId18" Type="http://schemas.openxmlformats.org/officeDocument/2006/relationships/tags" Target="../tags/tag416.xml"/><Relationship Id="rId26" Type="http://schemas.openxmlformats.org/officeDocument/2006/relationships/tags" Target="../tags/tag424.xml"/><Relationship Id="rId39" Type="http://schemas.openxmlformats.org/officeDocument/2006/relationships/tags" Target="../tags/tag437.xml"/><Relationship Id="rId21" Type="http://schemas.openxmlformats.org/officeDocument/2006/relationships/tags" Target="../tags/tag419.xml"/><Relationship Id="rId34" Type="http://schemas.openxmlformats.org/officeDocument/2006/relationships/tags" Target="../tags/tag432.xml"/><Relationship Id="rId42" Type="http://schemas.openxmlformats.org/officeDocument/2006/relationships/tags" Target="../tags/tag441.xml"/><Relationship Id="rId47" Type="http://schemas.openxmlformats.org/officeDocument/2006/relationships/notesSlide" Target="../notesSlides/notesSlide23.xml"/><Relationship Id="rId7" Type="http://schemas.openxmlformats.org/officeDocument/2006/relationships/tags" Target="../tags/tag405.xml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29" Type="http://schemas.openxmlformats.org/officeDocument/2006/relationships/tags" Target="../tags/tag427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tags" Target="../tags/tag409.xml"/><Relationship Id="rId24" Type="http://schemas.openxmlformats.org/officeDocument/2006/relationships/tags" Target="../tags/tag422.xml"/><Relationship Id="rId32" Type="http://schemas.openxmlformats.org/officeDocument/2006/relationships/tags" Target="../tags/tag430.xml"/><Relationship Id="rId37" Type="http://schemas.openxmlformats.org/officeDocument/2006/relationships/tags" Target="../tags/tag435.xml"/><Relationship Id="rId40" Type="http://schemas.openxmlformats.org/officeDocument/2006/relationships/tags" Target="../tags/tag438.xml"/><Relationship Id="rId45" Type="http://schemas.openxmlformats.org/officeDocument/2006/relationships/tags" Target="../tags/tag444.xml"/><Relationship Id="rId5" Type="http://schemas.openxmlformats.org/officeDocument/2006/relationships/tags" Target="../tags/tag403.xml"/><Relationship Id="rId15" Type="http://schemas.openxmlformats.org/officeDocument/2006/relationships/tags" Target="../tags/tag413.xml"/><Relationship Id="rId23" Type="http://schemas.openxmlformats.org/officeDocument/2006/relationships/tags" Target="../tags/tag421.xml"/><Relationship Id="rId28" Type="http://schemas.openxmlformats.org/officeDocument/2006/relationships/tags" Target="../tags/tag426.xml"/><Relationship Id="rId36" Type="http://schemas.openxmlformats.org/officeDocument/2006/relationships/tags" Target="../tags/tag434.xml"/><Relationship Id="rId10" Type="http://schemas.openxmlformats.org/officeDocument/2006/relationships/tags" Target="../tags/tag408.xml"/><Relationship Id="rId19" Type="http://schemas.openxmlformats.org/officeDocument/2006/relationships/tags" Target="../tags/tag417.xml"/><Relationship Id="rId31" Type="http://schemas.openxmlformats.org/officeDocument/2006/relationships/tags" Target="../tags/tag429.xml"/><Relationship Id="rId44" Type="http://schemas.openxmlformats.org/officeDocument/2006/relationships/tags" Target="../tags/tag443.xml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4" Type="http://schemas.openxmlformats.org/officeDocument/2006/relationships/tags" Target="../tags/tag412.xml"/><Relationship Id="rId22" Type="http://schemas.openxmlformats.org/officeDocument/2006/relationships/tags" Target="../tags/tag420.xml"/><Relationship Id="rId27" Type="http://schemas.openxmlformats.org/officeDocument/2006/relationships/tags" Target="../tags/tag425.xml"/><Relationship Id="rId30" Type="http://schemas.openxmlformats.org/officeDocument/2006/relationships/tags" Target="../tags/tag428.xml"/><Relationship Id="rId35" Type="http://schemas.openxmlformats.org/officeDocument/2006/relationships/tags" Target="../tags/tag433.xml"/><Relationship Id="rId43" Type="http://schemas.openxmlformats.org/officeDocument/2006/relationships/tags" Target="../tags/tag442.xml"/><Relationship Id="rId48" Type="http://schemas.openxmlformats.org/officeDocument/2006/relationships/image" Target="../media/image8.png"/><Relationship Id="rId8" Type="http://schemas.openxmlformats.org/officeDocument/2006/relationships/tags" Target="../tags/tag406.xml"/><Relationship Id="rId3" Type="http://schemas.openxmlformats.org/officeDocument/2006/relationships/tags" Target="../tags/tag401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5" Type="http://schemas.openxmlformats.org/officeDocument/2006/relationships/tags" Target="../tags/tag423.xml"/><Relationship Id="rId33" Type="http://schemas.openxmlformats.org/officeDocument/2006/relationships/tags" Target="../tags/tag431.xml"/><Relationship Id="rId38" Type="http://schemas.openxmlformats.org/officeDocument/2006/relationships/tags" Target="../tags/tag436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418.xml"/><Relationship Id="rId41" Type="http://schemas.openxmlformats.org/officeDocument/2006/relationships/tags" Target="../tags/tag4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7" Type="http://schemas.openxmlformats.org/officeDocument/2006/relationships/image" Target="../media/image14.png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1490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460.xml"/><Relationship Id="rId18" Type="http://schemas.openxmlformats.org/officeDocument/2006/relationships/tags" Target="../tags/tag465.xml"/><Relationship Id="rId26" Type="http://schemas.openxmlformats.org/officeDocument/2006/relationships/tags" Target="../tags/tag473.xml"/><Relationship Id="rId39" Type="http://schemas.openxmlformats.org/officeDocument/2006/relationships/tags" Target="../tags/tag486.xml"/><Relationship Id="rId21" Type="http://schemas.openxmlformats.org/officeDocument/2006/relationships/tags" Target="../tags/tag468.xml"/><Relationship Id="rId34" Type="http://schemas.openxmlformats.org/officeDocument/2006/relationships/tags" Target="../tags/tag481.xml"/><Relationship Id="rId42" Type="http://schemas.openxmlformats.org/officeDocument/2006/relationships/tags" Target="../tags/tag489.xml"/><Relationship Id="rId47" Type="http://schemas.openxmlformats.org/officeDocument/2006/relationships/image" Target="../media/image12.png"/><Relationship Id="rId50" Type="http://schemas.openxmlformats.org/officeDocument/2006/relationships/tags" Target="../tags/tag1620.xml"/><Relationship Id="rId55" Type="http://schemas.openxmlformats.org/officeDocument/2006/relationships/image" Target="../media/image17.png"/><Relationship Id="rId7" Type="http://schemas.openxmlformats.org/officeDocument/2006/relationships/tags" Target="../tags/tag454.xml"/><Relationship Id="rId2" Type="http://schemas.openxmlformats.org/officeDocument/2006/relationships/tags" Target="../tags/tag449.xml"/><Relationship Id="rId16" Type="http://schemas.openxmlformats.org/officeDocument/2006/relationships/tags" Target="../tags/tag463.xml"/><Relationship Id="rId29" Type="http://schemas.openxmlformats.org/officeDocument/2006/relationships/tags" Target="../tags/tag476.xml"/><Relationship Id="rId11" Type="http://schemas.openxmlformats.org/officeDocument/2006/relationships/tags" Target="../tags/tag458.xml"/><Relationship Id="rId24" Type="http://schemas.openxmlformats.org/officeDocument/2006/relationships/tags" Target="../tags/tag471.xml"/><Relationship Id="rId32" Type="http://schemas.openxmlformats.org/officeDocument/2006/relationships/tags" Target="../tags/tag479.xml"/><Relationship Id="rId37" Type="http://schemas.openxmlformats.org/officeDocument/2006/relationships/tags" Target="../tags/tag484.xml"/><Relationship Id="rId40" Type="http://schemas.openxmlformats.org/officeDocument/2006/relationships/tags" Target="../tags/tag487.xml"/><Relationship Id="rId45" Type="http://schemas.openxmlformats.org/officeDocument/2006/relationships/notesSlide" Target="../notesSlides/notesSlide26.xml"/><Relationship Id="rId53" Type="http://schemas.openxmlformats.org/officeDocument/2006/relationships/image" Target="../media/image16.png"/><Relationship Id="rId58" Type="http://schemas.openxmlformats.org/officeDocument/2006/relationships/tags" Target="../tags/tag1570.xml"/><Relationship Id="rId5" Type="http://schemas.openxmlformats.org/officeDocument/2006/relationships/tags" Target="../tags/tag452.xml"/><Relationship Id="rId61" Type="http://schemas.openxmlformats.org/officeDocument/2006/relationships/image" Target="../media/image20.png"/><Relationship Id="rId19" Type="http://schemas.openxmlformats.org/officeDocument/2006/relationships/tags" Target="../tags/tag466.xml"/><Relationship Id="rId14" Type="http://schemas.openxmlformats.org/officeDocument/2006/relationships/tags" Target="../tags/tag461.xml"/><Relationship Id="rId22" Type="http://schemas.openxmlformats.org/officeDocument/2006/relationships/tags" Target="../tags/tag469.xml"/><Relationship Id="rId27" Type="http://schemas.openxmlformats.org/officeDocument/2006/relationships/tags" Target="../tags/tag474.xml"/><Relationship Id="rId30" Type="http://schemas.openxmlformats.org/officeDocument/2006/relationships/tags" Target="../tags/tag477.xml"/><Relationship Id="rId35" Type="http://schemas.openxmlformats.org/officeDocument/2006/relationships/tags" Target="../tags/tag482.xml"/><Relationship Id="rId43" Type="http://schemas.openxmlformats.org/officeDocument/2006/relationships/tags" Target="../tags/tag490.xml"/><Relationship Id="rId48" Type="http://schemas.openxmlformats.org/officeDocument/2006/relationships/tags" Target="../tags/tag1540.xml"/><Relationship Id="rId56" Type="http://schemas.openxmlformats.org/officeDocument/2006/relationships/tags" Target="../tags/tag1590.xml"/><Relationship Id="rId8" Type="http://schemas.openxmlformats.org/officeDocument/2006/relationships/tags" Target="../tags/tag455.xml"/><Relationship Id="rId51" Type="http://schemas.openxmlformats.org/officeDocument/2006/relationships/image" Target="../media/image15.png"/><Relationship Id="rId3" Type="http://schemas.openxmlformats.org/officeDocument/2006/relationships/tags" Target="../tags/tag450.xml"/><Relationship Id="rId12" Type="http://schemas.openxmlformats.org/officeDocument/2006/relationships/tags" Target="../tags/tag459.xml"/><Relationship Id="rId17" Type="http://schemas.openxmlformats.org/officeDocument/2006/relationships/tags" Target="../tags/tag464.xml"/><Relationship Id="rId25" Type="http://schemas.openxmlformats.org/officeDocument/2006/relationships/tags" Target="../tags/tag472.xml"/><Relationship Id="rId33" Type="http://schemas.openxmlformats.org/officeDocument/2006/relationships/tags" Target="../tags/tag480.xml"/><Relationship Id="rId38" Type="http://schemas.openxmlformats.org/officeDocument/2006/relationships/tags" Target="../tags/tag485.xml"/><Relationship Id="rId46" Type="http://schemas.openxmlformats.org/officeDocument/2006/relationships/tags" Target="../tags/tag1520.xml"/><Relationship Id="rId59" Type="http://schemas.openxmlformats.org/officeDocument/2006/relationships/image" Target="../media/image19.png"/><Relationship Id="rId20" Type="http://schemas.openxmlformats.org/officeDocument/2006/relationships/tags" Target="../tags/tag467.xml"/><Relationship Id="rId41" Type="http://schemas.openxmlformats.org/officeDocument/2006/relationships/tags" Target="../tags/tag488.xml"/><Relationship Id="rId54" Type="http://schemas.openxmlformats.org/officeDocument/2006/relationships/tags" Target="../tags/tag1610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5" Type="http://schemas.openxmlformats.org/officeDocument/2006/relationships/tags" Target="../tags/tag462.xml"/><Relationship Id="rId23" Type="http://schemas.openxmlformats.org/officeDocument/2006/relationships/tags" Target="../tags/tag470.xml"/><Relationship Id="rId28" Type="http://schemas.openxmlformats.org/officeDocument/2006/relationships/tags" Target="../tags/tag475.xml"/><Relationship Id="rId36" Type="http://schemas.openxmlformats.org/officeDocument/2006/relationships/tags" Target="../tags/tag483.xml"/><Relationship Id="rId49" Type="http://schemas.openxmlformats.org/officeDocument/2006/relationships/image" Target="../media/image1400.png"/><Relationship Id="rId57" Type="http://schemas.openxmlformats.org/officeDocument/2006/relationships/image" Target="../media/image18.png"/><Relationship Id="rId10" Type="http://schemas.openxmlformats.org/officeDocument/2006/relationships/tags" Target="../tags/tag457.xml"/><Relationship Id="rId31" Type="http://schemas.openxmlformats.org/officeDocument/2006/relationships/tags" Target="../tags/tag478.xml"/><Relationship Id="rId44" Type="http://schemas.openxmlformats.org/officeDocument/2006/relationships/slideLayout" Target="../slideLayouts/slideLayout2.xml"/><Relationship Id="rId52" Type="http://schemas.openxmlformats.org/officeDocument/2006/relationships/tags" Target="../tags/tag1630.xml"/><Relationship Id="rId60" Type="http://schemas.openxmlformats.org/officeDocument/2006/relationships/tags" Target="../tags/tag1550.xml"/><Relationship Id="rId4" Type="http://schemas.openxmlformats.org/officeDocument/2006/relationships/tags" Target="../tags/tag451.xml"/><Relationship Id="rId9" Type="http://schemas.openxmlformats.org/officeDocument/2006/relationships/tags" Target="../tags/tag4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tags" Target="../tags/tag494.xml"/><Relationship Id="rId9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3" Type="http://schemas.openxmlformats.org/officeDocument/2006/relationships/tags" Target="../tags/tag506.xml"/><Relationship Id="rId7" Type="http://schemas.openxmlformats.org/officeDocument/2006/relationships/tags" Target="../tags/tag51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5" Type="http://schemas.openxmlformats.org/officeDocument/2006/relationships/tags" Target="../tags/tag508.xml"/><Relationship Id="rId10" Type="http://schemas.openxmlformats.org/officeDocument/2006/relationships/tags" Target="../tags/tag513.xml"/><Relationship Id="rId4" Type="http://schemas.openxmlformats.org/officeDocument/2006/relationships/tags" Target="../tags/tag507.xml"/><Relationship Id="rId9" Type="http://schemas.openxmlformats.org/officeDocument/2006/relationships/tags" Target="../tags/tag5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3" Type="http://schemas.openxmlformats.org/officeDocument/2006/relationships/tags" Target="../tags/tag517.xml"/><Relationship Id="rId7" Type="http://schemas.openxmlformats.org/officeDocument/2006/relationships/tags" Target="../tags/tag521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5" Type="http://schemas.openxmlformats.org/officeDocument/2006/relationships/tags" Target="../tags/tag51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18.xml"/><Relationship Id="rId9" Type="http://schemas.openxmlformats.org/officeDocument/2006/relationships/tags" Target="../tags/tag52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5" Type="http://schemas.openxmlformats.org/officeDocument/2006/relationships/tags" Target="../tags/tag52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27.xml"/><Relationship Id="rId9" Type="http://schemas.openxmlformats.org/officeDocument/2006/relationships/tags" Target="../tags/tag5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558.xml"/><Relationship Id="rId21" Type="http://schemas.openxmlformats.org/officeDocument/2006/relationships/tags" Target="../tags/tag553.xml"/><Relationship Id="rId34" Type="http://schemas.openxmlformats.org/officeDocument/2006/relationships/tags" Target="../tags/tag566.xml"/><Relationship Id="rId42" Type="http://schemas.openxmlformats.org/officeDocument/2006/relationships/tags" Target="../tags/tag574.xml"/><Relationship Id="rId47" Type="http://schemas.openxmlformats.org/officeDocument/2006/relationships/tags" Target="../tags/tag579.xml"/><Relationship Id="rId50" Type="http://schemas.openxmlformats.org/officeDocument/2006/relationships/tags" Target="../tags/tag582.xml"/><Relationship Id="rId55" Type="http://schemas.openxmlformats.org/officeDocument/2006/relationships/notesSlide" Target="../notesSlides/notesSlide35.xml"/><Relationship Id="rId63" Type="http://schemas.openxmlformats.org/officeDocument/2006/relationships/image" Target="../media/image62.png"/><Relationship Id="rId7" Type="http://schemas.openxmlformats.org/officeDocument/2006/relationships/tags" Target="../tags/tag539.xml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9" Type="http://schemas.openxmlformats.org/officeDocument/2006/relationships/tags" Target="../tags/tag561.xml"/><Relationship Id="rId11" Type="http://schemas.openxmlformats.org/officeDocument/2006/relationships/tags" Target="../tags/tag543.xml"/><Relationship Id="rId24" Type="http://schemas.openxmlformats.org/officeDocument/2006/relationships/tags" Target="../tags/tag556.xml"/><Relationship Id="rId32" Type="http://schemas.openxmlformats.org/officeDocument/2006/relationships/tags" Target="../tags/tag564.xml"/><Relationship Id="rId37" Type="http://schemas.openxmlformats.org/officeDocument/2006/relationships/tags" Target="../tags/tag569.xml"/><Relationship Id="rId40" Type="http://schemas.openxmlformats.org/officeDocument/2006/relationships/tags" Target="../tags/tag572.xml"/><Relationship Id="rId45" Type="http://schemas.openxmlformats.org/officeDocument/2006/relationships/tags" Target="../tags/tag577.xml"/><Relationship Id="rId53" Type="http://schemas.openxmlformats.org/officeDocument/2006/relationships/tags" Target="../tags/tag585.xml"/><Relationship Id="rId58" Type="http://schemas.openxmlformats.org/officeDocument/2006/relationships/tags" Target="../tags/tag1810.xml"/><Relationship Id="rId5" Type="http://schemas.openxmlformats.org/officeDocument/2006/relationships/tags" Target="../tags/tag537.xml"/><Relationship Id="rId61" Type="http://schemas.openxmlformats.org/officeDocument/2006/relationships/image" Target="../media/image50.png"/><Relationship Id="rId19" Type="http://schemas.openxmlformats.org/officeDocument/2006/relationships/tags" Target="../tags/tag551.xml"/><Relationship Id="rId14" Type="http://schemas.openxmlformats.org/officeDocument/2006/relationships/tags" Target="../tags/tag546.xml"/><Relationship Id="rId22" Type="http://schemas.openxmlformats.org/officeDocument/2006/relationships/tags" Target="../tags/tag554.xml"/><Relationship Id="rId27" Type="http://schemas.openxmlformats.org/officeDocument/2006/relationships/tags" Target="../tags/tag559.xml"/><Relationship Id="rId30" Type="http://schemas.openxmlformats.org/officeDocument/2006/relationships/tags" Target="../tags/tag562.xml"/><Relationship Id="rId35" Type="http://schemas.openxmlformats.org/officeDocument/2006/relationships/tags" Target="../tags/tag567.xml"/><Relationship Id="rId43" Type="http://schemas.openxmlformats.org/officeDocument/2006/relationships/tags" Target="../tags/tag575.xml"/><Relationship Id="rId48" Type="http://schemas.openxmlformats.org/officeDocument/2006/relationships/tags" Target="../tags/tag580.xml"/><Relationship Id="rId56" Type="http://schemas.openxmlformats.org/officeDocument/2006/relationships/tags" Target="../tags/tag910.xml"/><Relationship Id="rId64" Type="http://schemas.openxmlformats.org/officeDocument/2006/relationships/customXml" Target="../ink/ink1.xml"/><Relationship Id="rId8" Type="http://schemas.openxmlformats.org/officeDocument/2006/relationships/tags" Target="../tags/tag540.xml"/><Relationship Id="rId51" Type="http://schemas.openxmlformats.org/officeDocument/2006/relationships/tags" Target="../tags/tag583.xml"/><Relationship Id="rId3" Type="http://schemas.openxmlformats.org/officeDocument/2006/relationships/tags" Target="../tags/tag535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5" Type="http://schemas.openxmlformats.org/officeDocument/2006/relationships/tags" Target="../tags/tag557.xml"/><Relationship Id="rId33" Type="http://schemas.openxmlformats.org/officeDocument/2006/relationships/tags" Target="../tags/tag565.xml"/><Relationship Id="rId38" Type="http://schemas.openxmlformats.org/officeDocument/2006/relationships/tags" Target="../tags/tag570.xml"/><Relationship Id="rId46" Type="http://schemas.openxmlformats.org/officeDocument/2006/relationships/tags" Target="../tags/tag578.xml"/><Relationship Id="rId59" Type="http://schemas.openxmlformats.org/officeDocument/2006/relationships/image" Target="../media/image41.png"/><Relationship Id="rId20" Type="http://schemas.openxmlformats.org/officeDocument/2006/relationships/tags" Target="../tags/tag552.xml"/><Relationship Id="rId41" Type="http://schemas.openxmlformats.org/officeDocument/2006/relationships/tags" Target="../tags/tag573.xml"/><Relationship Id="rId54" Type="http://schemas.openxmlformats.org/officeDocument/2006/relationships/slideLayout" Target="../slideLayouts/slideLayout2.xml"/><Relationship Id="rId62" Type="http://schemas.openxmlformats.org/officeDocument/2006/relationships/tags" Target="../tags/tag2010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5" Type="http://schemas.openxmlformats.org/officeDocument/2006/relationships/tags" Target="../tags/tag547.xml"/><Relationship Id="rId23" Type="http://schemas.openxmlformats.org/officeDocument/2006/relationships/tags" Target="../tags/tag555.xml"/><Relationship Id="rId28" Type="http://schemas.openxmlformats.org/officeDocument/2006/relationships/tags" Target="../tags/tag560.xml"/><Relationship Id="rId36" Type="http://schemas.openxmlformats.org/officeDocument/2006/relationships/tags" Target="../tags/tag568.xml"/><Relationship Id="rId49" Type="http://schemas.openxmlformats.org/officeDocument/2006/relationships/tags" Target="../tags/tag581.xml"/><Relationship Id="rId57" Type="http://schemas.openxmlformats.org/officeDocument/2006/relationships/image" Target="../media/image31.png"/><Relationship Id="rId10" Type="http://schemas.openxmlformats.org/officeDocument/2006/relationships/tags" Target="../tags/tag542.xml"/><Relationship Id="rId31" Type="http://schemas.openxmlformats.org/officeDocument/2006/relationships/tags" Target="../tags/tag563.xml"/><Relationship Id="rId44" Type="http://schemas.openxmlformats.org/officeDocument/2006/relationships/tags" Target="../tags/tag576.xml"/><Relationship Id="rId52" Type="http://schemas.openxmlformats.org/officeDocument/2006/relationships/tags" Target="../tags/tag584.xml"/><Relationship Id="rId60" Type="http://schemas.openxmlformats.org/officeDocument/2006/relationships/tags" Target="../tags/tag1910.xml"/><Relationship Id="rId65" Type="http://schemas.openxmlformats.org/officeDocument/2006/relationships/image" Target="../media/image40.emf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3" Type="http://schemas.openxmlformats.org/officeDocument/2006/relationships/tags" Target="../tags/tag545.xml"/><Relationship Id="rId18" Type="http://schemas.openxmlformats.org/officeDocument/2006/relationships/tags" Target="../tags/tag550.xml"/><Relationship Id="rId39" Type="http://schemas.openxmlformats.org/officeDocument/2006/relationships/tags" Target="../tags/tag571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598.xml"/><Relationship Id="rId18" Type="http://schemas.openxmlformats.org/officeDocument/2006/relationships/tags" Target="../tags/tag603.xml"/><Relationship Id="rId26" Type="http://schemas.openxmlformats.org/officeDocument/2006/relationships/tags" Target="../tags/tag611.xml"/><Relationship Id="rId39" Type="http://schemas.openxmlformats.org/officeDocument/2006/relationships/tags" Target="../tags/tag624.xml"/><Relationship Id="rId21" Type="http://schemas.openxmlformats.org/officeDocument/2006/relationships/tags" Target="../tags/tag606.xml"/><Relationship Id="rId34" Type="http://schemas.openxmlformats.org/officeDocument/2006/relationships/tags" Target="../tags/tag619.xml"/><Relationship Id="rId42" Type="http://schemas.openxmlformats.org/officeDocument/2006/relationships/tags" Target="../tags/tag627.xml"/><Relationship Id="rId47" Type="http://schemas.openxmlformats.org/officeDocument/2006/relationships/tags" Target="../tags/tag632.xml"/><Relationship Id="rId50" Type="http://schemas.openxmlformats.org/officeDocument/2006/relationships/tags" Target="../tags/tag635.xml"/><Relationship Id="rId55" Type="http://schemas.openxmlformats.org/officeDocument/2006/relationships/tags" Target="../tags/tag710.xml"/><Relationship Id="rId7" Type="http://schemas.openxmlformats.org/officeDocument/2006/relationships/tags" Target="../tags/tag592.xml"/><Relationship Id="rId2" Type="http://schemas.openxmlformats.org/officeDocument/2006/relationships/tags" Target="../tags/tag587.xml"/><Relationship Id="rId16" Type="http://schemas.openxmlformats.org/officeDocument/2006/relationships/tags" Target="../tags/tag601.xml"/><Relationship Id="rId29" Type="http://schemas.openxmlformats.org/officeDocument/2006/relationships/tags" Target="../tags/tag614.xml"/><Relationship Id="rId11" Type="http://schemas.openxmlformats.org/officeDocument/2006/relationships/tags" Target="../tags/tag596.xml"/><Relationship Id="rId24" Type="http://schemas.openxmlformats.org/officeDocument/2006/relationships/tags" Target="../tags/tag609.xml"/><Relationship Id="rId32" Type="http://schemas.openxmlformats.org/officeDocument/2006/relationships/tags" Target="../tags/tag617.xml"/><Relationship Id="rId37" Type="http://schemas.openxmlformats.org/officeDocument/2006/relationships/tags" Target="../tags/tag622.xml"/><Relationship Id="rId40" Type="http://schemas.openxmlformats.org/officeDocument/2006/relationships/tags" Target="../tags/tag625.xml"/><Relationship Id="rId45" Type="http://schemas.openxmlformats.org/officeDocument/2006/relationships/tags" Target="../tags/tag630.xml"/><Relationship Id="rId53" Type="http://schemas.openxmlformats.org/officeDocument/2006/relationships/tags" Target="../tags/tag700.xml"/><Relationship Id="rId58" Type="http://schemas.openxmlformats.org/officeDocument/2006/relationships/image" Target="../media/image90.png"/><Relationship Id="rId5" Type="http://schemas.openxmlformats.org/officeDocument/2006/relationships/tags" Target="../tags/tag590.xml"/><Relationship Id="rId19" Type="http://schemas.openxmlformats.org/officeDocument/2006/relationships/tags" Target="../tags/tag604.xml"/><Relationship Id="rId4" Type="http://schemas.openxmlformats.org/officeDocument/2006/relationships/tags" Target="../tags/tag589.xml"/><Relationship Id="rId9" Type="http://schemas.openxmlformats.org/officeDocument/2006/relationships/tags" Target="../tags/tag594.xml"/><Relationship Id="rId14" Type="http://schemas.openxmlformats.org/officeDocument/2006/relationships/tags" Target="../tags/tag599.xml"/><Relationship Id="rId22" Type="http://schemas.openxmlformats.org/officeDocument/2006/relationships/tags" Target="../tags/tag607.xml"/><Relationship Id="rId27" Type="http://schemas.openxmlformats.org/officeDocument/2006/relationships/tags" Target="../tags/tag612.xml"/><Relationship Id="rId30" Type="http://schemas.openxmlformats.org/officeDocument/2006/relationships/tags" Target="../tags/tag615.xml"/><Relationship Id="rId35" Type="http://schemas.openxmlformats.org/officeDocument/2006/relationships/tags" Target="../tags/tag620.xml"/><Relationship Id="rId43" Type="http://schemas.openxmlformats.org/officeDocument/2006/relationships/tags" Target="../tags/tag628.xml"/><Relationship Id="rId48" Type="http://schemas.openxmlformats.org/officeDocument/2006/relationships/tags" Target="../tags/tag633.xml"/><Relationship Id="rId56" Type="http://schemas.openxmlformats.org/officeDocument/2006/relationships/image" Target="../media/image80.png"/><Relationship Id="rId8" Type="http://schemas.openxmlformats.org/officeDocument/2006/relationships/tags" Target="../tags/tag59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588.xml"/><Relationship Id="rId12" Type="http://schemas.openxmlformats.org/officeDocument/2006/relationships/tags" Target="../tags/tag597.xml"/><Relationship Id="rId17" Type="http://schemas.openxmlformats.org/officeDocument/2006/relationships/tags" Target="../tags/tag602.xml"/><Relationship Id="rId25" Type="http://schemas.openxmlformats.org/officeDocument/2006/relationships/tags" Target="../tags/tag610.xml"/><Relationship Id="rId33" Type="http://schemas.openxmlformats.org/officeDocument/2006/relationships/tags" Target="../tags/tag618.xml"/><Relationship Id="rId38" Type="http://schemas.openxmlformats.org/officeDocument/2006/relationships/tags" Target="../tags/tag623.xml"/><Relationship Id="rId46" Type="http://schemas.openxmlformats.org/officeDocument/2006/relationships/tags" Target="../tags/tag631.xml"/><Relationship Id="rId59" Type="http://schemas.openxmlformats.org/officeDocument/2006/relationships/customXml" Target="../ink/ink2.xml"/><Relationship Id="rId20" Type="http://schemas.openxmlformats.org/officeDocument/2006/relationships/tags" Target="../tags/tag605.xml"/><Relationship Id="rId41" Type="http://schemas.openxmlformats.org/officeDocument/2006/relationships/tags" Target="../tags/tag626.xml"/><Relationship Id="rId54" Type="http://schemas.openxmlformats.org/officeDocument/2006/relationships/image" Target="../media/image70.png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15" Type="http://schemas.openxmlformats.org/officeDocument/2006/relationships/tags" Target="../tags/tag600.xml"/><Relationship Id="rId23" Type="http://schemas.openxmlformats.org/officeDocument/2006/relationships/tags" Target="../tags/tag608.xml"/><Relationship Id="rId28" Type="http://schemas.openxmlformats.org/officeDocument/2006/relationships/tags" Target="../tags/tag613.xml"/><Relationship Id="rId36" Type="http://schemas.openxmlformats.org/officeDocument/2006/relationships/tags" Target="../tags/tag621.xml"/><Relationship Id="rId49" Type="http://schemas.openxmlformats.org/officeDocument/2006/relationships/tags" Target="../tags/tag634.xml"/><Relationship Id="rId57" Type="http://schemas.openxmlformats.org/officeDocument/2006/relationships/tags" Target="../tags/tag720.xml"/><Relationship Id="rId10" Type="http://schemas.openxmlformats.org/officeDocument/2006/relationships/tags" Target="../tags/tag595.xml"/><Relationship Id="rId31" Type="http://schemas.openxmlformats.org/officeDocument/2006/relationships/tags" Target="../tags/tag616.xml"/><Relationship Id="rId44" Type="http://schemas.openxmlformats.org/officeDocument/2006/relationships/tags" Target="../tags/tag629.xml"/><Relationship Id="rId52" Type="http://schemas.openxmlformats.org/officeDocument/2006/relationships/notesSlide" Target="../notesSlides/notesSlide36.xml"/><Relationship Id="rId60" Type="http://schemas.openxmlformats.org/officeDocument/2006/relationships/image" Target="../media/image5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7" Type="http://schemas.openxmlformats.org/officeDocument/2006/relationships/tags" Target="../tags/tag13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tags" Target="../tags/tag35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66" Type="http://schemas.openxmlformats.org/officeDocument/2006/relationships/tags" Target="../tags/tag72.xml"/><Relationship Id="rId5" Type="http://schemas.openxmlformats.org/officeDocument/2006/relationships/tags" Target="../tags/tag11.xml"/><Relationship Id="rId61" Type="http://schemas.openxmlformats.org/officeDocument/2006/relationships/tags" Target="../tags/tag67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56" Type="http://schemas.openxmlformats.org/officeDocument/2006/relationships/tags" Target="../tags/tag62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notesSlide" Target="../notesSlides/notesSlide4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9" Type="http://schemas.openxmlformats.org/officeDocument/2006/relationships/notesSlide" Target="../notesSlides/notesSlide5.xml"/><Relationship Id="rId21" Type="http://schemas.openxmlformats.org/officeDocument/2006/relationships/tags" Target="../tags/tag97.xml"/><Relationship Id="rId34" Type="http://schemas.openxmlformats.org/officeDocument/2006/relationships/tags" Target="../tags/tag110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tags" Target="../tags/tag105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tags" Target="../tags/tag107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8" Type="http://schemas.openxmlformats.org/officeDocument/2006/relationships/tags" Target="../tags/tag84.xml"/><Relationship Id="rId3" Type="http://schemas.openxmlformats.org/officeDocument/2006/relationships/tags" Target="../tags/tag7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9" Type="http://schemas.openxmlformats.org/officeDocument/2006/relationships/tags" Target="../tags/tag152.xml"/><Relationship Id="rId21" Type="http://schemas.openxmlformats.org/officeDocument/2006/relationships/tags" Target="../tags/tag134.xml"/><Relationship Id="rId34" Type="http://schemas.openxmlformats.org/officeDocument/2006/relationships/tags" Target="../tags/tag147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tags" Target="../tags/tag142.xml"/><Relationship Id="rId41" Type="http://schemas.openxmlformats.org/officeDocument/2006/relationships/tags" Target="../tags/tag154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tags" Target="../tags/tag145.xml"/><Relationship Id="rId37" Type="http://schemas.openxmlformats.org/officeDocument/2006/relationships/tags" Target="../tags/tag150.xml"/><Relationship Id="rId40" Type="http://schemas.openxmlformats.org/officeDocument/2006/relationships/tags" Target="../tags/tag153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36" Type="http://schemas.openxmlformats.org/officeDocument/2006/relationships/tags" Target="../tags/tag149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tags" Target="../tags/tag144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Relationship Id="rId35" Type="http://schemas.openxmlformats.org/officeDocument/2006/relationships/tags" Target="../tags/tag148.xml"/><Relationship Id="rId43" Type="http://schemas.openxmlformats.org/officeDocument/2006/relationships/notesSlide" Target="../notesSlides/notesSlide6.xml"/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tags" Target="../tags/tag146.xml"/><Relationship Id="rId38" Type="http://schemas.openxmlformats.org/officeDocument/2006/relationships/tags" Target="../tags/tag15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" Type="http://schemas.openxmlformats.org/officeDocument/2006/relationships/tags" Target="../tags/tag157.xml"/><Relationship Id="rId21" Type="http://schemas.openxmlformats.org/officeDocument/2006/relationships/tags" Target="../tags/tag175.xml"/><Relationship Id="rId34" Type="http://schemas.openxmlformats.org/officeDocument/2006/relationships/tags" Target="../tags/tag188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tags" Target="../tags/tag187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tags" Target="../tags/tag183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tags" Target="../tags/tag186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notesSlide" Target="../notesSlides/notesSlide7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tags" Target="../tags/tag185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  <a:effectLst/>
        </p:spPr>
        <p:txBody>
          <a:bodyPr/>
          <a:lstStyle/>
          <a:p>
            <a:pPr marL="0" indent="0"/>
            <a:r>
              <a:rPr lang="en-US" dirty="0"/>
              <a:t>Integers II</a:t>
            </a:r>
            <a:br>
              <a:rPr lang="en-US" dirty="0"/>
            </a:br>
            <a:r>
              <a:rPr lang="en-US" sz="2000" b="0" dirty="0"/>
              <a:t>CSE 351 Winter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6247" y="630936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hlinkClick r:id="rId5"/>
              </a:rPr>
              <a:t>http://xkcd.com/1953/</a:t>
            </a:r>
            <a:r>
              <a:rPr lang="en-US" sz="1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7" y="3474720"/>
            <a:ext cx="7315200" cy="280181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2FF7322-940F-9644-A43F-40AC365349F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08382" y="1580018"/>
            <a:ext cx="7921753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Willsey</a:t>
            </a:r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  <a:p>
            <a:pPr algn="l"/>
            <a:endParaRPr lang="en-US" sz="2000" b="1" kern="0" dirty="0"/>
          </a:p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endParaRPr lang="en-US" sz="2000" kern="0" dirty="0"/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</p:txBody>
      </p:sp>
    </p:spTree>
    <p:extLst>
      <p:ext uri="{BB962C8B-B14F-4D97-AF65-F5344CB8AC3E}">
        <p14:creationId xmlns:p14="http://schemas.microsoft.com/office/powerpoint/2010/main" val="7072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fix these problems: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“Flip” negative encodings so incrementing works 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“Shift” negative numbers to eliminate –0</a:t>
                </a:r>
              </a:p>
              <a:p>
                <a:endParaRPr lang="en-US" dirty="0"/>
              </a:p>
              <a:p>
                <a:r>
                  <a:rPr lang="en-US" dirty="0"/>
                  <a:t>MSB </a:t>
                </a:r>
                <a:r>
                  <a:rPr lang="en-US" i="1" dirty="0"/>
                  <a:t>still</a:t>
                </a:r>
                <a:r>
                  <a:rPr lang="en-US" dirty="0"/>
                  <a:t> indicates sign!</a:t>
                </a:r>
              </a:p>
              <a:p>
                <a:pPr lvl="1"/>
                <a:r>
                  <a:rPr lang="en-US" dirty="0"/>
                  <a:t>This is why we represent one</a:t>
                </a:r>
                <a:br>
                  <a:rPr lang="en-US" dirty="0"/>
                </a:br>
                <a:r>
                  <a:rPr lang="en-US" dirty="0"/>
                  <a:t>more negative than positive</a:t>
                </a:r>
                <a:br>
                  <a:rPr lang="en-US" dirty="0"/>
                </a:br>
                <a:r>
                  <a:rPr lang="en-US" dirty="0"/>
                  <a:t>number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8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Two’s Complement Negatives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0" dirty="0">
                <a:ea typeface="ＭＳ Ｐゴシック" pitchFamily="34" charset="-128"/>
                <a:cs typeface="ＭＳ Ｐゴシック" pitchFamily="34" charset="-128"/>
              </a:rPr>
              <a:t>Accomplished with one neat mathematical trick!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lvl="1">
              <a:spcBef>
                <a:spcPts val="1800"/>
              </a:spcBef>
            </a:pPr>
            <a:r>
              <a:rPr lang="en-US" dirty="0"/>
              <a:t>4-bit Examples: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unsigned: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C00000"/>
                </a:solidFill>
              </a:rPr>
              <a:t>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10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two’s complement: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-1*2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–6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-1 represented as: </a:t>
            </a:r>
            <a:br>
              <a:rPr lang="en-US" dirty="0"/>
            </a:br>
            <a:r>
              <a:rPr lang="en-US" dirty="0">
                <a:solidFill>
                  <a:srgbClr val="AB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111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AB0000"/>
                </a:solidFill>
              </a:rPr>
              <a:t>-2</a:t>
            </a:r>
            <a:r>
              <a:rPr lang="en-US" baseline="30000" dirty="0">
                <a:solidFill>
                  <a:srgbClr val="AB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(2</a:t>
            </a:r>
            <a:r>
              <a:rPr lang="en-US" baseline="30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– 1)</a:t>
            </a:r>
          </a:p>
          <a:p>
            <a:pPr lvl="2"/>
            <a:r>
              <a:rPr lang="en-US" dirty="0"/>
              <a:t>MSB makes it super negative, add up </a:t>
            </a:r>
            <a:br>
              <a:rPr lang="en-US" dirty="0"/>
            </a:br>
            <a:r>
              <a:rPr lang="en-US" dirty="0"/>
              <a:t>all the other bits to get back up to -1</a:t>
            </a:r>
          </a:p>
          <a:p>
            <a:pPr lvl="2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840" y="1920240"/>
            <a:ext cx="7132320" cy="990600"/>
            <a:chOff x="822960" y="1920240"/>
            <a:chExt cx="713232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solidFill>
                  <a:srgbClr val="FFFF99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−1)</m:t>
                          </m:r>
                        </m:sub>
                      </m:sSub>
                    </m:oMath>
                  </a14:m>
                  <a:r>
                    <a:rPr kumimoji="0" lang="en-US" sz="20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has</a:t>
                  </a:r>
                  <a:r>
                    <a:rPr kumimoji="0" lang="en-US" sz="200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weight </a:t>
                  </a:r>
                  <a14:m>
                    <m:oMath xmlns:m="http://schemas.openxmlformats.org/officeDocument/2006/math">
                      <m:r>
                        <a:rPr kumimoji="0" lang="en-US" sz="2000" b="1" i="0" u="none" strike="noStrike" cap="none" normalizeH="0" smtClean="0">
                          <a:ln>
                            <a:noFill/>
                          </a:ln>
                          <a:solidFill>
                            <a:srgbClr val="AB000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−1)</m:t>
                          </m:r>
                        </m:sup>
                      </m:sSup>
                    </m:oMath>
                  </a14:m>
                  <a:r>
                    <a: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, other bits have</a:t>
                  </a:r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usual weights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p>
                      </m:sSup>
                    </m:oMath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blipFill>
                  <a:blip r:embed="rId50"/>
                  <a:stretch>
                    <a:fillRect t="-2532"/>
                  </a:stretch>
                </a:blip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3749040" y="2468880"/>
              <a:ext cx="4000498" cy="381000"/>
              <a:chOff x="4475369" y="3352800"/>
              <a:chExt cx="2289769" cy="307934"/>
            </a:xfrm>
          </p:grpSpPr>
          <p:sp>
            <p:nvSpPr>
              <p:cNvPr id="96" name="Rectangle 9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5227662" y="3352800"/>
                <a:ext cx="1221329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. . .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7" name="Rectangle 9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397168" y="3352800"/>
                <a:ext cx="36797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0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8" name="Rectangle 9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475369" y="3352800"/>
                <a:ext cx="395163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w-1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AB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9" name="Rectangle 98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870532" y="3352800"/>
                <a:ext cx="35713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w-2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</p:grpSp>
        <p:cxnSp>
          <p:nvCxnSpPr>
            <p:cNvPr id="92" name="Straight Arrow Connector 91"/>
            <p:cNvCxnSpPr/>
            <p:nvPr>
              <p:custDataLst>
                <p:tags r:id="rId39"/>
              </p:custDataLst>
            </p:nvPr>
          </p:nvCxnSpPr>
          <p:spPr bwMode="auto">
            <a:xfrm flipH="1">
              <a:off x="4754880" y="2286000"/>
              <a:ext cx="3810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>
              <p:custDataLst>
                <p:tags r:id="rId40"/>
              </p:custDataLst>
            </p:nvPr>
          </p:nvCxnSpPr>
          <p:spPr bwMode="auto">
            <a:xfrm>
              <a:off x="6858000" y="2286000"/>
              <a:ext cx="4572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>
              <p:custDataLst>
                <p:tags r:id="rId41"/>
              </p:custDataLst>
            </p:nvPr>
          </p:nvCxnSpPr>
          <p:spPr bwMode="auto">
            <a:xfrm>
              <a:off x="61264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>
              <p:custDataLst>
                <p:tags r:id="rId42"/>
              </p:custDataLst>
            </p:nvPr>
          </p:nvCxnSpPr>
          <p:spPr bwMode="auto">
            <a:xfrm>
              <a:off x="3108960" y="2286000"/>
              <a:ext cx="731520" cy="307235"/>
            </a:xfrm>
            <a:prstGeom prst="straightConnector1">
              <a:avLst/>
            </a:prstGeom>
            <a:noFill/>
            <a:ln w="25400" cap="flat" cmpd="sng" algn="ctr">
              <a:solidFill>
                <a:srgbClr val="AB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57" name="Group 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58" name="Freeform 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68" name="Text Box 14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69" name="Text 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70" name="Text Box 1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71" name="Text Box 17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7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84" name="Text Box 27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101" name="Text Box 30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03" name="Text Box 32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04" name="Text Box 3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05" name="Text Box 34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06" name="Text Box 35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Two’s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Complement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33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Two’s Complement is So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Roughly same number of (+) and (–) numbers</a:t>
            </a:r>
          </a:p>
          <a:p>
            <a:r>
              <a:rPr lang="en-US" dirty="0"/>
              <a:t>Positive number encodings match unsigned</a:t>
            </a:r>
          </a:p>
          <a:p>
            <a:r>
              <a:rPr lang="en-US" dirty="0"/>
              <a:t>Simple arithmetic (x + -y = x – y)</a:t>
            </a:r>
          </a:p>
          <a:p>
            <a:r>
              <a:rPr lang="en-US" dirty="0"/>
              <a:t>Single zero</a:t>
            </a:r>
          </a:p>
          <a:p>
            <a:r>
              <a:rPr lang="en-US" dirty="0"/>
              <a:t>All zeros encoding = 0</a:t>
            </a:r>
          </a:p>
          <a:p>
            <a:r>
              <a:rPr lang="en-US" dirty="0"/>
              <a:t>Simple negation procedure:</a:t>
            </a:r>
          </a:p>
          <a:p>
            <a:pPr lvl="1"/>
            <a:r>
              <a:rPr lang="en-US" dirty="0"/>
              <a:t>Get negative representation </a:t>
            </a:r>
            <a:br>
              <a:rPr lang="en-US" dirty="0"/>
            </a:br>
            <a:r>
              <a:rPr lang="en-US" dirty="0"/>
              <a:t>of any integer by taking </a:t>
            </a:r>
            <a:br>
              <a:rPr lang="en-US" dirty="0"/>
            </a:br>
            <a:r>
              <a:rPr lang="en-US" dirty="0"/>
              <a:t>bitwise complement and </a:t>
            </a:r>
            <a:br>
              <a:rPr lang="en-US" dirty="0"/>
            </a:br>
            <a:r>
              <a:rPr lang="en-US" dirty="0"/>
              <a:t>then adding one!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4B2A85"/>
                </a:solidFill>
              </a:rPr>
              <a:t>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~x + 1 == -x 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38344" y="3017520"/>
            <a:ext cx="4023360" cy="381000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0 h 10000"/>
              <a:gd name="T4" fmla="*/ 0 w 10000"/>
              <a:gd name="T5" fmla="*/ 1 h 10000"/>
              <a:gd name="T6" fmla="*/ 1 w 10000"/>
              <a:gd name="T7" fmla="*/ 0 h 10000"/>
              <a:gd name="T8" fmla="*/ 0 w 10000"/>
              <a:gd name="T9" fmla="*/ 0 h 10000"/>
              <a:gd name="T10" fmla="*/ 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6" name="Group 3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8" name="Freeform 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Two’s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Complement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82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4-bit number encoding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0b1011</a:t>
            </a:r>
          </a:p>
          <a:p>
            <a:r>
              <a:rPr lang="en-US" dirty="0"/>
              <a:t>What’s it mean as an </a:t>
            </a:r>
            <a:r>
              <a:rPr lang="en-US" b="1" dirty="0"/>
              <a:t>unsigned</a:t>
            </a:r>
            <a:r>
              <a:rPr lang="en-US" dirty="0"/>
              <a:t> 4-bit integer?</a:t>
            </a:r>
          </a:p>
          <a:p>
            <a:r>
              <a:rPr lang="en-US" dirty="0"/>
              <a:t>What about </a:t>
            </a:r>
            <a:r>
              <a:rPr lang="en-US" b="1" dirty="0"/>
              <a:t>signed</a:t>
            </a:r>
            <a:r>
              <a:rPr lang="en-US" dirty="0"/>
              <a:t>?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-4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-5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-3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3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45649"/>
                <a:ext cx="8366125" cy="4972050"/>
              </a:xfrm>
            </p:spPr>
            <p:txBody>
              <a:bodyPr/>
              <a:lstStyle/>
              <a:p>
                <a:r>
                  <a:rPr lang="en-US" dirty="0"/>
                  <a:t>The same addition procedure works for both unsigned and two’s complement integers</a:t>
                </a:r>
              </a:p>
              <a:p>
                <a:pPr lvl="1"/>
                <a:r>
                  <a:rPr lang="en-US" b="1" dirty="0"/>
                  <a:t>Simplifies hardware:</a:t>
                </a:r>
                <a:r>
                  <a:rPr lang="en-US" dirty="0"/>
                  <a:t>  only one algorithm for addition</a:t>
                </a:r>
              </a:p>
              <a:p>
                <a:pPr lvl="1"/>
                <a:r>
                  <a:rPr lang="en-US" b="1" dirty="0"/>
                  <a:t>Algorithm:</a:t>
                </a:r>
                <a:r>
                  <a:rPr lang="en-US" dirty="0"/>
                  <a:t>  simple addition, </a:t>
                </a:r>
                <a:r>
                  <a:rPr lang="en-US" dirty="0">
                    <a:solidFill>
                      <a:srgbClr val="FF0000"/>
                    </a:solidFill>
                  </a:rPr>
                  <a:t>discard the highest carry bit</a:t>
                </a:r>
              </a:p>
              <a:p>
                <a:pPr lvl="2"/>
                <a:r>
                  <a:rPr lang="en-US" dirty="0"/>
                  <a:t>Called modular addition:  result is sum </a:t>
                </a:r>
                <a:r>
                  <a:rPr lang="en-US" i="1" dirty="0"/>
                  <a:t>modulo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4-bit Examples: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45649"/>
                <a:ext cx="8366125" cy="4972050"/>
              </a:xfrm>
              <a:blipFill rotWithShape="0">
                <a:blip r:embed="rId3"/>
                <a:stretch>
                  <a:fillRect l="-29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84667"/>
              </p:ext>
            </p:extLst>
          </p:nvPr>
        </p:nvGraphicFramePr>
        <p:xfrm>
          <a:off x="1554480" y="4572000"/>
          <a:ext cx="6035040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</a:p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+3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0100</a:t>
                      </a:r>
                    </a:p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+0011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-4</a:t>
                      </a:r>
                    </a:p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1100</a:t>
                      </a:r>
                    </a:p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+0011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</a:p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0100</a:t>
                      </a:r>
                    </a:p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+1101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=7</a:t>
                      </a:r>
                    </a:p>
                    <a:p>
                      <a:pPr algn="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=-1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6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Two’s Complement Work?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want: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Start with an observation: what’s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+ ~x</a:t>
                </a:r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027305"/>
                  </p:ext>
                </p:extLst>
              </p:nvPr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9158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i="1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Roboto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i="1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80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>
                              <a:solidFill>
                                <a:srgbClr val="4B2A85"/>
                              </a:solidFill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027305"/>
                  </p:ext>
                </p:extLst>
              </p:nvPr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" t="-13000" r="-677" b="-58000"/>
                          </a:stretch>
                        </a:blipFill>
                      </a:tcPr>
                    </a:tc>
                  </a:tr>
                  <a:tr h="338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226" t="-201786" r="-677" b="-3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4206970" y="2478024"/>
            <a:ext cx="267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(ignoring the carry-out bit)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12008"/>
              </p:ext>
            </p:extLst>
          </p:nvPr>
        </p:nvGraphicFramePr>
        <p:xfrm>
          <a:off x="118872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+ 11111110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28029"/>
              </p:ext>
            </p:extLst>
          </p:nvPr>
        </p:nvGraphicFramePr>
        <p:xfrm>
          <a:off x="365760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+ 11111101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617537"/>
              </p:ext>
            </p:extLst>
          </p:nvPr>
        </p:nvGraphicFramePr>
        <p:xfrm>
          <a:off x="612648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11000011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+ 00111100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70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Two’s Complement Work?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want: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Start with an observation: what’s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+ ~x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 what’s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+ ~x + 1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9158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i="1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Roboto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i="1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80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>
                              <a:solidFill>
                                <a:srgbClr val="4B2A85"/>
                              </a:solidFill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027305"/>
                  </p:ext>
                </p:extLst>
              </p:nvPr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" t="-13000" r="-677" b="-58000"/>
                          </a:stretch>
                        </a:blipFill>
                      </a:tcPr>
                    </a:tc>
                  </a:tr>
                  <a:tr h="338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226" t="-201786" r="-677" b="-3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4206970" y="2478024"/>
            <a:ext cx="267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(ignoring the carry-out bit)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41294"/>
              </p:ext>
            </p:extLst>
          </p:nvPr>
        </p:nvGraphicFramePr>
        <p:xfrm>
          <a:off x="118872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+ 11111110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24979"/>
              </p:ext>
            </p:extLst>
          </p:nvPr>
        </p:nvGraphicFramePr>
        <p:xfrm>
          <a:off x="365760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+ 11111101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05792"/>
              </p:ext>
            </p:extLst>
          </p:nvPr>
        </p:nvGraphicFramePr>
        <p:xfrm>
          <a:off x="612648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11000011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+ 00111100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39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Two’s Complement Work?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want: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Start with an observation: what’s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+ ~x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 what’s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+ ~x + 1 </a:t>
                </a: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0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9158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i="1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Roboto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i="1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80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>
                              <a:solidFill>
                                <a:srgbClr val="4B2A85"/>
                              </a:solidFill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027305"/>
                  </p:ext>
                </p:extLst>
              </p:nvPr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26" t="-13000" r="-677" b="-58000"/>
                          </a:stretch>
                        </a:blipFill>
                      </a:tcPr>
                    </a:tc>
                  </a:tr>
                  <a:tr h="338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26" t="-201786" r="-677" b="-3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4206970" y="2478024"/>
            <a:ext cx="267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(ignoring the carry-out bit)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8872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+ 11111110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65760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+ 11111101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12648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11000011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+ 00111100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987F376-B198-4746-8B46-94D4353FEBA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5486400" y="5234321"/>
            <a:ext cx="2833910" cy="705802"/>
          </a:xfrm>
          <a:prstGeom prst="wedgeRoundRectCallout">
            <a:avLst>
              <a:gd name="adj1" fmla="val 17357"/>
              <a:gd name="adj2" fmla="val -4820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-x == ~x + 1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66160" y="1524000"/>
            <a:ext cx="4145279" cy="5017532"/>
            <a:chOff x="3160713" y="1524000"/>
            <a:chExt cx="4145279" cy="5017532"/>
          </a:xfrm>
        </p:grpSpPr>
        <p:sp>
          <p:nvSpPr>
            <p:cNvPr id="56347" name="Text Box 3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32513" y="1828800"/>
              <a:ext cx="10972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UMax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– 1</a:t>
              </a:r>
            </a:p>
          </p:txBody>
        </p:sp>
        <p:sp>
          <p:nvSpPr>
            <p:cNvPr id="56321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75313" y="3124200"/>
              <a:ext cx="457200" cy="1828800"/>
            </a:xfrm>
            <a:prstGeom prst="rect">
              <a:avLst/>
            </a:prstGeom>
            <a:solidFill>
              <a:srgbClr val="CDF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22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98913" y="3124200"/>
              <a:ext cx="457200" cy="1828800"/>
            </a:xfrm>
            <a:prstGeom prst="rect">
              <a:avLst/>
            </a:prstGeom>
            <a:solidFill>
              <a:srgbClr val="CDF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23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98913" y="4953000"/>
              <a:ext cx="457200" cy="1524000"/>
            </a:xfrm>
            <a:prstGeom prst="rect">
              <a:avLst/>
            </a:prstGeom>
            <a:solidFill>
              <a:srgbClr val="E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24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675313" y="1600200"/>
              <a:ext cx="457200" cy="1524000"/>
            </a:xfrm>
            <a:prstGeom prst="rect">
              <a:avLst/>
            </a:prstGeom>
            <a:solidFill>
              <a:srgbClr val="E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590" name="Oval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75113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26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60713" y="4648200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4592" name="Line 1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227513" y="4800600"/>
              <a:ext cx="1676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593" name="Oval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5113" y="3200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29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90640" y="3124200"/>
              <a:ext cx="7019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TMax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5" name="Line 13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227513" y="3276600"/>
              <a:ext cx="1676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596" name="Oval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5113" y="6248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32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247590" y="6172200"/>
              <a:ext cx="668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TMin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8" name="Oval 1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075113" y="5029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34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60713" y="4953000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–1</a:t>
              </a:r>
            </a:p>
          </p:txBody>
        </p:sp>
        <p:sp>
          <p:nvSpPr>
            <p:cNvPr id="24600" name="Oval 1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5113" y="5334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36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60713" y="5257800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–2</a:t>
              </a:r>
            </a:p>
          </p:txBody>
        </p:sp>
        <p:sp>
          <p:nvSpPr>
            <p:cNvPr id="24602" name="Oval 2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03913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3" name="Oval 2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903913" y="3200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4" name="Oval 2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903913" y="2895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5" name="Oval 2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903913" y="1676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6" name="Oval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03913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7" name="Freeform 2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227513" y="1752600"/>
              <a:ext cx="1676400" cy="3352800"/>
            </a:xfrm>
            <a:custGeom>
              <a:avLst/>
              <a:gdLst>
                <a:gd name="T0" fmla="*/ 0 w 1056"/>
                <a:gd name="T1" fmla="*/ 2147483647 h 2112"/>
                <a:gd name="T2" fmla="*/ 2147483647 w 1056"/>
                <a:gd name="T3" fmla="*/ 2147483647 h 2112"/>
                <a:gd name="T4" fmla="*/ 2147483647 w 1056"/>
                <a:gd name="T5" fmla="*/ 0 h 2112"/>
                <a:gd name="T6" fmla="*/ 2147483647 w 1056"/>
                <a:gd name="T7" fmla="*/ 0 h 2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2112"/>
                <a:gd name="T14" fmla="*/ 1056 w 1056"/>
                <a:gd name="T15" fmla="*/ 2112 h 2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2112">
                  <a:moveTo>
                    <a:pt x="0" y="2112"/>
                  </a:moveTo>
                  <a:lnTo>
                    <a:pt x="144" y="2112"/>
                  </a:lnTo>
                  <a:lnTo>
                    <a:pt x="912" y="0"/>
                  </a:lnTo>
                  <a:lnTo>
                    <a:pt x="1056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8" name="Freeform 2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227513" y="2057400"/>
              <a:ext cx="1676400" cy="3352800"/>
            </a:xfrm>
            <a:custGeom>
              <a:avLst/>
              <a:gdLst>
                <a:gd name="T0" fmla="*/ 0 w 1056"/>
                <a:gd name="T1" fmla="*/ 2147483647 h 2112"/>
                <a:gd name="T2" fmla="*/ 2147483647 w 1056"/>
                <a:gd name="T3" fmla="*/ 2147483647 h 2112"/>
                <a:gd name="T4" fmla="*/ 2147483647 w 1056"/>
                <a:gd name="T5" fmla="*/ 0 h 2112"/>
                <a:gd name="T6" fmla="*/ 2147483647 w 1056"/>
                <a:gd name="T7" fmla="*/ 0 h 2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2112"/>
                <a:gd name="T14" fmla="*/ 1056 w 1056"/>
                <a:gd name="T15" fmla="*/ 2112 h 2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2112">
                  <a:moveTo>
                    <a:pt x="0" y="2112"/>
                  </a:moveTo>
                  <a:lnTo>
                    <a:pt x="144" y="2112"/>
                  </a:lnTo>
                  <a:lnTo>
                    <a:pt x="912" y="0"/>
                  </a:lnTo>
                  <a:lnTo>
                    <a:pt x="1056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9" name="Freeform 2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227513" y="2971800"/>
              <a:ext cx="1676400" cy="3352800"/>
            </a:xfrm>
            <a:custGeom>
              <a:avLst/>
              <a:gdLst>
                <a:gd name="T0" fmla="*/ 0 w 1056"/>
                <a:gd name="T1" fmla="*/ 2147483647 h 2112"/>
                <a:gd name="T2" fmla="*/ 2147483647 w 1056"/>
                <a:gd name="T3" fmla="*/ 2147483647 h 2112"/>
                <a:gd name="T4" fmla="*/ 2147483647 w 1056"/>
                <a:gd name="T5" fmla="*/ 0 h 2112"/>
                <a:gd name="T6" fmla="*/ 2147483647 w 1056"/>
                <a:gd name="T7" fmla="*/ 0 h 2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2112"/>
                <a:gd name="T14" fmla="*/ 1056 w 1056"/>
                <a:gd name="T15" fmla="*/ 2112 h 2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2112">
                  <a:moveTo>
                    <a:pt x="0" y="2112"/>
                  </a:moveTo>
                  <a:lnTo>
                    <a:pt x="144" y="2112"/>
                  </a:lnTo>
                  <a:lnTo>
                    <a:pt x="912" y="0"/>
                  </a:lnTo>
                  <a:lnTo>
                    <a:pt x="1056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45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08713" y="4648200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6346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132513" y="1524000"/>
              <a:ext cx="10972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UMax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348" name="Text Box 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08712" y="3124200"/>
              <a:ext cx="10972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TMax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349" name="Text Box 3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208713" y="2819400"/>
              <a:ext cx="1093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TMax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 + 1</a:t>
              </a:r>
            </a:p>
          </p:txBody>
        </p:sp>
      </p:grpSp>
      <p:sp>
        <p:nvSpPr>
          <p:cNvPr id="56350" name="Rectangle 3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5608" y="4549775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566160" y="3200400"/>
            <a:ext cx="152400" cy="3352800"/>
          </a:xfrm>
          <a:custGeom>
            <a:avLst/>
            <a:gdLst>
              <a:gd name="T0" fmla="*/ 2147483647 w 144"/>
              <a:gd name="T1" fmla="*/ 2147483647 h 2160"/>
              <a:gd name="T2" fmla="*/ 0 w 144"/>
              <a:gd name="T3" fmla="*/ 2147483647 h 2160"/>
              <a:gd name="T4" fmla="*/ 0 w 144"/>
              <a:gd name="T5" fmla="*/ 0 h 2160"/>
              <a:gd name="T6" fmla="*/ 2147483647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24588" name="Freeform 35"/>
          <p:cNvSpPr>
            <a:spLocks/>
          </p:cNvSpPr>
          <p:nvPr>
            <p:custDataLst>
              <p:tags r:id="rId3"/>
            </p:custDataLst>
          </p:nvPr>
        </p:nvSpPr>
        <p:spPr bwMode="auto">
          <a:xfrm flipH="1">
            <a:off x="7564438" y="1600200"/>
            <a:ext cx="152400" cy="3352800"/>
          </a:xfrm>
          <a:custGeom>
            <a:avLst/>
            <a:gdLst>
              <a:gd name="T0" fmla="*/ 2147483647 w 144"/>
              <a:gd name="T1" fmla="*/ 2147483647 h 2160"/>
              <a:gd name="T2" fmla="*/ 0 w 144"/>
              <a:gd name="T3" fmla="*/ 2147483647 h 2160"/>
              <a:gd name="T4" fmla="*/ 0 w 144"/>
              <a:gd name="T5" fmla="*/ 0 h 2160"/>
              <a:gd name="T6" fmla="*/ 2147483647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56353" name="Rectangle 3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17536" y="2895600"/>
            <a:ext cx="1162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</a:p>
        </p:txBody>
      </p:sp>
      <p:sp>
        <p:nvSpPr>
          <p:cNvPr id="56354" name="Rectangle 3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sz="3600" dirty="0">
                <a:cs typeface="Helvetica Neue Light" charset="0"/>
              </a:rPr>
              <a:t>Signed/Unsigned Conversion Visualized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55" name="Rectangle 38"/>
              <p:cNvSpPr>
                <a:spLocks noGrp="1" noChangeArrowheads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290512" y="1220788"/>
                <a:ext cx="5212080" cy="1716087"/>
              </a:xfrm>
            </p:spPr>
            <p:txBody>
              <a:bodyPr/>
              <a:lstStyle/>
              <a:p>
                <a:pPr eaLnBrk="1" hangingPunct="1"/>
                <a:r>
                  <a:rPr lang="en-US" dirty="0">
                    <a:cs typeface="DejaVu Sans" charset="0"/>
                  </a:rPr>
                  <a:t>Two’s Complement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DejaVu Sans" charset="0"/>
                      </a:rPr>
                      <m:t>→</m:t>
                    </m:r>
                  </m:oMath>
                </a14:m>
                <a:r>
                  <a:rPr lang="en-US" dirty="0">
                    <a:cs typeface="DejaVu Sans" charset="0"/>
                  </a:rPr>
                  <a:t> Unsigned</a:t>
                </a:r>
              </a:p>
              <a:p>
                <a:pPr lvl="1" eaLnBrk="1" hangingPunct="1"/>
                <a:r>
                  <a:rPr lang="en-US" dirty="0">
                    <a:ea typeface="DejaVu Sans" charset="0"/>
                    <a:cs typeface="DejaVu Sans" charset="0"/>
                  </a:rPr>
                  <a:t>Ordering Inversion</a:t>
                </a:r>
              </a:p>
              <a:p>
                <a:pPr lvl="1" eaLnBrk="1" hangingPunct="1"/>
                <a:r>
                  <a:rPr lang="en-US" dirty="0">
                    <a:ea typeface="DejaVu Sans" charset="0"/>
                    <a:cs typeface="DejaVu Sans" charset="0"/>
                  </a:rPr>
                  <a:t>Negative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DejaVu Sans" charset="0"/>
                        <a:cs typeface="DejaVu Sans" charset="0"/>
                      </a:rPr>
                      <m:t>→</m:t>
                    </m:r>
                  </m:oMath>
                </a14:m>
                <a:r>
                  <a:rPr lang="en-US" dirty="0">
                    <a:ea typeface="DejaVu Sans" charset="0"/>
                    <a:cs typeface="DejaVu Sans" charset="0"/>
                  </a:rPr>
                  <a:t> Big Positive</a:t>
                </a:r>
              </a:p>
            </p:txBody>
          </p:sp>
        </mc:Choice>
        <mc:Fallback xmlns="">
          <p:sp>
            <p:nvSpPr>
              <p:cNvPr id="56355" name="Rectangle 3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9"/>
                </p:custDataLst>
              </p:nvPr>
            </p:nvSpPr>
            <p:spPr>
              <a:xfrm>
                <a:off x="290512" y="1220788"/>
                <a:ext cx="5212080" cy="1716087"/>
              </a:xfrm>
              <a:blipFill rotWithShape="0">
                <a:blip r:embed="rId40"/>
                <a:stretch>
                  <a:fillRect l="-585" t="-3191" r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809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Values To Remember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57018" y="1356600"/>
                <a:ext cx="4114800" cy="4972050"/>
              </a:xfrm>
            </p:spPr>
            <p:txBody>
              <a:bodyPr/>
              <a:lstStyle/>
              <a:p>
                <a:r>
                  <a:rPr lang="en-US" sz="2400" dirty="0"/>
                  <a:t>Unsigned Values</a:t>
                </a:r>
              </a:p>
              <a:p>
                <a:pPr lvl="1">
                  <a:tabLst>
                    <a:tab pos="1598613" algn="l"/>
                    <a:tab pos="2058988" algn="l"/>
                  </a:tabLst>
                </a:pPr>
                <a:r>
                  <a:rPr lang="en-US" sz="2000" dirty="0" err="1"/>
                  <a:t>UMin</a:t>
                </a:r>
                <a:r>
                  <a:rPr lang="en-US" sz="2000" dirty="0"/>
                  <a:t>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0b00…0</a:t>
                </a:r>
                <a:br>
                  <a:rPr lang="en-US" sz="2000" dirty="0"/>
                </a:br>
                <a:r>
                  <a:rPr lang="en-US" sz="2000" dirty="0"/>
                  <a:t>	=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pPr lvl="1">
                  <a:spcBef>
                    <a:spcPts val="1200"/>
                  </a:spcBef>
                  <a:tabLst>
                    <a:tab pos="1598613" algn="l"/>
                    <a:tab pos="2058988" algn="l"/>
                  </a:tabLst>
                </a:pPr>
                <a:r>
                  <a:rPr lang="en-US" sz="2000" dirty="0" err="1"/>
                  <a:t>UMax</a:t>
                </a:r>
                <a:r>
                  <a:rPr lang="en-US" sz="2000" dirty="0"/>
                  <a:t> 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0b11…1</a:t>
                </a:r>
                <a:br>
                  <a:rPr lang="en-US" sz="2000" dirty="0"/>
                </a:br>
                <a:r>
                  <a:rPr lang="en-US" sz="2000" dirty="0"/>
                  <a:t>	=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/>
              </a:p>
              <a:p>
                <a:endParaRPr lang="en-US" sz="2400" b="1" dirty="0"/>
              </a:p>
              <a:p>
                <a:r>
                  <a:rPr lang="en-US" sz="2400" b="1" dirty="0"/>
                  <a:t>Example:</a:t>
                </a:r>
                <a:r>
                  <a:rPr lang="en-US" sz="2400" dirty="0"/>
                  <a:t>  Values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357018" y="1356600"/>
                <a:ext cx="4114800" cy="4972050"/>
              </a:xfrm>
              <a:blipFill rotWithShape="0">
                <a:blip r:embed="rId8"/>
                <a:stretch>
                  <a:fillRect l="-296" t="-98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1"/>
              </p:nvPr>
            </p:nvSpPr>
            <p:spPr/>
            <p:txBody>
              <a:bodyPr/>
              <a:lstStyle/>
              <a:p>
                <a:r>
                  <a:rPr lang="en-US" sz="2400" dirty="0"/>
                  <a:t>Two’s Complement Values</a:t>
                </a:r>
              </a:p>
              <a:p>
                <a:pPr lvl="1">
                  <a:tabLst>
                    <a:tab pos="1598613" algn="l"/>
                    <a:tab pos="2058988" algn="l"/>
                  </a:tabLst>
                </a:pPr>
                <a:r>
                  <a:rPr lang="en-US" sz="2000" dirty="0" err="1"/>
                  <a:t>TMin</a:t>
                </a:r>
                <a:r>
                  <a:rPr lang="en-US" sz="2000" dirty="0"/>
                  <a:t>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0b10…0</a:t>
                </a:r>
                <a:br>
                  <a:rPr lang="en-US" sz="2000" dirty="0"/>
                </a:br>
                <a:r>
                  <a:rPr lang="en-US" sz="2000" dirty="0"/>
                  <a:t>	=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>
                  <a:spcBef>
                    <a:spcPts val="1200"/>
                  </a:spcBef>
                  <a:tabLst>
                    <a:tab pos="1598613" algn="l"/>
                    <a:tab pos="2058988" algn="l"/>
                  </a:tabLst>
                </a:pPr>
                <a:r>
                  <a:rPr lang="en-US" sz="2000" dirty="0" err="1"/>
                  <a:t>TMax</a:t>
                </a:r>
                <a:r>
                  <a:rPr lang="en-US" sz="2000" dirty="0"/>
                  <a:t>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0b01…1</a:t>
                </a:r>
                <a:br>
                  <a:rPr lang="en-US" sz="2000" dirty="0"/>
                </a:br>
                <a:r>
                  <a:rPr lang="en-US" sz="2000" dirty="0"/>
                  <a:t>	=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/>
              </a:p>
              <a:p>
                <a:pPr lvl="1">
                  <a:spcBef>
                    <a:spcPts val="1200"/>
                  </a:spcBef>
                  <a:tabLst>
                    <a:tab pos="1598613" algn="l"/>
                    <a:tab pos="2058988" algn="l"/>
                  </a:tabLst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0b11…1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blipFill>
                <a:blip r:embed="rId9"/>
                <a:stretch>
                  <a:fillRect l="-308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19196405"/>
              </p:ext>
            </p:extLst>
          </p:nvPr>
        </p:nvGraphicFramePr>
        <p:xfrm>
          <a:off x="822960" y="4114800"/>
          <a:ext cx="7498080" cy="22586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275">
                <a:tc>
                  <a:txBody>
                    <a:bodyPr/>
                    <a:lstStyle/>
                    <a:p>
                      <a:pPr algn="r"/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Decimal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Hex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98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UMax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18,446,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744,073,709,551,615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 FF 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36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TMax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9,223,372,036,854,775,807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7F FF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62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TMin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-9,223,372,036,854,775,808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80 00 00 00 </a:t>
                      </a:r>
                      <a:r>
                        <a:rPr lang="en-US" b="0" i="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00 00 00 00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62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 FF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362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00 00 00 00  00</a:t>
                      </a:r>
                      <a:r>
                        <a:rPr lang="en-US" b="0" i="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00 00 00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5679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due today!</a:t>
            </a:r>
          </a:p>
          <a:p>
            <a:endParaRPr lang="en-US" dirty="0"/>
          </a:p>
          <a:p>
            <a:r>
              <a:rPr lang="en-US" dirty="0"/>
              <a:t>Lab 1a due next Wednesday (1/23)</a:t>
            </a:r>
          </a:p>
          <a:p>
            <a:pPr lvl="1"/>
            <a:r>
              <a:rPr lang="en-US" dirty="0"/>
              <a:t>Submit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pointer.c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lab1Areflect.txt</a:t>
            </a:r>
            <a:r>
              <a:rPr lang="en-US" dirty="0"/>
              <a:t> to Canvas</a:t>
            </a:r>
          </a:p>
          <a:p>
            <a:pPr lvl="2"/>
            <a:endParaRPr lang="en-US" dirty="0"/>
          </a:p>
          <a:p>
            <a:r>
              <a:rPr lang="en-US" dirty="0"/>
              <a:t>Lab 1b coming soon, due 1/25</a:t>
            </a:r>
          </a:p>
          <a:p>
            <a:pPr lvl="1"/>
            <a:r>
              <a:rPr lang="en-US" dirty="0"/>
              <a:t>Overlapping assignment, so start early!</a:t>
            </a:r>
          </a:p>
          <a:p>
            <a:pPr lvl="1"/>
            <a:r>
              <a:rPr lang="en-US" dirty="0"/>
              <a:t>Bit puzzles on number representation</a:t>
            </a:r>
          </a:p>
          <a:p>
            <a:pPr lvl="1"/>
            <a:r>
              <a:rPr lang="en-US" dirty="0"/>
              <a:t>Floating point will be introduced next week</a:t>
            </a:r>
          </a:p>
          <a:p>
            <a:pPr lvl="1"/>
            <a:r>
              <a:rPr lang="en-US" dirty="0"/>
              <a:t>Section worksheet from yesterday has helpful examples, too</a:t>
            </a:r>
          </a:p>
          <a:p>
            <a:pPr lvl="1"/>
            <a:r>
              <a:rPr lang="en-US" dirty="0"/>
              <a:t>Bonus slides at the end of today’s lecture have relevant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C:  Signed vs. Unsigned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Casting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Bits are unchanged, just interpreted differently!</a:t>
            </a:r>
            <a:r>
              <a:rPr lang="en-US" dirty="0"/>
              <a:t> </a:t>
            </a:r>
          </a:p>
          <a:p>
            <a:pPr lvl="2"/>
            <a:r>
              <a:rPr lang="en-US" b="1" dirty="0" err="1">
                <a:solidFill>
                  <a:srgbClr val="C00000"/>
                </a:solidFill>
              </a:rPr>
              <a:t>int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 err="1">
                <a:solidFill>
                  <a:srgbClr val="C00000"/>
                </a:solidFill>
              </a:rPr>
              <a:t>tx</a:t>
            </a:r>
            <a:r>
              <a:rPr lang="en-US" dirty="0">
                <a:solidFill>
                  <a:srgbClr val="C00000"/>
                </a:solidFill>
              </a:rPr>
              <a:t>, ty;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unsigned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ux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uy</a:t>
            </a:r>
            <a:r>
              <a:rPr lang="en-US" dirty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i="1" dirty="0"/>
              <a:t>Explicit</a:t>
            </a:r>
            <a:r>
              <a:rPr lang="en-US" dirty="0"/>
              <a:t> casting</a:t>
            </a:r>
          </a:p>
          <a:p>
            <a:pPr lvl="2"/>
            <a:r>
              <a:rPr lang="en-US" dirty="0" err="1">
                <a:solidFill>
                  <a:srgbClr val="C00000"/>
                </a:solidFill>
              </a:rPr>
              <a:t>tx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= (</a:t>
            </a:r>
            <a:r>
              <a:rPr lang="en-US" b="1" dirty="0" err="1">
                <a:solidFill>
                  <a:srgbClr val="C00000"/>
                </a:solidFill>
              </a:rPr>
              <a:t>int</a:t>
            </a:r>
            <a:r>
              <a:rPr lang="en-US" dirty="0"/>
              <a:t>) </a:t>
            </a:r>
            <a:r>
              <a:rPr lang="en-US" dirty="0" err="1">
                <a:solidFill>
                  <a:srgbClr val="0070C0"/>
                </a:solidFill>
              </a:rPr>
              <a:t>ux</a:t>
            </a:r>
            <a:r>
              <a:rPr lang="en-US" dirty="0"/>
              <a:t>;</a:t>
            </a:r>
          </a:p>
          <a:p>
            <a:pPr lvl="2"/>
            <a:r>
              <a:rPr lang="en-US" dirty="0" err="1">
                <a:solidFill>
                  <a:srgbClr val="0070C0"/>
                </a:solidFill>
              </a:rPr>
              <a:t>uy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(</a:t>
            </a:r>
            <a:r>
              <a:rPr lang="en-US" b="1" dirty="0">
                <a:solidFill>
                  <a:srgbClr val="0070C0"/>
                </a:solidFill>
              </a:rPr>
              <a:t>unsigned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int</a:t>
            </a:r>
            <a:r>
              <a:rPr lang="en-US" dirty="0"/>
              <a:t>) </a:t>
            </a:r>
            <a:r>
              <a:rPr lang="en-US" dirty="0">
                <a:solidFill>
                  <a:srgbClr val="C00000"/>
                </a:solidFill>
              </a:rPr>
              <a:t>ty</a:t>
            </a:r>
            <a:r>
              <a:rPr lang="en-US" dirty="0"/>
              <a:t>;</a:t>
            </a:r>
          </a:p>
          <a:p>
            <a:pPr lvl="1"/>
            <a:r>
              <a:rPr lang="en-US" i="1" dirty="0"/>
              <a:t>Implicit</a:t>
            </a:r>
            <a:r>
              <a:rPr lang="en-US" dirty="0"/>
              <a:t> casting can occur during assignments or function calls</a:t>
            </a:r>
          </a:p>
          <a:p>
            <a:pPr lvl="2"/>
            <a:r>
              <a:rPr lang="en-US" dirty="0" err="1">
                <a:solidFill>
                  <a:srgbClr val="C00000"/>
                </a:solidFill>
              </a:rPr>
              <a:t>tx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err="1">
                <a:solidFill>
                  <a:srgbClr val="0070C0"/>
                </a:solidFill>
              </a:rPr>
              <a:t>ux</a:t>
            </a:r>
            <a:r>
              <a:rPr lang="en-US" dirty="0"/>
              <a:t>;</a:t>
            </a:r>
          </a:p>
          <a:p>
            <a:pPr lvl="2"/>
            <a:r>
              <a:rPr lang="en-US" dirty="0" err="1">
                <a:solidFill>
                  <a:srgbClr val="0070C0"/>
                </a:solidFill>
              </a:rPr>
              <a:t>uy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C00000"/>
                </a:solidFill>
              </a:rPr>
              <a:t>ty</a:t>
            </a:r>
            <a:r>
              <a:rPr lang="en-US" dirty="0"/>
              <a:t>;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Surprises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 literals (constants)</a:t>
            </a:r>
          </a:p>
          <a:p>
            <a:pPr lvl="1"/>
            <a:r>
              <a:rPr lang="en-US" dirty="0"/>
              <a:t>By default, integer constants are considered </a:t>
            </a:r>
            <a:r>
              <a:rPr lang="en-US" i="1" dirty="0"/>
              <a:t>signed</a:t>
            </a:r>
            <a:r>
              <a:rPr lang="en-US" dirty="0"/>
              <a:t> integers</a:t>
            </a:r>
          </a:p>
          <a:p>
            <a:pPr lvl="2"/>
            <a:r>
              <a:rPr lang="en-US" dirty="0"/>
              <a:t>Hex constants already have an explicit binary representation</a:t>
            </a:r>
          </a:p>
          <a:p>
            <a:pPr lvl="1"/>
            <a:r>
              <a:rPr lang="en-US" dirty="0"/>
              <a:t>Use “U” (or “u”) suffix to explicitly force </a:t>
            </a:r>
            <a:r>
              <a:rPr lang="en-US" i="1" dirty="0"/>
              <a:t>unsigned</a:t>
            </a:r>
          </a:p>
          <a:p>
            <a:pPr lvl="2"/>
            <a:r>
              <a:rPr lang="en-US" b="1" dirty="0"/>
              <a:t>Examples:</a:t>
            </a:r>
            <a:r>
              <a:rPr lang="en-US" dirty="0"/>
              <a:t>  </a:t>
            </a:r>
            <a:r>
              <a:rPr lang="en-US" dirty="0">
                <a:solidFill>
                  <a:srgbClr val="0070C0"/>
                </a:solidFill>
              </a:rPr>
              <a:t>0U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4294967259u</a:t>
            </a:r>
          </a:p>
          <a:p>
            <a:endParaRPr lang="en-US" dirty="0"/>
          </a:p>
          <a:p>
            <a:r>
              <a:rPr lang="en-US" dirty="0"/>
              <a:t>Expression Evaluation</a:t>
            </a:r>
          </a:p>
          <a:p>
            <a:pPr lvl="1"/>
            <a:r>
              <a:rPr lang="en-US" dirty="0"/>
              <a:t>When you mixed unsigned and signed in a single expression, then </a:t>
            </a:r>
            <a:r>
              <a:rPr lang="en-US" b="1" dirty="0">
                <a:solidFill>
                  <a:srgbClr val="FF0000"/>
                </a:solidFill>
              </a:rPr>
              <a:t>signed values are implicitly cast to </a:t>
            </a:r>
            <a:r>
              <a:rPr lang="en-US" b="1" u="sng" dirty="0">
                <a:solidFill>
                  <a:srgbClr val="FF0000"/>
                </a:solidFill>
              </a:rPr>
              <a:t>unsigned</a:t>
            </a:r>
          </a:p>
          <a:p>
            <a:pPr lvl="1"/>
            <a:r>
              <a:rPr lang="en-US" dirty="0"/>
              <a:t>Including comparison operators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8046720" y="228600"/>
            <a:ext cx="1097280" cy="1200329"/>
          </a:xfrm>
          <a:prstGeom prst="rect">
            <a:avLst/>
          </a:prstGeom>
          <a:solidFill>
            <a:srgbClr val="FFDBD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AB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9989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Surprises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32-bit examples:</a:t>
            </a:r>
          </a:p>
          <a:p>
            <a:pPr lvl="1"/>
            <a:r>
              <a:rPr lang="en-US" dirty="0" err="1"/>
              <a:t>TMin</a:t>
            </a:r>
            <a:r>
              <a:rPr lang="en-US" dirty="0"/>
              <a:t> = -2,147,483,648,  </a:t>
            </a:r>
            <a:r>
              <a:rPr lang="en-US" dirty="0" err="1"/>
              <a:t>TMax</a:t>
            </a:r>
            <a:r>
              <a:rPr lang="en-US" dirty="0"/>
              <a:t> = 2,147,483,647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8046720" y="228600"/>
            <a:ext cx="1097280" cy="1200329"/>
          </a:xfrm>
          <a:prstGeom prst="rect">
            <a:avLst/>
          </a:prstGeom>
          <a:solidFill>
            <a:srgbClr val="FFDBD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AB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9954554"/>
              </p:ext>
            </p:extLst>
          </p:nvPr>
        </p:nvGraphicFramePr>
        <p:xfrm>
          <a:off x="822960" y="2377440"/>
          <a:ext cx="7498080" cy="421034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Left Constant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Order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Right Constant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Interpretation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-2147483648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endParaRPr lang="en-US" sz="16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-2147483648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(unsigned)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2147483648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2147483648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509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Binary representation of integers</a:t>
            </a:r>
          </a:p>
          <a:p>
            <a:pPr lvl="1"/>
            <a:r>
              <a:rPr lang="en-US" dirty="0"/>
              <a:t>Unsigned and signed</a:t>
            </a:r>
          </a:p>
          <a:p>
            <a:pPr lvl="1"/>
            <a:r>
              <a:rPr lang="en-US" dirty="0"/>
              <a:t>Casting in C</a:t>
            </a:r>
          </a:p>
          <a:p>
            <a:r>
              <a:rPr lang="en-US" b="1" dirty="0">
                <a:solidFill>
                  <a:srgbClr val="4B2A85"/>
                </a:solidFill>
              </a:rPr>
              <a:t>Consequences of finite width representations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Overflow, sign extension</a:t>
            </a:r>
          </a:p>
          <a:p>
            <a:r>
              <a:rPr lang="en-US" dirty="0"/>
              <a:t>Shifting and arithmetic operations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53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Arithmetic Overflow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0712" y="1362075"/>
            <a:ext cx="5349240" cy="4972050"/>
          </a:xfrm>
        </p:spPr>
        <p:txBody>
          <a:bodyPr/>
          <a:lstStyle/>
          <a:p>
            <a:r>
              <a:rPr lang="en-US" sz="2400" dirty="0"/>
              <a:t>When a calculation produces a result that can’t be represented in the current encoding scheme</a:t>
            </a:r>
          </a:p>
          <a:p>
            <a:pPr lvl="1"/>
            <a:r>
              <a:rPr lang="en-US" sz="2000" dirty="0"/>
              <a:t>Integer range limited by fixed width</a:t>
            </a:r>
          </a:p>
          <a:p>
            <a:pPr lvl="1"/>
            <a:r>
              <a:rPr lang="en-US" sz="2000" dirty="0"/>
              <a:t>Can occur in both the positive and negative directions</a:t>
            </a:r>
          </a:p>
          <a:p>
            <a:pPr lvl="1"/>
            <a:endParaRPr lang="en-US" sz="2000" dirty="0"/>
          </a:p>
          <a:p>
            <a:r>
              <a:rPr lang="en-US" sz="2400" dirty="0"/>
              <a:t>C and Java ignore overflow exceptions</a:t>
            </a:r>
          </a:p>
          <a:p>
            <a:pPr lvl="1"/>
            <a:r>
              <a:rPr lang="en-US" sz="2000" dirty="0"/>
              <a:t>You end up with a bad value in your program and no warning/indication… oops!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56145"/>
              </p:ext>
            </p:extLst>
          </p:nvPr>
        </p:nvGraphicFramePr>
        <p:xfrm>
          <a:off x="457200" y="1362075"/>
          <a:ext cx="2743200" cy="5300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Bits</a:t>
                      </a:r>
                    </a:p>
                  </a:txBody>
                  <a:tcPr marL="0" marR="0" marT="91440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Unsigned</a:t>
                      </a:r>
                    </a:p>
                  </a:txBody>
                  <a:tcPr marL="0" marR="0" marT="91440" marB="3657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Signed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1440" marB="3657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91440" marB="3657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861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Overflow:  Unsigned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/>
                  <a:t>Addition:</a:t>
                </a:r>
                <a:r>
                  <a:rPr lang="en-US" sz="2400" dirty="0"/>
                  <a:t>  drop carry bit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Subtraction:</a:t>
                </a:r>
                <a:r>
                  <a:rPr lang="en-US" sz="2400" dirty="0"/>
                  <a:t>  borrow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8"/>
                <a:stretch>
                  <a:fillRect l="-146" t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A6D711E-F21A-3247-9E7A-24F19900139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4" name="TextBox 43"/>
          <p:cNvSpPr txBox="1"/>
          <p:nvPr>
            <p:custDataLst>
              <p:tags r:id="rId3"/>
            </p:custDataLst>
          </p:nvPr>
        </p:nvSpPr>
        <p:spPr>
          <a:xfrm>
            <a:off x="914400" y="1828800"/>
            <a:ext cx="8290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+ 2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algn="r"/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5" name="TextBox 44"/>
          <p:cNvSpPr txBox="1"/>
          <p:nvPr>
            <p:custDataLst>
              <p:tags r:id="rId4"/>
            </p:custDataLst>
          </p:nvPr>
        </p:nvSpPr>
        <p:spPr>
          <a:xfrm>
            <a:off x="2377440" y="1828800"/>
            <a:ext cx="14734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+ 0010</a:t>
            </a:r>
          </a:p>
          <a:p>
            <a:pPr algn="r"/>
            <a:r>
              <a:rPr lang="en-US" sz="2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</p:txBody>
      </p:sp>
      <p:cxnSp>
        <p:nvCxnSpPr>
          <p:cNvPr id="47" name="Straight Connector 46"/>
          <p:cNvCxnSpPr/>
          <p:nvPr>
            <p:custDataLst>
              <p:tags r:id="rId5"/>
            </p:custDataLst>
          </p:nvPr>
        </p:nvCxnSpPr>
        <p:spPr bwMode="auto">
          <a:xfrm flipV="1">
            <a:off x="1143000" y="2788920"/>
            <a:ext cx="609600" cy="280986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0" name="Group 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138928" y="2066544"/>
            <a:ext cx="3641725" cy="3363913"/>
            <a:chOff x="2366" y="1413"/>
            <a:chExt cx="2294" cy="2119"/>
          </a:xfrm>
        </p:grpSpPr>
        <p:sp>
          <p:nvSpPr>
            <p:cNvPr id="51" name="Freeform 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566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52" name="Text Box 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1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0000</a:t>
              </a:r>
            </a:p>
          </p:txBody>
        </p:sp>
        <p:sp>
          <p:nvSpPr>
            <p:cNvPr id="53" name="Text Box 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69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34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55" name="Text Box 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5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56" name="Text Box 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15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1110</a:t>
              </a:r>
            </a:p>
          </p:txBody>
        </p:sp>
        <p:sp>
          <p:nvSpPr>
            <p:cNvPr id="57" name="Text Box 1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631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1100</a:t>
              </a:r>
            </a:p>
          </p:txBody>
        </p:sp>
        <p:sp>
          <p:nvSpPr>
            <p:cNvPr id="58" name="Text Box 1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31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59" name="Text Box 1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754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60" name="Text Box 1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15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61" name="Text Box 1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1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62" name="Text Box 1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869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63" name="Text Box 1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134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64" name="Text Box 1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022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65" name="Text Box 1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022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66" name="Text Box 1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15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1001</a:t>
              </a:r>
            </a:p>
          </p:txBody>
        </p:sp>
        <p:sp>
          <p:nvSpPr>
            <p:cNvPr id="67" name="Text Box 2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754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68" name="Text Box 2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</a:t>
              </a:r>
            </a:p>
          </p:txBody>
        </p:sp>
        <p:sp>
          <p:nvSpPr>
            <p:cNvPr id="69" name="Text Box 2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49" y="1602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1</a:t>
              </a:r>
            </a:p>
          </p:txBody>
        </p:sp>
        <p:sp>
          <p:nvSpPr>
            <p:cNvPr id="70" name="Text Box 2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459" y="1858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2</a:t>
              </a:r>
            </a:p>
          </p:txBody>
        </p:sp>
        <p:sp>
          <p:nvSpPr>
            <p:cNvPr id="71" name="Text Box 24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49" y="2165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3</a:t>
              </a:r>
            </a:p>
          </p:txBody>
        </p:sp>
        <p:sp>
          <p:nvSpPr>
            <p:cNvPr id="72" name="Text Box 2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47" y="25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4</a:t>
              </a:r>
            </a:p>
          </p:txBody>
        </p:sp>
        <p:sp>
          <p:nvSpPr>
            <p:cNvPr id="73" name="Text Box 26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444" y="2909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5</a:t>
              </a:r>
            </a:p>
          </p:txBody>
        </p:sp>
        <p:sp>
          <p:nvSpPr>
            <p:cNvPr id="74" name="Text Box 2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27" y="318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6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874" y="33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7</a:t>
              </a:r>
            </a:p>
          </p:txBody>
        </p:sp>
        <p:sp>
          <p:nvSpPr>
            <p:cNvPr id="76" name="Text Box 2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044" y="337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8</a:t>
              </a:r>
            </a:p>
          </p:txBody>
        </p:sp>
        <p:sp>
          <p:nvSpPr>
            <p:cNvPr id="77" name="Text Box 30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708" y="318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9</a:t>
              </a:r>
            </a:p>
          </p:txBody>
        </p:sp>
        <p:sp>
          <p:nvSpPr>
            <p:cNvPr id="78" name="Text Box 31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500" y="2909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10</a:t>
              </a:r>
            </a:p>
          </p:txBody>
        </p:sp>
        <p:sp>
          <p:nvSpPr>
            <p:cNvPr id="79" name="Text Box 32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397" y="2577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</a:t>
              </a:r>
            </a:p>
          </p:txBody>
        </p:sp>
        <p:sp>
          <p:nvSpPr>
            <p:cNvPr id="80" name="Text Box 33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6" y="2165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12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0" y="1858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13</a:t>
              </a:r>
            </a:p>
          </p:txBody>
        </p:sp>
        <p:sp>
          <p:nvSpPr>
            <p:cNvPr id="82" name="Text Box 35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687" y="1602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14</a:t>
              </a:r>
            </a:p>
          </p:txBody>
        </p:sp>
        <p:sp>
          <p:nvSpPr>
            <p:cNvPr id="83" name="Text Box 36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019" y="1413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15</a:t>
              </a:r>
            </a:p>
          </p:txBody>
        </p:sp>
      </p:grpSp>
      <p:cxnSp>
        <p:nvCxnSpPr>
          <p:cNvPr id="88" name="Straight Arrow Connector 87"/>
          <p:cNvCxnSpPr/>
          <p:nvPr>
            <p:custDataLst>
              <p:tags r:id="rId7"/>
            </p:custDataLst>
          </p:nvPr>
        </p:nvCxnSpPr>
        <p:spPr bwMode="auto">
          <a:xfrm>
            <a:off x="6565392" y="2057400"/>
            <a:ext cx="954088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>
            <p:custDataLst>
              <p:tags r:id="rId8"/>
            </p:custDataLst>
          </p:nvPr>
        </p:nvCxnSpPr>
        <p:spPr bwMode="auto">
          <a:xfrm>
            <a:off x="7845552" y="2191163"/>
            <a:ext cx="350045" cy="16351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263640" y="3562141"/>
            <a:ext cx="1463040" cy="34996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Unsigned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7808976" y="1977007"/>
            <a:ext cx="458789" cy="21971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327648" y="1942720"/>
            <a:ext cx="1293018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TextBox 83"/>
          <p:cNvSpPr txBox="1"/>
          <p:nvPr>
            <p:custDataLst>
              <p:tags r:id="rId9"/>
            </p:custDataLst>
          </p:nvPr>
        </p:nvSpPr>
        <p:spPr>
          <a:xfrm>
            <a:off x="914399" y="4023360"/>
            <a:ext cx="8290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- 2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pPr algn="r"/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85" name="TextBox 84"/>
          <p:cNvSpPr txBox="1"/>
          <p:nvPr>
            <p:custDataLst>
              <p:tags r:id="rId10"/>
            </p:custDataLst>
          </p:nvPr>
        </p:nvSpPr>
        <p:spPr>
          <a:xfrm>
            <a:off x="2377440" y="4023360"/>
            <a:ext cx="147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- 0010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</a:p>
        </p:txBody>
      </p:sp>
      <p:cxnSp>
        <p:nvCxnSpPr>
          <p:cNvPr id="87" name="Straight Connector 86"/>
          <p:cNvCxnSpPr/>
          <p:nvPr>
            <p:custDataLst>
              <p:tags r:id="rId11"/>
            </p:custDataLst>
          </p:nvPr>
        </p:nvCxnSpPr>
        <p:spPr bwMode="auto">
          <a:xfrm flipV="1">
            <a:off x="1143000" y="4983480"/>
            <a:ext cx="609600" cy="28098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ular Callout 9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200400" y="5669280"/>
                <a:ext cx="2743200" cy="731520"/>
              </a:xfrm>
              <a:prstGeom prst="wedgeRoundRectCallout">
                <a:avLst>
                  <a:gd name="adj1" fmla="val -21566"/>
                  <a:gd name="adj2" fmla="val -48205"/>
                  <a:gd name="adj3" fmla="val 16667"/>
                </a:avLst>
              </a:prstGeom>
              <a:solidFill>
                <a:srgbClr val="FFFF99"/>
              </a:solid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±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/>
                    <a:cs typeface="Calibri"/>
                  </a:rPr>
                  <a:t> because of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rgbClr val="FF0000"/>
                    </a:solidFill>
                    <a:latin typeface="Calibri"/>
                    <a:cs typeface="Calibri"/>
                  </a:rPr>
                  <a:t>modular arithmetic</a:t>
                </a:r>
              </a:p>
            </p:txBody>
          </p:sp>
        </mc:Choice>
        <mc:Fallback xmlns="">
          <p:sp>
            <p:nvSpPr>
              <p:cNvPr id="92" name="Rounded Rectangular Callout 9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200400" y="5669280"/>
                <a:ext cx="2743200" cy="731520"/>
              </a:xfrm>
              <a:prstGeom prst="wedgeRoundRectCallout">
                <a:avLst>
                  <a:gd name="adj1" fmla="val -21566"/>
                  <a:gd name="adj2" fmla="val -48205"/>
                  <a:gd name="adj3" fmla="val 16667"/>
                </a:avLst>
              </a:prstGeom>
              <a:blipFill rotWithShape="0">
                <a:blip r:embed="rId50"/>
                <a:stretch>
                  <a:fillRect t="-10484" b="-23387"/>
                </a:stretch>
              </a:blip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/>
          <p:cNvCxnSpPr/>
          <p:nvPr>
            <p:custDataLst>
              <p:tags r:id="rId13"/>
            </p:custDataLst>
          </p:nvPr>
        </p:nvCxnSpPr>
        <p:spPr bwMode="auto">
          <a:xfrm flipV="1">
            <a:off x="2651760" y="2792575"/>
            <a:ext cx="283464" cy="280986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178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Overflow:  Two’s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3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/>
                  <a:t>Addition:</a:t>
                </a:r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) +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) =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) result?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Subtraction:</a:t>
                </a:r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) +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) =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)?</a:t>
                </a:r>
              </a:p>
            </p:txBody>
          </p:sp>
        </mc:Choice>
        <mc:Fallback xmlns="">
          <p:sp>
            <p:nvSpPr>
              <p:cNvPr id="39" name="Content Placeholder 3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8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3A6D711E-F21A-3247-9E7A-24F19900139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065776" y="2070100"/>
            <a:ext cx="3790950" cy="3363913"/>
            <a:chOff x="2366" y="1413"/>
            <a:chExt cx="2388" cy="2119"/>
          </a:xfrm>
        </p:grpSpPr>
        <p:sp>
          <p:nvSpPr>
            <p:cNvPr id="5" name="Freeform 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0000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918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183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9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1111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64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1110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80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1100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680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65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18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83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071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071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4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1001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803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249" y="1602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+ 1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459" y="1858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+ 2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49" y="2165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+ 3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47" y="2577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+ 4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444" y="2909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+ 5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27" y="3187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+ 6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74" y="3377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+ 7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044" y="3377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8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708" y="3187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7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500" y="2909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– 6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397" y="2577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5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366" y="2165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4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480" y="1858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3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87" y="1602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2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19" y="1413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1</a:t>
              </a:r>
            </a:p>
          </p:txBody>
        </p:sp>
      </p:grpSp>
      <p:cxnSp>
        <p:nvCxnSpPr>
          <p:cNvPr id="47" name="Straight Arrow Connector 46"/>
          <p:cNvCxnSpPr/>
          <p:nvPr>
            <p:custDataLst>
              <p:tags r:id="rId4"/>
            </p:custDataLst>
          </p:nvPr>
        </p:nvCxnSpPr>
        <p:spPr bwMode="auto">
          <a:xfrm flipH="1">
            <a:off x="7818120" y="5132388"/>
            <a:ext cx="269875" cy="16986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>
            <p:custDataLst>
              <p:tags r:id="rId5"/>
            </p:custDataLst>
          </p:nvPr>
        </p:nvCxnSpPr>
        <p:spPr bwMode="auto">
          <a:xfrm flipH="1">
            <a:off x="6565392" y="5403850"/>
            <a:ext cx="814332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>
            <p:custDataLst>
              <p:tags r:id="rId6"/>
            </p:custDataLst>
          </p:nvPr>
        </p:nvCxnSpPr>
        <p:spPr bwMode="auto">
          <a:xfrm flipH="1" flipV="1">
            <a:off x="5760720" y="5153025"/>
            <a:ext cx="342900" cy="22225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ounded Rectangle 54"/>
          <p:cNvSpPr/>
          <p:nvPr/>
        </p:nvSpPr>
        <p:spPr bwMode="auto">
          <a:xfrm>
            <a:off x="2011680" y="5669280"/>
            <a:ext cx="5120640" cy="73152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For signed: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overflow if operands have same sign and result’s sign is different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63640" y="3383280"/>
            <a:ext cx="1463040" cy="7132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Two’s </a:t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Complement</a:t>
            </a:r>
          </a:p>
        </p:txBody>
      </p:sp>
      <p:sp>
        <p:nvSpPr>
          <p:cNvPr id="60" name="TextBox 59"/>
          <p:cNvSpPr txBox="1"/>
          <p:nvPr>
            <p:custDataLst>
              <p:tags r:id="rId7"/>
            </p:custDataLst>
          </p:nvPr>
        </p:nvSpPr>
        <p:spPr>
          <a:xfrm>
            <a:off x="914336" y="1828800"/>
            <a:ext cx="8291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+ 3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r"/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</a:p>
        </p:txBody>
      </p:sp>
      <p:sp>
        <p:nvSpPr>
          <p:cNvPr id="61" name="TextBox 60"/>
          <p:cNvSpPr txBox="1"/>
          <p:nvPr>
            <p:custDataLst>
              <p:tags r:id="rId8"/>
            </p:custDataLst>
          </p:nvPr>
        </p:nvSpPr>
        <p:spPr>
          <a:xfrm>
            <a:off x="2377439" y="1828800"/>
            <a:ext cx="147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0110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</a:p>
        </p:txBody>
      </p:sp>
      <p:sp>
        <p:nvSpPr>
          <p:cNvPr id="63" name="TextBox 62"/>
          <p:cNvSpPr txBox="1"/>
          <p:nvPr>
            <p:custDataLst>
              <p:tags r:id="rId9"/>
            </p:custDataLst>
          </p:nvPr>
        </p:nvSpPr>
        <p:spPr>
          <a:xfrm>
            <a:off x="914399" y="4023360"/>
            <a:ext cx="8290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-10</a:t>
            </a:r>
          </a:p>
          <a:p>
            <a:pPr algn="r"/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64" name="TextBox 63"/>
          <p:cNvSpPr txBox="1"/>
          <p:nvPr>
            <p:custDataLst>
              <p:tags r:id="rId10"/>
            </p:custDataLst>
          </p:nvPr>
        </p:nvSpPr>
        <p:spPr>
          <a:xfrm>
            <a:off x="2377440" y="4023360"/>
            <a:ext cx="147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0110</a:t>
            </a:r>
          </a:p>
        </p:txBody>
      </p:sp>
      <p:cxnSp>
        <p:nvCxnSpPr>
          <p:cNvPr id="65" name="Straight Connector 64"/>
          <p:cNvCxnSpPr/>
          <p:nvPr>
            <p:custDataLst>
              <p:tags r:id="rId11"/>
            </p:custDataLst>
          </p:nvPr>
        </p:nvCxnSpPr>
        <p:spPr bwMode="auto">
          <a:xfrm flipV="1">
            <a:off x="1417320" y="2788920"/>
            <a:ext cx="283464" cy="280986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>
            <p:custDataLst>
              <p:tags r:id="rId12"/>
            </p:custDataLst>
          </p:nvPr>
        </p:nvCxnSpPr>
        <p:spPr bwMode="auto">
          <a:xfrm flipV="1">
            <a:off x="1143000" y="4983480"/>
            <a:ext cx="609600" cy="28098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7818120" y="5185569"/>
            <a:ext cx="481833" cy="27543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5559552" y="5153025"/>
            <a:ext cx="580387" cy="390525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6345936" y="5537518"/>
            <a:ext cx="1267691" cy="7619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568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/>
      <p:bldP spid="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  <a:cs typeface="ＭＳ Ｐゴシック" pitchFamily="34" charset="-128"/>
              </a:rPr>
              <a:t>Sign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2"/>
                <a:ext cx="8366125" cy="4974336"/>
              </a:xfrm>
            </p:spPr>
            <p:txBody>
              <a:bodyPr/>
              <a:lstStyle/>
              <a:p>
                <a:r>
                  <a:rPr lang="en-US" dirty="0"/>
                  <a:t>What happens if you convert a </a:t>
                </a:r>
                <a:r>
                  <a:rPr lang="en-US" i="1" dirty="0"/>
                  <a:t>signed</a:t>
                </a:r>
                <a:r>
                  <a:rPr lang="en-US" dirty="0"/>
                  <a:t> integral data type to a larger one?</a:t>
                </a:r>
              </a:p>
              <a:p>
                <a:pPr lvl="1"/>
                <a:r>
                  <a:rPr lang="en-US" i="1" dirty="0"/>
                  <a:t>e.g.</a:t>
                </a:r>
                <a:r>
                  <a:rPr lang="en-US" dirty="0"/>
                  <a:t>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short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long</a:t>
                </a:r>
              </a:p>
              <a:p>
                <a:r>
                  <a:rPr lang="en-US" b="1" dirty="0"/>
                  <a:t>4-bit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8-bit Example:</a:t>
                </a:r>
              </a:p>
              <a:p>
                <a:pPr lvl="1"/>
                <a:r>
                  <a:rPr lang="en-US" dirty="0"/>
                  <a:t>Positive Case</a:t>
                </a:r>
              </a:p>
              <a:p>
                <a:pPr lvl="2"/>
                <a:r>
                  <a:rPr lang="en-US" dirty="0"/>
                  <a:t>Add 0’s?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Negative Case?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072"/>
                <a:ext cx="8366125" cy="4974336"/>
              </a:xfrm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36863"/>
              </p:ext>
            </p:extLst>
          </p:nvPr>
        </p:nvGraphicFramePr>
        <p:xfrm>
          <a:off x="4389120" y="3291840"/>
          <a:ext cx="41148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4-bit:</a:t>
                      </a:r>
                    </a:p>
                  </a:txBody>
                  <a:tcPr marR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8-bit:</a:t>
                      </a:r>
                    </a:p>
                  </a:txBody>
                  <a:tcPr marR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????</a:t>
                      </a:r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6400" y="3749040"/>
            <a:ext cx="1828800" cy="4389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2984" y="3749040"/>
            <a:ext cx="621792" cy="4389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+2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" y="3657600"/>
            <a:ext cx="54864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29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8-bit numbers has the same </a:t>
            </a:r>
            <a:r>
              <a:rPr lang="en-US" i="1" dirty="0"/>
              <a:t>signed</a:t>
            </a:r>
            <a:r>
              <a:rPr lang="en-US" dirty="0"/>
              <a:t> value as the 4-bit number </a:t>
            </a:r>
            <a:r>
              <a:rPr lang="en-US" b="1" dirty="0"/>
              <a:t>0b</a:t>
            </a:r>
            <a:r>
              <a:rPr lang="en-US" b="1" u="sng" dirty="0"/>
              <a:t>1</a:t>
            </a:r>
            <a:r>
              <a:rPr lang="en-US" b="1" dirty="0"/>
              <a:t>100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Underlined digit = MSB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3"/>
              </a:rPr>
              <a:t>http://PollEv.com/justinh</a:t>
            </a:r>
            <a:endParaRPr lang="en-US" dirty="0"/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0b </a:t>
            </a:r>
            <a:r>
              <a:rPr lang="en-US" b="1" u="sng" dirty="0">
                <a:solidFill>
                  <a:srgbClr val="FF9900"/>
                </a:solidFill>
              </a:rPr>
              <a:t>0</a:t>
            </a:r>
            <a:r>
              <a:rPr lang="en-US" b="1" dirty="0">
                <a:solidFill>
                  <a:srgbClr val="FF9900"/>
                </a:solidFill>
              </a:rPr>
              <a:t>000 1100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0b </a:t>
            </a:r>
            <a:r>
              <a:rPr lang="en-US" b="1" u="sng" dirty="0">
                <a:solidFill>
                  <a:srgbClr val="00B050"/>
                </a:solidFill>
              </a:rPr>
              <a:t>1</a:t>
            </a:r>
            <a:r>
              <a:rPr lang="en-US" b="1" dirty="0">
                <a:solidFill>
                  <a:srgbClr val="00B050"/>
                </a:solidFill>
              </a:rPr>
              <a:t>000 1100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0b </a:t>
            </a:r>
            <a:r>
              <a:rPr lang="en-US" b="1" u="sng" dirty="0">
                <a:solidFill>
                  <a:srgbClr val="FF3399"/>
                </a:solidFill>
              </a:rPr>
              <a:t>1</a:t>
            </a:r>
            <a:r>
              <a:rPr lang="en-US" b="1" dirty="0">
                <a:solidFill>
                  <a:srgbClr val="FF3399"/>
                </a:solidFill>
              </a:rPr>
              <a:t>111 1100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0b </a:t>
            </a:r>
            <a:r>
              <a:rPr lang="en-US" b="1" u="sng" dirty="0">
                <a:solidFill>
                  <a:srgbClr val="00B0F0"/>
                </a:solidFill>
              </a:rPr>
              <a:t>1</a:t>
            </a:r>
            <a:r>
              <a:rPr lang="en-US" b="1" dirty="0">
                <a:solidFill>
                  <a:srgbClr val="00B0F0"/>
                </a:solidFill>
              </a:rPr>
              <a:t>100 1100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9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Sign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b="1" dirty="0"/>
                  <a:t>Task:</a:t>
                </a:r>
                <a:r>
                  <a:rPr lang="en-US" dirty="0"/>
                  <a:t>  Given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-bit signed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, convert it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i="0" dirty="0">
                    <a:latin typeface="+mj-lt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-bit signed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with the same value</a:t>
                </a:r>
                <a:endParaRPr lang="en-US" dirty="0"/>
              </a:p>
              <a:p>
                <a:pPr eaLnBrk="1" hangingPunct="1"/>
                <a:r>
                  <a:rPr lang="en-US" b="1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Rule:</a:t>
                </a: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  Add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copies of sign bit</a:t>
                </a:r>
              </a:p>
              <a:p>
                <a:pPr lvl="1" eaLnBrk="1" hangingPunct="1"/>
                <a:r>
                  <a:rPr lang="en-US" dirty="0"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cs typeface="Calibri" panose="020F0502020204030204" pitchFamily="34" charset="0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b="0" dirty="0">
                    <a:cs typeface="Calibri" panose="020F0502020204030204" pitchFamily="34" charset="0"/>
                  </a:rPr>
                  <a:t>-</a:t>
                </a:r>
                <a:r>
                  <a:rPr lang="en-US" b="0" dirty="0" err="1">
                    <a:cs typeface="Calibri" panose="020F0502020204030204" pitchFamily="34" charset="0"/>
                  </a:rPr>
                  <a:t>th</a:t>
                </a:r>
                <a:r>
                  <a:rPr lang="en-US" b="0" dirty="0">
                    <a:cs typeface="Calibri" panose="020F0502020204030204" pitchFamily="34" charset="0"/>
                  </a:rPr>
                  <a:t> digit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X</m:t>
                    </m:r>
                  </m:oMath>
                </a14:m>
                <a:r>
                  <a:rPr lang="en-US" b="0" dirty="0">
                    <a:cs typeface="Calibri" panose="020F0502020204030204" pitchFamily="34" charset="0"/>
                  </a:rPr>
                  <a:t> in binary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eaLnBrk="1" hangingPunct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56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6"/>
                </p:custDataLst>
              </p:nvPr>
            </p:nvSpPr>
            <p:spPr>
              <a:blipFill rotWithShape="0">
                <a:blip r:embed="rId4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8" name="Rectangle 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934707" y="3884893"/>
                <a:ext cx="1525545" cy="3359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copies of MSB</a:t>
                </a:r>
              </a:p>
            </p:txBody>
          </p:sp>
        </mc:Choice>
        <mc:Fallback xmlns="">
          <p:sp>
            <p:nvSpPr>
              <p:cNvPr id="56328" name="Rectangle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934707" y="3884893"/>
                <a:ext cx="1525545" cy="335989"/>
              </a:xfrm>
              <a:prstGeom prst="rect">
                <a:avLst/>
              </a:prstGeom>
              <a:blipFill rotWithShape="0">
                <a:blip r:embed="rId49"/>
                <a:stretch>
                  <a:fillRect t="-5455" r="-797" b="-23636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 bwMode="auto">
          <a:xfrm rot="16200000">
            <a:off x="2560320" y="2880360"/>
            <a:ext cx="274320" cy="1828800"/>
          </a:xfrm>
          <a:prstGeom prst="leftBrace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16200000">
            <a:off x="4901737" y="2468880"/>
            <a:ext cx="274320" cy="265176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74720" y="4114800"/>
            <a:ext cx="4992688" cy="2204601"/>
            <a:chOff x="2101850" y="4389120"/>
            <a:chExt cx="4992688" cy="2204601"/>
          </a:xfrm>
        </p:grpSpPr>
        <p:grpSp>
          <p:nvGrpSpPr>
            <p:cNvPr id="56330" name="Group 7"/>
            <p:cNvGrpSpPr>
              <a:grpSpLocks/>
            </p:cNvGrpSpPr>
            <p:nvPr/>
          </p:nvGrpSpPr>
          <p:grpSpPr bwMode="auto">
            <a:xfrm>
              <a:off x="2101850" y="4616450"/>
              <a:ext cx="4984750" cy="1763712"/>
              <a:chOff x="1516" y="2563"/>
              <a:chExt cx="3140" cy="1111"/>
            </a:xfrm>
          </p:grpSpPr>
          <p:grpSp>
            <p:nvGrpSpPr>
              <p:cNvPr id="56337" name="Group 8"/>
              <p:cNvGrpSpPr>
                <a:grpSpLocks/>
              </p:cNvGrpSpPr>
              <p:nvPr/>
            </p:nvGrpSpPr>
            <p:grpSpPr bwMode="auto">
              <a:xfrm>
                <a:off x="2928" y="2633"/>
                <a:ext cx="1728" cy="144"/>
                <a:chOff x="2928" y="2633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928" y="2633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366" name="Rectangle 10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3072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67" name="Rectangle 11"/>
                <p:cNvSpPr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3216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68" name="Rectangle 12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4224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69" name="Rectangle 13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4368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70" name="Rectangle 14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4512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71" name="Rectangle 15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360" y="2633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dirty="0">
                      <a:latin typeface="Helvetica Neue Regular" charset="0"/>
                    </a:rPr>
                    <a:t>• • •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8" name="Rectangle 16"/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2678" y="2563"/>
                    <a:ext cx="264" cy="285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a14:m>
                    <a:r>
                      <a:rPr lang="en-US" dirty="0">
                        <a:latin typeface="Times" pitchFamily="34" charset="0"/>
                      </a:rPr>
                      <a:t> </a:t>
                    </a:r>
                    <a:endParaRPr lang="en-US" dirty="0">
                      <a:latin typeface="Symbol" pitchFamily="34" charset="2"/>
                    </a:endParaRPr>
                  </a:p>
                </p:txBody>
              </p:sp>
            </mc:Choice>
            <mc:Fallback xmlns="">
              <p:sp>
                <p:nvSpPr>
                  <p:cNvPr id="56338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0"/>
                    </p:custDataLst>
                  </p:nvPr>
                </p:nvSpPr>
                <p:spPr bwMode="auto">
                  <a:xfrm>
                    <a:off x="2678" y="2563"/>
                    <a:ext cx="264" cy="285"/>
                  </a:xfrm>
                  <a:prstGeom prst="rect">
                    <a:avLst/>
                  </a:prstGeom>
                  <a:blipFill rotWithShape="0">
                    <a:blip r:embed="rId51"/>
                    <a:stretch>
                      <a:fillRect l="-4412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9" name="Rectangle 17"/>
                  <p:cNvSpPr>
                    <a:spLocks noChangeArrowheads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1516" y="3383"/>
                    <a:ext cx="317" cy="291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ʹ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6339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2"/>
                    </p:custDataLst>
                  </p:nvPr>
                </p:nvSpPr>
                <p:spPr bwMode="auto">
                  <a:xfrm>
                    <a:off x="1516" y="3383"/>
                    <a:ext cx="317" cy="291"/>
                  </a:xfrm>
                  <a:prstGeom prst="rect">
                    <a:avLst/>
                  </a:prstGeom>
                  <a:blipFill rotWithShape="0">
                    <a:blip r:embed="rId53"/>
                    <a:stretch>
                      <a:fillRect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340" name="Line 18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997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1" name="Line 19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H="1">
                <a:off x="2870" y="2823"/>
                <a:ext cx="127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grpSp>
            <p:nvGrpSpPr>
              <p:cNvPr id="56342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  <a:buFont typeface="Times New Roman" pitchFamily="-109" charset="0"/>
                    <a:buNone/>
                    <a:defRPr/>
                  </a:pPr>
                  <a:r>
                    <a:rPr lang="en-US">
                      <a:latin typeface="Helvetica Neue Regular" charset="0"/>
                      <a:ea typeface="DejaVu Sans" charset="0"/>
                      <a:cs typeface="DejaVu Sans" charset="0"/>
                    </a:rPr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56357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  <a:buFont typeface="Times New Roman" charset="0"/>
                      <a:buNone/>
                      <a:defRPr/>
                    </a:pPr>
                    <a:endParaRPr lang="en-US">
                      <a:latin typeface="Helvetica Neue Regular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59" name="Rectangle 28"/>
                  <p:cNvSpPr>
                    <a:spLocks noChangeArrowheads="1"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0" name="Rectangle 29"/>
                  <p:cNvSpPr>
                    <a:spLocks noChangeArrowheads="1"/>
                  </p:cNvSpPr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1" name="Rectangle 30"/>
                  <p:cNvSpPr>
                    <a:spLocks noChangeArrowheads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2" name="Rectangle 31"/>
                  <p:cNvSpPr>
                    <a:spLocks noChangeArrowheads="1"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3" name="Rectangle 32"/>
                  <p:cNvSpPr>
                    <a:spLocks noChangeArrowheads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4" name="Rectangle 33"/>
                  <p:cNvSpPr>
                    <a:spLocks noChangeArrowheads="1"/>
                  </p:cNvSpPr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dirty="0">
                        <a:latin typeface="Helvetica Neue Regular" charset="0"/>
                      </a:rPr>
                      <a:t>• • •</a:t>
                    </a:r>
                  </a:p>
                </p:txBody>
              </p:sp>
            </p:grpSp>
          </p:grpSp>
          <p:sp>
            <p:nvSpPr>
              <p:cNvPr id="56343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2726" y="2823"/>
                <a:ext cx="271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4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>
                <a:off x="2064" y="2823"/>
                <a:ext cx="933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5" name="Line 36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1920" y="2823"/>
                <a:ext cx="1077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6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44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7" name="Line 38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294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8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96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9" name="Line 40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40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50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84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51" name="Rectangle 4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82" y="3115"/>
                <a:ext cx="297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Helvetica Neue Regular" charset="0"/>
                  </a:rPr>
                  <a:t>• • •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351338" y="4389120"/>
              <a:ext cx="2743200" cy="276999"/>
              <a:chOff x="4351338" y="4389120"/>
              <a:chExt cx="2743200" cy="276999"/>
            </a:xfrm>
          </p:grpSpPr>
          <p:sp>
            <p:nvSpPr>
              <p:cNvPr id="56331" name="Line 43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351338" y="4540250"/>
                <a:ext cx="2743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2" name="Rectangle 44"/>
                  <p:cNvSpPr>
                    <a:spLocks noChangeArrowheads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5532438" y="4389120"/>
                    <a:ext cx="419025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t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dirty="0">
                      <a:latin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6332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4"/>
                    </p:custDataLst>
                  </p:nvPr>
                </p:nvSpPr>
                <p:spPr bwMode="auto">
                  <a:xfrm>
                    <a:off x="5532438" y="4389120"/>
                    <a:ext cx="419025" cy="276999"/>
                  </a:xfrm>
                  <a:prstGeom prst="rect">
                    <a:avLst/>
                  </a:prstGeom>
                  <a:blipFill rotWithShape="0">
                    <a:blip r:embed="rId55"/>
                    <a:stretch>
                      <a:fillRect b="-2222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2598738" y="6316722"/>
              <a:ext cx="1752600" cy="276999"/>
              <a:chOff x="2598738" y="6316722"/>
              <a:chExt cx="1752600" cy="276999"/>
            </a:xfrm>
          </p:grpSpPr>
          <p:sp>
            <p:nvSpPr>
              <p:cNvPr id="56335" name="Line 47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598738" y="6457729"/>
                <a:ext cx="1752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6" name="Rectangle 48"/>
                  <p:cNvSpPr>
                    <a:spLocks noChangeArrowheads="1"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3277973" y="6316722"/>
                    <a:ext cx="375744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t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dirty="0">
                      <a:latin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6336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6"/>
                    </p:custDataLst>
                  </p:nvPr>
                </p:nvSpPr>
                <p:spPr bwMode="auto">
                  <a:xfrm>
                    <a:off x="3277973" y="6316722"/>
                    <a:ext cx="375744" cy="276999"/>
                  </a:xfrm>
                  <a:prstGeom prst="rect">
                    <a:avLst/>
                  </a:prstGeom>
                  <a:blipFill rotWithShape="0">
                    <a:blip r:embed="rId57"/>
                    <a:stretch>
                      <a:fillRect b="-8696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/>
            <p:cNvGrpSpPr/>
            <p:nvPr/>
          </p:nvGrpSpPr>
          <p:grpSpPr>
            <a:xfrm>
              <a:off x="4343400" y="6309360"/>
              <a:ext cx="2743200" cy="276999"/>
              <a:chOff x="4351338" y="4366896"/>
              <a:chExt cx="2743200" cy="276999"/>
            </a:xfrm>
          </p:grpSpPr>
          <p:sp>
            <p:nvSpPr>
              <p:cNvPr id="54" name="Line 43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351338" y="4515265"/>
                <a:ext cx="2743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44"/>
                  <p:cNvSpPr>
                    <a:spLocks noChangeArrowheads="1"/>
                  </p:cNvSpPr>
                  <p:nvPr>
                    <p:custDataLst>
                      <p:tags r:id="rId7"/>
                    </p:custDataLst>
                  </p:nvPr>
                </p:nvSpPr>
                <p:spPr bwMode="auto">
                  <a:xfrm>
                    <a:off x="5532438" y="4366896"/>
                    <a:ext cx="419025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t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dirty="0">
                      <a:latin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5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8"/>
                    </p:custDataLst>
                  </p:nvPr>
                </p:nvSpPr>
                <p:spPr bwMode="auto">
                  <a:xfrm>
                    <a:off x="5532438" y="4366896"/>
                    <a:ext cx="419025" cy="276999"/>
                  </a:xfrm>
                  <a:prstGeom prst="rect">
                    <a:avLst/>
                  </a:prstGeom>
                  <a:blipFill rotWithShape="0">
                    <a:blip r:embed="rId59"/>
                    <a:stretch>
                      <a:fillRect b="-2222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554790" y="3886200"/>
                <a:ext cx="968213" cy="3359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X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Rectangle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554790" y="3886200"/>
                <a:ext cx="968213" cy="335989"/>
              </a:xfrm>
              <a:prstGeom prst="rect">
                <a:avLst/>
              </a:prstGeom>
              <a:blipFill rotWithShape="0">
                <a:blip r:embed="rId61"/>
                <a:stretch>
                  <a:fillRect l="-3145" t="-7273" b="-2181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0533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labs starting with Lab 1b have extra credit portions</a:t>
            </a:r>
          </a:p>
          <a:p>
            <a:pPr lvl="1"/>
            <a:r>
              <a:rPr lang="en-US" dirty="0"/>
              <a:t>These are meant to be fun extensions to the labs</a:t>
            </a:r>
          </a:p>
          <a:p>
            <a:pPr lvl="2"/>
            <a:endParaRPr lang="en-US" dirty="0"/>
          </a:p>
          <a:p>
            <a:r>
              <a:rPr lang="en-US" dirty="0"/>
              <a:t>Extra credit points </a:t>
            </a:r>
            <a:r>
              <a:rPr lang="en-US" i="1" dirty="0"/>
              <a:t>don't</a:t>
            </a:r>
            <a:r>
              <a:rPr lang="en-US" dirty="0"/>
              <a:t> affect your lab grades</a:t>
            </a:r>
          </a:p>
          <a:p>
            <a:pPr lvl="1"/>
            <a:r>
              <a:rPr lang="en-US" dirty="0"/>
              <a:t>From the course policies:  “they will be accumulated over the course and will be used to bump up borderline grades at the end of the quarter.”</a:t>
            </a:r>
          </a:p>
          <a:p>
            <a:pPr lvl="1"/>
            <a:r>
              <a:rPr lang="en-US" dirty="0"/>
              <a:t>Make sure you finish the rest of the lab before attempting any extra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46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  <a:cs typeface="ＭＳ Ｐゴシック" pitchFamily="34" charset="-128"/>
              </a:rPr>
              <a:t>Sign Extension Example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Convert from smaller to larger integral data types</a:t>
            </a:r>
          </a:p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C (and Java) automatically performs sign extension when converting to larger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8375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26080"/>
            <a:ext cx="3657600" cy="1323439"/>
          </a:xfrm>
          <a:prstGeom prst="rect">
            <a:avLst/>
          </a:prstGeom>
          <a:solidFill>
            <a:srgbClr val="FFFF99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short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x =   12345;</a:t>
            </a:r>
          </a:p>
          <a:p>
            <a:pPr>
              <a:lnSpc>
                <a:spcPct val="100000"/>
              </a:lnSpc>
            </a:pP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ix = (</a:t>
            </a: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x;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short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y =  -12345;</a:t>
            </a:r>
          </a:p>
          <a:p>
            <a:pPr>
              <a:lnSpc>
                <a:spcPct val="100000"/>
              </a:lnSpc>
            </a:pP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iy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(</a:t>
            </a: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y;</a:t>
            </a:r>
          </a:p>
        </p:txBody>
      </p:sp>
      <p:sp>
        <p:nvSpPr>
          <p:cNvPr id="5837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09663" y="4459288"/>
            <a:ext cx="190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58377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82800" y="4459288"/>
            <a:ext cx="17463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58378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8563" y="4459288"/>
            <a:ext cx="190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40925"/>
              </p:ext>
            </p:extLst>
          </p:nvPr>
        </p:nvGraphicFramePr>
        <p:xfrm>
          <a:off x="182880" y="4572000"/>
          <a:ext cx="8778240" cy="1730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Decimal</a:t>
                      </a: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Hex</a:t>
                      </a: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</a:t>
                      </a: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12345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30 39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00110000 00111001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ix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12345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00 00 30 39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00000000 00000000 00110000 00111001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-12345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CF C7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11001111 11000111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iy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-12345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CF C7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11111111 11111111 11001111 11000111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96177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Binary representation of integers</a:t>
            </a:r>
          </a:p>
          <a:p>
            <a:pPr lvl="1"/>
            <a:r>
              <a:rPr lang="en-US" dirty="0"/>
              <a:t>Unsigned and signed</a:t>
            </a:r>
          </a:p>
          <a:p>
            <a:pPr lvl="1"/>
            <a:r>
              <a:rPr lang="en-US" dirty="0"/>
              <a:t>Casting in C</a:t>
            </a:r>
          </a:p>
          <a:p>
            <a:r>
              <a:rPr lang="en-US" dirty="0"/>
              <a:t>Consequences of finite width representations</a:t>
            </a:r>
          </a:p>
          <a:p>
            <a:pPr lvl="1"/>
            <a:r>
              <a:rPr lang="en-US" dirty="0"/>
              <a:t>Overflow, sign extension</a:t>
            </a:r>
          </a:p>
          <a:p>
            <a:r>
              <a:rPr lang="en-US" b="1" dirty="0">
                <a:solidFill>
                  <a:srgbClr val="4B2A85"/>
                </a:solidFill>
              </a:rPr>
              <a:t>Shifting and arithmetic operations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78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Shift Operations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 shift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x&lt;&lt;n</a:t>
            </a:r>
            <a:r>
              <a:rPr lang="en-US" dirty="0"/>
              <a:t>) bit vector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Throw away (drop) extra bits on left</a:t>
            </a:r>
          </a:p>
          <a:p>
            <a:pPr lvl="1"/>
            <a:r>
              <a:rPr lang="en-US" dirty="0"/>
              <a:t>Fill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s on right</a:t>
            </a:r>
          </a:p>
          <a:p>
            <a:r>
              <a:rPr lang="en-US" dirty="0"/>
              <a:t>Right shift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x&gt;&gt;n</a:t>
            </a:r>
            <a:r>
              <a:rPr lang="en-US" dirty="0"/>
              <a:t>) bit-vector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Throw away (drop) extra bits on right</a:t>
            </a:r>
          </a:p>
          <a:p>
            <a:pPr lvl="1"/>
            <a:r>
              <a:rPr lang="en-US" dirty="0"/>
              <a:t>Logical shift (for </a:t>
            </a:r>
            <a:r>
              <a:rPr lang="en-US" dirty="0">
                <a:solidFill>
                  <a:srgbClr val="0070C0"/>
                </a:solidFill>
              </a:rPr>
              <a:t>unsigned</a:t>
            </a:r>
            <a:r>
              <a:rPr lang="en-US" dirty="0"/>
              <a:t> values)</a:t>
            </a:r>
          </a:p>
          <a:p>
            <a:pPr lvl="2"/>
            <a:r>
              <a:rPr lang="en-US" dirty="0"/>
              <a:t>Fill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s on left</a:t>
            </a:r>
          </a:p>
          <a:p>
            <a:pPr lvl="1"/>
            <a:r>
              <a:rPr lang="en-US" dirty="0"/>
              <a:t>Arithmetic shift (for </a:t>
            </a:r>
            <a:r>
              <a:rPr lang="en-US" dirty="0">
                <a:solidFill>
                  <a:srgbClr val="C00000"/>
                </a:solidFill>
              </a:rPr>
              <a:t>signed</a:t>
            </a:r>
            <a:r>
              <a:rPr lang="en-US" dirty="0"/>
              <a:t> values)</a:t>
            </a:r>
          </a:p>
          <a:p>
            <a:pPr lvl="2"/>
            <a:r>
              <a:rPr lang="en-US" dirty="0"/>
              <a:t>Replicate most significant bit on left</a:t>
            </a:r>
          </a:p>
          <a:p>
            <a:pPr lvl="2"/>
            <a:r>
              <a:rPr lang="en-US" dirty="0"/>
              <a:t>Maintains sign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6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Operations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Left shift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x&lt;&lt;n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Fill with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dirty="0"/>
                  <a:t>s on right</a:t>
                </a:r>
              </a:p>
              <a:p>
                <a:r>
                  <a:rPr lang="en-US" dirty="0"/>
                  <a:t>Right shift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x&gt;&gt;n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Logical shift (for </a:t>
                </a:r>
                <a:r>
                  <a:rPr lang="en-US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/>
                  <a:t> values)</a:t>
                </a:r>
              </a:p>
              <a:p>
                <a:pPr lvl="2"/>
                <a:r>
                  <a:rPr lang="en-US" dirty="0"/>
                  <a:t>Fill with 0s on left</a:t>
                </a:r>
              </a:p>
              <a:p>
                <a:pPr lvl="1"/>
                <a:r>
                  <a:rPr lang="en-US" dirty="0"/>
                  <a:t>Arithmetic shift (for </a:t>
                </a:r>
                <a:r>
                  <a:rPr lang="en-US" dirty="0">
                    <a:solidFill>
                      <a:srgbClr val="C00000"/>
                    </a:solidFill>
                  </a:rPr>
                  <a:t>signed</a:t>
                </a:r>
                <a:r>
                  <a:rPr lang="en-US" dirty="0"/>
                  <a:t> values)</a:t>
                </a:r>
              </a:p>
              <a:p>
                <a:pPr lvl="2"/>
                <a:r>
                  <a:rPr lang="en-US" dirty="0"/>
                  <a:t>Replicate most significant bit on left</a:t>
                </a:r>
              </a:p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Shifts by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n&lt;0</a:t>
                </a:r>
                <a:r>
                  <a:rPr lang="en-US" dirty="0"/>
                  <a:t> 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dirty="0"/>
                  <a:t> (bit width of x) are </a:t>
                </a:r>
                <a:r>
                  <a:rPr lang="en-US" i="1" dirty="0"/>
                  <a:t>undefined</a:t>
                </a:r>
              </a:p>
              <a:p>
                <a:pPr lvl="1"/>
                <a:r>
                  <a:rPr lang="en-US" b="1" dirty="0"/>
                  <a:t>In C:</a:t>
                </a:r>
                <a:r>
                  <a:rPr lang="en-US" dirty="0"/>
                  <a:t>  behavior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</a:t>
                </a:r>
                <a:r>
                  <a:rPr lang="en-US" dirty="0"/>
                  <a:t> is determined by compiler</a:t>
                </a:r>
              </a:p>
              <a:p>
                <a:pPr lvl="2"/>
                <a:r>
                  <a:rPr lang="en-US" dirty="0"/>
                  <a:t>depends on data type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(signed/unsigned)</a:t>
                </a:r>
              </a:p>
              <a:p>
                <a:pPr lvl="1"/>
                <a:r>
                  <a:rPr lang="en-US" b="1" dirty="0"/>
                  <a:t>In Java:</a:t>
                </a:r>
                <a:r>
                  <a:rPr lang="en-US" dirty="0"/>
                  <a:t>  logical shift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&gt;&gt;&gt;</a:t>
                </a:r>
                <a:r>
                  <a:rPr lang="en-US" dirty="0"/>
                  <a:t> and arithmetic shift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1272" b="-8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44933"/>
              </p:ext>
            </p:extLst>
          </p:nvPr>
        </p:nvGraphicFramePr>
        <p:xfrm>
          <a:off x="5486400" y="914400"/>
          <a:ext cx="347472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0010 0010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logical: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arithmetic: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07141"/>
              </p:ext>
            </p:extLst>
          </p:nvPr>
        </p:nvGraphicFramePr>
        <p:xfrm>
          <a:off x="5486400" y="2834640"/>
          <a:ext cx="347472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1010 0010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logical: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arithmetic: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4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Arithmetic?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following computing?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x&gt;&gt;n</a:t>
            </a:r>
          </a:p>
          <a:p>
            <a:pPr lvl="2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0b 0100 &gt;&gt; 1 = 0b 0010</a:t>
            </a:r>
          </a:p>
          <a:p>
            <a:pPr lvl="2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0b 0100 &gt;&gt; 2 = 0b 0001</a:t>
            </a:r>
          </a:p>
          <a:p>
            <a:pPr lvl="2"/>
            <a:r>
              <a:rPr lang="en-US" sz="2400" u="sng" dirty="0">
                <a:solidFill>
                  <a:srgbClr val="FF0000"/>
                </a:solidFill>
              </a:rPr>
              <a:t>Divide</a:t>
            </a:r>
            <a:r>
              <a:rPr lang="en-US" sz="2400" dirty="0">
                <a:solidFill>
                  <a:srgbClr val="FF0000"/>
                </a:solidFill>
              </a:rPr>
              <a:t> by 2</a:t>
            </a:r>
            <a:r>
              <a:rPr lang="en-US" sz="2400" baseline="30000" dirty="0">
                <a:solidFill>
                  <a:srgbClr val="FF0000"/>
                </a:solidFill>
              </a:rPr>
              <a:t>n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x&lt;&lt;n</a:t>
            </a:r>
          </a:p>
          <a:p>
            <a:pPr lvl="2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0b 0001 &lt;&lt; 1 = 0b 0010</a:t>
            </a:r>
          </a:p>
          <a:p>
            <a:pPr lvl="2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0b 0001 &lt;&lt; 2 = 0b 0100</a:t>
            </a:r>
          </a:p>
          <a:p>
            <a:pPr lvl="2"/>
            <a:r>
              <a:rPr lang="en-US" sz="2400" u="sng" dirty="0">
                <a:solidFill>
                  <a:srgbClr val="FF0000"/>
                </a:solidFill>
              </a:rPr>
              <a:t>Multiply</a:t>
            </a:r>
            <a:r>
              <a:rPr lang="en-US" sz="2400" dirty="0">
                <a:solidFill>
                  <a:srgbClr val="FF0000"/>
                </a:solidFill>
              </a:rPr>
              <a:t> by 2</a:t>
            </a:r>
            <a:r>
              <a:rPr lang="en-US" sz="2400" baseline="30000" dirty="0">
                <a:solidFill>
                  <a:srgbClr val="FF0000"/>
                </a:solidFill>
              </a:rPr>
              <a:t>n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Shifting is faster than general multiply and divide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Shifting Arithmetic 8-bit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difference in left shift operation for unsigned and signed numbers (just manipulates bits)</a:t>
            </a:r>
          </a:p>
          <a:p>
            <a:pPr lvl="1"/>
            <a:r>
              <a:rPr lang="en-US" dirty="0"/>
              <a:t>Difference comes during interpretation: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x*2</a:t>
            </a:r>
            <a:r>
              <a:rPr lang="en-US" baseline="30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" y="3108960"/>
            <a:ext cx="6035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x = 25;      00011001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L1=x&lt;&lt;2;   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011001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L2=x&lt;&lt;3;  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11001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L3=x&lt;&lt;4; 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29000" y="3566160"/>
            <a:ext cx="2185416" cy="502920"/>
            <a:chOff x="3648456" y="3456432"/>
            <a:chExt cx="2185416" cy="548640"/>
          </a:xfrm>
        </p:grpSpPr>
        <p:cxnSp>
          <p:nvCxnSpPr>
            <p:cNvPr id="8" name="Straight Arrow Connector 7"/>
            <p:cNvCxnSpPr/>
            <p:nvPr>
              <p:custDataLst>
                <p:tags r:id="rId4"/>
              </p:custDataLst>
            </p:nvPr>
          </p:nvCxnSpPr>
          <p:spPr bwMode="auto">
            <a:xfrm flipH="1">
              <a:off x="5376672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5129784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>
              <p:custDataLst>
                <p:tags r:id="rId6"/>
              </p:custDataLst>
            </p:nvPr>
          </p:nvCxnSpPr>
          <p:spPr bwMode="auto">
            <a:xfrm flipH="1">
              <a:off x="4882896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>
              <p:custDataLst>
                <p:tags r:id="rId7"/>
              </p:custDataLst>
            </p:nvPr>
          </p:nvCxnSpPr>
          <p:spPr bwMode="auto">
            <a:xfrm flipH="1">
              <a:off x="4636008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4389120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>
              <p:custDataLst>
                <p:tags r:id="rId9"/>
              </p:custDataLst>
            </p:nvPr>
          </p:nvCxnSpPr>
          <p:spPr bwMode="auto">
            <a:xfrm flipH="1">
              <a:off x="4142232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10"/>
              </p:custDataLst>
            </p:nvPr>
          </p:nvCxnSpPr>
          <p:spPr bwMode="auto">
            <a:xfrm flipH="1">
              <a:off x="3895344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>
              <p:custDataLst>
                <p:tags r:id="rId11"/>
              </p:custDataLst>
            </p:nvPr>
          </p:nvCxnSpPr>
          <p:spPr bwMode="auto">
            <a:xfrm flipH="1">
              <a:off x="3648456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6400800" y="3108960"/>
            <a:ext cx="2468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25   25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100  100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-56  200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-112  144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5120" y="2726501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Signed    Unsigned</a:t>
            </a:r>
          </a:p>
        </p:txBody>
      </p:sp>
      <p:sp>
        <p:nvSpPr>
          <p:cNvPr id="20" name="Rounded Rectangular Callout 19"/>
          <p:cNvSpPr/>
          <p:nvPr>
            <p:custDataLst>
              <p:tags r:id="rId1"/>
            </p:custDataLst>
          </p:nvPr>
        </p:nvSpPr>
        <p:spPr bwMode="auto">
          <a:xfrm>
            <a:off x="4379976" y="5364957"/>
            <a:ext cx="2194560" cy="365760"/>
          </a:xfrm>
          <a:prstGeom prst="wedgeRoundRectCallout">
            <a:avLst>
              <a:gd name="adj1" fmla="val 57879"/>
              <a:gd name="adj2" fmla="val -9170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signed overflow</a:t>
            </a:r>
            <a:endParaRPr kumimoji="0" 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ular Callout 20"/>
          <p:cNvSpPr/>
          <p:nvPr>
            <p:custDataLst>
              <p:tags r:id="rId2"/>
            </p:custDataLst>
          </p:nvPr>
        </p:nvSpPr>
        <p:spPr bwMode="auto">
          <a:xfrm>
            <a:off x="5294376" y="6279059"/>
            <a:ext cx="2560320" cy="365760"/>
          </a:xfrm>
          <a:prstGeom prst="wedgeRoundRectCallout">
            <a:avLst>
              <a:gd name="adj1" fmla="val 57879"/>
              <a:gd name="adj2" fmla="val -9170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unsigned overflow</a:t>
            </a:r>
            <a:endParaRPr kumimoji="0" 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ular Callout 22"/>
          <p:cNvSpPr/>
          <p:nvPr>
            <p:custDataLst>
              <p:tags r:id="rId3"/>
            </p:custDataLst>
          </p:nvPr>
        </p:nvSpPr>
        <p:spPr bwMode="auto">
          <a:xfrm>
            <a:off x="4379976" y="5367528"/>
            <a:ext cx="2194560" cy="365760"/>
          </a:xfrm>
          <a:prstGeom prst="wedgeRoundRectCallout">
            <a:avLst>
              <a:gd name="adj1" fmla="val 59507"/>
              <a:gd name="adj2" fmla="val 86029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signed overflow</a:t>
            </a:r>
            <a:endParaRPr kumimoji="0" 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Shifting Arithmetic 8-bit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Reminder:</a:t>
            </a:r>
            <a:r>
              <a:rPr lang="en-US" dirty="0"/>
              <a:t>  C operator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dirty="0"/>
              <a:t> does </a:t>
            </a:r>
            <a:r>
              <a:rPr lang="en-US" i="1" dirty="0"/>
              <a:t>logical</a:t>
            </a:r>
            <a:r>
              <a:rPr lang="en-US" dirty="0"/>
              <a:t> shift on </a:t>
            </a:r>
            <a:r>
              <a:rPr lang="en-US" dirty="0">
                <a:solidFill>
                  <a:srgbClr val="0070C0"/>
                </a:solidFill>
              </a:rPr>
              <a:t>unsigned</a:t>
            </a:r>
            <a:r>
              <a:rPr lang="en-US" dirty="0"/>
              <a:t> values and </a:t>
            </a:r>
            <a:r>
              <a:rPr lang="en-US" i="1" dirty="0"/>
              <a:t>arithmetic </a:t>
            </a:r>
            <a:r>
              <a:rPr lang="en-US" dirty="0"/>
              <a:t>shift on </a:t>
            </a:r>
            <a:r>
              <a:rPr lang="en-US" dirty="0">
                <a:solidFill>
                  <a:srgbClr val="C00000"/>
                </a:solidFill>
              </a:rPr>
              <a:t>signed</a:t>
            </a:r>
            <a:r>
              <a:rPr lang="en-US" dirty="0"/>
              <a:t> values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Logical </a:t>
            </a:r>
            <a:r>
              <a:rPr lang="en-US" dirty="0"/>
              <a:t>Shift: 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x/2</a:t>
            </a:r>
            <a:r>
              <a:rPr lang="en-US" baseline="30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" y="3108960"/>
            <a:ext cx="6583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240u; 11110000     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R1u=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&gt;&gt;3; </a:t>
            </a:r>
            <a:r>
              <a:rPr lang="en-US" sz="3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11110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R2u=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&gt;&gt;5; </a:t>
            </a:r>
            <a:r>
              <a:rPr lang="en-US" sz="3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111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</p:txBody>
      </p:sp>
      <p:grpSp>
        <p:nvGrpSpPr>
          <p:cNvPr id="6" name="Group 5"/>
          <p:cNvGrpSpPr/>
          <p:nvPr/>
        </p:nvGrpSpPr>
        <p:grpSpPr>
          <a:xfrm flipH="1">
            <a:off x="3703320" y="3566160"/>
            <a:ext cx="2432304" cy="502920"/>
            <a:chOff x="3401568" y="3456432"/>
            <a:chExt cx="2432304" cy="548640"/>
          </a:xfrm>
        </p:grpSpPr>
        <p:cxnSp>
          <p:nvCxnSpPr>
            <p:cNvPr id="7" name="Straight Arrow Connector 6"/>
            <p:cNvCxnSpPr/>
            <p:nvPr>
              <p:custDataLst>
                <p:tags r:id="rId2"/>
              </p:custDataLst>
            </p:nvPr>
          </p:nvCxnSpPr>
          <p:spPr bwMode="auto">
            <a:xfrm flipH="1">
              <a:off x="5129784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>
              <p:custDataLst>
                <p:tags r:id="rId3"/>
              </p:custDataLst>
            </p:nvPr>
          </p:nvCxnSpPr>
          <p:spPr bwMode="auto">
            <a:xfrm flipH="1">
              <a:off x="4882896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>
              <p:custDataLst>
                <p:tags r:id="rId4"/>
              </p:custDataLst>
            </p:nvPr>
          </p:nvCxnSpPr>
          <p:spPr bwMode="auto">
            <a:xfrm flipH="1">
              <a:off x="4636008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4389120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>
              <p:custDataLst>
                <p:tags r:id="rId6"/>
              </p:custDataLst>
            </p:nvPr>
          </p:nvCxnSpPr>
          <p:spPr bwMode="auto">
            <a:xfrm flipH="1">
              <a:off x="4142232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>
              <p:custDataLst>
                <p:tags r:id="rId7"/>
              </p:custDataLst>
            </p:nvPr>
          </p:nvCxnSpPr>
          <p:spPr bwMode="auto">
            <a:xfrm flipH="1">
              <a:off x="3895344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3648456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9"/>
              </p:custDataLst>
            </p:nvPr>
          </p:nvCxnSpPr>
          <p:spPr bwMode="auto">
            <a:xfrm flipH="1">
              <a:off x="3401568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7223760" y="3108960"/>
            <a:ext cx="1097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240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ular Callout 15"/>
          <p:cNvSpPr/>
          <p:nvPr>
            <p:custDataLst>
              <p:tags r:id="rId1"/>
            </p:custDataLst>
          </p:nvPr>
        </p:nvSpPr>
        <p:spPr bwMode="auto">
          <a:xfrm>
            <a:off x="5184648" y="5691604"/>
            <a:ext cx="2286000" cy="365760"/>
          </a:xfrm>
          <a:prstGeom prst="wedgeRoundRectCallout">
            <a:avLst>
              <a:gd name="adj1" fmla="val 70829"/>
              <a:gd name="adj2" fmla="val -15906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rounding (down)</a:t>
            </a:r>
            <a:endParaRPr kumimoji="0" 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Shifting Arithmetic 8-bit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Reminder:</a:t>
            </a:r>
            <a:r>
              <a:rPr lang="en-US" dirty="0"/>
              <a:t>  C operator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dirty="0"/>
              <a:t> does </a:t>
            </a:r>
            <a:r>
              <a:rPr lang="en-US" i="1" dirty="0"/>
              <a:t>logical</a:t>
            </a:r>
            <a:r>
              <a:rPr lang="en-US" dirty="0"/>
              <a:t> shift on </a:t>
            </a:r>
            <a:r>
              <a:rPr lang="en-US" dirty="0">
                <a:solidFill>
                  <a:srgbClr val="0070C0"/>
                </a:solidFill>
              </a:rPr>
              <a:t>unsigned</a:t>
            </a:r>
            <a:r>
              <a:rPr lang="en-US" dirty="0"/>
              <a:t> values and </a:t>
            </a:r>
            <a:r>
              <a:rPr lang="en-US" i="1" dirty="0"/>
              <a:t>arithmetic </a:t>
            </a:r>
            <a:r>
              <a:rPr lang="en-US" dirty="0"/>
              <a:t>shift on </a:t>
            </a:r>
            <a:r>
              <a:rPr lang="en-US" dirty="0">
                <a:solidFill>
                  <a:srgbClr val="C00000"/>
                </a:solidFill>
              </a:rPr>
              <a:t>signed</a:t>
            </a:r>
            <a:r>
              <a:rPr lang="en-US" dirty="0"/>
              <a:t> values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Arithmetic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Shift: 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x/2</a:t>
            </a:r>
            <a:r>
              <a:rPr lang="en-US" baseline="30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" y="3108960"/>
            <a:ext cx="6583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-16;  11110000     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R1s=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&gt;&gt;3; </a:t>
            </a:r>
            <a:r>
              <a:rPr lang="en-US" sz="3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11110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R2s=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&gt;&gt;5; </a:t>
            </a:r>
            <a:r>
              <a:rPr lang="en-US" sz="3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111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</p:txBody>
      </p:sp>
      <p:grpSp>
        <p:nvGrpSpPr>
          <p:cNvPr id="6" name="Group 5"/>
          <p:cNvGrpSpPr/>
          <p:nvPr/>
        </p:nvGrpSpPr>
        <p:grpSpPr>
          <a:xfrm flipH="1">
            <a:off x="3703320" y="3566160"/>
            <a:ext cx="2432304" cy="502920"/>
            <a:chOff x="3401568" y="3456432"/>
            <a:chExt cx="2432304" cy="548640"/>
          </a:xfrm>
        </p:grpSpPr>
        <p:cxnSp>
          <p:nvCxnSpPr>
            <p:cNvPr id="7" name="Straight Arrow Connector 6"/>
            <p:cNvCxnSpPr/>
            <p:nvPr>
              <p:custDataLst>
                <p:tags r:id="rId2"/>
              </p:custDataLst>
            </p:nvPr>
          </p:nvCxnSpPr>
          <p:spPr bwMode="auto">
            <a:xfrm flipH="1">
              <a:off x="5129784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>
              <p:custDataLst>
                <p:tags r:id="rId3"/>
              </p:custDataLst>
            </p:nvPr>
          </p:nvCxnSpPr>
          <p:spPr bwMode="auto">
            <a:xfrm flipH="1">
              <a:off x="4882896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>
              <p:custDataLst>
                <p:tags r:id="rId4"/>
              </p:custDataLst>
            </p:nvPr>
          </p:nvCxnSpPr>
          <p:spPr bwMode="auto">
            <a:xfrm flipH="1">
              <a:off x="4636008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4389120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>
              <p:custDataLst>
                <p:tags r:id="rId6"/>
              </p:custDataLst>
            </p:nvPr>
          </p:nvCxnSpPr>
          <p:spPr bwMode="auto">
            <a:xfrm flipH="1">
              <a:off x="4142232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>
              <p:custDataLst>
                <p:tags r:id="rId7"/>
              </p:custDataLst>
            </p:nvPr>
          </p:nvCxnSpPr>
          <p:spPr bwMode="auto">
            <a:xfrm flipH="1">
              <a:off x="3895344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3648456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9"/>
              </p:custDataLst>
            </p:nvPr>
          </p:nvCxnSpPr>
          <p:spPr bwMode="auto">
            <a:xfrm flipH="1">
              <a:off x="3401568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7223760" y="3108960"/>
            <a:ext cx="1097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-16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ular Callout 15"/>
          <p:cNvSpPr/>
          <p:nvPr>
            <p:custDataLst>
              <p:tags r:id="rId1"/>
            </p:custDataLst>
          </p:nvPr>
        </p:nvSpPr>
        <p:spPr bwMode="auto">
          <a:xfrm>
            <a:off x="5184648" y="5691604"/>
            <a:ext cx="2286000" cy="365760"/>
          </a:xfrm>
          <a:prstGeom prst="wedgeRoundRectCallout">
            <a:avLst>
              <a:gd name="adj1" fmla="val 70829"/>
              <a:gd name="adj2" fmla="val -15906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rounding (down)</a:t>
            </a:r>
            <a:endParaRPr kumimoji="0" 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Assume we are using 8-bit arithmetic: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==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x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&gt;= 128U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!= (x&gt;&gt;2)&lt;&lt;2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== -x</a:t>
            </a:r>
            <a:r>
              <a:rPr lang="en-US" dirty="0">
                <a:cs typeface="Calibri" panose="020F0502020204030204" pitchFamily="34" charset="0"/>
              </a:rPr>
              <a:t> </a:t>
            </a:r>
          </a:p>
          <a:p>
            <a:pPr lvl="2">
              <a:spcBef>
                <a:spcPts val="24"/>
              </a:spcBef>
            </a:pPr>
            <a:r>
              <a:rPr lang="en-US" dirty="0">
                <a:cs typeface="Calibri" panose="020F0502020204030204" pitchFamily="34" charset="0"/>
              </a:rPr>
              <a:t>Hint:  there are two solutions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 &lt; 128U) &amp;&amp; (x &gt; 0x3F)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93192" y="1362456"/>
            <a:ext cx="8366760" cy="118872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the following expressions, find a value of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signed char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if there exists one, that makes the expression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Compare with your neighbor(s)!</a:t>
            </a:r>
          </a:p>
        </p:txBody>
      </p:sp>
    </p:spTree>
    <p:extLst>
      <p:ext uri="{BB962C8B-B14F-4D97-AF65-F5344CB8AC3E}">
        <p14:creationId xmlns:p14="http://schemas.microsoft.com/office/powerpoint/2010/main" val="1584446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Sign and unsigned variables in C</a:t>
                </a:r>
              </a:p>
              <a:p>
                <a:pPr lvl="1"/>
                <a:r>
                  <a:rPr lang="en-US" dirty="0"/>
                  <a:t>Bit pattern remains the same, just </a:t>
                </a:r>
                <a:r>
                  <a:rPr lang="en-US" i="1" dirty="0"/>
                  <a:t>interpreted</a:t>
                </a:r>
                <a:r>
                  <a:rPr lang="en-US" dirty="0"/>
                  <a:t> differently</a:t>
                </a:r>
              </a:p>
              <a:p>
                <a:pPr lvl="1"/>
                <a:r>
                  <a:rPr lang="en-US" dirty="0"/>
                  <a:t>Strange things can happen with our arithmetic when we convert/cast between sign and unsigned numbers</a:t>
                </a:r>
              </a:p>
              <a:p>
                <a:pPr lvl="2"/>
                <a:r>
                  <a:rPr lang="en-US" dirty="0"/>
                  <a:t>Type of variables affects behavior of operators (shifting, comparison)</a:t>
                </a:r>
              </a:p>
              <a:p>
                <a:r>
                  <a:rPr lang="en-US" dirty="0"/>
                  <a:t>We can only represent so many numbers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</a:t>
                </a:r>
              </a:p>
              <a:p>
                <a:pPr lvl="1"/>
                <a:r>
                  <a:rPr lang="en-US" dirty="0"/>
                  <a:t>When we exceed the limits, </a:t>
                </a:r>
                <a:r>
                  <a:rPr lang="en-US" i="1" dirty="0"/>
                  <a:t>arithmetic overflow</a:t>
                </a:r>
                <a:r>
                  <a:rPr lang="en-US" dirty="0"/>
                  <a:t> occurs</a:t>
                </a:r>
              </a:p>
              <a:p>
                <a:pPr lvl="1"/>
                <a:r>
                  <a:rPr lang="en-US" i="1" dirty="0"/>
                  <a:t>Sign extension</a:t>
                </a:r>
                <a:r>
                  <a:rPr lang="en-US" dirty="0"/>
                  <a:t> tries to preserve value when expanding</a:t>
                </a:r>
              </a:p>
              <a:p>
                <a:r>
                  <a:rPr lang="en-US" dirty="0"/>
                  <a:t>Shifting is a useful bitwise operator</a:t>
                </a:r>
              </a:p>
              <a:p>
                <a:pPr lvl="1"/>
                <a:r>
                  <a:rPr lang="en-US" dirty="0"/>
                  <a:t>Right shifting can be arithmetic (sign) or logical (0)</a:t>
                </a:r>
              </a:p>
              <a:p>
                <a:pPr lvl="1"/>
                <a:r>
                  <a:rPr lang="en-US" dirty="0"/>
                  <a:t>Can be used in multiplication with constant or bit masking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7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Binary representation of integers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Unsigned and signed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Casting in C</a:t>
            </a:r>
          </a:p>
          <a:p>
            <a:r>
              <a:rPr lang="en-US" dirty="0"/>
              <a:t>Consequences of finite width representations</a:t>
            </a:r>
          </a:p>
          <a:p>
            <a:pPr lvl="1"/>
            <a:r>
              <a:rPr lang="en-US" dirty="0"/>
              <a:t>Overflow, sign extension</a:t>
            </a:r>
          </a:p>
          <a:p>
            <a:r>
              <a:rPr lang="en-US" dirty="0"/>
              <a:t>Shifting and arithmetic operations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8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examples of using shift operators in combination with bitmasks, which you may find helpful for Lab 1.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Extract the 2</a:t>
            </a:r>
            <a:r>
              <a:rPr lang="en-US" baseline="30000" dirty="0"/>
              <a:t>nd</a:t>
            </a:r>
            <a:r>
              <a:rPr lang="en-US" dirty="0"/>
              <a:t> most significant byte of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Extract the sign bit of a signed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/>
          </a:p>
          <a:p>
            <a:r>
              <a:rPr lang="en-US" dirty="0"/>
              <a:t>Conditionals as Boolean expressions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1201752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Shifts and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8904"/>
            <a:ext cx="8366125" cy="4972050"/>
          </a:xfrm>
        </p:spPr>
        <p:txBody>
          <a:bodyPr/>
          <a:lstStyle/>
          <a:p>
            <a:r>
              <a:rPr lang="en-US" dirty="0"/>
              <a:t>Extract the 2</a:t>
            </a:r>
            <a:r>
              <a:rPr lang="en-US" baseline="30000" dirty="0"/>
              <a:t>nd</a:t>
            </a:r>
            <a:r>
              <a:rPr lang="en-US" dirty="0"/>
              <a:t> most significant </a:t>
            </a:r>
            <a:r>
              <a:rPr lang="en-US" i="1" dirty="0"/>
              <a:t>byte</a:t>
            </a:r>
            <a:r>
              <a:rPr lang="en-US" dirty="0"/>
              <a:t> of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First shift, then mask: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(x&gt;&gt;16) &amp; 0xFF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  <a:p>
            <a:pPr lvl="1"/>
            <a:r>
              <a:rPr lang="en-US" dirty="0"/>
              <a:t>Or first mask, then shift: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 &amp; 0xFF0000)&gt;&gt;16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82809"/>
              </p:ext>
            </p:extLst>
          </p:nvPr>
        </p:nvGraphicFramePr>
        <p:xfrm>
          <a:off x="731520" y="3218688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47361"/>
              </p:ext>
            </p:extLst>
          </p:nvPr>
        </p:nvGraphicFramePr>
        <p:xfrm>
          <a:off x="731520" y="3593592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(x&gt;&gt;16) &amp; 0xFF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94677"/>
              </p:ext>
            </p:extLst>
          </p:nvPr>
        </p:nvGraphicFramePr>
        <p:xfrm>
          <a:off x="731520" y="2843784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x&gt;&gt;16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65363"/>
              </p:ext>
            </p:extLst>
          </p:nvPr>
        </p:nvGraphicFramePr>
        <p:xfrm>
          <a:off x="731520" y="2468880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5722012" y="2760029"/>
            <a:ext cx="1408064" cy="15146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781573"/>
              </p:ext>
            </p:extLst>
          </p:nvPr>
        </p:nvGraphicFramePr>
        <p:xfrm>
          <a:off x="731520" y="5605210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&amp; 0xFF0000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91895"/>
              </p:ext>
            </p:extLst>
          </p:nvPr>
        </p:nvGraphicFramePr>
        <p:xfrm>
          <a:off x="731520" y="5980114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(x&amp;0xFF0000)&gt;&gt;16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68168"/>
              </p:ext>
            </p:extLst>
          </p:nvPr>
        </p:nvGraphicFramePr>
        <p:xfrm>
          <a:off x="731520" y="5230306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0xFF0000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29250"/>
              </p:ext>
            </p:extLst>
          </p:nvPr>
        </p:nvGraphicFramePr>
        <p:xfrm>
          <a:off x="731520" y="4855402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>
            <a:off x="5722012" y="5904381"/>
            <a:ext cx="1408064" cy="15146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2700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Shifts and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the </a:t>
            </a:r>
            <a:r>
              <a:rPr lang="en-US" i="1" dirty="0"/>
              <a:t>sign bit </a:t>
            </a:r>
            <a:r>
              <a:rPr lang="en-US" dirty="0"/>
              <a:t>of a signed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First shift, then mask: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(x&gt;&gt;31) &amp; 0x1</a:t>
            </a:r>
          </a:p>
          <a:p>
            <a:pPr lvl="2"/>
            <a:r>
              <a:rPr lang="en-US" dirty="0"/>
              <a:t>Assuming arithmetic shift here, but this works in either case</a:t>
            </a:r>
          </a:p>
          <a:p>
            <a:pPr lvl="2"/>
            <a:r>
              <a:rPr lang="en-US" dirty="0"/>
              <a:t>Need mask to clear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cs typeface="Calibri" panose="020F0502020204030204" pitchFamily="34" charset="0"/>
              </a:rPr>
              <a:t>s possibly shifted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59893"/>
              </p:ext>
            </p:extLst>
          </p:nvPr>
        </p:nvGraphicFramePr>
        <p:xfrm>
          <a:off x="731520" y="3108960"/>
          <a:ext cx="768096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(x&gt;&gt;31) &amp; 0x1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73442"/>
              </p:ext>
            </p:extLst>
          </p:nvPr>
        </p:nvGraphicFramePr>
        <p:xfrm>
          <a:off x="731520" y="4846320"/>
          <a:ext cx="768096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(x&gt;&gt;31) &amp; 0x1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124807" y="3104515"/>
            <a:ext cx="5271005" cy="749808"/>
            <a:chOff x="3124807" y="3104515"/>
            <a:chExt cx="5271005" cy="749808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383280" y="3419856"/>
              <a:ext cx="4754880" cy="118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124807" y="3104515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71525" y="3479419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807" y="4841875"/>
            <a:ext cx="5271005" cy="746125"/>
            <a:chOff x="3124807" y="4841875"/>
            <a:chExt cx="5271005" cy="746125"/>
          </a:xfrm>
        </p:grpSpPr>
        <p:sp>
          <p:nvSpPr>
            <p:cNvPr id="13" name="TextBox 12"/>
            <p:cNvSpPr txBox="1"/>
            <p:nvPr/>
          </p:nvSpPr>
          <p:spPr>
            <a:xfrm>
              <a:off x="8171525" y="5213096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807" y="4841875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3383280" y="5157216"/>
              <a:ext cx="4754880" cy="118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403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Shifts and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Conditionals as Boolean expressions</a:t>
            </a:r>
          </a:p>
          <a:p>
            <a:pPr lvl="1"/>
            <a:r>
              <a:rPr lang="en-US" dirty="0"/>
              <a:t>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dirty="0"/>
              <a:t>, what 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(x&lt;&lt;31)&gt;&gt;31</a:t>
            </a:r>
            <a:r>
              <a:rPr lang="en-US" dirty="0"/>
              <a:t> do?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Can use in place of conditional:</a:t>
            </a:r>
          </a:p>
          <a:p>
            <a:pPr lvl="2"/>
            <a:r>
              <a:rPr lang="en-US" dirty="0"/>
              <a:t>In C: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if(x) {a=y;} else {a=z;}</a:t>
            </a:r>
            <a:r>
              <a:rPr lang="en-US" dirty="0"/>
              <a:t> equivalent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x?y:z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a=((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(x&lt;&lt;31)&gt;&gt;31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)&amp;y) | ((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(!x&lt;&lt;31)&gt;&gt;31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)&amp;z);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0591"/>
              </p:ext>
            </p:extLst>
          </p:nvPr>
        </p:nvGraphicFramePr>
        <p:xfrm>
          <a:off x="731520" y="2377440"/>
          <a:ext cx="768096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x=!!123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(x&lt;&lt;31)&gt;&gt;31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!x&lt;&lt;31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(!x&lt;&lt;31)&gt;&gt;31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0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 in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4389120"/>
                <a:ext cx="8366760" cy="2194560"/>
              </a:xfrm>
            </p:spPr>
            <p:txBody>
              <a:bodyPr lIns="90487" tIns="44450" rIns="90487" bIns="44450"/>
              <a:lstStyle/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/>
                  <a:t>Standard Multiplication Function</a:t>
                </a:r>
              </a:p>
              <a:p>
                <a:pPr lvl="1"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/>
                  <a:t>Ignores high order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</a:t>
                </a:r>
              </a:p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/>
                  <a:t>Implements Modular Arithmetic</a:t>
                </a:r>
              </a:p>
              <a:p>
                <a:pPr lvl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b="0" dirty="0" err="1"/>
                  <a:t>UMult</a:t>
                </a:r>
                <a:r>
                  <a:rPr lang="en-US" b="0" i="1" baseline="-25000" dirty="0" err="1"/>
                  <a:t>w</a:t>
                </a:r>
                <a:r>
                  <a:rPr lang="en-US" b="0" dirty="0"/>
                  <a:t>(</a:t>
                </a:r>
                <a:r>
                  <a:rPr lang="en-US" b="0" i="1" dirty="0"/>
                  <a:t>u</a:t>
                </a:r>
                <a:r>
                  <a:rPr lang="en-US" b="0" dirty="0"/>
                  <a:t> , </a:t>
                </a:r>
                <a:r>
                  <a:rPr lang="en-US" b="0" i="1" dirty="0"/>
                  <a:t>v</a:t>
                </a:r>
                <a:r>
                  <a:rPr lang="en-US" b="0" dirty="0"/>
                  <a:t>)	= </a:t>
                </a:r>
                <a:r>
                  <a:rPr lang="en-US" b="0" i="1" dirty="0"/>
                  <a:t>u</a:t>
                </a:r>
                <a:r>
                  <a:rPr lang="en-US" b="0" dirty="0"/>
                  <a:t> · </a:t>
                </a:r>
                <a:r>
                  <a:rPr lang="en-US" b="0" i="1" dirty="0"/>
                  <a:t>v</a:t>
                </a:r>
                <a:r>
                  <a:rPr lang="en-US" b="0" dirty="0"/>
                  <a:t>  mod 2</a:t>
                </a:r>
                <a:r>
                  <a:rPr lang="en-US" b="0" i="1" baseline="30000" dirty="0"/>
                  <a:t>w</a:t>
                </a:r>
              </a:p>
            </p:txBody>
          </p:sp>
        </mc:Choice>
        <mc:Fallback xmlns="">
          <p:sp>
            <p:nvSpPr>
              <p:cNvPr id="158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6"/>
                </p:custDataLst>
              </p:nvPr>
            </p:nvSpPr>
            <p:spPr>
              <a:xfrm>
                <a:off x="393192" y="4389120"/>
                <a:ext cx="8366760" cy="2194560"/>
              </a:xfrm>
              <a:blipFill rotWithShape="0">
                <a:blip r:embed="rId57"/>
                <a:stretch>
                  <a:fillRect l="-364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943600" y="164592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2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3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4" name="Rectangle 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5" name="Rectangle 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6" name="Rectangle 1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7" name="Rectangle 1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43600" y="22860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6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7" name="Rectangle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8" name="Rectangle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9" name="Rectangle 1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0" name="Rectangle 1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2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272491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6400" y="1597521"/>
            <a:ext cx="115416" cy="898879"/>
            <a:chOff x="5800167" y="1597521"/>
            <a:chExt cx="115416" cy="898879"/>
          </a:xfrm>
        </p:grpSpPr>
        <p:sp>
          <p:nvSpPr>
            <p:cNvPr id="36870" name="Rectangle 2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800167" y="1597521"/>
              <a:ext cx="115416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i="1" dirty="0" err="1">
                  <a:latin typeface="Times" pitchFamily="18" charset="0"/>
                </a:rPr>
                <a:t>u</a:t>
              </a:r>
              <a:endParaRPr lang="en-US" b="0" i="1" dirty="0">
                <a:latin typeface="Times" pitchFamily="18" charset="0"/>
              </a:endParaRPr>
            </a:p>
          </p:txBody>
        </p:sp>
        <p:sp>
          <p:nvSpPr>
            <p:cNvPr id="36871" name="Rectangle 2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800167" y="2219401"/>
              <a:ext cx="102592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i="1" dirty="0" err="1">
                  <a:latin typeface="Times" pitchFamily="18" charset="0"/>
                </a:rPr>
                <a:t>v</a:t>
              </a:r>
              <a:endParaRPr lang="en-US" b="0" i="1" dirty="0">
                <a:latin typeface="Times" pitchFamily="18" charset="0"/>
              </a:endParaRPr>
            </a:p>
          </p:txBody>
        </p:sp>
        <p:sp>
          <p:nvSpPr>
            <p:cNvPr id="36873" name="Rectangle 2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800167" y="1992062"/>
              <a:ext cx="89768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Helvetica Neue Regular" charset="0"/>
                </a:rPr>
                <a:t>*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43600" y="292608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8" name="Rectangle 2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9" name="Rectangle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0" name="Rectangle 2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1" name="Rectangle 2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2" name="Rectangle 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3" name="Rectangle 3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60320" y="283464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· </a:t>
            </a:r>
            <a:r>
              <a:rPr lang="en-US" b="0" i="1" dirty="0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943600" y="356616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1" name="Rectangle 3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2" name="Rectangle 3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3" name="Rectangle 3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4" name="Rectangle 3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5" name="Rectangle 3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6" name="Rectangle 4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57200" y="336499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8" name="Text Box 4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788920"/>
                <a:ext cx="1963999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True Product:</a:t>
                </a:r>
                <a:r>
                  <a:rPr lang="en-US" sz="2000" dirty="0">
                    <a:latin typeface="Roboto" panose="02000000000000000000" pitchFamily="2" charset="0"/>
                  </a:rPr>
                  <a:t> </a:t>
                </a:r>
                <a:br>
                  <a:rPr lang="en-US" sz="2000" dirty="0">
                    <a:latin typeface="Roboto" panose="02000000000000000000" pitchFamily="2" charset="0"/>
                  </a:rPr>
                </a:br>
                <a:r>
                  <a:rPr lang="en-US" sz="2000" dirty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Roboto" panose="02000000000000000000" pitchFamily="2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368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93192" y="2788920"/>
                <a:ext cx="1963999" cy="586443"/>
              </a:xfrm>
              <a:prstGeom prst="rect">
                <a:avLst/>
              </a:prstGeom>
              <a:blipFill rotWithShape="0">
                <a:blip r:embed="rId59"/>
                <a:stretch>
                  <a:fillRect l="-3416" t="-16667" r="-2484" b="-16667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9" name="Text Box 4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1885890"/>
                <a:ext cx="1801583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Operands: </a:t>
                </a:r>
                <a:br>
                  <a:rPr lang="en-US" sz="2000" i="1" dirty="0">
                    <a:latin typeface="Roboto" panose="02000000000000000000" pitchFamily="2" charset="0"/>
                  </a:rPr>
                </a:br>
                <a:r>
                  <a:rPr lang="en-US" sz="2000" i="1" dirty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Roboto" panose="02000000000000000000" pitchFamily="2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3687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93192" y="1885890"/>
                <a:ext cx="1801583" cy="586443"/>
              </a:xfrm>
              <a:prstGeom prst="rect">
                <a:avLst/>
              </a:prstGeom>
              <a:blipFill rotWithShape="0">
                <a:blip r:embed="rId61"/>
                <a:stretch>
                  <a:fillRect l="-3729" t="-15464" r="-3390" b="-16495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0" name="Text Box 4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i="1" dirty="0">
                    <a:latin typeface="Roboto" panose="02000000000000000000" pitchFamily="2" charset="0"/>
                  </a:rPr>
                  <a:t> bits: </a:t>
                </a:r>
                <a:br>
                  <a:rPr lang="en-US" sz="2000" i="1" dirty="0">
                    <a:latin typeface="Roboto" panose="02000000000000000000" pitchFamily="2" charset="0"/>
                  </a:rPr>
                </a:br>
                <a:r>
                  <a:rPr lang="en-US" sz="2000" i="1" dirty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Roboto" panose="02000000000000000000" pitchFamily="2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36880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blipFill rotWithShape="0">
                <a:blip r:embed="rId63"/>
                <a:stretch>
                  <a:fillRect l="-2444" t="-15625" b="-1770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1" name="Rectangl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52544" y="347472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200400" y="292608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4" name="Rectangle 4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5" name="Rectangle 4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6" name="Rectangle 5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7" name="Rectangle 5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8" name="Rectangle 5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9" name="Rectangle 5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" name="Ink 9"/>
              <p14:cNvContentPartPr/>
              <p14:nvPr/>
            </p14:nvContentPartPr>
            <p14:xfrm>
              <a:off x="3312720" y="2720520"/>
              <a:ext cx="2593800" cy="689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04080" y="2712240"/>
                <a:ext cx="2609280" cy="70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820355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 with </a:t>
            </a:r>
            <a:r>
              <a:rPr lang="en-US" b="1" dirty="0"/>
              <a:t>shift</a:t>
            </a:r>
            <a:r>
              <a:rPr lang="en-US" dirty="0"/>
              <a:t> and </a:t>
            </a:r>
            <a:r>
              <a:rPr lang="en-US" b="1" dirty="0"/>
              <a:t>add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u&lt;&lt;k</a:t>
            </a:r>
            <a:r>
              <a:rPr lang="en-US" b="1" dirty="0"/>
              <a:t>  </a:t>
            </a:r>
            <a:r>
              <a:rPr lang="en-US" dirty="0"/>
              <a:t>gives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u*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u&lt;&lt;3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u&lt;&lt;5 - u&lt;&lt;3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b="1" i="1" dirty="0"/>
              <a:t>Compiler generates this code automatically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43600" y="2514600"/>
            <a:ext cx="2743200" cy="228600"/>
            <a:chOff x="6324600" y="2514600"/>
            <a:chExt cx="2743200" cy="228600"/>
          </a:xfrm>
        </p:grpSpPr>
        <p:sp>
          <p:nvSpPr>
            <p:cNvPr id="41988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24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89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553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7818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820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8610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839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10400" y="2514600"/>
              <a:ext cx="1371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42002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2414588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2889504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Times" pitchFamily="18" charset="0"/>
              </a:rPr>
              <a:t>2</a:t>
            </a:r>
            <a:r>
              <a:rPr lang="en-US" b="0" i="1" baseline="30000" dirty="0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33192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42005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62690" y="2951203"/>
            <a:ext cx="26642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Helvetica Neue Regular" charset="0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40480" y="3346704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· 2</a:t>
            </a:r>
            <a:r>
              <a:rPr lang="en-US" b="0" i="1" baseline="30000" dirty="0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57200" y="37764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08" name="Text Box 24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Product: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blipFill rotWithShape="0">
                <a:blip r:embed="rId54"/>
                <a:stretch>
                  <a:fillRect l="-2366" t="-9231" r="-430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09" name="Text Box 25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Operands: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blipFill rotWithShape="0">
                <a:blip r:embed="rId56"/>
                <a:stretch>
                  <a:fillRect l="-3343" t="-9091" r="-3343" b="-2575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10" name="Text Box 26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blipFill rotWithShape="0">
                <a:blip r:embed="rId58"/>
                <a:stretch>
                  <a:fillRect l="-2259" t="-9231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11" name="Rectangle 2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80560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UMult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43600" y="2971800"/>
            <a:ext cx="2743200" cy="228600"/>
            <a:chOff x="6324600" y="2971800"/>
            <a:chExt cx="2743200" cy="228600"/>
          </a:xfrm>
        </p:grpSpPr>
        <p:sp>
          <p:nvSpPr>
            <p:cNvPr id="41995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24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2390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7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67600" y="2971800"/>
              <a:ext cx="228600" cy="228600"/>
            </a:xfrm>
            <a:prstGeom prst="rect">
              <a:avLst/>
            </a:prstGeom>
            <a:solidFill>
              <a:srgbClr val="A8E7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1</a:t>
              </a:r>
            </a:p>
          </p:txBody>
        </p:sp>
        <p:sp>
          <p:nvSpPr>
            <p:cNvPr id="41998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96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9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610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00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839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01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5532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12" name="Rectangle 2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248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3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58025" y="266527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3429000"/>
            <a:ext cx="4114800" cy="228600"/>
            <a:chOff x="4953000" y="3429000"/>
            <a:chExt cx="4114800" cy="228600"/>
          </a:xfrm>
        </p:grpSpPr>
        <p:grpSp>
          <p:nvGrpSpPr>
            <p:cNvPr id="2" name="Group 30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4953000" y="3429000"/>
              <a:ext cx="2743200" cy="228600"/>
              <a:chOff x="2976" y="816"/>
              <a:chExt cx="1728" cy="144"/>
            </a:xfrm>
          </p:grpSpPr>
          <p:sp>
            <p:nvSpPr>
              <p:cNvPr id="42028" name="Rectangle 3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29" name="Rectangle 3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0" name="Rectangle 3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1" name="Rectangle 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2" name="Rectangle 3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3" name="Rectangle 3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4" name="Rectangle 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Helvetica Neue Regular" charset="0"/>
                  </a:rPr>
                  <a:t>• • •</a:t>
                </a:r>
              </a:p>
            </p:txBody>
          </p:sp>
        </p:grpSp>
        <p:sp>
          <p:nvSpPr>
            <p:cNvPr id="42015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696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16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6106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17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839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18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924800" y="34290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9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80560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43600" y="3886200"/>
            <a:ext cx="2743200" cy="228600"/>
            <a:chOff x="6324600" y="3886200"/>
            <a:chExt cx="2743200" cy="228600"/>
          </a:xfrm>
        </p:grpSpPr>
        <p:sp>
          <p:nvSpPr>
            <p:cNvPr id="42020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96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21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6106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22" name="Rectangle 4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839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23" name="Rectangle 4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924800" y="3886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24" name="Rectangle 4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104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5" name="Rectangle 4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2390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6" name="Rectangle 4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4676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7" name="Rectangle 5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324600" y="3886200"/>
              <a:ext cx="6858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•••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Ink 57"/>
              <p14:cNvContentPartPr/>
              <p14:nvPr/>
            </p14:nvContentPartPr>
            <p14:xfrm>
              <a:off x="1219680" y="5424332"/>
              <a:ext cx="5241600" cy="4215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13200" y="5413892"/>
                <a:ext cx="5258160" cy="4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85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Designate the high-order bit (MSB) as the “sign bit”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sign=0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 positive numbers;  </a:t>
            </a: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sign=1</a:t>
            </a:r>
            <a:r>
              <a:rPr lang="en-US" dirty="0"/>
              <a:t>: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 negative numbers</a:t>
            </a:r>
          </a:p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Benefits: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Using MSB as sign bit matches positive numbers with unsigned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All zeros encoding is still = 0</a:t>
            </a:r>
          </a:p>
          <a:p>
            <a:r>
              <a:rPr lang="en-US" u="sng" dirty="0"/>
              <a:t>Examples</a:t>
            </a:r>
            <a:r>
              <a:rPr lang="en-US" dirty="0"/>
              <a:t> (8 bits):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0x00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non-negative, because the sign bit is 0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0x7F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1111111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 (+127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baseline="-250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0x85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0000101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 (-5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0x80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4296" y="5907024"/>
            <a:ext cx="144558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... zero???</a:t>
            </a:r>
          </a:p>
        </p:txBody>
      </p:sp>
      <p:sp>
        <p:nvSpPr>
          <p:cNvPr id="6" name="Rounded Rectangular Callout 5"/>
          <p:cNvSpPr/>
          <p:nvPr>
            <p:custDataLst>
              <p:tags r:id="rId1"/>
            </p:custDataLst>
          </p:nvPr>
        </p:nvSpPr>
        <p:spPr bwMode="auto">
          <a:xfrm>
            <a:off x="5638800" y="914400"/>
            <a:ext cx="1920240" cy="365760"/>
          </a:xfrm>
          <a:prstGeom prst="wedgeRoundRectCallout">
            <a:avLst>
              <a:gd name="adj1" fmla="val -51682"/>
              <a:gd name="adj2" fmla="val 107027"/>
              <a:gd name="adj3" fmla="val 16667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Most Significant Bit</a:t>
            </a:r>
          </a:p>
        </p:txBody>
      </p:sp>
    </p:spTree>
    <p:extLst>
      <p:ext uri="{BB962C8B-B14F-4D97-AF65-F5344CB8AC3E}">
        <p14:creationId xmlns:p14="http://schemas.microsoft.com/office/powerpoint/2010/main" val="1791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103313"/>
          </a:xfrm>
        </p:spPr>
        <p:txBody>
          <a:bodyPr/>
          <a:lstStyle/>
          <a:p>
            <a:r>
              <a:rPr lang="en-US" dirty="0"/>
              <a:t>MSB is the</a:t>
            </a:r>
            <a:r>
              <a:rPr lang="en-US" b="0" dirty="0"/>
              <a:t>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761C12-904D-8C44-8635-C24A5C4EBB34}"/>
              </a:ext>
            </a:extLst>
          </p:cNvPr>
          <p:cNvGrpSpPr/>
          <p:nvPr/>
        </p:nvGrpSpPr>
        <p:grpSpPr>
          <a:xfrm>
            <a:off x="517318" y="2905815"/>
            <a:ext cx="3641725" cy="3363913"/>
            <a:chOff x="304378" y="2899568"/>
            <a:chExt cx="3641725" cy="3363913"/>
          </a:xfrm>
        </p:grpSpPr>
        <p:grpSp>
          <p:nvGrpSpPr>
            <p:cNvPr id="42" name="Group 3"/>
            <p:cNvGrpSpPr>
              <a:grpSpLocks/>
            </p:cNvGrpSpPr>
            <p:nvPr>
              <p:custDataLst>
                <p:tags r:id="rId37"/>
              </p:custDataLst>
            </p:nvPr>
          </p:nvGrpSpPr>
          <p:grpSpPr bwMode="auto">
            <a:xfrm>
              <a:off x="304378" y="2899568"/>
              <a:ext cx="3641725" cy="3363913"/>
              <a:chOff x="2366" y="1413"/>
              <a:chExt cx="2294" cy="2119"/>
            </a:xfrm>
          </p:grpSpPr>
          <p:sp>
            <p:nvSpPr>
              <p:cNvPr id="43" name="Freeform 4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566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/>
                  </a:solidFill>
                  <a:latin typeface="Helvetica Neue Regular" charset="0"/>
                </a:endParaRPr>
              </a:p>
            </p:txBody>
          </p:sp>
          <p:sp>
            <p:nvSpPr>
              <p:cNvPr id="44" name="Text Box 5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610" y="163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45" name="Text Box 6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869" y="1828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46" name="Text Box 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134" y="224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47" name="Text Box 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150" y="163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48" name="Text Box 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915" y="1828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49" name="Text Box 10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631" y="224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50" name="Text Box 11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631" y="252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51" name="Text Box 1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754" y="2739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52" name="Text Box 1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50" y="313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53" name="Text Box 14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610" y="313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54" name="Text Box 15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869" y="2935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55" name="Text Box 1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134" y="252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56" name="Text Box 17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22" y="2024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57" name="Text Box 1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22" y="2739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58" name="Text Box 19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915" y="2935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59" name="Text Box 2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754" y="2024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50" y="1413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249" y="1602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1</a:t>
                </a:r>
              </a:p>
            </p:txBody>
          </p:sp>
          <p:sp>
            <p:nvSpPr>
              <p:cNvPr id="62" name="Text Box 23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459" y="1858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2</a:t>
                </a:r>
              </a:p>
            </p:txBody>
          </p:sp>
          <p:sp>
            <p:nvSpPr>
              <p:cNvPr id="63" name="Text Box 24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549" y="2165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3</a:t>
                </a:r>
              </a:p>
            </p:txBody>
          </p:sp>
          <p:sp>
            <p:nvSpPr>
              <p:cNvPr id="64" name="Text Box 25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547" y="2577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4</a:t>
                </a:r>
              </a:p>
            </p:txBody>
          </p:sp>
          <p:sp>
            <p:nvSpPr>
              <p:cNvPr id="65" name="Text Box 26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444" y="2909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5</a:t>
                </a:r>
              </a:p>
            </p:txBody>
          </p:sp>
          <p:sp>
            <p:nvSpPr>
              <p:cNvPr id="66" name="Text Box 27"/>
              <p:cNvSpPr txBox="1"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227" y="3187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6</a:t>
                </a:r>
              </a:p>
            </p:txBody>
          </p:sp>
          <p:sp>
            <p:nvSpPr>
              <p:cNvPr id="67" name="Text Box 28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874" y="3377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7</a:t>
                </a:r>
              </a:p>
            </p:txBody>
          </p:sp>
          <p:sp>
            <p:nvSpPr>
              <p:cNvPr id="68" name="Text Box 29"/>
              <p:cNvSpPr txBox="1"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044" y="3377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8</a:t>
                </a:r>
              </a:p>
            </p:txBody>
          </p:sp>
          <p:sp>
            <p:nvSpPr>
              <p:cNvPr id="69" name="Text Box 3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708" y="3187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9</a:t>
                </a:r>
              </a:p>
            </p:txBody>
          </p:sp>
          <p:sp>
            <p:nvSpPr>
              <p:cNvPr id="70" name="Text Box 31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500" y="2909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10</a:t>
                </a:r>
              </a:p>
            </p:txBody>
          </p:sp>
          <p:sp>
            <p:nvSpPr>
              <p:cNvPr id="71" name="Text Box 32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397" y="2577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11</a:t>
                </a:r>
              </a:p>
            </p:txBody>
          </p:sp>
          <p:sp>
            <p:nvSpPr>
              <p:cNvPr id="72" name="Text Box 33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366" y="2165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12</a:t>
                </a:r>
              </a:p>
            </p:txBody>
          </p:sp>
          <p:sp>
            <p:nvSpPr>
              <p:cNvPr id="73" name="Text Box 34"/>
              <p:cNvSpPr txBox="1"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480" y="1858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13</a:t>
                </a:r>
              </a:p>
            </p:txBody>
          </p:sp>
          <p:sp>
            <p:nvSpPr>
              <p:cNvPr id="74" name="Text Box 3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687" y="1602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14</a:t>
                </a:r>
              </a:p>
            </p:txBody>
          </p:sp>
          <p:sp>
            <p:nvSpPr>
              <p:cNvPr id="75" name="Text Box 3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019" y="1413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15</a:t>
                </a:r>
                <a:endParaRPr lang="en-US" sz="1600" b="0" dirty="0">
                  <a:solidFill>
                    <a:schemeClr val="bg2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437059" y="4379553"/>
              <a:ext cx="1463040" cy="349968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  <a:latin typeface="Calibri" pitchFamily="34" charset="0"/>
                </a:rPr>
                <a:t>Unsigned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48E2C6-E37F-C34F-9F6B-E13AD310F651}"/>
              </a:ext>
            </a:extLst>
          </p:cNvPr>
          <p:cNvGrpSpPr/>
          <p:nvPr/>
        </p:nvGrpSpPr>
        <p:grpSpPr>
          <a:xfrm>
            <a:off x="4975225" y="2889250"/>
            <a:ext cx="3787775" cy="3359150"/>
            <a:chOff x="4975225" y="2889250"/>
            <a:chExt cx="3787775" cy="3359150"/>
          </a:xfrm>
        </p:grpSpPr>
        <p:grpSp>
          <p:nvGrpSpPr>
            <p:cNvPr id="18439" name="Group 3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975225" y="2889250"/>
              <a:ext cx="3787775" cy="3359150"/>
              <a:chOff x="2366" y="1413"/>
              <a:chExt cx="2386" cy="2116"/>
            </a:xfrm>
          </p:grpSpPr>
          <p:sp>
            <p:nvSpPr>
              <p:cNvPr id="18440" name="Freeform 4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18441" name="Text Box 5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59" y="163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8442" name="Text Box 6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8443" name="Text Box 7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8444" name="Text Box 8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8445" name="Text Box 9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8446" name="Text Box 10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8447" name="Text Box 11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8448" name="Text Box 1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8449" name="Text Box 1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99" y="313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450" name="Text Box 14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8451" name="Text Box 15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18452" name="Text Box 1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18453" name="Text Box 17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18454" name="Text Box 1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18455" name="Text Box 19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18456" name="Text Box 2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18457" name="Text Box 21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18458" name="Text Box 2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18459" name="Text Box 23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18460" name="Text Box 24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18461" name="Text Box 25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18462" name="Text Box 26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18463" name="Text Box 27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18464" name="Text Box 28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8465" name="Text Box 29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044" y="3377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0</a:t>
                </a:r>
              </a:p>
            </p:txBody>
          </p:sp>
          <p:sp>
            <p:nvSpPr>
              <p:cNvPr id="18466" name="Text Box 30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708" y="3187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1</a:t>
                </a:r>
              </a:p>
            </p:txBody>
          </p:sp>
          <p:sp>
            <p:nvSpPr>
              <p:cNvPr id="18467" name="Text Box 3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500" y="2909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8468" name="Text Box 32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97" y="2577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8469" name="Text Box 33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66" y="2165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8470" name="Text Box 34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480" y="1858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8471" name="Text Box 3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687" y="1602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8472" name="Text Box 36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019" y="1413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Sign and Magnitude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2444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Two representations of 0  </a:t>
            </a:r>
            <a:r>
              <a:rPr lang="en-US" dirty="0"/>
              <a:t>(bad for checking equality)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solidFill>
                    <a:srgbClr val="C00000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2034431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Sign and Magnitude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/>
              <a:t>Two representations of 0  (bad for checking equality)</a:t>
            </a:r>
          </a:p>
          <a:p>
            <a:pPr lvl="1" eaLnBrk="1" hangingPunct="1"/>
            <a:r>
              <a:rPr lang="en-US" dirty="0">
                <a:solidFill>
                  <a:srgbClr val="AB0000"/>
                </a:solidFill>
              </a:rPr>
              <a:t>Arithmetic is cumbersome</a:t>
            </a:r>
          </a:p>
          <a:p>
            <a:pPr lvl="2" eaLnBrk="1" hangingPunct="1"/>
            <a:r>
              <a:rPr lang="en-US" dirty="0"/>
              <a:t>Example: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4-3 != 4+(-3)</a:t>
            </a: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>
                <a:cs typeface="Calibri" panose="020F0502020204030204" pitchFamily="34" charset="0"/>
              </a:rPr>
              <a:t>Negatives “increment” in wrong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direction!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20487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20488" name="Freeform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0489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20490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20492" name="Text Box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20493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20494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20495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20496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20497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20498" name="Text Box 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20499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20500" name="Text Box 1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20501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502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0503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0504" name="Text Box 2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0505" name="Text Box 2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0506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0507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0508" name="Text Box 2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0509" name="Text Box 2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05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0511" name="Text Box 2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20512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20513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20514" name="Text Box 3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20515" name="Text Box 3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20516" name="Text Box 3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20517" name="Text Box 3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20518" name="Text Box 3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20519" name="Text Box 3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20520" name="Text Box 3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612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1111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728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0001</a:t>
            </a:r>
          </a:p>
        </p:txBody>
      </p:sp>
      <p:sp>
        <p:nvSpPr>
          <p:cNvPr id="45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40480"/>
            <a:ext cx="63532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0588" y="4806807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✓</a:t>
            </a:r>
            <a:endParaRPr lang="en-US" sz="2400" dirty="0"/>
          </a:p>
        </p:txBody>
      </p:sp>
      <p:sp>
        <p:nvSpPr>
          <p:cNvPr id="48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2744" y="3840480"/>
            <a:ext cx="777240" cy="96815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-3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8818" y="4809744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4203865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fix these problems: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dirty="0"/>
              <a:t>“Flip” negative encodings so incrementing works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58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119A7EE6-C103-40CC-92CA-6FF0F8F74C20}" vid="{F3D2EB43-1791-402A-ACFE-B794FD4892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8904</TotalTime>
  <Words>3897</Words>
  <Application>Microsoft Macintosh PowerPoint</Application>
  <PresentationFormat>On-screen Show (4:3)</PresentationFormat>
  <Paragraphs>1282</Paragraphs>
  <Slides>45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1" baseType="lpstr">
      <vt:lpstr>.AppleSystemUIFont</vt:lpstr>
      <vt:lpstr>Arial</vt:lpstr>
      <vt:lpstr>Arial Narrow</vt:lpstr>
      <vt:lpstr>Calibri</vt:lpstr>
      <vt:lpstr>Cambria Math</vt:lpstr>
      <vt:lpstr>Courier New</vt:lpstr>
      <vt:lpstr>Helvetica Neue Regular</vt:lpstr>
      <vt:lpstr>Roboto</vt:lpstr>
      <vt:lpstr>Roboto Light</vt:lpstr>
      <vt:lpstr>Roboto Regular</vt:lpstr>
      <vt:lpstr>Symbol</vt:lpstr>
      <vt:lpstr>Tahoma</vt:lpstr>
      <vt:lpstr>Times</vt:lpstr>
      <vt:lpstr>Times New Roman</vt:lpstr>
      <vt:lpstr>Wingdings</vt:lpstr>
      <vt:lpstr>UWTheme-351-Au18</vt:lpstr>
      <vt:lpstr>Integers II CSE 351 Winter 2019</vt:lpstr>
      <vt:lpstr>Administrivia</vt:lpstr>
      <vt:lpstr>Extra Credit</vt:lpstr>
      <vt:lpstr>Integers</vt:lpstr>
      <vt:lpstr>Sign and Magnitude</vt:lpstr>
      <vt:lpstr>Sign and Magnitude</vt:lpstr>
      <vt:lpstr>Sign and Magnitude</vt:lpstr>
      <vt:lpstr>Sign and Magnitude</vt:lpstr>
      <vt:lpstr>Two’s Complement</vt:lpstr>
      <vt:lpstr>Two’s Complement</vt:lpstr>
      <vt:lpstr>Two’s Complement Negatives</vt:lpstr>
      <vt:lpstr>Why Two’s Complement is So Great</vt:lpstr>
      <vt:lpstr>Peer Instruction Question</vt:lpstr>
      <vt:lpstr>Two’s Complement Arithmetic</vt:lpstr>
      <vt:lpstr>Why Does Two’s Complement Work?</vt:lpstr>
      <vt:lpstr>Why Does Two’s Complement Work?</vt:lpstr>
      <vt:lpstr>Why Does Two’s Complement Work?</vt:lpstr>
      <vt:lpstr>Signed/Unsigned Conversion Visualized</vt:lpstr>
      <vt:lpstr>Values To Remember</vt:lpstr>
      <vt:lpstr>In C:  Signed vs. Unsigned</vt:lpstr>
      <vt:lpstr>Casting Surprises</vt:lpstr>
      <vt:lpstr>Casting Surprises</vt:lpstr>
      <vt:lpstr>Integers</vt:lpstr>
      <vt:lpstr>Arithmetic Overflow</vt:lpstr>
      <vt:lpstr>Overflow:  Unsigned</vt:lpstr>
      <vt:lpstr>Overflow:  Two’s Complement</vt:lpstr>
      <vt:lpstr>Sign Extension</vt:lpstr>
      <vt:lpstr>Peer Instruction Question</vt:lpstr>
      <vt:lpstr>Sign Extension</vt:lpstr>
      <vt:lpstr>Sign Extension Example</vt:lpstr>
      <vt:lpstr>Integers</vt:lpstr>
      <vt:lpstr>Shift Operations</vt:lpstr>
      <vt:lpstr>Shift Operations</vt:lpstr>
      <vt:lpstr>Shifting Arithmetic?</vt:lpstr>
      <vt:lpstr>Left Shifting Arithmetic 8-bit Example</vt:lpstr>
      <vt:lpstr>Right Shifting Arithmetic 8-bit Examples</vt:lpstr>
      <vt:lpstr>Right Shifting Arithmetic 8-bit Examples</vt:lpstr>
      <vt:lpstr>Peer Instruction Question</vt:lpstr>
      <vt:lpstr>Summary</vt:lpstr>
      <vt:lpstr>PowerPoint Presentation</vt:lpstr>
      <vt:lpstr>Using Shifts and Masks</vt:lpstr>
      <vt:lpstr>Using Shifts and Masks</vt:lpstr>
      <vt:lpstr>Using Shifts and Masks</vt:lpstr>
      <vt:lpstr>Unsigned Multiplication in C</vt:lpstr>
      <vt:lpstr>Multiplication with shift and add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Integers II CSE 351 Autumn 2016</dc:title>
  <dc:creator>Justin Hsia</dc:creator>
  <cp:lastModifiedBy>Max Willsey</cp:lastModifiedBy>
  <cp:revision>173</cp:revision>
  <cp:lastPrinted>2018-10-04T00:38:44Z</cp:lastPrinted>
  <dcterms:created xsi:type="dcterms:W3CDTF">2016-10-03T02:39:59Z</dcterms:created>
  <dcterms:modified xsi:type="dcterms:W3CDTF">2019-01-15T17:33:09Z</dcterms:modified>
</cp:coreProperties>
</file>