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1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2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3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7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8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325" r:id="rId2"/>
    <p:sldId id="328" r:id="rId3"/>
    <p:sldId id="258" r:id="rId4"/>
    <p:sldId id="320" r:id="rId5"/>
    <p:sldId id="322" r:id="rId6"/>
    <p:sldId id="323" r:id="rId7"/>
    <p:sldId id="294" r:id="rId8"/>
    <p:sldId id="295" r:id="rId9"/>
    <p:sldId id="297" r:id="rId10"/>
    <p:sldId id="265" r:id="rId11"/>
    <p:sldId id="266" r:id="rId12"/>
    <p:sldId id="267" r:id="rId13"/>
    <p:sldId id="268" r:id="rId14"/>
    <p:sldId id="269" r:id="rId15"/>
    <p:sldId id="270" r:id="rId16"/>
    <p:sldId id="324" r:id="rId17"/>
    <p:sldId id="272" r:id="rId18"/>
    <p:sldId id="273" r:id="rId19"/>
    <p:sldId id="298" r:id="rId20"/>
    <p:sldId id="301" r:id="rId21"/>
    <p:sldId id="302" r:id="rId22"/>
    <p:sldId id="303" r:id="rId23"/>
    <p:sldId id="304" r:id="rId24"/>
    <p:sldId id="305" r:id="rId25"/>
    <p:sldId id="313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5BD2-4E32-46A1-876A-87DAA704D34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10DD-07CB-4A65-904E-557968C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3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0" y="4410066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68774" y="529992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7" y="3324213"/>
            <a:ext cx="6807740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SSD is like walking down to California</a:t>
            </a:r>
            <a:r>
              <a:rPr lang="is-IS" baseline="0" dirty="0" smtClean="0"/>
              <a:t> to get an avocado</a:t>
            </a:r>
          </a:p>
          <a:p>
            <a:r>
              <a:rPr lang="is-IS" baseline="0" dirty="0" smtClean="0"/>
              <a:t>Disk is like waiting a year for a new crop of avocados</a:t>
            </a:r>
          </a:p>
          <a:p>
            <a:r>
              <a:rPr lang="en-US" dirty="0" smtClean="0"/>
              <a:t>Going across the world is like waiting for an avocado tree to grow</a:t>
            </a:r>
            <a:r>
              <a:rPr lang="en-US" baseline="0" dirty="0" smtClean="0"/>
              <a:t> up from a seed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953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7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6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1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Different </a:t>
            </a:r>
            <a:r>
              <a:rPr lang="en-US" b="1" dirty="0" smtClean="0"/>
              <a:t>programs</a:t>
            </a:r>
            <a:r>
              <a:rPr lang="en-US" dirty="0" smtClean="0"/>
              <a:t> written in C, have</a:t>
            </a:r>
            <a:r>
              <a:rPr lang="en-US" baseline="0" dirty="0" smtClean="0"/>
              <a:t> different </a:t>
            </a:r>
            <a:r>
              <a:rPr lang="en-US" b="1" baseline="0" dirty="0" smtClean="0"/>
              <a:t>algorithms</a:t>
            </a:r>
            <a:endParaRPr lang="en-US" b="1" dirty="0" smtClean="0"/>
          </a:p>
          <a:p>
            <a:r>
              <a:rPr lang="en-US" dirty="0" smtClean="0"/>
              <a:t>C</a:t>
            </a:r>
            <a:r>
              <a:rPr lang="en-US" baseline="0" dirty="0" smtClean="0"/>
              <a:t>ompilers figure out what instructions to generate</a:t>
            </a:r>
          </a:p>
          <a:p>
            <a:pPr lvl="1"/>
            <a:r>
              <a:rPr lang="en-US" baseline="0" dirty="0" smtClean="0"/>
              <a:t>do different </a:t>
            </a:r>
            <a:r>
              <a:rPr lang="en-US" b="1" baseline="0" dirty="0" smtClean="0"/>
              <a:t>optimizations</a:t>
            </a:r>
          </a:p>
          <a:p>
            <a:r>
              <a:rPr lang="en-US" b="0" baseline="0" dirty="0" smtClean="0"/>
              <a:t>Different</a:t>
            </a:r>
            <a:r>
              <a:rPr lang="en-US" b="1" baseline="0" dirty="0" smtClean="0"/>
              <a:t> architectures </a:t>
            </a:r>
            <a:r>
              <a:rPr lang="en-US" b="0" baseline="0" dirty="0" smtClean="0"/>
              <a:t>expose different </a:t>
            </a:r>
            <a:r>
              <a:rPr lang="en-US" b="1" baseline="0" dirty="0" smtClean="0"/>
              <a:t>interfaces</a:t>
            </a:r>
          </a:p>
          <a:p>
            <a:pPr lvl="0"/>
            <a:r>
              <a:rPr lang="en-US" b="1" baseline="0" dirty="0" smtClean="0"/>
              <a:t>Hardware implementations</a:t>
            </a:r>
            <a:r>
              <a:rPr lang="en-US" b="0" baseline="0" dirty="0" smtClean="0"/>
              <a:t> have different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35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9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CF1E84-D707-44C0-B184-BB26A180B2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2595" y="-2231"/>
            <a:ext cx="1338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L28:  Course Wrap-Up</a:t>
            </a:r>
          </a:p>
        </p:txBody>
      </p:sp>
    </p:spTree>
    <p:extLst>
      <p:ext uri="{BB962C8B-B14F-4D97-AF65-F5344CB8AC3E}">
        <p14:creationId xmlns:p14="http://schemas.microsoft.com/office/powerpoint/2010/main" val="42184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176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3" Type="http://schemas.openxmlformats.org/officeDocument/2006/relationships/tags" Target="../tags/tag7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" Type="http://schemas.openxmlformats.org/officeDocument/2006/relationships/tags" Target="../tags/tag9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5" Type="http://schemas.openxmlformats.org/officeDocument/2006/relationships/tags" Target="../tags/tag157.xml"/><Relationship Id="rId61" Type="http://schemas.openxmlformats.org/officeDocument/2006/relationships/notesSlide" Target="../notesSlides/notesSlide11.xml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9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3" Type="http://schemas.openxmlformats.org/officeDocument/2006/relationships/tags" Target="../tags/tag248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image" Target="../media/image6.jp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5.jp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image" Target="../media/image4.jpeg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Java and C II </a:t>
            </a:r>
            <a:r>
              <a:rPr lang="en-US" dirty="0" smtClean="0"/>
              <a:t>&amp; Course Wrap-Up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Ruth Anderson	Gavin </a:t>
            </a:r>
            <a:r>
              <a:rPr lang="en-US" sz="2000" dirty="0" err="1"/>
              <a:t>Cai</a:t>
            </a:r>
            <a:r>
              <a:rPr lang="en-US" sz="2000" dirty="0"/>
              <a:t> 	Jack Eggleston	 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Britt Henderson	Richard Jiang	 Jack </a:t>
            </a:r>
            <a:r>
              <a:rPr lang="en-US" sz="2000" dirty="0" err="1"/>
              <a:t>Skalitzky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Connie Wang	 Sam Wolfson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Casey Xing 	Chin </a:t>
            </a:r>
            <a:r>
              <a:rPr lang="en-US" sz="2000" dirty="0" err="1"/>
              <a:t>Yeoh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6247" y="6502812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https://xkcd.com/1760/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7" y="3816762"/>
            <a:ext cx="69342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599" y="1177248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Lato" charset="0"/>
                <a:cs typeface="Calibri" panose="020F0502020204030204" pitchFamily="34" charset="0"/>
              </a:rPr>
              <a:t>Program’s View</a:t>
            </a:r>
            <a:endParaRPr lang="en-US" dirty="0"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10</a:t>
            </a:fld>
            <a:endParaRPr lang="en-US" dirty="0">
              <a:ea typeface="Lato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3314" y="1863048"/>
            <a:ext cx="692285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%rip</a:t>
            </a:r>
            <a:endParaRPr lang="en-US" sz="20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7999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999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Codes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Large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constants 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</a:t>
              </a:r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e.g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variables</a:t>
              </a:r>
            </a:p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(global variables in C)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variables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allocated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with </a:t>
              </a:r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new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or </a:t>
              </a:r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malloc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local variables;</a:t>
              </a:r>
              <a:b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24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High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5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Low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02999" y="1674475"/>
            <a:ext cx="15087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 rot="5400000">
            <a:off x="3109944" y="4702264"/>
            <a:ext cx="2789290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67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2476267" y="1263775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B7D2FA">
                  <a:alpha val="0"/>
                </a:srgbClr>
              </a:gs>
              <a:gs pos="50000">
                <a:srgbClr val="B7D2FA">
                  <a:alpha val="50196"/>
                </a:srgbClr>
              </a:gs>
              <a:gs pos="100000">
                <a:srgbClr val="B7D2FA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Lato" charset="0"/>
                <a:cs typeface="Calibri" panose="020F0502020204030204" pitchFamily="34" charset="0"/>
              </a:rPr>
              <a:t>Program’s View</a:t>
            </a:r>
            <a:endParaRPr lang="en-US" dirty="0"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4572000" cy="4972050"/>
          </a:xfrm>
        </p:spPr>
        <p:txBody>
          <a:bodyPr/>
          <a:lstStyle/>
          <a:p>
            <a:r>
              <a:rPr lang="en-US" sz="2400" dirty="0" smtClean="0">
                <a:cs typeface="Calibri" panose="020F0502020204030204" pitchFamily="34" charset="0"/>
              </a:rPr>
              <a:t>Instructions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Data movement</a:t>
            </a:r>
          </a:p>
          <a:p>
            <a:pPr lvl="2">
              <a:spcBef>
                <a:spcPts val="0"/>
              </a:spcBef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push, pop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Arithmetic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add, sub,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Control flow</a:t>
            </a:r>
          </a:p>
          <a:p>
            <a:pPr lvl="2">
              <a:spcBef>
                <a:spcPts val="0"/>
              </a:spcBef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</a:p>
          <a:p>
            <a:pPr lvl="2">
              <a:spcBef>
                <a:spcPts val="0"/>
              </a:spcBef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je,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jgt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call, 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cs typeface="Calibri" panose="020F0502020204030204" pitchFamily="34" charset="0"/>
              </a:rPr>
              <a:t>Operand types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Literal: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$8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Register: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%al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Memory:  D(</a:t>
            </a:r>
            <a:r>
              <a:rPr lang="en-US" sz="2000" dirty="0" err="1" smtClean="0">
                <a:cs typeface="Calibri" panose="020F0502020204030204" pitchFamily="34" charset="0"/>
              </a:rPr>
              <a:t>Rb,Ri,S</a:t>
            </a:r>
            <a:r>
              <a:rPr lang="en-US" sz="2000" dirty="0" smtClean="0">
                <a:cs typeface="Calibri" panose="020F0502020204030204" pitchFamily="34" charset="0"/>
              </a:rPr>
              <a:t>) = </a:t>
            </a:r>
            <a:r>
              <a:rPr lang="en-US" sz="2000" dirty="0" err="1" smtClean="0">
                <a:cs typeface="Calibri" panose="020F0502020204030204" pitchFamily="34" charset="0"/>
              </a:rPr>
              <a:t>D+Rb+Ri</a:t>
            </a:r>
            <a:r>
              <a:rPr lang="en-US" sz="2000" dirty="0" smtClean="0">
                <a:cs typeface="Calibri" panose="020F0502020204030204" pitchFamily="34" charset="0"/>
              </a:rPr>
              <a:t>*S</a:t>
            </a:r>
          </a:p>
          <a:p>
            <a:pPr lvl="2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sz="1800" dirty="0" smtClean="0">
                <a:cs typeface="Calibri" panose="020F0502020204030204" pitchFamily="34" charset="0"/>
              </a:rPr>
              <a:t>:  </a:t>
            </a:r>
            <a:r>
              <a:rPr lang="en-US" sz="1800" i="1" dirty="0" smtClean="0">
                <a:cs typeface="Calibri" panose="020F0502020204030204" pitchFamily="34" charset="0"/>
              </a:rPr>
              <a:t>not a memory access!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11</a:t>
            </a:fld>
            <a:endParaRPr lang="en-US" dirty="0">
              <a:ea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6"/>
            <a:ext cx="5139758" cy="4827501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Large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constants 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</a:t>
              </a:r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e.g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variables</a:t>
              </a:r>
            </a:p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(global variables in C)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variables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allocated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with </a:t>
              </a:r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new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or </a:t>
              </a:r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malloc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local variables;</a:t>
              </a:r>
              <a:b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High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Low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7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2"/>
          <p:cNvSpPr/>
          <p:nvPr/>
        </p:nvSpPr>
        <p:spPr bwMode="auto">
          <a:xfrm rot="5400000" flipH="1">
            <a:off x="3191351" y="2356540"/>
            <a:ext cx="2626475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67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2476267" y="1263775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EBB78C">
                  <a:alpha val="0"/>
                </a:srgbClr>
              </a:gs>
              <a:gs pos="50000">
                <a:srgbClr val="EBB78C">
                  <a:alpha val="50196"/>
                </a:srgbClr>
              </a:gs>
              <a:gs pos="100000">
                <a:srgbClr val="EBB78C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Lato" charset="0"/>
                <a:cs typeface="Calibri" panose="020F0502020204030204" pitchFamily="34" charset="0"/>
              </a:rPr>
              <a:t>Program’s View</a:t>
            </a:r>
            <a:endParaRPr lang="en-US" dirty="0"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1362456"/>
            <a:ext cx="4572000" cy="4974336"/>
          </a:xfrm>
        </p:spPr>
        <p:txBody>
          <a:bodyPr/>
          <a:lstStyle/>
          <a:p>
            <a:r>
              <a:rPr lang="en-US" sz="2400" dirty="0" smtClean="0">
                <a:cs typeface="Calibri" panose="020F0502020204030204" pitchFamily="34" charset="0"/>
              </a:rPr>
              <a:t>Procedures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Essential abstraction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Recursion</a:t>
            </a:r>
            <a:r>
              <a:rPr lang="is-IS" sz="2000" dirty="0" smtClean="0">
                <a:cs typeface="Calibri" panose="020F0502020204030204" pitchFamily="34" charset="0"/>
              </a:rPr>
              <a:t>…</a:t>
            </a:r>
            <a:endParaRPr lang="en-US" sz="2000" dirty="0" smtClean="0">
              <a:cs typeface="Calibri" panose="020F0502020204030204" pitchFamily="34" charset="0"/>
            </a:endParaRPr>
          </a:p>
          <a:p>
            <a:r>
              <a:rPr lang="en-US" sz="2400" dirty="0" smtClean="0">
                <a:cs typeface="Calibri" panose="020F0502020204030204" pitchFamily="34" charset="0"/>
              </a:rPr>
              <a:t>Stack discipline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Stack frame per call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Local variables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Calling convention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How to pass arguments</a:t>
            </a:r>
          </a:p>
          <a:p>
            <a:pPr lvl="2"/>
            <a:r>
              <a:rPr lang="en-US" sz="1800" b="1" dirty="0" smtClean="0">
                <a:cs typeface="Calibri" panose="020F0502020204030204" pitchFamily="34" charset="0"/>
              </a:rPr>
              <a:t>Di</a:t>
            </a:r>
            <a:r>
              <a:rPr lang="en-US" sz="1800" dirty="0" smtClean="0">
                <a:cs typeface="Calibri" panose="020F0502020204030204" pitchFamily="34" charset="0"/>
              </a:rPr>
              <a:t>ane’s </a:t>
            </a:r>
            <a:r>
              <a:rPr lang="en-US" sz="1800" b="1" dirty="0" smtClean="0">
                <a:cs typeface="Calibri" panose="020F0502020204030204" pitchFamily="34" charset="0"/>
              </a:rPr>
              <a:t>Si</a:t>
            </a:r>
            <a:r>
              <a:rPr lang="en-US" sz="1800" dirty="0" smtClean="0">
                <a:cs typeface="Calibri" panose="020F0502020204030204" pitchFamily="34" charset="0"/>
              </a:rPr>
              <a:t>lk </a:t>
            </a:r>
            <a:r>
              <a:rPr lang="en-US" sz="1800" b="1" dirty="0" smtClean="0">
                <a:cs typeface="Calibri" panose="020F0502020204030204" pitchFamily="34" charset="0"/>
              </a:rPr>
              <a:t>D</a:t>
            </a:r>
            <a:r>
              <a:rPr lang="en-US" sz="1800" dirty="0" smtClean="0">
                <a:cs typeface="Calibri" panose="020F0502020204030204" pitchFamily="34" charset="0"/>
              </a:rPr>
              <a:t>ress </a:t>
            </a:r>
            <a:r>
              <a:rPr lang="en-US" sz="1800" b="1" dirty="0" smtClean="0">
                <a:cs typeface="Calibri" panose="020F0502020204030204" pitchFamily="34" charset="0"/>
              </a:rPr>
              <a:t>C</a:t>
            </a:r>
            <a:r>
              <a:rPr lang="en-US" sz="1800" dirty="0" smtClean="0">
                <a:cs typeface="Calibri" panose="020F0502020204030204" pitchFamily="34" charset="0"/>
              </a:rPr>
              <a:t>osts $</a:t>
            </a:r>
            <a:r>
              <a:rPr lang="en-US" sz="1800" b="1" dirty="0" smtClean="0">
                <a:cs typeface="Calibri" panose="020F0502020204030204" pitchFamily="34" charset="0"/>
              </a:rPr>
              <a:t>89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How to return data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Return address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Caller-saved / </a:t>
            </a:r>
            <a:r>
              <a:rPr lang="en-US" sz="2000" dirty="0" err="1" smtClean="0">
                <a:cs typeface="Calibri" panose="020F0502020204030204" pitchFamily="34" charset="0"/>
              </a:rPr>
              <a:t>callee</a:t>
            </a:r>
            <a:r>
              <a:rPr lang="en-US" sz="2000" dirty="0" smtClean="0">
                <a:cs typeface="Calibri" panose="020F0502020204030204" pitchFamily="34" charset="0"/>
              </a:rPr>
              <a:t>-saved registers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12</a:t>
            </a:fld>
            <a:endParaRPr lang="en-US" dirty="0">
              <a:ea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Large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constants 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</a:t>
              </a:r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e.g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variables</a:t>
              </a:r>
            </a:p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(global variables in C)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variables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allocated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with </a:t>
              </a:r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new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or </a:t>
              </a:r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malloc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local variables;</a:t>
              </a:r>
              <a:b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High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Low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5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"/>
          <p:cNvSpPr/>
          <p:nvPr/>
        </p:nvSpPr>
        <p:spPr bwMode="auto">
          <a:xfrm rot="5400000">
            <a:off x="2665815" y="2963017"/>
            <a:ext cx="3703690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  <a:gd name="connsiteX0" fmla="*/ 0 w 3288050"/>
              <a:gd name="connsiteY0" fmla="*/ 1283230 h 1283230"/>
              <a:gd name="connsiteX1" fmla="*/ 1488123 w 3288050"/>
              <a:gd name="connsiteY1" fmla="*/ 0 h 1283230"/>
              <a:gd name="connsiteX2" fmla="*/ 2252737 w 3288050"/>
              <a:gd name="connsiteY2" fmla="*/ 0 h 1283230"/>
              <a:gd name="connsiteX3" fmla="*/ 3288050 w 3288050"/>
              <a:gd name="connsiteY3" fmla="*/ 1255218 h 1283230"/>
              <a:gd name="connsiteX4" fmla="*/ 0 w 3288050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050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3288050" y="1255218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D97D83">
                  <a:alpha val="0"/>
                </a:srgbClr>
              </a:gs>
              <a:gs pos="50000">
                <a:srgbClr val="D97D83">
                  <a:alpha val="50196"/>
                </a:srgbClr>
              </a:gs>
              <a:gs pos="100000">
                <a:srgbClr val="D97D83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ea typeface="Lato" charset="0"/>
                <a:cs typeface="Calibri" panose="020F0502020204030204" pitchFamily="34" charset="0"/>
              </a:rPr>
              <a:t>Progra</a:t>
            </a:r>
            <a:r>
              <a:rPr lang="en-US" dirty="0">
                <a:ea typeface="Lato" charset="0"/>
                <a:cs typeface="Calibri" panose="020F0502020204030204" pitchFamily="34" charset="0"/>
              </a:rPr>
              <a:t>m</a:t>
            </a:r>
            <a:r>
              <a:rPr lang="en-US" dirty="0" smtClean="0">
                <a:ea typeface="Lato" charset="0"/>
                <a:cs typeface="Calibri" panose="020F0502020204030204" pitchFamily="34" charset="0"/>
              </a:rPr>
              <a:t>’s View</a:t>
            </a:r>
            <a:endParaRPr lang="en-US" dirty="0"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1362456"/>
            <a:ext cx="4572000" cy="4974336"/>
          </a:xfrm>
        </p:spPr>
        <p:txBody>
          <a:bodyPr/>
          <a:lstStyle/>
          <a:p>
            <a:r>
              <a:rPr lang="en-US" sz="2400" dirty="0" smtClean="0">
                <a:cs typeface="Calibri" panose="020F0502020204030204" pitchFamily="34" charset="0"/>
              </a:rPr>
              <a:t>Heap data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Variable size</a:t>
            </a:r>
            <a:endParaRPr lang="en-US" sz="2000" dirty="0" smtClean="0">
              <a:cs typeface="Calibri" panose="020F0502020204030204" pitchFamily="34" charset="0"/>
            </a:endParaRP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Variable lifetime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Allocator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Balance </a:t>
            </a:r>
            <a:r>
              <a:rPr lang="en-US" sz="2000" i="1" dirty="0" smtClean="0">
                <a:cs typeface="Calibri" panose="020F0502020204030204" pitchFamily="34" charset="0"/>
              </a:rPr>
              <a:t>throughput</a:t>
            </a:r>
            <a:r>
              <a:rPr lang="en-US" sz="2000" dirty="0" smtClean="0">
                <a:cs typeface="Calibri" panose="020F0502020204030204" pitchFamily="34" charset="0"/>
              </a:rPr>
              <a:t> and </a:t>
            </a:r>
            <a:r>
              <a:rPr lang="en-US" sz="2000" i="1" dirty="0" smtClean="0">
                <a:cs typeface="Calibri" panose="020F0502020204030204" pitchFamily="34" charset="0"/>
              </a:rPr>
              <a:t>memory utilization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Data structures to keep track of free blocks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Garbage collection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Must always free memory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Garbage collectors help by finding anything </a:t>
            </a:r>
            <a:r>
              <a:rPr lang="en-US" sz="2000" i="1" dirty="0" smtClean="0">
                <a:cs typeface="Calibri" panose="020F0502020204030204" pitchFamily="34" charset="0"/>
              </a:rPr>
              <a:t>reachable</a:t>
            </a:r>
            <a:endParaRPr lang="en-US" sz="2000" dirty="0" smtClean="0">
              <a:cs typeface="Calibri" panose="020F0502020204030204" pitchFamily="34" charset="0"/>
            </a:endParaRP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Failing to free results in</a:t>
            </a:r>
            <a:br>
              <a:rPr lang="en-US" sz="2000" dirty="0" smtClean="0">
                <a:cs typeface="Calibri" panose="020F0502020204030204" pitchFamily="34" charset="0"/>
              </a:rPr>
            </a:br>
            <a:r>
              <a:rPr lang="en-US" sz="2000" i="1" dirty="0" smtClean="0">
                <a:cs typeface="Calibri" panose="020F0502020204030204" pitchFamily="34" charset="0"/>
              </a:rPr>
              <a:t>memory leaks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13</a:t>
            </a:fld>
            <a:endParaRPr lang="en-US" dirty="0">
              <a:ea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Large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constants 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</a:t>
              </a:r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e.g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variables</a:t>
              </a:r>
            </a:p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(global variables in C)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variables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allocated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with </a:t>
              </a:r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new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or </a:t>
              </a:r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malloc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local variables;</a:t>
              </a:r>
              <a:b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High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Low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4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But remember</a:t>
            </a:r>
            <a:r>
              <a:rPr lang="is-IS" dirty="0">
                <a:cs typeface="Calibri" panose="020F0502020204030204" pitchFamily="34" charset="0"/>
              </a:rPr>
              <a:t>… it’s all an </a:t>
            </a:r>
            <a:r>
              <a:rPr lang="is-IS" i="1" dirty="0">
                <a:cs typeface="Calibri" panose="020F0502020204030204" pitchFamily="34" charset="0"/>
              </a:rPr>
              <a:t>illusion</a:t>
            </a:r>
            <a:r>
              <a:rPr lang="is-IS" dirty="0" smtClean="0">
                <a:cs typeface="Calibri" panose="020F0502020204030204" pitchFamily="34" charset="0"/>
              </a:rPr>
              <a:t>! </a:t>
            </a:r>
            <a:r>
              <a:rPr lang="en-US" dirty="0" smtClean="0">
                <a:cs typeface="Calibri" panose="020F0502020204030204" pitchFamily="34" charset="0"/>
              </a:rPr>
              <a:t>😮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3657600"/>
            <a:ext cx="4572000" cy="2743200"/>
          </a:xfrm>
        </p:spPr>
        <p:txBody>
          <a:bodyPr/>
          <a:lstStyle/>
          <a:p>
            <a:r>
              <a:rPr lang="en-US" sz="2400" dirty="0" smtClean="0">
                <a:cs typeface="Calibri" panose="020F0502020204030204" pitchFamily="34" charset="0"/>
              </a:rPr>
              <a:t>Context switches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Don’t really have CPU to yourself</a:t>
            </a:r>
            <a:endParaRPr lang="en-US" sz="2000" dirty="0" smtClean="0">
              <a:cs typeface="Calibri" panose="020F0502020204030204" pitchFamily="34" charset="0"/>
            </a:endParaRPr>
          </a:p>
          <a:p>
            <a:r>
              <a:rPr lang="en-US" sz="2400" dirty="0" smtClean="0">
                <a:cs typeface="Calibri" panose="020F0502020204030204" pitchFamily="34" charset="0"/>
              </a:rPr>
              <a:t>Virtual Memory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Don’t really have 2</a:t>
            </a:r>
            <a:r>
              <a:rPr lang="en-US" sz="2000" baseline="30000" dirty="0" smtClean="0">
                <a:cs typeface="Calibri" panose="020F0502020204030204" pitchFamily="34" charset="0"/>
              </a:rPr>
              <a:t>64</a:t>
            </a:r>
            <a:r>
              <a:rPr lang="en-US" sz="2000" dirty="0" smtClean="0">
                <a:cs typeface="Calibri" panose="020F0502020204030204" pitchFamily="34" charset="0"/>
              </a:rPr>
              <a:t> bytes of memory all to yourself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Allows for </a:t>
            </a:r>
            <a:r>
              <a:rPr lang="en-US" sz="2000" i="1" dirty="0" smtClean="0">
                <a:cs typeface="Calibri" panose="020F0502020204030204" pitchFamily="34" charset="0"/>
              </a:rPr>
              <a:t>indirection </a:t>
            </a:r>
            <a:r>
              <a:rPr lang="en-US" sz="2000" dirty="0" smtClean="0">
                <a:cs typeface="Calibri" panose="020F0502020204030204" pitchFamily="34" charset="0"/>
              </a:rPr>
              <a:t>(remap physical pages, sharing</a:t>
            </a:r>
            <a:r>
              <a:rPr lang="is-IS" sz="2000" dirty="0" smtClean="0">
                <a:cs typeface="Calibri" panose="020F0502020204030204" pitchFamily="34" charset="0"/>
              </a:rPr>
              <a:t>…</a:t>
            </a:r>
            <a:r>
              <a:rPr lang="en-US" sz="2000" dirty="0" smtClean="0">
                <a:cs typeface="Calibri" panose="020F0502020204030204" pitchFamily="34" charset="0"/>
              </a:rPr>
              <a:t>)</a:t>
            </a:r>
            <a:endParaRPr lang="en-US" sz="2000" i="1" dirty="0" smtClean="0">
              <a:cs typeface="Calibri" panose="020F0502020204030204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14</a:t>
            </a:fld>
            <a:endParaRPr lang="en-US" dirty="0">
              <a:ea typeface="Lato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599" y="1177248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3314" y="1863048"/>
            <a:ext cx="692285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>
              <a:lnSpc>
                <a:spcPct val="100000"/>
              </a:lnSpc>
            </a:pPr>
            <a:r>
              <a:rPr lang="en-US" sz="2000" b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%rip</a:t>
            </a:r>
            <a:endParaRPr lang="en-US" sz="20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7999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3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999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Codes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35" name="Rectangle 3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Instructions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Literals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 Data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(Heap)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Large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constants 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</a:t>
              </a:r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e.g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., “example”)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static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variables</a:t>
              </a:r>
            </a:p>
            <a:p>
              <a:r>
                <a:rPr lang="en-US" sz="1400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(global variables in C)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variables 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allocated</a:t>
              </a:r>
              <a:b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with </a:t>
              </a:r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new</a:t>
              </a:r>
              <a:r>
                <a:rPr lang="en-US" sz="1400" b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</a:t>
              </a: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or </a:t>
              </a:r>
              <a:r>
                <a:rPr lang="en-US" sz="1400" b="0" i="1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malloc</a:t>
              </a:r>
              <a:endParaRPr lang="en-US" sz="1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local variables;</a:t>
              </a:r>
              <a:b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</a:br>
              <a:r>
                <a:rPr lang="en-US" sz="1400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45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47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24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High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25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Low addresses</a:t>
              </a:r>
              <a:endParaRPr lang="en-US" sz="14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02999" y="1674475"/>
            <a:ext cx="15087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8017" y="1124712"/>
            <a:ext cx="8589523" cy="548640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4162798" y="1005840"/>
            <a:ext cx="3003397" cy="2518643"/>
            <a:chOff x="5228045" y="2870476"/>
            <a:chExt cx="3003397" cy="2518643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5228045" y="2870476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10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106" name="Rectangle 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Calibri" panose="020F0502020204030204" pitchFamily="34" charset="0"/>
                    <a:ea typeface="Anonymous Pro" charset="0"/>
                    <a:cs typeface="Calibri" panose="020F0502020204030204" pitchFamily="34" charset="0"/>
                  </a:rPr>
                  <a:t>%rip</a:t>
                </a:r>
                <a:endParaRPr lang="en-US" sz="70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sp>
            <p:nvSpPr>
              <p:cNvPr id="108" name="Rectangle 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Memory</a:t>
                </a:r>
              </a:p>
            </p:txBody>
          </p:sp>
          <p:sp>
            <p:nvSpPr>
              <p:cNvPr id="109" name="Rectangle 16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Condition</a:t>
                </a:r>
              </a:p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Codes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112" name="Rectangle 111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Instructions</a:t>
                  </a: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Literals</a:t>
                  </a: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Static Data</a:t>
                  </a: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(Heap)</a:t>
                  </a:r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Stack</a:t>
                  </a:r>
                </a:p>
              </p:txBody>
            </p:sp>
            <p:sp>
              <p:nvSpPr>
                <p:cNvPr id="118" name="Text Box 13"/>
                <p:cNvSpPr txBox="1"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19" name="Text Box 14"/>
                <p:cNvSpPr txBox="1"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-1</a:t>
                  </a:r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Line 8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Line 8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>
                  <p:custDataLst>
                    <p:tags r:id="rId58"/>
                  </p:custDataLst>
                </p:nvPr>
              </p:nvSpPr>
              <p:spPr>
                <a:xfrm>
                  <a:off x="203541" y="1393213"/>
                  <a:ext cx="2353258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High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>
                  <p:custDataLst>
                    <p:tags r:id="rId59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Low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1" name="Line 1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 bwMode="auto">
          <a:xfrm>
            <a:off x="4988302" y="5800749"/>
            <a:ext cx="3657600" cy="10972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bIns="91440" rtlCol="0" anchor="b" anchorCtr="0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704885" y="1371600"/>
            <a:ext cx="3003397" cy="2518643"/>
            <a:chOff x="5228045" y="2870476"/>
            <a:chExt cx="3003397" cy="2518643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5228045" y="2870476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82" name="Rectangle 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83" name="Rectangle 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Calibri" panose="020F0502020204030204" pitchFamily="34" charset="0"/>
                    <a:ea typeface="Anonymous Pro" charset="0"/>
                    <a:cs typeface="Calibri" panose="020F0502020204030204" pitchFamily="34" charset="0"/>
                  </a:rPr>
                  <a:t>%rip</a:t>
                </a:r>
                <a:endParaRPr lang="en-US" sz="70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sp>
            <p:nvSpPr>
              <p:cNvPr id="85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Memory</a:t>
                </a:r>
              </a:p>
            </p:txBody>
          </p:sp>
          <p:sp>
            <p:nvSpPr>
              <p:cNvPr id="8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Condition</a:t>
                </a:r>
              </a:p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Codes</a:t>
                </a: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89" name="Rectangle 8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Instructions</a:t>
                  </a: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Literals</a:t>
                  </a: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Static Data</a:t>
                  </a: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(Heap)</a:t>
                  </a: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Stack</a:t>
                  </a:r>
                </a:p>
              </p:txBody>
            </p:sp>
            <p:sp>
              <p:nvSpPr>
                <p:cNvPr id="95" name="Text Box 13"/>
                <p:cNvSpPr txBox="1"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96" name="Text Box 14"/>
                <p:cNvSpPr txBox="1"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-1</a:t>
                  </a:r>
                </a:p>
              </p:txBody>
            </p:sp>
            <p:sp>
              <p:nvSpPr>
                <p:cNvPr id="97" name="Line 15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Line 8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Line 8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>
                  <p:custDataLst>
                    <p:tags r:id="rId39"/>
                  </p:custDataLst>
                </p:nvPr>
              </p:nvSpPr>
              <p:spPr>
                <a:xfrm>
                  <a:off x="203541" y="1393213"/>
                  <a:ext cx="2353258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High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Low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8" name="Line 1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remember</a:t>
            </a:r>
            <a:r>
              <a:rPr lang="is-IS" dirty="0"/>
              <a:t>… it’s all an </a:t>
            </a:r>
            <a:r>
              <a:rPr lang="is-IS" i="1" dirty="0"/>
              <a:t>illusion</a:t>
            </a:r>
            <a:r>
              <a:rPr lang="is-IS" dirty="0"/>
              <a:t>! </a:t>
            </a:r>
            <a:r>
              <a:rPr lang="en-US" dirty="0"/>
              <a:t>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3657600"/>
            <a:ext cx="4572000" cy="2743200"/>
          </a:xfrm>
        </p:spPr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ork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Creates copy of the process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xecv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Replace with new program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ait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Wait for child to die (to </a:t>
            </a:r>
            <a:r>
              <a:rPr lang="en-US" sz="2000" i="1" dirty="0" smtClean="0">
                <a:cs typeface="Calibri" panose="020F0502020204030204" pitchFamily="34" charset="0"/>
              </a:rPr>
              <a:t>reap </a:t>
            </a:r>
            <a:r>
              <a:rPr lang="en-US" sz="2000" dirty="0" smtClean="0">
                <a:cs typeface="Calibri" panose="020F0502020204030204" pitchFamily="34" charset="0"/>
              </a:rPr>
              <a:t>it and prevent </a:t>
            </a:r>
            <a:r>
              <a:rPr lang="en-US" sz="2000" i="1" dirty="0" smtClean="0">
                <a:cs typeface="Calibri" panose="020F0502020204030204" pitchFamily="34" charset="0"/>
              </a:rPr>
              <a:t>zombies</a:t>
            </a:r>
            <a:r>
              <a:rPr lang="en-US" sz="2000" dirty="0" smtClean="0"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15</a:t>
            </a:fld>
            <a:endParaRPr lang="en-US" dirty="0">
              <a:ea typeface="Lat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67050" y="3931920"/>
            <a:ext cx="3003397" cy="2518643"/>
            <a:chOff x="5228045" y="2970834"/>
            <a:chExt cx="3003397" cy="2518643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5228045" y="2970834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27" name="Rectangle 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30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Calibri" panose="020F0502020204030204" pitchFamily="34" charset="0"/>
                    <a:ea typeface="Anonymous Pro" charset="0"/>
                    <a:cs typeface="Calibri" panose="020F0502020204030204" pitchFamily="34" charset="0"/>
                  </a:rPr>
                  <a:t>%rip</a:t>
                </a:r>
                <a:endParaRPr lang="en-US" sz="70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Memory</a:t>
                </a: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Condition</a:t>
                </a:r>
              </a:p>
              <a:p>
                <a:r>
                  <a: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Codes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35" name="Rectangle 34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Instructions</a:t>
                  </a: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Literals</a:t>
                  </a: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Static Data</a:t>
                  </a: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(Heap)</a:t>
                  </a: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Stack</a:t>
                  </a:r>
                </a:p>
              </p:txBody>
            </p:sp>
            <p:sp>
              <p:nvSpPr>
                <p:cNvPr id="45" name="Text Box 13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46" name="Text Box 14"/>
                <p:cNvSpPr txBox="1"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-1</a:t>
                  </a:r>
                </a:p>
              </p:txBody>
            </p:sp>
            <p:sp>
              <p:nvSpPr>
                <p:cNvPr id="47" name="Line 1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Line 8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Line 8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203541" y="1393213"/>
                  <a:ext cx="2353258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High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Calibri" panose="020F0502020204030204" pitchFamily="34" charset="0"/>
                      <a:ea typeface="Lato" charset="0"/>
                      <a:cs typeface="Calibri" panose="020F0502020204030204" pitchFamily="34" charset="0"/>
                    </a:rPr>
                    <a:t>Low addresses</a:t>
                  </a:r>
                  <a:endParaRPr lang="en-US" sz="400" i="1" dirty="0" smtClean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2" name="Line 1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7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Virtual Memory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01096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1362456"/>
            <a:ext cx="6082615" cy="3330769"/>
            <a:chOff x="1384985" y="1752600"/>
            <a:chExt cx="6082615" cy="3330769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MMU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 smtClean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 smtClean="0">
                  <a:latin typeface="Lato" panose="020F0502020204030203" pitchFamily="34" charset="0"/>
                </a:rPr>
                <a:t>Memory</a:t>
              </a:r>
              <a:endParaRPr lang="en-US" sz="1600" dirty="0">
                <a:latin typeface="Lato" panose="020F0502020204030203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07952" y="4497021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Data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PTE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50" name="Shape 49"/>
            <p:cNvCxnSpPr/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22473" y="3674090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656502" y="48087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TLB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VPN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7" name="Content Placeholder 1"/>
          <p:cNvSpPr txBox="1">
            <a:spLocks/>
          </p:cNvSpPr>
          <p:nvPr/>
        </p:nvSpPr>
        <p:spPr bwMode="auto">
          <a:xfrm>
            <a:off x="393192" y="4846320"/>
            <a:ext cx="836676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Address Translation</a:t>
            </a:r>
          </a:p>
          <a:p>
            <a:pPr lvl="1"/>
            <a:r>
              <a:rPr lang="en-US" sz="2000" kern="0" dirty="0" smtClean="0"/>
              <a:t>Every memory access must first be converted from virtual to physical</a:t>
            </a:r>
          </a:p>
          <a:p>
            <a:pPr lvl="1"/>
            <a:r>
              <a:rPr lang="en-US" sz="2000" i="1" kern="0" dirty="0" smtClean="0"/>
              <a:t>Indirection:  </a:t>
            </a:r>
            <a:r>
              <a:rPr lang="en-US" sz="2000" kern="0" dirty="0" smtClean="0"/>
              <a:t>just change the address mapping when switching processes</a:t>
            </a:r>
          </a:p>
          <a:p>
            <a:pPr lvl="1"/>
            <a:r>
              <a:rPr lang="en-US" sz="2000" kern="0" dirty="0" smtClean="0"/>
              <a:t>Luckily, TLB (and page size) makes it pretty fast</a:t>
            </a:r>
          </a:p>
        </p:txBody>
      </p:sp>
    </p:spTree>
    <p:extLst>
      <p:ext uri="{BB962C8B-B14F-4D97-AF65-F5344CB8AC3E}">
        <p14:creationId xmlns:p14="http://schemas.microsoft.com/office/powerpoint/2010/main" val="1103938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But Memory is Also a Lie! 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4114800"/>
            <a:ext cx="8366760" cy="2468880"/>
          </a:xfrm>
        </p:spPr>
        <p:txBody>
          <a:bodyPr/>
          <a:lstStyle/>
          <a:p>
            <a:r>
              <a:rPr lang="en-US" sz="2400" i="1" dirty="0" smtClean="0">
                <a:cs typeface="Calibri" panose="020F0502020204030204" pitchFamily="34" charset="0"/>
              </a:rPr>
              <a:t>Illusion</a:t>
            </a:r>
            <a:r>
              <a:rPr lang="en-US" sz="2400" dirty="0" smtClean="0">
                <a:cs typeface="Calibri" panose="020F0502020204030204" pitchFamily="34" charset="0"/>
              </a:rPr>
              <a:t> of one flat array of bytes</a:t>
            </a:r>
          </a:p>
          <a:p>
            <a:pPr lvl="1"/>
            <a:r>
              <a:rPr lang="en-US" sz="2000" dirty="0" smtClean="0">
                <a:cs typeface="Calibri" panose="020F0502020204030204" pitchFamily="34" charset="0"/>
              </a:rPr>
              <a:t>But </a:t>
            </a:r>
            <a:r>
              <a:rPr lang="en-US" sz="2000" i="1" dirty="0" smtClean="0">
                <a:cs typeface="Calibri" panose="020F0502020204030204" pitchFamily="34" charset="0"/>
              </a:rPr>
              <a:t>caches</a:t>
            </a:r>
            <a:r>
              <a:rPr lang="en-US" sz="2000" dirty="0" smtClean="0">
                <a:cs typeface="Calibri" panose="020F0502020204030204" pitchFamily="34" charset="0"/>
              </a:rPr>
              <a:t> invisibly make accesses to physical addresses faster!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Caches</a:t>
            </a:r>
          </a:p>
          <a:p>
            <a:pPr lvl="1"/>
            <a:r>
              <a:rPr lang="en-US" sz="2000" b="1" dirty="0" smtClean="0">
                <a:cs typeface="Calibri" panose="020F0502020204030204" pitchFamily="34" charset="0"/>
              </a:rPr>
              <a:t>Associativity</a:t>
            </a:r>
            <a:r>
              <a:rPr lang="en-US" sz="2000" dirty="0" smtClean="0">
                <a:cs typeface="Calibri" panose="020F0502020204030204" pitchFamily="34" charset="0"/>
              </a:rPr>
              <a:t> tradeoff with miss rate and access time</a:t>
            </a:r>
          </a:p>
          <a:p>
            <a:pPr lvl="1"/>
            <a:r>
              <a:rPr lang="en-US" sz="2000" b="1" dirty="0" smtClean="0">
                <a:cs typeface="Calibri" panose="020F0502020204030204" pitchFamily="34" charset="0"/>
              </a:rPr>
              <a:t>Block size</a:t>
            </a:r>
            <a:r>
              <a:rPr lang="en-US" sz="2000" dirty="0" smtClean="0">
                <a:cs typeface="Calibri" panose="020F0502020204030204" pitchFamily="34" charset="0"/>
              </a:rPr>
              <a:t> tradeoff with spatial and temporal locality</a:t>
            </a:r>
          </a:p>
          <a:p>
            <a:pPr lvl="1"/>
            <a:r>
              <a:rPr lang="en-US" sz="2000" b="1" dirty="0" smtClean="0">
                <a:cs typeface="Calibri" panose="020F0502020204030204" pitchFamily="34" charset="0"/>
              </a:rPr>
              <a:t>Cache size </a:t>
            </a:r>
            <a:r>
              <a:rPr lang="en-US" sz="2000" dirty="0" smtClean="0">
                <a:cs typeface="Calibri" panose="020F0502020204030204" pitchFamily="34" charset="0"/>
              </a:rPr>
              <a:t>tradeoff with miss rate and cost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17</a:t>
            </a:fld>
            <a:endParaRPr lang="en-US" dirty="0">
              <a:ea typeface="Lat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0692" y="1362456"/>
            <a:ext cx="8213385" cy="2396279"/>
            <a:chOff x="570692" y="1241866"/>
            <a:chExt cx="8213385" cy="2396279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3855936" y="1241866"/>
              <a:ext cx="4928141" cy="2396279"/>
            </a:xfrm>
            <a:prstGeom prst="roundRect">
              <a:avLst>
                <a:gd name="adj" fmla="val 2568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“Memory”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0692" y="1644175"/>
              <a:ext cx="1822312" cy="1488131"/>
              <a:chOff x="502599" y="1177248"/>
              <a:chExt cx="3200400" cy="2209800"/>
            </a:xfrm>
          </p:grpSpPr>
          <p:sp>
            <p:nvSpPr>
              <p:cNvPr id="30" name="Rectangle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31" name="Rectangle 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r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%rip</a:t>
                </a:r>
                <a:endParaRPr lang="en-US" sz="105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Condition</a:t>
                </a:r>
              </a:p>
              <a:p>
                <a:pPr algn="ctr"/>
                <a:r>
                  <a:rPr lang="en-US" sz="1200" b="0" dirty="0"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Codes</a:t>
                </a:r>
              </a:p>
            </p:txBody>
          </p:sp>
        </p:grpSp>
        <p:sp>
          <p:nvSpPr>
            <p:cNvPr id="35" name="Line 10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2393004" y="2106009"/>
              <a:ext cx="14629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41268" y="1353237"/>
              <a:ext cx="1896893" cy="21584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65778" y="1353237"/>
              <a:ext cx="729574" cy="21584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L3 </a:t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3815" y="1659745"/>
              <a:ext cx="729574" cy="9951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L2 </a:t>
              </a:r>
              <a:br>
                <a:rPr lang="en-GB" sz="160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Cache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38059" y="1882877"/>
              <a:ext cx="729574" cy="5488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Cache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Lato" charset="0"/>
                <a:cs typeface="Calibri" panose="020F0502020204030204" pitchFamily="34" charset="0"/>
              </a:rPr>
              <a:t>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>
                <a:ea typeface="Lato" charset="0"/>
              </a:rPr>
              <a:pPr/>
              <a:t>18</a:t>
            </a:fld>
            <a:endParaRPr lang="en-US">
              <a:ea typeface="Lato" charset="0"/>
            </a:endParaRPr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4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5938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0280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per byte</a:t>
            </a:r>
            <a:endParaRPr lang="en-GB" sz="16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743" y="5749752"/>
            <a:ext cx="3401614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(distributed </a:t>
            </a: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file systems,</a:t>
            </a:r>
            <a:r>
              <a:rPr lang="en-GB" sz="16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web </a:t>
            </a: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4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1813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faster</a:t>
            </a:r>
            <a:r>
              <a:rPr lang="en-GB" sz="16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,</a:t>
            </a:r>
            <a:endParaRPr lang="en-GB" sz="16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per byte</a:t>
            </a:r>
            <a:endParaRPr lang="en-GB" sz="16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30226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2" y="1275781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10465" y="1558950"/>
            <a:ext cx="570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6" y="2310682"/>
            <a:ext cx="481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5-10 ns</a:t>
            </a:r>
            <a:endParaRPr lang="en-US" sz="1400" b="0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10,000,000 ns</a:t>
            </a:r>
            <a:b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</a:br>
            <a:r>
              <a:rPr lang="en-US" sz="11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(10 </a:t>
            </a:r>
            <a:r>
              <a:rPr lang="en-US" sz="1100" b="0" i="1" dirty="0" err="1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ms</a:t>
            </a:r>
            <a:r>
              <a:rPr lang="en-US" sz="1100" b="0" i="1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)</a:t>
            </a:r>
            <a:endParaRPr lang="en-US" sz="1400" b="0" i="1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9" y="576378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1-150 </a:t>
            </a:r>
            <a:r>
              <a:rPr lang="en-US" sz="1400" b="0" dirty="0" err="1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ms</a:t>
            </a:r>
            <a:endParaRPr lang="en-US" sz="1400" b="0" i="1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8873" y="4682111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9864" y="5119334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7" y="154576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5-10 s</a:t>
            </a:r>
            <a:endParaRPr lang="en-US" sz="1400" b="0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1-2 </a:t>
            </a:r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762" y="4671183"/>
            <a:ext cx="735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31 days</a:t>
            </a:r>
            <a:endParaRPr lang="en-US" sz="1400" b="0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66 months = 5.5 years</a:t>
            </a:r>
            <a:endParaRPr lang="en-US" sz="1400" b="0" dirty="0" smtClean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462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Course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Review course goals</a:t>
            </a:r>
          </a:p>
          <a:p>
            <a:pPr lvl="1"/>
            <a:r>
              <a:rPr lang="en-US" dirty="0" smtClean="0"/>
              <a:t>They should make much more sense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5, due </a:t>
            </a:r>
            <a:r>
              <a:rPr lang="en-US" dirty="0" smtClean="0"/>
              <a:t>TONIGHT, Friday </a:t>
            </a:r>
            <a:r>
              <a:rPr lang="en-US" dirty="0"/>
              <a:t>(6/7)</a:t>
            </a:r>
          </a:p>
          <a:p>
            <a:pPr lvl="1"/>
            <a:r>
              <a:rPr lang="en-US" dirty="0"/>
              <a:t>Memory Allocation</a:t>
            </a:r>
          </a:p>
          <a:p>
            <a:pPr lvl="1"/>
            <a:r>
              <a:rPr lang="en-US" dirty="0"/>
              <a:t>Recommended that you watch the Lab 5 helper videos</a:t>
            </a:r>
          </a:p>
          <a:p>
            <a:pPr lvl="1"/>
            <a:r>
              <a:rPr lang="en-US" dirty="0"/>
              <a:t>Sunday 6/9 is last day Lab 5 may be submitted (if one late day is used)</a:t>
            </a:r>
          </a:p>
          <a:p>
            <a:endParaRPr lang="en-US" dirty="0"/>
          </a:p>
          <a:p>
            <a:r>
              <a:rPr lang="en-US" b="1" dirty="0"/>
              <a:t>Final Exam:  </a:t>
            </a:r>
            <a:r>
              <a:rPr lang="en-US" dirty="0"/>
              <a:t>Wed, 6/12, 12:30-2:20 pm in KNE </a:t>
            </a:r>
            <a:r>
              <a:rPr lang="en-US" dirty="0" smtClean="0"/>
              <a:t>130</a:t>
            </a:r>
          </a:p>
          <a:p>
            <a:pPr lvl="1"/>
            <a:r>
              <a:rPr lang="en-US" dirty="0" smtClean="0"/>
              <a:t>Review session Tuesday June 11, 3-6pm in ECE 105</a:t>
            </a:r>
          </a:p>
          <a:p>
            <a:pPr lvl="1"/>
            <a:r>
              <a:rPr lang="en-US" dirty="0" smtClean="0"/>
              <a:t>Check course calendar for office hours for next week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Course evaluations now open, please fill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Big Theme:  </a:t>
            </a:r>
            <a:r>
              <a:rPr lang="en-US" b="1" dirty="0" smtClean="0"/>
              <a:t>Abstractions and Interfaces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Computing is about abstractions</a:t>
            </a:r>
          </a:p>
          <a:p>
            <a:pPr lvl="1"/>
            <a:r>
              <a:rPr lang="en-US" dirty="0" smtClean="0"/>
              <a:t>(but we can’t forget reality)</a:t>
            </a:r>
          </a:p>
          <a:p>
            <a:r>
              <a:rPr lang="en-US" dirty="0" smtClean="0"/>
              <a:t>What are the abstractions that we use?</a:t>
            </a:r>
          </a:p>
          <a:p>
            <a:r>
              <a:rPr lang="en-US" dirty="0" smtClean="0"/>
              <a:t>What do </a:t>
            </a:r>
            <a:r>
              <a:rPr lang="en-US" u="sng" dirty="0" smtClean="0"/>
              <a:t>you</a:t>
            </a:r>
            <a:r>
              <a:rPr lang="en-US" dirty="0" smtClean="0"/>
              <a:t> need to know about them?</a:t>
            </a:r>
          </a:p>
          <a:p>
            <a:pPr lvl="1"/>
            <a:r>
              <a:rPr lang="en-US" dirty="0" smtClean="0"/>
              <a:t>When do they break down and you have to peek under the hood?</a:t>
            </a:r>
          </a:p>
          <a:p>
            <a:pPr lvl="1"/>
            <a:r>
              <a:rPr lang="en-US" dirty="0" smtClean="0"/>
              <a:t>What bugs can they cause and how do you find them?</a:t>
            </a:r>
          </a:p>
          <a:p>
            <a:r>
              <a:rPr lang="en-US" dirty="0"/>
              <a:t>How does the hardware </a:t>
            </a:r>
            <a:r>
              <a:rPr lang="en-US" dirty="0" smtClean="0"/>
              <a:t>relate </a:t>
            </a:r>
            <a:r>
              <a:rPr lang="en-US" dirty="0"/>
              <a:t>to the </a:t>
            </a:r>
            <a:r>
              <a:rPr lang="en-US" dirty="0" smtClean="0"/>
              <a:t>software?</a:t>
            </a:r>
            <a:endParaRPr lang="en-US" dirty="0"/>
          </a:p>
          <a:p>
            <a:pPr lvl="1"/>
            <a:r>
              <a:rPr lang="en-US" dirty="0" smtClean="0"/>
              <a:t>Become a better programmer and begin to understand the important concepts that have evolved in building ever more complex computer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1: 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205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All digital systems represent everything as 0s and 1s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The 0 and 1 are really two different voltage ranges in the wires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Or magnetic positions on a disc, or hole depths on a DVD, or even </a:t>
            </a:r>
            <a:r>
              <a:rPr lang="en-US" sz="2000" i="1" dirty="0" smtClean="0"/>
              <a:t>DNA</a:t>
            </a:r>
            <a:r>
              <a:rPr lang="en-US" sz="2000" dirty="0" smtClean="0"/>
              <a:t>…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“Everything” includes: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Numbers – integers and floating point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Characters – the building blocks of strings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Instructions – the directives to the CPU that make up a program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Pointers – addresses of data objects stored away in memory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Encodings are stored throughout a computer system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 registers, caches, memories, disks, etc.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They all need addresses (a way to locate)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Find a new place to put a new item 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Reclaim the place in memory when data no longer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2: 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There is a </a:t>
            </a:r>
            <a:r>
              <a:rPr lang="en-US" dirty="0" smtClean="0"/>
              <a:t>big gap </a:t>
            </a:r>
            <a:r>
              <a:rPr lang="en-US" b="0" dirty="0" smtClean="0"/>
              <a:t>between how we think about programs and data and the 0s and 1s of computers</a:t>
            </a:r>
          </a:p>
          <a:p>
            <a:pPr lvl="1"/>
            <a:r>
              <a:rPr lang="en-US" b="0" dirty="0" smtClean="0"/>
              <a:t>Need</a:t>
            </a:r>
            <a:r>
              <a:rPr lang="en-US" dirty="0" smtClean="0"/>
              <a:t> languages</a:t>
            </a:r>
            <a:r>
              <a:rPr lang="en-US" b="0" dirty="0" smtClean="0"/>
              <a:t> to describe what we mean</a:t>
            </a:r>
          </a:p>
          <a:p>
            <a:pPr lvl="1"/>
            <a:r>
              <a:rPr lang="en-US" b="0" dirty="0" smtClean="0"/>
              <a:t>These languages need to be </a:t>
            </a:r>
            <a:r>
              <a:rPr lang="en-US" dirty="0" smtClean="0"/>
              <a:t>translated</a:t>
            </a:r>
            <a:r>
              <a:rPr lang="en-US" b="0" dirty="0" smtClean="0"/>
              <a:t> one level at a time</a:t>
            </a:r>
          </a:p>
          <a:p>
            <a:pPr lvl="2"/>
            <a:endParaRPr lang="en-US" b="0" dirty="0" smtClean="0"/>
          </a:p>
          <a:p>
            <a:r>
              <a:rPr lang="en-US" b="0" dirty="0" smtClean="0"/>
              <a:t>We know </a:t>
            </a:r>
            <a:r>
              <a:rPr lang="en-US" dirty="0" smtClean="0"/>
              <a:t>Java</a:t>
            </a:r>
            <a:r>
              <a:rPr lang="en-US" b="0" dirty="0" smtClean="0"/>
              <a:t> as a programming language</a:t>
            </a:r>
          </a:p>
          <a:p>
            <a:pPr lvl="1"/>
            <a:r>
              <a:rPr lang="en-US" dirty="0" smtClean="0"/>
              <a:t>Have to work our way down to the 0s and 1s of computers</a:t>
            </a:r>
          </a:p>
          <a:p>
            <a:pPr lvl="1"/>
            <a:r>
              <a:rPr lang="en-US" dirty="0" smtClean="0"/>
              <a:t>Try not to lose anything in translation!</a:t>
            </a:r>
          </a:p>
          <a:p>
            <a:pPr lvl="1"/>
            <a:r>
              <a:rPr lang="en-US" dirty="0" smtClean="0"/>
              <a:t>We encountered C language, assembly language, and machine code (for the x86 family of CPU architectures)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3: 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How do computers orchestrate everything they are doing?</a:t>
            </a:r>
          </a:p>
          <a:p>
            <a:r>
              <a:rPr lang="en-US" sz="2400" dirty="0" smtClean="0"/>
              <a:t>Within one program:</a:t>
            </a:r>
          </a:p>
          <a:p>
            <a:pPr lvl="1"/>
            <a:r>
              <a:rPr lang="en-US" sz="2000" dirty="0" smtClean="0"/>
              <a:t>How do we implement if/else, loops, switches?</a:t>
            </a:r>
          </a:p>
          <a:p>
            <a:pPr lvl="1"/>
            <a:r>
              <a:rPr lang="en-US" sz="2000" dirty="0" smtClean="0"/>
              <a:t>What do we have to keep track of when we call a procedure, and then another, and then another, and so on?</a:t>
            </a:r>
          </a:p>
          <a:p>
            <a:pPr lvl="1"/>
            <a:r>
              <a:rPr lang="en-US" sz="2000" dirty="0" smtClean="0"/>
              <a:t>How do we know what to do upon “return”?</a:t>
            </a:r>
          </a:p>
          <a:p>
            <a:r>
              <a:rPr lang="en-US" sz="2400" dirty="0" smtClean="0"/>
              <a:t>Across programs and operating systems:</a:t>
            </a:r>
          </a:p>
          <a:p>
            <a:pPr lvl="1"/>
            <a:r>
              <a:rPr lang="en-US" sz="2000" dirty="0" smtClean="0"/>
              <a:t>Multiple user programs</a:t>
            </a:r>
          </a:p>
          <a:p>
            <a:pPr lvl="1"/>
            <a:r>
              <a:rPr lang="en-US" sz="2000" dirty="0" smtClean="0"/>
              <a:t>Operating system has to orchestrate them all </a:t>
            </a:r>
          </a:p>
          <a:p>
            <a:pPr lvl="2"/>
            <a:r>
              <a:rPr lang="en-US" dirty="0" smtClean="0"/>
              <a:t>Each gets a share of computing cycles</a:t>
            </a:r>
          </a:p>
          <a:p>
            <a:pPr lvl="2"/>
            <a:r>
              <a:rPr lang="en-US" dirty="0" smtClean="0"/>
              <a:t>They may need to share system resources (memory, I/O, disks)</a:t>
            </a:r>
          </a:p>
          <a:p>
            <a:pPr lvl="1"/>
            <a:r>
              <a:rPr lang="en-US" sz="2000" dirty="0" smtClean="0"/>
              <a:t>Yielding and taking control of the processor</a:t>
            </a:r>
          </a:p>
          <a:p>
            <a:pPr lvl="2"/>
            <a:r>
              <a:rPr lang="en-US" dirty="0" smtClean="0"/>
              <a:t>Voluntary or “by force”?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/>
              <a:t>Purpose is to show how </a:t>
            </a:r>
            <a:r>
              <a:rPr lang="en-US" sz="2000" dirty="0" smtClean="0"/>
              <a:t>software really works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(e.g., OS and user programs)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just a course for </a:t>
            </a:r>
            <a:r>
              <a:rPr lang="en-US" sz="2000" dirty="0" smtClean="0"/>
              <a:t>hardware enthusiasts!</a:t>
            </a:r>
          </a:p>
          <a:p>
            <a:pPr lvl="2"/>
            <a:r>
              <a:rPr lang="en-US" dirty="0" smtClean="0"/>
              <a:t>What </a:t>
            </a:r>
            <a:r>
              <a:rPr lang="en-US" b="1" dirty="0" smtClean="0"/>
              <a:t>every</a:t>
            </a:r>
            <a:r>
              <a:rPr lang="en-US" dirty="0" smtClean="0"/>
              <a:t> CSE major needs to know (plus many more details)</a:t>
            </a:r>
          </a:p>
          <a:p>
            <a:pPr lvl="2"/>
            <a:r>
              <a:rPr lang="en-US" dirty="0" smtClean="0"/>
              <a:t>See many </a:t>
            </a:r>
            <a:r>
              <a:rPr lang="en-US" b="1" dirty="0" smtClean="0"/>
              <a:t>patterns</a:t>
            </a:r>
            <a:r>
              <a:rPr lang="en-US" dirty="0" smtClean="0"/>
              <a:t> that come up over and over in computing (like caching and indirection)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  <a:endParaRPr lang="en-US" sz="900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Courses:  What’s Next?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Staying near the hardware/software interface:</a:t>
            </a:r>
          </a:p>
          <a:p>
            <a:pPr lvl="1"/>
            <a:r>
              <a:rPr lang="en-US" sz="2000" b="1" dirty="0" smtClean="0"/>
              <a:t>EE271/CSE369:</a:t>
            </a:r>
            <a:r>
              <a:rPr lang="en-US" sz="2000" dirty="0" smtClean="0"/>
              <a:t>  Digital Design – basic hardware design using FPGAs</a:t>
            </a:r>
          </a:p>
          <a:p>
            <a:pPr lvl="1"/>
            <a:r>
              <a:rPr lang="en-US" sz="2000" b="1" dirty="0" smtClean="0"/>
              <a:t>EE/CSE474:</a:t>
            </a:r>
            <a:r>
              <a:rPr lang="en-US" sz="2000" dirty="0" smtClean="0"/>
              <a:t>  Embedded Systems – software design for microcontrollers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Systems software</a:t>
            </a:r>
          </a:p>
          <a:p>
            <a:pPr lvl="1"/>
            <a:r>
              <a:rPr lang="en-US" sz="2000" b="1" dirty="0" smtClean="0"/>
              <a:t>CSE341:  </a:t>
            </a:r>
            <a:r>
              <a:rPr lang="en-US" sz="2000" dirty="0"/>
              <a:t>Programming </a:t>
            </a:r>
            <a:r>
              <a:rPr lang="en-US" sz="2000" dirty="0" smtClean="0"/>
              <a:t>Languages </a:t>
            </a:r>
            <a:r>
              <a:rPr lang="en-US" sz="2000" dirty="0"/>
              <a:t>(or CSE413 for non-majors</a:t>
            </a:r>
            <a:r>
              <a:rPr lang="en-US" sz="2000" dirty="0" smtClean="0"/>
              <a:t>)</a:t>
            </a:r>
            <a:endParaRPr lang="en-US" sz="900" dirty="0" smtClean="0"/>
          </a:p>
          <a:p>
            <a:pPr lvl="1"/>
            <a:r>
              <a:rPr lang="en-US" sz="2000" b="1" dirty="0" smtClean="0"/>
              <a:t>CSE332</a:t>
            </a:r>
            <a:r>
              <a:rPr lang="en-US" sz="2000" b="1" dirty="0" smtClean="0"/>
              <a:t>:</a:t>
            </a:r>
            <a:r>
              <a:rPr lang="en-US" sz="2000" dirty="0" smtClean="0"/>
              <a:t>  Data Structures and </a:t>
            </a:r>
            <a:r>
              <a:rPr lang="en-US" sz="2000" dirty="0" smtClean="0"/>
              <a:t>Parallelism (or CSE373 for non-majors)</a:t>
            </a:r>
            <a:endParaRPr lang="en-US" sz="2000" b="1" u="sng" dirty="0" smtClean="0"/>
          </a:p>
          <a:p>
            <a:pPr lvl="1"/>
            <a:r>
              <a:rPr lang="en-US" sz="2000" b="1" dirty="0"/>
              <a:t>CSE333:  </a:t>
            </a:r>
            <a:r>
              <a:rPr lang="en-US" sz="2000" dirty="0"/>
              <a:t>Systems Programming – building well-structured systems in C/C</a:t>
            </a:r>
            <a:r>
              <a:rPr lang="en-US" sz="2000" dirty="0"/>
              <a:t>++ </a:t>
            </a:r>
            <a:r>
              <a:rPr lang="en-US" sz="2000" dirty="0" smtClean="0"/>
              <a:t>(or CSE374 </a:t>
            </a:r>
            <a:r>
              <a:rPr lang="en-US" sz="2000" dirty="0"/>
              <a:t>for non-majors)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Looking ahead</a:t>
            </a:r>
          </a:p>
          <a:p>
            <a:pPr lvl="1"/>
            <a:r>
              <a:rPr lang="en-US" sz="2000" b="1" dirty="0"/>
              <a:t>CSE401:  </a:t>
            </a:r>
            <a:r>
              <a:rPr lang="en-US" sz="2000" dirty="0"/>
              <a:t>Compilers (pre-</a:t>
            </a:r>
            <a:r>
              <a:rPr lang="en-US" sz="2000" dirty="0" err="1"/>
              <a:t>reqs</a:t>
            </a:r>
            <a:r>
              <a:rPr lang="en-US" sz="2000" dirty="0"/>
              <a:t>: 332</a:t>
            </a:r>
            <a:r>
              <a:rPr lang="en-US" sz="2000" dirty="0" smtClean="0"/>
              <a:t>) (or CSE413 for non-majors)</a:t>
            </a:r>
            <a:endParaRPr lang="en-US" sz="2000" dirty="0"/>
          </a:p>
          <a:p>
            <a:pPr lvl="1"/>
            <a:r>
              <a:rPr lang="en-US" sz="2000" b="1" dirty="0" smtClean="0"/>
              <a:t>CSE451:</a:t>
            </a:r>
            <a:r>
              <a:rPr lang="en-US" sz="2000" dirty="0" smtClean="0"/>
              <a:t>  Operating Systems (pre-</a:t>
            </a:r>
            <a:r>
              <a:rPr lang="en-US" sz="2000" dirty="0" err="1" smtClean="0"/>
              <a:t>reqs</a:t>
            </a:r>
            <a:r>
              <a:rPr lang="en-US" sz="2000" dirty="0" smtClean="0"/>
              <a:t>:  332, 333)</a:t>
            </a:r>
          </a:p>
          <a:p>
            <a:pPr lvl="1"/>
            <a:r>
              <a:rPr lang="en-US" sz="2000" b="1" dirty="0" smtClean="0"/>
              <a:t>CSE461:</a:t>
            </a:r>
            <a:r>
              <a:rPr lang="en-US" sz="2000" dirty="0" smtClean="0"/>
              <a:t>  Networks (pre-</a:t>
            </a:r>
            <a:r>
              <a:rPr lang="en-US" sz="2000" dirty="0" err="1" smtClean="0"/>
              <a:t>reqs</a:t>
            </a:r>
            <a:r>
              <a:rPr lang="en-US" sz="2000" dirty="0" smtClean="0"/>
              <a:t>:  332, 333)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 great quarter!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Huge thanks to your awesome TAs!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6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Don’t be a stranger!</a:t>
            </a:r>
          </a:p>
          <a:p>
            <a:pPr lvl="1"/>
            <a:r>
              <a:rPr lang="en-US" dirty="0" smtClean="0"/>
              <a:t>I’ll likely be teaching this course again next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7" y="1907177"/>
            <a:ext cx="8200090" cy="31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Finish Java &amp; C</a:t>
            </a:r>
          </a:p>
          <a:p>
            <a:r>
              <a:rPr lang="en-US" dirty="0" smtClean="0"/>
              <a:t>End-to-end Review</a:t>
            </a:r>
          </a:p>
          <a:p>
            <a:pPr lvl="1"/>
            <a:r>
              <a:rPr lang="en-US" dirty="0" smtClean="0"/>
              <a:t>What happens after you write your source code?</a:t>
            </a:r>
          </a:p>
          <a:p>
            <a:pPr lvl="2"/>
            <a:r>
              <a:rPr lang="en-US" dirty="0" smtClean="0"/>
              <a:t>How code becomes a program</a:t>
            </a:r>
          </a:p>
          <a:p>
            <a:pPr lvl="2"/>
            <a:r>
              <a:rPr lang="en-US" dirty="0" smtClean="0"/>
              <a:t>How your computer executes your code</a:t>
            </a:r>
          </a:p>
          <a:p>
            <a:r>
              <a:rPr lang="en-US" dirty="0" smtClean="0"/>
              <a:t>Review of high-level concepts &amp; course themes</a:t>
            </a:r>
          </a:p>
          <a:p>
            <a:pPr lvl="1"/>
            <a:r>
              <a:rPr lang="en-US" dirty="0" smtClean="0"/>
              <a:t>More useful for “5 years from now” than “next week’s final”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C:  The Low-Level High-Level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is a “hands-off” language that “exposes” more of hardware (especially memory)</a:t>
            </a:r>
          </a:p>
          <a:p>
            <a:pPr lvl="1"/>
            <a:r>
              <a:rPr lang="en-US" dirty="0" smtClean="0"/>
              <a:t>Weakly-typed language that stresses data as bits</a:t>
            </a:r>
          </a:p>
          <a:p>
            <a:pPr lvl="2"/>
            <a:r>
              <a:rPr lang="en-US" sz="1800" dirty="0" smtClean="0"/>
              <a:t>Anything can be represented with a number!</a:t>
            </a:r>
          </a:p>
          <a:p>
            <a:pPr lvl="1"/>
            <a:r>
              <a:rPr lang="en-US" dirty="0" smtClean="0"/>
              <a:t>Unconstrained pointers can hold</a:t>
            </a:r>
            <a:r>
              <a:rPr lang="en-US" i="1" dirty="0" smtClean="0"/>
              <a:t> </a:t>
            </a:r>
            <a:r>
              <a:rPr lang="en-US" dirty="0" smtClean="0"/>
              <a:t>address of </a:t>
            </a:r>
            <a:r>
              <a:rPr lang="en-US" i="1" dirty="0" smtClean="0"/>
              <a:t>anything</a:t>
            </a:r>
          </a:p>
          <a:p>
            <a:pPr lvl="2"/>
            <a:r>
              <a:rPr lang="en-US" dirty="0" smtClean="0"/>
              <a:t>And no bounds checking – buffer overflow possible!</a:t>
            </a:r>
          </a:p>
          <a:p>
            <a:pPr lvl="1"/>
            <a:r>
              <a:rPr lang="en-US" dirty="0" smtClean="0"/>
              <a:t>Efficient by leaving everything up to the programmer</a:t>
            </a:r>
          </a:p>
        </p:txBody>
      </p:sp>
    </p:spTree>
    <p:extLst>
      <p:ext uri="{BB962C8B-B14F-4D97-AF65-F5344CB8AC3E}">
        <p14:creationId xmlns:p14="http://schemas.microsoft.com/office/powerpoint/2010/main" val="1201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Primitive types</a:t>
            </a:r>
          </a:p>
          <a:p>
            <a:pPr lvl="1"/>
            <a:r>
              <a:rPr lang="en-US" dirty="0"/>
              <a:t>Fixed sizes and alignments</a:t>
            </a:r>
          </a:p>
          <a:p>
            <a:pPr lvl="1"/>
            <a:r>
              <a:rPr lang="en-US" dirty="0"/>
              <a:t>Characters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), Integers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Floating </a:t>
            </a:r>
            <a:r>
              <a:rPr lang="en-US" dirty="0"/>
              <a:t>Point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)</a:t>
            </a:r>
          </a:p>
          <a:p>
            <a:r>
              <a:rPr lang="en-US" dirty="0"/>
              <a:t>C Data Structures</a:t>
            </a:r>
          </a:p>
          <a:p>
            <a:pPr lvl="1"/>
            <a:r>
              <a:rPr lang="en-US" dirty="0"/>
              <a:t>Arrays – contiguous chunks of </a:t>
            </a:r>
            <a:r>
              <a:rPr lang="en-US" dirty="0" smtClean="0"/>
              <a:t>memory</a:t>
            </a:r>
          </a:p>
          <a:p>
            <a:pPr lvl="2"/>
            <a:r>
              <a:rPr lang="en-US" sz="1800" dirty="0"/>
              <a:t>Multidimensional arrays = still one continuous </a:t>
            </a:r>
            <a:r>
              <a:rPr lang="en-US" sz="1800" dirty="0" smtClean="0"/>
              <a:t>chunk, but row-major</a:t>
            </a:r>
            <a:endParaRPr lang="en-US" sz="1800" dirty="0"/>
          </a:p>
          <a:p>
            <a:pPr lvl="2"/>
            <a:r>
              <a:rPr lang="en-US" sz="1800" dirty="0" smtClean="0"/>
              <a:t>Multi-level arrays = </a:t>
            </a:r>
            <a:r>
              <a:rPr lang="en-US" sz="1800" dirty="0"/>
              <a:t>array of pointers to other arrays</a:t>
            </a:r>
          </a:p>
          <a:p>
            <a:pPr lvl="1"/>
            <a:r>
              <a:rPr lang="en-US" dirty="0" err="1" smtClean="0"/>
              <a:t>Structs</a:t>
            </a:r>
            <a:r>
              <a:rPr lang="en-US" dirty="0" smtClean="0"/>
              <a:t> </a:t>
            </a:r>
            <a:r>
              <a:rPr lang="en-US" dirty="0"/>
              <a:t>– structured group of </a:t>
            </a:r>
            <a:r>
              <a:rPr lang="en-US" dirty="0" smtClean="0"/>
              <a:t>variables</a:t>
            </a:r>
          </a:p>
          <a:p>
            <a:pPr lvl="2"/>
            <a:r>
              <a:rPr lang="en-US" sz="1800" dirty="0" err="1"/>
              <a:t>Struct</a:t>
            </a:r>
            <a:r>
              <a:rPr lang="en-US" sz="1800" dirty="0"/>
              <a:t> fields are ordered according to declaration order</a:t>
            </a:r>
          </a:p>
          <a:p>
            <a:pPr lvl="2"/>
            <a:r>
              <a:rPr lang="en-US" sz="1800" b="1" i="1" dirty="0"/>
              <a:t>Internal</a:t>
            </a:r>
            <a:r>
              <a:rPr lang="en-US" sz="1800" b="1" dirty="0"/>
              <a:t> fragmentation:</a:t>
            </a:r>
            <a:r>
              <a:rPr lang="en-US" sz="1800" dirty="0"/>
              <a:t>  space between members to satisfy member alignment </a:t>
            </a:r>
            <a:r>
              <a:rPr lang="en-US" sz="1800" dirty="0" smtClean="0"/>
              <a:t>requirements (aligned for each primitive element)</a:t>
            </a:r>
            <a:endParaRPr lang="en-US" sz="1800" dirty="0"/>
          </a:p>
          <a:p>
            <a:pPr lvl="2"/>
            <a:r>
              <a:rPr lang="en-US" sz="1800" b="1" i="1" dirty="0"/>
              <a:t>External</a:t>
            </a:r>
            <a:r>
              <a:rPr lang="en-US" sz="1800" b="1" dirty="0"/>
              <a:t> fragmentation:</a:t>
            </a:r>
            <a:r>
              <a:rPr lang="en-US" sz="1800" dirty="0"/>
              <a:t>  space after last member to satisfy overall </a:t>
            </a:r>
            <a:r>
              <a:rPr lang="en-US" sz="1800" dirty="0" err="1"/>
              <a:t>struct</a:t>
            </a:r>
            <a:r>
              <a:rPr lang="en-US" sz="1800" dirty="0"/>
              <a:t> alignment </a:t>
            </a:r>
            <a:r>
              <a:rPr lang="en-US" sz="1800" dirty="0" smtClean="0"/>
              <a:t>requirement  (largest primitive member)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59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 allowed us to examine how we store and access data in memory</a:t>
            </a:r>
          </a:p>
          <a:p>
            <a:pPr lvl="1"/>
            <a:r>
              <a:rPr lang="en-US" dirty="0" smtClean="0"/>
              <a:t>Endianness  (</a:t>
            </a:r>
            <a:r>
              <a:rPr lang="en-US" b="1" dirty="0" smtClean="0"/>
              <a:t>only </a:t>
            </a:r>
            <a:r>
              <a:rPr lang="en-US" b="1" dirty="0"/>
              <a:t>applies to </a:t>
            </a:r>
            <a:r>
              <a:rPr lang="en-US" b="1" dirty="0" smtClean="0"/>
              <a:t>memory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Is the first byte (lowest address) the least significant (little endian) or most significant (big endian) of your data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Array indices and </a:t>
            </a:r>
            <a:r>
              <a:rPr lang="en-US" dirty="0" err="1" smtClean="0"/>
              <a:t>struct</a:t>
            </a:r>
            <a:r>
              <a:rPr lang="en-US" dirty="0" smtClean="0"/>
              <a:t> fields result in calculating proper addresses to access</a:t>
            </a:r>
          </a:p>
          <a:p>
            <a:r>
              <a:rPr lang="en-US" dirty="0" smtClean="0"/>
              <a:t>Consequences of your code:</a:t>
            </a:r>
          </a:p>
          <a:p>
            <a:pPr lvl="1"/>
            <a:r>
              <a:rPr lang="en-US" dirty="0" smtClean="0"/>
              <a:t>Affects performance (locality)</a:t>
            </a:r>
          </a:p>
          <a:p>
            <a:pPr lvl="1"/>
            <a:r>
              <a:rPr lang="en-US" dirty="0" smtClean="0"/>
              <a:t>Affects security</a:t>
            </a:r>
          </a:p>
          <a:p>
            <a:r>
              <a:rPr lang="en-US" dirty="0" smtClean="0"/>
              <a:t>But to understand these effects better, we had to dive deeper…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Code Becomes a Program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0160" y="1645920"/>
            <a:ext cx="7132320" cy="4389120"/>
            <a:chOff x="731520" y="2926080"/>
            <a:chExt cx="7132320" cy="438912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2926080"/>
              <a:ext cx="7132320" cy="3749040"/>
              <a:chOff x="1097280" y="3291840"/>
              <a:chExt cx="7132320" cy="374904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97280" y="3291840"/>
                <a:ext cx="100584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4389120"/>
                <a:ext cx="100584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5486400"/>
                <a:ext cx="100584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6583680"/>
                <a:ext cx="100584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931920" y="3749040"/>
                <a:ext cx="0" cy="6400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840480"/>
                <a:ext cx="3657600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norm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4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–</a:t>
                </a:r>
                <a:r>
                  <a:rPr lang="en-US" sz="24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4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023360" y="4937760"/>
                <a:ext cx="3657600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norm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4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4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4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023359" y="6035040"/>
                <a:ext cx="3657600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norm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4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:r>
                  <a:rPr lang="en-US" sz="24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286000" y="3291840"/>
                <a:ext cx="329184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source code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4389120"/>
                <a:ext cx="3291840" cy="4572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Assembly files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5486400"/>
                <a:ext cx="329184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files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6583680"/>
                <a:ext cx="3291840" cy="45720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program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931920" y="4846320"/>
                <a:ext cx="0" cy="6400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31920" y="5943600"/>
                <a:ext cx="0" cy="6400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217920" y="5486400"/>
                <a:ext cx="201168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</a:t>
                </a:r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libraries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566160" y="6675120"/>
              <a:ext cx="0" cy="6400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57599" y="6766560"/>
              <a:ext cx="365760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norm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1828800" y="6035040"/>
            <a:ext cx="4572000" cy="914400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bIns="91440" rtlCol="0" anchor="b" anchorCtr="0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Hardware </a:t>
            </a:r>
          </a:p>
        </p:txBody>
      </p:sp>
      <p:cxnSp>
        <p:nvCxnSpPr>
          <p:cNvPr id="6" name="Elbow Connector 5"/>
          <p:cNvCxnSpPr>
            <a:stCxn id="148496" idx="2"/>
          </p:cNvCxnSpPr>
          <p:nvPr/>
        </p:nvCxnSpPr>
        <p:spPr bwMode="auto">
          <a:xfrm rot="5400000">
            <a:off x="6229004" y="3826626"/>
            <a:ext cx="706582" cy="1648691"/>
          </a:xfrm>
          <a:prstGeom prst="bentConnector2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7424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383161" y="2409186"/>
            <a:ext cx="2329559" cy="3681750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/>
              <a:t>Instruction Set Architecture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874443" y="3140178"/>
            <a:ext cx="1382209" cy="686501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62178" y="220372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62178" y="279355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2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62178" y="3383388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Core i7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62178" y="3973219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Opteron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62178" y="4502033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Athlon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44099" y="314017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866740" y="5384831"/>
            <a:ext cx="1483260" cy="843249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(AArch64/A64)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081934" y="5593792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81934" y="6150675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A7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244100" y="448802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7377" y="5045745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Your program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7378" y="3934641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377" y="2799024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stCxn id="16" idx="3"/>
            <a:endCxn id="15" idx="1"/>
          </p:cNvCxnSpPr>
          <p:nvPr/>
        </p:nvCxnSpPr>
        <p:spPr bwMode="auto">
          <a:xfrm flipV="1">
            <a:off x="3264246" y="3483429"/>
            <a:ext cx="1610197" cy="8825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stCxn id="16" idx="3"/>
            <a:endCxn id="17" idx="1"/>
          </p:cNvCxnSpPr>
          <p:nvPr/>
        </p:nvCxnSpPr>
        <p:spPr bwMode="auto">
          <a:xfrm>
            <a:off x="3264246" y="3571682"/>
            <a:ext cx="1602494" cy="2234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stCxn id="25" idx="3"/>
            <a:endCxn id="17" idx="1"/>
          </p:cNvCxnSpPr>
          <p:nvPr/>
        </p:nvCxnSpPr>
        <p:spPr bwMode="auto">
          <a:xfrm>
            <a:off x="3264247" y="4919532"/>
            <a:ext cx="1602493" cy="8869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9" name="Straight Arrow Connector 38"/>
          <p:cNvCxnSpPr>
            <a:stCxn id="25" idx="3"/>
            <a:endCxn id="15" idx="1"/>
          </p:cNvCxnSpPr>
          <p:nvPr/>
        </p:nvCxnSpPr>
        <p:spPr bwMode="auto">
          <a:xfrm flipV="1">
            <a:off x="3264247" y="3483429"/>
            <a:ext cx="1610196" cy="143610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9226" name="TextBox 9225"/>
          <p:cNvSpPr txBox="1"/>
          <p:nvPr/>
        </p:nvSpPr>
        <p:spPr>
          <a:xfrm>
            <a:off x="2364990" y="116176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429" y="1161760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74523" y="1152916"/>
            <a:ext cx="176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9161" y="1545887"/>
            <a:ext cx="1969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74553" y="1539931"/>
            <a:ext cx="208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</a:t>
            </a:r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erform optimizations,</a:t>
            </a:r>
          </a:p>
          <a:p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98352" y="1488052"/>
            <a:ext cx="181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3936" y="1133940"/>
            <a:ext cx="1440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65" name="Straight Arrow Connector 64"/>
          <p:cNvCxnSpPr>
            <a:stCxn id="15" idx="3"/>
            <a:endCxn id="8" idx="1"/>
          </p:cNvCxnSpPr>
          <p:nvPr/>
        </p:nvCxnSpPr>
        <p:spPr bwMode="auto">
          <a:xfrm flipV="1">
            <a:off x="6256652" y="2382965"/>
            <a:ext cx="805526" cy="11004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Straight Arrow Connector 67"/>
          <p:cNvCxnSpPr>
            <a:stCxn id="15" idx="3"/>
            <a:endCxn id="11" idx="1"/>
          </p:cNvCxnSpPr>
          <p:nvPr/>
        </p:nvCxnSpPr>
        <p:spPr bwMode="auto">
          <a:xfrm flipV="1">
            <a:off x="6256652" y="2972795"/>
            <a:ext cx="805526" cy="5106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Straight Arrow Connector 70"/>
          <p:cNvCxnSpPr>
            <a:stCxn id="15" idx="3"/>
            <a:endCxn id="12" idx="1"/>
          </p:cNvCxnSpPr>
          <p:nvPr/>
        </p:nvCxnSpPr>
        <p:spPr bwMode="auto">
          <a:xfrm>
            <a:off x="6256652" y="3483429"/>
            <a:ext cx="805526" cy="791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4" name="Straight Arrow Connector 73"/>
          <p:cNvCxnSpPr>
            <a:stCxn id="15" idx="3"/>
            <a:endCxn id="13" idx="1"/>
          </p:cNvCxnSpPr>
          <p:nvPr/>
        </p:nvCxnSpPr>
        <p:spPr bwMode="auto">
          <a:xfrm>
            <a:off x="6256652" y="3483429"/>
            <a:ext cx="805526" cy="6690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7" name="Straight Arrow Connector 76"/>
          <p:cNvCxnSpPr>
            <a:endCxn id="14" idx="1"/>
          </p:cNvCxnSpPr>
          <p:nvPr/>
        </p:nvCxnSpPr>
        <p:spPr bwMode="auto">
          <a:xfrm>
            <a:off x="6256652" y="3483429"/>
            <a:ext cx="805526" cy="119784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774523" y="1488052"/>
            <a:ext cx="181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82" name="Straight Arrow Connector 81"/>
          <p:cNvCxnSpPr>
            <a:stCxn id="17" idx="3"/>
            <a:endCxn id="18" idx="1"/>
          </p:cNvCxnSpPr>
          <p:nvPr/>
        </p:nvCxnSpPr>
        <p:spPr bwMode="auto">
          <a:xfrm flipV="1">
            <a:off x="6350000" y="5763018"/>
            <a:ext cx="731934" cy="434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86" name="Straight Arrow Connector 85"/>
          <p:cNvCxnSpPr>
            <a:stCxn id="17" idx="3"/>
            <a:endCxn id="19" idx="1"/>
          </p:cNvCxnSpPr>
          <p:nvPr/>
        </p:nvCxnSpPr>
        <p:spPr bwMode="auto">
          <a:xfrm>
            <a:off x="6350000" y="5806456"/>
            <a:ext cx="731934" cy="51344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2" name="Rounded Rectangle 1"/>
          <p:cNvSpPr/>
          <p:nvPr/>
        </p:nvSpPr>
        <p:spPr bwMode="auto">
          <a:xfrm>
            <a:off x="4663440" y="1143000"/>
            <a:ext cx="1828800" cy="530352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4443" y="382667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CISC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22570" y="50072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ISC</a:t>
            </a:r>
          </a:p>
        </p:txBody>
      </p:sp>
    </p:spTree>
    <p:extLst>
      <p:ext uri="{BB962C8B-B14F-4D97-AF65-F5344CB8AC3E}">
        <p14:creationId xmlns:p14="http://schemas.microsoft.com/office/powerpoint/2010/main" val="758729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Assembly Programmer’s View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 smtClean="0"/>
              <a:t>Programmer-visible state</a:t>
            </a:r>
          </a:p>
          <a:p>
            <a:pPr lvl="1"/>
            <a:r>
              <a:rPr lang="en-US" sz="2000" dirty="0" smtClean="0"/>
              <a:t>PC:  the Program Counter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 smtClean="0"/>
              <a:t> in x86-64)</a:t>
            </a:r>
          </a:p>
          <a:p>
            <a:pPr lvl="2"/>
            <a:r>
              <a:rPr lang="en-US" sz="1800" dirty="0" smtClean="0"/>
              <a:t>Address of next instruction</a:t>
            </a:r>
          </a:p>
          <a:p>
            <a:pPr lvl="1"/>
            <a:r>
              <a:rPr lang="en-US" sz="2000" dirty="0" smtClean="0"/>
              <a:t>Named registers</a:t>
            </a:r>
          </a:p>
          <a:p>
            <a:pPr lvl="2"/>
            <a:r>
              <a:rPr lang="en-US" sz="1800" dirty="0" smtClean="0"/>
              <a:t>Together in “register file”</a:t>
            </a:r>
          </a:p>
          <a:p>
            <a:pPr lvl="2"/>
            <a:r>
              <a:rPr lang="en-US" sz="1800" dirty="0" smtClean="0"/>
              <a:t>Heavily used program data</a:t>
            </a:r>
          </a:p>
          <a:p>
            <a:pPr lvl="1"/>
            <a:r>
              <a:rPr lang="en-US" sz="2000" dirty="0" smtClean="0"/>
              <a:t>Condition codes</a:t>
            </a:r>
          </a:p>
          <a:p>
            <a:pPr lvl="2"/>
            <a:r>
              <a:rPr lang="en-US" sz="1800" dirty="0" smtClean="0"/>
              <a:t>Store status information about most recent arithmetic operation</a:t>
            </a:r>
          </a:p>
          <a:p>
            <a:pPr lvl="2"/>
            <a:r>
              <a:rPr lang="en-US" sz="1800" dirty="0" smtClean="0"/>
              <a:t>Used for conditional branching</a:t>
            </a:r>
            <a:endParaRPr lang="en-US" sz="1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1863048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9800" y="1271016"/>
            <a:ext cx="1752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8611" y="1855878"/>
            <a:ext cx="126331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62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6400" y="429768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Memory</a:t>
            </a:r>
          </a:p>
          <a:p>
            <a:pPr lvl="1"/>
            <a:r>
              <a:rPr lang="en-US" sz="2000" b="0" kern="0" dirty="0" smtClean="0"/>
              <a:t>Byte-addressable array</a:t>
            </a:r>
          </a:p>
          <a:p>
            <a:pPr lvl="1"/>
            <a:r>
              <a:rPr lang="en-US" sz="2000" kern="0" dirty="0" smtClean="0"/>
              <a:t>Huge </a:t>
            </a:r>
            <a:r>
              <a:rPr lang="en-US" sz="2000" i="1" kern="0" dirty="0" smtClean="0"/>
              <a:t>virtual</a:t>
            </a:r>
            <a:r>
              <a:rPr lang="en-US" sz="2000" kern="0" dirty="0" smtClean="0"/>
              <a:t> address space</a:t>
            </a:r>
            <a:endParaRPr lang="en-US" sz="2000" b="0" i="1" kern="0" dirty="0" smtClean="0"/>
          </a:p>
          <a:p>
            <a:pPr lvl="1"/>
            <a:r>
              <a:rPr lang="en-US" sz="2000" b="0" i="1" kern="0" dirty="0" smtClean="0"/>
              <a:t>Private, all to yourself…</a:t>
            </a:r>
          </a:p>
        </p:txBody>
      </p:sp>
    </p:spTree>
    <p:extLst>
      <p:ext uri="{BB962C8B-B14F-4D97-AF65-F5344CB8AC3E}">
        <p14:creationId xmlns:p14="http://schemas.microsoft.com/office/powerpoint/2010/main" val="29243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2967</TotalTime>
  <Words>1936</Words>
  <Application>Microsoft Office PowerPoint</Application>
  <PresentationFormat>On-screen Show (4:3)</PresentationFormat>
  <Paragraphs>506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Anonymous Pro</vt:lpstr>
      <vt:lpstr>Arial</vt:lpstr>
      <vt:lpstr>Arial Narrow</vt:lpstr>
      <vt:lpstr>Calibri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Java and C II &amp; Course Wrap-Up CSE 351 Spring 2019</vt:lpstr>
      <vt:lpstr>Administrivia</vt:lpstr>
      <vt:lpstr>Today</vt:lpstr>
      <vt:lpstr>C:  The Low-Level High-Level Language</vt:lpstr>
      <vt:lpstr>C Data Types</vt:lpstr>
      <vt:lpstr>C and Memory</vt:lpstr>
      <vt:lpstr>How Code Becomes a Program</vt:lpstr>
      <vt:lpstr>Instruction Set Architecture</vt:lpstr>
      <vt:lpstr>Assembly Programmer’s View</vt:lpstr>
      <vt:lpstr>Program’s View</vt:lpstr>
      <vt:lpstr>Program’s View</vt:lpstr>
      <vt:lpstr>Program’s View</vt:lpstr>
      <vt:lpstr>Program’s View</vt:lpstr>
      <vt:lpstr>But remember… it’s all an illusion! 😮</vt:lpstr>
      <vt:lpstr>But remember… it’s all an illusion! 😮</vt:lpstr>
      <vt:lpstr>Virtual Memory</vt:lpstr>
      <vt:lpstr>But Memory is Also a Lie! 😮</vt:lpstr>
      <vt:lpstr>Memory Hierarchy</vt:lpstr>
      <vt:lpstr>Review of Course Themes</vt:lpstr>
      <vt:lpstr>Big Theme:  Abstractions and Interfaces</vt:lpstr>
      <vt:lpstr>Little Theme 1:  Representation</vt:lpstr>
      <vt:lpstr>Little Theme 2:  Translation</vt:lpstr>
      <vt:lpstr>Little Theme 3:  Control Flow</vt:lpstr>
      <vt:lpstr>Course Perspective</vt:lpstr>
      <vt:lpstr>Courses:  What’s Next?</vt:lpstr>
      <vt:lpstr>Thanks for a great quarter!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 CSE 351 Spring 2019</dc:title>
  <dc:creator>Justin Hsia</dc:creator>
  <cp:lastModifiedBy>Ruth Anderson</cp:lastModifiedBy>
  <cp:revision>71</cp:revision>
  <dcterms:created xsi:type="dcterms:W3CDTF">2016-12-03T06:09:40Z</dcterms:created>
  <dcterms:modified xsi:type="dcterms:W3CDTF">2019-06-08T04:29:26Z</dcterms:modified>
</cp:coreProperties>
</file>